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62" r:id="rId2"/>
    <p:sldId id="411" r:id="rId3"/>
    <p:sldId id="390" r:id="rId4"/>
    <p:sldId id="393" r:id="rId5"/>
    <p:sldId id="455" r:id="rId6"/>
    <p:sldId id="454" r:id="rId7"/>
    <p:sldId id="490" r:id="rId8"/>
    <p:sldId id="472" r:id="rId9"/>
    <p:sldId id="471" r:id="rId10"/>
    <p:sldId id="473" r:id="rId11"/>
    <p:sldId id="489" r:id="rId12"/>
    <p:sldId id="478" r:id="rId13"/>
    <p:sldId id="491" r:id="rId14"/>
    <p:sldId id="459" r:id="rId15"/>
    <p:sldId id="460" r:id="rId16"/>
    <p:sldId id="462" r:id="rId17"/>
    <p:sldId id="492" r:id="rId18"/>
    <p:sldId id="484" r:id="rId19"/>
    <p:sldId id="485" r:id="rId20"/>
    <p:sldId id="467" r:id="rId21"/>
    <p:sldId id="464" r:id="rId22"/>
    <p:sldId id="487" r:id="rId23"/>
    <p:sldId id="465" r:id="rId24"/>
    <p:sldId id="466" r:id="rId25"/>
    <p:sldId id="469" r:id="rId26"/>
    <p:sldId id="385" r:id="rId27"/>
    <p:sldId id="280" r:id="rId28"/>
    <p:sldId id="396" r:id="rId29"/>
    <p:sldId id="398" r:id="rId30"/>
    <p:sldId id="431" r:id="rId31"/>
    <p:sldId id="496" r:id="rId32"/>
    <p:sldId id="497" r:id="rId33"/>
    <p:sldId id="493" r:id="rId34"/>
    <p:sldId id="272" r:id="rId35"/>
  </p:sldIdLst>
  <p:sldSz cx="9144000" cy="6858000" type="screen4x3"/>
  <p:notesSz cx="6669088"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666666"/>
    <a:srgbClr val="B2B2B2"/>
    <a:srgbClr val="E3F43E"/>
    <a:srgbClr val="FF9933"/>
    <a:srgbClr val="0066FF"/>
    <a:srgbClr val="FF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9588" autoAdjust="0"/>
  </p:normalViewPr>
  <p:slideViewPr>
    <p:cSldViewPr>
      <p:cViewPr>
        <p:scale>
          <a:sx n="100" d="100"/>
          <a:sy n="100" d="100"/>
        </p:scale>
        <p:origin x="-317"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222" y="-78"/>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fr-FR" altLang="fr-FR"/>
          </a:p>
        </p:txBody>
      </p:sp>
      <p:sp>
        <p:nvSpPr>
          <p:cNvPr id="143363" name="Rectangle 3"/>
          <p:cNvSpPr>
            <a:spLocks noGrp="1" noChangeArrowheads="1"/>
          </p:cNvSpPr>
          <p:nvPr>
            <p:ph type="dt" sz="quarter"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38CC7322-CDE8-4B0A-90C6-B9A238FAE975}" type="datetimeFigureOut">
              <a:rPr lang="fr-FR" altLang="fr-FR"/>
              <a:pPr>
                <a:defRPr/>
              </a:pPr>
              <a:t>29/10/2017</a:t>
            </a:fld>
            <a:endParaRPr lang="fr-FR" altLang="fr-FR"/>
          </a:p>
        </p:txBody>
      </p:sp>
      <p:sp>
        <p:nvSpPr>
          <p:cNvPr id="143364" name="Rectangle 4"/>
          <p:cNvSpPr>
            <a:spLocks noGrp="1" noChangeArrowheads="1"/>
          </p:cNvSpPr>
          <p:nvPr>
            <p:ph type="ftr" sz="quarter" idx="2"/>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fr-FR" altLang="fr-FR"/>
          </a:p>
        </p:txBody>
      </p:sp>
      <p:sp>
        <p:nvSpPr>
          <p:cNvPr id="143365" name="Rectangle 5"/>
          <p:cNvSpPr>
            <a:spLocks noGrp="1" noChangeArrowheads="1"/>
          </p:cNvSpPr>
          <p:nvPr>
            <p:ph type="sldNum" sz="quarter" idx="3"/>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Arial" charset="0"/>
              </a:defRPr>
            </a:lvl1pPr>
          </a:lstStyle>
          <a:p>
            <a:pPr>
              <a:defRPr/>
            </a:pPr>
            <a:fld id="{7FBAA098-2ABE-4A5E-A819-3E7466DB6982}" type="slidenum">
              <a:rPr lang="fr-FR" altLang="fr-FR"/>
              <a:pPr>
                <a:defRPr/>
              </a:pPr>
              <a:t>‹N°›</a:t>
            </a:fld>
            <a:endParaRPr lang="fr-FR" altLang="fr-FR"/>
          </a:p>
        </p:txBody>
      </p:sp>
    </p:spTree>
    <p:extLst>
      <p:ext uri="{BB962C8B-B14F-4D97-AF65-F5344CB8AC3E}">
        <p14:creationId xmlns:p14="http://schemas.microsoft.com/office/powerpoint/2010/main" val="1493190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0" y="0"/>
            <a:ext cx="28908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t" anchorCtr="0" compatLnSpc="1">
            <a:prstTxWarp prst="textNoShape">
              <a:avLst/>
            </a:prstTxWarp>
          </a:bodyPr>
          <a:lstStyle>
            <a:lvl1pPr defTabSz="947738">
              <a:defRPr sz="1200">
                <a:latin typeface="Calibri" pitchFamily="34" charset="0"/>
                <a:cs typeface="Arial" charset="0"/>
              </a:defRPr>
            </a:lvl1pPr>
          </a:lstStyle>
          <a:p>
            <a:pPr>
              <a:defRPr/>
            </a:pPr>
            <a:endParaRPr lang="fr-FR" altLang="fr-FR"/>
          </a:p>
        </p:txBody>
      </p:sp>
      <p:sp>
        <p:nvSpPr>
          <p:cNvPr id="3" name="Espace réservé de la date 2"/>
          <p:cNvSpPr>
            <a:spLocks noGrp="1"/>
          </p:cNvSpPr>
          <p:nvPr>
            <p:ph type="dt" idx="1"/>
          </p:nvPr>
        </p:nvSpPr>
        <p:spPr bwMode="auto">
          <a:xfrm>
            <a:off x="3778250" y="0"/>
            <a:ext cx="2889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t" anchorCtr="0" compatLnSpc="1">
            <a:prstTxWarp prst="textNoShape">
              <a:avLst/>
            </a:prstTxWarp>
          </a:bodyPr>
          <a:lstStyle>
            <a:lvl1pPr algn="r" defTabSz="947738">
              <a:defRPr sz="1200">
                <a:latin typeface="Calibri" pitchFamily="34" charset="0"/>
                <a:cs typeface="Arial" charset="0"/>
              </a:defRPr>
            </a:lvl1pPr>
          </a:lstStyle>
          <a:p>
            <a:pPr>
              <a:defRPr/>
            </a:pPr>
            <a:fld id="{FAD88D1D-3F0A-4CD8-A994-59560DEEAAC1}" type="datetimeFigureOut">
              <a:rPr lang="fr-FR" altLang="fr-FR"/>
              <a:pPr>
                <a:defRPr/>
              </a:pPr>
              <a:t>29/10/2017</a:t>
            </a:fld>
            <a:endParaRPr lang="fr-FR" altLang="fr-FR"/>
          </a:p>
        </p:txBody>
      </p:sp>
      <p:sp>
        <p:nvSpPr>
          <p:cNvPr id="4" name="Espace réservé de l'image des diapositives 3"/>
          <p:cNvSpPr>
            <a:spLocks noGrp="1" noRot="1" noChangeAspect="1"/>
          </p:cNvSpPr>
          <p:nvPr>
            <p:ph type="sldImg" idx="2"/>
          </p:nvPr>
        </p:nvSpPr>
        <p:spPr>
          <a:xfrm>
            <a:off x="852488" y="742950"/>
            <a:ext cx="4965700" cy="3724275"/>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bwMode="auto">
          <a:xfrm>
            <a:off x="666750" y="4714875"/>
            <a:ext cx="5335588"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bwMode="auto">
          <a:xfrm>
            <a:off x="0" y="9428163"/>
            <a:ext cx="28908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b" anchorCtr="0" compatLnSpc="1">
            <a:prstTxWarp prst="textNoShape">
              <a:avLst/>
            </a:prstTxWarp>
          </a:bodyPr>
          <a:lstStyle>
            <a:lvl1pPr defTabSz="947738">
              <a:defRPr sz="1200">
                <a:latin typeface="Calibri" pitchFamily="34" charset="0"/>
                <a:cs typeface="Arial" charset="0"/>
              </a:defRPr>
            </a:lvl1pPr>
          </a:lstStyle>
          <a:p>
            <a:pPr>
              <a:defRPr/>
            </a:pPr>
            <a:endParaRPr lang="fr-FR" altLang="fr-FR"/>
          </a:p>
        </p:txBody>
      </p:sp>
      <p:sp>
        <p:nvSpPr>
          <p:cNvPr id="7" name="Espace réservé du numéro de diapositive 6"/>
          <p:cNvSpPr>
            <a:spLocks noGrp="1"/>
          </p:cNvSpPr>
          <p:nvPr>
            <p:ph type="sldNum" sz="quarter" idx="5"/>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829" tIns="47414" rIns="94829" bIns="47414" numCol="1" anchor="b" anchorCtr="0" compatLnSpc="1">
            <a:prstTxWarp prst="textNoShape">
              <a:avLst/>
            </a:prstTxWarp>
          </a:bodyPr>
          <a:lstStyle>
            <a:lvl1pPr algn="r" defTabSz="947738">
              <a:defRPr sz="1200">
                <a:latin typeface="Calibri" pitchFamily="34" charset="0"/>
                <a:cs typeface="Arial" charset="0"/>
              </a:defRPr>
            </a:lvl1pPr>
          </a:lstStyle>
          <a:p>
            <a:pPr>
              <a:defRPr/>
            </a:pPr>
            <a:fld id="{95236233-C418-4907-A878-2C6B5CAE8DB6}" type="slidenum">
              <a:rPr lang="fr-FR" altLang="fr-FR"/>
              <a:pPr>
                <a:defRPr/>
              </a:pPr>
              <a:t>‹N°›</a:t>
            </a:fld>
            <a:endParaRPr lang="fr-FR" altLang="fr-FR"/>
          </a:p>
        </p:txBody>
      </p:sp>
    </p:spTree>
    <p:extLst>
      <p:ext uri="{BB962C8B-B14F-4D97-AF65-F5344CB8AC3E}">
        <p14:creationId xmlns:p14="http://schemas.microsoft.com/office/powerpoint/2010/main" val="699960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a:noFill/>
        </p:spPr>
        <p:txBody>
          <a:bodyPr/>
          <a:lstStyle/>
          <a:p>
            <a:endParaRPr lang="fr-FR" altLang="fr-FR" dirty="0" smtClean="0"/>
          </a:p>
        </p:txBody>
      </p:sp>
      <p:sp>
        <p:nvSpPr>
          <p:cNvPr id="34820" name="Espace réservé du numéro de diapositive 3"/>
          <p:cNvSpPr>
            <a:spLocks noGrp="1"/>
          </p:cNvSpPr>
          <p:nvPr>
            <p:ph type="sldNum" sz="quarter" idx="5"/>
          </p:nvPr>
        </p:nvSpPr>
        <p:spPr>
          <a:noFill/>
        </p:spPr>
        <p:txBody>
          <a:bodyPr/>
          <a:lstStyle>
            <a:lvl1pPr defTabSz="947738" eaLnBrk="0" hangingPunct="0">
              <a:spcBef>
                <a:spcPct val="30000"/>
              </a:spcBef>
              <a:defRPr sz="1200">
                <a:solidFill>
                  <a:schemeClr val="tx1"/>
                </a:solidFill>
                <a:latin typeface="Calibri" pitchFamily="34" charset="0"/>
              </a:defRPr>
            </a:lvl1pPr>
            <a:lvl2pPr marL="742950" indent="-285750" defTabSz="947738" eaLnBrk="0" hangingPunct="0">
              <a:spcBef>
                <a:spcPct val="30000"/>
              </a:spcBef>
              <a:defRPr sz="1200">
                <a:solidFill>
                  <a:schemeClr val="tx1"/>
                </a:solidFill>
                <a:latin typeface="Calibri" pitchFamily="34" charset="0"/>
              </a:defRPr>
            </a:lvl2pPr>
            <a:lvl3pPr marL="1143000" indent="-228600" defTabSz="947738" eaLnBrk="0" hangingPunct="0">
              <a:spcBef>
                <a:spcPct val="30000"/>
              </a:spcBef>
              <a:defRPr sz="1200">
                <a:solidFill>
                  <a:schemeClr val="tx1"/>
                </a:solidFill>
                <a:latin typeface="Calibri" pitchFamily="34" charset="0"/>
              </a:defRPr>
            </a:lvl3pPr>
            <a:lvl4pPr marL="1600200" indent="-228600" defTabSz="947738" eaLnBrk="0" hangingPunct="0">
              <a:spcBef>
                <a:spcPct val="30000"/>
              </a:spcBef>
              <a:defRPr sz="1200">
                <a:solidFill>
                  <a:schemeClr val="tx1"/>
                </a:solidFill>
                <a:latin typeface="Calibri" pitchFamily="34" charset="0"/>
              </a:defRPr>
            </a:lvl4pPr>
            <a:lvl5pPr marL="2057400" indent="-228600" defTabSz="947738" eaLnBrk="0" hangingPunct="0">
              <a:spcBef>
                <a:spcPct val="30000"/>
              </a:spcBef>
              <a:defRPr sz="1200">
                <a:solidFill>
                  <a:schemeClr val="tx1"/>
                </a:solidFill>
                <a:latin typeface="Calibri" pitchFamily="34" charset="0"/>
              </a:defRPr>
            </a:lvl5pPr>
            <a:lvl6pPr marL="2514600" indent="-228600" defTabSz="947738" eaLnBrk="0" fontAlgn="base" hangingPunct="0">
              <a:spcBef>
                <a:spcPct val="30000"/>
              </a:spcBef>
              <a:spcAft>
                <a:spcPct val="0"/>
              </a:spcAft>
              <a:defRPr sz="1200">
                <a:solidFill>
                  <a:schemeClr val="tx1"/>
                </a:solidFill>
                <a:latin typeface="Calibri" pitchFamily="34" charset="0"/>
              </a:defRPr>
            </a:lvl6pPr>
            <a:lvl7pPr marL="2971800" indent="-228600" defTabSz="947738" eaLnBrk="0" fontAlgn="base" hangingPunct="0">
              <a:spcBef>
                <a:spcPct val="30000"/>
              </a:spcBef>
              <a:spcAft>
                <a:spcPct val="0"/>
              </a:spcAft>
              <a:defRPr sz="1200">
                <a:solidFill>
                  <a:schemeClr val="tx1"/>
                </a:solidFill>
                <a:latin typeface="Calibri" pitchFamily="34" charset="0"/>
              </a:defRPr>
            </a:lvl7pPr>
            <a:lvl8pPr marL="3429000" indent="-228600" defTabSz="947738" eaLnBrk="0" fontAlgn="base" hangingPunct="0">
              <a:spcBef>
                <a:spcPct val="30000"/>
              </a:spcBef>
              <a:spcAft>
                <a:spcPct val="0"/>
              </a:spcAft>
              <a:defRPr sz="1200">
                <a:solidFill>
                  <a:schemeClr val="tx1"/>
                </a:solidFill>
                <a:latin typeface="Calibri" pitchFamily="34" charset="0"/>
              </a:defRPr>
            </a:lvl8pPr>
            <a:lvl9pPr marL="3886200" indent="-228600" defTabSz="94773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2CA3A6-56DC-4F0C-9F93-4C482934E01A}" type="slidenum">
              <a:rPr lang="fr-FR" altLang="fr-FR" smtClean="0"/>
              <a:pPr eaLnBrk="1" hangingPunct="1">
                <a:spcBef>
                  <a:spcPct val="0"/>
                </a:spcBef>
              </a:pPr>
              <a:t>1</a:t>
            </a:fld>
            <a:endParaRPr lang="fr-FR" alt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5236233-C418-4907-A878-2C6B5CAE8DB6}" type="slidenum">
              <a:rPr lang="fr-FR" altLang="fr-FR" smtClean="0"/>
              <a:pPr>
                <a:defRPr/>
              </a:pPr>
              <a:t>4</a:t>
            </a:fld>
            <a:endParaRPr lang="fr-FR" altLang="fr-FR"/>
          </a:p>
        </p:txBody>
      </p:sp>
    </p:spTree>
    <p:extLst>
      <p:ext uri="{BB962C8B-B14F-4D97-AF65-F5344CB8AC3E}">
        <p14:creationId xmlns:p14="http://schemas.microsoft.com/office/powerpoint/2010/main" val="399592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xfrm>
            <a:off x="852488" y="744538"/>
            <a:ext cx="4964112"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The Main Objectives of JHR </a:t>
            </a:r>
          </a:p>
          <a:p>
            <a:r>
              <a:rPr lang="fr-FR" altLang="fr-FR" smtClean="0"/>
              <a:t>	1] Support to nuclear industry, Regulators and R&amp;D institutes</a:t>
            </a:r>
          </a:p>
          <a:p>
            <a:r>
              <a:rPr lang="fr-FR" altLang="fr-FR" smtClean="0"/>
              <a:t>	2] MOLI Production for Medical applications</a:t>
            </a:r>
          </a:p>
          <a:p>
            <a:r>
              <a:rPr lang="fr-FR" altLang="fr-FR" smtClean="0"/>
              <a:t>	3] Support Expertise: a key objective for the European Commission 	explaining their involvment in the consortium to maintain Epertise in 	Europe</a:t>
            </a:r>
          </a:p>
        </p:txBody>
      </p:sp>
      <p:sp>
        <p:nvSpPr>
          <p:cNvPr id="92164" name="Espace réservé du pied de page 3"/>
          <p:cNvSpPr>
            <a:spLocks noGrp="1"/>
          </p:cNvSpPr>
          <p:nvPr>
            <p:ph type="ftr" sz="quarter" idx="4"/>
          </p:nvPr>
        </p:nvSpPr>
        <p:spPr/>
        <p:txBody>
          <a:bodyPr/>
          <a:lstStyle>
            <a:lvl1pPr eaLnBrk="0" hangingPunct="0">
              <a:spcBef>
                <a:spcPct val="30000"/>
              </a:spcBef>
              <a:defRPr sz="1200">
                <a:solidFill>
                  <a:schemeClr val="tx1"/>
                </a:solidFill>
                <a:latin typeface="Times New Roman" pitchFamily="18" charset="0"/>
              </a:defRPr>
            </a:lvl1pPr>
            <a:lvl2pPr marL="745326" indent="-286664" eaLnBrk="0" hangingPunct="0">
              <a:spcBef>
                <a:spcPct val="30000"/>
              </a:spcBef>
              <a:defRPr sz="1200">
                <a:solidFill>
                  <a:schemeClr val="tx1"/>
                </a:solidFill>
                <a:latin typeface="Times New Roman" pitchFamily="18" charset="0"/>
              </a:defRPr>
            </a:lvl2pPr>
            <a:lvl3pPr marL="1146656" indent="-229331" eaLnBrk="0" hangingPunct="0">
              <a:spcBef>
                <a:spcPct val="30000"/>
              </a:spcBef>
              <a:defRPr sz="1200">
                <a:solidFill>
                  <a:schemeClr val="tx1"/>
                </a:solidFill>
                <a:latin typeface="Times New Roman" pitchFamily="18" charset="0"/>
              </a:defRPr>
            </a:lvl3pPr>
            <a:lvl4pPr marL="1605319" indent="-229331" eaLnBrk="0" hangingPunct="0">
              <a:spcBef>
                <a:spcPct val="30000"/>
              </a:spcBef>
              <a:defRPr sz="1200">
                <a:solidFill>
                  <a:schemeClr val="tx1"/>
                </a:solidFill>
                <a:latin typeface="Times New Roman" pitchFamily="18" charset="0"/>
              </a:defRPr>
            </a:lvl4pPr>
            <a:lvl5pPr marL="2063982" indent="-229331" eaLnBrk="0" hangingPunct="0">
              <a:spcBef>
                <a:spcPct val="30000"/>
              </a:spcBef>
              <a:defRPr sz="1200">
                <a:solidFill>
                  <a:schemeClr val="tx1"/>
                </a:solidFill>
                <a:latin typeface="Times New Roman" pitchFamily="18" charset="0"/>
              </a:defRPr>
            </a:lvl5pPr>
            <a:lvl6pPr marL="2522644" indent="-229331" eaLnBrk="0" fontAlgn="base" hangingPunct="0">
              <a:spcBef>
                <a:spcPct val="30000"/>
              </a:spcBef>
              <a:spcAft>
                <a:spcPct val="0"/>
              </a:spcAft>
              <a:defRPr sz="1200">
                <a:solidFill>
                  <a:schemeClr val="tx1"/>
                </a:solidFill>
                <a:latin typeface="Times New Roman" pitchFamily="18" charset="0"/>
              </a:defRPr>
            </a:lvl6pPr>
            <a:lvl7pPr marL="2981307" indent="-229331" eaLnBrk="0" fontAlgn="base" hangingPunct="0">
              <a:spcBef>
                <a:spcPct val="30000"/>
              </a:spcBef>
              <a:spcAft>
                <a:spcPct val="0"/>
              </a:spcAft>
              <a:defRPr sz="1200">
                <a:solidFill>
                  <a:schemeClr val="tx1"/>
                </a:solidFill>
                <a:latin typeface="Times New Roman" pitchFamily="18" charset="0"/>
              </a:defRPr>
            </a:lvl7pPr>
            <a:lvl8pPr marL="3439969" indent="-229331" eaLnBrk="0" fontAlgn="base" hangingPunct="0">
              <a:spcBef>
                <a:spcPct val="30000"/>
              </a:spcBef>
              <a:spcAft>
                <a:spcPct val="0"/>
              </a:spcAft>
              <a:defRPr sz="1200">
                <a:solidFill>
                  <a:schemeClr val="tx1"/>
                </a:solidFill>
                <a:latin typeface="Times New Roman" pitchFamily="18" charset="0"/>
              </a:defRPr>
            </a:lvl8pPr>
            <a:lvl9pPr marL="3898632" indent="-22933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endParaRPr lang="fr-FR" altLang="fr-FR" smtClean="0">
              <a:solidFill>
                <a:srgbClr val="000000"/>
              </a:solidFill>
            </a:endParaRPr>
          </a:p>
        </p:txBody>
      </p:sp>
      <p:sp>
        <p:nvSpPr>
          <p:cNvPr id="45061"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4588" indent="-227013">
              <a:spcBef>
                <a:spcPct val="30000"/>
              </a:spcBef>
              <a:defRPr sz="1200">
                <a:solidFill>
                  <a:schemeClr val="tx1"/>
                </a:solidFill>
                <a:latin typeface="Calibri" pitchFamily="34" charset="0"/>
              </a:defRPr>
            </a:lvl3pPr>
            <a:lvl4pPr marL="1604963" indent="-227013">
              <a:spcBef>
                <a:spcPct val="30000"/>
              </a:spcBef>
              <a:defRPr sz="1200">
                <a:solidFill>
                  <a:schemeClr val="tx1"/>
                </a:solidFill>
                <a:latin typeface="Calibri" pitchFamily="34" charset="0"/>
              </a:defRPr>
            </a:lvl4pPr>
            <a:lvl5pPr marL="2062163" indent="-227013">
              <a:spcBef>
                <a:spcPct val="30000"/>
              </a:spcBef>
              <a:defRPr sz="1200">
                <a:solidFill>
                  <a:schemeClr val="tx1"/>
                </a:solidFill>
                <a:latin typeface="Calibri" pitchFamily="34" charset="0"/>
              </a:defRPr>
            </a:lvl5pPr>
            <a:lvl6pPr marL="2519363" indent="-227013" eaLnBrk="0" fontAlgn="base" hangingPunct="0">
              <a:spcBef>
                <a:spcPct val="30000"/>
              </a:spcBef>
              <a:spcAft>
                <a:spcPct val="0"/>
              </a:spcAft>
              <a:defRPr sz="1200">
                <a:solidFill>
                  <a:schemeClr val="tx1"/>
                </a:solidFill>
                <a:latin typeface="Calibri" pitchFamily="34" charset="0"/>
              </a:defRPr>
            </a:lvl6pPr>
            <a:lvl7pPr marL="2976563" indent="-227013" eaLnBrk="0" fontAlgn="base" hangingPunct="0">
              <a:spcBef>
                <a:spcPct val="30000"/>
              </a:spcBef>
              <a:spcAft>
                <a:spcPct val="0"/>
              </a:spcAft>
              <a:defRPr sz="1200">
                <a:solidFill>
                  <a:schemeClr val="tx1"/>
                </a:solidFill>
                <a:latin typeface="Calibri" pitchFamily="34" charset="0"/>
              </a:defRPr>
            </a:lvl7pPr>
            <a:lvl8pPr marL="3433763" indent="-227013" eaLnBrk="0" fontAlgn="base" hangingPunct="0">
              <a:spcBef>
                <a:spcPct val="30000"/>
              </a:spcBef>
              <a:spcAft>
                <a:spcPct val="0"/>
              </a:spcAft>
              <a:defRPr sz="1200">
                <a:solidFill>
                  <a:schemeClr val="tx1"/>
                </a:solidFill>
                <a:latin typeface="Calibri" pitchFamily="34" charset="0"/>
              </a:defRPr>
            </a:lvl8pPr>
            <a:lvl9pPr marL="3890963" indent="-227013" eaLnBrk="0" fontAlgn="base" hangingPunct="0">
              <a:spcBef>
                <a:spcPct val="30000"/>
              </a:spcBef>
              <a:spcAft>
                <a:spcPct val="0"/>
              </a:spcAft>
              <a:defRPr sz="1200">
                <a:solidFill>
                  <a:schemeClr val="tx1"/>
                </a:solidFill>
                <a:latin typeface="Calibri" pitchFamily="34" charset="0"/>
              </a:defRPr>
            </a:lvl9pPr>
          </a:lstStyle>
          <a:p>
            <a:pPr>
              <a:spcBef>
                <a:spcPct val="0"/>
              </a:spcBef>
            </a:pPr>
            <a:fld id="{00064DFD-6567-417A-8DC9-2E7E6F902B02}" type="slidenum">
              <a:rPr lang="fr-FR" altLang="fr-FR" smtClean="0">
                <a:solidFill>
                  <a:srgbClr val="000000"/>
                </a:solidFill>
                <a:latin typeface="Times New Roman" pitchFamily="18" charset="0"/>
                <a:cs typeface="Arial" pitchFamily="34" charset="0"/>
              </a:rPr>
              <a:pPr>
                <a:spcBef>
                  <a:spcPct val="0"/>
                </a:spcBef>
              </a:pPr>
              <a:t>6</a:t>
            </a:fld>
            <a:endParaRPr lang="fr-FR" altLang="fr-FR" smtClean="0">
              <a:solidFill>
                <a:srgbClr val="000000"/>
              </a:solidFill>
              <a:latin typeface="Times New Roman" pitchFamily="18"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TextEdit="1"/>
          </p:cNvSpPr>
          <p:nvPr>
            <p:ph type="sldImg"/>
          </p:nvPr>
        </p:nvSpPr>
        <p:spPr>
          <a:ln/>
        </p:spPr>
      </p:sp>
      <p:sp>
        <p:nvSpPr>
          <p:cNvPr id="112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smtClean="0">
              <a:latin typeface="Arial" pitchFamily="34" charset="0"/>
              <a:ea typeface="Geneva"/>
              <a:cs typeface="Geneva"/>
            </a:endParaRPr>
          </a:p>
        </p:txBody>
      </p:sp>
      <p:sp>
        <p:nvSpPr>
          <p:cNvPr id="1126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ea typeface="Geneva"/>
                <a:cs typeface="Geneva"/>
              </a:defRPr>
            </a:lvl1pPr>
            <a:lvl2pPr marL="742950" indent="-285750" algn="l" eaLnBrk="0" hangingPunct="0">
              <a:spcBef>
                <a:spcPct val="30000"/>
              </a:spcBef>
              <a:defRPr sz="1200">
                <a:solidFill>
                  <a:schemeClr val="tx1"/>
                </a:solidFill>
                <a:latin typeface="Arial" pitchFamily="34" charset="0"/>
                <a:ea typeface="Geneva"/>
                <a:cs typeface="Geneva"/>
              </a:defRPr>
            </a:lvl2pPr>
            <a:lvl3pPr marL="1143000" indent="-228600" algn="l" eaLnBrk="0" hangingPunct="0">
              <a:spcBef>
                <a:spcPct val="30000"/>
              </a:spcBef>
              <a:defRPr sz="1200">
                <a:solidFill>
                  <a:schemeClr val="tx1"/>
                </a:solidFill>
                <a:latin typeface="Arial" pitchFamily="34" charset="0"/>
                <a:ea typeface="Geneva"/>
                <a:cs typeface="Geneva"/>
              </a:defRPr>
            </a:lvl3pPr>
            <a:lvl4pPr marL="1600200" indent="-228600" algn="l" eaLnBrk="0" hangingPunct="0">
              <a:spcBef>
                <a:spcPct val="30000"/>
              </a:spcBef>
              <a:defRPr sz="1200">
                <a:solidFill>
                  <a:schemeClr val="tx1"/>
                </a:solidFill>
                <a:latin typeface="Arial" pitchFamily="34" charset="0"/>
                <a:ea typeface="Geneva"/>
                <a:cs typeface="Geneva"/>
              </a:defRPr>
            </a:lvl4pPr>
            <a:lvl5pPr marL="2057400" indent="-228600" algn="l" eaLnBrk="0" hangingPunct="0">
              <a:spcBef>
                <a:spcPct val="30000"/>
              </a:spcBef>
              <a:defRPr sz="1200">
                <a:solidFill>
                  <a:schemeClr val="tx1"/>
                </a:solidFill>
                <a:latin typeface="Arial" pitchFamily="34" charset="0"/>
                <a:ea typeface="Geneva"/>
                <a:cs typeface="Geneva"/>
              </a:defRPr>
            </a:lvl5pPr>
            <a:lvl6pPr marL="2514600" indent="-228600" eaLnBrk="0" fontAlgn="base" hangingPunct="0">
              <a:spcBef>
                <a:spcPct val="30000"/>
              </a:spcBef>
              <a:spcAft>
                <a:spcPct val="0"/>
              </a:spcAft>
              <a:defRPr sz="1200">
                <a:solidFill>
                  <a:schemeClr val="tx1"/>
                </a:solidFill>
                <a:latin typeface="Arial" pitchFamily="34" charset="0"/>
                <a:ea typeface="Geneva"/>
                <a:cs typeface="Geneva"/>
              </a:defRPr>
            </a:lvl6pPr>
            <a:lvl7pPr marL="2971800" indent="-228600" eaLnBrk="0" fontAlgn="base" hangingPunct="0">
              <a:spcBef>
                <a:spcPct val="30000"/>
              </a:spcBef>
              <a:spcAft>
                <a:spcPct val="0"/>
              </a:spcAft>
              <a:defRPr sz="1200">
                <a:solidFill>
                  <a:schemeClr val="tx1"/>
                </a:solidFill>
                <a:latin typeface="Arial" pitchFamily="34" charset="0"/>
                <a:ea typeface="Geneva"/>
                <a:cs typeface="Geneva"/>
              </a:defRPr>
            </a:lvl7pPr>
            <a:lvl8pPr marL="3429000" indent="-228600" eaLnBrk="0" fontAlgn="base" hangingPunct="0">
              <a:spcBef>
                <a:spcPct val="30000"/>
              </a:spcBef>
              <a:spcAft>
                <a:spcPct val="0"/>
              </a:spcAft>
              <a:defRPr sz="1200">
                <a:solidFill>
                  <a:schemeClr val="tx1"/>
                </a:solidFill>
                <a:latin typeface="Arial" pitchFamily="34" charset="0"/>
                <a:ea typeface="Geneva"/>
                <a:cs typeface="Geneva"/>
              </a:defRPr>
            </a:lvl8pPr>
            <a:lvl9pPr marL="3886200" indent="-228600" eaLnBrk="0" fontAlgn="base" hangingPunct="0">
              <a:spcBef>
                <a:spcPct val="30000"/>
              </a:spcBef>
              <a:spcAft>
                <a:spcPct val="0"/>
              </a:spcAft>
              <a:defRPr sz="1200">
                <a:solidFill>
                  <a:schemeClr val="tx1"/>
                </a:solidFill>
                <a:latin typeface="Arial" pitchFamily="34" charset="0"/>
                <a:ea typeface="Geneva"/>
                <a:cs typeface="Geneva"/>
              </a:defRPr>
            </a:lvl9pPr>
          </a:lstStyle>
          <a:p>
            <a:pPr algn="r" eaLnBrk="1" hangingPunct="1">
              <a:spcBef>
                <a:spcPct val="0"/>
              </a:spcBef>
            </a:pPr>
            <a:fld id="{FDD50F70-33B3-47DA-ABE3-19B3B0F50E87}" type="slidenum">
              <a:rPr lang="fr-FR" altLang="fr-FR" smtClean="0"/>
              <a:pPr algn="r" eaLnBrk="1" hangingPunct="1">
                <a:spcBef>
                  <a:spcPct val="0"/>
                </a:spcBef>
              </a:pPr>
              <a:t>22</a:t>
            </a:fld>
            <a:endParaRPr lang="fr-FR" altLang="fr-FR" smtClean="0"/>
          </a:p>
        </p:txBody>
      </p:sp>
    </p:spTree>
    <p:extLst>
      <p:ext uri="{BB962C8B-B14F-4D97-AF65-F5344CB8AC3E}">
        <p14:creationId xmlns:p14="http://schemas.microsoft.com/office/powerpoint/2010/main" val="3668920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pic>
        <p:nvPicPr>
          <p:cNvPr id="5" name="Image 8" descr="bandeau_tit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0" y="1855288"/>
            <a:ext cx="4788464" cy="2653832"/>
          </a:xfrm>
        </p:spPr>
        <p:txBody>
          <a:bodyPr anchor="t"/>
          <a:lstStyle>
            <a:lvl1pPr>
              <a:lnSpc>
                <a:spcPts val="3800"/>
              </a:lnSpc>
              <a:defRPr sz="28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0" y="5805264"/>
            <a:ext cx="4788464" cy="504056"/>
          </a:xfrm>
        </p:spPr>
        <p:txBody>
          <a:bodyPr anchor="b"/>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0" y="4509120"/>
            <a:ext cx="4788464" cy="1224136"/>
          </a:xfrm>
        </p:spPr>
        <p:txBody>
          <a:bodyPr anchor="b"/>
          <a:lstStyle>
            <a:lvl1pPr marL="0" indent="0">
              <a:buFont typeface="Arial" pitchFamily="34" charset="0"/>
              <a:buNone/>
              <a:defRPr sz="850" b="0">
                <a:solidFill>
                  <a:srgbClr val="666666"/>
                </a:solidFill>
              </a:defRPr>
            </a:lvl1pPr>
          </a:lstStyle>
          <a:p>
            <a:pPr lvl="0"/>
            <a:r>
              <a:rPr lang="fr-FR" smtClean="0"/>
              <a:t>Modifiez les styles du texte du masque</a:t>
            </a:r>
          </a:p>
        </p:txBody>
      </p:sp>
      <p:sp>
        <p:nvSpPr>
          <p:cNvPr id="6" name="Espace réservé de la date 10"/>
          <p:cNvSpPr>
            <a:spLocks noGrp="1"/>
          </p:cNvSpPr>
          <p:nvPr>
            <p:ph type="dt" sz="half" idx="14"/>
          </p:nvPr>
        </p:nvSpPr>
        <p:spPr>
          <a:xfrm>
            <a:off x="3959225" y="6305550"/>
            <a:ext cx="1450975" cy="365125"/>
          </a:xfrm>
        </p:spPr>
        <p:txBody>
          <a:bodyPr/>
          <a:lstStyle>
            <a:lvl1pPr>
              <a:defRPr/>
            </a:lvl1pPr>
          </a:lstStyle>
          <a:p>
            <a:pPr>
              <a:defRPr/>
            </a:pPr>
            <a:fld id="{6E74EE21-8D48-4EC0-ADA4-6954F178233E}" type="datetime4">
              <a:rPr lang="fr-FR"/>
              <a:pPr>
                <a:defRPr/>
              </a:pPr>
              <a:t>29 octobre 2017</a:t>
            </a:fld>
            <a:endParaRPr lang="fr-FR" dirty="0"/>
          </a:p>
        </p:txBody>
      </p:sp>
      <p:sp>
        <p:nvSpPr>
          <p:cNvPr id="7" name="Espace réservé du numéro de diapositive 11"/>
          <p:cNvSpPr>
            <a:spLocks noGrp="1"/>
          </p:cNvSpPr>
          <p:nvPr>
            <p:ph type="sldNum" sz="quarter" idx="15"/>
          </p:nvPr>
        </p:nvSpPr>
        <p:spPr/>
        <p:txBody>
          <a:bodyPr/>
          <a:lstStyle>
            <a:lvl1pPr>
              <a:defRPr>
                <a:solidFill>
                  <a:schemeClr val="bg1"/>
                </a:solidFill>
              </a:defRPr>
            </a:lvl1pPr>
          </a:lstStyle>
          <a:p>
            <a:pPr>
              <a:defRPr/>
            </a:pPr>
            <a:r>
              <a:rPr lang="fr-FR"/>
              <a:t>|  PAGE </a:t>
            </a:r>
            <a:fld id="{89B3643C-507C-4E82-BDC7-52F10EC02E28}" type="slidenum">
              <a:rPr lang="fr-FR"/>
              <a:pPr>
                <a:defRPr/>
              </a:pPr>
              <a:t>‹N°›</a:t>
            </a:fld>
            <a:endParaRPr lang="fr-FR"/>
          </a:p>
        </p:txBody>
      </p:sp>
      <p:sp>
        <p:nvSpPr>
          <p:cNvPr id="8" name="Espace réservé du pied de page 12"/>
          <p:cNvSpPr>
            <a:spLocks noGrp="1"/>
          </p:cNvSpPr>
          <p:nvPr>
            <p:ph type="ftr" sz="quarter" idx="16"/>
          </p:nvPr>
        </p:nvSpPr>
        <p:spPr>
          <a:xfrm>
            <a:off x="5435600" y="6305550"/>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22994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ge vierge">
    <p:spTree>
      <p:nvGrpSpPr>
        <p:cNvPr id="1" name=""/>
        <p:cNvGrpSpPr/>
        <p:nvPr/>
      </p:nvGrpSpPr>
      <p:grpSpPr>
        <a:xfrm>
          <a:off x="0" y="0"/>
          <a:ext cx="0" cy="0"/>
          <a:chOff x="0" y="0"/>
          <a:chExt cx="0" cy="0"/>
        </a:xfrm>
      </p:grpSpPr>
      <p:pic>
        <p:nvPicPr>
          <p:cNvPr id="3" name="Image 8" descr="bandeau_page_car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15"/>
          <p:cNvSpPr>
            <a:spLocks noGrp="1"/>
          </p:cNvSpPr>
          <p:nvPr>
            <p:ph sz="quarter" idx="15"/>
          </p:nvPr>
        </p:nvSpPr>
        <p:spPr>
          <a:xfrm>
            <a:off x="378000" y="836613"/>
            <a:ext cx="8460000" cy="51847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5"/>
          <p:cNvSpPr>
            <a:spLocks noGrp="1"/>
          </p:cNvSpPr>
          <p:nvPr>
            <p:ph type="dt" sz="half" idx="16"/>
          </p:nvPr>
        </p:nvSpPr>
        <p:spPr/>
        <p:txBody>
          <a:bodyPr/>
          <a:lstStyle>
            <a:lvl1pPr>
              <a:defRPr/>
            </a:lvl1pPr>
          </a:lstStyle>
          <a:p>
            <a:pPr>
              <a:defRPr/>
            </a:pPr>
            <a:fld id="{985439A2-EB14-40AA-9821-62E8F79DD252}" type="datetime4">
              <a:rPr lang="fr-FR"/>
              <a:pPr>
                <a:defRPr/>
              </a:pPr>
              <a:t>29 octobre 2017</a:t>
            </a:fld>
            <a:endParaRPr lang="fr-FR" dirty="0"/>
          </a:p>
        </p:txBody>
      </p:sp>
      <p:sp>
        <p:nvSpPr>
          <p:cNvPr id="5" name="Espace réservé du numéro de diapositive 6"/>
          <p:cNvSpPr>
            <a:spLocks noGrp="1"/>
          </p:cNvSpPr>
          <p:nvPr>
            <p:ph type="sldNum" sz="quarter" idx="17"/>
          </p:nvPr>
        </p:nvSpPr>
        <p:spPr/>
        <p:txBody>
          <a:bodyPr/>
          <a:lstStyle>
            <a:lvl1pPr>
              <a:defRPr/>
            </a:lvl1pPr>
          </a:lstStyle>
          <a:p>
            <a:pPr>
              <a:defRPr/>
            </a:pPr>
            <a:r>
              <a:rPr lang="fr-FR"/>
              <a:t>|  PAGE </a:t>
            </a:r>
            <a:fld id="{E86A7DDB-1C41-4960-9F16-A0221ABD7FAC}" type="slidenum">
              <a:rPr lang="fr-FR"/>
              <a:pPr>
                <a:defRPr/>
              </a:pPr>
              <a:t>‹N°›</a:t>
            </a:fld>
            <a:endParaRPr lang="fr-FR"/>
          </a:p>
        </p:txBody>
      </p:sp>
      <p:sp>
        <p:nvSpPr>
          <p:cNvPr id="6" name="Espace réservé du pied de page 7"/>
          <p:cNvSpPr>
            <a:spLocks noGrp="1"/>
          </p:cNvSpPr>
          <p:nvPr>
            <p:ph type="ftr" sz="quarter" idx="18"/>
          </p:nvPr>
        </p:nvSpPr>
        <p:spPr/>
        <p:txBody>
          <a:bodyPr/>
          <a:lstStyle>
            <a:lvl1pPr>
              <a:defRPr/>
            </a:lvl1pPr>
          </a:lstStyle>
          <a:p>
            <a:pPr>
              <a:defRPr/>
            </a:pPr>
            <a:r>
              <a:rPr lang="fr-FR"/>
              <a:t>CEA | 10 AVRIL 2012</a:t>
            </a:r>
          </a:p>
        </p:txBody>
      </p:sp>
    </p:spTree>
    <p:extLst>
      <p:ext uri="{BB962C8B-B14F-4D97-AF65-F5344CB8AC3E}">
        <p14:creationId xmlns:p14="http://schemas.microsoft.com/office/powerpoint/2010/main" val="66991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rte">
    <p:spTree>
      <p:nvGrpSpPr>
        <p:cNvPr id="1" name=""/>
        <p:cNvGrpSpPr/>
        <p:nvPr/>
      </p:nvGrpSpPr>
      <p:grpSpPr>
        <a:xfrm>
          <a:off x="0" y="0"/>
          <a:ext cx="0" cy="0"/>
          <a:chOff x="0" y="0"/>
          <a:chExt cx="0" cy="0"/>
        </a:xfrm>
      </p:grpSpPr>
      <p:pic>
        <p:nvPicPr>
          <p:cNvPr id="3" name="Image 8" descr="car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6238" y="846138"/>
            <a:ext cx="845978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9" descr="bandeau_page_car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space réservé du graphique 32"/>
          <p:cNvSpPr>
            <a:spLocks noGrp="1"/>
          </p:cNvSpPr>
          <p:nvPr>
            <p:ph type="chart" sz="quarter" idx="13"/>
          </p:nvPr>
        </p:nvSpPr>
        <p:spPr>
          <a:xfrm>
            <a:off x="899592" y="5157788"/>
            <a:ext cx="3240360" cy="863600"/>
          </a:xfrm>
        </p:spPr>
        <p:txBody>
          <a:bodyPr rtlCol="0" anchor="ctr">
            <a:noAutofit/>
          </a:bodyPr>
          <a:lstStyle>
            <a:lvl1pPr marL="0" indent="0" algn="ctr">
              <a:defRPr sz="1200"/>
            </a:lvl1pPr>
          </a:lstStyle>
          <a:p>
            <a:pPr lvl="0"/>
            <a:r>
              <a:rPr lang="fr-FR" noProof="0" smtClean="0"/>
              <a:t>Cliquez sur l'icône pour ajouter un graphique</a:t>
            </a:r>
            <a:endParaRPr lang="fr-FR" noProof="0" dirty="0"/>
          </a:p>
        </p:txBody>
      </p:sp>
      <p:sp>
        <p:nvSpPr>
          <p:cNvPr id="5" name="Espace réservé de la date 5"/>
          <p:cNvSpPr>
            <a:spLocks noGrp="1"/>
          </p:cNvSpPr>
          <p:nvPr>
            <p:ph type="dt" sz="half" idx="14"/>
          </p:nvPr>
        </p:nvSpPr>
        <p:spPr/>
        <p:txBody>
          <a:bodyPr/>
          <a:lstStyle>
            <a:lvl1pPr>
              <a:defRPr/>
            </a:lvl1pPr>
          </a:lstStyle>
          <a:p>
            <a:pPr>
              <a:defRPr/>
            </a:pPr>
            <a:fld id="{C05A1C6F-3244-4BEF-9663-99B1420E7C58}" type="datetime4">
              <a:rPr lang="fr-FR"/>
              <a:pPr>
                <a:defRPr/>
              </a:pPr>
              <a:t>29 octobre 2017</a:t>
            </a:fld>
            <a:endParaRPr lang="fr-FR" dirty="0"/>
          </a:p>
        </p:txBody>
      </p:sp>
      <p:sp>
        <p:nvSpPr>
          <p:cNvPr id="6" name="Espace réservé du numéro de diapositive 6"/>
          <p:cNvSpPr>
            <a:spLocks noGrp="1"/>
          </p:cNvSpPr>
          <p:nvPr>
            <p:ph type="sldNum" sz="quarter" idx="15"/>
          </p:nvPr>
        </p:nvSpPr>
        <p:spPr/>
        <p:txBody>
          <a:bodyPr/>
          <a:lstStyle>
            <a:lvl1pPr>
              <a:defRPr/>
            </a:lvl1pPr>
          </a:lstStyle>
          <a:p>
            <a:pPr>
              <a:defRPr/>
            </a:pPr>
            <a:r>
              <a:rPr lang="fr-FR"/>
              <a:t>|  PAGE </a:t>
            </a:r>
            <a:fld id="{8F7E3EE7-0616-480F-95CB-A19B3C12003C}" type="slidenum">
              <a:rPr lang="fr-FR"/>
              <a:pPr>
                <a:defRPr/>
              </a:pPr>
              <a:t>‹N°›</a:t>
            </a:fld>
            <a:endParaRPr lang="fr-FR"/>
          </a:p>
        </p:txBody>
      </p:sp>
      <p:sp>
        <p:nvSpPr>
          <p:cNvPr id="7" name="Espace réservé du pied de page 7"/>
          <p:cNvSpPr>
            <a:spLocks noGrp="1"/>
          </p:cNvSpPr>
          <p:nvPr>
            <p:ph type="ftr" sz="quarter" idx="16"/>
          </p:nvPr>
        </p:nvSpPr>
        <p:spPr/>
        <p:txBody>
          <a:bodyPr/>
          <a:lstStyle>
            <a:lvl1pPr>
              <a:defRPr/>
            </a:lvl1pPr>
          </a:lstStyle>
          <a:p>
            <a:pPr>
              <a:defRPr/>
            </a:pPr>
            <a:r>
              <a:rPr lang="fr-FR"/>
              <a:t>CEA | 10 AVRIL 2012</a:t>
            </a:r>
          </a:p>
        </p:txBody>
      </p:sp>
    </p:spTree>
    <p:extLst>
      <p:ext uri="{BB962C8B-B14F-4D97-AF65-F5344CB8AC3E}">
        <p14:creationId xmlns:p14="http://schemas.microsoft.com/office/powerpoint/2010/main" val="230140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exte">
    <p:spTree>
      <p:nvGrpSpPr>
        <p:cNvPr id="1" name=""/>
        <p:cNvGrpSpPr/>
        <p:nvPr/>
      </p:nvGrpSpPr>
      <p:grpSpPr>
        <a:xfrm>
          <a:off x="0" y="0"/>
          <a:ext cx="0" cy="0"/>
          <a:chOff x="0" y="0"/>
          <a:chExt cx="0" cy="0"/>
        </a:xfrm>
      </p:grpSpPr>
      <p:pic>
        <p:nvPicPr>
          <p:cNvPr id="4" name="Image 8" descr="bandeau_intercalai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9" descr="bandeau_dernièr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09938" y="0"/>
            <a:ext cx="5834062"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138800" y="5799600"/>
            <a:ext cx="1897200" cy="943200"/>
          </a:xfrm>
        </p:spPr>
        <p:txBody>
          <a:bodyPr anchor="t"/>
          <a:lstStyle>
            <a:lvl1pPr>
              <a:lnSpc>
                <a:spcPts val="1200"/>
              </a:lnSpc>
              <a:defRPr sz="850" b="0" cap="none" baseline="0">
                <a:solidFill>
                  <a:schemeClr val="bg2"/>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3539505" y="5799600"/>
            <a:ext cx="3552775" cy="943200"/>
          </a:xfr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e la date 9"/>
          <p:cNvSpPr>
            <a:spLocks noGrp="1"/>
          </p:cNvSpPr>
          <p:nvPr>
            <p:ph type="dt" sz="half" idx="10"/>
          </p:nvPr>
        </p:nvSpPr>
        <p:spPr/>
        <p:txBody>
          <a:bodyPr/>
          <a:lstStyle>
            <a:lvl1pPr>
              <a:defRPr/>
            </a:lvl1pPr>
          </a:lstStyle>
          <a:p>
            <a:pPr>
              <a:defRPr/>
            </a:pPr>
            <a:fld id="{8A23E81C-0A53-4E3C-A9E5-0E730D50A53C}" type="datetime4">
              <a:rPr lang="fr-FR"/>
              <a:pPr>
                <a:defRPr/>
              </a:pPr>
              <a:t>29 octobre 2017</a:t>
            </a:fld>
            <a:endParaRPr lang="fr-FR" dirty="0"/>
          </a:p>
        </p:txBody>
      </p:sp>
      <p:sp>
        <p:nvSpPr>
          <p:cNvPr id="7" name="Espace réservé du numéro de diapositive 10"/>
          <p:cNvSpPr>
            <a:spLocks noGrp="1"/>
          </p:cNvSpPr>
          <p:nvPr>
            <p:ph type="sldNum" sz="quarter" idx="11"/>
          </p:nvPr>
        </p:nvSpPr>
        <p:spPr>
          <a:xfrm>
            <a:off x="576263" y="5445125"/>
            <a:ext cx="1119187" cy="365125"/>
          </a:xfrm>
        </p:spPr>
        <p:txBody>
          <a:bodyPr/>
          <a:lstStyle>
            <a:lvl1pPr algn="l">
              <a:defRPr>
                <a:solidFill>
                  <a:schemeClr val="bg1"/>
                </a:solidFill>
              </a:defRPr>
            </a:lvl1pPr>
          </a:lstStyle>
          <a:p>
            <a:pPr>
              <a:defRPr/>
            </a:pPr>
            <a:r>
              <a:rPr lang="fr-FR"/>
              <a:t>|  PAGE </a:t>
            </a:r>
            <a:fld id="{A560E11C-7A79-47A5-BDAA-FE86A68BF785}" type="slidenum">
              <a:rPr lang="fr-FR"/>
              <a:pPr>
                <a:defRPr/>
              </a:pPr>
              <a:t>‹N°›</a:t>
            </a:fld>
            <a:endParaRPr lang="fr-FR"/>
          </a:p>
        </p:txBody>
      </p:sp>
      <p:sp>
        <p:nvSpPr>
          <p:cNvPr id="8" name="Espace réservé du pied de page 11"/>
          <p:cNvSpPr>
            <a:spLocks noGrp="1"/>
          </p:cNvSpPr>
          <p:nvPr>
            <p:ph type="ftr" sz="quarter" idx="12"/>
          </p:nvPr>
        </p:nvSpPr>
        <p:spPr>
          <a:xfrm>
            <a:off x="576263" y="5876925"/>
            <a:ext cx="2663825" cy="365125"/>
          </a:xfrm>
        </p:spPr>
        <p:txBody>
          <a:bodyPr/>
          <a:lstStyle>
            <a:lvl1pPr algn="l">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90649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3569C38-B51D-4365-BC69-C66D61994057}" type="datetime4">
              <a:rPr lang="fr-FR"/>
              <a:pPr>
                <a:defRPr/>
              </a:pPr>
              <a:t>29 octobre 2017</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4" name="Espace réservé du numéro de diapositive 5"/>
          <p:cNvSpPr>
            <a:spLocks noGrp="1"/>
          </p:cNvSpPr>
          <p:nvPr>
            <p:ph type="sldNum" sz="quarter" idx="12"/>
          </p:nvPr>
        </p:nvSpPr>
        <p:spPr/>
        <p:txBody>
          <a:bodyPr/>
          <a:lstStyle>
            <a:lvl1pPr>
              <a:defRPr/>
            </a:lvl1pPr>
          </a:lstStyle>
          <a:p>
            <a:pPr>
              <a:defRPr/>
            </a:pPr>
            <a:r>
              <a:rPr lang="fr-FR"/>
              <a:t>|  PAGE </a:t>
            </a:r>
            <a:fld id="{1B629AAF-ACD8-4C70-83FD-3A79AEB5F6BC}" type="slidenum">
              <a:rPr lang="fr-FR"/>
              <a:pPr>
                <a:defRPr/>
              </a:pPr>
              <a:t>‹N°›</a:t>
            </a:fld>
            <a:endParaRPr lang="fr-FR"/>
          </a:p>
        </p:txBody>
      </p:sp>
    </p:spTree>
    <p:extLst>
      <p:ext uri="{BB962C8B-B14F-4D97-AF65-F5344CB8AC3E}">
        <p14:creationId xmlns:p14="http://schemas.microsoft.com/office/powerpoint/2010/main" val="3896904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511300" y="52388"/>
            <a:ext cx="7237413" cy="909637"/>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576263" y="1268413"/>
            <a:ext cx="4010025" cy="4968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38688" y="1268413"/>
            <a:ext cx="4010025" cy="4968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B1F5EED6-9A3A-4FC6-B374-7EFF518D7AB9}" type="datetime4">
              <a:rPr lang="fr-FR"/>
              <a:pPr>
                <a:defRPr/>
              </a:pPr>
              <a:t>29 octobre 2017</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12"/>
          </p:nvPr>
        </p:nvSpPr>
        <p:spPr/>
        <p:txBody>
          <a:bodyPr/>
          <a:lstStyle>
            <a:lvl1pPr>
              <a:defRPr/>
            </a:lvl1pPr>
          </a:lstStyle>
          <a:p>
            <a:pPr>
              <a:defRPr/>
            </a:pPr>
            <a:r>
              <a:rPr lang="fr-FR"/>
              <a:t>|  PAGE </a:t>
            </a:r>
            <a:fld id="{643A7672-805A-42B9-A209-07EFEF041644}" type="slidenum">
              <a:rPr lang="fr-FR"/>
              <a:pPr>
                <a:defRPr/>
              </a:pPr>
              <a:t>‹N°›</a:t>
            </a:fld>
            <a:endParaRPr lang="fr-FR"/>
          </a:p>
        </p:txBody>
      </p:sp>
    </p:spTree>
    <p:extLst>
      <p:ext uri="{BB962C8B-B14F-4D97-AF65-F5344CB8AC3E}">
        <p14:creationId xmlns:p14="http://schemas.microsoft.com/office/powerpoint/2010/main" val="973410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511300" y="52388"/>
            <a:ext cx="7237413" cy="909637"/>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576263" y="1268413"/>
            <a:ext cx="4010025" cy="49688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738688" y="1268413"/>
            <a:ext cx="4010025" cy="24082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738688" y="3829050"/>
            <a:ext cx="4010025" cy="24082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pPr>
              <a:defRPr/>
            </a:pPr>
            <a:fld id="{F1B2C372-9F14-44EB-ACEE-1622170D266D}" type="datetime4">
              <a:rPr lang="fr-FR"/>
              <a:pPr>
                <a:defRPr/>
              </a:pPr>
              <a:t>29 octobre 2017</a:t>
            </a:fld>
            <a:endParaRPr lang="fr-FR" dirty="0"/>
          </a:p>
        </p:txBody>
      </p:sp>
      <p:sp>
        <p:nvSpPr>
          <p:cNvPr id="7"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8" name="Espace réservé du numéro de diapositive 5"/>
          <p:cNvSpPr>
            <a:spLocks noGrp="1"/>
          </p:cNvSpPr>
          <p:nvPr>
            <p:ph type="sldNum" sz="quarter" idx="12"/>
          </p:nvPr>
        </p:nvSpPr>
        <p:spPr/>
        <p:txBody>
          <a:bodyPr/>
          <a:lstStyle>
            <a:lvl1pPr>
              <a:defRPr/>
            </a:lvl1pPr>
          </a:lstStyle>
          <a:p>
            <a:pPr>
              <a:defRPr/>
            </a:pPr>
            <a:r>
              <a:rPr lang="fr-FR"/>
              <a:t>|  PAGE </a:t>
            </a:r>
            <a:fld id="{004B6F6E-D7EA-46C5-B9D7-6AFAE584BE85}" type="slidenum">
              <a:rPr lang="fr-FR"/>
              <a:pPr>
                <a:defRPr/>
              </a:pPr>
              <a:t>‹N°›</a:t>
            </a:fld>
            <a:endParaRPr lang="fr-FR"/>
          </a:p>
        </p:txBody>
      </p:sp>
    </p:spTree>
    <p:extLst>
      <p:ext uri="{BB962C8B-B14F-4D97-AF65-F5344CB8AC3E}">
        <p14:creationId xmlns:p14="http://schemas.microsoft.com/office/powerpoint/2010/main" val="3969716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Titre 4"/>
          <p:cNvSpPr>
            <a:spLocks noGrp="1"/>
          </p:cNvSpPr>
          <p:nvPr>
            <p:ph type="title"/>
          </p:nvPr>
        </p:nvSpPr>
        <p:spPr/>
        <p:txBody>
          <a:bodyPr/>
          <a:lstStyle/>
          <a:p>
            <a:r>
              <a:rPr lang="fr-FR" dirty="0" smtClean="0"/>
              <a:t>Modifiez le style du titre</a:t>
            </a:r>
            <a:endParaRPr lang="fr-FR" dirty="0"/>
          </a:p>
        </p:txBody>
      </p:sp>
    </p:spTree>
    <p:extLst>
      <p:ext uri="{BB962C8B-B14F-4D97-AF65-F5344CB8AC3E}">
        <p14:creationId xmlns:p14="http://schemas.microsoft.com/office/powerpoint/2010/main" val="28529926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1 visuel">
    <p:spTree>
      <p:nvGrpSpPr>
        <p:cNvPr id="1" name=""/>
        <p:cNvGrpSpPr/>
        <p:nvPr/>
      </p:nvGrpSpPr>
      <p:grpSpPr>
        <a:xfrm>
          <a:off x="0" y="0"/>
          <a:ext cx="0" cy="0"/>
          <a:chOff x="0" y="0"/>
          <a:chExt cx="0" cy="0"/>
        </a:xfrm>
      </p:grpSpPr>
      <p:sp>
        <p:nvSpPr>
          <p:cNvPr id="2" name="Titre 1"/>
          <p:cNvSpPr>
            <a:spLocks noGrp="1"/>
          </p:cNvSpPr>
          <p:nvPr>
            <p:ph type="ctrTitle"/>
          </p:nvPr>
        </p:nvSpPr>
        <p:spPr>
          <a:xfrm>
            <a:off x="3960000" y="1855288"/>
            <a:ext cx="4788464" cy="1429696"/>
          </a:xfrm>
        </p:spPr>
        <p:txBody>
          <a:bodyPr anchor="t"/>
          <a:lstStyle>
            <a:lvl1pPr>
              <a:lnSpc>
                <a:spcPts val="3800"/>
              </a:lnSpc>
              <a:defRPr sz="28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0" y="5805264"/>
            <a:ext cx="4788464" cy="504056"/>
          </a:xfrm>
        </p:spPr>
        <p:txBody>
          <a:bodyPr anchor="b"/>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0" y="5445224"/>
            <a:ext cx="4788464" cy="288032"/>
          </a:xfrm>
        </p:spPr>
        <p:txBody>
          <a:bodyPr anchor="b"/>
          <a:lstStyle>
            <a:lvl1pPr marL="0" indent="0">
              <a:buFont typeface="Arial" pitchFamily="34" charset="0"/>
              <a:buNone/>
              <a:defRPr sz="850" b="0">
                <a:solidFill>
                  <a:srgbClr val="666666"/>
                </a:solidFill>
              </a:defRPr>
            </a:lvl1pPr>
          </a:lstStyle>
          <a:p>
            <a:pPr lvl="0"/>
            <a:r>
              <a:rPr lang="fr-FR" smtClean="0"/>
              <a:t>Modifiez les styles du texte du masque</a:t>
            </a:r>
          </a:p>
        </p:txBody>
      </p:sp>
      <p:sp>
        <p:nvSpPr>
          <p:cNvPr id="12" name="Espace réservé pour une image  11"/>
          <p:cNvSpPr>
            <a:spLocks noGrp="1"/>
          </p:cNvSpPr>
          <p:nvPr>
            <p:ph type="pic" sz="quarter" idx="14"/>
          </p:nvPr>
        </p:nvSpPr>
        <p:spPr>
          <a:xfrm>
            <a:off x="3311999" y="3311999"/>
            <a:ext cx="5832000" cy="2124000"/>
          </a:xfrm>
          <a:solidFill>
            <a:srgbClr val="666666"/>
          </a:solidFill>
        </p:spPr>
        <p:txBody>
          <a:bodyPr rtlCol="0" anchor="ctr">
            <a:noAutofit/>
          </a:bodyPr>
          <a:lstStyle>
            <a:lvl1pPr marL="0" indent="0" algn="ctr">
              <a:defRPr sz="1200">
                <a:solidFill>
                  <a:schemeClr val="bg1"/>
                </a:solidFill>
              </a:defRPr>
            </a:lvl1pPr>
          </a:lstStyle>
          <a:p>
            <a:pPr lvl="0"/>
            <a:r>
              <a:rPr lang="fr-FR" noProof="0" smtClean="0"/>
              <a:t>Cliquez sur l'icône pour ajouter une image</a:t>
            </a:r>
            <a:endParaRPr lang="fr-FR" noProof="0" dirty="0"/>
          </a:p>
        </p:txBody>
      </p:sp>
      <p:sp>
        <p:nvSpPr>
          <p:cNvPr id="7" name="Espace réservé de la date 12"/>
          <p:cNvSpPr>
            <a:spLocks noGrp="1"/>
          </p:cNvSpPr>
          <p:nvPr>
            <p:ph type="dt" sz="half" idx="15"/>
          </p:nvPr>
        </p:nvSpPr>
        <p:spPr>
          <a:xfrm>
            <a:off x="3959225" y="6305550"/>
            <a:ext cx="1450975" cy="365125"/>
          </a:xfrm>
        </p:spPr>
        <p:txBody>
          <a:bodyPr/>
          <a:lstStyle>
            <a:lvl1pPr>
              <a:defRPr/>
            </a:lvl1pPr>
          </a:lstStyle>
          <a:p>
            <a:pPr>
              <a:defRPr/>
            </a:pPr>
            <a:fld id="{5FE98162-4047-496A-BC0C-FEE2563CD574}" type="datetime4">
              <a:rPr lang="fr-FR"/>
              <a:pPr>
                <a:defRPr/>
              </a:pPr>
              <a:t>29 octobre 2017</a:t>
            </a:fld>
            <a:endParaRPr lang="fr-FR" dirty="0"/>
          </a:p>
        </p:txBody>
      </p:sp>
      <p:sp>
        <p:nvSpPr>
          <p:cNvPr id="8" name="Espace réservé du numéro de diapositive 13"/>
          <p:cNvSpPr>
            <a:spLocks noGrp="1"/>
          </p:cNvSpPr>
          <p:nvPr>
            <p:ph type="sldNum" sz="quarter" idx="16"/>
          </p:nvPr>
        </p:nvSpPr>
        <p:spPr/>
        <p:txBody>
          <a:bodyPr/>
          <a:lstStyle>
            <a:lvl1pPr>
              <a:defRPr>
                <a:solidFill>
                  <a:schemeClr val="bg1"/>
                </a:solidFill>
              </a:defRPr>
            </a:lvl1pPr>
          </a:lstStyle>
          <a:p>
            <a:pPr>
              <a:defRPr/>
            </a:pPr>
            <a:r>
              <a:rPr lang="fr-FR"/>
              <a:t>|  PAGE </a:t>
            </a:r>
            <a:fld id="{ED70EEA1-D704-47BA-B8B7-BA3FCF8F838C}" type="slidenum">
              <a:rPr lang="fr-FR"/>
              <a:pPr>
                <a:defRPr/>
              </a:pPr>
              <a:t>‹N°›</a:t>
            </a:fld>
            <a:endParaRPr lang="fr-FR"/>
          </a:p>
        </p:txBody>
      </p:sp>
      <p:sp>
        <p:nvSpPr>
          <p:cNvPr id="10" name="Espace réservé du pied de page 14"/>
          <p:cNvSpPr>
            <a:spLocks noGrp="1"/>
          </p:cNvSpPr>
          <p:nvPr>
            <p:ph type="ftr" sz="quarter" idx="17"/>
          </p:nvPr>
        </p:nvSpPr>
        <p:spPr>
          <a:xfrm>
            <a:off x="5435600" y="6305550"/>
            <a:ext cx="2555875" cy="365125"/>
          </a:xfrm>
        </p:spPr>
        <p:txBody>
          <a:bodyPr/>
          <a:lstStyle>
            <a:lvl1pPr>
              <a:defRPr>
                <a:solidFill>
                  <a:schemeClr val="bg1"/>
                </a:solidFill>
              </a:defRPr>
            </a:lvl1pPr>
          </a:lstStyle>
          <a:p>
            <a:pPr>
              <a:defRPr/>
            </a:pPr>
            <a:r>
              <a:rPr lang="fr-FR"/>
              <a:t>CEA | 10 AVRIL 2012</a:t>
            </a:r>
          </a:p>
        </p:txBody>
      </p:sp>
      <p:grpSp>
        <p:nvGrpSpPr>
          <p:cNvPr id="11" name="Groupe 7"/>
          <p:cNvGrpSpPr>
            <a:grpSpLocks/>
          </p:cNvGrpSpPr>
          <p:nvPr userDrawn="1"/>
        </p:nvGrpSpPr>
        <p:grpSpPr bwMode="auto">
          <a:xfrm>
            <a:off x="0" y="0"/>
            <a:ext cx="3309938" cy="6858000"/>
            <a:chOff x="3563888" y="0"/>
            <a:chExt cx="3310128" cy="6858000"/>
          </a:xfrm>
        </p:grpSpPr>
        <p:pic>
          <p:nvPicPr>
            <p:cNvPr id="13" name="Image 8" descr="bandeau_intercalai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3563888" y="0"/>
              <a:ext cx="33101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53415" y="1621376"/>
              <a:ext cx="3078825" cy="93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705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3 visuels">
    <p:spTree>
      <p:nvGrpSpPr>
        <p:cNvPr id="1" name=""/>
        <p:cNvGrpSpPr/>
        <p:nvPr/>
      </p:nvGrpSpPr>
      <p:grpSpPr>
        <a:xfrm>
          <a:off x="0" y="0"/>
          <a:ext cx="0" cy="0"/>
          <a:chOff x="0" y="0"/>
          <a:chExt cx="0" cy="0"/>
        </a:xfrm>
      </p:grpSpPr>
      <p:pic>
        <p:nvPicPr>
          <p:cNvPr id="8" name="Image 8" descr="bandeau_tit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0" y="1855288"/>
            <a:ext cx="4788464" cy="1429696"/>
          </a:xfrm>
        </p:spPr>
        <p:txBody>
          <a:bodyPr anchor="t"/>
          <a:lstStyle>
            <a:lvl1pPr>
              <a:lnSpc>
                <a:spcPts val="3800"/>
              </a:lnSpc>
              <a:defRPr sz="28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0" y="5805264"/>
            <a:ext cx="4788464" cy="504056"/>
          </a:xfrm>
        </p:spPr>
        <p:txBody>
          <a:bodyPr anchor="b"/>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0" y="5445224"/>
            <a:ext cx="4788464" cy="288032"/>
          </a:xfrm>
        </p:spPr>
        <p:txBody>
          <a:bodyPr anchor="b"/>
          <a:lstStyle>
            <a:lvl1pPr marL="0" indent="0">
              <a:buFont typeface="Arial" pitchFamily="34" charset="0"/>
              <a:buNone/>
              <a:defRPr sz="850" b="0">
                <a:solidFill>
                  <a:srgbClr val="666666"/>
                </a:solidFill>
              </a:defRPr>
            </a:lvl1pPr>
          </a:lstStyle>
          <a:p>
            <a:pPr lvl="0"/>
            <a:r>
              <a:rPr lang="fr-FR" smtClean="0"/>
              <a:t>Modifiez les styles du texte du masque</a:t>
            </a:r>
          </a:p>
        </p:txBody>
      </p:sp>
      <p:sp>
        <p:nvSpPr>
          <p:cNvPr id="21" name="Espace réservé du contenu 20"/>
          <p:cNvSpPr>
            <a:spLocks noGrp="1"/>
          </p:cNvSpPr>
          <p:nvPr>
            <p:ph sz="quarter" idx="20"/>
          </p:nvPr>
        </p:nvSpPr>
        <p:spPr>
          <a:xfrm>
            <a:off x="3312000" y="3312000"/>
            <a:ext cx="1944000" cy="2124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22" name="Espace réservé du contenu 20"/>
          <p:cNvSpPr>
            <a:spLocks noGrp="1"/>
          </p:cNvSpPr>
          <p:nvPr>
            <p:ph sz="quarter" idx="21"/>
          </p:nvPr>
        </p:nvSpPr>
        <p:spPr>
          <a:xfrm>
            <a:off x="5256000" y="3312000"/>
            <a:ext cx="1944000" cy="2124000"/>
          </a:xfrm>
          <a:solidFill>
            <a:srgbClr val="808080"/>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23" name="Espace réservé du contenu 20"/>
          <p:cNvSpPr>
            <a:spLocks noGrp="1"/>
          </p:cNvSpPr>
          <p:nvPr>
            <p:ph sz="quarter" idx="22"/>
          </p:nvPr>
        </p:nvSpPr>
        <p:spPr>
          <a:xfrm>
            <a:off x="7200000" y="3312000"/>
            <a:ext cx="1944000" cy="2124000"/>
          </a:xfrm>
          <a:solidFill>
            <a:srgbClr val="B2B2B2"/>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0" name="Espace réservé de la date 13"/>
          <p:cNvSpPr>
            <a:spLocks noGrp="1"/>
          </p:cNvSpPr>
          <p:nvPr>
            <p:ph type="dt" sz="half" idx="23"/>
          </p:nvPr>
        </p:nvSpPr>
        <p:spPr>
          <a:xfrm>
            <a:off x="3959225" y="6305550"/>
            <a:ext cx="1450975" cy="365125"/>
          </a:xfrm>
        </p:spPr>
        <p:txBody>
          <a:bodyPr/>
          <a:lstStyle>
            <a:lvl1pPr>
              <a:defRPr/>
            </a:lvl1pPr>
          </a:lstStyle>
          <a:p>
            <a:pPr>
              <a:defRPr/>
            </a:pPr>
            <a:fld id="{1B998ABB-3F2F-4FA5-9BC2-B6C8022CDE1A}" type="datetime4">
              <a:rPr lang="fr-FR"/>
              <a:pPr>
                <a:defRPr/>
              </a:pPr>
              <a:t>29 octobre 2017</a:t>
            </a:fld>
            <a:endParaRPr lang="fr-FR" dirty="0"/>
          </a:p>
        </p:txBody>
      </p:sp>
      <p:sp>
        <p:nvSpPr>
          <p:cNvPr id="11" name="Espace réservé du numéro de diapositive 14"/>
          <p:cNvSpPr>
            <a:spLocks noGrp="1"/>
          </p:cNvSpPr>
          <p:nvPr>
            <p:ph type="sldNum" sz="quarter" idx="24"/>
          </p:nvPr>
        </p:nvSpPr>
        <p:spPr/>
        <p:txBody>
          <a:bodyPr/>
          <a:lstStyle>
            <a:lvl1pPr>
              <a:defRPr>
                <a:solidFill>
                  <a:schemeClr val="bg1"/>
                </a:solidFill>
              </a:defRPr>
            </a:lvl1pPr>
          </a:lstStyle>
          <a:p>
            <a:pPr>
              <a:defRPr/>
            </a:pPr>
            <a:r>
              <a:rPr lang="fr-FR"/>
              <a:t>|  PAGE </a:t>
            </a:r>
            <a:fld id="{9713CED3-A8EC-41C1-9DD2-5BC566300BDC}" type="slidenum">
              <a:rPr lang="fr-FR"/>
              <a:pPr>
                <a:defRPr/>
              </a:pPr>
              <a:t>‹N°›</a:t>
            </a:fld>
            <a:endParaRPr lang="fr-FR"/>
          </a:p>
        </p:txBody>
      </p:sp>
      <p:sp>
        <p:nvSpPr>
          <p:cNvPr id="12" name="Espace réservé du pied de page 15"/>
          <p:cNvSpPr>
            <a:spLocks noGrp="1"/>
          </p:cNvSpPr>
          <p:nvPr>
            <p:ph type="ftr" sz="quarter" idx="25"/>
          </p:nvPr>
        </p:nvSpPr>
        <p:spPr>
          <a:xfrm>
            <a:off x="5435600" y="6305550"/>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305975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rcalaires">
    <p:spTree>
      <p:nvGrpSpPr>
        <p:cNvPr id="1" name=""/>
        <p:cNvGrpSpPr/>
        <p:nvPr/>
      </p:nvGrpSpPr>
      <p:grpSpPr>
        <a:xfrm>
          <a:off x="0" y="0"/>
          <a:ext cx="0" cy="0"/>
          <a:chOff x="0" y="0"/>
          <a:chExt cx="0" cy="0"/>
        </a:xfrm>
      </p:grpSpPr>
      <p:pic>
        <p:nvPicPr>
          <p:cNvPr id="4" name="Image 8" descr="bandeau_intercalair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3672000" y="1949598"/>
            <a:ext cx="5364496" cy="4719761"/>
          </a:xfrm>
        </p:spPr>
        <p:txBody>
          <a:bodyPr anchor="t"/>
          <a:lstStyle>
            <a:lvl1pPr algn="l">
              <a:lnSpc>
                <a:spcPts val="2800"/>
              </a:lnSpc>
              <a:defRPr sz="2200" b="1" cap="all"/>
            </a:lvl1p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672000" y="260649"/>
            <a:ext cx="5292488" cy="1584176"/>
          </a:xfrm>
        </p:spPr>
        <p:txBody>
          <a:bodyPr/>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5" name="Espace réservé de la date 6"/>
          <p:cNvSpPr>
            <a:spLocks noGrp="1"/>
          </p:cNvSpPr>
          <p:nvPr>
            <p:ph type="dt" sz="half" idx="10"/>
          </p:nvPr>
        </p:nvSpPr>
        <p:spPr/>
        <p:txBody>
          <a:bodyPr/>
          <a:lstStyle>
            <a:lvl1pPr>
              <a:defRPr/>
            </a:lvl1pPr>
          </a:lstStyle>
          <a:p>
            <a:pPr>
              <a:defRPr/>
            </a:pPr>
            <a:fld id="{F6D68591-BCB3-49AA-A7BF-4D6C84A9EE03}" type="datetime4">
              <a:rPr lang="fr-FR"/>
              <a:pPr>
                <a:defRPr/>
              </a:pPr>
              <a:t>29 octobre 2017</a:t>
            </a:fld>
            <a:endParaRPr lang="fr-FR" dirty="0"/>
          </a:p>
        </p:txBody>
      </p:sp>
      <p:sp>
        <p:nvSpPr>
          <p:cNvPr id="6" name="Espace réservé du numéro de diapositive 7"/>
          <p:cNvSpPr>
            <a:spLocks noGrp="1"/>
          </p:cNvSpPr>
          <p:nvPr>
            <p:ph type="sldNum" sz="quarter" idx="11"/>
          </p:nvPr>
        </p:nvSpPr>
        <p:spPr>
          <a:xfrm>
            <a:off x="576263" y="5876925"/>
            <a:ext cx="2700337" cy="365125"/>
          </a:xfrm>
        </p:spPr>
        <p:txBody>
          <a:bodyPr/>
          <a:lstStyle>
            <a:lvl1pPr>
              <a:defRPr>
                <a:solidFill>
                  <a:schemeClr val="bg1"/>
                </a:solidFill>
              </a:defRPr>
            </a:lvl1pPr>
          </a:lstStyle>
          <a:p>
            <a:pPr>
              <a:defRPr/>
            </a:pPr>
            <a:r>
              <a:rPr lang="fr-FR"/>
              <a:t>|  PAGE </a:t>
            </a:r>
            <a:fld id="{45378734-E780-4A65-B0F2-63A7D9FF4FCD}" type="slidenum">
              <a:rPr lang="fr-FR"/>
              <a:pPr>
                <a:defRPr/>
              </a:pPr>
              <a:t>‹N°›</a:t>
            </a:fld>
            <a:endParaRPr lang="fr-FR"/>
          </a:p>
        </p:txBody>
      </p:sp>
      <p:sp>
        <p:nvSpPr>
          <p:cNvPr id="7" name="Espace réservé du pied de page 8"/>
          <p:cNvSpPr>
            <a:spLocks noGrp="1"/>
          </p:cNvSpPr>
          <p:nvPr>
            <p:ph type="ftr" sz="quarter" idx="12"/>
          </p:nvPr>
        </p:nvSpPr>
        <p:spPr>
          <a:xfrm>
            <a:off x="576263" y="5445125"/>
            <a:ext cx="2700337" cy="365125"/>
          </a:xfrm>
        </p:spPr>
        <p:txBody>
          <a:bodyPr/>
          <a:lstStyle>
            <a:lvl1pPr algn="l">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414472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F757B91C-C969-4917-9D06-D6B04B9F81E1}" type="datetime4">
              <a:rPr lang="fr-FR"/>
              <a:pPr>
                <a:defRPr/>
              </a:pPr>
              <a:t>29 octobre 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PAGE </a:t>
            </a:r>
            <a:fld id="{C540F4CB-9F3E-495C-B597-25D24C60B9D0}" type="slidenum">
              <a:rPr lang="fr-FR"/>
              <a:pPr>
                <a:defRPr/>
              </a:pPr>
              <a:t>‹N°›</a:t>
            </a:fld>
            <a:endParaRPr lang="fr-FR"/>
          </a:p>
        </p:txBody>
      </p:sp>
    </p:spTree>
    <p:extLst>
      <p:ext uri="{BB962C8B-B14F-4D97-AF65-F5344CB8AC3E}">
        <p14:creationId xmlns:p14="http://schemas.microsoft.com/office/powerpoint/2010/main" val="96801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C7DDA7E-8FD3-4A82-8622-FEA788DEAD0A}" type="datetime4">
              <a:rPr lang="fr-FR"/>
              <a:pPr>
                <a:defRPr/>
              </a:pPr>
              <a:t>29 octobre 2017</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CEA | 10 AVRIL 2012</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PAGE </a:t>
            </a:r>
            <a:fld id="{BB6D57F3-1376-416E-AF99-F5A81BC223F8}" type="slidenum">
              <a:rPr lang="fr-FR"/>
              <a:pPr>
                <a:defRPr/>
              </a:pPr>
              <a:t>‹N°›</a:t>
            </a:fld>
            <a:endParaRPr lang="fr-FR"/>
          </a:p>
        </p:txBody>
      </p:sp>
    </p:spTree>
    <p:extLst>
      <p:ext uri="{BB962C8B-B14F-4D97-AF65-F5344CB8AC3E}">
        <p14:creationId xmlns:p14="http://schemas.microsoft.com/office/powerpoint/2010/main" val="303533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20"/>
          <p:cNvSpPr>
            <a:spLocks noGrp="1"/>
          </p:cNvSpPr>
          <p:nvPr>
            <p:ph sz="quarter" idx="20"/>
          </p:nvPr>
        </p:nvSpPr>
        <p:spPr>
          <a:xfrm>
            <a:off x="5148000" y="2016000"/>
            <a:ext cx="3492000" cy="3690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5" name="Espace réservé de la date 3"/>
          <p:cNvSpPr>
            <a:spLocks noGrp="1"/>
          </p:cNvSpPr>
          <p:nvPr>
            <p:ph type="dt" sz="half" idx="21"/>
          </p:nvPr>
        </p:nvSpPr>
        <p:spPr/>
        <p:txBody>
          <a:bodyPr/>
          <a:lstStyle>
            <a:lvl1pPr>
              <a:defRPr/>
            </a:lvl1pPr>
          </a:lstStyle>
          <a:p>
            <a:pPr>
              <a:defRPr/>
            </a:pPr>
            <a:fld id="{4A8BC37D-864D-432A-B8E3-A787A57CA397}" type="datetime4">
              <a:rPr lang="fr-FR"/>
              <a:pPr>
                <a:defRPr/>
              </a:pPr>
              <a:t>29 octobre 2017</a:t>
            </a:fld>
            <a:endParaRPr lang="fr-FR" dirty="0"/>
          </a:p>
        </p:txBody>
      </p:sp>
      <p:sp>
        <p:nvSpPr>
          <p:cNvPr id="6" name="Espace réservé du pied de page 4"/>
          <p:cNvSpPr>
            <a:spLocks noGrp="1"/>
          </p:cNvSpPr>
          <p:nvPr>
            <p:ph type="ftr" sz="quarter" idx="22"/>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23"/>
          </p:nvPr>
        </p:nvSpPr>
        <p:spPr/>
        <p:txBody>
          <a:bodyPr/>
          <a:lstStyle>
            <a:lvl1pPr>
              <a:defRPr/>
            </a:lvl1pPr>
          </a:lstStyle>
          <a:p>
            <a:pPr>
              <a:defRPr/>
            </a:pPr>
            <a:r>
              <a:rPr lang="fr-FR"/>
              <a:t>|  PAGE </a:t>
            </a:r>
            <a:fld id="{7D66648A-F34C-4EA5-A278-AF78C603C027}" type="slidenum">
              <a:rPr lang="fr-FR"/>
              <a:pPr>
                <a:defRPr/>
              </a:pPr>
              <a:t>‹N°›</a:t>
            </a:fld>
            <a:endParaRPr lang="fr-FR"/>
          </a:p>
        </p:txBody>
      </p:sp>
    </p:spTree>
    <p:extLst>
      <p:ext uri="{BB962C8B-B14F-4D97-AF65-F5344CB8AC3E}">
        <p14:creationId xmlns:p14="http://schemas.microsoft.com/office/powerpoint/2010/main" val="367371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5" name="Espace réservé du contenu 20"/>
          <p:cNvSpPr>
            <a:spLocks noGrp="1"/>
          </p:cNvSpPr>
          <p:nvPr>
            <p:ph sz="quarter" idx="21"/>
          </p:nvPr>
        </p:nvSpPr>
        <p:spPr>
          <a:xfrm>
            <a:off x="5148000" y="2016000"/>
            <a:ext cx="3492000" cy="1980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6" name="Espace réservé du contenu 20"/>
          <p:cNvSpPr>
            <a:spLocks noGrp="1"/>
          </p:cNvSpPr>
          <p:nvPr>
            <p:ph sz="quarter" idx="22"/>
          </p:nvPr>
        </p:nvSpPr>
        <p:spPr>
          <a:xfrm>
            <a:off x="5148000" y="3999600"/>
            <a:ext cx="1746000" cy="1695600"/>
          </a:xfrm>
          <a:solidFill>
            <a:srgbClr val="808080"/>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7" name="Espace réservé du contenu 20"/>
          <p:cNvSpPr>
            <a:spLocks noGrp="1"/>
          </p:cNvSpPr>
          <p:nvPr>
            <p:ph sz="quarter" idx="23"/>
          </p:nvPr>
        </p:nvSpPr>
        <p:spPr>
          <a:xfrm>
            <a:off x="6894000" y="3999600"/>
            <a:ext cx="1746000" cy="1695600"/>
          </a:xfrm>
          <a:solidFill>
            <a:srgbClr val="B2B2B2"/>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7" name="Espace réservé de la date 3"/>
          <p:cNvSpPr>
            <a:spLocks noGrp="1"/>
          </p:cNvSpPr>
          <p:nvPr>
            <p:ph type="dt" sz="half" idx="24"/>
          </p:nvPr>
        </p:nvSpPr>
        <p:spPr/>
        <p:txBody>
          <a:bodyPr/>
          <a:lstStyle>
            <a:lvl1pPr>
              <a:defRPr/>
            </a:lvl1pPr>
          </a:lstStyle>
          <a:p>
            <a:pPr>
              <a:defRPr/>
            </a:pPr>
            <a:fld id="{E1AD4609-46BA-473A-9F7B-D2CCED31D63E}" type="datetime4">
              <a:rPr lang="fr-FR"/>
              <a:pPr>
                <a:defRPr/>
              </a:pPr>
              <a:t>29 octobre 2017</a:t>
            </a:fld>
            <a:endParaRPr lang="fr-FR" dirty="0"/>
          </a:p>
        </p:txBody>
      </p:sp>
      <p:sp>
        <p:nvSpPr>
          <p:cNvPr id="8" name="Espace réservé du pied de page 4"/>
          <p:cNvSpPr>
            <a:spLocks noGrp="1"/>
          </p:cNvSpPr>
          <p:nvPr>
            <p:ph type="ftr" sz="quarter" idx="25"/>
          </p:nvPr>
        </p:nvSpPr>
        <p:spPr/>
        <p:txBody>
          <a:bodyPr/>
          <a:lstStyle>
            <a:lvl1pPr>
              <a:defRPr/>
            </a:lvl1pPr>
          </a:lstStyle>
          <a:p>
            <a:pPr>
              <a:defRPr/>
            </a:pPr>
            <a:r>
              <a:rPr lang="fr-FR"/>
              <a:t>CEA | 10 AVRIL 2012</a:t>
            </a:r>
          </a:p>
        </p:txBody>
      </p:sp>
      <p:sp>
        <p:nvSpPr>
          <p:cNvPr id="9" name="Espace réservé du numéro de diapositive 5"/>
          <p:cNvSpPr>
            <a:spLocks noGrp="1"/>
          </p:cNvSpPr>
          <p:nvPr>
            <p:ph type="sldNum" sz="quarter" idx="26"/>
          </p:nvPr>
        </p:nvSpPr>
        <p:spPr/>
        <p:txBody>
          <a:bodyPr/>
          <a:lstStyle>
            <a:lvl1pPr>
              <a:defRPr/>
            </a:lvl1pPr>
          </a:lstStyle>
          <a:p>
            <a:pPr>
              <a:defRPr/>
            </a:pPr>
            <a:r>
              <a:rPr lang="fr-FR"/>
              <a:t>|  PAGE </a:t>
            </a:r>
            <a:fld id="{79B2EAFB-9B2B-4FED-961D-E40795FFAD2D}" type="slidenum">
              <a:rPr lang="fr-FR"/>
              <a:pPr>
                <a:defRPr/>
              </a:pPr>
              <a:t>‹N°›</a:t>
            </a:fld>
            <a:endParaRPr lang="fr-FR"/>
          </a:p>
        </p:txBody>
      </p:sp>
    </p:spTree>
    <p:extLst>
      <p:ext uri="{BB962C8B-B14F-4D97-AF65-F5344CB8AC3E}">
        <p14:creationId xmlns:p14="http://schemas.microsoft.com/office/powerpoint/2010/main" val="150953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3707506"/>
            <a:ext cx="8172464" cy="2529805"/>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contenu 20"/>
          <p:cNvSpPr>
            <a:spLocks noGrp="1"/>
          </p:cNvSpPr>
          <p:nvPr>
            <p:ph sz="quarter" idx="21"/>
          </p:nvPr>
        </p:nvSpPr>
        <p:spPr>
          <a:xfrm>
            <a:off x="576000" y="1458000"/>
            <a:ext cx="8064000" cy="1908000"/>
          </a:xfr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5" name="Espace réservé de la date 3"/>
          <p:cNvSpPr>
            <a:spLocks noGrp="1"/>
          </p:cNvSpPr>
          <p:nvPr>
            <p:ph type="dt" sz="half" idx="22"/>
          </p:nvPr>
        </p:nvSpPr>
        <p:spPr/>
        <p:txBody>
          <a:bodyPr/>
          <a:lstStyle>
            <a:lvl1pPr>
              <a:defRPr/>
            </a:lvl1pPr>
          </a:lstStyle>
          <a:p>
            <a:pPr>
              <a:defRPr/>
            </a:pPr>
            <a:fld id="{5672C1BD-BCDB-4856-BB43-6FA9638109F0}" type="datetime4">
              <a:rPr lang="fr-FR"/>
              <a:pPr>
                <a:defRPr/>
              </a:pPr>
              <a:t>29 octobre 2017</a:t>
            </a:fld>
            <a:endParaRPr lang="fr-FR" dirty="0"/>
          </a:p>
        </p:txBody>
      </p:sp>
      <p:sp>
        <p:nvSpPr>
          <p:cNvPr id="6" name="Espace réservé du pied de page 4"/>
          <p:cNvSpPr>
            <a:spLocks noGrp="1"/>
          </p:cNvSpPr>
          <p:nvPr>
            <p:ph type="ftr" sz="quarter" idx="23"/>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24"/>
          </p:nvPr>
        </p:nvSpPr>
        <p:spPr/>
        <p:txBody>
          <a:bodyPr/>
          <a:lstStyle>
            <a:lvl1pPr>
              <a:defRPr/>
            </a:lvl1pPr>
          </a:lstStyle>
          <a:p>
            <a:pPr>
              <a:defRPr/>
            </a:pPr>
            <a:r>
              <a:rPr lang="fr-FR"/>
              <a:t>|  PAGE </a:t>
            </a:r>
            <a:fld id="{A7491AE4-B1BA-4385-9BD7-B9E197F639D5}" type="slidenum">
              <a:rPr lang="fr-FR"/>
              <a:pPr>
                <a:defRPr/>
              </a:pPr>
              <a:t>‹N°›</a:t>
            </a:fld>
            <a:endParaRPr lang="fr-FR"/>
          </a:p>
        </p:txBody>
      </p:sp>
    </p:spTree>
    <p:extLst>
      <p:ext uri="{BB962C8B-B14F-4D97-AF65-F5344CB8AC3E}">
        <p14:creationId xmlns:p14="http://schemas.microsoft.com/office/powerpoint/2010/main" val="428290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7" descr="bandeau_texte.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itre 1"/>
          <p:cNvSpPr>
            <a:spLocks noGrp="1"/>
          </p:cNvSpPr>
          <p:nvPr>
            <p:ph type="title"/>
          </p:nvPr>
        </p:nvSpPr>
        <p:spPr>
          <a:xfrm>
            <a:off x="1511300" y="52388"/>
            <a:ext cx="7237413" cy="909637"/>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1028" name="Espace réservé du texte 2"/>
          <p:cNvSpPr>
            <a:spLocks noGrp="1"/>
          </p:cNvSpPr>
          <p:nvPr>
            <p:ph type="body" idx="1"/>
          </p:nvPr>
        </p:nvSpPr>
        <p:spPr bwMode="auto">
          <a:xfrm>
            <a:off x="576263" y="1268413"/>
            <a:ext cx="81724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576263" y="6305550"/>
            <a:ext cx="1450975" cy="365125"/>
          </a:xfrm>
          <a:prstGeom prst="rect">
            <a:avLst/>
          </a:prstGeom>
        </p:spPr>
        <p:txBody>
          <a:bodyPr vert="horz" lIns="0" tIns="0" rIns="0" bIns="0" rtlCol="0" anchor="ctr"/>
          <a:lstStyle>
            <a:lvl1pPr algn="l" fontAlgn="auto">
              <a:spcBef>
                <a:spcPts val="0"/>
              </a:spcBef>
              <a:spcAft>
                <a:spcPts val="0"/>
              </a:spcAft>
              <a:defRPr sz="1000" cap="all" baseline="0">
                <a:solidFill>
                  <a:schemeClr val="bg1"/>
                </a:solidFill>
                <a:latin typeface="+mn-lt"/>
                <a:cs typeface="+mn-cs"/>
              </a:defRPr>
            </a:lvl1pPr>
          </a:lstStyle>
          <a:p>
            <a:pPr>
              <a:defRPr/>
            </a:pPr>
            <a:fld id="{9A9FAEC3-9C38-41A5-AA6C-4B42F5BA1F41}" type="datetime4">
              <a:rPr lang="fr-FR"/>
              <a:pPr>
                <a:defRPr/>
              </a:pPr>
              <a:t>29 octobre 2017</a:t>
            </a:fld>
            <a:endParaRPr lang="fr-FR" dirty="0"/>
          </a:p>
        </p:txBody>
      </p:sp>
      <p:sp>
        <p:nvSpPr>
          <p:cNvPr id="5" name="Espace réservé du pied de page 4"/>
          <p:cNvSpPr>
            <a:spLocks noGrp="1"/>
          </p:cNvSpPr>
          <p:nvPr>
            <p:ph type="ftr" sz="quarter" idx="3"/>
          </p:nvPr>
        </p:nvSpPr>
        <p:spPr>
          <a:xfrm>
            <a:off x="2051050" y="6305550"/>
            <a:ext cx="5940425" cy="365125"/>
          </a:xfrm>
          <a:prstGeom prst="rect">
            <a:avLst/>
          </a:prstGeom>
        </p:spPr>
        <p:txBody>
          <a:bodyPr vert="horz" lIns="0" tIns="0" rIns="0" bIns="0" rtlCol="0" anchor="ctr"/>
          <a:lstStyle>
            <a:lvl1pPr algn="r" fontAlgn="auto">
              <a:spcBef>
                <a:spcPts val="0"/>
              </a:spcBef>
              <a:spcAft>
                <a:spcPts val="0"/>
              </a:spcAft>
              <a:defRPr sz="1000">
                <a:solidFill>
                  <a:srgbClr val="666666"/>
                </a:solidFill>
                <a:latin typeface="+mn-lt"/>
                <a:cs typeface="+mn-cs"/>
              </a:defRPr>
            </a:lvl1pPr>
          </a:lstStyle>
          <a:p>
            <a:pPr>
              <a:defRPr/>
            </a:pPr>
            <a:r>
              <a:rPr lang="fr-FR"/>
              <a:t>CEA | 10 AVRIL 2012</a:t>
            </a:r>
          </a:p>
        </p:txBody>
      </p:sp>
      <p:sp>
        <p:nvSpPr>
          <p:cNvPr id="6" name="Espace réservé du numéro de diapositive 5"/>
          <p:cNvSpPr>
            <a:spLocks noGrp="1"/>
          </p:cNvSpPr>
          <p:nvPr>
            <p:ph type="sldNum" sz="quarter" idx="4"/>
          </p:nvPr>
        </p:nvSpPr>
        <p:spPr>
          <a:xfrm>
            <a:off x="8024813" y="6303963"/>
            <a:ext cx="1119187" cy="365125"/>
          </a:xfrm>
          <a:prstGeom prst="rect">
            <a:avLst/>
          </a:prstGeom>
        </p:spPr>
        <p:txBody>
          <a:bodyPr vert="horz" lIns="0" tIns="0" rIns="0" bIns="0" rtlCol="0" anchor="ctr"/>
          <a:lstStyle>
            <a:lvl1pPr algn="l" fontAlgn="auto">
              <a:spcBef>
                <a:spcPts val="0"/>
              </a:spcBef>
              <a:spcAft>
                <a:spcPts val="0"/>
              </a:spcAft>
              <a:defRPr sz="1000">
                <a:solidFill>
                  <a:srgbClr val="666666"/>
                </a:solidFill>
                <a:latin typeface="+mn-lt"/>
                <a:cs typeface="+mn-cs"/>
              </a:defRPr>
            </a:lvl1pPr>
          </a:lstStyle>
          <a:p>
            <a:pPr>
              <a:defRPr/>
            </a:pPr>
            <a:r>
              <a:rPr lang="fr-FR"/>
              <a:t>|  PAGE </a:t>
            </a:r>
            <a:fld id="{2693B06F-35FE-426A-82D2-5576CC5D9C75}"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24" r:id="rId5"/>
    <p:sldLayoutId id="2147483925" r:id="rId6"/>
    <p:sldLayoutId id="2147483926" r:id="rId7"/>
    <p:sldLayoutId id="2147483927" r:id="rId8"/>
    <p:sldLayoutId id="2147483928" r:id="rId9"/>
    <p:sldLayoutId id="2147483936" r:id="rId10"/>
    <p:sldLayoutId id="2147483937" r:id="rId11"/>
    <p:sldLayoutId id="2147483938" r:id="rId12"/>
    <p:sldLayoutId id="2147483929" r:id="rId13"/>
    <p:sldLayoutId id="2147483930" r:id="rId14"/>
    <p:sldLayoutId id="2147483931" r:id="rId15"/>
    <p:sldLayoutId id="2147483939" r:id="rId16"/>
  </p:sldLayoutIdLst>
  <p:hf hdr="0"/>
  <p:txStyles>
    <p:title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p:titleStyle>
    <p:bodyStyle>
      <a:lvl1pPr marL="923925" indent="-923925" algn="l" rtl="0" eaLnBrk="0" fontAlgn="base" hangingPunct="0">
        <a:spcBef>
          <a:spcPct val="0"/>
        </a:spcBef>
        <a:spcAft>
          <a:spcPts val="400"/>
        </a:spcAft>
        <a:buFont typeface="Arial" charset="0"/>
        <a:defRPr sz="2200" kern="1200">
          <a:solidFill>
            <a:schemeClr val="tx2"/>
          </a:solidFill>
          <a:latin typeface="+mn-lt"/>
          <a:ea typeface="+mn-ea"/>
          <a:cs typeface="+mn-cs"/>
        </a:defRPr>
      </a:lvl1pPr>
      <a:lvl2pPr marL="360363" indent="-360363" algn="l" rtl="0" eaLnBrk="0" fontAlgn="base" hangingPunct="0">
        <a:lnSpc>
          <a:spcPts val="2000"/>
        </a:lnSpc>
        <a:spcBef>
          <a:spcPct val="0"/>
        </a:spcBef>
        <a:spcAft>
          <a:spcPct val="0"/>
        </a:spcAft>
        <a:buSzPct val="90000"/>
        <a:buBlip>
          <a:blip r:embed="rId19"/>
        </a:buBlip>
        <a:defRPr sz="1600" kern="1200">
          <a:solidFill>
            <a:srgbClr val="666666"/>
          </a:solidFill>
          <a:latin typeface="+mn-lt"/>
          <a:ea typeface="+mn-ea"/>
          <a:cs typeface="+mn-cs"/>
        </a:defRPr>
      </a:lvl2pPr>
      <a:lvl3pPr marL="361950" indent="552450" algn="l" rtl="0" eaLnBrk="0" fontAlgn="base" hangingPunct="0">
        <a:lnSpc>
          <a:spcPts val="2000"/>
        </a:lnSpc>
        <a:spcBef>
          <a:spcPct val="0"/>
        </a:spcBef>
        <a:spcAft>
          <a:spcPct val="0"/>
        </a:spcAft>
        <a:buSzPct val="36000"/>
        <a:buFont typeface="Arial" charset="0"/>
        <a:defRPr sz="1600" kern="1200">
          <a:solidFill>
            <a:srgbClr val="666666"/>
          </a:solidFill>
          <a:latin typeface="+mn-lt"/>
          <a:ea typeface="+mn-ea"/>
          <a:cs typeface="+mn-cs"/>
        </a:defRPr>
      </a:lvl3pPr>
      <a:lvl4pPr marL="1009650" indent="-238125" algn="l" rtl="0" eaLnBrk="0" fontAlgn="base" hangingPunct="0">
        <a:lnSpc>
          <a:spcPts val="2000"/>
        </a:lnSpc>
        <a:spcBef>
          <a:spcPct val="0"/>
        </a:spcBef>
        <a:spcAft>
          <a:spcPct val="0"/>
        </a:spcAft>
        <a:buClr>
          <a:srgbClr val="666666"/>
        </a:buClr>
        <a:buSzPct val="36000"/>
        <a:buBlip>
          <a:blip r:embed="rId20"/>
        </a:buBlip>
        <a:defRPr sz="1600" kern="1200">
          <a:solidFill>
            <a:srgbClr val="666666"/>
          </a:solidFill>
          <a:latin typeface="+mn-lt"/>
          <a:ea typeface="+mn-ea"/>
          <a:cs typeface="+mn-cs"/>
        </a:defRPr>
      </a:lvl4pPr>
      <a:lvl5pPr marL="1133475" indent="-114300" algn="l" rtl="0" eaLnBrk="0" fontAlgn="base" hangingPunct="0">
        <a:lnSpc>
          <a:spcPts val="2000"/>
        </a:lnSpc>
        <a:spcBef>
          <a:spcPct val="0"/>
        </a:spcBef>
        <a:spcAft>
          <a:spcPct val="0"/>
        </a:spcAft>
        <a:buClr>
          <a:srgbClr val="666666"/>
        </a:buClr>
        <a:buFont typeface="Arial"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png"/><Relationship Id="rId2" Type="http://schemas.openxmlformats.org/officeDocument/2006/relationships/image" Target="../media/image32.emf"/><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8.wmf"/><Relationship Id="rId11" Type="http://schemas.openxmlformats.org/officeDocument/2006/relationships/image" Target="../media/image43.png"/><Relationship Id="rId5" Type="http://schemas.openxmlformats.org/officeDocument/2006/relationships/image" Target="../media/image37.wmf"/><Relationship Id="rId10" Type="http://schemas.openxmlformats.org/officeDocument/2006/relationships/image" Target="../media/image42.emf"/><Relationship Id="rId4" Type="http://schemas.openxmlformats.org/officeDocument/2006/relationships/image" Target="../media/image3.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wmf"/><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46.emf"/><Relationship Id="rId11" Type="http://schemas.openxmlformats.org/officeDocument/2006/relationships/image" Target="../media/image51.wmf"/><Relationship Id="rId5" Type="http://schemas.openxmlformats.org/officeDocument/2006/relationships/image" Target="../media/image45.png"/><Relationship Id="rId10" Type="http://schemas.openxmlformats.org/officeDocument/2006/relationships/image" Target="../media/image50.wmf"/><Relationship Id="rId4" Type="http://schemas.openxmlformats.org/officeDocument/2006/relationships/image" Target="../media/image36.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emf"/><Relationship Id="rId4" Type="http://schemas.openxmlformats.org/officeDocument/2006/relationships/image" Target="../media/image3.pn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jpeg"/><Relationship Id="rId18" Type="http://schemas.openxmlformats.org/officeDocument/2006/relationships/image" Target="../media/image3.png"/><Relationship Id="rId3" Type="http://schemas.openxmlformats.org/officeDocument/2006/relationships/image" Target="../media/image59.wmf"/><Relationship Id="rId7" Type="http://schemas.openxmlformats.org/officeDocument/2006/relationships/image" Target="../media/image63.wmf"/><Relationship Id="rId12" Type="http://schemas.openxmlformats.org/officeDocument/2006/relationships/image" Target="../media/image67.png"/><Relationship Id="rId17" Type="http://schemas.openxmlformats.org/officeDocument/2006/relationships/image" Target="../media/image2.png"/><Relationship Id="rId2" Type="http://schemas.openxmlformats.org/officeDocument/2006/relationships/image" Target="../media/image58.png"/><Relationship Id="rId16"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62.wmf"/><Relationship Id="rId11" Type="http://schemas.openxmlformats.org/officeDocument/2006/relationships/hyperlink" Target="http://iaec.gov.il/English" TargetMode="External"/><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wmf"/><Relationship Id="rId4" Type="http://schemas.openxmlformats.org/officeDocument/2006/relationships/image" Target="../media/image60.wmf"/><Relationship Id="rId9" Type="http://schemas.openxmlformats.org/officeDocument/2006/relationships/image" Target="../media/image65.wmf"/><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1.png"/><Relationship Id="rId7" Type="http://schemas.openxmlformats.org/officeDocument/2006/relationships/image" Target="../media/image2.png"/><Relationship Id="rId2" Type="http://schemas.openxmlformats.org/officeDocument/2006/relationships/image" Target="../media/image80.emf"/><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png"/><Relationship Id="rId7" Type="http://schemas.openxmlformats.org/officeDocument/2006/relationships/image" Target="../media/image87.jpeg"/><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3.png"/><Relationship Id="rId9" Type="http://schemas.openxmlformats.org/officeDocument/2006/relationships/image" Target="../media/image62.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png"/><Relationship Id="rId7" Type="http://schemas.openxmlformats.org/officeDocument/2006/relationships/image" Target="../media/image92.jpeg"/><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1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00.png"/><Relationship Id="rId12" Type="http://schemas.openxmlformats.org/officeDocument/2006/relationships/image" Target="../media/image104.jpeg"/><Relationship Id="rId17" Type="http://schemas.openxmlformats.org/officeDocument/2006/relationships/image" Target="../media/image109.png"/><Relationship Id="rId2" Type="http://schemas.openxmlformats.org/officeDocument/2006/relationships/image" Target="../media/image2.png"/><Relationship Id="rId16" Type="http://schemas.openxmlformats.org/officeDocument/2006/relationships/image" Target="../media/image108.jpeg"/><Relationship Id="rId20"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0.jpeg"/><Relationship Id="rId4" Type="http://schemas.openxmlformats.org/officeDocument/2006/relationships/image" Target="../media/image97.jpeg"/><Relationship Id="rId9" Type="http://schemas.openxmlformats.org/officeDocument/2006/relationships/hyperlink" Target="http://www.chalmers.se/en/" TargetMode="External"/><Relationship Id="rId14"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3.png"/><Relationship Id="rId7" Type="http://schemas.openxmlformats.org/officeDocument/2006/relationships/image" Target="../media/image117.emf"/><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wmf"/><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ctrTitle"/>
          </p:nvPr>
        </p:nvSpPr>
        <p:spPr bwMode="auto">
          <a:xfrm>
            <a:off x="3347864" y="1196752"/>
            <a:ext cx="5710411" cy="1428750"/>
          </a:xfrm>
        </p:spPr>
        <p:txBody>
          <a:bodyPr wrap="square" numCol="1" compatLnSpc="1">
            <a:prstTxWarp prst="textNoShape">
              <a:avLst/>
            </a:prstTxWarp>
          </a:bodyPr>
          <a:lstStyle/>
          <a:p>
            <a:pPr algn="ctr" eaLnBrk="1" hangingPunct="1"/>
            <a:r>
              <a:rPr lang="en-US" altLang="fr-FR" sz="2500" b="1" cap="none" dirty="0" smtClean="0"/>
              <a:t>Future MTR capabilities :</a:t>
            </a:r>
            <a:br>
              <a:rPr lang="en-US" altLang="fr-FR" sz="2500" b="1" cap="none" dirty="0" smtClean="0"/>
            </a:br>
            <a:r>
              <a:rPr lang="en-US" altLang="fr-FR" sz="2500" b="1" cap="none" dirty="0" smtClean="0"/>
              <a:t>Jules </a:t>
            </a:r>
            <a:r>
              <a:rPr lang="en-US" altLang="fr-FR" sz="2500" b="1" cap="none" dirty="0"/>
              <a:t>Horowitz </a:t>
            </a:r>
            <a:r>
              <a:rPr lang="en-US" altLang="fr-FR" sz="2500" b="1" cap="none" dirty="0" smtClean="0"/>
              <a:t>Reactor</a:t>
            </a:r>
          </a:p>
        </p:txBody>
      </p:sp>
      <p:sp>
        <p:nvSpPr>
          <p:cNvPr id="10247" name="Espace réservé du numéro de diapositive 6"/>
          <p:cNvSpPr>
            <a:spLocks noGrp="1"/>
          </p:cNvSpPr>
          <p:nvPr>
            <p:ph type="sldNum" sz="quarter" idx="16"/>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FD5B3177-5EC0-4842-A4D8-2286163E67E2}" type="slidenum">
              <a:rPr lang="fr-FR" dirty="0" smtClean="0">
                <a:solidFill>
                  <a:schemeClr val="bg1"/>
                </a:solidFill>
              </a:rPr>
              <a:pPr fontAlgn="base">
                <a:spcBef>
                  <a:spcPct val="0"/>
                </a:spcBef>
                <a:spcAft>
                  <a:spcPct val="0"/>
                </a:spcAft>
                <a:defRPr/>
              </a:pPr>
              <a:t>1</a:t>
            </a:fld>
            <a:endParaRPr lang="fr-FR" dirty="0" smtClean="0">
              <a:solidFill>
                <a:schemeClr val="bg1"/>
              </a:solidFill>
            </a:endParaRPr>
          </a:p>
        </p:txBody>
      </p:sp>
      <p:pic>
        <p:nvPicPr>
          <p:cNvPr id="922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50" y="5805488"/>
            <a:ext cx="8858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Espace réservé du texte 3"/>
          <p:cNvSpPr>
            <a:spLocks/>
          </p:cNvSpPr>
          <p:nvPr/>
        </p:nvSpPr>
        <p:spPr bwMode="auto">
          <a:xfrm>
            <a:off x="3779838" y="4581525"/>
            <a:ext cx="5040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lnSpc>
                <a:spcPct val="80000"/>
              </a:lnSpc>
            </a:pPr>
            <a:r>
              <a:rPr lang="en-US" altLang="fr-FR" sz="1200" b="1" dirty="0">
                <a:solidFill>
                  <a:srgbClr val="666666"/>
                </a:solidFill>
              </a:rPr>
              <a:t>Jean-François </a:t>
            </a:r>
            <a:r>
              <a:rPr lang="en-US" altLang="fr-FR" sz="1200" b="1" dirty="0" smtClean="0">
                <a:solidFill>
                  <a:srgbClr val="666666"/>
                </a:solidFill>
              </a:rPr>
              <a:t>VILLARD, Gilles BIGNAN</a:t>
            </a:r>
          </a:p>
          <a:p>
            <a:pPr eaLnBrk="1" hangingPunct="1">
              <a:lnSpc>
                <a:spcPct val="80000"/>
              </a:lnSpc>
            </a:pPr>
            <a:r>
              <a:rPr lang="en-US" altLang="fr-FR" sz="1200" dirty="0" smtClean="0">
                <a:solidFill>
                  <a:srgbClr val="666666"/>
                </a:solidFill>
              </a:rPr>
              <a:t>French alternative energies and atomic energy commission</a:t>
            </a:r>
          </a:p>
          <a:p>
            <a:pPr eaLnBrk="1" hangingPunct="1">
              <a:lnSpc>
                <a:spcPct val="80000"/>
              </a:lnSpc>
            </a:pPr>
            <a:r>
              <a:rPr lang="en-US" altLang="fr-FR" sz="1200" dirty="0" smtClean="0">
                <a:solidFill>
                  <a:srgbClr val="666666"/>
                </a:solidFill>
              </a:rPr>
              <a:t>Nuclear Energy Division – Reactor Studies Department</a:t>
            </a:r>
          </a:p>
          <a:p>
            <a:pPr eaLnBrk="1" hangingPunct="1">
              <a:lnSpc>
                <a:spcPct val="80000"/>
              </a:lnSpc>
            </a:pPr>
            <a:r>
              <a:rPr lang="en-US" altLang="fr-FR" sz="1200" dirty="0" smtClean="0">
                <a:solidFill>
                  <a:srgbClr val="666666"/>
                </a:solidFill>
              </a:rPr>
              <a:t>Cadarache – F-13108 St Paul Lez Durance, France</a:t>
            </a:r>
          </a:p>
          <a:p>
            <a:pPr eaLnBrk="1" hangingPunct="1">
              <a:lnSpc>
                <a:spcPct val="80000"/>
              </a:lnSpc>
            </a:pPr>
            <a:endParaRPr lang="en-US" altLang="fr-FR" sz="1200" dirty="0" smtClean="0">
              <a:solidFill>
                <a:srgbClr val="666666"/>
              </a:solidFill>
            </a:endParaRPr>
          </a:p>
          <a:p>
            <a:pPr eaLnBrk="1" hangingPunct="1">
              <a:lnSpc>
                <a:spcPct val="80000"/>
              </a:lnSpc>
            </a:pPr>
            <a:endParaRPr lang="en-US" altLang="fr-FR" sz="1200" dirty="0" smtClean="0">
              <a:solidFill>
                <a:srgbClr val="666666"/>
              </a:solidFill>
            </a:endParaRPr>
          </a:p>
          <a:p>
            <a:pPr eaLnBrk="1" hangingPunct="1">
              <a:lnSpc>
                <a:spcPct val="80000"/>
              </a:lnSpc>
            </a:pPr>
            <a:endParaRPr lang="en-US" altLang="fr-FR" sz="1200" dirty="0" smtClean="0">
              <a:solidFill>
                <a:srgbClr val="666666"/>
              </a:solidFill>
            </a:endParaRPr>
          </a:p>
          <a:p>
            <a:pPr eaLnBrk="1" hangingPunct="1"/>
            <a:r>
              <a:rPr lang="en-US" altLang="fr-FR" sz="1200" dirty="0">
                <a:solidFill>
                  <a:srgbClr val="666666"/>
                </a:solidFill>
              </a:rPr>
              <a:t>Joint ICTP/IAEA Workshop “Research Reactors for Development of Materials and Fuels for Innovative Nuclear Energy Systems”</a:t>
            </a:r>
          </a:p>
          <a:p>
            <a:pPr eaLnBrk="1" hangingPunct="1"/>
            <a:r>
              <a:rPr lang="en-US" altLang="fr-FR" sz="1200" dirty="0">
                <a:solidFill>
                  <a:srgbClr val="666666"/>
                </a:solidFill>
              </a:rPr>
              <a:t>6-10 November 2017, ICTP - Trieste, Italy</a:t>
            </a:r>
          </a:p>
          <a:p>
            <a:pPr eaLnBrk="1" hangingPunct="1">
              <a:lnSpc>
                <a:spcPct val="80000"/>
              </a:lnSpc>
            </a:pPr>
            <a:endParaRPr lang="en-US" altLang="fr-FR" sz="1200" dirty="0">
              <a:solidFill>
                <a:srgbClr val="66666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g102014\AppData\Local\Microsoft\Windows\Temporary Internet Files\Content.Outlook\Q7UW0AV2\ADELINE_boucle_complete_vu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353"/>
            <a:ext cx="9144000" cy="5321031"/>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p:cNvSpPr/>
          <p:nvPr/>
        </p:nvSpPr>
        <p:spPr>
          <a:xfrm>
            <a:off x="5652120" y="6091792"/>
            <a:ext cx="2088232" cy="712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Calibri" pitchFamily="34" charset="0"/>
                <a:cs typeface="Calibri" pitchFamily="34" charset="0"/>
              </a:rPr>
              <a:t>FP laboratory</a:t>
            </a:r>
            <a:endParaRPr lang="fr-FR" sz="1100" dirty="0">
              <a:solidFill>
                <a:schemeClr val="tx1"/>
              </a:solidFill>
              <a:latin typeface="Calibri" pitchFamily="34" charset="0"/>
              <a:cs typeface="Calibri" pitchFamily="34" charset="0"/>
            </a:endParaRPr>
          </a:p>
          <a:p>
            <a:pPr algn="ctr">
              <a:defRPr/>
            </a:pPr>
            <a:r>
              <a:rPr lang="fr-FR" sz="1050" dirty="0" err="1" smtClean="0">
                <a:solidFill>
                  <a:schemeClr val="tx1"/>
                </a:solidFill>
              </a:rPr>
              <a:t>dedicated</a:t>
            </a:r>
            <a:r>
              <a:rPr lang="fr-FR" sz="1050" dirty="0" smtClean="0">
                <a:solidFill>
                  <a:schemeClr val="tx1"/>
                </a:solidFill>
              </a:rPr>
              <a:t> </a:t>
            </a:r>
            <a:r>
              <a:rPr lang="fr-FR" sz="1050" dirty="0">
                <a:solidFill>
                  <a:schemeClr val="tx1"/>
                </a:solidFill>
              </a:rPr>
              <a:t>to on-line FP </a:t>
            </a:r>
            <a:r>
              <a:rPr lang="fr-FR" sz="1050" dirty="0" err="1">
                <a:solidFill>
                  <a:schemeClr val="tx1"/>
                </a:solidFill>
              </a:rPr>
              <a:t>measurement</a:t>
            </a:r>
            <a:endParaRPr lang="fr-FR" sz="1050" dirty="0">
              <a:solidFill>
                <a:schemeClr val="tx1"/>
              </a:solidFill>
            </a:endParaRPr>
          </a:p>
        </p:txBody>
      </p:sp>
      <p:sp>
        <p:nvSpPr>
          <p:cNvPr id="11" name="Ellipse 10"/>
          <p:cNvSpPr/>
          <p:nvPr/>
        </p:nvSpPr>
        <p:spPr>
          <a:xfrm>
            <a:off x="6588224" y="4147576"/>
            <a:ext cx="2016224" cy="918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schemeClr val="tx1"/>
                </a:solidFill>
                <a:latin typeface="Calibri" pitchFamily="34" charset="0"/>
                <a:cs typeface="Calibri" pitchFamily="34" charset="0"/>
              </a:rPr>
              <a:t>Cubicle </a:t>
            </a:r>
            <a:r>
              <a:rPr lang="en-US" sz="1200" dirty="0">
                <a:solidFill>
                  <a:schemeClr val="tx1"/>
                </a:solidFill>
                <a:latin typeface="Calibri" pitchFamily="34" charset="0"/>
                <a:cs typeface="Calibri" pitchFamily="34" charset="0"/>
              </a:rPr>
              <a:t>; </a:t>
            </a:r>
            <a:r>
              <a:rPr lang="fr-FR" sz="1100" dirty="0">
                <a:solidFill>
                  <a:schemeClr val="tx1"/>
                </a:solidFill>
              </a:rPr>
              <a:t>Control of </a:t>
            </a:r>
            <a:r>
              <a:rPr lang="fr-FR" sz="1100" dirty="0" err="1">
                <a:solidFill>
                  <a:schemeClr val="tx1"/>
                </a:solidFill>
              </a:rPr>
              <a:t>Thy</a:t>
            </a:r>
            <a:r>
              <a:rPr lang="fr-FR" sz="1100" dirty="0">
                <a:solidFill>
                  <a:schemeClr val="tx1"/>
                </a:solidFill>
              </a:rPr>
              <a:t> conditions and </a:t>
            </a:r>
            <a:r>
              <a:rPr lang="fr-FR" sz="1100" dirty="0" smtClean="0">
                <a:solidFill>
                  <a:schemeClr val="tx1"/>
                </a:solidFill>
              </a:rPr>
              <a:t>water </a:t>
            </a:r>
            <a:r>
              <a:rPr lang="fr-FR" sz="1100" dirty="0" err="1" smtClean="0">
                <a:solidFill>
                  <a:schemeClr val="tx1"/>
                </a:solidFill>
              </a:rPr>
              <a:t>treatment</a:t>
            </a:r>
            <a:endParaRPr lang="fr-FR" sz="1200" dirty="0">
              <a:solidFill>
                <a:schemeClr val="tx1"/>
              </a:solidFill>
              <a:latin typeface="Calibri" pitchFamily="34" charset="0"/>
              <a:cs typeface="Calibri" pitchFamily="34" charset="0"/>
            </a:endParaRPr>
          </a:p>
        </p:txBody>
      </p:sp>
      <p:sp>
        <p:nvSpPr>
          <p:cNvPr id="16" name="Ellipse 15"/>
          <p:cNvSpPr/>
          <p:nvPr/>
        </p:nvSpPr>
        <p:spPr>
          <a:xfrm>
            <a:off x="2339752" y="2491392"/>
            <a:ext cx="1296987" cy="431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Calibri" pitchFamily="34" charset="0"/>
                <a:cs typeface="Calibri" pitchFamily="34" charset="0"/>
              </a:rPr>
              <a:t>piping penetration</a:t>
            </a:r>
            <a:endParaRPr lang="fr-FR" sz="1200" dirty="0">
              <a:solidFill>
                <a:schemeClr val="tx1"/>
              </a:solidFill>
              <a:latin typeface="Calibri" pitchFamily="34" charset="0"/>
              <a:cs typeface="Calibri" pitchFamily="34" charset="0"/>
            </a:endParaRPr>
          </a:p>
        </p:txBody>
      </p:sp>
      <p:cxnSp>
        <p:nvCxnSpPr>
          <p:cNvPr id="17" name="Connecteur droit avec flèche 16"/>
          <p:cNvCxnSpPr/>
          <p:nvPr/>
        </p:nvCxnSpPr>
        <p:spPr>
          <a:xfrm>
            <a:off x="3059832" y="2923440"/>
            <a:ext cx="504825" cy="1368152"/>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22" name="Ellipse 21"/>
          <p:cNvSpPr/>
          <p:nvPr/>
        </p:nvSpPr>
        <p:spPr>
          <a:xfrm>
            <a:off x="1043608" y="3931552"/>
            <a:ext cx="1295400" cy="4323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Calibri" pitchFamily="34" charset="0"/>
                <a:cs typeface="Calibri" pitchFamily="34" charset="0"/>
              </a:rPr>
              <a:t>Connection lines</a:t>
            </a:r>
            <a:endParaRPr lang="fr-FR" sz="1200" dirty="0">
              <a:solidFill>
                <a:schemeClr val="tx1"/>
              </a:solidFill>
              <a:latin typeface="Calibri" pitchFamily="34" charset="0"/>
              <a:cs typeface="Calibri" pitchFamily="34" charset="0"/>
            </a:endParaRPr>
          </a:p>
        </p:txBody>
      </p:sp>
      <p:cxnSp>
        <p:nvCxnSpPr>
          <p:cNvPr id="23" name="Connecteur droit avec flèche 22"/>
          <p:cNvCxnSpPr/>
          <p:nvPr/>
        </p:nvCxnSpPr>
        <p:spPr>
          <a:xfrm>
            <a:off x="2051720" y="4291592"/>
            <a:ext cx="647700" cy="900112"/>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24" name="Ellipse 23"/>
          <p:cNvSpPr/>
          <p:nvPr/>
        </p:nvSpPr>
        <p:spPr>
          <a:xfrm>
            <a:off x="108248" y="5371712"/>
            <a:ext cx="1295400" cy="3603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Calibri" pitchFamily="34" charset="0"/>
                <a:cs typeface="Calibri" pitchFamily="34" charset="0"/>
              </a:rPr>
              <a:t>Reactor vessel</a:t>
            </a:r>
            <a:endParaRPr lang="fr-FR" sz="1200" dirty="0">
              <a:solidFill>
                <a:schemeClr val="tx1"/>
              </a:solidFill>
              <a:latin typeface="Calibri" pitchFamily="34" charset="0"/>
              <a:cs typeface="Calibri" pitchFamily="34" charset="0"/>
            </a:endParaRPr>
          </a:p>
        </p:txBody>
      </p:sp>
      <p:cxnSp>
        <p:nvCxnSpPr>
          <p:cNvPr id="25" name="Connecteur droit avec flèche 24"/>
          <p:cNvCxnSpPr/>
          <p:nvPr/>
        </p:nvCxnSpPr>
        <p:spPr>
          <a:xfrm>
            <a:off x="1403648" y="5587736"/>
            <a:ext cx="720080" cy="216024"/>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26" name="Ellipse 25"/>
          <p:cNvSpPr/>
          <p:nvPr/>
        </p:nvSpPr>
        <p:spPr>
          <a:xfrm>
            <a:off x="3059832" y="5659744"/>
            <a:ext cx="1009650" cy="431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100" dirty="0">
                <a:solidFill>
                  <a:schemeClr val="tx1"/>
                </a:solidFill>
              </a:rPr>
              <a:t>Test </a:t>
            </a:r>
            <a:r>
              <a:rPr lang="fr-FR" sz="1100" dirty="0" err="1">
                <a:solidFill>
                  <a:schemeClr val="tx1"/>
                </a:solidFill>
              </a:rPr>
              <a:t>device</a:t>
            </a:r>
            <a:endParaRPr lang="fr-FR" sz="1100" dirty="0">
              <a:solidFill>
                <a:schemeClr val="tx1"/>
              </a:solidFill>
            </a:endParaRPr>
          </a:p>
        </p:txBody>
      </p:sp>
      <p:cxnSp>
        <p:nvCxnSpPr>
          <p:cNvPr id="27" name="Connecteur droit avec flèche 26"/>
          <p:cNvCxnSpPr/>
          <p:nvPr/>
        </p:nvCxnSpPr>
        <p:spPr>
          <a:xfrm flipH="1">
            <a:off x="2411760" y="5876092"/>
            <a:ext cx="647700" cy="216023"/>
          </a:xfrm>
          <a:prstGeom prst="straightConnector1">
            <a:avLst/>
          </a:prstGeom>
          <a:ln w="22225">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31" name="Ellipse 30"/>
          <p:cNvSpPr/>
          <p:nvPr/>
        </p:nvSpPr>
        <p:spPr>
          <a:xfrm>
            <a:off x="7092280" y="1627296"/>
            <a:ext cx="1800200" cy="6480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schemeClr val="tx1"/>
                </a:solidFill>
                <a:latin typeface="Calibri" pitchFamily="34" charset="0"/>
                <a:cs typeface="Calibri" pitchFamily="34" charset="0"/>
              </a:rPr>
              <a:t>I&amp;C rooms for loop + test device</a:t>
            </a:r>
            <a:endParaRPr lang="fr-FR" sz="1200" dirty="0">
              <a:solidFill>
                <a:schemeClr val="tx1"/>
              </a:solidFill>
              <a:latin typeface="Calibri" pitchFamily="34" charset="0"/>
              <a:cs typeface="Calibri" pitchFamily="34" charset="0"/>
            </a:endParaRPr>
          </a:p>
        </p:txBody>
      </p:sp>
      <p:sp>
        <p:nvSpPr>
          <p:cNvPr id="32" name="Ellipse 31"/>
          <p:cNvSpPr/>
          <p:nvPr/>
        </p:nvSpPr>
        <p:spPr>
          <a:xfrm>
            <a:off x="107504" y="5731752"/>
            <a:ext cx="1295400" cy="3603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schemeClr val="tx1"/>
                </a:solidFill>
                <a:latin typeface="Calibri" pitchFamily="34" charset="0"/>
                <a:cs typeface="Calibri" pitchFamily="34" charset="0"/>
              </a:rPr>
              <a:t>Core</a:t>
            </a:r>
            <a:endParaRPr lang="fr-FR" sz="1200" dirty="0">
              <a:solidFill>
                <a:schemeClr val="tx1"/>
              </a:solidFill>
              <a:latin typeface="Calibri" pitchFamily="34" charset="0"/>
              <a:cs typeface="Calibri" pitchFamily="34" charset="0"/>
            </a:endParaRPr>
          </a:p>
        </p:txBody>
      </p:sp>
      <p:cxnSp>
        <p:nvCxnSpPr>
          <p:cNvPr id="33" name="Connecteur droit avec flèche 32"/>
          <p:cNvCxnSpPr/>
          <p:nvPr/>
        </p:nvCxnSpPr>
        <p:spPr>
          <a:xfrm>
            <a:off x="1403648" y="5875768"/>
            <a:ext cx="864096" cy="360040"/>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sp>
        <p:nvSpPr>
          <p:cNvPr id="34" name="Titre 10"/>
          <p:cNvSpPr txBox="1">
            <a:spLocks/>
          </p:cNvSpPr>
          <p:nvPr/>
        </p:nvSpPr>
        <p:spPr bwMode="auto">
          <a:xfrm>
            <a:off x="1468289" y="2704"/>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smtClean="0"/>
              <a:t>2. General figures of the JHR</a:t>
            </a:r>
            <a:endParaRPr lang="fr-FR" altLang="fr-FR" cap="none" dirty="0" smtClean="0"/>
          </a:p>
        </p:txBody>
      </p:sp>
      <p:sp>
        <p:nvSpPr>
          <p:cNvPr id="35"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10</a:t>
            </a:fld>
            <a:endParaRPr lang="fr-FR" altLang="fr-FR" sz="1000" dirty="0">
              <a:solidFill>
                <a:srgbClr val="666666"/>
              </a:solidFill>
            </a:endParaRPr>
          </a:p>
        </p:txBody>
      </p:sp>
      <p:sp>
        <p:nvSpPr>
          <p:cNvPr id="28" name="Titre 7"/>
          <p:cNvSpPr txBox="1">
            <a:spLocks/>
          </p:cNvSpPr>
          <p:nvPr/>
        </p:nvSpPr>
        <p:spPr>
          <a:xfrm>
            <a:off x="1043608" y="1008782"/>
            <a:ext cx="7235825" cy="908050"/>
          </a:xfrm>
          <a:prstGeom prst="rect">
            <a:avLst/>
          </a:prstGeom>
        </p:spPr>
        <p:txBody>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lgn="ctr" eaLnBrk="1" fontAlgn="auto" hangingPunct="1">
              <a:spcAft>
                <a:spcPts val="0"/>
              </a:spcAft>
              <a:defRPr/>
            </a:pPr>
            <a:r>
              <a:rPr lang="en-US" cap="none" dirty="0" smtClean="0">
                <a:solidFill>
                  <a:srgbClr val="C00000"/>
                </a:solidFill>
              </a:rPr>
              <a:t>Reactor building</a:t>
            </a:r>
            <a:endParaRPr lang="en-US" cap="none" dirty="0">
              <a:solidFill>
                <a:srgbClr val="C00000"/>
              </a:solidFill>
            </a:endParaRPr>
          </a:p>
        </p:txBody>
      </p:sp>
    </p:spTree>
    <p:extLst>
      <p:ext uri="{BB962C8B-B14F-4D97-AF65-F5344CB8AC3E}">
        <p14:creationId xmlns:p14="http://schemas.microsoft.com/office/powerpoint/2010/main" val="1044248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1258888"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836613"/>
            <a:ext cx="1116012" cy="10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Text Box 13"/>
          <p:cNvSpPr txBox="1">
            <a:spLocks noChangeArrowheads="1"/>
          </p:cNvSpPr>
          <p:nvPr/>
        </p:nvSpPr>
        <p:spPr bwMode="auto">
          <a:xfrm>
            <a:off x="2491441" y="970494"/>
            <a:ext cx="4485523" cy="83099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600" b="1" dirty="0" smtClean="0">
                <a:solidFill>
                  <a:schemeClr val="tx1"/>
                </a:solidFill>
              </a:rPr>
              <a:t>The core is under moderated:</a:t>
            </a:r>
          </a:p>
          <a:p>
            <a:pPr eaLnBrk="1" hangingPunct="1">
              <a:spcAft>
                <a:spcPct val="0"/>
              </a:spcAft>
              <a:buFontTx/>
              <a:buNone/>
            </a:pPr>
            <a:r>
              <a:rPr lang="en-US" altLang="fr-FR" sz="1600" b="1" dirty="0" smtClean="0">
                <a:solidFill>
                  <a:schemeClr val="tx1"/>
                </a:solidFill>
              </a:rPr>
              <a:t>  </a:t>
            </a:r>
            <a:r>
              <a:rPr lang="en-US" altLang="fr-FR" sz="1600" b="1" dirty="0" smtClean="0">
                <a:solidFill>
                  <a:schemeClr val="tx1"/>
                </a:solidFill>
                <a:sym typeface="Wingdings" panose="05000000000000000000" pitchFamily="2" charset="2"/>
              </a:rPr>
              <a:t></a:t>
            </a:r>
            <a:r>
              <a:rPr lang="en-US" altLang="fr-FR" sz="1600" b="1" dirty="0" smtClean="0">
                <a:solidFill>
                  <a:schemeClr val="tx1"/>
                </a:solidFill>
              </a:rPr>
              <a:t>High fast neutron flux in the core</a:t>
            </a:r>
          </a:p>
          <a:p>
            <a:pPr eaLnBrk="1" hangingPunct="1">
              <a:spcAft>
                <a:spcPct val="0"/>
              </a:spcAft>
              <a:buFontTx/>
              <a:buNone/>
            </a:pPr>
            <a:r>
              <a:rPr lang="en-US" altLang="fr-FR" sz="1600" b="1" dirty="0" smtClean="0">
                <a:solidFill>
                  <a:schemeClr val="tx1"/>
                </a:solidFill>
                <a:sym typeface="Wingdings" panose="05000000000000000000" pitchFamily="2" charset="2"/>
              </a:rPr>
              <a:t>  </a:t>
            </a:r>
            <a:r>
              <a:rPr lang="en-US" altLang="fr-FR" sz="1600" b="1" dirty="0" smtClean="0">
                <a:solidFill>
                  <a:schemeClr val="tx1"/>
                </a:solidFill>
              </a:rPr>
              <a:t>High thermal neutron flux in the reflector</a:t>
            </a:r>
            <a:endParaRPr lang="en-US" altLang="fr-FR" sz="1600" b="1" dirty="0">
              <a:solidFill>
                <a:schemeClr val="tx1"/>
              </a:solidFill>
            </a:endParaRPr>
          </a:p>
        </p:txBody>
      </p:sp>
      <p:sp>
        <p:nvSpPr>
          <p:cNvPr id="3" name="Rectangle 2"/>
          <p:cNvSpPr/>
          <p:nvPr/>
        </p:nvSpPr>
        <p:spPr>
          <a:xfrm>
            <a:off x="2490267" y="5863166"/>
            <a:ext cx="2023533" cy="160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52314" y="6032499"/>
            <a:ext cx="1011766" cy="160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re 10"/>
          <p:cNvSpPr txBox="1">
            <a:spLocks/>
          </p:cNvSpPr>
          <p:nvPr/>
        </p:nvSpPr>
        <p:spPr bwMode="auto">
          <a:xfrm>
            <a:off x="1468289" y="2704"/>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smtClean="0"/>
              <a:t>2. General figures of the JHR</a:t>
            </a:r>
            <a:endParaRPr lang="fr-FR" altLang="fr-FR" cap="none" dirty="0" smtClean="0"/>
          </a:p>
        </p:txBody>
      </p:sp>
      <p:sp>
        <p:nvSpPr>
          <p:cNvPr id="14"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11</a:t>
            </a:fld>
            <a:endParaRPr lang="fr-FR" altLang="fr-FR" sz="1000" dirty="0">
              <a:solidFill>
                <a:srgbClr val="666666"/>
              </a:solidFill>
            </a:endParaRPr>
          </a:p>
        </p:txBody>
      </p:sp>
      <p:grpSp>
        <p:nvGrpSpPr>
          <p:cNvPr id="4" name="Group 4"/>
          <p:cNvGrpSpPr>
            <a:grpSpLocks noChangeAspect="1"/>
          </p:cNvGrpSpPr>
          <p:nvPr/>
        </p:nvGrpSpPr>
        <p:grpSpPr bwMode="auto">
          <a:xfrm>
            <a:off x="152400" y="1847057"/>
            <a:ext cx="8612188" cy="4981576"/>
            <a:chOff x="96" y="1161"/>
            <a:chExt cx="5425" cy="3138"/>
          </a:xfrm>
        </p:grpSpPr>
        <p:grpSp>
          <p:nvGrpSpPr>
            <p:cNvPr id="6" name="Group 205"/>
            <p:cNvGrpSpPr>
              <a:grpSpLocks/>
            </p:cNvGrpSpPr>
            <p:nvPr/>
          </p:nvGrpSpPr>
          <p:grpSpPr bwMode="auto">
            <a:xfrm>
              <a:off x="96" y="1161"/>
              <a:ext cx="5425" cy="3138"/>
              <a:chOff x="96" y="1161"/>
              <a:chExt cx="5425" cy="3138"/>
            </a:xfrm>
          </p:grpSpPr>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 y="1477"/>
                <a:ext cx="2848" cy="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55" name="Rectangle 6"/>
              <p:cNvSpPr>
                <a:spLocks noChangeArrowheads="1"/>
              </p:cNvSpPr>
              <p:nvPr/>
            </p:nvSpPr>
            <p:spPr bwMode="auto">
              <a:xfrm>
                <a:off x="96" y="1311"/>
                <a:ext cx="1661" cy="8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48" name="Rectangle 7"/>
              <p:cNvSpPr>
                <a:spLocks noChangeArrowheads="1"/>
              </p:cNvSpPr>
              <p:nvPr/>
            </p:nvSpPr>
            <p:spPr bwMode="auto">
              <a:xfrm>
                <a:off x="96" y="1311"/>
                <a:ext cx="1661" cy="831"/>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49" name="Rectangle 8"/>
              <p:cNvSpPr>
                <a:spLocks noChangeArrowheads="1"/>
              </p:cNvSpPr>
              <p:nvPr/>
            </p:nvSpPr>
            <p:spPr bwMode="auto">
              <a:xfrm>
                <a:off x="517" y="1347"/>
                <a:ext cx="937"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100" b="1" i="0" u="none" strike="noStrike" cap="none" normalizeH="0" baseline="0" smtClean="0">
                    <a:ln>
                      <a:noFill/>
                    </a:ln>
                    <a:solidFill>
                      <a:srgbClr val="0000FF"/>
                    </a:solidFill>
                    <a:effectLst/>
                    <a:latin typeface="Times New Roman" pitchFamily="18" charset="0"/>
                    <a:cs typeface="Arial" pitchFamily="34" charset="0"/>
                  </a:rPr>
                  <a:t>In reflector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Rectangle 9"/>
              <p:cNvSpPr>
                <a:spLocks noChangeArrowheads="1"/>
              </p:cNvSpPr>
              <p:nvPr/>
            </p:nvSpPr>
            <p:spPr bwMode="auto">
              <a:xfrm>
                <a:off x="368" y="1550"/>
                <a:ext cx="68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Up to 5.5 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1" name="Rectangle 10"/>
              <p:cNvSpPr>
                <a:spLocks noChangeArrowheads="1"/>
              </p:cNvSpPr>
              <p:nvPr/>
            </p:nvSpPr>
            <p:spPr bwMode="auto">
              <a:xfrm>
                <a:off x="1001" y="1545"/>
                <a:ext cx="13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3333CC"/>
                    </a:solidFill>
                    <a:effectLst/>
                    <a:latin typeface="Times New Roman" pitchFamily="18" charset="0"/>
                    <a:cs typeface="Arial" pitchFamily="34" charset="0"/>
                  </a:rPr>
                  <a:t>14</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2" name="Rectangle 11"/>
              <p:cNvSpPr>
                <a:spLocks noChangeArrowheads="1"/>
              </p:cNvSpPr>
              <p:nvPr/>
            </p:nvSpPr>
            <p:spPr bwMode="auto">
              <a:xfrm>
                <a:off x="1118" y="1550"/>
                <a:ext cx="30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n/cm</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4" name="Rectangle 12"/>
              <p:cNvSpPr>
                <a:spLocks noChangeArrowheads="1"/>
              </p:cNvSpPr>
              <p:nvPr/>
            </p:nvSpPr>
            <p:spPr bwMode="auto">
              <a:xfrm>
                <a:off x="1368" y="1550"/>
                <a:ext cx="9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²</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5" name="Rectangle 13"/>
              <p:cNvSpPr>
                <a:spLocks noChangeArrowheads="1"/>
              </p:cNvSpPr>
              <p:nvPr/>
            </p:nvSpPr>
            <p:spPr bwMode="auto">
              <a:xfrm>
                <a:off x="1406" y="1550"/>
                <a:ext cx="13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.s</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6" name="Rectangle 14"/>
              <p:cNvSpPr>
                <a:spLocks noChangeArrowheads="1"/>
              </p:cNvSpPr>
              <p:nvPr/>
            </p:nvSpPr>
            <p:spPr bwMode="auto">
              <a:xfrm>
                <a:off x="437" y="1705"/>
                <a:ext cx="106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~20 fixed positions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57" name="Rectangle 15"/>
              <p:cNvSpPr>
                <a:spLocks noChangeArrowheads="1"/>
              </p:cNvSpPr>
              <p:nvPr/>
            </p:nvSpPr>
            <p:spPr bwMode="auto">
              <a:xfrm>
                <a:off x="351" y="1854"/>
                <a:ext cx="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300" b="0" i="0" u="none" strike="noStrike" cap="none" normalizeH="0" baseline="0" dirty="0" smtClean="0">
                    <a:ln>
                      <a:noFill/>
                    </a:ln>
                    <a:solidFill>
                      <a:srgbClr val="3333CC"/>
                    </a:solidFill>
                    <a:effectLst/>
                    <a:latin typeface="Times New Roman" pitchFamily="18" charset="0"/>
                    <a:cs typeface="Arial" pitchFamily="34" charset="0"/>
                  </a:rPr>
                  <a:t>(</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9" name="Rectangle 17"/>
              <p:cNvSpPr>
                <a:spLocks noChangeArrowheads="1"/>
              </p:cNvSpPr>
              <p:nvPr/>
            </p:nvSpPr>
            <p:spPr bwMode="auto">
              <a:xfrm>
                <a:off x="378" y="1854"/>
                <a:ext cx="8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300" b="0" i="0" u="none" strike="noStrike" cap="none" normalizeH="0" baseline="0" dirty="0" smtClean="0">
                    <a:ln>
                      <a:noFill/>
                    </a:ln>
                    <a:solidFill>
                      <a:srgbClr val="3333CC"/>
                    </a:solidFill>
                    <a:effectLst/>
                    <a:latin typeface="Times New Roman" pitchFamily="18" charset="0"/>
                    <a:cs typeface="Arial" pitchFamily="34" charset="0"/>
                  </a:rPr>
                  <a:t>100mm ; 1 position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1" name="Rectangle 19"/>
              <p:cNvSpPr>
                <a:spLocks noChangeArrowheads="1"/>
              </p:cNvSpPr>
              <p:nvPr/>
            </p:nvSpPr>
            <p:spPr bwMode="auto">
              <a:xfrm>
                <a:off x="1246" y="1854"/>
                <a:ext cx="3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300" b="0" i="0" u="none" strike="noStrike" cap="none" normalizeH="0" baseline="0" dirty="0" smtClean="0">
                    <a:ln>
                      <a:noFill/>
                    </a:ln>
                    <a:solidFill>
                      <a:srgbClr val="3333CC"/>
                    </a:solidFill>
                    <a:effectLst/>
                    <a:latin typeface="Times New Roman" pitchFamily="18" charset="0"/>
                    <a:cs typeface="Arial" pitchFamily="34" charset="0"/>
                  </a:rPr>
                  <a:t>200mm)</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2" name="Rectangle 20"/>
              <p:cNvSpPr>
                <a:spLocks noChangeArrowheads="1"/>
              </p:cNvSpPr>
              <p:nvPr/>
            </p:nvSpPr>
            <p:spPr bwMode="auto">
              <a:xfrm>
                <a:off x="218" y="1971"/>
                <a:ext cx="146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and 6 displacement systems</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63" name="Freeform 21"/>
              <p:cNvSpPr>
                <a:spLocks/>
              </p:cNvSpPr>
              <p:nvPr/>
            </p:nvSpPr>
            <p:spPr bwMode="auto">
              <a:xfrm>
                <a:off x="160" y="2083"/>
                <a:ext cx="2124" cy="608"/>
              </a:xfrm>
              <a:custGeom>
                <a:avLst/>
                <a:gdLst>
                  <a:gd name="T0" fmla="*/ 176 w 2124"/>
                  <a:gd name="T1" fmla="*/ 91 h 608"/>
                  <a:gd name="T2" fmla="*/ 138 w 2124"/>
                  <a:gd name="T3" fmla="*/ 91 h 608"/>
                  <a:gd name="T4" fmla="*/ 101 w 2124"/>
                  <a:gd name="T5" fmla="*/ 101 h 608"/>
                  <a:gd name="T6" fmla="*/ 69 w 2124"/>
                  <a:gd name="T7" fmla="*/ 107 h 608"/>
                  <a:gd name="T8" fmla="*/ 48 w 2124"/>
                  <a:gd name="T9" fmla="*/ 123 h 608"/>
                  <a:gd name="T10" fmla="*/ 27 w 2124"/>
                  <a:gd name="T11" fmla="*/ 133 h 608"/>
                  <a:gd name="T12" fmla="*/ 11 w 2124"/>
                  <a:gd name="T13" fmla="*/ 149 h 608"/>
                  <a:gd name="T14" fmla="*/ 5 w 2124"/>
                  <a:gd name="T15" fmla="*/ 165 h 608"/>
                  <a:gd name="T16" fmla="*/ 0 w 2124"/>
                  <a:gd name="T17" fmla="*/ 304 h 608"/>
                  <a:gd name="T18" fmla="*/ 5 w 2124"/>
                  <a:gd name="T19" fmla="*/ 528 h 608"/>
                  <a:gd name="T20" fmla="*/ 11 w 2124"/>
                  <a:gd name="T21" fmla="*/ 544 h 608"/>
                  <a:gd name="T22" fmla="*/ 27 w 2124"/>
                  <a:gd name="T23" fmla="*/ 560 h 608"/>
                  <a:gd name="T24" fmla="*/ 48 w 2124"/>
                  <a:gd name="T25" fmla="*/ 576 h 608"/>
                  <a:gd name="T26" fmla="*/ 69 w 2124"/>
                  <a:gd name="T27" fmla="*/ 586 h 608"/>
                  <a:gd name="T28" fmla="*/ 101 w 2124"/>
                  <a:gd name="T29" fmla="*/ 597 h 608"/>
                  <a:gd name="T30" fmla="*/ 138 w 2124"/>
                  <a:gd name="T31" fmla="*/ 602 h 608"/>
                  <a:gd name="T32" fmla="*/ 176 w 2124"/>
                  <a:gd name="T33" fmla="*/ 608 h 608"/>
                  <a:gd name="T34" fmla="*/ 671 w 2124"/>
                  <a:gd name="T35" fmla="*/ 608 h 608"/>
                  <a:gd name="T36" fmla="*/ 980 w 2124"/>
                  <a:gd name="T37" fmla="*/ 608 h 608"/>
                  <a:gd name="T38" fmla="*/ 1017 w 2124"/>
                  <a:gd name="T39" fmla="*/ 602 h 608"/>
                  <a:gd name="T40" fmla="*/ 1054 w 2124"/>
                  <a:gd name="T41" fmla="*/ 597 h 608"/>
                  <a:gd name="T42" fmla="*/ 1081 w 2124"/>
                  <a:gd name="T43" fmla="*/ 586 h 608"/>
                  <a:gd name="T44" fmla="*/ 1107 w 2124"/>
                  <a:gd name="T45" fmla="*/ 576 h 608"/>
                  <a:gd name="T46" fmla="*/ 1129 w 2124"/>
                  <a:gd name="T47" fmla="*/ 560 h 608"/>
                  <a:gd name="T48" fmla="*/ 1145 w 2124"/>
                  <a:gd name="T49" fmla="*/ 544 h 608"/>
                  <a:gd name="T50" fmla="*/ 1150 w 2124"/>
                  <a:gd name="T51" fmla="*/ 528 h 608"/>
                  <a:gd name="T52" fmla="*/ 1150 w 2124"/>
                  <a:gd name="T53" fmla="*/ 304 h 608"/>
                  <a:gd name="T54" fmla="*/ 1150 w 2124"/>
                  <a:gd name="T55" fmla="*/ 176 h 608"/>
                  <a:gd name="T56" fmla="*/ 1150 w 2124"/>
                  <a:gd name="T57" fmla="*/ 160 h 608"/>
                  <a:gd name="T58" fmla="*/ 1139 w 2124"/>
                  <a:gd name="T59" fmla="*/ 139 h 608"/>
                  <a:gd name="T60" fmla="*/ 1118 w 2124"/>
                  <a:gd name="T61" fmla="*/ 128 h 608"/>
                  <a:gd name="T62" fmla="*/ 1097 w 2124"/>
                  <a:gd name="T63" fmla="*/ 112 h 608"/>
                  <a:gd name="T64" fmla="*/ 1070 w 2124"/>
                  <a:gd name="T65" fmla="*/ 101 h 608"/>
                  <a:gd name="T66" fmla="*/ 1033 w 2124"/>
                  <a:gd name="T67" fmla="*/ 96 h 608"/>
                  <a:gd name="T68" fmla="*/ 1001 w 2124"/>
                  <a:gd name="T69" fmla="*/ 91 h 608"/>
                  <a:gd name="T70" fmla="*/ 958 w 2124"/>
                  <a:gd name="T71" fmla="*/ 91 h 608"/>
                  <a:gd name="T72" fmla="*/ 192 w 2124"/>
                  <a:gd name="T73" fmla="*/ 9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24" h="608">
                    <a:moveTo>
                      <a:pt x="192" y="91"/>
                    </a:moveTo>
                    <a:lnTo>
                      <a:pt x="176" y="91"/>
                    </a:lnTo>
                    <a:lnTo>
                      <a:pt x="154" y="91"/>
                    </a:lnTo>
                    <a:lnTo>
                      <a:pt x="138" y="91"/>
                    </a:lnTo>
                    <a:lnTo>
                      <a:pt x="117" y="96"/>
                    </a:lnTo>
                    <a:lnTo>
                      <a:pt x="101" y="101"/>
                    </a:lnTo>
                    <a:lnTo>
                      <a:pt x="85" y="101"/>
                    </a:lnTo>
                    <a:lnTo>
                      <a:pt x="69" y="107"/>
                    </a:lnTo>
                    <a:lnTo>
                      <a:pt x="58" y="112"/>
                    </a:lnTo>
                    <a:lnTo>
                      <a:pt x="48" y="123"/>
                    </a:lnTo>
                    <a:lnTo>
                      <a:pt x="37" y="128"/>
                    </a:lnTo>
                    <a:lnTo>
                      <a:pt x="27" y="133"/>
                    </a:lnTo>
                    <a:lnTo>
                      <a:pt x="16" y="139"/>
                    </a:lnTo>
                    <a:lnTo>
                      <a:pt x="11" y="149"/>
                    </a:lnTo>
                    <a:lnTo>
                      <a:pt x="5" y="160"/>
                    </a:lnTo>
                    <a:lnTo>
                      <a:pt x="5" y="165"/>
                    </a:lnTo>
                    <a:lnTo>
                      <a:pt x="0" y="176"/>
                    </a:lnTo>
                    <a:lnTo>
                      <a:pt x="0" y="304"/>
                    </a:lnTo>
                    <a:lnTo>
                      <a:pt x="0" y="517"/>
                    </a:lnTo>
                    <a:lnTo>
                      <a:pt x="5" y="528"/>
                    </a:lnTo>
                    <a:lnTo>
                      <a:pt x="5" y="538"/>
                    </a:lnTo>
                    <a:lnTo>
                      <a:pt x="11" y="544"/>
                    </a:lnTo>
                    <a:lnTo>
                      <a:pt x="16" y="554"/>
                    </a:lnTo>
                    <a:lnTo>
                      <a:pt x="27" y="560"/>
                    </a:lnTo>
                    <a:lnTo>
                      <a:pt x="37" y="570"/>
                    </a:lnTo>
                    <a:lnTo>
                      <a:pt x="48" y="576"/>
                    </a:lnTo>
                    <a:lnTo>
                      <a:pt x="58" y="581"/>
                    </a:lnTo>
                    <a:lnTo>
                      <a:pt x="69" y="586"/>
                    </a:lnTo>
                    <a:lnTo>
                      <a:pt x="85" y="592"/>
                    </a:lnTo>
                    <a:lnTo>
                      <a:pt x="101" y="597"/>
                    </a:lnTo>
                    <a:lnTo>
                      <a:pt x="117" y="597"/>
                    </a:lnTo>
                    <a:lnTo>
                      <a:pt x="138" y="602"/>
                    </a:lnTo>
                    <a:lnTo>
                      <a:pt x="154" y="602"/>
                    </a:lnTo>
                    <a:lnTo>
                      <a:pt x="176" y="608"/>
                    </a:lnTo>
                    <a:lnTo>
                      <a:pt x="192" y="608"/>
                    </a:lnTo>
                    <a:lnTo>
                      <a:pt x="671" y="608"/>
                    </a:lnTo>
                    <a:lnTo>
                      <a:pt x="958" y="608"/>
                    </a:lnTo>
                    <a:lnTo>
                      <a:pt x="980" y="608"/>
                    </a:lnTo>
                    <a:lnTo>
                      <a:pt x="1001" y="602"/>
                    </a:lnTo>
                    <a:lnTo>
                      <a:pt x="1017" y="602"/>
                    </a:lnTo>
                    <a:lnTo>
                      <a:pt x="1033" y="597"/>
                    </a:lnTo>
                    <a:lnTo>
                      <a:pt x="1054" y="597"/>
                    </a:lnTo>
                    <a:lnTo>
                      <a:pt x="1070" y="592"/>
                    </a:lnTo>
                    <a:lnTo>
                      <a:pt x="1081" y="586"/>
                    </a:lnTo>
                    <a:lnTo>
                      <a:pt x="1097" y="581"/>
                    </a:lnTo>
                    <a:lnTo>
                      <a:pt x="1107" y="576"/>
                    </a:lnTo>
                    <a:lnTo>
                      <a:pt x="1118" y="570"/>
                    </a:lnTo>
                    <a:lnTo>
                      <a:pt x="1129" y="560"/>
                    </a:lnTo>
                    <a:lnTo>
                      <a:pt x="1139" y="554"/>
                    </a:lnTo>
                    <a:lnTo>
                      <a:pt x="1145" y="544"/>
                    </a:lnTo>
                    <a:lnTo>
                      <a:pt x="1150" y="538"/>
                    </a:lnTo>
                    <a:lnTo>
                      <a:pt x="1150" y="528"/>
                    </a:lnTo>
                    <a:lnTo>
                      <a:pt x="1150" y="517"/>
                    </a:lnTo>
                    <a:lnTo>
                      <a:pt x="1150" y="304"/>
                    </a:lnTo>
                    <a:lnTo>
                      <a:pt x="2124" y="0"/>
                    </a:lnTo>
                    <a:lnTo>
                      <a:pt x="1150" y="176"/>
                    </a:lnTo>
                    <a:lnTo>
                      <a:pt x="1150" y="165"/>
                    </a:lnTo>
                    <a:lnTo>
                      <a:pt x="1150" y="160"/>
                    </a:lnTo>
                    <a:lnTo>
                      <a:pt x="1145" y="149"/>
                    </a:lnTo>
                    <a:lnTo>
                      <a:pt x="1139" y="139"/>
                    </a:lnTo>
                    <a:lnTo>
                      <a:pt x="1129" y="133"/>
                    </a:lnTo>
                    <a:lnTo>
                      <a:pt x="1118" y="128"/>
                    </a:lnTo>
                    <a:lnTo>
                      <a:pt x="1107" y="123"/>
                    </a:lnTo>
                    <a:lnTo>
                      <a:pt x="1097" y="112"/>
                    </a:lnTo>
                    <a:lnTo>
                      <a:pt x="1081" y="107"/>
                    </a:lnTo>
                    <a:lnTo>
                      <a:pt x="1070" y="101"/>
                    </a:lnTo>
                    <a:lnTo>
                      <a:pt x="1054" y="101"/>
                    </a:lnTo>
                    <a:lnTo>
                      <a:pt x="1033" y="96"/>
                    </a:lnTo>
                    <a:lnTo>
                      <a:pt x="1017" y="91"/>
                    </a:lnTo>
                    <a:lnTo>
                      <a:pt x="1001" y="91"/>
                    </a:lnTo>
                    <a:lnTo>
                      <a:pt x="980" y="91"/>
                    </a:lnTo>
                    <a:lnTo>
                      <a:pt x="958" y="91"/>
                    </a:lnTo>
                    <a:lnTo>
                      <a:pt x="671" y="91"/>
                    </a:lnTo>
                    <a:lnTo>
                      <a:pt x="192" y="91"/>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64" name="Freeform 22"/>
              <p:cNvSpPr>
                <a:spLocks/>
              </p:cNvSpPr>
              <p:nvPr/>
            </p:nvSpPr>
            <p:spPr bwMode="auto">
              <a:xfrm>
                <a:off x="160" y="2083"/>
                <a:ext cx="2124" cy="608"/>
              </a:xfrm>
              <a:custGeom>
                <a:avLst/>
                <a:gdLst>
                  <a:gd name="T0" fmla="*/ 176 w 2124"/>
                  <a:gd name="T1" fmla="*/ 91 h 608"/>
                  <a:gd name="T2" fmla="*/ 138 w 2124"/>
                  <a:gd name="T3" fmla="*/ 91 h 608"/>
                  <a:gd name="T4" fmla="*/ 101 w 2124"/>
                  <a:gd name="T5" fmla="*/ 101 h 608"/>
                  <a:gd name="T6" fmla="*/ 69 w 2124"/>
                  <a:gd name="T7" fmla="*/ 107 h 608"/>
                  <a:gd name="T8" fmla="*/ 48 w 2124"/>
                  <a:gd name="T9" fmla="*/ 123 h 608"/>
                  <a:gd name="T10" fmla="*/ 27 w 2124"/>
                  <a:gd name="T11" fmla="*/ 133 h 608"/>
                  <a:gd name="T12" fmla="*/ 11 w 2124"/>
                  <a:gd name="T13" fmla="*/ 149 h 608"/>
                  <a:gd name="T14" fmla="*/ 5 w 2124"/>
                  <a:gd name="T15" fmla="*/ 165 h 608"/>
                  <a:gd name="T16" fmla="*/ 0 w 2124"/>
                  <a:gd name="T17" fmla="*/ 304 h 608"/>
                  <a:gd name="T18" fmla="*/ 5 w 2124"/>
                  <a:gd name="T19" fmla="*/ 528 h 608"/>
                  <a:gd name="T20" fmla="*/ 11 w 2124"/>
                  <a:gd name="T21" fmla="*/ 544 h 608"/>
                  <a:gd name="T22" fmla="*/ 27 w 2124"/>
                  <a:gd name="T23" fmla="*/ 560 h 608"/>
                  <a:gd name="T24" fmla="*/ 48 w 2124"/>
                  <a:gd name="T25" fmla="*/ 576 h 608"/>
                  <a:gd name="T26" fmla="*/ 69 w 2124"/>
                  <a:gd name="T27" fmla="*/ 586 h 608"/>
                  <a:gd name="T28" fmla="*/ 101 w 2124"/>
                  <a:gd name="T29" fmla="*/ 597 h 608"/>
                  <a:gd name="T30" fmla="*/ 138 w 2124"/>
                  <a:gd name="T31" fmla="*/ 602 h 608"/>
                  <a:gd name="T32" fmla="*/ 176 w 2124"/>
                  <a:gd name="T33" fmla="*/ 608 h 608"/>
                  <a:gd name="T34" fmla="*/ 671 w 2124"/>
                  <a:gd name="T35" fmla="*/ 608 h 608"/>
                  <a:gd name="T36" fmla="*/ 980 w 2124"/>
                  <a:gd name="T37" fmla="*/ 608 h 608"/>
                  <a:gd name="T38" fmla="*/ 1017 w 2124"/>
                  <a:gd name="T39" fmla="*/ 602 h 608"/>
                  <a:gd name="T40" fmla="*/ 1054 w 2124"/>
                  <a:gd name="T41" fmla="*/ 597 h 608"/>
                  <a:gd name="T42" fmla="*/ 1081 w 2124"/>
                  <a:gd name="T43" fmla="*/ 586 h 608"/>
                  <a:gd name="T44" fmla="*/ 1107 w 2124"/>
                  <a:gd name="T45" fmla="*/ 576 h 608"/>
                  <a:gd name="T46" fmla="*/ 1129 w 2124"/>
                  <a:gd name="T47" fmla="*/ 560 h 608"/>
                  <a:gd name="T48" fmla="*/ 1145 w 2124"/>
                  <a:gd name="T49" fmla="*/ 544 h 608"/>
                  <a:gd name="T50" fmla="*/ 1150 w 2124"/>
                  <a:gd name="T51" fmla="*/ 528 h 608"/>
                  <a:gd name="T52" fmla="*/ 1150 w 2124"/>
                  <a:gd name="T53" fmla="*/ 304 h 608"/>
                  <a:gd name="T54" fmla="*/ 1150 w 2124"/>
                  <a:gd name="T55" fmla="*/ 176 h 608"/>
                  <a:gd name="T56" fmla="*/ 1150 w 2124"/>
                  <a:gd name="T57" fmla="*/ 160 h 608"/>
                  <a:gd name="T58" fmla="*/ 1139 w 2124"/>
                  <a:gd name="T59" fmla="*/ 139 h 608"/>
                  <a:gd name="T60" fmla="*/ 1118 w 2124"/>
                  <a:gd name="T61" fmla="*/ 128 h 608"/>
                  <a:gd name="T62" fmla="*/ 1097 w 2124"/>
                  <a:gd name="T63" fmla="*/ 112 h 608"/>
                  <a:gd name="T64" fmla="*/ 1070 w 2124"/>
                  <a:gd name="T65" fmla="*/ 101 h 608"/>
                  <a:gd name="T66" fmla="*/ 1033 w 2124"/>
                  <a:gd name="T67" fmla="*/ 96 h 608"/>
                  <a:gd name="T68" fmla="*/ 1001 w 2124"/>
                  <a:gd name="T69" fmla="*/ 91 h 608"/>
                  <a:gd name="T70" fmla="*/ 958 w 2124"/>
                  <a:gd name="T71" fmla="*/ 91 h 608"/>
                  <a:gd name="T72" fmla="*/ 192 w 2124"/>
                  <a:gd name="T73" fmla="*/ 9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24" h="608">
                    <a:moveTo>
                      <a:pt x="192" y="91"/>
                    </a:moveTo>
                    <a:lnTo>
                      <a:pt x="176" y="91"/>
                    </a:lnTo>
                    <a:lnTo>
                      <a:pt x="154" y="91"/>
                    </a:lnTo>
                    <a:lnTo>
                      <a:pt x="138" y="91"/>
                    </a:lnTo>
                    <a:lnTo>
                      <a:pt x="117" y="96"/>
                    </a:lnTo>
                    <a:lnTo>
                      <a:pt x="101" y="101"/>
                    </a:lnTo>
                    <a:lnTo>
                      <a:pt x="85" y="101"/>
                    </a:lnTo>
                    <a:lnTo>
                      <a:pt x="69" y="107"/>
                    </a:lnTo>
                    <a:lnTo>
                      <a:pt x="58" y="112"/>
                    </a:lnTo>
                    <a:lnTo>
                      <a:pt x="48" y="123"/>
                    </a:lnTo>
                    <a:lnTo>
                      <a:pt x="37" y="128"/>
                    </a:lnTo>
                    <a:lnTo>
                      <a:pt x="27" y="133"/>
                    </a:lnTo>
                    <a:lnTo>
                      <a:pt x="16" y="139"/>
                    </a:lnTo>
                    <a:lnTo>
                      <a:pt x="11" y="149"/>
                    </a:lnTo>
                    <a:lnTo>
                      <a:pt x="5" y="160"/>
                    </a:lnTo>
                    <a:lnTo>
                      <a:pt x="5" y="165"/>
                    </a:lnTo>
                    <a:lnTo>
                      <a:pt x="0" y="176"/>
                    </a:lnTo>
                    <a:lnTo>
                      <a:pt x="0" y="304"/>
                    </a:lnTo>
                    <a:lnTo>
                      <a:pt x="0" y="517"/>
                    </a:lnTo>
                    <a:lnTo>
                      <a:pt x="5" y="528"/>
                    </a:lnTo>
                    <a:lnTo>
                      <a:pt x="5" y="538"/>
                    </a:lnTo>
                    <a:lnTo>
                      <a:pt x="11" y="544"/>
                    </a:lnTo>
                    <a:lnTo>
                      <a:pt x="16" y="554"/>
                    </a:lnTo>
                    <a:lnTo>
                      <a:pt x="27" y="560"/>
                    </a:lnTo>
                    <a:lnTo>
                      <a:pt x="37" y="570"/>
                    </a:lnTo>
                    <a:lnTo>
                      <a:pt x="48" y="576"/>
                    </a:lnTo>
                    <a:lnTo>
                      <a:pt x="58" y="581"/>
                    </a:lnTo>
                    <a:lnTo>
                      <a:pt x="69" y="586"/>
                    </a:lnTo>
                    <a:lnTo>
                      <a:pt x="85" y="592"/>
                    </a:lnTo>
                    <a:lnTo>
                      <a:pt x="101" y="597"/>
                    </a:lnTo>
                    <a:lnTo>
                      <a:pt x="117" y="597"/>
                    </a:lnTo>
                    <a:lnTo>
                      <a:pt x="138" y="602"/>
                    </a:lnTo>
                    <a:lnTo>
                      <a:pt x="154" y="602"/>
                    </a:lnTo>
                    <a:lnTo>
                      <a:pt x="176" y="608"/>
                    </a:lnTo>
                    <a:lnTo>
                      <a:pt x="192" y="608"/>
                    </a:lnTo>
                    <a:lnTo>
                      <a:pt x="671" y="608"/>
                    </a:lnTo>
                    <a:lnTo>
                      <a:pt x="958" y="608"/>
                    </a:lnTo>
                    <a:lnTo>
                      <a:pt x="980" y="608"/>
                    </a:lnTo>
                    <a:lnTo>
                      <a:pt x="1001" y="602"/>
                    </a:lnTo>
                    <a:lnTo>
                      <a:pt x="1017" y="602"/>
                    </a:lnTo>
                    <a:lnTo>
                      <a:pt x="1033" y="597"/>
                    </a:lnTo>
                    <a:lnTo>
                      <a:pt x="1054" y="597"/>
                    </a:lnTo>
                    <a:lnTo>
                      <a:pt x="1070" y="592"/>
                    </a:lnTo>
                    <a:lnTo>
                      <a:pt x="1081" y="586"/>
                    </a:lnTo>
                    <a:lnTo>
                      <a:pt x="1097" y="581"/>
                    </a:lnTo>
                    <a:lnTo>
                      <a:pt x="1107" y="576"/>
                    </a:lnTo>
                    <a:lnTo>
                      <a:pt x="1118" y="570"/>
                    </a:lnTo>
                    <a:lnTo>
                      <a:pt x="1129" y="560"/>
                    </a:lnTo>
                    <a:lnTo>
                      <a:pt x="1139" y="554"/>
                    </a:lnTo>
                    <a:lnTo>
                      <a:pt x="1145" y="544"/>
                    </a:lnTo>
                    <a:lnTo>
                      <a:pt x="1150" y="538"/>
                    </a:lnTo>
                    <a:lnTo>
                      <a:pt x="1150" y="528"/>
                    </a:lnTo>
                    <a:lnTo>
                      <a:pt x="1150" y="517"/>
                    </a:lnTo>
                    <a:lnTo>
                      <a:pt x="1150" y="304"/>
                    </a:lnTo>
                    <a:lnTo>
                      <a:pt x="2124" y="0"/>
                    </a:lnTo>
                    <a:lnTo>
                      <a:pt x="1150" y="176"/>
                    </a:lnTo>
                    <a:lnTo>
                      <a:pt x="1150" y="165"/>
                    </a:lnTo>
                    <a:lnTo>
                      <a:pt x="1150" y="160"/>
                    </a:lnTo>
                    <a:lnTo>
                      <a:pt x="1145" y="149"/>
                    </a:lnTo>
                    <a:lnTo>
                      <a:pt x="1139" y="139"/>
                    </a:lnTo>
                    <a:lnTo>
                      <a:pt x="1129" y="133"/>
                    </a:lnTo>
                    <a:lnTo>
                      <a:pt x="1118" y="128"/>
                    </a:lnTo>
                    <a:lnTo>
                      <a:pt x="1107" y="123"/>
                    </a:lnTo>
                    <a:lnTo>
                      <a:pt x="1097" y="112"/>
                    </a:lnTo>
                    <a:lnTo>
                      <a:pt x="1081" y="107"/>
                    </a:lnTo>
                    <a:lnTo>
                      <a:pt x="1070" y="101"/>
                    </a:lnTo>
                    <a:lnTo>
                      <a:pt x="1054" y="101"/>
                    </a:lnTo>
                    <a:lnTo>
                      <a:pt x="1033" y="96"/>
                    </a:lnTo>
                    <a:lnTo>
                      <a:pt x="1017" y="91"/>
                    </a:lnTo>
                    <a:lnTo>
                      <a:pt x="1001" y="91"/>
                    </a:lnTo>
                    <a:lnTo>
                      <a:pt x="980" y="91"/>
                    </a:lnTo>
                    <a:lnTo>
                      <a:pt x="958" y="91"/>
                    </a:lnTo>
                    <a:lnTo>
                      <a:pt x="671" y="91"/>
                    </a:lnTo>
                    <a:lnTo>
                      <a:pt x="192" y="9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65" name="Rectangle 23"/>
              <p:cNvSpPr>
                <a:spLocks noChangeArrowheads="1"/>
              </p:cNvSpPr>
              <p:nvPr/>
            </p:nvSpPr>
            <p:spPr bwMode="auto">
              <a:xfrm>
                <a:off x="256" y="2227"/>
                <a:ext cx="101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Fuel studies: up to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66" name="Rectangle 24"/>
              <p:cNvSpPr>
                <a:spLocks noChangeArrowheads="1"/>
              </p:cNvSpPr>
              <p:nvPr/>
            </p:nvSpPr>
            <p:spPr bwMode="auto">
              <a:xfrm>
                <a:off x="256" y="2381"/>
                <a:ext cx="96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600 W/cm with a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67" name="Rectangle 25"/>
              <p:cNvSpPr>
                <a:spLocks noChangeArrowheads="1"/>
              </p:cNvSpPr>
              <p:nvPr/>
            </p:nvSpPr>
            <p:spPr bwMode="auto">
              <a:xfrm>
                <a:off x="256" y="2531"/>
                <a:ext cx="25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1%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68" name="Rectangle 26"/>
              <p:cNvSpPr>
                <a:spLocks noChangeArrowheads="1"/>
              </p:cNvSpPr>
              <p:nvPr/>
            </p:nvSpPr>
            <p:spPr bwMode="auto">
              <a:xfrm>
                <a:off x="458" y="2531"/>
                <a:ext cx="18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3333CC"/>
                    </a:solidFill>
                    <a:effectLst/>
                    <a:latin typeface="Times New Roman" pitchFamily="18" charset="0"/>
                    <a:cs typeface="Arial" pitchFamily="34" charset="0"/>
                  </a:rPr>
                  <a:t>235</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69" name="Rectangle 27"/>
              <p:cNvSpPr>
                <a:spLocks noChangeArrowheads="1"/>
              </p:cNvSpPr>
              <p:nvPr/>
            </p:nvSpPr>
            <p:spPr bwMode="auto">
              <a:xfrm>
                <a:off x="586" y="2531"/>
                <a:ext cx="65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U PWR rod</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70" name="Freeform 28"/>
              <p:cNvSpPr>
                <a:spLocks/>
              </p:cNvSpPr>
              <p:nvPr/>
            </p:nvSpPr>
            <p:spPr bwMode="auto">
              <a:xfrm>
                <a:off x="2103" y="2232"/>
                <a:ext cx="357" cy="144"/>
              </a:xfrm>
              <a:custGeom>
                <a:avLst/>
                <a:gdLst>
                  <a:gd name="T0" fmla="*/ 357 w 357"/>
                  <a:gd name="T1" fmla="*/ 0 h 144"/>
                  <a:gd name="T2" fmla="*/ 293 w 357"/>
                  <a:gd name="T3" fmla="*/ 59 h 144"/>
                  <a:gd name="T4" fmla="*/ 288 w 357"/>
                  <a:gd name="T5" fmla="*/ 43 h 144"/>
                  <a:gd name="T6" fmla="*/ 75 w 357"/>
                  <a:gd name="T7" fmla="*/ 128 h 144"/>
                  <a:gd name="T8" fmla="*/ 80 w 357"/>
                  <a:gd name="T9" fmla="*/ 144 h 144"/>
                  <a:gd name="T10" fmla="*/ 0 w 357"/>
                  <a:gd name="T11" fmla="*/ 144 h 144"/>
                  <a:gd name="T12" fmla="*/ 59 w 357"/>
                  <a:gd name="T13" fmla="*/ 91 h 144"/>
                  <a:gd name="T14" fmla="*/ 64 w 357"/>
                  <a:gd name="T15" fmla="*/ 107 h 144"/>
                  <a:gd name="T16" fmla="*/ 282 w 357"/>
                  <a:gd name="T17" fmla="*/ 22 h 144"/>
                  <a:gd name="T18" fmla="*/ 277 w 357"/>
                  <a:gd name="T19" fmla="*/ 6 h 144"/>
                  <a:gd name="T20" fmla="*/ 357 w 357"/>
                  <a:gd name="T2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7" h="144">
                    <a:moveTo>
                      <a:pt x="357" y="0"/>
                    </a:moveTo>
                    <a:lnTo>
                      <a:pt x="293" y="59"/>
                    </a:lnTo>
                    <a:lnTo>
                      <a:pt x="288" y="43"/>
                    </a:lnTo>
                    <a:lnTo>
                      <a:pt x="75" y="128"/>
                    </a:lnTo>
                    <a:lnTo>
                      <a:pt x="80" y="144"/>
                    </a:lnTo>
                    <a:lnTo>
                      <a:pt x="0" y="144"/>
                    </a:lnTo>
                    <a:lnTo>
                      <a:pt x="59" y="91"/>
                    </a:lnTo>
                    <a:lnTo>
                      <a:pt x="64" y="107"/>
                    </a:lnTo>
                    <a:lnTo>
                      <a:pt x="282" y="22"/>
                    </a:lnTo>
                    <a:lnTo>
                      <a:pt x="277" y="6"/>
                    </a:lnTo>
                    <a:lnTo>
                      <a:pt x="35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71" name="Freeform 29"/>
              <p:cNvSpPr>
                <a:spLocks/>
              </p:cNvSpPr>
              <p:nvPr/>
            </p:nvSpPr>
            <p:spPr bwMode="auto">
              <a:xfrm>
                <a:off x="2103" y="2232"/>
                <a:ext cx="357" cy="144"/>
              </a:xfrm>
              <a:custGeom>
                <a:avLst/>
                <a:gdLst>
                  <a:gd name="T0" fmla="*/ 357 w 357"/>
                  <a:gd name="T1" fmla="*/ 0 h 144"/>
                  <a:gd name="T2" fmla="*/ 293 w 357"/>
                  <a:gd name="T3" fmla="*/ 59 h 144"/>
                  <a:gd name="T4" fmla="*/ 288 w 357"/>
                  <a:gd name="T5" fmla="*/ 43 h 144"/>
                  <a:gd name="T6" fmla="*/ 75 w 357"/>
                  <a:gd name="T7" fmla="*/ 128 h 144"/>
                  <a:gd name="T8" fmla="*/ 80 w 357"/>
                  <a:gd name="T9" fmla="*/ 144 h 144"/>
                  <a:gd name="T10" fmla="*/ 0 w 357"/>
                  <a:gd name="T11" fmla="*/ 144 h 144"/>
                  <a:gd name="T12" fmla="*/ 59 w 357"/>
                  <a:gd name="T13" fmla="*/ 91 h 144"/>
                  <a:gd name="T14" fmla="*/ 64 w 357"/>
                  <a:gd name="T15" fmla="*/ 107 h 144"/>
                  <a:gd name="T16" fmla="*/ 282 w 357"/>
                  <a:gd name="T17" fmla="*/ 22 h 144"/>
                  <a:gd name="T18" fmla="*/ 277 w 357"/>
                  <a:gd name="T19" fmla="*/ 6 h 144"/>
                  <a:gd name="T20" fmla="*/ 357 w 357"/>
                  <a:gd name="T2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7" h="144">
                    <a:moveTo>
                      <a:pt x="357" y="0"/>
                    </a:moveTo>
                    <a:lnTo>
                      <a:pt x="293" y="59"/>
                    </a:lnTo>
                    <a:lnTo>
                      <a:pt x="288" y="43"/>
                    </a:lnTo>
                    <a:lnTo>
                      <a:pt x="75" y="128"/>
                    </a:lnTo>
                    <a:lnTo>
                      <a:pt x="80" y="144"/>
                    </a:lnTo>
                    <a:lnTo>
                      <a:pt x="0" y="144"/>
                    </a:lnTo>
                    <a:lnTo>
                      <a:pt x="59" y="91"/>
                    </a:lnTo>
                    <a:lnTo>
                      <a:pt x="64" y="107"/>
                    </a:lnTo>
                    <a:lnTo>
                      <a:pt x="282" y="22"/>
                    </a:lnTo>
                    <a:lnTo>
                      <a:pt x="277" y="6"/>
                    </a:lnTo>
                    <a:lnTo>
                      <a:pt x="357" y="0"/>
                    </a:lnTo>
                    <a:close/>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72" name="Rectangle 30"/>
              <p:cNvSpPr>
                <a:spLocks noChangeArrowheads="1"/>
              </p:cNvSpPr>
              <p:nvPr/>
            </p:nvSpPr>
            <p:spPr bwMode="auto">
              <a:xfrm>
                <a:off x="3690" y="1263"/>
                <a:ext cx="1746" cy="5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73" name="Rectangle 31"/>
              <p:cNvSpPr>
                <a:spLocks noChangeArrowheads="1"/>
              </p:cNvSpPr>
              <p:nvPr/>
            </p:nvSpPr>
            <p:spPr bwMode="auto">
              <a:xfrm>
                <a:off x="3690" y="1263"/>
                <a:ext cx="1746" cy="564"/>
              </a:xfrm>
              <a:prstGeom prst="rect">
                <a:avLst/>
              </a:prstGeom>
              <a:noFill/>
              <a:ln w="793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74" name="Rectangle 32"/>
              <p:cNvSpPr>
                <a:spLocks noChangeArrowheads="1"/>
              </p:cNvSpPr>
              <p:nvPr/>
            </p:nvSpPr>
            <p:spPr bwMode="auto">
              <a:xfrm>
                <a:off x="4307" y="1299"/>
                <a:ext cx="61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100" b="1" i="0" u="none" strike="noStrike" cap="none" normalizeH="0" baseline="0" smtClean="0">
                    <a:ln>
                      <a:noFill/>
                    </a:ln>
                    <a:solidFill>
                      <a:srgbClr val="CC3300"/>
                    </a:solidFill>
                    <a:effectLst/>
                    <a:latin typeface="Times New Roman" pitchFamily="18" charset="0"/>
                    <a:cs typeface="Arial" pitchFamily="34" charset="0"/>
                  </a:rPr>
                  <a:t>In core</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75" name="Rectangle 33"/>
              <p:cNvSpPr>
                <a:spLocks noChangeArrowheads="1"/>
              </p:cNvSpPr>
              <p:nvPr/>
            </p:nvSpPr>
            <p:spPr bwMode="auto">
              <a:xfrm>
                <a:off x="3754" y="1502"/>
                <a:ext cx="68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Up to 5.5 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76" name="Rectangle 34"/>
              <p:cNvSpPr>
                <a:spLocks noChangeArrowheads="1"/>
              </p:cNvSpPr>
              <p:nvPr/>
            </p:nvSpPr>
            <p:spPr bwMode="auto">
              <a:xfrm>
                <a:off x="4387" y="1502"/>
                <a:ext cx="13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CC3300"/>
                    </a:solidFill>
                    <a:effectLst/>
                    <a:latin typeface="Times New Roman" pitchFamily="18" charset="0"/>
                    <a:cs typeface="Arial" pitchFamily="34" charset="0"/>
                  </a:rPr>
                  <a:t>14</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77" name="Rectangle 35"/>
              <p:cNvSpPr>
                <a:spLocks noChangeArrowheads="1"/>
              </p:cNvSpPr>
              <p:nvPr/>
            </p:nvSpPr>
            <p:spPr bwMode="auto">
              <a:xfrm>
                <a:off x="4504" y="1502"/>
                <a:ext cx="30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n/cm</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78" name="Rectangle 36"/>
              <p:cNvSpPr>
                <a:spLocks noChangeArrowheads="1"/>
              </p:cNvSpPr>
              <p:nvPr/>
            </p:nvSpPr>
            <p:spPr bwMode="auto">
              <a:xfrm>
                <a:off x="4760" y="1502"/>
                <a:ext cx="9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²</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79" name="Rectangle 37"/>
              <p:cNvSpPr>
                <a:spLocks noChangeArrowheads="1"/>
              </p:cNvSpPr>
              <p:nvPr/>
            </p:nvSpPr>
            <p:spPr bwMode="auto">
              <a:xfrm>
                <a:off x="4797" y="1502"/>
                <a:ext cx="36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.s &gt; 1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56" name="Rectangle 38"/>
              <p:cNvSpPr>
                <a:spLocks noChangeArrowheads="1"/>
              </p:cNvSpPr>
              <p:nvPr/>
            </p:nvSpPr>
            <p:spPr bwMode="auto">
              <a:xfrm>
                <a:off x="5106" y="1502"/>
                <a:ext cx="30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MeV</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57" name="Rectangle 39"/>
              <p:cNvSpPr>
                <a:spLocks noChangeArrowheads="1"/>
              </p:cNvSpPr>
              <p:nvPr/>
            </p:nvSpPr>
            <p:spPr bwMode="auto">
              <a:xfrm>
                <a:off x="3802" y="1657"/>
                <a:ext cx="49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Up to 10</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58" name="Rectangle 40"/>
              <p:cNvSpPr>
                <a:spLocks noChangeArrowheads="1"/>
              </p:cNvSpPr>
              <p:nvPr/>
            </p:nvSpPr>
            <p:spPr bwMode="auto">
              <a:xfrm>
                <a:off x="4249" y="1651"/>
                <a:ext cx="13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CC3300"/>
                    </a:solidFill>
                    <a:effectLst/>
                    <a:latin typeface="Times New Roman" pitchFamily="18" charset="0"/>
                    <a:cs typeface="Arial" pitchFamily="34" charset="0"/>
                  </a:rPr>
                  <a:t>15</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59" name="Rectangle 41"/>
              <p:cNvSpPr>
                <a:spLocks noChangeArrowheads="1"/>
              </p:cNvSpPr>
              <p:nvPr/>
            </p:nvSpPr>
            <p:spPr bwMode="auto">
              <a:xfrm>
                <a:off x="4361" y="1657"/>
                <a:ext cx="30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n/cm</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0" name="Rectangle 42"/>
              <p:cNvSpPr>
                <a:spLocks noChangeArrowheads="1"/>
              </p:cNvSpPr>
              <p:nvPr/>
            </p:nvSpPr>
            <p:spPr bwMode="auto">
              <a:xfrm>
                <a:off x="4616" y="1657"/>
                <a:ext cx="9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²</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1" name="Rectangle 43"/>
              <p:cNvSpPr>
                <a:spLocks noChangeArrowheads="1"/>
              </p:cNvSpPr>
              <p:nvPr/>
            </p:nvSpPr>
            <p:spPr bwMode="auto">
              <a:xfrm>
                <a:off x="4653" y="1657"/>
                <a:ext cx="46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.s &gt; 0.1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2" name="Rectangle 44"/>
              <p:cNvSpPr>
                <a:spLocks noChangeArrowheads="1"/>
              </p:cNvSpPr>
              <p:nvPr/>
            </p:nvSpPr>
            <p:spPr bwMode="auto">
              <a:xfrm>
                <a:off x="5058" y="1657"/>
                <a:ext cx="30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MeV</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3" name="Freeform 45"/>
              <p:cNvSpPr>
                <a:spLocks/>
              </p:cNvSpPr>
              <p:nvPr/>
            </p:nvSpPr>
            <p:spPr bwMode="auto">
              <a:xfrm>
                <a:off x="112" y="3085"/>
                <a:ext cx="1656" cy="565"/>
              </a:xfrm>
              <a:custGeom>
                <a:avLst/>
                <a:gdLst>
                  <a:gd name="T0" fmla="*/ 224 w 1656"/>
                  <a:gd name="T1" fmla="*/ 0 h 565"/>
                  <a:gd name="T2" fmla="*/ 176 w 1656"/>
                  <a:gd name="T3" fmla="*/ 5 h 565"/>
                  <a:gd name="T4" fmla="*/ 133 w 1656"/>
                  <a:gd name="T5" fmla="*/ 10 h 565"/>
                  <a:gd name="T6" fmla="*/ 90 w 1656"/>
                  <a:gd name="T7" fmla="*/ 21 h 565"/>
                  <a:gd name="T8" fmla="*/ 59 w 1656"/>
                  <a:gd name="T9" fmla="*/ 37 h 565"/>
                  <a:gd name="T10" fmla="*/ 32 w 1656"/>
                  <a:gd name="T11" fmla="*/ 53 h 565"/>
                  <a:gd name="T12" fmla="*/ 11 w 1656"/>
                  <a:gd name="T13" fmla="*/ 69 h 565"/>
                  <a:gd name="T14" fmla="*/ 5 w 1656"/>
                  <a:gd name="T15" fmla="*/ 85 h 565"/>
                  <a:gd name="T16" fmla="*/ 0 w 1656"/>
                  <a:gd name="T17" fmla="*/ 234 h 565"/>
                  <a:gd name="T18" fmla="*/ 5 w 1656"/>
                  <a:gd name="T19" fmla="*/ 479 h 565"/>
                  <a:gd name="T20" fmla="*/ 11 w 1656"/>
                  <a:gd name="T21" fmla="*/ 501 h 565"/>
                  <a:gd name="T22" fmla="*/ 32 w 1656"/>
                  <a:gd name="T23" fmla="*/ 517 h 565"/>
                  <a:gd name="T24" fmla="*/ 59 w 1656"/>
                  <a:gd name="T25" fmla="*/ 533 h 565"/>
                  <a:gd name="T26" fmla="*/ 90 w 1656"/>
                  <a:gd name="T27" fmla="*/ 543 h 565"/>
                  <a:gd name="T28" fmla="*/ 133 w 1656"/>
                  <a:gd name="T29" fmla="*/ 554 h 565"/>
                  <a:gd name="T30" fmla="*/ 176 w 1656"/>
                  <a:gd name="T31" fmla="*/ 565 h 565"/>
                  <a:gd name="T32" fmla="*/ 224 w 1656"/>
                  <a:gd name="T33" fmla="*/ 565 h 565"/>
                  <a:gd name="T34" fmla="*/ 878 w 1656"/>
                  <a:gd name="T35" fmla="*/ 565 h 565"/>
                  <a:gd name="T36" fmla="*/ 1278 w 1656"/>
                  <a:gd name="T37" fmla="*/ 565 h 565"/>
                  <a:gd name="T38" fmla="*/ 1326 w 1656"/>
                  <a:gd name="T39" fmla="*/ 565 h 565"/>
                  <a:gd name="T40" fmla="*/ 1368 w 1656"/>
                  <a:gd name="T41" fmla="*/ 554 h 565"/>
                  <a:gd name="T42" fmla="*/ 1411 w 1656"/>
                  <a:gd name="T43" fmla="*/ 543 h 565"/>
                  <a:gd name="T44" fmla="*/ 1443 w 1656"/>
                  <a:gd name="T45" fmla="*/ 533 h 565"/>
                  <a:gd name="T46" fmla="*/ 1469 w 1656"/>
                  <a:gd name="T47" fmla="*/ 517 h 565"/>
                  <a:gd name="T48" fmla="*/ 1491 w 1656"/>
                  <a:gd name="T49" fmla="*/ 501 h 565"/>
                  <a:gd name="T50" fmla="*/ 1501 w 1656"/>
                  <a:gd name="T51" fmla="*/ 479 h 565"/>
                  <a:gd name="T52" fmla="*/ 1501 w 1656"/>
                  <a:gd name="T53" fmla="*/ 234 h 565"/>
                  <a:gd name="T54" fmla="*/ 1501 w 1656"/>
                  <a:gd name="T55" fmla="*/ 96 h 565"/>
                  <a:gd name="T56" fmla="*/ 1496 w 1656"/>
                  <a:gd name="T57" fmla="*/ 74 h 565"/>
                  <a:gd name="T58" fmla="*/ 1480 w 1656"/>
                  <a:gd name="T59" fmla="*/ 58 h 565"/>
                  <a:gd name="T60" fmla="*/ 1459 w 1656"/>
                  <a:gd name="T61" fmla="*/ 42 h 565"/>
                  <a:gd name="T62" fmla="*/ 1427 w 1656"/>
                  <a:gd name="T63" fmla="*/ 26 h 565"/>
                  <a:gd name="T64" fmla="*/ 1390 w 1656"/>
                  <a:gd name="T65" fmla="*/ 16 h 565"/>
                  <a:gd name="T66" fmla="*/ 1347 w 1656"/>
                  <a:gd name="T67" fmla="*/ 10 h 565"/>
                  <a:gd name="T68" fmla="*/ 1299 w 1656"/>
                  <a:gd name="T69" fmla="*/ 5 h 565"/>
                  <a:gd name="T70" fmla="*/ 1251 w 1656"/>
                  <a:gd name="T71" fmla="*/ 0 h 565"/>
                  <a:gd name="T72" fmla="*/ 250 w 1656"/>
                  <a:gd name="T73"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6" h="565">
                    <a:moveTo>
                      <a:pt x="250" y="0"/>
                    </a:moveTo>
                    <a:lnTo>
                      <a:pt x="224" y="0"/>
                    </a:lnTo>
                    <a:lnTo>
                      <a:pt x="202" y="5"/>
                    </a:lnTo>
                    <a:lnTo>
                      <a:pt x="176" y="5"/>
                    </a:lnTo>
                    <a:lnTo>
                      <a:pt x="154" y="10"/>
                    </a:lnTo>
                    <a:lnTo>
                      <a:pt x="133" y="10"/>
                    </a:lnTo>
                    <a:lnTo>
                      <a:pt x="112" y="16"/>
                    </a:lnTo>
                    <a:lnTo>
                      <a:pt x="90" y="21"/>
                    </a:lnTo>
                    <a:lnTo>
                      <a:pt x="75" y="26"/>
                    </a:lnTo>
                    <a:lnTo>
                      <a:pt x="59" y="37"/>
                    </a:lnTo>
                    <a:lnTo>
                      <a:pt x="43" y="42"/>
                    </a:lnTo>
                    <a:lnTo>
                      <a:pt x="32" y="53"/>
                    </a:lnTo>
                    <a:lnTo>
                      <a:pt x="21" y="58"/>
                    </a:lnTo>
                    <a:lnTo>
                      <a:pt x="11" y="69"/>
                    </a:lnTo>
                    <a:lnTo>
                      <a:pt x="5" y="74"/>
                    </a:lnTo>
                    <a:lnTo>
                      <a:pt x="5" y="85"/>
                    </a:lnTo>
                    <a:lnTo>
                      <a:pt x="0" y="96"/>
                    </a:lnTo>
                    <a:lnTo>
                      <a:pt x="0" y="234"/>
                    </a:lnTo>
                    <a:lnTo>
                      <a:pt x="0" y="474"/>
                    </a:lnTo>
                    <a:lnTo>
                      <a:pt x="5" y="479"/>
                    </a:lnTo>
                    <a:lnTo>
                      <a:pt x="5" y="490"/>
                    </a:lnTo>
                    <a:lnTo>
                      <a:pt x="11" y="501"/>
                    </a:lnTo>
                    <a:lnTo>
                      <a:pt x="21" y="511"/>
                    </a:lnTo>
                    <a:lnTo>
                      <a:pt x="32" y="517"/>
                    </a:lnTo>
                    <a:lnTo>
                      <a:pt x="43" y="527"/>
                    </a:lnTo>
                    <a:lnTo>
                      <a:pt x="59" y="533"/>
                    </a:lnTo>
                    <a:lnTo>
                      <a:pt x="75" y="538"/>
                    </a:lnTo>
                    <a:lnTo>
                      <a:pt x="90" y="543"/>
                    </a:lnTo>
                    <a:lnTo>
                      <a:pt x="112" y="549"/>
                    </a:lnTo>
                    <a:lnTo>
                      <a:pt x="133" y="554"/>
                    </a:lnTo>
                    <a:lnTo>
                      <a:pt x="154" y="559"/>
                    </a:lnTo>
                    <a:lnTo>
                      <a:pt x="176" y="565"/>
                    </a:lnTo>
                    <a:lnTo>
                      <a:pt x="202" y="565"/>
                    </a:lnTo>
                    <a:lnTo>
                      <a:pt x="224" y="565"/>
                    </a:lnTo>
                    <a:lnTo>
                      <a:pt x="250" y="565"/>
                    </a:lnTo>
                    <a:lnTo>
                      <a:pt x="878" y="565"/>
                    </a:lnTo>
                    <a:lnTo>
                      <a:pt x="1251" y="565"/>
                    </a:lnTo>
                    <a:lnTo>
                      <a:pt x="1278" y="565"/>
                    </a:lnTo>
                    <a:lnTo>
                      <a:pt x="1299" y="565"/>
                    </a:lnTo>
                    <a:lnTo>
                      <a:pt x="1326" y="565"/>
                    </a:lnTo>
                    <a:lnTo>
                      <a:pt x="1347" y="559"/>
                    </a:lnTo>
                    <a:lnTo>
                      <a:pt x="1368" y="554"/>
                    </a:lnTo>
                    <a:lnTo>
                      <a:pt x="1390" y="549"/>
                    </a:lnTo>
                    <a:lnTo>
                      <a:pt x="1411" y="543"/>
                    </a:lnTo>
                    <a:lnTo>
                      <a:pt x="1427" y="538"/>
                    </a:lnTo>
                    <a:lnTo>
                      <a:pt x="1443" y="533"/>
                    </a:lnTo>
                    <a:lnTo>
                      <a:pt x="1459" y="527"/>
                    </a:lnTo>
                    <a:lnTo>
                      <a:pt x="1469" y="517"/>
                    </a:lnTo>
                    <a:lnTo>
                      <a:pt x="1480" y="511"/>
                    </a:lnTo>
                    <a:lnTo>
                      <a:pt x="1491" y="501"/>
                    </a:lnTo>
                    <a:lnTo>
                      <a:pt x="1496" y="490"/>
                    </a:lnTo>
                    <a:lnTo>
                      <a:pt x="1501" y="479"/>
                    </a:lnTo>
                    <a:lnTo>
                      <a:pt x="1501" y="474"/>
                    </a:lnTo>
                    <a:lnTo>
                      <a:pt x="1501" y="234"/>
                    </a:lnTo>
                    <a:lnTo>
                      <a:pt x="1656" y="0"/>
                    </a:lnTo>
                    <a:lnTo>
                      <a:pt x="1501" y="96"/>
                    </a:lnTo>
                    <a:lnTo>
                      <a:pt x="1501" y="85"/>
                    </a:lnTo>
                    <a:lnTo>
                      <a:pt x="1496" y="74"/>
                    </a:lnTo>
                    <a:lnTo>
                      <a:pt x="1491" y="69"/>
                    </a:lnTo>
                    <a:lnTo>
                      <a:pt x="1480" y="58"/>
                    </a:lnTo>
                    <a:lnTo>
                      <a:pt x="1469" y="53"/>
                    </a:lnTo>
                    <a:lnTo>
                      <a:pt x="1459" y="42"/>
                    </a:lnTo>
                    <a:lnTo>
                      <a:pt x="1443" y="37"/>
                    </a:lnTo>
                    <a:lnTo>
                      <a:pt x="1427" y="26"/>
                    </a:lnTo>
                    <a:lnTo>
                      <a:pt x="1411" y="21"/>
                    </a:lnTo>
                    <a:lnTo>
                      <a:pt x="1390" y="16"/>
                    </a:lnTo>
                    <a:lnTo>
                      <a:pt x="1368" y="10"/>
                    </a:lnTo>
                    <a:lnTo>
                      <a:pt x="1347" y="10"/>
                    </a:lnTo>
                    <a:lnTo>
                      <a:pt x="1326" y="5"/>
                    </a:lnTo>
                    <a:lnTo>
                      <a:pt x="1299" y="5"/>
                    </a:lnTo>
                    <a:lnTo>
                      <a:pt x="1278" y="0"/>
                    </a:lnTo>
                    <a:lnTo>
                      <a:pt x="1251" y="0"/>
                    </a:lnTo>
                    <a:lnTo>
                      <a:pt x="878" y="0"/>
                    </a:lnTo>
                    <a:lnTo>
                      <a:pt x="250"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64" name="Freeform 46"/>
              <p:cNvSpPr>
                <a:spLocks/>
              </p:cNvSpPr>
              <p:nvPr/>
            </p:nvSpPr>
            <p:spPr bwMode="auto">
              <a:xfrm>
                <a:off x="112" y="3085"/>
                <a:ext cx="1656" cy="565"/>
              </a:xfrm>
              <a:custGeom>
                <a:avLst/>
                <a:gdLst>
                  <a:gd name="T0" fmla="*/ 224 w 1656"/>
                  <a:gd name="T1" fmla="*/ 0 h 565"/>
                  <a:gd name="T2" fmla="*/ 176 w 1656"/>
                  <a:gd name="T3" fmla="*/ 5 h 565"/>
                  <a:gd name="T4" fmla="*/ 133 w 1656"/>
                  <a:gd name="T5" fmla="*/ 10 h 565"/>
                  <a:gd name="T6" fmla="*/ 90 w 1656"/>
                  <a:gd name="T7" fmla="*/ 21 h 565"/>
                  <a:gd name="T8" fmla="*/ 59 w 1656"/>
                  <a:gd name="T9" fmla="*/ 37 h 565"/>
                  <a:gd name="T10" fmla="*/ 32 w 1656"/>
                  <a:gd name="T11" fmla="*/ 53 h 565"/>
                  <a:gd name="T12" fmla="*/ 11 w 1656"/>
                  <a:gd name="T13" fmla="*/ 69 h 565"/>
                  <a:gd name="T14" fmla="*/ 5 w 1656"/>
                  <a:gd name="T15" fmla="*/ 85 h 565"/>
                  <a:gd name="T16" fmla="*/ 0 w 1656"/>
                  <a:gd name="T17" fmla="*/ 234 h 565"/>
                  <a:gd name="T18" fmla="*/ 5 w 1656"/>
                  <a:gd name="T19" fmla="*/ 479 h 565"/>
                  <a:gd name="T20" fmla="*/ 11 w 1656"/>
                  <a:gd name="T21" fmla="*/ 501 h 565"/>
                  <a:gd name="T22" fmla="*/ 32 w 1656"/>
                  <a:gd name="T23" fmla="*/ 517 h 565"/>
                  <a:gd name="T24" fmla="*/ 59 w 1656"/>
                  <a:gd name="T25" fmla="*/ 533 h 565"/>
                  <a:gd name="T26" fmla="*/ 90 w 1656"/>
                  <a:gd name="T27" fmla="*/ 543 h 565"/>
                  <a:gd name="T28" fmla="*/ 133 w 1656"/>
                  <a:gd name="T29" fmla="*/ 554 h 565"/>
                  <a:gd name="T30" fmla="*/ 176 w 1656"/>
                  <a:gd name="T31" fmla="*/ 565 h 565"/>
                  <a:gd name="T32" fmla="*/ 224 w 1656"/>
                  <a:gd name="T33" fmla="*/ 565 h 565"/>
                  <a:gd name="T34" fmla="*/ 878 w 1656"/>
                  <a:gd name="T35" fmla="*/ 565 h 565"/>
                  <a:gd name="T36" fmla="*/ 1278 w 1656"/>
                  <a:gd name="T37" fmla="*/ 565 h 565"/>
                  <a:gd name="T38" fmla="*/ 1326 w 1656"/>
                  <a:gd name="T39" fmla="*/ 565 h 565"/>
                  <a:gd name="T40" fmla="*/ 1368 w 1656"/>
                  <a:gd name="T41" fmla="*/ 554 h 565"/>
                  <a:gd name="T42" fmla="*/ 1411 w 1656"/>
                  <a:gd name="T43" fmla="*/ 543 h 565"/>
                  <a:gd name="T44" fmla="*/ 1443 w 1656"/>
                  <a:gd name="T45" fmla="*/ 533 h 565"/>
                  <a:gd name="T46" fmla="*/ 1469 w 1656"/>
                  <a:gd name="T47" fmla="*/ 517 h 565"/>
                  <a:gd name="T48" fmla="*/ 1491 w 1656"/>
                  <a:gd name="T49" fmla="*/ 501 h 565"/>
                  <a:gd name="T50" fmla="*/ 1501 w 1656"/>
                  <a:gd name="T51" fmla="*/ 479 h 565"/>
                  <a:gd name="T52" fmla="*/ 1501 w 1656"/>
                  <a:gd name="T53" fmla="*/ 234 h 565"/>
                  <a:gd name="T54" fmla="*/ 1501 w 1656"/>
                  <a:gd name="T55" fmla="*/ 96 h 565"/>
                  <a:gd name="T56" fmla="*/ 1496 w 1656"/>
                  <a:gd name="T57" fmla="*/ 74 h 565"/>
                  <a:gd name="T58" fmla="*/ 1480 w 1656"/>
                  <a:gd name="T59" fmla="*/ 58 h 565"/>
                  <a:gd name="T60" fmla="*/ 1459 w 1656"/>
                  <a:gd name="T61" fmla="*/ 42 h 565"/>
                  <a:gd name="T62" fmla="*/ 1427 w 1656"/>
                  <a:gd name="T63" fmla="*/ 26 h 565"/>
                  <a:gd name="T64" fmla="*/ 1390 w 1656"/>
                  <a:gd name="T65" fmla="*/ 16 h 565"/>
                  <a:gd name="T66" fmla="*/ 1347 w 1656"/>
                  <a:gd name="T67" fmla="*/ 10 h 565"/>
                  <a:gd name="T68" fmla="*/ 1299 w 1656"/>
                  <a:gd name="T69" fmla="*/ 5 h 565"/>
                  <a:gd name="T70" fmla="*/ 1251 w 1656"/>
                  <a:gd name="T71" fmla="*/ 0 h 565"/>
                  <a:gd name="T72" fmla="*/ 250 w 1656"/>
                  <a:gd name="T73"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6" h="565">
                    <a:moveTo>
                      <a:pt x="250" y="0"/>
                    </a:moveTo>
                    <a:lnTo>
                      <a:pt x="224" y="0"/>
                    </a:lnTo>
                    <a:lnTo>
                      <a:pt x="202" y="5"/>
                    </a:lnTo>
                    <a:lnTo>
                      <a:pt x="176" y="5"/>
                    </a:lnTo>
                    <a:lnTo>
                      <a:pt x="154" y="10"/>
                    </a:lnTo>
                    <a:lnTo>
                      <a:pt x="133" y="10"/>
                    </a:lnTo>
                    <a:lnTo>
                      <a:pt x="112" y="16"/>
                    </a:lnTo>
                    <a:lnTo>
                      <a:pt x="90" y="21"/>
                    </a:lnTo>
                    <a:lnTo>
                      <a:pt x="75" y="26"/>
                    </a:lnTo>
                    <a:lnTo>
                      <a:pt x="59" y="37"/>
                    </a:lnTo>
                    <a:lnTo>
                      <a:pt x="43" y="42"/>
                    </a:lnTo>
                    <a:lnTo>
                      <a:pt x="32" y="53"/>
                    </a:lnTo>
                    <a:lnTo>
                      <a:pt x="21" y="58"/>
                    </a:lnTo>
                    <a:lnTo>
                      <a:pt x="11" y="69"/>
                    </a:lnTo>
                    <a:lnTo>
                      <a:pt x="5" y="74"/>
                    </a:lnTo>
                    <a:lnTo>
                      <a:pt x="5" y="85"/>
                    </a:lnTo>
                    <a:lnTo>
                      <a:pt x="0" y="96"/>
                    </a:lnTo>
                    <a:lnTo>
                      <a:pt x="0" y="234"/>
                    </a:lnTo>
                    <a:lnTo>
                      <a:pt x="0" y="474"/>
                    </a:lnTo>
                    <a:lnTo>
                      <a:pt x="5" y="479"/>
                    </a:lnTo>
                    <a:lnTo>
                      <a:pt x="5" y="490"/>
                    </a:lnTo>
                    <a:lnTo>
                      <a:pt x="11" y="501"/>
                    </a:lnTo>
                    <a:lnTo>
                      <a:pt x="21" y="511"/>
                    </a:lnTo>
                    <a:lnTo>
                      <a:pt x="32" y="517"/>
                    </a:lnTo>
                    <a:lnTo>
                      <a:pt x="43" y="527"/>
                    </a:lnTo>
                    <a:lnTo>
                      <a:pt x="59" y="533"/>
                    </a:lnTo>
                    <a:lnTo>
                      <a:pt x="75" y="538"/>
                    </a:lnTo>
                    <a:lnTo>
                      <a:pt x="90" y="543"/>
                    </a:lnTo>
                    <a:lnTo>
                      <a:pt x="112" y="549"/>
                    </a:lnTo>
                    <a:lnTo>
                      <a:pt x="133" y="554"/>
                    </a:lnTo>
                    <a:lnTo>
                      <a:pt x="154" y="559"/>
                    </a:lnTo>
                    <a:lnTo>
                      <a:pt x="176" y="565"/>
                    </a:lnTo>
                    <a:lnTo>
                      <a:pt x="202" y="565"/>
                    </a:lnTo>
                    <a:lnTo>
                      <a:pt x="224" y="565"/>
                    </a:lnTo>
                    <a:lnTo>
                      <a:pt x="250" y="565"/>
                    </a:lnTo>
                    <a:lnTo>
                      <a:pt x="878" y="565"/>
                    </a:lnTo>
                    <a:lnTo>
                      <a:pt x="1251" y="565"/>
                    </a:lnTo>
                    <a:lnTo>
                      <a:pt x="1278" y="565"/>
                    </a:lnTo>
                    <a:lnTo>
                      <a:pt x="1299" y="565"/>
                    </a:lnTo>
                    <a:lnTo>
                      <a:pt x="1326" y="565"/>
                    </a:lnTo>
                    <a:lnTo>
                      <a:pt x="1347" y="559"/>
                    </a:lnTo>
                    <a:lnTo>
                      <a:pt x="1368" y="554"/>
                    </a:lnTo>
                    <a:lnTo>
                      <a:pt x="1390" y="549"/>
                    </a:lnTo>
                    <a:lnTo>
                      <a:pt x="1411" y="543"/>
                    </a:lnTo>
                    <a:lnTo>
                      <a:pt x="1427" y="538"/>
                    </a:lnTo>
                    <a:lnTo>
                      <a:pt x="1443" y="533"/>
                    </a:lnTo>
                    <a:lnTo>
                      <a:pt x="1459" y="527"/>
                    </a:lnTo>
                    <a:lnTo>
                      <a:pt x="1469" y="517"/>
                    </a:lnTo>
                    <a:lnTo>
                      <a:pt x="1480" y="511"/>
                    </a:lnTo>
                    <a:lnTo>
                      <a:pt x="1491" y="501"/>
                    </a:lnTo>
                    <a:lnTo>
                      <a:pt x="1496" y="490"/>
                    </a:lnTo>
                    <a:lnTo>
                      <a:pt x="1501" y="479"/>
                    </a:lnTo>
                    <a:lnTo>
                      <a:pt x="1501" y="474"/>
                    </a:lnTo>
                    <a:lnTo>
                      <a:pt x="1501" y="234"/>
                    </a:lnTo>
                    <a:lnTo>
                      <a:pt x="1656" y="0"/>
                    </a:lnTo>
                    <a:lnTo>
                      <a:pt x="1501" y="96"/>
                    </a:lnTo>
                    <a:lnTo>
                      <a:pt x="1501" y="85"/>
                    </a:lnTo>
                    <a:lnTo>
                      <a:pt x="1496" y="74"/>
                    </a:lnTo>
                    <a:lnTo>
                      <a:pt x="1491" y="69"/>
                    </a:lnTo>
                    <a:lnTo>
                      <a:pt x="1480" y="58"/>
                    </a:lnTo>
                    <a:lnTo>
                      <a:pt x="1469" y="53"/>
                    </a:lnTo>
                    <a:lnTo>
                      <a:pt x="1459" y="42"/>
                    </a:lnTo>
                    <a:lnTo>
                      <a:pt x="1443" y="37"/>
                    </a:lnTo>
                    <a:lnTo>
                      <a:pt x="1427" y="26"/>
                    </a:lnTo>
                    <a:lnTo>
                      <a:pt x="1411" y="21"/>
                    </a:lnTo>
                    <a:lnTo>
                      <a:pt x="1390" y="16"/>
                    </a:lnTo>
                    <a:lnTo>
                      <a:pt x="1368" y="10"/>
                    </a:lnTo>
                    <a:lnTo>
                      <a:pt x="1347" y="10"/>
                    </a:lnTo>
                    <a:lnTo>
                      <a:pt x="1326" y="5"/>
                    </a:lnTo>
                    <a:lnTo>
                      <a:pt x="1299" y="5"/>
                    </a:lnTo>
                    <a:lnTo>
                      <a:pt x="1278" y="0"/>
                    </a:lnTo>
                    <a:lnTo>
                      <a:pt x="1251" y="0"/>
                    </a:lnTo>
                    <a:lnTo>
                      <a:pt x="878" y="0"/>
                    </a:lnTo>
                    <a:lnTo>
                      <a:pt x="25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65" name="Rectangle 47"/>
              <p:cNvSpPr>
                <a:spLocks noChangeArrowheads="1"/>
              </p:cNvSpPr>
              <p:nvPr/>
            </p:nvSpPr>
            <p:spPr bwMode="auto">
              <a:xfrm>
                <a:off x="218" y="3143"/>
                <a:ext cx="121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Displacement systems:</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6" name="Rectangle 48"/>
              <p:cNvSpPr>
                <a:spLocks noChangeArrowheads="1"/>
              </p:cNvSpPr>
              <p:nvPr/>
            </p:nvSpPr>
            <p:spPr bwMode="auto">
              <a:xfrm>
                <a:off x="218" y="3298"/>
                <a:ext cx="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7" name="Rectangle 49"/>
              <p:cNvSpPr>
                <a:spLocks noChangeArrowheads="1"/>
              </p:cNvSpPr>
              <p:nvPr/>
            </p:nvSpPr>
            <p:spPr bwMode="auto">
              <a:xfrm>
                <a:off x="293" y="3298"/>
                <a:ext cx="125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Adjust the fissile power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8" name="Rectangle 50"/>
              <p:cNvSpPr>
                <a:spLocks noChangeArrowheads="1"/>
              </p:cNvSpPr>
              <p:nvPr/>
            </p:nvSpPr>
            <p:spPr bwMode="auto">
              <a:xfrm>
                <a:off x="218" y="3447"/>
                <a:ext cx="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69" name="Rectangle 51"/>
              <p:cNvSpPr>
                <a:spLocks noChangeArrowheads="1"/>
              </p:cNvSpPr>
              <p:nvPr/>
            </p:nvSpPr>
            <p:spPr bwMode="auto">
              <a:xfrm>
                <a:off x="293" y="3447"/>
                <a:ext cx="86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3333CC"/>
                    </a:solidFill>
                    <a:effectLst/>
                    <a:latin typeface="Times New Roman" pitchFamily="18" charset="0"/>
                    <a:cs typeface="Arial" pitchFamily="34" charset="0"/>
                  </a:rPr>
                  <a:t>Study transients</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70" name="Freeform 52"/>
              <p:cNvSpPr>
                <a:spLocks/>
              </p:cNvSpPr>
              <p:nvPr/>
            </p:nvSpPr>
            <p:spPr bwMode="auto">
              <a:xfrm>
                <a:off x="4307" y="2248"/>
                <a:ext cx="1198" cy="315"/>
              </a:xfrm>
              <a:custGeom>
                <a:avLst/>
                <a:gdLst>
                  <a:gd name="T0" fmla="*/ 160 w 1198"/>
                  <a:gd name="T1" fmla="*/ 6 h 315"/>
                  <a:gd name="T2" fmla="*/ 123 w 1198"/>
                  <a:gd name="T3" fmla="*/ 6 h 315"/>
                  <a:gd name="T4" fmla="*/ 86 w 1198"/>
                  <a:gd name="T5" fmla="*/ 11 h 315"/>
                  <a:gd name="T6" fmla="*/ 59 w 1198"/>
                  <a:gd name="T7" fmla="*/ 16 h 315"/>
                  <a:gd name="T8" fmla="*/ 32 w 1198"/>
                  <a:gd name="T9" fmla="*/ 27 h 315"/>
                  <a:gd name="T10" fmla="*/ 16 w 1198"/>
                  <a:gd name="T11" fmla="*/ 32 h 315"/>
                  <a:gd name="T12" fmla="*/ 0 w 1198"/>
                  <a:gd name="T13" fmla="*/ 43 h 315"/>
                  <a:gd name="T14" fmla="*/ 0 w 1198"/>
                  <a:gd name="T15" fmla="*/ 54 h 315"/>
                  <a:gd name="T16" fmla="*/ 0 w 1198"/>
                  <a:gd name="T17" fmla="*/ 261 h 315"/>
                  <a:gd name="T18" fmla="*/ 0 w 1198"/>
                  <a:gd name="T19" fmla="*/ 272 h 315"/>
                  <a:gd name="T20" fmla="*/ 16 w 1198"/>
                  <a:gd name="T21" fmla="*/ 283 h 315"/>
                  <a:gd name="T22" fmla="*/ 32 w 1198"/>
                  <a:gd name="T23" fmla="*/ 293 h 315"/>
                  <a:gd name="T24" fmla="*/ 59 w 1198"/>
                  <a:gd name="T25" fmla="*/ 299 h 315"/>
                  <a:gd name="T26" fmla="*/ 86 w 1198"/>
                  <a:gd name="T27" fmla="*/ 304 h 315"/>
                  <a:gd name="T28" fmla="*/ 123 w 1198"/>
                  <a:gd name="T29" fmla="*/ 309 h 315"/>
                  <a:gd name="T30" fmla="*/ 160 w 1198"/>
                  <a:gd name="T31" fmla="*/ 315 h 315"/>
                  <a:gd name="T32" fmla="*/ 501 w 1198"/>
                  <a:gd name="T33" fmla="*/ 315 h 315"/>
                  <a:gd name="T34" fmla="*/ 1039 w 1198"/>
                  <a:gd name="T35" fmla="*/ 315 h 315"/>
                  <a:gd name="T36" fmla="*/ 1076 w 1198"/>
                  <a:gd name="T37" fmla="*/ 309 h 315"/>
                  <a:gd name="T38" fmla="*/ 1108 w 1198"/>
                  <a:gd name="T39" fmla="*/ 304 h 315"/>
                  <a:gd name="T40" fmla="*/ 1140 w 1198"/>
                  <a:gd name="T41" fmla="*/ 299 h 315"/>
                  <a:gd name="T42" fmla="*/ 1166 w 1198"/>
                  <a:gd name="T43" fmla="*/ 293 h 315"/>
                  <a:gd name="T44" fmla="*/ 1182 w 1198"/>
                  <a:gd name="T45" fmla="*/ 283 h 315"/>
                  <a:gd name="T46" fmla="*/ 1193 w 1198"/>
                  <a:gd name="T47" fmla="*/ 272 h 315"/>
                  <a:gd name="T48" fmla="*/ 1198 w 1198"/>
                  <a:gd name="T49" fmla="*/ 261 h 315"/>
                  <a:gd name="T50" fmla="*/ 1198 w 1198"/>
                  <a:gd name="T51" fmla="*/ 54 h 315"/>
                  <a:gd name="T52" fmla="*/ 1193 w 1198"/>
                  <a:gd name="T53" fmla="*/ 43 h 315"/>
                  <a:gd name="T54" fmla="*/ 1182 w 1198"/>
                  <a:gd name="T55" fmla="*/ 32 h 315"/>
                  <a:gd name="T56" fmla="*/ 1166 w 1198"/>
                  <a:gd name="T57" fmla="*/ 27 h 315"/>
                  <a:gd name="T58" fmla="*/ 1140 w 1198"/>
                  <a:gd name="T59" fmla="*/ 16 h 315"/>
                  <a:gd name="T60" fmla="*/ 1108 w 1198"/>
                  <a:gd name="T61" fmla="*/ 11 h 315"/>
                  <a:gd name="T62" fmla="*/ 1076 w 1198"/>
                  <a:gd name="T63" fmla="*/ 6 h 315"/>
                  <a:gd name="T64" fmla="*/ 1039 w 1198"/>
                  <a:gd name="T65" fmla="*/ 6 h 315"/>
                  <a:gd name="T66" fmla="*/ 501 w 1198"/>
                  <a:gd name="T67" fmla="*/ 0 h 315"/>
                  <a:gd name="T68" fmla="*/ 197 w 1198"/>
                  <a:gd name="T6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8" h="315">
                    <a:moveTo>
                      <a:pt x="197" y="0"/>
                    </a:moveTo>
                    <a:lnTo>
                      <a:pt x="160" y="6"/>
                    </a:lnTo>
                    <a:lnTo>
                      <a:pt x="139" y="6"/>
                    </a:lnTo>
                    <a:lnTo>
                      <a:pt x="123" y="6"/>
                    </a:lnTo>
                    <a:lnTo>
                      <a:pt x="102" y="11"/>
                    </a:lnTo>
                    <a:lnTo>
                      <a:pt x="86" y="11"/>
                    </a:lnTo>
                    <a:lnTo>
                      <a:pt x="70" y="16"/>
                    </a:lnTo>
                    <a:lnTo>
                      <a:pt x="59" y="16"/>
                    </a:lnTo>
                    <a:lnTo>
                      <a:pt x="43" y="22"/>
                    </a:lnTo>
                    <a:lnTo>
                      <a:pt x="32" y="27"/>
                    </a:lnTo>
                    <a:lnTo>
                      <a:pt x="22" y="27"/>
                    </a:lnTo>
                    <a:lnTo>
                      <a:pt x="16" y="32"/>
                    </a:lnTo>
                    <a:lnTo>
                      <a:pt x="6" y="38"/>
                    </a:lnTo>
                    <a:lnTo>
                      <a:pt x="0" y="43"/>
                    </a:lnTo>
                    <a:lnTo>
                      <a:pt x="0" y="48"/>
                    </a:lnTo>
                    <a:lnTo>
                      <a:pt x="0" y="54"/>
                    </a:lnTo>
                    <a:lnTo>
                      <a:pt x="0" y="133"/>
                    </a:lnTo>
                    <a:lnTo>
                      <a:pt x="0" y="261"/>
                    </a:lnTo>
                    <a:lnTo>
                      <a:pt x="0" y="267"/>
                    </a:lnTo>
                    <a:lnTo>
                      <a:pt x="0" y="272"/>
                    </a:lnTo>
                    <a:lnTo>
                      <a:pt x="6" y="277"/>
                    </a:lnTo>
                    <a:lnTo>
                      <a:pt x="16" y="283"/>
                    </a:lnTo>
                    <a:lnTo>
                      <a:pt x="22" y="288"/>
                    </a:lnTo>
                    <a:lnTo>
                      <a:pt x="32" y="293"/>
                    </a:lnTo>
                    <a:lnTo>
                      <a:pt x="43" y="299"/>
                    </a:lnTo>
                    <a:lnTo>
                      <a:pt x="59" y="299"/>
                    </a:lnTo>
                    <a:lnTo>
                      <a:pt x="70" y="304"/>
                    </a:lnTo>
                    <a:lnTo>
                      <a:pt x="86" y="304"/>
                    </a:lnTo>
                    <a:lnTo>
                      <a:pt x="102" y="309"/>
                    </a:lnTo>
                    <a:lnTo>
                      <a:pt x="123" y="309"/>
                    </a:lnTo>
                    <a:lnTo>
                      <a:pt x="139" y="315"/>
                    </a:lnTo>
                    <a:lnTo>
                      <a:pt x="160" y="315"/>
                    </a:lnTo>
                    <a:lnTo>
                      <a:pt x="197" y="315"/>
                    </a:lnTo>
                    <a:lnTo>
                      <a:pt x="501" y="315"/>
                    </a:lnTo>
                    <a:lnTo>
                      <a:pt x="996" y="315"/>
                    </a:lnTo>
                    <a:lnTo>
                      <a:pt x="1039" y="315"/>
                    </a:lnTo>
                    <a:lnTo>
                      <a:pt x="1060" y="315"/>
                    </a:lnTo>
                    <a:lnTo>
                      <a:pt x="1076" y="309"/>
                    </a:lnTo>
                    <a:lnTo>
                      <a:pt x="1092" y="309"/>
                    </a:lnTo>
                    <a:lnTo>
                      <a:pt x="1108" y="304"/>
                    </a:lnTo>
                    <a:lnTo>
                      <a:pt x="1124" y="304"/>
                    </a:lnTo>
                    <a:lnTo>
                      <a:pt x="1140" y="299"/>
                    </a:lnTo>
                    <a:lnTo>
                      <a:pt x="1150" y="299"/>
                    </a:lnTo>
                    <a:lnTo>
                      <a:pt x="1166" y="293"/>
                    </a:lnTo>
                    <a:lnTo>
                      <a:pt x="1177" y="288"/>
                    </a:lnTo>
                    <a:lnTo>
                      <a:pt x="1182" y="283"/>
                    </a:lnTo>
                    <a:lnTo>
                      <a:pt x="1188" y="277"/>
                    </a:lnTo>
                    <a:lnTo>
                      <a:pt x="1193" y="272"/>
                    </a:lnTo>
                    <a:lnTo>
                      <a:pt x="1198" y="267"/>
                    </a:lnTo>
                    <a:lnTo>
                      <a:pt x="1198" y="261"/>
                    </a:lnTo>
                    <a:lnTo>
                      <a:pt x="1198" y="133"/>
                    </a:lnTo>
                    <a:lnTo>
                      <a:pt x="1198" y="54"/>
                    </a:lnTo>
                    <a:lnTo>
                      <a:pt x="1198" y="48"/>
                    </a:lnTo>
                    <a:lnTo>
                      <a:pt x="1193" y="43"/>
                    </a:lnTo>
                    <a:lnTo>
                      <a:pt x="1188" y="38"/>
                    </a:lnTo>
                    <a:lnTo>
                      <a:pt x="1182" y="32"/>
                    </a:lnTo>
                    <a:lnTo>
                      <a:pt x="1177" y="27"/>
                    </a:lnTo>
                    <a:lnTo>
                      <a:pt x="1166" y="27"/>
                    </a:lnTo>
                    <a:lnTo>
                      <a:pt x="1150" y="22"/>
                    </a:lnTo>
                    <a:lnTo>
                      <a:pt x="1140" y="16"/>
                    </a:lnTo>
                    <a:lnTo>
                      <a:pt x="1124" y="16"/>
                    </a:lnTo>
                    <a:lnTo>
                      <a:pt x="1108" y="11"/>
                    </a:lnTo>
                    <a:lnTo>
                      <a:pt x="1092" y="11"/>
                    </a:lnTo>
                    <a:lnTo>
                      <a:pt x="1076" y="6"/>
                    </a:lnTo>
                    <a:lnTo>
                      <a:pt x="1060" y="6"/>
                    </a:lnTo>
                    <a:lnTo>
                      <a:pt x="1039" y="6"/>
                    </a:lnTo>
                    <a:lnTo>
                      <a:pt x="996" y="0"/>
                    </a:lnTo>
                    <a:lnTo>
                      <a:pt x="501" y="0"/>
                    </a:lnTo>
                    <a:lnTo>
                      <a:pt x="197" y="0"/>
                    </a:lnTo>
                    <a:lnTo>
                      <a:pt x="197"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71" name="Freeform 53"/>
              <p:cNvSpPr>
                <a:spLocks/>
              </p:cNvSpPr>
              <p:nvPr/>
            </p:nvSpPr>
            <p:spPr bwMode="auto">
              <a:xfrm>
                <a:off x="4307" y="2248"/>
                <a:ext cx="1198" cy="315"/>
              </a:xfrm>
              <a:custGeom>
                <a:avLst/>
                <a:gdLst>
                  <a:gd name="T0" fmla="*/ 160 w 1198"/>
                  <a:gd name="T1" fmla="*/ 6 h 315"/>
                  <a:gd name="T2" fmla="*/ 123 w 1198"/>
                  <a:gd name="T3" fmla="*/ 6 h 315"/>
                  <a:gd name="T4" fmla="*/ 86 w 1198"/>
                  <a:gd name="T5" fmla="*/ 11 h 315"/>
                  <a:gd name="T6" fmla="*/ 59 w 1198"/>
                  <a:gd name="T7" fmla="*/ 16 h 315"/>
                  <a:gd name="T8" fmla="*/ 32 w 1198"/>
                  <a:gd name="T9" fmla="*/ 27 h 315"/>
                  <a:gd name="T10" fmla="*/ 16 w 1198"/>
                  <a:gd name="T11" fmla="*/ 32 h 315"/>
                  <a:gd name="T12" fmla="*/ 0 w 1198"/>
                  <a:gd name="T13" fmla="*/ 43 h 315"/>
                  <a:gd name="T14" fmla="*/ 0 w 1198"/>
                  <a:gd name="T15" fmla="*/ 54 h 315"/>
                  <a:gd name="T16" fmla="*/ 0 w 1198"/>
                  <a:gd name="T17" fmla="*/ 261 h 315"/>
                  <a:gd name="T18" fmla="*/ 0 w 1198"/>
                  <a:gd name="T19" fmla="*/ 272 h 315"/>
                  <a:gd name="T20" fmla="*/ 16 w 1198"/>
                  <a:gd name="T21" fmla="*/ 283 h 315"/>
                  <a:gd name="T22" fmla="*/ 32 w 1198"/>
                  <a:gd name="T23" fmla="*/ 293 h 315"/>
                  <a:gd name="T24" fmla="*/ 59 w 1198"/>
                  <a:gd name="T25" fmla="*/ 299 h 315"/>
                  <a:gd name="T26" fmla="*/ 86 w 1198"/>
                  <a:gd name="T27" fmla="*/ 304 h 315"/>
                  <a:gd name="T28" fmla="*/ 123 w 1198"/>
                  <a:gd name="T29" fmla="*/ 309 h 315"/>
                  <a:gd name="T30" fmla="*/ 160 w 1198"/>
                  <a:gd name="T31" fmla="*/ 315 h 315"/>
                  <a:gd name="T32" fmla="*/ 501 w 1198"/>
                  <a:gd name="T33" fmla="*/ 315 h 315"/>
                  <a:gd name="T34" fmla="*/ 1039 w 1198"/>
                  <a:gd name="T35" fmla="*/ 315 h 315"/>
                  <a:gd name="T36" fmla="*/ 1076 w 1198"/>
                  <a:gd name="T37" fmla="*/ 309 h 315"/>
                  <a:gd name="T38" fmla="*/ 1108 w 1198"/>
                  <a:gd name="T39" fmla="*/ 304 h 315"/>
                  <a:gd name="T40" fmla="*/ 1140 w 1198"/>
                  <a:gd name="T41" fmla="*/ 299 h 315"/>
                  <a:gd name="T42" fmla="*/ 1166 w 1198"/>
                  <a:gd name="T43" fmla="*/ 293 h 315"/>
                  <a:gd name="T44" fmla="*/ 1182 w 1198"/>
                  <a:gd name="T45" fmla="*/ 283 h 315"/>
                  <a:gd name="T46" fmla="*/ 1193 w 1198"/>
                  <a:gd name="T47" fmla="*/ 272 h 315"/>
                  <a:gd name="T48" fmla="*/ 1198 w 1198"/>
                  <a:gd name="T49" fmla="*/ 261 h 315"/>
                  <a:gd name="T50" fmla="*/ 1198 w 1198"/>
                  <a:gd name="T51" fmla="*/ 54 h 315"/>
                  <a:gd name="T52" fmla="*/ 1193 w 1198"/>
                  <a:gd name="T53" fmla="*/ 43 h 315"/>
                  <a:gd name="T54" fmla="*/ 1182 w 1198"/>
                  <a:gd name="T55" fmla="*/ 32 h 315"/>
                  <a:gd name="T56" fmla="*/ 1166 w 1198"/>
                  <a:gd name="T57" fmla="*/ 27 h 315"/>
                  <a:gd name="T58" fmla="*/ 1140 w 1198"/>
                  <a:gd name="T59" fmla="*/ 16 h 315"/>
                  <a:gd name="T60" fmla="*/ 1108 w 1198"/>
                  <a:gd name="T61" fmla="*/ 11 h 315"/>
                  <a:gd name="T62" fmla="*/ 1076 w 1198"/>
                  <a:gd name="T63" fmla="*/ 6 h 315"/>
                  <a:gd name="T64" fmla="*/ 1039 w 1198"/>
                  <a:gd name="T65" fmla="*/ 6 h 315"/>
                  <a:gd name="T66" fmla="*/ 501 w 1198"/>
                  <a:gd name="T67" fmla="*/ 0 h 315"/>
                  <a:gd name="T68" fmla="*/ 197 w 1198"/>
                  <a:gd name="T6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8" h="315">
                    <a:moveTo>
                      <a:pt x="197" y="0"/>
                    </a:moveTo>
                    <a:lnTo>
                      <a:pt x="160" y="6"/>
                    </a:lnTo>
                    <a:lnTo>
                      <a:pt x="139" y="6"/>
                    </a:lnTo>
                    <a:lnTo>
                      <a:pt x="123" y="6"/>
                    </a:lnTo>
                    <a:lnTo>
                      <a:pt x="102" y="11"/>
                    </a:lnTo>
                    <a:lnTo>
                      <a:pt x="86" y="11"/>
                    </a:lnTo>
                    <a:lnTo>
                      <a:pt x="70" y="16"/>
                    </a:lnTo>
                    <a:lnTo>
                      <a:pt x="59" y="16"/>
                    </a:lnTo>
                    <a:lnTo>
                      <a:pt x="43" y="22"/>
                    </a:lnTo>
                    <a:lnTo>
                      <a:pt x="32" y="27"/>
                    </a:lnTo>
                    <a:lnTo>
                      <a:pt x="22" y="27"/>
                    </a:lnTo>
                    <a:lnTo>
                      <a:pt x="16" y="32"/>
                    </a:lnTo>
                    <a:lnTo>
                      <a:pt x="6" y="38"/>
                    </a:lnTo>
                    <a:lnTo>
                      <a:pt x="0" y="43"/>
                    </a:lnTo>
                    <a:lnTo>
                      <a:pt x="0" y="48"/>
                    </a:lnTo>
                    <a:lnTo>
                      <a:pt x="0" y="54"/>
                    </a:lnTo>
                    <a:lnTo>
                      <a:pt x="0" y="133"/>
                    </a:lnTo>
                    <a:lnTo>
                      <a:pt x="0" y="261"/>
                    </a:lnTo>
                    <a:lnTo>
                      <a:pt x="0" y="267"/>
                    </a:lnTo>
                    <a:lnTo>
                      <a:pt x="0" y="272"/>
                    </a:lnTo>
                    <a:lnTo>
                      <a:pt x="6" y="277"/>
                    </a:lnTo>
                    <a:lnTo>
                      <a:pt x="16" y="283"/>
                    </a:lnTo>
                    <a:lnTo>
                      <a:pt x="22" y="288"/>
                    </a:lnTo>
                    <a:lnTo>
                      <a:pt x="32" y="293"/>
                    </a:lnTo>
                    <a:lnTo>
                      <a:pt x="43" y="299"/>
                    </a:lnTo>
                    <a:lnTo>
                      <a:pt x="59" y="299"/>
                    </a:lnTo>
                    <a:lnTo>
                      <a:pt x="70" y="304"/>
                    </a:lnTo>
                    <a:lnTo>
                      <a:pt x="86" y="304"/>
                    </a:lnTo>
                    <a:lnTo>
                      <a:pt x="102" y="309"/>
                    </a:lnTo>
                    <a:lnTo>
                      <a:pt x="123" y="309"/>
                    </a:lnTo>
                    <a:lnTo>
                      <a:pt x="139" y="315"/>
                    </a:lnTo>
                    <a:lnTo>
                      <a:pt x="160" y="315"/>
                    </a:lnTo>
                    <a:lnTo>
                      <a:pt x="197" y="315"/>
                    </a:lnTo>
                    <a:lnTo>
                      <a:pt x="501" y="315"/>
                    </a:lnTo>
                    <a:lnTo>
                      <a:pt x="996" y="315"/>
                    </a:lnTo>
                    <a:lnTo>
                      <a:pt x="1039" y="315"/>
                    </a:lnTo>
                    <a:lnTo>
                      <a:pt x="1060" y="315"/>
                    </a:lnTo>
                    <a:lnTo>
                      <a:pt x="1076" y="309"/>
                    </a:lnTo>
                    <a:lnTo>
                      <a:pt x="1092" y="309"/>
                    </a:lnTo>
                    <a:lnTo>
                      <a:pt x="1108" y="304"/>
                    </a:lnTo>
                    <a:lnTo>
                      <a:pt x="1124" y="304"/>
                    </a:lnTo>
                    <a:lnTo>
                      <a:pt x="1140" y="299"/>
                    </a:lnTo>
                    <a:lnTo>
                      <a:pt x="1150" y="299"/>
                    </a:lnTo>
                    <a:lnTo>
                      <a:pt x="1166" y="293"/>
                    </a:lnTo>
                    <a:lnTo>
                      <a:pt x="1177" y="288"/>
                    </a:lnTo>
                    <a:lnTo>
                      <a:pt x="1182" y="283"/>
                    </a:lnTo>
                    <a:lnTo>
                      <a:pt x="1188" y="277"/>
                    </a:lnTo>
                    <a:lnTo>
                      <a:pt x="1193" y="272"/>
                    </a:lnTo>
                    <a:lnTo>
                      <a:pt x="1198" y="267"/>
                    </a:lnTo>
                    <a:lnTo>
                      <a:pt x="1198" y="261"/>
                    </a:lnTo>
                    <a:lnTo>
                      <a:pt x="1198" y="133"/>
                    </a:lnTo>
                    <a:lnTo>
                      <a:pt x="1198" y="54"/>
                    </a:lnTo>
                    <a:lnTo>
                      <a:pt x="1198" y="48"/>
                    </a:lnTo>
                    <a:lnTo>
                      <a:pt x="1193" y="43"/>
                    </a:lnTo>
                    <a:lnTo>
                      <a:pt x="1188" y="38"/>
                    </a:lnTo>
                    <a:lnTo>
                      <a:pt x="1182" y="32"/>
                    </a:lnTo>
                    <a:lnTo>
                      <a:pt x="1177" y="27"/>
                    </a:lnTo>
                    <a:lnTo>
                      <a:pt x="1166" y="27"/>
                    </a:lnTo>
                    <a:lnTo>
                      <a:pt x="1150" y="22"/>
                    </a:lnTo>
                    <a:lnTo>
                      <a:pt x="1140" y="16"/>
                    </a:lnTo>
                    <a:lnTo>
                      <a:pt x="1124" y="16"/>
                    </a:lnTo>
                    <a:lnTo>
                      <a:pt x="1108" y="11"/>
                    </a:lnTo>
                    <a:lnTo>
                      <a:pt x="1092" y="11"/>
                    </a:lnTo>
                    <a:lnTo>
                      <a:pt x="1076" y="6"/>
                    </a:lnTo>
                    <a:lnTo>
                      <a:pt x="1060" y="6"/>
                    </a:lnTo>
                    <a:lnTo>
                      <a:pt x="1039" y="6"/>
                    </a:lnTo>
                    <a:lnTo>
                      <a:pt x="996" y="0"/>
                    </a:lnTo>
                    <a:lnTo>
                      <a:pt x="501" y="0"/>
                    </a:lnTo>
                    <a:lnTo>
                      <a:pt x="197" y="0"/>
                    </a:lnTo>
                    <a:lnTo>
                      <a:pt x="19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72" name="Rectangle 54"/>
              <p:cNvSpPr>
                <a:spLocks noChangeArrowheads="1"/>
              </p:cNvSpPr>
              <p:nvPr/>
            </p:nvSpPr>
            <p:spPr bwMode="auto">
              <a:xfrm>
                <a:off x="4494" y="2301"/>
                <a:ext cx="88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Fuel experiment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73" name="Rectangle 55"/>
              <p:cNvSpPr>
                <a:spLocks noChangeArrowheads="1"/>
              </p:cNvSpPr>
              <p:nvPr/>
            </p:nvSpPr>
            <p:spPr bwMode="auto">
              <a:xfrm>
                <a:off x="4414" y="2440"/>
                <a:ext cx="68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CC3300"/>
                    </a:solidFill>
                    <a:effectLst/>
                    <a:latin typeface="Times New Roman" pitchFamily="18" charset="0"/>
                    <a:cs typeface="Arial" pitchFamily="34" charset="0"/>
                  </a:rPr>
                  <a:t>(</a:t>
                </a:r>
                <a:r>
                  <a:rPr kumimoji="0" lang="fr-FR" altLang="fr-FR" sz="1100" b="0" i="0" u="none" strike="noStrike" cap="none" normalizeH="0" baseline="0" dirty="0" err="1" smtClean="0">
                    <a:ln>
                      <a:noFill/>
                    </a:ln>
                    <a:solidFill>
                      <a:srgbClr val="CC3300"/>
                    </a:solidFill>
                    <a:effectLst/>
                    <a:latin typeface="Times New Roman" pitchFamily="18" charset="0"/>
                    <a:cs typeface="Arial" pitchFamily="34" charset="0"/>
                  </a:rPr>
                  <a:t>fast</a:t>
                </a:r>
                <a:r>
                  <a:rPr kumimoji="0" lang="fr-FR" altLang="fr-FR" sz="1100" b="0" i="0" u="none" strike="noStrike" cap="none" normalizeH="0" baseline="0" dirty="0" smtClean="0">
                    <a:ln>
                      <a:noFill/>
                    </a:ln>
                    <a:solidFill>
                      <a:srgbClr val="CC3300"/>
                    </a:solidFill>
                    <a:effectLst/>
                    <a:latin typeface="Times New Roman" pitchFamily="18" charset="0"/>
                    <a:cs typeface="Arial" pitchFamily="34" charset="0"/>
                  </a:rPr>
                  <a:t> neutron flux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874" name="Rectangle 56"/>
              <p:cNvSpPr>
                <a:spLocks noChangeArrowheads="1"/>
              </p:cNvSpPr>
              <p:nvPr/>
            </p:nvSpPr>
            <p:spPr bwMode="auto">
              <a:xfrm>
                <a:off x="5026" y="2440"/>
                <a:ext cx="8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CC3300"/>
                    </a:solidFill>
                    <a:effectLst/>
                    <a:latin typeface="Times New Roman" pitchFamily="18" charset="0"/>
                    <a:cs typeface="Arial" pitchFamily="34" charset="0"/>
                  </a:rPr>
                  <a:t>–</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875" name="Rectangle 57"/>
              <p:cNvSpPr>
                <a:spLocks noChangeArrowheads="1"/>
              </p:cNvSpPr>
              <p:nvPr/>
            </p:nvSpPr>
            <p:spPr bwMode="auto">
              <a:xfrm>
                <a:off x="5090" y="2440"/>
                <a:ext cx="35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CC3300"/>
                    </a:solidFill>
                    <a:effectLst/>
                    <a:latin typeface="Times New Roman" pitchFamily="18" charset="0"/>
                    <a:cs typeface="Arial" pitchFamily="34" charset="0"/>
                  </a:rPr>
                  <a:t>GEN IV)</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876" name="Freeform 58"/>
              <p:cNvSpPr>
                <a:spLocks/>
              </p:cNvSpPr>
              <p:nvPr/>
            </p:nvSpPr>
            <p:spPr bwMode="auto">
              <a:xfrm>
                <a:off x="2843" y="1961"/>
                <a:ext cx="1677" cy="234"/>
              </a:xfrm>
              <a:custGeom>
                <a:avLst/>
                <a:gdLst>
                  <a:gd name="T0" fmla="*/ 1118 w 1677"/>
                  <a:gd name="T1" fmla="*/ 0 h 234"/>
                  <a:gd name="T2" fmla="*/ 1097 w 1677"/>
                  <a:gd name="T3" fmla="*/ 5 h 234"/>
                  <a:gd name="T4" fmla="*/ 1076 w 1677"/>
                  <a:gd name="T5" fmla="*/ 5 h 234"/>
                  <a:gd name="T6" fmla="*/ 1060 w 1677"/>
                  <a:gd name="T7" fmla="*/ 5 h 234"/>
                  <a:gd name="T8" fmla="*/ 1038 w 1677"/>
                  <a:gd name="T9" fmla="*/ 10 h 234"/>
                  <a:gd name="T10" fmla="*/ 1028 w 1677"/>
                  <a:gd name="T11" fmla="*/ 16 h 234"/>
                  <a:gd name="T12" fmla="*/ 1023 w 1677"/>
                  <a:gd name="T13" fmla="*/ 16 h 234"/>
                  <a:gd name="T14" fmla="*/ 1017 w 1677"/>
                  <a:gd name="T15" fmla="*/ 16 h 234"/>
                  <a:gd name="T16" fmla="*/ 1012 w 1677"/>
                  <a:gd name="T17" fmla="*/ 21 h 234"/>
                  <a:gd name="T18" fmla="*/ 1012 w 1677"/>
                  <a:gd name="T19" fmla="*/ 21 h 234"/>
                  <a:gd name="T20" fmla="*/ 1007 w 1677"/>
                  <a:gd name="T21" fmla="*/ 26 h 234"/>
                  <a:gd name="T22" fmla="*/ 1007 w 1677"/>
                  <a:gd name="T23" fmla="*/ 26 h 234"/>
                  <a:gd name="T24" fmla="*/ 1007 w 1677"/>
                  <a:gd name="T25" fmla="*/ 95 h 234"/>
                  <a:gd name="T26" fmla="*/ 0 w 1677"/>
                  <a:gd name="T27" fmla="*/ 234 h 234"/>
                  <a:gd name="T28" fmla="*/ 1007 w 1677"/>
                  <a:gd name="T29" fmla="*/ 133 h 234"/>
                  <a:gd name="T30" fmla="*/ 1007 w 1677"/>
                  <a:gd name="T31" fmla="*/ 133 h 234"/>
                  <a:gd name="T32" fmla="*/ 1012 w 1677"/>
                  <a:gd name="T33" fmla="*/ 138 h 234"/>
                  <a:gd name="T34" fmla="*/ 1012 w 1677"/>
                  <a:gd name="T35" fmla="*/ 138 h 234"/>
                  <a:gd name="T36" fmla="*/ 1017 w 1677"/>
                  <a:gd name="T37" fmla="*/ 143 h 234"/>
                  <a:gd name="T38" fmla="*/ 1023 w 1677"/>
                  <a:gd name="T39" fmla="*/ 143 h 234"/>
                  <a:gd name="T40" fmla="*/ 1028 w 1677"/>
                  <a:gd name="T41" fmla="*/ 149 h 234"/>
                  <a:gd name="T42" fmla="*/ 1038 w 1677"/>
                  <a:gd name="T43" fmla="*/ 149 h 234"/>
                  <a:gd name="T44" fmla="*/ 1060 w 1677"/>
                  <a:gd name="T45" fmla="*/ 154 h 234"/>
                  <a:gd name="T46" fmla="*/ 1076 w 1677"/>
                  <a:gd name="T47" fmla="*/ 154 h 234"/>
                  <a:gd name="T48" fmla="*/ 1097 w 1677"/>
                  <a:gd name="T49" fmla="*/ 159 h 234"/>
                  <a:gd name="T50" fmla="*/ 1118 w 1677"/>
                  <a:gd name="T51" fmla="*/ 159 h 234"/>
                  <a:gd name="T52" fmla="*/ 1289 w 1677"/>
                  <a:gd name="T53" fmla="*/ 159 h 234"/>
                  <a:gd name="T54" fmla="*/ 1566 w 1677"/>
                  <a:gd name="T55" fmla="*/ 159 h 234"/>
                  <a:gd name="T56" fmla="*/ 1587 w 1677"/>
                  <a:gd name="T57" fmla="*/ 159 h 234"/>
                  <a:gd name="T58" fmla="*/ 1608 w 1677"/>
                  <a:gd name="T59" fmla="*/ 154 h 234"/>
                  <a:gd name="T60" fmla="*/ 1629 w 1677"/>
                  <a:gd name="T61" fmla="*/ 154 h 234"/>
                  <a:gd name="T62" fmla="*/ 1645 w 1677"/>
                  <a:gd name="T63" fmla="*/ 149 h 234"/>
                  <a:gd name="T64" fmla="*/ 1656 w 1677"/>
                  <a:gd name="T65" fmla="*/ 149 h 234"/>
                  <a:gd name="T66" fmla="*/ 1661 w 1677"/>
                  <a:gd name="T67" fmla="*/ 143 h 234"/>
                  <a:gd name="T68" fmla="*/ 1667 w 1677"/>
                  <a:gd name="T69" fmla="*/ 143 h 234"/>
                  <a:gd name="T70" fmla="*/ 1672 w 1677"/>
                  <a:gd name="T71" fmla="*/ 138 h 234"/>
                  <a:gd name="T72" fmla="*/ 1677 w 1677"/>
                  <a:gd name="T73" fmla="*/ 138 h 234"/>
                  <a:gd name="T74" fmla="*/ 1677 w 1677"/>
                  <a:gd name="T75" fmla="*/ 133 h 234"/>
                  <a:gd name="T76" fmla="*/ 1677 w 1677"/>
                  <a:gd name="T77" fmla="*/ 133 h 234"/>
                  <a:gd name="T78" fmla="*/ 1677 w 1677"/>
                  <a:gd name="T79" fmla="*/ 95 h 234"/>
                  <a:gd name="T80" fmla="*/ 1677 w 1677"/>
                  <a:gd name="T81" fmla="*/ 26 h 234"/>
                  <a:gd name="T82" fmla="*/ 1677 w 1677"/>
                  <a:gd name="T83" fmla="*/ 26 h 234"/>
                  <a:gd name="T84" fmla="*/ 1677 w 1677"/>
                  <a:gd name="T85" fmla="*/ 21 h 234"/>
                  <a:gd name="T86" fmla="*/ 1672 w 1677"/>
                  <a:gd name="T87" fmla="*/ 21 h 234"/>
                  <a:gd name="T88" fmla="*/ 1667 w 1677"/>
                  <a:gd name="T89" fmla="*/ 16 h 234"/>
                  <a:gd name="T90" fmla="*/ 1661 w 1677"/>
                  <a:gd name="T91" fmla="*/ 16 h 234"/>
                  <a:gd name="T92" fmla="*/ 1656 w 1677"/>
                  <a:gd name="T93" fmla="*/ 16 h 234"/>
                  <a:gd name="T94" fmla="*/ 1645 w 1677"/>
                  <a:gd name="T95" fmla="*/ 10 h 234"/>
                  <a:gd name="T96" fmla="*/ 1629 w 1677"/>
                  <a:gd name="T97" fmla="*/ 5 h 234"/>
                  <a:gd name="T98" fmla="*/ 1608 w 1677"/>
                  <a:gd name="T99" fmla="*/ 5 h 234"/>
                  <a:gd name="T100" fmla="*/ 1587 w 1677"/>
                  <a:gd name="T101" fmla="*/ 5 h 234"/>
                  <a:gd name="T102" fmla="*/ 1566 w 1677"/>
                  <a:gd name="T103" fmla="*/ 0 h 234"/>
                  <a:gd name="T104" fmla="*/ 1289 w 1677"/>
                  <a:gd name="T105" fmla="*/ 0 h 234"/>
                  <a:gd name="T106" fmla="*/ 1118 w 1677"/>
                  <a:gd name="T107" fmla="*/ 0 h 234"/>
                  <a:gd name="T108" fmla="*/ 1118 w 1677"/>
                  <a:gd name="T10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7" h="234">
                    <a:moveTo>
                      <a:pt x="1118" y="0"/>
                    </a:moveTo>
                    <a:lnTo>
                      <a:pt x="1097" y="5"/>
                    </a:lnTo>
                    <a:lnTo>
                      <a:pt x="1076" y="5"/>
                    </a:lnTo>
                    <a:lnTo>
                      <a:pt x="1060" y="5"/>
                    </a:lnTo>
                    <a:lnTo>
                      <a:pt x="1038" y="10"/>
                    </a:lnTo>
                    <a:lnTo>
                      <a:pt x="1028" y="16"/>
                    </a:lnTo>
                    <a:lnTo>
                      <a:pt x="1023" y="16"/>
                    </a:lnTo>
                    <a:lnTo>
                      <a:pt x="1017" y="16"/>
                    </a:lnTo>
                    <a:lnTo>
                      <a:pt x="1012" y="21"/>
                    </a:lnTo>
                    <a:lnTo>
                      <a:pt x="1012" y="21"/>
                    </a:lnTo>
                    <a:lnTo>
                      <a:pt x="1007" y="26"/>
                    </a:lnTo>
                    <a:lnTo>
                      <a:pt x="1007" y="26"/>
                    </a:lnTo>
                    <a:lnTo>
                      <a:pt x="1007" y="95"/>
                    </a:lnTo>
                    <a:lnTo>
                      <a:pt x="0" y="234"/>
                    </a:lnTo>
                    <a:lnTo>
                      <a:pt x="1007" y="133"/>
                    </a:lnTo>
                    <a:lnTo>
                      <a:pt x="1007" y="133"/>
                    </a:lnTo>
                    <a:lnTo>
                      <a:pt x="1012" y="138"/>
                    </a:lnTo>
                    <a:lnTo>
                      <a:pt x="1012" y="138"/>
                    </a:lnTo>
                    <a:lnTo>
                      <a:pt x="1017" y="143"/>
                    </a:lnTo>
                    <a:lnTo>
                      <a:pt x="1023" y="143"/>
                    </a:lnTo>
                    <a:lnTo>
                      <a:pt x="1028" y="149"/>
                    </a:lnTo>
                    <a:lnTo>
                      <a:pt x="1038" y="149"/>
                    </a:lnTo>
                    <a:lnTo>
                      <a:pt x="1060" y="154"/>
                    </a:lnTo>
                    <a:lnTo>
                      <a:pt x="1076" y="154"/>
                    </a:lnTo>
                    <a:lnTo>
                      <a:pt x="1097" y="159"/>
                    </a:lnTo>
                    <a:lnTo>
                      <a:pt x="1118" y="159"/>
                    </a:lnTo>
                    <a:lnTo>
                      <a:pt x="1289" y="159"/>
                    </a:lnTo>
                    <a:lnTo>
                      <a:pt x="1566" y="159"/>
                    </a:lnTo>
                    <a:lnTo>
                      <a:pt x="1587" y="159"/>
                    </a:lnTo>
                    <a:lnTo>
                      <a:pt x="1608" y="154"/>
                    </a:lnTo>
                    <a:lnTo>
                      <a:pt x="1629" y="154"/>
                    </a:lnTo>
                    <a:lnTo>
                      <a:pt x="1645" y="149"/>
                    </a:lnTo>
                    <a:lnTo>
                      <a:pt x="1656" y="149"/>
                    </a:lnTo>
                    <a:lnTo>
                      <a:pt x="1661" y="143"/>
                    </a:lnTo>
                    <a:lnTo>
                      <a:pt x="1667" y="143"/>
                    </a:lnTo>
                    <a:lnTo>
                      <a:pt x="1672" y="138"/>
                    </a:lnTo>
                    <a:lnTo>
                      <a:pt x="1677" y="138"/>
                    </a:lnTo>
                    <a:lnTo>
                      <a:pt x="1677" y="133"/>
                    </a:lnTo>
                    <a:lnTo>
                      <a:pt x="1677" y="133"/>
                    </a:lnTo>
                    <a:lnTo>
                      <a:pt x="1677" y="95"/>
                    </a:lnTo>
                    <a:lnTo>
                      <a:pt x="1677" y="26"/>
                    </a:lnTo>
                    <a:lnTo>
                      <a:pt x="1677" y="26"/>
                    </a:lnTo>
                    <a:lnTo>
                      <a:pt x="1677" y="21"/>
                    </a:lnTo>
                    <a:lnTo>
                      <a:pt x="1672" y="21"/>
                    </a:lnTo>
                    <a:lnTo>
                      <a:pt x="1667" y="16"/>
                    </a:lnTo>
                    <a:lnTo>
                      <a:pt x="1661" y="16"/>
                    </a:lnTo>
                    <a:lnTo>
                      <a:pt x="1656" y="16"/>
                    </a:lnTo>
                    <a:lnTo>
                      <a:pt x="1645" y="10"/>
                    </a:lnTo>
                    <a:lnTo>
                      <a:pt x="1629" y="5"/>
                    </a:lnTo>
                    <a:lnTo>
                      <a:pt x="1608" y="5"/>
                    </a:lnTo>
                    <a:lnTo>
                      <a:pt x="1587" y="5"/>
                    </a:lnTo>
                    <a:lnTo>
                      <a:pt x="1566" y="0"/>
                    </a:lnTo>
                    <a:lnTo>
                      <a:pt x="1289" y="0"/>
                    </a:lnTo>
                    <a:lnTo>
                      <a:pt x="1118" y="0"/>
                    </a:lnTo>
                    <a:lnTo>
                      <a:pt x="111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77" name="Freeform 59"/>
              <p:cNvSpPr>
                <a:spLocks/>
              </p:cNvSpPr>
              <p:nvPr/>
            </p:nvSpPr>
            <p:spPr bwMode="auto">
              <a:xfrm>
                <a:off x="2843" y="1961"/>
                <a:ext cx="1677" cy="234"/>
              </a:xfrm>
              <a:custGeom>
                <a:avLst/>
                <a:gdLst>
                  <a:gd name="T0" fmla="*/ 1118 w 1677"/>
                  <a:gd name="T1" fmla="*/ 0 h 234"/>
                  <a:gd name="T2" fmla="*/ 1097 w 1677"/>
                  <a:gd name="T3" fmla="*/ 5 h 234"/>
                  <a:gd name="T4" fmla="*/ 1076 w 1677"/>
                  <a:gd name="T5" fmla="*/ 5 h 234"/>
                  <a:gd name="T6" fmla="*/ 1060 w 1677"/>
                  <a:gd name="T7" fmla="*/ 5 h 234"/>
                  <a:gd name="T8" fmla="*/ 1038 w 1677"/>
                  <a:gd name="T9" fmla="*/ 10 h 234"/>
                  <a:gd name="T10" fmla="*/ 1028 w 1677"/>
                  <a:gd name="T11" fmla="*/ 16 h 234"/>
                  <a:gd name="T12" fmla="*/ 1023 w 1677"/>
                  <a:gd name="T13" fmla="*/ 16 h 234"/>
                  <a:gd name="T14" fmla="*/ 1017 w 1677"/>
                  <a:gd name="T15" fmla="*/ 16 h 234"/>
                  <a:gd name="T16" fmla="*/ 1012 w 1677"/>
                  <a:gd name="T17" fmla="*/ 21 h 234"/>
                  <a:gd name="T18" fmla="*/ 1012 w 1677"/>
                  <a:gd name="T19" fmla="*/ 21 h 234"/>
                  <a:gd name="T20" fmla="*/ 1007 w 1677"/>
                  <a:gd name="T21" fmla="*/ 26 h 234"/>
                  <a:gd name="T22" fmla="*/ 1007 w 1677"/>
                  <a:gd name="T23" fmla="*/ 26 h 234"/>
                  <a:gd name="T24" fmla="*/ 1007 w 1677"/>
                  <a:gd name="T25" fmla="*/ 95 h 234"/>
                  <a:gd name="T26" fmla="*/ 0 w 1677"/>
                  <a:gd name="T27" fmla="*/ 234 h 234"/>
                  <a:gd name="T28" fmla="*/ 1007 w 1677"/>
                  <a:gd name="T29" fmla="*/ 133 h 234"/>
                  <a:gd name="T30" fmla="*/ 1007 w 1677"/>
                  <a:gd name="T31" fmla="*/ 133 h 234"/>
                  <a:gd name="T32" fmla="*/ 1012 w 1677"/>
                  <a:gd name="T33" fmla="*/ 138 h 234"/>
                  <a:gd name="T34" fmla="*/ 1012 w 1677"/>
                  <a:gd name="T35" fmla="*/ 138 h 234"/>
                  <a:gd name="T36" fmla="*/ 1017 w 1677"/>
                  <a:gd name="T37" fmla="*/ 143 h 234"/>
                  <a:gd name="T38" fmla="*/ 1023 w 1677"/>
                  <a:gd name="T39" fmla="*/ 143 h 234"/>
                  <a:gd name="T40" fmla="*/ 1028 w 1677"/>
                  <a:gd name="T41" fmla="*/ 149 h 234"/>
                  <a:gd name="T42" fmla="*/ 1038 w 1677"/>
                  <a:gd name="T43" fmla="*/ 149 h 234"/>
                  <a:gd name="T44" fmla="*/ 1060 w 1677"/>
                  <a:gd name="T45" fmla="*/ 154 h 234"/>
                  <a:gd name="T46" fmla="*/ 1076 w 1677"/>
                  <a:gd name="T47" fmla="*/ 154 h 234"/>
                  <a:gd name="T48" fmla="*/ 1097 w 1677"/>
                  <a:gd name="T49" fmla="*/ 159 h 234"/>
                  <a:gd name="T50" fmla="*/ 1118 w 1677"/>
                  <a:gd name="T51" fmla="*/ 159 h 234"/>
                  <a:gd name="T52" fmla="*/ 1289 w 1677"/>
                  <a:gd name="T53" fmla="*/ 159 h 234"/>
                  <a:gd name="T54" fmla="*/ 1566 w 1677"/>
                  <a:gd name="T55" fmla="*/ 159 h 234"/>
                  <a:gd name="T56" fmla="*/ 1587 w 1677"/>
                  <a:gd name="T57" fmla="*/ 159 h 234"/>
                  <a:gd name="T58" fmla="*/ 1608 w 1677"/>
                  <a:gd name="T59" fmla="*/ 154 h 234"/>
                  <a:gd name="T60" fmla="*/ 1629 w 1677"/>
                  <a:gd name="T61" fmla="*/ 154 h 234"/>
                  <a:gd name="T62" fmla="*/ 1645 w 1677"/>
                  <a:gd name="T63" fmla="*/ 149 h 234"/>
                  <a:gd name="T64" fmla="*/ 1656 w 1677"/>
                  <a:gd name="T65" fmla="*/ 149 h 234"/>
                  <a:gd name="T66" fmla="*/ 1661 w 1677"/>
                  <a:gd name="T67" fmla="*/ 143 h 234"/>
                  <a:gd name="T68" fmla="*/ 1667 w 1677"/>
                  <a:gd name="T69" fmla="*/ 143 h 234"/>
                  <a:gd name="T70" fmla="*/ 1672 w 1677"/>
                  <a:gd name="T71" fmla="*/ 138 h 234"/>
                  <a:gd name="T72" fmla="*/ 1677 w 1677"/>
                  <a:gd name="T73" fmla="*/ 138 h 234"/>
                  <a:gd name="T74" fmla="*/ 1677 w 1677"/>
                  <a:gd name="T75" fmla="*/ 133 h 234"/>
                  <a:gd name="T76" fmla="*/ 1677 w 1677"/>
                  <a:gd name="T77" fmla="*/ 133 h 234"/>
                  <a:gd name="T78" fmla="*/ 1677 w 1677"/>
                  <a:gd name="T79" fmla="*/ 95 h 234"/>
                  <a:gd name="T80" fmla="*/ 1677 w 1677"/>
                  <a:gd name="T81" fmla="*/ 26 h 234"/>
                  <a:gd name="T82" fmla="*/ 1677 w 1677"/>
                  <a:gd name="T83" fmla="*/ 26 h 234"/>
                  <a:gd name="T84" fmla="*/ 1677 w 1677"/>
                  <a:gd name="T85" fmla="*/ 21 h 234"/>
                  <a:gd name="T86" fmla="*/ 1672 w 1677"/>
                  <a:gd name="T87" fmla="*/ 21 h 234"/>
                  <a:gd name="T88" fmla="*/ 1667 w 1677"/>
                  <a:gd name="T89" fmla="*/ 16 h 234"/>
                  <a:gd name="T90" fmla="*/ 1661 w 1677"/>
                  <a:gd name="T91" fmla="*/ 16 h 234"/>
                  <a:gd name="T92" fmla="*/ 1656 w 1677"/>
                  <a:gd name="T93" fmla="*/ 16 h 234"/>
                  <a:gd name="T94" fmla="*/ 1645 w 1677"/>
                  <a:gd name="T95" fmla="*/ 10 h 234"/>
                  <a:gd name="T96" fmla="*/ 1629 w 1677"/>
                  <a:gd name="T97" fmla="*/ 5 h 234"/>
                  <a:gd name="T98" fmla="*/ 1608 w 1677"/>
                  <a:gd name="T99" fmla="*/ 5 h 234"/>
                  <a:gd name="T100" fmla="*/ 1587 w 1677"/>
                  <a:gd name="T101" fmla="*/ 5 h 234"/>
                  <a:gd name="T102" fmla="*/ 1566 w 1677"/>
                  <a:gd name="T103" fmla="*/ 0 h 234"/>
                  <a:gd name="T104" fmla="*/ 1289 w 1677"/>
                  <a:gd name="T105" fmla="*/ 0 h 234"/>
                  <a:gd name="T106" fmla="*/ 1118 w 1677"/>
                  <a:gd name="T107" fmla="*/ 0 h 234"/>
                  <a:gd name="T108" fmla="*/ 1118 w 1677"/>
                  <a:gd name="T10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77" h="234">
                    <a:moveTo>
                      <a:pt x="1118" y="0"/>
                    </a:moveTo>
                    <a:lnTo>
                      <a:pt x="1097" y="5"/>
                    </a:lnTo>
                    <a:lnTo>
                      <a:pt x="1076" y="5"/>
                    </a:lnTo>
                    <a:lnTo>
                      <a:pt x="1060" y="5"/>
                    </a:lnTo>
                    <a:lnTo>
                      <a:pt x="1038" y="10"/>
                    </a:lnTo>
                    <a:lnTo>
                      <a:pt x="1028" y="16"/>
                    </a:lnTo>
                    <a:lnTo>
                      <a:pt x="1023" y="16"/>
                    </a:lnTo>
                    <a:lnTo>
                      <a:pt x="1017" y="16"/>
                    </a:lnTo>
                    <a:lnTo>
                      <a:pt x="1012" y="21"/>
                    </a:lnTo>
                    <a:lnTo>
                      <a:pt x="1012" y="21"/>
                    </a:lnTo>
                    <a:lnTo>
                      <a:pt x="1007" y="26"/>
                    </a:lnTo>
                    <a:lnTo>
                      <a:pt x="1007" y="26"/>
                    </a:lnTo>
                    <a:lnTo>
                      <a:pt x="1007" y="95"/>
                    </a:lnTo>
                    <a:lnTo>
                      <a:pt x="0" y="234"/>
                    </a:lnTo>
                    <a:lnTo>
                      <a:pt x="1007" y="133"/>
                    </a:lnTo>
                    <a:lnTo>
                      <a:pt x="1007" y="133"/>
                    </a:lnTo>
                    <a:lnTo>
                      <a:pt x="1012" y="138"/>
                    </a:lnTo>
                    <a:lnTo>
                      <a:pt x="1012" y="138"/>
                    </a:lnTo>
                    <a:lnTo>
                      <a:pt x="1017" y="143"/>
                    </a:lnTo>
                    <a:lnTo>
                      <a:pt x="1023" y="143"/>
                    </a:lnTo>
                    <a:lnTo>
                      <a:pt x="1028" y="149"/>
                    </a:lnTo>
                    <a:lnTo>
                      <a:pt x="1038" y="149"/>
                    </a:lnTo>
                    <a:lnTo>
                      <a:pt x="1060" y="154"/>
                    </a:lnTo>
                    <a:lnTo>
                      <a:pt x="1076" y="154"/>
                    </a:lnTo>
                    <a:lnTo>
                      <a:pt x="1097" y="159"/>
                    </a:lnTo>
                    <a:lnTo>
                      <a:pt x="1118" y="159"/>
                    </a:lnTo>
                    <a:lnTo>
                      <a:pt x="1289" y="159"/>
                    </a:lnTo>
                    <a:lnTo>
                      <a:pt x="1566" y="159"/>
                    </a:lnTo>
                    <a:lnTo>
                      <a:pt x="1587" y="159"/>
                    </a:lnTo>
                    <a:lnTo>
                      <a:pt x="1608" y="154"/>
                    </a:lnTo>
                    <a:lnTo>
                      <a:pt x="1629" y="154"/>
                    </a:lnTo>
                    <a:lnTo>
                      <a:pt x="1645" y="149"/>
                    </a:lnTo>
                    <a:lnTo>
                      <a:pt x="1656" y="149"/>
                    </a:lnTo>
                    <a:lnTo>
                      <a:pt x="1661" y="143"/>
                    </a:lnTo>
                    <a:lnTo>
                      <a:pt x="1667" y="143"/>
                    </a:lnTo>
                    <a:lnTo>
                      <a:pt x="1672" y="138"/>
                    </a:lnTo>
                    <a:lnTo>
                      <a:pt x="1677" y="138"/>
                    </a:lnTo>
                    <a:lnTo>
                      <a:pt x="1677" y="133"/>
                    </a:lnTo>
                    <a:lnTo>
                      <a:pt x="1677" y="133"/>
                    </a:lnTo>
                    <a:lnTo>
                      <a:pt x="1677" y="95"/>
                    </a:lnTo>
                    <a:lnTo>
                      <a:pt x="1677" y="26"/>
                    </a:lnTo>
                    <a:lnTo>
                      <a:pt x="1677" y="26"/>
                    </a:lnTo>
                    <a:lnTo>
                      <a:pt x="1677" y="21"/>
                    </a:lnTo>
                    <a:lnTo>
                      <a:pt x="1672" y="21"/>
                    </a:lnTo>
                    <a:lnTo>
                      <a:pt x="1667" y="16"/>
                    </a:lnTo>
                    <a:lnTo>
                      <a:pt x="1661" y="16"/>
                    </a:lnTo>
                    <a:lnTo>
                      <a:pt x="1656" y="16"/>
                    </a:lnTo>
                    <a:lnTo>
                      <a:pt x="1645" y="10"/>
                    </a:lnTo>
                    <a:lnTo>
                      <a:pt x="1629" y="5"/>
                    </a:lnTo>
                    <a:lnTo>
                      <a:pt x="1608" y="5"/>
                    </a:lnTo>
                    <a:lnTo>
                      <a:pt x="1587" y="5"/>
                    </a:lnTo>
                    <a:lnTo>
                      <a:pt x="1566" y="0"/>
                    </a:lnTo>
                    <a:lnTo>
                      <a:pt x="1289" y="0"/>
                    </a:lnTo>
                    <a:lnTo>
                      <a:pt x="1118" y="0"/>
                    </a:lnTo>
                    <a:lnTo>
                      <a:pt x="1118"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78" name="Freeform 60"/>
              <p:cNvSpPr>
                <a:spLocks/>
              </p:cNvSpPr>
              <p:nvPr/>
            </p:nvSpPr>
            <p:spPr bwMode="auto">
              <a:xfrm>
                <a:off x="2747" y="1854"/>
                <a:ext cx="1688" cy="197"/>
              </a:xfrm>
              <a:custGeom>
                <a:avLst/>
                <a:gdLst>
                  <a:gd name="T0" fmla="*/ 1129 w 1688"/>
                  <a:gd name="T1" fmla="*/ 0 h 197"/>
                  <a:gd name="T2" fmla="*/ 1108 w 1688"/>
                  <a:gd name="T3" fmla="*/ 0 h 197"/>
                  <a:gd name="T4" fmla="*/ 1087 w 1688"/>
                  <a:gd name="T5" fmla="*/ 0 h 197"/>
                  <a:gd name="T6" fmla="*/ 1065 w 1688"/>
                  <a:gd name="T7" fmla="*/ 5 h 197"/>
                  <a:gd name="T8" fmla="*/ 1049 w 1688"/>
                  <a:gd name="T9" fmla="*/ 5 h 197"/>
                  <a:gd name="T10" fmla="*/ 1039 w 1688"/>
                  <a:gd name="T11" fmla="*/ 11 h 197"/>
                  <a:gd name="T12" fmla="*/ 1033 w 1688"/>
                  <a:gd name="T13" fmla="*/ 11 h 197"/>
                  <a:gd name="T14" fmla="*/ 1028 w 1688"/>
                  <a:gd name="T15" fmla="*/ 16 h 197"/>
                  <a:gd name="T16" fmla="*/ 1023 w 1688"/>
                  <a:gd name="T17" fmla="*/ 16 h 197"/>
                  <a:gd name="T18" fmla="*/ 1023 w 1688"/>
                  <a:gd name="T19" fmla="*/ 16 h 197"/>
                  <a:gd name="T20" fmla="*/ 1017 w 1688"/>
                  <a:gd name="T21" fmla="*/ 21 h 197"/>
                  <a:gd name="T22" fmla="*/ 1017 w 1688"/>
                  <a:gd name="T23" fmla="*/ 21 h 197"/>
                  <a:gd name="T24" fmla="*/ 1017 w 1688"/>
                  <a:gd name="T25" fmla="*/ 75 h 197"/>
                  <a:gd name="T26" fmla="*/ 0 w 1688"/>
                  <a:gd name="T27" fmla="*/ 197 h 197"/>
                  <a:gd name="T28" fmla="*/ 1017 w 1688"/>
                  <a:gd name="T29" fmla="*/ 107 h 197"/>
                  <a:gd name="T30" fmla="*/ 1017 w 1688"/>
                  <a:gd name="T31" fmla="*/ 107 h 197"/>
                  <a:gd name="T32" fmla="*/ 1023 w 1688"/>
                  <a:gd name="T33" fmla="*/ 107 h 197"/>
                  <a:gd name="T34" fmla="*/ 1023 w 1688"/>
                  <a:gd name="T35" fmla="*/ 112 h 197"/>
                  <a:gd name="T36" fmla="*/ 1028 w 1688"/>
                  <a:gd name="T37" fmla="*/ 112 h 197"/>
                  <a:gd name="T38" fmla="*/ 1033 w 1688"/>
                  <a:gd name="T39" fmla="*/ 112 h 197"/>
                  <a:gd name="T40" fmla="*/ 1039 w 1688"/>
                  <a:gd name="T41" fmla="*/ 117 h 197"/>
                  <a:gd name="T42" fmla="*/ 1049 w 1688"/>
                  <a:gd name="T43" fmla="*/ 117 h 197"/>
                  <a:gd name="T44" fmla="*/ 1065 w 1688"/>
                  <a:gd name="T45" fmla="*/ 123 h 197"/>
                  <a:gd name="T46" fmla="*/ 1087 w 1688"/>
                  <a:gd name="T47" fmla="*/ 123 h 197"/>
                  <a:gd name="T48" fmla="*/ 1108 w 1688"/>
                  <a:gd name="T49" fmla="*/ 123 h 197"/>
                  <a:gd name="T50" fmla="*/ 1129 w 1688"/>
                  <a:gd name="T51" fmla="*/ 123 h 197"/>
                  <a:gd name="T52" fmla="*/ 1294 w 1688"/>
                  <a:gd name="T53" fmla="*/ 123 h 197"/>
                  <a:gd name="T54" fmla="*/ 1576 w 1688"/>
                  <a:gd name="T55" fmla="*/ 123 h 197"/>
                  <a:gd name="T56" fmla="*/ 1598 w 1688"/>
                  <a:gd name="T57" fmla="*/ 123 h 197"/>
                  <a:gd name="T58" fmla="*/ 1619 w 1688"/>
                  <a:gd name="T59" fmla="*/ 123 h 197"/>
                  <a:gd name="T60" fmla="*/ 1640 w 1688"/>
                  <a:gd name="T61" fmla="*/ 123 h 197"/>
                  <a:gd name="T62" fmla="*/ 1656 w 1688"/>
                  <a:gd name="T63" fmla="*/ 117 h 197"/>
                  <a:gd name="T64" fmla="*/ 1667 w 1688"/>
                  <a:gd name="T65" fmla="*/ 117 h 197"/>
                  <a:gd name="T66" fmla="*/ 1672 w 1688"/>
                  <a:gd name="T67" fmla="*/ 112 h 197"/>
                  <a:gd name="T68" fmla="*/ 1678 w 1688"/>
                  <a:gd name="T69" fmla="*/ 112 h 197"/>
                  <a:gd name="T70" fmla="*/ 1683 w 1688"/>
                  <a:gd name="T71" fmla="*/ 112 h 197"/>
                  <a:gd name="T72" fmla="*/ 1683 w 1688"/>
                  <a:gd name="T73" fmla="*/ 107 h 197"/>
                  <a:gd name="T74" fmla="*/ 1688 w 1688"/>
                  <a:gd name="T75" fmla="*/ 107 h 197"/>
                  <a:gd name="T76" fmla="*/ 1688 w 1688"/>
                  <a:gd name="T77" fmla="*/ 107 h 197"/>
                  <a:gd name="T78" fmla="*/ 1688 w 1688"/>
                  <a:gd name="T79" fmla="*/ 75 h 197"/>
                  <a:gd name="T80" fmla="*/ 1688 w 1688"/>
                  <a:gd name="T81" fmla="*/ 21 h 197"/>
                  <a:gd name="T82" fmla="*/ 1688 w 1688"/>
                  <a:gd name="T83" fmla="*/ 21 h 197"/>
                  <a:gd name="T84" fmla="*/ 1683 w 1688"/>
                  <a:gd name="T85" fmla="*/ 16 h 197"/>
                  <a:gd name="T86" fmla="*/ 1683 w 1688"/>
                  <a:gd name="T87" fmla="*/ 16 h 197"/>
                  <a:gd name="T88" fmla="*/ 1678 w 1688"/>
                  <a:gd name="T89" fmla="*/ 16 h 197"/>
                  <a:gd name="T90" fmla="*/ 1672 w 1688"/>
                  <a:gd name="T91" fmla="*/ 11 h 197"/>
                  <a:gd name="T92" fmla="*/ 1667 w 1688"/>
                  <a:gd name="T93" fmla="*/ 11 h 197"/>
                  <a:gd name="T94" fmla="*/ 1656 w 1688"/>
                  <a:gd name="T95" fmla="*/ 5 h 197"/>
                  <a:gd name="T96" fmla="*/ 1640 w 1688"/>
                  <a:gd name="T97" fmla="*/ 5 h 197"/>
                  <a:gd name="T98" fmla="*/ 1619 w 1688"/>
                  <a:gd name="T99" fmla="*/ 0 h 197"/>
                  <a:gd name="T100" fmla="*/ 1598 w 1688"/>
                  <a:gd name="T101" fmla="*/ 0 h 197"/>
                  <a:gd name="T102" fmla="*/ 1576 w 1688"/>
                  <a:gd name="T103" fmla="*/ 0 h 197"/>
                  <a:gd name="T104" fmla="*/ 1294 w 1688"/>
                  <a:gd name="T105" fmla="*/ 0 h 197"/>
                  <a:gd name="T106" fmla="*/ 1129 w 1688"/>
                  <a:gd name="T107" fmla="*/ 0 h 197"/>
                  <a:gd name="T108" fmla="*/ 1129 w 1688"/>
                  <a:gd name="T10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8" h="197">
                    <a:moveTo>
                      <a:pt x="1129" y="0"/>
                    </a:moveTo>
                    <a:lnTo>
                      <a:pt x="1108" y="0"/>
                    </a:lnTo>
                    <a:lnTo>
                      <a:pt x="1087" y="0"/>
                    </a:lnTo>
                    <a:lnTo>
                      <a:pt x="1065" y="5"/>
                    </a:lnTo>
                    <a:lnTo>
                      <a:pt x="1049" y="5"/>
                    </a:lnTo>
                    <a:lnTo>
                      <a:pt x="1039" y="11"/>
                    </a:lnTo>
                    <a:lnTo>
                      <a:pt x="1033" y="11"/>
                    </a:lnTo>
                    <a:lnTo>
                      <a:pt x="1028" y="16"/>
                    </a:lnTo>
                    <a:lnTo>
                      <a:pt x="1023" y="16"/>
                    </a:lnTo>
                    <a:lnTo>
                      <a:pt x="1023" y="16"/>
                    </a:lnTo>
                    <a:lnTo>
                      <a:pt x="1017" y="21"/>
                    </a:lnTo>
                    <a:lnTo>
                      <a:pt x="1017" y="21"/>
                    </a:lnTo>
                    <a:lnTo>
                      <a:pt x="1017" y="75"/>
                    </a:lnTo>
                    <a:lnTo>
                      <a:pt x="0" y="197"/>
                    </a:lnTo>
                    <a:lnTo>
                      <a:pt x="1017" y="107"/>
                    </a:lnTo>
                    <a:lnTo>
                      <a:pt x="1017" y="107"/>
                    </a:lnTo>
                    <a:lnTo>
                      <a:pt x="1023" y="107"/>
                    </a:lnTo>
                    <a:lnTo>
                      <a:pt x="1023" y="112"/>
                    </a:lnTo>
                    <a:lnTo>
                      <a:pt x="1028" y="112"/>
                    </a:lnTo>
                    <a:lnTo>
                      <a:pt x="1033" y="112"/>
                    </a:lnTo>
                    <a:lnTo>
                      <a:pt x="1039" y="117"/>
                    </a:lnTo>
                    <a:lnTo>
                      <a:pt x="1049" y="117"/>
                    </a:lnTo>
                    <a:lnTo>
                      <a:pt x="1065" y="123"/>
                    </a:lnTo>
                    <a:lnTo>
                      <a:pt x="1087" y="123"/>
                    </a:lnTo>
                    <a:lnTo>
                      <a:pt x="1108" y="123"/>
                    </a:lnTo>
                    <a:lnTo>
                      <a:pt x="1129" y="123"/>
                    </a:lnTo>
                    <a:lnTo>
                      <a:pt x="1294" y="123"/>
                    </a:lnTo>
                    <a:lnTo>
                      <a:pt x="1576" y="123"/>
                    </a:lnTo>
                    <a:lnTo>
                      <a:pt x="1598" y="123"/>
                    </a:lnTo>
                    <a:lnTo>
                      <a:pt x="1619" y="123"/>
                    </a:lnTo>
                    <a:lnTo>
                      <a:pt x="1640" y="123"/>
                    </a:lnTo>
                    <a:lnTo>
                      <a:pt x="1656" y="117"/>
                    </a:lnTo>
                    <a:lnTo>
                      <a:pt x="1667" y="117"/>
                    </a:lnTo>
                    <a:lnTo>
                      <a:pt x="1672" y="112"/>
                    </a:lnTo>
                    <a:lnTo>
                      <a:pt x="1678" y="112"/>
                    </a:lnTo>
                    <a:lnTo>
                      <a:pt x="1683" y="112"/>
                    </a:lnTo>
                    <a:lnTo>
                      <a:pt x="1683" y="107"/>
                    </a:lnTo>
                    <a:lnTo>
                      <a:pt x="1688" y="107"/>
                    </a:lnTo>
                    <a:lnTo>
                      <a:pt x="1688" y="107"/>
                    </a:lnTo>
                    <a:lnTo>
                      <a:pt x="1688" y="75"/>
                    </a:lnTo>
                    <a:lnTo>
                      <a:pt x="1688" y="21"/>
                    </a:lnTo>
                    <a:lnTo>
                      <a:pt x="1688" y="21"/>
                    </a:lnTo>
                    <a:lnTo>
                      <a:pt x="1683" y="16"/>
                    </a:lnTo>
                    <a:lnTo>
                      <a:pt x="1683" y="16"/>
                    </a:lnTo>
                    <a:lnTo>
                      <a:pt x="1678" y="16"/>
                    </a:lnTo>
                    <a:lnTo>
                      <a:pt x="1672" y="11"/>
                    </a:lnTo>
                    <a:lnTo>
                      <a:pt x="1667" y="11"/>
                    </a:lnTo>
                    <a:lnTo>
                      <a:pt x="1656" y="5"/>
                    </a:lnTo>
                    <a:lnTo>
                      <a:pt x="1640" y="5"/>
                    </a:lnTo>
                    <a:lnTo>
                      <a:pt x="1619" y="0"/>
                    </a:lnTo>
                    <a:lnTo>
                      <a:pt x="1598" y="0"/>
                    </a:lnTo>
                    <a:lnTo>
                      <a:pt x="1576" y="0"/>
                    </a:lnTo>
                    <a:lnTo>
                      <a:pt x="1294" y="0"/>
                    </a:lnTo>
                    <a:lnTo>
                      <a:pt x="1129" y="0"/>
                    </a:lnTo>
                    <a:lnTo>
                      <a:pt x="1129"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79" name="Freeform 61"/>
              <p:cNvSpPr>
                <a:spLocks/>
              </p:cNvSpPr>
              <p:nvPr/>
            </p:nvSpPr>
            <p:spPr bwMode="auto">
              <a:xfrm>
                <a:off x="2747" y="1854"/>
                <a:ext cx="1688" cy="197"/>
              </a:xfrm>
              <a:custGeom>
                <a:avLst/>
                <a:gdLst>
                  <a:gd name="T0" fmla="*/ 1129 w 1688"/>
                  <a:gd name="T1" fmla="*/ 0 h 197"/>
                  <a:gd name="T2" fmla="*/ 1108 w 1688"/>
                  <a:gd name="T3" fmla="*/ 0 h 197"/>
                  <a:gd name="T4" fmla="*/ 1087 w 1688"/>
                  <a:gd name="T5" fmla="*/ 0 h 197"/>
                  <a:gd name="T6" fmla="*/ 1065 w 1688"/>
                  <a:gd name="T7" fmla="*/ 5 h 197"/>
                  <a:gd name="T8" fmla="*/ 1049 w 1688"/>
                  <a:gd name="T9" fmla="*/ 5 h 197"/>
                  <a:gd name="T10" fmla="*/ 1039 w 1688"/>
                  <a:gd name="T11" fmla="*/ 11 h 197"/>
                  <a:gd name="T12" fmla="*/ 1033 w 1688"/>
                  <a:gd name="T13" fmla="*/ 11 h 197"/>
                  <a:gd name="T14" fmla="*/ 1028 w 1688"/>
                  <a:gd name="T15" fmla="*/ 16 h 197"/>
                  <a:gd name="T16" fmla="*/ 1023 w 1688"/>
                  <a:gd name="T17" fmla="*/ 16 h 197"/>
                  <a:gd name="T18" fmla="*/ 1023 w 1688"/>
                  <a:gd name="T19" fmla="*/ 16 h 197"/>
                  <a:gd name="T20" fmla="*/ 1017 w 1688"/>
                  <a:gd name="T21" fmla="*/ 21 h 197"/>
                  <a:gd name="T22" fmla="*/ 1017 w 1688"/>
                  <a:gd name="T23" fmla="*/ 21 h 197"/>
                  <a:gd name="T24" fmla="*/ 1017 w 1688"/>
                  <a:gd name="T25" fmla="*/ 75 h 197"/>
                  <a:gd name="T26" fmla="*/ 0 w 1688"/>
                  <a:gd name="T27" fmla="*/ 197 h 197"/>
                  <a:gd name="T28" fmla="*/ 1017 w 1688"/>
                  <a:gd name="T29" fmla="*/ 107 h 197"/>
                  <a:gd name="T30" fmla="*/ 1017 w 1688"/>
                  <a:gd name="T31" fmla="*/ 107 h 197"/>
                  <a:gd name="T32" fmla="*/ 1023 w 1688"/>
                  <a:gd name="T33" fmla="*/ 107 h 197"/>
                  <a:gd name="T34" fmla="*/ 1023 w 1688"/>
                  <a:gd name="T35" fmla="*/ 112 h 197"/>
                  <a:gd name="T36" fmla="*/ 1028 w 1688"/>
                  <a:gd name="T37" fmla="*/ 112 h 197"/>
                  <a:gd name="T38" fmla="*/ 1033 w 1688"/>
                  <a:gd name="T39" fmla="*/ 112 h 197"/>
                  <a:gd name="T40" fmla="*/ 1039 w 1688"/>
                  <a:gd name="T41" fmla="*/ 117 h 197"/>
                  <a:gd name="T42" fmla="*/ 1049 w 1688"/>
                  <a:gd name="T43" fmla="*/ 117 h 197"/>
                  <a:gd name="T44" fmla="*/ 1065 w 1688"/>
                  <a:gd name="T45" fmla="*/ 123 h 197"/>
                  <a:gd name="T46" fmla="*/ 1087 w 1688"/>
                  <a:gd name="T47" fmla="*/ 123 h 197"/>
                  <a:gd name="T48" fmla="*/ 1108 w 1688"/>
                  <a:gd name="T49" fmla="*/ 123 h 197"/>
                  <a:gd name="T50" fmla="*/ 1129 w 1688"/>
                  <a:gd name="T51" fmla="*/ 123 h 197"/>
                  <a:gd name="T52" fmla="*/ 1294 w 1688"/>
                  <a:gd name="T53" fmla="*/ 123 h 197"/>
                  <a:gd name="T54" fmla="*/ 1576 w 1688"/>
                  <a:gd name="T55" fmla="*/ 123 h 197"/>
                  <a:gd name="T56" fmla="*/ 1598 w 1688"/>
                  <a:gd name="T57" fmla="*/ 123 h 197"/>
                  <a:gd name="T58" fmla="*/ 1619 w 1688"/>
                  <a:gd name="T59" fmla="*/ 123 h 197"/>
                  <a:gd name="T60" fmla="*/ 1640 w 1688"/>
                  <a:gd name="T61" fmla="*/ 123 h 197"/>
                  <a:gd name="T62" fmla="*/ 1656 w 1688"/>
                  <a:gd name="T63" fmla="*/ 117 h 197"/>
                  <a:gd name="T64" fmla="*/ 1667 w 1688"/>
                  <a:gd name="T65" fmla="*/ 117 h 197"/>
                  <a:gd name="T66" fmla="*/ 1672 w 1688"/>
                  <a:gd name="T67" fmla="*/ 112 h 197"/>
                  <a:gd name="T68" fmla="*/ 1678 w 1688"/>
                  <a:gd name="T69" fmla="*/ 112 h 197"/>
                  <a:gd name="T70" fmla="*/ 1683 w 1688"/>
                  <a:gd name="T71" fmla="*/ 112 h 197"/>
                  <a:gd name="T72" fmla="*/ 1683 w 1688"/>
                  <a:gd name="T73" fmla="*/ 107 h 197"/>
                  <a:gd name="T74" fmla="*/ 1688 w 1688"/>
                  <a:gd name="T75" fmla="*/ 107 h 197"/>
                  <a:gd name="T76" fmla="*/ 1688 w 1688"/>
                  <a:gd name="T77" fmla="*/ 107 h 197"/>
                  <a:gd name="T78" fmla="*/ 1688 w 1688"/>
                  <a:gd name="T79" fmla="*/ 75 h 197"/>
                  <a:gd name="T80" fmla="*/ 1688 w 1688"/>
                  <a:gd name="T81" fmla="*/ 21 h 197"/>
                  <a:gd name="T82" fmla="*/ 1688 w 1688"/>
                  <a:gd name="T83" fmla="*/ 21 h 197"/>
                  <a:gd name="T84" fmla="*/ 1683 w 1688"/>
                  <a:gd name="T85" fmla="*/ 16 h 197"/>
                  <a:gd name="T86" fmla="*/ 1683 w 1688"/>
                  <a:gd name="T87" fmla="*/ 16 h 197"/>
                  <a:gd name="T88" fmla="*/ 1678 w 1688"/>
                  <a:gd name="T89" fmla="*/ 16 h 197"/>
                  <a:gd name="T90" fmla="*/ 1672 w 1688"/>
                  <a:gd name="T91" fmla="*/ 11 h 197"/>
                  <a:gd name="T92" fmla="*/ 1667 w 1688"/>
                  <a:gd name="T93" fmla="*/ 11 h 197"/>
                  <a:gd name="T94" fmla="*/ 1656 w 1688"/>
                  <a:gd name="T95" fmla="*/ 5 h 197"/>
                  <a:gd name="T96" fmla="*/ 1640 w 1688"/>
                  <a:gd name="T97" fmla="*/ 5 h 197"/>
                  <a:gd name="T98" fmla="*/ 1619 w 1688"/>
                  <a:gd name="T99" fmla="*/ 0 h 197"/>
                  <a:gd name="T100" fmla="*/ 1598 w 1688"/>
                  <a:gd name="T101" fmla="*/ 0 h 197"/>
                  <a:gd name="T102" fmla="*/ 1576 w 1688"/>
                  <a:gd name="T103" fmla="*/ 0 h 197"/>
                  <a:gd name="T104" fmla="*/ 1294 w 1688"/>
                  <a:gd name="T105" fmla="*/ 0 h 197"/>
                  <a:gd name="T106" fmla="*/ 1129 w 1688"/>
                  <a:gd name="T107" fmla="*/ 0 h 197"/>
                  <a:gd name="T108" fmla="*/ 1129 w 1688"/>
                  <a:gd name="T10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8" h="197">
                    <a:moveTo>
                      <a:pt x="1129" y="0"/>
                    </a:moveTo>
                    <a:lnTo>
                      <a:pt x="1108" y="0"/>
                    </a:lnTo>
                    <a:lnTo>
                      <a:pt x="1087" y="0"/>
                    </a:lnTo>
                    <a:lnTo>
                      <a:pt x="1065" y="5"/>
                    </a:lnTo>
                    <a:lnTo>
                      <a:pt x="1049" y="5"/>
                    </a:lnTo>
                    <a:lnTo>
                      <a:pt x="1039" y="11"/>
                    </a:lnTo>
                    <a:lnTo>
                      <a:pt x="1033" y="11"/>
                    </a:lnTo>
                    <a:lnTo>
                      <a:pt x="1028" y="16"/>
                    </a:lnTo>
                    <a:lnTo>
                      <a:pt x="1023" y="16"/>
                    </a:lnTo>
                    <a:lnTo>
                      <a:pt x="1023" y="16"/>
                    </a:lnTo>
                    <a:lnTo>
                      <a:pt x="1017" y="21"/>
                    </a:lnTo>
                    <a:lnTo>
                      <a:pt x="1017" y="21"/>
                    </a:lnTo>
                    <a:lnTo>
                      <a:pt x="1017" y="75"/>
                    </a:lnTo>
                    <a:lnTo>
                      <a:pt x="0" y="197"/>
                    </a:lnTo>
                    <a:lnTo>
                      <a:pt x="1017" y="107"/>
                    </a:lnTo>
                    <a:lnTo>
                      <a:pt x="1017" y="107"/>
                    </a:lnTo>
                    <a:lnTo>
                      <a:pt x="1023" y="107"/>
                    </a:lnTo>
                    <a:lnTo>
                      <a:pt x="1023" y="112"/>
                    </a:lnTo>
                    <a:lnTo>
                      <a:pt x="1028" y="112"/>
                    </a:lnTo>
                    <a:lnTo>
                      <a:pt x="1033" y="112"/>
                    </a:lnTo>
                    <a:lnTo>
                      <a:pt x="1039" y="117"/>
                    </a:lnTo>
                    <a:lnTo>
                      <a:pt x="1049" y="117"/>
                    </a:lnTo>
                    <a:lnTo>
                      <a:pt x="1065" y="123"/>
                    </a:lnTo>
                    <a:lnTo>
                      <a:pt x="1087" y="123"/>
                    </a:lnTo>
                    <a:lnTo>
                      <a:pt x="1108" y="123"/>
                    </a:lnTo>
                    <a:lnTo>
                      <a:pt x="1129" y="123"/>
                    </a:lnTo>
                    <a:lnTo>
                      <a:pt x="1294" y="123"/>
                    </a:lnTo>
                    <a:lnTo>
                      <a:pt x="1576" y="123"/>
                    </a:lnTo>
                    <a:lnTo>
                      <a:pt x="1598" y="123"/>
                    </a:lnTo>
                    <a:lnTo>
                      <a:pt x="1619" y="123"/>
                    </a:lnTo>
                    <a:lnTo>
                      <a:pt x="1640" y="123"/>
                    </a:lnTo>
                    <a:lnTo>
                      <a:pt x="1656" y="117"/>
                    </a:lnTo>
                    <a:lnTo>
                      <a:pt x="1667" y="117"/>
                    </a:lnTo>
                    <a:lnTo>
                      <a:pt x="1672" y="112"/>
                    </a:lnTo>
                    <a:lnTo>
                      <a:pt x="1678" y="112"/>
                    </a:lnTo>
                    <a:lnTo>
                      <a:pt x="1683" y="112"/>
                    </a:lnTo>
                    <a:lnTo>
                      <a:pt x="1683" y="107"/>
                    </a:lnTo>
                    <a:lnTo>
                      <a:pt x="1688" y="107"/>
                    </a:lnTo>
                    <a:lnTo>
                      <a:pt x="1688" y="107"/>
                    </a:lnTo>
                    <a:lnTo>
                      <a:pt x="1688" y="75"/>
                    </a:lnTo>
                    <a:lnTo>
                      <a:pt x="1688" y="21"/>
                    </a:lnTo>
                    <a:lnTo>
                      <a:pt x="1688" y="21"/>
                    </a:lnTo>
                    <a:lnTo>
                      <a:pt x="1683" y="16"/>
                    </a:lnTo>
                    <a:lnTo>
                      <a:pt x="1683" y="16"/>
                    </a:lnTo>
                    <a:lnTo>
                      <a:pt x="1678" y="16"/>
                    </a:lnTo>
                    <a:lnTo>
                      <a:pt x="1672" y="11"/>
                    </a:lnTo>
                    <a:lnTo>
                      <a:pt x="1667" y="11"/>
                    </a:lnTo>
                    <a:lnTo>
                      <a:pt x="1656" y="5"/>
                    </a:lnTo>
                    <a:lnTo>
                      <a:pt x="1640" y="5"/>
                    </a:lnTo>
                    <a:lnTo>
                      <a:pt x="1619" y="0"/>
                    </a:lnTo>
                    <a:lnTo>
                      <a:pt x="1598" y="0"/>
                    </a:lnTo>
                    <a:lnTo>
                      <a:pt x="1576" y="0"/>
                    </a:lnTo>
                    <a:lnTo>
                      <a:pt x="1294" y="0"/>
                    </a:lnTo>
                    <a:lnTo>
                      <a:pt x="1129" y="0"/>
                    </a:lnTo>
                    <a:lnTo>
                      <a:pt x="1129"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80" name="Rectangle 62"/>
              <p:cNvSpPr>
                <a:spLocks noChangeArrowheads="1"/>
              </p:cNvSpPr>
              <p:nvPr/>
            </p:nvSpPr>
            <p:spPr bwMode="auto">
              <a:xfrm>
                <a:off x="3684" y="1843"/>
                <a:ext cx="1821" cy="3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81" name="Rectangle 63"/>
              <p:cNvSpPr>
                <a:spLocks noChangeArrowheads="1"/>
              </p:cNvSpPr>
              <p:nvPr/>
            </p:nvSpPr>
            <p:spPr bwMode="auto">
              <a:xfrm>
                <a:off x="3738" y="1880"/>
                <a:ext cx="115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7 Small locations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2" name="Rectangle 64"/>
              <p:cNvSpPr>
                <a:spLocks noChangeArrowheads="1"/>
              </p:cNvSpPr>
              <p:nvPr/>
            </p:nvSpPr>
            <p:spPr bwMode="auto">
              <a:xfrm>
                <a:off x="4797" y="1880"/>
                <a:ext cx="13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F</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3" name="Rectangle 65"/>
              <p:cNvSpPr>
                <a:spLocks noChangeArrowheads="1"/>
              </p:cNvSpPr>
              <p:nvPr/>
            </p:nvSpPr>
            <p:spPr bwMode="auto">
              <a:xfrm>
                <a:off x="4898" y="1880"/>
                <a:ext cx="62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 32 mm)</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4" name="Rectangle 66"/>
              <p:cNvSpPr>
                <a:spLocks noChangeArrowheads="1"/>
              </p:cNvSpPr>
              <p:nvPr/>
            </p:nvSpPr>
            <p:spPr bwMode="auto">
              <a:xfrm>
                <a:off x="3738" y="2051"/>
                <a:ext cx="114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3 Large locations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5" name="Rectangle 67"/>
              <p:cNvSpPr>
                <a:spLocks noChangeArrowheads="1"/>
              </p:cNvSpPr>
              <p:nvPr/>
            </p:nvSpPr>
            <p:spPr bwMode="auto">
              <a:xfrm>
                <a:off x="4797" y="2051"/>
                <a:ext cx="13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F</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6" name="Rectangle 68"/>
              <p:cNvSpPr>
                <a:spLocks noChangeArrowheads="1"/>
              </p:cNvSpPr>
              <p:nvPr/>
            </p:nvSpPr>
            <p:spPr bwMode="auto">
              <a:xfrm>
                <a:off x="4898" y="2051"/>
                <a:ext cx="13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7" name="Rectangle 69"/>
              <p:cNvSpPr>
                <a:spLocks noChangeArrowheads="1"/>
              </p:cNvSpPr>
              <p:nvPr/>
            </p:nvSpPr>
            <p:spPr bwMode="auto">
              <a:xfrm>
                <a:off x="5010" y="2051"/>
                <a:ext cx="50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CC3300"/>
                    </a:solidFill>
                    <a:effectLst/>
                    <a:latin typeface="Times New Roman" pitchFamily="18" charset="0"/>
                    <a:cs typeface="Arial" pitchFamily="34" charset="0"/>
                  </a:rPr>
                  <a:t>80 mm)</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88" name="Freeform 70"/>
              <p:cNvSpPr>
                <a:spLocks/>
              </p:cNvSpPr>
              <p:nvPr/>
            </p:nvSpPr>
            <p:spPr bwMode="auto">
              <a:xfrm>
                <a:off x="160" y="2712"/>
                <a:ext cx="1139" cy="346"/>
              </a:xfrm>
              <a:custGeom>
                <a:avLst/>
                <a:gdLst>
                  <a:gd name="T0" fmla="*/ 154 w 1139"/>
                  <a:gd name="T1" fmla="*/ 0 h 346"/>
                  <a:gd name="T2" fmla="*/ 117 w 1139"/>
                  <a:gd name="T3" fmla="*/ 5 h 346"/>
                  <a:gd name="T4" fmla="*/ 85 w 1139"/>
                  <a:gd name="T5" fmla="*/ 11 h 346"/>
                  <a:gd name="T6" fmla="*/ 58 w 1139"/>
                  <a:gd name="T7" fmla="*/ 16 h 346"/>
                  <a:gd name="T8" fmla="*/ 32 w 1139"/>
                  <a:gd name="T9" fmla="*/ 26 h 346"/>
                  <a:gd name="T10" fmla="*/ 16 w 1139"/>
                  <a:gd name="T11" fmla="*/ 37 h 346"/>
                  <a:gd name="T12" fmla="*/ 5 w 1139"/>
                  <a:gd name="T13" fmla="*/ 48 h 346"/>
                  <a:gd name="T14" fmla="*/ 0 w 1139"/>
                  <a:gd name="T15" fmla="*/ 58 h 346"/>
                  <a:gd name="T16" fmla="*/ 0 w 1139"/>
                  <a:gd name="T17" fmla="*/ 288 h 346"/>
                  <a:gd name="T18" fmla="*/ 5 w 1139"/>
                  <a:gd name="T19" fmla="*/ 304 h 346"/>
                  <a:gd name="T20" fmla="*/ 16 w 1139"/>
                  <a:gd name="T21" fmla="*/ 314 h 346"/>
                  <a:gd name="T22" fmla="*/ 32 w 1139"/>
                  <a:gd name="T23" fmla="*/ 325 h 346"/>
                  <a:gd name="T24" fmla="*/ 58 w 1139"/>
                  <a:gd name="T25" fmla="*/ 330 h 346"/>
                  <a:gd name="T26" fmla="*/ 85 w 1139"/>
                  <a:gd name="T27" fmla="*/ 336 h 346"/>
                  <a:gd name="T28" fmla="*/ 117 w 1139"/>
                  <a:gd name="T29" fmla="*/ 346 h 346"/>
                  <a:gd name="T30" fmla="*/ 154 w 1139"/>
                  <a:gd name="T31" fmla="*/ 346 h 346"/>
                  <a:gd name="T32" fmla="*/ 665 w 1139"/>
                  <a:gd name="T33" fmla="*/ 346 h 346"/>
                  <a:gd name="T34" fmla="*/ 990 w 1139"/>
                  <a:gd name="T35" fmla="*/ 346 h 346"/>
                  <a:gd name="T36" fmla="*/ 1022 w 1139"/>
                  <a:gd name="T37" fmla="*/ 346 h 346"/>
                  <a:gd name="T38" fmla="*/ 1054 w 1139"/>
                  <a:gd name="T39" fmla="*/ 336 h 346"/>
                  <a:gd name="T40" fmla="*/ 1086 w 1139"/>
                  <a:gd name="T41" fmla="*/ 330 h 346"/>
                  <a:gd name="T42" fmla="*/ 1107 w 1139"/>
                  <a:gd name="T43" fmla="*/ 325 h 346"/>
                  <a:gd name="T44" fmla="*/ 1123 w 1139"/>
                  <a:gd name="T45" fmla="*/ 314 h 346"/>
                  <a:gd name="T46" fmla="*/ 1134 w 1139"/>
                  <a:gd name="T47" fmla="*/ 304 h 346"/>
                  <a:gd name="T48" fmla="*/ 1139 w 1139"/>
                  <a:gd name="T49" fmla="*/ 288 h 346"/>
                  <a:gd name="T50" fmla="*/ 1139 w 1139"/>
                  <a:gd name="T51" fmla="*/ 58 h 346"/>
                  <a:gd name="T52" fmla="*/ 1134 w 1139"/>
                  <a:gd name="T53" fmla="*/ 48 h 346"/>
                  <a:gd name="T54" fmla="*/ 1123 w 1139"/>
                  <a:gd name="T55" fmla="*/ 37 h 346"/>
                  <a:gd name="T56" fmla="*/ 1107 w 1139"/>
                  <a:gd name="T57" fmla="*/ 26 h 346"/>
                  <a:gd name="T58" fmla="*/ 1086 w 1139"/>
                  <a:gd name="T59" fmla="*/ 16 h 346"/>
                  <a:gd name="T60" fmla="*/ 1054 w 1139"/>
                  <a:gd name="T61" fmla="*/ 11 h 346"/>
                  <a:gd name="T62" fmla="*/ 1022 w 1139"/>
                  <a:gd name="T63" fmla="*/ 5 h 346"/>
                  <a:gd name="T64" fmla="*/ 990 w 1139"/>
                  <a:gd name="T65" fmla="*/ 0 h 346"/>
                  <a:gd name="T66" fmla="*/ 665 w 1139"/>
                  <a:gd name="T67"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9" h="346">
                    <a:moveTo>
                      <a:pt x="192" y="0"/>
                    </a:moveTo>
                    <a:lnTo>
                      <a:pt x="154" y="0"/>
                    </a:lnTo>
                    <a:lnTo>
                      <a:pt x="133" y="0"/>
                    </a:lnTo>
                    <a:lnTo>
                      <a:pt x="117" y="5"/>
                    </a:lnTo>
                    <a:lnTo>
                      <a:pt x="101" y="5"/>
                    </a:lnTo>
                    <a:lnTo>
                      <a:pt x="85" y="11"/>
                    </a:lnTo>
                    <a:lnTo>
                      <a:pt x="69" y="11"/>
                    </a:lnTo>
                    <a:lnTo>
                      <a:pt x="58" y="16"/>
                    </a:lnTo>
                    <a:lnTo>
                      <a:pt x="42" y="21"/>
                    </a:lnTo>
                    <a:lnTo>
                      <a:pt x="32" y="26"/>
                    </a:lnTo>
                    <a:lnTo>
                      <a:pt x="21" y="32"/>
                    </a:lnTo>
                    <a:lnTo>
                      <a:pt x="16" y="37"/>
                    </a:lnTo>
                    <a:lnTo>
                      <a:pt x="11" y="42"/>
                    </a:lnTo>
                    <a:lnTo>
                      <a:pt x="5" y="48"/>
                    </a:lnTo>
                    <a:lnTo>
                      <a:pt x="0" y="53"/>
                    </a:lnTo>
                    <a:lnTo>
                      <a:pt x="0" y="58"/>
                    </a:lnTo>
                    <a:lnTo>
                      <a:pt x="0" y="144"/>
                    </a:lnTo>
                    <a:lnTo>
                      <a:pt x="0" y="288"/>
                    </a:lnTo>
                    <a:lnTo>
                      <a:pt x="0" y="298"/>
                    </a:lnTo>
                    <a:lnTo>
                      <a:pt x="5" y="304"/>
                    </a:lnTo>
                    <a:lnTo>
                      <a:pt x="11" y="309"/>
                    </a:lnTo>
                    <a:lnTo>
                      <a:pt x="16" y="314"/>
                    </a:lnTo>
                    <a:lnTo>
                      <a:pt x="21" y="320"/>
                    </a:lnTo>
                    <a:lnTo>
                      <a:pt x="32" y="325"/>
                    </a:lnTo>
                    <a:lnTo>
                      <a:pt x="42" y="325"/>
                    </a:lnTo>
                    <a:lnTo>
                      <a:pt x="58" y="330"/>
                    </a:lnTo>
                    <a:lnTo>
                      <a:pt x="69" y="336"/>
                    </a:lnTo>
                    <a:lnTo>
                      <a:pt x="85" y="336"/>
                    </a:lnTo>
                    <a:lnTo>
                      <a:pt x="101" y="341"/>
                    </a:lnTo>
                    <a:lnTo>
                      <a:pt x="117" y="346"/>
                    </a:lnTo>
                    <a:lnTo>
                      <a:pt x="133" y="346"/>
                    </a:lnTo>
                    <a:lnTo>
                      <a:pt x="154" y="346"/>
                    </a:lnTo>
                    <a:lnTo>
                      <a:pt x="192" y="346"/>
                    </a:lnTo>
                    <a:lnTo>
                      <a:pt x="665" y="346"/>
                    </a:lnTo>
                    <a:lnTo>
                      <a:pt x="948" y="346"/>
                    </a:lnTo>
                    <a:lnTo>
                      <a:pt x="990" y="346"/>
                    </a:lnTo>
                    <a:lnTo>
                      <a:pt x="1006" y="346"/>
                    </a:lnTo>
                    <a:lnTo>
                      <a:pt x="1022" y="346"/>
                    </a:lnTo>
                    <a:lnTo>
                      <a:pt x="1038" y="341"/>
                    </a:lnTo>
                    <a:lnTo>
                      <a:pt x="1054" y="336"/>
                    </a:lnTo>
                    <a:lnTo>
                      <a:pt x="1070" y="336"/>
                    </a:lnTo>
                    <a:lnTo>
                      <a:pt x="1086" y="330"/>
                    </a:lnTo>
                    <a:lnTo>
                      <a:pt x="1097" y="325"/>
                    </a:lnTo>
                    <a:lnTo>
                      <a:pt x="1107" y="325"/>
                    </a:lnTo>
                    <a:lnTo>
                      <a:pt x="1118" y="320"/>
                    </a:lnTo>
                    <a:lnTo>
                      <a:pt x="1123" y="314"/>
                    </a:lnTo>
                    <a:lnTo>
                      <a:pt x="1129" y="309"/>
                    </a:lnTo>
                    <a:lnTo>
                      <a:pt x="1134" y="304"/>
                    </a:lnTo>
                    <a:lnTo>
                      <a:pt x="1139" y="298"/>
                    </a:lnTo>
                    <a:lnTo>
                      <a:pt x="1139" y="288"/>
                    </a:lnTo>
                    <a:lnTo>
                      <a:pt x="1139" y="144"/>
                    </a:lnTo>
                    <a:lnTo>
                      <a:pt x="1139" y="58"/>
                    </a:lnTo>
                    <a:lnTo>
                      <a:pt x="1139" y="53"/>
                    </a:lnTo>
                    <a:lnTo>
                      <a:pt x="1134" y="48"/>
                    </a:lnTo>
                    <a:lnTo>
                      <a:pt x="1129" y="42"/>
                    </a:lnTo>
                    <a:lnTo>
                      <a:pt x="1123" y="37"/>
                    </a:lnTo>
                    <a:lnTo>
                      <a:pt x="1118" y="32"/>
                    </a:lnTo>
                    <a:lnTo>
                      <a:pt x="1107" y="26"/>
                    </a:lnTo>
                    <a:lnTo>
                      <a:pt x="1097" y="21"/>
                    </a:lnTo>
                    <a:lnTo>
                      <a:pt x="1086" y="16"/>
                    </a:lnTo>
                    <a:lnTo>
                      <a:pt x="1070" y="11"/>
                    </a:lnTo>
                    <a:lnTo>
                      <a:pt x="1054" y="11"/>
                    </a:lnTo>
                    <a:lnTo>
                      <a:pt x="1038" y="5"/>
                    </a:lnTo>
                    <a:lnTo>
                      <a:pt x="1022" y="5"/>
                    </a:lnTo>
                    <a:lnTo>
                      <a:pt x="1006" y="0"/>
                    </a:lnTo>
                    <a:lnTo>
                      <a:pt x="990" y="0"/>
                    </a:lnTo>
                    <a:lnTo>
                      <a:pt x="948" y="0"/>
                    </a:lnTo>
                    <a:lnTo>
                      <a:pt x="665" y="0"/>
                    </a:lnTo>
                    <a:lnTo>
                      <a:pt x="192"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89" name="Freeform 71"/>
              <p:cNvSpPr>
                <a:spLocks/>
              </p:cNvSpPr>
              <p:nvPr/>
            </p:nvSpPr>
            <p:spPr bwMode="auto">
              <a:xfrm>
                <a:off x="160" y="2712"/>
                <a:ext cx="1139" cy="346"/>
              </a:xfrm>
              <a:custGeom>
                <a:avLst/>
                <a:gdLst>
                  <a:gd name="T0" fmla="*/ 154 w 1139"/>
                  <a:gd name="T1" fmla="*/ 0 h 346"/>
                  <a:gd name="T2" fmla="*/ 117 w 1139"/>
                  <a:gd name="T3" fmla="*/ 5 h 346"/>
                  <a:gd name="T4" fmla="*/ 85 w 1139"/>
                  <a:gd name="T5" fmla="*/ 11 h 346"/>
                  <a:gd name="T6" fmla="*/ 58 w 1139"/>
                  <a:gd name="T7" fmla="*/ 16 h 346"/>
                  <a:gd name="T8" fmla="*/ 32 w 1139"/>
                  <a:gd name="T9" fmla="*/ 26 h 346"/>
                  <a:gd name="T10" fmla="*/ 16 w 1139"/>
                  <a:gd name="T11" fmla="*/ 37 h 346"/>
                  <a:gd name="T12" fmla="*/ 5 w 1139"/>
                  <a:gd name="T13" fmla="*/ 48 h 346"/>
                  <a:gd name="T14" fmla="*/ 0 w 1139"/>
                  <a:gd name="T15" fmla="*/ 58 h 346"/>
                  <a:gd name="T16" fmla="*/ 0 w 1139"/>
                  <a:gd name="T17" fmla="*/ 288 h 346"/>
                  <a:gd name="T18" fmla="*/ 5 w 1139"/>
                  <a:gd name="T19" fmla="*/ 304 h 346"/>
                  <a:gd name="T20" fmla="*/ 16 w 1139"/>
                  <a:gd name="T21" fmla="*/ 314 h 346"/>
                  <a:gd name="T22" fmla="*/ 32 w 1139"/>
                  <a:gd name="T23" fmla="*/ 325 h 346"/>
                  <a:gd name="T24" fmla="*/ 58 w 1139"/>
                  <a:gd name="T25" fmla="*/ 330 h 346"/>
                  <a:gd name="T26" fmla="*/ 85 w 1139"/>
                  <a:gd name="T27" fmla="*/ 336 h 346"/>
                  <a:gd name="T28" fmla="*/ 117 w 1139"/>
                  <a:gd name="T29" fmla="*/ 346 h 346"/>
                  <a:gd name="T30" fmla="*/ 154 w 1139"/>
                  <a:gd name="T31" fmla="*/ 346 h 346"/>
                  <a:gd name="T32" fmla="*/ 665 w 1139"/>
                  <a:gd name="T33" fmla="*/ 346 h 346"/>
                  <a:gd name="T34" fmla="*/ 990 w 1139"/>
                  <a:gd name="T35" fmla="*/ 346 h 346"/>
                  <a:gd name="T36" fmla="*/ 1022 w 1139"/>
                  <a:gd name="T37" fmla="*/ 346 h 346"/>
                  <a:gd name="T38" fmla="*/ 1054 w 1139"/>
                  <a:gd name="T39" fmla="*/ 336 h 346"/>
                  <a:gd name="T40" fmla="*/ 1086 w 1139"/>
                  <a:gd name="T41" fmla="*/ 330 h 346"/>
                  <a:gd name="T42" fmla="*/ 1107 w 1139"/>
                  <a:gd name="T43" fmla="*/ 325 h 346"/>
                  <a:gd name="T44" fmla="*/ 1123 w 1139"/>
                  <a:gd name="T45" fmla="*/ 314 h 346"/>
                  <a:gd name="T46" fmla="*/ 1134 w 1139"/>
                  <a:gd name="T47" fmla="*/ 304 h 346"/>
                  <a:gd name="T48" fmla="*/ 1139 w 1139"/>
                  <a:gd name="T49" fmla="*/ 288 h 346"/>
                  <a:gd name="T50" fmla="*/ 1139 w 1139"/>
                  <a:gd name="T51" fmla="*/ 58 h 346"/>
                  <a:gd name="T52" fmla="*/ 1134 w 1139"/>
                  <a:gd name="T53" fmla="*/ 48 h 346"/>
                  <a:gd name="T54" fmla="*/ 1123 w 1139"/>
                  <a:gd name="T55" fmla="*/ 37 h 346"/>
                  <a:gd name="T56" fmla="*/ 1107 w 1139"/>
                  <a:gd name="T57" fmla="*/ 26 h 346"/>
                  <a:gd name="T58" fmla="*/ 1086 w 1139"/>
                  <a:gd name="T59" fmla="*/ 16 h 346"/>
                  <a:gd name="T60" fmla="*/ 1054 w 1139"/>
                  <a:gd name="T61" fmla="*/ 11 h 346"/>
                  <a:gd name="T62" fmla="*/ 1022 w 1139"/>
                  <a:gd name="T63" fmla="*/ 5 h 346"/>
                  <a:gd name="T64" fmla="*/ 990 w 1139"/>
                  <a:gd name="T65" fmla="*/ 0 h 346"/>
                  <a:gd name="T66" fmla="*/ 665 w 1139"/>
                  <a:gd name="T67"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9" h="346">
                    <a:moveTo>
                      <a:pt x="192" y="0"/>
                    </a:moveTo>
                    <a:lnTo>
                      <a:pt x="154" y="0"/>
                    </a:lnTo>
                    <a:lnTo>
                      <a:pt x="133" y="0"/>
                    </a:lnTo>
                    <a:lnTo>
                      <a:pt x="117" y="5"/>
                    </a:lnTo>
                    <a:lnTo>
                      <a:pt x="101" y="5"/>
                    </a:lnTo>
                    <a:lnTo>
                      <a:pt x="85" y="11"/>
                    </a:lnTo>
                    <a:lnTo>
                      <a:pt x="69" y="11"/>
                    </a:lnTo>
                    <a:lnTo>
                      <a:pt x="58" y="16"/>
                    </a:lnTo>
                    <a:lnTo>
                      <a:pt x="42" y="21"/>
                    </a:lnTo>
                    <a:lnTo>
                      <a:pt x="32" y="26"/>
                    </a:lnTo>
                    <a:lnTo>
                      <a:pt x="21" y="32"/>
                    </a:lnTo>
                    <a:lnTo>
                      <a:pt x="16" y="37"/>
                    </a:lnTo>
                    <a:lnTo>
                      <a:pt x="11" y="42"/>
                    </a:lnTo>
                    <a:lnTo>
                      <a:pt x="5" y="48"/>
                    </a:lnTo>
                    <a:lnTo>
                      <a:pt x="0" y="53"/>
                    </a:lnTo>
                    <a:lnTo>
                      <a:pt x="0" y="58"/>
                    </a:lnTo>
                    <a:lnTo>
                      <a:pt x="0" y="144"/>
                    </a:lnTo>
                    <a:lnTo>
                      <a:pt x="0" y="288"/>
                    </a:lnTo>
                    <a:lnTo>
                      <a:pt x="0" y="298"/>
                    </a:lnTo>
                    <a:lnTo>
                      <a:pt x="5" y="304"/>
                    </a:lnTo>
                    <a:lnTo>
                      <a:pt x="11" y="309"/>
                    </a:lnTo>
                    <a:lnTo>
                      <a:pt x="16" y="314"/>
                    </a:lnTo>
                    <a:lnTo>
                      <a:pt x="21" y="320"/>
                    </a:lnTo>
                    <a:lnTo>
                      <a:pt x="32" y="325"/>
                    </a:lnTo>
                    <a:lnTo>
                      <a:pt x="42" y="325"/>
                    </a:lnTo>
                    <a:lnTo>
                      <a:pt x="58" y="330"/>
                    </a:lnTo>
                    <a:lnTo>
                      <a:pt x="69" y="336"/>
                    </a:lnTo>
                    <a:lnTo>
                      <a:pt x="85" y="336"/>
                    </a:lnTo>
                    <a:lnTo>
                      <a:pt x="101" y="341"/>
                    </a:lnTo>
                    <a:lnTo>
                      <a:pt x="117" y="346"/>
                    </a:lnTo>
                    <a:lnTo>
                      <a:pt x="133" y="346"/>
                    </a:lnTo>
                    <a:lnTo>
                      <a:pt x="154" y="346"/>
                    </a:lnTo>
                    <a:lnTo>
                      <a:pt x="192" y="346"/>
                    </a:lnTo>
                    <a:lnTo>
                      <a:pt x="665" y="346"/>
                    </a:lnTo>
                    <a:lnTo>
                      <a:pt x="948" y="346"/>
                    </a:lnTo>
                    <a:lnTo>
                      <a:pt x="990" y="346"/>
                    </a:lnTo>
                    <a:lnTo>
                      <a:pt x="1006" y="346"/>
                    </a:lnTo>
                    <a:lnTo>
                      <a:pt x="1022" y="346"/>
                    </a:lnTo>
                    <a:lnTo>
                      <a:pt x="1038" y="341"/>
                    </a:lnTo>
                    <a:lnTo>
                      <a:pt x="1054" y="336"/>
                    </a:lnTo>
                    <a:lnTo>
                      <a:pt x="1070" y="336"/>
                    </a:lnTo>
                    <a:lnTo>
                      <a:pt x="1086" y="330"/>
                    </a:lnTo>
                    <a:lnTo>
                      <a:pt x="1097" y="325"/>
                    </a:lnTo>
                    <a:lnTo>
                      <a:pt x="1107" y="325"/>
                    </a:lnTo>
                    <a:lnTo>
                      <a:pt x="1118" y="320"/>
                    </a:lnTo>
                    <a:lnTo>
                      <a:pt x="1123" y="314"/>
                    </a:lnTo>
                    <a:lnTo>
                      <a:pt x="1129" y="309"/>
                    </a:lnTo>
                    <a:lnTo>
                      <a:pt x="1134" y="304"/>
                    </a:lnTo>
                    <a:lnTo>
                      <a:pt x="1139" y="298"/>
                    </a:lnTo>
                    <a:lnTo>
                      <a:pt x="1139" y="288"/>
                    </a:lnTo>
                    <a:lnTo>
                      <a:pt x="1139" y="144"/>
                    </a:lnTo>
                    <a:lnTo>
                      <a:pt x="1139" y="58"/>
                    </a:lnTo>
                    <a:lnTo>
                      <a:pt x="1139" y="53"/>
                    </a:lnTo>
                    <a:lnTo>
                      <a:pt x="1134" y="48"/>
                    </a:lnTo>
                    <a:lnTo>
                      <a:pt x="1129" y="42"/>
                    </a:lnTo>
                    <a:lnTo>
                      <a:pt x="1123" y="37"/>
                    </a:lnTo>
                    <a:lnTo>
                      <a:pt x="1118" y="32"/>
                    </a:lnTo>
                    <a:lnTo>
                      <a:pt x="1107" y="26"/>
                    </a:lnTo>
                    <a:lnTo>
                      <a:pt x="1097" y="21"/>
                    </a:lnTo>
                    <a:lnTo>
                      <a:pt x="1086" y="16"/>
                    </a:lnTo>
                    <a:lnTo>
                      <a:pt x="1070" y="11"/>
                    </a:lnTo>
                    <a:lnTo>
                      <a:pt x="1054" y="11"/>
                    </a:lnTo>
                    <a:lnTo>
                      <a:pt x="1038" y="5"/>
                    </a:lnTo>
                    <a:lnTo>
                      <a:pt x="1022" y="5"/>
                    </a:lnTo>
                    <a:lnTo>
                      <a:pt x="1006" y="0"/>
                    </a:lnTo>
                    <a:lnTo>
                      <a:pt x="990" y="0"/>
                    </a:lnTo>
                    <a:lnTo>
                      <a:pt x="948" y="0"/>
                    </a:lnTo>
                    <a:lnTo>
                      <a:pt x="665" y="0"/>
                    </a:lnTo>
                    <a:lnTo>
                      <a:pt x="192"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90" name="Rectangle 72"/>
              <p:cNvSpPr>
                <a:spLocks noChangeArrowheads="1"/>
              </p:cNvSpPr>
              <p:nvPr/>
            </p:nvSpPr>
            <p:spPr bwMode="auto">
              <a:xfrm>
                <a:off x="250" y="2760"/>
                <a:ext cx="84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3399"/>
                    </a:solidFill>
                    <a:effectLst/>
                    <a:latin typeface="Times New Roman" pitchFamily="18" charset="0"/>
                    <a:cs typeface="Arial" pitchFamily="34" charset="0"/>
                  </a:rPr>
                  <a:t>Material ageing</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91" name="Rectangle 73"/>
              <p:cNvSpPr>
                <a:spLocks noChangeArrowheads="1"/>
              </p:cNvSpPr>
              <p:nvPr/>
            </p:nvSpPr>
            <p:spPr bwMode="auto">
              <a:xfrm>
                <a:off x="250" y="2915"/>
                <a:ext cx="7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300" b="0" i="0" u="none" strike="noStrike" cap="none" normalizeH="0" baseline="0" smtClean="0">
                    <a:ln>
                      <a:noFill/>
                    </a:ln>
                    <a:solidFill>
                      <a:srgbClr val="003399"/>
                    </a:solidFill>
                    <a:effectLst/>
                    <a:latin typeface="Times New Roman" pitchFamily="18" charset="0"/>
                    <a:cs typeface="Arial" pitchFamily="34" charset="0"/>
                  </a:rPr>
                  <a:t>(low ageing rate)</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92" name="Rectangle 74"/>
              <p:cNvSpPr>
                <a:spLocks noChangeArrowheads="1"/>
              </p:cNvSpPr>
              <p:nvPr/>
            </p:nvSpPr>
            <p:spPr bwMode="auto">
              <a:xfrm>
                <a:off x="2146" y="1161"/>
                <a:ext cx="1150" cy="4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93" name="Rectangle 75"/>
              <p:cNvSpPr>
                <a:spLocks noChangeArrowheads="1"/>
              </p:cNvSpPr>
              <p:nvPr/>
            </p:nvSpPr>
            <p:spPr bwMode="auto">
              <a:xfrm>
                <a:off x="2146" y="1161"/>
                <a:ext cx="1150" cy="405"/>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94" name="Rectangle 76"/>
              <p:cNvSpPr>
                <a:spLocks noChangeArrowheads="1"/>
              </p:cNvSpPr>
              <p:nvPr/>
            </p:nvSpPr>
            <p:spPr bwMode="auto">
              <a:xfrm>
                <a:off x="2204" y="1209"/>
                <a:ext cx="112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3333CC"/>
                    </a:solidFill>
                    <a:effectLst/>
                    <a:latin typeface="Times New Roman" pitchFamily="18" charset="0"/>
                    <a:cs typeface="Arial" pitchFamily="34" charset="0"/>
                  </a:rPr>
                  <a:t>~20 simultaneous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95" name="Rectangle 77"/>
              <p:cNvSpPr>
                <a:spLocks noChangeArrowheads="1"/>
              </p:cNvSpPr>
              <p:nvPr/>
            </p:nvSpPr>
            <p:spPr bwMode="auto">
              <a:xfrm>
                <a:off x="2359" y="1374"/>
                <a:ext cx="75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smtClean="0">
                    <a:ln>
                      <a:noFill/>
                    </a:ln>
                    <a:solidFill>
                      <a:srgbClr val="3333CC"/>
                    </a:solidFill>
                    <a:effectLst/>
                    <a:latin typeface="Times New Roman" pitchFamily="18" charset="0"/>
                    <a:cs typeface="Arial" pitchFamily="34" charset="0"/>
                  </a:rPr>
                  <a:t>experiments</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96" name="Rectangle 78"/>
              <p:cNvSpPr>
                <a:spLocks noChangeArrowheads="1"/>
              </p:cNvSpPr>
              <p:nvPr/>
            </p:nvSpPr>
            <p:spPr bwMode="auto">
              <a:xfrm>
                <a:off x="1554" y="3660"/>
                <a:ext cx="1570" cy="6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897" name="Rectangle 79"/>
              <p:cNvSpPr>
                <a:spLocks noChangeArrowheads="1"/>
              </p:cNvSpPr>
              <p:nvPr/>
            </p:nvSpPr>
            <p:spPr bwMode="auto">
              <a:xfrm>
                <a:off x="1597" y="3682"/>
                <a:ext cx="101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Core Designed for UMo</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899" name="Rectangle 81"/>
              <p:cNvSpPr>
                <a:spLocks noChangeArrowheads="1"/>
              </p:cNvSpPr>
              <p:nvPr/>
            </p:nvSpPr>
            <p:spPr bwMode="auto">
              <a:xfrm>
                <a:off x="2566" y="3682"/>
                <a:ext cx="32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Al fuel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900" name="Rectangle 82"/>
              <p:cNvSpPr>
                <a:spLocks noChangeArrowheads="1"/>
              </p:cNvSpPr>
              <p:nvPr/>
            </p:nvSpPr>
            <p:spPr bwMode="auto">
              <a:xfrm>
                <a:off x="1789" y="3804"/>
                <a:ext cx="250"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Start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1" name="Rectangle 83"/>
              <p:cNvSpPr>
                <a:spLocks noChangeArrowheads="1"/>
              </p:cNvSpPr>
              <p:nvPr/>
            </p:nvSpPr>
            <p:spPr bwMode="auto">
              <a:xfrm>
                <a:off x="1986" y="3804"/>
                <a:ext cx="7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2" name="Rectangle 84"/>
              <p:cNvSpPr>
                <a:spLocks noChangeArrowheads="1"/>
              </p:cNvSpPr>
              <p:nvPr/>
            </p:nvSpPr>
            <p:spPr bwMode="auto">
              <a:xfrm>
                <a:off x="2013" y="3804"/>
                <a:ext cx="44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up with U</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3" name="Rectangle 85"/>
              <p:cNvSpPr>
                <a:spLocks noChangeArrowheads="1"/>
              </p:cNvSpPr>
              <p:nvPr/>
            </p:nvSpPr>
            <p:spPr bwMode="auto">
              <a:xfrm>
                <a:off x="2396" y="3846"/>
                <a:ext cx="6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0000"/>
                    </a:solidFill>
                    <a:effectLst/>
                    <a:latin typeface="Arial" pitchFamily="34" charset="0"/>
                    <a:cs typeface="Arial" pitchFamily="34" charset="0"/>
                  </a:rPr>
                  <a:t>3</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4" name="Rectangle 86"/>
              <p:cNvSpPr>
                <a:spLocks noChangeArrowheads="1"/>
              </p:cNvSpPr>
              <p:nvPr/>
            </p:nvSpPr>
            <p:spPr bwMode="auto">
              <a:xfrm>
                <a:off x="2428" y="3804"/>
                <a:ext cx="12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Si</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5" name="Rectangle 87"/>
              <p:cNvSpPr>
                <a:spLocks noChangeArrowheads="1"/>
              </p:cNvSpPr>
              <p:nvPr/>
            </p:nvSpPr>
            <p:spPr bwMode="auto">
              <a:xfrm>
                <a:off x="2508" y="3846"/>
                <a:ext cx="6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700" b="1" i="0" u="none" strike="noStrike" cap="none" normalizeH="0" baseline="0" smtClean="0">
                    <a:ln>
                      <a:noFill/>
                    </a:ln>
                    <a:solidFill>
                      <a:srgbClr val="000000"/>
                    </a:solidFill>
                    <a:effectLst/>
                    <a:latin typeface="Arial" pitchFamily="34" charset="0"/>
                    <a:cs typeface="Arial" pitchFamily="34" charset="0"/>
                  </a:rPr>
                  <a:t>2</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6" name="Rectangle 88"/>
              <p:cNvSpPr>
                <a:spLocks noChangeArrowheads="1"/>
              </p:cNvSpPr>
              <p:nvPr/>
            </p:nvSpPr>
            <p:spPr bwMode="auto">
              <a:xfrm>
                <a:off x="2534" y="3804"/>
                <a:ext cx="7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07" name="Rectangle 89"/>
              <p:cNvSpPr>
                <a:spLocks noChangeArrowheads="1"/>
              </p:cNvSpPr>
              <p:nvPr/>
            </p:nvSpPr>
            <p:spPr bwMode="auto">
              <a:xfrm>
                <a:off x="2566" y="3804"/>
                <a:ext cx="29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Al fuel</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908" name="Rectangle 90"/>
              <p:cNvSpPr>
                <a:spLocks noChangeArrowheads="1"/>
              </p:cNvSpPr>
              <p:nvPr/>
            </p:nvSpPr>
            <p:spPr bwMode="auto">
              <a:xfrm>
                <a:off x="1965" y="3927"/>
                <a:ext cx="95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70 </a:t>
                </a:r>
                <a:r>
                  <a:rPr kumimoji="0" lang="fr-FR" altLang="fr-FR" sz="1100" b="1" i="0" u="none" strike="noStrike" cap="none" normalizeH="0" baseline="0" dirty="0" err="1" smtClean="0">
                    <a:ln>
                      <a:noFill/>
                    </a:ln>
                    <a:solidFill>
                      <a:srgbClr val="000000"/>
                    </a:solidFill>
                    <a:effectLst/>
                    <a:latin typeface="Arial" pitchFamily="34" charset="0"/>
                    <a:cs typeface="Arial" pitchFamily="34" charset="0"/>
                  </a:rPr>
                  <a:t>MWth</a:t>
                </a: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  /  100 </a:t>
                </a:r>
                <a:r>
                  <a:rPr kumimoji="0" lang="fr-FR" altLang="fr-FR" sz="1100" b="1" i="0" u="none" strike="noStrike" cap="none" normalizeH="0" baseline="0" dirty="0" err="1" smtClean="0">
                    <a:ln>
                      <a:noFill/>
                    </a:ln>
                    <a:solidFill>
                      <a:srgbClr val="000000"/>
                    </a:solidFill>
                    <a:effectLst/>
                    <a:latin typeface="Arial" pitchFamily="34" charset="0"/>
                    <a:cs typeface="Arial" pitchFamily="34" charset="0"/>
                  </a:rPr>
                  <a:t>MWth</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909" name="Rectangle 91"/>
              <p:cNvSpPr>
                <a:spLocks noChangeArrowheads="1"/>
              </p:cNvSpPr>
              <p:nvPr/>
            </p:nvSpPr>
            <p:spPr bwMode="auto">
              <a:xfrm>
                <a:off x="1784" y="4049"/>
                <a:ext cx="1150"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25 to 30 </a:t>
                </a:r>
                <a:r>
                  <a:rPr kumimoji="0" lang="fr-FR" altLang="fr-FR" sz="1100" b="1" i="0" u="none" strike="noStrike" cap="none" normalizeH="0" baseline="0" dirty="0" err="1" smtClean="0">
                    <a:ln>
                      <a:noFill/>
                    </a:ln>
                    <a:solidFill>
                      <a:srgbClr val="000000"/>
                    </a:solidFill>
                    <a:effectLst/>
                    <a:latin typeface="Arial" pitchFamily="34" charset="0"/>
                    <a:cs typeface="Arial" pitchFamily="34" charset="0"/>
                  </a:rPr>
                  <a:t>days</a:t>
                </a: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 cycle </a:t>
                </a:r>
                <a:r>
                  <a:rPr kumimoji="0" lang="fr-FR" altLang="fr-FR" sz="1100" b="1" i="0" u="none" strike="noStrike" cap="none" normalizeH="0" baseline="0" dirty="0" err="1" smtClean="0">
                    <a:ln>
                      <a:noFill/>
                    </a:ln>
                    <a:solidFill>
                      <a:srgbClr val="000000"/>
                    </a:solidFill>
                    <a:effectLst/>
                    <a:latin typeface="Arial" pitchFamily="34" charset="0"/>
                    <a:cs typeface="Arial" pitchFamily="34" charset="0"/>
                  </a:rPr>
                  <a:t>length</a:t>
                </a: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910" name="Rectangle 92"/>
              <p:cNvSpPr>
                <a:spLocks noChangeArrowheads="1"/>
              </p:cNvSpPr>
              <p:nvPr/>
            </p:nvSpPr>
            <p:spPr bwMode="auto">
              <a:xfrm>
                <a:off x="2061" y="4166"/>
                <a:ext cx="9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6</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911" name="Rectangle 93"/>
              <p:cNvSpPr>
                <a:spLocks noChangeArrowheads="1"/>
              </p:cNvSpPr>
              <p:nvPr/>
            </p:nvSpPr>
            <p:spPr bwMode="auto">
              <a:xfrm>
                <a:off x="2109" y="4166"/>
                <a:ext cx="7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000000"/>
                    </a:solidFill>
                    <a:effectLst/>
                    <a:latin typeface="Arial" pitchFamily="34"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912" name="Rectangle 94"/>
              <p:cNvSpPr>
                <a:spLocks noChangeArrowheads="1"/>
              </p:cNvSpPr>
              <p:nvPr/>
            </p:nvSpPr>
            <p:spPr bwMode="auto">
              <a:xfrm>
                <a:off x="2135" y="4166"/>
                <a:ext cx="7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7 </a:t>
                </a:r>
                <a:r>
                  <a:rPr kumimoji="0" lang="fr-FR" altLang="fr-FR" sz="1100" b="1" i="0" u="none" strike="noStrike" cap="none" normalizeH="0" baseline="0" dirty="0" err="1" smtClean="0">
                    <a:ln>
                      <a:noFill/>
                    </a:ln>
                    <a:solidFill>
                      <a:srgbClr val="000000"/>
                    </a:solidFill>
                    <a:effectLst/>
                    <a:latin typeface="Arial" pitchFamily="34" charset="0"/>
                    <a:cs typeface="Arial" pitchFamily="34" charset="0"/>
                  </a:rPr>
                  <a:t>days</a:t>
                </a:r>
                <a:r>
                  <a:rPr kumimoji="0" lang="fr-FR" altLang="fr-FR" sz="1100" b="1" i="0" u="none" strike="noStrike" cap="none" normalizeH="0" baseline="0" dirty="0" smtClean="0">
                    <a:ln>
                      <a:noFill/>
                    </a:ln>
                    <a:solidFill>
                      <a:srgbClr val="000000"/>
                    </a:solidFill>
                    <a:effectLst/>
                    <a:latin typeface="Arial" pitchFamily="34" charset="0"/>
                    <a:cs typeface="Arial" pitchFamily="34" charset="0"/>
                  </a:rPr>
                  <a:t> </a:t>
                </a:r>
                <a:r>
                  <a:rPr kumimoji="0" lang="fr-FR" altLang="fr-FR" sz="1100" b="1" i="0" u="none" strike="noStrike" cap="none" normalizeH="0" baseline="0" dirty="0" err="1" smtClean="0">
                    <a:ln>
                      <a:noFill/>
                    </a:ln>
                    <a:solidFill>
                      <a:srgbClr val="000000"/>
                    </a:solidFill>
                    <a:effectLst/>
                    <a:latin typeface="Arial" pitchFamily="34" charset="0"/>
                    <a:cs typeface="Arial" pitchFamily="34" charset="0"/>
                  </a:rPr>
                  <a:t>shutdown</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923" name="Line 105"/>
              <p:cNvSpPr>
                <a:spLocks noChangeShapeType="1"/>
              </p:cNvSpPr>
              <p:nvPr/>
            </p:nvSpPr>
            <p:spPr bwMode="auto">
              <a:xfrm>
                <a:off x="3131" y="4012"/>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25" name="Line 107"/>
              <p:cNvSpPr>
                <a:spLocks noChangeShapeType="1"/>
              </p:cNvSpPr>
              <p:nvPr/>
            </p:nvSpPr>
            <p:spPr bwMode="auto">
              <a:xfrm>
                <a:off x="3131" y="3596"/>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26" name="Line 108"/>
              <p:cNvSpPr>
                <a:spLocks noChangeShapeType="1"/>
              </p:cNvSpPr>
              <p:nvPr/>
            </p:nvSpPr>
            <p:spPr bwMode="auto">
              <a:xfrm>
                <a:off x="3131" y="3389"/>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27" name="Line 109"/>
              <p:cNvSpPr>
                <a:spLocks noChangeShapeType="1"/>
              </p:cNvSpPr>
              <p:nvPr/>
            </p:nvSpPr>
            <p:spPr bwMode="auto">
              <a:xfrm>
                <a:off x="3131" y="3181"/>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28" name="Line 110"/>
              <p:cNvSpPr>
                <a:spLocks noChangeShapeType="1"/>
              </p:cNvSpPr>
              <p:nvPr/>
            </p:nvSpPr>
            <p:spPr bwMode="auto">
              <a:xfrm>
                <a:off x="3131" y="2968"/>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31" name="Line 113"/>
              <p:cNvSpPr>
                <a:spLocks noChangeShapeType="1"/>
              </p:cNvSpPr>
              <p:nvPr/>
            </p:nvSpPr>
            <p:spPr bwMode="auto">
              <a:xfrm flipV="1">
                <a:off x="3445" y="4012"/>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32" name="Line 114"/>
              <p:cNvSpPr>
                <a:spLocks noChangeShapeType="1"/>
              </p:cNvSpPr>
              <p:nvPr/>
            </p:nvSpPr>
            <p:spPr bwMode="auto">
              <a:xfrm flipV="1">
                <a:off x="3743" y="4012"/>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38" name="Freeform 120"/>
              <p:cNvSpPr>
                <a:spLocks/>
              </p:cNvSpPr>
              <p:nvPr/>
            </p:nvSpPr>
            <p:spPr bwMode="auto">
              <a:xfrm>
                <a:off x="3216" y="4007"/>
                <a:ext cx="32" cy="5"/>
              </a:xfrm>
              <a:custGeom>
                <a:avLst/>
                <a:gdLst>
                  <a:gd name="T0" fmla="*/ 0 w 32"/>
                  <a:gd name="T1" fmla="*/ 5 h 5"/>
                  <a:gd name="T2" fmla="*/ 5 w 32"/>
                  <a:gd name="T3" fmla="*/ 0 h 5"/>
                  <a:gd name="T4" fmla="*/ 11 w 32"/>
                  <a:gd name="T5" fmla="*/ 0 h 5"/>
                  <a:gd name="T6" fmla="*/ 16 w 32"/>
                  <a:gd name="T7" fmla="*/ 0 h 5"/>
                  <a:gd name="T8" fmla="*/ 21 w 32"/>
                  <a:gd name="T9" fmla="*/ 0 h 5"/>
                  <a:gd name="T10" fmla="*/ 27 w 32"/>
                  <a:gd name="T11" fmla="*/ 0 h 5"/>
                  <a:gd name="T12" fmla="*/ 32 w 32"/>
                  <a:gd name="T13" fmla="*/ 0 h 5"/>
                  <a:gd name="T14" fmla="*/ 32 w 32"/>
                  <a:gd name="T15" fmla="*/ 0 h 5"/>
                  <a:gd name="T16" fmla="*/ 32 w 32"/>
                  <a:gd name="T17" fmla="*/ 0 h 5"/>
                  <a:gd name="T18" fmla="*/ 32 w 32"/>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
                    <a:moveTo>
                      <a:pt x="0" y="5"/>
                    </a:moveTo>
                    <a:lnTo>
                      <a:pt x="5" y="0"/>
                    </a:lnTo>
                    <a:lnTo>
                      <a:pt x="11" y="0"/>
                    </a:lnTo>
                    <a:lnTo>
                      <a:pt x="16" y="0"/>
                    </a:lnTo>
                    <a:lnTo>
                      <a:pt x="21" y="0"/>
                    </a:lnTo>
                    <a:lnTo>
                      <a:pt x="27" y="0"/>
                    </a:lnTo>
                    <a:lnTo>
                      <a:pt x="32" y="0"/>
                    </a:lnTo>
                    <a:lnTo>
                      <a:pt x="32" y="0"/>
                    </a:lnTo>
                    <a:lnTo>
                      <a:pt x="32" y="0"/>
                    </a:lnTo>
                    <a:lnTo>
                      <a:pt x="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39" name="Freeform 121"/>
              <p:cNvSpPr>
                <a:spLocks/>
              </p:cNvSpPr>
              <p:nvPr/>
            </p:nvSpPr>
            <p:spPr bwMode="auto">
              <a:xfrm>
                <a:off x="3248" y="4001"/>
                <a:ext cx="21" cy="6"/>
              </a:xfrm>
              <a:custGeom>
                <a:avLst/>
                <a:gdLst>
                  <a:gd name="T0" fmla="*/ 0 w 21"/>
                  <a:gd name="T1" fmla="*/ 6 h 6"/>
                  <a:gd name="T2" fmla="*/ 5 w 21"/>
                  <a:gd name="T3" fmla="*/ 6 h 6"/>
                  <a:gd name="T4" fmla="*/ 11 w 21"/>
                  <a:gd name="T5" fmla="*/ 6 h 6"/>
                  <a:gd name="T6" fmla="*/ 11 w 21"/>
                  <a:gd name="T7" fmla="*/ 6 h 6"/>
                  <a:gd name="T8" fmla="*/ 16 w 21"/>
                  <a:gd name="T9" fmla="*/ 6 h 6"/>
                  <a:gd name="T10" fmla="*/ 16 w 21"/>
                  <a:gd name="T11" fmla="*/ 0 h 6"/>
                  <a:gd name="T12" fmla="*/ 21 w 21"/>
                  <a:gd name="T13" fmla="*/ 0 h 6"/>
                  <a:gd name="T14" fmla="*/ 21 w 21"/>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
                    <a:moveTo>
                      <a:pt x="0" y="6"/>
                    </a:moveTo>
                    <a:lnTo>
                      <a:pt x="5" y="6"/>
                    </a:lnTo>
                    <a:lnTo>
                      <a:pt x="11" y="6"/>
                    </a:lnTo>
                    <a:lnTo>
                      <a:pt x="11" y="6"/>
                    </a:lnTo>
                    <a:lnTo>
                      <a:pt x="16" y="6"/>
                    </a:lnTo>
                    <a:lnTo>
                      <a:pt x="16" y="0"/>
                    </a:lnTo>
                    <a:lnTo>
                      <a:pt x="21" y="0"/>
                    </a:lnTo>
                    <a:lnTo>
                      <a:pt x="2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0" name="Freeform 122"/>
              <p:cNvSpPr>
                <a:spLocks/>
              </p:cNvSpPr>
              <p:nvPr/>
            </p:nvSpPr>
            <p:spPr bwMode="auto">
              <a:xfrm>
                <a:off x="3269" y="3991"/>
                <a:ext cx="27" cy="10"/>
              </a:xfrm>
              <a:custGeom>
                <a:avLst/>
                <a:gdLst>
                  <a:gd name="T0" fmla="*/ 0 w 27"/>
                  <a:gd name="T1" fmla="*/ 10 h 10"/>
                  <a:gd name="T2" fmla="*/ 6 w 27"/>
                  <a:gd name="T3" fmla="*/ 10 h 10"/>
                  <a:gd name="T4" fmla="*/ 16 w 27"/>
                  <a:gd name="T5" fmla="*/ 5 h 10"/>
                  <a:gd name="T6" fmla="*/ 21 w 27"/>
                  <a:gd name="T7" fmla="*/ 5 h 10"/>
                  <a:gd name="T8" fmla="*/ 27 w 27"/>
                  <a:gd name="T9" fmla="*/ 0 h 10"/>
                </a:gdLst>
                <a:ahLst/>
                <a:cxnLst>
                  <a:cxn ang="0">
                    <a:pos x="T0" y="T1"/>
                  </a:cxn>
                  <a:cxn ang="0">
                    <a:pos x="T2" y="T3"/>
                  </a:cxn>
                  <a:cxn ang="0">
                    <a:pos x="T4" y="T5"/>
                  </a:cxn>
                  <a:cxn ang="0">
                    <a:pos x="T6" y="T7"/>
                  </a:cxn>
                  <a:cxn ang="0">
                    <a:pos x="T8" y="T9"/>
                  </a:cxn>
                </a:cxnLst>
                <a:rect l="0" t="0" r="r" b="b"/>
                <a:pathLst>
                  <a:path w="27" h="10">
                    <a:moveTo>
                      <a:pt x="0" y="10"/>
                    </a:moveTo>
                    <a:lnTo>
                      <a:pt x="6" y="10"/>
                    </a:lnTo>
                    <a:lnTo>
                      <a:pt x="16" y="5"/>
                    </a:lnTo>
                    <a:lnTo>
                      <a:pt x="21" y="5"/>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1" name="Freeform 123"/>
              <p:cNvSpPr>
                <a:spLocks/>
              </p:cNvSpPr>
              <p:nvPr/>
            </p:nvSpPr>
            <p:spPr bwMode="auto">
              <a:xfrm>
                <a:off x="3296" y="3975"/>
                <a:ext cx="26" cy="16"/>
              </a:xfrm>
              <a:custGeom>
                <a:avLst/>
                <a:gdLst>
                  <a:gd name="T0" fmla="*/ 0 w 26"/>
                  <a:gd name="T1" fmla="*/ 16 h 16"/>
                  <a:gd name="T2" fmla="*/ 5 w 26"/>
                  <a:gd name="T3" fmla="*/ 10 h 16"/>
                  <a:gd name="T4" fmla="*/ 10 w 26"/>
                  <a:gd name="T5" fmla="*/ 10 h 16"/>
                  <a:gd name="T6" fmla="*/ 21 w 26"/>
                  <a:gd name="T7" fmla="*/ 5 h 16"/>
                  <a:gd name="T8" fmla="*/ 21 w 26"/>
                  <a:gd name="T9" fmla="*/ 0 h 16"/>
                  <a:gd name="T10" fmla="*/ 26 w 26"/>
                  <a:gd name="T11" fmla="*/ 0 h 16"/>
                </a:gdLst>
                <a:ahLst/>
                <a:cxnLst>
                  <a:cxn ang="0">
                    <a:pos x="T0" y="T1"/>
                  </a:cxn>
                  <a:cxn ang="0">
                    <a:pos x="T2" y="T3"/>
                  </a:cxn>
                  <a:cxn ang="0">
                    <a:pos x="T4" y="T5"/>
                  </a:cxn>
                  <a:cxn ang="0">
                    <a:pos x="T6" y="T7"/>
                  </a:cxn>
                  <a:cxn ang="0">
                    <a:pos x="T8" y="T9"/>
                  </a:cxn>
                  <a:cxn ang="0">
                    <a:pos x="T10" y="T11"/>
                  </a:cxn>
                </a:cxnLst>
                <a:rect l="0" t="0" r="r" b="b"/>
                <a:pathLst>
                  <a:path w="26" h="16">
                    <a:moveTo>
                      <a:pt x="0" y="16"/>
                    </a:moveTo>
                    <a:lnTo>
                      <a:pt x="5" y="10"/>
                    </a:lnTo>
                    <a:lnTo>
                      <a:pt x="10" y="10"/>
                    </a:lnTo>
                    <a:lnTo>
                      <a:pt x="21" y="5"/>
                    </a:lnTo>
                    <a:lnTo>
                      <a:pt x="21" y="0"/>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2" name="Freeform 124"/>
              <p:cNvSpPr>
                <a:spLocks/>
              </p:cNvSpPr>
              <p:nvPr/>
            </p:nvSpPr>
            <p:spPr bwMode="auto">
              <a:xfrm>
                <a:off x="3322" y="3959"/>
                <a:ext cx="16" cy="16"/>
              </a:xfrm>
              <a:custGeom>
                <a:avLst/>
                <a:gdLst>
                  <a:gd name="T0" fmla="*/ 0 w 16"/>
                  <a:gd name="T1" fmla="*/ 16 h 16"/>
                  <a:gd name="T2" fmla="*/ 6 w 16"/>
                  <a:gd name="T3" fmla="*/ 10 h 16"/>
                  <a:gd name="T4" fmla="*/ 11 w 16"/>
                  <a:gd name="T5" fmla="*/ 10 h 16"/>
                  <a:gd name="T6" fmla="*/ 11 w 16"/>
                  <a:gd name="T7" fmla="*/ 5 h 16"/>
                  <a:gd name="T8" fmla="*/ 16 w 16"/>
                  <a:gd name="T9" fmla="*/ 0 h 16"/>
                </a:gdLst>
                <a:ahLst/>
                <a:cxnLst>
                  <a:cxn ang="0">
                    <a:pos x="T0" y="T1"/>
                  </a:cxn>
                  <a:cxn ang="0">
                    <a:pos x="T2" y="T3"/>
                  </a:cxn>
                  <a:cxn ang="0">
                    <a:pos x="T4" y="T5"/>
                  </a:cxn>
                  <a:cxn ang="0">
                    <a:pos x="T6" y="T7"/>
                  </a:cxn>
                  <a:cxn ang="0">
                    <a:pos x="T8" y="T9"/>
                  </a:cxn>
                </a:cxnLst>
                <a:rect l="0" t="0" r="r" b="b"/>
                <a:pathLst>
                  <a:path w="16" h="16">
                    <a:moveTo>
                      <a:pt x="0" y="16"/>
                    </a:moveTo>
                    <a:lnTo>
                      <a:pt x="6" y="10"/>
                    </a:lnTo>
                    <a:lnTo>
                      <a:pt x="11" y="10"/>
                    </a:lnTo>
                    <a:lnTo>
                      <a:pt x="11" y="5"/>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3" name="Freeform 125"/>
              <p:cNvSpPr>
                <a:spLocks/>
              </p:cNvSpPr>
              <p:nvPr/>
            </p:nvSpPr>
            <p:spPr bwMode="auto">
              <a:xfrm>
                <a:off x="3338" y="3943"/>
                <a:ext cx="16" cy="16"/>
              </a:xfrm>
              <a:custGeom>
                <a:avLst/>
                <a:gdLst>
                  <a:gd name="T0" fmla="*/ 0 w 16"/>
                  <a:gd name="T1" fmla="*/ 16 h 16"/>
                  <a:gd name="T2" fmla="*/ 6 w 16"/>
                  <a:gd name="T3" fmla="*/ 10 h 16"/>
                  <a:gd name="T4" fmla="*/ 11 w 16"/>
                  <a:gd name="T5" fmla="*/ 5 h 16"/>
                  <a:gd name="T6" fmla="*/ 11 w 16"/>
                  <a:gd name="T7" fmla="*/ 5 h 16"/>
                  <a:gd name="T8" fmla="*/ 16 w 16"/>
                  <a:gd name="T9" fmla="*/ 0 h 16"/>
                </a:gdLst>
                <a:ahLst/>
                <a:cxnLst>
                  <a:cxn ang="0">
                    <a:pos x="T0" y="T1"/>
                  </a:cxn>
                  <a:cxn ang="0">
                    <a:pos x="T2" y="T3"/>
                  </a:cxn>
                  <a:cxn ang="0">
                    <a:pos x="T4" y="T5"/>
                  </a:cxn>
                  <a:cxn ang="0">
                    <a:pos x="T6" y="T7"/>
                  </a:cxn>
                  <a:cxn ang="0">
                    <a:pos x="T8" y="T9"/>
                  </a:cxn>
                </a:cxnLst>
                <a:rect l="0" t="0" r="r" b="b"/>
                <a:pathLst>
                  <a:path w="16" h="16">
                    <a:moveTo>
                      <a:pt x="0" y="16"/>
                    </a:moveTo>
                    <a:lnTo>
                      <a:pt x="6" y="10"/>
                    </a:lnTo>
                    <a:lnTo>
                      <a:pt x="11" y="5"/>
                    </a:lnTo>
                    <a:lnTo>
                      <a:pt x="11" y="5"/>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4" name="Freeform 126"/>
              <p:cNvSpPr>
                <a:spLocks/>
              </p:cNvSpPr>
              <p:nvPr/>
            </p:nvSpPr>
            <p:spPr bwMode="auto">
              <a:xfrm>
                <a:off x="3354" y="3927"/>
                <a:ext cx="11" cy="16"/>
              </a:xfrm>
              <a:custGeom>
                <a:avLst/>
                <a:gdLst>
                  <a:gd name="T0" fmla="*/ 0 w 11"/>
                  <a:gd name="T1" fmla="*/ 16 h 16"/>
                  <a:gd name="T2" fmla="*/ 6 w 11"/>
                  <a:gd name="T3" fmla="*/ 10 h 16"/>
                  <a:gd name="T4" fmla="*/ 6 w 11"/>
                  <a:gd name="T5" fmla="*/ 10 h 16"/>
                  <a:gd name="T6" fmla="*/ 11 w 11"/>
                  <a:gd name="T7" fmla="*/ 0 h 16"/>
                </a:gdLst>
                <a:ahLst/>
                <a:cxnLst>
                  <a:cxn ang="0">
                    <a:pos x="T0" y="T1"/>
                  </a:cxn>
                  <a:cxn ang="0">
                    <a:pos x="T2" y="T3"/>
                  </a:cxn>
                  <a:cxn ang="0">
                    <a:pos x="T4" y="T5"/>
                  </a:cxn>
                  <a:cxn ang="0">
                    <a:pos x="T6" y="T7"/>
                  </a:cxn>
                </a:cxnLst>
                <a:rect l="0" t="0" r="r" b="b"/>
                <a:pathLst>
                  <a:path w="11" h="16">
                    <a:moveTo>
                      <a:pt x="0" y="16"/>
                    </a:moveTo>
                    <a:lnTo>
                      <a:pt x="6" y="10"/>
                    </a:lnTo>
                    <a:lnTo>
                      <a:pt x="6" y="1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5" name="Freeform 127"/>
              <p:cNvSpPr>
                <a:spLocks/>
              </p:cNvSpPr>
              <p:nvPr/>
            </p:nvSpPr>
            <p:spPr bwMode="auto">
              <a:xfrm>
                <a:off x="3365" y="3911"/>
                <a:ext cx="11" cy="16"/>
              </a:xfrm>
              <a:custGeom>
                <a:avLst/>
                <a:gdLst>
                  <a:gd name="T0" fmla="*/ 0 w 11"/>
                  <a:gd name="T1" fmla="*/ 16 h 16"/>
                  <a:gd name="T2" fmla="*/ 5 w 11"/>
                  <a:gd name="T3" fmla="*/ 16 h 16"/>
                  <a:gd name="T4" fmla="*/ 5 w 11"/>
                  <a:gd name="T5" fmla="*/ 10 h 16"/>
                  <a:gd name="T6" fmla="*/ 11 w 11"/>
                  <a:gd name="T7" fmla="*/ 5 h 16"/>
                  <a:gd name="T8" fmla="*/ 11 w 11"/>
                  <a:gd name="T9" fmla="*/ 0 h 16"/>
                </a:gdLst>
                <a:ahLst/>
                <a:cxnLst>
                  <a:cxn ang="0">
                    <a:pos x="T0" y="T1"/>
                  </a:cxn>
                  <a:cxn ang="0">
                    <a:pos x="T2" y="T3"/>
                  </a:cxn>
                  <a:cxn ang="0">
                    <a:pos x="T4" y="T5"/>
                  </a:cxn>
                  <a:cxn ang="0">
                    <a:pos x="T6" y="T7"/>
                  </a:cxn>
                  <a:cxn ang="0">
                    <a:pos x="T8" y="T9"/>
                  </a:cxn>
                </a:cxnLst>
                <a:rect l="0" t="0" r="r" b="b"/>
                <a:pathLst>
                  <a:path w="11" h="16">
                    <a:moveTo>
                      <a:pt x="0" y="16"/>
                    </a:moveTo>
                    <a:lnTo>
                      <a:pt x="5" y="16"/>
                    </a:lnTo>
                    <a:lnTo>
                      <a:pt x="5" y="10"/>
                    </a:lnTo>
                    <a:lnTo>
                      <a:pt x="11" y="5"/>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6" name="Freeform 128"/>
              <p:cNvSpPr>
                <a:spLocks/>
              </p:cNvSpPr>
              <p:nvPr/>
            </p:nvSpPr>
            <p:spPr bwMode="auto">
              <a:xfrm>
                <a:off x="3376" y="3900"/>
                <a:ext cx="10" cy="11"/>
              </a:xfrm>
              <a:custGeom>
                <a:avLst/>
                <a:gdLst>
                  <a:gd name="T0" fmla="*/ 0 w 10"/>
                  <a:gd name="T1" fmla="*/ 11 h 11"/>
                  <a:gd name="T2" fmla="*/ 5 w 10"/>
                  <a:gd name="T3" fmla="*/ 11 h 11"/>
                  <a:gd name="T4" fmla="*/ 5 w 10"/>
                  <a:gd name="T5" fmla="*/ 5 h 11"/>
                  <a:gd name="T6" fmla="*/ 10 w 10"/>
                  <a:gd name="T7" fmla="*/ 0 h 11"/>
                  <a:gd name="T8" fmla="*/ 10 w 10"/>
                  <a:gd name="T9" fmla="*/ 0 h 11"/>
                </a:gdLst>
                <a:ahLst/>
                <a:cxnLst>
                  <a:cxn ang="0">
                    <a:pos x="T0" y="T1"/>
                  </a:cxn>
                  <a:cxn ang="0">
                    <a:pos x="T2" y="T3"/>
                  </a:cxn>
                  <a:cxn ang="0">
                    <a:pos x="T4" y="T5"/>
                  </a:cxn>
                  <a:cxn ang="0">
                    <a:pos x="T6" y="T7"/>
                  </a:cxn>
                  <a:cxn ang="0">
                    <a:pos x="T8" y="T9"/>
                  </a:cxn>
                </a:cxnLst>
                <a:rect l="0" t="0" r="r" b="b"/>
                <a:pathLst>
                  <a:path w="10" h="11">
                    <a:moveTo>
                      <a:pt x="0" y="11"/>
                    </a:moveTo>
                    <a:lnTo>
                      <a:pt x="5" y="11"/>
                    </a:lnTo>
                    <a:lnTo>
                      <a:pt x="5" y="5"/>
                    </a:lnTo>
                    <a:lnTo>
                      <a:pt x="10"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7" name="Freeform 129"/>
              <p:cNvSpPr>
                <a:spLocks/>
              </p:cNvSpPr>
              <p:nvPr/>
            </p:nvSpPr>
            <p:spPr bwMode="auto">
              <a:xfrm>
                <a:off x="3386" y="3889"/>
                <a:ext cx="11" cy="11"/>
              </a:xfrm>
              <a:custGeom>
                <a:avLst/>
                <a:gdLst>
                  <a:gd name="T0" fmla="*/ 0 w 11"/>
                  <a:gd name="T1" fmla="*/ 11 h 11"/>
                  <a:gd name="T2" fmla="*/ 6 w 11"/>
                  <a:gd name="T3" fmla="*/ 6 h 11"/>
                  <a:gd name="T4" fmla="*/ 6 w 11"/>
                  <a:gd name="T5" fmla="*/ 6 h 11"/>
                  <a:gd name="T6" fmla="*/ 11 w 11"/>
                  <a:gd name="T7" fmla="*/ 6 h 11"/>
                  <a:gd name="T8" fmla="*/ 11 w 11"/>
                  <a:gd name="T9" fmla="*/ 0 h 11"/>
                </a:gdLst>
                <a:ahLst/>
                <a:cxnLst>
                  <a:cxn ang="0">
                    <a:pos x="T0" y="T1"/>
                  </a:cxn>
                  <a:cxn ang="0">
                    <a:pos x="T2" y="T3"/>
                  </a:cxn>
                  <a:cxn ang="0">
                    <a:pos x="T4" y="T5"/>
                  </a:cxn>
                  <a:cxn ang="0">
                    <a:pos x="T6" y="T7"/>
                  </a:cxn>
                  <a:cxn ang="0">
                    <a:pos x="T8" y="T9"/>
                  </a:cxn>
                </a:cxnLst>
                <a:rect l="0" t="0" r="r" b="b"/>
                <a:pathLst>
                  <a:path w="11" h="11">
                    <a:moveTo>
                      <a:pt x="0" y="11"/>
                    </a:moveTo>
                    <a:lnTo>
                      <a:pt x="6" y="6"/>
                    </a:lnTo>
                    <a:lnTo>
                      <a:pt x="6" y="6"/>
                    </a:lnTo>
                    <a:lnTo>
                      <a:pt x="11" y="6"/>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8" name="Freeform 130"/>
              <p:cNvSpPr>
                <a:spLocks/>
              </p:cNvSpPr>
              <p:nvPr/>
            </p:nvSpPr>
            <p:spPr bwMode="auto">
              <a:xfrm>
                <a:off x="3397" y="3884"/>
                <a:ext cx="11" cy="5"/>
              </a:xfrm>
              <a:custGeom>
                <a:avLst/>
                <a:gdLst>
                  <a:gd name="T0" fmla="*/ 0 w 11"/>
                  <a:gd name="T1" fmla="*/ 5 h 5"/>
                  <a:gd name="T2" fmla="*/ 5 w 11"/>
                  <a:gd name="T3" fmla="*/ 5 h 5"/>
                  <a:gd name="T4" fmla="*/ 5 w 11"/>
                  <a:gd name="T5" fmla="*/ 5 h 5"/>
                  <a:gd name="T6" fmla="*/ 11 w 11"/>
                  <a:gd name="T7" fmla="*/ 0 h 5"/>
                  <a:gd name="T8" fmla="*/ 11 w 11"/>
                  <a:gd name="T9" fmla="*/ 0 h 5"/>
                </a:gdLst>
                <a:ahLst/>
                <a:cxnLst>
                  <a:cxn ang="0">
                    <a:pos x="T0" y="T1"/>
                  </a:cxn>
                  <a:cxn ang="0">
                    <a:pos x="T2" y="T3"/>
                  </a:cxn>
                  <a:cxn ang="0">
                    <a:pos x="T4" y="T5"/>
                  </a:cxn>
                  <a:cxn ang="0">
                    <a:pos x="T6" y="T7"/>
                  </a:cxn>
                  <a:cxn ang="0">
                    <a:pos x="T8" y="T9"/>
                  </a:cxn>
                </a:cxnLst>
                <a:rect l="0" t="0" r="r" b="b"/>
                <a:pathLst>
                  <a:path w="11" h="5">
                    <a:moveTo>
                      <a:pt x="0" y="5"/>
                    </a:moveTo>
                    <a:lnTo>
                      <a:pt x="5" y="5"/>
                    </a:lnTo>
                    <a:lnTo>
                      <a:pt x="5" y="5"/>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49" name="Freeform 131"/>
              <p:cNvSpPr>
                <a:spLocks/>
              </p:cNvSpPr>
              <p:nvPr/>
            </p:nvSpPr>
            <p:spPr bwMode="auto">
              <a:xfrm>
                <a:off x="3408" y="3884"/>
                <a:ext cx="10" cy="0"/>
              </a:xfrm>
              <a:custGeom>
                <a:avLst/>
                <a:gdLst>
                  <a:gd name="T0" fmla="*/ 0 w 10"/>
                  <a:gd name="T1" fmla="*/ 5 w 10"/>
                  <a:gd name="T2" fmla="*/ 5 w 10"/>
                  <a:gd name="T3" fmla="*/ 10 w 10"/>
                  <a:gd name="T4" fmla="*/ 10 w 10"/>
                </a:gdLst>
                <a:ahLst/>
                <a:cxnLst>
                  <a:cxn ang="0">
                    <a:pos x="T0" y="0"/>
                  </a:cxn>
                  <a:cxn ang="0">
                    <a:pos x="T1" y="0"/>
                  </a:cxn>
                  <a:cxn ang="0">
                    <a:pos x="T2" y="0"/>
                  </a:cxn>
                  <a:cxn ang="0">
                    <a:pos x="T3" y="0"/>
                  </a:cxn>
                  <a:cxn ang="0">
                    <a:pos x="T4" y="0"/>
                  </a:cxn>
                </a:cxnLst>
                <a:rect l="0" t="0" r="r" b="b"/>
                <a:pathLst>
                  <a:path w="10">
                    <a:moveTo>
                      <a:pt x="0" y="0"/>
                    </a:moveTo>
                    <a:lnTo>
                      <a:pt x="5" y="0"/>
                    </a:lnTo>
                    <a:lnTo>
                      <a:pt x="5" y="0"/>
                    </a:lnTo>
                    <a:lnTo>
                      <a:pt x="10"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0" name="Freeform 132"/>
              <p:cNvSpPr>
                <a:spLocks/>
              </p:cNvSpPr>
              <p:nvPr/>
            </p:nvSpPr>
            <p:spPr bwMode="auto">
              <a:xfrm>
                <a:off x="3418" y="3884"/>
                <a:ext cx="11" cy="0"/>
              </a:xfrm>
              <a:custGeom>
                <a:avLst/>
                <a:gdLst>
                  <a:gd name="T0" fmla="*/ 0 w 11"/>
                  <a:gd name="T1" fmla="*/ 0 w 11"/>
                  <a:gd name="T2" fmla="*/ 6 w 11"/>
                  <a:gd name="T3" fmla="*/ 6 w 11"/>
                  <a:gd name="T4" fmla="*/ 11 w 11"/>
                </a:gdLst>
                <a:ahLst/>
                <a:cxnLst>
                  <a:cxn ang="0">
                    <a:pos x="T0" y="0"/>
                  </a:cxn>
                  <a:cxn ang="0">
                    <a:pos x="T1" y="0"/>
                  </a:cxn>
                  <a:cxn ang="0">
                    <a:pos x="T2" y="0"/>
                  </a:cxn>
                  <a:cxn ang="0">
                    <a:pos x="T3" y="0"/>
                  </a:cxn>
                  <a:cxn ang="0">
                    <a:pos x="T4" y="0"/>
                  </a:cxn>
                </a:cxnLst>
                <a:rect l="0" t="0" r="r" b="b"/>
                <a:pathLst>
                  <a:path w="11">
                    <a:moveTo>
                      <a:pt x="0" y="0"/>
                    </a:moveTo>
                    <a:lnTo>
                      <a:pt x="0" y="0"/>
                    </a:lnTo>
                    <a:lnTo>
                      <a:pt x="6" y="0"/>
                    </a:lnTo>
                    <a:lnTo>
                      <a:pt x="6"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1" name="Freeform 133"/>
              <p:cNvSpPr>
                <a:spLocks/>
              </p:cNvSpPr>
              <p:nvPr/>
            </p:nvSpPr>
            <p:spPr bwMode="auto">
              <a:xfrm>
                <a:off x="3429" y="3884"/>
                <a:ext cx="0" cy="5"/>
              </a:xfrm>
              <a:custGeom>
                <a:avLst/>
                <a:gdLst>
                  <a:gd name="T0" fmla="*/ 0 h 5"/>
                  <a:gd name="T1" fmla="*/ 0 h 5"/>
                  <a:gd name="T2" fmla="*/ 0 h 5"/>
                  <a:gd name="T3" fmla="*/ 5 h 5"/>
                  <a:gd name="T4" fmla="*/ 5 h 5"/>
                  <a:gd name="T5" fmla="*/ 5 h 5"/>
                  <a:gd name="T6" fmla="*/ 5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5"/>
                    </a:lnTo>
                    <a:lnTo>
                      <a:pt x="0" y="5"/>
                    </a:lnTo>
                    <a:lnTo>
                      <a:pt x="0" y="5"/>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2" name="Freeform 134"/>
              <p:cNvSpPr>
                <a:spLocks/>
              </p:cNvSpPr>
              <p:nvPr/>
            </p:nvSpPr>
            <p:spPr bwMode="auto">
              <a:xfrm>
                <a:off x="3429" y="3889"/>
                <a:ext cx="11" cy="6"/>
              </a:xfrm>
              <a:custGeom>
                <a:avLst/>
                <a:gdLst>
                  <a:gd name="T0" fmla="*/ 0 w 11"/>
                  <a:gd name="T1" fmla="*/ 0 h 6"/>
                  <a:gd name="T2" fmla="*/ 0 w 11"/>
                  <a:gd name="T3" fmla="*/ 0 h 6"/>
                  <a:gd name="T4" fmla="*/ 5 w 11"/>
                  <a:gd name="T5" fmla="*/ 0 h 6"/>
                  <a:gd name="T6" fmla="*/ 5 w 11"/>
                  <a:gd name="T7" fmla="*/ 0 h 6"/>
                  <a:gd name="T8" fmla="*/ 5 w 11"/>
                  <a:gd name="T9" fmla="*/ 0 h 6"/>
                  <a:gd name="T10" fmla="*/ 11 w 11"/>
                  <a:gd name="T11" fmla="*/ 6 h 6"/>
                  <a:gd name="T12" fmla="*/ 11 w 11"/>
                  <a:gd name="T13" fmla="*/ 6 h 6"/>
                  <a:gd name="T14" fmla="*/ 11 w 11"/>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6">
                    <a:moveTo>
                      <a:pt x="0" y="0"/>
                    </a:moveTo>
                    <a:lnTo>
                      <a:pt x="0" y="0"/>
                    </a:lnTo>
                    <a:lnTo>
                      <a:pt x="5" y="0"/>
                    </a:lnTo>
                    <a:lnTo>
                      <a:pt x="5" y="0"/>
                    </a:lnTo>
                    <a:lnTo>
                      <a:pt x="5" y="0"/>
                    </a:lnTo>
                    <a:lnTo>
                      <a:pt x="11" y="6"/>
                    </a:lnTo>
                    <a:lnTo>
                      <a:pt x="11" y="6"/>
                    </a:lnTo>
                    <a:lnTo>
                      <a:pt x="11"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3" name="Freeform 135"/>
              <p:cNvSpPr>
                <a:spLocks/>
              </p:cNvSpPr>
              <p:nvPr/>
            </p:nvSpPr>
            <p:spPr bwMode="auto">
              <a:xfrm>
                <a:off x="3440" y="3895"/>
                <a:ext cx="5" cy="5"/>
              </a:xfrm>
              <a:custGeom>
                <a:avLst/>
                <a:gdLst>
                  <a:gd name="T0" fmla="*/ 0 w 5"/>
                  <a:gd name="T1" fmla="*/ 0 h 5"/>
                  <a:gd name="T2" fmla="*/ 0 w 5"/>
                  <a:gd name="T3" fmla="*/ 0 h 5"/>
                  <a:gd name="T4" fmla="*/ 0 w 5"/>
                  <a:gd name="T5" fmla="*/ 0 h 5"/>
                  <a:gd name="T6" fmla="*/ 5 w 5"/>
                  <a:gd name="T7" fmla="*/ 0 h 5"/>
                  <a:gd name="T8" fmla="*/ 5 w 5"/>
                  <a:gd name="T9" fmla="*/ 5 h 5"/>
                  <a:gd name="T10" fmla="*/ 5 w 5"/>
                  <a:gd name="T11" fmla="*/ 5 h 5"/>
                  <a:gd name="T12" fmla="*/ 5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0"/>
                    </a:moveTo>
                    <a:lnTo>
                      <a:pt x="0" y="0"/>
                    </a:lnTo>
                    <a:lnTo>
                      <a:pt x="0" y="0"/>
                    </a:lnTo>
                    <a:lnTo>
                      <a:pt x="5" y="0"/>
                    </a:lnTo>
                    <a:lnTo>
                      <a:pt x="5" y="5"/>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4" name="Freeform 136"/>
              <p:cNvSpPr>
                <a:spLocks/>
              </p:cNvSpPr>
              <p:nvPr/>
            </p:nvSpPr>
            <p:spPr bwMode="auto">
              <a:xfrm>
                <a:off x="3445" y="3900"/>
                <a:ext cx="11" cy="11"/>
              </a:xfrm>
              <a:custGeom>
                <a:avLst/>
                <a:gdLst>
                  <a:gd name="T0" fmla="*/ 0 w 11"/>
                  <a:gd name="T1" fmla="*/ 0 h 11"/>
                  <a:gd name="T2" fmla="*/ 0 w 11"/>
                  <a:gd name="T3" fmla="*/ 5 h 11"/>
                  <a:gd name="T4" fmla="*/ 5 w 11"/>
                  <a:gd name="T5" fmla="*/ 5 h 11"/>
                  <a:gd name="T6" fmla="*/ 5 w 11"/>
                  <a:gd name="T7" fmla="*/ 11 h 11"/>
                  <a:gd name="T8" fmla="*/ 11 w 11"/>
                  <a:gd name="T9" fmla="*/ 11 h 11"/>
                </a:gdLst>
                <a:ahLst/>
                <a:cxnLst>
                  <a:cxn ang="0">
                    <a:pos x="T0" y="T1"/>
                  </a:cxn>
                  <a:cxn ang="0">
                    <a:pos x="T2" y="T3"/>
                  </a:cxn>
                  <a:cxn ang="0">
                    <a:pos x="T4" y="T5"/>
                  </a:cxn>
                  <a:cxn ang="0">
                    <a:pos x="T6" y="T7"/>
                  </a:cxn>
                  <a:cxn ang="0">
                    <a:pos x="T8" y="T9"/>
                  </a:cxn>
                </a:cxnLst>
                <a:rect l="0" t="0" r="r" b="b"/>
                <a:pathLst>
                  <a:path w="11" h="11">
                    <a:moveTo>
                      <a:pt x="0" y="0"/>
                    </a:moveTo>
                    <a:lnTo>
                      <a:pt x="0" y="5"/>
                    </a:lnTo>
                    <a:lnTo>
                      <a:pt x="5" y="5"/>
                    </a:lnTo>
                    <a:lnTo>
                      <a:pt x="5" y="11"/>
                    </a:lnTo>
                    <a:lnTo>
                      <a:pt x="11" y="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5" name="Freeform 137"/>
              <p:cNvSpPr>
                <a:spLocks/>
              </p:cNvSpPr>
              <p:nvPr/>
            </p:nvSpPr>
            <p:spPr bwMode="auto">
              <a:xfrm>
                <a:off x="3456" y="3911"/>
                <a:ext cx="5" cy="5"/>
              </a:xfrm>
              <a:custGeom>
                <a:avLst/>
                <a:gdLst>
                  <a:gd name="T0" fmla="*/ 0 w 5"/>
                  <a:gd name="T1" fmla="*/ 0 h 5"/>
                  <a:gd name="T2" fmla="*/ 0 w 5"/>
                  <a:gd name="T3" fmla="*/ 0 h 5"/>
                  <a:gd name="T4" fmla="*/ 5 w 5"/>
                  <a:gd name="T5" fmla="*/ 5 h 5"/>
                  <a:gd name="T6" fmla="*/ 5 w 5"/>
                  <a:gd name="T7" fmla="*/ 5 h 5"/>
                  <a:gd name="T8" fmla="*/ 5 w 5"/>
                  <a:gd name="T9" fmla="*/ 5 h 5"/>
                  <a:gd name="T10" fmla="*/ 5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0"/>
                    </a:lnTo>
                    <a:lnTo>
                      <a:pt x="5" y="5"/>
                    </a:lnTo>
                    <a:lnTo>
                      <a:pt x="5" y="5"/>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6" name="Freeform 138"/>
              <p:cNvSpPr>
                <a:spLocks/>
              </p:cNvSpPr>
              <p:nvPr/>
            </p:nvSpPr>
            <p:spPr bwMode="auto">
              <a:xfrm>
                <a:off x="3461" y="3916"/>
                <a:ext cx="5" cy="5"/>
              </a:xfrm>
              <a:custGeom>
                <a:avLst/>
                <a:gdLst>
                  <a:gd name="T0" fmla="*/ 0 w 5"/>
                  <a:gd name="T1" fmla="*/ 0 h 5"/>
                  <a:gd name="T2" fmla="*/ 0 w 5"/>
                  <a:gd name="T3" fmla="*/ 0 h 5"/>
                  <a:gd name="T4" fmla="*/ 5 w 5"/>
                  <a:gd name="T5" fmla="*/ 0 h 5"/>
                  <a:gd name="T6" fmla="*/ 5 w 5"/>
                  <a:gd name="T7" fmla="*/ 5 h 5"/>
                  <a:gd name="T8" fmla="*/ 5 w 5"/>
                  <a:gd name="T9" fmla="*/ 5 h 5"/>
                  <a:gd name="T10" fmla="*/ 5 w 5"/>
                  <a:gd name="T11" fmla="*/ 5 h 5"/>
                  <a:gd name="T12" fmla="*/ 5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0"/>
                    </a:moveTo>
                    <a:lnTo>
                      <a:pt x="0" y="0"/>
                    </a:lnTo>
                    <a:lnTo>
                      <a:pt x="5" y="0"/>
                    </a:lnTo>
                    <a:lnTo>
                      <a:pt x="5" y="5"/>
                    </a:lnTo>
                    <a:lnTo>
                      <a:pt x="5" y="5"/>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7" name="Freeform 139"/>
              <p:cNvSpPr>
                <a:spLocks/>
              </p:cNvSpPr>
              <p:nvPr/>
            </p:nvSpPr>
            <p:spPr bwMode="auto">
              <a:xfrm>
                <a:off x="3466" y="3921"/>
                <a:ext cx="11" cy="11"/>
              </a:xfrm>
              <a:custGeom>
                <a:avLst/>
                <a:gdLst>
                  <a:gd name="T0" fmla="*/ 0 w 11"/>
                  <a:gd name="T1" fmla="*/ 0 h 11"/>
                  <a:gd name="T2" fmla="*/ 0 w 11"/>
                  <a:gd name="T3" fmla="*/ 6 h 11"/>
                  <a:gd name="T4" fmla="*/ 6 w 11"/>
                  <a:gd name="T5" fmla="*/ 6 h 11"/>
                  <a:gd name="T6" fmla="*/ 6 w 11"/>
                  <a:gd name="T7" fmla="*/ 6 h 11"/>
                  <a:gd name="T8" fmla="*/ 11 w 11"/>
                  <a:gd name="T9" fmla="*/ 11 h 11"/>
                </a:gdLst>
                <a:ahLst/>
                <a:cxnLst>
                  <a:cxn ang="0">
                    <a:pos x="T0" y="T1"/>
                  </a:cxn>
                  <a:cxn ang="0">
                    <a:pos x="T2" y="T3"/>
                  </a:cxn>
                  <a:cxn ang="0">
                    <a:pos x="T4" y="T5"/>
                  </a:cxn>
                  <a:cxn ang="0">
                    <a:pos x="T6" y="T7"/>
                  </a:cxn>
                  <a:cxn ang="0">
                    <a:pos x="T8" y="T9"/>
                  </a:cxn>
                </a:cxnLst>
                <a:rect l="0" t="0" r="r" b="b"/>
                <a:pathLst>
                  <a:path w="11" h="11">
                    <a:moveTo>
                      <a:pt x="0" y="0"/>
                    </a:moveTo>
                    <a:lnTo>
                      <a:pt x="0" y="6"/>
                    </a:lnTo>
                    <a:lnTo>
                      <a:pt x="6" y="6"/>
                    </a:lnTo>
                    <a:lnTo>
                      <a:pt x="6" y="6"/>
                    </a:lnTo>
                    <a:lnTo>
                      <a:pt x="11" y="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8" name="Freeform 140"/>
              <p:cNvSpPr>
                <a:spLocks/>
              </p:cNvSpPr>
              <p:nvPr/>
            </p:nvSpPr>
            <p:spPr bwMode="auto">
              <a:xfrm>
                <a:off x="3477" y="3932"/>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59" name="Freeform 141"/>
              <p:cNvSpPr>
                <a:spLocks/>
              </p:cNvSpPr>
              <p:nvPr/>
            </p:nvSpPr>
            <p:spPr bwMode="auto">
              <a:xfrm>
                <a:off x="3482" y="3932"/>
                <a:ext cx="5" cy="5"/>
              </a:xfrm>
              <a:custGeom>
                <a:avLst/>
                <a:gdLst>
                  <a:gd name="T0" fmla="*/ 0 w 5"/>
                  <a:gd name="T1" fmla="*/ 0 h 5"/>
                  <a:gd name="T2" fmla="*/ 0 w 5"/>
                  <a:gd name="T3" fmla="*/ 5 h 5"/>
                  <a:gd name="T4" fmla="*/ 0 w 5"/>
                  <a:gd name="T5" fmla="*/ 5 h 5"/>
                  <a:gd name="T6" fmla="*/ 0 w 5"/>
                  <a:gd name="T7" fmla="*/ 5 h 5"/>
                  <a:gd name="T8" fmla="*/ 0 w 5"/>
                  <a:gd name="T9" fmla="*/ 5 h 5"/>
                  <a:gd name="T10" fmla="*/ 5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5"/>
                    </a:lnTo>
                    <a:lnTo>
                      <a:pt x="0" y="5"/>
                    </a:lnTo>
                    <a:lnTo>
                      <a:pt x="0" y="5"/>
                    </a:lnTo>
                    <a:lnTo>
                      <a:pt x="0"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0" name="Freeform 142"/>
              <p:cNvSpPr>
                <a:spLocks/>
              </p:cNvSpPr>
              <p:nvPr/>
            </p:nvSpPr>
            <p:spPr bwMode="auto">
              <a:xfrm>
                <a:off x="3487" y="3937"/>
                <a:ext cx="6" cy="6"/>
              </a:xfrm>
              <a:custGeom>
                <a:avLst/>
                <a:gdLst>
                  <a:gd name="T0" fmla="*/ 0 w 6"/>
                  <a:gd name="T1" fmla="*/ 0 h 6"/>
                  <a:gd name="T2" fmla="*/ 0 w 6"/>
                  <a:gd name="T3" fmla="*/ 0 h 6"/>
                  <a:gd name="T4" fmla="*/ 0 w 6"/>
                  <a:gd name="T5" fmla="*/ 0 h 6"/>
                  <a:gd name="T6" fmla="*/ 0 w 6"/>
                  <a:gd name="T7" fmla="*/ 0 h 6"/>
                  <a:gd name="T8" fmla="*/ 6 w 6"/>
                  <a:gd name="T9" fmla="*/ 0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0"/>
                    </a:lnTo>
                    <a:lnTo>
                      <a:pt x="0" y="0"/>
                    </a:lnTo>
                    <a:lnTo>
                      <a:pt x="0" y="0"/>
                    </a:lnTo>
                    <a:lnTo>
                      <a:pt x="6" y="0"/>
                    </a:lnTo>
                    <a:lnTo>
                      <a:pt x="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1" name="Freeform 143"/>
              <p:cNvSpPr>
                <a:spLocks/>
              </p:cNvSpPr>
              <p:nvPr/>
            </p:nvSpPr>
            <p:spPr bwMode="auto">
              <a:xfrm>
                <a:off x="3493" y="3943"/>
                <a:ext cx="10" cy="0"/>
              </a:xfrm>
              <a:custGeom>
                <a:avLst/>
                <a:gdLst>
                  <a:gd name="T0" fmla="*/ 0 w 10"/>
                  <a:gd name="T1" fmla="*/ 5 w 10"/>
                  <a:gd name="T2" fmla="*/ 5 w 10"/>
                  <a:gd name="T3" fmla="*/ 10 w 10"/>
                  <a:gd name="T4" fmla="*/ 10 w 10"/>
                </a:gdLst>
                <a:ahLst/>
                <a:cxnLst>
                  <a:cxn ang="0">
                    <a:pos x="T0" y="0"/>
                  </a:cxn>
                  <a:cxn ang="0">
                    <a:pos x="T1" y="0"/>
                  </a:cxn>
                  <a:cxn ang="0">
                    <a:pos x="T2" y="0"/>
                  </a:cxn>
                  <a:cxn ang="0">
                    <a:pos x="T3" y="0"/>
                  </a:cxn>
                  <a:cxn ang="0">
                    <a:pos x="T4" y="0"/>
                  </a:cxn>
                </a:cxnLst>
                <a:rect l="0" t="0" r="r" b="b"/>
                <a:pathLst>
                  <a:path w="10">
                    <a:moveTo>
                      <a:pt x="0" y="0"/>
                    </a:moveTo>
                    <a:lnTo>
                      <a:pt x="5" y="0"/>
                    </a:lnTo>
                    <a:lnTo>
                      <a:pt x="5" y="0"/>
                    </a:lnTo>
                    <a:lnTo>
                      <a:pt x="10"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2" name="Freeform 144"/>
              <p:cNvSpPr>
                <a:spLocks/>
              </p:cNvSpPr>
              <p:nvPr/>
            </p:nvSpPr>
            <p:spPr bwMode="auto">
              <a:xfrm>
                <a:off x="3503" y="3943"/>
                <a:ext cx="6" cy="0"/>
              </a:xfrm>
              <a:custGeom>
                <a:avLst/>
                <a:gdLst>
                  <a:gd name="T0" fmla="*/ 0 w 6"/>
                  <a:gd name="T1" fmla="*/ 0 w 6"/>
                  <a:gd name="T2" fmla="*/ 6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6" y="0"/>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3" name="Freeform 145"/>
              <p:cNvSpPr>
                <a:spLocks/>
              </p:cNvSpPr>
              <p:nvPr/>
            </p:nvSpPr>
            <p:spPr bwMode="auto">
              <a:xfrm>
                <a:off x="3509" y="3943"/>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4" name="Freeform 146"/>
              <p:cNvSpPr>
                <a:spLocks/>
              </p:cNvSpPr>
              <p:nvPr/>
            </p:nvSpPr>
            <p:spPr bwMode="auto">
              <a:xfrm>
                <a:off x="3514" y="3943"/>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5" name="Freeform 147"/>
              <p:cNvSpPr>
                <a:spLocks/>
              </p:cNvSpPr>
              <p:nvPr/>
            </p:nvSpPr>
            <p:spPr bwMode="auto">
              <a:xfrm>
                <a:off x="3519" y="394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6" name="Freeform 148"/>
              <p:cNvSpPr>
                <a:spLocks/>
              </p:cNvSpPr>
              <p:nvPr/>
            </p:nvSpPr>
            <p:spPr bwMode="auto">
              <a:xfrm>
                <a:off x="3519" y="3937"/>
                <a:ext cx="6" cy="6"/>
              </a:xfrm>
              <a:custGeom>
                <a:avLst/>
                <a:gdLst>
                  <a:gd name="T0" fmla="*/ 0 w 6"/>
                  <a:gd name="T1" fmla="*/ 6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0" y="6"/>
                    </a:moveTo>
                    <a:lnTo>
                      <a:pt x="0" y="6"/>
                    </a:lnTo>
                    <a:lnTo>
                      <a:pt x="0" y="6"/>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7" name="Freeform 149"/>
              <p:cNvSpPr>
                <a:spLocks/>
              </p:cNvSpPr>
              <p:nvPr/>
            </p:nvSpPr>
            <p:spPr bwMode="auto">
              <a:xfrm>
                <a:off x="3525" y="3937"/>
                <a:ext cx="5" cy="0"/>
              </a:xfrm>
              <a:custGeom>
                <a:avLst/>
                <a:gdLst>
                  <a:gd name="T0" fmla="*/ 0 w 5"/>
                  <a:gd name="T1" fmla="*/ 0 w 5"/>
                  <a:gd name="T2" fmla="*/ 5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5"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8" name="Freeform 150"/>
              <p:cNvSpPr>
                <a:spLocks/>
              </p:cNvSpPr>
              <p:nvPr/>
            </p:nvSpPr>
            <p:spPr bwMode="auto">
              <a:xfrm>
                <a:off x="3530" y="3937"/>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69" name="Freeform 151"/>
              <p:cNvSpPr>
                <a:spLocks/>
              </p:cNvSpPr>
              <p:nvPr/>
            </p:nvSpPr>
            <p:spPr bwMode="auto">
              <a:xfrm>
                <a:off x="3535" y="3932"/>
                <a:ext cx="6" cy="5"/>
              </a:xfrm>
              <a:custGeom>
                <a:avLst/>
                <a:gdLst>
                  <a:gd name="T0" fmla="*/ 0 w 6"/>
                  <a:gd name="T1" fmla="*/ 5 h 5"/>
                  <a:gd name="T2" fmla="*/ 0 w 6"/>
                  <a:gd name="T3" fmla="*/ 5 h 5"/>
                  <a:gd name="T4" fmla="*/ 0 w 6"/>
                  <a:gd name="T5" fmla="*/ 5 h 5"/>
                  <a:gd name="T6" fmla="*/ 6 w 6"/>
                  <a:gd name="T7" fmla="*/ 0 h 5"/>
                </a:gdLst>
                <a:ahLst/>
                <a:cxnLst>
                  <a:cxn ang="0">
                    <a:pos x="T0" y="T1"/>
                  </a:cxn>
                  <a:cxn ang="0">
                    <a:pos x="T2" y="T3"/>
                  </a:cxn>
                  <a:cxn ang="0">
                    <a:pos x="T4" y="T5"/>
                  </a:cxn>
                  <a:cxn ang="0">
                    <a:pos x="T6" y="T7"/>
                  </a:cxn>
                </a:cxnLst>
                <a:rect l="0" t="0" r="r" b="b"/>
                <a:pathLst>
                  <a:path w="6" h="5">
                    <a:moveTo>
                      <a:pt x="0" y="5"/>
                    </a:moveTo>
                    <a:lnTo>
                      <a:pt x="0" y="5"/>
                    </a:lnTo>
                    <a:lnTo>
                      <a:pt x="0" y="5"/>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0" name="Freeform 152"/>
              <p:cNvSpPr>
                <a:spLocks/>
              </p:cNvSpPr>
              <p:nvPr/>
            </p:nvSpPr>
            <p:spPr bwMode="auto">
              <a:xfrm>
                <a:off x="3541" y="3932"/>
                <a:ext cx="5" cy="0"/>
              </a:xfrm>
              <a:custGeom>
                <a:avLst/>
                <a:gdLst>
                  <a:gd name="T0" fmla="*/ 0 w 5"/>
                  <a:gd name="T1" fmla="*/ 0 w 5"/>
                  <a:gd name="T2" fmla="*/ 0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0"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1" name="Rectangle 153"/>
              <p:cNvSpPr>
                <a:spLocks noChangeArrowheads="1"/>
              </p:cNvSpPr>
              <p:nvPr/>
            </p:nvSpPr>
            <p:spPr bwMode="auto">
              <a:xfrm>
                <a:off x="3546" y="3932"/>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2" name="Freeform 154"/>
              <p:cNvSpPr>
                <a:spLocks/>
              </p:cNvSpPr>
              <p:nvPr/>
            </p:nvSpPr>
            <p:spPr bwMode="auto">
              <a:xfrm>
                <a:off x="3546" y="3927"/>
                <a:ext cx="5" cy="5"/>
              </a:xfrm>
              <a:custGeom>
                <a:avLst/>
                <a:gdLst>
                  <a:gd name="T0" fmla="*/ 0 w 5"/>
                  <a:gd name="T1" fmla="*/ 5 h 5"/>
                  <a:gd name="T2" fmla="*/ 5 w 5"/>
                  <a:gd name="T3" fmla="*/ 0 h 5"/>
                  <a:gd name="T4" fmla="*/ 5 w 5"/>
                  <a:gd name="T5" fmla="*/ 0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5"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3" name="Freeform 155"/>
              <p:cNvSpPr>
                <a:spLocks/>
              </p:cNvSpPr>
              <p:nvPr/>
            </p:nvSpPr>
            <p:spPr bwMode="auto">
              <a:xfrm>
                <a:off x="3551" y="3921"/>
                <a:ext cx="11" cy="6"/>
              </a:xfrm>
              <a:custGeom>
                <a:avLst/>
                <a:gdLst>
                  <a:gd name="T0" fmla="*/ 0 w 11"/>
                  <a:gd name="T1" fmla="*/ 6 h 6"/>
                  <a:gd name="T2" fmla="*/ 6 w 11"/>
                  <a:gd name="T3" fmla="*/ 6 h 6"/>
                  <a:gd name="T4" fmla="*/ 6 w 11"/>
                  <a:gd name="T5" fmla="*/ 6 h 6"/>
                  <a:gd name="T6" fmla="*/ 11 w 11"/>
                  <a:gd name="T7" fmla="*/ 0 h 6"/>
                  <a:gd name="T8" fmla="*/ 11 w 11"/>
                  <a:gd name="T9" fmla="*/ 0 h 6"/>
                </a:gdLst>
                <a:ahLst/>
                <a:cxnLst>
                  <a:cxn ang="0">
                    <a:pos x="T0" y="T1"/>
                  </a:cxn>
                  <a:cxn ang="0">
                    <a:pos x="T2" y="T3"/>
                  </a:cxn>
                  <a:cxn ang="0">
                    <a:pos x="T4" y="T5"/>
                  </a:cxn>
                  <a:cxn ang="0">
                    <a:pos x="T6" y="T7"/>
                  </a:cxn>
                  <a:cxn ang="0">
                    <a:pos x="T8" y="T9"/>
                  </a:cxn>
                </a:cxnLst>
                <a:rect l="0" t="0" r="r" b="b"/>
                <a:pathLst>
                  <a:path w="11" h="6">
                    <a:moveTo>
                      <a:pt x="0" y="6"/>
                    </a:moveTo>
                    <a:lnTo>
                      <a:pt x="6" y="6"/>
                    </a:lnTo>
                    <a:lnTo>
                      <a:pt x="6" y="6"/>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4" name="Freeform 156"/>
              <p:cNvSpPr>
                <a:spLocks/>
              </p:cNvSpPr>
              <p:nvPr/>
            </p:nvSpPr>
            <p:spPr bwMode="auto">
              <a:xfrm>
                <a:off x="3562" y="3921"/>
                <a:ext cx="11" cy="0"/>
              </a:xfrm>
              <a:custGeom>
                <a:avLst/>
                <a:gdLst>
                  <a:gd name="T0" fmla="*/ 0 w 11"/>
                  <a:gd name="T1" fmla="*/ 5 w 11"/>
                  <a:gd name="T2" fmla="*/ 11 w 11"/>
                </a:gdLst>
                <a:ahLst/>
                <a:cxnLst>
                  <a:cxn ang="0">
                    <a:pos x="T0" y="0"/>
                  </a:cxn>
                  <a:cxn ang="0">
                    <a:pos x="T1" y="0"/>
                  </a:cxn>
                  <a:cxn ang="0">
                    <a:pos x="T2" y="0"/>
                  </a:cxn>
                </a:cxnLst>
                <a:rect l="0" t="0" r="r" b="b"/>
                <a:pathLst>
                  <a:path w="11">
                    <a:moveTo>
                      <a:pt x="0" y="0"/>
                    </a:moveTo>
                    <a:lnTo>
                      <a:pt x="5"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5" name="Freeform 157"/>
              <p:cNvSpPr>
                <a:spLocks/>
              </p:cNvSpPr>
              <p:nvPr/>
            </p:nvSpPr>
            <p:spPr bwMode="auto">
              <a:xfrm>
                <a:off x="3573" y="3921"/>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6" name="Rectangle 158"/>
              <p:cNvSpPr>
                <a:spLocks noChangeArrowheads="1"/>
              </p:cNvSpPr>
              <p:nvPr/>
            </p:nvSpPr>
            <p:spPr bwMode="auto">
              <a:xfrm>
                <a:off x="3578" y="3921"/>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7" name="Freeform 159"/>
              <p:cNvSpPr>
                <a:spLocks/>
              </p:cNvSpPr>
              <p:nvPr/>
            </p:nvSpPr>
            <p:spPr bwMode="auto">
              <a:xfrm>
                <a:off x="3578" y="3916"/>
                <a:ext cx="5" cy="5"/>
              </a:xfrm>
              <a:custGeom>
                <a:avLst/>
                <a:gdLst>
                  <a:gd name="T0" fmla="*/ 0 w 5"/>
                  <a:gd name="T1" fmla="*/ 5 h 5"/>
                  <a:gd name="T2" fmla="*/ 0 w 5"/>
                  <a:gd name="T3" fmla="*/ 5 h 5"/>
                  <a:gd name="T4" fmla="*/ 0 w 5"/>
                  <a:gd name="T5" fmla="*/ 0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0" y="5"/>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8" name="Rectangle 160"/>
              <p:cNvSpPr>
                <a:spLocks noChangeArrowheads="1"/>
              </p:cNvSpPr>
              <p:nvPr/>
            </p:nvSpPr>
            <p:spPr bwMode="auto">
              <a:xfrm>
                <a:off x="3583" y="3916"/>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79" name="Freeform 161"/>
              <p:cNvSpPr>
                <a:spLocks/>
              </p:cNvSpPr>
              <p:nvPr/>
            </p:nvSpPr>
            <p:spPr bwMode="auto">
              <a:xfrm>
                <a:off x="3583" y="3911"/>
                <a:ext cx="6" cy="5"/>
              </a:xfrm>
              <a:custGeom>
                <a:avLst/>
                <a:gdLst>
                  <a:gd name="T0" fmla="*/ 0 w 6"/>
                  <a:gd name="T1" fmla="*/ 5 h 5"/>
                  <a:gd name="T2" fmla="*/ 0 w 6"/>
                  <a:gd name="T3" fmla="*/ 5 h 5"/>
                  <a:gd name="T4" fmla="*/ 0 w 6"/>
                  <a:gd name="T5" fmla="*/ 5 h 5"/>
                  <a:gd name="T6" fmla="*/ 6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0" y="5"/>
                    </a:moveTo>
                    <a:lnTo>
                      <a:pt x="0" y="5"/>
                    </a:lnTo>
                    <a:lnTo>
                      <a:pt x="0" y="5"/>
                    </a:lnTo>
                    <a:lnTo>
                      <a:pt x="6" y="5"/>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0" name="Freeform 162"/>
              <p:cNvSpPr>
                <a:spLocks/>
              </p:cNvSpPr>
              <p:nvPr/>
            </p:nvSpPr>
            <p:spPr bwMode="auto">
              <a:xfrm>
                <a:off x="3589" y="391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1" name="Freeform 163"/>
              <p:cNvSpPr>
                <a:spLocks/>
              </p:cNvSpPr>
              <p:nvPr/>
            </p:nvSpPr>
            <p:spPr bwMode="auto">
              <a:xfrm>
                <a:off x="3589" y="391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2" name="Freeform 164"/>
              <p:cNvSpPr>
                <a:spLocks/>
              </p:cNvSpPr>
              <p:nvPr/>
            </p:nvSpPr>
            <p:spPr bwMode="auto">
              <a:xfrm>
                <a:off x="3589" y="391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3" name="Freeform 165"/>
              <p:cNvSpPr>
                <a:spLocks/>
              </p:cNvSpPr>
              <p:nvPr/>
            </p:nvSpPr>
            <p:spPr bwMode="auto">
              <a:xfrm>
                <a:off x="3589" y="3911"/>
                <a:ext cx="5" cy="5"/>
              </a:xfrm>
              <a:custGeom>
                <a:avLst/>
                <a:gdLst>
                  <a:gd name="T0" fmla="*/ 0 w 5"/>
                  <a:gd name="T1" fmla="*/ 0 h 5"/>
                  <a:gd name="T2" fmla="*/ 5 w 5"/>
                  <a:gd name="T3" fmla="*/ 5 h 5"/>
                  <a:gd name="T4" fmla="*/ 5 w 5"/>
                  <a:gd name="T5" fmla="*/ 5 h 5"/>
                  <a:gd name="T6" fmla="*/ 5 w 5"/>
                  <a:gd name="T7" fmla="*/ 5 h 5"/>
                  <a:gd name="T8" fmla="*/ 5 w 5"/>
                  <a:gd name="T9" fmla="*/ 5 h 5"/>
                </a:gdLst>
                <a:ahLst/>
                <a:cxnLst>
                  <a:cxn ang="0">
                    <a:pos x="T0" y="T1"/>
                  </a:cxn>
                  <a:cxn ang="0">
                    <a:pos x="T2" y="T3"/>
                  </a:cxn>
                  <a:cxn ang="0">
                    <a:pos x="T4" y="T5"/>
                  </a:cxn>
                  <a:cxn ang="0">
                    <a:pos x="T6" y="T7"/>
                  </a:cxn>
                  <a:cxn ang="0">
                    <a:pos x="T8" y="T9"/>
                  </a:cxn>
                </a:cxnLst>
                <a:rect l="0" t="0" r="r" b="b"/>
                <a:pathLst>
                  <a:path w="5" h="5">
                    <a:moveTo>
                      <a:pt x="0" y="0"/>
                    </a:moveTo>
                    <a:lnTo>
                      <a:pt x="5" y="5"/>
                    </a:lnTo>
                    <a:lnTo>
                      <a:pt x="5" y="5"/>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4" name="Rectangle 166"/>
              <p:cNvSpPr>
                <a:spLocks noChangeArrowheads="1"/>
              </p:cNvSpPr>
              <p:nvPr/>
            </p:nvSpPr>
            <p:spPr bwMode="auto">
              <a:xfrm>
                <a:off x="3594" y="3916"/>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5" name="Rectangle 167"/>
              <p:cNvSpPr>
                <a:spLocks noChangeArrowheads="1"/>
              </p:cNvSpPr>
              <p:nvPr/>
            </p:nvSpPr>
            <p:spPr bwMode="auto">
              <a:xfrm>
                <a:off x="3594" y="3916"/>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6" name="Freeform 168"/>
              <p:cNvSpPr>
                <a:spLocks/>
              </p:cNvSpPr>
              <p:nvPr/>
            </p:nvSpPr>
            <p:spPr bwMode="auto">
              <a:xfrm>
                <a:off x="3594" y="391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7" name="Freeform 169"/>
              <p:cNvSpPr>
                <a:spLocks/>
              </p:cNvSpPr>
              <p:nvPr/>
            </p:nvSpPr>
            <p:spPr bwMode="auto">
              <a:xfrm>
                <a:off x="3594" y="39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8" name="Freeform 170"/>
              <p:cNvSpPr>
                <a:spLocks/>
              </p:cNvSpPr>
              <p:nvPr/>
            </p:nvSpPr>
            <p:spPr bwMode="auto">
              <a:xfrm>
                <a:off x="3594" y="3911"/>
                <a:ext cx="5" cy="5"/>
              </a:xfrm>
              <a:custGeom>
                <a:avLst/>
                <a:gdLst>
                  <a:gd name="T0" fmla="*/ 0 w 5"/>
                  <a:gd name="T1" fmla="*/ 5 h 5"/>
                  <a:gd name="T2" fmla="*/ 0 w 5"/>
                  <a:gd name="T3" fmla="*/ 0 h 5"/>
                  <a:gd name="T4" fmla="*/ 5 w 5"/>
                  <a:gd name="T5" fmla="*/ 0 h 5"/>
                  <a:gd name="T6" fmla="*/ 5 w 5"/>
                  <a:gd name="T7" fmla="*/ 0 h 5"/>
                </a:gdLst>
                <a:ahLst/>
                <a:cxnLst>
                  <a:cxn ang="0">
                    <a:pos x="T0" y="T1"/>
                  </a:cxn>
                  <a:cxn ang="0">
                    <a:pos x="T2" y="T3"/>
                  </a:cxn>
                  <a:cxn ang="0">
                    <a:pos x="T4" y="T5"/>
                  </a:cxn>
                  <a:cxn ang="0">
                    <a:pos x="T6" y="T7"/>
                  </a:cxn>
                </a:cxnLst>
                <a:rect l="0" t="0" r="r" b="b"/>
                <a:pathLst>
                  <a:path w="5" h="5">
                    <a:moveTo>
                      <a:pt x="0" y="5"/>
                    </a:move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89" name="Freeform 171"/>
              <p:cNvSpPr>
                <a:spLocks/>
              </p:cNvSpPr>
              <p:nvPr/>
            </p:nvSpPr>
            <p:spPr bwMode="auto">
              <a:xfrm>
                <a:off x="3599" y="3911"/>
                <a:ext cx="0" cy="5"/>
              </a:xfrm>
              <a:custGeom>
                <a:avLst/>
                <a:gdLst>
                  <a:gd name="T0" fmla="*/ 0 h 5"/>
                  <a:gd name="T1" fmla="*/ 0 h 5"/>
                  <a:gd name="T2" fmla="*/ 5 h 5"/>
                  <a:gd name="T3" fmla="*/ 5 h 5"/>
                  <a:gd name="T4" fmla="*/ 5 h 5"/>
                </a:gdLst>
                <a:ahLst/>
                <a:cxnLst>
                  <a:cxn ang="0">
                    <a:pos x="0" y="T0"/>
                  </a:cxn>
                  <a:cxn ang="0">
                    <a:pos x="0" y="T1"/>
                  </a:cxn>
                  <a:cxn ang="0">
                    <a:pos x="0" y="T2"/>
                  </a:cxn>
                  <a:cxn ang="0">
                    <a:pos x="0" y="T3"/>
                  </a:cxn>
                  <a:cxn ang="0">
                    <a:pos x="0" y="T4"/>
                  </a:cxn>
                </a:cxnLst>
                <a:rect l="0" t="0" r="r" b="b"/>
                <a:pathLst>
                  <a:path h="5">
                    <a:moveTo>
                      <a:pt x="0" y="0"/>
                    </a:moveTo>
                    <a:lnTo>
                      <a:pt x="0" y="0"/>
                    </a:lnTo>
                    <a:lnTo>
                      <a:pt x="0" y="5"/>
                    </a:lnTo>
                    <a:lnTo>
                      <a:pt x="0" y="5"/>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0" name="Rectangle 172"/>
              <p:cNvSpPr>
                <a:spLocks noChangeArrowheads="1"/>
              </p:cNvSpPr>
              <p:nvPr/>
            </p:nvSpPr>
            <p:spPr bwMode="auto">
              <a:xfrm>
                <a:off x="3599" y="3916"/>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1" name="Rectangle 173"/>
              <p:cNvSpPr>
                <a:spLocks noChangeArrowheads="1"/>
              </p:cNvSpPr>
              <p:nvPr/>
            </p:nvSpPr>
            <p:spPr bwMode="auto">
              <a:xfrm>
                <a:off x="3599" y="3916"/>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2" name="Freeform 174"/>
              <p:cNvSpPr>
                <a:spLocks/>
              </p:cNvSpPr>
              <p:nvPr/>
            </p:nvSpPr>
            <p:spPr bwMode="auto">
              <a:xfrm>
                <a:off x="3599" y="3916"/>
                <a:ext cx="6" cy="0"/>
              </a:xfrm>
              <a:custGeom>
                <a:avLst/>
                <a:gdLst>
                  <a:gd name="T0" fmla="*/ 0 w 6"/>
                  <a:gd name="T1" fmla="*/ 0 w 6"/>
                  <a:gd name="T2" fmla="*/ 0 w 6"/>
                  <a:gd name="T3" fmla="*/ 0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0" y="0"/>
                    </a:lnTo>
                    <a:lnTo>
                      <a:pt x="0"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3" name="Freeform 175"/>
              <p:cNvSpPr>
                <a:spLocks/>
              </p:cNvSpPr>
              <p:nvPr/>
            </p:nvSpPr>
            <p:spPr bwMode="auto">
              <a:xfrm>
                <a:off x="3605" y="3911"/>
                <a:ext cx="0" cy="5"/>
              </a:xfrm>
              <a:custGeom>
                <a:avLst/>
                <a:gdLst>
                  <a:gd name="T0" fmla="*/ 5 h 5"/>
                  <a:gd name="T1" fmla="*/ 5 h 5"/>
                  <a:gd name="T2" fmla="*/ 0 h 5"/>
                  <a:gd name="T3" fmla="*/ 0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4" name="Freeform 176"/>
              <p:cNvSpPr>
                <a:spLocks/>
              </p:cNvSpPr>
              <p:nvPr/>
            </p:nvSpPr>
            <p:spPr bwMode="auto">
              <a:xfrm>
                <a:off x="3605" y="391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5" name="Freeform 177"/>
              <p:cNvSpPr>
                <a:spLocks/>
              </p:cNvSpPr>
              <p:nvPr/>
            </p:nvSpPr>
            <p:spPr bwMode="auto">
              <a:xfrm>
                <a:off x="3605" y="3911"/>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6" name="Freeform 178"/>
              <p:cNvSpPr>
                <a:spLocks/>
              </p:cNvSpPr>
              <p:nvPr/>
            </p:nvSpPr>
            <p:spPr bwMode="auto">
              <a:xfrm>
                <a:off x="3610" y="391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7" name="Freeform 179"/>
              <p:cNvSpPr>
                <a:spLocks/>
              </p:cNvSpPr>
              <p:nvPr/>
            </p:nvSpPr>
            <p:spPr bwMode="auto">
              <a:xfrm>
                <a:off x="3610" y="3905"/>
                <a:ext cx="5" cy="6"/>
              </a:xfrm>
              <a:custGeom>
                <a:avLst/>
                <a:gdLst>
                  <a:gd name="T0" fmla="*/ 0 w 5"/>
                  <a:gd name="T1" fmla="*/ 6 h 6"/>
                  <a:gd name="T2" fmla="*/ 0 w 5"/>
                  <a:gd name="T3" fmla="*/ 0 h 6"/>
                  <a:gd name="T4" fmla="*/ 5 w 5"/>
                  <a:gd name="T5" fmla="*/ 0 h 6"/>
                  <a:gd name="T6" fmla="*/ 5 w 5"/>
                  <a:gd name="T7" fmla="*/ 0 h 6"/>
                </a:gdLst>
                <a:ahLst/>
                <a:cxnLst>
                  <a:cxn ang="0">
                    <a:pos x="T0" y="T1"/>
                  </a:cxn>
                  <a:cxn ang="0">
                    <a:pos x="T2" y="T3"/>
                  </a:cxn>
                  <a:cxn ang="0">
                    <a:pos x="T4" y="T5"/>
                  </a:cxn>
                  <a:cxn ang="0">
                    <a:pos x="T6" y="T7"/>
                  </a:cxn>
                </a:cxnLst>
                <a:rect l="0" t="0" r="r" b="b"/>
                <a:pathLst>
                  <a:path w="5" h="6">
                    <a:moveTo>
                      <a:pt x="0" y="6"/>
                    </a:move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8" name="Rectangle 180"/>
              <p:cNvSpPr>
                <a:spLocks noChangeArrowheads="1"/>
              </p:cNvSpPr>
              <p:nvPr/>
            </p:nvSpPr>
            <p:spPr bwMode="auto">
              <a:xfrm>
                <a:off x="3615" y="3905"/>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999" name="Freeform 181"/>
              <p:cNvSpPr>
                <a:spLocks/>
              </p:cNvSpPr>
              <p:nvPr/>
            </p:nvSpPr>
            <p:spPr bwMode="auto">
              <a:xfrm>
                <a:off x="3615" y="3905"/>
                <a:ext cx="6" cy="0"/>
              </a:xfrm>
              <a:custGeom>
                <a:avLst/>
                <a:gdLst>
                  <a:gd name="T0" fmla="*/ 0 w 6"/>
                  <a:gd name="T1" fmla="*/ 0 w 6"/>
                  <a:gd name="T2" fmla="*/ 6 w 6"/>
                </a:gdLst>
                <a:ahLst/>
                <a:cxnLst>
                  <a:cxn ang="0">
                    <a:pos x="T0" y="0"/>
                  </a:cxn>
                  <a:cxn ang="0">
                    <a:pos x="T1" y="0"/>
                  </a:cxn>
                  <a:cxn ang="0">
                    <a:pos x="T2" y="0"/>
                  </a:cxn>
                </a:cxnLst>
                <a:rect l="0" t="0" r="r" b="b"/>
                <a:pathLst>
                  <a:path w="6">
                    <a:moveTo>
                      <a:pt x="0" y="0"/>
                    </a:moveTo>
                    <a:lnTo>
                      <a:pt x="0"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0" name="Freeform 182"/>
              <p:cNvSpPr>
                <a:spLocks/>
              </p:cNvSpPr>
              <p:nvPr/>
            </p:nvSpPr>
            <p:spPr bwMode="auto">
              <a:xfrm>
                <a:off x="3621" y="39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1" name="Rectangle 183"/>
              <p:cNvSpPr>
                <a:spLocks noChangeArrowheads="1"/>
              </p:cNvSpPr>
              <p:nvPr/>
            </p:nvSpPr>
            <p:spPr bwMode="auto">
              <a:xfrm>
                <a:off x="3621" y="3905"/>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2" name="Freeform 184"/>
              <p:cNvSpPr>
                <a:spLocks/>
              </p:cNvSpPr>
              <p:nvPr/>
            </p:nvSpPr>
            <p:spPr bwMode="auto">
              <a:xfrm>
                <a:off x="3621" y="3905"/>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3" name="Freeform 185"/>
              <p:cNvSpPr>
                <a:spLocks/>
              </p:cNvSpPr>
              <p:nvPr/>
            </p:nvSpPr>
            <p:spPr bwMode="auto">
              <a:xfrm>
                <a:off x="3626" y="3905"/>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4" name="Rectangle 186"/>
              <p:cNvSpPr>
                <a:spLocks noChangeArrowheads="1"/>
              </p:cNvSpPr>
              <p:nvPr/>
            </p:nvSpPr>
            <p:spPr bwMode="auto">
              <a:xfrm>
                <a:off x="3631" y="3905"/>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5" name="Freeform 187"/>
              <p:cNvSpPr>
                <a:spLocks/>
              </p:cNvSpPr>
              <p:nvPr/>
            </p:nvSpPr>
            <p:spPr bwMode="auto">
              <a:xfrm>
                <a:off x="3631" y="3905"/>
                <a:ext cx="6" cy="0"/>
              </a:xfrm>
              <a:custGeom>
                <a:avLst/>
                <a:gdLst>
                  <a:gd name="T0" fmla="*/ 0 w 6"/>
                  <a:gd name="T1" fmla="*/ 6 w 6"/>
                  <a:gd name="T2" fmla="*/ 6 w 6"/>
                </a:gdLst>
                <a:ahLst/>
                <a:cxnLst>
                  <a:cxn ang="0">
                    <a:pos x="T0" y="0"/>
                  </a:cxn>
                  <a:cxn ang="0">
                    <a:pos x="T1" y="0"/>
                  </a:cxn>
                  <a:cxn ang="0">
                    <a:pos x="T2" y="0"/>
                  </a:cxn>
                </a:cxnLst>
                <a:rect l="0" t="0" r="r" b="b"/>
                <a:pathLst>
                  <a:path w="6">
                    <a:moveTo>
                      <a:pt x="0" y="0"/>
                    </a:move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6" name="Freeform 188"/>
              <p:cNvSpPr>
                <a:spLocks/>
              </p:cNvSpPr>
              <p:nvPr/>
            </p:nvSpPr>
            <p:spPr bwMode="auto">
              <a:xfrm>
                <a:off x="3637" y="39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7" name="Freeform 189"/>
              <p:cNvSpPr>
                <a:spLocks/>
              </p:cNvSpPr>
              <p:nvPr/>
            </p:nvSpPr>
            <p:spPr bwMode="auto">
              <a:xfrm>
                <a:off x="3637" y="3905"/>
                <a:ext cx="5" cy="0"/>
              </a:xfrm>
              <a:custGeom>
                <a:avLst/>
                <a:gdLst>
                  <a:gd name="T0" fmla="*/ 0 w 5"/>
                  <a:gd name="T1" fmla="*/ 5 w 5"/>
                  <a:gd name="T2" fmla="*/ 5 w 5"/>
                </a:gdLst>
                <a:ahLst/>
                <a:cxnLst>
                  <a:cxn ang="0">
                    <a:pos x="T0" y="0"/>
                  </a:cxn>
                  <a:cxn ang="0">
                    <a:pos x="T1" y="0"/>
                  </a:cxn>
                  <a:cxn ang="0">
                    <a:pos x="T2" y="0"/>
                  </a:cxn>
                </a:cxnLst>
                <a:rect l="0" t="0" r="r" b="b"/>
                <a:pathLst>
                  <a:path w="5">
                    <a:moveTo>
                      <a:pt x="0" y="0"/>
                    </a:move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8" name="Line 190"/>
              <p:cNvSpPr>
                <a:spLocks noChangeShapeType="1"/>
              </p:cNvSpPr>
              <p:nvPr/>
            </p:nvSpPr>
            <p:spPr bwMode="auto">
              <a:xfrm>
                <a:off x="3642" y="3905"/>
                <a:ext cx="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09" name="Freeform 191"/>
              <p:cNvSpPr>
                <a:spLocks/>
              </p:cNvSpPr>
              <p:nvPr/>
            </p:nvSpPr>
            <p:spPr bwMode="auto">
              <a:xfrm>
                <a:off x="3642" y="3905"/>
                <a:ext cx="5" cy="0"/>
              </a:xfrm>
              <a:custGeom>
                <a:avLst/>
                <a:gdLst>
                  <a:gd name="T0" fmla="*/ 0 w 5"/>
                  <a:gd name="T1" fmla="*/ 0 w 5"/>
                  <a:gd name="T2" fmla="*/ 0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0"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0" name="Freeform 192"/>
              <p:cNvSpPr>
                <a:spLocks/>
              </p:cNvSpPr>
              <p:nvPr/>
            </p:nvSpPr>
            <p:spPr bwMode="auto">
              <a:xfrm>
                <a:off x="3647" y="3905"/>
                <a:ext cx="6" cy="0"/>
              </a:xfrm>
              <a:custGeom>
                <a:avLst/>
                <a:gdLst>
                  <a:gd name="T0" fmla="*/ 0 w 6"/>
                  <a:gd name="T1" fmla="*/ 6 w 6"/>
                  <a:gd name="T2" fmla="*/ 6 w 6"/>
                  <a:gd name="T3" fmla="*/ 6 w 6"/>
                </a:gdLst>
                <a:ahLst/>
                <a:cxnLst>
                  <a:cxn ang="0">
                    <a:pos x="T0" y="0"/>
                  </a:cxn>
                  <a:cxn ang="0">
                    <a:pos x="T1" y="0"/>
                  </a:cxn>
                  <a:cxn ang="0">
                    <a:pos x="T2" y="0"/>
                  </a:cxn>
                  <a:cxn ang="0">
                    <a:pos x="T3" y="0"/>
                  </a:cxn>
                </a:cxnLst>
                <a:rect l="0" t="0" r="r" b="b"/>
                <a:pathLst>
                  <a:path w="6">
                    <a:moveTo>
                      <a:pt x="0" y="0"/>
                    </a:moveTo>
                    <a:lnTo>
                      <a:pt x="6" y="0"/>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1" name="Rectangle 193"/>
              <p:cNvSpPr>
                <a:spLocks noChangeArrowheads="1"/>
              </p:cNvSpPr>
              <p:nvPr/>
            </p:nvSpPr>
            <p:spPr bwMode="auto">
              <a:xfrm>
                <a:off x="3653" y="3905"/>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2" name="Freeform 194"/>
              <p:cNvSpPr>
                <a:spLocks/>
              </p:cNvSpPr>
              <p:nvPr/>
            </p:nvSpPr>
            <p:spPr bwMode="auto">
              <a:xfrm>
                <a:off x="3653" y="3900"/>
                <a:ext cx="5" cy="5"/>
              </a:xfrm>
              <a:custGeom>
                <a:avLst/>
                <a:gdLst>
                  <a:gd name="T0" fmla="*/ 0 w 5"/>
                  <a:gd name="T1" fmla="*/ 5 h 5"/>
                  <a:gd name="T2" fmla="*/ 5 w 5"/>
                  <a:gd name="T3" fmla="*/ 5 h 5"/>
                  <a:gd name="T4" fmla="*/ 5 w 5"/>
                  <a:gd name="T5" fmla="*/ 5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5" y="5"/>
                    </a:lnTo>
                    <a:lnTo>
                      <a:pt x="5" y="5"/>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3" name="Freeform 195"/>
              <p:cNvSpPr>
                <a:spLocks/>
              </p:cNvSpPr>
              <p:nvPr/>
            </p:nvSpPr>
            <p:spPr bwMode="auto">
              <a:xfrm>
                <a:off x="3658" y="390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4" name="Freeform 196"/>
              <p:cNvSpPr>
                <a:spLocks/>
              </p:cNvSpPr>
              <p:nvPr/>
            </p:nvSpPr>
            <p:spPr bwMode="auto">
              <a:xfrm>
                <a:off x="3658" y="3895"/>
                <a:ext cx="11" cy="5"/>
              </a:xfrm>
              <a:custGeom>
                <a:avLst/>
                <a:gdLst>
                  <a:gd name="T0" fmla="*/ 0 w 11"/>
                  <a:gd name="T1" fmla="*/ 5 h 5"/>
                  <a:gd name="T2" fmla="*/ 0 w 11"/>
                  <a:gd name="T3" fmla="*/ 5 h 5"/>
                  <a:gd name="T4" fmla="*/ 5 w 11"/>
                  <a:gd name="T5" fmla="*/ 5 h 5"/>
                  <a:gd name="T6" fmla="*/ 5 w 11"/>
                  <a:gd name="T7" fmla="*/ 5 h 5"/>
                  <a:gd name="T8" fmla="*/ 5 w 11"/>
                  <a:gd name="T9" fmla="*/ 5 h 5"/>
                  <a:gd name="T10" fmla="*/ 11 w 11"/>
                  <a:gd name="T11" fmla="*/ 5 h 5"/>
                  <a:gd name="T12" fmla="*/ 11 w 11"/>
                  <a:gd name="T13" fmla="*/ 5 h 5"/>
                  <a:gd name="T14" fmla="*/ 11 w 11"/>
                  <a:gd name="T15" fmla="*/ 0 h 5"/>
                  <a:gd name="T16" fmla="*/ 11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5"/>
                    </a:moveTo>
                    <a:lnTo>
                      <a:pt x="0" y="5"/>
                    </a:lnTo>
                    <a:lnTo>
                      <a:pt x="5" y="5"/>
                    </a:lnTo>
                    <a:lnTo>
                      <a:pt x="5" y="5"/>
                    </a:lnTo>
                    <a:lnTo>
                      <a:pt x="5" y="5"/>
                    </a:lnTo>
                    <a:lnTo>
                      <a:pt x="11" y="5"/>
                    </a:lnTo>
                    <a:lnTo>
                      <a:pt x="11" y="5"/>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5" name="Freeform 197"/>
              <p:cNvSpPr>
                <a:spLocks/>
              </p:cNvSpPr>
              <p:nvPr/>
            </p:nvSpPr>
            <p:spPr bwMode="auto">
              <a:xfrm>
                <a:off x="3669" y="3895"/>
                <a:ext cx="5" cy="0"/>
              </a:xfrm>
              <a:custGeom>
                <a:avLst/>
                <a:gdLst>
                  <a:gd name="T0" fmla="*/ 0 w 5"/>
                  <a:gd name="T1" fmla="*/ 0 w 5"/>
                  <a:gd name="T2" fmla="*/ 5 w 5"/>
                </a:gdLst>
                <a:ahLst/>
                <a:cxnLst>
                  <a:cxn ang="0">
                    <a:pos x="T0" y="0"/>
                  </a:cxn>
                  <a:cxn ang="0">
                    <a:pos x="T1" y="0"/>
                  </a:cxn>
                  <a:cxn ang="0">
                    <a:pos x="T2" y="0"/>
                  </a:cxn>
                </a:cxnLst>
                <a:rect l="0" t="0" r="r" b="b"/>
                <a:pathLst>
                  <a:path w="5">
                    <a:moveTo>
                      <a:pt x="0" y="0"/>
                    </a:moveTo>
                    <a:lnTo>
                      <a:pt x="0"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6" name="Freeform 198"/>
              <p:cNvSpPr>
                <a:spLocks/>
              </p:cNvSpPr>
              <p:nvPr/>
            </p:nvSpPr>
            <p:spPr bwMode="auto">
              <a:xfrm>
                <a:off x="3674" y="3895"/>
                <a:ext cx="10" cy="0"/>
              </a:xfrm>
              <a:custGeom>
                <a:avLst/>
                <a:gdLst>
                  <a:gd name="T0" fmla="*/ 0 w 10"/>
                  <a:gd name="T1" fmla="*/ 0 w 10"/>
                  <a:gd name="T2" fmla="*/ 0 w 10"/>
                  <a:gd name="T3" fmla="*/ 0 w 10"/>
                  <a:gd name="T4" fmla="*/ 5 w 10"/>
                  <a:gd name="T5" fmla="*/ 5 w 10"/>
                  <a:gd name="T6" fmla="*/ 5 w 10"/>
                  <a:gd name="T7" fmla="*/ 5 w 10"/>
                  <a:gd name="T8" fmla="*/ 10 w 10"/>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0">
                    <a:moveTo>
                      <a:pt x="0" y="0"/>
                    </a:moveTo>
                    <a:lnTo>
                      <a:pt x="0" y="0"/>
                    </a:lnTo>
                    <a:lnTo>
                      <a:pt x="0" y="0"/>
                    </a:lnTo>
                    <a:lnTo>
                      <a:pt x="0" y="0"/>
                    </a:lnTo>
                    <a:lnTo>
                      <a:pt x="5" y="0"/>
                    </a:lnTo>
                    <a:lnTo>
                      <a:pt x="5" y="0"/>
                    </a:lnTo>
                    <a:lnTo>
                      <a:pt x="5" y="0"/>
                    </a:lnTo>
                    <a:lnTo>
                      <a:pt x="5"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7" name="Freeform 199"/>
              <p:cNvSpPr>
                <a:spLocks/>
              </p:cNvSpPr>
              <p:nvPr/>
            </p:nvSpPr>
            <p:spPr bwMode="auto">
              <a:xfrm>
                <a:off x="3684" y="3895"/>
                <a:ext cx="0" cy="5"/>
              </a:xfrm>
              <a:custGeom>
                <a:avLst/>
                <a:gdLst>
                  <a:gd name="T0" fmla="*/ 0 h 5"/>
                  <a:gd name="T1" fmla="*/ 0 h 5"/>
                  <a:gd name="T2" fmla="*/ 0 h 5"/>
                  <a:gd name="T3" fmla="*/ 0 h 5"/>
                  <a:gd name="T4" fmla="*/ 0 h 5"/>
                  <a:gd name="T5" fmla="*/ 5 h 5"/>
                  <a:gd name="T6" fmla="*/ 5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0"/>
                    </a:lnTo>
                    <a:lnTo>
                      <a:pt x="0" y="5"/>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8" name="Freeform 200"/>
              <p:cNvSpPr>
                <a:spLocks/>
              </p:cNvSpPr>
              <p:nvPr/>
            </p:nvSpPr>
            <p:spPr bwMode="auto">
              <a:xfrm>
                <a:off x="3684" y="3900"/>
                <a:ext cx="11" cy="5"/>
              </a:xfrm>
              <a:custGeom>
                <a:avLst/>
                <a:gdLst>
                  <a:gd name="T0" fmla="*/ 0 w 11"/>
                  <a:gd name="T1" fmla="*/ 0 h 5"/>
                  <a:gd name="T2" fmla="*/ 0 w 11"/>
                  <a:gd name="T3" fmla="*/ 0 h 5"/>
                  <a:gd name="T4" fmla="*/ 6 w 11"/>
                  <a:gd name="T5" fmla="*/ 0 h 5"/>
                  <a:gd name="T6" fmla="*/ 6 w 11"/>
                  <a:gd name="T7" fmla="*/ 0 h 5"/>
                  <a:gd name="T8" fmla="*/ 6 w 11"/>
                  <a:gd name="T9" fmla="*/ 0 h 5"/>
                  <a:gd name="T10" fmla="*/ 11 w 11"/>
                  <a:gd name="T11" fmla="*/ 0 h 5"/>
                  <a:gd name="T12" fmla="*/ 11 w 11"/>
                  <a:gd name="T13" fmla="*/ 0 h 5"/>
                  <a:gd name="T14" fmla="*/ 11 w 11"/>
                  <a:gd name="T15" fmla="*/ 0 h 5"/>
                  <a:gd name="T16" fmla="*/ 11 w 11"/>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0" y="0"/>
                    </a:lnTo>
                    <a:lnTo>
                      <a:pt x="6" y="0"/>
                    </a:lnTo>
                    <a:lnTo>
                      <a:pt x="6" y="0"/>
                    </a:lnTo>
                    <a:lnTo>
                      <a:pt x="6" y="0"/>
                    </a:lnTo>
                    <a:lnTo>
                      <a:pt x="11" y="0"/>
                    </a:lnTo>
                    <a:lnTo>
                      <a:pt x="11" y="0"/>
                    </a:lnTo>
                    <a:lnTo>
                      <a:pt x="11" y="0"/>
                    </a:lnTo>
                    <a:lnTo>
                      <a:pt x="11"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19" name="Freeform 201"/>
              <p:cNvSpPr>
                <a:spLocks/>
              </p:cNvSpPr>
              <p:nvPr/>
            </p:nvSpPr>
            <p:spPr bwMode="auto">
              <a:xfrm>
                <a:off x="3695" y="3905"/>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20" name="Freeform 202"/>
              <p:cNvSpPr>
                <a:spLocks/>
              </p:cNvSpPr>
              <p:nvPr/>
            </p:nvSpPr>
            <p:spPr bwMode="auto">
              <a:xfrm>
                <a:off x="3700" y="3905"/>
                <a:ext cx="11" cy="0"/>
              </a:xfrm>
              <a:custGeom>
                <a:avLst/>
                <a:gdLst>
                  <a:gd name="T0" fmla="*/ 0 w 11"/>
                  <a:gd name="T1" fmla="*/ 6 w 11"/>
                  <a:gd name="T2" fmla="*/ 6 w 11"/>
                  <a:gd name="T3" fmla="*/ 6 w 11"/>
                  <a:gd name="T4" fmla="*/ 11 w 11"/>
                </a:gdLst>
                <a:ahLst/>
                <a:cxnLst>
                  <a:cxn ang="0">
                    <a:pos x="T0" y="0"/>
                  </a:cxn>
                  <a:cxn ang="0">
                    <a:pos x="T1" y="0"/>
                  </a:cxn>
                  <a:cxn ang="0">
                    <a:pos x="T2" y="0"/>
                  </a:cxn>
                  <a:cxn ang="0">
                    <a:pos x="T3" y="0"/>
                  </a:cxn>
                  <a:cxn ang="0">
                    <a:pos x="T4" y="0"/>
                  </a:cxn>
                </a:cxnLst>
                <a:rect l="0" t="0" r="r" b="b"/>
                <a:pathLst>
                  <a:path w="11">
                    <a:moveTo>
                      <a:pt x="0" y="0"/>
                    </a:moveTo>
                    <a:lnTo>
                      <a:pt x="6" y="0"/>
                    </a:lnTo>
                    <a:lnTo>
                      <a:pt x="6" y="0"/>
                    </a:lnTo>
                    <a:lnTo>
                      <a:pt x="6"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21" name="Freeform 203"/>
              <p:cNvSpPr>
                <a:spLocks/>
              </p:cNvSpPr>
              <p:nvPr/>
            </p:nvSpPr>
            <p:spPr bwMode="auto">
              <a:xfrm>
                <a:off x="3711" y="3900"/>
                <a:ext cx="11" cy="5"/>
              </a:xfrm>
              <a:custGeom>
                <a:avLst/>
                <a:gdLst>
                  <a:gd name="T0" fmla="*/ 0 w 11"/>
                  <a:gd name="T1" fmla="*/ 5 h 5"/>
                  <a:gd name="T2" fmla="*/ 0 w 11"/>
                  <a:gd name="T3" fmla="*/ 5 h 5"/>
                  <a:gd name="T4" fmla="*/ 5 w 11"/>
                  <a:gd name="T5" fmla="*/ 5 h 5"/>
                  <a:gd name="T6" fmla="*/ 5 w 11"/>
                  <a:gd name="T7" fmla="*/ 0 h 5"/>
                  <a:gd name="T8" fmla="*/ 11 w 11"/>
                  <a:gd name="T9" fmla="*/ 0 h 5"/>
                  <a:gd name="T10" fmla="*/ 11 w 11"/>
                  <a:gd name="T11" fmla="*/ 0 h 5"/>
                  <a:gd name="T12" fmla="*/ 11 w 1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5"/>
                    </a:moveTo>
                    <a:lnTo>
                      <a:pt x="0" y="5"/>
                    </a:lnTo>
                    <a:lnTo>
                      <a:pt x="5" y="5"/>
                    </a:lnTo>
                    <a:lnTo>
                      <a:pt x="5" y="0"/>
                    </a:lnTo>
                    <a:lnTo>
                      <a:pt x="11" y="0"/>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022" name="Freeform 204"/>
              <p:cNvSpPr>
                <a:spLocks/>
              </p:cNvSpPr>
              <p:nvPr/>
            </p:nvSpPr>
            <p:spPr bwMode="auto">
              <a:xfrm>
                <a:off x="3722" y="3900"/>
                <a:ext cx="10" cy="0"/>
              </a:xfrm>
              <a:custGeom>
                <a:avLst/>
                <a:gdLst>
                  <a:gd name="T0" fmla="*/ 0 w 10"/>
                  <a:gd name="T1" fmla="*/ 5 w 10"/>
                  <a:gd name="T2" fmla="*/ 5 w 10"/>
                  <a:gd name="T3" fmla="*/ 5 w 10"/>
                  <a:gd name="T4" fmla="*/ 5 w 10"/>
                  <a:gd name="T5" fmla="*/ 5 w 10"/>
                  <a:gd name="T6" fmla="*/ 10 w 10"/>
                </a:gdLst>
                <a:ahLst/>
                <a:cxnLst>
                  <a:cxn ang="0">
                    <a:pos x="T0" y="0"/>
                  </a:cxn>
                  <a:cxn ang="0">
                    <a:pos x="T1" y="0"/>
                  </a:cxn>
                  <a:cxn ang="0">
                    <a:pos x="T2" y="0"/>
                  </a:cxn>
                  <a:cxn ang="0">
                    <a:pos x="T3" y="0"/>
                  </a:cxn>
                  <a:cxn ang="0">
                    <a:pos x="T4" y="0"/>
                  </a:cxn>
                  <a:cxn ang="0">
                    <a:pos x="T5" y="0"/>
                  </a:cxn>
                  <a:cxn ang="0">
                    <a:pos x="T6" y="0"/>
                  </a:cxn>
                </a:cxnLst>
                <a:rect l="0" t="0" r="r" b="b"/>
                <a:pathLst>
                  <a:path w="10">
                    <a:moveTo>
                      <a:pt x="0" y="0"/>
                    </a:moveTo>
                    <a:lnTo>
                      <a:pt x="5" y="0"/>
                    </a:lnTo>
                    <a:lnTo>
                      <a:pt x="5" y="0"/>
                    </a:lnTo>
                    <a:lnTo>
                      <a:pt x="5" y="0"/>
                    </a:lnTo>
                    <a:lnTo>
                      <a:pt x="5" y="0"/>
                    </a:lnTo>
                    <a:lnTo>
                      <a:pt x="5"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7" name="Group 406"/>
            <p:cNvGrpSpPr>
              <a:grpSpLocks/>
            </p:cNvGrpSpPr>
            <p:nvPr/>
          </p:nvGrpSpPr>
          <p:grpSpPr bwMode="auto">
            <a:xfrm>
              <a:off x="3216" y="3303"/>
              <a:ext cx="1464" cy="710"/>
              <a:chOff x="3216" y="3303"/>
              <a:chExt cx="1464" cy="710"/>
            </a:xfrm>
          </p:grpSpPr>
          <p:sp>
            <p:nvSpPr>
              <p:cNvPr id="17655" name="Freeform 206"/>
              <p:cNvSpPr>
                <a:spLocks/>
              </p:cNvSpPr>
              <p:nvPr/>
            </p:nvSpPr>
            <p:spPr bwMode="auto">
              <a:xfrm>
                <a:off x="3732" y="3889"/>
                <a:ext cx="6" cy="11"/>
              </a:xfrm>
              <a:custGeom>
                <a:avLst/>
                <a:gdLst>
                  <a:gd name="T0" fmla="*/ 0 w 6"/>
                  <a:gd name="T1" fmla="*/ 11 h 11"/>
                  <a:gd name="T2" fmla="*/ 0 w 6"/>
                  <a:gd name="T3" fmla="*/ 11 h 11"/>
                  <a:gd name="T4" fmla="*/ 0 w 6"/>
                  <a:gd name="T5" fmla="*/ 11 h 11"/>
                  <a:gd name="T6" fmla="*/ 0 w 6"/>
                  <a:gd name="T7" fmla="*/ 6 h 11"/>
                  <a:gd name="T8" fmla="*/ 0 w 6"/>
                  <a:gd name="T9" fmla="*/ 6 h 11"/>
                  <a:gd name="T10" fmla="*/ 6 w 6"/>
                  <a:gd name="T11" fmla="*/ 0 h 11"/>
                  <a:gd name="T12" fmla="*/ 6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11"/>
                    </a:moveTo>
                    <a:lnTo>
                      <a:pt x="0" y="11"/>
                    </a:lnTo>
                    <a:lnTo>
                      <a:pt x="0" y="11"/>
                    </a:lnTo>
                    <a:lnTo>
                      <a:pt x="0" y="6"/>
                    </a:lnTo>
                    <a:lnTo>
                      <a:pt x="0" y="6"/>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6" name="Freeform 207"/>
              <p:cNvSpPr>
                <a:spLocks/>
              </p:cNvSpPr>
              <p:nvPr/>
            </p:nvSpPr>
            <p:spPr bwMode="auto">
              <a:xfrm>
                <a:off x="3738" y="3889"/>
                <a:ext cx="5" cy="0"/>
              </a:xfrm>
              <a:custGeom>
                <a:avLst/>
                <a:gdLst>
                  <a:gd name="T0" fmla="*/ 0 w 5"/>
                  <a:gd name="T1" fmla="*/ 0 w 5"/>
                  <a:gd name="T2" fmla="*/ 0 w 5"/>
                  <a:gd name="T3" fmla="*/ 0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0"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7" name="Freeform 208"/>
              <p:cNvSpPr>
                <a:spLocks/>
              </p:cNvSpPr>
              <p:nvPr/>
            </p:nvSpPr>
            <p:spPr bwMode="auto">
              <a:xfrm>
                <a:off x="3743" y="3884"/>
                <a:ext cx="5" cy="5"/>
              </a:xfrm>
              <a:custGeom>
                <a:avLst/>
                <a:gdLst>
                  <a:gd name="T0" fmla="*/ 0 w 5"/>
                  <a:gd name="T1" fmla="*/ 5 h 5"/>
                  <a:gd name="T2" fmla="*/ 0 w 5"/>
                  <a:gd name="T3" fmla="*/ 5 h 5"/>
                  <a:gd name="T4" fmla="*/ 0 w 5"/>
                  <a:gd name="T5" fmla="*/ 0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0" y="5"/>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8" name="Freeform 209"/>
              <p:cNvSpPr>
                <a:spLocks/>
              </p:cNvSpPr>
              <p:nvPr/>
            </p:nvSpPr>
            <p:spPr bwMode="auto">
              <a:xfrm>
                <a:off x="3748" y="3884"/>
                <a:ext cx="16" cy="0"/>
              </a:xfrm>
              <a:custGeom>
                <a:avLst/>
                <a:gdLst>
                  <a:gd name="T0" fmla="*/ 0 w 16"/>
                  <a:gd name="T1" fmla="*/ 6 w 16"/>
                  <a:gd name="T2" fmla="*/ 6 w 16"/>
                  <a:gd name="T3" fmla="*/ 11 w 16"/>
                  <a:gd name="T4" fmla="*/ 16 w 16"/>
                </a:gdLst>
                <a:ahLst/>
                <a:cxnLst>
                  <a:cxn ang="0">
                    <a:pos x="T0" y="0"/>
                  </a:cxn>
                  <a:cxn ang="0">
                    <a:pos x="T1" y="0"/>
                  </a:cxn>
                  <a:cxn ang="0">
                    <a:pos x="T2" y="0"/>
                  </a:cxn>
                  <a:cxn ang="0">
                    <a:pos x="T3" y="0"/>
                  </a:cxn>
                  <a:cxn ang="0">
                    <a:pos x="T4" y="0"/>
                  </a:cxn>
                </a:cxnLst>
                <a:rect l="0" t="0" r="r" b="b"/>
                <a:pathLst>
                  <a:path w="16">
                    <a:moveTo>
                      <a:pt x="0" y="0"/>
                    </a:moveTo>
                    <a:lnTo>
                      <a:pt x="6" y="0"/>
                    </a:lnTo>
                    <a:lnTo>
                      <a:pt x="6" y="0"/>
                    </a:lnTo>
                    <a:lnTo>
                      <a:pt x="11"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9" name="Freeform 210"/>
              <p:cNvSpPr>
                <a:spLocks/>
              </p:cNvSpPr>
              <p:nvPr/>
            </p:nvSpPr>
            <p:spPr bwMode="auto">
              <a:xfrm>
                <a:off x="3764" y="3884"/>
                <a:ext cx="6" cy="0"/>
              </a:xfrm>
              <a:custGeom>
                <a:avLst/>
                <a:gdLst>
                  <a:gd name="T0" fmla="*/ 0 w 6"/>
                  <a:gd name="T1" fmla="*/ 0 w 6"/>
                  <a:gd name="T2" fmla="*/ 6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6" y="0"/>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0" name="Freeform 211"/>
              <p:cNvSpPr>
                <a:spLocks/>
              </p:cNvSpPr>
              <p:nvPr/>
            </p:nvSpPr>
            <p:spPr bwMode="auto">
              <a:xfrm>
                <a:off x="3770" y="3884"/>
                <a:ext cx="16" cy="0"/>
              </a:xfrm>
              <a:custGeom>
                <a:avLst/>
                <a:gdLst>
                  <a:gd name="T0" fmla="*/ 0 w 16"/>
                  <a:gd name="T1" fmla="*/ 5 w 16"/>
                  <a:gd name="T2" fmla="*/ 10 w 16"/>
                  <a:gd name="T3" fmla="*/ 10 w 16"/>
                  <a:gd name="T4" fmla="*/ 16 w 16"/>
                </a:gdLst>
                <a:ahLst/>
                <a:cxnLst>
                  <a:cxn ang="0">
                    <a:pos x="T0" y="0"/>
                  </a:cxn>
                  <a:cxn ang="0">
                    <a:pos x="T1" y="0"/>
                  </a:cxn>
                  <a:cxn ang="0">
                    <a:pos x="T2" y="0"/>
                  </a:cxn>
                  <a:cxn ang="0">
                    <a:pos x="T3" y="0"/>
                  </a:cxn>
                  <a:cxn ang="0">
                    <a:pos x="T4" y="0"/>
                  </a:cxn>
                </a:cxnLst>
                <a:rect l="0" t="0" r="r" b="b"/>
                <a:pathLst>
                  <a:path w="16">
                    <a:moveTo>
                      <a:pt x="0" y="0"/>
                    </a:moveTo>
                    <a:lnTo>
                      <a:pt x="5" y="0"/>
                    </a:lnTo>
                    <a:lnTo>
                      <a:pt x="10" y="0"/>
                    </a:lnTo>
                    <a:lnTo>
                      <a:pt x="10"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1" name="Freeform 212"/>
              <p:cNvSpPr>
                <a:spLocks/>
              </p:cNvSpPr>
              <p:nvPr/>
            </p:nvSpPr>
            <p:spPr bwMode="auto">
              <a:xfrm>
                <a:off x="3786" y="3884"/>
                <a:ext cx="10" cy="0"/>
              </a:xfrm>
              <a:custGeom>
                <a:avLst/>
                <a:gdLst>
                  <a:gd name="T0" fmla="*/ 0 w 10"/>
                  <a:gd name="T1" fmla="*/ 0 w 10"/>
                  <a:gd name="T2" fmla="*/ 5 w 10"/>
                  <a:gd name="T3" fmla="*/ 5 w 10"/>
                  <a:gd name="T4" fmla="*/ 10 w 10"/>
                </a:gdLst>
                <a:ahLst/>
                <a:cxnLst>
                  <a:cxn ang="0">
                    <a:pos x="T0" y="0"/>
                  </a:cxn>
                  <a:cxn ang="0">
                    <a:pos x="T1" y="0"/>
                  </a:cxn>
                  <a:cxn ang="0">
                    <a:pos x="T2" y="0"/>
                  </a:cxn>
                  <a:cxn ang="0">
                    <a:pos x="T3" y="0"/>
                  </a:cxn>
                  <a:cxn ang="0">
                    <a:pos x="T4" y="0"/>
                  </a:cxn>
                </a:cxnLst>
                <a:rect l="0" t="0" r="r" b="b"/>
                <a:pathLst>
                  <a:path w="10">
                    <a:moveTo>
                      <a:pt x="0" y="0"/>
                    </a:moveTo>
                    <a:lnTo>
                      <a:pt x="0" y="0"/>
                    </a:lnTo>
                    <a:lnTo>
                      <a:pt x="5" y="0"/>
                    </a:lnTo>
                    <a:lnTo>
                      <a:pt x="5"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2" name="Freeform 213"/>
              <p:cNvSpPr>
                <a:spLocks/>
              </p:cNvSpPr>
              <p:nvPr/>
            </p:nvSpPr>
            <p:spPr bwMode="auto">
              <a:xfrm>
                <a:off x="3796" y="3884"/>
                <a:ext cx="6" cy="0"/>
              </a:xfrm>
              <a:custGeom>
                <a:avLst/>
                <a:gdLst>
                  <a:gd name="T0" fmla="*/ 0 w 6"/>
                  <a:gd name="T1" fmla="*/ 0 w 6"/>
                  <a:gd name="T2" fmla="*/ 0 w 6"/>
                  <a:gd name="T3" fmla="*/ 0 w 6"/>
                  <a:gd name="T4" fmla="*/ 6 w 6"/>
                  <a:gd name="T5" fmla="*/ 6 w 6"/>
                  <a:gd name="T6" fmla="*/ 6 w 6"/>
                </a:gdLst>
                <a:ahLst/>
                <a:cxnLst>
                  <a:cxn ang="0">
                    <a:pos x="T0" y="0"/>
                  </a:cxn>
                  <a:cxn ang="0">
                    <a:pos x="T1" y="0"/>
                  </a:cxn>
                  <a:cxn ang="0">
                    <a:pos x="T2" y="0"/>
                  </a:cxn>
                  <a:cxn ang="0">
                    <a:pos x="T3" y="0"/>
                  </a:cxn>
                  <a:cxn ang="0">
                    <a:pos x="T4" y="0"/>
                  </a:cxn>
                  <a:cxn ang="0">
                    <a:pos x="T5" y="0"/>
                  </a:cxn>
                  <a:cxn ang="0">
                    <a:pos x="T6" y="0"/>
                  </a:cxn>
                </a:cxnLst>
                <a:rect l="0" t="0" r="r" b="b"/>
                <a:pathLst>
                  <a:path w="6">
                    <a:moveTo>
                      <a:pt x="0" y="0"/>
                    </a:moveTo>
                    <a:lnTo>
                      <a:pt x="0" y="0"/>
                    </a:lnTo>
                    <a:lnTo>
                      <a:pt x="0" y="0"/>
                    </a:lnTo>
                    <a:lnTo>
                      <a:pt x="0" y="0"/>
                    </a:lnTo>
                    <a:lnTo>
                      <a:pt x="6" y="0"/>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3" name="Freeform 214"/>
              <p:cNvSpPr>
                <a:spLocks/>
              </p:cNvSpPr>
              <p:nvPr/>
            </p:nvSpPr>
            <p:spPr bwMode="auto">
              <a:xfrm>
                <a:off x="3802" y="3879"/>
                <a:ext cx="5" cy="5"/>
              </a:xfrm>
              <a:custGeom>
                <a:avLst/>
                <a:gdLst>
                  <a:gd name="T0" fmla="*/ 0 w 5"/>
                  <a:gd name="T1" fmla="*/ 5 h 5"/>
                  <a:gd name="T2" fmla="*/ 0 w 5"/>
                  <a:gd name="T3" fmla="*/ 5 h 5"/>
                  <a:gd name="T4" fmla="*/ 0 w 5"/>
                  <a:gd name="T5" fmla="*/ 5 h 5"/>
                  <a:gd name="T6" fmla="*/ 0 w 5"/>
                  <a:gd name="T7" fmla="*/ 5 h 5"/>
                  <a:gd name="T8" fmla="*/ 5 w 5"/>
                  <a:gd name="T9" fmla="*/ 5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5"/>
                    </a:moveTo>
                    <a:lnTo>
                      <a:pt x="0" y="5"/>
                    </a:lnTo>
                    <a:lnTo>
                      <a:pt x="0" y="5"/>
                    </a:lnTo>
                    <a:lnTo>
                      <a:pt x="0" y="5"/>
                    </a:lnTo>
                    <a:lnTo>
                      <a:pt x="5" y="5"/>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4" name="Freeform 215"/>
              <p:cNvSpPr>
                <a:spLocks/>
              </p:cNvSpPr>
              <p:nvPr/>
            </p:nvSpPr>
            <p:spPr bwMode="auto">
              <a:xfrm>
                <a:off x="3807" y="3879"/>
                <a:ext cx="5" cy="0"/>
              </a:xfrm>
              <a:custGeom>
                <a:avLst/>
                <a:gdLst>
                  <a:gd name="T0" fmla="*/ 0 w 5"/>
                  <a:gd name="T1" fmla="*/ 0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5" name="Freeform 216"/>
              <p:cNvSpPr>
                <a:spLocks/>
              </p:cNvSpPr>
              <p:nvPr/>
            </p:nvSpPr>
            <p:spPr bwMode="auto">
              <a:xfrm>
                <a:off x="3812" y="3879"/>
                <a:ext cx="11" cy="5"/>
              </a:xfrm>
              <a:custGeom>
                <a:avLst/>
                <a:gdLst>
                  <a:gd name="T0" fmla="*/ 0 w 11"/>
                  <a:gd name="T1" fmla="*/ 0 h 5"/>
                  <a:gd name="T2" fmla="*/ 0 w 11"/>
                  <a:gd name="T3" fmla="*/ 0 h 5"/>
                  <a:gd name="T4" fmla="*/ 6 w 11"/>
                  <a:gd name="T5" fmla="*/ 5 h 5"/>
                  <a:gd name="T6" fmla="*/ 6 w 11"/>
                  <a:gd name="T7" fmla="*/ 5 h 5"/>
                  <a:gd name="T8" fmla="*/ 6 w 11"/>
                  <a:gd name="T9" fmla="*/ 5 h 5"/>
                  <a:gd name="T10" fmla="*/ 6 w 11"/>
                  <a:gd name="T11" fmla="*/ 5 h 5"/>
                  <a:gd name="T12" fmla="*/ 6 w 11"/>
                  <a:gd name="T13" fmla="*/ 5 h 5"/>
                  <a:gd name="T14" fmla="*/ 11 w 1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0" y="0"/>
                    </a:moveTo>
                    <a:lnTo>
                      <a:pt x="0" y="0"/>
                    </a:lnTo>
                    <a:lnTo>
                      <a:pt x="6" y="5"/>
                    </a:lnTo>
                    <a:lnTo>
                      <a:pt x="6" y="5"/>
                    </a:lnTo>
                    <a:lnTo>
                      <a:pt x="6" y="5"/>
                    </a:lnTo>
                    <a:lnTo>
                      <a:pt x="6" y="5"/>
                    </a:lnTo>
                    <a:lnTo>
                      <a:pt x="6" y="5"/>
                    </a:lnTo>
                    <a:lnTo>
                      <a:pt x="11"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6" name="Freeform 217"/>
              <p:cNvSpPr>
                <a:spLocks/>
              </p:cNvSpPr>
              <p:nvPr/>
            </p:nvSpPr>
            <p:spPr bwMode="auto">
              <a:xfrm>
                <a:off x="3823" y="3879"/>
                <a:ext cx="5" cy="5"/>
              </a:xfrm>
              <a:custGeom>
                <a:avLst/>
                <a:gdLst>
                  <a:gd name="T0" fmla="*/ 0 w 5"/>
                  <a:gd name="T1" fmla="*/ 5 h 5"/>
                  <a:gd name="T2" fmla="*/ 0 w 5"/>
                  <a:gd name="T3" fmla="*/ 5 h 5"/>
                  <a:gd name="T4" fmla="*/ 0 w 5"/>
                  <a:gd name="T5" fmla="*/ 5 h 5"/>
                  <a:gd name="T6" fmla="*/ 0 w 5"/>
                  <a:gd name="T7" fmla="*/ 5 h 5"/>
                  <a:gd name="T8" fmla="*/ 0 w 5"/>
                  <a:gd name="T9" fmla="*/ 0 h 5"/>
                  <a:gd name="T10" fmla="*/ 0 w 5"/>
                  <a:gd name="T11" fmla="*/ 0 h 5"/>
                  <a:gd name="T12" fmla="*/ 0 w 5"/>
                  <a:gd name="T13" fmla="*/ 0 h 5"/>
                  <a:gd name="T14" fmla="*/ 5 w 5"/>
                  <a:gd name="T15" fmla="*/ 0 h 5"/>
                  <a:gd name="T16" fmla="*/ 5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5"/>
                    </a:moveTo>
                    <a:lnTo>
                      <a:pt x="0" y="5"/>
                    </a:lnTo>
                    <a:lnTo>
                      <a:pt x="0" y="5"/>
                    </a:lnTo>
                    <a:lnTo>
                      <a:pt x="0" y="5"/>
                    </a:lnTo>
                    <a:lnTo>
                      <a:pt x="0" y="0"/>
                    </a:lnTo>
                    <a:lnTo>
                      <a:pt x="0" y="0"/>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7" name="Freeform 218"/>
              <p:cNvSpPr>
                <a:spLocks/>
              </p:cNvSpPr>
              <p:nvPr/>
            </p:nvSpPr>
            <p:spPr bwMode="auto">
              <a:xfrm>
                <a:off x="3828" y="3879"/>
                <a:ext cx="6" cy="0"/>
              </a:xfrm>
              <a:custGeom>
                <a:avLst/>
                <a:gdLst>
                  <a:gd name="T0" fmla="*/ 0 w 6"/>
                  <a:gd name="T1" fmla="*/ 0 w 6"/>
                  <a:gd name="T2" fmla="*/ 0 w 6"/>
                  <a:gd name="T3" fmla="*/ 0 w 6"/>
                  <a:gd name="T4" fmla="*/ 0 w 6"/>
                  <a:gd name="T5" fmla="*/ 0 w 6"/>
                  <a:gd name="T6" fmla="*/ 6 w 6"/>
                </a:gdLst>
                <a:ahLst/>
                <a:cxnLst>
                  <a:cxn ang="0">
                    <a:pos x="T0" y="0"/>
                  </a:cxn>
                  <a:cxn ang="0">
                    <a:pos x="T1" y="0"/>
                  </a:cxn>
                  <a:cxn ang="0">
                    <a:pos x="T2" y="0"/>
                  </a:cxn>
                  <a:cxn ang="0">
                    <a:pos x="T3" y="0"/>
                  </a:cxn>
                  <a:cxn ang="0">
                    <a:pos x="T4" y="0"/>
                  </a:cxn>
                  <a:cxn ang="0">
                    <a:pos x="T5" y="0"/>
                  </a:cxn>
                  <a:cxn ang="0">
                    <a:pos x="T6" y="0"/>
                  </a:cxn>
                </a:cxnLst>
                <a:rect l="0" t="0" r="r" b="b"/>
                <a:pathLst>
                  <a:path w="6">
                    <a:moveTo>
                      <a:pt x="0" y="0"/>
                    </a:moveTo>
                    <a:lnTo>
                      <a:pt x="0" y="0"/>
                    </a:lnTo>
                    <a:lnTo>
                      <a:pt x="0" y="0"/>
                    </a:lnTo>
                    <a:lnTo>
                      <a:pt x="0" y="0"/>
                    </a:lnTo>
                    <a:lnTo>
                      <a:pt x="0" y="0"/>
                    </a:lnTo>
                    <a:lnTo>
                      <a:pt x="0"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8" name="Freeform 219"/>
              <p:cNvSpPr>
                <a:spLocks/>
              </p:cNvSpPr>
              <p:nvPr/>
            </p:nvSpPr>
            <p:spPr bwMode="auto">
              <a:xfrm>
                <a:off x="3834" y="3879"/>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69" name="Freeform 220"/>
              <p:cNvSpPr>
                <a:spLocks/>
              </p:cNvSpPr>
              <p:nvPr/>
            </p:nvSpPr>
            <p:spPr bwMode="auto">
              <a:xfrm>
                <a:off x="3839" y="3879"/>
                <a:ext cx="5" cy="0"/>
              </a:xfrm>
              <a:custGeom>
                <a:avLst/>
                <a:gdLst>
                  <a:gd name="T0" fmla="*/ 0 w 5"/>
                  <a:gd name="T1" fmla="*/ 0 w 5"/>
                  <a:gd name="T2" fmla="*/ 0 w 5"/>
                  <a:gd name="T3" fmla="*/ 5 w 5"/>
                  <a:gd name="T4" fmla="*/ 5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5"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0" name="Freeform 221"/>
              <p:cNvSpPr>
                <a:spLocks/>
              </p:cNvSpPr>
              <p:nvPr/>
            </p:nvSpPr>
            <p:spPr bwMode="auto">
              <a:xfrm>
                <a:off x="3844" y="3879"/>
                <a:ext cx="6" cy="0"/>
              </a:xfrm>
              <a:custGeom>
                <a:avLst/>
                <a:gdLst>
                  <a:gd name="T0" fmla="*/ 0 w 6"/>
                  <a:gd name="T1" fmla="*/ 0 w 6"/>
                  <a:gd name="T2" fmla="*/ 0 w 6"/>
                  <a:gd name="T3" fmla="*/ 0 w 6"/>
                  <a:gd name="T4" fmla="*/ 0 w 6"/>
                  <a:gd name="T5" fmla="*/ 6 w 6"/>
                  <a:gd name="T6" fmla="*/ 6 w 6"/>
                  <a:gd name="T7" fmla="*/ 6 w 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6">
                    <a:moveTo>
                      <a:pt x="0" y="0"/>
                    </a:moveTo>
                    <a:lnTo>
                      <a:pt x="0" y="0"/>
                    </a:lnTo>
                    <a:lnTo>
                      <a:pt x="0" y="0"/>
                    </a:lnTo>
                    <a:lnTo>
                      <a:pt x="0" y="0"/>
                    </a:lnTo>
                    <a:lnTo>
                      <a:pt x="0" y="0"/>
                    </a:lnTo>
                    <a:lnTo>
                      <a:pt x="6" y="0"/>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1" name="Freeform 222"/>
              <p:cNvSpPr>
                <a:spLocks/>
              </p:cNvSpPr>
              <p:nvPr/>
            </p:nvSpPr>
            <p:spPr bwMode="auto">
              <a:xfrm>
                <a:off x="3850" y="3879"/>
                <a:ext cx="5" cy="5"/>
              </a:xfrm>
              <a:custGeom>
                <a:avLst/>
                <a:gdLst>
                  <a:gd name="T0" fmla="*/ 0 w 5"/>
                  <a:gd name="T1" fmla="*/ 0 h 5"/>
                  <a:gd name="T2" fmla="*/ 0 w 5"/>
                  <a:gd name="T3" fmla="*/ 0 h 5"/>
                  <a:gd name="T4" fmla="*/ 0 w 5"/>
                  <a:gd name="T5" fmla="*/ 0 h 5"/>
                  <a:gd name="T6" fmla="*/ 0 w 5"/>
                  <a:gd name="T7" fmla="*/ 0 h 5"/>
                  <a:gd name="T8" fmla="*/ 0 w 5"/>
                  <a:gd name="T9" fmla="*/ 0 h 5"/>
                  <a:gd name="T10" fmla="*/ 0 w 5"/>
                  <a:gd name="T11" fmla="*/ 5 h 5"/>
                  <a:gd name="T12" fmla="*/ 0 w 5"/>
                  <a:gd name="T13" fmla="*/ 5 h 5"/>
                  <a:gd name="T14" fmla="*/ 0 w 5"/>
                  <a:gd name="T15" fmla="*/ 5 h 5"/>
                  <a:gd name="T16" fmla="*/ 5 w 5"/>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0"/>
                    </a:moveTo>
                    <a:lnTo>
                      <a:pt x="0" y="0"/>
                    </a:lnTo>
                    <a:lnTo>
                      <a:pt x="0" y="0"/>
                    </a:lnTo>
                    <a:lnTo>
                      <a:pt x="0" y="0"/>
                    </a:lnTo>
                    <a:lnTo>
                      <a:pt x="0" y="0"/>
                    </a:lnTo>
                    <a:lnTo>
                      <a:pt x="0" y="5"/>
                    </a:lnTo>
                    <a:lnTo>
                      <a:pt x="0" y="5"/>
                    </a:lnTo>
                    <a:lnTo>
                      <a:pt x="0"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2" name="Freeform 223"/>
              <p:cNvSpPr>
                <a:spLocks/>
              </p:cNvSpPr>
              <p:nvPr/>
            </p:nvSpPr>
            <p:spPr bwMode="auto">
              <a:xfrm>
                <a:off x="3855" y="3873"/>
                <a:ext cx="11" cy="11"/>
              </a:xfrm>
              <a:custGeom>
                <a:avLst/>
                <a:gdLst>
                  <a:gd name="T0" fmla="*/ 0 w 11"/>
                  <a:gd name="T1" fmla="*/ 11 h 11"/>
                  <a:gd name="T2" fmla="*/ 0 w 11"/>
                  <a:gd name="T3" fmla="*/ 11 h 11"/>
                  <a:gd name="T4" fmla="*/ 0 w 11"/>
                  <a:gd name="T5" fmla="*/ 11 h 11"/>
                  <a:gd name="T6" fmla="*/ 0 w 11"/>
                  <a:gd name="T7" fmla="*/ 6 h 11"/>
                  <a:gd name="T8" fmla="*/ 5 w 11"/>
                  <a:gd name="T9" fmla="*/ 6 h 11"/>
                  <a:gd name="T10" fmla="*/ 5 w 11"/>
                  <a:gd name="T11" fmla="*/ 6 h 11"/>
                  <a:gd name="T12" fmla="*/ 11 w 11"/>
                  <a:gd name="T13" fmla="*/ 6 h 11"/>
                  <a:gd name="T14" fmla="*/ 11 w 11"/>
                  <a:gd name="T15" fmla="*/ 0 h 11"/>
                  <a:gd name="T16" fmla="*/ 11 w 1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11"/>
                    </a:moveTo>
                    <a:lnTo>
                      <a:pt x="0" y="11"/>
                    </a:lnTo>
                    <a:lnTo>
                      <a:pt x="0" y="11"/>
                    </a:lnTo>
                    <a:lnTo>
                      <a:pt x="0" y="6"/>
                    </a:lnTo>
                    <a:lnTo>
                      <a:pt x="5" y="6"/>
                    </a:lnTo>
                    <a:lnTo>
                      <a:pt x="5" y="6"/>
                    </a:lnTo>
                    <a:lnTo>
                      <a:pt x="11" y="6"/>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3" name="Freeform 224"/>
              <p:cNvSpPr>
                <a:spLocks/>
              </p:cNvSpPr>
              <p:nvPr/>
            </p:nvSpPr>
            <p:spPr bwMode="auto">
              <a:xfrm>
                <a:off x="3866" y="3873"/>
                <a:ext cx="5" cy="6"/>
              </a:xfrm>
              <a:custGeom>
                <a:avLst/>
                <a:gdLst>
                  <a:gd name="T0" fmla="*/ 0 w 5"/>
                  <a:gd name="T1" fmla="*/ 0 h 6"/>
                  <a:gd name="T2" fmla="*/ 0 w 5"/>
                  <a:gd name="T3" fmla="*/ 0 h 6"/>
                  <a:gd name="T4" fmla="*/ 0 w 5"/>
                  <a:gd name="T5" fmla="*/ 0 h 6"/>
                  <a:gd name="T6" fmla="*/ 5 w 5"/>
                  <a:gd name="T7" fmla="*/ 0 h 6"/>
                  <a:gd name="T8" fmla="*/ 5 w 5"/>
                  <a:gd name="T9" fmla="*/ 0 h 6"/>
                  <a:gd name="T10" fmla="*/ 5 w 5"/>
                  <a:gd name="T11" fmla="*/ 6 h 6"/>
                  <a:gd name="T12" fmla="*/ 5 w 5"/>
                  <a:gd name="T13" fmla="*/ 6 h 6"/>
                  <a:gd name="T14" fmla="*/ 5 w 5"/>
                  <a:gd name="T15" fmla="*/ 6 h 6"/>
                  <a:gd name="T16" fmla="*/ 5 w 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0" y="0"/>
                    </a:moveTo>
                    <a:lnTo>
                      <a:pt x="0" y="0"/>
                    </a:lnTo>
                    <a:lnTo>
                      <a:pt x="0" y="0"/>
                    </a:lnTo>
                    <a:lnTo>
                      <a:pt x="5" y="0"/>
                    </a:lnTo>
                    <a:lnTo>
                      <a:pt x="5" y="0"/>
                    </a:lnTo>
                    <a:lnTo>
                      <a:pt x="5" y="6"/>
                    </a:lnTo>
                    <a:lnTo>
                      <a:pt x="5" y="6"/>
                    </a:lnTo>
                    <a:lnTo>
                      <a:pt x="5" y="6"/>
                    </a:lnTo>
                    <a:lnTo>
                      <a:pt x="5"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4" name="Freeform 225"/>
              <p:cNvSpPr>
                <a:spLocks/>
              </p:cNvSpPr>
              <p:nvPr/>
            </p:nvSpPr>
            <p:spPr bwMode="auto">
              <a:xfrm>
                <a:off x="3871" y="3873"/>
                <a:ext cx="16" cy="6"/>
              </a:xfrm>
              <a:custGeom>
                <a:avLst/>
                <a:gdLst>
                  <a:gd name="T0" fmla="*/ 0 w 16"/>
                  <a:gd name="T1" fmla="*/ 6 h 6"/>
                  <a:gd name="T2" fmla="*/ 5 w 16"/>
                  <a:gd name="T3" fmla="*/ 6 h 6"/>
                  <a:gd name="T4" fmla="*/ 5 w 16"/>
                  <a:gd name="T5" fmla="*/ 6 h 6"/>
                  <a:gd name="T6" fmla="*/ 5 w 16"/>
                  <a:gd name="T7" fmla="*/ 0 h 6"/>
                  <a:gd name="T8" fmla="*/ 10 w 16"/>
                  <a:gd name="T9" fmla="*/ 0 h 6"/>
                  <a:gd name="T10" fmla="*/ 10 w 16"/>
                  <a:gd name="T11" fmla="*/ 0 h 6"/>
                  <a:gd name="T12" fmla="*/ 10 w 16"/>
                  <a:gd name="T13" fmla="*/ 0 h 6"/>
                  <a:gd name="T14" fmla="*/ 16 w 1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0" y="6"/>
                    </a:moveTo>
                    <a:lnTo>
                      <a:pt x="5" y="6"/>
                    </a:lnTo>
                    <a:lnTo>
                      <a:pt x="5" y="6"/>
                    </a:lnTo>
                    <a:lnTo>
                      <a:pt x="5" y="0"/>
                    </a:lnTo>
                    <a:lnTo>
                      <a:pt x="10" y="0"/>
                    </a:lnTo>
                    <a:lnTo>
                      <a:pt x="10" y="0"/>
                    </a:lnTo>
                    <a:lnTo>
                      <a:pt x="10"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5" name="Freeform 226"/>
              <p:cNvSpPr>
                <a:spLocks/>
              </p:cNvSpPr>
              <p:nvPr/>
            </p:nvSpPr>
            <p:spPr bwMode="auto">
              <a:xfrm>
                <a:off x="3887" y="3868"/>
                <a:ext cx="26" cy="5"/>
              </a:xfrm>
              <a:custGeom>
                <a:avLst/>
                <a:gdLst>
                  <a:gd name="T0" fmla="*/ 0 w 26"/>
                  <a:gd name="T1" fmla="*/ 5 h 5"/>
                  <a:gd name="T2" fmla="*/ 0 w 26"/>
                  <a:gd name="T3" fmla="*/ 5 h 5"/>
                  <a:gd name="T4" fmla="*/ 5 w 26"/>
                  <a:gd name="T5" fmla="*/ 0 h 5"/>
                  <a:gd name="T6" fmla="*/ 10 w 26"/>
                  <a:gd name="T7" fmla="*/ 0 h 5"/>
                  <a:gd name="T8" fmla="*/ 10 w 26"/>
                  <a:gd name="T9" fmla="*/ 0 h 5"/>
                  <a:gd name="T10" fmla="*/ 16 w 26"/>
                  <a:gd name="T11" fmla="*/ 0 h 5"/>
                  <a:gd name="T12" fmla="*/ 21 w 26"/>
                  <a:gd name="T13" fmla="*/ 0 h 5"/>
                  <a:gd name="T14" fmla="*/ 21 w 26"/>
                  <a:gd name="T15" fmla="*/ 0 h 5"/>
                  <a:gd name="T16" fmla="*/ 21 w 26"/>
                  <a:gd name="T17" fmla="*/ 0 h 5"/>
                  <a:gd name="T18" fmla="*/ 26 w 2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
                    <a:moveTo>
                      <a:pt x="0" y="5"/>
                    </a:moveTo>
                    <a:lnTo>
                      <a:pt x="0" y="5"/>
                    </a:lnTo>
                    <a:lnTo>
                      <a:pt x="5" y="0"/>
                    </a:lnTo>
                    <a:lnTo>
                      <a:pt x="10" y="0"/>
                    </a:lnTo>
                    <a:lnTo>
                      <a:pt x="10" y="0"/>
                    </a:lnTo>
                    <a:lnTo>
                      <a:pt x="16" y="0"/>
                    </a:lnTo>
                    <a:lnTo>
                      <a:pt x="21" y="0"/>
                    </a:lnTo>
                    <a:lnTo>
                      <a:pt x="21" y="0"/>
                    </a:lnTo>
                    <a:lnTo>
                      <a:pt x="21" y="0"/>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6" name="Freeform 227"/>
              <p:cNvSpPr>
                <a:spLocks/>
              </p:cNvSpPr>
              <p:nvPr/>
            </p:nvSpPr>
            <p:spPr bwMode="auto">
              <a:xfrm>
                <a:off x="3913" y="3868"/>
                <a:ext cx="6" cy="0"/>
              </a:xfrm>
              <a:custGeom>
                <a:avLst/>
                <a:gdLst>
                  <a:gd name="T0" fmla="*/ 0 w 6"/>
                  <a:gd name="T1" fmla="*/ 0 w 6"/>
                  <a:gd name="T2" fmla="*/ 0 w 6"/>
                  <a:gd name="T3" fmla="*/ 0 w 6"/>
                  <a:gd name="T4" fmla="*/ 0 w 6"/>
                  <a:gd name="T5" fmla="*/ 0 w 6"/>
                  <a:gd name="T6" fmla="*/ 0 w 6"/>
                  <a:gd name="T7" fmla="*/ 6 w 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6">
                    <a:moveTo>
                      <a:pt x="0" y="0"/>
                    </a:moveTo>
                    <a:lnTo>
                      <a:pt x="0" y="0"/>
                    </a:lnTo>
                    <a:lnTo>
                      <a:pt x="0" y="0"/>
                    </a:lnTo>
                    <a:lnTo>
                      <a:pt x="0" y="0"/>
                    </a:lnTo>
                    <a:lnTo>
                      <a:pt x="0" y="0"/>
                    </a:lnTo>
                    <a:lnTo>
                      <a:pt x="0" y="0"/>
                    </a:lnTo>
                    <a:lnTo>
                      <a:pt x="0"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7" name="Freeform 228"/>
              <p:cNvSpPr>
                <a:spLocks/>
              </p:cNvSpPr>
              <p:nvPr/>
            </p:nvSpPr>
            <p:spPr bwMode="auto">
              <a:xfrm>
                <a:off x="3919" y="3863"/>
                <a:ext cx="16" cy="5"/>
              </a:xfrm>
              <a:custGeom>
                <a:avLst/>
                <a:gdLst>
                  <a:gd name="T0" fmla="*/ 0 w 16"/>
                  <a:gd name="T1" fmla="*/ 5 h 5"/>
                  <a:gd name="T2" fmla="*/ 0 w 16"/>
                  <a:gd name="T3" fmla="*/ 0 h 5"/>
                  <a:gd name="T4" fmla="*/ 0 w 16"/>
                  <a:gd name="T5" fmla="*/ 0 h 5"/>
                  <a:gd name="T6" fmla="*/ 5 w 16"/>
                  <a:gd name="T7" fmla="*/ 0 h 5"/>
                  <a:gd name="T8" fmla="*/ 5 w 16"/>
                  <a:gd name="T9" fmla="*/ 0 h 5"/>
                  <a:gd name="T10" fmla="*/ 10 w 16"/>
                  <a:gd name="T11" fmla="*/ 0 h 5"/>
                  <a:gd name="T12" fmla="*/ 16 w 16"/>
                  <a:gd name="T13" fmla="*/ 0 h 5"/>
                  <a:gd name="T14" fmla="*/ 16 w 1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5">
                    <a:moveTo>
                      <a:pt x="0" y="5"/>
                    </a:moveTo>
                    <a:lnTo>
                      <a:pt x="0" y="0"/>
                    </a:lnTo>
                    <a:lnTo>
                      <a:pt x="0" y="0"/>
                    </a:lnTo>
                    <a:lnTo>
                      <a:pt x="5" y="0"/>
                    </a:lnTo>
                    <a:lnTo>
                      <a:pt x="5" y="0"/>
                    </a:lnTo>
                    <a:lnTo>
                      <a:pt x="10" y="0"/>
                    </a:lnTo>
                    <a:lnTo>
                      <a:pt x="16"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8" name="Freeform 229"/>
              <p:cNvSpPr>
                <a:spLocks/>
              </p:cNvSpPr>
              <p:nvPr/>
            </p:nvSpPr>
            <p:spPr bwMode="auto">
              <a:xfrm>
                <a:off x="3935" y="3863"/>
                <a:ext cx="26" cy="0"/>
              </a:xfrm>
              <a:custGeom>
                <a:avLst/>
                <a:gdLst>
                  <a:gd name="T0" fmla="*/ 0 w 26"/>
                  <a:gd name="T1" fmla="*/ 5 w 26"/>
                  <a:gd name="T2" fmla="*/ 10 w 26"/>
                  <a:gd name="T3" fmla="*/ 16 w 26"/>
                  <a:gd name="T4" fmla="*/ 21 w 26"/>
                  <a:gd name="T5" fmla="*/ 21 w 26"/>
                  <a:gd name="T6" fmla="*/ 26 w 26"/>
                  <a:gd name="T7" fmla="*/ 26 w 2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6">
                    <a:moveTo>
                      <a:pt x="0" y="0"/>
                    </a:moveTo>
                    <a:lnTo>
                      <a:pt x="5" y="0"/>
                    </a:lnTo>
                    <a:lnTo>
                      <a:pt x="10" y="0"/>
                    </a:lnTo>
                    <a:lnTo>
                      <a:pt x="16" y="0"/>
                    </a:lnTo>
                    <a:lnTo>
                      <a:pt x="21" y="0"/>
                    </a:lnTo>
                    <a:lnTo>
                      <a:pt x="21" y="0"/>
                    </a:lnTo>
                    <a:lnTo>
                      <a:pt x="26" y="0"/>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79" name="Freeform 230"/>
              <p:cNvSpPr>
                <a:spLocks/>
              </p:cNvSpPr>
              <p:nvPr/>
            </p:nvSpPr>
            <p:spPr bwMode="auto">
              <a:xfrm>
                <a:off x="3961" y="3857"/>
                <a:ext cx="16" cy="6"/>
              </a:xfrm>
              <a:custGeom>
                <a:avLst/>
                <a:gdLst>
                  <a:gd name="T0" fmla="*/ 0 w 16"/>
                  <a:gd name="T1" fmla="*/ 6 h 6"/>
                  <a:gd name="T2" fmla="*/ 6 w 16"/>
                  <a:gd name="T3" fmla="*/ 6 h 6"/>
                  <a:gd name="T4" fmla="*/ 6 w 16"/>
                  <a:gd name="T5" fmla="*/ 6 h 6"/>
                  <a:gd name="T6" fmla="*/ 6 w 16"/>
                  <a:gd name="T7" fmla="*/ 6 h 6"/>
                  <a:gd name="T8" fmla="*/ 11 w 16"/>
                  <a:gd name="T9" fmla="*/ 6 h 6"/>
                  <a:gd name="T10" fmla="*/ 11 w 16"/>
                  <a:gd name="T11" fmla="*/ 6 h 6"/>
                  <a:gd name="T12" fmla="*/ 16 w 1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6" h="6">
                    <a:moveTo>
                      <a:pt x="0" y="6"/>
                    </a:moveTo>
                    <a:lnTo>
                      <a:pt x="6" y="6"/>
                    </a:lnTo>
                    <a:lnTo>
                      <a:pt x="6" y="6"/>
                    </a:lnTo>
                    <a:lnTo>
                      <a:pt x="6" y="6"/>
                    </a:lnTo>
                    <a:lnTo>
                      <a:pt x="11" y="6"/>
                    </a:lnTo>
                    <a:lnTo>
                      <a:pt x="11" y="6"/>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0" name="Freeform 231"/>
              <p:cNvSpPr>
                <a:spLocks/>
              </p:cNvSpPr>
              <p:nvPr/>
            </p:nvSpPr>
            <p:spPr bwMode="auto">
              <a:xfrm>
                <a:off x="3977" y="3857"/>
                <a:ext cx="11" cy="0"/>
              </a:xfrm>
              <a:custGeom>
                <a:avLst/>
                <a:gdLst>
                  <a:gd name="T0" fmla="*/ 0 w 11"/>
                  <a:gd name="T1" fmla="*/ 0 w 11"/>
                  <a:gd name="T2" fmla="*/ 0 w 11"/>
                  <a:gd name="T3" fmla="*/ 6 w 11"/>
                  <a:gd name="T4" fmla="*/ 6 w 11"/>
                  <a:gd name="T5" fmla="*/ 6 w 11"/>
                  <a:gd name="T6" fmla="*/ 11 w 11"/>
                  <a:gd name="T7" fmla="*/ 11 w 1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1">
                    <a:moveTo>
                      <a:pt x="0" y="0"/>
                    </a:moveTo>
                    <a:lnTo>
                      <a:pt x="0" y="0"/>
                    </a:lnTo>
                    <a:lnTo>
                      <a:pt x="0" y="0"/>
                    </a:lnTo>
                    <a:lnTo>
                      <a:pt x="6" y="0"/>
                    </a:lnTo>
                    <a:lnTo>
                      <a:pt x="6" y="0"/>
                    </a:lnTo>
                    <a:lnTo>
                      <a:pt x="6" y="0"/>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1" name="Freeform 232"/>
              <p:cNvSpPr>
                <a:spLocks/>
              </p:cNvSpPr>
              <p:nvPr/>
            </p:nvSpPr>
            <p:spPr bwMode="auto">
              <a:xfrm>
                <a:off x="3988" y="3852"/>
                <a:ext cx="27" cy="5"/>
              </a:xfrm>
              <a:custGeom>
                <a:avLst/>
                <a:gdLst>
                  <a:gd name="T0" fmla="*/ 0 w 27"/>
                  <a:gd name="T1" fmla="*/ 5 h 5"/>
                  <a:gd name="T2" fmla="*/ 5 w 27"/>
                  <a:gd name="T3" fmla="*/ 0 h 5"/>
                  <a:gd name="T4" fmla="*/ 5 w 27"/>
                  <a:gd name="T5" fmla="*/ 0 h 5"/>
                  <a:gd name="T6" fmla="*/ 11 w 27"/>
                  <a:gd name="T7" fmla="*/ 0 h 5"/>
                  <a:gd name="T8" fmla="*/ 16 w 27"/>
                  <a:gd name="T9" fmla="*/ 0 h 5"/>
                  <a:gd name="T10" fmla="*/ 16 w 27"/>
                  <a:gd name="T11" fmla="*/ 0 h 5"/>
                  <a:gd name="T12" fmla="*/ 21 w 27"/>
                  <a:gd name="T13" fmla="*/ 0 h 5"/>
                  <a:gd name="T14" fmla="*/ 27 w 27"/>
                  <a:gd name="T15" fmla="*/ 0 h 5"/>
                  <a:gd name="T16" fmla="*/ 27 w 27"/>
                  <a:gd name="T17" fmla="*/ 0 h 5"/>
                  <a:gd name="T18" fmla="*/ 27 w 2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
                    <a:moveTo>
                      <a:pt x="0" y="5"/>
                    </a:moveTo>
                    <a:lnTo>
                      <a:pt x="5" y="0"/>
                    </a:lnTo>
                    <a:lnTo>
                      <a:pt x="5" y="0"/>
                    </a:lnTo>
                    <a:lnTo>
                      <a:pt x="11" y="0"/>
                    </a:lnTo>
                    <a:lnTo>
                      <a:pt x="16" y="0"/>
                    </a:lnTo>
                    <a:lnTo>
                      <a:pt x="16" y="0"/>
                    </a:lnTo>
                    <a:lnTo>
                      <a:pt x="21" y="0"/>
                    </a:lnTo>
                    <a:lnTo>
                      <a:pt x="27" y="0"/>
                    </a:lnTo>
                    <a:lnTo>
                      <a:pt x="27" y="0"/>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2" name="Freeform 233"/>
              <p:cNvSpPr>
                <a:spLocks/>
              </p:cNvSpPr>
              <p:nvPr/>
            </p:nvSpPr>
            <p:spPr bwMode="auto">
              <a:xfrm>
                <a:off x="4015" y="3852"/>
                <a:ext cx="5" cy="0"/>
              </a:xfrm>
              <a:custGeom>
                <a:avLst/>
                <a:gdLst>
                  <a:gd name="T0" fmla="*/ 0 w 5"/>
                  <a:gd name="T1" fmla="*/ 0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5"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3" name="Freeform 234"/>
              <p:cNvSpPr>
                <a:spLocks/>
              </p:cNvSpPr>
              <p:nvPr/>
            </p:nvSpPr>
            <p:spPr bwMode="auto">
              <a:xfrm>
                <a:off x="4020" y="3852"/>
                <a:ext cx="16" cy="0"/>
              </a:xfrm>
              <a:custGeom>
                <a:avLst/>
                <a:gdLst>
                  <a:gd name="T0" fmla="*/ 0 w 16"/>
                  <a:gd name="T1" fmla="*/ 0 w 16"/>
                  <a:gd name="T2" fmla="*/ 5 w 16"/>
                  <a:gd name="T3" fmla="*/ 5 w 16"/>
                  <a:gd name="T4" fmla="*/ 11 w 16"/>
                  <a:gd name="T5" fmla="*/ 11 w 16"/>
                  <a:gd name="T6" fmla="*/ 16 w 16"/>
                </a:gdLst>
                <a:ahLst/>
                <a:cxnLst>
                  <a:cxn ang="0">
                    <a:pos x="T0" y="0"/>
                  </a:cxn>
                  <a:cxn ang="0">
                    <a:pos x="T1" y="0"/>
                  </a:cxn>
                  <a:cxn ang="0">
                    <a:pos x="T2" y="0"/>
                  </a:cxn>
                  <a:cxn ang="0">
                    <a:pos x="T3" y="0"/>
                  </a:cxn>
                  <a:cxn ang="0">
                    <a:pos x="T4" y="0"/>
                  </a:cxn>
                  <a:cxn ang="0">
                    <a:pos x="T5" y="0"/>
                  </a:cxn>
                  <a:cxn ang="0">
                    <a:pos x="T6" y="0"/>
                  </a:cxn>
                </a:cxnLst>
                <a:rect l="0" t="0" r="r" b="b"/>
                <a:pathLst>
                  <a:path w="16">
                    <a:moveTo>
                      <a:pt x="0" y="0"/>
                    </a:moveTo>
                    <a:lnTo>
                      <a:pt x="0" y="0"/>
                    </a:lnTo>
                    <a:lnTo>
                      <a:pt x="5" y="0"/>
                    </a:lnTo>
                    <a:lnTo>
                      <a:pt x="5" y="0"/>
                    </a:lnTo>
                    <a:lnTo>
                      <a:pt x="11" y="0"/>
                    </a:lnTo>
                    <a:lnTo>
                      <a:pt x="11"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4" name="Freeform 235"/>
              <p:cNvSpPr>
                <a:spLocks/>
              </p:cNvSpPr>
              <p:nvPr/>
            </p:nvSpPr>
            <p:spPr bwMode="auto">
              <a:xfrm>
                <a:off x="4036" y="3852"/>
                <a:ext cx="5" cy="0"/>
              </a:xfrm>
              <a:custGeom>
                <a:avLst/>
                <a:gdLst>
                  <a:gd name="T0" fmla="*/ 0 w 5"/>
                  <a:gd name="T1" fmla="*/ 0 w 5"/>
                  <a:gd name="T2" fmla="*/ 0 w 5"/>
                  <a:gd name="T3" fmla="*/ 0 w 5"/>
                  <a:gd name="T4" fmla="*/ 0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0" y="0"/>
                    </a:lnTo>
                    <a:lnTo>
                      <a:pt x="0" y="0"/>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5" name="Freeform 236"/>
              <p:cNvSpPr>
                <a:spLocks/>
              </p:cNvSpPr>
              <p:nvPr/>
            </p:nvSpPr>
            <p:spPr bwMode="auto">
              <a:xfrm>
                <a:off x="4041" y="3847"/>
                <a:ext cx="11" cy="5"/>
              </a:xfrm>
              <a:custGeom>
                <a:avLst/>
                <a:gdLst>
                  <a:gd name="T0" fmla="*/ 0 w 11"/>
                  <a:gd name="T1" fmla="*/ 5 h 5"/>
                  <a:gd name="T2" fmla="*/ 0 w 11"/>
                  <a:gd name="T3" fmla="*/ 5 h 5"/>
                  <a:gd name="T4" fmla="*/ 0 w 11"/>
                  <a:gd name="T5" fmla="*/ 5 h 5"/>
                  <a:gd name="T6" fmla="*/ 6 w 11"/>
                  <a:gd name="T7" fmla="*/ 5 h 5"/>
                  <a:gd name="T8" fmla="*/ 11 w 11"/>
                  <a:gd name="T9" fmla="*/ 5 h 5"/>
                  <a:gd name="T10" fmla="*/ 11 w 11"/>
                  <a:gd name="T11" fmla="*/ 0 h 5"/>
                </a:gdLst>
                <a:ahLst/>
                <a:cxnLst>
                  <a:cxn ang="0">
                    <a:pos x="T0" y="T1"/>
                  </a:cxn>
                  <a:cxn ang="0">
                    <a:pos x="T2" y="T3"/>
                  </a:cxn>
                  <a:cxn ang="0">
                    <a:pos x="T4" y="T5"/>
                  </a:cxn>
                  <a:cxn ang="0">
                    <a:pos x="T6" y="T7"/>
                  </a:cxn>
                  <a:cxn ang="0">
                    <a:pos x="T8" y="T9"/>
                  </a:cxn>
                  <a:cxn ang="0">
                    <a:pos x="T10" y="T11"/>
                  </a:cxn>
                </a:cxnLst>
                <a:rect l="0" t="0" r="r" b="b"/>
                <a:pathLst>
                  <a:path w="11" h="5">
                    <a:moveTo>
                      <a:pt x="0" y="5"/>
                    </a:moveTo>
                    <a:lnTo>
                      <a:pt x="0" y="5"/>
                    </a:lnTo>
                    <a:lnTo>
                      <a:pt x="0" y="5"/>
                    </a:lnTo>
                    <a:lnTo>
                      <a:pt x="6" y="5"/>
                    </a:lnTo>
                    <a:lnTo>
                      <a:pt x="11" y="5"/>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6" name="Freeform 237"/>
              <p:cNvSpPr>
                <a:spLocks/>
              </p:cNvSpPr>
              <p:nvPr/>
            </p:nvSpPr>
            <p:spPr bwMode="auto">
              <a:xfrm>
                <a:off x="4052" y="3847"/>
                <a:ext cx="11" cy="5"/>
              </a:xfrm>
              <a:custGeom>
                <a:avLst/>
                <a:gdLst>
                  <a:gd name="T0" fmla="*/ 0 w 11"/>
                  <a:gd name="T1" fmla="*/ 0 h 5"/>
                  <a:gd name="T2" fmla="*/ 5 w 11"/>
                  <a:gd name="T3" fmla="*/ 0 h 5"/>
                  <a:gd name="T4" fmla="*/ 5 w 11"/>
                  <a:gd name="T5" fmla="*/ 0 h 5"/>
                  <a:gd name="T6" fmla="*/ 5 w 11"/>
                  <a:gd name="T7" fmla="*/ 5 h 5"/>
                  <a:gd name="T8" fmla="*/ 11 w 11"/>
                  <a:gd name="T9" fmla="*/ 5 h 5"/>
                  <a:gd name="T10" fmla="*/ 11 w 11"/>
                  <a:gd name="T11" fmla="*/ 5 h 5"/>
                  <a:gd name="T12" fmla="*/ 11 w 11"/>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0"/>
                    </a:moveTo>
                    <a:lnTo>
                      <a:pt x="5" y="0"/>
                    </a:lnTo>
                    <a:lnTo>
                      <a:pt x="5" y="0"/>
                    </a:lnTo>
                    <a:lnTo>
                      <a:pt x="5" y="5"/>
                    </a:lnTo>
                    <a:lnTo>
                      <a:pt x="11" y="5"/>
                    </a:lnTo>
                    <a:lnTo>
                      <a:pt x="11" y="5"/>
                    </a:lnTo>
                    <a:lnTo>
                      <a:pt x="11"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7" name="Freeform 238"/>
              <p:cNvSpPr>
                <a:spLocks/>
              </p:cNvSpPr>
              <p:nvPr/>
            </p:nvSpPr>
            <p:spPr bwMode="auto">
              <a:xfrm>
                <a:off x="4063" y="3841"/>
                <a:ext cx="5" cy="11"/>
              </a:xfrm>
              <a:custGeom>
                <a:avLst/>
                <a:gdLst>
                  <a:gd name="T0" fmla="*/ 0 w 5"/>
                  <a:gd name="T1" fmla="*/ 11 h 11"/>
                  <a:gd name="T2" fmla="*/ 0 w 5"/>
                  <a:gd name="T3" fmla="*/ 11 h 11"/>
                  <a:gd name="T4" fmla="*/ 0 w 5"/>
                  <a:gd name="T5" fmla="*/ 6 h 11"/>
                  <a:gd name="T6" fmla="*/ 0 w 5"/>
                  <a:gd name="T7" fmla="*/ 6 h 11"/>
                  <a:gd name="T8" fmla="*/ 0 w 5"/>
                  <a:gd name="T9" fmla="*/ 6 h 11"/>
                  <a:gd name="T10" fmla="*/ 0 w 5"/>
                  <a:gd name="T11" fmla="*/ 6 h 11"/>
                  <a:gd name="T12" fmla="*/ 5 w 5"/>
                  <a:gd name="T13" fmla="*/ 0 h 11"/>
                  <a:gd name="T14" fmla="*/ 5 w 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11"/>
                    </a:moveTo>
                    <a:lnTo>
                      <a:pt x="0" y="11"/>
                    </a:lnTo>
                    <a:lnTo>
                      <a:pt x="0" y="6"/>
                    </a:lnTo>
                    <a:lnTo>
                      <a:pt x="0" y="6"/>
                    </a:lnTo>
                    <a:lnTo>
                      <a:pt x="0" y="6"/>
                    </a:lnTo>
                    <a:lnTo>
                      <a:pt x="0" y="6"/>
                    </a:lnTo>
                    <a:lnTo>
                      <a:pt x="5" y="0"/>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8" name="Freeform 239"/>
              <p:cNvSpPr>
                <a:spLocks/>
              </p:cNvSpPr>
              <p:nvPr/>
            </p:nvSpPr>
            <p:spPr bwMode="auto">
              <a:xfrm>
                <a:off x="4068" y="3831"/>
                <a:ext cx="16" cy="10"/>
              </a:xfrm>
              <a:custGeom>
                <a:avLst/>
                <a:gdLst>
                  <a:gd name="T0" fmla="*/ 0 w 16"/>
                  <a:gd name="T1" fmla="*/ 10 h 10"/>
                  <a:gd name="T2" fmla="*/ 0 w 16"/>
                  <a:gd name="T3" fmla="*/ 10 h 10"/>
                  <a:gd name="T4" fmla="*/ 0 w 16"/>
                  <a:gd name="T5" fmla="*/ 10 h 10"/>
                  <a:gd name="T6" fmla="*/ 5 w 16"/>
                  <a:gd name="T7" fmla="*/ 5 h 10"/>
                  <a:gd name="T8" fmla="*/ 5 w 16"/>
                  <a:gd name="T9" fmla="*/ 5 h 10"/>
                  <a:gd name="T10" fmla="*/ 10 w 16"/>
                  <a:gd name="T11" fmla="*/ 0 h 10"/>
                  <a:gd name="T12" fmla="*/ 16 w 16"/>
                  <a:gd name="T13" fmla="*/ 0 h 10"/>
                  <a:gd name="T14" fmla="*/ 16 w 16"/>
                  <a:gd name="T15" fmla="*/ 0 h 10"/>
                  <a:gd name="T16" fmla="*/ 16 w 16"/>
                  <a:gd name="T17" fmla="*/ 0 h 10"/>
                  <a:gd name="T18" fmla="*/ 16 w 16"/>
                  <a:gd name="T19" fmla="*/ 0 h 10"/>
                  <a:gd name="T20" fmla="*/ 16 w 16"/>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0">
                    <a:moveTo>
                      <a:pt x="0" y="10"/>
                    </a:moveTo>
                    <a:lnTo>
                      <a:pt x="0" y="10"/>
                    </a:lnTo>
                    <a:lnTo>
                      <a:pt x="0" y="10"/>
                    </a:lnTo>
                    <a:lnTo>
                      <a:pt x="5" y="5"/>
                    </a:lnTo>
                    <a:lnTo>
                      <a:pt x="5" y="5"/>
                    </a:lnTo>
                    <a:lnTo>
                      <a:pt x="10" y="0"/>
                    </a:lnTo>
                    <a:lnTo>
                      <a:pt x="16" y="0"/>
                    </a:lnTo>
                    <a:lnTo>
                      <a:pt x="16" y="0"/>
                    </a:lnTo>
                    <a:lnTo>
                      <a:pt x="16" y="0"/>
                    </a:lnTo>
                    <a:lnTo>
                      <a:pt x="16"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89" name="Freeform 240"/>
              <p:cNvSpPr>
                <a:spLocks/>
              </p:cNvSpPr>
              <p:nvPr/>
            </p:nvSpPr>
            <p:spPr bwMode="auto">
              <a:xfrm>
                <a:off x="4084" y="3831"/>
                <a:ext cx="10" cy="21"/>
              </a:xfrm>
              <a:custGeom>
                <a:avLst/>
                <a:gdLst>
                  <a:gd name="T0" fmla="*/ 0 w 10"/>
                  <a:gd name="T1" fmla="*/ 0 h 21"/>
                  <a:gd name="T2" fmla="*/ 0 w 10"/>
                  <a:gd name="T3" fmla="*/ 0 h 21"/>
                  <a:gd name="T4" fmla="*/ 5 w 10"/>
                  <a:gd name="T5" fmla="*/ 0 h 21"/>
                  <a:gd name="T6" fmla="*/ 5 w 10"/>
                  <a:gd name="T7" fmla="*/ 0 h 21"/>
                  <a:gd name="T8" fmla="*/ 5 w 10"/>
                  <a:gd name="T9" fmla="*/ 5 h 21"/>
                  <a:gd name="T10" fmla="*/ 5 w 10"/>
                  <a:gd name="T11" fmla="*/ 5 h 21"/>
                  <a:gd name="T12" fmla="*/ 5 w 10"/>
                  <a:gd name="T13" fmla="*/ 10 h 21"/>
                  <a:gd name="T14" fmla="*/ 5 w 10"/>
                  <a:gd name="T15" fmla="*/ 16 h 21"/>
                  <a:gd name="T16" fmla="*/ 5 w 10"/>
                  <a:gd name="T17" fmla="*/ 16 h 21"/>
                  <a:gd name="T18" fmla="*/ 5 w 10"/>
                  <a:gd name="T19" fmla="*/ 21 h 21"/>
                  <a:gd name="T20" fmla="*/ 5 w 10"/>
                  <a:gd name="T21" fmla="*/ 21 h 21"/>
                  <a:gd name="T22" fmla="*/ 5 w 10"/>
                  <a:gd name="T23" fmla="*/ 21 h 21"/>
                  <a:gd name="T24" fmla="*/ 10 w 10"/>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1">
                    <a:moveTo>
                      <a:pt x="0" y="0"/>
                    </a:moveTo>
                    <a:lnTo>
                      <a:pt x="0" y="0"/>
                    </a:lnTo>
                    <a:lnTo>
                      <a:pt x="5" y="0"/>
                    </a:lnTo>
                    <a:lnTo>
                      <a:pt x="5" y="0"/>
                    </a:lnTo>
                    <a:lnTo>
                      <a:pt x="5" y="5"/>
                    </a:lnTo>
                    <a:lnTo>
                      <a:pt x="5" y="5"/>
                    </a:lnTo>
                    <a:lnTo>
                      <a:pt x="5" y="10"/>
                    </a:lnTo>
                    <a:lnTo>
                      <a:pt x="5" y="16"/>
                    </a:lnTo>
                    <a:lnTo>
                      <a:pt x="5" y="16"/>
                    </a:lnTo>
                    <a:lnTo>
                      <a:pt x="5" y="21"/>
                    </a:lnTo>
                    <a:lnTo>
                      <a:pt x="5" y="21"/>
                    </a:lnTo>
                    <a:lnTo>
                      <a:pt x="5" y="21"/>
                    </a:lnTo>
                    <a:lnTo>
                      <a:pt x="10"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0" name="Freeform 241"/>
              <p:cNvSpPr>
                <a:spLocks/>
              </p:cNvSpPr>
              <p:nvPr/>
            </p:nvSpPr>
            <p:spPr bwMode="auto">
              <a:xfrm>
                <a:off x="4094" y="3852"/>
                <a:ext cx="22" cy="5"/>
              </a:xfrm>
              <a:custGeom>
                <a:avLst/>
                <a:gdLst>
                  <a:gd name="T0" fmla="*/ 0 w 22"/>
                  <a:gd name="T1" fmla="*/ 0 h 5"/>
                  <a:gd name="T2" fmla="*/ 0 w 22"/>
                  <a:gd name="T3" fmla="*/ 0 h 5"/>
                  <a:gd name="T4" fmla="*/ 0 w 22"/>
                  <a:gd name="T5" fmla="*/ 5 h 5"/>
                  <a:gd name="T6" fmla="*/ 6 w 22"/>
                  <a:gd name="T7" fmla="*/ 5 h 5"/>
                  <a:gd name="T8" fmla="*/ 6 w 22"/>
                  <a:gd name="T9" fmla="*/ 5 h 5"/>
                  <a:gd name="T10" fmla="*/ 11 w 22"/>
                  <a:gd name="T11" fmla="*/ 5 h 5"/>
                  <a:gd name="T12" fmla="*/ 16 w 22"/>
                  <a:gd name="T13" fmla="*/ 5 h 5"/>
                  <a:gd name="T14" fmla="*/ 16 w 22"/>
                  <a:gd name="T15" fmla="*/ 0 h 5"/>
                  <a:gd name="T16" fmla="*/ 22 w 22"/>
                  <a:gd name="T17" fmla="*/ 0 h 5"/>
                  <a:gd name="T18" fmla="*/ 22 w 22"/>
                  <a:gd name="T19" fmla="*/ 0 h 5"/>
                  <a:gd name="T20" fmla="*/ 22 w 2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
                    <a:moveTo>
                      <a:pt x="0" y="0"/>
                    </a:moveTo>
                    <a:lnTo>
                      <a:pt x="0" y="0"/>
                    </a:lnTo>
                    <a:lnTo>
                      <a:pt x="0" y="5"/>
                    </a:lnTo>
                    <a:lnTo>
                      <a:pt x="6" y="5"/>
                    </a:lnTo>
                    <a:lnTo>
                      <a:pt x="6" y="5"/>
                    </a:lnTo>
                    <a:lnTo>
                      <a:pt x="11" y="5"/>
                    </a:lnTo>
                    <a:lnTo>
                      <a:pt x="16" y="5"/>
                    </a:lnTo>
                    <a:lnTo>
                      <a:pt x="16" y="0"/>
                    </a:lnTo>
                    <a:lnTo>
                      <a:pt x="22" y="0"/>
                    </a:lnTo>
                    <a:lnTo>
                      <a:pt x="22" y="0"/>
                    </a:lnTo>
                    <a:lnTo>
                      <a:pt x="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1" name="Freeform 242"/>
              <p:cNvSpPr>
                <a:spLocks/>
              </p:cNvSpPr>
              <p:nvPr/>
            </p:nvSpPr>
            <p:spPr bwMode="auto">
              <a:xfrm>
                <a:off x="4116" y="3841"/>
                <a:ext cx="5" cy="11"/>
              </a:xfrm>
              <a:custGeom>
                <a:avLst/>
                <a:gdLst>
                  <a:gd name="T0" fmla="*/ 0 w 5"/>
                  <a:gd name="T1" fmla="*/ 11 h 11"/>
                  <a:gd name="T2" fmla="*/ 5 w 5"/>
                  <a:gd name="T3" fmla="*/ 11 h 11"/>
                  <a:gd name="T4" fmla="*/ 5 w 5"/>
                  <a:gd name="T5" fmla="*/ 11 h 11"/>
                  <a:gd name="T6" fmla="*/ 5 w 5"/>
                  <a:gd name="T7" fmla="*/ 11 h 11"/>
                  <a:gd name="T8" fmla="*/ 5 w 5"/>
                  <a:gd name="T9" fmla="*/ 6 h 11"/>
                  <a:gd name="T10" fmla="*/ 5 w 5"/>
                  <a:gd name="T11" fmla="*/ 6 h 11"/>
                  <a:gd name="T12" fmla="*/ 5 w 5"/>
                  <a:gd name="T13" fmla="*/ 6 h 11"/>
                  <a:gd name="T14" fmla="*/ 5 w 5"/>
                  <a:gd name="T15" fmla="*/ 6 h 11"/>
                  <a:gd name="T16" fmla="*/ 5 w 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11"/>
                    </a:moveTo>
                    <a:lnTo>
                      <a:pt x="5" y="11"/>
                    </a:lnTo>
                    <a:lnTo>
                      <a:pt x="5" y="11"/>
                    </a:lnTo>
                    <a:lnTo>
                      <a:pt x="5" y="11"/>
                    </a:lnTo>
                    <a:lnTo>
                      <a:pt x="5" y="6"/>
                    </a:lnTo>
                    <a:lnTo>
                      <a:pt x="5" y="6"/>
                    </a:lnTo>
                    <a:lnTo>
                      <a:pt x="5" y="6"/>
                    </a:lnTo>
                    <a:lnTo>
                      <a:pt x="5" y="6"/>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2" name="Freeform 243"/>
              <p:cNvSpPr>
                <a:spLocks/>
              </p:cNvSpPr>
              <p:nvPr/>
            </p:nvSpPr>
            <p:spPr bwMode="auto">
              <a:xfrm>
                <a:off x="4121" y="3825"/>
                <a:ext cx="21" cy="16"/>
              </a:xfrm>
              <a:custGeom>
                <a:avLst/>
                <a:gdLst>
                  <a:gd name="T0" fmla="*/ 0 w 21"/>
                  <a:gd name="T1" fmla="*/ 16 h 16"/>
                  <a:gd name="T2" fmla="*/ 0 w 21"/>
                  <a:gd name="T3" fmla="*/ 16 h 16"/>
                  <a:gd name="T4" fmla="*/ 0 w 21"/>
                  <a:gd name="T5" fmla="*/ 16 h 16"/>
                  <a:gd name="T6" fmla="*/ 5 w 21"/>
                  <a:gd name="T7" fmla="*/ 16 h 16"/>
                  <a:gd name="T8" fmla="*/ 5 w 21"/>
                  <a:gd name="T9" fmla="*/ 11 h 16"/>
                  <a:gd name="T10" fmla="*/ 11 w 21"/>
                  <a:gd name="T11" fmla="*/ 11 h 16"/>
                  <a:gd name="T12" fmla="*/ 16 w 21"/>
                  <a:gd name="T13" fmla="*/ 6 h 16"/>
                  <a:gd name="T14" fmla="*/ 16 w 21"/>
                  <a:gd name="T15" fmla="*/ 6 h 16"/>
                  <a:gd name="T16" fmla="*/ 21 w 21"/>
                  <a:gd name="T17" fmla="*/ 6 h 16"/>
                  <a:gd name="T18" fmla="*/ 21 w 21"/>
                  <a:gd name="T19" fmla="*/ 6 h 16"/>
                  <a:gd name="T20" fmla="*/ 21 w 21"/>
                  <a:gd name="T21" fmla="*/ 0 h 16"/>
                  <a:gd name="T22" fmla="*/ 21 w 21"/>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6">
                    <a:moveTo>
                      <a:pt x="0" y="16"/>
                    </a:moveTo>
                    <a:lnTo>
                      <a:pt x="0" y="16"/>
                    </a:lnTo>
                    <a:lnTo>
                      <a:pt x="0" y="16"/>
                    </a:lnTo>
                    <a:lnTo>
                      <a:pt x="5" y="16"/>
                    </a:lnTo>
                    <a:lnTo>
                      <a:pt x="5" y="11"/>
                    </a:lnTo>
                    <a:lnTo>
                      <a:pt x="11" y="11"/>
                    </a:lnTo>
                    <a:lnTo>
                      <a:pt x="16" y="6"/>
                    </a:lnTo>
                    <a:lnTo>
                      <a:pt x="16" y="6"/>
                    </a:lnTo>
                    <a:lnTo>
                      <a:pt x="21" y="6"/>
                    </a:lnTo>
                    <a:lnTo>
                      <a:pt x="21" y="6"/>
                    </a:lnTo>
                    <a:lnTo>
                      <a:pt x="21" y="0"/>
                    </a:lnTo>
                    <a:lnTo>
                      <a:pt x="2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3" name="Freeform 244"/>
              <p:cNvSpPr>
                <a:spLocks/>
              </p:cNvSpPr>
              <p:nvPr/>
            </p:nvSpPr>
            <p:spPr bwMode="auto">
              <a:xfrm>
                <a:off x="4142" y="3825"/>
                <a:ext cx="6" cy="22"/>
              </a:xfrm>
              <a:custGeom>
                <a:avLst/>
                <a:gdLst>
                  <a:gd name="T0" fmla="*/ 0 w 6"/>
                  <a:gd name="T1" fmla="*/ 0 h 22"/>
                  <a:gd name="T2" fmla="*/ 0 w 6"/>
                  <a:gd name="T3" fmla="*/ 6 h 22"/>
                  <a:gd name="T4" fmla="*/ 6 w 6"/>
                  <a:gd name="T5" fmla="*/ 6 h 22"/>
                  <a:gd name="T6" fmla="*/ 6 w 6"/>
                  <a:gd name="T7" fmla="*/ 6 h 22"/>
                  <a:gd name="T8" fmla="*/ 6 w 6"/>
                  <a:gd name="T9" fmla="*/ 6 h 22"/>
                  <a:gd name="T10" fmla="*/ 6 w 6"/>
                  <a:gd name="T11" fmla="*/ 6 h 22"/>
                  <a:gd name="T12" fmla="*/ 6 w 6"/>
                  <a:gd name="T13" fmla="*/ 11 h 22"/>
                  <a:gd name="T14" fmla="*/ 6 w 6"/>
                  <a:gd name="T15" fmla="*/ 16 h 22"/>
                  <a:gd name="T16" fmla="*/ 6 w 6"/>
                  <a:gd name="T17" fmla="*/ 16 h 22"/>
                  <a:gd name="T18" fmla="*/ 6 w 6"/>
                  <a:gd name="T19" fmla="*/ 16 h 22"/>
                  <a:gd name="T20" fmla="*/ 6 w 6"/>
                  <a:gd name="T21" fmla="*/ 22 h 22"/>
                  <a:gd name="T22" fmla="*/ 6 w 6"/>
                  <a:gd name="T23" fmla="*/ 22 h 22"/>
                  <a:gd name="T24" fmla="*/ 6 w 6"/>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2">
                    <a:moveTo>
                      <a:pt x="0" y="0"/>
                    </a:moveTo>
                    <a:lnTo>
                      <a:pt x="0" y="6"/>
                    </a:lnTo>
                    <a:lnTo>
                      <a:pt x="6" y="6"/>
                    </a:lnTo>
                    <a:lnTo>
                      <a:pt x="6" y="6"/>
                    </a:lnTo>
                    <a:lnTo>
                      <a:pt x="6" y="6"/>
                    </a:lnTo>
                    <a:lnTo>
                      <a:pt x="6" y="6"/>
                    </a:lnTo>
                    <a:lnTo>
                      <a:pt x="6" y="11"/>
                    </a:lnTo>
                    <a:lnTo>
                      <a:pt x="6" y="16"/>
                    </a:lnTo>
                    <a:lnTo>
                      <a:pt x="6" y="16"/>
                    </a:lnTo>
                    <a:lnTo>
                      <a:pt x="6" y="16"/>
                    </a:lnTo>
                    <a:lnTo>
                      <a:pt x="6" y="22"/>
                    </a:lnTo>
                    <a:lnTo>
                      <a:pt x="6" y="22"/>
                    </a:lnTo>
                    <a:lnTo>
                      <a:pt x="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4" name="Freeform 245"/>
              <p:cNvSpPr>
                <a:spLocks/>
              </p:cNvSpPr>
              <p:nvPr/>
            </p:nvSpPr>
            <p:spPr bwMode="auto">
              <a:xfrm>
                <a:off x="4148" y="3841"/>
                <a:ext cx="21" cy="6"/>
              </a:xfrm>
              <a:custGeom>
                <a:avLst/>
                <a:gdLst>
                  <a:gd name="T0" fmla="*/ 0 w 21"/>
                  <a:gd name="T1" fmla="*/ 6 h 6"/>
                  <a:gd name="T2" fmla="*/ 5 w 21"/>
                  <a:gd name="T3" fmla="*/ 6 h 6"/>
                  <a:gd name="T4" fmla="*/ 5 w 21"/>
                  <a:gd name="T5" fmla="*/ 6 h 6"/>
                  <a:gd name="T6" fmla="*/ 10 w 21"/>
                  <a:gd name="T7" fmla="*/ 6 h 6"/>
                  <a:gd name="T8" fmla="*/ 10 w 21"/>
                  <a:gd name="T9" fmla="*/ 6 h 6"/>
                  <a:gd name="T10" fmla="*/ 16 w 21"/>
                  <a:gd name="T11" fmla="*/ 0 h 6"/>
                  <a:gd name="T12" fmla="*/ 21 w 21"/>
                  <a:gd name="T13" fmla="*/ 0 h 6"/>
                  <a:gd name="T14" fmla="*/ 21 w 21"/>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
                    <a:moveTo>
                      <a:pt x="0" y="6"/>
                    </a:moveTo>
                    <a:lnTo>
                      <a:pt x="5" y="6"/>
                    </a:lnTo>
                    <a:lnTo>
                      <a:pt x="5" y="6"/>
                    </a:lnTo>
                    <a:lnTo>
                      <a:pt x="10" y="6"/>
                    </a:lnTo>
                    <a:lnTo>
                      <a:pt x="10" y="6"/>
                    </a:lnTo>
                    <a:lnTo>
                      <a:pt x="16" y="0"/>
                    </a:lnTo>
                    <a:lnTo>
                      <a:pt x="21" y="0"/>
                    </a:lnTo>
                    <a:lnTo>
                      <a:pt x="2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5" name="Freeform 246"/>
              <p:cNvSpPr>
                <a:spLocks/>
              </p:cNvSpPr>
              <p:nvPr/>
            </p:nvSpPr>
            <p:spPr bwMode="auto">
              <a:xfrm>
                <a:off x="4169" y="3836"/>
                <a:ext cx="16" cy="5"/>
              </a:xfrm>
              <a:custGeom>
                <a:avLst/>
                <a:gdLst>
                  <a:gd name="T0" fmla="*/ 0 w 16"/>
                  <a:gd name="T1" fmla="*/ 5 h 5"/>
                  <a:gd name="T2" fmla="*/ 0 w 16"/>
                  <a:gd name="T3" fmla="*/ 5 h 5"/>
                  <a:gd name="T4" fmla="*/ 5 w 16"/>
                  <a:gd name="T5" fmla="*/ 5 h 5"/>
                  <a:gd name="T6" fmla="*/ 5 w 16"/>
                  <a:gd name="T7" fmla="*/ 0 h 5"/>
                  <a:gd name="T8" fmla="*/ 11 w 16"/>
                  <a:gd name="T9" fmla="*/ 0 h 5"/>
                  <a:gd name="T10" fmla="*/ 16 w 16"/>
                  <a:gd name="T11" fmla="*/ 0 h 5"/>
                </a:gdLst>
                <a:ahLst/>
                <a:cxnLst>
                  <a:cxn ang="0">
                    <a:pos x="T0" y="T1"/>
                  </a:cxn>
                  <a:cxn ang="0">
                    <a:pos x="T2" y="T3"/>
                  </a:cxn>
                  <a:cxn ang="0">
                    <a:pos x="T4" y="T5"/>
                  </a:cxn>
                  <a:cxn ang="0">
                    <a:pos x="T6" y="T7"/>
                  </a:cxn>
                  <a:cxn ang="0">
                    <a:pos x="T8" y="T9"/>
                  </a:cxn>
                  <a:cxn ang="0">
                    <a:pos x="T10" y="T11"/>
                  </a:cxn>
                </a:cxnLst>
                <a:rect l="0" t="0" r="r" b="b"/>
                <a:pathLst>
                  <a:path w="16" h="5">
                    <a:moveTo>
                      <a:pt x="0" y="5"/>
                    </a:moveTo>
                    <a:lnTo>
                      <a:pt x="0" y="5"/>
                    </a:lnTo>
                    <a:lnTo>
                      <a:pt x="5" y="5"/>
                    </a:lnTo>
                    <a:lnTo>
                      <a:pt x="5" y="0"/>
                    </a:lnTo>
                    <a:lnTo>
                      <a:pt x="11"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6" name="Freeform 247"/>
              <p:cNvSpPr>
                <a:spLocks/>
              </p:cNvSpPr>
              <p:nvPr/>
            </p:nvSpPr>
            <p:spPr bwMode="auto">
              <a:xfrm>
                <a:off x="4185" y="3825"/>
                <a:ext cx="11" cy="11"/>
              </a:xfrm>
              <a:custGeom>
                <a:avLst/>
                <a:gdLst>
                  <a:gd name="T0" fmla="*/ 0 w 11"/>
                  <a:gd name="T1" fmla="*/ 11 h 11"/>
                  <a:gd name="T2" fmla="*/ 0 w 11"/>
                  <a:gd name="T3" fmla="*/ 6 h 11"/>
                  <a:gd name="T4" fmla="*/ 0 w 11"/>
                  <a:gd name="T5" fmla="*/ 6 h 11"/>
                  <a:gd name="T6" fmla="*/ 5 w 11"/>
                  <a:gd name="T7" fmla="*/ 6 h 11"/>
                  <a:gd name="T8" fmla="*/ 5 w 11"/>
                  <a:gd name="T9" fmla="*/ 6 h 11"/>
                  <a:gd name="T10" fmla="*/ 5 w 11"/>
                  <a:gd name="T11" fmla="*/ 0 h 11"/>
                  <a:gd name="T12" fmla="*/ 11 w 11"/>
                  <a:gd name="T13" fmla="*/ 0 h 11"/>
                  <a:gd name="T14" fmla="*/ 11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0" y="11"/>
                    </a:moveTo>
                    <a:lnTo>
                      <a:pt x="0" y="6"/>
                    </a:lnTo>
                    <a:lnTo>
                      <a:pt x="0" y="6"/>
                    </a:lnTo>
                    <a:lnTo>
                      <a:pt x="5" y="6"/>
                    </a:lnTo>
                    <a:lnTo>
                      <a:pt x="5" y="6"/>
                    </a:lnTo>
                    <a:lnTo>
                      <a:pt x="5" y="0"/>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7" name="Freeform 248"/>
              <p:cNvSpPr>
                <a:spLocks/>
              </p:cNvSpPr>
              <p:nvPr/>
            </p:nvSpPr>
            <p:spPr bwMode="auto">
              <a:xfrm>
                <a:off x="4196" y="3825"/>
                <a:ext cx="21" cy="6"/>
              </a:xfrm>
              <a:custGeom>
                <a:avLst/>
                <a:gdLst>
                  <a:gd name="T0" fmla="*/ 0 w 21"/>
                  <a:gd name="T1" fmla="*/ 0 h 6"/>
                  <a:gd name="T2" fmla="*/ 0 w 21"/>
                  <a:gd name="T3" fmla="*/ 0 h 6"/>
                  <a:gd name="T4" fmla="*/ 5 w 21"/>
                  <a:gd name="T5" fmla="*/ 0 h 6"/>
                  <a:gd name="T6" fmla="*/ 5 w 21"/>
                  <a:gd name="T7" fmla="*/ 6 h 6"/>
                  <a:gd name="T8" fmla="*/ 10 w 21"/>
                  <a:gd name="T9" fmla="*/ 6 h 6"/>
                  <a:gd name="T10" fmla="*/ 10 w 21"/>
                  <a:gd name="T11" fmla="*/ 6 h 6"/>
                  <a:gd name="T12" fmla="*/ 16 w 21"/>
                  <a:gd name="T13" fmla="*/ 6 h 6"/>
                  <a:gd name="T14" fmla="*/ 16 w 21"/>
                  <a:gd name="T15" fmla="*/ 6 h 6"/>
                  <a:gd name="T16" fmla="*/ 16 w 21"/>
                  <a:gd name="T17" fmla="*/ 6 h 6"/>
                  <a:gd name="T18" fmla="*/ 21 w 21"/>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6">
                    <a:moveTo>
                      <a:pt x="0" y="0"/>
                    </a:moveTo>
                    <a:lnTo>
                      <a:pt x="0" y="0"/>
                    </a:lnTo>
                    <a:lnTo>
                      <a:pt x="5" y="0"/>
                    </a:lnTo>
                    <a:lnTo>
                      <a:pt x="5" y="6"/>
                    </a:lnTo>
                    <a:lnTo>
                      <a:pt x="10" y="6"/>
                    </a:lnTo>
                    <a:lnTo>
                      <a:pt x="10" y="6"/>
                    </a:lnTo>
                    <a:lnTo>
                      <a:pt x="16" y="6"/>
                    </a:lnTo>
                    <a:lnTo>
                      <a:pt x="16" y="6"/>
                    </a:lnTo>
                    <a:lnTo>
                      <a:pt x="16" y="6"/>
                    </a:lnTo>
                    <a:lnTo>
                      <a:pt x="21"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8" name="Freeform 249"/>
              <p:cNvSpPr>
                <a:spLocks/>
              </p:cNvSpPr>
              <p:nvPr/>
            </p:nvSpPr>
            <p:spPr bwMode="auto">
              <a:xfrm>
                <a:off x="4217" y="3815"/>
                <a:ext cx="5" cy="16"/>
              </a:xfrm>
              <a:custGeom>
                <a:avLst/>
                <a:gdLst>
                  <a:gd name="T0" fmla="*/ 0 w 5"/>
                  <a:gd name="T1" fmla="*/ 16 h 16"/>
                  <a:gd name="T2" fmla="*/ 0 w 5"/>
                  <a:gd name="T3" fmla="*/ 16 h 16"/>
                  <a:gd name="T4" fmla="*/ 0 w 5"/>
                  <a:gd name="T5" fmla="*/ 16 h 16"/>
                  <a:gd name="T6" fmla="*/ 0 w 5"/>
                  <a:gd name="T7" fmla="*/ 16 h 16"/>
                  <a:gd name="T8" fmla="*/ 0 w 5"/>
                  <a:gd name="T9" fmla="*/ 10 h 16"/>
                  <a:gd name="T10" fmla="*/ 0 w 5"/>
                  <a:gd name="T11" fmla="*/ 10 h 16"/>
                  <a:gd name="T12" fmla="*/ 0 w 5"/>
                  <a:gd name="T13" fmla="*/ 5 h 16"/>
                  <a:gd name="T14" fmla="*/ 5 w 5"/>
                  <a:gd name="T15" fmla="*/ 5 h 16"/>
                  <a:gd name="T16" fmla="*/ 5 w 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6">
                    <a:moveTo>
                      <a:pt x="0" y="16"/>
                    </a:moveTo>
                    <a:lnTo>
                      <a:pt x="0" y="16"/>
                    </a:lnTo>
                    <a:lnTo>
                      <a:pt x="0" y="16"/>
                    </a:lnTo>
                    <a:lnTo>
                      <a:pt x="0" y="16"/>
                    </a:lnTo>
                    <a:lnTo>
                      <a:pt x="0" y="10"/>
                    </a:lnTo>
                    <a:lnTo>
                      <a:pt x="0" y="10"/>
                    </a:lnTo>
                    <a:lnTo>
                      <a:pt x="0" y="5"/>
                    </a:lnTo>
                    <a:lnTo>
                      <a:pt x="5" y="5"/>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99" name="Freeform 250"/>
              <p:cNvSpPr>
                <a:spLocks/>
              </p:cNvSpPr>
              <p:nvPr/>
            </p:nvSpPr>
            <p:spPr bwMode="auto">
              <a:xfrm>
                <a:off x="4222" y="3740"/>
                <a:ext cx="27" cy="75"/>
              </a:xfrm>
              <a:custGeom>
                <a:avLst/>
                <a:gdLst>
                  <a:gd name="T0" fmla="*/ 0 w 27"/>
                  <a:gd name="T1" fmla="*/ 75 h 75"/>
                  <a:gd name="T2" fmla="*/ 0 w 27"/>
                  <a:gd name="T3" fmla="*/ 75 h 75"/>
                  <a:gd name="T4" fmla="*/ 0 w 27"/>
                  <a:gd name="T5" fmla="*/ 69 h 75"/>
                  <a:gd name="T6" fmla="*/ 6 w 27"/>
                  <a:gd name="T7" fmla="*/ 64 h 75"/>
                  <a:gd name="T8" fmla="*/ 6 w 27"/>
                  <a:gd name="T9" fmla="*/ 59 h 75"/>
                  <a:gd name="T10" fmla="*/ 6 w 27"/>
                  <a:gd name="T11" fmla="*/ 53 h 75"/>
                  <a:gd name="T12" fmla="*/ 11 w 27"/>
                  <a:gd name="T13" fmla="*/ 48 h 75"/>
                  <a:gd name="T14" fmla="*/ 11 w 27"/>
                  <a:gd name="T15" fmla="*/ 38 h 75"/>
                  <a:gd name="T16" fmla="*/ 16 w 27"/>
                  <a:gd name="T17" fmla="*/ 27 h 75"/>
                  <a:gd name="T18" fmla="*/ 16 w 27"/>
                  <a:gd name="T19" fmla="*/ 22 h 75"/>
                  <a:gd name="T20" fmla="*/ 22 w 27"/>
                  <a:gd name="T21" fmla="*/ 16 h 75"/>
                  <a:gd name="T22" fmla="*/ 22 w 27"/>
                  <a:gd name="T23" fmla="*/ 11 h 75"/>
                  <a:gd name="T24" fmla="*/ 22 w 27"/>
                  <a:gd name="T25" fmla="*/ 6 h 75"/>
                  <a:gd name="T26" fmla="*/ 22 w 27"/>
                  <a:gd name="T27" fmla="*/ 6 h 75"/>
                  <a:gd name="T28" fmla="*/ 27 w 27"/>
                  <a:gd name="T2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75">
                    <a:moveTo>
                      <a:pt x="0" y="75"/>
                    </a:moveTo>
                    <a:lnTo>
                      <a:pt x="0" y="75"/>
                    </a:lnTo>
                    <a:lnTo>
                      <a:pt x="0" y="69"/>
                    </a:lnTo>
                    <a:lnTo>
                      <a:pt x="6" y="64"/>
                    </a:lnTo>
                    <a:lnTo>
                      <a:pt x="6" y="59"/>
                    </a:lnTo>
                    <a:lnTo>
                      <a:pt x="6" y="53"/>
                    </a:lnTo>
                    <a:lnTo>
                      <a:pt x="11" y="48"/>
                    </a:lnTo>
                    <a:lnTo>
                      <a:pt x="11" y="38"/>
                    </a:lnTo>
                    <a:lnTo>
                      <a:pt x="16" y="27"/>
                    </a:lnTo>
                    <a:lnTo>
                      <a:pt x="16" y="22"/>
                    </a:lnTo>
                    <a:lnTo>
                      <a:pt x="22" y="16"/>
                    </a:lnTo>
                    <a:lnTo>
                      <a:pt x="22" y="11"/>
                    </a:lnTo>
                    <a:lnTo>
                      <a:pt x="22" y="6"/>
                    </a:lnTo>
                    <a:lnTo>
                      <a:pt x="22" y="6"/>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0" name="Freeform 251"/>
              <p:cNvSpPr>
                <a:spLocks/>
              </p:cNvSpPr>
              <p:nvPr/>
            </p:nvSpPr>
            <p:spPr bwMode="auto">
              <a:xfrm>
                <a:off x="4249" y="3730"/>
                <a:ext cx="5" cy="10"/>
              </a:xfrm>
              <a:custGeom>
                <a:avLst/>
                <a:gdLst>
                  <a:gd name="T0" fmla="*/ 0 w 5"/>
                  <a:gd name="T1" fmla="*/ 10 h 10"/>
                  <a:gd name="T2" fmla="*/ 0 w 5"/>
                  <a:gd name="T3" fmla="*/ 10 h 10"/>
                  <a:gd name="T4" fmla="*/ 0 w 5"/>
                  <a:gd name="T5" fmla="*/ 5 h 10"/>
                  <a:gd name="T6" fmla="*/ 0 w 5"/>
                  <a:gd name="T7" fmla="*/ 5 h 10"/>
                  <a:gd name="T8" fmla="*/ 0 w 5"/>
                  <a:gd name="T9" fmla="*/ 5 h 10"/>
                  <a:gd name="T10" fmla="*/ 5 w 5"/>
                  <a:gd name="T11" fmla="*/ 5 h 10"/>
                  <a:gd name="T12" fmla="*/ 5 w 5"/>
                  <a:gd name="T13" fmla="*/ 0 h 10"/>
                  <a:gd name="T14" fmla="*/ 5 w 5"/>
                  <a:gd name="T15" fmla="*/ 0 h 10"/>
                  <a:gd name="T16" fmla="*/ 5 w 5"/>
                  <a:gd name="T17" fmla="*/ 0 h 10"/>
                  <a:gd name="T18" fmla="*/ 5 w 5"/>
                  <a:gd name="T19" fmla="*/ 5 h 10"/>
                  <a:gd name="T20" fmla="*/ 5 w 5"/>
                  <a:gd name="T2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0" y="10"/>
                    </a:moveTo>
                    <a:lnTo>
                      <a:pt x="0" y="10"/>
                    </a:lnTo>
                    <a:lnTo>
                      <a:pt x="0" y="5"/>
                    </a:lnTo>
                    <a:lnTo>
                      <a:pt x="0" y="5"/>
                    </a:lnTo>
                    <a:lnTo>
                      <a:pt x="0" y="5"/>
                    </a:lnTo>
                    <a:lnTo>
                      <a:pt x="5" y="5"/>
                    </a:lnTo>
                    <a:lnTo>
                      <a:pt x="5" y="0"/>
                    </a:lnTo>
                    <a:lnTo>
                      <a:pt x="5" y="0"/>
                    </a:lnTo>
                    <a:lnTo>
                      <a:pt x="5" y="0"/>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1" name="Freeform 252"/>
              <p:cNvSpPr>
                <a:spLocks/>
              </p:cNvSpPr>
              <p:nvPr/>
            </p:nvSpPr>
            <p:spPr bwMode="auto">
              <a:xfrm>
                <a:off x="4254" y="3735"/>
                <a:ext cx="5" cy="69"/>
              </a:xfrm>
              <a:custGeom>
                <a:avLst/>
                <a:gdLst>
                  <a:gd name="T0" fmla="*/ 0 w 5"/>
                  <a:gd name="T1" fmla="*/ 0 h 69"/>
                  <a:gd name="T2" fmla="*/ 0 w 5"/>
                  <a:gd name="T3" fmla="*/ 0 h 69"/>
                  <a:gd name="T4" fmla="*/ 0 w 5"/>
                  <a:gd name="T5" fmla="*/ 5 h 69"/>
                  <a:gd name="T6" fmla="*/ 0 w 5"/>
                  <a:gd name="T7" fmla="*/ 5 h 69"/>
                  <a:gd name="T8" fmla="*/ 0 w 5"/>
                  <a:gd name="T9" fmla="*/ 11 h 69"/>
                  <a:gd name="T10" fmla="*/ 0 w 5"/>
                  <a:gd name="T11" fmla="*/ 16 h 69"/>
                  <a:gd name="T12" fmla="*/ 0 w 5"/>
                  <a:gd name="T13" fmla="*/ 21 h 69"/>
                  <a:gd name="T14" fmla="*/ 0 w 5"/>
                  <a:gd name="T15" fmla="*/ 27 h 69"/>
                  <a:gd name="T16" fmla="*/ 0 w 5"/>
                  <a:gd name="T17" fmla="*/ 32 h 69"/>
                  <a:gd name="T18" fmla="*/ 0 w 5"/>
                  <a:gd name="T19" fmla="*/ 43 h 69"/>
                  <a:gd name="T20" fmla="*/ 0 w 5"/>
                  <a:gd name="T21" fmla="*/ 53 h 69"/>
                  <a:gd name="T22" fmla="*/ 0 w 5"/>
                  <a:gd name="T23" fmla="*/ 58 h 69"/>
                  <a:gd name="T24" fmla="*/ 5 w 5"/>
                  <a:gd name="T25" fmla="*/ 64 h 69"/>
                  <a:gd name="T26" fmla="*/ 5 w 5"/>
                  <a:gd name="T27" fmla="*/ 69 h 69"/>
                  <a:gd name="T28" fmla="*/ 5 w 5"/>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69">
                    <a:moveTo>
                      <a:pt x="0" y="0"/>
                    </a:moveTo>
                    <a:lnTo>
                      <a:pt x="0" y="0"/>
                    </a:lnTo>
                    <a:lnTo>
                      <a:pt x="0" y="5"/>
                    </a:lnTo>
                    <a:lnTo>
                      <a:pt x="0" y="5"/>
                    </a:lnTo>
                    <a:lnTo>
                      <a:pt x="0" y="11"/>
                    </a:lnTo>
                    <a:lnTo>
                      <a:pt x="0" y="16"/>
                    </a:lnTo>
                    <a:lnTo>
                      <a:pt x="0" y="21"/>
                    </a:lnTo>
                    <a:lnTo>
                      <a:pt x="0" y="27"/>
                    </a:lnTo>
                    <a:lnTo>
                      <a:pt x="0" y="32"/>
                    </a:lnTo>
                    <a:lnTo>
                      <a:pt x="0" y="43"/>
                    </a:lnTo>
                    <a:lnTo>
                      <a:pt x="0" y="53"/>
                    </a:lnTo>
                    <a:lnTo>
                      <a:pt x="0" y="58"/>
                    </a:lnTo>
                    <a:lnTo>
                      <a:pt x="5" y="64"/>
                    </a:lnTo>
                    <a:lnTo>
                      <a:pt x="5" y="69"/>
                    </a:lnTo>
                    <a:lnTo>
                      <a:pt x="5" y="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2" name="Freeform 253"/>
              <p:cNvSpPr>
                <a:spLocks/>
              </p:cNvSpPr>
              <p:nvPr/>
            </p:nvSpPr>
            <p:spPr bwMode="auto">
              <a:xfrm>
                <a:off x="4259" y="3804"/>
                <a:ext cx="16" cy="64"/>
              </a:xfrm>
              <a:custGeom>
                <a:avLst/>
                <a:gdLst>
                  <a:gd name="T0" fmla="*/ 0 w 16"/>
                  <a:gd name="T1" fmla="*/ 0 h 64"/>
                  <a:gd name="T2" fmla="*/ 0 w 16"/>
                  <a:gd name="T3" fmla="*/ 5 h 64"/>
                  <a:gd name="T4" fmla="*/ 0 w 16"/>
                  <a:gd name="T5" fmla="*/ 11 h 64"/>
                  <a:gd name="T6" fmla="*/ 0 w 16"/>
                  <a:gd name="T7" fmla="*/ 16 h 64"/>
                  <a:gd name="T8" fmla="*/ 0 w 16"/>
                  <a:gd name="T9" fmla="*/ 21 h 64"/>
                  <a:gd name="T10" fmla="*/ 6 w 16"/>
                  <a:gd name="T11" fmla="*/ 32 h 64"/>
                  <a:gd name="T12" fmla="*/ 6 w 16"/>
                  <a:gd name="T13" fmla="*/ 37 h 64"/>
                  <a:gd name="T14" fmla="*/ 6 w 16"/>
                  <a:gd name="T15" fmla="*/ 43 h 64"/>
                  <a:gd name="T16" fmla="*/ 6 w 16"/>
                  <a:gd name="T17" fmla="*/ 48 h 64"/>
                  <a:gd name="T18" fmla="*/ 11 w 16"/>
                  <a:gd name="T19" fmla="*/ 48 h 64"/>
                  <a:gd name="T20" fmla="*/ 11 w 16"/>
                  <a:gd name="T21" fmla="*/ 53 h 64"/>
                  <a:gd name="T22" fmla="*/ 11 w 16"/>
                  <a:gd name="T23" fmla="*/ 59 h 64"/>
                  <a:gd name="T24" fmla="*/ 11 w 16"/>
                  <a:gd name="T25" fmla="*/ 59 h 64"/>
                  <a:gd name="T26" fmla="*/ 11 w 16"/>
                  <a:gd name="T27" fmla="*/ 59 h 64"/>
                  <a:gd name="T28" fmla="*/ 11 w 16"/>
                  <a:gd name="T29" fmla="*/ 64 h 64"/>
                  <a:gd name="T30" fmla="*/ 11 w 16"/>
                  <a:gd name="T31" fmla="*/ 64 h 64"/>
                  <a:gd name="T32" fmla="*/ 11 w 16"/>
                  <a:gd name="T33" fmla="*/ 64 h 64"/>
                  <a:gd name="T34" fmla="*/ 16 w 16"/>
                  <a:gd name="T3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64">
                    <a:moveTo>
                      <a:pt x="0" y="0"/>
                    </a:moveTo>
                    <a:lnTo>
                      <a:pt x="0" y="5"/>
                    </a:lnTo>
                    <a:lnTo>
                      <a:pt x="0" y="11"/>
                    </a:lnTo>
                    <a:lnTo>
                      <a:pt x="0" y="16"/>
                    </a:lnTo>
                    <a:lnTo>
                      <a:pt x="0" y="21"/>
                    </a:lnTo>
                    <a:lnTo>
                      <a:pt x="6" y="32"/>
                    </a:lnTo>
                    <a:lnTo>
                      <a:pt x="6" y="37"/>
                    </a:lnTo>
                    <a:lnTo>
                      <a:pt x="6" y="43"/>
                    </a:lnTo>
                    <a:lnTo>
                      <a:pt x="6" y="48"/>
                    </a:lnTo>
                    <a:lnTo>
                      <a:pt x="11" y="48"/>
                    </a:lnTo>
                    <a:lnTo>
                      <a:pt x="11" y="53"/>
                    </a:lnTo>
                    <a:lnTo>
                      <a:pt x="11" y="59"/>
                    </a:lnTo>
                    <a:lnTo>
                      <a:pt x="11" y="59"/>
                    </a:lnTo>
                    <a:lnTo>
                      <a:pt x="11" y="59"/>
                    </a:lnTo>
                    <a:lnTo>
                      <a:pt x="11" y="64"/>
                    </a:lnTo>
                    <a:lnTo>
                      <a:pt x="11" y="64"/>
                    </a:lnTo>
                    <a:lnTo>
                      <a:pt x="11" y="64"/>
                    </a:lnTo>
                    <a:lnTo>
                      <a:pt x="16"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3" name="Freeform 254"/>
              <p:cNvSpPr>
                <a:spLocks/>
              </p:cNvSpPr>
              <p:nvPr/>
            </p:nvSpPr>
            <p:spPr bwMode="auto">
              <a:xfrm>
                <a:off x="4275" y="3804"/>
                <a:ext cx="6" cy="64"/>
              </a:xfrm>
              <a:custGeom>
                <a:avLst/>
                <a:gdLst>
                  <a:gd name="T0" fmla="*/ 0 w 6"/>
                  <a:gd name="T1" fmla="*/ 64 h 64"/>
                  <a:gd name="T2" fmla="*/ 0 w 6"/>
                  <a:gd name="T3" fmla="*/ 64 h 64"/>
                  <a:gd name="T4" fmla="*/ 0 w 6"/>
                  <a:gd name="T5" fmla="*/ 64 h 64"/>
                  <a:gd name="T6" fmla="*/ 0 w 6"/>
                  <a:gd name="T7" fmla="*/ 64 h 64"/>
                  <a:gd name="T8" fmla="*/ 0 w 6"/>
                  <a:gd name="T9" fmla="*/ 59 h 64"/>
                  <a:gd name="T10" fmla="*/ 0 w 6"/>
                  <a:gd name="T11" fmla="*/ 59 h 64"/>
                  <a:gd name="T12" fmla="*/ 0 w 6"/>
                  <a:gd name="T13" fmla="*/ 53 h 64"/>
                  <a:gd name="T14" fmla="*/ 0 w 6"/>
                  <a:gd name="T15" fmla="*/ 53 h 64"/>
                  <a:gd name="T16" fmla="*/ 0 w 6"/>
                  <a:gd name="T17" fmla="*/ 48 h 64"/>
                  <a:gd name="T18" fmla="*/ 0 w 6"/>
                  <a:gd name="T19" fmla="*/ 43 h 64"/>
                  <a:gd name="T20" fmla="*/ 0 w 6"/>
                  <a:gd name="T21" fmla="*/ 37 h 64"/>
                  <a:gd name="T22" fmla="*/ 0 w 6"/>
                  <a:gd name="T23" fmla="*/ 32 h 64"/>
                  <a:gd name="T24" fmla="*/ 0 w 6"/>
                  <a:gd name="T25" fmla="*/ 32 h 64"/>
                  <a:gd name="T26" fmla="*/ 0 w 6"/>
                  <a:gd name="T27" fmla="*/ 21 h 64"/>
                  <a:gd name="T28" fmla="*/ 0 w 6"/>
                  <a:gd name="T29" fmla="*/ 16 h 64"/>
                  <a:gd name="T30" fmla="*/ 0 w 6"/>
                  <a:gd name="T31" fmla="*/ 11 h 64"/>
                  <a:gd name="T32" fmla="*/ 6 w 6"/>
                  <a:gd name="T33" fmla="*/ 5 h 64"/>
                  <a:gd name="T34" fmla="*/ 6 w 6"/>
                  <a:gd name="T3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64">
                    <a:moveTo>
                      <a:pt x="0" y="64"/>
                    </a:moveTo>
                    <a:lnTo>
                      <a:pt x="0" y="64"/>
                    </a:lnTo>
                    <a:lnTo>
                      <a:pt x="0" y="64"/>
                    </a:lnTo>
                    <a:lnTo>
                      <a:pt x="0" y="64"/>
                    </a:lnTo>
                    <a:lnTo>
                      <a:pt x="0" y="59"/>
                    </a:lnTo>
                    <a:lnTo>
                      <a:pt x="0" y="59"/>
                    </a:lnTo>
                    <a:lnTo>
                      <a:pt x="0" y="53"/>
                    </a:lnTo>
                    <a:lnTo>
                      <a:pt x="0" y="53"/>
                    </a:lnTo>
                    <a:lnTo>
                      <a:pt x="0" y="48"/>
                    </a:lnTo>
                    <a:lnTo>
                      <a:pt x="0" y="43"/>
                    </a:lnTo>
                    <a:lnTo>
                      <a:pt x="0" y="37"/>
                    </a:lnTo>
                    <a:lnTo>
                      <a:pt x="0" y="32"/>
                    </a:lnTo>
                    <a:lnTo>
                      <a:pt x="0" y="32"/>
                    </a:lnTo>
                    <a:lnTo>
                      <a:pt x="0" y="21"/>
                    </a:lnTo>
                    <a:lnTo>
                      <a:pt x="0" y="16"/>
                    </a:lnTo>
                    <a:lnTo>
                      <a:pt x="0" y="11"/>
                    </a:lnTo>
                    <a:lnTo>
                      <a:pt x="6" y="5"/>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4" name="Freeform 255"/>
              <p:cNvSpPr>
                <a:spLocks/>
              </p:cNvSpPr>
              <p:nvPr/>
            </p:nvSpPr>
            <p:spPr bwMode="auto">
              <a:xfrm>
                <a:off x="4281" y="3735"/>
                <a:ext cx="16" cy="69"/>
              </a:xfrm>
              <a:custGeom>
                <a:avLst/>
                <a:gdLst>
                  <a:gd name="T0" fmla="*/ 0 w 16"/>
                  <a:gd name="T1" fmla="*/ 69 h 69"/>
                  <a:gd name="T2" fmla="*/ 0 w 16"/>
                  <a:gd name="T3" fmla="*/ 58 h 69"/>
                  <a:gd name="T4" fmla="*/ 5 w 16"/>
                  <a:gd name="T5" fmla="*/ 53 h 69"/>
                  <a:gd name="T6" fmla="*/ 5 w 16"/>
                  <a:gd name="T7" fmla="*/ 43 h 69"/>
                  <a:gd name="T8" fmla="*/ 5 w 16"/>
                  <a:gd name="T9" fmla="*/ 37 h 69"/>
                  <a:gd name="T10" fmla="*/ 10 w 16"/>
                  <a:gd name="T11" fmla="*/ 27 h 69"/>
                  <a:gd name="T12" fmla="*/ 16 w 16"/>
                  <a:gd name="T13" fmla="*/ 21 h 69"/>
                  <a:gd name="T14" fmla="*/ 16 w 16"/>
                  <a:gd name="T15" fmla="*/ 11 h 69"/>
                  <a:gd name="T16" fmla="*/ 16 w 16"/>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9">
                    <a:moveTo>
                      <a:pt x="0" y="69"/>
                    </a:moveTo>
                    <a:lnTo>
                      <a:pt x="0" y="58"/>
                    </a:lnTo>
                    <a:lnTo>
                      <a:pt x="5" y="53"/>
                    </a:lnTo>
                    <a:lnTo>
                      <a:pt x="5" y="43"/>
                    </a:lnTo>
                    <a:lnTo>
                      <a:pt x="5" y="37"/>
                    </a:lnTo>
                    <a:lnTo>
                      <a:pt x="10" y="27"/>
                    </a:lnTo>
                    <a:lnTo>
                      <a:pt x="16" y="21"/>
                    </a:lnTo>
                    <a:lnTo>
                      <a:pt x="16" y="11"/>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5" name="Freeform 256"/>
              <p:cNvSpPr>
                <a:spLocks/>
              </p:cNvSpPr>
              <p:nvPr/>
            </p:nvSpPr>
            <p:spPr bwMode="auto">
              <a:xfrm>
                <a:off x="4297" y="3655"/>
                <a:ext cx="16" cy="80"/>
              </a:xfrm>
              <a:custGeom>
                <a:avLst/>
                <a:gdLst>
                  <a:gd name="T0" fmla="*/ 0 w 16"/>
                  <a:gd name="T1" fmla="*/ 80 h 80"/>
                  <a:gd name="T2" fmla="*/ 0 w 16"/>
                  <a:gd name="T3" fmla="*/ 80 h 80"/>
                  <a:gd name="T4" fmla="*/ 5 w 16"/>
                  <a:gd name="T5" fmla="*/ 75 h 80"/>
                  <a:gd name="T6" fmla="*/ 5 w 16"/>
                  <a:gd name="T7" fmla="*/ 69 h 80"/>
                  <a:gd name="T8" fmla="*/ 5 w 16"/>
                  <a:gd name="T9" fmla="*/ 64 h 80"/>
                  <a:gd name="T10" fmla="*/ 5 w 16"/>
                  <a:gd name="T11" fmla="*/ 59 h 80"/>
                  <a:gd name="T12" fmla="*/ 5 w 16"/>
                  <a:gd name="T13" fmla="*/ 48 h 80"/>
                  <a:gd name="T14" fmla="*/ 5 w 16"/>
                  <a:gd name="T15" fmla="*/ 43 h 80"/>
                  <a:gd name="T16" fmla="*/ 10 w 16"/>
                  <a:gd name="T17" fmla="*/ 32 h 80"/>
                  <a:gd name="T18" fmla="*/ 10 w 16"/>
                  <a:gd name="T19" fmla="*/ 27 h 80"/>
                  <a:gd name="T20" fmla="*/ 10 w 16"/>
                  <a:gd name="T21" fmla="*/ 21 h 80"/>
                  <a:gd name="T22" fmla="*/ 10 w 16"/>
                  <a:gd name="T23" fmla="*/ 16 h 80"/>
                  <a:gd name="T24" fmla="*/ 10 w 16"/>
                  <a:gd name="T25" fmla="*/ 11 h 80"/>
                  <a:gd name="T26" fmla="*/ 10 w 16"/>
                  <a:gd name="T27" fmla="*/ 11 h 80"/>
                  <a:gd name="T28" fmla="*/ 10 w 16"/>
                  <a:gd name="T29" fmla="*/ 5 h 80"/>
                  <a:gd name="T30" fmla="*/ 10 w 16"/>
                  <a:gd name="T31" fmla="*/ 5 h 80"/>
                  <a:gd name="T32" fmla="*/ 10 w 16"/>
                  <a:gd name="T33" fmla="*/ 5 h 80"/>
                  <a:gd name="T34" fmla="*/ 10 w 16"/>
                  <a:gd name="T35" fmla="*/ 0 h 80"/>
                  <a:gd name="T36" fmla="*/ 10 w 16"/>
                  <a:gd name="T37" fmla="*/ 0 h 80"/>
                  <a:gd name="T38" fmla="*/ 16 w 16"/>
                  <a:gd name="T39" fmla="*/ 0 h 80"/>
                  <a:gd name="T40" fmla="*/ 16 w 16"/>
                  <a:gd name="T41" fmla="*/ 0 h 80"/>
                  <a:gd name="T42" fmla="*/ 16 w 16"/>
                  <a:gd name="T43" fmla="*/ 0 h 80"/>
                  <a:gd name="T44" fmla="*/ 16 w 16"/>
                  <a:gd name="T45" fmla="*/ 0 h 80"/>
                  <a:gd name="T46" fmla="*/ 16 w 16"/>
                  <a:gd name="T4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80">
                    <a:moveTo>
                      <a:pt x="0" y="80"/>
                    </a:moveTo>
                    <a:lnTo>
                      <a:pt x="0" y="80"/>
                    </a:lnTo>
                    <a:lnTo>
                      <a:pt x="5" y="75"/>
                    </a:lnTo>
                    <a:lnTo>
                      <a:pt x="5" y="69"/>
                    </a:lnTo>
                    <a:lnTo>
                      <a:pt x="5" y="64"/>
                    </a:lnTo>
                    <a:lnTo>
                      <a:pt x="5" y="59"/>
                    </a:lnTo>
                    <a:lnTo>
                      <a:pt x="5" y="48"/>
                    </a:lnTo>
                    <a:lnTo>
                      <a:pt x="5" y="43"/>
                    </a:lnTo>
                    <a:lnTo>
                      <a:pt x="10" y="32"/>
                    </a:lnTo>
                    <a:lnTo>
                      <a:pt x="10" y="27"/>
                    </a:lnTo>
                    <a:lnTo>
                      <a:pt x="10" y="21"/>
                    </a:lnTo>
                    <a:lnTo>
                      <a:pt x="10" y="16"/>
                    </a:lnTo>
                    <a:lnTo>
                      <a:pt x="10" y="11"/>
                    </a:lnTo>
                    <a:lnTo>
                      <a:pt x="10" y="11"/>
                    </a:lnTo>
                    <a:lnTo>
                      <a:pt x="10" y="5"/>
                    </a:lnTo>
                    <a:lnTo>
                      <a:pt x="10" y="5"/>
                    </a:lnTo>
                    <a:lnTo>
                      <a:pt x="10" y="5"/>
                    </a:lnTo>
                    <a:lnTo>
                      <a:pt x="10" y="0"/>
                    </a:lnTo>
                    <a:lnTo>
                      <a:pt x="10" y="0"/>
                    </a:lnTo>
                    <a:lnTo>
                      <a:pt x="16" y="0"/>
                    </a:lnTo>
                    <a:lnTo>
                      <a:pt x="16" y="0"/>
                    </a:lnTo>
                    <a:lnTo>
                      <a:pt x="16" y="0"/>
                    </a:lnTo>
                    <a:lnTo>
                      <a:pt x="16"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6" name="Freeform 257"/>
              <p:cNvSpPr>
                <a:spLocks/>
              </p:cNvSpPr>
              <p:nvPr/>
            </p:nvSpPr>
            <p:spPr bwMode="auto">
              <a:xfrm>
                <a:off x="4313" y="3655"/>
                <a:ext cx="10" cy="128"/>
              </a:xfrm>
              <a:custGeom>
                <a:avLst/>
                <a:gdLst>
                  <a:gd name="T0" fmla="*/ 0 w 10"/>
                  <a:gd name="T1" fmla="*/ 0 h 128"/>
                  <a:gd name="T2" fmla="*/ 0 w 10"/>
                  <a:gd name="T3" fmla="*/ 0 h 128"/>
                  <a:gd name="T4" fmla="*/ 0 w 10"/>
                  <a:gd name="T5" fmla="*/ 0 h 128"/>
                  <a:gd name="T6" fmla="*/ 0 w 10"/>
                  <a:gd name="T7" fmla="*/ 5 h 128"/>
                  <a:gd name="T8" fmla="*/ 0 w 10"/>
                  <a:gd name="T9" fmla="*/ 5 h 128"/>
                  <a:gd name="T10" fmla="*/ 0 w 10"/>
                  <a:gd name="T11" fmla="*/ 11 h 128"/>
                  <a:gd name="T12" fmla="*/ 0 w 10"/>
                  <a:gd name="T13" fmla="*/ 16 h 128"/>
                  <a:gd name="T14" fmla="*/ 0 w 10"/>
                  <a:gd name="T15" fmla="*/ 16 h 128"/>
                  <a:gd name="T16" fmla="*/ 0 w 10"/>
                  <a:gd name="T17" fmla="*/ 21 h 128"/>
                  <a:gd name="T18" fmla="*/ 0 w 10"/>
                  <a:gd name="T19" fmla="*/ 27 h 128"/>
                  <a:gd name="T20" fmla="*/ 5 w 10"/>
                  <a:gd name="T21" fmla="*/ 32 h 128"/>
                  <a:gd name="T22" fmla="*/ 5 w 10"/>
                  <a:gd name="T23" fmla="*/ 37 h 128"/>
                  <a:gd name="T24" fmla="*/ 5 w 10"/>
                  <a:gd name="T25" fmla="*/ 43 h 128"/>
                  <a:gd name="T26" fmla="*/ 5 w 10"/>
                  <a:gd name="T27" fmla="*/ 53 h 128"/>
                  <a:gd name="T28" fmla="*/ 5 w 10"/>
                  <a:gd name="T29" fmla="*/ 64 h 128"/>
                  <a:gd name="T30" fmla="*/ 5 w 10"/>
                  <a:gd name="T31" fmla="*/ 75 h 128"/>
                  <a:gd name="T32" fmla="*/ 5 w 10"/>
                  <a:gd name="T33" fmla="*/ 85 h 128"/>
                  <a:gd name="T34" fmla="*/ 5 w 10"/>
                  <a:gd name="T35" fmla="*/ 91 h 128"/>
                  <a:gd name="T36" fmla="*/ 5 w 10"/>
                  <a:gd name="T37" fmla="*/ 96 h 128"/>
                  <a:gd name="T38" fmla="*/ 10 w 10"/>
                  <a:gd name="T39" fmla="*/ 101 h 128"/>
                  <a:gd name="T40" fmla="*/ 10 w 10"/>
                  <a:gd name="T41" fmla="*/ 107 h 128"/>
                  <a:gd name="T42" fmla="*/ 10 w 10"/>
                  <a:gd name="T43" fmla="*/ 112 h 128"/>
                  <a:gd name="T44" fmla="*/ 10 w 10"/>
                  <a:gd name="T45" fmla="*/ 117 h 128"/>
                  <a:gd name="T46" fmla="*/ 10 w 10"/>
                  <a:gd name="T47" fmla="*/ 117 h 128"/>
                  <a:gd name="T48" fmla="*/ 10 w 10"/>
                  <a:gd name="T49" fmla="*/ 123 h 128"/>
                  <a:gd name="T50" fmla="*/ 10 w 10"/>
                  <a:gd name="T51" fmla="*/ 123 h 128"/>
                  <a:gd name="T52" fmla="*/ 10 w 10"/>
                  <a:gd name="T53" fmla="*/ 128 h 128"/>
                  <a:gd name="T54" fmla="*/ 10 w 10"/>
                  <a:gd name="T55" fmla="*/ 128 h 128"/>
                  <a:gd name="T56" fmla="*/ 10 w 10"/>
                  <a:gd name="T5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28">
                    <a:moveTo>
                      <a:pt x="0" y="0"/>
                    </a:moveTo>
                    <a:lnTo>
                      <a:pt x="0" y="0"/>
                    </a:lnTo>
                    <a:lnTo>
                      <a:pt x="0" y="0"/>
                    </a:lnTo>
                    <a:lnTo>
                      <a:pt x="0" y="5"/>
                    </a:lnTo>
                    <a:lnTo>
                      <a:pt x="0" y="5"/>
                    </a:lnTo>
                    <a:lnTo>
                      <a:pt x="0" y="11"/>
                    </a:lnTo>
                    <a:lnTo>
                      <a:pt x="0" y="16"/>
                    </a:lnTo>
                    <a:lnTo>
                      <a:pt x="0" y="16"/>
                    </a:lnTo>
                    <a:lnTo>
                      <a:pt x="0" y="21"/>
                    </a:lnTo>
                    <a:lnTo>
                      <a:pt x="0" y="27"/>
                    </a:lnTo>
                    <a:lnTo>
                      <a:pt x="5" y="32"/>
                    </a:lnTo>
                    <a:lnTo>
                      <a:pt x="5" y="37"/>
                    </a:lnTo>
                    <a:lnTo>
                      <a:pt x="5" y="43"/>
                    </a:lnTo>
                    <a:lnTo>
                      <a:pt x="5" y="53"/>
                    </a:lnTo>
                    <a:lnTo>
                      <a:pt x="5" y="64"/>
                    </a:lnTo>
                    <a:lnTo>
                      <a:pt x="5" y="75"/>
                    </a:lnTo>
                    <a:lnTo>
                      <a:pt x="5" y="85"/>
                    </a:lnTo>
                    <a:lnTo>
                      <a:pt x="5" y="91"/>
                    </a:lnTo>
                    <a:lnTo>
                      <a:pt x="5" y="96"/>
                    </a:lnTo>
                    <a:lnTo>
                      <a:pt x="10" y="101"/>
                    </a:lnTo>
                    <a:lnTo>
                      <a:pt x="10" y="107"/>
                    </a:lnTo>
                    <a:lnTo>
                      <a:pt x="10" y="112"/>
                    </a:lnTo>
                    <a:lnTo>
                      <a:pt x="10" y="117"/>
                    </a:lnTo>
                    <a:lnTo>
                      <a:pt x="10" y="117"/>
                    </a:lnTo>
                    <a:lnTo>
                      <a:pt x="10" y="123"/>
                    </a:lnTo>
                    <a:lnTo>
                      <a:pt x="10" y="123"/>
                    </a:lnTo>
                    <a:lnTo>
                      <a:pt x="10" y="128"/>
                    </a:lnTo>
                    <a:lnTo>
                      <a:pt x="10" y="128"/>
                    </a:lnTo>
                    <a:lnTo>
                      <a:pt x="10" y="12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7" name="Freeform 258"/>
              <p:cNvSpPr>
                <a:spLocks/>
              </p:cNvSpPr>
              <p:nvPr/>
            </p:nvSpPr>
            <p:spPr bwMode="auto">
              <a:xfrm>
                <a:off x="4323" y="3703"/>
                <a:ext cx="22" cy="80"/>
              </a:xfrm>
              <a:custGeom>
                <a:avLst/>
                <a:gdLst>
                  <a:gd name="T0" fmla="*/ 0 w 22"/>
                  <a:gd name="T1" fmla="*/ 80 h 80"/>
                  <a:gd name="T2" fmla="*/ 0 w 22"/>
                  <a:gd name="T3" fmla="*/ 80 h 80"/>
                  <a:gd name="T4" fmla="*/ 0 w 22"/>
                  <a:gd name="T5" fmla="*/ 80 h 80"/>
                  <a:gd name="T6" fmla="*/ 6 w 22"/>
                  <a:gd name="T7" fmla="*/ 80 h 80"/>
                  <a:gd name="T8" fmla="*/ 6 w 22"/>
                  <a:gd name="T9" fmla="*/ 80 h 80"/>
                  <a:gd name="T10" fmla="*/ 6 w 22"/>
                  <a:gd name="T11" fmla="*/ 80 h 80"/>
                  <a:gd name="T12" fmla="*/ 6 w 22"/>
                  <a:gd name="T13" fmla="*/ 80 h 80"/>
                  <a:gd name="T14" fmla="*/ 6 w 22"/>
                  <a:gd name="T15" fmla="*/ 75 h 80"/>
                  <a:gd name="T16" fmla="*/ 6 w 22"/>
                  <a:gd name="T17" fmla="*/ 75 h 80"/>
                  <a:gd name="T18" fmla="*/ 6 w 22"/>
                  <a:gd name="T19" fmla="*/ 75 h 80"/>
                  <a:gd name="T20" fmla="*/ 6 w 22"/>
                  <a:gd name="T21" fmla="*/ 69 h 80"/>
                  <a:gd name="T22" fmla="*/ 11 w 22"/>
                  <a:gd name="T23" fmla="*/ 69 h 80"/>
                  <a:gd name="T24" fmla="*/ 11 w 22"/>
                  <a:gd name="T25" fmla="*/ 64 h 80"/>
                  <a:gd name="T26" fmla="*/ 11 w 22"/>
                  <a:gd name="T27" fmla="*/ 59 h 80"/>
                  <a:gd name="T28" fmla="*/ 11 w 22"/>
                  <a:gd name="T29" fmla="*/ 53 h 80"/>
                  <a:gd name="T30" fmla="*/ 11 w 22"/>
                  <a:gd name="T31" fmla="*/ 43 h 80"/>
                  <a:gd name="T32" fmla="*/ 16 w 22"/>
                  <a:gd name="T33" fmla="*/ 37 h 80"/>
                  <a:gd name="T34" fmla="*/ 16 w 22"/>
                  <a:gd name="T35" fmla="*/ 27 h 80"/>
                  <a:gd name="T36" fmla="*/ 16 w 22"/>
                  <a:gd name="T37" fmla="*/ 21 h 80"/>
                  <a:gd name="T38" fmla="*/ 16 w 22"/>
                  <a:gd name="T39" fmla="*/ 16 h 80"/>
                  <a:gd name="T40" fmla="*/ 16 w 22"/>
                  <a:gd name="T41" fmla="*/ 11 h 80"/>
                  <a:gd name="T42" fmla="*/ 22 w 22"/>
                  <a:gd name="T43" fmla="*/ 11 h 80"/>
                  <a:gd name="T44" fmla="*/ 22 w 22"/>
                  <a:gd name="T45" fmla="*/ 5 h 80"/>
                  <a:gd name="T46" fmla="*/ 22 w 22"/>
                  <a:gd name="T47" fmla="*/ 5 h 80"/>
                  <a:gd name="T48" fmla="*/ 22 w 22"/>
                  <a:gd name="T49" fmla="*/ 0 h 80"/>
                  <a:gd name="T50" fmla="*/ 22 w 22"/>
                  <a:gd name="T5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80">
                    <a:moveTo>
                      <a:pt x="0" y="80"/>
                    </a:moveTo>
                    <a:lnTo>
                      <a:pt x="0" y="80"/>
                    </a:lnTo>
                    <a:lnTo>
                      <a:pt x="0" y="80"/>
                    </a:lnTo>
                    <a:lnTo>
                      <a:pt x="6" y="80"/>
                    </a:lnTo>
                    <a:lnTo>
                      <a:pt x="6" y="80"/>
                    </a:lnTo>
                    <a:lnTo>
                      <a:pt x="6" y="80"/>
                    </a:lnTo>
                    <a:lnTo>
                      <a:pt x="6" y="80"/>
                    </a:lnTo>
                    <a:lnTo>
                      <a:pt x="6" y="75"/>
                    </a:lnTo>
                    <a:lnTo>
                      <a:pt x="6" y="75"/>
                    </a:lnTo>
                    <a:lnTo>
                      <a:pt x="6" y="75"/>
                    </a:lnTo>
                    <a:lnTo>
                      <a:pt x="6" y="69"/>
                    </a:lnTo>
                    <a:lnTo>
                      <a:pt x="11" y="69"/>
                    </a:lnTo>
                    <a:lnTo>
                      <a:pt x="11" y="64"/>
                    </a:lnTo>
                    <a:lnTo>
                      <a:pt x="11" y="59"/>
                    </a:lnTo>
                    <a:lnTo>
                      <a:pt x="11" y="53"/>
                    </a:lnTo>
                    <a:lnTo>
                      <a:pt x="11" y="43"/>
                    </a:lnTo>
                    <a:lnTo>
                      <a:pt x="16" y="37"/>
                    </a:lnTo>
                    <a:lnTo>
                      <a:pt x="16" y="27"/>
                    </a:lnTo>
                    <a:lnTo>
                      <a:pt x="16" y="21"/>
                    </a:lnTo>
                    <a:lnTo>
                      <a:pt x="16" y="16"/>
                    </a:lnTo>
                    <a:lnTo>
                      <a:pt x="16" y="11"/>
                    </a:lnTo>
                    <a:lnTo>
                      <a:pt x="22" y="11"/>
                    </a:lnTo>
                    <a:lnTo>
                      <a:pt x="22" y="5"/>
                    </a:lnTo>
                    <a:lnTo>
                      <a:pt x="22" y="5"/>
                    </a:lnTo>
                    <a:lnTo>
                      <a:pt x="22" y="0"/>
                    </a:lnTo>
                    <a:lnTo>
                      <a:pt x="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8" name="Freeform 259"/>
              <p:cNvSpPr>
                <a:spLocks/>
              </p:cNvSpPr>
              <p:nvPr/>
            </p:nvSpPr>
            <p:spPr bwMode="auto">
              <a:xfrm>
                <a:off x="4345" y="3666"/>
                <a:ext cx="5" cy="37"/>
              </a:xfrm>
              <a:custGeom>
                <a:avLst/>
                <a:gdLst>
                  <a:gd name="T0" fmla="*/ 0 w 5"/>
                  <a:gd name="T1" fmla="*/ 37 h 37"/>
                  <a:gd name="T2" fmla="*/ 0 w 5"/>
                  <a:gd name="T3" fmla="*/ 32 h 37"/>
                  <a:gd name="T4" fmla="*/ 0 w 5"/>
                  <a:gd name="T5" fmla="*/ 32 h 37"/>
                  <a:gd name="T6" fmla="*/ 0 w 5"/>
                  <a:gd name="T7" fmla="*/ 26 h 37"/>
                  <a:gd name="T8" fmla="*/ 0 w 5"/>
                  <a:gd name="T9" fmla="*/ 26 h 37"/>
                  <a:gd name="T10" fmla="*/ 0 w 5"/>
                  <a:gd name="T11" fmla="*/ 21 h 37"/>
                  <a:gd name="T12" fmla="*/ 0 w 5"/>
                  <a:gd name="T13" fmla="*/ 16 h 37"/>
                  <a:gd name="T14" fmla="*/ 5 w 5"/>
                  <a:gd name="T15" fmla="*/ 10 h 37"/>
                  <a:gd name="T16" fmla="*/ 5 w 5"/>
                  <a:gd name="T17" fmla="*/ 10 h 37"/>
                  <a:gd name="T18" fmla="*/ 5 w 5"/>
                  <a:gd name="T19" fmla="*/ 5 h 37"/>
                  <a:gd name="T20" fmla="*/ 5 w 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7">
                    <a:moveTo>
                      <a:pt x="0" y="37"/>
                    </a:moveTo>
                    <a:lnTo>
                      <a:pt x="0" y="32"/>
                    </a:lnTo>
                    <a:lnTo>
                      <a:pt x="0" y="32"/>
                    </a:lnTo>
                    <a:lnTo>
                      <a:pt x="0" y="26"/>
                    </a:lnTo>
                    <a:lnTo>
                      <a:pt x="0" y="26"/>
                    </a:lnTo>
                    <a:lnTo>
                      <a:pt x="0" y="21"/>
                    </a:lnTo>
                    <a:lnTo>
                      <a:pt x="0" y="16"/>
                    </a:lnTo>
                    <a:lnTo>
                      <a:pt x="5" y="10"/>
                    </a:lnTo>
                    <a:lnTo>
                      <a:pt x="5" y="10"/>
                    </a:lnTo>
                    <a:lnTo>
                      <a:pt x="5" y="5"/>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09" name="Freeform 260"/>
              <p:cNvSpPr>
                <a:spLocks/>
              </p:cNvSpPr>
              <p:nvPr/>
            </p:nvSpPr>
            <p:spPr bwMode="auto">
              <a:xfrm>
                <a:off x="4350" y="3634"/>
                <a:ext cx="27" cy="32"/>
              </a:xfrm>
              <a:custGeom>
                <a:avLst/>
                <a:gdLst>
                  <a:gd name="T0" fmla="*/ 0 w 27"/>
                  <a:gd name="T1" fmla="*/ 32 h 32"/>
                  <a:gd name="T2" fmla="*/ 0 w 27"/>
                  <a:gd name="T3" fmla="*/ 32 h 32"/>
                  <a:gd name="T4" fmla="*/ 0 w 27"/>
                  <a:gd name="T5" fmla="*/ 32 h 32"/>
                  <a:gd name="T6" fmla="*/ 5 w 27"/>
                  <a:gd name="T7" fmla="*/ 26 h 32"/>
                  <a:gd name="T8" fmla="*/ 5 w 27"/>
                  <a:gd name="T9" fmla="*/ 26 h 32"/>
                  <a:gd name="T10" fmla="*/ 11 w 27"/>
                  <a:gd name="T11" fmla="*/ 26 h 32"/>
                  <a:gd name="T12" fmla="*/ 11 w 27"/>
                  <a:gd name="T13" fmla="*/ 21 h 32"/>
                  <a:gd name="T14" fmla="*/ 16 w 27"/>
                  <a:gd name="T15" fmla="*/ 21 h 32"/>
                  <a:gd name="T16" fmla="*/ 16 w 27"/>
                  <a:gd name="T17" fmla="*/ 16 h 32"/>
                  <a:gd name="T18" fmla="*/ 21 w 27"/>
                  <a:gd name="T19" fmla="*/ 16 h 32"/>
                  <a:gd name="T20" fmla="*/ 21 w 27"/>
                  <a:gd name="T21" fmla="*/ 10 h 32"/>
                  <a:gd name="T22" fmla="*/ 21 w 27"/>
                  <a:gd name="T23" fmla="*/ 10 h 32"/>
                  <a:gd name="T24" fmla="*/ 27 w 27"/>
                  <a:gd name="T25" fmla="*/ 5 h 32"/>
                  <a:gd name="T26" fmla="*/ 27 w 27"/>
                  <a:gd name="T27" fmla="*/ 0 h 32"/>
                  <a:gd name="T28" fmla="*/ 27 w 2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2">
                    <a:moveTo>
                      <a:pt x="0" y="32"/>
                    </a:moveTo>
                    <a:lnTo>
                      <a:pt x="0" y="32"/>
                    </a:lnTo>
                    <a:lnTo>
                      <a:pt x="0" y="32"/>
                    </a:lnTo>
                    <a:lnTo>
                      <a:pt x="5" y="26"/>
                    </a:lnTo>
                    <a:lnTo>
                      <a:pt x="5" y="26"/>
                    </a:lnTo>
                    <a:lnTo>
                      <a:pt x="11" y="26"/>
                    </a:lnTo>
                    <a:lnTo>
                      <a:pt x="11" y="21"/>
                    </a:lnTo>
                    <a:lnTo>
                      <a:pt x="16" y="21"/>
                    </a:lnTo>
                    <a:lnTo>
                      <a:pt x="16" y="16"/>
                    </a:lnTo>
                    <a:lnTo>
                      <a:pt x="21" y="16"/>
                    </a:lnTo>
                    <a:lnTo>
                      <a:pt x="21" y="10"/>
                    </a:lnTo>
                    <a:lnTo>
                      <a:pt x="21" y="10"/>
                    </a:lnTo>
                    <a:lnTo>
                      <a:pt x="27" y="5"/>
                    </a:lnTo>
                    <a:lnTo>
                      <a:pt x="27" y="0"/>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10" name="Freeform 261"/>
              <p:cNvSpPr>
                <a:spLocks/>
              </p:cNvSpPr>
              <p:nvPr/>
            </p:nvSpPr>
            <p:spPr bwMode="auto">
              <a:xfrm>
                <a:off x="4377" y="3474"/>
                <a:ext cx="21" cy="160"/>
              </a:xfrm>
              <a:custGeom>
                <a:avLst/>
                <a:gdLst>
                  <a:gd name="T0" fmla="*/ 0 w 21"/>
                  <a:gd name="T1" fmla="*/ 160 h 160"/>
                  <a:gd name="T2" fmla="*/ 0 w 21"/>
                  <a:gd name="T3" fmla="*/ 154 h 160"/>
                  <a:gd name="T4" fmla="*/ 0 w 21"/>
                  <a:gd name="T5" fmla="*/ 149 h 160"/>
                  <a:gd name="T6" fmla="*/ 0 w 21"/>
                  <a:gd name="T7" fmla="*/ 149 h 160"/>
                  <a:gd name="T8" fmla="*/ 0 w 21"/>
                  <a:gd name="T9" fmla="*/ 144 h 160"/>
                  <a:gd name="T10" fmla="*/ 5 w 21"/>
                  <a:gd name="T11" fmla="*/ 138 h 160"/>
                  <a:gd name="T12" fmla="*/ 5 w 21"/>
                  <a:gd name="T13" fmla="*/ 133 h 160"/>
                  <a:gd name="T14" fmla="*/ 5 w 21"/>
                  <a:gd name="T15" fmla="*/ 128 h 160"/>
                  <a:gd name="T16" fmla="*/ 5 w 21"/>
                  <a:gd name="T17" fmla="*/ 122 h 160"/>
                  <a:gd name="T18" fmla="*/ 5 w 21"/>
                  <a:gd name="T19" fmla="*/ 117 h 160"/>
                  <a:gd name="T20" fmla="*/ 5 w 21"/>
                  <a:gd name="T21" fmla="*/ 106 h 160"/>
                  <a:gd name="T22" fmla="*/ 10 w 21"/>
                  <a:gd name="T23" fmla="*/ 96 h 160"/>
                  <a:gd name="T24" fmla="*/ 10 w 21"/>
                  <a:gd name="T25" fmla="*/ 80 h 160"/>
                  <a:gd name="T26" fmla="*/ 10 w 21"/>
                  <a:gd name="T27" fmla="*/ 69 h 160"/>
                  <a:gd name="T28" fmla="*/ 10 w 21"/>
                  <a:gd name="T29" fmla="*/ 58 h 160"/>
                  <a:gd name="T30" fmla="*/ 10 w 21"/>
                  <a:gd name="T31" fmla="*/ 48 h 160"/>
                  <a:gd name="T32" fmla="*/ 16 w 21"/>
                  <a:gd name="T33" fmla="*/ 42 h 160"/>
                  <a:gd name="T34" fmla="*/ 16 w 21"/>
                  <a:gd name="T35" fmla="*/ 37 h 160"/>
                  <a:gd name="T36" fmla="*/ 16 w 21"/>
                  <a:gd name="T37" fmla="*/ 32 h 160"/>
                  <a:gd name="T38" fmla="*/ 16 w 21"/>
                  <a:gd name="T39" fmla="*/ 26 h 160"/>
                  <a:gd name="T40" fmla="*/ 16 w 21"/>
                  <a:gd name="T41" fmla="*/ 21 h 160"/>
                  <a:gd name="T42" fmla="*/ 16 w 21"/>
                  <a:gd name="T43" fmla="*/ 21 h 160"/>
                  <a:gd name="T44" fmla="*/ 16 w 21"/>
                  <a:gd name="T45" fmla="*/ 16 h 160"/>
                  <a:gd name="T46" fmla="*/ 16 w 21"/>
                  <a:gd name="T47" fmla="*/ 10 h 160"/>
                  <a:gd name="T48" fmla="*/ 16 w 21"/>
                  <a:gd name="T49" fmla="*/ 10 h 160"/>
                  <a:gd name="T50" fmla="*/ 16 w 21"/>
                  <a:gd name="T51" fmla="*/ 5 h 160"/>
                  <a:gd name="T52" fmla="*/ 16 w 21"/>
                  <a:gd name="T53" fmla="*/ 5 h 160"/>
                  <a:gd name="T54" fmla="*/ 21 w 21"/>
                  <a:gd name="T55" fmla="*/ 5 h 160"/>
                  <a:gd name="T56" fmla="*/ 21 w 21"/>
                  <a:gd name="T5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 h="160">
                    <a:moveTo>
                      <a:pt x="0" y="160"/>
                    </a:moveTo>
                    <a:lnTo>
                      <a:pt x="0" y="154"/>
                    </a:lnTo>
                    <a:lnTo>
                      <a:pt x="0" y="149"/>
                    </a:lnTo>
                    <a:lnTo>
                      <a:pt x="0" y="149"/>
                    </a:lnTo>
                    <a:lnTo>
                      <a:pt x="0" y="144"/>
                    </a:lnTo>
                    <a:lnTo>
                      <a:pt x="5" y="138"/>
                    </a:lnTo>
                    <a:lnTo>
                      <a:pt x="5" y="133"/>
                    </a:lnTo>
                    <a:lnTo>
                      <a:pt x="5" y="128"/>
                    </a:lnTo>
                    <a:lnTo>
                      <a:pt x="5" y="122"/>
                    </a:lnTo>
                    <a:lnTo>
                      <a:pt x="5" y="117"/>
                    </a:lnTo>
                    <a:lnTo>
                      <a:pt x="5" y="106"/>
                    </a:lnTo>
                    <a:lnTo>
                      <a:pt x="10" y="96"/>
                    </a:lnTo>
                    <a:lnTo>
                      <a:pt x="10" y="80"/>
                    </a:lnTo>
                    <a:lnTo>
                      <a:pt x="10" y="69"/>
                    </a:lnTo>
                    <a:lnTo>
                      <a:pt x="10" y="58"/>
                    </a:lnTo>
                    <a:lnTo>
                      <a:pt x="10" y="48"/>
                    </a:lnTo>
                    <a:lnTo>
                      <a:pt x="16" y="42"/>
                    </a:lnTo>
                    <a:lnTo>
                      <a:pt x="16" y="37"/>
                    </a:lnTo>
                    <a:lnTo>
                      <a:pt x="16" y="32"/>
                    </a:lnTo>
                    <a:lnTo>
                      <a:pt x="16" y="26"/>
                    </a:lnTo>
                    <a:lnTo>
                      <a:pt x="16" y="21"/>
                    </a:lnTo>
                    <a:lnTo>
                      <a:pt x="16" y="21"/>
                    </a:lnTo>
                    <a:lnTo>
                      <a:pt x="16" y="16"/>
                    </a:lnTo>
                    <a:lnTo>
                      <a:pt x="16" y="10"/>
                    </a:lnTo>
                    <a:lnTo>
                      <a:pt x="16" y="10"/>
                    </a:lnTo>
                    <a:lnTo>
                      <a:pt x="16" y="5"/>
                    </a:lnTo>
                    <a:lnTo>
                      <a:pt x="16" y="5"/>
                    </a:lnTo>
                    <a:lnTo>
                      <a:pt x="21" y="5"/>
                    </a:lnTo>
                    <a:lnTo>
                      <a:pt x="2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11" name="Freeform 262"/>
              <p:cNvSpPr>
                <a:spLocks/>
              </p:cNvSpPr>
              <p:nvPr/>
            </p:nvSpPr>
            <p:spPr bwMode="auto">
              <a:xfrm>
                <a:off x="4398" y="3474"/>
                <a:ext cx="5" cy="149"/>
              </a:xfrm>
              <a:custGeom>
                <a:avLst/>
                <a:gdLst>
                  <a:gd name="T0" fmla="*/ 0 w 5"/>
                  <a:gd name="T1" fmla="*/ 0 h 149"/>
                  <a:gd name="T2" fmla="*/ 0 w 5"/>
                  <a:gd name="T3" fmla="*/ 5 h 149"/>
                  <a:gd name="T4" fmla="*/ 0 w 5"/>
                  <a:gd name="T5" fmla="*/ 5 h 149"/>
                  <a:gd name="T6" fmla="*/ 0 w 5"/>
                  <a:gd name="T7" fmla="*/ 5 h 149"/>
                  <a:gd name="T8" fmla="*/ 0 w 5"/>
                  <a:gd name="T9" fmla="*/ 10 h 149"/>
                  <a:gd name="T10" fmla="*/ 0 w 5"/>
                  <a:gd name="T11" fmla="*/ 10 h 149"/>
                  <a:gd name="T12" fmla="*/ 0 w 5"/>
                  <a:gd name="T13" fmla="*/ 16 h 149"/>
                  <a:gd name="T14" fmla="*/ 0 w 5"/>
                  <a:gd name="T15" fmla="*/ 16 h 149"/>
                  <a:gd name="T16" fmla="*/ 0 w 5"/>
                  <a:gd name="T17" fmla="*/ 21 h 149"/>
                  <a:gd name="T18" fmla="*/ 0 w 5"/>
                  <a:gd name="T19" fmla="*/ 26 h 149"/>
                  <a:gd name="T20" fmla="*/ 0 w 5"/>
                  <a:gd name="T21" fmla="*/ 32 h 149"/>
                  <a:gd name="T22" fmla="*/ 0 w 5"/>
                  <a:gd name="T23" fmla="*/ 37 h 149"/>
                  <a:gd name="T24" fmla="*/ 0 w 5"/>
                  <a:gd name="T25" fmla="*/ 42 h 149"/>
                  <a:gd name="T26" fmla="*/ 0 w 5"/>
                  <a:gd name="T27" fmla="*/ 53 h 149"/>
                  <a:gd name="T28" fmla="*/ 0 w 5"/>
                  <a:gd name="T29" fmla="*/ 58 h 149"/>
                  <a:gd name="T30" fmla="*/ 0 w 5"/>
                  <a:gd name="T31" fmla="*/ 69 h 149"/>
                  <a:gd name="T32" fmla="*/ 0 w 5"/>
                  <a:gd name="T33" fmla="*/ 85 h 149"/>
                  <a:gd name="T34" fmla="*/ 0 w 5"/>
                  <a:gd name="T35" fmla="*/ 96 h 149"/>
                  <a:gd name="T36" fmla="*/ 5 w 5"/>
                  <a:gd name="T37" fmla="*/ 101 h 149"/>
                  <a:gd name="T38" fmla="*/ 5 w 5"/>
                  <a:gd name="T39" fmla="*/ 106 h 149"/>
                  <a:gd name="T40" fmla="*/ 5 w 5"/>
                  <a:gd name="T41" fmla="*/ 117 h 149"/>
                  <a:gd name="T42" fmla="*/ 5 w 5"/>
                  <a:gd name="T43" fmla="*/ 122 h 149"/>
                  <a:gd name="T44" fmla="*/ 5 w 5"/>
                  <a:gd name="T45" fmla="*/ 128 h 149"/>
                  <a:gd name="T46" fmla="*/ 5 w 5"/>
                  <a:gd name="T47" fmla="*/ 133 h 149"/>
                  <a:gd name="T48" fmla="*/ 5 w 5"/>
                  <a:gd name="T49" fmla="*/ 133 h 149"/>
                  <a:gd name="T50" fmla="*/ 5 w 5"/>
                  <a:gd name="T51" fmla="*/ 138 h 149"/>
                  <a:gd name="T52" fmla="*/ 5 w 5"/>
                  <a:gd name="T53" fmla="*/ 144 h 149"/>
                  <a:gd name="T54" fmla="*/ 5 w 5"/>
                  <a:gd name="T55" fmla="*/ 144 h 149"/>
                  <a:gd name="T56" fmla="*/ 5 w 5"/>
                  <a:gd name="T57" fmla="*/ 149 h 149"/>
                  <a:gd name="T58" fmla="*/ 5 w 5"/>
                  <a:gd name="T5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 h="149">
                    <a:moveTo>
                      <a:pt x="0" y="0"/>
                    </a:moveTo>
                    <a:lnTo>
                      <a:pt x="0" y="5"/>
                    </a:lnTo>
                    <a:lnTo>
                      <a:pt x="0" y="5"/>
                    </a:lnTo>
                    <a:lnTo>
                      <a:pt x="0" y="5"/>
                    </a:lnTo>
                    <a:lnTo>
                      <a:pt x="0" y="10"/>
                    </a:lnTo>
                    <a:lnTo>
                      <a:pt x="0" y="10"/>
                    </a:lnTo>
                    <a:lnTo>
                      <a:pt x="0" y="16"/>
                    </a:lnTo>
                    <a:lnTo>
                      <a:pt x="0" y="16"/>
                    </a:lnTo>
                    <a:lnTo>
                      <a:pt x="0" y="21"/>
                    </a:lnTo>
                    <a:lnTo>
                      <a:pt x="0" y="26"/>
                    </a:lnTo>
                    <a:lnTo>
                      <a:pt x="0" y="32"/>
                    </a:lnTo>
                    <a:lnTo>
                      <a:pt x="0" y="37"/>
                    </a:lnTo>
                    <a:lnTo>
                      <a:pt x="0" y="42"/>
                    </a:lnTo>
                    <a:lnTo>
                      <a:pt x="0" y="53"/>
                    </a:lnTo>
                    <a:lnTo>
                      <a:pt x="0" y="58"/>
                    </a:lnTo>
                    <a:lnTo>
                      <a:pt x="0" y="69"/>
                    </a:lnTo>
                    <a:lnTo>
                      <a:pt x="0" y="85"/>
                    </a:lnTo>
                    <a:lnTo>
                      <a:pt x="0" y="96"/>
                    </a:lnTo>
                    <a:lnTo>
                      <a:pt x="5" y="101"/>
                    </a:lnTo>
                    <a:lnTo>
                      <a:pt x="5" y="106"/>
                    </a:lnTo>
                    <a:lnTo>
                      <a:pt x="5" y="117"/>
                    </a:lnTo>
                    <a:lnTo>
                      <a:pt x="5" y="122"/>
                    </a:lnTo>
                    <a:lnTo>
                      <a:pt x="5" y="128"/>
                    </a:lnTo>
                    <a:lnTo>
                      <a:pt x="5" y="133"/>
                    </a:lnTo>
                    <a:lnTo>
                      <a:pt x="5" y="133"/>
                    </a:lnTo>
                    <a:lnTo>
                      <a:pt x="5" y="138"/>
                    </a:lnTo>
                    <a:lnTo>
                      <a:pt x="5" y="144"/>
                    </a:lnTo>
                    <a:lnTo>
                      <a:pt x="5" y="144"/>
                    </a:lnTo>
                    <a:lnTo>
                      <a:pt x="5" y="149"/>
                    </a:lnTo>
                    <a:lnTo>
                      <a:pt x="5"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12" name="Freeform 263"/>
              <p:cNvSpPr>
                <a:spLocks/>
              </p:cNvSpPr>
              <p:nvPr/>
            </p:nvSpPr>
            <p:spPr bwMode="auto">
              <a:xfrm>
                <a:off x="4403" y="3559"/>
                <a:ext cx="6" cy="64"/>
              </a:xfrm>
              <a:custGeom>
                <a:avLst/>
                <a:gdLst>
                  <a:gd name="T0" fmla="*/ 0 w 6"/>
                  <a:gd name="T1" fmla="*/ 64 h 64"/>
                  <a:gd name="T2" fmla="*/ 0 w 6"/>
                  <a:gd name="T3" fmla="*/ 64 h 64"/>
                  <a:gd name="T4" fmla="*/ 0 w 6"/>
                  <a:gd name="T5" fmla="*/ 64 h 64"/>
                  <a:gd name="T6" fmla="*/ 0 w 6"/>
                  <a:gd name="T7" fmla="*/ 64 h 64"/>
                  <a:gd name="T8" fmla="*/ 0 w 6"/>
                  <a:gd name="T9" fmla="*/ 64 h 64"/>
                  <a:gd name="T10" fmla="*/ 0 w 6"/>
                  <a:gd name="T11" fmla="*/ 64 h 64"/>
                  <a:gd name="T12" fmla="*/ 0 w 6"/>
                  <a:gd name="T13" fmla="*/ 64 h 64"/>
                  <a:gd name="T14" fmla="*/ 0 w 6"/>
                  <a:gd name="T15" fmla="*/ 64 h 64"/>
                  <a:gd name="T16" fmla="*/ 0 w 6"/>
                  <a:gd name="T17" fmla="*/ 59 h 64"/>
                  <a:gd name="T18" fmla="*/ 0 w 6"/>
                  <a:gd name="T19" fmla="*/ 59 h 64"/>
                  <a:gd name="T20" fmla="*/ 0 w 6"/>
                  <a:gd name="T21" fmla="*/ 53 h 64"/>
                  <a:gd name="T22" fmla="*/ 0 w 6"/>
                  <a:gd name="T23" fmla="*/ 53 h 64"/>
                  <a:gd name="T24" fmla="*/ 0 w 6"/>
                  <a:gd name="T25" fmla="*/ 48 h 64"/>
                  <a:gd name="T26" fmla="*/ 0 w 6"/>
                  <a:gd name="T27" fmla="*/ 43 h 64"/>
                  <a:gd name="T28" fmla="*/ 0 w 6"/>
                  <a:gd name="T29" fmla="*/ 37 h 64"/>
                  <a:gd name="T30" fmla="*/ 0 w 6"/>
                  <a:gd name="T31" fmla="*/ 32 h 64"/>
                  <a:gd name="T32" fmla="*/ 0 w 6"/>
                  <a:gd name="T33" fmla="*/ 21 h 64"/>
                  <a:gd name="T34" fmla="*/ 0 w 6"/>
                  <a:gd name="T35" fmla="*/ 16 h 64"/>
                  <a:gd name="T36" fmla="*/ 6 w 6"/>
                  <a:gd name="T37" fmla="*/ 16 h 64"/>
                  <a:gd name="T38" fmla="*/ 6 w 6"/>
                  <a:gd name="T39" fmla="*/ 11 h 64"/>
                  <a:gd name="T40" fmla="*/ 6 w 6"/>
                  <a:gd name="T41" fmla="*/ 11 h 64"/>
                  <a:gd name="T42" fmla="*/ 6 w 6"/>
                  <a:gd name="T43" fmla="*/ 5 h 64"/>
                  <a:gd name="T44" fmla="*/ 6 w 6"/>
                  <a:gd name="T45" fmla="*/ 5 h 64"/>
                  <a:gd name="T46" fmla="*/ 6 w 6"/>
                  <a:gd name="T47" fmla="*/ 0 h 64"/>
                  <a:gd name="T48" fmla="*/ 6 w 6"/>
                  <a:gd name="T49" fmla="*/ 0 h 64"/>
                  <a:gd name="T50" fmla="*/ 6 w 6"/>
                  <a:gd name="T51" fmla="*/ 0 h 64"/>
                  <a:gd name="T52" fmla="*/ 6 w 6"/>
                  <a:gd name="T53" fmla="*/ 0 h 64"/>
                  <a:gd name="T54" fmla="*/ 6 w 6"/>
                  <a:gd name="T5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64">
                    <a:moveTo>
                      <a:pt x="0" y="64"/>
                    </a:moveTo>
                    <a:lnTo>
                      <a:pt x="0" y="64"/>
                    </a:lnTo>
                    <a:lnTo>
                      <a:pt x="0" y="64"/>
                    </a:lnTo>
                    <a:lnTo>
                      <a:pt x="0" y="64"/>
                    </a:lnTo>
                    <a:lnTo>
                      <a:pt x="0" y="64"/>
                    </a:lnTo>
                    <a:lnTo>
                      <a:pt x="0" y="64"/>
                    </a:lnTo>
                    <a:lnTo>
                      <a:pt x="0" y="64"/>
                    </a:lnTo>
                    <a:lnTo>
                      <a:pt x="0" y="64"/>
                    </a:lnTo>
                    <a:lnTo>
                      <a:pt x="0" y="59"/>
                    </a:lnTo>
                    <a:lnTo>
                      <a:pt x="0" y="59"/>
                    </a:lnTo>
                    <a:lnTo>
                      <a:pt x="0" y="53"/>
                    </a:lnTo>
                    <a:lnTo>
                      <a:pt x="0" y="53"/>
                    </a:lnTo>
                    <a:lnTo>
                      <a:pt x="0" y="48"/>
                    </a:lnTo>
                    <a:lnTo>
                      <a:pt x="0" y="43"/>
                    </a:lnTo>
                    <a:lnTo>
                      <a:pt x="0" y="37"/>
                    </a:lnTo>
                    <a:lnTo>
                      <a:pt x="0" y="32"/>
                    </a:lnTo>
                    <a:lnTo>
                      <a:pt x="0" y="21"/>
                    </a:lnTo>
                    <a:lnTo>
                      <a:pt x="0" y="16"/>
                    </a:lnTo>
                    <a:lnTo>
                      <a:pt x="6" y="16"/>
                    </a:lnTo>
                    <a:lnTo>
                      <a:pt x="6" y="11"/>
                    </a:lnTo>
                    <a:lnTo>
                      <a:pt x="6" y="11"/>
                    </a:lnTo>
                    <a:lnTo>
                      <a:pt x="6" y="5"/>
                    </a:lnTo>
                    <a:lnTo>
                      <a:pt x="6" y="5"/>
                    </a:lnTo>
                    <a:lnTo>
                      <a:pt x="6" y="0"/>
                    </a:lnTo>
                    <a:lnTo>
                      <a:pt x="6" y="0"/>
                    </a:lnTo>
                    <a:lnTo>
                      <a:pt x="6" y="0"/>
                    </a:lnTo>
                    <a:lnTo>
                      <a:pt x="6"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15" name="Freeform 266"/>
              <p:cNvSpPr>
                <a:spLocks/>
              </p:cNvSpPr>
              <p:nvPr/>
            </p:nvSpPr>
            <p:spPr bwMode="auto">
              <a:xfrm>
                <a:off x="4435" y="3410"/>
                <a:ext cx="6" cy="48"/>
              </a:xfrm>
              <a:custGeom>
                <a:avLst/>
                <a:gdLst>
                  <a:gd name="T0" fmla="*/ 0 w 6"/>
                  <a:gd name="T1" fmla="*/ 48 h 48"/>
                  <a:gd name="T2" fmla="*/ 0 w 6"/>
                  <a:gd name="T3" fmla="*/ 42 h 48"/>
                  <a:gd name="T4" fmla="*/ 0 w 6"/>
                  <a:gd name="T5" fmla="*/ 42 h 48"/>
                  <a:gd name="T6" fmla="*/ 0 w 6"/>
                  <a:gd name="T7" fmla="*/ 37 h 48"/>
                  <a:gd name="T8" fmla="*/ 0 w 6"/>
                  <a:gd name="T9" fmla="*/ 32 h 48"/>
                  <a:gd name="T10" fmla="*/ 0 w 6"/>
                  <a:gd name="T11" fmla="*/ 26 h 48"/>
                  <a:gd name="T12" fmla="*/ 0 w 6"/>
                  <a:gd name="T13" fmla="*/ 26 h 48"/>
                  <a:gd name="T14" fmla="*/ 6 w 6"/>
                  <a:gd name="T15" fmla="*/ 21 h 48"/>
                  <a:gd name="T16" fmla="*/ 6 w 6"/>
                  <a:gd name="T17" fmla="*/ 16 h 48"/>
                  <a:gd name="T18" fmla="*/ 6 w 6"/>
                  <a:gd name="T19" fmla="*/ 11 h 48"/>
                  <a:gd name="T20" fmla="*/ 6 w 6"/>
                  <a:gd name="T21" fmla="*/ 5 h 48"/>
                  <a:gd name="T22" fmla="*/ 6 w 6"/>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8">
                    <a:moveTo>
                      <a:pt x="0" y="48"/>
                    </a:moveTo>
                    <a:lnTo>
                      <a:pt x="0" y="42"/>
                    </a:lnTo>
                    <a:lnTo>
                      <a:pt x="0" y="42"/>
                    </a:lnTo>
                    <a:lnTo>
                      <a:pt x="0" y="37"/>
                    </a:lnTo>
                    <a:lnTo>
                      <a:pt x="0" y="32"/>
                    </a:lnTo>
                    <a:lnTo>
                      <a:pt x="0" y="26"/>
                    </a:lnTo>
                    <a:lnTo>
                      <a:pt x="0" y="26"/>
                    </a:lnTo>
                    <a:lnTo>
                      <a:pt x="6" y="21"/>
                    </a:lnTo>
                    <a:lnTo>
                      <a:pt x="6" y="16"/>
                    </a:lnTo>
                    <a:lnTo>
                      <a:pt x="6" y="11"/>
                    </a:lnTo>
                    <a:lnTo>
                      <a:pt x="6" y="5"/>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16" name="Freeform 267"/>
              <p:cNvSpPr>
                <a:spLocks/>
              </p:cNvSpPr>
              <p:nvPr/>
            </p:nvSpPr>
            <p:spPr bwMode="auto">
              <a:xfrm>
                <a:off x="4441" y="3362"/>
                <a:ext cx="5" cy="48"/>
              </a:xfrm>
              <a:custGeom>
                <a:avLst/>
                <a:gdLst>
                  <a:gd name="T0" fmla="*/ 0 w 5"/>
                  <a:gd name="T1" fmla="*/ 48 h 48"/>
                  <a:gd name="T2" fmla="*/ 0 w 5"/>
                  <a:gd name="T3" fmla="*/ 43 h 48"/>
                  <a:gd name="T4" fmla="*/ 0 w 5"/>
                  <a:gd name="T5" fmla="*/ 37 h 48"/>
                  <a:gd name="T6" fmla="*/ 5 w 5"/>
                  <a:gd name="T7" fmla="*/ 27 h 48"/>
                  <a:gd name="T8" fmla="*/ 5 w 5"/>
                  <a:gd name="T9" fmla="*/ 16 h 48"/>
                  <a:gd name="T10" fmla="*/ 5 w 5"/>
                  <a:gd name="T11" fmla="*/ 11 h 48"/>
                  <a:gd name="T12" fmla="*/ 5 w 5"/>
                  <a:gd name="T13" fmla="*/ 5 h 48"/>
                  <a:gd name="T14" fmla="*/ 5 w 5"/>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8">
                    <a:moveTo>
                      <a:pt x="0" y="48"/>
                    </a:moveTo>
                    <a:lnTo>
                      <a:pt x="0" y="43"/>
                    </a:lnTo>
                    <a:lnTo>
                      <a:pt x="0" y="37"/>
                    </a:lnTo>
                    <a:lnTo>
                      <a:pt x="5" y="27"/>
                    </a:lnTo>
                    <a:lnTo>
                      <a:pt x="5" y="16"/>
                    </a:lnTo>
                    <a:lnTo>
                      <a:pt x="5" y="11"/>
                    </a:lnTo>
                    <a:lnTo>
                      <a:pt x="5" y="5"/>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17" name="Freeform 268"/>
              <p:cNvSpPr>
                <a:spLocks/>
              </p:cNvSpPr>
              <p:nvPr/>
            </p:nvSpPr>
            <p:spPr bwMode="auto">
              <a:xfrm>
                <a:off x="4446" y="3303"/>
                <a:ext cx="10" cy="59"/>
              </a:xfrm>
              <a:custGeom>
                <a:avLst/>
                <a:gdLst>
                  <a:gd name="T0" fmla="*/ 0 w 10"/>
                  <a:gd name="T1" fmla="*/ 59 h 59"/>
                  <a:gd name="T2" fmla="*/ 0 w 10"/>
                  <a:gd name="T3" fmla="*/ 54 h 59"/>
                  <a:gd name="T4" fmla="*/ 0 w 10"/>
                  <a:gd name="T5" fmla="*/ 54 h 59"/>
                  <a:gd name="T6" fmla="*/ 5 w 10"/>
                  <a:gd name="T7" fmla="*/ 48 h 59"/>
                  <a:gd name="T8" fmla="*/ 5 w 10"/>
                  <a:gd name="T9" fmla="*/ 43 h 59"/>
                  <a:gd name="T10" fmla="*/ 5 w 10"/>
                  <a:gd name="T11" fmla="*/ 38 h 59"/>
                  <a:gd name="T12" fmla="*/ 5 w 10"/>
                  <a:gd name="T13" fmla="*/ 32 h 59"/>
                  <a:gd name="T14" fmla="*/ 5 w 10"/>
                  <a:gd name="T15" fmla="*/ 27 h 59"/>
                  <a:gd name="T16" fmla="*/ 5 w 10"/>
                  <a:gd name="T17" fmla="*/ 22 h 59"/>
                  <a:gd name="T18" fmla="*/ 5 w 10"/>
                  <a:gd name="T19" fmla="*/ 16 h 59"/>
                  <a:gd name="T20" fmla="*/ 5 w 10"/>
                  <a:gd name="T21" fmla="*/ 11 h 59"/>
                  <a:gd name="T22" fmla="*/ 5 w 10"/>
                  <a:gd name="T23" fmla="*/ 6 h 59"/>
                  <a:gd name="T24" fmla="*/ 5 w 10"/>
                  <a:gd name="T25" fmla="*/ 6 h 59"/>
                  <a:gd name="T26" fmla="*/ 5 w 10"/>
                  <a:gd name="T27" fmla="*/ 0 h 59"/>
                  <a:gd name="T28" fmla="*/ 5 w 10"/>
                  <a:gd name="T29" fmla="*/ 0 h 59"/>
                  <a:gd name="T30" fmla="*/ 5 w 10"/>
                  <a:gd name="T31" fmla="*/ 0 h 59"/>
                  <a:gd name="T32" fmla="*/ 5 w 10"/>
                  <a:gd name="T33" fmla="*/ 0 h 59"/>
                  <a:gd name="T34" fmla="*/ 5 w 10"/>
                  <a:gd name="T35" fmla="*/ 0 h 59"/>
                  <a:gd name="T36" fmla="*/ 5 w 10"/>
                  <a:gd name="T37" fmla="*/ 0 h 59"/>
                  <a:gd name="T38" fmla="*/ 5 w 10"/>
                  <a:gd name="T39" fmla="*/ 0 h 59"/>
                  <a:gd name="T40" fmla="*/ 10 w 10"/>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59">
                    <a:moveTo>
                      <a:pt x="0" y="59"/>
                    </a:moveTo>
                    <a:lnTo>
                      <a:pt x="0" y="54"/>
                    </a:lnTo>
                    <a:lnTo>
                      <a:pt x="0" y="54"/>
                    </a:lnTo>
                    <a:lnTo>
                      <a:pt x="5" y="48"/>
                    </a:lnTo>
                    <a:lnTo>
                      <a:pt x="5" y="43"/>
                    </a:lnTo>
                    <a:lnTo>
                      <a:pt x="5" y="38"/>
                    </a:lnTo>
                    <a:lnTo>
                      <a:pt x="5" y="32"/>
                    </a:lnTo>
                    <a:lnTo>
                      <a:pt x="5" y="27"/>
                    </a:lnTo>
                    <a:lnTo>
                      <a:pt x="5" y="22"/>
                    </a:lnTo>
                    <a:lnTo>
                      <a:pt x="5" y="16"/>
                    </a:lnTo>
                    <a:lnTo>
                      <a:pt x="5" y="11"/>
                    </a:lnTo>
                    <a:lnTo>
                      <a:pt x="5" y="6"/>
                    </a:lnTo>
                    <a:lnTo>
                      <a:pt x="5" y="6"/>
                    </a:lnTo>
                    <a:lnTo>
                      <a:pt x="5" y="0"/>
                    </a:lnTo>
                    <a:lnTo>
                      <a:pt x="5" y="0"/>
                    </a:lnTo>
                    <a:lnTo>
                      <a:pt x="5" y="0"/>
                    </a:lnTo>
                    <a:lnTo>
                      <a:pt x="5" y="0"/>
                    </a:lnTo>
                    <a:lnTo>
                      <a:pt x="5" y="0"/>
                    </a:lnTo>
                    <a:lnTo>
                      <a:pt x="5" y="0"/>
                    </a:lnTo>
                    <a:lnTo>
                      <a:pt x="5"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2" name="Freeform 273"/>
              <p:cNvSpPr>
                <a:spLocks/>
              </p:cNvSpPr>
              <p:nvPr/>
            </p:nvSpPr>
            <p:spPr bwMode="auto">
              <a:xfrm>
                <a:off x="4494" y="3319"/>
                <a:ext cx="5" cy="54"/>
              </a:xfrm>
              <a:custGeom>
                <a:avLst/>
                <a:gdLst>
                  <a:gd name="T0" fmla="*/ 0 w 5"/>
                  <a:gd name="T1" fmla="*/ 54 h 54"/>
                  <a:gd name="T2" fmla="*/ 0 w 5"/>
                  <a:gd name="T3" fmla="*/ 54 h 54"/>
                  <a:gd name="T4" fmla="*/ 0 w 5"/>
                  <a:gd name="T5" fmla="*/ 54 h 54"/>
                  <a:gd name="T6" fmla="*/ 0 w 5"/>
                  <a:gd name="T7" fmla="*/ 54 h 54"/>
                  <a:gd name="T8" fmla="*/ 0 w 5"/>
                  <a:gd name="T9" fmla="*/ 54 h 54"/>
                  <a:gd name="T10" fmla="*/ 0 w 5"/>
                  <a:gd name="T11" fmla="*/ 54 h 54"/>
                  <a:gd name="T12" fmla="*/ 0 w 5"/>
                  <a:gd name="T13" fmla="*/ 54 h 54"/>
                  <a:gd name="T14" fmla="*/ 0 w 5"/>
                  <a:gd name="T15" fmla="*/ 48 h 54"/>
                  <a:gd name="T16" fmla="*/ 0 w 5"/>
                  <a:gd name="T17" fmla="*/ 48 h 54"/>
                  <a:gd name="T18" fmla="*/ 0 w 5"/>
                  <a:gd name="T19" fmla="*/ 43 h 54"/>
                  <a:gd name="T20" fmla="*/ 0 w 5"/>
                  <a:gd name="T21" fmla="*/ 38 h 54"/>
                  <a:gd name="T22" fmla="*/ 0 w 5"/>
                  <a:gd name="T23" fmla="*/ 32 h 54"/>
                  <a:gd name="T24" fmla="*/ 5 w 5"/>
                  <a:gd name="T25" fmla="*/ 22 h 54"/>
                  <a:gd name="T26" fmla="*/ 5 w 5"/>
                  <a:gd name="T27" fmla="*/ 16 h 54"/>
                  <a:gd name="T28" fmla="*/ 5 w 5"/>
                  <a:gd name="T29" fmla="*/ 16 h 54"/>
                  <a:gd name="T30" fmla="*/ 5 w 5"/>
                  <a:gd name="T31" fmla="*/ 11 h 54"/>
                  <a:gd name="T32" fmla="*/ 5 w 5"/>
                  <a:gd name="T33" fmla="*/ 6 h 54"/>
                  <a:gd name="T34" fmla="*/ 5 w 5"/>
                  <a:gd name="T35" fmla="*/ 6 h 54"/>
                  <a:gd name="T36" fmla="*/ 5 w 5"/>
                  <a:gd name="T37" fmla="*/ 6 h 54"/>
                  <a:gd name="T38" fmla="*/ 5 w 5"/>
                  <a:gd name="T39" fmla="*/ 6 h 54"/>
                  <a:gd name="T40" fmla="*/ 5 w 5"/>
                  <a:gd name="T4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54">
                    <a:moveTo>
                      <a:pt x="0" y="54"/>
                    </a:moveTo>
                    <a:lnTo>
                      <a:pt x="0" y="54"/>
                    </a:lnTo>
                    <a:lnTo>
                      <a:pt x="0" y="54"/>
                    </a:lnTo>
                    <a:lnTo>
                      <a:pt x="0" y="54"/>
                    </a:lnTo>
                    <a:lnTo>
                      <a:pt x="0" y="54"/>
                    </a:lnTo>
                    <a:lnTo>
                      <a:pt x="0" y="54"/>
                    </a:lnTo>
                    <a:lnTo>
                      <a:pt x="0" y="54"/>
                    </a:lnTo>
                    <a:lnTo>
                      <a:pt x="0" y="48"/>
                    </a:lnTo>
                    <a:lnTo>
                      <a:pt x="0" y="48"/>
                    </a:lnTo>
                    <a:lnTo>
                      <a:pt x="0" y="43"/>
                    </a:lnTo>
                    <a:lnTo>
                      <a:pt x="0" y="38"/>
                    </a:lnTo>
                    <a:lnTo>
                      <a:pt x="0" y="32"/>
                    </a:lnTo>
                    <a:lnTo>
                      <a:pt x="5" y="22"/>
                    </a:lnTo>
                    <a:lnTo>
                      <a:pt x="5" y="16"/>
                    </a:lnTo>
                    <a:lnTo>
                      <a:pt x="5" y="16"/>
                    </a:lnTo>
                    <a:lnTo>
                      <a:pt x="5" y="11"/>
                    </a:lnTo>
                    <a:lnTo>
                      <a:pt x="5" y="6"/>
                    </a:lnTo>
                    <a:lnTo>
                      <a:pt x="5" y="6"/>
                    </a:lnTo>
                    <a:lnTo>
                      <a:pt x="5" y="6"/>
                    </a:lnTo>
                    <a:lnTo>
                      <a:pt x="5" y="6"/>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3" name="Freeform 274"/>
              <p:cNvSpPr>
                <a:spLocks/>
              </p:cNvSpPr>
              <p:nvPr/>
            </p:nvSpPr>
            <p:spPr bwMode="auto">
              <a:xfrm>
                <a:off x="4499" y="3319"/>
                <a:ext cx="5" cy="16"/>
              </a:xfrm>
              <a:custGeom>
                <a:avLst/>
                <a:gdLst>
                  <a:gd name="T0" fmla="*/ 0 w 5"/>
                  <a:gd name="T1" fmla="*/ 0 h 16"/>
                  <a:gd name="T2" fmla="*/ 0 w 5"/>
                  <a:gd name="T3" fmla="*/ 0 h 16"/>
                  <a:gd name="T4" fmla="*/ 0 w 5"/>
                  <a:gd name="T5" fmla="*/ 0 h 16"/>
                  <a:gd name="T6" fmla="*/ 0 w 5"/>
                  <a:gd name="T7" fmla="*/ 0 h 16"/>
                  <a:gd name="T8" fmla="*/ 0 w 5"/>
                  <a:gd name="T9" fmla="*/ 0 h 16"/>
                  <a:gd name="T10" fmla="*/ 0 w 5"/>
                  <a:gd name="T11" fmla="*/ 0 h 16"/>
                  <a:gd name="T12" fmla="*/ 0 w 5"/>
                  <a:gd name="T13" fmla="*/ 0 h 16"/>
                  <a:gd name="T14" fmla="*/ 5 w 5"/>
                  <a:gd name="T15" fmla="*/ 6 h 16"/>
                  <a:gd name="T16" fmla="*/ 5 w 5"/>
                  <a:gd name="T17" fmla="*/ 6 h 16"/>
                  <a:gd name="T18" fmla="*/ 5 w 5"/>
                  <a:gd name="T19" fmla="*/ 6 h 16"/>
                  <a:gd name="T20" fmla="*/ 5 w 5"/>
                  <a:gd name="T21" fmla="*/ 11 h 16"/>
                  <a:gd name="T22" fmla="*/ 5 w 5"/>
                  <a:gd name="T23" fmla="*/ 16 h 16"/>
                  <a:gd name="T24" fmla="*/ 5 w 5"/>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6">
                    <a:moveTo>
                      <a:pt x="0" y="0"/>
                    </a:moveTo>
                    <a:lnTo>
                      <a:pt x="0" y="0"/>
                    </a:lnTo>
                    <a:lnTo>
                      <a:pt x="0" y="0"/>
                    </a:lnTo>
                    <a:lnTo>
                      <a:pt x="0" y="0"/>
                    </a:lnTo>
                    <a:lnTo>
                      <a:pt x="0" y="0"/>
                    </a:lnTo>
                    <a:lnTo>
                      <a:pt x="0" y="0"/>
                    </a:lnTo>
                    <a:lnTo>
                      <a:pt x="0" y="0"/>
                    </a:lnTo>
                    <a:lnTo>
                      <a:pt x="5" y="6"/>
                    </a:lnTo>
                    <a:lnTo>
                      <a:pt x="5" y="6"/>
                    </a:lnTo>
                    <a:lnTo>
                      <a:pt x="5" y="6"/>
                    </a:lnTo>
                    <a:lnTo>
                      <a:pt x="5" y="11"/>
                    </a:lnTo>
                    <a:lnTo>
                      <a:pt x="5" y="16"/>
                    </a:lnTo>
                    <a:lnTo>
                      <a:pt x="5"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4" name="Freeform 275"/>
              <p:cNvSpPr>
                <a:spLocks/>
              </p:cNvSpPr>
              <p:nvPr/>
            </p:nvSpPr>
            <p:spPr bwMode="auto">
              <a:xfrm>
                <a:off x="4504" y="3335"/>
                <a:ext cx="16" cy="32"/>
              </a:xfrm>
              <a:custGeom>
                <a:avLst/>
                <a:gdLst>
                  <a:gd name="T0" fmla="*/ 0 w 16"/>
                  <a:gd name="T1" fmla="*/ 0 h 32"/>
                  <a:gd name="T2" fmla="*/ 6 w 16"/>
                  <a:gd name="T3" fmla="*/ 6 h 32"/>
                  <a:gd name="T4" fmla="*/ 6 w 16"/>
                  <a:gd name="T5" fmla="*/ 6 h 32"/>
                  <a:gd name="T6" fmla="*/ 6 w 16"/>
                  <a:gd name="T7" fmla="*/ 11 h 32"/>
                  <a:gd name="T8" fmla="*/ 6 w 16"/>
                  <a:gd name="T9" fmla="*/ 16 h 32"/>
                  <a:gd name="T10" fmla="*/ 11 w 16"/>
                  <a:gd name="T11" fmla="*/ 16 h 32"/>
                  <a:gd name="T12" fmla="*/ 11 w 16"/>
                  <a:gd name="T13" fmla="*/ 22 h 32"/>
                  <a:gd name="T14" fmla="*/ 11 w 16"/>
                  <a:gd name="T15" fmla="*/ 27 h 32"/>
                  <a:gd name="T16" fmla="*/ 16 w 1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0"/>
                    </a:moveTo>
                    <a:lnTo>
                      <a:pt x="6" y="6"/>
                    </a:lnTo>
                    <a:lnTo>
                      <a:pt x="6" y="6"/>
                    </a:lnTo>
                    <a:lnTo>
                      <a:pt x="6" y="11"/>
                    </a:lnTo>
                    <a:lnTo>
                      <a:pt x="6" y="16"/>
                    </a:lnTo>
                    <a:lnTo>
                      <a:pt x="11" y="16"/>
                    </a:lnTo>
                    <a:lnTo>
                      <a:pt x="11" y="22"/>
                    </a:lnTo>
                    <a:lnTo>
                      <a:pt x="11" y="27"/>
                    </a:lnTo>
                    <a:lnTo>
                      <a:pt x="16"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5" name="Freeform 276"/>
              <p:cNvSpPr>
                <a:spLocks/>
              </p:cNvSpPr>
              <p:nvPr/>
            </p:nvSpPr>
            <p:spPr bwMode="auto">
              <a:xfrm>
                <a:off x="4520" y="3367"/>
                <a:ext cx="11" cy="54"/>
              </a:xfrm>
              <a:custGeom>
                <a:avLst/>
                <a:gdLst>
                  <a:gd name="T0" fmla="*/ 0 w 11"/>
                  <a:gd name="T1" fmla="*/ 0 h 54"/>
                  <a:gd name="T2" fmla="*/ 0 w 11"/>
                  <a:gd name="T3" fmla="*/ 6 h 54"/>
                  <a:gd name="T4" fmla="*/ 0 w 11"/>
                  <a:gd name="T5" fmla="*/ 6 h 54"/>
                  <a:gd name="T6" fmla="*/ 0 w 11"/>
                  <a:gd name="T7" fmla="*/ 11 h 54"/>
                  <a:gd name="T8" fmla="*/ 0 w 11"/>
                  <a:gd name="T9" fmla="*/ 16 h 54"/>
                  <a:gd name="T10" fmla="*/ 6 w 11"/>
                  <a:gd name="T11" fmla="*/ 22 h 54"/>
                  <a:gd name="T12" fmla="*/ 6 w 11"/>
                  <a:gd name="T13" fmla="*/ 27 h 54"/>
                  <a:gd name="T14" fmla="*/ 6 w 11"/>
                  <a:gd name="T15" fmla="*/ 27 h 54"/>
                  <a:gd name="T16" fmla="*/ 6 w 11"/>
                  <a:gd name="T17" fmla="*/ 32 h 54"/>
                  <a:gd name="T18" fmla="*/ 6 w 11"/>
                  <a:gd name="T19" fmla="*/ 38 h 54"/>
                  <a:gd name="T20" fmla="*/ 6 w 11"/>
                  <a:gd name="T21" fmla="*/ 43 h 54"/>
                  <a:gd name="T22" fmla="*/ 6 w 11"/>
                  <a:gd name="T23" fmla="*/ 48 h 54"/>
                  <a:gd name="T24" fmla="*/ 11 w 11"/>
                  <a:gd name="T25" fmla="*/ 48 h 54"/>
                  <a:gd name="T26" fmla="*/ 11 w 11"/>
                  <a:gd name="T27" fmla="*/ 54 h 54"/>
                  <a:gd name="T28" fmla="*/ 11 w 11"/>
                  <a:gd name="T29" fmla="*/ 54 h 54"/>
                  <a:gd name="T30" fmla="*/ 11 w 11"/>
                  <a:gd name="T31" fmla="*/ 54 h 54"/>
                  <a:gd name="T32" fmla="*/ 11 w 11"/>
                  <a:gd name="T33" fmla="*/ 54 h 54"/>
                  <a:gd name="T34" fmla="*/ 11 w 11"/>
                  <a:gd name="T35" fmla="*/ 54 h 54"/>
                  <a:gd name="T36" fmla="*/ 11 w 11"/>
                  <a:gd name="T37" fmla="*/ 54 h 54"/>
                  <a:gd name="T38" fmla="*/ 11 w 11"/>
                  <a:gd name="T3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54">
                    <a:moveTo>
                      <a:pt x="0" y="0"/>
                    </a:moveTo>
                    <a:lnTo>
                      <a:pt x="0" y="6"/>
                    </a:lnTo>
                    <a:lnTo>
                      <a:pt x="0" y="6"/>
                    </a:lnTo>
                    <a:lnTo>
                      <a:pt x="0" y="11"/>
                    </a:lnTo>
                    <a:lnTo>
                      <a:pt x="0" y="16"/>
                    </a:lnTo>
                    <a:lnTo>
                      <a:pt x="6" y="22"/>
                    </a:lnTo>
                    <a:lnTo>
                      <a:pt x="6" y="27"/>
                    </a:lnTo>
                    <a:lnTo>
                      <a:pt x="6" y="27"/>
                    </a:lnTo>
                    <a:lnTo>
                      <a:pt x="6" y="32"/>
                    </a:lnTo>
                    <a:lnTo>
                      <a:pt x="6" y="38"/>
                    </a:lnTo>
                    <a:lnTo>
                      <a:pt x="6" y="43"/>
                    </a:lnTo>
                    <a:lnTo>
                      <a:pt x="6" y="48"/>
                    </a:lnTo>
                    <a:lnTo>
                      <a:pt x="11" y="48"/>
                    </a:lnTo>
                    <a:lnTo>
                      <a:pt x="11" y="54"/>
                    </a:lnTo>
                    <a:lnTo>
                      <a:pt x="11" y="54"/>
                    </a:lnTo>
                    <a:lnTo>
                      <a:pt x="11" y="54"/>
                    </a:lnTo>
                    <a:lnTo>
                      <a:pt x="11" y="54"/>
                    </a:lnTo>
                    <a:lnTo>
                      <a:pt x="11" y="54"/>
                    </a:lnTo>
                    <a:lnTo>
                      <a:pt x="11" y="54"/>
                    </a:lnTo>
                    <a:lnTo>
                      <a:pt x="11" y="5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6" name="Freeform 277"/>
              <p:cNvSpPr>
                <a:spLocks/>
              </p:cNvSpPr>
              <p:nvPr/>
            </p:nvSpPr>
            <p:spPr bwMode="auto">
              <a:xfrm>
                <a:off x="4531" y="3341"/>
                <a:ext cx="5" cy="80"/>
              </a:xfrm>
              <a:custGeom>
                <a:avLst/>
                <a:gdLst>
                  <a:gd name="T0" fmla="*/ 0 w 5"/>
                  <a:gd name="T1" fmla="*/ 80 h 80"/>
                  <a:gd name="T2" fmla="*/ 0 w 5"/>
                  <a:gd name="T3" fmla="*/ 80 h 80"/>
                  <a:gd name="T4" fmla="*/ 0 w 5"/>
                  <a:gd name="T5" fmla="*/ 80 h 80"/>
                  <a:gd name="T6" fmla="*/ 0 w 5"/>
                  <a:gd name="T7" fmla="*/ 74 h 80"/>
                  <a:gd name="T8" fmla="*/ 0 w 5"/>
                  <a:gd name="T9" fmla="*/ 74 h 80"/>
                  <a:gd name="T10" fmla="*/ 0 w 5"/>
                  <a:gd name="T11" fmla="*/ 74 h 80"/>
                  <a:gd name="T12" fmla="*/ 0 w 5"/>
                  <a:gd name="T13" fmla="*/ 69 h 80"/>
                  <a:gd name="T14" fmla="*/ 0 w 5"/>
                  <a:gd name="T15" fmla="*/ 69 h 80"/>
                  <a:gd name="T16" fmla="*/ 5 w 5"/>
                  <a:gd name="T17" fmla="*/ 64 h 80"/>
                  <a:gd name="T18" fmla="*/ 5 w 5"/>
                  <a:gd name="T19" fmla="*/ 64 h 80"/>
                  <a:gd name="T20" fmla="*/ 5 w 5"/>
                  <a:gd name="T21" fmla="*/ 58 h 80"/>
                  <a:gd name="T22" fmla="*/ 5 w 5"/>
                  <a:gd name="T23" fmla="*/ 48 h 80"/>
                  <a:gd name="T24" fmla="*/ 5 w 5"/>
                  <a:gd name="T25" fmla="*/ 42 h 80"/>
                  <a:gd name="T26" fmla="*/ 5 w 5"/>
                  <a:gd name="T27" fmla="*/ 37 h 80"/>
                  <a:gd name="T28" fmla="*/ 5 w 5"/>
                  <a:gd name="T29" fmla="*/ 26 h 80"/>
                  <a:gd name="T30" fmla="*/ 5 w 5"/>
                  <a:gd name="T31" fmla="*/ 21 h 80"/>
                  <a:gd name="T32" fmla="*/ 5 w 5"/>
                  <a:gd name="T33" fmla="*/ 16 h 80"/>
                  <a:gd name="T34" fmla="*/ 5 w 5"/>
                  <a:gd name="T35" fmla="*/ 16 h 80"/>
                  <a:gd name="T36" fmla="*/ 5 w 5"/>
                  <a:gd name="T37" fmla="*/ 10 h 80"/>
                  <a:gd name="T38" fmla="*/ 5 w 5"/>
                  <a:gd name="T39" fmla="*/ 10 h 80"/>
                  <a:gd name="T40" fmla="*/ 5 w 5"/>
                  <a:gd name="T41" fmla="*/ 5 h 80"/>
                  <a:gd name="T42" fmla="*/ 5 w 5"/>
                  <a:gd name="T43" fmla="*/ 5 h 80"/>
                  <a:gd name="T44" fmla="*/ 5 w 5"/>
                  <a:gd name="T45" fmla="*/ 5 h 80"/>
                  <a:gd name="T46" fmla="*/ 5 w 5"/>
                  <a:gd name="T47" fmla="*/ 5 h 80"/>
                  <a:gd name="T48" fmla="*/ 5 w 5"/>
                  <a:gd name="T49" fmla="*/ 0 h 80"/>
                  <a:gd name="T50" fmla="*/ 5 w 5"/>
                  <a:gd name="T51" fmla="*/ 0 h 80"/>
                  <a:gd name="T52" fmla="*/ 5 w 5"/>
                  <a:gd name="T53" fmla="*/ 5 h 80"/>
                  <a:gd name="T54" fmla="*/ 5 w 5"/>
                  <a:gd name="T5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80">
                    <a:moveTo>
                      <a:pt x="0" y="80"/>
                    </a:moveTo>
                    <a:lnTo>
                      <a:pt x="0" y="80"/>
                    </a:lnTo>
                    <a:lnTo>
                      <a:pt x="0" y="80"/>
                    </a:lnTo>
                    <a:lnTo>
                      <a:pt x="0" y="74"/>
                    </a:lnTo>
                    <a:lnTo>
                      <a:pt x="0" y="74"/>
                    </a:lnTo>
                    <a:lnTo>
                      <a:pt x="0" y="74"/>
                    </a:lnTo>
                    <a:lnTo>
                      <a:pt x="0" y="69"/>
                    </a:lnTo>
                    <a:lnTo>
                      <a:pt x="0" y="69"/>
                    </a:lnTo>
                    <a:lnTo>
                      <a:pt x="5" y="64"/>
                    </a:lnTo>
                    <a:lnTo>
                      <a:pt x="5" y="64"/>
                    </a:lnTo>
                    <a:lnTo>
                      <a:pt x="5" y="58"/>
                    </a:lnTo>
                    <a:lnTo>
                      <a:pt x="5" y="48"/>
                    </a:lnTo>
                    <a:lnTo>
                      <a:pt x="5" y="42"/>
                    </a:lnTo>
                    <a:lnTo>
                      <a:pt x="5" y="37"/>
                    </a:lnTo>
                    <a:lnTo>
                      <a:pt x="5" y="26"/>
                    </a:lnTo>
                    <a:lnTo>
                      <a:pt x="5" y="21"/>
                    </a:lnTo>
                    <a:lnTo>
                      <a:pt x="5" y="16"/>
                    </a:lnTo>
                    <a:lnTo>
                      <a:pt x="5" y="16"/>
                    </a:lnTo>
                    <a:lnTo>
                      <a:pt x="5" y="10"/>
                    </a:lnTo>
                    <a:lnTo>
                      <a:pt x="5" y="10"/>
                    </a:lnTo>
                    <a:lnTo>
                      <a:pt x="5" y="5"/>
                    </a:lnTo>
                    <a:lnTo>
                      <a:pt x="5" y="5"/>
                    </a:lnTo>
                    <a:lnTo>
                      <a:pt x="5" y="5"/>
                    </a:lnTo>
                    <a:lnTo>
                      <a:pt x="5" y="5"/>
                    </a:lnTo>
                    <a:lnTo>
                      <a:pt x="5" y="0"/>
                    </a:lnTo>
                    <a:lnTo>
                      <a:pt x="5" y="0"/>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7" name="Freeform 278"/>
              <p:cNvSpPr>
                <a:spLocks/>
              </p:cNvSpPr>
              <p:nvPr/>
            </p:nvSpPr>
            <p:spPr bwMode="auto">
              <a:xfrm>
                <a:off x="4536" y="3346"/>
                <a:ext cx="11" cy="160"/>
              </a:xfrm>
              <a:custGeom>
                <a:avLst/>
                <a:gdLst>
                  <a:gd name="T0" fmla="*/ 0 w 11"/>
                  <a:gd name="T1" fmla="*/ 0 h 160"/>
                  <a:gd name="T2" fmla="*/ 0 w 11"/>
                  <a:gd name="T3" fmla="*/ 0 h 160"/>
                  <a:gd name="T4" fmla="*/ 0 w 11"/>
                  <a:gd name="T5" fmla="*/ 0 h 160"/>
                  <a:gd name="T6" fmla="*/ 0 w 11"/>
                  <a:gd name="T7" fmla="*/ 5 h 160"/>
                  <a:gd name="T8" fmla="*/ 0 w 11"/>
                  <a:gd name="T9" fmla="*/ 5 h 160"/>
                  <a:gd name="T10" fmla="*/ 6 w 11"/>
                  <a:gd name="T11" fmla="*/ 11 h 160"/>
                  <a:gd name="T12" fmla="*/ 6 w 11"/>
                  <a:gd name="T13" fmla="*/ 16 h 160"/>
                  <a:gd name="T14" fmla="*/ 6 w 11"/>
                  <a:gd name="T15" fmla="*/ 21 h 160"/>
                  <a:gd name="T16" fmla="*/ 6 w 11"/>
                  <a:gd name="T17" fmla="*/ 21 h 160"/>
                  <a:gd name="T18" fmla="*/ 6 w 11"/>
                  <a:gd name="T19" fmla="*/ 27 h 160"/>
                  <a:gd name="T20" fmla="*/ 6 w 11"/>
                  <a:gd name="T21" fmla="*/ 32 h 160"/>
                  <a:gd name="T22" fmla="*/ 6 w 11"/>
                  <a:gd name="T23" fmla="*/ 37 h 160"/>
                  <a:gd name="T24" fmla="*/ 6 w 11"/>
                  <a:gd name="T25" fmla="*/ 43 h 160"/>
                  <a:gd name="T26" fmla="*/ 6 w 11"/>
                  <a:gd name="T27" fmla="*/ 53 h 160"/>
                  <a:gd name="T28" fmla="*/ 6 w 11"/>
                  <a:gd name="T29" fmla="*/ 69 h 160"/>
                  <a:gd name="T30" fmla="*/ 6 w 11"/>
                  <a:gd name="T31" fmla="*/ 80 h 160"/>
                  <a:gd name="T32" fmla="*/ 6 w 11"/>
                  <a:gd name="T33" fmla="*/ 90 h 160"/>
                  <a:gd name="T34" fmla="*/ 6 w 11"/>
                  <a:gd name="T35" fmla="*/ 106 h 160"/>
                  <a:gd name="T36" fmla="*/ 6 w 11"/>
                  <a:gd name="T37" fmla="*/ 117 h 160"/>
                  <a:gd name="T38" fmla="*/ 6 w 11"/>
                  <a:gd name="T39" fmla="*/ 128 h 160"/>
                  <a:gd name="T40" fmla="*/ 6 w 11"/>
                  <a:gd name="T41" fmla="*/ 144 h 160"/>
                  <a:gd name="T42" fmla="*/ 6 w 11"/>
                  <a:gd name="T43" fmla="*/ 149 h 160"/>
                  <a:gd name="T44" fmla="*/ 6 w 11"/>
                  <a:gd name="T45" fmla="*/ 154 h 160"/>
                  <a:gd name="T46" fmla="*/ 11 w 11"/>
                  <a:gd name="T47" fmla="*/ 160 h 160"/>
                  <a:gd name="T48" fmla="*/ 11 w 11"/>
                  <a:gd name="T4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160">
                    <a:moveTo>
                      <a:pt x="0" y="0"/>
                    </a:moveTo>
                    <a:lnTo>
                      <a:pt x="0" y="0"/>
                    </a:lnTo>
                    <a:lnTo>
                      <a:pt x="0" y="0"/>
                    </a:lnTo>
                    <a:lnTo>
                      <a:pt x="0" y="5"/>
                    </a:lnTo>
                    <a:lnTo>
                      <a:pt x="0" y="5"/>
                    </a:lnTo>
                    <a:lnTo>
                      <a:pt x="6" y="11"/>
                    </a:lnTo>
                    <a:lnTo>
                      <a:pt x="6" y="16"/>
                    </a:lnTo>
                    <a:lnTo>
                      <a:pt x="6" y="21"/>
                    </a:lnTo>
                    <a:lnTo>
                      <a:pt x="6" y="21"/>
                    </a:lnTo>
                    <a:lnTo>
                      <a:pt x="6" y="27"/>
                    </a:lnTo>
                    <a:lnTo>
                      <a:pt x="6" y="32"/>
                    </a:lnTo>
                    <a:lnTo>
                      <a:pt x="6" y="37"/>
                    </a:lnTo>
                    <a:lnTo>
                      <a:pt x="6" y="43"/>
                    </a:lnTo>
                    <a:lnTo>
                      <a:pt x="6" y="53"/>
                    </a:lnTo>
                    <a:lnTo>
                      <a:pt x="6" y="69"/>
                    </a:lnTo>
                    <a:lnTo>
                      <a:pt x="6" y="80"/>
                    </a:lnTo>
                    <a:lnTo>
                      <a:pt x="6" y="90"/>
                    </a:lnTo>
                    <a:lnTo>
                      <a:pt x="6" y="106"/>
                    </a:lnTo>
                    <a:lnTo>
                      <a:pt x="6" y="117"/>
                    </a:lnTo>
                    <a:lnTo>
                      <a:pt x="6" y="128"/>
                    </a:lnTo>
                    <a:lnTo>
                      <a:pt x="6" y="144"/>
                    </a:lnTo>
                    <a:lnTo>
                      <a:pt x="6" y="149"/>
                    </a:lnTo>
                    <a:lnTo>
                      <a:pt x="6" y="154"/>
                    </a:lnTo>
                    <a:lnTo>
                      <a:pt x="11" y="160"/>
                    </a:lnTo>
                    <a:lnTo>
                      <a:pt x="11" y="1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8" name="Freeform 279"/>
              <p:cNvSpPr>
                <a:spLocks/>
              </p:cNvSpPr>
              <p:nvPr/>
            </p:nvSpPr>
            <p:spPr bwMode="auto">
              <a:xfrm>
                <a:off x="4547" y="3506"/>
                <a:ext cx="11" cy="144"/>
              </a:xfrm>
              <a:custGeom>
                <a:avLst/>
                <a:gdLst>
                  <a:gd name="T0" fmla="*/ 0 w 11"/>
                  <a:gd name="T1" fmla="*/ 0 h 144"/>
                  <a:gd name="T2" fmla="*/ 0 w 11"/>
                  <a:gd name="T3" fmla="*/ 21 h 144"/>
                  <a:gd name="T4" fmla="*/ 0 w 11"/>
                  <a:gd name="T5" fmla="*/ 37 h 144"/>
                  <a:gd name="T6" fmla="*/ 0 w 11"/>
                  <a:gd name="T7" fmla="*/ 58 h 144"/>
                  <a:gd name="T8" fmla="*/ 5 w 11"/>
                  <a:gd name="T9" fmla="*/ 74 h 144"/>
                  <a:gd name="T10" fmla="*/ 5 w 11"/>
                  <a:gd name="T11" fmla="*/ 90 h 144"/>
                  <a:gd name="T12" fmla="*/ 5 w 11"/>
                  <a:gd name="T13" fmla="*/ 112 h 144"/>
                  <a:gd name="T14" fmla="*/ 11 w 11"/>
                  <a:gd name="T15" fmla="*/ 128 h 144"/>
                  <a:gd name="T16" fmla="*/ 11 w 11"/>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4">
                    <a:moveTo>
                      <a:pt x="0" y="0"/>
                    </a:moveTo>
                    <a:lnTo>
                      <a:pt x="0" y="21"/>
                    </a:lnTo>
                    <a:lnTo>
                      <a:pt x="0" y="37"/>
                    </a:lnTo>
                    <a:lnTo>
                      <a:pt x="0" y="58"/>
                    </a:lnTo>
                    <a:lnTo>
                      <a:pt x="5" y="74"/>
                    </a:lnTo>
                    <a:lnTo>
                      <a:pt x="5" y="90"/>
                    </a:lnTo>
                    <a:lnTo>
                      <a:pt x="5" y="112"/>
                    </a:lnTo>
                    <a:lnTo>
                      <a:pt x="11" y="128"/>
                    </a:lnTo>
                    <a:lnTo>
                      <a:pt x="11" y="1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29" name="Freeform 280"/>
              <p:cNvSpPr>
                <a:spLocks/>
              </p:cNvSpPr>
              <p:nvPr/>
            </p:nvSpPr>
            <p:spPr bwMode="auto">
              <a:xfrm>
                <a:off x="4558" y="3650"/>
                <a:ext cx="10" cy="101"/>
              </a:xfrm>
              <a:custGeom>
                <a:avLst/>
                <a:gdLst>
                  <a:gd name="T0" fmla="*/ 0 w 10"/>
                  <a:gd name="T1" fmla="*/ 0 h 101"/>
                  <a:gd name="T2" fmla="*/ 0 w 10"/>
                  <a:gd name="T3" fmla="*/ 10 h 101"/>
                  <a:gd name="T4" fmla="*/ 5 w 10"/>
                  <a:gd name="T5" fmla="*/ 26 h 101"/>
                  <a:gd name="T6" fmla="*/ 5 w 10"/>
                  <a:gd name="T7" fmla="*/ 42 h 101"/>
                  <a:gd name="T8" fmla="*/ 5 w 10"/>
                  <a:gd name="T9" fmla="*/ 53 h 101"/>
                  <a:gd name="T10" fmla="*/ 5 w 10"/>
                  <a:gd name="T11" fmla="*/ 64 h 101"/>
                  <a:gd name="T12" fmla="*/ 10 w 10"/>
                  <a:gd name="T13" fmla="*/ 80 h 101"/>
                  <a:gd name="T14" fmla="*/ 10 w 10"/>
                  <a:gd name="T15" fmla="*/ 90 h 101"/>
                  <a:gd name="T16" fmla="*/ 10 w 10"/>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0" y="10"/>
                    </a:lnTo>
                    <a:lnTo>
                      <a:pt x="5" y="26"/>
                    </a:lnTo>
                    <a:lnTo>
                      <a:pt x="5" y="42"/>
                    </a:lnTo>
                    <a:lnTo>
                      <a:pt x="5" y="53"/>
                    </a:lnTo>
                    <a:lnTo>
                      <a:pt x="5" y="64"/>
                    </a:lnTo>
                    <a:lnTo>
                      <a:pt x="10" y="80"/>
                    </a:lnTo>
                    <a:lnTo>
                      <a:pt x="10" y="90"/>
                    </a:lnTo>
                    <a:lnTo>
                      <a:pt x="10" y="10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0" name="Freeform 281"/>
              <p:cNvSpPr>
                <a:spLocks/>
              </p:cNvSpPr>
              <p:nvPr/>
            </p:nvSpPr>
            <p:spPr bwMode="auto">
              <a:xfrm>
                <a:off x="4568" y="3751"/>
                <a:ext cx="16" cy="85"/>
              </a:xfrm>
              <a:custGeom>
                <a:avLst/>
                <a:gdLst>
                  <a:gd name="T0" fmla="*/ 0 w 16"/>
                  <a:gd name="T1" fmla="*/ 0 h 85"/>
                  <a:gd name="T2" fmla="*/ 6 w 16"/>
                  <a:gd name="T3" fmla="*/ 11 h 85"/>
                  <a:gd name="T4" fmla="*/ 6 w 16"/>
                  <a:gd name="T5" fmla="*/ 21 h 85"/>
                  <a:gd name="T6" fmla="*/ 6 w 16"/>
                  <a:gd name="T7" fmla="*/ 32 h 85"/>
                  <a:gd name="T8" fmla="*/ 11 w 16"/>
                  <a:gd name="T9" fmla="*/ 42 h 85"/>
                  <a:gd name="T10" fmla="*/ 11 w 16"/>
                  <a:gd name="T11" fmla="*/ 53 h 85"/>
                  <a:gd name="T12" fmla="*/ 11 w 16"/>
                  <a:gd name="T13" fmla="*/ 64 h 85"/>
                  <a:gd name="T14" fmla="*/ 16 w 16"/>
                  <a:gd name="T15" fmla="*/ 74 h 85"/>
                  <a:gd name="T16" fmla="*/ 16 w 1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85">
                    <a:moveTo>
                      <a:pt x="0" y="0"/>
                    </a:moveTo>
                    <a:lnTo>
                      <a:pt x="6" y="11"/>
                    </a:lnTo>
                    <a:lnTo>
                      <a:pt x="6" y="21"/>
                    </a:lnTo>
                    <a:lnTo>
                      <a:pt x="6" y="32"/>
                    </a:lnTo>
                    <a:lnTo>
                      <a:pt x="11" y="42"/>
                    </a:lnTo>
                    <a:lnTo>
                      <a:pt x="11" y="53"/>
                    </a:lnTo>
                    <a:lnTo>
                      <a:pt x="11" y="64"/>
                    </a:lnTo>
                    <a:lnTo>
                      <a:pt x="16" y="74"/>
                    </a:lnTo>
                    <a:lnTo>
                      <a:pt x="16" y="8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1" name="Freeform 282"/>
              <p:cNvSpPr>
                <a:spLocks/>
              </p:cNvSpPr>
              <p:nvPr/>
            </p:nvSpPr>
            <p:spPr bwMode="auto">
              <a:xfrm>
                <a:off x="4584" y="3836"/>
                <a:ext cx="11" cy="64"/>
              </a:xfrm>
              <a:custGeom>
                <a:avLst/>
                <a:gdLst>
                  <a:gd name="T0" fmla="*/ 0 w 11"/>
                  <a:gd name="T1" fmla="*/ 0 h 64"/>
                  <a:gd name="T2" fmla="*/ 0 w 11"/>
                  <a:gd name="T3" fmla="*/ 11 h 64"/>
                  <a:gd name="T4" fmla="*/ 0 w 11"/>
                  <a:gd name="T5" fmla="*/ 16 h 64"/>
                  <a:gd name="T6" fmla="*/ 6 w 11"/>
                  <a:gd name="T7" fmla="*/ 27 h 64"/>
                  <a:gd name="T8" fmla="*/ 6 w 11"/>
                  <a:gd name="T9" fmla="*/ 32 h 64"/>
                  <a:gd name="T10" fmla="*/ 6 w 11"/>
                  <a:gd name="T11" fmla="*/ 43 h 64"/>
                  <a:gd name="T12" fmla="*/ 11 w 11"/>
                  <a:gd name="T13" fmla="*/ 48 h 64"/>
                  <a:gd name="T14" fmla="*/ 11 w 11"/>
                  <a:gd name="T15" fmla="*/ 59 h 64"/>
                  <a:gd name="T16" fmla="*/ 11 w 11"/>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4">
                    <a:moveTo>
                      <a:pt x="0" y="0"/>
                    </a:moveTo>
                    <a:lnTo>
                      <a:pt x="0" y="11"/>
                    </a:lnTo>
                    <a:lnTo>
                      <a:pt x="0" y="16"/>
                    </a:lnTo>
                    <a:lnTo>
                      <a:pt x="6" y="27"/>
                    </a:lnTo>
                    <a:lnTo>
                      <a:pt x="6" y="32"/>
                    </a:lnTo>
                    <a:lnTo>
                      <a:pt x="6" y="43"/>
                    </a:lnTo>
                    <a:lnTo>
                      <a:pt x="11" y="48"/>
                    </a:lnTo>
                    <a:lnTo>
                      <a:pt x="11" y="59"/>
                    </a:lnTo>
                    <a:lnTo>
                      <a:pt x="11"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2" name="Freeform 283"/>
              <p:cNvSpPr>
                <a:spLocks/>
              </p:cNvSpPr>
              <p:nvPr/>
            </p:nvSpPr>
            <p:spPr bwMode="auto">
              <a:xfrm>
                <a:off x="4595" y="3900"/>
                <a:ext cx="5" cy="32"/>
              </a:xfrm>
              <a:custGeom>
                <a:avLst/>
                <a:gdLst>
                  <a:gd name="T0" fmla="*/ 0 w 5"/>
                  <a:gd name="T1" fmla="*/ 0 h 32"/>
                  <a:gd name="T2" fmla="*/ 0 w 5"/>
                  <a:gd name="T3" fmla="*/ 0 h 32"/>
                  <a:gd name="T4" fmla="*/ 0 w 5"/>
                  <a:gd name="T5" fmla="*/ 5 h 32"/>
                  <a:gd name="T6" fmla="*/ 5 w 5"/>
                  <a:gd name="T7" fmla="*/ 5 h 32"/>
                  <a:gd name="T8" fmla="*/ 5 w 5"/>
                  <a:gd name="T9" fmla="*/ 11 h 32"/>
                  <a:gd name="T10" fmla="*/ 5 w 5"/>
                  <a:gd name="T11" fmla="*/ 11 h 32"/>
                  <a:gd name="T12" fmla="*/ 5 w 5"/>
                  <a:gd name="T13" fmla="*/ 16 h 32"/>
                  <a:gd name="T14" fmla="*/ 5 w 5"/>
                  <a:gd name="T15" fmla="*/ 21 h 32"/>
                  <a:gd name="T16" fmla="*/ 5 w 5"/>
                  <a:gd name="T17" fmla="*/ 21 h 32"/>
                  <a:gd name="T18" fmla="*/ 5 w 5"/>
                  <a:gd name="T19" fmla="*/ 27 h 32"/>
                  <a:gd name="T20" fmla="*/ 5 w 5"/>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2">
                    <a:moveTo>
                      <a:pt x="0" y="0"/>
                    </a:moveTo>
                    <a:lnTo>
                      <a:pt x="0" y="0"/>
                    </a:lnTo>
                    <a:lnTo>
                      <a:pt x="0" y="5"/>
                    </a:lnTo>
                    <a:lnTo>
                      <a:pt x="5" y="5"/>
                    </a:lnTo>
                    <a:lnTo>
                      <a:pt x="5" y="11"/>
                    </a:lnTo>
                    <a:lnTo>
                      <a:pt x="5" y="11"/>
                    </a:lnTo>
                    <a:lnTo>
                      <a:pt x="5" y="16"/>
                    </a:lnTo>
                    <a:lnTo>
                      <a:pt x="5" y="21"/>
                    </a:lnTo>
                    <a:lnTo>
                      <a:pt x="5" y="21"/>
                    </a:lnTo>
                    <a:lnTo>
                      <a:pt x="5" y="27"/>
                    </a:lnTo>
                    <a:lnTo>
                      <a:pt x="5"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3" name="Freeform 284"/>
              <p:cNvSpPr>
                <a:spLocks/>
              </p:cNvSpPr>
              <p:nvPr/>
            </p:nvSpPr>
            <p:spPr bwMode="auto">
              <a:xfrm>
                <a:off x="4600" y="3932"/>
                <a:ext cx="11" cy="37"/>
              </a:xfrm>
              <a:custGeom>
                <a:avLst/>
                <a:gdLst>
                  <a:gd name="T0" fmla="*/ 0 w 11"/>
                  <a:gd name="T1" fmla="*/ 0 h 37"/>
                  <a:gd name="T2" fmla="*/ 6 w 11"/>
                  <a:gd name="T3" fmla="*/ 5 h 37"/>
                  <a:gd name="T4" fmla="*/ 6 w 11"/>
                  <a:gd name="T5" fmla="*/ 5 h 37"/>
                  <a:gd name="T6" fmla="*/ 6 w 11"/>
                  <a:gd name="T7" fmla="*/ 16 h 37"/>
                  <a:gd name="T8" fmla="*/ 6 w 11"/>
                  <a:gd name="T9" fmla="*/ 21 h 37"/>
                  <a:gd name="T10" fmla="*/ 6 w 11"/>
                  <a:gd name="T11" fmla="*/ 27 h 37"/>
                  <a:gd name="T12" fmla="*/ 6 w 11"/>
                  <a:gd name="T13" fmla="*/ 32 h 37"/>
                  <a:gd name="T14" fmla="*/ 11 w 11"/>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7">
                    <a:moveTo>
                      <a:pt x="0" y="0"/>
                    </a:moveTo>
                    <a:lnTo>
                      <a:pt x="6" y="5"/>
                    </a:lnTo>
                    <a:lnTo>
                      <a:pt x="6" y="5"/>
                    </a:lnTo>
                    <a:lnTo>
                      <a:pt x="6" y="16"/>
                    </a:lnTo>
                    <a:lnTo>
                      <a:pt x="6" y="21"/>
                    </a:lnTo>
                    <a:lnTo>
                      <a:pt x="6" y="27"/>
                    </a:lnTo>
                    <a:lnTo>
                      <a:pt x="6" y="32"/>
                    </a:lnTo>
                    <a:lnTo>
                      <a:pt x="11" y="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4" name="Freeform 285"/>
              <p:cNvSpPr>
                <a:spLocks/>
              </p:cNvSpPr>
              <p:nvPr/>
            </p:nvSpPr>
            <p:spPr bwMode="auto">
              <a:xfrm>
                <a:off x="4611" y="3969"/>
                <a:ext cx="11" cy="27"/>
              </a:xfrm>
              <a:custGeom>
                <a:avLst/>
                <a:gdLst>
                  <a:gd name="T0" fmla="*/ 0 w 11"/>
                  <a:gd name="T1" fmla="*/ 0 h 27"/>
                  <a:gd name="T2" fmla="*/ 0 w 11"/>
                  <a:gd name="T3" fmla="*/ 6 h 27"/>
                  <a:gd name="T4" fmla="*/ 0 w 11"/>
                  <a:gd name="T5" fmla="*/ 11 h 27"/>
                  <a:gd name="T6" fmla="*/ 5 w 11"/>
                  <a:gd name="T7" fmla="*/ 16 h 27"/>
                  <a:gd name="T8" fmla="*/ 5 w 11"/>
                  <a:gd name="T9" fmla="*/ 16 h 27"/>
                  <a:gd name="T10" fmla="*/ 5 w 11"/>
                  <a:gd name="T11" fmla="*/ 22 h 27"/>
                  <a:gd name="T12" fmla="*/ 11 w 11"/>
                  <a:gd name="T13" fmla="*/ 27 h 27"/>
                  <a:gd name="T14" fmla="*/ 11 w 1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7">
                    <a:moveTo>
                      <a:pt x="0" y="0"/>
                    </a:moveTo>
                    <a:lnTo>
                      <a:pt x="0" y="6"/>
                    </a:lnTo>
                    <a:lnTo>
                      <a:pt x="0" y="11"/>
                    </a:lnTo>
                    <a:lnTo>
                      <a:pt x="5" y="16"/>
                    </a:lnTo>
                    <a:lnTo>
                      <a:pt x="5" y="16"/>
                    </a:lnTo>
                    <a:lnTo>
                      <a:pt x="5" y="22"/>
                    </a:lnTo>
                    <a:lnTo>
                      <a:pt x="11" y="27"/>
                    </a:lnTo>
                    <a:lnTo>
                      <a:pt x="11" y="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5" name="Freeform 286"/>
              <p:cNvSpPr>
                <a:spLocks/>
              </p:cNvSpPr>
              <p:nvPr/>
            </p:nvSpPr>
            <p:spPr bwMode="auto">
              <a:xfrm>
                <a:off x="4622" y="3996"/>
                <a:ext cx="16" cy="11"/>
              </a:xfrm>
              <a:custGeom>
                <a:avLst/>
                <a:gdLst>
                  <a:gd name="T0" fmla="*/ 0 w 16"/>
                  <a:gd name="T1" fmla="*/ 0 h 11"/>
                  <a:gd name="T2" fmla="*/ 0 w 16"/>
                  <a:gd name="T3" fmla="*/ 0 h 11"/>
                  <a:gd name="T4" fmla="*/ 5 w 16"/>
                  <a:gd name="T5" fmla="*/ 5 h 11"/>
                  <a:gd name="T6" fmla="*/ 5 w 16"/>
                  <a:gd name="T7" fmla="*/ 5 h 11"/>
                  <a:gd name="T8" fmla="*/ 5 w 16"/>
                  <a:gd name="T9" fmla="*/ 5 h 11"/>
                  <a:gd name="T10" fmla="*/ 10 w 16"/>
                  <a:gd name="T11" fmla="*/ 11 h 11"/>
                  <a:gd name="T12" fmla="*/ 16 w 1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6" h="11">
                    <a:moveTo>
                      <a:pt x="0" y="0"/>
                    </a:moveTo>
                    <a:lnTo>
                      <a:pt x="0" y="0"/>
                    </a:lnTo>
                    <a:lnTo>
                      <a:pt x="5" y="5"/>
                    </a:lnTo>
                    <a:lnTo>
                      <a:pt x="5" y="5"/>
                    </a:lnTo>
                    <a:lnTo>
                      <a:pt x="5" y="5"/>
                    </a:lnTo>
                    <a:lnTo>
                      <a:pt x="10" y="11"/>
                    </a:lnTo>
                    <a:lnTo>
                      <a:pt x="16" y="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6" name="Freeform 287"/>
              <p:cNvSpPr>
                <a:spLocks/>
              </p:cNvSpPr>
              <p:nvPr/>
            </p:nvSpPr>
            <p:spPr bwMode="auto">
              <a:xfrm>
                <a:off x="4638" y="4007"/>
                <a:ext cx="5" cy="5"/>
              </a:xfrm>
              <a:custGeom>
                <a:avLst/>
                <a:gdLst>
                  <a:gd name="T0" fmla="*/ 0 w 5"/>
                  <a:gd name="T1" fmla="*/ 0 h 5"/>
                  <a:gd name="T2" fmla="*/ 0 w 5"/>
                  <a:gd name="T3" fmla="*/ 0 h 5"/>
                  <a:gd name="T4" fmla="*/ 0 w 5"/>
                  <a:gd name="T5" fmla="*/ 5 h 5"/>
                  <a:gd name="T6" fmla="*/ 5 w 5"/>
                  <a:gd name="T7" fmla="*/ 5 h 5"/>
                  <a:gd name="T8" fmla="*/ 5 w 5"/>
                  <a:gd name="T9" fmla="*/ 5 h 5"/>
                </a:gdLst>
                <a:ahLst/>
                <a:cxnLst>
                  <a:cxn ang="0">
                    <a:pos x="T0" y="T1"/>
                  </a:cxn>
                  <a:cxn ang="0">
                    <a:pos x="T2" y="T3"/>
                  </a:cxn>
                  <a:cxn ang="0">
                    <a:pos x="T4" y="T5"/>
                  </a:cxn>
                  <a:cxn ang="0">
                    <a:pos x="T6" y="T7"/>
                  </a:cxn>
                  <a:cxn ang="0">
                    <a:pos x="T8" y="T9"/>
                  </a:cxn>
                </a:cxnLst>
                <a:rect l="0" t="0" r="r" b="b"/>
                <a:pathLst>
                  <a:path w="5" h="5">
                    <a:moveTo>
                      <a:pt x="0" y="0"/>
                    </a:moveTo>
                    <a:lnTo>
                      <a:pt x="0" y="0"/>
                    </a:lnTo>
                    <a:lnTo>
                      <a:pt x="0" y="5"/>
                    </a:lnTo>
                    <a:lnTo>
                      <a:pt x="5" y="5"/>
                    </a:lnTo>
                    <a:lnTo>
                      <a:pt x="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7" name="Freeform 288"/>
              <p:cNvSpPr>
                <a:spLocks/>
              </p:cNvSpPr>
              <p:nvPr/>
            </p:nvSpPr>
            <p:spPr bwMode="auto">
              <a:xfrm>
                <a:off x="4643" y="4012"/>
                <a:ext cx="16" cy="0"/>
              </a:xfrm>
              <a:custGeom>
                <a:avLst/>
                <a:gdLst>
                  <a:gd name="T0" fmla="*/ 0 w 16"/>
                  <a:gd name="T1" fmla="*/ 5 w 16"/>
                  <a:gd name="T2" fmla="*/ 10 w 16"/>
                  <a:gd name="T3" fmla="*/ 10 w 16"/>
                  <a:gd name="T4" fmla="*/ 10 w 16"/>
                  <a:gd name="T5" fmla="*/ 16 w 16"/>
                </a:gdLst>
                <a:ahLst/>
                <a:cxnLst>
                  <a:cxn ang="0">
                    <a:pos x="T0" y="0"/>
                  </a:cxn>
                  <a:cxn ang="0">
                    <a:pos x="T1" y="0"/>
                  </a:cxn>
                  <a:cxn ang="0">
                    <a:pos x="T2" y="0"/>
                  </a:cxn>
                  <a:cxn ang="0">
                    <a:pos x="T3" y="0"/>
                  </a:cxn>
                  <a:cxn ang="0">
                    <a:pos x="T4" y="0"/>
                  </a:cxn>
                  <a:cxn ang="0">
                    <a:pos x="T5" y="0"/>
                  </a:cxn>
                </a:cxnLst>
                <a:rect l="0" t="0" r="r" b="b"/>
                <a:pathLst>
                  <a:path w="16">
                    <a:moveTo>
                      <a:pt x="0" y="0"/>
                    </a:moveTo>
                    <a:lnTo>
                      <a:pt x="5" y="0"/>
                    </a:lnTo>
                    <a:lnTo>
                      <a:pt x="10" y="0"/>
                    </a:lnTo>
                    <a:lnTo>
                      <a:pt x="10" y="0"/>
                    </a:lnTo>
                    <a:lnTo>
                      <a:pt x="10" y="0"/>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8" name="Rectangle 289"/>
              <p:cNvSpPr>
                <a:spLocks noChangeArrowheads="1"/>
              </p:cNvSpPr>
              <p:nvPr/>
            </p:nvSpPr>
            <p:spPr bwMode="auto">
              <a:xfrm>
                <a:off x="4659" y="4012"/>
                <a:ext cx="1" cy="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39" name="Freeform 290"/>
              <p:cNvSpPr>
                <a:spLocks/>
              </p:cNvSpPr>
              <p:nvPr/>
            </p:nvSpPr>
            <p:spPr bwMode="auto">
              <a:xfrm>
                <a:off x="4659" y="4012"/>
                <a:ext cx="10" cy="0"/>
              </a:xfrm>
              <a:custGeom>
                <a:avLst/>
                <a:gdLst>
                  <a:gd name="T0" fmla="*/ 0 w 10"/>
                  <a:gd name="T1" fmla="*/ 5 w 10"/>
                  <a:gd name="T2" fmla="*/ 5 w 10"/>
                  <a:gd name="T3" fmla="*/ 10 w 10"/>
                  <a:gd name="T4" fmla="*/ 10 w 10"/>
                </a:gdLst>
                <a:ahLst/>
                <a:cxnLst>
                  <a:cxn ang="0">
                    <a:pos x="T0" y="0"/>
                  </a:cxn>
                  <a:cxn ang="0">
                    <a:pos x="T1" y="0"/>
                  </a:cxn>
                  <a:cxn ang="0">
                    <a:pos x="T2" y="0"/>
                  </a:cxn>
                  <a:cxn ang="0">
                    <a:pos x="T3" y="0"/>
                  </a:cxn>
                  <a:cxn ang="0">
                    <a:pos x="T4" y="0"/>
                  </a:cxn>
                </a:cxnLst>
                <a:rect l="0" t="0" r="r" b="b"/>
                <a:pathLst>
                  <a:path w="10">
                    <a:moveTo>
                      <a:pt x="0" y="0"/>
                    </a:moveTo>
                    <a:lnTo>
                      <a:pt x="5" y="0"/>
                    </a:lnTo>
                    <a:lnTo>
                      <a:pt x="5" y="0"/>
                    </a:lnTo>
                    <a:lnTo>
                      <a:pt x="10" y="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0" name="Freeform 291"/>
              <p:cNvSpPr>
                <a:spLocks/>
              </p:cNvSpPr>
              <p:nvPr/>
            </p:nvSpPr>
            <p:spPr bwMode="auto">
              <a:xfrm>
                <a:off x="4669" y="4012"/>
                <a:ext cx="11" cy="0"/>
              </a:xfrm>
              <a:custGeom>
                <a:avLst/>
                <a:gdLst>
                  <a:gd name="T0" fmla="*/ 0 w 11"/>
                  <a:gd name="T1" fmla="*/ 6 w 11"/>
                  <a:gd name="T2" fmla="*/ 11 w 11"/>
                </a:gdLst>
                <a:ahLst/>
                <a:cxnLst>
                  <a:cxn ang="0">
                    <a:pos x="T0" y="0"/>
                  </a:cxn>
                  <a:cxn ang="0">
                    <a:pos x="T1" y="0"/>
                  </a:cxn>
                  <a:cxn ang="0">
                    <a:pos x="T2" y="0"/>
                  </a:cxn>
                </a:cxnLst>
                <a:rect l="0" t="0" r="r" b="b"/>
                <a:pathLst>
                  <a:path w="11">
                    <a:moveTo>
                      <a:pt x="0" y="0"/>
                    </a:moveTo>
                    <a:lnTo>
                      <a:pt x="6"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3" name="Freeform 294"/>
              <p:cNvSpPr>
                <a:spLocks/>
              </p:cNvSpPr>
              <p:nvPr/>
            </p:nvSpPr>
            <p:spPr bwMode="auto">
              <a:xfrm>
                <a:off x="3216" y="4012"/>
                <a:ext cx="32" cy="0"/>
              </a:xfrm>
              <a:custGeom>
                <a:avLst/>
                <a:gdLst>
                  <a:gd name="T0" fmla="*/ 0 w 32"/>
                  <a:gd name="T1" fmla="*/ 5 w 32"/>
                  <a:gd name="T2" fmla="*/ 11 w 32"/>
                  <a:gd name="T3" fmla="*/ 16 w 32"/>
                  <a:gd name="T4" fmla="*/ 21 w 32"/>
                  <a:gd name="T5" fmla="*/ 27 w 32"/>
                  <a:gd name="T6" fmla="*/ 32 w 32"/>
                  <a:gd name="T7" fmla="*/ 32 w 32"/>
                  <a:gd name="T8" fmla="*/ 32 w 32"/>
                  <a:gd name="T9" fmla="*/ 32 w 32"/>
                  <a:gd name="T10" fmla="*/ 32 w 3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32">
                    <a:moveTo>
                      <a:pt x="0" y="0"/>
                    </a:moveTo>
                    <a:lnTo>
                      <a:pt x="5" y="0"/>
                    </a:lnTo>
                    <a:lnTo>
                      <a:pt x="11" y="0"/>
                    </a:lnTo>
                    <a:lnTo>
                      <a:pt x="16" y="0"/>
                    </a:lnTo>
                    <a:lnTo>
                      <a:pt x="21" y="0"/>
                    </a:lnTo>
                    <a:lnTo>
                      <a:pt x="27" y="0"/>
                    </a:lnTo>
                    <a:lnTo>
                      <a:pt x="32" y="0"/>
                    </a:lnTo>
                    <a:lnTo>
                      <a:pt x="32" y="0"/>
                    </a:lnTo>
                    <a:lnTo>
                      <a:pt x="32" y="0"/>
                    </a:lnTo>
                    <a:lnTo>
                      <a:pt x="32" y="0"/>
                    </a:lnTo>
                    <a:lnTo>
                      <a:pt x="32"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4" name="Freeform 295"/>
              <p:cNvSpPr>
                <a:spLocks/>
              </p:cNvSpPr>
              <p:nvPr/>
            </p:nvSpPr>
            <p:spPr bwMode="auto">
              <a:xfrm>
                <a:off x="3248" y="4007"/>
                <a:ext cx="21" cy="5"/>
              </a:xfrm>
              <a:custGeom>
                <a:avLst/>
                <a:gdLst>
                  <a:gd name="T0" fmla="*/ 0 w 21"/>
                  <a:gd name="T1" fmla="*/ 5 h 5"/>
                  <a:gd name="T2" fmla="*/ 5 w 21"/>
                  <a:gd name="T3" fmla="*/ 0 h 5"/>
                  <a:gd name="T4" fmla="*/ 11 w 21"/>
                  <a:gd name="T5" fmla="*/ 0 h 5"/>
                  <a:gd name="T6" fmla="*/ 11 w 21"/>
                  <a:gd name="T7" fmla="*/ 0 h 5"/>
                  <a:gd name="T8" fmla="*/ 16 w 21"/>
                  <a:gd name="T9" fmla="*/ 0 h 5"/>
                  <a:gd name="T10" fmla="*/ 16 w 21"/>
                  <a:gd name="T11" fmla="*/ 0 h 5"/>
                  <a:gd name="T12" fmla="*/ 21 w 21"/>
                  <a:gd name="T13" fmla="*/ 0 h 5"/>
                  <a:gd name="T14" fmla="*/ 21 w 2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lnTo>
                      <a:pt x="5" y="0"/>
                    </a:lnTo>
                    <a:lnTo>
                      <a:pt x="11" y="0"/>
                    </a:lnTo>
                    <a:lnTo>
                      <a:pt x="11" y="0"/>
                    </a:lnTo>
                    <a:lnTo>
                      <a:pt x="16" y="0"/>
                    </a:lnTo>
                    <a:lnTo>
                      <a:pt x="16" y="0"/>
                    </a:lnTo>
                    <a:lnTo>
                      <a:pt x="21" y="0"/>
                    </a:lnTo>
                    <a:lnTo>
                      <a:pt x="2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5" name="Freeform 296"/>
              <p:cNvSpPr>
                <a:spLocks/>
              </p:cNvSpPr>
              <p:nvPr/>
            </p:nvSpPr>
            <p:spPr bwMode="auto">
              <a:xfrm>
                <a:off x="3269" y="4001"/>
                <a:ext cx="27" cy="6"/>
              </a:xfrm>
              <a:custGeom>
                <a:avLst/>
                <a:gdLst>
                  <a:gd name="T0" fmla="*/ 0 w 27"/>
                  <a:gd name="T1" fmla="*/ 6 h 6"/>
                  <a:gd name="T2" fmla="*/ 6 w 27"/>
                  <a:gd name="T3" fmla="*/ 6 h 6"/>
                  <a:gd name="T4" fmla="*/ 16 w 27"/>
                  <a:gd name="T5" fmla="*/ 6 h 6"/>
                  <a:gd name="T6" fmla="*/ 27 w 27"/>
                  <a:gd name="T7" fmla="*/ 0 h 6"/>
                </a:gdLst>
                <a:ahLst/>
                <a:cxnLst>
                  <a:cxn ang="0">
                    <a:pos x="T0" y="T1"/>
                  </a:cxn>
                  <a:cxn ang="0">
                    <a:pos x="T2" y="T3"/>
                  </a:cxn>
                  <a:cxn ang="0">
                    <a:pos x="T4" y="T5"/>
                  </a:cxn>
                  <a:cxn ang="0">
                    <a:pos x="T6" y="T7"/>
                  </a:cxn>
                </a:cxnLst>
                <a:rect l="0" t="0" r="r" b="b"/>
                <a:pathLst>
                  <a:path w="27" h="6">
                    <a:moveTo>
                      <a:pt x="0" y="6"/>
                    </a:moveTo>
                    <a:lnTo>
                      <a:pt x="6" y="6"/>
                    </a:lnTo>
                    <a:lnTo>
                      <a:pt x="16" y="6"/>
                    </a:lnTo>
                    <a:lnTo>
                      <a:pt x="27"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6" name="Freeform 297"/>
              <p:cNvSpPr>
                <a:spLocks/>
              </p:cNvSpPr>
              <p:nvPr/>
            </p:nvSpPr>
            <p:spPr bwMode="auto">
              <a:xfrm>
                <a:off x="3296" y="3996"/>
                <a:ext cx="26" cy="5"/>
              </a:xfrm>
              <a:custGeom>
                <a:avLst/>
                <a:gdLst>
                  <a:gd name="T0" fmla="*/ 0 w 26"/>
                  <a:gd name="T1" fmla="*/ 5 h 5"/>
                  <a:gd name="T2" fmla="*/ 5 w 26"/>
                  <a:gd name="T3" fmla="*/ 5 h 5"/>
                  <a:gd name="T4" fmla="*/ 10 w 26"/>
                  <a:gd name="T5" fmla="*/ 0 h 5"/>
                  <a:gd name="T6" fmla="*/ 21 w 26"/>
                  <a:gd name="T7" fmla="*/ 0 h 5"/>
                  <a:gd name="T8" fmla="*/ 21 w 26"/>
                  <a:gd name="T9" fmla="*/ 0 h 5"/>
                  <a:gd name="T10" fmla="*/ 26 w 26"/>
                  <a:gd name="T11" fmla="*/ 0 h 5"/>
                </a:gdLst>
                <a:ahLst/>
                <a:cxnLst>
                  <a:cxn ang="0">
                    <a:pos x="T0" y="T1"/>
                  </a:cxn>
                  <a:cxn ang="0">
                    <a:pos x="T2" y="T3"/>
                  </a:cxn>
                  <a:cxn ang="0">
                    <a:pos x="T4" y="T5"/>
                  </a:cxn>
                  <a:cxn ang="0">
                    <a:pos x="T6" y="T7"/>
                  </a:cxn>
                  <a:cxn ang="0">
                    <a:pos x="T8" y="T9"/>
                  </a:cxn>
                  <a:cxn ang="0">
                    <a:pos x="T10" y="T11"/>
                  </a:cxn>
                </a:cxnLst>
                <a:rect l="0" t="0" r="r" b="b"/>
                <a:pathLst>
                  <a:path w="26" h="5">
                    <a:moveTo>
                      <a:pt x="0" y="5"/>
                    </a:moveTo>
                    <a:lnTo>
                      <a:pt x="5" y="5"/>
                    </a:lnTo>
                    <a:lnTo>
                      <a:pt x="10" y="0"/>
                    </a:lnTo>
                    <a:lnTo>
                      <a:pt x="21" y="0"/>
                    </a:lnTo>
                    <a:lnTo>
                      <a:pt x="21" y="0"/>
                    </a:lnTo>
                    <a:lnTo>
                      <a:pt x="2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7" name="Freeform 298"/>
              <p:cNvSpPr>
                <a:spLocks/>
              </p:cNvSpPr>
              <p:nvPr/>
            </p:nvSpPr>
            <p:spPr bwMode="auto">
              <a:xfrm>
                <a:off x="3322" y="3985"/>
                <a:ext cx="16" cy="11"/>
              </a:xfrm>
              <a:custGeom>
                <a:avLst/>
                <a:gdLst>
                  <a:gd name="T0" fmla="*/ 0 w 16"/>
                  <a:gd name="T1" fmla="*/ 11 h 11"/>
                  <a:gd name="T2" fmla="*/ 6 w 16"/>
                  <a:gd name="T3" fmla="*/ 6 h 11"/>
                  <a:gd name="T4" fmla="*/ 11 w 16"/>
                  <a:gd name="T5" fmla="*/ 6 h 11"/>
                  <a:gd name="T6" fmla="*/ 11 w 16"/>
                  <a:gd name="T7" fmla="*/ 0 h 11"/>
                  <a:gd name="T8" fmla="*/ 16 w 16"/>
                  <a:gd name="T9" fmla="*/ 0 h 11"/>
                </a:gdLst>
                <a:ahLst/>
                <a:cxnLst>
                  <a:cxn ang="0">
                    <a:pos x="T0" y="T1"/>
                  </a:cxn>
                  <a:cxn ang="0">
                    <a:pos x="T2" y="T3"/>
                  </a:cxn>
                  <a:cxn ang="0">
                    <a:pos x="T4" y="T5"/>
                  </a:cxn>
                  <a:cxn ang="0">
                    <a:pos x="T6" y="T7"/>
                  </a:cxn>
                  <a:cxn ang="0">
                    <a:pos x="T8" y="T9"/>
                  </a:cxn>
                </a:cxnLst>
                <a:rect l="0" t="0" r="r" b="b"/>
                <a:pathLst>
                  <a:path w="16" h="11">
                    <a:moveTo>
                      <a:pt x="0" y="11"/>
                    </a:moveTo>
                    <a:lnTo>
                      <a:pt x="6" y="6"/>
                    </a:lnTo>
                    <a:lnTo>
                      <a:pt x="11" y="6"/>
                    </a:lnTo>
                    <a:lnTo>
                      <a:pt x="11"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8" name="Freeform 299"/>
              <p:cNvSpPr>
                <a:spLocks/>
              </p:cNvSpPr>
              <p:nvPr/>
            </p:nvSpPr>
            <p:spPr bwMode="auto">
              <a:xfrm>
                <a:off x="3338" y="3975"/>
                <a:ext cx="16" cy="10"/>
              </a:xfrm>
              <a:custGeom>
                <a:avLst/>
                <a:gdLst>
                  <a:gd name="T0" fmla="*/ 0 w 16"/>
                  <a:gd name="T1" fmla="*/ 10 h 10"/>
                  <a:gd name="T2" fmla="*/ 6 w 16"/>
                  <a:gd name="T3" fmla="*/ 5 h 10"/>
                  <a:gd name="T4" fmla="*/ 11 w 16"/>
                  <a:gd name="T5" fmla="*/ 5 h 10"/>
                  <a:gd name="T6" fmla="*/ 11 w 16"/>
                  <a:gd name="T7" fmla="*/ 5 h 10"/>
                  <a:gd name="T8" fmla="*/ 16 w 16"/>
                  <a:gd name="T9" fmla="*/ 0 h 10"/>
                </a:gdLst>
                <a:ahLst/>
                <a:cxnLst>
                  <a:cxn ang="0">
                    <a:pos x="T0" y="T1"/>
                  </a:cxn>
                  <a:cxn ang="0">
                    <a:pos x="T2" y="T3"/>
                  </a:cxn>
                  <a:cxn ang="0">
                    <a:pos x="T4" y="T5"/>
                  </a:cxn>
                  <a:cxn ang="0">
                    <a:pos x="T6" y="T7"/>
                  </a:cxn>
                  <a:cxn ang="0">
                    <a:pos x="T8" y="T9"/>
                  </a:cxn>
                </a:cxnLst>
                <a:rect l="0" t="0" r="r" b="b"/>
                <a:pathLst>
                  <a:path w="16" h="10">
                    <a:moveTo>
                      <a:pt x="0" y="10"/>
                    </a:moveTo>
                    <a:lnTo>
                      <a:pt x="6" y="5"/>
                    </a:lnTo>
                    <a:lnTo>
                      <a:pt x="11" y="5"/>
                    </a:lnTo>
                    <a:lnTo>
                      <a:pt x="11" y="5"/>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49" name="Freeform 300"/>
              <p:cNvSpPr>
                <a:spLocks/>
              </p:cNvSpPr>
              <p:nvPr/>
            </p:nvSpPr>
            <p:spPr bwMode="auto">
              <a:xfrm>
                <a:off x="3354" y="3964"/>
                <a:ext cx="11" cy="11"/>
              </a:xfrm>
              <a:custGeom>
                <a:avLst/>
                <a:gdLst>
                  <a:gd name="T0" fmla="*/ 0 w 11"/>
                  <a:gd name="T1" fmla="*/ 11 h 11"/>
                  <a:gd name="T2" fmla="*/ 6 w 11"/>
                  <a:gd name="T3" fmla="*/ 11 h 11"/>
                  <a:gd name="T4" fmla="*/ 6 w 11"/>
                  <a:gd name="T5" fmla="*/ 5 h 11"/>
                  <a:gd name="T6" fmla="*/ 11 w 11"/>
                  <a:gd name="T7" fmla="*/ 0 h 11"/>
                </a:gdLst>
                <a:ahLst/>
                <a:cxnLst>
                  <a:cxn ang="0">
                    <a:pos x="T0" y="T1"/>
                  </a:cxn>
                  <a:cxn ang="0">
                    <a:pos x="T2" y="T3"/>
                  </a:cxn>
                  <a:cxn ang="0">
                    <a:pos x="T4" y="T5"/>
                  </a:cxn>
                  <a:cxn ang="0">
                    <a:pos x="T6" y="T7"/>
                  </a:cxn>
                </a:cxnLst>
                <a:rect l="0" t="0" r="r" b="b"/>
                <a:pathLst>
                  <a:path w="11" h="11">
                    <a:moveTo>
                      <a:pt x="0" y="11"/>
                    </a:moveTo>
                    <a:lnTo>
                      <a:pt x="6" y="11"/>
                    </a:lnTo>
                    <a:lnTo>
                      <a:pt x="6" y="5"/>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0" name="Freeform 301"/>
              <p:cNvSpPr>
                <a:spLocks/>
              </p:cNvSpPr>
              <p:nvPr/>
            </p:nvSpPr>
            <p:spPr bwMode="auto">
              <a:xfrm>
                <a:off x="3365" y="3959"/>
                <a:ext cx="11" cy="5"/>
              </a:xfrm>
              <a:custGeom>
                <a:avLst/>
                <a:gdLst>
                  <a:gd name="T0" fmla="*/ 0 w 11"/>
                  <a:gd name="T1" fmla="*/ 5 h 5"/>
                  <a:gd name="T2" fmla="*/ 5 w 11"/>
                  <a:gd name="T3" fmla="*/ 5 h 5"/>
                  <a:gd name="T4" fmla="*/ 5 w 11"/>
                  <a:gd name="T5" fmla="*/ 5 h 5"/>
                  <a:gd name="T6" fmla="*/ 11 w 11"/>
                  <a:gd name="T7" fmla="*/ 0 h 5"/>
                  <a:gd name="T8" fmla="*/ 11 w 11"/>
                  <a:gd name="T9" fmla="*/ 0 h 5"/>
                </a:gdLst>
                <a:ahLst/>
                <a:cxnLst>
                  <a:cxn ang="0">
                    <a:pos x="T0" y="T1"/>
                  </a:cxn>
                  <a:cxn ang="0">
                    <a:pos x="T2" y="T3"/>
                  </a:cxn>
                  <a:cxn ang="0">
                    <a:pos x="T4" y="T5"/>
                  </a:cxn>
                  <a:cxn ang="0">
                    <a:pos x="T6" y="T7"/>
                  </a:cxn>
                  <a:cxn ang="0">
                    <a:pos x="T8" y="T9"/>
                  </a:cxn>
                </a:cxnLst>
                <a:rect l="0" t="0" r="r" b="b"/>
                <a:pathLst>
                  <a:path w="11" h="5">
                    <a:moveTo>
                      <a:pt x="0" y="5"/>
                    </a:moveTo>
                    <a:lnTo>
                      <a:pt x="5" y="5"/>
                    </a:lnTo>
                    <a:lnTo>
                      <a:pt x="5" y="5"/>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1" name="Freeform 302"/>
              <p:cNvSpPr>
                <a:spLocks/>
              </p:cNvSpPr>
              <p:nvPr/>
            </p:nvSpPr>
            <p:spPr bwMode="auto">
              <a:xfrm>
                <a:off x="3376" y="3948"/>
                <a:ext cx="10" cy="11"/>
              </a:xfrm>
              <a:custGeom>
                <a:avLst/>
                <a:gdLst>
                  <a:gd name="T0" fmla="*/ 0 w 10"/>
                  <a:gd name="T1" fmla="*/ 11 h 11"/>
                  <a:gd name="T2" fmla="*/ 5 w 10"/>
                  <a:gd name="T3" fmla="*/ 5 h 11"/>
                  <a:gd name="T4" fmla="*/ 5 w 10"/>
                  <a:gd name="T5" fmla="*/ 5 h 11"/>
                  <a:gd name="T6" fmla="*/ 10 w 10"/>
                  <a:gd name="T7" fmla="*/ 0 h 11"/>
                  <a:gd name="T8" fmla="*/ 10 w 10"/>
                  <a:gd name="T9" fmla="*/ 0 h 11"/>
                </a:gdLst>
                <a:ahLst/>
                <a:cxnLst>
                  <a:cxn ang="0">
                    <a:pos x="T0" y="T1"/>
                  </a:cxn>
                  <a:cxn ang="0">
                    <a:pos x="T2" y="T3"/>
                  </a:cxn>
                  <a:cxn ang="0">
                    <a:pos x="T4" y="T5"/>
                  </a:cxn>
                  <a:cxn ang="0">
                    <a:pos x="T6" y="T7"/>
                  </a:cxn>
                  <a:cxn ang="0">
                    <a:pos x="T8" y="T9"/>
                  </a:cxn>
                </a:cxnLst>
                <a:rect l="0" t="0" r="r" b="b"/>
                <a:pathLst>
                  <a:path w="10" h="11">
                    <a:moveTo>
                      <a:pt x="0" y="11"/>
                    </a:moveTo>
                    <a:lnTo>
                      <a:pt x="5" y="5"/>
                    </a:lnTo>
                    <a:lnTo>
                      <a:pt x="5" y="5"/>
                    </a:lnTo>
                    <a:lnTo>
                      <a:pt x="10"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2" name="Freeform 303"/>
              <p:cNvSpPr>
                <a:spLocks/>
              </p:cNvSpPr>
              <p:nvPr/>
            </p:nvSpPr>
            <p:spPr bwMode="auto">
              <a:xfrm>
                <a:off x="3386" y="3937"/>
                <a:ext cx="11" cy="11"/>
              </a:xfrm>
              <a:custGeom>
                <a:avLst/>
                <a:gdLst>
                  <a:gd name="T0" fmla="*/ 0 w 11"/>
                  <a:gd name="T1" fmla="*/ 11 h 11"/>
                  <a:gd name="T2" fmla="*/ 6 w 11"/>
                  <a:gd name="T3" fmla="*/ 6 h 11"/>
                  <a:gd name="T4" fmla="*/ 11 w 11"/>
                  <a:gd name="T5" fmla="*/ 6 h 11"/>
                  <a:gd name="T6" fmla="*/ 11 w 11"/>
                  <a:gd name="T7" fmla="*/ 0 h 11"/>
                </a:gdLst>
                <a:ahLst/>
                <a:cxnLst>
                  <a:cxn ang="0">
                    <a:pos x="T0" y="T1"/>
                  </a:cxn>
                  <a:cxn ang="0">
                    <a:pos x="T2" y="T3"/>
                  </a:cxn>
                  <a:cxn ang="0">
                    <a:pos x="T4" y="T5"/>
                  </a:cxn>
                  <a:cxn ang="0">
                    <a:pos x="T6" y="T7"/>
                  </a:cxn>
                </a:cxnLst>
                <a:rect l="0" t="0" r="r" b="b"/>
                <a:pathLst>
                  <a:path w="11" h="11">
                    <a:moveTo>
                      <a:pt x="0" y="11"/>
                    </a:moveTo>
                    <a:lnTo>
                      <a:pt x="6" y="6"/>
                    </a:lnTo>
                    <a:lnTo>
                      <a:pt x="11" y="6"/>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3" name="Freeform 304"/>
              <p:cNvSpPr>
                <a:spLocks/>
              </p:cNvSpPr>
              <p:nvPr/>
            </p:nvSpPr>
            <p:spPr bwMode="auto">
              <a:xfrm>
                <a:off x="3397" y="3932"/>
                <a:ext cx="11" cy="5"/>
              </a:xfrm>
              <a:custGeom>
                <a:avLst/>
                <a:gdLst>
                  <a:gd name="T0" fmla="*/ 0 w 11"/>
                  <a:gd name="T1" fmla="*/ 5 h 5"/>
                  <a:gd name="T2" fmla="*/ 5 w 11"/>
                  <a:gd name="T3" fmla="*/ 5 h 5"/>
                  <a:gd name="T4" fmla="*/ 5 w 11"/>
                  <a:gd name="T5" fmla="*/ 5 h 5"/>
                  <a:gd name="T6" fmla="*/ 11 w 11"/>
                  <a:gd name="T7" fmla="*/ 0 h 5"/>
                </a:gdLst>
                <a:ahLst/>
                <a:cxnLst>
                  <a:cxn ang="0">
                    <a:pos x="T0" y="T1"/>
                  </a:cxn>
                  <a:cxn ang="0">
                    <a:pos x="T2" y="T3"/>
                  </a:cxn>
                  <a:cxn ang="0">
                    <a:pos x="T4" y="T5"/>
                  </a:cxn>
                  <a:cxn ang="0">
                    <a:pos x="T6" y="T7"/>
                  </a:cxn>
                </a:cxnLst>
                <a:rect l="0" t="0" r="r" b="b"/>
                <a:pathLst>
                  <a:path w="11" h="5">
                    <a:moveTo>
                      <a:pt x="0" y="5"/>
                    </a:moveTo>
                    <a:lnTo>
                      <a:pt x="5" y="5"/>
                    </a:lnTo>
                    <a:lnTo>
                      <a:pt x="5" y="5"/>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4" name="Freeform 305"/>
              <p:cNvSpPr>
                <a:spLocks/>
              </p:cNvSpPr>
              <p:nvPr/>
            </p:nvSpPr>
            <p:spPr bwMode="auto">
              <a:xfrm>
                <a:off x="3408" y="3927"/>
                <a:ext cx="10" cy="5"/>
              </a:xfrm>
              <a:custGeom>
                <a:avLst/>
                <a:gdLst>
                  <a:gd name="T0" fmla="*/ 0 w 10"/>
                  <a:gd name="T1" fmla="*/ 5 h 5"/>
                  <a:gd name="T2" fmla="*/ 5 w 10"/>
                  <a:gd name="T3" fmla="*/ 5 h 5"/>
                  <a:gd name="T4" fmla="*/ 5 w 10"/>
                  <a:gd name="T5" fmla="*/ 5 h 5"/>
                  <a:gd name="T6" fmla="*/ 10 w 10"/>
                  <a:gd name="T7" fmla="*/ 5 h 5"/>
                  <a:gd name="T8" fmla="*/ 10 w 10"/>
                  <a:gd name="T9" fmla="*/ 0 h 5"/>
                </a:gdLst>
                <a:ahLst/>
                <a:cxnLst>
                  <a:cxn ang="0">
                    <a:pos x="T0" y="T1"/>
                  </a:cxn>
                  <a:cxn ang="0">
                    <a:pos x="T2" y="T3"/>
                  </a:cxn>
                  <a:cxn ang="0">
                    <a:pos x="T4" y="T5"/>
                  </a:cxn>
                  <a:cxn ang="0">
                    <a:pos x="T6" y="T7"/>
                  </a:cxn>
                  <a:cxn ang="0">
                    <a:pos x="T8" y="T9"/>
                  </a:cxn>
                </a:cxnLst>
                <a:rect l="0" t="0" r="r" b="b"/>
                <a:pathLst>
                  <a:path w="10" h="5">
                    <a:moveTo>
                      <a:pt x="0" y="5"/>
                    </a:moveTo>
                    <a:lnTo>
                      <a:pt x="5" y="5"/>
                    </a:lnTo>
                    <a:lnTo>
                      <a:pt x="5" y="5"/>
                    </a:lnTo>
                    <a:lnTo>
                      <a:pt x="10" y="5"/>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5" name="Freeform 306"/>
              <p:cNvSpPr>
                <a:spLocks/>
              </p:cNvSpPr>
              <p:nvPr/>
            </p:nvSpPr>
            <p:spPr bwMode="auto">
              <a:xfrm>
                <a:off x="3418" y="3927"/>
                <a:ext cx="11" cy="0"/>
              </a:xfrm>
              <a:custGeom>
                <a:avLst/>
                <a:gdLst>
                  <a:gd name="T0" fmla="*/ 0 w 11"/>
                  <a:gd name="T1" fmla="*/ 0 w 11"/>
                  <a:gd name="T2" fmla="*/ 6 w 11"/>
                  <a:gd name="T3" fmla="*/ 6 w 11"/>
                  <a:gd name="T4" fmla="*/ 11 w 11"/>
                </a:gdLst>
                <a:ahLst/>
                <a:cxnLst>
                  <a:cxn ang="0">
                    <a:pos x="T0" y="0"/>
                  </a:cxn>
                  <a:cxn ang="0">
                    <a:pos x="T1" y="0"/>
                  </a:cxn>
                  <a:cxn ang="0">
                    <a:pos x="T2" y="0"/>
                  </a:cxn>
                  <a:cxn ang="0">
                    <a:pos x="T3" y="0"/>
                  </a:cxn>
                  <a:cxn ang="0">
                    <a:pos x="T4" y="0"/>
                  </a:cxn>
                </a:cxnLst>
                <a:rect l="0" t="0" r="r" b="b"/>
                <a:pathLst>
                  <a:path w="11">
                    <a:moveTo>
                      <a:pt x="0" y="0"/>
                    </a:moveTo>
                    <a:lnTo>
                      <a:pt x="0" y="0"/>
                    </a:lnTo>
                    <a:lnTo>
                      <a:pt x="6" y="0"/>
                    </a:lnTo>
                    <a:lnTo>
                      <a:pt x="6"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6" name="Freeform 307"/>
              <p:cNvSpPr>
                <a:spLocks/>
              </p:cNvSpPr>
              <p:nvPr/>
            </p:nvSpPr>
            <p:spPr bwMode="auto">
              <a:xfrm>
                <a:off x="3429" y="3927"/>
                <a:ext cx="0" cy="5"/>
              </a:xfrm>
              <a:custGeom>
                <a:avLst/>
                <a:gdLst>
                  <a:gd name="T0" fmla="*/ 0 h 5"/>
                  <a:gd name="T1" fmla="*/ 0 h 5"/>
                  <a:gd name="T2" fmla="*/ 5 h 5"/>
                  <a:gd name="T3" fmla="*/ 5 h 5"/>
                  <a:gd name="T4" fmla="*/ 5 h 5"/>
                </a:gdLst>
                <a:ahLst/>
                <a:cxnLst>
                  <a:cxn ang="0">
                    <a:pos x="0" y="T0"/>
                  </a:cxn>
                  <a:cxn ang="0">
                    <a:pos x="0" y="T1"/>
                  </a:cxn>
                  <a:cxn ang="0">
                    <a:pos x="0" y="T2"/>
                  </a:cxn>
                  <a:cxn ang="0">
                    <a:pos x="0" y="T3"/>
                  </a:cxn>
                  <a:cxn ang="0">
                    <a:pos x="0" y="T4"/>
                  </a:cxn>
                </a:cxnLst>
                <a:rect l="0" t="0" r="r" b="b"/>
                <a:pathLst>
                  <a:path h="5">
                    <a:moveTo>
                      <a:pt x="0" y="0"/>
                    </a:moveTo>
                    <a:lnTo>
                      <a:pt x="0" y="0"/>
                    </a:lnTo>
                    <a:lnTo>
                      <a:pt x="0" y="5"/>
                    </a:lnTo>
                    <a:lnTo>
                      <a:pt x="0" y="5"/>
                    </a:lnTo>
                    <a:lnTo>
                      <a:pt x="0"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7" name="Freeform 308"/>
              <p:cNvSpPr>
                <a:spLocks/>
              </p:cNvSpPr>
              <p:nvPr/>
            </p:nvSpPr>
            <p:spPr bwMode="auto">
              <a:xfrm>
                <a:off x="3429" y="3932"/>
                <a:ext cx="11" cy="0"/>
              </a:xfrm>
              <a:custGeom>
                <a:avLst/>
                <a:gdLst>
                  <a:gd name="T0" fmla="*/ 0 w 11"/>
                  <a:gd name="T1" fmla="*/ 0 w 11"/>
                  <a:gd name="T2" fmla="*/ 5 w 11"/>
                  <a:gd name="T3" fmla="*/ 5 w 11"/>
                  <a:gd name="T4" fmla="*/ 5 w 11"/>
                  <a:gd name="T5" fmla="*/ 11 w 11"/>
                  <a:gd name="T6" fmla="*/ 11 w 11"/>
                  <a:gd name="T7" fmla="*/ 11 w 1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1">
                    <a:moveTo>
                      <a:pt x="0" y="0"/>
                    </a:moveTo>
                    <a:lnTo>
                      <a:pt x="0" y="0"/>
                    </a:lnTo>
                    <a:lnTo>
                      <a:pt x="5" y="0"/>
                    </a:lnTo>
                    <a:lnTo>
                      <a:pt x="5" y="0"/>
                    </a:lnTo>
                    <a:lnTo>
                      <a:pt x="5" y="0"/>
                    </a:lnTo>
                    <a:lnTo>
                      <a:pt x="11"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8" name="Freeform 309"/>
              <p:cNvSpPr>
                <a:spLocks/>
              </p:cNvSpPr>
              <p:nvPr/>
            </p:nvSpPr>
            <p:spPr bwMode="auto">
              <a:xfrm>
                <a:off x="3440" y="3932"/>
                <a:ext cx="5" cy="0"/>
              </a:xfrm>
              <a:custGeom>
                <a:avLst/>
                <a:gdLst>
                  <a:gd name="T0" fmla="*/ 0 w 5"/>
                  <a:gd name="T1" fmla="*/ 0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59" name="Freeform 310"/>
              <p:cNvSpPr>
                <a:spLocks/>
              </p:cNvSpPr>
              <p:nvPr/>
            </p:nvSpPr>
            <p:spPr bwMode="auto">
              <a:xfrm>
                <a:off x="3445" y="3932"/>
                <a:ext cx="11" cy="5"/>
              </a:xfrm>
              <a:custGeom>
                <a:avLst/>
                <a:gdLst>
                  <a:gd name="T0" fmla="*/ 0 w 11"/>
                  <a:gd name="T1" fmla="*/ 0 h 5"/>
                  <a:gd name="T2" fmla="*/ 0 w 11"/>
                  <a:gd name="T3" fmla="*/ 0 h 5"/>
                  <a:gd name="T4" fmla="*/ 5 w 11"/>
                  <a:gd name="T5" fmla="*/ 0 h 5"/>
                  <a:gd name="T6" fmla="*/ 5 w 11"/>
                  <a:gd name="T7" fmla="*/ 0 h 5"/>
                  <a:gd name="T8" fmla="*/ 11 w 11"/>
                  <a:gd name="T9" fmla="*/ 5 h 5"/>
                </a:gdLst>
                <a:ahLst/>
                <a:cxnLst>
                  <a:cxn ang="0">
                    <a:pos x="T0" y="T1"/>
                  </a:cxn>
                  <a:cxn ang="0">
                    <a:pos x="T2" y="T3"/>
                  </a:cxn>
                  <a:cxn ang="0">
                    <a:pos x="T4" y="T5"/>
                  </a:cxn>
                  <a:cxn ang="0">
                    <a:pos x="T6" y="T7"/>
                  </a:cxn>
                  <a:cxn ang="0">
                    <a:pos x="T8" y="T9"/>
                  </a:cxn>
                </a:cxnLst>
                <a:rect l="0" t="0" r="r" b="b"/>
                <a:pathLst>
                  <a:path w="11" h="5">
                    <a:moveTo>
                      <a:pt x="0" y="0"/>
                    </a:moveTo>
                    <a:lnTo>
                      <a:pt x="0" y="0"/>
                    </a:lnTo>
                    <a:lnTo>
                      <a:pt x="5" y="0"/>
                    </a:lnTo>
                    <a:lnTo>
                      <a:pt x="5" y="0"/>
                    </a:lnTo>
                    <a:lnTo>
                      <a:pt x="11"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0" name="Freeform 311"/>
              <p:cNvSpPr>
                <a:spLocks/>
              </p:cNvSpPr>
              <p:nvPr/>
            </p:nvSpPr>
            <p:spPr bwMode="auto">
              <a:xfrm>
                <a:off x="3456" y="3937"/>
                <a:ext cx="5" cy="0"/>
              </a:xfrm>
              <a:custGeom>
                <a:avLst/>
                <a:gdLst>
                  <a:gd name="T0" fmla="*/ 0 w 5"/>
                  <a:gd name="T1" fmla="*/ 0 w 5"/>
                  <a:gd name="T2" fmla="*/ 5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1" name="Freeform 312"/>
              <p:cNvSpPr>
                <a:spLocks/>
              </p:cNvSpPr>
              <p:nvPr/>
            </p:nvSpPr>
            <p:spPr bwMode="auto">
              <a:xfrm>
                <a:off x="3461" y="3937"/>
                <a:ext cx="5" cy="0"/>
              </a:xfrm>
              <a:custGeom>
                <a:avLst/>
                <a:gdLst>
                  <a:gd name="T0" fmla="*/ 0 w 5"/>
                  <a:gd name="T1" fmla="*/ 0 w 5"/>
                  <a:gd name="T2" fmla="*/ 5 w 5"/>
                  <a:gd name="T3" fmla="*/ 5 w 5"/>
                  <a:gd name="T4" fmla="*/ 5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5" y="0"/>
                    </a:ln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2" name="Freeform 313"/>
              <p:cNvSpPr>
                <a:spLocks/>
              </p:cNvSpPr>
              <p:nvPr/>
            </p:nvSpPr>
            <p:spPr bwMode="auto">
              <a:xfrm>
                <a:off x="3466" y="3937"/>
                <a:ext cx="11" cy="6"/>
              </a:xfrm>
              <a:custGeom>
                <a:avLst/>
                <a:gdLst>
                  <a:gd name="T0" fmla="*/ 0 w 11"/>
                  <a:gd name="T1" fmla="*/ 0 h 6"/>
                  <a:gd name="T2" fmla="*/ 0 w 11"/>
                  <a:gd name="T3" fmla="*/ 6 h 6"/>
                  <a:gd name="T4" fmla="*/ 6 w 11"/>
                  <a:gd name="T5" fmla="*/ 6 h 6"/>
                  <a:gd name="T6" fmla="*/ 6 w 11"/>
                  <a:gd name="T7" fmla="*/ 6 h 6"/>
                  <a:gd name="T8" fmla="*/ 11 w 11"/>
                  <a:gd name="T9" fmla="*/ 6 h 6"/>
                </a:gdLst>
                <a:ahLst/>
                <a:cxnLst>
                  <a:cxn ang="0">
                    <a:pos x="T0" y="T1"/>
                  </a:cxn>
                  <a:cxn ang="0">
                    <a:pos x="T2" y="T3"/>
                  </a:cxn>
                  <a:cxn ang="0">
                    <a:pos x="T4" y="T5"/>
                  </a:cxn>
                  <a:cxn ang="0">
                    <a:pos x="T6" y="T7"/>
                  </a:cxn>
                  <a:cxn ang="0">
                    <a:pos x="T8" y="T9"/>
                  </a:cxn>
                </a:cxnLst>
                <a:rect l="0" t="0" r="r" b="b"/>
                <a:pathLst>
                  <a:path w="11" h="6">
                    <a:moveTo>
                      <a:pt x="0" y="0"/>
                    </a:moveTo>
                    <a:lnTo>
                      <a:pt x="0" y="6"/>
                    </a:lnTo>
                    <a:lnTo>
                      <a:pt x="6" y="6"/>
                    </a:lnTo>
                    <a:lnTo>
                      <a:pt x="6" y="6"/>
                    </a:lnTo>
                    <a:lnTo>
                      <a:pt x="11" y="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3" name="Freeform 314"/>
              <p:cNvSpPr>
                <a:spLocks/>
              </p:cNvSpPr>
              <p:nvPr/>
            </p:nvSpPr>
            <p:spPr bwMode="auto">
              <a:xfrm>
                <a:off x="3477" y="3943"/>
                <a:ext cx="5" cy="0"/>
              </a:xfrm>
              <a:custGeom>
                <a:avLst/>
                <a:gdLst>
                  <a:gd name="T0" fmla="*/ 0 w 5"/>
                  <a:gd name="T1" fmla="*/ 0 w 5"/>
                  <a:gd name="T2" fmla="*/ 5 w 5"/>
                  <a:gd name="T3" fmla="*/ 5 w 5"/>
                </a:gdLst>
                <a:ahLst/>
                <a:cxnLst>
                  <a:cxn ang="0">
                    <a:pos x="T0" y="0"/>
                  </a:cxn>
                  <a:cxn ang="0">
                    <a:pos x="T1" y="0"/>
                  </a:cxn>
                  <a:cxn ang="0">
                    <a:pos x="T2" y="0"/>
                  </a:cxn>
                  <a:cxn ang="0">
                    <a:pos x="T3" y="0"/>
                  </a:cxn>
                </a:cxnLst>
                <a:rect l="0" t="0" r="r" b="b"/>
                <a:pathLst>
                  <a:path w="5">
                    <a:moveTo>
                      <a:pt x="0" y="0"/>
                    </a:move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4" name="Freeform 315"/>
              <p:cNvSpPr>
                <a:spLocks/>
              </p:cNvSpPr>
              <p:nvPr/>
            </p:nvSpPr>
            <p:spPr bwMode="auto">
              <a:xfrm>
                <a:off x="3482" y="3943"/>
                <a:ext cx="5" cy="5"/>
              </a:xfrm>
              <a:custGeom>
                <a:avLst/>
                <a:gdLst>
                  <a:gd name="T0" fmla="*/ 0 w 5"/>
                  <a:gd name="T1" fmla="*/ 0 h 5"/>
                  <a:gd name="T2" fmla="*/ 0 w 5"/>
                  <a:gd name="T3" fmla="*/ 0 h 5"/>
                  <a:gd name="T4" fmla="*/ 0 w 5"/>
                  <a:gd name="T5" fmla="*/ 0 h 5"/>
                  <a:gd name="T6" fmla="*/ 0 w 5"/>
                  <a:gd name="T7" fmla="*/ 5 h 5"/>
                  <a:gd name="T8" fmla="*/ 5 w 5"/>
                  <a:gd name="T9" fmla="*/ 5 h 5"/>
                </a:gdLst>
                <a:ahLst/>
                <a:cxnLst>
                  <a:cxn ang="0">
                    <a:pos x="T0" y="T1"/>
                  </a:cxn>
                  <a:cxn ang="0">
                    <a:pos x="T2" y="T3"/>
                  </a:cxn>
                  <a:cxn ang="0">
                    <a:pos x="T4" y="T5"/>
                  </a:cxn>
                  <a:cxn ang="0">
                    <a:pos x="T6" y="T7"/>
                  </a:cxn>
                  <a:cxn ang="0">
                    <a:pos x="T8" y="T9"/>
                  </a:cxn>
                </a:cxnLst>
                <a:rect l="0" t="0" r="r" b="b"/>
                <a:pathLst>
                  <a:path w="5" h="5">
                    <a:moveTo>
                      <a:pt x="0" y="0"/>
                    </a:moveTo>
                    <a:lnTo>
                      <a:pt x="0" y="0"/>
                    </a:lnTo>
                    <a:lnTo>
                      <a:pt x="0" y="0"/>
                    </a:lnTo>
                    <a:lnTo>
                      <a:pt x="0" y="5"/>
                    </a:lnTo>
                    <a:lnTo>
                      <a:pt x="5"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5" name="Freeform 316"/>
              <p:cNvSpPr>
                <a:spLocks/>
              </p:cNvSpPr>
              <p:nvPr/>
            </p:nvSpPr>
            <p:spPr bwMode="auto">
              <a:xfrm>
                <a:off x="3487" y="3948"/>
                <a:ext cx="6" cy="0"/>
              </a:xfrm>
              <a:custGeom>
                <a:avLst/>
                <a:gdLst>
                  <a:gd name="T0" fmla="*/ 0 w 6"/>
                  <a:gd name="T1" fmla="*/ 0 w 6"/>
                  <a:gd name="T2" fmla="*/ 0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0" y="0"/>
                    </a:moveTo>
                    <a:lnTo>
                      <a:pt x="0" y="0"/>
                    </a:lnTo>
                    <a:lnTo>
                      <a:pt x="0" y="0"/>
                    </a:lnTo>
                    <a:lnTo>
                      <a:pt x="0"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6" name="Freeform 317"/>
              <p:cNvSpPr>
                <a:spLocks/>
              </p:cNvSpPr>
              <p:nvPr/>
            </p:nvSpPr>
            <p:spPr bwMode="auto">
              <a:xfrm>
                <a:off x="3493" y="3948"/>
                <a:ext cx="10" cy="0"/>
              </a:xfrm>
              <a:custGeom>
                <a:avLst/>
                <a:gdLst>
                  <a:gd name="T0" fmla="*/ 0 w 10"/>
                  <a:gd name="T1" fmla="*/ 5 w 10"/>
                  <a:gd name="T2" fmla="*/ 5 w 10"/>
                  <a:gd name="T3" fmla="*/ 10 w 10"/>
                  <a:gd name="T4" fmla="*/ 10 w 10"/>
                </a:gdLst>
                <a:ahLst/>
                <a:cxnLst>
                  <a:cxn ang="0">
                    <a:pos x="T0" y="0"/>
                  </a:cxn>
                  <a:cxn ang="0">
                    <a:pos x="T1" y="0"/>
                  </a:cxn>
                  <a:cxn ang="0">
                    <a:pos x="T2" y="0"/>
                  </a:cxn>
                  <a:cxn ang="0">
                    <a:pos x="T3" y="0"/>
                  </a:cxn>
                  <a:cxn ang="0">
                    <a:pos x="T4" y="0"/>
                  </a:cxn>
                </a:cxnLst>
                <a:rect l="0" t="0" r="r" b="b"/>
                <a:pathLst>
                  <a:path w="10">
                    <a:moveTo>
                      <a:pt x="0" y="0"/>
                    </a:moveTo>
                    <a:lnTo>
                      <a:pt x="5" y="0"/>
                    </a:lnTo>
                    <a:lnTo>
                      <a:pt x="5" y="0"/>
                    </a:lnTo>
                    <a:lnTo>
                      <a:pt x="10"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7" name="Freeform 318"/>
              <p:cNvSpPr>
                <a:spLocks/>
              </p:cNvSpPr>
              <p:nvPr/>
            </p:nvSpPr>
            <p:spPr bwMode="auto">
              <a:xfrm>
                <a:off x="3503" y="3948"/>
                <a:ext cx="6" cy="0"/>
              </a:xfrm>
              <a:custGeom>
                <a:avLst/>
                <a:gdLst>
                  <a:gd name="T0" fmla="*/ 0 w 6"/>
                  <a:gd name="T1" fmla="*/ 0 w 6"/>
                  <a:gd name="T2" fmla="*/ 6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6"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8" name="Freeform 319"/>
              <p:cNvSpPr>
                <a:spLocks/>
              </p:cNvSpPr>
              <p:nvPr/>
            </p:nvSpPr>
            <p:spPr bwMode="auto">
              <a:xfrm>
                <a:off x="3509" y="3948"/>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69" name="Freeform 320"/>
              <p:cNvSpPr>
                <a:spLocks/>
              </p:cNvSpPr>
              <p:nvPr/>
            </p:nvSpPr>
            <p:spPr bwMode="auto">
              <a:xfrm>
                <a:off x="3514" y="3943"/>
                <a:ext cx="5" cy="5"/>
              </a:xfrm>
              <a:custGeom>
                <a:avLst/>
                <a:gdLst>
                  <a:gd name="T0" fmla="*/ 0 w 5"/>
                  <a:gd name="T1" fmla="*/ 5 h 5"/>
                  <a:gd name="T2" fmla="*/ 5 w 5"/>
                  <a:gd name="T3" fmla="*/ 0 h 5"/>
                  <a:gd name="T4" fmla="*/ 5 w 5"/>
                  <a:gd name="T5" fmla="*/ 0 h 5"/>
                  <a:gd name="T6" fmla="*/ 5 w 5"/>
                  <a:gd name="T7" fmla="*/ 0 h 5"/>
                </a:gdLst>
                <a:ahLst/>
                <a:cxnLst>
                  <a:cxn ang="0">
                    <a:pos x="T0" y="T1"/>
                  </a:cxn>
                  <a:cxn ang="0">
                    <a:pos x="T2" y="T3"/>
                  </a:cxn>
                  <a:cxn ang="0">
                    <a:pos x="T4" y="T5"/>
                  </a:cxn>
                  <a:cxn ang="0">
                    <a:pos x="T6" y="T7"/>
                  </a:cxn>
                </a:cxnLst>
                <a:rect l="0" t="0" r="r" b="b"/>
                <a:pathLst>
                  <a:path w="5" h="5">
                    <a:moveTo>
                      <a:pt x="0" y="5"/>
                    </a:move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0" name="Freeform 321"/>
              <p:cNvSpPr>
                <a:spLocks/>
              </p:cNvSpPr>
              <p:nvPr/>
            </p:nvSpPr>
            <p:spPr bwMode="auto">
              <a:xfrm>
                <a:off x="3519" y="394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1" name="Freeform 322"/>
              <p:cNvSpPr>
                <a:spLocks/>
              </p:cNvSpPr>
              <p:nvPr/>
            </p:nvSpPr>
            <p:spPr bwMode="auto">
              <a:xfrm>
                <a:off x="3519" y="3943"/>
                <a:ext cx="6" cy="0"/>
              </a:xfrm>
              <a:custGeom>
                <a:avLst/>
                <a:gdLst>
                  <a:gd name="T0" fmla="*/ 0 w 6"/>
                  <a:gd name="T1" fmla="*/ 0 w 6"/>
                  <a:gd name="T2" fmla="*/ 0 w 6"/>
                  <a:gd name="T3" fmla="*/ 6 w 6"/>
                </a:gdLst>
                <a:ahLst/>
                <a:cxnLst>
                  <a:cxn ang="0">
                    <a:pos x="T0" y="0"/>
                  </a:cxn>
                  <a:cxn ang="0">
                    <a:pos x="T1" y="0"/>
                  </a:cxn>
                  <a:cxn ang="0">
                    <a:pos x="T2" y="0"/>
                  </a:cxn>
                  <a:cxn ang="0">
                    <a:pos x="T3" y="0"/>
                  </a:cxn>
                </a:cxnLst>
                <a:rect l="0" t="0" r="r" b="b"/>
                <a:pathLst>
                  <a:path w="6">
                    <a:moveTo>
                      <a:pt x="0" y="0"/>
                    </a:moveTo>
                    <a:lnTo>
                      <a:pt x="0" y="0"/>
                    </a:ln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2" name="Freeform 323"/>
              <p:cNvSpPr>
                <a:spLocks/>
              </p:cNvSpPr>
              <p:nvPr/>
            </p:nvSpPr>
            <p:spPr bwMode="auto">
              <a:xfrm>
                <a:off x="3525" y="3937"/>
                <a:ext cx="5" cy="6"/>
              </a:xfrm>
              <a:custGeom>
                <a:avLst/>
                <a:gdLst>
                  <a:gd name="T0" fmla="*/ 0 w 5"/>
                  <a:gd name="T1" fmla="*/ 6 h 6"/>
                  <a:gd name="T2" fmla="*/ 0 w 5"/>
                  <a:gd name="T3" fmla="*/ 6 h 6"/>
                  <a:gd name="T4" fmla="*/ 5 w 5"/>
                  <a:gd name="T5" fmla="*/ 6 h 6"/>
                  <a:gd name="T6" fmla="*/ 5 w 5"/>
                  <a:gd name="T7" fmla="*/ 6 h 6"/>
                  <a:gd name="T8" fmla="*/ 5 w 5"/>
                  <a:gd name="T9" fmla="*/ 0 h 6"/>
                  <a:gd name="T10" fmla="*/ 5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0" y="6"/>
                    </a:moveTo>
                    <a:lnTo>
                      <a:pt x="0" y="6"/>
                    </a:lnTo>
                    <a:lnTo>
                      <a:pt x="5" y="6"/>
                    </a:lnTo>
                    <a:lnTo>
                      <a:pt x="5" y="6"/>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3" name="Freeform 324"/>
              <p:cNvSpPr>
                <a:spLocks/>
              </p:cNvSpPr>
              <p:nvPr/>
            </p:nvSpPr>
            <p:spPr bwMode="auto">
              <a:xfrm>
                <a:off x="3530" y="3937"/>
                <a:ext cx="5" cy="0"/>
              </a:xfrm>
              <a:custGeom>
                <a:avLst/>
                <a:gdLst>
                  <a:gd name="T0" fmla="*/ 0 w 5"/>
                  <a:gd name="T1" fmla="*/ 5 w 5"/>
                  <a:gd name="T2" fmla="*/ 5 w 5"/>
                </a:gdLst>
                <a:ahLst/>
                <a:cxnLst>
                  <a:cxn ang="0">
                    <a:pos x="T0" y="0"/>
                  </a:cxn>
                  <a:cxn ang="0">
                    <a:pos x="T1" y="0"/>
                  </a:cxn>
                  <a:cxn ang="0">
                    <a:pos x="T2" y="0"/>
                  </a:cxn>
                </a:cxnLst>
                <a:rect l="0" t="0" r="r" b="b"/>
                <a:pathLst>
                  <a:path w="5">
                    <a:moveTo>
                      <a:pt x="0" y="0"/>
                    </a:move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4" name="Freeform 325"/>
              <p:cNvSpPr>
                <a:spLocks/>
              </p:cNvSpPr>
              <p:nvPr/>
            </p:nvSpPr>
            <p:spPr bwMode="auto">
              <a:xfrm>
                <a:off x="3535" y="3937"/>
                <a:ext cx="6" cy="0"/>
              </a:xfrm>
              <a:custGeom>
                <a:avLst/>
                <a:gdLst>
                  <a:gd name="T0" fmla="*/ 0 w 6"/>
                  <a:gd name="T1" fmla="*/ 0 w 6"/>
                  <a:gd name="T2" fmla="*/ 0 w 6"/>
                  <a:gd name="T3" fmla="*/ 6 w 6"/>
                </a:gdLst>
                <a:ahLst/>
                <a:cxnLst>
                  <a:cxn ang="0">
                    <a:pos x="T0" y="0"/>
                  </a:cxn>
                  <a:cxn ang="0">
                    <a:pos x="T1" y="0"/>
                  </a:cxn>
                  <a:cxn ang="0">
                    <a:pos x="T2" y="0"/>
                  </a:cxn>
                  <a:cxn ang="0">
                    <a:pos x="T3" y="0"/>
                  </a:cxn>
                </a:cxnLst>
                <a:rect l="0" t="0" r="r" b="b"/>
                <a:pathLst>
                  <a:path w="6">
                    <a:moveTo>
                      <a:pt x="0" y="0"/>
                    </a:moveTo>
                    <a:lnTo>
                      <a:pt x="0" y="0"/>
                    </a:ln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5" name="Freeform 326"/>
              <p:cNvSpPr>
                <a:spLocks/>
              </p:cNvSpPr>
              <p:nvPr/>
            </p:nvSpPr>
            <p:spPr bwMode="auto">
              <a:xfrm>
                <a:off x="3541" y="3932"/>
                <a:ext cx="5" cy="5"/>
              </a:xfrm>
              <a:custGeom>
                <a:avLst/>
                <a:gdLst>
                  <a:gd name="T0" fmla="*/ 0 w 5"/>
                  <a:gd name="T1" fmla="*/ 5 h 5"/>
                  <a:gd name="T2" fmla="*/ 0 w 5"/>
                  <a:gd name="T3" fmla="*/ 5 h 5"/>
                  <a:gd name="T4" fmla="*/ 0 w 5"/>
                  <a:gd name="T5" fmla="*/ 5 h 5"/>
                  <a:gd name="T6" fmla="*/ 5 w 5"/>
                  <a:gd name="T7" fmla="*/ 5 h 5"/>
                  <a:gd name="T8" fmla="*/ 5 w 5"/>
                  <a:gd name="T9" fmla="*/ 0 h 5"/>
                  <a:gd name="T10" fmla="*/ 5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5"/>
                    </a:moveTo>
                    <a:lnTo>
                      <a:pt x="0" y="5"/>
                    </a:lnTo>
                    <a:lnTo>
                      <a:pt x="0" y="5"/>
                    </a:lnTo>
                    <a:lnTo>
                      <a:pt x="5" y="5"/>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6" name="Freeform 327"/>
              <p:cNvSpPr>
                <a:spLocks/>
              </p:cNvSpPr>
              <p:nvPr/>
            </p:nvSpPr>
            <p:spPr bwMode="auto">
              <a:xfrm>
                <a:off x="3546" y="393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7" name="Freeform 328"/>
              <p:cNvSpPr>
                <a:spLocks/>
              </p:cNvSpPr>
              <p:nvPr/>
            </p:nvSpPr>
            <p:spPr bwMode="auto">
              <a:xfrm>
                <a:off x="3546" y="3927"/>
                <a:ext cx="5" cy="5"/>
              </a:xfrm>
              <a:custGeom>
                <a:avLst/>
                <a:gdLst>
                  <a:gd name="T0" fmla="*/ 0 w 5"/>
                  <a:gd name="T1" fmla="*/ 5 h 5"/>
                  <a:gd name="T2" fmla="*/ 5 w 5"/>
                  <a:gd name="T3" fmla="*/ 5 h 5"/>
                  <a:gd name="T4" fmla="*/ 5 w 5"/>
                  <a:gd name="T5" fmla="*/ 0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5" y="5"/>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8" name="Freeform 329"/>
              <p:cNvSpPr>
                <a:spLocks/>
              </p:cNvSpPr>
              <p:nvPr/>
            </p:nvSpPr>
            <p:spPr bwMode="auto">
              <a:xfrm>
                <a:off x="3551" y="3921"/>
                <a:ext cx="11" cy="6"/>
              </a:xfrm>
              <a:custGeom>
                <a:avLst/>
                <a:gdLst>
                  <a:gd name="T0" fmla="*/ 0 w 11"/>
                  <a:gd name="T1" fmla="*/ 6 h 6"/>
                  <a:gd name="T2" fmla="*/ 6 w 11"/>
                  <a:gd name="T3" fmla="*/ 6 h 6"/>
                  <a:gd name="T4" fmla="*/ 6 w 11"/>
                  <a:gd name="T5" fmla="*/ 6 h 6"/>
                  <a:gd name="T6" fmla="*/ 11 w 11"/>
                  <a:gd name="T7" fmla="*/ 6 h 6"/>
                  <a:gd name="T8" fmla="*/ 11 w 11"/>
                  <a:gd name="T9" fmla="*/ 0 h 6"/>
                </a:gdLst>
                <a:ahLst/>
                <a:cxnLst>
                  <a:cxn ang="0">
                    <a:pos x="T0" y="T1"/>
                  </a:cxn>
                  <a:cxn ang="0">
                    <a:pos x="T2" y="T3"/>
                  </a:cxn>
                  <a:cxn ang="0">
                    <a:pos x="T4" y="T5"/>
                  </a:cxn>
                  <a:cxn ang="0">
                    <a:pos x="T6" y="T7"/>
                  </a:cxn>
                  <a:cxn ang="0">
                    <a:pos x="T8" y="T9"/>
                  </a:cxn>
                </a:cxnLst>
                <a:rect l="0" t="0" r="r" b="b"/>
                <a:pathLst>
                  <a:path w="11" h="6">
                    <a:moveTo>
                      <a:pt x="0" y="6"/>
                    </a:moveTo>
                    <a:lnTo>
                      <a:pt x="6" y="6"/>
                    </a:lnTo>
                    <a:lnTo>
                      <a:pt x="6" y="6"/>
                    </a:lnTo>
                    <a:lnTo>
                      <a:pt x="11" y="6"/>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79" name="Freeform 330"/>
              <p:cNvSpPr>
                <a:spLocks/>
              </p:cNvSpPr>
              <p:nvPr/>
            </p:nvSpPr>
            <p:spPr bwMode="auto">
              <a:xfrm>
                <a:off x="3562" y="3921"/>
                <a:ext cx="11" cy="0"/>
              </a:xfrm>
              <a:custGeom>
                <a:avLst/>
                <a:gdLst>
                  <a:gd name="T0" fmla="*/ 0 w 11"/>
                  <a:gd name="T1" fmla="*/ 5 w 11"/>
                  <a:gd name="T2" fmla="*/ 5 w 11"/>
                  <a:gd name="T3" fmla="*/ 11 w 11"/>
                </a:gdLst>
                <a:ahLst/>
                <a:cxnLst>
                  <a:cxn ang="0">
                    <a:pos x="T0" y="0"/>
                  </a:cxn>
                  <a:cxn ang="0">
                    <a:pos x="T1" y="0"/>
                  </a:cxn>
                  <a:cxn ang="0">
                    <a:pos x="T2" y="0"/>
                  </a:cxn>
                  <a:cxn ang="0">
                    <a:pos x="T3" y="0"/>
                  </a:cxn>
                </a:cxnLst>
                <a:rect l="0" t="0" r="r" b="b"/>
                <a:pathLst>
                  <a:path w="11">
                    <a:moveTo>
                      <a:pt x="0" y="0"/>
                    </a:moveTo>
                    <a:lnTo>
                      <a:pt x="5" y="0"/>
                    </a:lnTo>
                    <a:lnTo>
                      <a:pt x="5"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0" name="Freeform 331"/>
              <p:cNvSpPr>
                <a:spLocks/>
              </p:cNvSpPr>
              <p:nvPr/>
            </p:nvSpPr>
            <p:spPr bwMode="auto">
              <a:xfrm>
                <a:off x="3573" y="3921"/>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1" name="Freeform 332"/>
              <p:cNvSpPr>
                <a:spLocks/>
              </p:cNvSpPr>
              <p:nvPr/>
            </p:nvSpPr>
            <p:spPr bwMode="auto">
              <a:xfrm>
                <a:off x="3578" y="3916"/>
                <a:ext cx="0" cy="5"/>
              </a:xfrm>
              <a:custGeom>
                <a:avLst/>
                <a:gdLst>
                  <a:gd name="T0" fmla="*/ 5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5"/>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2" name="Freeform 333"/>
              <p:cNvSpPr>
                <a:spLocks/>
              </p:cNvSpPr>
              <p:nvPr/>
            </p:nvSpPr>
            <p:spPr bwMode="auto">
              <a:xfrm>
                <a:off x="3578" y="3916"/>
                <a:ext cx="5" cy="5"/>
              </a:xfrm>
              <a:custGeom>
                <a:avLst/>
                <a:gdLst>
                  <a:gd name="T0" fmla="*/ 0 w 5"/>
                  <a:gd name="T1" fmla="*/ 0 h 5"/>
                  <a:gd name="T2" fmla="*/ 0 w 5"/>
                  <a:gd name="T3" fmla="*/ 0 h 5"/>
                  <a:gd name="T4" fmla="*/ 0 w 5"/>
                  <a:gd name="T5" fmla="*/ 5 h 5"/>
                  <a:gd name="T6" fmla="*/ 5 w 5"/>
                  <a:gd name="T7" fmla="*/ 5 h 5"/>
                  <a:gd name="T8" fmla="*/ 5 w 5"/>
                  <a:gd name="T9" fmla="*/ 5 h 5"/>
                </a:gdLst>
                <a:ahLst/>
                <a:cxnLst>
                  <a:cxn ang="0">
                    <a:pos x="T0" y="T1"/>
                  </a:cxn>
                  <a:cxn ang="0">
                    <a:pos x="T2" y="T3"/>
                  </a:cxn>
                  <a:cxn ang="0">
                    <a:pos x="T4" y="T5"/>
                  </a:cxn>
                  <a:cxn ang="0">
                    <a:pos x="T6" y="T7"/>
                  </a:cxn>
                  <a:cxn ang="0">
                    <a:pos x="T8" y="T9"/>
                  </a:cxn>
                </a:cxnLst>
                <a:rect l="0" t="0" r="r" b="b"/>
                <a:pathLst>
                  <a:path w="5" h="5">
                    <a:moveTo>
                      <a:pt x="0" y="0"/>
                    </a:moveTo>
                    <a:lnTo>
                      <a:pt x="0" y="0"/>
                    </a:lnTo>
                    <a:lnTo>
                      <a:pt x="0" y="5"/>
                    </a:lnTo>
                    <a:lnTo>
                      <a:pt x="5" y="5"/>
                    </a:lnTo>
                    <a:lnTo>
                      <a:pt x="5"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3" name="Freeform 334"/>
              <p:cNvSpPr>
                <a:spLocks/>
              </p:cNvSpPr>
              <p:nvPr/>
            </p:nvSpPr>
            <p:spPr bwMode="auto">
              <a:xfrm>
                <a:off x="3583" y="3916"/>
                <a:ext cx="0" cy="5"/>
              </a:xfrm>
              <a:custGeom>
                <a:avLst/>
                <a:gdLst>
                  <a:gd name="T0" fmla="*/ 5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5"/>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4" name="Freeform 335"/>
              <p:cNvSpPr>
                <a:spLocks/>
              </p:cNvSpPr>
              <p:nvPr/>
            </p:nvSpPr>
            <p:spPr bwMode="auto">
              <a:xfrm>
                <a:off x="3583" y="3916"/>
                <a:ext cx="6" cy="0"/>
              </a:xfrm>
              <a:custGeom>
                <a:avLst/>
                <a:gdLst>
                  <a:gd name="T0" fmla="*/ 0 w 6"/>
                  <a:gd name="T1" fmla="*/ 0 w 6"/>
                  <a:gd name="T2" fmla="*/ 0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0"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5" name="Rectangle 336"/>
              <p:cNvSpPr>
                <a:spLocks noChangeArrowheads="1"/>
              </p:cNvSpPr>
              <p:nvPr/>
            </p:nvSpPr>
            <p:spPr bwMode="auto">
              <a:xfrm>
                <a:off x="3589" y="3916"/>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6" name="Freeform 337"/>
              <p:cNvSpPr>
                <a:spLocks/>
              </p:cNvSpPr>
              <p:nvPr/>
            </p:nvSpPr>
            <p:spPr bwMode="auto">
              <a:xfrm>
                <a:off x="3589" y="391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7" name="Freeform 338"/>
              <p:cNvSpPr>
                <a:spLocks/>
              </p:cNvSpPr>
              <p:nvPr/>
            </p:nvSpPr>
            <p:spPr bwMode="auto">
              <a:xfrm>
                <a:off x="3589" y="39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8" name="Freeform 339"/>
              <p:cNvSpPr>
                <a:spLocks/>
              </p:cNvSpPr>
              <p:nvPr/>
            </p:nvSpPr>
            <p:spPr bwMode="auto">
              <a:xfrm>
                <a:off x="3589" y="3916"/>
                <a:ext cx="5" cy="0"/>
              </a:xfrm>
              <a:custGeom>
                <a:avLst/>
                <a:gdLst>
                  <a:gd name="T0" fmla="*/ 0 w 5"/>
                  <a:gd name="T1" fmla="*/ 5 w 5"/>
                  <a:gd name="T2" fmla="*/ 5 w 5"/>
                </a:gdLst>
                <a:ahLst/>
                <a:cxnLst>
                  <a:cxn ang="0">
                    <a:pos x="T0" y="0"/>
                  </a:cxn>
                  <a:cxn ang="0">
                    <a:pos x="T1" y="0"/>
                  </a:cxn>
                  <a:cxn ang="0">
                    <a:pos x="T2" y="0"/>
                  </a:cxn>
                </a:cxnLst>
                <a:rect l="0" t="0" r="r" b="b"/>
                <a:pathLst>
                  <a:path w="5">
                    <a:moveTo>
                      <a:pt x="0" y="0"/>
                    </a:move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89" name="Rectangle 340"/>
              <p:cNvSpPr>
                <a:spLocks noChangeArrowheads="1"/>
              </p:cNvSpPr>
              <p:nvPr/>
            </p:nvSpPr>
            <p:spPr bwMode="auto">
              <a:xfrm>
                <a:off x="3594" y="3916"/>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0" name="Rectangle 341"/>
              <p:cNvSpPr>
                <a:spLocks noChangeArrowheads="1"/>
              </p:cNvSpPr>
              <p:nvPr/>
            </p:nvSpPr>
            <p:spPr bwMode="auto">
              <a:xfrm>
                <a:off x="3594" y="3916"/>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1" name="Rectangle 342"/>
              <p:cNvSpPr>
                <a:spLocks noChangeArrowheads="1"/>
              </p:cNvSpPr>
              <p:nvPr/>
            </p:nvSpPr>
            <p:spPr bwMode="auto">
              <a:xfrm>
                <a:off x="3594" y="3916"/>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2" name="Rectangle 343"/>
              <p:cNvSpPr>
                <a:spLocks noChangeArrowheads="1"/>
              </p:cNvSpPr>
              <p:nvPr/>
            </p:nvSpPr>
            <p:spPr bwMode="auto">
              <a:xfrm>
                <a:off x="3594" y="3916"/>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3" name="Freeform 344"/>
              <p:cNvSpPr>
                <a:spLocks/>
              </p:cNvSpPr>
              <p:nvPr/>
            </p:nvSpPr>
            <p:spPr bwMode="auto">
              <a:xfrm>
                <a:off x="3594" y="3916"/>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4" name="Freeform 345"/>
              <p:cNvSpPr>
                <a:spLocks/>
              </p:cNvSpPr>
              <p:nvPr/>
            </p:nvSpPr>
            <p:spPr bwMode="auto">
              <a:xfrm>
                <a:off x="3599" y="39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5" name="Freeform 346"/>
              <p:cNvSpPr>
                <a:spLocks/>
              </p:cNvSpPr>
              <p:nvPr/>
            </p:nvSpPr>
            <p:spPr bwMode="auto">
              <a:xfrm>
                <a:off x="3599" y="39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6" name="Freeform 347"/>
              <p:cNvSpPr>
                <a:spLocks/>
              </p:cNvSpPr>
              <p:nvPr/>
            </p:nvSpPr>
            <p:spPr bwMode="auto">
              <a:xfrm>
                <a:off x="3599" y="391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7" name="Freeform 348"/>
              <p:cNvSpPr>
                <a:spLocks/>
              </p:cNvSpPr>
              <p:nvPr/>
            </p:nvSpPr>
            <p:spPr bwMode="auto">
              <a:xfrm>
                <a:off x="3599" y="3916"/>
                <a:ext cx="6" cy="0"/>
              </a:xfrm>
              <a:custGeom>
                <a:avLst/>
                <a:gdLst>
                  <a:gd name="T0" fmla="*/ 0 w 6"/>
                  <a:gd name="T1" fmla="*/ 0 w 6"/>
                  <a:gd name="T2" fmla="*/ 0 w 6"/>
                  <a:gd name="T3" fmla="*/ 6 w 6"/>
                </a:gdLst>
                <a:ahLst/>
                <a:cxnLst>
                  <a:cxn ang="0">
                    <a:pos x="T0" y="0"/>
                  </a:cxn>
                  <a:cxn ang="0">
                    <a:pos x="T1" y="0"/>
                  </a:cxn>
                  <a:cxn ang="0">
                    <a:pos x="T2" y="0"/>
                  </a:cxn>
                  <a:cxn ang="0">
                    <a:pos x="T3" y="0"/>
                  </a:cxn>
                </a:cxnLst>
                <a:rect l="0" t="0" r="r" b="b"/>
                <a:pathLst>
                  <a:path w="6">
                    <a:moveTo>
                      <a:pt x="0" y="0"/>
                    </a:moveTo>
                    <a:lnTo>
                      <a:pt x="0" y="0"/>
                    </a:ln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8" name="Freeform 349"/>
              <p:cNvSpPr>
                <a:spLocks/>
              </p:cNvSpPr>
              <p:nvPr/>
            </p:nvSpPr>
            <p:spPr bwMode="auto">
              <a:xfrm>
                <a:off x="3605" y="3911"/>
                <a:ext cx="0" cy="5"/>
              </a:xfrm>
              <a:custGeom>
                <a:avLst/>
                <a:gdLst>
                  <a:gd name="T0" fmla="*/ 5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5"/>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799" name="Freeform 350"/>
              <p:cNvSpPr>
                <a:spLocks/>
              </p:cNvSpPr>
              <p:nvPr/>
            </p:nvSpPr>
            <p:spPr bwMode="auto">
              <a:xfrm>
                <a:off x="3605" y="3911"/>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0" name="Freeform 351"/>
              <p:cNvSpPr>
                <a:spLocks/>
              </p:cNvSpPr>
              <p:nvPr/>
            </p:nvSpPr>
            <p:spPr bwMode="auto">
              <a:xfrm>
                <a:off x="3605" y="3911"/>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1" name="Freeform 352"/>
              <p:cNvSpPr>
                <a:spLocks/>
              </p:cNvSpPr>
              <p:nvPr/>
            </p:nvSpPr>
            <p:spPr bwMode="auto">
              <a:xfrm>
                <a:off x="3610" y="391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2" name="Freeform 353"/>
              <p:cNvSpPr>
                <a:spLocks/>
              </p:cNvSpPr>
              <p:nvPr/>
            </p:nvSpPr>
            <p:spPr bwMode="auto">
              <a:xfrm>
                <a:off x="3610" y="3905"/>
                <a:ext cx="5" cy="6"/>
              </a:xfrm>
              <a:custGeom>
                <a:avLst/>
                <a:gdLst>
                  <a:gd name="T0" fmla="*/ 0 w 5"/>
                  <a:gd name="T1" fmla="*/ 6 h 6"/>
                  <a:gd name="T2" fmla="*/ 0 w 5"/>
                  <a:gd name="T3" fmla="*/ 6 h 6"/>
                  <a:gd name="T4" fmla="*/ 0 w 5"/>
                  <a:gd name="T5" fmla="*/ 6 h 6"/>
                  <a:gd name="T6" fmla="*/ 5 w 5"/>
                  <a:gd name="T7" fmla="*/ 6 h 6"/>
                  <a:gd name="T8" fmla="*/ 5 w 5"/>
                  <a:gd name="T9" fmla="*/ 0 h 6"/>
                </a:gdLst>
                <a:ahLst/>
                <a:cxnLst>
                  <a:cxn ang="0">
                    <a:pos x="T0" y="T1"/>
                  </a:cxn>
                  <a:cxn ang="0">
                    <a:pos x="T2" y="T3"/>
                  </a:cxn>
                  <a:cxn ang="0">
                    <a:pos x="T4" y="T5"/>
                  </a:cxn>
                  <a:cxn ang="0">
                    <a:pos x="T6" y="T7"/>
                  </a:cxn>
                  <a:cxn ang="0">
                    <a:pos x="T8" y="T9"/>
                  </a:cxn>
                </a:cxnLst>
                <a:rect l="0" t="0" r="r" b="b"/>
                <a:pathLst>
                  <a:path w="5" h="6">
                    <a:moveTo>
                      <a:pt x="0" y="6"/>
                    </a:moveTo>
                    <a:lnTo>
                      <a:pt x="0" y="6"/>
                    </a:lnTo>
                    <a:lnTo>
                      <a:pt x="0" y="6"/>
                    </a:lnTo>
                    <a:lnTo>
                      <a:pt x="5" y="6"/>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3" name="Rectangle 354"/>
              <p:cNvSpPr>
                <a:spLocks noChangeArrowheads="1"/>
              </p:cNvSpPr>
              <p:nvPr/>
            </p:nvSpPr>
            <p:spPr bwMode="auto">
              <a:xfrm>
                <a:off x="3615" y="3905"/>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4" name="Freeform 355"/>
              <p:cNvSpPr>
                <a:spLocks/>
              </p:cNvSpPr>
              <p:nvPr/>
            </p:nvSpPr>
            <p:spPr bwMode="auto">
              <a:xfrm>
                <a:off x="3615" y="3905"/>
                <a:ext cx="6" cy="0"/>
              </a:xfrm>
              <a:custGeom>
                <a:avLst/>
                <a:gdLst>
                  <a:gd name="T0" fmla="*/ 0 w 6"/>
                  <a:gd name="T1" fmla="*/ 0 w 6"/>
                  <a:gd name="T2" fmla="*/ 6 w 6"/>
                </a:gdLst>
                <a:ahLst/>
                <a:cxnLst>
                  <a:cxn ang="0">
                    <a:pos x="T0" y="0"/>
                  </a:cxn>
                  <a:cxn ang="0">
                    <a:pos x="T1" y="0"/>
                  </a:cxn>
                  <a:cxn ang="0">
                    <a:pos x="T2" y="0"/>
                  </a:cxn>
                </a:cxnLst>
                <a:rect l="0" t="0" r="r" b="b"/>
                <a:pathLst>
                  <a:path w="6">
                    <a:moveTo>
                      <a:pt x="0" y="0"/>
                    </a:move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5" name="Rectangle 356"/>
              <p:cNvSpPr>
                <a:spLocks noChangeArrowheads="1"/>
              </p:cNvSpPr>
              <p:nvPr/>
            </p:nvSpPr>
            <p:spPr bwMode="auto">
              <a:xfrm>
                <a:off x="3621" y="3905"/>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6" name="Rectangle 357"/>
              <p:cNvSpPr>
                <a:spLocks noChangeArrowheads="1"/>
              </p:cNvSpPr>
              <p:nvPr/>
            </p:nvSpPr>
            <p:spPr bwMode="auto">
              <a:xfrm>
                <a:off x="3621" y="3905"/>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7" name="Freeform 358"/>
              <p:cNvSpPr>
                <a:spLocks/>
              </p:cNvSpPr>
              <p:nvPr/>
            </p:nvSpPr>
            <p:spPr bwMode="auto">
              <a:xfrm>
                <a:off x="3621" y="3905"/>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8" name="Freeform 359"/>
              <p:cNvSpPr>
                <a:spLocks/>
              </p:cNvSpPr>
              <p:nvPr/>
            </p:nvSpPr>
            <p:spPr bwMode="auto">
              <a:xfrm>
                <a:off x="3626" y="3905"/>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09" name="Freeform 360"/>
              <p:cNvSpPr>
                <a:spLocks/>
              </p:cNvSpPr>
              <p:nvPr/>
            </p:nvSpPr>
            <p:spPr bwMode="auto">
              <a:xfrm>
                <a:off x="3631" y="39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0" name="Freeform 361"/>
              <p:cNvSpPr>
                <a:spLocks/>
              </p:cNvSpPr>
              <p:nvPr/>
            </p:nvSpPr>
            <p:spPr bwMode="auto">
              <a:xfrm>
                <a:off x="3631" y="3905"/>
                <a:ext cx="6" cy="6"/>
              </a:xfrm>
              <a:custGeom>
                <a:avLst/>
                <a:gdLst>
                  <a:gd name="T0" fmla="*/ 0 w 6"/>
                  <a:gd name="T1" fmla="*/ 0 h 6"/>
                  <a:gd name="T2" fmla="*/ 0 w 6"/>
                  <a:gd name="T3" fmla="*/ 0 h 6"/>
                  <a:gd name="T4" fmla="*/ 6 w 6"/>
                  <a:gd name="T5" fmla="*/ 0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0" y="0"/>
                    </a:moveTo>
                    <a:lnTo>
                      <a:pt x="0" y="0"/>
                    </a:lnTo>
                    <a:lnTo>
                      <a:pt x="6" y="0"/>
                    </a:lnTo>
                    <a:lnTo>
                      <a:pt x="6" y="6"/>
                    </a:lnTo>
                    <a:lnTo>
                      <a:pt x="6" y="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1" name="Freeform 362"/>
              <p:cNvSpPr>
                <a:spLocks/>
              </p:cNvSpPr>
              <p:nvPr/>
            </p:nvSpPr>
            <p:spPr bwMode="auto">
              <a:xfrm>
                <a:off x="3637" y="3905"/>
                <a:ext cx="0" cy="6"/>
              </a:xfrm>
              <a:custGeom>
                <a:avLst/>
                <a:gdLst>
                  <a:gd name="T0" fmla="*/ 6 h 6"/>
                  <a:gd name="T1" fmla="*/ 6 h 6"/>
                  <a:gd name="T2" fmla="*/ 0 h 6"/>
                  <a:gd name="T3" fmla="*/ 0 h 6"/>
                </a:gdLst>
                <a:ahLst/>
                <a:cxnLst>
                  <a:cxn ang="0">
                    <a:pos x="0" y="T0"/>
                  </a:cxn>
                  <a:cxn ang="0">
                    <a:pos x="0" y="T1"/>
                  </a:cxn>
                  <a:cxn ang="0">
                    <a:pos x="0" y="T2"/>
                  </a:cxn>
                  <a:cxn ang="0">
                    <a:pos x="0" y="T3"/>
                  </a:cxn>
                </a:cxnLst>
                <a:rect l="0" t="0" r="r" b="b"/>
                <a:pathLst>
                  <a:path h="6">
                    <a:moveTo>
                      <a:pt x="0" y="6"/>
                    </a:moveTo>
                    <a:lnTo>
                      <a:pt x="0" y="6"/>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2" name="Freeform 363"/>
              <p:cNvSpPr>
                <a:spLocks/>
              </p:cNvSpPr>
              <p:nvPr/>
            </p:nvSpPr>
            <p:spPr bwMode="auto">
              <a:xfrm>
                <a:off x="3637" y="3905"/>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3" name="Freeform 364"/>
              <p:cNvSpPr>
                <a:spLocks/>
              </p:cNvSpPr>
              <p:nvPr/>
            </p:nvSpPr>
            <p:spPr bwMode="auto">
              <a:xfrm>
                <a:off x="3642" y="39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4" name="Freeform 365"/>
              <p:cNvSpPr>
                <a:spLocks/>
              </p:cNvSpPr>
              <p:nvPr/>
            </p:nvSpPr>
            <p:spPr bwMode="auto">
              <a:xfrm>
                <a:off x="3642" y="3905"/>
                <a:ext cx="5" cy="0"/>
              </a:xfrm>
              <a:custGeom>
                <a:avLst/>
                <a:gdLst>
                  <a:gd name="T0" fmla="*/ 0 w 5"/>
                  <a:gd name="T1" fmla="*/ 0 w 5"/>
                  <a:gd name="T2" fmla="*/ 0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0"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5" name="Freeform 366"/>
              <p:cNvSpPr>
                <a:spLocks/>
              </p:cNvSpPr>
              <p:nvPr/>
            </p:nvSpPr>
            <p:spPr bwMode="auto">
              <a:xfrm>
                <a:off x="3647" y="3905"/>
                <a:ext cx="6" cy="0"/>
              </a:xfrm>
              <a:custGeom>
                <a:avLst/>
                <a:gdLst>
                  <a:gd name="T0" fmla="*/ 0 w 6"/>
                  <a:gd name="T1" fmla="*/ 6 w 6"/>
                  <a:gd name="T2" fmla="*/ 6 w 6"/>
                  <a:gd name="T3" fmla="*/ 6 w 6"/>
                </a:gdLst>
                <a:ahLst/>
                <a:cxnLst>
                  <a:cxn ang="0">
                    <a:pos x="T0" y="0"/>
                  </a:cxn>
                  <a:cxn ang="0">
                    <a:pos x="T1" y="0"/>
                  </a:cxn>
                  <a:cxn ang="0">
                    <a:pos x="T2" y="0"/>
                  </a:cxn>
                  <a:cxn ang="0">
                    <a:pos x="T3" y="0"/>
                  </a:cxn>
                </a:cxnLst>
                <a:rect l="0" t="0" r="r" b="b"/>
                <a:pathLst>
                  <a:path w="6">
                    <a:moveTo>
                      <a:pt x="0" y="0"/>
                    </a:moveTo>
                    <a:lnTo>
                      <a:pt x="6"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6" name="Rectangle 367"/>
              <p:cNvSpPr>
                <a:spLocks noChangeArrowheads="1"/>
              </p:cNvSpPr>
              <p:nvPr/>
            </p:nvSpPr>
            <p:spPr bwMode="auto">
              <a:xfrm>
                <a:off x="3653" y="3905"/>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7" name="Freeform 368"/>
              <p:cNvSpPr>
                <a:spLocks/>
              </p:cNvSpPr>
              <p:nvPr/>
            </p:nvSpPr>
            <p:spPr bwMode="auto">
              <a:xfrm>
                <a:off x="3653" y="3905"/>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8" name="Freeform 369"/>
              <p:cNvSpPr>
                <a:spLocks/>
              </p:cNvSpPr>
              <p:nvPr/>
            </p:nvSpPr>
            <p:spPr bwMode="auto">
              <a:xfrm>
                <a:off x="3658" y="3900"/>
                <a:ext cx="0" cy="5"/>
              </a:xfrm>
              <a:custGeom>
                <a:avLst/>
                <a:gdLst>
                  <a:gd name="T0" fmla="*/ 5 h 5"/>
                  <a:gd name="T1" fmla="*/ 5 h 5"/>
                  <a:gd name="T2" fmla="*/ 5 h 5"/>
                  <a:gd name="T3" fmla="*/ 5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5"/>
                    </a:lnTo>
                    <a:lnTo>
                      <a:pt x="0" y="5"/>
                    </a:lnTo>
                    <a:lnTo>
                      <a:pt x="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19" name="Freeform 370"/>
              <p:cNvSpPr>
                <a:spLocks/>
              </p:cNvSpPr>
              <p:nvPr/>
            </p:nvSpPr>
            <p:spPr bwMode="auto">
              <a:xfrm>
                <a:off x="3658" y="3900"/>
                <a:ext cx="11" cy="0"/>
              </a:xfrm>
              <a:custGeom>
                <a:avLst/>
                <a:gdLst>
                  <a:gd name="T0" fmla="*/ 0 w 11"/>
                  <a:gd name="T1" fmla="*/ 0 w 11"/>
                  <a:gd name="T2" fmla="*/ 5 w 11"/>
                  <a:gd name="T3" fmla="*/ 5 w 11"/>
                  <a:gd name="T4" fmla="*/ 5 w 11"/>
                  <a:gd name="T5" fmla="*/ 11 w 11"/>
                  <a:gd name="T6" fmla="*/ 11 w 11"/>
                  <a:gd name="T7" fmla="*/ 11 w 11"/>
                  <a:gd name="T8" fmla="*/ 11 w 1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1">
                    <a:moveTo>
                      <a:pt x="0" y="0"/>
                    </a:moveTo>
                    <a:lnTo>
                      <a:pt x="0" y="0"/>
                    </a:lnTo>
                    <a:lnTo>
                      <a:pt x="5" y="0"/>
                    </a:lnTo>
                    <a:lnTo>
                      <a:pt x="5" y="0"/>
                    </a:lnTo>
                    <a:lnTo>
                      <a:pt x="5" y="0"/>
                    </a:lnTo>
                    <a:lnTo>
                      <a:pt x="11" y="0"/>
                    </a:lnTo>
                    <a:lnTo>
                      <a:pt x="11"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0" name="Freeform 371"/>
              <p:cNvSpPr>
                <a:spLocks/>
              </p:cNvSpPr>
              <p:nvPr/>
            </p:nvSpPr>
            <p:spPr bwMode="auto">
              <a:xfrm>
                <a:off x="3669" y="3900"/>
                <a:ext cx="5" cy="0"/>
              </a:xfrm>
              <a:custGeom>
                <a:avLst/>
                <a:gdLst>
                  <a:gd name="T0" fmla="*/ 0 w 5"/>
                  <a:gd name="T1" fmla="*/ 0 w 5"/>
                  <a:gd name="T2" fmla="*/ 5 w 5"/>
                </a:gdLst>
                <a:ahLst/>
                <a:cxnLst>
                  <a:cxn ang="0">
                    <a:pos x="T0" y="0"/>
                  </a:cxn>
                  <a:cxn ang="0">
                    <a:pos x="T1" y="0"/>
                  </a:cxn>
                  <a:cxn ang="0">
                    <a:pos x="T2" y="0"/>
                  </a:cxn>
                </a:cxnLst>
                <a:rect l="0" t="0" r="r" b="b"/>
                <a:pathLst>
                  <a:path w="5">
                    <a:moveTo>
                      <a:pt x="0" y="0"/>
                    </a:moveTo>
                    <a:lnTo>
                      <a:pt x="0"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1" name="Freeform 372"/>
              <p:cNvSpPr>
                <a:spLocks/>
              </p:cNvSpPr>
              <p:nvPr/>
            </p:nvSpPr>
            <p:spPr bwMode="auto">
              <a:xfrm>
                <a:off x="3674" y="3900"/>
                <a:ext cx="10" cy="0"/>
              </a:xfrm>
              <a:custGeom>
                <a:avLst/>
                <a:gdLst>
                  <a:gd name="T0" fmla="*/ 0 w 10"/>
                  <a:gd name="T1" fmla="*/ 0 w 10"/>
                  <a:gd name="T2" fmla="*/ 0 w 10"/>
                  <a:gd name="T3" fmla="*/ 0 w 10"/>
                  <a:gd name="T4" fmla="*/ 5 w 10"/>
                  <a:gd name="T5" fmla="*/ 5 w 10"/>
                  <a:gd name="T6" fmla="*/ 5 w 10"/>
                  <a:gd name="T7" fmla="*/ 5 w 10"/>
                  <a:gd name="T8" fmla="*/ 10 w 10"/>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0">
                    <a:moveTo>
                      <a:pt x="0" y="0"/>
                    </a:moveTo>
                    <a:lnTo>
                      <a:pt x="0" y="0"/>
                    </a:lnTo>
                    <a:lnTo>
                      <a:pt x="0" y="0"/>
                    </a:lnTo>
                    <a:lnTo>
                      <a:pt x="0" y="0"/>
                    </a:lnTo>
                    <a:lnTo>
                      <a:pt x="5" y="0"/>
                    </a:lnTo>
                    <a:lnTo>
                      <a:pt x="5" y="0"/>
                    </a:lnTo>
                    <a:lnTo>
                      <a:pt x="5" y="0"/>
                    </a:lnTo>
                    <a:lnTo>
                      <a:pt x="5"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2" name="Rectangle 373"/>
              <p:cNvSpPr>
                <a:spLocks noChangeArrowheads="1"/>
              </p:cNvSpPr>
              <p:nvPr/>
            </p:nvSpPr>
            <p:spPr bwMode="auto">
              <a:xfrm>
                <a:off x="3684" y="3900"/>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3" name="Freeform 374"/>
              <p:cNvSpPr>
                <a:spLocks/>
              </p:cNvSpPr>
              <p:nvPr/>
            </p:nvSpPr>
            <p:spPr bwMode="auto">
              <a:xfrm>
                <a:off x="3684" y="3900"/>
                <a:ext cx="11" cy="5"/>
              </a:xfrm>
              <a:custGeom>
                <a:avLst/>
                <a:gdLst>
                  <a:gd name="T0" fmla="*/ 0 w 11"/>
                  <a:gd name="T1" fmla="*/ 0 h 5"/>
                  <a:gd name="T2" fmla="*/ 0 w 11"/>
                  <a:gd name="T3" fmla="*/ 0 h 5"/>
                  <a:gd name="T4" fmla="*/ 6 w 11"/>
                  <a:gd name="T5" fmla="*/ 0 h 5"/>
                  <a:gd name="T6" fmla="*/ 6 w 11"/>
                  <a:gd name="T7" fmla="*/ 0 h 5"/>
                  <a:gd name="T8" fmla="*/ 6 w 11"/>
                  <a:gd name="T9" fmla="*/ 0 h 5"/>
                  <a:gd name="T10" fmla="*/ 11 w 11"/>
                  <a:gd name="T11" fmla="*/ 0 h 5"/>
                  <a:gd name="T12" fmla="*/ 11 w 11"/>
                  <a:gd name="T13" fmla="*/ 5 h 5"/>
                  <a:gd name="T14" fmla="*/ 11 w 11"/>
                  <a:gd name="T15" fmla="*/ 5 h 5"/>
                  <a:gd name="T16" fmla="*/ 11 w 11"/>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0" y="0"/>
                    </a:lnTo>
                    <a:lnTo>
                      <a:pt x="6" y="0"/>
                    </a:lnTo>
                    <a:lnTo>
                      <a:pt x="6" y="0"/>
                    </a:lnTo>
                    <a:lnTo>
                      <a:pt x="6" y="0"/>
                    </a:lnTo>
                    <a:lnTo>
                      <a:pt x="11" y="0"/>
                    </a:lnTo>
                    <a:lnTo>
                      <a:pt x="11" y="5"/>
                    </a:lnTo>
                    <a:lnTo>
                      <a:pt x="11" y="5"/>
                    </a:lnTo>
                    <a:lnTo>
                      <a:pt x="11"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4" name="Freeform 375"/>
              <p:cNvSpPr>
                <a:spLocks/>
              </p:cNvSpPr>
              <p:nvPr/>
            </p:nvSpPr>
            <p:spPr bwMode="auto">
              <a:xfrm>
                <a:off x="3695" y="3905"/>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5" name="Freeform 376"/>
              <p:cNvSpPr>
                <a:spLocks/>
              </p:cNvSpPr>
              <p:nvPr/>
            </p:nvSpPr>
            <p:spPr bwMode="auto">
              <a:xfrm>
                <a:off x="3700" y="3905"/>
                <a:ext cx="11" cy="6"/>
              </a:xfrm>
              <a:custGeom>
                <a:avLst/>
                <a:gdLst>
                  <a:gd name="T0" fmla="*/ 0 w 11"/>
                  <a:gd name="T1" fmla="*/ 0 h 6"/>
                  <a:gd name="T2" fmla="*/ 6 w 11"/>
                  <a:gd name="T3" fmla="*/ 6 h 6"/>
                  <a:gd name="T4" fmla="*/ 6 w 11"/>
                  <a:gd name="T5" fmla="*/ 6 h 6"/>
                  <a:gd name="T6" fmla="*/ 6 w 11"/>
                  <a:gd name="T7" fmla="*/ 6 h 6"/>
                  <a:gd name="T8" fmla="*/ 6 w 11"/>
                  <a:gd name="T9" fmla="*/ 6 h 6"/>
                  <a:gd name="T10" fmla="*/ 11 w 11"/>
                  <a:gd name="T11" fmla="*/ 6 h 6"/>
                  <a:gd name="T12" fmla="*/ 11 w 1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0" y="0"/>
                    </a:moveTo>
                    <a:lnTo>
                      <a:pt x="6" y="6"/>
                    </a:lnTo>
                    <a:lnTo>
                      <a:pt x="6" y="6"/>
                    </a:lnTo>
                    <a:lnTo>
                      <a:pt x="6" y="6"/>
                    </a:lnTo>
                    <a:lnTo>
                      <a:pt x="6" y="6"/>
                    </a:lnTo>
                    <a:lnTo>
                      <a:pt x="11" y="6"/>
                    </a:lnTo>
                    <a:lnTo>
                      <a:pt x="11" y="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6" name="Freeform 377"/>
              <p:cNvSpPr>
                <a:spLocks/>
              </p:cNvSpPr>
              <p:nvPr/>
            </p:nvSpPr>
            <p:spPr bwMode="auto">
              <a:xfrm>
                <a:off x="3711" y="3900"/>
                <a:ext cx="11" cy="11"/>
              </a:xfrm>
              <a:custGeom>
                <a:avLst/>
                <a:gdLst>
                  <a:gd name="T0" fmla="*/ 0 w 11"/>
                  <a:gd name="T1" fmla="*/ 11 h 11"/>
                  <a:gd name="T2" fmla="*/ 0 w 11"/>
                  <a:gd name="T3" fmla="*/ 11 h 11"/>
                  <a:gd name="T4" fmla="*/ 5 w 11"/>
                  <a:gd name="T5" fmla="*/ 5 h 11"/>
                  <a:gd name="T6" fmla="*/ 5 w 11"/>
                  <a:gd name="T7" fmla="*/ 5 h 11"/>
                  <a:gd name="T8" fmla="*/ 5 w 11"/>
                  <a:gd name="T9" fmla="*/ 5 h 11"/>
                  <a:gd name="T10" fmla="*/ 5 w 11"/>
                  <a:gd name="T11" fmla="*/ 0 h 11"/>
                  <a:gd name="T12" fmla="*/ 11 w 11"/>
                  <a:gd name="T13" fmla="*/ 0 h 11"/>
                  <a:gd name="T14" fmla="*/ 11 w 11"/>
                  <a:gd name="T15" fmla="*/ 0 h 11"/>
                  <a:gd name="T16" fmla="*/ 11 w 1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11"/>
                    </a:moveTo>
                    <a:lnTo>
                      <a:pt x="0" y="11"/>
                    </a:lnTo>
                    <a:lnTo>
                      <a:pt x="5" y="5"/>
                    </a:lnTo>
                    <a:lnTo>
                      <a:pt x="5" y="5"/>
                    </a:lnTo>
                    <a:lnTo>
                      <a:pt x="5" y="5"/>
                    </a:lnTo>
                    <a:lnTo>
                      <a:pt x="5" y="0"/>
                    </a:lnTo>
                    <a:lnTo>
                      <a:pt x="11"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7" name="Freeform 378"/>
              <p:cNvSpPr>
                <a:spLocks/>
              </p:cNvSpPr>
              <p:nvPr/>
            </p:nvSpPr>
            <p:spPr bwMode="auto">
              <a:xfrm>
                <a:off x="3722" y="3900"/>
                <a:ext cx="10" cy="0"/>
              </a:xfrm>
              <a:custGeom>
                <a:avLst/>
                <a:gdLst>
                  <a:gd name="T0" fmla="*/ 0 w 10"/>
                  <a:gd name="T1" fmla="*/ 5 w 10"/>
                  <a:gd name="T2" fmla="*/ 5 w 10"/>
                  <a:gd name="T3" fmla="*/ 5 w 10"/>
                  <a:gd name="T4" fmla="*/ 5 w 10"/>
                  <a:gd name="T5" fmla="*/ 5 w 10"/>
                  <a:gd name="T6" fmla="*/ 5 w 10"/>
                  <a:gd name="T7" fmla="*/ 5 w 10"/>
                  <a:gd name="T8" fmla="*/ 10 w 10"/>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0">
                    <a:moveTo>
                      <a:pt x="0" y="0"/>
                    </a:moveTo>
                    <a:lnTo>
                      <a:pt x="5" y="0"/>
                    </a:lnTo>
                    <a:lnTo>
                      <a:pt x="5" y="0"/>
                    </a:lnTo>
                    <a:lnTo>
                      <a:pt x="5" y="0"/>
                    </a:lnTo>
                    <a:lnTo>
                      <a:pt x="5" y="0"/>
                    </a:lnTo>
                    <a:lnTo>
                      <a:pt x="5" y="0"/>
                    </a:lnTo>
                    <a:lnTo>
                      <a:pt x="5" y="0"/>
                    </a:lnTo>
                    <a:lnTo>
                      <a:pt x="5"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8" name="Freeform 379"/>
              <p:cNvSpPr>
                <a:spLocks/>
              </p:cNvSpPr>
              <p:nvPr/>
            </p:nvSpPr>
            <p:spPr bwMode="auto">
              <a:xfrm>
                <a:off x="3732" y="3895"/>
                <a:ext cx="6" cy="5"/>
              </a:xfrm>
              <a:custGeom>
                <a:avLst/>
                <a:gdLst>
                  <a:gd name="T0" fmla="*/ 0 w 6"/>
                  <a:gd name="T1" fmla="*/ 5 h 5"/>
                  <a:gd name="T2" fmla="*/ 0 w 6"/>
                  <a:gd name="T3" fmla="*/ 5 h 5"/>
                  <a:gd name="T4" fmla="*/ 0 w 6"/>
                  <a:gd name="T5" fmla="*/ 5 h 5"/>
                  <a:gd name="T6" fmla="*/ 0 w 6"/>
                  <a:gd name="T7" fmla="*/ 5 h 5"/>
                  <a:gd name="T8" fmla="*/ 0 w 6"/>
                  <a:gd name="T9" fmla="*/ 5 h 5"/>
                  <a:gd name="T10" fmla="*/ 0 w 6"/>
                  <a:gd name="T11" fmla="*/ 0 h 5"/>
                  <a:gd name="T12" fmla="*/ 6 w 6"/>
                  <a:gd name="T13" fmla="*/ 0 h 5"/>
                  <a:gd name="T14" fmla="*/ 6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5"/>
                    </a:moveTo>
                    <a:lnTo>
                      <a:pt x="0" y="5"/>
                    </a:lnTo>
                    <a:lnTo>
                      <a:pt x="0" y="5"/>
                    </a:lnTo>
                    <a:lnTo>
                      <a:pt x="0" y="5"/>
                    </a:lnTo>
                    <a:lnTo>
                      <a:pt x="0" y="5"/>
                    </a:lnTo>
                    <a:lnTo>
                      <a:pt x="0"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29" name="Freeform 380"/>
              <p:cNvSpPr>
                <a:spLocks/>
              </p:cNvSpPr>
              <p:nvPr/>
            </p:nvSpPr>
            <p:spPr bwMode="auto">
              <a:xfrm>
                <a:off x="3738" y="3889"/>
                <a:ext cx="5" cy="6"/>
              </a:xfrm>
              <a:custGeom>
                <a:avLst/>
                <a:gdLst>
                  <a:gd name="T0" fmla="*/ 0 w 5"/>
                  <a:gd name="T1" fmla="*/ 6 h 6"/>
                  <a:gd name="T2" fmla="*/ 0 w 5"/>
                  <a:gd name="T3" fmla="*/ 0 h 6"/>
                  <a:gd name="T4" fmla="*/ 0 w 5"/>
                  <a:gd name="T5" fmla="*/ 0 h 6"/>
                  <a:gd name="T6" fmla="*/ 0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0" y="6"/>
                    </a:moveTo>
                    <a:lnTo>
                      <a:pt x="0" y="0"/>
                    </a:lnTo>
                    <a:lnTo>
                      <a:pt x="0" y="0"/>
                    </a:lnTo>
                    <a:lnTo>
                      <a:pt x="0"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0" name="Freeform 381"/>
              <p:cNvSpPr>
                <a:spLocks/>
              </p:cNvSpPr>
              <p:nvPr/>
            </p:nvSpPr>
            <p:spPr bwMode="auto">
              <a:xfrm>
                <a:off x="3743" y="3889"/>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1" name="Freeform 382"/>
              <p:cNvSpPr>
                <a:spLocks/>
              </p:cNvSpPr>
              <p:nvPr/>
            </p:nvSpPr>
            <p:spPr bwMode="auto">
              <a:xfrm>
                <a:off x="3748" y="3884"/>
                <a:ext cx="16" cy="5"/>
              </a:xfrm>
              <a:custGeom>
                <a:avLst/>
                <a:gdLst>
                  <a:gd name="T0" fmla="*/ 0 w 16"/>
                  <a:gd name="T1" fmla="*/ 5 h 5"/>
                  <a:gd name="T2" fmla="*/ 6 w 16"/>
                  <a:gd name="T3" fmla="*/ 5 h 5"/>
                  <a:gd name="T4" fmla="*/ 6 w 16"/>
                  <a:gd name="T5" fmla="*/ 0 h 5"/>
                  <a:gd name="T6" fmla="*/ 11 w 16"/>
                  <a:gd name="T7" fmla="*/ 0 h 5"/>
                  <a:gd name="T8" fmla="*/ 16 w 16"/>
                  <a:gd name="T9" fmla="*/ 0 h 5"/>
                </a:gdLst>
                <a:ahLst/>
                <a:cxnLst>
                  <a:cxn ang="0">
                    <a:pos x="T0" y="T1"/>
                  </a:cxn>
                  <a:cxn ang="0">
                    <a:pos x="T2" y="T3"/>
                  </a:cxn>
                  <a:cxn ang="0">
                    <a:pos x="T4" y="T5"/>
                  </a:cxn>
                  <a:cxn ang="0">
                    <a:pos x="T6" y="T7"/>
                  </a:cxn>
                  <a:cxn ang="0">
                    <a:pos x="T8" y="T9"/>
                  </a:cxn>
                </a:cxnLst>
                <a:rect l="0" t="0" r="r" b="b"/>
                <a:pathLst>
                  <a:path w="16" h="5">
                    <a:moveTo>
                      <a:pt x="0" y="5"/>
                    </a:moveTo>
                    <a:lnTo>
                      <a:pt x="6" y="5"/>
                    </a:lnTo>
                    <a:lnTo>
                      <a:pt x="6" y="0"/>
                    </a:lnTo>
                    <a:lnTo>
                      <a:pt x="11"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2" name="Freeform 383"/>
              <p:cNvSpPr>
                <a:spLocks/>
              </p:cNvSpPr>
              <p:nvPr/>
            </p:nvSpPr>
            <p:spPr bwMode="auto">
              <a:xfrm>
                <a:off x="3764" y="3884"/>
                <a:ext cx="6" cy="0"/>
              </a:xfrm>
              <a:custGeom>
                <a:avLst/>
                <a:gdLst>
                  <a:gd name="T0" fmla="*/ 0 w 6"/>
                  <a:gd name="T1" fmla="*/ 0 w 6"/>
                  <a:gd name="T2" fmla="*/ 6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6"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3" name="Freeform 384"/>
              <p:cNvSpPr>
                <a:spLocks/>
              </p:cNvSpPr>
              <p:nvPr/>
            </p:nvSpPr>
            <p:spPr bwMode="auto">
              <a:xfrm>
                <a:off x="3770" y="3884"/>
                <a:ext cx="16" cy="5"/>
              </a:xfrm>
              <a:custGeom>
                <a:avLst/>
                <a:gdLst>
                  <a:gd name="T0" fmla="*/ 0 w 16"/>
                  <a:gd name="T1" fmla="*/ 0 h 5"/>
                  <a:gd name="T2" fmla="*/ 5 w 16"/>
                  <a:gd name="T3" fmla="*/ 0 h 5"/>
                  <a:gd name="T4" fmla="*/ 5 w 16"/>
                  <a:gd name="T5" fmla="*/ 0 h 5"/>
                  <a:gd name="T6" fmla="*/ 10 w 16"/>
                  <a:gd name="T7" fmla="*/ 5 h 5"/>
                  <a:gd name="T8" fmla="*/ 10 w 16"/>
                  <a:gd name="T9" fmla="*/ 5 h 5"/>
                  <a:gd name="T10" fmla="*/ 16 w 16"/>
                  <a:gd name="T11" fmla="*/ 5 h 5"/>
                  <a:gd name="T12" fmla="*/ 16 w 1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 h="5">
                    <a:moveTo>
                      <a:pt x="0" y="0"/>
                    </a:moveTo>
                    <a:lnTo>
                      <a:pt x="5" y="0"/>
                    </a:lnTo>
                    <a:lnTo>
                      <a:pt x="5" y="0"/>
                    </a:lnTo>
                    <a:lnTo>
                      <a:pt x="10" y="5"/>
                    </a:lnTo>
                    <a:lnTo>
                      <a:pt x="10" y="5"/>
                    </a:lnTo>
                    <a:lnTo>
                      <a:pt x="16" y="5"/>
                    </a:lnTo>
                    <a:lnTo>
                      <a:pt x="16"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4" name="Freeform 385"/>
              <p:cNvSpPr>
                <a:spLocks/>
              </p:cNvSpPr>
              <p:nvPr/>
            </p:nvSpPr>
            <p:spPr bwMode="auto">
              <a:xfrm>
                <a:off x="3786" y="3884"/>
                <a:ext cx="10" cy="5"/>
              </a:xfrm>
              <a:custGeom>
                <a:avLst/>
                <a:gdLst>
                  <a:gd name="T0" fmla="*/ 0 w 10"/>
                  <a:gd name="T1" fmla="*/ 5 h 5"/>
                  <a:gd name="T2" fmla="*/ 0 w 10"/>
                  <a:gd name="T3" fmla="*/ 5 h 5"/>
                  <a:gd name="T4" fmla="*/ 0 w 10"/>
                  <a:gd name="T5" fmla="*/ 5 h 5"/>
                  <a:gd name="T6" fmla="*/ 5 w 10"/>
                  <a:gd name="T7" fmla="*/ 0 h 5"/>
                  <a:gd name="T8" fmla="*/ 5 w 10"/>
                  <a:gd name="T9" fmla="*/ 0 h 5"/>
                  <a:gd name="T10" fmla="*/ 5 w 10"/>
                  <a:gd name="T11" fmla="*/ 0 h 5"/>
                  <a:gd name="T12" fmla="*/ 10 w 1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0" y="5"/>
                    </a:moveTo>
                    <a:lnTo>
                      <a:pt x="0" y="5"/>
                    </a:lnTo>
                    <a:lnTo>
                      <a:pt x="0" y="5"/>
                    </a:lnTo>
                    <a:lnTo>
                      <a:pt x="5" y="0"/>
                    </a:lnTo>
                    <a:lnTo>
                      <a:pt x="5" y="0"/>
                    </a:lnTo>
                    <a:lnTo>
                      <a:pt x="5"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5" name="Freeform 386"/>
              <p:cNvSpPr>
                <a:spLocks/>
              </p:cNvSpPr>
              <p:nvPr/>
            </p:nvSpPr>
            <p:spPr bwMode="auto">
              <a:xfrm>
                <a:off x="3796" y="3884"/>
                <a:ext cx="6" cy="5"/>
              </a:xfrm>
              <a:custGeom>
                <a:avLst/>
                <a:gdLst>
                  <a:gd name="T0" fmla="*/ 0 w 6"/>
                  <a:gd name="T1" fmla="*/ 0 h 5"/>
                  <a:gd name="T2" fmla="*/ 0 w 6"/>
                  <a:gd name="T3" fmla="*/ 0 h 5"/>
                  <a:gd name="T4" fmla="*/ 0 w 6"/>
                  <a:gd name="T5" fmla="*/ 0 h 5"/>
                  <a:gd name="T6" fmla="*/ 0 w 6"/>
                  <a:gd name="T7" fmla="*/ 0 h 5"/>
                  <a:gd name="T8" fmla="*/ 0 w 6"/>
                  <a:gd name="T9" fmla="*/ 0 h 5"/>
                  <a:gd name="T10" fmla="*/ 6 w 6"/>
                  <a:gd name="T11" fmla="*/ 5 h 5"/>
                  <a:gd name="T12" fmla="*/ 6 w 6"/>
                  <a:gd name="T13" fmla="*/ 5 h 5"/>
                  <a:gd name="T14" fmla="*/ 6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0"/>
                    </a:moveTo>
                    <a:lnTo>
                      <a:pt x="0" y="0"/>
                    </a:lnTo>
                    <a:lnTo>
                      <a:pt x="0" y="0"/>
                    </a:lnTo>
                    <a:lnTo>
                      <a:pt x="0" y="0"/>
                    </a:lnTo>
                    <a:lnTo>
                      <a:pt x="0" y="0"/>
                    </a:lnTo>
                    <a:lnTo>
                      <a:pt x="6" y="5"/>
                    </a:lnTo>
                    <a:lnTo>
                      <a:pt x="6" y="5"/>
                    </a:lnTo>
                    <a:lnTo>
                      <a:pt x="6"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6" name="Freeform 387"/>
              <p:cNvSpPr>
                <a:spLocks/>
              </p:cNvSpPr>
              <p:nvPr/>
            </p:nvSpPr>
            <p:spPr bwMode="auto">
              <a:xfrm>
                <a:off x="3802" y="3884"/>
                <a:ext cx="5" cy="5"/>
              </a:xfrm>
              <a:custGeom>
                <a:avLst/>
                <a:gdLst>
                  <a:gd name="T0" fmla="*/ 0 w 5"/>
                  <a:gd name="T1" fmla="*/ 5 h 5"/>
                  <a:gd name="T2" fmla="*/ 0 w 5"/>
                  <a:gd name="T3" fmla="*/ 5 h 5"/>
                  <a:gd name="T4" fmla="*/ 0 w 5"/>
                  <a:gd name="T5" fmla="*/ 0 h 5"/>
                  <a:gd name="T6" fmla="*/ 0 w 5"/>
                  <a:gd name="T7" fmla="*/ 0 h 5"/>
                  <a:gd name="T8" fmla="*/ 0 w 5"/>
                  <a:gd name="T9" fmla="*/ 0 h 5"/>
                  <a:gd name="T10" fmla="*/ 5 w 5"/>
                  <a:gd name="T11" fmla="*/ 0 h 5"/>
                  <a:gd name="T12" fmla="*/ 5 w 5"/>
                  <a:gd name="T13" fmla="*/ 0 h 5"/>
                  <a:gd name="T14" fmla="*/ 5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5"/>
                    </a:moveTo>
                    <a:lnTo>
                      <a:pt x="0" y="5"/>
                    </a:lnTo>
                    <a:lnTo>
                      <a:pt x="0" y="0"/>
                    </a:lnTo>
                    <a:lnTo>
                      <a:pt x="0" y="0"/>
                    </a:lnTo>
                    <a:lnTo>
                      <a:pt x="0"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7" name="Freeform 388"/>
              <p:cNvSpPr>
                <a:spLocks/>
              </p:cNvSpPr>
              <p:nvPr/>
            </p:nvSpPr>
            <p:spPr bwMode="auto">
              <a:xfrm>
                <a:off x="3807" y="3879"/>
                <a:ext cx="5" cy="5"/>
              </a:xfrm>
              <a:custGeom>
                <a:avLst/>
                <a:gdLst>
                  <a:gd name="T0" fmla="*/ 0 w 5"/>
                  <a:gd name="T1" fmla="*/ 5 h 5"/>
                  <a:gd name="T2" fmla="*/ 0 w 5"/>
                  <a:gd name="T3" fmla="*/ 0 h 5"/>
                  <a:gd name="T4" fmla="*/ 5 w 5"/>
                  <a:gd name="T5" fmla="*/ 0 h 5"/>
                  <a:gd name="T6" fmla="*/ 5 w 5"/>
                  <a:gd name="T7" fmla="*/ 0 h 5"/>
                  <a:gd name="T8" fmla="*/ 5 w 5"/>
                  <a:gd name="T9" fmla="*/ 5 h 5"/>
                </a:gdLst>
                <a:ahLst/>
                <a:cxnLst>
                  <a:cxn ang="0">
                    <a:pos x="T0" y="T1"/>
                  </a:cxn>
                  <a:cxn ang="0">
                    <a:pos x="T2" y="T3"/>
                  </a:cxn>
                  <a:cxn ang="0">
                    <a:pos x="T4" y="T5"/>
                  </a:cxn>
                  <a:cxn ang="0">
                    <a:pos x="T6" y="T7"/>
                  </a:cxn>
                  <a:cxn ang="0">
                    <a:pos x="T8" y="T9"/>
                  </a:cxn>
                </a:cxnLst>
                <a:rect l="0" t="0" r="r" b="b"/>
                <a:pathLst>
                  <a:path w="5" h="5">
                    <a:moveTo>
                      <a:pt x="0" y="5"/>
                    </a:moveTo>
                    <a:lnTo>
                      <a:pt x="0" y="0"/>
                    </a:lnTo>
                    <a:lnTo>
                      <a:pt x="5" y="0"/>
                    </a:lnTo>
                    <a:lnTo>
                      <a:pt x="5" y="0"/>
                    </a:lnTo>
                    <a:lnTo>
                      <a:pt x="5"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8" name="Freeform 389"/>
              <p:cNvSpPr>
                <a:spLocks/>
              </p:cNvSpPr>
              <p:nvPr/>
            </p:nvSpPr>
            <p:spPr bwMode="auto">
              <a:xfrm>
                <a:off x="3812" y="3884"/>
                <a:ext cx="11" cy="5"/>
              </a:xfrm>
              <a:custGeom>
                <a:avLst/>
                <a:gdLst>
                  <a:gd name="T0" fmla="*/ 0 w 11"/>
                  <a:gd name="T1" fmla="*/ 0 h 5"/>
                  <a:gd name="T2" fmla="*/ 0 w 11"/>
                  <a:gd name="T3" fmla="*/ 0 h 5"/>
                  <a:gd name="T4" fmla="*/ 6 w 11"/>
                  <a:gd name="T5" fmla="*/ 0 h 5"/>
                  <a:gd name="T6" fmla="*/ 6 w 11"/>
                  <a:gd name="T7" fmla="*/ 0 h 5"/>
                  <a:gd name="T8" fmla="*/ 6 w 11"/>
                  <a:gd name="T9" fmla="*/ 0 h 5"/>
                  <a:gd name="T10" fmla="*/ 6 w 11"/>
                  <a:gd name="T11" fmla="*/ 5 h 5"/>
                  <a:gd name="T12" fmla="*/ 6 w 11"/>
                  <a:gd name="T13" fmla="*/ 5 h 5"/>
                  <a:gd name="T14" fmla="*/ 11 w 1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0" y="0"/>
                    </a:moveTo>
                    <a:lnTo>
                      <a:pt x="0" y="0"/>
                    </a:lnTo>
                    <a:lnTo>
                      <a:pt x="6" y="0"/>
                    </a:lnTo>
                    <a:lnTo>
                      <a:pt x="6" y="0"/>
                    </a:lnTo>
                    <a:lnTo>
                      <a:pt x="6" y="0"/>
                    </a:lnTo>
                    <a:lnTo>
                      <a:pt x="6" y="5"/>
                    </a:lnTo>
                    <a:lnTo>
                      <a:pt x="6" y="5"/>
                    </a:lnTo>
                    <a:lnTo>
                      <a:pt x="11"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39" name="Freeform 390"/>
              <p:cNvSpPr>
                <a:spLocks/>
              </p:cNvSpPr>
              <p:nvPr/>
            </p:nvSpPr>
            <p:spPr bwMode="auto">
              <a:xfrm>
                <a:off x="3823" y="3879"/>
                <a:ext cx="5" cy="10"/>
              </a:xfrm>
              <a:custGeom>
                <a:avLst/>
                <a:gdLst>
                  <a:gd name="T0" fmla="*/ 0 w 5"/>
                  <a:gd name="T1" fmla="*/ 10 h 10"/>
                  <a:gd name="T2" fmla="*/ 0 w 5"/>
                  <a:gd name="T3" fmla="*/ 10 h 10"/>
                  <a:gd name="T4" fmla="*/ 0 w 5"/>
                  <a:gd name="T5" fmla="*/ 5 h 10"/>
                  <a:gd name="T6" fmla="*/ 0 w 5"/>
                  <a:gd name="T7" fmla="*/ 5 h 10"/>
                  <a:gd name="T8" fmla="*/ 0 w 5"/>
                  <a:gd name="T9" fmla="*/ 5 h 10"/>
                  <a:gd name="T10" fmla="*/ 0 w 5"/>
                  <a:gd name="T11" fmla="*/ 5 h 10"/>
                  <a:gd name="T12" fmla="*/ 0 w 5"/>
                  <a:gd name="T13" fmla="*/ 0 h 10"/>
                  <a:gd name="T14" fmla="*/ 5 w 5"/>
                  <a:gd name="T15" fmla="*/ 0 h 10"/>
                  <a:gd name="T16" fmla="*/ 5 w 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0" y="10"/>
                    </a:moveTo>
                    <a:lnTo>
                      <a:pt x="0" y="10"/>
                    </a:lnTo>
                    <a:lnTo>
                      <a:pt x="0" y="5"/>
                    </a:lnTo>
                    <a:lnTo>
                      <a:pt x="0" y="5"/>
                    </a:lnTo>
                    <a:lnTo>
                      <a:pt x="0" y="5"/>
                    </a:lnTo>
                    <a:lnTo>
                      <a:pt x="0" y="5"/>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0" name="Freeform 391"/>
              <p:cNvSpPr>
                <a:spLocks/>
              </p:cNvSpPr>
              <p:nvPr/>
            </p:nvSpPr>
            <p:spPr bwMode="auto">
              <a:xfrm>
                <a:off x="3828" y="3879"/>
                <a:ext cx="6" cy="0"/>
              </a:xfrm>
              <a:custGeom>
                <a:avLst/>
                <a:gdLst>
                  <a:gd name="T0" fmla="*/ 0 w 6"/>
                  <a:gd name="T1" fmla="*/ 0 w 6"/>
                  <a:gd name="T2" fmla="*/ 0 w 6"/>
                  <a:gd name="T3" fmla="*/ 0 w 6"/>
                  <a:gd name="T4" fmla="*/ 0 w 6"/>
                  <a:gd name="T5" fmla="*/ 0 w 6"/>
                  <a:gd name="T6" fmla="*/ 0 w 6"/>
                  <a:gd name="T7" fmla="*/ 6 w 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6">
                    <a:moveTo>
                      <a:pt x="0" y="0"/>
                    </a:moveTo>
                    <a:lnTo>
                      <a:pt x="0" y="0"/>
                    </a:lnTo>
                    <a:lnTo>
                      <a:pt x="0" y="0"/>
                    </a:lnTo>
                    <a:lnTo>
                      <a:pt x="0" y="0"/>
                    </a:lnTo>
                    <a:lnTo>
                      <a:pt x="0" y="0"/>
                    </a:lnTo>
                    <a:lnTo>
                      <a:pt x="0" y="0"/>
                    </a:ln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1" name="Freeform 392"/>
              <p:cNvSpPr>
                <a:spLocks/>
              </p:cNvSpPr>
              <p:nvPr/>
            </p:nvSpPr>
            <p:spPr bwMode="auto">
              <a:xfrm>
                <a:off x="3834" y="3879"/>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2" name="Freeform 393"/>
              <p:cNvSpPr>
                <a:spLocks/>
              </p:cNvSpPr>
              <p:nvPr/>
            </p:nvSpPr>
            <p:spPr bwMode="auto">
              <a:xfrm>
                <a:off x="3839" y="3879"/>
                <a:ext cx="5" cy="0"/>
              </a:xfrm>
              <a:custGeom>
                <a:avLst/>
                <a:gdLst>
                  <a:gd name="T0" fmla="*/ 0 w 5"/>
                  <a:gd name="T1" fmla="*/ 0 w 5"/>
                  <a:gd name="T2" fmla="*/ 0 w 5"/>
                  <a:gd name="T3" fmla="*/ 5 w 5"/>
                  <a:gd name="T4" fmla="*/ 5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3" name="Freeform 394"/>
              <p:cNvSpPr>
                <a:spLocks/>
              </p:cNvSpPr>
              <p:nvPr/>
            </p:nvSpPr>
            <p:spPr bwMode="auto">
              <a:xfrm>
                <a:off x="3844" y="3879"/>
                <a:ext cx="6" cy="0"/>
              </a:xfrm>
              <a:custGeom>
                <a:avLst/>
                <a:gdLst>
                  <a:gd name="T0" fmla="*/ 0 w 6"/>
                  <a:gd name="T1" fmla="*/ 0 w 6"/>
                  <a:gd name="T2" fmla="*/ 0 w 6"/>
                  <a:gd name="T3" fmla="*/ 0 w 6"/>
                  <a:gd name="T4" fmla="*/ 0 w 6"/>
                  <a:gd name="T5" fmla="*/ 6 w 6"/>
                  <a:gd name="T6" fmla="*/ 6 w 6"/>
                  <a:gd name="T7" fmla="*/ 6 w 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6">
                    <a:moveTo>
                      <a:pt x="0" y="0"/>
                    </a:moveTo>
                    <a:lnTo>
                      <a:pt x="0" y="0"/>
                    </a:lnTo>
                    <a:lnTo>
                      <a:pt x="0" y="0"/>
                    </a:lnTo>
                    <a:lnTo>
                      <a:pt x="0" y="0"/>
                    </a:lnTo>
                    <a:lnTo>
                      <a:pt x="0" y="0"/>
                    </a:lnTo>
                    <a:lnTo>
                      <a:pt x="6"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4" name="Freeform 395"/>
              <p:cNvSpPr>
                <a:spLocks/>
              </p:cNvSpPr>
              <p:nvPr/>
            </p:nvSpPr>
            <p:spPr bwMode="auto">
              <a:xfrm>
                <a:off x="3850" y="3879"/>
                <a:ext cx="5" cy="5"/>
              </a:xfrm>
              <a:custGeom>
                <a:avLst/>
                <a:gdLst>
                  <a:gd name="T0" fmla="*/ 0 w 5"/>
                  <a:gd name="T1" fmla="*/ 0 h 5"/>
                  <a:gd name="T2" fmla="*/ 0 w 5"/>
                  <a:gd name="T3" fmla="*/ 0 h 5"/>
                  <a:gd name="T4" fmla="*/ 0 w 5"/>
                  <a:gd name="T5" fmla="*/ 0 h 5"/>
                  <a:gd name="T6" fmla="*/ 0 w 5"/>
                  <a:gd name="T7" fmla="*/ 0 h 5"/>
                  <a:gd name="T8" fmla="*/ 0 w 5"/>
                  <a:gd name="T9" fmla="*/ 0 h 5"/>
                  <a:gd name="T10" fmla="*/ 0 w 5"/>
                  <a:gd name="T11" fmla="*/ 5 h 5"/>
                  <a:gd name="T12" fmla="*/ 0 w 5"/>
                  <a:gd name="T13" fmla="*/ 5 h 5"/>
                  <a:gd name="T14" fmla="*/ 0 w 5"/>
                  <a:gd name="T15" fmla="*/ 5 h 5"/>
                  <a:gd name="T16" fmla="*/ 5 w 5"/>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0"/>
                    </a:moveTo>
                    <a:lnTo>
                      <a:pt x="0" y="0"/>
                    </a:lnTo>
                    <a:lnTo>
                      <a:pt x="0" y="0"/>
                    </a:lnTo>
                    <a:lnTo>
                      <a:pt x="0" y="0"/>
                    </a:lnTo>
                    <a:lnTo>
                      <a:pt x="0" y="0"/>
                    </a:lnTo>
                    <a:lnTo>
                      <a:pt x="0" y="5"/>
                    </a:lnTo>
                    <a:lnTo>
                      <a:pt x="0" y="5"/>
                    </a:lnTo>
                    <a:lnTo>
                      <a:pt x="0" y="5"/>
                    </a:lnTo>
                    <a:lnTo>
                      <a:pt x="5"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5" name="Freeform 396"/>
              <p:cNvSpPr>
                <a:spLocks/>
              </p:cNvSpPr>
              <p:nvPr/>
            </p:nvSpPr>
            <p:spPr bwMode="auto">
              <a:xfrm>
                <a:off x="3855" y="3873"/>
                <a:ext cx="11" cy="11"/>
              </a:xfrm>
              <a:custGeom>
                <a:avLst/>
                <a:gdLst>
                  <a:gd name="T0" fmla="*/ 0 w 11"/>
                  <a:gd name="T1" fmla="*/ 11 h 11"/>
                  <a:gd name="T2" fmla="*/ 0 w 11"/>
                  <a:gd name="T3" fmla="*/ 11 h 11"/>
                  <a:gd name="T4" fmla="*/ 0 w 11"/>
                  <a:gd name="T5" fmla="*/ 11 h 11"/>
                  <a:gd name="T6" fmla="*/ 0 w 11"/>
                  <a:gd name="T7" fmla="*/ 6 h 11"/>
                  <a:gd name="T8" fmla="*/ 5 w 11"/>
                  <a:gd name="T9" fmla="*/ 6 h 11"/>
                  <a:gd name="T10" fmla="*/ 5 w 11"/>
                  <a:gd name="T11" fmla="*/ 6 h 11"/>
                  <a:gd name="T12" fmla="*/ 11 w 11"/>
                  <a:gd name="T13" fmla="*/ 6 h 11"/>
                  <a:gd name="T14" fmla="*/ 11 w 11"/>
                  <a:gd name="T15" fmla="*/ 0 h 11"/>
                  <a:gd name="T16" fmla="*/ 11 w 1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0" y="11"/>
                    </a:moveTo>
                    <a:lnTo>
                      <a:pt x="0" y="11"/>
                    </a:lnTo>
                    <a:lnTo>
                      <a:pt x="0" y="11"/>
                    </a:lnTo>
                    <a:lnTo>
                      <a:pt x="0" y="6"/>
                    </a:lnTo>
                    <a:lnTo>
                      <a:pt x="5" y="6"/>
                    </a:lnTo>
                    <a:lnTo>
                      <a:pt x="5" y="6"/>
                    </a:lnTo>
                    <a:lnTo>
                      <a:pt x="11" y="6"/>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6" name="Freeform 397"/>
              <p:cNvSpPr>
                <a:spLocks/>
              </p:cNvSpPr>
              <p:nvPr/>
            </p:nvSpPr>
            <p:spPr bwMode="auto">
              <a:xfrm>
                <a:off x="3866" y="3873"/>
                <a:ext cx="5" cy="6"/>
              </a:xfrm>
              <a:custGeom>
                <a:avLst/>
                <a:gdLst>
                  <a:gd name="T0" fmla="*/ 0 w 5"/>
                  <a:gd name="T1" fmla="*/ 0 h 6"/>
                  <a:gd name="T2" fmla="*/ 0 w 5"/>
                  <a:gd name="T3" fmla="*/ 0 h 6"/>
                  <a:gd name="T4" fmla="*/ 0 w 5"/>
                  <a:gd name="T5" fmla="*/ 0 h 6"/>
                  <a:gd name="T6" fmla="*/ 5 w 5"/>
                  <a:gd name="T7" fmla="*/ 0 h 6"/>
                  <a:gd name="T8" fmla="*/ 5 w 5"/>
                  <a:gd name="T9" fmla="*/ 0 h 6"/>
                  <a:gd name="T10" fmla="*/ 5 w 5"/>
                  <a:gd name="T11" fmla="*/ 6 h 6"/>
                  <a:gd name="T12" fmla="*/ 5 w 5"/>
                  <a:gd name="T13" fmla="*/ 6 h 6"/>
                  <a:gd name="T14" fmla="*/ 5 w 5"/>
                  <a:gd name="T15" fmla="*/ 6 h 6"/>
                  <a:gd name="T16" fmla="*/ 5 w 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0" y="0"/>
                    </a:moveTo>
                    <a:lnTo>
                      <a:pt x="0" y="0"/>
                    </a:lnTo>
                    <a:lnTo>
                      <a:pt x="0" y="0"/>
                    </a:lnTo>
                    <a:lnTo>
                      <a:pt x="5" y="0"/>
                    </a:lnTo>
                    <a:lnTo>
                      <a:pt x="5" y="0"/>
                    </a:lnTo>
                    <a:lnTo>
                      <a:pt x="5" y="6"/>
                    </a:lnTo>
                    <a:lnTo>
                      <a:pt x="5" y="6"/>
                    </a:lnTo>
                    <a:lnTo>
                      <a:pt x="5" y="6"/>
                    </a:lnTo>
                    <a:lnTo>
                      <a:pt x="5" y="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7" name="Freeform 398"/>
              <p:cNvSpPr>
                <a:spLocks/>
              </p:cNvSpPr>
              <p:nvPr/>
            </p:nvSpPr>
            <p:spPr bwMode="auto">
              <a:xfrm>
                <a:off x="3871" y="3873"/>
                <a:ext cx="16" cy="6"/>
              </a:xfrm>
              <a:custGeom>
                <a:avLst/>
                <a:gdLst>
                  <a:gd name="T0" fmla="*/ 0 w 16"/>
                  <a:gd name="T1" fmla="*/ 6 h 6"/>
                  <a:gd name="T2" fmla="*/ 5 w 16"/>
                  <a:gd name="T3" fmla="*/ 6 h 6"/>
                  <a:gd name="T4" fmla="*/ 5 w 16"/>
                  <a:gd name="T5" fmla="*/ 6 h 6"/>
                  <a:gd name="T6" fmla="*/ 5 w 16"/>
                  <a:gd name="T7" fmla="*/ 0 h 6"/>
                  <a:gd name="T8" fmla="*/ 10 w 16"/>
                  <a:gd name="T9" fmla="*/ 0 h 6"/>
                  <a:gd name="T10" fmla="*/ 10 w 16"/>
                  <a:gd name="T11" fmla="*/ 0 h 6"/>
                  <a:gd name="T12" fmla="*/ 10 w 16"/>
                  <a:gd name="T13" fmla="*/ 0 h 6"/>
                  <a:gd name="T14" fmla="*/ 16 w 1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0" y="6"/>
                    </a:moveTo>
                    <a:lnTo>
                      <a:pt x="5" y="6"/>
                    </a:lnTo>
                    <a:lnTo>
                      <a:pt x="5" y="6"/>
                    </a:lnTo>
                    <a:lnTo>
                      <a:pt x="5" y="0"/>
                    </a:lnTo>
                    <a:lnTo>
                      <a:pt x="10" y="0"/>
                    </a:lnTo>
                    <a:lnTo>
                      <a:pt x="10" y="0"/>
                    </a:lnTo>
                    <a:lnTo>
                      <a:pt x="10"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8" name="Freeform 399"/>
              <p:cNvSpPr>
                <a:spLocks/>
              </p:cNvSpPr>
              <p:nvPr/>
            </p:nvSpPr>
            <p:spPr bwMode="auto">
              <a:xfrm>
                <a:off x="3887" y="3868"/>
                <a:ext cx="26" cy="5"/>
              </a:xfrm>
              <a:custGeom>
                <a:avLst/>
                <a:gdLst>
                  <a:gd name="T0" fmla="*/ 0 w 26"/>
                  <a:gd name="T1" fmla="*/ 5 h 5"/>
                  <a:gd name="T2" fmla="*/ 0 w 26"/>
                  <a:gd name="T3" fmla="*/ 5 h 5"/>
                  <a:gd name="T4" fmla="*/ 5 w 26"/>
                  <a:gd name="T5" fmla="*/ 0 h 5"/>
                  <a:gd name="T6" fmla="*/ 10 w 26"/>
                  <a:gd name="T7" fmla="*/ 0 h 5"/>
                  <a:gd name="T8" fmla="*/ 10 w 26"/>
                  <a:gd name="T9" fmla="*/ 0 h 5"/>
                  <a:gd name="T10" fmla="*/ 16 w 26"/>
                  <a:gd name="T11" fmla="*/ 0 h 5"/>
                  <a:gd name="T12" fmla="*/ 21 w 26"/>
                  <a:gd name="T13" fmla="*/ 0 h 5"/>
                  <a:gd name="T14" fmla="*/ 21 w 26"/>
                  <a:gd name="T15" fmla="*/ 0 h 5"/>
                  <a:gd name="T16" fmla="*/ 21 w 26"/>
                  <a:gd name="T17" fmla="*/ 0 h 5"/>
                  <a:gd name="T18" fmla="*/ 26 w 2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
                    <a:moveTo>
                      <a:pt x="0" y="5"/>
                    </a:moveTo>
                    <a:lnTo>
                      <a:pt x="0" y="5"/>
                    </a:lnTo>
                    <a:lnTo>
                      <a:pt x="5" y="0"/>
                    </a:lnTo>
                    <a:lnTo>
                      <a:pt x="10" y="0"/>
                    </a:lnTo>
                    <a:lnTo>
                      <a:pt x="10" y="0"/>
                    </a:lnTo>
                    <a:lnTo>
                      <a:pt x="16" y="0"/>
                    </a:lnTo>
                    <a:lnTo>
                      <a:pt x="21" y="0"/>
                    </a:lnTo>
                    <a:lnTo>
                      <a:pt x="21" y="0"/>
                    </a:lnTo>
                    <a:lnTo>
                      <a:pt x="21" y="0"/>
                    </a:lnTo>
                    <a:lnTo>
                      <a:pt x="2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49" name="Freeform 400"/>
              <p:cNvSpPr>
                <a:spLocks/>
              </p:cNvSpPr>
              <p:nvPr/>
            </p:nvSpPr>
            <p:spPr bwMode="auto">
              <a:xfrm>
                <a:off x="3913" y="3868"/>
                <a:ext cx="6" cy="0"/>
              </a:xfrm>
              <a:custGeom>
                <a:avLst/>
                <a:gdLst>
                  <a:gd name="T0" fmla="*/ 0 w 6"/>
                  <a:gd name="T1" fmla="*/ 0 w 6"/>
                  <a:gd name="T2" fmla="*/ 0 w 6"/>
                  <a:gd name="T3" fmla="*/ 0 w 6"/>
                  <a:gd name="T4" fmla="*/ 0 w 6"/>
                  <a:gd name="T5" fmla="*/ 0 w 6"/>
                  <a:gd name="T6" fmla="*/ 6 w 6"/>
                </a:gdLst>
                <a:ahLst/>
                <a:cxnLst>
                  <a:cxn ang="0">
                    <a:pos x="T0" y="0"/>
                  </a:cxn>
                  <a:cxn ang="0">
                    <a:pos x="T1" y="0"/>
                  </a:cxn>
                  <a:cxn ang="0">
                    <a:pos x="T2" y="0"/>
                  </a:cxn>
                  <a:cxn ang="0">
                    <a:pos x="T3" y="0"/>
                  </a:cxn>
                  <a:cxn ang="0">
                    <a:pos x="T4" y="0"/>
                  </a:cxn>
                  <a:cxn ang="0">
                    <a:pos x="T5" y="0"/>
                  </a:cxn>
                  <a:cxn ang="0">
                    <a:pos x="T6" y="0"/>
                  </a:cxn>
                </a:cxnLst>
                <a:rect l="0" t="0" r="r" b="b"/>
                <a:pathLst>
                  <a:path w="6">
                    <a:moveTo>
                      <a:pt x="0" y="0"/>
                    </a:moveTo>
                    <a:lnTo>
                      <a:pt x="0" y="0"/>
                    </a:lnTo>
                    <a:lnTo>
                      <a:pt x="0" y="0"/>
                    </a:lnTo>
                    <a:lnTo>
                      <a:pt x="0" y="0"/>
                    </a:lnTo>
                    <a:lnTo>
                      <a:pt x="0" y="0"/>
                    </a:ln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50" name="Freeform 401"/>
              <p:cNvSpPr>
                <a:spLocks/>
              </p:cNvSpPr>
              <p:nvPr/>
            </p:nvSpPr>
            <p:spPr bwMode="auto">
              <a:xfrm>
                <a:off x="3919" y="3863"/>
                <a:ext cx="16" cy="5"/>
              </a:xfrm>
              <a:custGeom>
                <a:avLst/>
                <a:gdLst>
                  <a:gd name="T0" fmla="*/ 0 w 16"/>
                  <a:gd name="T1" fmla="*/ 5 h 5"/>
                  <a:gd name="T2" fmla="*/ 0 w 16"/>
                  <a:gd name="T3" fmla="*/ 0 h 5"/>
                  <a:gd name="T4" fmla="*/ 0 w 16"/>
                  <a:gd name="T5" fmla="*/ 0 h 5"/>
                  <a:gd name="T6" fmla="*/ 5 w 16"/>
                  <a:gd name="T7" fmla="*/ 0 h 5"/>
                  <a:gd name="T8" fmla="*/ 5 w 16"/>
                  <a:gd name="T9" fmla="*/ 0 h 5"/>
                  <a:gd name="T10" fmla="*/ 10 w 16"/>
                  <a:gd name="T11" fmla="*/ 0 h 5"/>
                  <a:gd name="T12" fmla="*/ 16 w 16"/>
                  <a:gd name="T13" fmla="*/ 0 h 5"/>
                  <a:gd name="T14" fmla="*/ 16 w 1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5">
                    <a:moveTo>
                      <a:pt x="0" y="5"/>
                    </a:moveTo>
                    <a:lnTo>
                      <a:pt x="0" y="0"/>
                    </a:lnTo>
                    <a:lnTo>
                      <a:pt x="0" y="0"/>
                    </a:lnTo>
                    <a:lnTo>
                      <a:pt x="5" y="0"/>
                    </a:lnTo>
                    <a:lnTo>
                      <a:pt x="5" y="0"/>
                    </a:lnTo>
                    <a:lnTo>
                      <a:pt x="10" y="0"/>
                    </a:lnTo>
                    <a:lnTo>
                      <a:pt x="16"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51" name="Freeform 402"/>
              <p:cNvSpPr>
                <a:spLocks/>
              </p:cNvSpPr>
              <p:nvPr/>
            </p:nvSpPr>
            <p:spPr bwMode="auto">
              <a:xfrm>
                <a:off x="3935" y="3863"/>
                <a:ext cx="26" cy="0"/>
              </a:xfrm>
              <a:custGeom>
                <a:avLst/>
                <a:gdLst>
                  <a:gd name="T0" fmla="*/ 0 w 26"/>
                  <a:gd name="T1" fmla="*/ 5 w 26"/>
                  <a:gd name="T2" fmla="*/ 10 w 26"/>
                  <a:gd name="T3" fmla="*/ 16 w 26"/>
                  <a:gd name="T4" fmla="*/ 21 w 26"/>
                  <a:gd name="T5" fmla="*/ 21 w 26"/>
                  <a:gd name="T6" fmla="*/ 26 w 26"/>
                  <a:gd name="T7" fmla="*/ 26 w 2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6">
                    <a:moveTo>
                      <a:pt x="0" y="0"/>
                    </a:moveTo>
                    <a:lnTo>
                      <a:pt x="5" y="0"/>
                    </a:lnTo>
                    <a:lnTo>
                      <a:pt x="10" y="0"/>
                    </a:lnTo>
                    <a:lnTo>
                      <a:pt x="16" y="0"/>
                    </a:lnTo>
                    <a:lnTo>
                      <a:pt x="21" y="0"/>
                    </a:lnTo>
                    <a:lnTo>
                      <a:pt x="21" y="0"/>
                    </a:lnTo>
                    <a:lnTo>
                      <a:pt x="26" y="0"/>
                    </a:lnTo>
                    <a:lnTo>
                      <a:pt x="2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52" name="Freeform 403"/>
              <p:cNvSpPr>
                <a:spLocks/>
              </p:cNvSpPr>
              <p:nvPr/>
            </p:nvSpPr>
            <p:spPr bwMode="auto">
              <a:xfrm>
                <a:off x="3961" y="3857"/>
                <a:ext cx="16" cy="6"/>
              </a:xfrm>
              <a:custGeom>
                <a:avLst/>
                <a:gdLst>
                  <a:gd name="T0" fmla="*/ 0 w 16"/>
                  <a:gd name="T1" fmla="*/ 6 h 6"/>
                  <a:gd name="T2" fmla="*/ 6 w 16"/>
                  <a:gd name="T3" fmla="*/ 6 h 6"/>
                  <a:gd name="T4" fmla="*/ 6 w 16"/>
                  <a:gd name="T5" fmla="*/ 6 h 6"/>
                  <a:gd name="T6" fmla="*/ 6 w 16"/>
                  <a:gd name="T7" fmla="*/ 6 h 6"/>
                  <a:gd name="T8" fmla="*/ 11 w 16"/>
                  <a:gd name="T9" fmla="*/ 6 h 6"/>
                  <a:gd name="T10" fmla="*/ 11 w 16"/>
                  <a:gd name="T11" fmla="*/ 6 h 6"/>
                  <a:gd name="T12" fmla="*/ 16 w 1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6" h="6">
                    <a:moveTo>
                      <a:pt x="0" y="6"/>
                    </a:moveTo>
                    <a:lnTo>
                      <a:pt x="6" y="6"/>
                    </a:lnTo>
                    <a:lnTo>
                      <a:pt x="6" y="6"/>
                    </a:lnTo>
                    <a:lnTo>
                      <a:pt x="6" y="6"/>
                    </a:lnTo>
                    <a:lnTo>
                      <a:pt x="11" y="6"/>
                    </a:lnTo>
                    <a:lnTo>
                      <a:pt x="11" y="6"/>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53" name="Freeform 404"/>
              <p:cNvSpPr>
                <a:spLocks/>
              </p:cNvSpPr>
              <p:nvPr/>
            </p:nvSpPr>
            <p:spPr bwMode="auto">
              <a:xfrm>
                <a:off x="3977" y="3857"/>
                <a:ext cx="11" cy="0"/>
              </a:xfrm>
              <a:custGeom>
                <a:avLst/>
                <a:gdLst>
                  <a:gd name="T0" fmla="*/ 0 w 11"/>
                  <a:gd name="T1" fmla="*/ 0 w 11"/>
                  <a:gd name="T2" fmla="*/ 0 w 11"/>
                  <a:gd name="T3" fmla="*/ 6 w 11"/>
                  <a:gd name="T4" fmla="*/ 6 w 11"/>
                  <a:gd name="T5" fmla="*/ 6 w 11"/>
                  <a:gd name="T6" fmla="*/ 11 w 11"/>
                  <a:gd name="T7" fmla="*/ 11 w 1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1">
                    <a:moveTo>
                      <a:pt x="0" y="0"/>
                    </a:moveTo>
                    <a:lnTo>
                      <a:pt x="0" y="0"/>
                    </a:lnTo>
                    <a:lnTo>
                      <a:pt x="0" y="0"/>
                    </a:lnTo>
                    <a:lnTo>
                      <a:pt x="6" y="0"/>
                    </a:lnTo>
                    <a:lnTo>
                      <a:pt x="6" y="0"/>
                    </a:lnTo>
                    <a:lnTo>
                      <a:pt x="6"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854" name="Freeform 405"/>
              <p:cNvSpPr>
                <a:spLocks/>
              </p:cNvSpPr>
              <p:nvPr/>
            </p:nvSpPr>
            <p:spPr bwMode="auto">
              <a:xfrm>
                <a:off x="3988" y="3852"/>
                <a:ext cx="27" cy="5"/>
              </a:xfrm>
              <a:custGeom>
                <a:avLst/>
                <a:gdLst>
                  <a:gd name="T0" fmla="*/ 0 w 27"/>
                  <a:gd name="T1" fmla="*/ 5 h 5"/>
                  <a:gd name="T2" fmla="*/ 5 w 27"/>
                  <a:gd name="T3" fmla="*/ 5 h 5"/>
                  <a:gd name="T4" fmla="*/ 5 w 27"/>
                  <a:gd name="T5" fmla="*/ 0 h 5"/>
                  <a:gd name="T6" fmla="*/ 11 w 27"/>
                  <a:gd name="T7" fmla="*/ 0 h 5"/>
                  <a:gd name="T8" fmla="*/ 16 w 27"/>
                  <a:gd name="T9" fmla="*/ 0 h 5"/>
                  <a:gd name="T10" fmla="*/ 16 w 27"/>
                  <a:gd name="T11" fmla="*/ 0 h 5"/>
                  <a:gd name="T12" fmla="*/ 21 w 27"/>
                  <a:gd name="T13" fmla="*/ 0 h 5"/>
                  <a:gd name="T14" fmla="*/ 27 w 27"/>
                  <a:gd name="T15" fmla="*/ 0 h 5"/>
                  <a:gd name="T16" fmla="*/ 27 w 27"/>
                  <a:gd name="T17" fmla="*/ 0 h 5"/>
                  <a:gd name="T18" fmla="*/ 27 w 2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
                    <a:moveTo>
                      <a:pt x="0" y="5"/>
                    </a:moveTo>
                    <a:lnTo>
                      <a:pt x="5" y="5"/>
                    </a:lnTo>
                    <a:lnTo>
                      <a:pt x="5" y="0"/>
                    </a:lnTo>
                    <a:lnTo>
                      <a:pt x="11" y="0"/>
                    </a:lnTo>
                    <a:lnTo>
                      <a:pt x="16" y="0"/>
                    </a:lnTo>
                    <a:lnTo>
                      <a:pt x="16" y="0"/>
                    </a:lnTo>
                    <a:lnTo>
                      <a:pt x="21" y="0"/>
                    </a:lnTo>
                    <a:lnTo>
                      <a:pt x="27" y="0"/>
                    </a:lnTo>
                    <a:lnTo>
                      <a:pt x="27" y="0"/>
                    </a:lnTo>
                    <a:lnTo>
                      <a:pt x="27"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grpSp>
          <p:nvGrpSpPr>
            <p:cNvPr id="8" name="Group 607"/>
            <p:cNvGrpSpPr>
              <a:grpSpLocks/>
            </p:cNvGrpSpPr>
            <p:nvPr/>
          </p:nvGrpSpPr>
          <p:grpSpPr bwMode="auto">
            <a:xfrm>
              <a:off x="3216" y="3239"/>
              <a:ext cx="1464" cy="774"/>
              <a:chOff x="3216" y="3239"/>
              <a:chExt cx="1464" cy="774"/>
            </a:xfrm>
          </p:grpSpPr>
          <p:sp>
            <p:nvSpPr>
              <p:cNvPr id="17455" name="Freeform 407"/>
              <p:cNvSpPr>
                <a:spLocks/>
              </p:cNvSpPr>
              <p:nvPr/>
            </p:nvSpPr>
            <p:spPr bwMode="auto">
              <a:xfrm>
                <a:off x="4015" y="3852"/>
                <a:ext cx="5" cy="0"/>
              </a:xfrm>
              <a:custGeom>
                <a:avLst/>
                <a:gdLst>
                  <a:gd name="T0" fmla="*/ 0 w 5"/>
                  <a:gd name="T1" fmla="*/ 0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56" name="Freeform 408"/>
              <p:cNvSpPr>
                <a:spLocks/>
              </p:cNvSpPr>
              <p:nvPr/>
            </p:nvSpPr>
            <p:spPr bwMode="auto">
              <a:xfrm>
                <a:off x="4020" y="3852"/>
                <a:ext cx="16" cy="0"/>
              </a:xfrm>
              <a:custGeom>
                <a:avLst/>
                <a:gdLst>
                  <a:gd name="T0" fmla="*/ 0 w 16"/>
                  <a:gd name="T1" fmla="*/ 0 w 16"/>
                  <a:gd name="T2" fmla="*/ 5 w 16"/>
                  <a:gd name="T3" fmla="*/ 5 w 16"/>
                  <a:gd name="T4" fmla="*/ 11 w 16"/>
                  <a:gd name="T5" fmla="*/ 11 w 16"/>
                  <a:gd name="T6" fmla="*/ 16 w 16"/>
                </a:gdLst>
                <a:ahLst/>
                <a:cxnLst>
                  <a:cxn ang="0">
                    <a:pos x="T0" y="0"/>
                  </a:cxn>
                  <a:cxn ang="0">
                    <a:pos x="T1" y="0"/>
                  </a:cxn>
                  <a:cxn ang="0">
                    <a:pos x="T2" y="0"/>
                  </a:cxn>
                  <a:cxn ang="0">
                    <a:pos x="T3" y="0"/>
                  </a:cxn>
                  <a:cxn ang="0">
                    <a:pos x="T4" y="0"/>
                  </a:cxn>
                  <a:cxn ang="0">
                    <a:pos x="T5" y="0"/>
                  </a:cxn>
                  <a:cxn ang="0">
                    <a:pos x="T6" y="0"/>
                  </a:cxn>
                </a:cxnLst>
                <a:rect l="0" t="0" r="r" b="b"/>
                <a:pathLst>
                  <a:path w="16">
                    <a:moveTo>
                      <a:pt x="0" y="0"/>
                    </a:moveTo>
                    <a:lnTo>
                      <a:pt x="0" y="0"/>
                    </a:lnTo>
                    <a:lnTo>
                      <a:pt x="5" y="0"/>
                    </a:lnTo>
                    <a:lnTo>
                      <a:pt x="5" y="0"/>
                    </a:lnTo>
                    <a:lnTo>
                      <a:pt x="11" y="0"/>
                    </a:lnTo>
                    <a:lnTo>
                      <a:pt x="11"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57" name="Freeform 409"/>
              <p:cNvSpPr>
                <a:spLocks/>
              </p:cNvSpPr>
              <p:nvPr/>
            </p:nvSpPr>
            <p:spPr bwMode="auto">
              <a:xfrm>
                <a:off x="4036" y="3852"/>
                <a:ext cx="5" cy="0"/>
              </a:xfrm>
              <a:custGeom>
                <a:avLst/>
                <a:gdLst>
                  <a:gd name="T0" fmla="*/ 0 w 5"/>
                  <a:gd name="T1" fmla="*/ 0 w 5"/>
                  <a:gd name="T2" fmla="*/ 0 w 5"/>
                  <a:gd name="T3" fmla="*/ 0 w 5"/>
                  <a:gd name="T4" fmla="*/ 0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0" y="0"/>
                    </a:lnTo>
                    <a:lnTo>
                      <a:pt x="0"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58" name="Freeform 410"/>
              <p:cNvSpPr>
                <a:spLocks/>
              </p:cNvSpPr>
              <p:nvPr/>
            </p:nvSpPr>
            <p:spPr bwMode="auto">
              <a:xfrm>
                <a:off x="4041" y="3852"/>
                <a:ext cx="11" cy="0"/>
              </a:xfrm>
              <a:custGeom>
                <a:avLst/>
                <a:gdLst>
                  <a:gd name="T0" fmla="*/ 0 w 11"/>
                  <a:gd name="T1" fmla="*/ 0 w 11"/>
                  <a:gd name="T2" fmla="*/ 0 w 11"/>
                  <a:gd name="T3" fmla="*/ 6 w 11"/>
                  <a:gd name="T4" fmla="*/ 11 w 11"/>
                  <a:gd name="T5" fmla="*/ 11 w 11"/>
                </a:gdLst>
                <a:ahLst/>
                <a:cxnLst>
                  <a:cxn ang="0">
                    <a:pos x="T0" y="0"/>
                  </a:cxn>
                  <a:cxn ang="0">
                    <a:pos x="T1" y="0"/>
                  </a:cxn>
                  <a:cxn ang="0">
                    <a:pos x="T2" y="0"/>
                  </a:cxn>
                  <a:cxn ang="0">
                    <a:pos x="T3" y="0"/>
                  </a:cxn>
                  <a:cxn ang="0">
                    <a:pos x="T4" y="0"/>
                  </a:cxn>
                  <a:cxn ang="0">
                    <a:pos x="T5" y="0"/>
                  </a:cxn>
                </a:cxnLst>
                <a:rect l="0" t="0" r="r" b="b"/>
                <a:pathLst>
                  <a:path w="11">
                    <a:moveTo>
                      <a:pt x="0" y="0"/>
                    </a:moveTo>
                    <a:lnTo>
                      <a:pt x="0" y="0"/>
                    </a:lnTo>
                    <a:lnTo>
                      <a:pt x="0" y="0"/>
                    </a:lnTo>
                    <a:lnTo>
                      <a:pt x="6"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59" name="Freeform 411"/>
              <p:cNvSpPr>
                <a:spLocks/>
              </p:cNvSpPr>
              <p:nvPr/>
            </p:nvSpPr>
            <p:spPr bwMode="auto">
              <a:xfrm>
                <a:off x="4052" y="3852"/>
                <a:ext cx="11" cy="0"/>
              </a:xfrm>
              <a:custGeom>
                <a:avLst/>
                <a:gdLst>
                  <a:gd name="T0" fmla="*/ 0 w 11"/>
                  <a:gd name="T1" fmla="*/ 5 w 11"/>
                  <a:gd name="T2" fmla="*/ 5 w 11"/>
                  <a:gd name="T3" fmla="*/ 11 w 11"/>
                  <a:gd name="T4" fmla="*/ 11 w 11"/>
                  <a:gd name="T5" fmla="*/ 11 w 11"/>
                </a:gdLst>
                <a:ahLst/>
                <a:cxnLst>
                  <a:cxn ang="0">
                    <a:pos x="T0" y="0"/>
                  </a:cxn>
                  <a:cxn ang="0">
                    <a:pos x="T1" y="0"/>
                  </a:cxn>
                  <a:cxn ang="0">
                    <a:pos x="T2" y="0"/>
                  </a:cxn>
                  <a:cxn ang="0">
                    <a:pos x="T3" y="0"/>
                  </a:cxn>
                  <a:cxn ang="0">
                    <a:pos x="T4" y="0"/>
                  </a:cxn>
                  <a:cxn ang="0">
                    <a:pos x="T5" y="0"/>
                  </a:cxn>
                </a:cxnLst>
                <a:rect l="0" t="0" r="r" b="b"/>
                <a:pathLst>
                  <a:path w="11">
                    <a:moveTo>
                      <a:pt x="0" y="0"/>
                    </a:moveTo>
                    <a:lnTo>
                      <a:pt x="5" y="0"/>
                    </a:lnTo>
                    <a:lnTo>
                      <a:pt x="5" y="0"/>
                    </a:lnTo>
                    <a:lnTo>
                      <a:pt x="11"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0" name="Freeform 412"/>
              <p:cNvSpPr>
                <a:spLocks/>
              </p:cNvSpPr>
              <p:nvPr/>
            </p:nvSpPr>
            <p:spPr bwMode="auto">
              <a:xfrm>
                <a:off x="4063" y="3841"/>
                <a:ext cx="5" cy="11"/>
              </a:xfrm>
              <a:custGeom>
                <a:avLst/>
                <a:gdLst>
                  <a:gd name="T0" fmla="*/ 0 w 5"/>
                  <a:gd name="T1" fmla="*/ 11 h 11"/>
                  <a:gd name="T2" fmla="*/ 0 w 5"/>
                  <a:gd name="T3" fmla="*/ 11 h 11"/>
                  <a:gd name="T4" fmla="*/ 0 w 5"/>
                  <a:gd name="T5" fmla="*/ 6 h 11"/>
                  <a:gd name="T6" fmla="*/ 0 w 5"/>
                  <a:gd name="T7" fmla="*/ 6 h 11"/>
                  <a:gd name="T8" fmla="*/ 0 w 5"/>
                  <a:gd name="T9" fmla="*/ 6 h 11"/>
                  <a:gd name="T10" fmla="*/ 0 w 5"/>
                  <a:gd name="T11" fmla="*/ 6 h 11"/>
                  <a:gd name="T12" fmla="*/ 5 w 5"/>
                  <a:gd name="T13" fmla="*/ 6 h 11"/>
                  <a:gd name="T14" fmla="*/ 5 w 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11"/>
                    </a:moveTo>
                    <a:lnTo>
                      <a:pt x="0" y="11"/>
                    </a:lnTo>
                    <a:lnTo>
                      <a:pt x="0" y="6"/>
                    </a:lnTo>
                    <a:lnTo>
                      <a:pt x="0" y="6"/>
                    </a:lnTo>
                    <a:lnTo>
                      <a:pt x="0" y="6"/>
                    </a:lnTo>
                    <a:lnTo>
                      <a:pt x="0" y="6"/>
                    </a:lnTo>
                    <a:lnTo>
                      <a:pt x="5" y="6"/>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1" name="Freeform 413"/>
              <p:cNvSpPr>
                <a:spLocks/>
              </p:cNvSpPr>
              <p:nvPr/>
            </p:nvSpPr>
            <p:spPr bwMode="auto">
              <a:xfrm>
                <a:off x="4068" y="3831"/>
                <a:ext cx="16" cy="10"/>
              </a:xfrm>
              <a:custGeom>
                <a:avLst/>
                <a:gdLst>
                  <a:gd name="T0" fmla="*/ 0 w 16"/>
                  <a:gd name="T1" fmla="*/ 10 h 10"/>
                  <a:gd name="T2" fmla="*/ 0 w 16"/>
                  <a:gd name="T3" fmla="*/ 10 h 10"/>
                  <a:gd name="T4" fmla="*/ 0 w 16"/>
                  <a:gd name="T5" fmla="*/ 10 h 10"/>
                  <a:gd name="T6" fmla="*/ 5 w 16"/>
                  <a:gd name="T7" fmla="*/ 5 h 10"/>
                  <a:gd name="T8" fmla="*/ 5 w 16"/>
                  <a:gd name="T9" fmla="*/ 5 h 10"/>
                  <a:gd name="T10" fmla="*/ 10 w 16"/>
                  <a:gd name="T11" fmla="*/ 5 h 10"/>
                  <a:gd name="T12" fmla="*/ 16 w 16"/>
                  <a:gd name="T13" fmla="*/ 0 h 10"/>
                  <a:gd name="T14" fmla="*/ 16 w 16"/>
                  <a:gd name="T15" fmla="*/ 0 h 10"/>
                  <a:gd name="T16" fmla="*/ 16 w 16"/>
                  <a:gd name="T17" fmla="*/ 0 h 10"/>
                  <a:gd name="T18" fmla="*/ 16 w 16"/>
                  <a:gd name="T19" fmla="*/ 0 h 10"/>
                  <a:gd name="T20" fmla="*/ 16 w 16"/>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0">
                    <a:moveTo>
                      <a:pt x="0" y="10"/>
                    </a:moveTo>
                    <a:lnTo>
                      <a:pt x="0" y="10"/>
                    </a:lnTo>
                    <a:lnTo>
                      <a:pt x="0" y="10"/>
                    </a:lnTo>
                    <a:lnTo>
                      <a:pt x="5" y="5"/>
                    </a:lnTo>
                    <a:lnTo>
                      <a:pt x="5" y="5"/>
                    </a:lnTo>
                    <a:lnTo>
                      <a:pt x="10" y="5"/>
                    </a:lnTo>
                    <a:lnTo>
                      <a:pt x="16" y="0"/>
                    </a:lnTo>
                    <a:lnTo>
                      <a:pt x="16" y="0"/>
                    </a:lnTo>
                    <a:lnTo>
                      <a:pt x="16" y="0"/>
                    </a:lnTo>
                    <a:lnTo>
                      <a:pt x="16"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2" name="Freeform 414"/>
              <p:cNvSpPr>
                <a:spLocks/>
              </p:cNvSpPr>
              <p:nvPr/>
            </p:nvSpPr>
            <p:spPr bwMode="auto">
              <a:xfrm>
                <a:off x="4084" y="3831"/>
                <a:ext cx="10" cy="21"/>
              </a:xfrm>
              <a:custGeom>
                <a:avLst/>
                <a:gdLst>
                  <a:gd name="T0" fmla="*/ 0 w 10"/>
                  <a:gd name="T1" fmla="*/ 0 h 21"/>
                  <a:gd name="T2" fmla="*/ 0 w 10"/>
                  <a:gd name="T3" fmla="*/ 0 h 21"/>
                  <a:gd name="T4" fmla="*/ 5 w 10"/>
                  <a:gd name="T5" fmla="*/ 0 h 21"/>
                  <a:gd name="T6" fmla="*/ 5 w 10"/>
                  <a:gd name="T7" fmla="*/ 5 h 21"/>
                  <a:gd name="T8" fmla="*/ 5 w 10"/>
                  <a:gd name="T9" fmla="*/ 5 h 21"/>
                  <a:gd name="T10" fmla="*/ 5 w 10"/>
                  <a:gd name="T11" fmla="*/ 10 h 21"/>
                  <a:gd name="T12" fmla="*/ 5 w 10"/>
                  <a:gd name="T13" fmla="*/ 10 h 21"/>
                  <a:gd name="T14" fmla="*/ 5 w 10"/>
                  <a:gd name="T15" fmla="*/ 16 h 21"/>
                  <a:gd name="T16" fmla="*/ 5 w 10"/>
                  <a:gd name="T17" fmla="*/ 21 h 21"/>
                  <a:gd name="T18" fmla="*/ 5 w 10"/>
                  <a:gd name="T19" fmla="*/ 21 h 21"/>
                  <a:gd name="T20" fmla="*/ 5 w 10"/>
                  <a:gd name="T21" fmla="*/ 21 h 21"/>
                  <a:gd name="T22" fmla="*/ 5 w 10"/>
                  <a:gd name="T23" fmla="*/ 21 h 21"/>
                  <a:gd name="T24" fmla="*/ 10 w 10"/>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1">
                    <a:moveTo>
                      <a:pt x="0" y="0"/>
                    </a:moveTo>
                    <a:lnTo>
                      <a:pt x="0" y="0"/>
                    </a:lnTo>
                    <a:lnTo>
                      <a:pt x="5" y="0"/>
                    </a:lnTo>
                    <a:lnTo>
                      <a:pt x="5" y="5"/>
                    </a:lnTo>
                    <a:lnTo>
                      <a:pt x="5" y="5"/>
                    </a:lnTo>
                    <a:lnTo>
                      <a:pt x="5" y="10"/>
                    </a:lnTo>
                    <a:lnTo>
                      <a:pt x="5" y="10"/>
                    </a:lnTo>
                    <a:lnTo>
                      <a:pt x="5" y="16"/>
                    </a:lnTo>
                    <a:lnTo>
                      <a:pt x="5" y="21"/>
                    </a:lnTo>
                    <a:lnTo>
                      <a:pt x="5" y="21"/>
                    </a:lnTo>
                    <a:lnTo>
                      <a:pt x="5" y="21"/>
                    </a:lnTo>
                    <a:lnTo>
                      <a:pt x="5" y="21"/>
                    </a:lnTo>
                    <a:lnTo>
                      <a:pt x="10" y="21"/>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3" name="Freeform 415"/>
              <p:cNvSpPr>
                <a:spLocks/>
              </p:cNvSpPr>
              <p:nvPr/>
            </p:nvSpPr>
            <p:spPr bwMode="auto">
              <a:xfrm>
                <a:off x="4094" y="3852"/>
                <a:ext cx="22" cy="5"/>
              </a:xfrm>
              <a:custGeom>
                <a:avLst/>
                <a:gdLst>
                  <a:gd name="T0" fmla="*/ 0 w 22"/>
                  <a:gd name="T1" fmla="*/ 0 h 5"/>
                  <a:gd name="T2" fmla="*/ 0 w 22"/>
                  <a:gd name="T3" fmla="*/ 5 h 5"/>
                  <a:gd name="T4" fmla="*/ 0 w 22"/>
                  <a:gd name="T5" fmla="*/ 5 h 5"/>
                  <a:gd name="T6" fmla="*/ 6 w 22"/>
                  <a:gd name="T7" fmla="*/ 5 h 5"/>
                  <a:gd name="T8" fmla="*/ 6 w 22"/>
                  <a:gd name="T9" fmla="*/ 5 h 5"/>
                  <a:gd name="T10" fmla="*/ 11 w 22"/>
                  <a:gd name="T11" fmla="*/ 5 h 5"/>
                  <a:gd name="T12" fmla="*/ 16 w 22"/>
                  <a:gd name="T13" fmla="*/ 5 h 5"/>
                  <a:gd name="T14" fmla="*/ 16 w 22"/>
                  <a:gd name="T15" fmla="*/ 0 h 5"/>
                  <a:gd name="T16" fmla="*/ 22 w 22"/>
                  <a:gd name="T17" fmla="*/ 0 h 5"/>
                  <a:gd name="T18" fmla="*/ 22 w 22"/>
                  <a:gd name="T19" fmla="*/ 0 h 5"/>
                  <a:gd name="T20" fmla="*/ 22 w 2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
                    <a:moveTo>
                      <a:pt x="0" y="0"/>
                    </a:moveTo>
                    <a:lnTo>
                      <a:pt x="0" y="5"/>
                    </a:lnTo>
                    <a:lnTo>
                      <a:pt x="0" y="5"/>
                    </a:lnTo>
                    <a:lnTo>
                      <a:pt x="6" y="5"/>
                    </a:lnTo>
                    <a:lnTo>
                      <a:pt x="6" y="5"/>
                    </a:lnTo>
                    <a:lnTo>
                      <a:pt x="11" y="5"/>
                    </a:lnTo>
                    <a:lnTo>
                      <a:pt x="16" y="5"/>
                    </a:lnTo>
                    <a:lnTo>
                      <a:pt x="16" y="0"/>
                    </a:lnTo>
                    <a:lnTo>
                      <a:pt x="22" y="0"/>
                    </a:lnTo>
                    <a:lnTo>
                      <a:pt x="22" y="0"/>
                    </a:lnTo>
                    <a:lnTo>
                      <a:pt x="22"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4" name="Freeform 416"/>
              <p:cNvSpPr>
                <a:spLocks/>
              </p:cNvSpPr>
              <p:nvPr/>
            </p:nvSpPr>
            <p:spPr bwMode="auto">
              <a:xfrm>
                <a:off x="4116" y="3847"/>
                <a:ext cx="5" cy="5"/>
              </a:xfrm>
              <a:custGeom>
                <a:avLst/>
                <a:gdLst>
                  <a:gd name="T0" fmla="*/ 0 w 5"/>
                  <a:gd name="T1" fmla="*/ 5 h 5"/>
                  <a:gd name="T2" fmla="*/ 5 w 5"/>
                  <a:gd name="T3" fmla="*/ 5 h 5"/>
                  <a:gd name="T4" fmla="*/ 5 w 5"/>
                  <a:gd name="T5" fmla="*/ 5 h 5"/>
                  <a:gd name="T6" fmla="*/ 5 w 5"/>
                  <a:gd name="T7" fmla="*/ 5 h 5"/>
                  <a:gd name="T8" fmla="*/ 5 w 5"/>
                  <a:gd name="T9" fmla="*/ 5 h 5"/>
                  <a:gd name="T10" fmla="*/ 5 w 5"/>
                  <a:gd name="T11" fmla="*/ 0 h 5"/>
                  <a:gd name="T12" fmla="*/ 5 w 5"/>
                  <a:gd name="T13" fmla="*/ 0 h 5"/>
                  <a:gd name="T14" fmla="*/ 5 w 5"/>
                  <a:gd name="T15" fmla="*/ 0 h 5"/>
                  <a:gd name="T16" fmla="*/ 5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5"/>
                    </a:moveTo>
                    <a:lnTo>
                      <a:pt x="5" y="5"/>
                    </a:lnTo>
                    <a:lnTo>
                      <a:pt x="5" y="5"/>
                    </a:lnTo>
                    <a:lnTo>
                      <a:pt x="5" y="5"/>
                    </a:lnTo>
                    <a:lnTo>
                      <a:pt x="5" y="5"/>
                    </a:ln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5" name="Freeform 417"/>
              <p:cNvSpPr>
                <a:spLocks/>
              </p:cNvSpPr>
              <p:nvPr/>
            </p:nvSpPr>
            <p:spPr bwMode="auto">
              <a:xfrm>
                <a:off x="4121" y="3836"/>
                <a:ext cx="21" cy="11"/>
              </a:xfrm>
              <a:custGeom>
                <a:avLst/>
                <a:gdLst>
                  <a:gd name="T0" fmla="*/ 0 w 21"/>
                  <a:gd name="T1" fmla="*/ 11 h 11"/>
                  <a:gd name="T2" fmla="*/ 0 w 21"/>
                  <a:gd name="T3" fmla="*/ 11 h 11"/>
                  <a:gd name="T4" fmla="*/ 0 w 21"/>
                  <a:gd name="T5" fmla="*/ 11 h 11"/>
                  <a:gd name="T6" fmla="*/ 5 w 21"/>
                  <a:gd name="T7" fmla="*/ 5 h 11"/>
                  <a:gd name="T8" fmla="*/ 5 w 21"/>
                  <a:gd name="T9" fmla="*/ 5 h 11"/>
                  <a:gd name="T10" fmla="*/ 11 w 21"/>
                  <a:gd name="T11" fmla="*/ 5 h 11"/>
                  <a:gd name="T12" fmla="*/ 16 w 21"/>
                  <a:gd name="T13" fmla="*/ 5 h 11"/>
                  <a:gd name="T14" fmla="*/ 16 w 21"/>
                  <a:gd name="T15" fmla="*/ 5 h 11"/>
                  <a:gd name="T16" fmla="*/ 21 w 21"/>
                  <a:gd name="T17" fmla="*/ 0 h 11"/>
                  <a:gd name="T18" fmla="*/ 21 w 2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
                    <a:moveTo>
                      <a:pt x="0" y="11"/>
                    </a:moveTo>
                    <a:lnTo>
                      <a:pt x="0" y="11"/>
                    </a:lnTo>
                    <a:lnTo>
                      <a:pt x="0" y="11"/>
                    </a:lnTo>
                    <a:lnTo>
                      <a:pt x="5" y="5"/>
                    </a:lnTo>
                    <a:lnTo>
                      <a:pt x="5" y="5"/>
                    </a:lnTo>
                    <a:lnTo>
                      <a:pt x="11" y="5"/>
                    </a:lnTo>
                    <a:lnTo>
                      <a:pt x="16" y="5"/>
                    </a:lnTo>
                    <a:lnTo>
                      <a:pt x="16" y="5"/>
                    </a:lnTo>
                    <a:lnTo>
                      <a:pt x="21" y="0"/>
                    </a:lnTo>
                    <a:lnTo>
                      <a:pt x="2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6" name="Freeform 418"/>
              <p:cNvSpPr>
                <a:spLocks/>
              </p:cNvSpPr>
              <p:nvPr/>
            </p:nvSpPr>
            <p:spPr bwMode="auto">
              <a:xfrm>
                <a:off x="4142" y="3836"/>
                <a:ext cx="6" cy="5"/>
              </a:xfrm>
              <a:custGeom>
                <a:avLst/>
                <a:gdLst>
                  <a:gd name="T0" fmla="*/ 0 w 6"/>
                  <a:gd name="T1" fmla="*/ 0 h 5"/>
                  <a:gd name="T2" fmla="*/ 0 w 6"/>
                  <a:gd name="T3" fmla="*/ 0 h 5"/>
                  <a:gd name="T4" fmla="*/ 6 w 6"/>
                  <a:gd name="T5" fmla="*/ 0 h 5"/>
                  <a:gd name="T6" fmla="*/ 6 w 6"/>
                  <a:gd name="T7" fmla="*/ 0 h 5"/>
                  <a:gd name="T8" fmla="*/ 6 w 6"/>
                  <a:gd name="T9" fmla="*/ 5 h 5"/>
                  <a:gd name="T10" fmla="*/ 6 w 6"/>
                  <a:gd name="T11" fmla="*/ 5 h 5"/>
                  <a:gd name="T12" fmla="*/ 6 w 6"/>
                  <a:gd name="T13" fmla="*/ 5 h 5"/>
                  <a:gd name="T14" fmla="*/ 6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0"/>
                    </a:moveTo>
                    <a:lnTo>
                      <a:pt x="0" y="0"/>
                    </a:lnTo>
                    <a:lnTo>
                      <a:pt x="6" y="0"/>
                    </a:lnTo>
                    <a:lnTo>
                      <a:pt x="6" y="0"/>
                    </a:lnTo>
                    <a:lnTo>
                      <a:pt x="6" y="5"/>
                    </a:lnTo>
                    <a:lnTo>
                      <a:pt x="6" y="5"/>
                    </a:lnTo>
                    <a:lnTo>
                      <a:pt x="6" y="5"/>
                    </a:lnTo>
                    <a:lnTo>
                      <a:pt x="6" y="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7" name="Freeform 419"/>
              <p:cNvSpPr>
                <a:spLocks/>
              </p:cNvSpPr>
              <p:nvPr/>
            </p:nvSpPr>
            <p:spPr bwMode="auto">
              <a:xfrm>
                <a:off x="4148" y="3841"/>
                <a:ext cx="21" cy="0"/>
              </a:xfrm>
              <a:custGeom>
                <a:avLst/>
                <a:gdLst>
                  <a:gd name="T0" fmla="*/ 0 w 21"/>
                  <a:gd name="T1" fmla="*/ 5 w 21"/>
                  <a:gd name="T2" fmla="*/ 5 w 21"/>
                  <a:gd name="T3" fmla="*/ 10 w 21"/>
                  <a:gd name="T4" fmla="*/ 10 w 21"/>
                  <a:gd name="T5" fmla="*/ 16 w 21"/>
                  <a:gd name="T6" fmla="*/ 21 w 21"/>
                  <a:gd name="T7" fmla="*/ 21 w 2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1">
                    <a:moveTo>
                      <a:pt x="0" y="0"/>
                    </a:moveTo>
                    <a:lnTo>
                      <a:pt x="5" y="0"/>
                    </a:lnTo>
                    <a:lnTo>
                      <a:pt x="5" y="0"/>
                    </a:lnTo>
                    <a:lnTo>
                      <a:pt x="10" y="0"/>
                    </a:lnTo>
                    <a:lnTo>
                      <a:pt x="10" y="0"/>
                    </a:lnTo>
                    <a:lnTo>
                      <a:pt x="16" y="0"/>
                    </a:lnTo>
                    <a:lnTo>
                      <a:pt x="21" y="0"/>
                    </a:lnTo>
                    <a:lnTo>
                      <a:pt x="2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8" name="Freeform 420"/>
              <p:cNvSpPr>
                <a:spLocks/>
              </p:cNvSpPr>
              <p:nvPr/>
            </p:nvSpPr>
            <p:spPr bwMode="auto">
              <a:xfrm>
                <a:off x="4169" y="3836"/>
                <a:ext cx="16" cy="5"/>
              </a:xfrm>
              <a:custGeom>
                <a:avLst/>
                <a:gdLst>
                  <a:gd name="T0" fmla="*/ 0 w 16"/>
                  <a:gd name="T1" fmla="*/ 5 h 5"/>
                  <a:gd name="T2" fmla="*/ 0 w 16"/>
                  <a:gd name="T3" fmla="*/ 5 h 5"/>
                  <a:gd name="T4" fmla="*/ 5 w 16"/>
                  <a:gd name="T5" fmla="*/ 5 h 5"/>
                  <a:gd name="T6" fmla="*/ 5 w 16"/>
                  <a:gd name="T7" fmla="*/ 5 h 5"/>
                  <a:gd name="T8" fmla="*/ 11 w 16"/>
                  <a:gd name="T9" fmla="*/ 0 h 5"/>
                  <a:gd name="T10" fmla="*/ 16 w 16"/>
                  <a:gd name="T11" fmla="*/ 0 h 5"/>
                </a:gdLst>
                <a:ahLst/>
                <a:cxnLst>
                  <a:cxn ang="0">
                    <a:pos x="T0" y="T1"/>
                  </a:cxn>
                  <a:cxn ang="0">
                    <a:pos x="T2" y="T3"/>
                  </a:cxn>
                  <a:cxn ang="0">
                    <a:pos x="T4" y="T5"/>
                  </a:cxn>
                  <a:cxn ang="0">
                    <a:pos x="T6" y="T7"/>
                  </a:cxn>
                  <a:cxn ang="0">
                    <a:pos x="T8" y="T9"/>
                  </a:cxn>
                  <a:cxn ang="0">
                    <a:pos x="T10" y="T11"/>
                  </a:cxn>
                </a:cxnLst>
                <a:rect l="0" t="0" r="r" b="b"/>
                <a:pathLst>
                  <a:path w="16" h="5">
                    <a:moveTo>
                      <a:pt x="0" y="5"/>
                    </a:moveTo>
                    <a:lnTo>
                      <a:pt x="0" y="5"/>
                    </a:lnTo>
                    <a:lnTo>
                      <a:pt x="5" y="5"/>
                    </a:lnTo>
                    <a:lnTo>
                      <a:pt x="5" y="5"/>
                    </a:lnTo>
                    <a:lnTo>
                      <a:pt x="11"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69" name="Freeform 421"/>
              <p:cNvSpPr>
                <a:spLocks/>
              </p:cNvSpPr>
              <p:nvPr/>
            </p:nvSpPr>
            <p:spPr bwMode="auto">
              <a:xfrm>
                <a:off x="4185" y="3831"/>
                <a:ext cx="11" cy="5"/>
              </a:xfrm>
              <a:custGeom>
                <a:avLst/>
                <a:gdLst>
                  <a:gd name="T0" fmla="*/ 0 w 11"/>
                  <a:gd name="T1" fmla="*/ 5 h 5"/>
                  <a:gd name="T2" fmla="*/ 0 w 11"/>
                  <a:gd name="T3" fmla="*/ 5 h 5"/>
                  <a:gd name="T4" fmla="*/ 0 w 11"/>
                  <a:gd name="T5" fmla="*/ 5 h 5"/>
                  <a:gd name="T6" fmla="*/ 5 w 11"/>
                  <a:gd name="T7" fmla="*/ 0 h 5"/>
                  <a:gd name="T8" fmla="*/ 5 w 11"/>
                  <a:gd name="T9" fmla="*/ 0 h 5"/>
                  <a:gd name="T10" fmla="*/ 5 w 11"/>
                  <a:gd name="T11" fmla="*/ 0 h 5"/>
                  <a:gd name="T12" fmla="*/ 11 w 11"/>
                  <a:gd name="T13" fmla="*/ 0 h 5"/>
                  <a:gd name="T14" fmla="*/ 11 w 1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0" y="5"/>
                    </a:moveTo>
                    <a:lnTo>
                      <a:pt x="0" y="5"/>
                    </a:lnTo>
                    <a:lnTo>
                      <a:pt x="0" y="5"/>
                    </a:lnTo>
                    <a:lnTo>
                      <a:pt x="5" y="0"/>
                    </a:lnTo>
                    <a:lnTo>
                      <a:pt x="5" y="0"/>
                    </a:lnTo>
                    <a:lnTo>
                      <a:pt x="5" y="0"/>
                    </a:lnTo>
                    <a:lnTo>
                      <a:pt x="11"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0" name="Freeform 422"/>
              <p:cNvSpPr>
                <a:spLocks/>
              </p:cNvSpPr>
              <p:nvPr/>
            </p:nvSpPr>
            <p:spPr bwMode="auto">
              <a:xfrm>
                <a:off x="4196" y="3831"/>
                <a:ext cx="21" cy="0"/>
              </a:xfrm>
              <a:custGeom>
                <a:avLst/>
                <a:gdLst>
                  <a:gd name="T0" fmla="*/ 0 w 21"/>
                  <a:gd name="T1" fmla="*/ 0 w 21"/>
                  <a:gd name="T2" fmla="*/ 5 w 21"/>
                  <a:gd name="T3" fmla="*/ 5 w 21"/>
                  <a:gd name="T4" fmla="*/ 10 w 21"/>
                  <a:gd name="T5" fmla="*/ 10 w 21"/>
                  <a:gd name="T6" fmla="*/ 16 w 21"/>
                  <a:gd name="T7" fmla="*/ 16 w 21"/>
                  <a:gd name="T8" fmla="*/ 21 w 2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21">
                    <a:moveTo>
                      <a:pt x="0" y="0"/>
                    </a:moveTo>
                    <a:lnTo>
                      <a:pt x="0" y="0"/>
                    </a:lnTo>
                    <a:lnTo>
                      <a:pt x="5" y="0"/>
                    </a:lnTo>
                    <a:lnTo>
                      <a:pt x="5" y="0"/>
                    </a:lnTo>
                    <a:lnTo>
                      <a:pt x="10" y="0"/>
                    </a:lnTo>
                    <a:lnTo>
                      <a:pt x="10" y="0"/>
                    </a:lnTo>
                    <a:lnTo>
                      <a:pt x="16" y="0"/>
                    </a:lnTo>
                    <a:lnTo>
                      <a:pt x="16" y="0"/>
                    </a:lnTo>
                    <a:lnTo>
                      <a:pt x="2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1" name="Freeform 423"/>
              <p:cNvSpPr>
                <a:spLocks/>
              </p:cNvSpPr>
              <p:nvPr/>
            </p:nvSpPr>
            <p:spPr bwMode="auto">
              <a:xfrm>
                <a:off x="4217" y="3820"/>
                <a:ext cx="5" cy="11"/>
              </a:xfrm>
              <a:custGeom>
                <a:avLst/>
                <a:gdLst>
                  <a:gd name="T0" fmla="*/ 0 w 5"/>
                  <a:gd name="T1" fmla="*/ 11 h 11"/>
                  <a:gd name="T2" fmla="*/ 0 w 5"/>
                  <a:gd name="T3" fmla="*/ 11 h 11"/>
                  <a:gd name="T4" fmla="*/ 0 w 5"/>
                  <a:gd name="T5" fmla="*/ 11 h 11"/>
                  <a:gd name="T6" fmla="*/ 0 w 5"/>
                  <a:gd name="T7" fmla="*/ 11 h 11"/>
                  <a:gd name="T8" fmla="*/ 0 w 5"/>
                  <a:gd name="T9" fmla="*/ 11 h 11"/>
                  <a:gd name="T10" fmla="*/ 0 w 5"/>
                  <a:gd name="T11" fmla="*/ 5 h 11"/>
                  <a:gd name="T12" fmla="*/ 0 w 5"/>
                  <a:gd name="T13" fmla="*/ 5 h 11"/>
                  <a:gd name="T14" fmla="*/ 5 w 5"/>
                  <a:gd name="T15" fmla="*/ 5 h 11"/>
                  <a:gd name="T16" fmla="*/ 5 w 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0" y="11"/>
                    </a:moveTo>
                    <a:lnTo>
                      <a:pt x="0" y="11"/>
                    </a:lnTo>
                    <a:lnTo>
                      <a:pt x="0" y="11"/>
                    </a:lnTo>
                    <a:lnTo>
                      <a:pt x="0" y="11"/>
                    </a:lnTo>
                    <a:lnTo>
                      <a:pt x="0" y="11"/>
                    </a:lnTo>
                    <a:lnTo>
                      <a:pt x="0" y="5"/>
                    </a:lnTo>
                    <a:lnTo>
                      <a:pt x="0" y="5"/>
                    </a:lnTo>
                    <a:lnTo>
                      <a:pt x="5" y="5"/>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2" name="Freeform 424"/>
              <p:cNvSpPr>
                <a:spLocks/>
              </p:cNvSpPr>
              <p:nvPr/>
            </p:nvSpPr>
            <p:spPr bwMode="auto">
              <a:xfrm>
                <a:off x="4222" y="3788"/>
                <a:ext cx="27" cy="32"/>
              </a:xfrm>
              <a:custGeom>
                <a:avLst/>
                <a:gdLst>
                  <a:gd name="T0" fmla="*/ 0 w 27"/>
                  <a:gd name="T1" fmla="*/ 32 h 32"/>
                  <a:gd name="T2" fmla="*/ 0 w 27"/>
                  <a:gd name="T3" fmla="*/ 32 h 32"/>
                  <a:gd name="T4" fmla="*/ 0 w 27"/>
                  <a:gd name="T5" fmla="*/ 32 h 32"/>
                  <a:gd name="T6" fmla="*/ 6 w 27"/>
                  <a:gd name="T7" fmla="*/ 27 h 32"/>
                  <a:gd name="T8" fmla="*/ 6 w 27"/>
                  <a:gd name="T9" fmla="*/ 27 h 32"/>
                  <a:gd name="T10" fmla="*/ 11 w 27"/>
                  <a:gd name="T11" fmla="*/ 21 h 32"/>
                  <a:gd name="T12" fmla="*/ 11 w 27"/>
                  <a:gd name="T13" fmla="*/ 11 h 32"/>
                  <a:gd name="T14" fmla="*/ 16 w 27"/>
                  <a:gd name="T15" fmla="*/ 11 h 32"/>
                  <a:gd name="T16" fmla="*/ 16 w 27"/>
                  <a:gd name="T17" fmla="*/ 5 h 32"/>
                  <a:gd name="T18" fmla="*/ 16 w 27"/>
                  <a:gd name="T19" fmla="*/ 5 h 32"/>
                  <a:gd name="T20" fmla="*/ 22 w 27"/>
                  <a:gd name="T21" fmla="*/ 5 h 32"/>
                  <a:gd name="T22" fmla="*/ 22 w 27"/>
                  <a:gd name="T23" fmla="*/ 0 h 32"/>
                  <a:gd name="T24" fmla="*/ 22 w 27"/>
                  <a:gd name="T25" fmla="*/ 0 h 32"/>
                  <a:gd name="T26" fmla="*/ 22 w 27"/>
                  <a:gd name="T27" fmla="*/ 0 h 32"/>
                  <a:gd name="T28" fmla="*/ 27 w 2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2">
                    <a:moveTo>
                      <a:pt x="0" y="32"/>
                    </a:moveTo>
                    <a:lnTo>
                      <a:pt x="0" y="32"/>
                    </a:lnTo>
                    <a:lnTo>
                      <a:pt x="0" y="32"/>
                    </a:lnTo>
                    <a:lnTo>
                      <a:pt x="6" y="27"/>
                    </a:lnTo>
                    <a:lnTo>
                      <a:pt x="6" y="27"/>
                    </a:lnTo>
                    <a:lnTo>
                      <a:pt x="11" y="21"/>
                    </a:lnTo>
                    <a:lnTo>
                      <a:pt x="11" y="11"/>
                    </a:lnTo>
                    <a:lnTo>
                      <a:pt x="16" y="11"/>
                    </a:lnTo>
                    <a:lnTo>
                      <a:pt x="16" y="5"/>
                    </a:lnTo>
                    <a:lnTo>
                      <a:pt x="16" y="5"/>
                    </a:lnTo>
                    <a:lnTo>
                      <a:pt x="22" y="5"/>
                    </a:lnTo>
                    <a:lnTo>
                      <a:pt x="22" y="0"/>
                    </a:lnTo>
                    <a:lnTo>
                      <a:pt x="22" y="0"/>
                    </a:lnTo>
                    <a:lnTo>
                      <a:pt x="22" y="0"/>
                    </a:lnTo>
                    <a:lnTo>
                      <a:pt x="27"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3" name="Freeform 425"/>
              <p:cNvSpPr>
                <a:spLocks/>
              </p:cNvSpPr>
              <p:nvPr/>
            </p:nvSpPr>
            <p:spPr bwMode="auto">
              <a:xfrm>
                <a:off x="4249" y="3788"/>
                <a:ext cx="5" cy="37"/>
              </a:xfrm>
              <a:custGeom>
                <a:avLst/>
                <a:gdLst>
                  <a:gd name="T0" fmla="*/ 0 w 5"/>
                  <a:gd name="T1" fmla="*/ 0 h 37"/>
                  <a:gd name="T2" fmla="*/ 0 w 5"/>
                  <a:gd name="T3" fmla="*/ 0 h 37"/>
                  <a:gd name="T4" fmla="*/ 0 w 5"/>
                  <a:gd name="T5" fmla="*/ 0 h 37"/>
                  <a:gd name="T6" fmla="*/ 0 w 5"/>
                  <a:gd name="T7" fmla="*/ 0 h 37"/>
                  <a:gd name="T8" fmla="*/ 0 w 5"/>
                  <a:gd name="T9" fmla="*/ 5 h 37"/>
                  <a:gd name="T10" fmla="*/ 0 w 5"/>
                  <a:gd name="T11" fmla="*/ 5 h 37"/>
                  <a:gd name="T12" fmla="*/ 0 w 5"/>
                  <a:gd name="T13" fmla="*/ 11 h 37"/>
                  <a:gd name="T14" fmla="*/ 0 w 5"/>
                  <a:gd name="T15" fmla="*/ 11 h 37"/>
                  <a:gd name="T16" fmla="*/ 5 w 5"/>
                  <a:gd name="T17" fmla="*/ 16 h 37"/>
                  <a:gd name="T18" fmla="*/ 5 w 5"/>
                  <a:gd name="T19" fmla="*/ 21 h 37"/>
                  <a:gd name="T20" fmla="*/ 5 w 5"/>
                  <a:gd name="T21" fmla="*/ 27 h 37"/>
                  <a:gd name="T22" fmla="*/ 5 w 5"/>
                  <a:gd name="T23" fmla="*/ 27 h 37"/>
                  <a:gd name="T24" fmla="*/ 5 w 5"/>
                  <a:gd name="T25" fmla="*/ 32 h 37"/>
                  <a:gd name="T26" fmla="*/ 5 w 5"/>
                  <a:gd name="T27" fmla="*/ 32 h 37"/>
                  <a:gd name="T28" fmla="*/ 5 w 5"/>
                  <a:gd name="T29" fmla="*/ 37 h 37"/>
                  <a:gd name="T30" fmla="*/ 5 w 5"/>
                  <a:gd name="T3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7">
                    <a:moveTo>
                      <a:pt x="0" y="0"/>
                    </a:moveTo>
                    <a:lnTo>
                      <a:pt x="0" y="0"/>
                    </a:lnTo>
                    <a:lnTo>
                      <a:pt x="0" y="0"/>
                    </a:lnTo>
                    <a:lnTo>
                      <a:pt x="0" y="0"/>
                    </a:lnTo>
                    <a:lnTo>
                      <a:pt x="0" y="5"/>
                    </a:lnTo>
                    <a:lnTo>
                      <a:pt x="0" y="5"/>
                    </a:lnTo>
                    <a:lnTo>
                      <a:pt x="0" y="11"/>
                    </a:lnTo>
                    <a:lnTo>
                      <a:pt x="0" y="11"/>
                    </a:lnTo>
                    <a:lnTo>
                      <a:pt x="5" y="16"/>
                    </a:lnTo>
                    <a:lnTo>
                      <a:pt x="5" y="21"/>
                    </a:lnTo>
                    <a:lnTo>
                      <a:pt x="5" y="27"/>
                    </a:lnTo>
                    <a:lnTo>
                      <a:pt x="5" y="27"/>
                    </a:lnTo>
                    <a:lnTo>
                      <a:pt x="5" y="32"/>
                    </a:lnTo>
                    <a:lnTo>
                      <a:pt x="5" y="32"/>
                    </a:lnTo>
                    <a:lnTo>
                      <a:pt x="5" y="37"/>
                    </a:lnTo>
                    <a:lnTo>
                      <a:pt x="5" y="3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4" name="Freeform 426"/>
              <p:cNvSpPr>
                <a:spLocks/>
              </p:cNvSpPr>
              <p:nvPr/>
            </p:nvSpPr>
            <p:spPr bwMode="auto">
              <a:xfrm>
                <a:off x="4254" y="3815"/>
                <a:ext cx="5" cy="10"/>
              </a:xfrm>
              <a:custGeom>
                <a:avLst/>
                <a:gdLst>
                  <a:gd name="T0" fmla="*/ 0 w 5"/>
                  <a:gd name="T1" fmla="*/ 10 h 10"/>
                  <a:gd name="T2" fmla="*/ 0 w 5"/>
                  <a:gd name="T3" fmla="*/ 10 h 10"/>
                  <a:gd name="T4" fmla="*/ 0 w 5"/>
                  <a:gd name="T5" fmla="*/ 10 h 10"/>
                  <a:gd name="T6" fmla="*/ 0 w 5"/>
                  <a:gd name="T7" fmla="*/ 10 h 10"/>
                  <a:gd name="T8" fmla="*/ 0 w 5"/>
                  <a:gd name="T9" fmla="*/ 10 h 10"/>
                  <a:gd name="T10" fmla="*/ 0 w 5"/>
                  <a:gd name="T11" fmla="*/ 10 h 10"/>
                  <a:gd name="T12" fmla="*/ 0 w 5"/>
                  <a:gd name="T13" fmla="*/ 5 h 10"/>
                  <a:gd name="T14" fmla="*/ 0 w 5"/>
                  <a:gd name="T15" fmla="*/ 5 h 10"/>
                  <a:gd name="T16" fmla="*/ 0 w 5"/>
                  <a:gd name="T17" fmla="*/ 5 h 10"/>
                  <a:gd name="T18" fmla="*/ 0 w 5"/>
                  <a:gd name="T19" fmla="*/ 0 h 10"/>
                  <a:gd name="T20" fmla="*/ 0 w 5"/>
                  <a:gd name="T21" fmla="*/ 0 h 10"/>
                  <a:gd name="T22" fmla="*/ 5 w 5"/>
                  <a:gd name="T23" fmla="*/ 0 h 10"/>
                  <a:gd name="T24" fmla="*/ 5 w 5"/>
                  <a:gd name="T25" fmla="*/ 0 h 10"/>
                  <a:gd name="T26" fmla="*/ 5 w 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0">
                    <a:moveTo>
                      <a:pt x="0" y="10"/>
                    </a:moveTo>
                    <a:lnTo>
                      <a:pt x="0" y="10"/>
                    </a:lnTo>
                    <a:lnTo>
                      <a:pt x="0" y="10"/>
                    </a:lnTo>
                    <a:lnTo>
                      <a:pt x="0" y="10"/>
                    </a:lnTo>
                    <a:lnTo>
                      <a:pt x="0" y="10"/>
                    </a:lnTo>
                    <a:lnTo>
                      <a:pt x="0" y="10"/>
                    </a:lnTo>
                    <a:lnTo>
                      <a:pt x="0" y="5"/>
                    </a:lnTo>
                    <a:lnTo>
                      <a:pt x="0" y="5"/>
                    </a:lnTo>
                    <a:lnTo>
                      <a:pt x="0" y="5"/>
                    </a:lnTo>
                    <a:lnTo>
                      <a:pt x="0" y="0"/>
                    </a:lnTo>
                    <a:lnTo>
                      <a:pt x="0"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5" name="Freeform 427"/>
              <p:cNvSpPr>
                <a:spLocks/>
              </p:cNvSpPr>
              <p:nvPr/>
            </p:nvSpPr>
            <p:spPr bwMode="auto">
              <a:xfrm>
                <a:off x="4259" y="3815"/>
                <a:ext cx="16" cy="5"/>
              </a:xfrm>
              <a:custGeom>
                <a:avLst/>
                <a:gdLst>
                  <a:gd name="T0" fmla="*/ 0 w 16"/>
                  <a:gd name="T1" fmla="*/ 0 h 5"/>
                  <a:gd name="T2" fmla="*/ 0 w 16"/>
                  <a:gd name="T3" fmla="*/ 0 h 5"/>
                  <a:gd name="T4" fmla="*/ 0 w 16"/>
                  <a:gd name="T5" fmla="*/ 0 h 5"/>
                  <a:gd name="T6" fmla="*/ 0 w 16"/>
                  <a:gd name="T7" fmla="*/ 0 h 5"/>
                  <a:gd name="T8" fmla="*/ 6 w 16"/>
                  <a:gd name="T9" fmla="*/ 0 h 5"/>
                  <a:gd name="T10" fmla="*/ 6 w 16"/>
                  <a:gd name="T11" fmla="*/ 0 h 5"/>
                  <a:gd name="T12" fmla="*/ 11 w 16"/>
                  <a:gd name="T13" fmla="*/ 0 h 5"/>
                  <a:gd name="T14" fmla="*/ 11 w 16"/>
                  <a:gd name="T15" fmla="*/ 0 h 5"/>
                  <a:gd name="T16" fmla="*/ 11 w 16"/>
                  <a:gd name="T17" fmla="*/ 5 h 5"/>
                  <a:gd name="T18" fmla="*/ 11 w 16"/>
                  <a:gd name="T19" fmla="*/ 0 h 5"/>
                  <a:gd name="T20" fmla="*/ 16 w 16"/>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
                    <a:moveTo>
                      <a:pt x="0" y="0"/>
                    </a:moveTo>
                    <a:lnTo>
                      <a:pt x="0" y="0"/>
                    </a:lnTo>
                    <a:lnTo>
                      <a:pt x="0" y="0"/>
                    </a:lnTo>
                    <a:lnTo>
                      <a:pt x="0" y="0"/>
                    </a:lnTo>
                    <a:lnTo>
                      <a:pt x="6" y="0"/>
                    </a:lnTo>
                    <a:lnTo>
                      <a:pt x="6" y="0"/>
                    </a:lnTo>
                    <a:lnTo>
                      <a:pt x="11" y="0"/>
                    </a:lnTo>
                    <a:lnTo>
                      <a:pt x="11" y="0"/>
                    </a:lnTo>
                    <a:lnTo>
                      <a:pt x="11" y="5"/>
                    </a:lnTo>
                    <a:lnTo>
                      <a:pt x="11"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6" name="Freeform 428"/>
              <p:cNvSpPr>
                <a:spLocks/>
              </p:cNvSpPr>
              <p:nvPr/>
            </p:nvSpPr>
            <p:spPr bwMode="auto">
              <a:xfrm>
                <a:off x="4275" y="3799"/>
                <a:ext cx="6" cy="16"/>
              </a:xfrm>
              <a:custGeom>
                <a:avLst/>
                <a:gdLst>
                  <a:gd name="T0" fmla="*/ 0 w 6"/>
                  <a:gd name="T1" fmla="*/ 16 h 16"/>
                  <a:gd name="T2" fmla="*/ 0 w 6"/>
                  <a:gd name="T3" fmla="*/ 16 h 16"/>
                  <a:gd name="T4" fmla="*/ 0 w 6"/>
                  <a:gd name="T5" fmla="*/ 16 h 16"/>
                  <a:gd name="T6" fmla="*/ 0 w 6"/>
                  <a:gd name="T7" fmla="*/ 10 h 16"/>
                  <a:gd name="T8" fmla="*/ 0 w 6"/>
                  <a:gd name="T9" fmla="*/ 10 h 16"/>
                  <a:gd name="T10" fmla="*/ 0 w 6"/>
                  <a:gd name="T11" fmla="*/ 5 h 16"/>
                  <a:gd name="T12" fmla="*/ 0 w 6"/>
                  <a:gd name="T13" fmla="*/ 5 h 16"/>
                  <a:gd name="T14" fmla="*/ 0 w 6"/>
                  <a:gd name="T15" fmla="*/ 0 h 16"/>
                  <a:gd name="T16" fmla="*/ 6 w 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0" y="16"/>
                    </a:moveTo>
                    <a:lnTo>
                      <a:pt x="0" y="16"/>
                    </a:lnTo>
                    <a:lnTo>
                      <a:pt x="0" y="16"/>
                    </a:lnTo>
                    <a:lnTo>
                      <a:pt x="0" y="10"/>
                    </a:lnTo>
                    <a:lnTo>
                      <a:pt x="0" y="10"/>
                    </a:lnTo>
                    <a:lnTo>
                      <a:pt x="0" y="5"/>
                    </a:lnTo>
                    <a:lnTo>
                      <a:pt x="0" y="5"/>
                    </a:lnTo>
                    <a:lnTo>
                      <a:pt x="0"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7" name="Freeform 429"/>
              <p:cNvSpPr>
                <a:spLocks/>
              </p:cNvSpPr>
              <p:nvPr/>
            </p:nvSpPr>
            <p:spPr bwMode="auto">
              <a:xfrm>
                <a:off x="4281" y="3778"/>
                <a:ext cx="16" cy="21"/>
              </a:xfrm>
              <a:custGeom>
                <a:avLst/>
                <a:gdLst>
                  <a:gd name="T0" fmla="*/ 0 w 16"/>
                  <a:gd name="T1" fmla="*/ 21 h 21"/>
                  <a:gd name="T2" fmla="*/ 0 w 16"/>
                  <a:gd name="T3" fmla="*/ 15 h 21"/>
                  <a:gd name="T4" fmla="*/ 5 w 16"/>
                  <a:gd name="T5" fmla="*/ 15 h 21"/>
                  <a:gd name="T6" fmla="*/ 5 w 16"/>
                  <a:gd name="T7" fmla="*/ 10 h 21"/>
                  <a:gd name="T8" fmla="*/ 5 w 16"/>
                  <a:gd name="T9" fmla="*/ 10 h 21"/>
                  <a:gd name="T10" fmla="*/ 10 w 16"/>
                  <a:gd name="T11" fmla="*/ 5 h 21"/>
                  <a:gd name="T12" fmla="*/ 16 w 16"/>
                  <a:gd name="T13" fmla="*/ 5 h 21"/>
                  <a:gd name="T14" fmla="*/ 16 w 16"/>
                  <a:gd name="T15" fmla="*/ 0 h 21"/>
                  <a:gd name="T16" fmla="*/ 16 w 1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0" y="21"/>
                    </a:moveTo>
                    <a:lnTo>
                      <a:pt x="0" y="15"/>
                    </a:lnTo>
                    <a:lnTo>
                      <a:pt x="5" y="15"/>
                    </a:lnTo>
                    <a:lnTo>
                      <a:pt x="5" y="10"/>
                    </a:lnTo>
                    <a:lnTo>
                      <a:pt x="5" y="10"/>
                    </a:lnTo>
                    <a:lnTo>
                      <a:pt x="10" y="5"/>
                    </a:lnTo>
                    <a:lnTo>
                      <a:pt x="16" y="5"/>
                    </a:lnTo>
                    <a:lnTo>
                      <a:pt x="16"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8" name="Freeform 430"/>
              <p:cNvSpPr>
                <a:spLocks/>
              </p:cNvSpPr>
              <p:nvPr/>
            </p:nvSpPr>
            <p:spPr bwMode="auto">
              <a:xfrm>
                <a:off x="4297" y="3740"/>
                <a:ext cx="16" cy="38"/>
              </a:xfrm>
              <a:custGeom>
                <a:avLst/>
                <a:gdLst>
                  <a:gd name="T0" fmla="*/ 0 w 16"/>
                  <a:gd name="T1" fmla="*/ 38 h 38"/>
                  <a:gd name="T2" fmla="*/ 5 w 16"/>
                  <a:gd name="T3" fmla="*/ 32 h 38"/>
                  <a:gd name="T4" fmla="*/ 5 w 16"/>
                  <a:gd name="T5" fmla="*/ 32 h 38"/>
                  <a:gd name="T6" fmla="*/ 5 w 16"/>
                  <a:gd name="T7" fmla="*/ 32 h 38"/>
                  <a:gd name="T8" fmla="*/ 5 w 16"/>
                  <a:gd name="T9" fmla="*/ 27 h 38"/>
                  <a:gd name="T10" fmla="*/ 5 w 16"/>
                  <a:gd name="T11" fmla="*/ 22 h 38"/>
                  <a:gd name="T12" fmla="*/ 10 w 16"/>
                  <a:gd name="T13" fmla="*/ 16 h 38"/>
                  <a:gd name="T14" fmla="*/ 10 w 16"/>
                  <a:gd name="T15" fmla="*/ 11 h 38"/>
                  <a:gd name="T16" fmla="*/ 10 w 16"/>
                  <a:gd name="T17" fmla="*/ 11 h 38"/>
                  <a:gd name="T18" fmla="*/ 10 w 16"/>
                  <a:gd name="T19" fmla="*/ 6 h 38"/>
                  <a:gd name="T20" fmla="*/ 10 w 16"/>
                  <a:gd name="T21" fmla="*/ 6 h 38"/>
                  <a:gd name="T22" fmla="*/ 16 w 16"/>
                  <a:gd name="T23" fmla="*/ 6 h 38"/>
                  <a:gd name="T24" fmla="*/ 16 w 16"/>
                  <a:gd name="T25" fmla="*/ 0 h 38"/>
                  <a:gd name="T26" fmla="*/ 16 w 16"/>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8">
                    <a:moveTo>
                      <a:pt x="0" y="38"/>
                    </a:moveTo>
                    <a:lnTo>
                      <a:pt x="5" y="32"/>
                    </a:lnTo>
                    <a:lnTo>
                      <a:pt x="5" y="32"/>
                    </a:lnTo>
                    <a:lnTo>
                      <a:pt x="5" y="32"/>
                    </a:lnTo>
                    <a:lnTo>
                      <a:pt x="5" y="27"/>
                    </a:lnTo>
                    <a:lnTo>
                      <a:pt x="5" y="22"/>
                    </a:lnTo>
                    <a:lnTo>
                      <a:pt x="10" y="16"/>
                    </a:lnTo>
                    <a:lnTo>
                      <a:pt x="10" y="11"/>
                    </a:lnTo>
                    <a:lnTo>
                      <a:pt x="10" y="11"/>
                    </a:lnTo>
                    <a:lnTo>
                      <a:pt x="10" y="6"/>
                    </a:lnTo>
                    <a:lnTo>
                      <a:pt x="10" y="6"/>
                    </a:lnTo>
                    <a:lnTo>
                      <a:pt x="16" y="6"/>
                    </a:lnTo>
                    <a:lnTo>
                      <a:pt x="16"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79" name="Freeform 431"/>
              <p:cNvSpPr>
                <a:spLocks/>
              </p:cNvSpPr>
              <p:nvPr/>
            </p:nvSpPr>
            <p:spPr bwMode="auto">
              <a:xfrm>
                <a:off x="4313" y="3740"/>
                <a:ext cx="10" cy="22"/>
              </a:xfrm>
              <a:custGeom>
                <a:avLst/>
                <a:gdLst>
                  <a:gd name="T0" fmla="*/ 0 w 10"/>
                  <a:gd name="T1" fmla="*/ 0 h 22"/>
                  <a:gd name="T2" fmla="*/ 0 w 10"/>
                  <a:gd name="T3" fmla="*/ 0 h 22"/>
                  <a:gd name="T4" fmla="*/ 0 w 10"/>
                  <a:gd name="T5" fmla="*/ 0 h 22"/>
                  <a:gd name="T6" fmla="*/ 0 w 10"/>
                  <a:gd name="T7" fmla="*/ 6 h 22"/>
                  <a:gd name="T8" fmla="*/ 0 w 10"/>
                  <a:gd name="T9" fmla="*/ 6 h 22"/>
                  <a:gd name="T10" fmla="*/ 5 w 10"/>
                  <a:gd name="T11" fmla="*/ 6 h 22"/>
                  <a:gd name="T12" fmla="*/ 5 w 10"/>
                  <a:gd name="T13" fmla="*/ 6 h 22"/>
                  <a:gd name="T14" fmla="*/ 5 w 10"/>
                  <a:gd name="T15" fmla="*/ 11 h 22"/>
                  <a:gd name="T16" fmla="*/ 5 w 10"/>
                  <a:gd name="T17" fmla="*/ 16 h 22"/>
                  <a:gd name="T18" fmla="*/ 5 w 10"/>
                  <a:gd name="T19" fmla="*/ 16 h 22"/>
                  <a:gd name="T20" fmla="*/ 10 w 10"/>
                  <a:gd name="T21" fmla="*/ 22 h 22"/>
                  <a:gd name="T22" fmla="*/ 10 w 10"/>
                  <a:gd name="T23" fmla="*/ 22 h 22"/>
                  <a:gd name="T24" fmla="*/ 10 w 10"/>
                  <a:gd name="T25" fmla="*/ 22 h 22"/>
                  <a:gd name="T26" fmla="*/ 10 w 10"/>
                  <a:gd name="T27" fmla="*/ 22 h 22"/>
                  <a:gd name="T28" fmla="*/ 10 w 10"/>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22">
                    <a:moveTo>
                      <a:pt x="0" y="0"/>
                    </a:moveTo>
                    <a:lnTo>
                      <a:pt x="0" y="0"/>
                    </a:lnTo>
                    <a:lnTo>
                      <a:pt x="0" y="0"/>
                    </a:lnTo>
                    <a:lnTo>
                      <a:pt x="0" y="6"/>
                    </a:lnTo>
                    <a:lnTo>
                      <a:pt x="0" y="6"/>
                    </a:lnTo>
                    <a:lnTo>
                      <a:pt x="5" y="6"/>
                    </a:lnTo>
                    <a:lnTo>
                      <a:pt x="5" y="6"/>
                    </a:lnTo>
                    <a:lnTo>
                      <a:pt x="5" y="11"/>
                    </a:lnTo>
                    <a:lnTo>
                      <a:pt x="5" y="16"/>
                    </a:lnTo>
                    <a:lnTo>
                      <a:pt x="5" y="16"/>
                    </a:lnTo>
                    <a:lnTo>
                      <a:pt x="10" y="22"/>
                    </a:lnTo>
                    <a:lnTo>
                      <a:pt x="10" y="22"/>
                    </a:lnTo>
                    <a:lnTo>
                      <a:pt x="10" y="22"/>
                    </a:lnTo>
                    <a:lnTo>
                      <a:pt x="10" y="22"/>
                    </a:lnTo>
                    <a:lnTo>
                      <a:pt x="10" y="22"/>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0" name="Freeform 432"/>
              <p:cNvSpPr>
                <a:spLocks/>
              </p:cNvSpPr>
              <p:nvPr/>
            </p:nvSpPr>
            <p:spPr bwMode="auto">
              <a:xfrm>
                <a:off x="4323" y="3730"/>
                <a:ext cx="22" cy="32"/>
              </a:xfrm>
              <a:custGeom>
                <a:avLst/>
                <a:gdLst>
                  <a:gd name="T0" fmla="*/ 0 w 22"/>
                  <a:gd name="T1" fmla="*/ 32 h 32"/>
                  <a:gd name="T2" fmla="*/ 0 w 22"/>
                  <a:gd name="T3" fmla="*/ 32 h 32"/>
                  <a:gd name="T4" fmla="*/ 6 w 22"/>
                  <a:gd name="T5" fmla="*/ 32 h 32"/>
                  <a:gd name="T6" fmla="*/ 6 w 22"/>
                  <a:gd name="T7" fmla="*/ 26 h 32"/>
                  <a:gd name="T8" fmla="*/ 6 w 22"/>
                  <a:gd name="T9" fmla="*/ 26 h 32"/>
                  <a:gd name="T10" fmla="*/ 6 w 22"/>
                  <a:gd name="T11" fmla="*/ 26 h 32"/>
                  <a:gd name="T12" fmla="*/ 11 w 22"/>
                  <a:gd name="T13" fmla="*/ 21 h 32"/>
                  <a:gd name="T14" fmla="*/ 11 w 22"/>
                  <a:gd name="T15" fmla="*/ 21 h 32"/>
                  <a:gd name="T16" fmla="*/ 16 w 22"/>
                  <a:gd name="T17" fmla="*/ 16 h 32"/>
                  <a:gd name="T18" fmla="*/ 16 w 22"/>
                  <a:gd name="T19" fmla="*/ 10 h 32"/>
                  <a:gd name="T20" fmla="*/ 22 w 22"/>
                  <a:gd name="T21" fmla="*/ 5 h 32"/>
                  <a:gd name="T22" fmla="*/ 22 w 22"/>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0" y="32"/>
                    </a:moveTo>
                    <a:lnTo>
                      <a:pt x="0" y="32"/>
                    </a:lnTo>
                    <a:lnTo>
                      <a:pt x="6" y="32"/>
                    </a:lnTo>
                    <a:lnTo>
                      <a:pt x="6" y="26"/>
                    </a:lnTo>
                    <a:lnTo>
                      <a:pt x="6" y="26"/>
                    </a:lnTo>
                    <a:lnTo>
                      <a:pt x="6" y="26"/>
                    </a:lnTo>
                    <a:lnTo>
                      <a:pt x="11" y="21"/>
                    </a:lnTo>
                    <a:lnTo>
                      <a:pt x="11" y="21"/>
                    </a:lnTo>
                    <a:lnTo>
                      <a:pt x="16" y="16"/>
                    </a:lnTo>
                    <a:lnTo>
                      <a:pt x="16" y="10"/>
                    </a:lnTo>
                    <a:lnTo>
                      <a:pt x="22" y="5"/>
                    </a:lnTo>
                    <a:lnTo>
                      <a:pt x="22"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1" name="Freeform 433"/>
              <p:cNvSpPr>
                <a:spLocks/>
              </p:cNvSpPr>
              <p:nvPr/>
            </p:nvSpPr>
            <p:spPr bwMode="auto">
              <a:xfrm>
                <a:off x="4345" y="3692"/>
                <a:ext cx="5" cy="38"/>
              </a:xfrm>
              <a:custGeom>
                <a:avLst/>
                <a:gdLst>
                  <a:gd name="T0" fmla="*/ 0 w 5"/>
                  <a:gd name="T1" fmla="*/ 38 h 38"/>
                  <a:gd name="T2" fmla="*/ 0 w 5"/>
                  <a:gd name="T3" fmla="*/ 32 h 38"/>
                  <a:gd name="T4" fmla="*/ 0 w 5"/>
                  <a:gd name="T5" fmla="*/ 27 h 38"/>
                  <a:gd name="T6" fmla="*/ 0 w 5"/>
                  <a:gd name="T7" fmla="*/ 22 h 38"/>
                  <a:gd name="T8" fmla="*/ 0 w 5"/>
                  <a:gd name="T9" fmla="*/ 22 h 38"/>
                  <a:gd name="T10" fmla="*/ 5 w 5"/>
                  <a:gd name="T11" fmla="*/ 16 h 38"/>
                  <a:gd name="T12" fmla="*/ 5 w 5"/>
                  <a:gd name="T13" fmla="*/ 11 h 38"/>
                  <a:gd name="T14" fmla="*/ 5 w 5"/>
                  <a:gd name="T15" fmla="*/ 6 h 38"/>
                  <a:gd name="T16" fmla="*/ 5 w 5"/>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8">
                    <a:moveTo>
                      <a:pt x="0" y="38"/>
                    </a:moveTo>
                    <a:lnTo>
                      <a:pt x="0" y="32"/>
                    </a:lnTo>
                    <a:lnTo>
                      <a:pt x="0" y="27"/>
                    </a:lnTo>
                    <a:lnTo>
                      <a:pt x="0" y="22"/>
                    </a:lnTo>
                    <a:lnTo>
                      <a:pt x="0" y="22"/>
                    </a:lnTo>
                    <a:lnTo>
                      <a:pt x="5" y="16"/>
                    </a:lnTo>
                    <a:lnTo>
                      <a:pt x="5" y="11"/>
                    </a:lnTo>
                    <a:lnTo>
                      <a:pt x="5" y="6"/>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2" name="Freeform 434"/>
              <p:cNvSpPr>
                <a:spLocks/>
              </p:cNvSpPr>
              <p:nvPr/>
            </p:nvSpPr>
            <p:spPr bwMode="auto">
              <a:xfrm>
                <a:off x="4350" y="3644"/>
                <a:ext cx="27" cy="48"/>
              </a:xfrm>
              <a:custGeom>
                <a:avLst/>
                <a:gdLst>
                  <a:gd name="T0" fmla="*/ 0 w 27"/>
                  <a:gd name="T1" fmla="*/ 48 h 48"/>
                  <a:gd name="T2" fmla="*/ 5 w 27"/>
                  <a:gd name="T3" fmla="*/ 43 h 48"/>
                  <a:gd name="T4" fmla="*/ 5 w 27"/>
                  <a:gd name="T5" fmla="*/ 38 h 48"/>
                  <a:gd name="T6" fmla="*/ 11 w 27"/>
                  <a:gd name="T7" fmla="*/ 32 h 48"/>
                  <a:gd name="T8" fmla="*/ 11 w 27"/>
                  <a:gd name="T9" fmla="*/ 27 h 48"/>
                  <a:gd name="T10" fmla="*/ 16 w 27"/>
                  <a:gd name="T11" fmla="*/ 22 h 48"/>
                  <a:gd name="T12" fmla="*/ 21 w 27"/>
                  <a:gd name="T13" fmla="*/ 16 h 48"/>
                  <a:gd name="T14" fmla="*/ 21 w 27"/>
                  <a:gd name="T15" fmla="*/ 11 h 48"/>
                  <a:gd name="T16" fmla="*/ 21 w 27"/>
                  <a:gd name="T17" fmla="*/ 11 h 48"/>
                  <a:gd name="T18" fmla="*/ 27 w 27"/>
                  <a:gd name="T19" fmla="*/ 6 h 48"/>
                  <a:gd name="T20" fmla="*/ 27 w 27"/>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8">
                    <a:moveTo>
                      <a:pt x="0" y="48"/>
                    </a:moveTo>
                    <a:lnTo>
                      <a:pt x="5" y="43"/>
                    </a:lnTo>
                    <a:lnTo>
                      <a:pt x="5" y="38"/>
                    </a:lnTo>
                    <a:lnTo>
                      <a:pt x="11" y="32"/>
                    </a:lnTo>
                    <a:lnTo>
                      <a:pt x="11" y="27"/>
                    </a:lnTo>
                    <a:lnTo>
                      <a:pt x="16" y="22"/>
                    </a:lnTo>
                    <a:lnTo>
                      <a:pt x="21" y="16"/>
                    </a:lnTo>
                    <a:lnTo>
                      <a:pt x="21" y="11"/>
                    </a:lnTo>
                    <a:lnTo>
                      <a:pt x="21" y="11"/>
                    </a:lnTo>
                    <a:lnTo>
                      <a:pt x="27" y="6"/>
                    </a:lnTo>
                    <a:lnTo>
                      <a:pt x="27"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3" name="Freeform 435"/>
              <p:cNvSpPr>
                <a:spLocks/>
              </p:cNvSpPr>
              <p:nvPr/>
            </p:nvSpPr>
            <p:spPr bwMode="auto">
              <a:xfrm>
                <a:off x="4377" y="3564"/>
                <a:ext cx="21" cy="80"/>
              </a:xfrm>
              <a:custGeom>
                <a:avLst/>
                <a:gdLst>
                  <a:gd name="T0" fmla="*/ 0 w 21"/>
                  <a:gd name="T1" fmla="*/ 80 h 80"/>
                  <a:gd name="T2" fmla="*/ 0 w 21"/>
                  <a:gd name="T3" fmla="*/ 80 h 80"/>
                  <a:gd name="T4" fmla="*/ 0 w 21"/>
                  <a:gd name="T5" fmla="*/ 75 h 80"/>
                  <a:gd name="T6" fmla="*/ 5 w 21"/>
                  <a:gd name="T7" fmla="*/ 70 h 80"/>
                  <a:gd name="T8" fmla="*/ 5 w 21"/>
                  <a:gd name="T9" fmla="*/ 59 h 80"/>
                  <a:gd name="T10" fmla="*/ 5 w 21"/>
                  <a:gd name="T11" fmla="*/ 54 h 80"/>
                  <a:gd name="T12" fmla="*/ 10 w 21"/>
                  <a:gd name="T13" fmla="*/ 48 h 80"/>
                  <a:gd name="T14" fmla="*/ 10 w 21"/>
                  <a:gd name="T15" fmla="*/ 38 h 80"/>
                  <a:gd name="T16" fmla="*/ 10 w 21"/>
                  <a:gd name="T17" fmla="*/ 27 h 80"/>
                  <a:gd name="T18" fmla="*/ 16 w 21"/>
                  <a:gd name="T19" fmla="*/ 22 h 80"/>
                  <a:gd name="T20" fmla="*/ 16 w 21"/>
                  <a:gd name="T21" fmla="*/ 16 h 80"/>
                  <a:gd name="T22" fmla="*/ 16 w 21"/>
                  <a:gd name="T23" fmla="*/ 11 h 80"/>
                  <a:gd name="T24" fmla="*/ 16 w 21"/>
                  <a:gd name="T25" fmla="*/ 6 h 80"/>
                  <a:gd name="T26" fmla="*/ 16 w 21"/>
                  <a:gd name="T27" fmla="*/ 6 h 80"/>
                  <a:gd name="T28" fmla="*/ 16 w 21"/>
                  <a:gd name="T29" fmla="*/ 6 h 80"/>
                  <a:gd name="T30" fmla="*/ 16 w 21"/>
                  <a:gd name="T31" fmla="*/ 0 h 80"/>
                  <a:gd name="T32" fmla="*/ 16 w 21"/>
                  <a:gd name="T33" fmla="*/ 0 h 80"/>
                  <a:gd name="T34" fmla="*/ 21 w 21"/>
                  <a:gd name="T35" fmla="*/ 0 h 80"/>
                  <a:gd name="T36" fmla="*/ 21 w 21"/>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80">
                    <a:moveTo>
                      <a:pt x="0" y="80"/>
                    </a:moveTo>
                    <a:lnTo>
                      <a:pt x="0" y="80"/>
                    </a:lnTo>
                    <a:lnTo>
                      <a:pt x="0" y="75"/>
                    </a:lnTo>
                    <a:lnTo>
                      <a:pt x="5" y="70"/>
                    </a:lnTo>
                    <a:lnTo>
                      <a:pt x="5" y="59"/>
                    </a:lnTo>
                    <a:lnTo>
                      <a:pt x="5" y="54"/>
                    </a:lnTo>
                    <a:lnTo>
                      <a:pt x="10" y="48"/>
                    </a:lnTo>
                    <a:lnTo>
                      <a:pt x="10" y="38"/>
                    </a:lnTo>
                    <a:lnTo>
                      <a:pt x="10" y="27"/>
                    </a:lnTo>
                    <a:lnTo>
                      <a:pt x="16" y="22"/>
                    </a:lnTo>
                    <a:lnTo>
                      <a:pt x="16" y="16"/>
                    </a:lnTo>
                    <a:lnTo>
                      <a:pt x="16" y="11"/>
                    </a:lnTo>
                    <a:lnTo>
                      <a:pt x="16" y="6"/>
                    </a:lnTo>
                    <a:lnTo>
                      <a:pt x="16" y="6"/>
                    </a:lnTo>
                    <a:lnTo>
                      <a:pt x="16" y="6"/>
                    </a:lnTo>
                    <a:lnTo>
                      <a:pt x="16" y="0"/>
                    </a:lnTo>
                    <a:lnTo>
                      <a:pt x="16" y="0"/>
                    </a:lnTo>
                    <a:lnTo>
                      <a:pt x="21" y="0"/>
                    </a:lnTo>
                    <a:lnTo>
                      <a:pt x="2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4" name="Freeform 436"/>
              <p:cNvSpPr>
                <a:spLocks/>
              </p:cNvSpPr>
              <p:nvPr/>
            </p:nvSpPr>
            <p:spPr bwMode="auto">
              <a:xfrm>
                <a:off x="4398" y="3559"/>
                <a:ext cx="5" cy="37"/>
              </a:xfrm>
              <a:custGeom>
                <a:avLst/>
                <a:gdLst>
                  <a:gd name="T0" fmla="*/ 0 w 5"/>
                  <a:gd name="T1" fmla="*/ 5 h 37"/>
                  <a:gd name="T2" fmla="*/ 0 w 5"/>
                  <a:gd name="T3" fmla="*/ 5 h 37"/>
                  <a:gd name="T4" fmla="*/ 0 w 5"/>
                  <a:gd name="T5" fmla="*/ 5 h 37"/>
                  <a:gd name="T6" fmla="*/ 0 w 5"/>
                  <a:gd name="T7" fmla="*/ 0 h 37"/>
                  <a:gd name="T8" fmla="*/ 0 w 5"/>
                  <a:gd name="T9" fmla="*/ 5 h 37"/>
                  <a:gd name="T10" fmla="*/ 0 w 5"/>
                  <a:gd name="T11" fmla="*/ 5 h 37"/>
                  <a:gd name="T12" fmla="*/ 0 w 5"/>
                  <a:gd name="T13" fmla="*/ 5 h 37"/>
                  <a:gd name="T14" fmla="*/ 0 w 5"/>
                  <a:gd name="T15" fmla="*/ 5 h 37"/>
                  <a:gd name="T16" fmla="*/ 0 w 5"/>
                  <a:gd name="T17" fmla="*/ 11 h 37"/>
                  <a:gd name="T18" fmla="*/ 0 w 5"/>
                  <a:gd name="T19" fmla="*/ 11 h 37"/>
                  <a:gd name="T20" fmla="*/ 0 w 5"/>
                  <a:gd name="T21" fmla="*/ 16 h 37"/>
                  <a:gd name="T22" fmla="*/ 0 w 5"/>
                  <a:gd name="T23" fmla="*/ 21 h 37"/>
                  <a:gd name="T24" fmla="*/ 0 w 5"/>
                  <a:gd name="T25" fmla="*/ 21 h 37"/>
                  <a:gd name="T26" fmla="*/ 0 w 5"/>
                  <a:gd name="T27" fmla="*/ 27 h 37"/>
                  <a:gd name="T28" fmla="*/ 5 w 5"/>
                  <a:gd name="T29" fmla="*/ 32 h 37"/>
                  <a:gd name="T30" fmla="*/ 5 w 5"/>
                  <a:gd name="T31" fmla="*/ 32 h 37"/>
                  <a:gd name="T32" fmla="*/ 5 w 5"/>
                  <a:gd name="T33" fmla="*/ 37 h 37"/>
                  <a:gd name="T34" fmla="*/ 5 w 5"/>
                  <a:gd name="T35" fmla="*/ 37 h 37"/>
                  <a:gd name="T36" fmla="*/ 5 w 5"/>
                  <a:gd name="T37" fmla="*/ 37 h 37"/>
                  <a:gd name="T38" fmla="*/ 5 w 5"/>
                  <a:gd name="T39" fmla="*/ 37 h 37"/>
                  <a:gd name="T40" fmla="*/ 5 w 5"/>
                  <a:gd name="T41" fmla="*/ 37 h 37"/>
                  <a:gd name="T42" fmla="*/ 5 w 5"/>
                  <a:gd name="T43" fmla="*/ 37 h 37"/>
                  <a:gd name="T44" fmla="*/ 5 w 5"/>
                  <a:gd name="T4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7">
                    <a:moveTo>
                      <a:pt x="0" y="5"/>
                    </a:moveTo>
                    <a:lnTo>
                      <a:pt x="0" y="5"/>
                    </a:lnTo>
                    <a:lnTo>
                      <a:pt x="0" y="5"/>
                    </a:lnTo>
                    <a:lnTo>
                      <a:pt x="0" y="0"/>
                    </a:lnTo>
                    <a:lnTo>
                      <a:pt x="0" y="5"/>
                    </a:lnTo>
                    <a:lnTo>
                      <a:pt x="0" y="5"/>
                    </a:lnTo>
                    <a:lnTo>
                      <a:pt x="0" y="5"/>
                    </a:lnTo>
                    <a:lnTo>
                      <a:pt x="0" y="5"/>
                    </a:lnTo>
                    <a:lnTo>
                      <a:pt x="0" y="11"/>
                    </a:lnTo>
                    <a:lnTo>
                      <a:pt x="0" y="11"/>
                    </a:lnTo>
                    <a:lnTo>
                      <a:pt x="0" y="16"/>
                    </a:lnTo>
                    <a:lnTo>
                      <a:pt x="0" y="21"/>
                    </a:lnTo>
                    <a:lnTo>
                      <a:pt x="0" y="21"/>
                    </a:lnTo>
                    <a:lnTo>
                      <a:pt x="0" y="27"/>
                    </a:lnTo>
                    <a:lnTo>
                      <a:pt x="5" y="32"/>
                    </a:lnTo>
                    <a:lnTo>
                      <a:pt x="5" y="32"/>
                    </a:lnTo>
                    <a:lnTo>
                      <a:pt x="5" y="37"/>
                    </a:lnTo>
                    <a:lnTo>
                      <a:pt x="5" y="37"/>
                    </a:lnTo>
                    <a:lnTo>
                      <a:pt x="5" y="37"/>
                    </a:lnTo>
                    <a:lnTo>
                      <a:pt x="5" y="37"/>
                    </a:lnTo>
                    <a:lnTo>
                      <a:pt x="5" y="37"/>
                    </a:lnTo>
                    <a:lnTo>
                      <a:pt x="5" y="37"/>
                    </a:lnTo>
                    <a:lnTo>
                      <a:pt x="5" y="3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5" name="Freeform 437"/>
              <p:cNvSpPr>
                <a:spLocks/>
              </p:cNvSpPr>
              <p:nvPr/>
            </p:nvSpPr>
            <p:spPr bwMode="auto">
              <a:xfrm>
                <a:off x="4403" y="3548"/>
                <a:ext cx="6" cy="48"/>
              </a:xfrm>
              <a:custGeom>
                <a:avLst/>
                <a:gdLst>
                  <a:gd name="T0" fmla="*/ 0 w 6"/>
                  <a:gd name="T1" fmla="*/ 48 h 48"/>
                  <a:gd name="T2" fmla="*/ 0 w 6"/>
                  <a:gd name="T3" fmla="*/ 48 h 48"/>
                  <a:gd name="T4" fmla="*/ 0 w 6"/>
                  <a:gd name="T5" fmla="*/ 48 h 48"/>
                  <a:gd name="T6" fmla="*/ 0 w 6"/>
                  <a:gd name="T7" fmla="*/ 48 h 48"/>
                  <a:gd name="T8" fmla="*/ 0 w 6"/>
                  <a:gd name="T9" fmla="*/ 48 h 48"/>
                  <a:gd name="T10" fmla="*/ 0 w 6"/>
                  <a:gd name="T11" fmla="*/ 43 h 48"/>
                  <a:gd name="T12" fmla="*/ 0 w 6"/>
                  <a:gd name="T13" fmla="*/ 43 h 48"/>
                  <a:gd name="T14" fmla="*/ 0 w 6"/>
                  <a:gd name="T15" fmla="*/ 38 h 48"/>
                  <a:gd name="T16" fmla="*/ 0 w 6"/>
                  <a:gd name="T17" fmla="*/ 38 h 48"/>
                  <a:gd name="T18" fmla="*/ 0 w 6"/>
                  <a:gd name="T19" fmla="*/ 32 h 48"/>
                  <a:gd name="T20" fmla="*/ 0 w 6"/>
                  <a:gd name="T21" fmla="*/ 27 h 48"/>
                  <a:gd name="T22" fmla="*/ 0 w 6"/>
                  <a:gd name="T23" fmla="*/ 22 h 48"/>
                  <a:gd name="T24" fmla="*/ 0 w 6"/>
                  <a:gd name="T25" fmla="*/ 16 h 48"/>
                  <a:gd name="T26" fmla="*/ 0 w 6"/>
                  <a:gd name="T27" fmla="*/ 11 h 48"/>
                  <a:gd name="T28" fmla="*/ 0 w 6"/>
                  <a:gd name="T29" fmla="*/ 6 h 48"/>
                  <a:gd name="T30" fmla="*/ 6 w 6"/>
                  <a:gd name="T31" fmla="*/ 6 h 48"/>
                  <a:gd name="T32" fmla="*/ 6 w 6"/>
                  <a:gd name="T33" fmla="*/ 0 h 48"/>
                  <a:gd name="T34" fmla="*/ 6 w 6"/>
                  <a:gd name="T35" fmla="*/ 0 h 48"/>
                  <a:gd name="T36" fmla="*/ 6 w 6"/>
                  <a:gd name="T37" fmla="*/ 0 h 48"/>
                  <a:gd name="T38" fmla="*/ 6 w 6"/>
                  <a:gd name="T39" fmla="*/ 0 h 48"/>
                  <a:gd name="T40" fmla="*/ 6 w 6"/>
                  <a:gd name="T41" fmla="*/ 0 h 48"/>
                  <a:gd name="T42" fmla="*/ 6 w 6"/>
                  <a:gd name="T43" fmla="*/ 0 h 48"/>
                  <a:gd name="T44" fmla="*/ 6 w 6"/>
                  <a:gd name="T45" fmla="*/ 0 h 48"/>
                  <a:gd name="T46" fmla="*/ 6 w 6"/>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48">
                    <a:moveTo>
                      <a:pt x="0" y="48"/>
                    </a:moveTo>
                    <a:lnTo>
                      <a:pt x="0" y="48"/>
                    </a:lnTo>
                    <a:lnTo>
                      <a:pt x="0" y="48"/>
                    </a:lnTo>
                    <a:lnTo>
                      <a:pt x="0" y="48"/>
                    </a:lnTo>
                    <a:lnTo>
                      <a:pt x="0" y="48"/>
                    </a:lnTo>
                    <a:lnTo>
                      <a:pt x="0" y="43"/>
                    </a:lnTo>
                    <a:lnTo>
                      <a:pt x="0" y="43"/>
                    </a:lnTo>
                    <a:lnTo>
                      <a:pt x="0" y="38"/>
                    </a:lnTo>
                    <a:lnTo>
                      <a:pt x="0" y="38"/>
                    </a:lnTo>
                    <a:lnTo>
                      <a:pt x="0" y="32"/>
                    </a:lnTo>
                    <a:lnTo>
                      <a:pt x="0" y="27"/>
                    </a:lnTo>
                    <a:lnTo>
                      <a:pt x="0" y="22"/>
                    </a:lnTo>
                    <a:lnTo>
                      <a:pt x="0" y="16"/>
                    </a:lnTo>
                    <a:lnTo>
                      <a:pt x="0" y="11"/>
                    </a:lnTo>
                    <a:lnTo>
                      <a:pt x="0" y="6"/>
                    </a:lnTo>
                    <a:lnTo>
                      <a:pt x="6" y="6"/>
                    </a:lnTo>
                    <a:lnTo>
                      <a:pt x="6" y="0"/>
                    </a:lnTo>
                    <a:lnTo>
                      <a:pt x="6" y="0"/>
                    </a:lnTo>
                    <a:lnTo>
                      <a:pt x="6" y="0"/>
                    </a:lnTo>
                    <a:lnTo>
                      <a:pt x="6" y="0"/>
                    </a:lnTo>
                    <a:lnTo>
                      <a:pt x="6" y="0"/>
                    </a:lnTo>
                    <a:lnTo>
                      <a:pt x="6"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6" name="Freeform 438"/>
              <p:cNvSpPr>
                <a:spLocks/>
              </p:cNvSpPr>
              <p:nvPr/>
            </p:nvSpPr>
            <p:spPr bwMode="auto">
              <a:xfrm>
                <a:off x="4409" y="3548"/>
                <a:ext cx="21" cy="70"/>
              </a:xfrm>
              <a:custGeom>
                <a:avLst/>
                <a:gdLst>
                  <a:gd name="T0" fmla="*/ 0 w 21"/>
                  <a:gd name="T1" fmla="*/ 0 h 70"/>
                  <a:gd name="T2" fmla="*/ 0 w 21"/>
                  <a:gd name="T3" fmla="*/ 0 h 70"/>
                  <a:gd name="T4" fmla="*/ 0 w 21"/>
                  <a:gd name="T5" fmla="*/ 0 h 70"/>
                  <a:gd name="T6" fmla="*/ 0 w 21"/>
                  <a:gd name="T7" fmla="*/ 0 h 70"/>
                  <a:gd name="T8" fmla="*/ 0 w 21"/>
                  <a:gd name="T9" fmla="*/ 0 h 70"/>
                  <a:gd name="T10" fmla="*/ 5 w 21"/>
                  <a:gd name="T11" fmla="*/ 6 h 70"/>
                  <a:gd name="T12" fmla="*/ 5 w 21"/>
                  <a:gd name="T13" fmla="*/ 6 h 70"/>
                  <a:gd name="T14" fmla="*/ 5 w 21"/>
                  <a:gd name="T15" fmla="*/ 11 h 70"/>
                  <a:gd name="T16" fmla="*/ 5 w 21"/>
                  <a:gd name="T17" fmla="*/ 11 h 70"/>
                  <a:gd name="T18" fmla="*/ 5 w 21"/>
                  <a:gd name="T19" fmla="*/ 16 h 70"/>
                  <a:gd name="T20" fmla="*/ 5 w 21"/>
                  <a:gd name="T21" fmla="*/ 22 h 70"/>
                  <a:gd name="T22" fmla="*/ 10 w 21"/>
                  <a:gd name="T23" fmla="*/ 32 h 70"/>
                  <a:gd name="T24" fmla="*/ 10 w 21"/>
                  <a:gd name="T25" fmla="*/ 38 h 70"/>
                  <a:gd name="T26" fmla="*/ 10 w 21"/>
                  <a:gd name="T27" fmla="*/ 43 h 70"/>
                  <a:gd name="T28" fmla="*/ 10 w 21"/>
                  <a:gd name="T29" fmla="*/ 48 h 70"/>
                  <a:gd name="T30" fmla="*/ 16 w 21"/>
                  <a:gd name="T31" fmla="*/ 54 h 70"/>
                  <a:gd name="T32" fmla="*/ 16 w 21"/>
                  <a:gd name="T33" fmla="*/ 59 h 70"/>
                  <a:gd name="T34" fmla="*/ 16 w 21"/>
                  <a:gd name="T35" fmla="*/ 59 h 70"/>
                  <a:gd name="T36" fmla="*/ 16 w 21"/>
                  <a:gd name="T37" fmla="*/ 64 h 70"/>
                  <a:gd name="T38" fmla="*/ 16 w 21"/>
                  <a:gd name="T39" fmla="*/ 64 h 70"/>
                  <a:gd name="T40" fmla="*/ 16 w 21"/>
                  <a:gd name="T41" fmla="*/ 64 h 70"/>
                  <a:gd name="T42" fmla="*/ 16 w 21"/>
                  <a:gd name="T43" fmla="*/ 64 h 70"/>
                  <a:gd name="T44" fmla="*/ 16 w 21"/>
                  <a:gd name="T45" fmla="*/ 70 h 70"/>
                  <a:gd name="T46" fmla="*/ 21 w 21"/>
                  <a:gd name="T47" fmla="*/ 70 h 70"/>
                  <a:gd name="T48" fmla="*/ 21 w 21"/>
                  <a:gd name="T49" fmla="*/ 70 h 70"/>
                  <a:gd name="T50" fmla="*/ 21 w 21"/>
                  <a:gd name="T5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70">
                    <a:moveTo>
                      <a:pt x="0" y="0"/>
                    </a:moveTo>
                    <a:lnTo>
                      <a:pt x="0" y="0"/>
                    </a:lnTo>
                    <a:lnTo>
                      <a:pt x="0" y="0"/>
                    </a:lnTo>
                    <a:lnTo>
                      <a:pt x="0" y="0"/>
                    </a:lnTo>
                    <a:lnTo>
                      <a:pt x="0" y="0"/>
                    </a:lnTo>
                    <a:lnTo>
                      <a:pt x="5" y="6"/>
                    </a:lnTo>
                    <a:lnTo>
                      <a:pt x="5" y="6"/>
                    </a:lnTo>
                    <a:lnTo>
                      <a:pt x="5" y="11"/>
                    </a:lnTo>
                    <a:lnTo>
                      <a:pt x="5" y="11"/>
                    </a:lnTo>
                    <a:lnTo>
                      <a:pt x="5" y="16"/>
                    </a:lnTo>
                    <a:lnTo>
                      <a:pt x="5" y="22"/>
                    </a:lnTo>
                    <a:lnTo>
                      <a:pt x="10" y="32"/>
                    </a:lnTo>
                    <a:lnTo>
                      <a:pt x="10" y="38"/>
                    </a:lnTo>
                    <a:lnTo>
                      <a:pt x="10" y="43"/>
                    </a:lnTo>
                    <a:lnTo>
                      <a:pt x="10" y="48"/>
                    </a:lnTo>
                    <a:lnTo>
                      <a:pt x="16" y="54"/>
                    </a:lnTo>
                    <a:lnTo>
                      <a:pt x="16" y="59"/>
                    </a:lnTo>
                    <a:lnTo>
                      <a:pt x="16" y="59"/>
                    </a:lnTo>
                    <a:lnTo>
                      <a:pt x="16" y="64"/>
                    </a:lnTo>
                    <a:lnTo>
                      <a:pt x="16" y="64"/>
                    </a:lnTo>
                    <a:lnTo>
                      <a:pt x="16" y="64"/>
                    </a:lnTo>
                    <a:lnTo>
                      <a:pt x="16" y="64"/>
                    </a:lnTo>
                    <a:lnTo>
                      <a:pt x="16" y="70"/>
                    </a:lnTo>
                    <a:lnTo>
                      <a:pt x="21" y="70"/>
                    </a:lnTo>
                    <a:lnTo>
                      <a:pt x="21" y="70"/>
                    </a:lnTo>
                    <a:lnTo>
                      <a:pt x="21" y="7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88" name="Freeform 440"/>
              <p:cNvSpPr>
                <a:spLocks/>
              </p:cNvSpPr>
              <p:nvPr/>
            </p:nvSpPr>
            <p:spPr bwMode="auto">
              <a:xfrm>
                <a:off x="4435" y="3436"/>
                <a:ext cx="6" cy="64"/>
              </a:xfrm>
              <a:custGeom>
                <a:avLst/>
                <a:gdLst>
                  <a:gd name="T0" fmla="*/ 0 w 6"/>
                  <a:gd name="T1" fmla="*/ 64 h 64"/>
                  <a:gd name="T2" fmla="*/ 0 w 6"/>
                  <a:gd name="T3" fmla="*/ 59 h 64"/>
                  <a:gd name="T4" fmla="*/ 0 w 6"/>
                  <a:gd name="T5" fmla="*/ 54 h 64"/>
                  <a:gd name="T6" fmla="*/ 0 w 6"/>
                  <a:gd name="T7" fmla="*/ 48 h 64"/>
                  <a:gd name="T8" fmla="*/ 0 w 6"/>
                  <a:gd name="T9" fmla="*/ 43 h 64"/>
                  <a:gd name="T10" fmla="*/ 0 w 6"/>
                  <a:gd name="T11" fmla="*/ 38 h 64"/>
                  <a:gd name="T12" fmla="*/ 0 w 6"/>
                  <a:gd name="T13" fmla="*/ 32 h 64"/>
                  <a:gd name="T14" fmla="*/ 6 w 6"/>
                  <a:gd name="T15" fmla="*/ 27 h 64"/>
                  <a:gd name="T16" fmla="*/ 6 w 6"/>
                  <a:gd name="T17" fmla="*/ 16 h 64"/>
                  <a:gd name="T18" fmla="*/ 6 w 6"/>
                  <a:gd name="T19" fmla="*/ 11 h 64"/>
                  <a:gd name="T20" fmla="*/ 6 w 6"/>
                  <a:gd name="T21" fmla="*/ 6 h 64"/>
                  <a:gd name="T22" fmla="*/ 6 w 6"/>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4">
                    <a:moveTo>
                      <a:pt x="0" y="64"/>
                    </a:moveTo>
                    <a:lnTo>
                      <a:pt x="0" y="59"/>
                    </a:lnTo>
                    <a:lnTo>
                      <a:pt x="0" y="54"/>
                    </a:lnTo>
                    <a:lnTo>
                      <a:pt x="0" y="48"/>
                    </a:lnTo>
                    <a:lnTo>
                      <a:pt x="0" y="43"/>
                    </a:lnTo>
                    <a:lnTo>
                      <a:pt x="0" y="38"/>
                    </a:lnTo>
                    <a:lnTo>
                      <a:pt x="0" y="32"/>
                    </a:lnTo>
                    <a:lnTo>
                      <a:pt x="6" y="27"/>
                    </a:lnTo>
                    <a:lnTo>
                      <a:pt x="6" y="16"/>
                    </a:lnTo>
                    <a:lnTo>
                      <a:pt x="6" y="11"/>
                    </a:lnTo>
                    <a:lnTo>
                      <a:pt x="6" y="6"/>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1" name="Freeform 443"/>
              <p:cNvSpPr>
                <a:spLocks/>
              </p:cNvSpPr>
              <p:nvPr/>
            </p:nvSpPr>
            <p:spPr bwMode="auto">
              <a:xfrm>
                <a:off x="4456" y="3303"/>
                <a:ext cx="16" cy="27"/>
              </a:xfrm>
              <a:custGeom>
                <a:avLst/>
                <a:gdLst>
                  <a:gd name="T0" fmla="*/ 0 w 16"/>
                  <a:gd name="T1" fmla="*/ 6 h 27"/>
                  <a:gd name="T2" fmla="*/ 0 w 16"/>
                  <a:gd name="T3" fmla="*/ 0 h 27"/>
                  <a:gd name="T4" fmla="*/ 0 w 16"/>
                  <a:gd name="T5" fmla="*/ 0 h 27"/>
                  <a:gd name="T6" fmla="*/ 0 w 16"/>
                  <a:gd name="T7" fmla="*/ 0 h 27"/>
                  <a:gd name="T8" fmla="*/ 0 w 16"/>
                  <a:gd name="T9" fmla="*/ 0 h 27"/>
                  <a:gd name="T10" fmla="*/ 6 w 16"/>
                  <a:gd name="T11" fmla="*/ 0 h 27"/>
                  <a:gd name="T12" fmla="*/ 6 w 16"/>
                  <a:gd name="T13" fmla="*/ 0 h 27"/>
                  <a:gd name="T14" fmla="*/ 6 w 16"/>
                  <a:gd name="T15" fmla="*/ 6 h 27"/>
                  <a:gd name="T16" fmla="*/ 6 w 16"/>
                  <a:gd name="T17" fmla="*/ 6 h 27"/>
                  <a:gd name="T18" fmla="*/ 11 w 16"/>
                  <a:gd name="T19" fmla="*/ 11 h 27"/>
                  <a:gd name="T20" fmla="*/ 11 w 16"/>
                  <a:gd name="T21" fmla="*/ 11 h 27"/>
                  <a:gd name="T22" fmla="*/ 11 w 16"/>
                  <a:gd name="T23" fmla="*/ 16 h 27"/>
                  <a:gd name="T24" fmla="*/ 16 w 16"/>
                  <a:gd name="T25" fmla="*/ 22 h 27"/>
                  <a:gd name="T26" fmla="*/ 16 w 16"/>
                  <a:gd name="T27" fmla="*/ 27 h 27"/>
                  <a:gd name="T28" fmla="*/ 16 w 16"/>
                  <a:gd name="T2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7">
                    <a:moveTo>
                      <a:pt x="0" y="6"/>
                    </a:moveTo>
                    <a:lnTo>
                      <a:pt x="0" y="0"/>
                    </a:lnTo>
                    <a:lnTo>
                      <a:pt x="0" y="0"/>
                    </a:lnTo>
                    <a:lnTo>
                      <a:pt x="0" y="0"/>
                    </a:lnTo>
                    <a:lnTo>
                      <a:pt x="0" y="0"/>
                    </a:lnTo>
                    <a:lnTo>
                      <a:pt x="6" y="0"/>
                    </a:lnTo>
                    <a:lnTo>
                      <a:pt x="6" y="0"/>
                    </a:lnTo>
                    <a:lnTo>
                      <a:pt x="6" y="6"/>
                    </a:lnTo>
                    <a:lnTo>
                      <a:pt x="6" y="6"/>
                    </a:lnTo>
                    <a:lnTo>
                      <a:pt x="11" y="11"/>
                    </a:lnTo>
                    <a:lnTo>
                      <a:pt x="11" y="11"/>
                    </a:lnTo>
                    <a:lnTo>
                      <a:pt x="11" y="16"/>
                    </a:lnTo>
                    <a:lnTo>
                      <a:pt x="16" y="22"/>
                    </a:lnTo>
                    <a:lnTo>
                      <a:pt x="16" y="27"/>
                    </a:lnTo>
                    <a:lnTo>
                      <a:pt x="16" y="2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3" name="Freeform 445"/>
              <p:cNvSpPr>
                <a:spLocks/>
              </p:cNvSpPr>
              <p:nvPr/>
            </p:nvSpPr>
            <p:spPr bwMode="auto">
              <a:xfrm>
                <a:off x="4478" y="3362"/>
                <a:ext cx="10" cy="21"/>
              </a:xfrm>
              <a:custGeom>
                <a:avLst/>
                <a:gdLst>
                  <a:gd name="T0" fmla="*/ 0 w 10"/>
                  <a:gd name="T1" fmla="*/ 21 h 21"/>
                  <a:gd name="T2" fmla="*/ 0 w 10"/>
                  <a:gd name="T3" fmla="*/ 21 h 21"/>
                  <a:gd name="T4" fmla="*/ 5 w 10"/>
                  <a:gd name="T5" fmla="*/ 21 h 21"/>
                  <a:gd name="T6" fmla="*/ 5 w 10"/>
                  <a:gd name="T7" fmla="*/ 21 h 21"/>
                  <a:gd name="T8" fmla="*/ 5 w 10"/>
                  <a:gd name="T9" fmla="*/ 21 h 21"/>
                  <a:gd name="T10" fmla="*/ 5 w 10"/>
                  <a:gd name="T11" fmla="*/ 16 h 21"/>
                  <a:gd name="T12" fmla="*/ 5 w 10"/>
                  <a:gd name="T13" fmla="*/ 16 h 21"/>
                  <a:gd name="T14" fmla="*/ 5 w 10"/>
                  <a:gd name="T15" fmla="*/ 16 h 21"/>
                  <a:gd name="T16" fmla="*/ 5 w 10"/>
                  <a:gd name="T17" fmla="*/ 16 h 21"/>
                  <a:gd name="T18" fmla="*/ 5 w 10"/>
                  <a:gd name="T19" fmla="*/ 11 h 21"/>
                  <a:gd name="T20" fmla="*/ 5 w 10"/>
                  <a:gd name="T21" fmla="*/ 5 h 21"/>
                  <a:gd name="T22" fmla="*/ 5 w 10"/>
                  <a:gd name="T23" fmla="*/ 0 h 21"/>
                  <a:gd name="T24" fmla="*/ 10 w 10"/>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1">
                    <a:moveTo>
                      <a:pt x="0" y="21"/>
                    </a:moveTo>
                    <a:lnTo>
                      <a:pt x="0" y="21"/>
                    </a:lnTo>
                    <a:lnTo>
                      <a:pt x="5" y="21"/>
                    </a:lnTo>
                    <a:lnTo>
                      <a:pt x="5" y="21"/>
                    </a:lnTo>
                    <a:lnTo>
                      <a:pt x="5" y="21"/>
                    </a:lnTo>
                    <a:lnTo>
                      <a:pt x="5" y="16"/>
                    </a:lnTo>
                    <a:lnTo>
                      <a:pt x="5" y="16"/>
                    </a:lnTo>
                    <a:lnTo>
                      <a:pt x="5" y="16"/>
                    </a:lnTo>
                    <a:lnTo>
                      <a:pt x="5" y="16"/>
                    </a:lnTo>
                    <a:lnTo>
                      <a:pt x="5" y="11"/>
                    </a:lnTo>
                    <a:lnTo>
                      <a:pt x="5" y="5"/>
                    </a:lnTo>
                    <a:lnTo>
                      <a:pt x="5"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4" name="Freeform 446"/>
              <p:cNvSpPr>
                <a:spLocks/>
              </p:cNvSpPr>
              <p:nvPr/>
            </p:nvSpPr>
            <p:spPr bwMode="auto">
              <a:xfrm>
                <a:off x="4488" y="3303"/>
                <a:ext cx="6" cy="59"/>
              </a:xfrm>
              <a:custGeom>
                <a:avLst/>
                <a:gdLst>
                  <a:gd name="T0" fmla="*/ 0 w 6"/>
                  <a:gd name="T1" fmla="*/ 59 h 59"/>
                  <a:gd name="T2" fmla="*/ 0 w 6"/>
                  <a:gd name="T3" fmla="*/ 54 h 59"/>
                  <a:gd name="T4" fmla="*/ 0 w 6"/>
                  <a:gd name="T5" fmla="*/ 48 h 59"/>
                  <a:gd name="T6" fmla="*/ 0 w 6"/>
                  <a:gd name="T7" fmla="*/ 48 h 59"/>
                  <a:gd name="T8" fmla="*/ 0 w 6"/>
                  <a:gd name="T9" fmla="*/ 43 h 59"/>
                  <a:gd name="T10" fmla="*/ 0 w 6"/>
                  <a:gd name="T11" fmla="*/ 38 h 59"/>
                  <a:gd name="T12" fmla="*/ 0 w 6"/>
                  <a:gd name="T13" fmla="*/ 32 h 59"/>
                  <a:gd name="T14" fmla="*/ 0 w 6"/>
                  <a:gd name="T15" fmla="*/ 27 h 59"/>
                  <a:gd name="T16" fmla="*/ 0 w 6"/>
                  <a:gd name="T17" fmla="*/ 16 h 59"/>
                  <a:gd name="T18" fmla="*/ 6 w 6"/>
                  <a:gd name="T19" fmla="*/ 11 h 59"/>
                  <a:gd name="T20" fmla="*/ 6 w 6"/>
                  <a:gd name="T21" fmla="*/ 11 h 59"/>
                  <a:gd name="T22" fmla="*/ 6 w 6"/>
                  <a:gd name="T23" fmla="*/ 6 h 59"/>
                  <a:gd name="T24" fmla="*/ 6 w 6"/>
                  <a:gd name="T25" fmla="*/ 0 h 59"/>
                  <a:gd name="T26" fmla="*/ 6 w 6"/>
                  <a:gd name="T27" fmla="*/ 0 h 59"/>
                  <a:gd name="T28" fmla="*/ 6 w 6"/>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9">
                    <a:moveTo>
                      <a:pt x="0" y="59"/>
                    </a:moveTo>
                    <a:lnTo>
                      <a:pt x="0" y="54"/>
                    </a:lnTo>
                    <a:lnTo>
                      <a:pt x="0" y="48"/>
                    </a:lnTo>
                    <a:lnTo>
                      <a:pt x="0" y="48"/>
                    </a:lnTo>
                    <a:lnTo>
                      <a:pt x="0" y="43"/>
                    </a:lnTo>
                    <a:lnTo>
                      <a:pt x="0" y="38"/>
                    </a:lnTo>
                    <a:lnTo>
                      <a:pt x="0" y="32"/>
                    </a:lnTo>
                    <a:lnTo>
                      <a:pt x="0" y="27"/>
                    </a:lnTo>
                    <a:lnTo>
                      <a:pt x="0" y="16"/>
                    </a:lnTo>
                    <a:lnTo>
                      <a:pt x="6" y="11"/>
                    </a:lnTo>
                    <a:lnTo>
                      <a:pt x="6" y="11"/>
                    </a:lnTo>
                    <a:lnTo>
                      <a:pt x="6" y="6"/>
                    </a:lnTo>
                    <a:lnTo>
                      <a:pt x="6" y="0"/>
                    </a:lnTo>
                    <a:lnTo>
                      <a:pt x="6" y="0"/>
                    </a:lnTo>
                    <a:lnTo>
                      <a:pt x="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5" name="Freeform 447"/>
              <p:cNvSpPr>
                <a:spLocks/>
              </p:cNvSpPr>
              <p:nvPr/>
            </p:nvSpPr>
            <p:spPr bwMode="auto">
              <a:xfrm>
                <a:off x="4494" y="3298"/>
                <a:ext cx="5" cy="5"/>
              </a:xfrm>
              <a:custGeom>
                <a:avLst/>
                <a:gdLst>
                  <a:gd name="T0" fmla="*/ 0 w 5"/>
                  <a:gd name="T1" fmla="*/ 5 h 5"/>
                  <a:gd name="T2" fmla="*/ 0 w 5"/>
                  <a:gd name="T3" fmla="*/ 0 h 5"/>
                  <a:gd name="T4" fmla="*/ 0 w 5"/>
                  <a:gd name="T5" fmla="*/ 0 h 5"/>
                  <a:gd name="T6" fmla="*/ 0 w 5"/>
                  <a:gd name="T7" fmla="*/ 0 h 5"/>
                  <a:gd name="T8" fmla="*/ 0 w 5"/>
                  <a:gd name="T9" fmla="*/ 0 h 5"/>
                  <a:gd name="T10" fmla="*/ 5 w 5"/>
                  <a:gd name="T11" fmla="*/ 0 h 5"/>
                  <a:gd name="T12" fmla="*/ 5 w 5"/>
                  <a:gd name="T13" fmla="*/ 0 h 5"/>
                  <a:gd name="T14" fmla="*/ 5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5"/>
                    </a:moveTo>
                    <a:lnTo>
                      <a:pt x="0" y="0"/>
                    </a:lnTo>
                    <a:lnTo>
                      <a:pt x="0" y="0"/>
                    </a:lnTo>
                    <a:lnTo>
                      <a:pt x="0" y="0"/>
                    </a:lnTo>
                    <a:lnTo>
                      <a:pt x="0"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6" name="Freeform 448"/>
              <p:cNvSpPr>
                <a:spLocks/>
              </p:cNvSpPr>
              <p:nvPr/>
            </p:nvSpPr>
            <p:spPr bwMode="auto">
              <a:xfrm>
                <a:off x="4499" y="3266"/>
                <a:ext cx="5" cy="32"/>
              </a:xfrm>
              <a:custGeom>
                <a:avLst/>
                <a:gdLst>
                  <a:gd name="T0" fmla="*/ 0 w 5"/>
                  <a:gd name="T1" fmla="*/ 32 h 32"/>
                  <a:gd name="T2" fmla="*/ 0 w 5"/>
                  <a:gd name="T3" fmla="*/ 27 h 32"/>
                  <a:gd name="T4" fmla="*/ 0 w 5"/>
                  <a:gd name="T5" fmla="*/ 27 h 32"/>
                  <a:gd name="T6" fmla="*/ 0 w 5"/>
                  <a:gd name="T7" fmla="*/ 27 h 32"/>
                  <a:gd name="T8" fmla="*/ 0 w 5"/>
                  <a:gd name="T9" fmla="*/ 21 h 32"/>
                  <a:gd name="T10" fmla="*/ 0 w 5"/>
                  <a:gd name="T11" fmla="*/ 16 h 32"/>
                  <a:gd name="T12" fmla="*/ 5 w 5"/>
                  <a:gd name="T13" fmla="*/ 11 h 32"/>
                  <a:gd name="T14" fmla="*/ 5 w 5"/>
                  <a:gd name="T15" fmla="*/ 5 h 32"/>
                  <a:gd name="T16" fmla="*/ 5 w 5"/>
                  <a:gd name="T17" fmla="*/ 5 h 32"/>
                  <a:gd name="T18" fmla="*/ 5 w 5"/>
                  <a:gd name="T19" fmla="*/ 5 h 32"/>
                  <a:gd name="T20" fmla="*/ 5 w 5"/>
                  <a:gd name="T21" fmla="*/ 0 h 32"/>
                  <a:gd name="T22" fmla="*/ 5 w 5"/>
                  <a:gd name="T23" fmla="*/ 0 h 32"/>
                  <a:gd name="T24" fmla="*/ 5 w 5"/>
                  <a:gd name="T25" fmla="*/ 0 h 32"/>
                  <a:gd name="T26" fmla="*/ 5 w 5"/>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2">
                    <a:moveTo>
                      <a:pt x="0" y="32"/>
                    </a:moveTo>
                    <a:lnTo>
                      <a:pt x="0" y="27"/>
                    </a:lnTo>
                    <a:lnTo>
                      <a:pt x="0" y="27"/>
                    </a:lnTo>
                    <a:lnTo>
                      <a:pt x="0" y="27"/>
                    </a:lnTo>
                    <a:lnTo>
                      <a:pt x="0" y="21"/>
                    </a:lnTo>
                    <a:lnTo>
                      <a:pt x="0" y="16"/>
                    </a:lnTo>
                    <a:lnTo>
                      <a:pt x="5" y="11"/>
                    </a:lnTo>
                    <a:lnTo>
                      <a:pt x="5" y="5"/>
                    </a:lnTo>
                    <a:lnTo>
                      <a:pt x="5" y="5"/>
                    </a:lnTo>
                    <a:lnTo>
                      <a:pt x="5" y="5"/>
                    </a:ln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7" name="Freeform 449"/>
              <p:cNvSpPr>
                <a:spLocks/>
              </p:cNvSpPr>
              <p:nvPr/>
            </p:nvSpPr>
            <p:spPr bwMode="auto">
              <a:xfrm>
                <a:off x="4504" y="3266"/>
                <a:ext cx="16" cy="21"/>
              </a:xfrm>
              <a:custGeom>
                <a:avLst/>
                <a:gdLst>
                  <a:gd name="T0" fmla="*/ 0 w 16"/>
                  <a:gd name="T1" fmla="*/ 0 h 21"/>
                  <a:gd name="T2" fmla="*/ 0 w 16"/>
                  <a:gd name="T3" fmla="*/ 0 h 21"/>
                  <a:gd name="T4" fmla="*/ 6 w 16"/>
                  <a:gd name="T5" fmla="*/ 0 h 21"/>
                  <a:gd name="T6" fmla="*/ 6 w 16"/>
                  <a:gd name="T7" fmla="*/ 0 h 21"/>
                  <a:gd name="T8" fmla="*/ 6 w 16"/>
                  <a:gd name="T9" fmla="*/ 0 h 21"/>
                  <a:gd name="T10" fmla="*/ 6 w 16"/>
                  <a:gd name="T11" fmla="*/ 0 h 21"/>
                  <a:gd name="T12" fmla="*/ 6 w 16"/>
                  <a:gd name="T13" fmla="*/ 0 h 21"/>
                  <a:gd name="T14" fmla="*/ 6 w 16"/>
                  <a:gd name="T15" fmla="*/ 5 h 21"/>
                  <a:gd name="T16" fmla="*/ 11 w 16"/>
                  <a:gd name="T17" fmla="*/ 11 h 21"/>
                  <a:gd name="T18" fmla="*/ 11 w 16"/>
                  <a:gd name="T19" fmla="*/ 16 h 21"/>
                  <a:gd name="T20" fmla="*/ 11 w 16"/>
                  <a:gd name="T21" fmla="*/ 16 h 21"/>
                  <a:gd name="T22" fmla="*/ 16 w 16"/>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0" y="0"/>
                    </a:moveTo>
                    <a:lnTo>
                      <a:pt x="0" y="0"/>
                    </a:lnTo>
                    <a:lnTo>
                      <a:pt x="6" y="0"/>
                    </a:lnTo>
                    <a:lnTo>
                      <a:pt x="6" y="0"/>
                    </a:lnTo>
                    <a:lnTo>
                      <a:pt x="6" y="0"/>
                    </a:lnTo>
                    <a:lnTo>
                      <a:pt x="6" y="0"/>
                    </a:lnTo>
                    <a:lnTo>
                      <a:pt x="6" y="0"/>
                    </a:lnTo>
                    <a:lnTo>
                      <a:pt x="6" y="5"/>
                    </a:lnTo>
                    <a:lnTo>
                      <a:pt x="11" y="11"/>
                    </a:lnTo>
                    <a:lnTo>
                      <a:pt x="11" y="16"/>
                    </a:lnTo>
                    <a:lnTo>
                      <a:pt x="11" y="16"/>
                    </a:lnTo>
                    <a:lnTo>
                      <a:pt x="16" y="21"/>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8" name="Freeform 450"/>
              <p:cNvSpPr>
                <a:spLocks/>
              </p:cNvSpPr>
              <p:nvPr/>
            </p:nvSpPr>
            <p:spPr bwMode="auto">
              <a:xfrm>
                <a:off x="4520" y="3287"/>
                <a:ext cx="11" cy="32"/>
              </a:xfrm>
              <a:custGeom>
                <a:avLst/>
                <a:gdLst>
                  <a:gd name="T0" fmla="*/ 0 w 11"/>
                  <a:gd name="T1" fmla="*/ 0 h 32"/>
                  <a:gd name="T2" fmla="*/ 0 w 11"/>
                  <a:gd name="T3" fmla="*/ 0 h 32"/>
                  <a:gd name="T4" fmla="*/ 0 w 11"/>
                  <a:gd name="T5" fmla="*/ 6 h 32"/>
                  <a:gd name="T6" fmla="*/ 0 w 11"/>
                  <a:gd name="T7" fmla="*/ 6 h 32"/>
                  <a:gd name="T8" fmla="*/ 0 w 11"/>
                  <a:gd name="T9" fmla="*/ 11 h 32"/>
                  <a:gd name="T10" fmla="*/ 6 w 11"/>
                  <a:gd name="T11" fmla="*/ 16 h 32"/>
                  <a:gd name="T12" fmla="*/ 6 w 11"/>
                  <a:gd name="T13" fmla="*/ 22 h 32"/>
                  <a:gd name="T14" fmla="*/ 6 w 11"/>
                  <a:gd name="T15" fmla="*/ 22 h 32"/>
                  <a:gd name="T16" fmla="*/ 6 w 11"/>
                  <a:gd name="T17" fmla="*/ 27 h 32"/>
                  <a:gd name="T18" fmla="*/ 6 w 11"/>
                  <a:gd name="T19" fmla="*/ 27 h 32"/>
                  <a:gd name="T20" fmla="*/ 11 w 11"/>
                  <a:gd name="T21" fmla="*/ 27 h 32"/>
                  <a:gd name="T22" fmla="*/ 11 w 11"/>
                  <a:gd name="T23" fmla="*/ 32 h 32"/>
                  <a:gd name="T24" fmla="*/ 11 w 11"/>
                  <a:gd name="T25" fmla="*/ 32 h 32"/>
                  <a:gd name="T26" fmla="*/ 11 w 11"/>
                  <a:gd name="T27" fmla="*/ 32 h 32"/>
                  <a:gd name="T28" fmla="*/ 11 w 11"/>
                  <a:gd name="T29" fmla="*/ 27 h 32"/>
                  <a:gd name="T30" fmla="*/ 11 w 11"/>
                  <a:gd name="T3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32">
                    <a:moveTo>
                      <a:pt x="0" y="0"/>
                    </a:moveTo>
                    <a:lnTo>
                      <a:pt x="0" y="0"/>
                    </a:lnTo>
                    <a:lnTo>
                      <a:pt x="0" y="6"/>
                    </a:lnTo>
                    <a:lnTo>
                      <a:pt x="0" y="6"/>
                    </a:lnTo>
                    <a:lnTo>
                      <a:pt x="0" y="11"/>
                    </a:lnTo>
                    <a:lnTo>
                      <a:pt x="6" y="16"/>
                    </a:lnTo>
                    <a:lnTo>
                      <a:pt x="6" y="22"/>
                    </a:lnTo>
                    <a:lnTo>
                      <a:pt x="6" y="22"/>
                    </a:lnTo>
                    <a:lnTo>
                      <a:pt x="6" y="27"/>
                    </a:lnTo>
                    <a:lnTo>
                      <a:pt x="6" y="27"/>
                    </a:lnTo>
                    <a:lnTo>
                      <a:pt x="11" y="27"/>
                    </a:lnTo>
                    <a:lnTo>
                      <a:pt x="11" y="32"/>
                    </a:lnTo>
                    <a:lnTo>
                      <a:pt x="11" y="32"/>
                    </a:lnTo>
                    <a:lnTo>
                      <a:pt x="11" y="32"/>
                    </a:lnTo>
                    <a:lnTo>
                      <a:pt x="11" y="27"/>
                    </a:lnTo>
                    <a:lnTo>
                      <a:pt x="11" y="2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99" name="Freeform 451"/>
              <p:cNvSpPr>
                <a:spLocks/>
              </p:cNvSpPr>
              <p:nvPr/>
            </p:nvSpPr>
            <p:spPr bwMode="auto">
              <a:xfrm>
                <a:off x="4531" y="3239"/>
                <a:ext cx="5" cy="75"/>
              </a:xfrm>
              <a:custGeom>
                <a:avLst/>
                <a:gdLst>
                  <a:gd name="T0" fmla="*/ 0 w 5"/>
                  <a:gd name="T1" fmla="*/ 75 h 75"/>
                  <a:gd name="T2" fmla="*/ 0 w 5"/>
                  <a:gd name="T3" fmla="*/ 75 h 75"/>
                  <a:gd name="T4" fmla="*/ 0 w 5"/>
                  <a:gd name="T5" fmla="*/ 75 h 75"/>
                  <a:gd name="T6" fmla="*/ 0 w 5"/>
                  <a:gd name="T7" fmla="*/ 75 h 75"/>
                  <a:gd name="T8" fmla="*/ 0 w 5"/>
                  <a:gd name="T9" fmla="*/ 70 h 75"/>
                  <a:gd name="T10" fmla="*/ 0 w 5"/>
                  <a:gd name="T11" fmla="*/ 70 h 75"/>
                  <a:gd name="T12" fmla="*/ 0 w 5"/>
                  <a:gd name="T13" fmla="*/ 64 h 75"/>
                  <a:gd name="T14" fmla="*/ 0 w 5"/>
                  <a:gd name="T15" fmla="*/ 64 h 75"/>
                  <a:gd name="T16" fmla="*/ 5 w 5"/>
                  <a:gd name="T17" fmla="*/ 59 h 75"/>
                  <a:gd name="T18" fmla="*/ 5 w 5"/>
                  <a:gd name="T19" fmla="*/ 54 h 75"/>
                  <a:gd name="T20" fmla="*/ 5 w 5"/>
                  <a:gd name="T21" fmla="*/ 48 h 75"/>
                  <a:gd name="T22" fmla="*/ 5 w 5"/>
                  <a:gd name="T23" fmla="*/ 38 h 75"/>
                  <a:gd name="T24" fmla="*/ 5 w 5"/>
                  <a:gd name="T25" fmla="*/ 32 h 75"/>
                  <a:gd name="T26" fmla="*/ 5 w 5"/>
                  <a:gd name="T27" fmla="*/ 27 h 75"/>
                  <a:gd name="T28" fmla="*/ 5 w 5"/>
                  <a:gd name="T29" fmla="*/ 16 h 75"/>
                  <a:gd name="T30" fmla="*/ 5 w 5"/>
                  <a:gd name="T31" fmla="*/ 16 h 75"/>
                  <a:gd name="T32" fmla="*/ 5 w 5"/>
                  <a:gd name="T33" fmla="*/ 11 h 75"/>
                  <a:gd name="T34" fmla="*/ 5 w 5"/>
                  <a:gd name="T35" fmla="*/ 11 h 75"/>
                  <a:gd name="T36" fmla="*/ 5 w 5"/>
                  <a:gd name="T37" fmla="*/ 6 h 75"/>
                  <a:gd name="T38" fmla="*/ 5 w 5"/>
                  <a:gd name="T39" fmla="*/ 6 h 75"/>
                  <a:gd name="T40" fmla="*/ 5 w 5"/>
                  <a:gd name="T41" fmla="*/ 0 h 75"/>
                  <a:gd name="T42" fmla="*/ 5 w 5"/>
                  <a:gd name="T43" fmla="*/ 0 h 75"/>
                  <a:gd name="T44" fmla="*/ 5 w 5"/>
                  <a:gd name="T45" fmla="*/ 0 h 75"/>
                  <a:gd name="T46" fmla="*/ 5 w 5"/>
                  <a:gd name="T47" fmla="*/ 0 h 75"/>
                  <a:gd name="T48" fmla="*/ 5 w 5"/>
                  <a:gd name="T49" fmla="*/ 0 h 75"/>
                  <a:gd name="T50" fmla="*/ 5 w 5"/>
                  <a:gd name="T51" fmla="*/ 0 h 75"/>
                  <a:gd name="T52" fmla="*/ 5 w 5"/>
                  <a:gd name="T5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 h="75">
                    <a:moveTo>
                      <a:pt x="0" y="75"/>
                    </a:moveTo>
                    <a:lnTo>
                      <a:pt x="0" y="75"/>
                    </a:lnTo>
                    <a:lnTo>
                      <a:pt x="0" y="75"/>
                    </a:lnTo>
                    <a:lnTo>
                      <a:pt x="0" y="75"/>
                    </a:lnTo>
                    <a:lnTo>
                      <a:pt x="0" y="70"/>
                    </a:lnTo>
                    <a:lnTo>
                      <a:pt x="0" y="70"/>
                    </a:lnTo>
                    <a:lnTo>
                      <a:pt x="0" y="64"/>
                    </a:lnTo>
                    <a:lnTo>
                      <a:pt x="0" y="64"/>
                    </a:lnTo>
                    <a:lnTo>
                      <a:pt x="5" y="59"/>
                    </a:lnTo>
                    <a:lnTo>
                      <a:pt x="5" y="54"/>
                    </a:lnTo>
                    <a:lnTo>
                      <a:pt x="5" y="48"/>
                    </a:lnTo>
                    <a:lnTo>
                      <a:pt x="5" y="38"/>
                    </a:lnTo>
                    <a:lnTo>
                      <a:pt x="5" y="32"/>
                    </a:lnTo>
                    <a:lnTo>
                      <a:pt x="5" y="27"/>
                    </a:lnTo>
                    <a:lnTo>
                      <a:pt x="5" y="16"/>
                    </a:lnTo>
                    <a:lnTo>
                      <a:pt x="5" y="16"/>
                    </a:lnTo>
                    <a:lnTo>
                      <a:pt x="5" y="11"/>
                    </a:lnTo>
                    <a:lnTo>
                      <a:pt x="5" y="11"/>
                    </a:lnTo>
                    <a:lnTo>
                      <a:pt x="5" y="6"/>
                    </a:lnTo>
                    <a:lnTo>
                      <a:pt x="5" y="6"/>
                    </a:lnTo>
                    <a:lnTo>
                      <a:pt x="5" y="0"/>
                    </a:lnTo>
                    <a:lnTo>
                      <a:pt x="5" y="0"/>
                    </a:lnTo>
                    <a:lnTo>
                      <a:pt x="5" y="0"/>
                    </a:lnTo>
                    <a:lnTo>
                      <a:pt x="5" y="0"/>
                    </a:lnTo>
                    <a:lnTo>
                      <a:pt x="5" y="0"/>
                    </a:lnTo>
                    <a:lnTo>
                      <a:pt x="5" y="0"/>
                    </a:lnTo>
                    <a:lnTo>
                      <a:pt x="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0" name="Freeform 452"/>
              <p:cNvSpPr>
                <a:spLocks/>
              </p:cNvSpPr>
              <p:nvPr/>
            </p:nvSpPr>
            <p:spPr bwMode="auto">
              <a:xfrm>
                <a:off x="4536" y="3239"/>
                <a:ext cx="11" cy="128"/>
              </a:xfrm>
              <a:custGeom>
                <a:avLst/>
                <a:gdLst>
                  <a:gd name="T0" fmla="*/ 0 w 11"/>
                  <a:gd name="T1" fmla="*/ 0 h 128"/>
                  <a:gd name="T2" fmla="*/ 0 w 11"/>
                  <a:gd name="T3" fmla="*/ 0 h 128"/>
                  <a:gd name="T4" fmla="*/ 0 w 11"/>
                  <a:gd name="T5" fmla="*/ 0 h 128"/>
                  <a:gd name="T6" fmla="*/ 0 w 11"/>
                  <a:gd name="T7" fmla="*/ 6 h 128"/>
                  <a:gd name="T8" fmla="*/ 0 w 11"/>
                  <a:gd name="T9" fmla="*/ 6 h 128"/>
                  <a:gd name="T10" fmla="*/ 6 w 11"/>
                  <a:gd name="T11" fmla="*/ 6 h 128"/>
                  <a:gd name="T12" fmla="*/ 6 w 11"/>
                  <a:gd name="T13" fmla="*/ 11 h 128"/>
                  <a:gd name="T14" fmla="*/ 6 w 11"/>
                  <a:gd name="T15" fmla="*/ 11 h 128"/>
                  <a:gd name="T16" fmla="*/ 6 w 11"/>
                  <a:gd name="T17" fmla="*/ 16 h 128"/>
                  <a:gd name="T18" fmla="*/ 6 w 11"/>
                  <a:gd name="T19" fmla="*/ 22 h 128"/>
                  <a:gd name="T20" fmla="*/ 6 w 11"/>
                  <a:gd name="T21" fmla="*/ 22 h 128"/>
                  <a:gd name="T22" fmla="*/ 6 w 11"/>
                  <a:gd name="T23" fmla="*/ 27 h 128"/>
                  <a:gd name="T24" fmla="*/ 6 w 11"/>
                  <a:gd name="T25" fmla="*/ 32 h 128"/>
                  <a:gd name="T26" fmla="*/ 6 w 11"/>
                  <a:gd name="T27" fmla="*/ 38 h 128"/>
                  <a:gd name="T28" fmla="*/ 6 w 11"/>
                  <a:gd name="T29" fmla="*/ 48 h 128"/>
                  <a:gd name="T30" fmla="*/ 6 w 11"/>
                  <a:gd name="T31" fmla="*/ 59 h 128"/>
                  <a:gd name="T32" fmla="*/ 6 w 11"/>
                  <a:gd name="T33" fmla="*/ 70 h 128"/>
                  <a:gd name="T34" fmla="*/ 6 w 11"/>
                  <a:gd name="T35" fmla="*/ 75 h 128"/>
                  <a:gd name="T36" fmla="*/ 6 w 11"/>
                  <a:gd name="T37" fmla="*/ 86 h 128"/>
                  <a:gd name="T38" fmla="*/ 6 w 11"/>
                  <a:gd name="T39" fmla="*/ 96 h 128"/>
                  <a:gd name="T40" fmla="*/ 6 w 11"/>
                  <a:gd name="T41" fmla="*/ 107 h 128"/>
                  <a:gd name="T42" fmla="*/ 6 w 11"/>
                  <a:gd name="T43" fmla="*/ 118 h 128"/>
                  <a:gd name="T44" fmla="*/ 11 w 11"/>
                  <a:gd name="T4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128">
                    <a:moveTo>
                      <a:pt x="0" y="0"/>
                    </a:moveTo>
                    <a:lnTo>
                      <a:pt x="0" y="0"/>
                    </a:lnTo>
                    <a:lnTo>
                      <a:pt x="0" y="0"/>
                    </a:lnTo>
                    <a:lnTo>
                      <a:pt x="0" y="6"/>
                    </a:lnTo>
                    <a:lnTo>
                      <a:pt x="0" y="6"/>
                    </a:lnTo>
                    <a:lnTo>
                      <a:pt x="6" y="6"/>
                    </a:lnTo>
                    <a:lnTo>
                      <a:pt x="6" y="11"/>
                    </a:lnTo>
                    <a:lnTo>
                      <a:pt x="6" y="11"/>
                    </a:lnTo>
                    <a:lnTo>
                      <a:pt x="6" y="16"/>
                    </a:lnTo>
                    <a:lnTo>
                      <a:pt x="6" y="22"/>
                    </a:lnTo>
                    <a:lnTo>
                      <a:pt x="6" y="22"/>
                    </a:lnTo>
                    <a:lnTo>
                      <a:pt x="6" y="27"/>
                    </a:lnTo>
                    <a:lnTo>
                      <a:pt x="6" y="32"/>
                    </a:lnTo>
                    <a:lnTo>
                      <a:pt x="6" y="38"/>
                    </a:lnTo>
                    <a:lnTo>
                      <a:pt x="6" y="48"/>
                    </a:lnTo>
                    <a:lnTo>
                      <a:pt x="6" y="59"/>
                    </a:lnTo>
                    <a:lnTo>
                      <a:pt x="6" y="70"/>
                    </a:lnTo>
                    <a:lnTo>
                      <a:pt x="6" y="75"/>
                    </a:lnTo>
                    <a:lnTo>
                      <a:pt x="6" y="86"/>
                    </a:lnTo>
                    <a:lnTo>
                      <a:pt x="6" y="96"/>
                    </a:lnTo>
                    <a:lnTo>
                      <a:pt x="6" y="107"/>
                    </a:lnTo>
                    <a:lnTo>
                      <a:pt x="6" y="118"/>
                    </a:lnTo>
                    <a:lnTo>
                      <a:pt x="11" y="128"/>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1" name="Freeform 453"/>
              <p:cNvSpPr>
                <a:spLocks/>
              </p:cNvSpPr>
              <p:nvPr/>
            </p:nvSpPr>
            <p:spPr bwMode="auto">
              <a:xfrm>
                <a:off x="4547" y="3367"/>
                <a:ext cx="11" cy="160"/>
              </a:xfrm>
              <a:custGeom>
                <a:avLst/>
                <a:gdLst>
                  <a:gd name="T0" fmla="*/ 0 w 11"/>
                  <a:gd name="T1" fmla="*/ 0 h 160"/>
                  <a:gd name="T2" fmla="*/ 0 w 11"/>
                  <a:gd name="T3" fmla="*/ 6 h 160"/>
                  <a:gd name="T4" fmla="*/ 0 w 11"/>
                  <a:gd name="T5" fmla="*/ 16 h 160"/>
                  <a:gd name="T6" fmla="*/ 0 w 11"/>
                  <a:gd name="T7" fmla="*/ 27 h 160"/>
                  <a:gd name="T8" fmla="*/ 0 w 11"/>
                  <a:gd name="T9" fmla="*/ 38 h 160"/>
                  <a:gd name="T10" fmla="*/ 0 w 11"/>
                  <a:gd name="T11" fmla="*/ 48 h 160"/>
                  <a:gd name="T12" fmla="*/ 0 w 11"/>
                  <a:gd name="T13" fmla="*/ 59 h 160"/>
                  <a:gd name="T14" fmla="*/ 5 w 11"/>
                  <a:gd name="T15" fmla="*/ 80 h 160"/>
                  <a:gd name="T16" fmla="*/ 5 w 11"/>
                  <a:gd name="T17" fmla="*/ 101 h 160"/>
                  <a:gd name="T18" fmla="*/ 5 w 11"/>
                  <a:gd name="T19" fmla="*/ 123 h 160"/>
                  <a:gd name="T20" fmla="*/ 11 w 11"/>
                  <a:gd name="T21" fmla="*/ 133 h 160"/>
                  <a:gd name="T22" fmla="*/ 11 w 11"/>
                  <a:gd name="T23" fmla="*/ 144 h 160"/>
                  <a:gd name="T24" fmla="*/ 11 w 11"/>
                  <a:gd name="T25" fmla="*/ 149 h 160"/>
                  <a:gd name="T26" fmla="*/ 11 w 11"/>
                  <a:gd name="T2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60">
                    <a:moveTo>
                      <a:pt x="0" y="0"/>
                    </a:moveTo>
                    <a:lnTo>
                      <a:pt x="0" y="6"/>
                    </a:lnTo>
                    <a:lnTo>
                      <a:pt x="0" y="16"/>
                    </a:lnTo>
                    <a:lnTo>
                      <a:pt x="0" y="27"/>
                    </a:lnTo>
                    <a:lnTo>
                      <a:pt x="0" y="38"/>
                    </a:lnTo>
                    <a:lnTo>
                      <a:pt x="0" y="48"/>
                    </a:lnTo>
                    <a:lnTo>
                      <a:pt x="0" y="59"/>
                    </a:lnTo>
                    <a:lnTo>
                      <a:pt x="5" y="80"/>
                    </a:lnTo>
                    <a:lnTo>
                      <a:pt x="5" y="101"/>
                    </a:lnTo>
                    <a:lnTo>
                      <a:pt x="5" y="123"/>
                    </a:lnTo>
                    <a:lnTo>
                      <a:pt x="11" y="133"/>
                    </a:lnTo>
                    <a:lnTo>
                      <a:pt x="11" y="144"/>
                    </a:lnTo>
                    <a:lnTo>
                      <a:pt x="11" y="149"/>
                    </a:lnTo>
                    <a:lnTo>
                      <a:pt x="11" y="16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2" name="Freeform 454"/>
              <p:cNvSpPr>
                <a:spLocks/>
              </p:cNvSpPr>
              <p:nvPr/>
            </p:nvSpPr>
            <p:spPr bwMode="auto">
              <a:xfrm>
                <a:off x="4558" y="3527"/>
                <a:ext cx="10" cy="128"/>
              </a:xfrm>
              <a:custGeom>
                <a:avLst/>
                <a:gdLst>
                  <a:gd name="T0" fmla="*/ 0 w 10"/>
                  <a:gd name="T1" fmla="*/ 0 h 128"/>
                  <a:gd name="T2" fmla="*/ 0 w 10"/>
                  <a:gd name="T3" fmla="*/ 16 h 128"/>
                  <a:gd name="T4" fmla="*/ 5 w 10"/>
                  <a:gd name="T5" fmla="*/ 37 h 128"/>
                  <a:gd name="T6" fmla="*/ 5 w 10"/>
                  <a:gd name="T7" fmla="*/ 53 h 128"/>
                  <a:gd name="T8" fmla="*/ 5 w 10"/>
                  <a:gd name="T9" fmla="*/ 69 h 128"/>
                  <a:gd name="T10" fmla="*/ 5 w 10"/>
                  <a:gd name="T11" fmla="*/ 85 h 128"/>
                  <a:gd name="T12" fmla="*/ 10 w 10"/>
                  <a:gd name="T13" fmla="*/ 101 h 128"/>
                  <a:gd name="T14" fmla="*/ 10 w 10"/>
                  <a:gd name="T15" fmla="*/ 112 h 128"/>
                  <a:gd name="T16" fmla="*/ 10 w 10"/>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8">
                    <a:moveTo>
                      <a:pt x="0" y="0"/>
                    </a:moveTo>
                    <a:lnTo>
                      <a:pt x="0" y="16"/>
                    </a:lnTo>
                    <a:lnTo>
                      <a:pt x="5" y="37"/>
                    </a:lnTo>
                    <a:lnTo>
                      <a:pt x="5" y="53"/>
                    </a:lnTo>
                    <a:lnTo>
                      <a:pt x="5" y="69"/>
                    </a:lnTo>
                    <a:lnTo>
                      <a:pt x="5" y="85"/>
                    </a:lnTo>
                    <a:lnTo>
                      <a:pt x="10" y="101"/>
                    </a:lnTo>
                    <a:lnTo>
                      <a:pt x="10" y="112"/>
                    </a:lnTo>
                    <a:lnTo>
                      <a:pt x="10" y="128"/>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3" name="Freeform 455"/>
              <p:cNvSpPr>
                <a:spLocks/>
              </p:cNvSpPr>
              <p:nvPr/>
            </p:nvSpPr>
            <p:spPr bwMode="auto">
              <a:xfrm>
                <a:off x="4568" y="3655"/>
                <a:ext cx="16" cy="107"/>
              </a:xfrm>
              <a:custGeom>
                <a:avLst/>
                <a:gdLst>
                  <a:gd name="T0" fmla="*/ 0 w 16"/>
                  <a:gd name="T1" fmla="*/ 0 h 107"/>
                  <a:gd name="T2" fmla="*/ 6 w 16"/>
                  <a:gd name="T3" fmla="*/ 16 h 107"/>
                  <a:gd name="T4" fmla="*/ 6 w 16"/>
                  <a:gd name="T5" fmla="*/ 32 h 107"/>
                  <a:gd name="T6" fmla="*/ 6 w 16"/>
                  <a:gd name="T7" fmla="*/ 43 h 107"/>
                  <a:gd name="T8" fmla="*/ 11 w 16"/>
                  <a:gd name="T9" fmla="*/ 59 h 107"/>
                  <a:gd name="T10" fmla="*/ 11 w 16"/>
                  <a:gd name="T11" fmla="*/ 69 h 107"/>
                  <a:gd name="T12" fmla="*/ 11 w 16"/>
                  <a:gd name="T13" fmla="*/ 85 h 107"/>
                  <a:gd name="T14" fmla="*/ 16 w 16"/>
                  <a:gd name="T15" fmla="*/ 96 h 107"/>
                  <a:gd name="T16" fmla="*/ 16 w 16"/>
                  <a:gd name="T1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7">
                    <a:moveTo>
                      <a:pt x="0" y="0"/>
                    </a:moveTo>
                    <a:lnTo>
                      <a:pt x="6" y="16"/>
                    </a:lnTo>
                    <a:lnTo>
                      <a:pt x="6" y="32"/>
                    </a:lnTo>
                    <a:lnTo>
                      <a:pt x="6" y="43"/>
                    </a:lnTo>
                    <a:lnTo>
                      <a:pt x="11" y="59"/>
                    </a:lnTo>
                    <a:lnTo>
                      <a:pt x="11" y="69"/>
                    </a:lnTo>
                    <a:lnTo>
                      <a:pt x="11" y="85"/>
                    </a:lnTo>
                    <a:lnTo>
                      <a:pt x="16" y="96"/>
                    </a:lnTo>
                    <a:lnTo>
                      <a:pt x="16" y="10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4" name="Freeform 456"/>
              <p:cNvSpPr>
                <a:spLocks/>
              </p:cNvSpPr>
              <p:nvPr/>
            </p:nvSpPr>
            <p:spPr bwMode="auto">
              <a:xfrm>
                <a:off x="4584" y="3762"/>
                <a:ext cx="11" cy="85"/>
              </a:xfrm>
              <a:custGeom>
                <a:avLst/>
                <a:gdLst>
                  <a:gd name="T0" fmla="*/ 0 w 11"/>
                  <a:gd name="T1" fmla="*/ 0 h 85"/>
                  <a:gd name="T2" fmla="*/ 0 w 11"/>
                  <a:gd name="T3" fmla="*/ 10 h 85"/>
                  <a:gd name="T4" fmla="*/ 0 w 11"/>
                  <a:gd name="T5" fmla="*/ 26 h 85"/>
                  <a:gd name="T6" fmla="*/ 6 w 11"/>
                  <a:gd name="T7" fmla="*/ 37 h 85"/>
                  <a:gd name="T8" fmla="*/ 6 w 11"/>
                  <a:gd name="T9" fmla="*/ 47 h 85"/>
                  <a:gd name="T10" fmla="*/ 6 w 11"/>
                  <a:gd name="T11" fmla="*/ 58 h 85"/>
                  <a:gd name="T12" fmla="*/ 11 w 11"/>
                  <a:gd name="T13" fmla="*/ 69 h 85"/>
                  <a:gd name="T14" fmla="*/ 11 w 11"/>
                  <a:gd name="T15" fmla="*/ 74 h 85"/>
                  <a:gd name="T16" fmla="*/ 11 w 11"/>
                  <a:gd name="T17" fmla="*/ 79 h 85"/>
                  <a:gd name="T18" fmla="*/ 11 w 11"/>
                  <a:gd name="T19" fmla="*/ 85 h 85"/>
                  <a:gd name="T20" fmla="*/ 11 w 11"/>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5">
                    <a:moveTo>
                      <a:pt x="0" y="0"/>
                    </a:moveTo>
                    <a:lnTo>
                      <a:pt x="0" y="10"/>
                    </a:lnTo>
                    <a:lnTo>
                      <a:pt x="0" y="26"/>
                    </a:lnTo>
                    <a:lnTo>
                      <a:pt x="6" y="37"/>
                    </a:lnTo>
                    <a:lnTo>
                      <a:pt x="6" y="47"/>
                    </a:lnTo>
                    <a:lnTo>
                      <a:pt x="6" y="58"/>
                    </a:lnTo>
                    <a:lnTo>
                      <a:pt x="11" y="69"/>
                    </a:lnTo>
                    <a:lnTo>
                      <a:pt x="11" y="74"/>
                    </a:lnTo>
                    <a:lnTo>
                      <a:pt x="11" y="79"/>
                    </a:lnTo>
                    <a:lnTo>
                      <a:pt x="11" y="85"/>
                    </a:lnTo>
                    <a:lnTo>
                      <a:pt x="11" y="8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5" name="Freeform 457"/>
              <p:cNvSpPr>
                <a:spLocks/>
              </p:cNvSpPr>
              <p:nvPr/>
            </p:nvSpPr>
            <p:spPr bwMode="auto">
              <a:xfrm>
                <a:off x="4595" y="3847"/>
                <a:ext cx="5" cy="42"/>
              </a:xfrm>
              <a:custGeom>
                <a:avLst/>
                <a:gdLst>
                  <a:gd name="T0" fmla="*/ 0 w 5"/>
                  <a:gd name="T1" fmla="*/ 0 h 42"/>
                  <a:gd name="T2" fmla="*/ 0 w 5"/>
                  <a:gd name="T3" fmla="*/ 5 h 42"/>
                  <a:gd name="T4" fmla="*/ 0 w 5"/>
                  <a:gd name="T5" fmla="*/ 10 h 42"/>
                  <a:gd name="T6" fmla="*/ 5 w 5"/>
                  <a:gd name="T7" fmla="*/ 10 h 42"/>
                  <a:gd name="T8" fmla="*/ 5 w 5"/>
                  <a:gd name="T9" fmla="*/ 16 h 42"/>
                  <a:gd name="T10" fmla="*/ 5 w 5"/>
                  <a:gd name="T11" fmla="*/ 16 h 42"/>
                  <a:gd name="T12" fmla="*/ 5 w 5"/>
                  <a:gd name="T13" fmla="*/ 21 h 42"/>
                  <a:gd name="T14" fmla="*/ 5 w 5"/>
                  <a:gd name="T15" fmla="*/ 26 h 42"/>
                  <a:gd name="T16" fmla="*/ 5 w 5"/>
                  <a:gd name="T17" fmla="*/ 32 h 42"/>
                  <a:gd name="T18" fmla="*/ 5 w 5"/>
                  <a:gd name="T19" fmla="*/ 32 h 42"/>
                  <a:gd name="T20" fmla="*/ 5 w 5"/>
                  <a:gd name="T21" fmla="*/ 37 h 42"/>
                  <a:gd name="T22" fmla="*/ 5 w 5"/>
                  <a:gd name="T23" fmla="*/ 42 h 42"/>
                  <a:gd name="T24" fmla="*/ 5 w 5"/>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2">
                    <a:moveTo>
                      <a:pt x="0" y="0"/>
                    </a:moveTo>
                    <a:lnTo>
                      <a:pt x="0" y="5"/>
                    </a:lnTo>
                    <a:lnTo>
                      <a:pt x="0" y="10"/>
                    </a:lnTo>
                    <a:lnTo>
                      <a:pt x="5" y="10"/>
                    </a:lnTo>
                    <a:lnTo>
                      <a:pt x="5" y="16"/>
                    </a:lnTo>
                    <a:lnTo>
                      <a:pt x="5" y="16"/>
                    </a:lnTo>
                    <a:lnTo>
                      <a:pt x="5" y="21"/>
                    </a:lnTo>
                    <a:lnTo>
                      <a:pt x="5" y="26"/>
                    </a:lnTo>
                    <a:lnTo>
                      <a:pt x="5" y="32"/>
                    </a:lnTo>
                    <a:lnTo>
                      <a:pt x="5" y="32"/>
                    </a:lnTo>
                    <a:lnTo>
                      <a:pt x="5" y="37"/>
                    </a:lnTo>
                    <a:lnTo>
                      <a:pt x="5" y="42"/>
                    </a:lnTo>
                    <a:lnTo>
                      <a:pt x="5" y="42"/>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6" name="Freeform 458"/>
              <p:cNvSpPr>
                <a:spLocks/>
              </p:cNvSpPr>
              <p:nvPr/>
            </p:nvSpPr>
            <p:spPr bwMode="auto">
              <a:xfrm>
                <a:off x="4600" y="3889"/>
                <a:ext cx="11" cy="59"/>
              </a:xfrm>
              <a:custGeom>
                <a:avLst/>
                <a:gdLst>
                  <a:gd name="T0" fmla="*/ 0 w 11"/>
                  <a:gd name="T1" fmla="*/ 0 h 59"/>
                  <a:gd name="T2" fmla="*/ 6 w 11"/>
                  <a:gd name="T3" fmla="*/ 11 h 59"/>
                  <a:gd name="T4" fmla="*/ 6 w 11"/>
                  <a:gd name="T5" fmla="*/ 16 h 59"/>
                  <a:gd name="T6" fmla="*/ 6 w 11"/>
                  <a:gd name="T7" fmla="*/ 22 h 59"/>
                  <a:gd name="T8" fmla="*/ 6 w 11"/>
                  <a:gd name="T9" fmla="*/ 32 h 59"/>
                  <a:gd name="T10" fmla="*/ 6 w 11"/>
                  <a:gd name="T11" fmla="*/ 38 h 59"/>
                  <a:gd name="T12" fmla="*/ 6 w 11"/>
                  <a:gd name="T13" fmla="*/ 43 h 59"/>
                  <a:gd name="T14" fmla="*/ 6 w 11"/>
                  <a:gd name="T15" fmla="*/ 54 h 59"/>
                  <a:gd name="T16" fmla="*/ 11 w 11"/>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9">
                    <a:moveTo>
                      <a:pt x="0" y="0"/>
                    </a:moveTo>
                    <a:lnTo>
                      <a:pt x="6" y="11"/>
                    </a:lnTo>
                    <a:lnTo>
                      <a:pt x="6" y="16"/>
                    </a:lnTo>
                    <a:lnTo>
                      <a:pt x="6" y="22"/>
                    </a:lnTo>
                    <a:lnTo>
                      <a:pt x="6" y="32"/>
                    </a:lnTo>
                    <a:lnTo>
                      <a:pt x="6" y="38"/>
                    </a:lnTo>
                    <a:lnTo>
                      <a:pt x="6" y="43"/>
                    </a:lnTo>
                    <a:lnTo>
                      <a:pt x="6" y="54"/>
                    </a:lnTo>
                    <a:lnTo>
                      <a:pt x="11" y="59"/>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7" name="Freeform 459"/>
              <p:cNvSpPr>
                <a:spLocks/>
              </p:cNvSpPr>
              <p:nvPr/>
            </p:nvSpPr>
            <p:spPr bwMode="auto">
              <a:xfrm>
                <a:off x="4611" y="3948"/>
                <a:ext cx="11" cy="43"/>
              </a:xfrm>
              <a:custGeom>
                <a:avLst/>
                <a:gdLst>
                  <a:gd name="T0" fmla="*/ 0 w 11"/>
                  <a:gd name="T1" fmla="*/ 0 h 43"/>
                  <a:gd name="T2" fmla="*/ 0 w 11"/>
                  <a:gd name="T3" fmla="*/ 11 h 43"/>
                  <a:gd name="T4" fmla="*/ 0 w 11"/>
                  <a:gd name="T5" fmla="*/ 16 h 43"/>
                  <a:gd name="T6" fmla="*/ 5 w 11"/>
                  <a:gd name="T7" fmla="*/ 21 h 43"/>
                  <a:gd name="T8" fmla="*/ 5 w 11"/>
                  <a:gd name="T9" fmla="*/ 27 h 43"/>
                  <a:gd name="T10" fmla="*/ 5 w 11"/>
                  <a:gd name="T11" fmla="*/ 32 h 43"/>
                  <a:gd name="T12" fmla="*/ 11 w 11"/>
                  <a:gd name="T13" fmla="*/ 37 h 43"/>
                  <a:gd name="T14" fmla="*/ 11 w 11"/>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3">
                    <a:moveTo>
                      <a:pt x="0" y="0"/>
                    </a:moveTo>
                    <a:lnTo>
                      <a:pt x="0" y="11"/>
                    </a:lnTo>
                    <a:lnTo>
                      <a:pt x="0" y="16"/>
                    </a:lnTo>
                    <a:lnTo>
                      <a:pt x="5" y="21"/>
                    </a:lnTo>
                    <a:lnTo>
                      <a:pt x="5" y="27"/>
                    </a:lnTo>
                    <a:lnTo>
                      <a:pt x="5" y="32"/>
                    </a:lnTo>
                    <a:lnTo>
                      <a:pt x="11" y="37"/>
                    </a:lnTo>
                    <a:lnTo>
                      <a:pt x="11" y="43"/>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08" name="Freeform 460"/>
              <p:cNvSpPr>
                <a:spLocks/>
              </p:cNvSpPr>
              <p:nvPr/>
            </p:nvSpPr>
            <p:spPr bwMode="auto">
              <a:xfrm>
                <a:off x="4622" y="3991"/>
                <a:ext cx="16" cy="16"/>
              </a:xfrm>
              <a:custGeom>
                <a:avLst/>
                <a:gdLst>
                  <a:gd name="T0" fmla="*/ 0 w 16"/>
                  <a:gd name="T1" fmla="*/ 0 h 16"/>
                  <a:gd name="T2" fmla="*/ 0 w 16"/>
                  <a:gd name="T3" fmla="*/ 0 h 16"/>
                  <a:gd name="T4" fmla="*/ 5 w 16"/>
                  <a:gd name="T5" fmla="*/ 5 h 16"/>
                  <a:gd name="T6" fmla="*/ 5 w 16"/>
                  <a:gd name="T7" fmla="*/ 5 h 16"/>
                  <a:gd name="T8" fmla="*/ 5 w 16"/>
                  <a:gd name="T9" fmla="*/ 5 h 16"/>
                  <a:gd name="T10" fmla="*/ 10 w 16"/>
                  <a:gd name="T11" fmla="*/ 10 h 16"/>
                  <a:gd name="T12" fmla="*/ 10 w 16"/>
                  <a:gd name="T13" fmla="*/ 10 h 16"/>
                  <a:gd name="T14" fmla="*/ 16 w 16"/>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lnTo>
                      <a:pt x="0" y="0"/>
                    </a:lnTo>
                    <a:lnTo>
                      <a:pt x="5" y="5"/>
                    </a:lnTo>
                    <a:lnTo>
                      <a:pt x="5" y="5"/>
                    </a:lnTo>
                    <a:lnTo>
                      <a:pt x="5" y="5"/>
                    </a:lnTo>
                    <a:lnTo>
                      <a:pt x="10" y="10"/>
                    </a:lnTo>
                    <a:lnTo>
                      <a:pt x="10" y="10"/>
                    </a:lnTo>
                    <a:lnTo>
                      <a:pt x="16" y="1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0" name="Freeform 462"/>
              <p:cNvSpPr>
                <a:spLocks/>
              </p:cNvSpPr>
              <p:nvPr/>
            </p:nvSpPr>
            <p:spPr bwMode="auto">
              <a:xfrm>
                <a:off x="4643" y="4012"/>
                <a:ext cx="16" cy="0"/>
              </a:xfrm>
              <a:custGeom>
                <a:avLst/>
                <a:gdLst>
                  <a:gd name="T0" fmla="*/ 0 w 16"/>
                  <a:gd name="T1" fmla="*/ 5 w 16"/>
                  <a:gd name="T2" fmla="*/ 10 w 16"/>
                  <a:gd name="T3" fmla="*/ 10 w 16"/>
                  <a:gd name="T4" fmla="*/ 10 w 16"/>
                  <a:gd name="T5" fmla="*/ 16 w 16"/>
                </a:gdLst>
                <a:ahLst/>
                <a:cxnLst>
                  <a:cxn ang="0">
                    <a:pos x="T0" y="0"/>
                  </a:cxn>
                  <a:cxn ang="0">
                    <a:pos x="T1" y="0"/>
                  </a:cxn>
                  <a:cxn ang="0">
                    <a:pos x="T2" y="0"/>
                  </a:cxn>
                  <a:cxn ang="0">
                    <a:pos x="T3" y="0"/>
                  </a:cxn>
                  <a:cxn ang="0">
                    <a:pos x="T4" y="0"/>
                  </a:cxn>
                  <a:cxn ang="0">
                    <a:pos x="T5" y="0"/>
                  </a:cxn>
                </a:cxnLst>
                <a:rect l="0" t="0" r="r" b="b"/>
                <a:pathLst>
                  <a:path w="16">
                    <a:moveTo>
                      <a:pt x="0" y="0"/>
                    </a:moveTo>
                    <a:lnTo>
                      <a:pt x="5" y="0"/>
                    </a:lnTo>
                    <a:lnTo>
                      <a:pt x="10" y="0"/>
                    </a:lnTo>
                    <a:lnTo>
                      <a:pt x="10" y="0"/>
                    </a:lnTo>
                    <a:lnTo>
                      <a:pt x="10" y="0"/>
                    </a:lnTo>
                    <a:lnTo>
                      <a:pt x="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1" name="Rectangle 463"/>
              <p:cNvSpPr>
                <a:spLocks noChangeArrowheads="1"/>
              </p:cNvSpPr>
              <p:nvPr/>
            </p:nvSpPr>
            <p:spPr bwMode="auto">
              <a:xfrm>
                <a:off x="4659" y="4012"/>
                <a:ext cx="1" cy="1"/>
              </a:xfrm>
              <a:prstGeom prst="rect">
                <a:avLst/>
              </a:prstGeom>
              <a:noFill/>
              <a:ln w="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2" name="Freeform 464"/>
              <p:cNvSpPr>
                <a:spLocks/>
              </p:cNvSpPr>
              <p:nvPr/>
            </p:nvSpPr>
            <p:spPr bwMode="auto">
              <a:xfrm>
                <a:off x="4659" y="4012"/>
                <a:ext cx="10" cy="0"/>
              </a:xfrm>
              <a:custGeom>
                <a:avLst/>
                <a:gdLst>
                  <a:gd name="T0" fmla="*/ 0 w 10"/>
                  <a:gd name="T1" fmla="*/ 5 w 10"/>
                  <a:gd name="T2" fmla="*/ 5 w 10"/>
                  <a:gd name="T3" fmla="*/ 10 w 10"/>
                  <a:gd name="T4" fmla="*/ 10 w 10"/>
                </a:gdLst>
                <a:ahLst/>
                <a:cxnLst>
                  <a:cxn ang="0">
                    <a:pos x="T0" y="0"/>
                  </a:cxn>
                  <a:cxn ang="0">
                    <a:pos x="T1" y="0"/>
                  </a:cxn>
                  <a:cxn ang="0">
                    <a:pos x="T2" y="0"/>
                  </a:cxn>
                  <a:cxn ang="0">
                    <a:pos x="T3" y="0"/>
                  </a:cxn>
                  <a:cxn ang="0">
                    <a:pos x="T4" y="0"/>
                  </a:cxn>
                </a:cxnLst>
                <a:rect l="0" t="0" r="r" b="b"/>
                <a:pathLst>
                  <a:path w="10">
                    <a:moveTo>
                      <a:pt x="0" y="0"/>
                    </a:moveTo>
                    <a:lnTo>
                      <a:pt x="5" y="0"/>
                    </a:lnTo>
                    <a:lnTo>
                      <a:pt x="5" y="0"/>
                    </a:lnTo>
                    <a:lnTo>
                      <a:pt x="10" y="0"/>
                    </a:lnTo>
                    <a:lnTo>
                      <a:pt x="1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3" name="Freeform 465"/>
              <p:cNvSpPr>
                <a:spLocks/>
              </p:cNvSpPr>
              <p:nvPr/>
            </p:nvSpPr>
            <p:spPr bwMode="auto">
              <a:xfrm>
                <a:off x="4669" y="4012"/>
                <a:ext cx="11" cy="0"/>
              </a:xfrm>
              <a:custGeom>
                <a:avLst/>
                <a:gdLst>
                  <a:gd name="T0" fmla="*/ 0 w 11"/>
                  <a:gd name="T1" fmla="*/ 6 w 11"/>
                  <a:gd name="T2" fmla="*/ 11 w 11"/>
                </a:gdLst>
                <a:ahLst/>
                <a:cxnLst>
                  <a:cxn ang="0">
                    <a:pos x="T0" y="0"/>
                  </a:cxn>
                  <a:cxn ang="0">
                    <a:pos x="T1" y="0"/>
                  </a:cxn>
                  <a:cxn ang="0">
                    <a:pos x="T2" y="0"/>
                  </a:cxn>
                </a:cxnLst>
                <a:rect l="0" t="0" r="r" b="b"/>
                <a:pathLst>
                  <a:path w="11">
                    <a:moveTo>
                      <a:pt x="0" y="0"/>
                    </a:moveTo>
                    <a:lnTo>
                      <a:pt x="6" y="0"/>
                    </a:lnTo>
                    <a:lnTo>
                      <a:pt x="11"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6" name="Freeform 468"/>
              <p:cNvSpPr>
                <a:spLocks/>
              </p:cNvSpPr>
              <p:nvPr/>
            </p:nvSpPr>
            <p:spPr bwMode="auto">
              <a:xfrm>
                <a:off x="3216" y="3985"/>
                <a:ext cx="32" cy="16"/>
              </a:xfrm>
              <a:custGeom>
                <a:avLst/>
                <a:gdLst>
                  <a:gd name="T0" fmla="*/ 0 w 32"/>
                  <a:gd name="T1" fmla="*/ 16 h 16"/>
                  <a:gd name="T2" fmla="*/ 5 w 32"/>
                  <a:gd name="T3" fmla="*/ 11 h 16"/>
                  <a:gd name="T4" fmla="*/ 16 w 32"/>
                  <a:gd name="T5" fmla="*/ 11 h 16"/>
                  <a:gd name="T6" fmla="*/ 21 w 32"/>
                  <a:gd name="T7" fmla="*/ 11 h 16"/>
                  <a:gd name="T8" fmla="*/ 21 w 32"/>
                  <a:gd name="T9" fmla="*/ 6 h 16"/>
                  <a:gd name="T10" fmla="*/ 27 w 32"/>
                  <a:gd name="T11" fmla="*/ 6 h 16"/>
                  <a:gd name="T12" fmla="*/ 32 w 32"/>
                  <a:gd name="T13" fmla="*/ 0 h 16"/>
                  <a:gd name="T14" fmla="*/ 32 w 32"/>
                  <a:gd name="T15" fmla="*/ 0 h 16"/>
                  <a:gd name="T16" fmla="*/ 32 w 3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6">
                    <a:moveTo>
                      <a:pt x="0" y="16"/>
                    </a:moveTo>
                    <a:lnTo>
                      <a:pt x="5" y="11"/>
                    </a:lnTo>
                    <a:lnTo>
                      <a:pt x="16" y="11"/>
                    </a:lnTo>
                    <a:lnTo>
                      <a:pt x="21" y="11"/>
                    </a:lnTo>
                    <a:lnTo>
                      <a:pt x="21" y="6"/>
                    </a:lnTo>
                    <a:lnTo>
                      <a:pt x="27" y="6"/>
                    </a:lnTo>
                    <a:lnTo>
                      <a:pt x="32" y="0"/>
                    </a:lnTo>
                    <a:lnTo>
                      <a:pt x="32" y="0"/>
                    </a:lnTo>
                    <a:lnTo>
                      <a:pt x="32"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7" name="Freeform 469"/>
              <p:cNvSpPr>
                <a:spLocks/>
              </p:cNvSpPr>
              <p:nvPr/>
            </p:nvSpPr>
            <p:spPr bwMode="auto">
              <a:xfrm>
                <a:off x="3248" y="3959"/>
                <a:ext cx="21" cy="26"/>
              </a:xfrm>
              <a:custGeom>
                <a:avLst/>
                <a:gdLst>
                  <a:gd name="T0" fmla="*/ 0 w 21"/>
                  <a:gd name="T1" fmla="*/ 26 h 26"/>
                  <a:gd name="T2" fmla="*/ 5 w 21"/>
                  <a:gd name="T3" fmla="*/ 21 h 26"/>
                  <a:gd name="T4" fmla="*/ 11 w 21"/>
                  <a:gd name="T5" fmla="*/ 21 h 26"/>
                  <a:gd name="T6" fmla="*/ 11 w 21"/>
                  <a:gd name="T7" fmla="*/ 16 h 26"/>
                  <a:gd name="T8" fmla="*/ 16 w 21"/>
                  <a:gd name="T9" fmla="*/ 16 h 26"/>
                  <a:gd name="T10" fmla="*/ 16 w 21"/>
                  <a:gd name="T11" fmla="*/ 10 h 26"/>
                  <a:gd name="T12" fmla="*/ 16 w 21"/>
                  <a:gd name="T13" fmla="*/ 5 h 26"/>
                  <a:gd name="T14" fmla="*/ 21 w 21"/>
                  <a:gd name="T15" fmla="*/ 5 h 26"/>
                  <a:gd name="T16" fmla="*/ 21 w 21"/>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6">
                    <a:moveTo>
                      <a:pt x="0" y="26"/>
                    </a:moveTo>
                    <a:lnTo>
                      <a:pt x="5" y="21"/>
                    </a:lnTo>
                    <a:lnTo>
                      <a:pt x="11" y="21"/>
                    </a:lnTo>
                    <a:lnTo>
                      <a:pt x="11" y="16"/>
                    </a:lnTo>
                    <a:lnTo>
                      <a:pt x="16" y="16"/>
                    </a:lnTo>
                    <a:lnTo>
                      <a:pt x="16" y="10"/>
                    </a:lnTo>
                    <a:lnTo>
                      <a:pt x="16" y="5"/>
                    </a:lnTo>
                    <a:lnTo>
                      <a:pt x="21" y="5"/>
                    </a:lnTo>
                    <a:lnTo>
                      <a:pt x="2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8" name="Freeform 470"/>
              <p:cNvSpPr>
                <a:spLocks/>
              </p:cNvSpPr>
              <p:nvPr/>
            </p:nvSpPr>
            <p:spPr bwMode="auto">
              <a:xfrm>
                <a:off x="3269" y="3905"/>
                <a:ext cx="27" cy="54"/>
              </a:xfrm>
              <a:custGeom>
                <a:avLst/>
                <a:gdLst>
                  <a:gd name="T0" fmla="*/ 0 w 27"/>
                  <a:gd name="T1" fmla="*/ 54 h 54"/>
                  <a:gd name="T2" fmla="*/ 6 w 27"/>
                  <a:gd name="T3" fmla="*/ 48 h 54"/>
                  <a:gd name="T4" fmla="*/ 6 w 27"/>
                  <a:gd name="T5" fmla="*/ 43 h 54"/>
                  <a:gd name="T6" fmla="*/ 11 w 27"/>
                  <a:gd name="T7" fmla="*/ 38 h 54"/>
                  <a:gd name="T8" fmla="*/ 16 w 27"/>
                  <a:gd name="T9" fmla="*/ 32 h 54"/>
                  <a:gd name="T10" fmla="*/ 16 w 27"/>
                  <a:gd name="T11" fmla="*/ 22 h 54"/>
                  <a:gd name="T12" fmla="*/ 21 w 27"/>
                  <a:gd name="T13" fmla="*/ 16 h 54"/>
                  <a:gd name="T14" fmla="*/ 21 w 27"/>
                  <a:gd name="T15" fmla="*/ 11 h 54"/>
                  <a:gd name="T16" fmla="*/ 27 w 27"/>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0" y="54"/>
                    </a:moveTo>
                    <a:lnTo>
                      <a:pt x="6" y="48"/>
                    </a:lnTo>
                    <a:lnTo>
                      <a:pt x="6" y="43"/>
                    </a:lnTo>
                    <a:lnTo>
                      <a:pt x="11" y="38"/>
                    </a:lnTo>
                    <a:lnTo>
                      <a:pt x="16" y="32"/>
                    </a:lnTo>
                    <a:lnTo>
                      <a:pt x="16" y="22"/>
                    </a:lnTo>
                    <a:lnTo>
                      <a:pt x="21" y="16"/>
                    </a:lnTo>
                    <a:lnTo>
                      <a:pt x="21" y="11"/>
                    </a:lnTo>
                    <a:lnTo>
                      <a:pt x="27"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19" name="Freeform 471"/>
              <p:cNvSpPr>
                <a:spLocks/>
              </p:cNvSpPr>
              <p:nvPr/>
            </p:nvSpPr>
            <p:spPr bwMode="auto">
              <a:xfrm>
                <a:off x="3296" y="3836"/>
                <a:ext cx="26" cy="69"/>
              </a:xfrm>
              <a:custGeom>
                <a:avLst/>
                <a:gdLst>
                  <a:gd name="T0" fmla="*/ 0 w 26"/>
                  <a:gd name="T1" fmla="*/ 69 h 69"/>
                  <a:gd name="T2" fmla="*/ 5 w 26"/>
                  <a:gd name="T3" fmla="*/ 64 h 69"/>
                  <a:gd name="T4" fmla="*/ 5 w 26"/>
                  <a:gd name="T5" fmla="*/ 53 h 69"/>
                  <a:gd name="T6" fmla="*/ 10 w 26"/>
                  <a:gd name="T7" fmla="*/ 43 h 69"/>
                  <a:gd name="T8" fmla="*/ 10 w 26"/>
                  <a:gd name="T9" fmla="*/ 37 h 69"/>
                  <a:gd name="T10" fmla="*/ 21 w 26"/>
                  <a:gd name="T11" fmla="*/ 16 h 69"/>
                  <a:gd name="T12" fmla="*/ 21 w 26"/>
                  <a:gd name="T13" fmla="*/ 5 h 69"/>
                  <a:gd name="T14" fmla="*/ 26 w 26"/>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9">
                    <a:moveTo>
                      <a:pt x="0" y="69"/>
                    </a:moveTo>
                    <a:lnTo>
                      <a:pt x="5" y="64"/>
                    </a:lnTo>
                    <a:lnTo>
                      <a:pt x="5" y="53"/>
                    </a:lnTo>
                    <a:lnTo>
                      <a:pt x="10" y="43"/>
                    </a:lnTo>
                    <a:lnTo>
                      <a:pt x="10" y="37"/>
                    </a:lnTo>
                    <a:lnTo>
                      <a:pt x="21" y="16"/>
                    </a:lnTo>
                    <a:lnTo>
                      <a:pt x="21" y="5"/>
                    </a:lnTo>
                    <a:lnTo>
                      <a:pt x="2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20" name="Freeform 472"/>
              <p:cNvSpPr>
                <a:spLocks/>
              </p:cNvSpPr>
              <p:nvPr/>
            </p:nvSpPr>
            <p:spPr bwMode="auto">
              <a:xfrm>
                <a:off x="3322" y="3762"/>
                <a:ext cx="16" cy="74"/>
              </a:xfrm>
              <a:custGeom>
                <a:avLst/>
                <a:gdLst>
                  <a:gd name="T0" fmla="*/ 0 w 16"/>
                  <a:gd name="T1" fmla="*/ 74 h 74"/>
                  <a:gd name="T2" fmla="*/ 6 w 16"/>
                  <a:gd name="T3" fmla="*/ 53 h 74"/>
                  <a:gd name="T4" fmla="*/ 11 w 16"/>
                  <a:gd name="T5" fmla="*/ 37 h 74"/>
                  <a:gd name="T6" fmla="*/ 11 w 16"/>
                  <a:gd name="T7" fmla="*/ 16 h 74"/>
                  <a:gd name="T8" fmla="*/ 16 w 16"/>
                  <a:gd name="T9" fmla="*/ 0 h 74"/>
                </a:gdLst>
                <a:ahLst/>
                <a:cxnLst>
                  <a:cxn ang="0">
                    <a:pos x="T0" y="T1"/>
                  </a:cxn>
                  <a:cxn ang="0">
                    <a:pos x="T2" y="T3"/>
                  </a:cxn>
                  <a:cxn ang="0">
                    <a:pos x="T4" y="T5"/>
                  </a:cxn>
                  <a:cxn ang="0">
                    <a:pos x="T6" y="T7"/>
                  </a:cxn>
                  <a:cxn ang="0">
                    <a:pos x="T8" y="T9"/>
                  </a:cxn>
                </a:cxnLst>
                <a:rect l="0" t="0" r="r" b="b"/>
                <a:pathLst>
                  <a:path w="16" h="74">
                    <a:moveTo>
                      <a:pt x="0" y="74"/>
                    </a:moveTo>
                    <a:lnTo>
                      <a:pt x="6" y="53"/>
                    </a:lnTo>
                    <a:lnTo>
                      <a:pt x="11" y="37"/>
                    </a:lnTo>
                    <a:lnTo>
                      <a:pt x="11" y="16"/>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21" name="Freeform 473"/>
              <p:cNvSpPr>
                <a:spLocks/>
              </p:cNvSpPr>
              <p:nvPr/>
            </p:nvSpPr>
            <p:spPr bwMode="auto">
              <a:xfrm>
                <a:off x="3338" y="3692"/>
                <a:ext cx="16" cy="70"/>
              </a:xfrm>
              <a:custGeom>
                <a:avLst/>
                <a:gdLst>
                  <a:gd name="T0" fmla="*/ 0 w 16"/>
                  <a:gd name="T1" fmla="*/ 70 h 70"/>
                  <a:gd name="T2" fmla="*/ 6 w 16"/>
                  <a:gd name="T3" fmla="*/ 54 h 70"/>
                  <a:gd name="T4" fmla="*/ 11 w 16"/>
                  <a:gd name="T5" fmla="*/ 32 h 70"/>
                  <a:gd name="T6" fmla="*/ 11 w 16"/>
                  <a:gd name="T7" fmla="*/ 16 h 70"/>
                  <a:gd name="T8" fmla="*/ 16 w 16"/>
                  <a:gd name="T9" fmla="*/ 6 h 70"/>
                  <a:gd name="T10" fmla="*/ 16 w 16"/>
                  <a:gd name="T11" fmla="*/ 0 h 70"/>
                </a:gdLst>
                <a:ahLst/>
                <a:cxnLst>
                  <a:cxn ang="0">
                    <a:pos x="T0" y="T1"/>
                  </a:cxn>
                  <a:cxn ang="0">
                    <a:pos x="T2" y="T3"/>
                  </a:cxn>
                  <a:cxn ang="0">
                    <a:pos x="T4" y="T5"/>
                  </a:cxn>
                  <a:cxn ang="0">
                    <a:pos x="T6" y="T7"/>
                  </a:cxn>
                  <a:cxn ang="0">
                    <a:pos x="T8" y="T9"/>
                  </a:cxn>
                  <a:cxn ang="0">
                    <a:pos x="T10" y="T11"/>
                  </a:cxn>
                </a:cxnLst>
                <a:rect l="0" t="0" r="r" b="b"/>
                <a:pathLst>
                  <a:path w="16" h="70">
                    <a:moveTo>
                      <a:pt x="0" y="70"/>
                    </a:moveTo>
                    <a:lnTo>
                      <a:pt x="6" y="54"/>
                    </a:lnTo>
                    <a:lnTo>
                      <a:pt x="11" y="32"/>
                    </a:lnTo>
                    <a:lnTo>
                      <a:pt x="11" y="16"/>
                    </a:lnTo>
                    <a:lnTo>
                      <a:pt x="16" y="6"/>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26" name="Freeform 478"/>
              <p:cNvSpPr>
                <a:spLocks/>
              </p:cNvSpPr>
              <p:nvPr/>
            </p:nvSpPr>
            <p:spPr bwMode="auto">
              <a:xfrm>
                <a:off x="3397" y="3511"/>
                <a:ext cx="11" cy="5"/>
              </a:xfrm>
              <a:custGeom>
                <a:avLst/>
                <a:gdLst>
                  <a:gd name="T0" fmla="*/ 0 w 11"/>
                  <a:gd name="T1" fmla="*/ 5 h 5"/>
                  <a:gd name="T2" fmla="*/ 5 w 11"/>
                  <a:gd name="T3" fmla="*/ 5 h 5"/>
                  <a:gd name="T4" fmla="*/ 5 w 11"/>
                  <a:gd name="T5" fmla="*/ 0 h 5"/>
                  <a:gd name="T6" fmla="*/ 5 w 11"/>
                  <a:gd name="T7" fmla="*/ 0 h 5"/>
                  <a:gd name="T8" fmla="*/ 11 w 11"/>
                  <a:gd name="T9" fmla="*/ 0 h 5"/>
                  <a:gd name="T10" fmla="*/ 11 w 11"/>
                  <a:gd name="T11" fmla="*/ 0 h 5"/>
                  <a:gd name="T12" fmla="*/ 11 w 11"/>
                  <a:gd name="T13" fmla="*/ 0 h 5"/>
                  <a:gd name="T14" fmla="*/ 11 w 1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0" y="5"/>
                    </a:moveTo>
                    <a:lnTo>
                      <a:pt x="5" y="5"/>
                    </a:lnTo>
                    <a:lnTo>
                      <a:pt x="5" y="0"/>
                    </a:lnTo>
                    <a:lnTo>
                      <a:pt x="5" y="0"/>
                    </a:lnTo>
                    <a:lnTo>
                      <a:pt x="11" y="0"/>
                    </a:lnTo>
                    <a:lnTo>
                      <a:pt x="11" y="0"/>
                    </a:lnTo>
                    <a:lnTo>
                      <a:pt x="11" y="0"/>
                    </a:lnTo>
                    <a:lnTo>
                      <a:pt x="11"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2" name="Freeform 484"/>
              <p:cNvSpPr>
                <a:spLocks/>
              </p:cNvSpPr>
              <p:nvPr/>
            </p:nvSpPr>
            <p:spPr bwMode="auto">
              <a:xfrm>
                <a:off x="3445" y="3687"/>
                <a:ext cx="11" cy="64"/>
              </a:xfrm>
              <a:custGeom>
                <a:avLst/>
                <a:gdLst>
                  <a:gd name="T0" fmla="*/ 0 w 11"/>
                  <a:gd name="T1" fmla="*/ 0 h 64"/>
                  <a:gd name="T2" fmla="*/ 0 w 11"/>
                  <a:gd name="T3" fmla="*/ 5 h 64"/>
                  <a:gd name="T4" fmla="*/ 0 w 11"/>
                  <a:gd name="T5" fmla="*/ 5 h 64"/>
                  <a:gd name="T6" fmla="*/ 0 w 11"/>
                  <a:gd name="T7" fmla="*/ 16 h 64"/>
                  <a:gd name="T8" fmla="*/ 0 w 11"/>
                  <a:gd name="T9" fmla="*/ 21 h 64"/>
                  <a:gd name="T10" fmla="*/ 5 w 11"/>
                  <a:gd name="T11" fmla="*/ 32 h 64"/>
                  <a:gd name="T12" fmla="*/ 5 w 11"/>
                  <a:gd name="T13" fmla="*/ 43 h 64"/>
                  <a:gd name="T14" fmla="*/ 5 w 11"/>
                  <a:gd name="T15" fmla="*/ 48 h 64"/>
                  <a:gd name="T16" fmla="*/ 5 w 11"/>
                  <a:gd name="T17" fmla="*/ 53 h 64"/>
                  <a:gd name="T18" fmla="*/ 5 w 11"/>
                  <a:gd name="T19" fmla="*/ 59 h 64"/>
                  <a:gd name="T20" fmla="*/ 5 w 11"/>
                  <a:gd name="T21" fmla="*/ 64 h 64"/>
                  <a:gd name="T22" fmla="*/ 11 w 11"/>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4">
                    <a:moveTo>
                      <a:pt x="0" y="0"/>
                    </a:moveTo>
                    <a:lnTo>
                      <a:pt x="0" y="5"/>
                    </a:lnTo>
                    <a:lnTo>
                      <a:pt x="0" y="5"/>
                    </a:lnTo>
                    <a:lnTo>
                      <a:pt x="0" y="16"/>
                    </a:lnTo>
                    <a:lnTo>
                      <a:pt x="0" y="21"/>
                    </a:lnTo>
                    <a:lnTo>
                      <a:pt x="5" y="32"/>
                    </a:lnTo>
                    <a:lnTo>
                      <a:pt x="5" y="43"/>
                    </a:lnTo>
                    <a:lnTo>
                      <a:pt x="5" y="48"/>
                    </a:lnTo>
                    <a:lnTo>
                      <a:pt x="5" y="53"/>
                    </a:lnTo>
                    <a:lnTo>
                      <a:pt x="5" y="59"/>
                    </a:lnTo>
                    <a:lnTo>
                      <a:pt x="5" y="64"/>
                    </a:lnTo>
                    <a:lnTo>
                      <a:pt x="11" y="64"/>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4" name="Freeform 486"/>
              <p:cNvSpPr>
                <a:spLocks/>
              </p:cNvSpPr>
              <p:nvPr/>
            </p:nvSpPr>
            <p:spPr bwMode="auto">
              <a:xfrm>
                <a:off x="3461" y="3788"/>
                <a:ext cx="5" cy="32"/>
              </a:xfrm>
              <a:custGeom>
                <a:avLst/>
                <a:gdLst>
                  <a:gd name="T0" fmla="*/ 0 w 5"/>
                  <a:gd name="T1" fmla="*/ 0 h 32"/>
                  <a:gd name="T2" fmla="*/ 0 w 5"/>
                  <a:gd name="T3" fmla="*/ 5 h 32"/>
                  <a:gd name="T4" fmla="*/ 5 w 5"/>
                  <a:gd name="T5" fmla="*/ 11 h 32"/>
                  <a:gd name="T6" fmla="*/ 5 w 5"/>
                  <a:gd name="T7" fmla="*/ 16 h 32"/>
                  <a:gd name="T8" fmla="*/ 5 w 5"/>
                  <a:gd name="T9" fmla="*/ 27 h 32"/>
                  <a:gd name="T10" fmla="*/ 5 w 5"/>
                  <a:gd name="T11" fmla="*/ 32 h 32"/>
                  <a:gd name="T12" fmla="*/ 5 w 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5" h="32">
                    <a:moveTo>
                      <a:pt x="0" y="0"/>
                    </a:moveTo>
                    <a:lnTo>
                      <a:pt x="0" y="5"/>
                    </a:lnTo>
                    <a:lnTo>
                      <a:pt x="5" y="11"/>
                    </a:lnTo>
                    <a:lnTo>
                      <a:pt x="5" y="16"/>
                    </a:lnTo>
                    <a:lnTo>
                      <a:pt x="5" y="27"/>
                    </a:lnTo>
                    <a:lnTo>
                      <a:pt x="5" y="32"/>
                    </a:lnTo>
                    <a:lnTo>
                      <a:pt x="5" y="32"/>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5" name="Freeform 487"/>
              <p:cNvSpPr>
                <a:spLocks/>
              </p:cNvSpPr>
              <p:nvPr/>
            </p:nvSpPr>
            <p:spPr bwMode="auto">
              <a:xfrm>
                <a:off x="3466" y="3820"/>
                <a:ext cx="11" cy="37"/>
              </a:xfrm>
              <a:custGeom>
                <a:avLst/>
                <a:gdLst>
                  <a:gd name="T0" fmla="*/ 0 w 11"/>
                  <a:gd name="T1" fmla="*/ 0 h 37"/>
                  <a:gd name="T2" fmla="*/ 0 w 11"/>
                  <a:gd name="T3" fmla="*/ 5 h 37"/>
                  <a:gd name="T4" fmla="*/ 0 w 11"/>
                  <a:gd name="T5" fmla="*/ 11 h 37"/>
                  <a:gd name="T6" fmla="*/ 6 w 11"/>
                  <a:gd name="T7" fmla="*/ 21 h 37"/>
                  <a:gd name="T8" fmla="*/ 6 w 11"/>
                  <a:gd name="T9" fmla="*/ 27 h 37"/>
                  <a:gd name="T10" fmla="*/ 6 w 11"/>
                  <a:gd name="T11" fmla="*/ 32 h 37"/>
                  <a:gd name="T12" fmla="*/ 6 w 11"/>
                  <a:gd name="T13" fmla="*/ 37 h 37"/>
                  <a:gd name="T14" fmla="*/ 11 w 11"/>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7">
                    <a:moveTo>
                      <a:pt x="0" y="0"/>
                    </a:moveTo>
                    <a:lnTo>
                      <a:pt x="0" y="5"/>
                    </a:lnTo>
                    <a:lnTo>
                      <a:pt x="0" y="11"/>
                    </a:lnTo>
                    <a:lnTo>
                      <a:pt x="6" y="21"/>
                    </a:lnTo>
                    <a:lnTo>
                      <a:pt x="6" y="27"/>
                    </a:lnTo>
                    <a:lnTo>
                      <a:pt x="6" y="32"/>
                    </a:lnTo>
                    <a:lnTo>
                      <a:pt x="6" y="37"/>
                    </a:lnTo>
                    <a:lnTo>
                      <a:pt x="11" y="37"/>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6" name="Freeform 488"/>
              <p:cNvSpPr>
                <a:spLocks/>
              </p:cNvSpPr>
              <p:nvPr/>
            </p:nvSpPr>
            <p:spPr bwMode="auto">
              <a:xfrm>
                <a:off x="3477" y="3857"/>
                <a:ext cx="5" cy="22"/>
              </a:xfrm>
              <a:custGeom>
                <a:avLst/>
                <a:gdLst>
                  <a:gd name="T0" fmla="*/ 0 w 5"/>
                  <a:gd name="T1" fmla="*/ 0 h 22"/>
                  <a:gd name="T2" fmla="*/ 0 w 5"/>
                  <a:gd name="T3" fmla="*/ 6 h 22"/>
                  <a:gd name="T4" fmla="*/ 0 w 5"/>
                  <a:gd name="T5" fmla="*/ 11 h 22"/>
                  <a:gd name="T6" fmla="*/ 0 w 5"/>
                  <a:gd name="T7" fmla="*/ 11 h 22"/>
                  <a:gd name="T8" fmla="*/ 0 w 5"/>
                  <a:gd name="T9" fmla="*/ 16 h 22"/>
                  <a:gd name="T10" fmla="*/ 5 w 5"/>
                  <a:gd name="T11" fmla="*/ 16 h 22"/>
                  <a:gd name="T12" fmla="*/ 5 w 5"/>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5" h="22">
                    <a:moveTo>
                      <a:pt x="0" y="0"/>
                    </a:moveTo>
                    <a:lnTo>
                      <a:pt x="0" y="6"/>
                    </a:lnTo>
                    <a:lnTo>
                      <a:pt x="0" y="11"/>
                    </a:lnTo>
                    <a:lnTo>
                      <a:pt x="0" y="11"/>
                    </a:lnTo>
                    <a:lnTo>
                      <a:pt x="0" y="16"/>
                    </a:lnTo>
                    <a:lnTo>
                      <a:pt x="5" y="16"/>
                    </a:lnTo>
                    <a:lnTo>
                      <a:pt x="5" y="22"/>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7" name="Freeform 489"/>
              <p:cNvSpPr>
                <a:spLocks/>
              </p:cNvSpPr>
              <p:nvPr/>
            </p:nvSpPr>
            <p:spPr bwMode="auto">
              <a:xfrm>
                <a:off x="3482" y="3879"/>
                <a:ext cx="5" cy="16"/>
              </a:xfrm>
              <a:custGeom>
                <a:avLst/>
                <a:gdLst>
                  <a:gd name="T0" fmla="*/ 0 w 5"/>
                  <a:gd name="T1" fmla="*/ 0 h 16"/>
                  <a:gd name="T2" fmla="*/ 0 w 5"/>
                  <a:gd name="T3" fmla="*/ 0 h 16"/>
                  <a:gd name="T4" fmla="*/ 0 w 5"/>
                  <a:gd name="T5" fmla="*/ 5 h 16"/>
                  <a:gd name="T6" fmla="*/ 0 w 5"/>
                  <a:gd name="T7" fmla="*/ 5 h 16"/>
                  <a:gd name="T8" fmla="*/ 0 w 5"/>
                  <a:gd name="T9" fmla="*/ 10 h 16"/>
                  <a:gd name="T10" fmla="*/ 0 w 5"/>
                  <a:gd name="T11" fmla="*/ 16 h 16"/>
                  <a:gd name="T12" fmla="*/ 5 w 5"/>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5" h="16">
                    <a:moveTo>
                      <a:pt x="0" y="0"/>
                    </a:moveTo>
                    <a:lnTo>
                      <a:pt x="0" y="0"/>
                    </a:lnTo>
                    <a:lnTo>
                      <a:pt x="0" y="5"/>
                    </a:lnTo>
                    <a:lnTo>
                      <a:pt x="0" y="5"/>
                    </a:lnTo>
                    <a:lnTo>
                      <a:pt x="0" y="10"/>
                    </a:lnTo>
                    <a:lnTo>
                      <a:pt x="0" y="16"/>
                    </a:lnTo>
                    <a:lnTo>
                      <a:pt x="5" y="1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8" name="Freeform 490"/>
              <p:cNvSpPr>
                <a:spLocks/>
              </p:cNvSpPr>
              <p:nvPr/>
            </p:nvSpPr>
            <p:spPr bwMode="auto">
              <a:xfrm>
                <a:off x="3487" y="3895"/>
                <a:ext cx="6" cy="16"/>
              </a:xfrm>
              <a:custGeom>
                <a:avLst/>
                <a:gdLst>
                  <a:gd name="T0" fmla="*/ 0 w 6"/>
                  <a:gd name="T1" fmla="*/ 0 h 16"/>
                  <a:gd name="T2" fmla="*/ 0 w 6"/>
                  <a:gd name="T3" fmla="*/ 0 h 16"/>
                  <a:gd name="T4" fmla="*/ 0 w 6"/>
                  <a:gd name="T5" fmla="*/ 5 h 16"/>
                  <a:gd name="T6" fmla="*/ 0 w 6"/>
                  <a:gd name="T7" fmla="*/ 5 h 16"/>
                  <a:gd name="T8" fmla="*/ 6 w 6"/>
                  <a:gd name="T9" fmla="*/ 10 h 16"/>
                  <a:gd name="T10" fmla="*/ 6 w 6"/>
                  <a:gd name="T11" fmla="*/ 10 h 16"/>
                  <a:gd name="T12" fmla="*/ 6 w 6"/>
                  <a:gd name="T13" fmla="*/ 16 h 16"/>
                  <a:gd name="T14" fmla="*/ 6 w 6"/>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6">
                    <a:moveTo>
                      <a:pt x="0" y="0"/>
                    </a:moveTo>
                    <a:lnTo>
                      <a:pt x="0" y="0"/>
                    </a:lnTo>
                    <a:lnTo>
                      <a:pt x="0" y="5"/>
                    </a:lnTo>
                    <a:lnTo>
                      <a:pt x="0" y="5"/>
                    </a:lnTo>
                    <a:lnTo>
                      <a:pt x="6" y="10"/>
                    </a:lnTo>
                    <a:lnTo>
                      <a:pt x="6" y="10"/>
                    </a:lnTo>
                    <a:lnTo>
                      <a:pt x="6" y="16"/>
                    </a:lnTo>
                    <a:lnTo>
                      <a:pt x="6" y="1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39" name="Freeform 491"/>
              <p:cNvSpPr>
                <a:spLocks/>
              </p:cNvSpPr>
              <p:nvPr/>
            </p:nvSpPr>
            <p:spPr bwMode="auto">
              <a:xfrm>
                <a:off x="3493" y="3911"/>
                <a:ext cx="10" cy="5"/>
              </a:xfrm>
              <a:custGeom>
                <a:avLst/>
                <a:gdLst>
                  <a:gd name="T0" fmla="*/ 0 w 10"/>
                  <a:gd name="T1" fmla="*/ 0 h 5"/>
                  <a:gd name="T2" fmla="*/ 5 w 10"/>
                  <a:gd name="T3" fmla="*/ 0 h 5"/>
                  <a:gd name="T4" fmla="*/ 5 w 10"/>
                  <a:gd name="T5" fmla="*/ 0 h 5"/>
                  <a:gd name="T6" fmla="*/ 5 w 10"/>
                  <a:gd name="T7" fmla="*/ 0 h 5"/>
                  <a:gd name="T8" fmla="*/ 10 w 10"/>
                  <a:gd name="T9" fmla="*/ 5 h 5"/>
                  <a:gd name="T10" fmla="*/ 10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0" y="0"/>
                    </a:moveTo>
                    <a:lnTo>
                      <a:pt x="5" y="0"/>
                    </a:lnTo>
                    <a:lnTo>
                      <a:pt x="5" y="0"/>
                    </a:lnTo>
                    <a:lnTo>
                      <a:pt x="5" y="0"/>
                    </a:lnTo>
                    <a:lnTo>
                      <a:pt x="10" y="5"/>
                    </a:lnTo>
                    <a:lnTo>
                      <a:pt x="10"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0" name="Freeform 492"/>
              <p:cNvSpPr>
                <a:spLocks/>
              </p:cNvSpPr>
              <p:nvPr/>
            </p:nvSpPr>
            <p:spPr bwMode="auto">
              <a:xfrm>
                <a:off x="3503" y="3916"/>
                <a:ext cx="6" cy="0"/>
              </a:xfrm>
              <a:custGeom>
                <a:avLst/>
                <a:gdLst>
                  <a:gd name="T0" fmla="*/ 0 w 6"/>
                  <a:gd name="T1" fmla="*/ 0 w 6"/>
                  <a:gd name="T2" fmla="*/ 6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6"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1" name="Freeform 493"/>
              <p:cNvSpPr>
                <a:spLocks/>
              </p:cNvSpPr>
              <p:nvPr/>
            </p:nvSpPr>
            <p:spPr bwMode="auto">
              <a:xfrm>
                <a:off x="3509" y="3916"/>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2" name="Freeform 494"/>
              <p:cNvSpPr>
                <a:spLocks/>
              </p:cNvSpPr>
              <p:nvPr/>
            </p:nvSpPr>
            <p:spPr bwMode="auto">
              <a:xfrm>
                <a:off x="3514" y="3916"/>
                <a:ext cx="5" cy="0"/>
              </a:xfrm>
              <a:custGeom>
                <a:avLst/>
                <a:gdLst>
                  <a:gd name="T0" fmla="*/ 0 w 5"/>
                  <a:gd name="T1" fmla="*/ 0 w 5"/>
                  <a:gd name="T2" fmla="*/ 5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3" name="Freeform 495"/>
              <p:cNvSpPr>
                <a:spLocks/>
              </p:cNvSpPr>
              <p:nvPr/>
            </p:nvSpPr>
            <p:spPr bwMode="auto">
              <a:xfrm>
                <a:off x="3519" y="3916"/>
                <a:ext cx="0" cy="5"/>
              </a:xfrm>
              <a:custGeom>
                <a:avLst/>
                <a:gdLst>
                  <a:gd name="T0" fmla="*/ 0 h 5"/>
                  <a:gd name="T1" fmla="*/ 0 h 5"/>
                  <a:gd name="T2" fmla="*/ 0 h 5"/>
                  <a:gd name="T3" fmla="*/ 0 h 5"/>
                  <a:gd name="T4" fmla="*/ 5 h 5"/>
                  <a:gd name="T5" fmla="*/ 5 h 5"/>
                  <a:gd name="T6" fmla="*/ 5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5"/>
                    </a:lnTo>
                    <a:lnTo>
                      <a:pt x="0" y="5"/>
                    </a:lnTo>
                    <a:lnTo>
                      <a:pt x="0"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4" name="Freeform 496"/>
              <p:cNvSpPr>
                <a:spLocks/>
              </p:cNvSpPr>
              <p:nvPr/>
            </p:nvSpPr>
            <p:spPr bwMode="auto">
              <a:xfrm>
                <a:off x="3519" y="3916"/>
                <a:ext cx="6" cy="5"/>
              </a:xfrm>
              <a:custGeom>
                <a:avLst/>
                <a:gdLst>
                  <a:gd name="T0" fmla="*/ 0 w 6"/>
                  <a:gd name="T1" fmla="*/ 5 h 5"/>
                  <a:gd name="T2" fmla="*/ 0 w 6"/>
                  <a:gd name="T3" fmla="*/ 5 h 5"/>
                  <a:gd name="T4" fmla="*/ 0 w 6"/>
                  <a:gd name="T5" fmla="*/ 5 h 5"/>
                  <a:gd name="T6" fmla="*/ 0 w 6"/>
                  <a:gd name="T7" fmla="*/ 5 h 5"/>
                  <a:gd name="T8" fmla="*/ 6 w 6"/>
                  <a:gd name="T9" fmla="*/ 5 h 5"/>
                  <a:gd name="T10" fmla="*/ 6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5"/>
                    </a:moveTo>
                    <a:lnTo>
                      <a:pt x="0" y="5"/>
                    </a:lnTo>
                    <a:lnTo>
                      <a:pt x="0" y="5"/>
                    </a:lnTo>
                    <a:lnTo>
                      <a:pt x="0" y="5"/>
                    </a:lnTo>
                    <a:lnTo>
                      <a:pt x="6" y="5"/>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5" name="Freeform 497"/>
              <p:cNvSpPr>
                <a:spLocks/>
              </p:cNvSpPr>
              <p:nvPr/>
            </p:nvSpPr>
            <p:spPr bwMode="auto">
              <a:xfrm>
                <a:off x="3525" y="3916"/>
                <a:ext cx="5" cy="0"/>
              </a:xfrm>
              <a:custGeom>
                <a:avLst/>
                <a:gdLst>
                  <a:gd name="T0" fmla="*/ 0 w 5"/>
                  <a:gd name="T1" fmla="*/ 0 w 5"/>
                  <a:gd name="T2" fmla="*/ 5 w 5"/>
                  <a:gd name="T3" fmla="*/ 5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6" name="Freeform 498"/>
              <p:cNvSpPr>
                <a:spLocks/>
              </p:cNvSpPr>
              <p:nvPr/>
            </p:nvSpPr>
            <p:spPr bwMode="auto">
              <a:xfrm>
                <a:off x="3530" y="3916"/>
                <a:ext cx="5" cy="5"/>
              </a:xfrm>
              <a:custGeom>
                <a:avLst/>
                <a:gdLst>
                  <a:gd name="T0" fmla="*/ 0 w 5"/>
                  <a:gd name="T1" fmla="*/ 0 h 5"/>
                  <a:gd name="T2" fmla="*/ 5 w 5"/>
                  <a:gd name="T3" fmla="*/ 0 h 5"/>
                  <a:gd name="T4" fmla="*/ 5 w 5"/>
                  <a:gd name="T5" fmla="*/ 0 h 5"/>
                  <a:gd name="T6" fmla="*/ 5 w 5"/>
                  <a:gd name="T7" fmla="*/ 0 h 5"/>
                  <a:gd name="T8" fmla="*/ 5 w 5"/>
                  <a:gd name="T9" fmla="*/ 5 h 5"/>
                  <a:gd name="T10" fmla="*/ 5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5" y="0"/>
                    </a:lnTo>
                    <a:lnTo>
                      <a:pt x="5" y="0"/>
                    </a:lnTo>
                    <a:lnTo>
                      <a:pt x="5" y="0"/>
                    </a:lnTo>
                    <a:lnTo>
                      <a:pt x="5" y="5"/>
                    </a:lnTo>
                    <a:lnTo>
                      <a:pt x="5"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7" name="Freeform 499"/>
              <p:cNvSpPr>
                <a:spLocks/>
              </p:cNvSpPr>
              <p:nvPr/>
            </p:nvSpPr>
            <p:spPr bwMode="auto">
              <a:xfrm>
                <a:off x="3535" y="3916"/>
                <a:ext cx="6" cy="5"/>
              </a:xfrm>
              <a:custGeom>
                <a:avLst/>
                <a:gdLst>
                  <a:gd name="T0" fmla="*/ 0 w 6"/>
                  <a:gd name="T1" fmla="*/ 5 h 5"/>
                  <a:gd name="T2" fmla="*/ 0 w 6"/>
                  <a:gd name="T3" fmla="*/ 0 h 5"/>
                  <a:gd name="T4" fmla="*/ 0 w 6"/>
                  <a:gd name="T5" fmla="*/ 0 h 5"/>
                  <a:gd name="T6" fmla="*/ 0 w 6"/>
                  <a:gd name="T7" fmla="*/ 0 h 5"/>
                  <a:gd name="T8" fmla="*/ 0 w 6"/>
                  <a:gd name="T9" fmla="*/ 0 h 5"/>
                  <a:gd name="T10" fmla="*/ 6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5"/>
                    </a:moveTo>
                    <a:lnTo>
                      <a:pt x="0" y="0"/>
                    </a:lnTo>
                    <a:lnTo>
                      <a:pt x="0" y="0"/>
                    </a:lnTo>
                    <a:lnTo>
                      <a:pt x="0" y="0"/>
                    </a:lnTo>
                    <a:lnTo>
                      <a:pt x="0"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8" name="Freeform 500"/>
              <p:cNvSpPr>
                <a:spLocks/>
              </p:cNvSpPr>
              <p:nvPr/>
            </p:nvSpPr>
            <p:spPr bwMode="auto">
              <a:xfrm>
                <a:off x="3541" y="3911"/>
                <a:ext cx="5" cy="5"/>
              </a:xfrm>
              <a:custGeom>
                <a:avLst/>
                <a:gdLst>
                  <a:gd name="T0" fmla="*/ 0 w 5"/>
                  <a:gd name="T1" fmla="*/ 5 h 5"/>
                  <a:gd name="T2" fmla="*/ 0 w 5"/>
                  <a:gd name="T3" fmla="*/ 5 h 5"/>
                  <a:gd name="T4" fmla="*/ 0 w 5"/>
                  <a:gd name="T5" fmla="*/ 0 h 5"/>
                  <a:gd name="T6" fmla="*/ 5 w 5"/>
                  <a:gd name="T7" fmla="*/ 0 h 5"/>
                  <a:gd name="T8" fmla="*/ 5 w 5"/>
                  <a:gd name="T9" fmla="*/ 0 h 5"/>
                  <a:gd name="T10" fmla="*/ 5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5"/>
                    </a:moveTo>
                    <a:lnTo>
                      <a:pt x="0" y="5"/>
                    </a:lnTo>
                    <a:lnTo>
                      <a:pt x="0"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49" name="Rectangle 501"/>
              <p:cNvSpPr>
                <a:spLocks noChangeArrowheads="1"/>
              </p:cNvSpPr>
              <p:nvPr/>
            </p:nvSpPr>
            <p:spPr bwMode="auto">
              <a:xfrm>
                <a:off x="3546" y="3911"/>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0" name="Freeform 502"/>
              <p:cNvSpPr>
                <a:spLocks/>
              </p:cNvSpPr>
              <p:nvPr/>
            </p:nvSpPr>
            <p:spPr bwMode="auto">
              <a:xfrm>
                <a:off x="3546" y="3905"/>
                <a:ext cx="5" cy="6"/>
              </a:xfrm>
              <a:custGeom>
                <a:avLst/>
                <a:gdLst>
                  <a:gd name="T0" fmla="*/ 0 w 5"/>
                  <a:gd name="T1" fmla="*/ 6 h 6"/>
                  <a:gd name="T2" fmla="*/ 5 w 5"/>
                  <a:gd name="T3" fmla="*/ 6 h 6"/>
                  <a:gd name="T4" fmla="*/ 5 w 5"/>
                  <a:gd name="T5" fmla="*/ 6 h 6"/>
                  <a:gd name="T6" fmla="*/ 5 w 5"/>
                  <a:gd name="T7" fmla="*/ 6 h 6"/>
                  <a:gd name="T8" fmla="*/ 5 w 5"/>
                  <a:gd name="T9" fmla="*/ 0 h 6"/>
                </a:gdLst>
                <a:ahLst/>
                <a:cxnLst>
                  <a:cxn ang="0">
                    <a:pos x="T0" y="T1"/>
                  </a:cxn>
                  <a:cxn ang="0">
                    <a:pos x="T2" y="T3"/>
                  </a:cxn>
                  <a:cxn ang="0">
                    <a:pos x="T4" y="T5"/>
                  </a:cxn>
                  <a:cxn ang="0">
                    <a:pos x="T6" y="T7"/>
                  </a:cxn>
                  <a:cxn ang="0">
                    <a:pos x="T8" y="T9"/>
                  </a:cxn>
                </a:cxnLst>
                <a:rect l="0" t="0" r="r" b="b"/>
                <a:pathLst>
                  <a:path w="5" h="6">
                    <a:moveTo>
                      <a:pt x="0" y="6"/>
                    </a:moveTo>
                    <a:lnTo>
                      <a:pt x="5" y="6"/>
                    </a:lnTo>
                    <a:lnTo>
                      <a:pt x="5" y="6"/>
                    </a:lnTo>
                    <a:lnTo>
                      <a:pt x="5" y="6"/>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1" name="Freeform 503"/>
              <p:cNvSpPr>
                <a:spLocks/>
              </p:cNvSpPr>
              <p:nvPr/>
            </p:nvSpPr>
            <p:spPr bwMode="auto">
              <a:xfrm>
                <a:off x="3551" y="3900"/>
                <a:ext cx="11" cy="5"/>
              </a:xfrm>
              <a:custGeom>
                <a:avLst/>
                <a:gdLst>
                  <a:gd name="T0" fmla="*/ 0 w 11"/>
                  <a:gd name="T1" fmla="*/ 5 h 5"/>
                  <a:gd name="T2" fmla="*/ 6 w 11"/>
                  <a:gd name="T3" fmla="*/ 5 h 5"/>
                  <a:gd name="T4" fmla="*/ 6 w 11"/>
                  <a:gd name="T5" fmla="*/ 5 h 5"/>
                  <a:gd name="T6" fmla="*/ 11 w 11"/>
                  <a:gd name="T7" fmla="*/ 5 h 5"/>
                  <a:gd name="T8" fmla="*/ 11 w 11"/>
                  <a:gd name="T9" fmla="*/ 0 h 5"/>
                </a:gdLst>
                <a:ahLst/>
                <a:cxnLst>
                  <a:cxn ang="0">
                    <a:pos x="T0" y="T1"/>
                  </a:cxn>
                  <a:cxn ang="0">
                    <a:pos x="T2" y="T3"/>
                  </a:cxn>
                  <a:cxn ang="0">
                    <a:pos x="T4" y="T5"/>
                  </a:cxn>
                  <a:cxn ang="0">
                    <a:pos x="T6" y="T7"/>
                  </a:cxn>
                  <a:cxn ang="0">
                    <a:pos x="T8" y="T9"/>
                  </a:cxn>
                </a:cxnLst>
                <a:rect l="0" t="0" r="r" b="b"/>
                <a:pathLst>
                  <a:path w="11" h="5">
                    <a:moveTo>
                      <a:pt x="0" y="5"/>
                    </a:moveTo>
                    <a:lnTo>
                      <a:pt x="6" y="5"/>
                    </a:lnTo>
                    <a:lnTo>
                      <a:pt x="6" y="5"/>
                    </a:lnTo>
                    <a:lnTo>
                      <a:pt x="11" y="5"/>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2" name="Freeform 504"/>
              <p:cNvSpPr>
                <a:spLocks/>
              </p:cNvSpPr>
              <p:nvPr/>
            </p:nvSpPr>
            <p:spPr bwMode="auto">
              <a:xfrm>
                <a:off x="3562" y="3900"/>
                <a:ext cx="11" cy="0"/>
              </a:xfrm>
              <a:custGeom>
                <a:avLst/>
                <a:gdLst>
                  <a:gd name="T0" fmla="*/ 0 w 11"/>
                  <a:gd name="T1" fmla="*/ 5 w 11"/>
                  <a:gd name="T2" fmla="*/ 5 w 11"/>
                  <a:gd name="T3" fmla="*/ 5 w 11"/>
                  <a:gd name="T4" fmla="*/ 11 w 11"/>
                </a:gdLst>
                <a:ahLst/>
                <a:cxnLst>
                  <a:cxn ang="0">
                    <a:pos x="T0" y="0"/>
                  </a:cxn>
                  <a:cxn ang="0">
                    <a:pos x="T1" y="0"/>
                  </a:cxn>
                  <a:cxn ang="0">
                    <a:pos x="T2" y="0"/>
                  </a:cxn>
                  <a:cxn ang="0">
                    <a:pos x="T3" y="0"/>
                  </a:cxn>
                  <a:cxn ang="0">
                    <a:pos x="T4" y="0"/>
                  </a:cxn>
                </a:cxnLst>
                <a:rect l="0" t="0" r="r" b="b"/>
                <a:pathLst>
                  <a:path w="11">
                    <a:moveTo>
                      <a:pt x="0" y="0"/>
                    </a:moveTo>
                    <a:lnTo>
                      <a:pt x="5" y="0"/>
                    </a:lnTo>
                    <a:lnTo>
                      <a:pt x="5" y="0"/>
                    </a:lnTo>
                    <a:lnTo>
                      <a:pt x="5"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3" name="Freeform 505"/>
              <p:cNvSpPr>
                <a:spLocks/>
              </p:cNvSpPr>
              <p:nvPr/>
            </p:nvSpPr>
            <p:spPr bwMode="auto">
              <a:xfrm>
                <a:off x="3573" y="3895"/>
                <a:ext cx="5" cy="5"/>
              </a:xfrm>
              <a:custGeom>
                <a:avLst/>
                <a:gdLst>
                  <a:gd name="T0" fmla="*/ 0 w 5"/>
                  <a:gd name="T1" fmla="*/ 5 h 5"/>
                  <a:gd name="T2" fmla="*/ 0 w 5"/>
                  <a:gd name="T3" fmla="*/ 5 h 5"/>
                  <a:gd name="T4" fmla="*/ 0 w 5"/>
                  <a:gd name="T5" fmla="*/ 5 h 5"/>
                  <a:gd name="T6" fmla="*/ 5 w 5"/>
                  <a:gd name="T7" fmla="*/ 0 h 5"/>
                  <a:gd name="T8" fmla="*/ 5 w 5"/>
                  <a:gd name="T9" fmla="*/ 0 h 5"/>
                  <a:gd name="T10" fmla="*/ 5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5"/>
                    </a:moveTo>
                    <a:lnTo>
                      <a:pt x="0" y="5"/>
                    </a:lnTo>
                    <a:lnTo>
                      <a:pt x="0" y="5"/>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4" name="Freeform 506"/>
              <p:cNvSpPr>
                <a:spLocks/>
              </p:cNvSpPr>
              <p:nvPr/>
            </p:nvSpPr>
            <p:spPr bwMode="auto">
              <a:xfrm>
                <a:off x="3578" y="3895"/>
                <a:ext cx="0" cy="5"/>
              </a:xfrm>
              <a:custGeom>
                <a:avLst/>
                <a:gdLst>
                  <a:gd name="T0" fmla="*/ 0 h 5"/>
                  <a:gd name="T1" fmla="*/ 0 h 5"/>
                  <a:gd name="T2" fmla="*/ 0 h 5"/>
                  <a:gd name="T3" fmla="*/ 0 h 5"/>
                  <a:gd name="T4" fmla="*/ 5 h 5"/>
                  <a:gd name="T5" fmla="*/ 5 h 5"/>
                  <a:gd name="T6" fmla="*/ 5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5"/>
                    </a:lnTo>
                    <a:lnTo>
                      <a:pt x="0" y="5"/>
                    </a:lnTo>
                    <a:lnTo>
                      <a:pt x="0"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5" name="Freeform 507"/>
              <p:cNvSpPr>
                <a:spLocks/>
              </p:cNvSpPr>
              <p:nvPr/>
            </p:nvSpPr>
            <p:spPr bwMode="auto">
              <a:xfrm>
                <a:off x="3578" y="3895"/>
                <a:ext cx="5" cy="5"/>
              </a:xfrm>
              <a:custGeom>
                <a:avLst/>
                <a:gdLst>
                  <a:gd name="T0" fmla="*/ 0 w 5"/>
                  <a:gd name="T1" fmla="*/ 5 h 5"/>
                  <a:gd name="T2" fmla="*/ 0 w 5"/>
                  <a:gd name="T3" fmla="*/ 5 h 5"/>
                  <a:gd name="T4" fmla="*/ 0 w 5"/>
                  <a:gd name="T5" fmla="*/ 5 h 5"/>
                  <a:gd name="T6" fmla="*/ 5 w 5"/>
                  <a:gd name="T7" fmla="*/ 0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0" y="5"/>
                    </a:lnTo>
                    <a:lnTo>
                      <a:pt x="0" y="5"/>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6" name="Rectangle 508"/>
              <p:cNvSpPr>
                <a:spLocks noChangeArrowheads="1"/>
              </p:cNvSpPr>
              <p:nvPr/>
            </p:nvSpPr>
            <p:spPr bwMode="auto">
              <a:xfrm>
                <a:off x="3583" y="3895"/>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7" name="Freeform 509"/>
              <p:cNvSpPr>
                <a:spLocks/>
              </p:cNvSpPr>
              <p:nvPr/>
            </p:nvSpPr>
            <p:spPr bwMode="auto">
              <a:xfrm>
                <a:off x="3583" y="3895"/>
                <a:ext cx="6" cy="0"/>
              </a:xfrm>
              <a:custGeom>
                <a:avLst/>
                <a:gdLst>
                  <a:gd name="T0" fmla="*/ 0 w 6"/>
                  <a:gd name="T1" fmla="*/ 0 w 6"/>
                  <a:gd name="T2" fmla="*/ 0 w 6"/>
                  <a:gd name="T3" fmla="*/ 6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0"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8" name="Freeform 510"/>
              <p:cNvSpPr>
                <a:spLocks/>
              </p:cNvSpPr>
              <p:nvPr/>
            </p:nvSpPr>
            <p:spPr bwMode="auto">
              <a:xfrm>
                <a:off x="3589" y="389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59" name="Freeform 511"/>
              <p:cNvSpPr>
                <a:spLocks/>
              </p:cNvSpPr>
              <p:nvPr/>
            </p:nvSpPr>
            <p:spPr bwMode="auto">
              <a:xfrm>
                <a:off x="3589" y="389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0" name="Freeform 512"/>
              <p:cNvSpPr>
                <a:spLocks/>
              </p:cNvSpPr>
              <p:nvPr/>
            </p:nvSpPr>
            <p:spPr bwMode="auto">
              <a:xfrm>
                <a:off x="3589" y="389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1" name="Freeform 513"/>
              <p:cNvSpPr>
                <a:spLocks/>
              </p:cNvSpPr>
              <p:nvPr/>
            </p:nvSpPr>
            <p:spPr bwMode="auto">
              <a:xfrm>
                <a:off x="3589" y="3895"/>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2" name="Rectangle 514"/>
              <p:cNvSpPr>
                <a:spLocks noChangeArrowheads="1"/>
              </p:cNvSpPr>
              <p:nvPr/>
            </p:nvSpPr>
            <p:spPr bwMode="auto">
              <a:xfrm>
                <a:off x="3594" y="3895"/>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3" name="Rectangle 515"/>
              <p:cNvSpPr>
                <a:spLocks noChangeArrowheads="1"/>
              </p:cNvSpPr>
              <p:nvPr/>
            </p:nvSpPr>
            <p:spPr bwMode="auto">
              <a:xfrm>
                <a:off x="3594" y="3895"/>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4" name="Rectangle 516"/>
              <p:cNvSpPr>
                <a:spLocks noChangeArrowheads="1"/>
              </p:cNvSpPr>
              <p:nvPr/>
            </p:nvSpPr>
            <p:spPr bwMode="auto">
              <a:xfrm>
                <a:off x="3594" y="3895"/>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5" name="Rectangle 517"/>
              <p:cNvSpPr>
                <a:spLocks noChangeArrowheads="1"/>
              </p:cNvSpPr>
              <p:nvPr/>
            </p:nvSpPr>
            <p:spPr bwMode="auto">
              <a:xfrm>
                <a:off x="3594" y="3895"/>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6" name="Freeform 518"/>
              <p:cNvSpPr>
                <a:spLocks/>
              </p:cNvSpPr>
              <p:nvPr/>
            </p:nvSpPr>
            <p:spPr bwMode="auto">
              <a:xfrm>
                <a:off x="3594" y="3895"/>
                <a:ext cx="5" cy="0"/>
              </a:xfrm>
              <a:custGeom>
                <a:avLst/>
                <a:gdLst>
                  <a:gd name="T0" fmla="*/ 0 w 5"/>
                  <a:gd name="T1" fmla="*/ 0 w 5"/>
                  <a:gd name="T2" fmla="*/ 0 w 5"/>
                  <a:gd name="T3" fmla="*/ 0 w 5"/>
                  <a:gd name="T4" fmla="*/ 5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0"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7" name="Freeform 519"/>
              <p:cNvSpPr>
                <a:spLocks/>
              </p:cNvSpPr>
              <p:nvPr/>
            </p:nvSpPr>
            <p:spPr bwMode="auto">
              <a:xfrm>
                <a:off x="3599" y="3889"/>
                <a:ext cx="0" cy="6"/>
              </a:xfrm>
              <a:custGeom>
                <a:avLst/>
                <a:gdLst>
                  <a:gd name="T0" fmla="*/ 6 h 6"/>
                  <a:gd name="T1" fmla="*/ 6 h 6"/>
                  <a:gd name="T2" fmla="*/ 6 h 6"/>
                  <a:gd name="T3" fmla="*/ 6 h 6"/>
                  <a:gd name="T4" fmla="*/ 0 h 6"/>
                  <a:gd name="T5" fmla="*/ 0 h 6"/>
                  <a:gd name="T6" fmla="*/ 0 h 6"/>
                </a:gdLst>
                <a:ahLst/>
                <a:cxnLst>
                  <a:cxn ang="0">
                    <a:pos x="0" y="T0"/>
                  </a:cxn>
                  <a:cxn ang="0">
                    <a:pos x="0" y="T1"/>
                  </a:cxn>
                  <a:cxn ang="0">
                    <a:pos x="0" y="T2"/>
                  </a:cxn>
                  <a:cxn ang="0">
                    <a:pos x="0" y="T3"/>
                  </a:cxn>
                  <a:cxn ang="0">
                    <a:pos x="0" y="T4"/>
                  </a:cxn>
                  <a:cxn ang="0">
                    <a:pos x="0" y="T5"/>
                  </a:cxn>
                  <a:cxn ang="0">
                    <a:pos x="0" y="T6"/>
                  </a:cxn>
                </a:cxnLst>
                <a:rect l="0" t="0" r="r" b="b"/>
                <a:pathLst>
                  <a:path h="6">
                    <a:moveTo>
                      <a:pt x="0" y="6"/>
                    </a:moveTo>
                    <a:lnTo>
                      <a:pt x="0" y="6"/>
                    </a:lnTo>
                    <a:lnTo>
                      <a:pt x="0" y="6"/>
                    </a:lnTo>
                    <a:lnTo>
                      <a:pt x="0" y="6"/>
                    </a:lnTo>
                    <a:lnTo>
                      <a:pt x="0" y="0"/>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8" name="Freeform 520"/>
              <p:cNvSpPr>
                <a:spLocks/>
              </p:cNvSpPr>
              <p:nvPr/>
            </p:nvSpPr>
            <p:spPr bwMode="auto">
              <a:xfrm>
                <a:off x="3599" y="388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69" name="Freeform 521"/>
              <p:cNvSpPr>
                <a:spLocks/>
              </p:cNvSpPr>
              <p:nvPr/>
            </p:nvSpPr>
            <p:spPr bwMode="auto">
              <a:xfrm>
                <a:off x="3599" y="3889"/>
                <a:ext cx="0" cy="6"/>
              </a:xfrm>
              <a:custGeom>
                <a:avLst/>
                <a:gdLst>
                  <a:gd name="T0" fmla="*/ 0 h 6"/>
                  <a:gd name="T1" fmla="*/ 0 h 6"/>
                  <a:gd name="T2" fmla="*/ 0 h 6"/>
                  <a:gd name="T3" fmla="*/ 6 h 6"/>
                  <a:gd name="T4" fmla="*/ 6 h 6"/>
                  <a:gd name="T5" fmla="*/ 6 h 6"/>
                  <a:gd name="T6" fmla="*/ 6 h 6"/>
                  <a:gd name="T7" fmla="*/ 6 h 6"/>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6">
                    <a:moveTo>
                      <a:pt x="0" y="0"/>
                    </a:moveTo>
                    <a:lnTo>
                      <a:pt x="0" y="0"/>
                    </a:lnTo>
                    <a:lnTo>
                      <a:pt x="0" y="0"/>
                    </a:lnTo>
                    <a:lnTo>
                      <a:pt x="0" y="6"/>
                    </a:lnTo>
                    <a:lnTo>
                      <a:pt x="0" y="6"/>
                    </a:lnTo>
                    <a:lnTo>
                      <a:pt x="0" y="6"/>
                    </a:lnTo>
                    <a:lnTo>
                      <a:pt x="0" y="6"/>
                    </a:lnTo>
                    <a:lnTo>
                      <a:pt x="0" y="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0" name="Freeform 522"/>
              <p:cNvSpPr>
                <a:spLocks/>
              </p:cNvSpPr>
              <p:nvPr/>
            </p:nvSpPr>
            <p:spPr bwMode="auto">
              <a:xfrm>
                <a:off x="3599" y="3889"/>
                <a:ext cx="6" cy="6"/>
              </a:xfrm>
              <a:custGeom>
                <a:avLst/>
                <a:gdLst>
                  <a:gd name="T0" fmla="*/ 0 w 6"/>
                  <a:gd name="T1" fmla="*/ 6 h 6"/>
                  <a:gd name="T2" fmla="*/ 0 w 6"/>
                  <a:gd name="T3" fmla="*/ 6 h 6"/>
                  <a:gd name="T4" fmla="*/ 0 w 6"/>
                  <a:gd name="T5" fmla="*/ 6 h 6"/>
                  <a:gd name="T6" fmla="*/ 0 w 6"/>
                  <a:gd name="T7" fmla="*/ 6 h 6"/>
                  <a:gd name="T8" fmla="*/ 0 w 6"/>
                  <a:gd name="T9" fmla="*/ 6 h 6"/>
                  <a:gd name="T10" fmla="*/ 0 w 6"/>
                  <a:gd name="T11" fmla="*/ 0 h 6"/>
                  <a:gd name="T12" fmla="*/ 0 w 6"/>
                  <a:gd name="T13" fmla="*/ 0 h 6"/>
                  <a:gd name="T14" fmla="*/ 6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6"/>
                    </a:moveTo>
                    <a:lnTo>
                      <a:pt x="0" y="6"/>
                    </a:lnTo>
                    <a:lnTo>
                      <a:pt x="0" y="6"/>
                    </a:lnTo>
                    <a:lnTo>
                      <a:pt x="0" y="6"/>
                    </a:lnTo>
                    <a:lnTo>
                      <a:pt x="0" y="6"/>
                    </a:lnTo>
                    <a:lnTo>
                      <a:pt x="0" y="0"/>
                    </a:lnTo>
                    <a:lnTo>
                      <a:pt x="0"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1" name="Freeform 523"/>
              <p:cNvSpPr>
                <a:spLocks/>
              </p:cNvSpPr>
              <p:nvPr/>
            </p:nvSpPr>
            <p:spPr bwMode="auto">
              <a:xfrm>
                <a:off x="3605" y="3889"/>
                <a:ext cx="0" cy="6"/>
              </a:xfrm>
              <a:custGeom>
                <a:avLst/>
                <a:gdLst>
                  <a:gd name="T0" fmla="*/ 0 h 6"/>
                  <a:gd name="T1" fmla="*/ 0 h 6"/>
                  <a:gd name="T2" fmla="*/ 0 h 6"/>
                  <a:gd name="T3" fmla="*/ 0 h 6"/>
                  <a:gd name="T4" fmla="*/ 6 h 6"/>
                  <a:gd name="T5" fmla="*/ 6 h 6"/>
                  <a:gd name="T6" fmla="*/ 6 h 6"/>
                </a:gdLst>
                <a:ahLst/>
                <a:cxnLst>
                  <a:cxn ang="0">
                    <a:pos x="0" y="T0"/>
                  </a:cxn>
                  <a:cxn ang="0">
                    <a:pos x="0" y="T1"/>
                  </a:cxn>
                  <a:cxn ang="0">
                    <a:pos x="0" y="T2"/>
                  </a:cxn>
                  <a:cxn ang="0">
                    <a:pos x="0" y="T3"/>
                  </a:cxn>
                  <a:cxn ang="0">
                    <a:pos x="0" y="T4"/>
                  </a:cxn>
                  <a:cxn ang="0">
                    <a:pos x="0" y="T5"/>
                  </a:cxn>
                  <a:cxn ang="0">
                    <a:pos x="0" y="T6"/>
                  </a:cxn>
                </a:cxnLst>
                <a:rect l="0" t="0" r="r" b="b"/>
                <a:pathLst>
                  <a:path h="6">
                    <a:moveTo>
                      <a:pt x="0" y="0"/>
                    </a:moveTo>
                    <a:lnTo>
                      <a:pt x="0" y="0"/>
                    </a:lnTo>
                    <a:lnTo>
                      <a:pt x="0" y="0"/>
                    </a:lnTo>
                    <a:lnTo>
                      <a:pt x="0" y="0"/>
                    </a:lnTo>
                    <a:lnTo>
                      <a:pt x="0" y="6"/>
                    </a:lnTo>
                    <a:lnTo>
                      <a:pt x="0" y="6"/>
                    </a:lnTo>
                    <a:lnTo>
                      <a:pt x="0" y="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2" name="Freeform 524"/>
              <p:cNvSpPr>
                <a:spLocks/>
              </p:cNvSpPr>
              <p:nvPr/>
            </p:nvSpPr>
            <p:spPr bwMode="auto">
              <a:xfrm>
                <a:off x="3605" y="3889"/>
                <a:ext cx="0" cy="6"/>
              </a:xfrm>
              <a:custGeom>
                <a:avLst/>
                <a:gdLst>
                  <a:gd name="T0" fmla="*/ 6 h 6"/>
                  <a:gd name="T1" fmla="*/ 6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6"/>
                    </a:moveTo>
                    <a:lnTo>
                      <a:pt x="0" y="6"/>
                    </a:lnTo>
                    <a:lnTo>
                      <a:pt x="0" y="6"/>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3" name="Freeform 525"/>
              <p:cNvSpPr>
                <a:spLocks/>
              </p:cNvSpPr>
              <p:nvPr/>
            </p:nvSpPr>
            <p:spPr bwMode="auto">
              <a:xfrm>
                <a:off x="3605" y="3889"/>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4" name="Freeform 526"/>
              <p:cNvSpPr>
                <a:spLocks/>
              </p:cNvSpPr>
              <p:nvPr/>
            </p:nvSpPr>
            <p:spPr bwMode="auto">
              <a:xfrm>
                <a:off x="3610" y="388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5" name="Freeform 527"/>
              <p:cNvSpPr>
                <a:spLocks/>
              </p:cNvSpPr>
              <p:nvPr/>
            </p:nvSpPr>
            <p:spPr bwMode="auto">
              <a:xfrm>
                <a:off x="3610" y="3884"/>
                <a:ext cx="5" cy="5"/>
              </a:xfrm>
              <a:custGeom>
                <a:avLst/>
                <a:gdLst>
                  <a:gd name="T0" fmla="*/ 0 w 5"/>
                  <a:gd name="T1" fmla="*/ 5 h 5"/>
                  <a:gd name="T2" fmla="*/ 0 w 5"/>
                  <a:gd name="T3" fmla="*/ 5 h 5"/>
                  <a:gd name="T4" fmla="*/ 0 w 5"/>
                  <a:gd name="T5" fmla="*/ 5 h 5"/>
                  <a:gd name="T6" fmla="*/ 5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0" y="5"/>
                    </a:moveTo>
                    <a:lnTo>
                      <a:pt x="0" y="5"/>
                    </a:lnTo>
                    <a:lnTo>
                      <a:pt x="0" y="5"/>
                    </a:lnTo>
                    <a:lnTo>
                      <a:pt x="5" y="5"/>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6" name="Rectangle 528"/>
              <p:cNvSpPr>
                <a:spLocks noChangeArrowheads="1"/>
              </p:cNvSpPr>
              <p:nvPr/>
            </p:nvSpPr>
            <p:spPr bwMode="auto">
              <a:xfrm>
                <a:off x="3615" y="3884"/>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7" name="Freeform 529"/>
              <p:cNvSpPr>
                <a:spLocks/>
              </p:cNvSpPr>
              <p:nvPr/>
            </p:nvSpPr>
            <p:spPr bwMode="auto">
              <a:xfrm>
                <a:off x="3615" y="3884"/>
                <a:ext cx="6" cy="0"/>
              </a:xfrm>
              <a:custGeom>
                <a:avLst/>
                <a:gdLst>
                  <a:gd name="T0" fmla="*/ 0 w 6"/>
                  <a:gd name="T1" fmla="*/ 0 w 6"/>
                  <a:gd name="T2" fmla="*/ 0 w 6"/>
                  <a:gd name="T3" fmla="*/ 0 w 6"/>
                  <a:gd name="T4" fmla="*/ 6 w 6"/>
                </a:gdLst>
                <a:ahLst/>
                <a:cxnLst>
                  <a:cxn ang="0">
                    <a:pos x="T0" y="0"/>
                  </a:cxn>
                  <a:cxn ang="0">
                    <a:pos x="T1" y="0"/>
                  </a:cxn>
                  <a:cxn ang="0">
                    <a:pos x="T2" y="0"/>
                  </a:cxn>
                  <a:cxn ang="0">
                    <a:pos x="T3" y="0"/>
                  </a:cxn>
                  <a:cxn ang="0">
                    <a:pos x="T4" y="0"/>
                  </a:cxn>
                </a:cxnLst>
                <a:rect l="0" t="0" r="r" b="b"/>
                <a:pathLst>
                  <a:path w="6">
                    <a:moveTo>
                      <a:pt x="0" y="0"/>
                    </a:moveTo>
                    <a:lnTo>
                      <a:pt x="0" y="0"/>
                    </a:lnTo>
                    <a:lnTo>
                      <a:pt x="0" y="0"/>
                    </a:lnTo>
                    <a:lnTo>
                      <a:pt x="0"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8" name="Rectangle 530"/>
              <p:cNvSpPr>
                <a:spLocks noChangeArrowheads="1"/>
              </p:cNvSpPr>
              <p:nvPr/>
            </p:nvSpPr>
            <p:spPr bwMode="auto">
              <a:xfrm>
                <a:off x="3621" y="3884"/>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79" name="Rectangle 531"/>
              <p:cNvSpPr>
                <a:spLocks noChangeArrowheads="1"/>
              </p:cNvSpPr>
              <p:nvPr/>
            </p:nvSpPr>
            <p:spPr bwMode="auto">
              <a:xfrm>
                <a:off x="3621" y="3884"/>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0" name="Freeform 532"/>
              <p:cNvSpPr>
                <a:spLocks/>
              </p:cNvSpPr>
              <p:nvPr/>
            </p:nvSpPr>
            <p:spPr bwMode="auto">
              <a:xfrm>
                <a:off x="3621" y="3884"/>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1" name="Freeform 533"/>
              <p:cNvSpPr>
                <a:spLocks/>
              </p:cNvSpPr>
              <p:nvPr/>
            </p:nvSpPr>
            <p:spPr bwMode="auto">
              <a:xfrm>
                <a:off x="3626" y="3884"/>
                <a:ext cx="5" cy="0"/>
              </a:xfrm>
              <a:custGeom>
                <a:avLst/>
                <a:gdLst>
                  <a:gd name="T0" fmla="*/ 0 w 5"/>
                  <a:gd name="T1" fmla="*/ 0 w 5"/>
                  <a:gd name="T2" fmla="*/ 0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0"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2" name="Freeform 534"/>
              <p:cNvSpPr>
                <a:spLocks/>
              </p:cNvSpPr>
              <p:nvPr/>
            </p:nvSpPr>
            <p:spPr bwMode="auto">
              <a:xfrm>
                <a:off x="3631" y="388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3" name="Freeform 535"/>
              <p:cNvSpPr>
                <a:spLocks/>
              </p:cNvSpPr>
              <p:nvPr/>
            </p:nvSpPr>
            <p:spPr bwMode="auto">
              <a:xfrm>
                <a:off x="3631" y="3884"/>
                <a:ext cx="6" cy="5"/>
              </a:xfrm>
              <a:custGeom>
                <a:avLst/>
                <a:gdLst>
                  <a:gd name="T0" fmla="*/ 0 w 6"/>
                  <a:gd name="T1" fmla="*/ 0 h 5"/>
                  <a:gd name="T2" fmla="*/ 0 w 6"/>
                  <a:gd name="T3" fmla="*/ 0 h 5"/>
                  <a:gd name="T4" fmla="*/ 6 w 6"/>
                  <a:gd name="T5" fmla="*/ 5 h 5"/>
                  <a:gd name="T6" fmla="*/ 6 w 6"/>
                  <a:gd name="T7" fmla="*/ 5 h 5"/>
                  <a:gd name="T8" fmla="*/ 6 w 6"/>
                  <a:gd name="T9" fmla="*/ 5 h 5"/>
                </a:gdLst>
                <a:ahLst/>
                <a:cxnLst>
                  <a:cxn ang="0">
                    <a:pos x="T0" y="T1"/>
                  </a:cxn>
                  <a:cxn ang="0">
                    <a:pos x="T2" y="T3"/>
                  </a:cxn>
                  <a:cxn ang="0">
                    <a:pos x="T4" y="T5"/>
                  </a:cxn>
                  <a:cxn ang="0">
                    <a:pos x="T6" y="T7"/>
                  </a:cxn>
                  <a:cxn ang="0">
                    <a:pos x="T8" y="T9"/>
                  </a:cxn>
                </a:cxnLst>
                <a:rect l="0" t="0" r="r" b="b"/>
                <a:pathLst>
                  <a:path w="6" h="5">
                    <a:moveTo>
                      <a:pt x="0" y="0"/>
                    </a:moveTo>
                    <a:lnTo>
                      <a:pt x="0" y="0"/>
                    </a:lnTo>
                    <a:lnTo>
                      <a:pt x="6" y="5"/>
                    </a:lnTo>
                    <a:lnTo>
                      <a:pt x="6" y="5"/>
                    </a:lnTo>
                    <a:lnTo>
                      <a:pt x="6"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4" name="Freeform 536"/>
              <p:cNvSpPr>
                <a:spLocks/>
              </p:cNvSpPr>
              <p:nvPr/>
            </p:nvSpPr>
            <p:spPr bwMode="auto">
              <a:xfrm>
                <a:off x="3637" y="3884"/>
                <a:ext cx="0" cy="5"/>
              </a:xfrm>
              <a:custGeom>
                <a:avLst/>
                <a:gdLst>
                  <a:gd name="T0" fmla="*/ 5 h 5"/>
                  <a:gd name="T1" fmla="*/ 5 h 5"/>
                  <a:gd name="T2" fmla="*/ 0 h 5"/>
                  <a:gd name="T3" fmla="*/ 0 h 5"/>
                  <a:gd name="T4" fmla="*/ 0 h 5"/>
                  <a:gd name="T5" fmla="*/ 0 h 5"/>
                </a:gdLst>
                <a:ahLst/>
                <a:cxnLst>
                  <a:cxn ang="0">
                    <a:pos x="0" y="T0"/>
                  </a:cxn>
                  <a:cxn ang="0">
                    <a:pos x="0" y="T1"/>
                  </a:cxn>
                  <a:cxn ang="0">
                    <a:pos x="0" y="T2"/>
                  </a:cxn>
                  <a:cxn ang="0">
                    <a:pos x="0" y="T3"/>
                  </a:cxn>
                  <a:cxn ang="0">
                    <a:pos x="0" y="T4"/>
                  </a:cxn>
                  <a:cxn ang="0">
                    <a:pos x="0" y="T5"/>
                  </a:cxn>
                </a:cxnLst>
                <a:rect l="0" t="0" r="r" b="b"/>
                <a:pathLst>
                  <a:path h="5">
                    <a:moveTo>
                      <a:pt x="0" y="5"/>
                    </a:moveTo>
                    <a:lnTo>
                      <a:pt x="0" y="5"/>
                    </a:lnTo>
                    <a:lnTo>
                      <a:pt x="0" y="0"/>
                    </a:lnTo>
                    <a:lnTo>
                      <a:pt x="0" y="0"/>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5" name="Freeform 537"/>
              <p:cNvSpPr>
                <a:spLocks/>
              </p:cNvSpPr>
              <p:nvPr/>
            </p:nvSpPr>
            <p:spPr bwMode="auto">
              <a:xfrm>
                <a:off x="3637" y="3884"/>
                <a:ext cx="5" cy="5"/>
              </a:xfrm>
              <a:custGeom>
                <a:avLst/>
                <a:gdLst>
                  <a:gd name="T0" fmla="*/ 0 w 5"/>
                  <a:gd name="T1" fmla="*/ 0 h 5"/>
                  <a:gd name="T2" fmla="*/ 0 w 5"/>
                  <a:gd name="T3" fmla="*/ 0 h 5"/>
                  <a:gd name="T4" fmla="*/ 5 w 5"/>
                  <a:gd name="T5" fmla="*/ 0 h 5"/>
                  <a:gd name="T6" fmla="*/ 5 w 5"/>
                  <a:gd name="T7" fmla="*/ 0 h 5"/>
                  <a:gd name="T8" fmla="*/ 5 w 5"/>
                  <a:gd name="T9" fmla="*/ 5 h 5"/>
                  <a:gd name="T10" fmla="*/ 5 w 5"/>
                  <a:gd name="T11" fmla="*/ 5 h 5"/>
                  <a:gd name="T12" fmla="*/ 5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0"/>
                    </a:moveTo>
                    <a:lnTo>
                      <a:pt x="0" y="0"/>
                    </a:lnTo>
                    <a:lnTo>
                      <a:pt x="5" y="0"/>
                    </a:lnTo>
                    <a:lnTo>
                      <a:pt x="5" y="0"/>
                    </a:lnTo>
                    <a:lnTo>
                      <a:pt x="5" y="5"/>
                    </a:lnTo>
                    <a:lnTo>
                      <a:pt x="5" y="5"/>
                    </a:lnTo>
                    <a:lnTo>
                      <a:pt x="5"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6" name="Freeform 538"/>
              <p:cNvSpPr>
                <a:spLocks/>
              </p:cNvSpPr>
              <p:nvPr/>
            </p:nvSpPr>
            <p:spPr bwMode="auto">
              <a:xfrm>
                <a:off x="3642" y="3884"/>
                <a:ext cx="0" cy="5"/>
              </a:xfrm>
              <a:custGeom>
                <a:avLst/>
                <a:gdLst>
                  <a:gd name="T0" fmla="*/ 5 h 5"/>
                  <a:gd name="T1" fmla="*/ 5 h 5"/>
                  <a:gd name="T2" fmla="*/ 0 h 5"/>
                  <a:gd name="T3" fmla="*/ 0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0"/>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7" name="Freeform 539"/>
              <p:cNvSpPr>
                <a:spLocks/>
              </p:cNvSpPr>
              <p:nvPr/>
            </p:nvSpPr>
            <p:spPr bwMode="auto">
              <a:xfrm>
                <a:off x="3642" y="3884"/>
                <a:ext cx="5" cy="5"/>
              </a:xfrm>
              <a:custGeom>
                <a:avLst/>
                <a:gdLst>
                  <a:gd name="T0" fmla="*/ 0 w 5"/>
                  <a:gd name="T1" fmla="*/ 0 h 5"/>
                  <a:gd name="T2" fmla="*/ 0 w 5"/>
                  <a:gd name="T3" fmla="*/ 0 h 5"/>
                  <a:gd name="T4" fmla="*/ 0 w 5"/>
                  <a:gd name="T5" fmla="*/ 0 h 5"/>
                  <a:gd name="T6" fmla="*/ 5 w 5"/>
                  <a:gd name="T7" fmla="*/ 0 h 5"/>
                  <a:gd name="T8" fmla="*/ 5 w 5"/>
                  <a:gd name="T9" fmla="*/ 5 h 5"/>
                  <a:gd name="T10" fmla="*/ 5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0" y="0"/>
                    </a:lnTo>
                    <a:lnTo>
                      <a:pt x="0" y="0"/>
                    </a:lnTo>
                    <a:lnTo>
                      <a:pt x="5" y="0"/>
                    </a:lnTo>
                    <a:lnTo>
                      <a:pt x="5" y="5"/>
                    </a:lnTo>
                    <a:lnTo>
                      <a:pt x="5"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8" name="Freeform 540"/>
              <p:cNvSpPr>
                <a:spLocks/>
              </p:cNvSpPr>
              <p:nvPr/>
            </p:nvSpPr>
            <p:spPr bwMode="auto">
              <a:xfrm>
                <a:off x="3647" y="3884"/>
                <a:ext cx="6" cy="5"/>
              </a:xfrm>
              <a:custGeom>
                <a:avLst/>
                <a:gdLst>
                  <a:gd name="T0" fmla="*/ 0 w 6"/>
                  <a:gd name="T1" fmla="*/ 5 h 5"/>
                  <a:gd name="T2" fmla="*/ 6 w 6"/>
                  <a:gd name="T3" fmla="*/ 0 h 5"/>
                  <a:gd name="T4" fmla="*/ 6 w 6"/>
                  <a:gd name="T5" fmla="*/ 0 h 5"/>
                  <a:gd name="T6" fmla="*/ 6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0" y="5"/>
                    </a:moveTo>
                    <a:lnTo>
                      <a:pt x="6" y="0"/>
                    </a:lnTo>
                    <a:lnTo>
                      <a:pt x="6"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89" name="Freeform 541"/>
              <p:cNvSpPr>
                <a:spLocks/>
              </p:cNvSpPr>
              <p:nvPr/>
            </p:nvSpPr>
            <p:spPr bwMode="auto">
              <a:xfrm>
                <a:off x="3653" y="388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0" name="Freeform 542"/>
              <p:cNvSpPr>
                <a:spLocks/>
              </p:cNvSpPr>
              <p:nvPr/>
            </p:nvSpPr>
            <p:spPr bwMode="auto">
              <a:xfrm>
                <a:off x="3653" y="3884"/>
                <a:ext cx="5" cy="0"/>
              </a:xfrm>
              <a:custGeom>
                <a:avLst/>
                <a:gdLst>
                  <a:gd name="T0" fmla="*/ 0 w 5"/>
                  <a:gd name="T1" fmla="*/ 5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1" name="Freeform 543"/>
              <p:cNvSpPr>
                <a:spLocks/>
              </p:cNvSpPr>
              <p:nvPr/>
            </p:nvSpPr>
            <p:spPr bwMode="auto">
              <a:xfrm>
                <a:off x="3658" y="3879"/>
                <a:ext cx="0" cy="5"/>
              </a:xfrm>
              <a:custGeom>
                <a:avLst/>
                <a:gdLst>
                  <a:gd name="T0" fmla="*/ 5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5"/>
                    </a:moveTo>
                    <a:lnTo>
                      <a:pt x="0" y="5"/>
                    </a:lnTo>
                    <a:lnTo>
                      <a:pt x="0" y="5"/>
                    </a:lnTo>
                    <a:lnTo>
                      <a:pt x="0" y="0"/>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2" name="Freeform 544"/>
              <p:cNvSpPr>
                <a:spLocks/>
              </p:cNvSpPr>
              <p:nvPr/>
            </p:nvSpPr>
            <p:spPr bwMode="auto">
              <a:xfrm>
                <a:off x="3658" y="3879"/>
                <a:ext cx="11" cy="0"/>
              </a:xfrm>
              <a:custGeom>
                <a:avLst/>
                <a:gdLst>
                  <a:gd name="T0" fmla="*/ 0 w 11"/>
                  <a:gd name="T1" fmla="*/ 0 w 11"/>
                  <a:gd name="T2" fmla="*/ 5 w 11"/>
                  <a:gd name="T3" fmla="*/ 5 w 11"/>
                  <a:gd name="T4" fmla="*/ 5 w 11"/>
                  <a:gd name="T5" fmla="*/ 11 w 11"/>
                  <a:gd name="T6" fmla="*/ 11 w 11"/>
                  <a:gd name="T7" fmla="*/ 11 w 11"/>
                  <a:gd name="T8" fmla="*/ 11 w 1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1">
                    <a:moveTo>
                      <a:pt x="0" y="0"/>
                    </a:moveTo>
                    <a:lnTo>
                      <a:pt x="0" y="0"/>
                    </a:lnTo>
                    <a:lnTo>
                      <a:pt x="5" y="0"/>
                    </a:lnTo>
                    <a:lnTo>
                      <a:pt x="5" y="0"/>
                    </a:lnTo>
                    <a:lnTo>
                      <a:pt x="5" y="0"/>
                    </a:lnTo>
                    <a:lnTo>
                      <a:pt x="11" y="0"/>
                    </a:lnTo>
                    <a:lnTo>
                      <a:pt x="11"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3" name="Freeform 545"/>
              <p:cNvSpPr>
                <a:spLocks/>
              </p:cNvSpPr>
              <p:nvPr/>
            </p:nvSpPr>
            <p:spPr bwMode="auto">
              <a:xfrm>
                <a:off x="3669" y="3879"/>
                <a:ext cx="5" cy="0"/>
              </a:xfrm>
              <a:custGeom>
                <a:avLst/>
                <a:gdLst>
                  <a:gd name="T0" fmla="*/ 0 w 5"/>
                  <a:gd name="T1" fmla="*/ 0 w 5"/>
                  <a:gd name="T2" fmla="*/ 0 w 5"/>
                  <a:gd name="T3" fmla="*/ 0 w 5"/>
                  <a:gd name="T4" fmla="*/ 0 w 5"/>
                  <a:gd name="T5" fmla="*/ 0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0" y="0"/>
                    </a:lnTo>
                    <a:lnTo>
                      <a:pt x="0" y="0"/>
                    </a:lnTo>
                    <a:lnTo>
                      <a:pt x="0"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4" name="Freeform 546"/>
              <p:cNvSpPr>
                <a:spLocks/>
              </p:cNvSpPr>
              <p:nvPr/>
            </p:nvSpPr>
            <p:spPr bwMode="auto">
              <a:xfrm>
                <a:off x="3674" y="3873"/>
                <a:ext cx="10" cy="6"/>
              </a:xfrm>
              <a:custGeom>
                <a:avLst/>
                <a:gdLst>
                  <a:gd name="T0" fmla="*/ 0 w 10"/>
                  <a:gd name="T1" fmla="*/ 6 h 6"/>
                  <a:gd name="T2" fmla="*/ 0 w 10"/>
                  <a:gd name="T3" fmla="*/ 0 h 6"/>
                  <a:gd name="T4" fmla="*/ 0 w 10"/>
                  <a:gd name="T5" fmla="*/ 0 h 6"/>
                  <a:gd name="T6" fmla="*/ 0 w 10"/>
                  <a:gd name="T7" fmla="*/ 0 h 6"/>
                  <a:gd name="T8" fmla="*/ 5 w 10"/>
                  <a:gd name="T9" fmla="*/ 0 h 6"/>
                  <a:gd name="T10" fmla="*/ 5 w 10"/>
                  <a:gd name="T11" fmla="*/ 0 h 6"/>
                  <a:gd name="T12" fmla="*/ 5 w 10"/>
                  <a:gd name="T13" fmla="*/ 0 h 6"/>
                  <a:gd name="T14" fmla="*/ 5 w 10"/>
                  <a:gd name="T15" fmla="*/ 0 h 6"/>
                  <a:gd name="T16" fmla="*/ 10 w 1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0" y="6"/>
                    </a:moveTo>
                    <a:lnTo>
                      <a:pt x="0" y="0"/>
                    </a:lnTo>
                    <a:lnTo>
                      <a:pt x="0" y="0"/>
                    </a:lnTo>
                    <a:lnTo>
                      <a:pt x="0" y="0"/>
                    </a:lnTo>
                    <a:lnTo>
                      <a:pt x="5" y="0"/>
                    </a:lnTo>
                    <a:lnTo>
                      <a:pt x="5" y="0"/>
                    </a:lnTo>
                    <a:lnTo>
                      <a:pt x="5" y="0"/>
                    </a:lnTo>
                    <a:lnTo>
                      <a:pt x="5" y="0"/>
                    </a:lnTo>
                    <a:lnTo>
                      <a:pt x="1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5" name="Freeform 547"/>
              <p:cNvSpPr>
                <a:spLocks/>
              </p:cNvSpPr>
              <p:nvPr/>
            </p:nvSpPr>
            <p:spPr bwMode="auto">
              <a:xfrm>
                <a:off x="3684" y="3873"/>
                <a:ext cx="0" cy="6"/>
              </a:xfrm>
              <a:custGeom>
                <a:avLst/>
                <a:gdLst>
                  <a:gd name="T0" fmla="*/ 0 h 6"/>
                  <a:gd name="T1" fmla="*/ 0 h 6"/>
                  <a:gd name="T2" fmla="*/ 0 h 6"/>
                  <a:gd name="T3" fmla="*/ 0 h 6"/>
                  <a:gd name="T4" fmla="*/ 6 h 6"/>
                  <a:gd name="T5" fmla="*/ 6 h 6"/>
                  <a:gd name="T6" fmla="*/ 6 h 6"/>
                </a:gdLst>
                <a:ahLst/>
                <a:cxnLst>
                  <a:cxn ang="0">
                    <a:pos x="0" y="T0"/>
                  </a:cxn>
                  <a:cxn ang="0">
                    <a:pos x="0" y="T1"/>
                  </a:cxn>
                  <a:cxn ang="0">
                    <a:pos x="0" y="T2"/>
                  </a:cxn>
                  <a:cxn ang="0">
                    <a:pos x="0" y="T3"/>
                  </a:cxn>
                  <a:cxn ang="0">
                    <a:pos x="0" y="T4"/>
                  </a:cxn>
                  <a:cxn ang="0">
                    <a:pos x="0" y="T5"/>
                  </a:cxn>
                  <a:cxn ang="0">
                    <a:pos x="0" y="T6"/>
                  </a:cxn>
                </a:cxnLst>
                <a:rect l="0" t="0" r="r" b="b"/>
                <a:pathLst>
                  <a:path h="6">
                    <a:moveTo>
                      <a:pt x="0" y="0"/>
                    </a:moveTo>
                    <a:lnTo>
                      <a:pt x="0" y="0"/>
                    </a:lnTo>
                    <a:lnTo>
                      <a:pt x="0" y="0"/>
                    </a:lnTo>
                    <a:lnTo>
                      <a:pt x="0" y="0"/>
                    </a:lnTo>
                    <a:lnTo>
                      <a:pt x="0" y="6"/>
                    </a:lnTo>
                    <a:lnTo>
                      <a:pt x="0" y="6"/>
                    </a:lnTo>
                    <a:lnTo>
                      <a:pt x="0" y="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6" name="Freeform 548"/>
              <p:cNvSpPr>
                <a:spLocks/>
              </p:cNvSpPr>
              <p:nvPr/>
            </p:nvSpPr>
            <p:spPr bwMode="auto">
              <a:xfrm>
                <a:off x="3684" y="3879"/>
                <a:ext cx="11" cy="5"/>
              </a:xfrm>
              <a:custGeom>
                <a:avLst/>
                <a:gdLst>
                  <a:gd name="T0" fmla="*/ 0 w 11"/>
                  <a:gd name="T1" fmla="*/ 0 h 5"/>
                  <a:gd name="T2" fmla="*/ 0 w 11"/>
                  <a:gd name="T3" fmla="*/ 0 h 5"/>
                  <a:gd name="T4" fmla="*/ 6 w 11"/>
                  <a:gd name="T5" fmla="*/ 0 h 5"/>
                  <a:gd name="T6" fmla="*/ 6 w 11"/>
                  <a:gd name="T7" fmla="*/ 0 h 5"/>
                  <a:gd name="T8" fmla="*/ 6 w 11"/>
                  <a:gd name="T9" fmla="*/ 0 h 5"/>
                  <a:gd name="T10" fmla="*/ 11 w 11"/>
                  <a:gd name="T11" fmla="*/ 5 h 5"/>
                  <a:gd name="T12" fmla="*/ 11 w 11"/>
                  <a:gd name="T13" fmla="*/ 5 h 5"/>
                  <a:gd name="T14" fmla="*/ 11 w 11"/>
                  <a:gd name="T15" fmla="*/ 5 h 5"/>
                  <a:gd name="T16" fmla="*/ 11 w 11"/>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0" y="0"/>
                    </a:lnTo>
                    <a:lnTo>
                      <a:pt x="6" y="0"/>
                    </a:lnTo>
                    <a:lnTo>
                      <a:pt x="6" y="0"/>
                    </a:lnTo>
                    <a:lnTo>
                      <a:pt x="6" y="0"/>
                    </a:lnTo>
                    <a:lnTo>
                      <a:pt x="11" y="5"/>
                    </a:lnTo>
                    <a:lnTo>
                      <a:pt x="11" y="5"/>
                    </a:lnTo>
                    <a:lnTo>
                      <a:pt x="11" y="5"/>
                    </a:lnTo>
                    <a:lnTo>
                      <a:pt x="11"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7" name="Freeform 549"/>
              <p:cNvSpPr>
                <a:spLocks/>
              </p:cNvSpPr>
              <p:nvPr/>
            </p:nvSpPr>
            <p:spPr bwMode="auto">
              <a:xfrm>
                <a:off x="3695" y="3884"/>
                <a:ext cx="5" cy="5"/>
              </a:xfrm>
              <a:custGeom>
                <a:avLst/>
                <a:gdLst>
                  <a:gd name="T0" fmla="*/ 0 w 5"/>
                  <a:gd name="T1" fmla="*/ 0 h 5"/>
                  <a:gd name="T2" fmla="*/ 5 w 5"/>
                  <a:gd name="T3" fmla="*/ 0 h 5"/>
                  <a:gd name="T4" fmla="*/ 5 w 5"/>
                  <a:gd name="T5" fmla="*/ 0 h 5"/>
                  <a:gd name="T6" fmla="*/ 5 w 5"/>
                  <a:gd name="T7" fmla="*/ 0 h 5"/>
                  <a:gd name="T8" fmla="*/ 5 w 5"/>
                  <a:gd name="T9" fmla="*/ 5 h 5"/>
                </a:gdLst>
                <a:ahLst/>
                <a:cxnLst>
                  <a:cxn ang="0">
                    <a:pos x="T0" y="T1"/>
                  </a:cxn>
                  <a:cxn ang="0">
                    <a:pos x="T2" y="T3"/>
                  </a:cxn>
                  <a:cxn ang="0">
                    <a:pos x="T4" y="T5"/>
                  </a:cxn>
                  <a:cxn ang="0">
                    <a:pos x="T6" y="T7"/>
                  </a:cxn>
                  <a:cxn ang="0">
                    <a:pos x="T8" y="T9"/>
                  </a:cxn>
                </a:cxnLst>
                <a:rect l="0" t="0" r="r" b="b"/>
                <a:pathLst>
                  <a:path w="5" h="5">
                    <a:moveTo>
                      <a:pt x="0" y="0"/>
                    </a:moveTo>
                    <a:lnTo>
                      <a:pt x="5" y="0"/>
                    </a:lnTo>
                    <a:lnTo>
                      <a:pt x="5" y="0"/>
                    </a:lnTo>
                    <a:lnTo>
                      <a:pt x="5" y="0"/>
                    </a:lnTo>
                    <a:lnTo>
                      <a:pt x="5"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8" name="Freeform 550"/>
              <p:cNvSpPr>
                <a:spLocks/>
              </p:cNvSpPr>
              <p:nvPr/>
            </p:nvSpPr>
            <p:spPr bwMode="auto">
              <a:xfrm>
                <a:off x="3700" y="3884"/>
                <a:ext cx="11" cy="5"/>
              </a:xfrm>
              <a:custGeom>
                <a:avLst/>
                <a:gdLst>
                  <a:gd name="T0" fmla="*/ 0 w 11"/>
                  <a:gd name="T1" fmla="*/ 5 h 5"/>
                  <a:gd name="T2" fmla="*/ 6 w 11"/>
                  <a:gd name="T3" fmla="*/ 5 h 5"/>
                  <a:gd name="T4" fmla="*/ 6 w 11"/>
                  <a:gd name="T5" fmla="*/ 0 h 5"/>
                  <a:gd name="T6" fmla="*/ 6 w 11"/>
                  <a:gd name="T7" fmla="*/ 0 h 5"/>
                  <a:gd name="T8" fmla="*/ 11 w 11"/>
                  <a:gd name="T9" fmla="*/ 0 h 5"/>
                </a:gdLst>
                <a:ahLst/>
                <a:cxnLst>
                  <a:cxn ang="0">
                    <a:pos x="T0" y="T1"/>
                  </a:cxn>
                  <a:cxn ang="0">
                    <a:pos x="T2" y="T3"/>
                  </a:cxn>
                  <a:cxn ang="0">
                    <a:pos x="T4" y="T5"/>
                  </a:cxn>
                  <a:cxn ang="0">
                    <a:pos x="T6" y="T7"/>
                  </a:cxn>
                  <a:cxn ang="0">
                    <a:pos x="T8" y="T9"/>
                  </a:cxn>
                </a:cxnLst>
                <a:rect l="0" t="0" r="r" b="b"/>
                <a:pathLst>
                  <a:path w="11" h="5">
                    <a:moveTo>
                      <a:pt x="0" y="5"/>
                    </a:moveTo>
                    <a:lnTo>
                      <a:pt x="6" y="5"/>
                    </a:lnTo>
                    <a:lnTo>
                      <a:pt x="6" y="0"/>
                    </a:lnTo>
                    <a:lnTo>
                      <a:pt x="6"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599" name="Freeform 551"/>
              <p:cNvSpPr>
                <a:spLocks/>
              </p:cNvSpPr>
              <p:nvPr/>
            </p:nvSpPr>
            <p:spPr bwMode="auto">
              <a:xfrm>
                <a:off x="3711" y="3884"/>
                <a:ext cx="11" cy="0"/>
              </a:xfrm>
              <a:custGeom>
                <a:avLst/>
                <a:gdLst>
                  <a:gd name="T0" fmla="*/ 0 w 11"/>
                  <a:gd name="T1" fmla="*/ 0 w 11"/>
                  <a:gd name="T2" fmla="*/ 5 w 11"/>
                  <a:gd name="T3" fmla="*/ 5 w 11"/>
                  <a:gd name="T4" fmla="*/ 11 w 11"/>
                  <a:gd name="T5" fmla="*/ 11 w 11"/>
                  <a:gd name="T6" fmla="*/ 11 w 11"/>
                </a:gdLst>
                <a:ahLst/>
                <a:cxnLst>
                  <a:cxn ang="0">
                    <a:pos x="T0" y="0"/>
                  </a:cxn>
                  <a:cxn ang="0">
                    <a:pos x="T1" y="0"/>
                  </a:cxn>
                  <a:cxn ang="0">
                    <a:pos x="T2" y="0"/>
                  </a:cxn>
                  <a:cxn ang="0">
                    <a:pos x="T3" y="0"/>
                  </a:cxn>
                  <a:cxn ang="0">
                    <a:pos x="T4" y="0"/>
                  </a:cxn>
                  <a:cxn ang="0">
                    <a:pos x="T5" y="0"/>
                  </a:cxn>
                  <a:cxn ang="0">
                    <a:pos x="T6" y="0"/>
                  </a:cxn>
                </a:cxnLst>
                <a:rect l="0" t="0" r="r" b="b"/>
                <a:pathLst>
                  <a:path w="11">
                    <a:moveTo>
                      <a:pt x="0" y="0"/>
                    </a:moveTo>
                    <a:lnTo>
                      <a:pt x="0" y="0"/>
                    </a:lnTo>
                    <a:lnTo>
                      <a:pt x="5" y="0"/>
                    </a:lnTo>
                    <a:lnTo>
                      <a:pt x="5" y="0"/>
                    </a:lnTo>
                    <a:lnTo>
                      <a:pt x="11"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0" name="Freeform 552"/>
              <p:cNvSpPr>
                <a:spLocks/>
              </p:cNvSpPr>
              <p:nvPr/>
            </p:nvSpPr>
            <p:spPr bwMode="auto">
              <a:xfrm>
                <a:off x="3722" y="3884"/>
                <a:ext cx="10" cy="0"/>
              </a:xfrm>
              <a:custGeom>
                <a:avLst/>
                <a:gdLst>
                  <a:gd name="T0" fmla="*/ 0 w 10"/>
                  <a:gd name="T1" fmla="*/ 5 w 10"/>
                  <a:gd name="T2" fmla="*/ 5 w 10"/>
                  <a:gd name="T3" fmla="*/ 5 w 10"/>
                  <a:gd name="T4" fmla="*/ 5 w 10"/>
                  <a:gd name="T5" fmla="*/ 10 w 10"/>
                </a:gdLst>
                <a:ahLst/>
                <a:cxnLst>
                  <a:cxn ang="0">
                    <a:pos x="T0" y="0"/>
                  </a:cxn>
                  <a:cxn ang="0">
                    <a:pos x="T1" y="0"/>
                  </a:cxn>
                  <a:cxn ang="0">
                    <a:pos x="T2" y="0"/>
                  </a:cxn>
                  <a:cxn ang="0">
                    <a:pos x="T3" y="0"/>
                  </a:cxn>
                  <a:cxn ang="0">
                    <a:pos x="T4" y="0"/>
                  </a:cxn>
                  <a:cxn ang="0">
                    <a:pos x="T5" y="0"/>
                  </a:cxn>
                </a:cxnLst>
                <a:rect l="0" t="0" r="r" b="b"/>
                <a:pathLst>
                  <a:path w="10">
                    <a:moveTo>
                      <a:pt x="0" y="0"/>
                    </a:moveTo>
                    <a:lnTo>
                      <a:pt x="5" y="0"/>
                    </a:lnTo>
                    <a:lnTo>
                      <a:pt x="5" y="0"/>
                    </a:lnTo>
                    <a:lnTo>
                      <a:pt x="5" y="0"/>
                    </a:lnTo>
                    <a:lnTo>
                      <a:pt x="5" y="0"/>
                    </a:lnTo>
                    <a:lnTo>
                      <a:pt x="1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1" name="Freeform 553"/>
              <p:cNvSpPr>
                <a:spLocks/>
              </p:cNvSpPr>
              <p:nvPr/>
            </p:nvSpPr>
            <p:spPr bwMode="auto">
              <a:xfrm>
                <a:off x="3732" y="3873"/>
                <a:ext cx="6" cy="11"/>
              </a:xfrm>
              <a:custGeom>
                <a:avLst/>
                <a:gdLst>
                  <a:gd name="T0" fmla="*/ 0 w 6"/>
                  <a:gd name="T1" fmla="*/ 11 h 11"/>
                  <a:gd name="T2" fmla="*/ 0 w 6"/>
                  <a:gd name="T3" fmla="*/ 11 h 11"/>
                  <a:gd name="T4" fmla="*/ 0 w 6"/>
                  <a:gd name="T5" fmla="*/ 6 h 11"/>
                  <a:gd name="T6" fmla="*/ 0 w 6"/>
                  <a:gd name="T7" fmla="*/ 6 h 11"/>
                  <a:gd name="T8" fmla="*/ 0 w 6"/>
                  <a:gd name="T9" fmla="*/ 6 h 11"/>
                  <a:gd name="T10" fmla="*/ 6 w 6"/>
                  <a:gd name="T11" fmla="*/ 0 h 11"/>
                  <a:gd name="T12" fmla="*/ 6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11"/>
                    </a:moveTo>
                    <a:lnTo>
                      <a:pt x="0" y="11"/>
                    </a:lnTo>
                    <a:lnTo>
                      <a:pt x="0" y="6"/>
                    </a:lnTo>
                    <a:lnTo>
                      <a:pt x="0" y="6"/>
                    </a:lnTo>
                    <a:lnTo>
                      <a:pt x="0" y="6"/>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2" name="Freeform 554"/>
              <p:cNvSpPr>
                <a:spLocks/>
              </p:cNvSpPr>
              <p:nvPr/>
            </p:nvSpPr>
            <p:spPr bwMode="auto">
              <a:xfrm>
                <a:off x="3738" y="3873"/>
                <a:ext cx="5" cy="0"/>
              </a:xfrm>
              <a:custGeom>
                <a:avLst/>
                <a:gdLst>
                  <a:gd name="T0" fmla="*/ 0 w 5"/>
                  <a:gd name="T1" fmla="*/ 0 w 5"/>
                  <a:gd name="T2" fmla="*/ 0 w 5"/>
                  <a:gd name="T3" fmla="*/ 0 w 5"/>
                  <a:gd name="T4" fmla="*/ 0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0" y="0"/>
                    </a:lnTo>
                    <a:lnTo>
                      <a:pt x="0"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3" name="Freeform 555"/>
              <p:cNvSpPr>
                <a:spLocks/>
              </p:cNvSpPr>
              <p:nvPr/>
            </p:nvSpPr>
            <p:spPr bwMode="auto">
              <a:xfrm>
                <a:off x="3743" y="3868"/>
                <a:ext cx="5" cy="5"/>
              </a:xfrm>
              <a:custGeom>
                <a:avLst/>
                <a:gdLst>
                  <a:gd name="T0" fmla="*/ 0 w 5"/>
                  <a:gd name="T1" fmla="*/ 5 h 5"/>
                  <a:gd name="T2" fmla="*/ 0 w 5"/>
                  <a:gd name="T3" fmla="*/ 5 h 5"/>
                  <a:gd name="T4" fmla="*/ 0 w 5"/>
                  <a:gd name="T5" fmla="*/ 5 h 5"/>
                  <a:gd name="T6" fmla="*/ 0 w 5"/>
                  <a:gd name="T7" fmla="*/ 5 h 5"/>
                  <a:gd name="T8" fmla="*/ 5 w 5"/>
                  <a:gd name="T9" fmla="*/ 5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5"/>
                    </a:moveTo>
                    <a:lnTo>
                      <a:pt x="0" y="5"/>
                    </a:lnTo>
                    <a:lnTo>
                      <a:pt x="0" y="5"/>
                    </a:lnTo>
                    <a:lnTo>
                      <a:pt x="0" y="5"/>
                    </a:lnTo>
                    <a:lnTo>
                      <a:pt x="5" y="5"/>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4" name="Freeform 556"/>
              <p:cNvSpPr>
                <a:spLocks/>
              </p:cNvSpPr>
              <p:nvPr/>
            </p:nvSpPr>
            <p:spPr bwMode="auto">
              <a:xfrm>
                <a:off x="3748" y="3868"/>
                <a:ext cx="16" cy="5"/>
              </a:xfrm>
              <a:custGeom>
                <a:avLst/>
                <a:gdLst>
                  <a:gd name="T0" fmla="*/ 0 w 16"/>
                  <a:gd name="T1" fmla="*/ 0 h 5"/>
                  <a:gd name="T2" fmla="*/ 0 w 16"/>
                  <a:gd name="T3" fmla="*/ 0 h 5"/>
                  <a:gd name="T4" fmla="*/ 6 w 16"/>
                  <a:gd name="T5" fmla="*/ 0 h 5"/>
                  <a:gd name="T6" fmla="*/ 6 w 16"/>
                  <a:gd name="T7" fmla="*/ 0 h 5"/>
                  <a:gd name="T8" fmla="*/ 11 w 16"/>
                  <a:gd name="T9" fmla="*/ 0 h 5"/>
                  <a:gd name="T10" fmla="*/ 16 w 16"/>
                  <a:gd name="T11" fmla="*/ 5 h 5"/>
                </a:gdLst>
                <a:ahLst/>
                <a:cxnLst>
                  <a:cxn ang="0">
                    <a:pos x="T0" y="T1"/>
                  </a:cxn>
                  <a:cxn ang="0">
                    <a:pos x="T2" y="T3"/>
                  </a:cxn>
                  <a:cxn ang="0">
                    <a:pos x="T4" y="T5"/>
                  </a:cxn>
                  <a:cxn ang="0">
                    <a:pos x="T6" y="T7"/>
                  </a:cxn>
                  <a:cxn ang="0">
                    <a:pos x="T8" y="T9"/>
                  </a:cxn>
                  <a:cxn ang="0">
                    <a:pos x="T10" y="T11"/>
                  </a:cxn>
                </a:cxnLst>
                <a:rect l="0" t="0" r="r" b="b"/>
                <a:pathLst>
                  <a:path w="16" h="5">
                    <a:moveTo>
                      <a:pt x="0" y="0"/>
                    </a:moveTo>
                    <a:lnTo>
                      <a:pt x="0" y="0"/>
                    </a:lnTo>
                    <a:lnTo>
                      <a:pt x="6" y="0"/>
                    </a:lnTo>
                    <a:lnTo>
                      <a:pt x="6" y="0"/>
                    </a:lnTo>
                    <a:lnTo>
                      <a:pt x="11" y="0"/>
                    </a:lnTo>
                    <a:lnTo>
                      <a:pt x="16"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5" name="Freeform 557"/>
              <p:cNvSpPr>
                <a:spLocks/>
              </p:cNvSpPr>
              <p:nvPr/>
            </p:nvSpPr>
            <p:spPr bwMode="auto">
              <a:xfrm>
                <a:off x="3764" y="3868"/>
                <a:ext cx="6" cy="5"/>
              </a:xfrm>
              <a:custGeom>
                <a:avLst/>
                <a:gdLst>
                  <a:gd name="T0" fmla="*/ 0 w 6"/>
                  <a:gd name="T1" fmla="*/ 5 h 5"/>
                  <a:gd name="T2" fmla="*/ 0 w 6"/>
                  <a:gd name="T3" fmla="*/ 5 h 5"/>
                  <a:gd name="T4" fmla="*/ 6 w 6"/>
                  <a:gd name="T5" fmla="*/ 0 h 5"/>
                  <a:gd name="T6" fmla="*/ 6 w 6"/>
                  <a:gd name="T7" fmla="*/ 0 h 5"/>
                  <a:gd name="T8" fmla="*/ 6 w 6"/>
                  <a:gd name="T9" fmla="*/ 0 h 5"/>
                </a:gdLst>
                <a:ahLst/>
                <a:cxnLst>
                  <a:cxn ang="0">
                    <a:pos x="T0" y="T1"/>
                  </a:cxn>
                  <a:cxn ang="0">
                    <a:pos x="T2" y="T3"/>
                  </a:cxn>
                  <a:cxn ang="0">
                    <a:pos x="T4" y="T5"/>
                  </a:cxn>
                  <a:cxn ang="0">
                    <a:pos x="T6" y="T7"/>
                  </a:cxn>
                  <a:cxn ang="0">
                    <a:pos x="T8" y="T9"/>
                  </a:cxn>
                </a:cxnLst>
                <a:rect l="0" t="0" r="r" b="b"/>
                <a:pathLst>
                  <a:path w="6" h="5">
                    <a:moveTo>
                      <a:pt x="0" y="5"/>
                    </a:moveTo>
                    <a:lnTo>
                      <a:pt x="0" y="5"/>
                    </a:lnTo>
                    <a:lnTo>
                      <a:pt x="6"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6" name="Freeform 558"/>
              <p:cNvSpPr>
                <a:spLocks/>
              </p:cNvSpPr>
              <p:nvPr/>
            </p:nvSpPr>
            <p:spPr bwMode="auto">
              <a:xfrm>
                <a:off x="3770" y="3868"/>
                <a:ext cx="16" cy="0"/>
              </a:xfrm>
              <a:custGeom>
                <a:avLst/>
                <a:gdLst>
                  <a:gd name="T0" fmla="*/ 0 w 16"/>
                  <a:gd name="T1" fmla="*/ 5 w 16"/>
                  <a:gd name="T2" fmla="*/ 10 w 16"/>
                  <a:gd name="T3" fmla="*/ 10 w 16"/>
                  <a:gd name="T4" fmla="*/ 16 w 16"/>
                </a:gdLst>
                <a:ahLst/>
                <a:cxnLst>
                  <a:cxn ang="0">
                    <a:pos x="T0" y="0"/>
                  </a:cxn>
                  <a:cxn ang="0">
                    <a:pos x="T1" y="0"/>
                  </a:cxn>
                  <a:cxn ang="0">
                    <a:pos x="T2" y="0"/>
                  </a:cxn>
                  <a:cxn ang="0">
                    <a:pos x="T3" y="0"/>
                  </a:cxn>
                  <a:cxn ang="0">
                    <a:pos x="T4" y="0"/>
                  </a:cxn>
                </a:cxnLst>
                <a:rect l="0" t="0" r="r" b="b"/>
                <a:pathLst>
                  <a:path w="16">
                    <a:moveTo>
                      <a:pt x="0" y="0"/>
                    </a:moveTo>
                    <a:lnTo>
                      <a:pt x="5" y="0"/>
                    </a:lnTo>
                    <a:lnTo>
                      <a:pt x="10" y="0"/>
                    </a:lnTo>
                    <a:lnTo>
                      <a:pt x="10"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7" name="Freeform 559"/>
              <p:cNvSpPr>
                <a:spLocks/>
              </p:cNvSpPr>
              <p:nvPr/>
            </p:nvSpPr>
            <p:spPr bwMode="auto">
              <a:xfrm>
                <a:off x="3786" y="3868"/>
                <a:ext cx="10" cy="5"/>
              </a:xfrm>
              <a:custGeom>
                <a:avLst/>
                <a:gdLst>
                  <a:gd name="T0" fmla="*/ 0 w 10"/>
                  <a:gd name="T1" fmla="*/ 0 h 5"/>
                  <a:gd name="T2" fmla="*/ 5 w 10"/>
                  <a:gd name="T3" fmla="*/ 5 h 5"/>
                  <a:gd name="T4" fmla="*/ 10 w 10"/>
                  <a:gd name="T5" fmla="*/ 5 h 5"/>
                </a:gdLst>
                <a:ahLst/>
                <a:cxnLst>
                  <a:cxn ang="0">
                    <a:pos x="T0" y="T1"/>
                  </a:cxn>
                  <a:cxn ang="0">
                    <a:pos x="T2" y="T3"/>
                  </a:cxn>
                  <a:cxn ang="0">
                    <a:pos x="T4" y="T5"/>
                  </a:cxn>
                </a:cxnLst>
                <a:rect l="0" t="0" r="r" b="b"/>
                <a:pathLst>
                  <a:path w="10" h="5">
                    <a:moveTo>
                      <a:pt x="0" y="0"/>
                    </a:moveTo>
                    <a:lnTo>
                      <a:pt x="5" y="5"/>
                    </a:lnTo>
                    <a:lnTo>
                      <a:pt x="10"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8" name="Freeform 560"/>
              <p:cNvSpPr>
                <a:spLocks/>
              </p:cNvSpPr>
              <p:nvPr/>
            </p:nvSpPr>
            <p:spPr bwMode="auto">
              <a:xfrm>
                <a:off x="3796" y="3873"/>
                <a:ext cx="6" cy="6"/>
              </a:xfrm>
              <a:custGeom>
                <a:avLst/>
                <a:gdLst>
                  <a:gd name="T0" fmla="*/ 0 w 6"/>
                  <a:gd name="T1" fmla="*/ 0 h 6"/>
                  <a:gd name="T2" fmla="*/ 0 w 6"/>
                  <a:gd name="T3" fmla="*/ 0 h 6"/>
                  <a:gd name="T4" fmla="*/ 0 w 6"/>
                  <a:gd name="T5" fmla="*/ 0 h 6"/>
                  <a:gd name="T6" fmla="*/ 0 w 6"/>
                  <a:gd name="T7" fmla="*/ 0 h 6"/>
                  <a:gd name="T8" fmla="*/ 6 w 6"/>
                  <a:gd name="T9" fmla="*/ 6 h 6"/>
                  <a:gd name="T10" fmla="*/ 6 w 6"/>
                  <a:gd name="T11" fmla="*/ 6 h 6"/>
                  <a:gd name="T12" fmla="*/ 6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0" y="0"/>
                    </a:moveTo>
                    <a:lnTo>
                      <a:pt x="0" y="0"/>
                    </a:lnTo>
                    <a:lnTo>
                      <a:pt x="0" y="0"/>
                    </a:lnTo>
                    <a:lnTo>
                      <a:pt x="0" y="0"/>
                    </a:lnTo>
                    <a:lnTo>
                      <a:pt x="6" y="6"/>
                    </a:lnTo>
                    <a:lnTo>
                      <a:pt x="6" y="6"/>
                    </a:lnTo>
                    <a:lnTo>
                      <a:pt x="6" y="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09" name="Freeform 561"/>
              <p:cNvSpPr>
                <a:spLocks/>
              </p:cNvSpPr>
              <p:nvPr/>
            </p:nvSpPr>
            <p:spPr bwMode="auto">
              <a:xfrm>
                <a:off x="3802" y="3873"/>
                <a:ext cx="5" cy="6"/>
              </a:xfrm>
              <a:custGeom>
                <a:avLst/>
                <a:gdLst>
                  <a:gd name="T0" fmla="*/ 0 w 5"/>
                  <a:gd name="T1" fmla="*/ 6 h 6"/>
                  <a:gd name="T2" fmla="*/ 0 w 5"/>
                  <a:gd name="T3" fmla="*/ 6 h 6"/>
                  <a:gd name="T4" fmla="*/ 0 w 5"/>
                  <a:gd name="T5" fmla="*/ 6 h 6"/>
                  <a:gd name="T6" fmla="*/ 0 w 5"/>
                  <a:gd name="T7" fmla="*/ 0 h 6"/>
                  <a:gd name="T8" fmla="*/ 5 w 5"/>
                  <a:gd name="T9" fmla="*/ 0 h 6"/>
                  <a:gd name="T10" fmla="*/ 5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0" y="6"/>
                    </a:moveTo>
                    <a:lnTo>
                      <a:pt x="0" y="6"/>
                    </a:lnTo>
                    <a:lnTo>
                      <a:pt x="0" y="6"/>
                    </a:lnTo>
                    <a:lnTo>
                      <a:pt x="0"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0" name="Freeform 562"/>
              <p:cNvSpPr>
                <a:spLocks/>
              </p:cNvSpPr>
              <p:nvPr/>
            </p:nvSpPr>
            <p:spPr bwMode="auto">
              <a:xfrm>
                <a:off x="3807" y="3873"/>
                <a:ext cx="5" cy="0"/>
              </a:xfrm>
              <a:custGeom>
                <a:avLst/>
                <a:gdLst>
                  <a:gd name="T0" fmla="*/ 0 w 5"/>
                  <a:gd name="T1" fmla="*/ 5 w 5"/>
                  <a:gd name="T2" fmla="*/ 5 w 5"/>
                  <a:gd name="T3" fmla="*/ 5 w 5"/>
                </a:gdLst>
                <a:ahLst/>
                <a:cxnLst>
                  <a:cxn ang="0">
                    <a:pos x="T0" y="0"/>
                  </a:cxn>
                  <a:cxn ang="0">
                    <a:pos x="T1" y="0"/>
                  </a:cxn>
                  <a:cxn ang="0">
                    <a:pos x="T2" y="0"/>
                  </a:cxn>
                  <a:cxn ang="0">
                    <a:pos x="T3" y="0"/>
                  </a:cxn>
                </a:cxnLst>
                <a:rect l="0" t="0" r="r" b="b"/>
                <a:pathLst>
                  <a:path w="5">
                    <a:moveTo>
                      <a:pt x="0" y="0"/>
                    </a:move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1" name="Freeform 563"/>
              <p:cNvSpPr>
                <a:spLocks/>
              </p:cNvSpPr>
              <p:nvPr/>
            </p:nvSpPr>
            <p:spPr bwMode="auto">
              <a:xfrm>
                <a:off x="3812" y="3873"/>
                <a:ext cx="11" cy="0"/>
              </a:xfrm>
              <a:custGeom>
                <a:avLst/>
                <a:gdLst>
                  <a:gd name="T0" fmla="*/ 0 w 11"/>
                  <a:gd name="T1" fmla="*/ 6 w 11"/>
                  <a:gd name="T2" fmla="*/ 6 w 11"/>
                  <a:gd name="T3" fmla="*/ 6 w 11"/>
                  <a:gd name="T4" fmla="*/ 11 w 11"/>
                </a:gdLst>
                <a:ahLst/>
                <a:cxnLst>
                  <a:cxn ang="0">
                    <a:pos x="T0" y="0"/>
                  </a:cxn>
                  <a:cxn ang="0">
                    <a:pos x="T1" y="0"/>
                  </a:cxn>
                  <a:cxn ang="0">
                    <a:pos x="T2" y="0"/>
                  </a:cxn>
                  <a:cxn ang="0">
                    <a:pos x="T3" y="0"/>
                  </a:cxn>
                  <a:cxn ang="0">
                    <a:pos x="T4" y="0"/>
                  </a:cxn>
                </a:cxnLst>
                <a:rect l="0" t="0" r="r" b="b"/>
                <a:pathLst>
                  <a:path w="11">
                    <a:moveTo>
                      <a:pt x="0" y="0"/>
                    </a:moveTo>
                    <a:lnTo>
                      <a:pt x="6" y="0"/>
                    </a:lnTo>
                    <a:lnTo>
                      <a:pt x="6" y="0"/>
                    </a:lnTo>
                    <a:lnTo>
                      <a:pt x="6"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2" name="Freeform 564"/>
              <p:cNvSpPr>
                <a:spLocks/>
              </p:cNvSpPr>
              <p:nvPr/>
            </p:nvSpPr>
            <p:spPr bwMode="auto">
              <a:xfrm>
                <a:off x="3823" y="3868"/>
                <a:ext cx="5" cy="5"/>
              </a:xfrm>
              <a:custGeom>
                <a:avLst/>
                <a:gdLst>
                  <a:gd name="T0" fmla="*/ 0 w 5"/>
                  <a:gd name="T1" fmla="*/ 5 h 5"/>
                  <a:gd name="T2" fmla="*/ 0 w 5"/>
                  <a:gd name="T3" fmla="*/ 5 h 5"/>
                  <a:gd name="T4" fmla="*/ 0 w 5"/>
                  <a:gd name="T5" fmla="*/ 5 h 5"/>
                  <a:gd name="T6" fmla="*/ 0 w 5"/>
                  <a:gd name="T7" fmla="*/ 0 h 5"/>
                  <a:gd name="T8" fmla="*/ 5 w 5"/>
                  <a:gd name="T9" fmla="*/ 0 h 5"/>
                  <a:gd name="T10" fmla="*/ 5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5"/>
                    </a:moveTo>
                    <a:lnTo>
                      <a:pt x="0" y="5"/>
                    </a:lnTo>
                    <a:lnTo>
                      <a:pt x="0" y="5"/>
                    </a:lnTo>
                    <a:lnTo>
                      <a:pt x="0"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3" name="Freeform 565"/>
              <p:cNvSpPr>
                <a:spLocks/>
              </p:cNvSpPr>
              <p:nvPr/>
            </p:nvSpPr>
            <p:spPr bwMode="auto">
              <a:xfrm>
                <a:off x="3828" y="3868"/>
                <a:ext cx="6" cy="5"/>
              </a:xfrm>
              <a:custGeom>
                <a:avLst/>
                <a:gdLst>
                  <a:gd name="T0" fmla="*/ 0 w 6"/>
                  <a:gd name="T1" fmla="*/ 0 h 5"/>
                  <a:gd name="T2" fmla="*/ 0 w 6"/>
                  <a:gd name="T3" fmla="*/ 0 h 5"/>
                  <a:gd name="T4" fmla="*/ 0 w 6"/>
                  <a:gd name="T5" fmla="*/ 0 h 5"/>
                  <a:gd name="T6" fmla="*/ 0 w 6"/>
                  <a:gd name="T7" fmla="*/ 5 h 5"/>
                  <a:gd name="T8" fmla="*/ 0 w 6"/>
                  <a:gd name="T9" fmla="*/ 5 h 5"/>
                  <a:gd name="T10" fmla="*/ 0 w 6"/>
                  <a:gd name="T11" fmla="*/ 5 h 5"/>
                  <a:gd name="T12" fmla="*/ 6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0"/>
                    </a:moveTo>
                    <a:lnTo>
                      <a:pt x="0" y="0"/>
                    </a:lnTo>
                    <a:lnTo>
                      <a:pt x="0" y="0"/>
                    </a:lnTo>
                    <a:lnTo>
                      <a:pt x="0" y="5"/>
                    </a:lnTo>
                    <a:lnTo>
                      <a:pt x="0" y="5"/>
                    </a:lnTo>
                    <a:lnTo>
                      <a:pt x="0" y="5"/>
                    </a:lnTo>
                    <a:lnTo>
                      <a:pt x="6"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4" name="Freeform 566"/>
              <p:cNvSpPr>
                <a:spLocks/>
              </p:cNvSpPr>
              <p:nvPr/>
            </p:nvSpPr>
            <p:spPr bwMode="auto">
              <a:xfrm>
                <a:off x="3834" y="3873"/>
                <a:ext cx="5" cy="0"/>
              </a:xfrm>
              <a:custGeom>
                <a:avLst/>
                <a:gdLst>
                  <a:gd name="T0" fmla="*/ 0 w 5"/>
                  <a:gd name="T1" fmla="*/ 0 w 5"/>
                  <a:gd name="T2" fmla="*/ 0 w 5"/>
                  <a:gd name="T3" fmla="*/ 0 w 5"/>
                  <a:gd name="T4" fmla="*/ 5 w 5"/>
                  <a:gd name="T5" fmla="*/ 5 w 5"/>
                </a:gdLst>
                <a:ahLst/>
                <a:cxnLst>
                  <a:cxn ang="0">
                    <a:pos x="T0" y="0"/>
                  </a:cxn>
                  <a:cxn ang="0">
                    <a:pos x="T1" y="0"/>
                  </a:cxn>
                  <a:cxn ang="0">
                    <a:pos x="T2" y="0"/>
                  </a:cxn>
                  <a:cxn ang="0">
                    <a:pos x="T3" y="0"/>
                  </a:cxn>
                  <a:cxn ang="0">
                    <a:pos x="T4" y="0"/>
                  </a:cxn>
                  <a:cxn ang="0">
                    <a:pos x="T5" y="0"/>
                  </a:cxn>
                </a:cxnLst>
                <a:rect l="0" t="0" r="r" b="b"/>
                <a:pathLst>
                  <a:path w="5">
                    <a:moveTo>
                      <a:pt x="0" y="0"/>
                    </a:moveTo>
                    <a:lnTo>
                      <a:pt x="0" y="0"/>
                    </a:lnTo>
                    <a:lnTo>
                      <a:pt x="0" y="0"/>
                    </a:lnTo>
                    <a:lnTo>
                      <a:pt x="0"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5" name="Freeform 567"/>
              <p:cNvSpPr>
                <a:spLocks/>
              </p:cNvSpPr>
              <p:nvPr/>
            </p:nvSpPr>
            <p:spPr bwMode="auto">
              <a:xfrm>
                <a:off x="3839" y="3873"/>
                <a:ext cx="5" cy="0"/>
              </a:xfrm>
              <a:custGeom>
                <a:avLst/>
                <a:gdLst>
                  <a:gd name="T0" fmla="*/ 0 w 5"/>
                  <a:gd name="T1" fmla="*/ 0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6" name="Freeform 568"/>
              <p:cNvSpPr>
                <a:spLocks/>
              </p:cNvSpPr>
              <p:nvPr/>
            </p:nvSpPr>
            <p:spPr bwMode="auto">
              <a:xfrm>
                <a:off x="3844" y="3873"/>
                <a:ext cx="6" cy="0"/>
              </a:xfrm>
              <a:custGeom>
                <a:avLst/>
                <a:gdLst>
                  <a:gd name="T0" fmla="*/ 0 w 6"/>
                  <a:gd name="T1" fmla="*/ 0 w 6"/>
                  <a:gd name="T2" fmla="*/ 0 w 6"/>
                  <a:gd name="T3" fmla="*/ 6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0" y="0"/>
                    </a:moveTo>
                    <a:lnTo>
                      <a:pt x="0" y="0"/>
                    </a:lnTo>
                    <a:lnTo>
                      <a:pt x="0" y="0"/>
                    </a:lnTo>
                    <a:lnTo>
                      <a:pt x="6"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7" name="Freeform 569"/>
              <p:cNvSpPr>
                <a:spLocks/>
              </p:cNvSpPr>
              <p:nvPr/>
            </p:nvSpPr>
            <p:spPr bwMode="auto">
              <a:xfrm>
                <a:off x="3850" y="3873"/>
                <a:ext cx="5" cy="6"/>
              </a:xfrm>
              <a:custGeom>
                <a:avLst/>
                <a:gdLst>
                  <a:gd name="T0" fmla="*/ 0 w 5"/>
                  <a:gd name="T1" fmla="*/ 0 h 6"/>
                  <a:gd name="T2" fmla="*/ 0 w 5"/>
                  <a:gd name="T3" fmla="*/ 0 h 6"/>
                  <a:gd name="T4" fmla="*/ 0 w 5"/>
                  <a:gd name="T5" fmla="*/ 0 h 6"/>
                  <a:gd name="T6" fmla="*/ 0 w 5"/>
                  <a:gd name="T7" fmla="*/ 6 h 6"/>
                  <a:gd name="T8" fmla="*/ 0 w 5"/>
                  <a:gd name="T9" fmla="*/ 6 h 6"/>
                  <a:gd name="T10" fmla="*/ 0 w 5"/>
                  <a:gd name="T11" fmla="*/ 6 h 6"/>
                  <a:gd name="T12" fmla="*/ 0 w 5"/>
                  <a:gd name="T13" fmla="*/ 6 h 6"/>
                  <a:gd name="T14" fmla="*/ 5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0" y="0"/>
                    </a:lnTo>
                    <a:lnTo>
                      <a:pt x="0" y="0"/>
                    </a:lnTo>
                    <a:lnTo>
                      <a:pt x="0" y="6"/>
                    </a:lnTo>
                    <a:lnTo>
                      <a:pt x="0" y="6"/>
                    </a:lnTo>
                    <a:lnTo>
                      <a:pt x="0" y="6"/>
                    </a:lnTo>
                    <a:lnTo>
                      <a:pt x="0" y="6"/>
                    </a:lnTo>
                    <a:lnTo>
                      <a:pt x="5" y="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8" name="Freeform 570"/>
              <p:cNvSpPr>
                <a:spLocks/>
              </p:cNvSpPr>
              <p:nvPr/>
            </p:nvSpPr>
            <p:spPr bwMode="auto">
              <a:xfrm>
                <a:off x="3855" y="3873"/>
                <a:ext cx="11" cy="6"/>
              </a:xfrm>
              <a:custGeom>
                <a:avLst/>
                <a:gdLst>
                  <a:gd name="T0" fmla="*/ 0 w 11"/>
                  <a:gd name="T1" fmla="*/ 6 h 6"/>
                  <a:gd name="T2" fmla="*/ 0 w 11"/>
                  <a:gd name="T3" fmla="*/ 6 h 6"/>
                  <a:gd name="T4" fmla="*/ 0 w 11"/>
                  <a:gd name="T5" fmla="*/ 6 h 6"/>
                  <a:gd name="T6" fmla="*/ 0 w 11"/>
                  <a:gd name="T7" fmla="*/ 6 h 6"/>
                  <a:gd name="T8" fmla="*/ 5 w 11"/>
                  <a:gd name="T9" fmla="*/ 0 h 6"/>
                  <a:gd name="T10" fmla="*/ 5 w 11"/>
                  <a:gd name="T11" fmla="*/ 0 h 6"/>
                  <a:gd name="T12" fmla="*/ 11 w 11"/>
                  <a:gd name="T13" fmla="*/ 0 h 6"/>
                  <a:gd name="T14" fmla="*/ 11 w 11"/>
                  <a:gd name="T15" fmla="*/ 0 h 6"/>
                  <a:gd name="T16" fmla="*/ 11 w 11"/>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0" y="6"/>
                    </a:moveTo>
                    <a:lnTo>
                      <a:pt x="0" y="6"/>
                    </a:lnTo>
                    <a:lnTo>
                      <a:pt x="0" y="6"/>
                    </a:lnTo>
                    <a:lnTo>
                      <a:pt x="0" y="6"/>
                    </a:lnTo>
                    <a:lnTo>
                      <a:pt x="5" y="0"/>
                    </a:lnTo>
                    <a:lnTo>
                      <a:pt x="5" y="0"/>
                    </a:lnTo>
                    <a:lnTo>
                      <a:pt x="11"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19" name="Freeform 571"/>
              <p:cNvSpPr>
                <a:spLocks/>
              </p:cNvSpPr>
              <p:nvPr/>
            </p:nvSpPr>
            <p:spPr bwMode="auto">
              <a:xfrm>
                <a:off x="3866" y="3873"/>
                <a:ext cx="5" cy="0"/>
              </a:xfrm>
              <a:custGeom>
                <a:avLst/>
                <a:gdLst>
                  <a:gd name="T0" fmla="*/ 0 w 5"/>
                  <a:gd name="T1" fmla="*/ 0 w 5"/>
                  <a:gd name="T2" fmla="*/ 0 w 5"/>
                  <a:gd name="T3" fmla="*/ 5 w 5"/>
                  <a:gd name="T4" fmla="*/ 5 w 5"/>
                  <a:gd name="T5" fmla="*/ 5 w 5"/>
                  <a:gd name="T6" fmla="*/ 5 w 5"/>
                  <a:gd name="T7" fmla="*/ 5 w 5"/>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5">
                    <a:moveTo>
                      <a:pt x="0" y="0"/>
                    </a:moveTo>
                    <a:lnTo>
                      <a:pt x="0" y="0"/>
                    </a:lnTo>
                    <a:lnTo>
                      <a:pt x="0" y="0"/>
                    </a:lnTo>
                    <a:lnTo>
                      <a:pt x="5" y="0"/>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0" name="Freeform 572"/>
              <p:cNvSpPr>
                <a:spLocks/>
              </p:cNvSpPr>
              <p:nvPr/>
            </p:nvSpPr>
            <p:spPr bwMode="auto">
              <a:xfrm>
                <a:off x="3871" y="3868"/>
                <a:ext cx="16" cy="5"/>
              </a:xfrm>
              <a:custGeom>
                <a:avLst/>
                <a:gdLst>
                  <a:gd name="T0" fmla="*/ 0 w 16"/>
                  <a:gd name="T1" fmla="*/ 5 h 5"/>
                  <a:gd name="T2" fmla="*/ 5 w 16"/>
                  <a:gd name="T3" fmla="*/ 5 h 5"/>
                  <a:gd name="T4" fmla="*/ 5 w 16"/>
                  <a:gd name="T5" fmla="*/ 5 h 5"/>
                  <a:gd name="T6" fmla="*/ 5 w 16"/>
                  <a:gd name="T7" fmla="*/ 5 h 5"/>
                  <a:gd name="T8" fmla="*/ 10 w 16"/>
                  <a:gd name="T9" fmla="*/ 5 h 5"/>
                  <a:gd name="T10" fmla="*/ 10 w 16"/>
                  <a:gd name="T11" fmla="*/ 5 h 5"/>
                  <a:gd name="T12" fmla="*/ 10 w 16"/>
                  <a:gd name="T13" fmla="*/ 0 h 5"/>
                  <a:gd name="T14" fmla="*/ 16 w 1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5">
                    <a:moveTo>
                      <a:pt x="0" y="5"/>
                    </a:moveTo>
                    <a:lnTo>
                      <a:pt x="5" y="5"/>
                    </a:lnTo>
                    <a:lnTo>
                      <a:pt x="5" y="5"/>
                    </a:lnTo>
                    <a:lnTo>
                      <a:pt x="5" y="5"/>
                    </a:lnTo>
                    <a:lnTo>
                      <a:pt x="10" y="5"/>
                    </a:lnTo>
                    <a:lnTo>
                      <a:pt x="10" y="5"/>
                    </a:lnTo>
                    <a:lnTo>
                      <a:pt x="10"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1" name="Freeform 573"/>
              <p:cNvSpPr>
                <a:spLocks/>
              </p:cNvSpPr>
              <p:nvPr/>
            </p:nvSpPr>
            <p:spPr bwMode="auto">
              <a:xfrm>
                <a:off x="3887" y="3868"/>
                <a:ext cx="26" cy="5"/>
              </a:xfrm>
              <a:custGeom>
                <a:avLst/>
                <a:gdLst>
                  <a:gd name="T0" fmla="*/ 0 w 26"/>
                  <a:gd name="T1" fmla="*/ 0 h 5"/>
                  <a:gd name="T2" fmla="*/ 0 w 26"/>
                  <a:gd name="T3" fmla="*/ 0 h 5"/>
                  <a:gd name="T4" fmla="*/ 5 w 26"/>
                  <a:gd name="T5" fmla="*/ 0 h 5"/>
                  <a:gd name="T6" fmla="*/ 10 w 26"/>
                  <a:gd name="T7" fmla="*/ 0 h 5"/>
                  <a:gd name="T8" fmla="*/ 10 w 26"/>
                  <a:gd name="T9" fmla="*/ 5 h 5"/>
                  <a:gd name="T10" fmla="*/ 16 w 26"/>
                  <a:gd name="T11" fmla="*/ 5 h 5"/>
                  <a:gd name="T12" fmla="*/ 21 w 26"/>
                  <a:gd name="T13" fmla="*/ 5 h 5"/>
                  <a:gd name="T14" fmla="*/ 21 w 26"/>
                  <a:gd name="T15" fmla="*/ 5 h 5"/>
                  <a:gd name="T16" fmla="*/ 21 w 26"/>
                  <a:gd name="T17" fmla="*/ 5 h 5"/>
                  <a:gd name="T18" fmla="*/ 26 w 2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
                    <a:moveTo>
                      <a:pt x="0" y="0"/>
                    </a:moveTo>
                    <a:lnTo>
                      <a:pt x="0" y="0"/>
                    </a:lnTo>
                    <a:lnTo>
                      <a:pt x="5" y="0"/>
                    </a:lnTo>
                    <a:lnTo>
                      <a:pt x="10" y="0"/>
                    </a:lnTo>
                    <a:lnTo>
                      <a:pt x="10" y="5"/>
                    </a:lnTo>
                    <a:lnTo>
                      <a:pt x="16" y="5"/>
                    </a:lnTo>
                    <a:lnTo>
                      <a:pt x="21" y="5"/>
                    </a:lnTo>
                    <a:lnTo>
                      <a:pt x="21" y="5"/>
                    </a:lnTo>
                    <a:lnTo>
                      <a:pt x="21" y="5"/>
                    </a:lnTo>
                    <a:lnTo>
                      <a:pt x="26"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2" name="Freeform 574"/>
              <p:cNvSpPr>
                <a:spLocks/>
              </p:cNvSpPr>
              <p:nvPr/>
            </p:nvSpPr>
            <p:spPr bwMode="auto">
              <a:xfrm>
                <a:off x="3913" y="3868"/>
                <a:ext cx="6" cy="5"/>
              </a:xfrm>
              <a:custGeom>
                <a:avLst/>
                <a:gdLst>
                  <a:gd name="T0" fmla="*/ 0 w 6"/>
                  <a:gd name="T1" fmla="*/ 5 h 5"/>
                  <a:gd name="T2" fmla="*/ 0 w 6"/>
                  <a:gd name="T3" fmla="*/ 5 h 5"/>
                  <a:gd name="T4" fmla="*/ 0 w 6"/>
                  <a:gd name="T5" fmla="*/ 0 h 5"/>
                  <a:gd name="T6" fmla="*/ 0 w 6"/>
                  <a:gd name="T7" fmla="*/ 0 h 5"/>
                  <a:gd name="T8" fmla="*/ 0 w 6"/>
                  <a:gd name="T9" fmla="*/ 0 h 5"/>
                  <a:gd name="T10" fmla="*/ 0 w 6"/>
                  <a:gd name="T11" fmla="*/ 0 h 5"/>
                  <a:gd name="T12" fmla="*/ 0 w 6"/>
                  <a:gd name="T13" fmla="*/ 0 h 5"/>
                  <a:gd name="T14" fmla="*/ 6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5"/>
                    </a:moveTo>
                    <a:lnTo>
                      <a:pt x="0" y="5"/>
                    </a:lnTo>
                    <a:lnTo>
                      <a:pt x="0" y="0"/>
                    </a:lnTo>
                    <a:lnTo>
                      <a:pt x="0" y="0"/>
                    </a:lnTo>
                    <a:lnTo>
                      <a:pt x="0" y="0"/>
                    </a:lnTo>
                    <a:lnTo>
                      <a:pt x="0" y="0"/>
                    </a:lnTo>
                    <a:lnTo>
                      <a:pt x="0"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3" name="Freeform 575"/>
              <p:cNvSpPr>
                <a:spLocks/>
              </p:cNvSpPr>
              <p:nvPr/>
            </p:nvSpPr>
            <p:spPr bwMode="auto">
              <a:xfrm>
                <a:off x="3919" y="3863"/>
                <a:ext cx="16" cy="5"/>
              </a:xfrm>
              <a:custGeom>
                <a:avLst/>
                <a:gdLst>
                  <a:gd name="T0" fmla="*/ 0 w 16"/>
                  <a:gd name="T1" fmla="*/ 5 h 5"/>
                  <a:gd name="T2" fmla="*/ 0 w 16"/>
                  <a:gd name="T3" fmla="*/ 5 h 5"/>
                  <a:gd name="T4" fmla="*/ 0 w 16"/>
                  <a:gd name="T5" fmla="*/ 5 h 5"/>
                  <a:gd name="T6" fmla="*/ 5 w 16"/>
                  <a:gd name="T7" fmla="*/ 0 h 5"/>
                  <a:gd name="T8" fmla="*/ 5 w 16"/>
                  <a:gd name="T9" fmla="*/ 0 h 5"/>
                  <a:gd name="T10" fmla="*/ 10 w 16"/>
                  <a:gd name="T11" fmla="*/ 0 h 5"/>
                  <a:gd name="T12" fmla="*/ 16 w 1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6" h="5">
                    <a:moveTo>
                      <a:pt x="0" y="5"/>
                    </a:moveTo>
                    <a:lnTo>
                      <a:pt x="0" y="5"/>
                    </a:lnTo>
                    <a:lnTo>
                      <a:pt x="0" y="5"/>
                    </a:lnTo>
                    <a:lnTo>
                      <a:pt x="5" y="0"/>
                    </a:lnTo>
                    <a:lnTo>
                      <a:pt x="5" y="0"/>
                    </a:lnTo>
                    <a:lnTo>
                      <a:pt x="10"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4" name="Freeform 576"/>
              <p:cNvSpPr>
                <a:spLocks/>
              </p:cNvSpPr>
              <p:nvPr/>
            </p:nvSpPr>
            <p:spPr bwMode="auto">
              <a:xfrm>
                <a:off x="3935" y="3863"/>
                <a:ext cx="26" cy="5"/>
              </a:xfrm>
              <a:custGeom>
                <a:avLst/>
                <a:gdLst>
                  <a:gd name="T0" fmla="*/ 0 w 26"/>
                  <a:gd name="T1" fmla="*/ 0 h 5"/>
                  <a:gd name="T2" fmla="*/ 5 w 26"/>
                  <a:gd name="T3" fmla="*/ 0 h 5"/>
                  <a:gd name="T4" fmla="*/ 10 w 26"/>
                  <a:gd name="T5" fmla="*/ 0 h 5"/>
                  <a:gd name="T6" fmla="*/ 16 w 26"/>
                  <a:gd name="T7" fmla="*/ 5 h 5"/>
                  <a:gd name="T8" fmla="*/ 21 w 26"/>
                  <a:gd name="T9" fmla="*/ 5 h 5"/>
                  <a:gd name="T10" fmla="*/ 21 w 26"/>
                  <a:gd name="T11" fmla="*/ 5 h 5"/>
                  <a:gd name="T12" fmla="*/ 26 w 26"/>
                  <a:gd name="T13" fmla="*/ 5 h 5"/>
                  <a:gd name="T14" fmla="*/ 26 w 2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5">
                    <a:moveTo>
                      <a:pt x="0" y="0"/>
                    </a:moveTo>
                    <a:lnTo>
                      <a:pt x="5" y="0"/>
                    </a:lnTo>
                    <a:lnTo>
                      <a:pt x="10" y="0"/>
                    </a:lnTo>
                    <a:lnTo>
                      <a:pt x="16" y="5"/>
                    </a:lnTo>
                    <a:lnTo>
                      <a:pt x="21" y="5"/>
                    </a:lnTo>
                    <a:lnTo>
                      <a:pt x="21" y="5"/>
                    </a:lnTo>
                    <a:lnTo>
                      <a:pt x="26" y="5"/>
                    </a:lnTo>
                    <a:lnTo>
                      <a:pt x="26"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5" name="Freeform 577"/>
              <p:cNvSpPr>
                <a:spLocks/>
              </p:cNvSpPr>
              <p:nvPr/>
            </p:nvSpPr>
            <p:spPr bwMode="auto">
              <a:xfrm>
                <a:off x="3961" y="3868"/>
                <a:ext cx="16" cy="0"/>
              </a:xfrm>
              <a:custGeom>
                <a:avLst/>
                <a:gdLst>
                  <a:gd name="T0" fmla="*/ 0 w 16"/>
                  <a:gd name="T1" fmla="*/ 6 w 16"/>
                  <a:gd name="T2" fmla="*/ 6 w 16"/>
                  <a:gd name="T3" fmla="*/ 6 w 16"/>
                  <a:gd name="T4" fmla="*/ 11 w 16"/>
                  <a:gd name="T5" fmla="*/ 11 w 16"/>
                  <a:gd name="T6" fmla="*/ 16 w 16"/>
                </a:gdLst>
                <a:ahLst/>
                <a:cxnLst>
                  <a:cxn ang="0">
                    <a:pos x="T0" y="0"/>
                  </a:cxn>
                  <a:cxn ang="0">
                    <a:pos x="T1" y="0"/>
                  </a:cxn>
                  <a:cxn ang="0">
                    <a:pos x="T2" y="0"/>
                  </a:cxn>
                  <a:cxn ang="0">
                    <a:pos x="T3" y="0"/>
                  </a:cxn>
                  <a:cxn ang="0">
                    <a:pos x="T4" y="0"/>
                  </a:cxn>
                  <a:cxn ang="0">
                    <a:pos x="T5" y="0"/>
                  </a:cxn>
                  <a:cxn ang="0">
                    <a:pos x="T6" y="0"/>
                  </a:cxn>
                </a:cxnLst>
                <a:rect l="0" t="0" r="r" b="b"/>
                <a:pathLst>
                  <a:path w="16">
                    <a:moveTo>
                      <a:pt x="0" y="0"/>
                    </a:moveTo>
                    <a:lnTo>
                      <a:pt x="6" y="0"/>
                    </a:lnTo>
                    <a:lnTo>
                      <a:pt x="6" y="0"/>
                    </a:lnTo>
                    <a:lnTo>
                      <a:pt x="6" y="0"/>
                    </a:lnTo>
                    <a:lnTo>
                      <a:pt x="11" y="0"/>
                    </a:lnTo>
                    <a:lnTo>
                      <a:pt x="11"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6" name="Freeform 578"/>
              <p:cNvSpPr>
                <a:spLocks/>
              </p:cNvSpPr>
              <p:nvPr/>
            </p:nvSpPr>
            <p:spPr bwMode="auto">
              <a:xfrm>
                <a:off x="3977" y="3863"/>
                <a:ext cx="11" cy="5"/>
              </a:xfrm>
              <a:custGeom>
                <a:avLst/>
                <a:gdLst>
                  <a:gd name="T0" fmla="*/ 0 w 11"/>
                  <a:gd name="T1" fmla="*/ 5 h 5"/>
                  <a:gd name="T2" fmla="*/ 0 w 11"/>
                  <a:gd name="T3" fmla="*/ 5 h 5"/>
                  <a:gd name="T4" fmla="*/ 0 w 11"/>
                  <a:gd name="T5" fmla="*/ 0 h 5"/>
                  <a:gd name="T6" fmla="*/ 6 w 11"/>
                  <a:gd name="T7" fmla="*/ 0 h 5"/>
                  <a:gd name="T8" fmla="*/ 6 w 11"/>
                  <a:gd name="T9" fmla="*/ 0 h 5"/>
                  <a:gd name="T10" fmla="*/ 6 w 11"/>
                  <a:gd name="T11" fmla="*/ 0 h 5"/>
                  <a:gd name="T12" fmla="*/ 11 w 11"/>
                  <a:gd name="T13" fmla="*/ 0 h 5"/>
                  <a:gd name="T14" fmla="*/ 11 w 1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0" y="5"/>
                    </a:moveTo>
                    <a:lnTo>
                      <a:pt x="0" y="5"/>
                    </a:lnTo>
                    <a:lnTo>
                      <a:pt x="0" y="0"/>
                    </a:lnTo>
                    <a:lnTo>
                      <a:pt x="6" y="0"/>
                    </a:lnTo>
                    <a:lnTo>
                      <a:pt x="6" y="0"/>
                    </a:lnTo>
                    <a:lnTo>
                      <a:pt x="6"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7" name="Freeform 579"/>
              <p:cNvSpPr>
                <a:spLocks/>
              </p:cNvSpPr>
              <p:nvPr/>
            </p:nvSpPr>
            <p:spPr bwMode="auto">
              <a:xfrm>
                <a:off x="3988" y="3863"/>
                <a:ext cx="27" cy="0"/>
              </a:xfrm>
              <a:custGeom>
                <a:avLst/>
                <a:gdLst>
                  <a:gd name="T0" fmla="*/ 0 w 27"/>
                  <a:gd name="T1" fmla="*/ 5 w 27"/>
                  <a:gd name="T2" fmla="*/ 5 w 27"/>
                  <a:gd name="T3" fmla="*/ 11 w 27"/>
                  <a:gd name="T4" fmla="*/ 16 w 27"/>
                  <a:gd name="T5" fmla="*/ 16 w 27"/>
                  <a:gd name="T6" fmla="*/ 21 w 27"/>
                  <a:gd name="T7" fmla="*/ 27 w 27"/>
                  <a:gd name="T8" fmla="*/ 27 w 27"/>
                  <a:gd name="T9" fmla="*/ 27 w 2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7">
                    <a:moveTo>
                      <a:pt x="0" y="0"/>
                    </a:moveTo>
                    <a:lnTo>
                      <a:pt x="5" y="0"/>
                    </a:lnTo>
                    <a:lnTo>
                      <a:pt x="5" y="0"/>
                    </a:lnTo>
                    <a:lnTo>
                      <a:pt x="11" y="0"/>
                    </a:lnTo>
                    <a:lnTo>
                      <a:pt x="16" y="0"/>
                    </a:lnTo>
                    <a:lnTo>
                      <a:pt x="16" y="0"/>
                    </a:lnTo>
                    <a:lnTo>
                      <a:pt x="21" y="0"/>
                    </a:lnTo>
                    <a:lnTo>
                      <a:pt x="27" y="0"/>
                    </a:lnTo>
                    <a:lnTo>
                      <a:pt x="27" y="0"/>
                    </a:lnTo>
                    <a:lnTo>
                      <a:pt x="27"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8" name="Freeform 580"/>
              <p:cNvSpPr>
                <a:spLocks/>
              </p:cNvSpPr>
              <p:nvPr/>
            </p:nvSpPr>
            <p:spPr bwMode="auto">
              <a:xfrm>
                <a:off x="4015" y="3863"/>
                <a:ext cx="5" cy="0"/>
              </a:xfrm>
              <a:custGeom>
                <a:avLst/>
                <a:gdLst>
                  <a:gd name="T0" fmla="*/ 0 w 5"/>
                  <a:gd name="T1" fmla="*/ 0 w 5"/>
                  <a:gd name="T2" fmla="*/ 5 w 5"/>
                  <a:gd name="T3" fmla="*/ 5 w 5"/>
                  <a:gd name="T4" fmla="*/ 5 w 5"/>
                </a:gdLst>
                <a:ahLst/>
                <a:cxnLst>
                  <a:cxn ang="0">
                    <a:pos x="T0" y="0"/>
                  </a:cxn>
                  <a:cxn ang="0">
                    <a:pos x="T1" y="0"/>
                  </a:cxn>
                  <a:cxn ang="0">
                    <a:pos x="T2" y="0"/>
                  </a:cxn>
                  <a:cxn ang="0">
                    <a:pos x="T3" y="0"/>
                  </a:cxn>
                  <a:cxn ang="0">
                    <a:pos x="T4" y="0"/>
                  </a:cxn>
                </a:cxnLst>
                <a:rect l="0" t="0" r="r" b="b"/>
                <a:pathLst>
                  <a:path w="5">
                    <a:moveTo>
                      <a:pt x="0" y="0"/>
                    </a:moveTo>
                    <a:lnTo>
                      <a:pt x="0"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29" name="Freeform 581"/>
              <p:cNvSpPr>
                <a:spLocks/>
              </p:cNvSpPr>
              <p:nvPr/>
            </p:nvSpPr>
            <p:spPr bwMode="auto">
              <a:xfrm>
                <a:off x="4020" y="3863"/>
                <a:ext cx="16" cy="0"/>
              </a:xfrm>
              <a:custGeom>
                <a:avLst/>
                <a:gdLst>
                  <a:gd name="T0" fmla="*/ 0 w 16"/>
                  <a:gd name="T1" fmla="*/ 0 w 16"/>
                  <a:gd name="T2" fmla="*/ 5 w 16"/>
                  <a:gd name="T3" fmla="*/ 5 w 16"/>
                  <a:gd name="T4" fmla="*/ 11 w 16"/>
                  <a:gd name="T5" fmla="*/ 11 w 16"/>
                  <a:gd name="T6" fmla="*/ 16 w 16"/>
                </a:gdLst>
                <a:ahLst/>
                <a:cxnLst>
                  <a:cxn ang="0">
                    <a:pos x="T0" y="0"/>
                  </a:cxn>
                  <a:cxn ang="0">
                    <a:pos x="T1" y="0"/>
                  </a:cxn>
                  <a:cxn ang="0">
                    <a:pos x="T2" y="0"/>
                  </a:cxn>
                  <a:cxn ang="0">
                    <a:pos x="T3" y="0"/>
                  </a:cxn>
                  <a:cxn ang="0">
                    <a:pos x="T4" y="0"/>
                  </a:cxn>
                  <a:cxn ang="0">
                    <a:pos x="T5" y="0"/>
                  </a:cxn>
                  <a:cxn ang="0">
                    <a:pos x="T6" y="0"/>
                  </a:cxn>
                </a:cxnLst>
                <a:rect l="0" t="0" r="r" b="b"/>
                <a:pathLst>
                  <a:path w="16">
                    <a:moveTo>
                      <a:pt x="0" y="0"/>
                    </a:moveTo>
                    <a:lnTo>
                      <a:pt x="0" y="0"/>
                    </a:lnTo>
                    <a:lnTo>
                      <a:pt x="5" y="0"/>
                    </a:lnTo>
                    <a:lnTo>
                      <a:pt x="5" y="0"/>
                    </a:lnTo>
                    <a:lnTo>
                      <a:pt x="11" y="0"/>
                    </a:lnTo>
                    <a:lnTo>
                      <a:pt x="11"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0" name="Freeform 582"/>
              <p:cNvSpPr>
                <a:spLocks/>
              </p:cNvSpPr>
              <p:nvPr/>
            </p:nvSpPr>
            <p:spPr bwMode="auto">
              <a:xfrm>
                <a:off x="4036" y="3863"/>
                <a:ext cx="5" cy="0"/>
              </a:xfrm>
              <a:custGeom>
                <a:avLst/>
                <a:gdLst>
                  <a:gd name="T0" fmla="*/ 0 w 5"/>
                  <a:gd name="T1" fmla="*/ 0 w 5"/>
                  <a:gd name="T2" fmla="*/ 0 w 5"/>
                  <a:gd name="T3" fmla="*/ 0 w 5"/>
                  <a:gd name="T4" fmla="*/ 0 w 5"/>
                  <a:gd name="T5" fmla="*/ 5 w 5"/>
                  <a:gd name="T6" fmla="*/ 5 w 5"/>
                </a:gdLst>
                <a:ahLst/>
                <a:cxnLst>
                  <a:cxn ang="0">
                    <a:pos x="T0" y="0"/>
                  </a:cxn>
                  <a:cxn ang="0">
                    <a:pos x="T1" y="0"/>
                  </a:cxn>
                  <a:cxn ang="0">
                    <a:pos x="T2" y="0"/>
                  </a:cxn>
                  <a:cxn ang="0">
                    <a:pos x="T3" y="0"/>
                  </a:cxn>
                  <a:cxn ang="0">
                    <a:pos x="T4" y="0"/>
                  </a:cxn>
                  <a:cxn ang="0">
                    <a:pos x="T5" y="0"/>
                  </a:cxn>
                  <a:cxn ang="0">
                    <a:pos x="T6" y="0"/>
                  </a:cxn>
                </a:cxnLst>
                <a:rect l="0" t="0" r="r" b="b"/>
                <a:pathLst>
                  <a:path w="5">
                    <a:moveTo>
                      <a:pt x="0" y="0"/>
                    </a:moveTo>
                    <a:lnTo>
                      <a:pt x="0" y="0"/>
                    </a:lnTo>
                    <a:lnTo>
                      <a:pt x="0" y="0"/>
                    </a:lnTo>
                    <a:lnTo>
                      <a:pt x="0" y="0"/>
                    </a:lnTo>
                    <a:lnTo>
                      <a:pt x="0"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1" name="Freeform 583"/>
              <p:cNvSpPr>
                <a:spLocks/>
              </p:cNvSpPr>
              <p:nvPr/>
            </p:nvSpPr>
            <p:spPr bwMode="auto">
              <a:xfrm>
                <a:off x="4041" y="3863"/>
                <a:ext cx="11" cy="0"/>
              </a:xfrm>
              <a:custGeom>
                <a:avLst/>
                <a:gdLst>
                  <a:gd name="T0" fmla="*/ 0 w 11"/>
                  <a:gd name="T1" fmla="*/ 0 w 11"/>
                  <a:gd name="T2" fmla="*/ 0 w 11"/>
                  <a:gd name="T3" fmla="*/ 6 w 11"/>
                  <a:gd name="T4" fmla="*/ 11 w 11"/>
                  <a:gd name="T5" fmla="*/ 11 w 11"/>
                </a:gdLst>
                <a:ahLst/>
                <a:cxnLst>
                  <a:cxn ang="0">
                    <a:pos x="T0" y="0"/>
                  </a:cxn>
                  <a:cxn ang="0">
                    <a:pos x="T1" y="0"/>
                  </a:cxn>
                  <a:cxn ang="0">
                    <a:pos x="T2" y="0"/>
                  </a:cxn>
                  <a:cxn ang="0">
                    <a:pos x="T3" y="0"/>
                  </a:cxn>
                  <a:cxn ang="0">
                    <a:pos x="T4" y="0"/>
                  </a:cxn>
                  <a:cxn ang="0">
                    <a:pos x="T5" y="0"/>
                  </a:cxn>
                </a:cxnLst>
                <a:rect l="0" t="0" r="r" b="b"/>
                <a:pathLst>
                  <a:path w="11">
                    <a:moveTo>
                      <a:pt x="0" y="0"/>
                    </a:moveTo>
                    <a:lnTo>
                      <a:pt x="0" y="0"/>
                    </a:lnTo>
                    <a:lnTo>
                      <a:pt x="0" y="0"/>
                    </a:lnTo>
                    <a:lnTo>
                      <a:pt x="6"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2" name="Freeform 584"/>
              <p:cNvSpPr>
                <a:spLocks/>
              </p:cNvSpPr>
              <p:nvPr/>
            </p:nvSpPr>
            <p:spPr bwMode="auto">
              <a:xfrm>
                <a:off x="4052" y="3863"/>
                <a:ext cx="11" cy="0"/>
              </a:xfrm>
              <a:custGeom>
                <a:avLst/>
                <a:gdLst>
                  <a:gd name="T0" fmla="*/ 0 w 11"/>
                  <a:gd name="T1" fmla="*/ 5 w 11"/>
                  <a:gd name="T2" fmla="*/ 5 w 11"/>
                  <a:gd name="T3" fmla="*/ 5 w 11"/>
                  <a:gd name="T4" fmla="*/ 11 w 11"/>
                  <a:gd name="T5" fmla="*/ 11 w 11"/>
                  <a:gd name="T6" fmla="*/ 11 w 11"/>
                </a:gdLst>
                <a:ahLst/>
                <a:cxnLst>
                  <a:cxn ang="0">
                    <a:pos x="T0" y="0"/>
                  </a:cxn>
                  <a:cxn ang="0">
                    <a:pos x="T1" y="0"/>
                  </a:cxn>
                  <a:cxn ang="0">
                    <a:pos x="T2" y="0"/>
                  </a:cxn>
                  <a:cxn ang="0">
                    <a:pos x="T3" y="0"/>
                  </a:cxn>
                  <a:cxn ang="0">
                    <a:pos x="T4" y="0"/>
                  </a:cxn>
                  <a:cxn ang="0">
                    <a:pos x="T5" y="0"/>
                  </a:cxn>
                  <a:cxn ang="0">
                    <a:pos x="T6" y="0"/>
                  </a:cxn>
                </a:cxnLst>
                <a:rect l="0" t="0" r="r" b="b"/>
                <a:pathLst>
                  <a:path w="11">
                    <a:moveTo>
                      <a:pt x="0" y="0"/>
                    </a:moveTo>
                    <a:lnTo>
                      <a:pt x="5" y="0"/>
                    </a:lnTo>
                    <a:lnTo>
                      <a:pt x="5" y="0"/>
                    </a:lnTo>
                    <a:lnTo>
                      <a:pt x="5" y="0"/>
                    </a:lnTo>
                    <a:lnTo>
                      <a:pt x="11"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3" name="Freeform 585"/>
              <p:cNvSpPr>
                <a:spLocks/>
              </p:cNvSpPr>
              <p:nvPr/>
            </p:nvSpPr>
            <p:spPr bwMode="auto">
              <a:xfrm>
                <a:off x="4063" y="3857"/>
                <a:ext cx="5" cy="6"/>
              </a:xfrm>
              <a:custGeom>
                <a:avLst/>
                <a:gdLst>
                  <a:gd name="T0" fmla="*/ 0 w 5"/>
                  <a:gd name="T1" fmla="*/ 6 h 6"/>
                  <a:gd name="T2" fmla="*/ 0 w 5"/>
                  <a:gd name="T3" fmla="*/ 6 h 6"/>
                  <a:gd name="T4" fmla="*/ 0 w 5"/>
                  <a:gd name="T5" fmla="*/ 6 h 6"/>
                  <a:gd name="T6" fmla="*/ 0 w 5"/>
                  <a:gd name="T7" fmla="*/ 6 h 6"/>
                  <a:gd name="T8" fmla="*/ 0 w 5"/>
                  <a:gd name="T9" fmla="*/ 0 h 6"/>
                  <a:gd name="T10" fmla="*/ 0 w 5"/>
                  <a:gd name="T11" fmla="*/ 0 h 6"/>
                  <a:gd name="T12" fmla="*/ 0 w 5"/>
                  <a:gd name="T13" fmla="*/ 0 h 6"/>
                  <a:gd name="T14" fmla="*/ 5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6"/>
                    </a:moveTo>
                    <a:lnTo>
                      <a:pt x="0" y="6"/>
                    </a:lnTo>
                    <a:lnTo>
                      <a:pt x="0" y="6"/>
                    </a:lnTo>
                    <a:lnTo>
                      <a:pt x="0" y="6"/>
                    </a:lnTo>
                    <a:lnTo>
                      <a:pt x="0" y="0"/>
                    </a:lnTo>
                    <a:lnTo>
                      <a:pt x="0" y="0"/>
                    </a:lnTo>
                    <a:lnTo>
                      <a:pt x="0"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4" name="Freeform 586"/>
              <p:cNvSpPr>
                <a:spLocks/>
              </p:cNvSpPr>
              <p:nvPr/>
            </p:nvSpPr>
            <p:spPr bwMode="auto">
              <a:xfrm>
                <a:off x="4068" y="3847"/>
                <a:ext cx="16" cy="10"/>
              </a:xfrm>
              <a:custGeom>
                <a:avLst/>
                <a:gdLst>
                  <a:gd name="T0" fmla="*/ 0 w 16"/>
                  <a:gd name="T1" fmla="*/ 10 h 10"/>
                  <a:gd name="T2" fmla="*/ 0 w 16"/>
                  <a:gd name="T3" fmla="*/ 10 h 10"/>
                  <a:gd name="T4" fmla="*/ 0 w 16"/>
                  <a:gd name="T5" fmla="*/ 5 h 10"/>
                  <a:gd name="T6" fmla="*/ 5 w 16"/>
                  <a:gd name="T7" fmla="*/ 5 h 10"/>
                  <a:gd name="T8" fmla="*/ 5 w 16"/>
                  <a:gd name="T9" fmla="*/ 5 h 10"/>
                  <a:gd name="T10" fmla="*/ 10 w 16"/>
                  <a:gd name="T11" fmla="*/ 5 h 10"/>
                  <a:gd name="T12" fmla="*/ 16 w 16"/>
                  <a:gd name="T13" fmla="*/ 0 h 10"/>
                  <a:gd name="T14" fmla="*/ 16 w 16"/>
                  <a:gd name="T15" fmla="*/ 0 h 10"/>
                  <a:gd name="T16" fmla="*/ 16 w 16"/>
                  <a:gd name="T17" fmla="*/ 0 h 10"/>
                  <a:gd name="T18" fmla="*/ 16 w 1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0" y="10"/>
                    </a:moveTo>
                    <a:lnTo>
                      <a:pt x="0" y="10"/>
                    </a:lnTo>
                    <a:lnTo>
                      <a:pt x="0" y="5"/>
                    </a:lnTo>
                    <a:lnTo>
                      <a:pt x="5" y="5"/>
                    </a:lnTo>
                    <a:lnTo>
                      <a:pt x="5" y="5"/>
                    </a:lnTo>
                    <a:lnTo>
                      <a:pt x="10" y="5"/>
                    </a:lnTo>
                    <a:lnTo>
                      <a:pt x="16" y="0"/>
                    </a:lnTo>
                    <a:lnTo>
                      <a:pt x="16" y="0"/>
                    </a:lnTo>
                    <a:lnTo>
                      <a:pt x="16"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5" name="Freeform 587"/>
              <p:cNvSpPr>
                <a:spLocks/>
              </p:cNvSpPr>
              <p:nvPr/>
            </p:nvSpPr>
            <p:spPr bwMode="auto">
              <a:xfrm>
                <a:off x="4084" y="3847"/>
                <a:ext cx="10" cy="21"/>
              </a:xfrm>
              <a:custGeom>
                <a:avLst/>
                <a:gdLst>
                  <a:gd name="T0" fmla="*/ 0 w 10"/>
                  <a:gd name="T1" fmla="*/ 0 h 21"/>
                  <a:gd name="T2" fmla="*/ 0 w 10"/>
                  <a:gd name="T3" fmla="*/ 5 h 21"/>
                  <a:gd name="T4" fmla="*/ 5 w 10"/>
                  <a:gd name="T5" fmla="*/ 5 h 21"/>
                  <a:gd name="T6" fmla="*/ 5 w 10"/>
                  <a:gd name="T7" fmla="*/ 5 h 21"/>
                  <a:gd name="T8" fmla="*/ 5 w 10"/>
                  <a:gd name="T9" fmla="*/ 5 h 21"/>
                  <a:gd name="T10" fmla="*/ 5 w 10"/>
                  <a:gd name="T11" fmla="*/ 10 h 21"/>
                  <a:gd name="T12" fmla="*/ 5 w 10"/>
                  <a:gd name="T13" fmla="*/ 10 h 21"/>
                  <a:gd name="T14" fmla="*/ 5 w 10"/>
                  <a:gd name="T15" fmla="*/ 16 h 21"/>
                  <a:gd name="T16" fmla="*/ 5 w 10"/>
                  <a:gd name="T17" fmla="*/ 21 h 21"/>
                  <a:gd name="T18" fmla="*/ 5 w 10"/>
                  <a:gd name="T19" fmla="*/ 21 h 21"/>
                  <a:gd name="T20" fmla="*/ 5 w 10"/>
                  <a:gd name="T21" fmla="*/ 21 h 21"/>
                  <a:gd name="T22" fmla="*/ 5 w 10"/>
                  <a:gd name="T23" fmla="*/ 21 h 21"/>
                  <a:gd name="T24" fmla="*/ 10 w 10"/>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1">
                    <a:moveTo>
                      <a:pt x="0" y="0"/>
                    </a:moveTo>
                    <a:lnTo>
                      <a:pt x="0" y="5"/>
                    </a:lnTo>
                    <a:lnTo>
                      <a:pt x="5" y="5"/>
                    </a:lnTo>
                    <a:lnTo>
                      <a:pt x="5" y="5"/>
                    </a:lnTo>
                    <a:lnTo>
                      <a:pt x="5" y="5"/>
                    </a:lnTo>
                    <a:lnTo>
                      <a:pt x="5" y="10"/>
                    </a:lnTo>
                    <a:lnTo>
                      <a:pt x="5" y="10"/>
                    </a:lnTo>
                    <a:lnTo>
                      <a:pt x="5" y="16"/>
                    </a:lnTo>
                    <a:lnTo>
                      <a:pt x="5" y="21"/>
                    </a:lnTo>
                    <a:lnTo>
                      <a:pt x="5" y="21"/>
                    </a:lnTo>
                    <a:lnTo>
                      <a:pt x="5" y="21"/>
                    </a:lnTo>
                    <a:lnTo>
                      <a:pt x="5" y="21"/>
                    </a:lnTo>
                    <a:lnTo>
                      <a:pt x="10" y="21"/>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6" name="Freeform 588"/>
              <p:cNvSpPr>
                <a:spLocks/>
              </p:cNvSpPr>
              <p:nvPr/>
            </p:nvSpPr>
            <p:spPr bwMode="auto">
              <a:xfrm>
                <a:off x="4094" y="3868"/>
                <a:ext cx="22" cy="5"/>
              </a:xfrm>
              <a:custGeom>
                <a:avLst/>
                <a:gdLst>
                  <a:gd name="T0" fmla="*/ 0 w 22"/>
                  <a:gd name="T1" fmla="*/ 0 h 5"/>
                  <a:gd name="T2" fmla="*/ 0 w 22"/>
                  <a:gd name="T3" fmla="*/ 5 h 5"/>
                  <a:gd name="T4" fmla="*/ 0 w 22"/>
                  <a:gd name="T5" fmla="*/ 5 h 5"/>
                  <a:gd name="T6" fmla="*/ 6 w 22"/>
                  <a:gd name="T7" fmla="*/ 5 h 5"/>
                  <a:gd name="T8" fmla="*/ 6 w 22"/>
                  <a:gd name="T9" fmla="*/ 5 h 5"/>
                  <a:gd name="T10" fmla="*/ 11 w 22"/>
                  <a:gd name="T11" fmla="*/ 5 h 5"/>
                  <a:gd name="T12" fmla="*/ 16 w 22"/>
                  <a:gd name="T13" fmla="*/ 5 h 5"/>
                  <a:gd name="T14" fmla="*/ 16 w 22"/>
                  <a:gd name="T15" fmla="*/ 5 h 5"/>
                  <a:gd name="T16" fmla="*/ 22 w 22"/>
                  <a:gd name="T17" fmla="*/ 5 h 5"/>
                  <a:gd name="T18" fmla="*/ 22 w 22"/>
                  <a:gd name="T19" fmla="*/ 0 h 5"/>
                  <a:gd name="T20" fmla="*/ 22 w 2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
                    <a:moveTo>
                      <a:pt x="0" y="0"/>
                    </a:moveTo>
                    <a:lnTo>
                      <a:pt x="0" y="5"/>
                    </a:lnTo>
                    <a:lnTo>
                      <a:pt x="0" y="5"/>
                    </a:lnTo>
                    <a:lnTo>
                      <a:pt x="6" y="5"/>
                    </a:lnTo>
                    <a:lnTo>
                      <a:pt x="6" y="5"/>
                    </a:lnTo>
                    <a:lnTo>
                      <a:pt x="11" y="5"/>
                    </a:lnTo>
                    <a:lnTo>
                      <a:pt x="16" y="5"/>
                    </a:lnTo>
                    <a:lnTo>
                      <a:pt x="16" y="5"/>
                    </a:lnTo>
                    <a:lnTo>
                      <a:pt x="22" y="5"/>
                    </a:lnTo>
                    <a:lnTo>
                      <a:pt x="22" y="0"/>
                    </a:lnTo>
                    <a:lnTo>
                      <a:pt x="22"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7" name="Freeform 589"/>
              <p:cNvSpPr>
                <a:spLocks/>
              </p:cNvSpPr>
              <p:nvPr/>
            </p:nvSpPr>
            <p:spPr bwMode="auto">
              <a:xfrm>
                <a:off x="4116" y="3863"/>
                <a:ext cx="5" cy="5"/>
              </a:xfrm>
              <a:custGeom>
                <a:avLst/>
                <a:gdLst>
                  <a:gd name="T0" fmla="*/ 0 w 5"/>
                  <a:gd name="T1" fmla="*/ 5 h 5"/>
                  <a:gd name="T2" fmla="*/ 5 w 5"/>
                  <a:gd name="T3" fmla="*/ 5 h 5"/>
                  <a:gd name="T4" fmla="*/ 5 w 5"/>
                  <a:gd name="T5" fmla="*/ 5 h 5"/>
                  <a:gd name="T6" fmla="*/ 5 w 5"/>
                  <a:gd name="T7" fmla="*/ 5 h 5"/>
                  <a:gd name="T8" fmla="*/ 5 w 5"/>
                  <a:gd name="T9" fmla="*/ 5 h 5"/>
                  <a:gd name="T10" fmla="*/ 5 w 5"/>
                  <a:gd name="T11" fmla="*/ 5 h 5"/>
                  <a:gd name="T12" fmla="*/ 5 w 5"/>
                  <a:gd name="T13" fmla="*/ 0 h 5"/>
                  <a:gd name="T14" fmla="*/ 5 w 5"/>
                  <a:gd name="T15" fmla="*/ 0 h 5"/>
                  <a:gd name="T16" fmla="*/ 5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5"/>
                    </a:moveTo>
                    <a:lnTo>
                      <a:pt x="5" y="5"/>
                    </a:lnTo>
                    <a:lnTo>
                      <a:pt x="5" y="5"/>
                    </a:lnTo>
                    <a:lnTo>
                      <a:pt x="5" y="5"/>
                    </a:lnTo>
                    <a:lnTo>
                      <a:pt x="5" y="5"/>
                    </a:lnTo>
                    <a:lnTo>
                      <a:pt x="5" y="5"/>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8" name="Freeform 590"/>
              <p:cNvSpPr>
                <a:spLocks/>
              </p:cNvSpPr>
              <p:nvPr/>
            </p:nvSpPr>
            <p:spPr bwMode="auto">
              <a:xfrm>
                <a:off x="4121" y="3852"/>
                <a:ext cx="21" cy="11"/>
              </a:xfrm>
              <a:custGeom>
                <a:avLst/>
                <a:gdLst>
                  <a:gd name="T0" fmla="*/ 0 w 21"/>
                  <a:gd name="T1" fmla="*/ 11 h 11"/>
                  <a:gd name="T2" fmla="*/ 0 w 21"/>
                  <a:gd name="T3" fmla="*/ 11 h 11"/>
                  <a:gd name="T4" fmla="*/ 0 w 21"/>
                  <a:gd name="T5" fmla="*/ 11 h 11"/>
                  <a:gd name="T6" fmla="*/ 5 w 21"/>
                  <a:gd name="T7" fmla="*/ 5 h 11"/>
                  <a:gd name="T8" fmla="*/ 5 w 21"/>
                  <a:gd name="T9" fmla="*/ 5 h 11"/>
                  <a:gd name="T10" fmla="*/ 11 w 21"/>
                  <a:gd name="T11" fmla="*/ 5 h 11"/>
                  <a:gd name="T12" fmla="*/ 16 w 21"/>
                  <a:gd name="T13" fmla="*/ 5 h 11"/>
                  <a:gd name="T14" fmla="*/ 16 w 21"/>
                  <a:gd name="T15" fmla="*/ 0 h 11"/>
                  <a:gd name="T16" fmla="*/ 21 w 21"/>
                  <a:gd name="T17" fmla="*/ 0 h 11"/>
                  <a:gd name="T18" fmla="*/ 21 w 2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
                    <a:moveTo>
                      <a:pt x="0" y="11"/>
                    </a:moveTo>
                    <a:lnTo>
                      <a:pt x="0" y="11"/>
                    </a:lnTo>
                    <a:lnTo>
                      <a:pt x="0" y="11"/>
                    </a:lnTo>
                    <a:lnTo>
                      <a:pt x="5" y="5"/>
                    </a:lnTo>
                    <a:lnTo>
                      <a:pt x="5" y="5"/>
                    </a:lnTo>
                    <a:lnTo>
                      <a:pt x="11" y="5"/>
                    </a:lnTo>
                    <a:lnTo>
                      <a:pt x="16" y="5"/>
                    </a:lnTo>
                    <a:lnTo>
                      <a:pt x="16" y="0"/>
                    </a:lnTo>
                    <a:lnTo>
                      <a:pt x="21" y="0"/>
                    </a:lnTo>
                    <a:lnTo>
                      <a:pt x="2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39" name="Freeform 591"/>
              <p:cNvSpPr>
                <a:spLocks/>
              </p:cNvSpPr>
              <p:nvPr/>
            </p:nvSpPr>
            <p:spPr bwMode="auto">
              <a:xfrm>
                <a:off x="4142" y="3852"/>
                <a:ext cx="6" cy="11"/>
              </a:xfrm>
              <a:custGeom>
                <a:avLst/>
                <a:gdLst>
                  <a:gd name="T0" fmla="*/ 0 w 6"/>
                  <a:gd name="T1" fmla="*/ 0 h 11"/>
                  <a:gd name="T2" fmla="*/ 0 w 6"/>
                  <a:gd name="T3" fmla="*/ 0 h 11"/>
                  <a:gd name="T4" fmla="*/ 6 w 6"/>
                  <a:gd name="T5" fmla="*/ 0 h 11"/>
                  <a:gd name="T6" fmla="*/ 6 w 6"/>
                  <a:gd name="T7" fmla="*/ 0 h 11"/>
                  <a:gd name="T8" fmla="*/ 6 w 6"/>
                  <a:gd name="T9" fmla="*/ 5 h 11"/>
                  <a:gd name="T10" fmla="*/ 6 w 6"/>
                  <a:gd name="T11" fmla="*/ 5 h 11"/>
                  <a:gd name="T12" fmla="*/ 6 w 6"/>
                  <a:gd name="T13" fmla="*/ 5 h 11"/>
                  <a:gd name="T14" fmla="*/ 6 w 6"/>
                  <a:gd name="T15" fmla="*/ 11 h 11"/>
                  <a:gd name="T16" fmla="*/ 6 w 6"/>
                  <a:gd name="T17" fmla="*/ 11 h 11"/>
                  <a:gd name="T18" fmla="*/ 6 w 6"/>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1">
                    <a:moveTo>
                      <a:pt x="0" y="0"/>
                    </a:moveTo>
                    <a:lnTo>
                      <a:pt x="0" y="0"/>
                    </a:lnTo>
                    <a:lnTo>
                      <a:pt x="6" y="0"/>
                    </a:lnTo>
                    <a:lnTo>
                      <a:pt x="6" y="0"/>
                    </a:lnTo>
                    <a:lnTo>
                      <a:pt x="6" y="5"/>
                    </a:lnTo>
                    <a:lnTo>
                      <a:pt x="6" y="5"/>
                    </a:lnTo>
                    <a:lnTo>
                      <a:pt x="6" y="5"/>
                    </a:lnTo>
                    <a:lnTo>
                      <a:pt x="6" y="11"/>
                    </a:lnTo>
                    <a:lnTo>
                      <a:pt x="6" y="11"/>
                    </a:lnTo>
                    <a:lnTo>
                      <a:pt x="6" y="11"/>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0" name="Freeform 592"/>
              <p:cNvSpPr>
                <a:spLocks/>
              </p:cNvSpPr>
              <p:nvPr/>
            </p:nvSpPr>
            <p:spPr bwMode="auto">
              <a:xfrm>
                <a:off x="4148" y="3863"/>
                <a:ext cx="21" cy="0"/>
              </a:xfrm>
              <a:custGeom>
                <a:avLst/>
                <a:gdLst>
                  <a:gd name="T0" fmla="*/ 0 w 21"/>
                  <a:gd name="T1" fmla="*/ 5 w 21"/>
                  <a:gd name="T2" fmla="*/ 5 w 21"/>
                  <a:gd name="T3" fmla="*/ 10 w 21"/>
                  <a:gd name="T4" fmla="*/ 10 w 21"/>
                  <a:gd name="T5" fmla="*/ 16 w 21"/>
                  <a:gd name="T6" fmla="*/ 21 w 21"/>
                  <a:gd name="T7" fmla="*/ 21 w 2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1">
                    <a:moveTo>
                      <a:pt x="0" y="0"/>
                    </a:moveTo>
                    <a:lnTo>
                      <a:pt x="5" y="0"/>
                    </a:lnTo>
                    <a:lnTo>
                      <a:pt x="5" y="0"/>
                    </a:lnTo>
                    <a:lnTo>
                      <a:pt x="10" y="0"/>
                    </a:lnTo>
                    <a:lnTo>
                      <a:pt x="10" y="0"/>
                    </a:lnTo>
                    <a:lnTo>
                      <a:pt x="16" y="0"/>
                    </a:lnTo>
                    <a:lnTo>
                      <a:pt x="21" y="0"/>
                    </a:lnTo>
                    <a:lnTo>
                      <a:pt x="2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1" name="Freeform 593"/>
              <p:cNvSpPr>
                <a:spLocks/>
              </p:cNvSpPr>
              <p:nvPr/>
            </p:nvSpPr>
            <p:spPr bwMode="auto">
              <a:xfrm>
                <a:off x="4169" y="3857"/>
                <a:ext cx="16" cy="6"/>
              </a:xfrm>
              <a:custGeom>
                <a:avLst/>
                <a:gdLst>
                  <a:gd name="T0" fmla="*/ 0 w 16"/>
                  <a:gd name="T1" fmla="*/ 6 h 6"/>
                  <a:gd name="T2" fmla="*/ 0 w 16"/>
                  <a:gd name="T3" fmla="*/ 6 h 6"/>
                  <a:gd name="T4" fmla="*/ 5 w 16"/>
                  <a:gd name="T5" fmla="*/ 6 h 6"/>
                  <a:gd name="T6" fmla="*/ 5 w 16"/>
                  <a:gd name="T7" fmla="*/ 6 h 6"/>
                  <a:gd name="T8" fmla="*/ 11 w 16"/>
                  <a:gd name="T9" fmla="*/ 0 h 6"/>
                  <a:gd name="T10" fmla="*/ 16 w 16"/>
                  <a:gd name="T11" fmla="*/ 0 h 6"/>
                </a:gdLst>
                <a:ahLst/>
                <a:cxnLst>
                  <a:cxn ang="0">
                    <a:pos x="T0" y="T1"/>
                  </a:cxn>
                  <a:cxn ang="0">
                    <a:pos x="T2" y="T3"/>
                  </a:cxn>
                  <a:cxn ang="0">
                    <a:pos x="T4" y="T5"/>
                  </a:cxn>
                  <a:cxn ang="0">
                    <a:pos x="T6" y="T7"/>
                  </a:cxn>
                  <a:cxn ang="0">
                    <a:pos x="T8" y="T9"/>
                  </a:cxn>
                  <a:cxn ang="0">
                    <a:pos x="T10" y="T11"/>
                  </a:cxn>
                </a:cxnLst>
                <a:rect l="0" t="0" r="r" b="b"/>
                <a:pathLst>
                  <a:path w="16" h="6">
                    <a:moveTo>
                      <a:pt x="0" y="6"/>
                    </a:moveTo>
                    <a:lnTo>
                      <a:pt x="0" y="6"/>
                    </a:lnTo>
                    <a:lnTo>
                      <a:pt x="5" y="6"/>
                    </a:lnTo>
                    <a:lnTo>
                      <a:pt x="5" y="6"/>
                    </a:lnTo>
                    <a:lnTo>
                      <a:pt x="11"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2" name="Freeform 594"/>
              <p:cNvSpPr>
                <a:spLocks/>
              </p:cNvSpPr>
              <p:nvPr/>
            </p:nvSpPr>
            <p:spPr bwMode="auto">
              <a:xfrm>
                <a:off x="4185" y="3852"/>
                <a:ext cx="11" cy="5"/>
              </a:xfrm>
              <a:custGeom>
                <a:avLst/>
                <a:gdLst>
                  <a:gd name="T0" fmla="*/ 0 w 11"/>
                  <a:gd name="T1" fmla="*/ 5 h 5"/>
                  <a:gd name="T2" fmla="*/ 0 w 11"/>
                  <a:gd name="T3" fmla="*/ 5 h 5"/>
                  <a:gd name="T4" fmla="*/ 0 w 11"/>
                  <a:gd name="T5" fmla="*/ 5 h 5"/>
                  <a:gd name="T6" fmla="*/ 5 w 11"/>
                  <a:gd name="T7" fmla="*/ 5 h 5"/>
                  <a:gd name="T8" fmla="*/ 5 w 11"/>
                  <a:gd name="T9" fmla="*/ 0 h 5"/>
                  <a:gd name="T10" fmla="*/ 5 w 11"/>
                  <a:gd name="T11" fmla="*/ 0 h 5"/>
                  <a:gd name="T12" fmla="*/ 11 w 11"/>
                  <a:gd name="T13" fmla="*/ 0 h 5"/>
                  <a:gd name="T14" fmla="*/ 11 w 1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0" y="5"/>
                    </a:moveTo>
                    <a:lnTo>
                      <a:pt x="0" y="5"/>
                    </a:lnTo>
                    <a:lnTo>
                      <a:pt x="0" y="5"/>
                    </a:lnTo>
                    <a:lnTo>
                      <a:pt x="5" y="5"/>
                    </a:lnTo>
                    <a:lnTo>
                      <a:pt x="5" y="0"/>
                    </a:lnTo>
                    <a:lnTo>
                      <a:pt x="5" y="0"/>
                    </a:lnTo>
                    <a:lnTo>
                      <a:pt x="11" y="0"/>
                    </a:lnTo>
                    <a:lnTo>
                      <a:pt x="1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3" name="Freeform 595"/>
              <p:cNvSpPr>
                <a:spLocks/>
              </p:cNvSpPr>
              <p:nvPr/>
            </p:nvSpPr>
            <p:spPr bwMode="auto">
              <a:xfrm>
                <a:off x="4196" y="3852"/>
                <a:ext cx="21" cy="5"/>
              </a:xfrm>
              <a:custGeom>
                <a:avLst/>
                <a:gdLst>
                  <a:gd name="T0" fmla="*/ 0 w 21"/>
                  <a:gd name="T1" fmla="*/ 0 h 5"/>
                  <a:gd name="T2" fmla="*/ 0 w 21"/>
                  <a:gd name="T3" fmla="*/ 0 h 5"/>
                  <a:gd name="T4" fmla="*/ 5 w 21"/>
                  <a:gd name="T5" fmla="*/ 0 h 5"/>
                  <a:gd name="T6" fmla="*/ 5 w 21"/>
                  <a:gd name="T7" fmla="*/ 5 h 5"/>
                  <a:gd name="T8" fmla="*/ 10 w 21"/>
                  <a:gd name="T9" fmla="*/ 5 h 5"/>
                  <a:gd name="T10" fmla="*/ 10 w 21"/>
                  <a:gd name="T11" fmla="*/ 5 h 5"/>
                  <a:gd name="T12" fmla="*/ 16 w 21"/>
                  <a:gd name="T13" fmla="*/ 5 h 5"/>
                  <a:gd name="T14" fmla="*/ 16 w 21"/>
                  <a:gd name="T15" fmla="*/ 5 h 5"/>
                  <a:gd name="T16" fmla="*/ 21 w 21"/>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5">
                    <a:moveTo>
                      <a:pt x="0" y="0"/>
                    </a:moveTo>
                    <a:lnTo>
                      <a:pt x="0" y="0"/>
                    </a:lnTo>
                    <a:lnTo>
                      <a:pt x="5" y="0"/>
                    </a:lnTo>
                    <a:lnTo>
                      <a:pt x="5" y="5"/>
                    </a:lnTo>
                    <a:lnTo>
                      <a:pt x="10" y="5"/>
                    </a:lnTo>
                    <a:lnTo>
                      <a:pt x="10" y="5"/>
                    </a:lnTo>
                    <a:lnTo>
                      <a:pt x="16" y="5"/>
                    </a:lnTo>
                    <a:lnTo>
                      <a:pt x="16" y="5"/>
                    </a:lnTo>
                    <a:lnTo>
                      <a:pt x="21"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4" name="Freeform 596"/>
              <p:cNvSpPr>
                <a:spLocks/>
              </p:cNvSpPr>
              <p:nvPr/>
            </p:nvSpPr>
            <p:spPr bwMode="auto">
              <a:xfrm>
                <a:off x="4217" y="3847"/>
                <a:ext cx="5" cy="10"/>
              </a:xfrm>
              <a:custGeom>
                <a:avLst/>
                <a:gdLst>
                  <a:gd name="T0" fmla="*/ 0 w 5"/>
                  <a:gd name="T1" fmla="*/ 10 h 10"/>
                  <a:gd name="T2" fmla="*/ 0 w 5"/>
                  <a:gd name="T3" fmla="*/ 10 h 10"/>
                  <a:gd name="T4" fmla="*/ 0 w 5"/>
                  <a:gd name="T5" fmla="*/ 10 h 10"/>
                  <a:gd name="T6" fmla="*/ 0 w 5"/>
                  <a:gd name="T7" fmla="*/ 10 h 10"/>
                  <a:gd name="T8" fmla="*/ 0 w 5"/>
                  <a:gd name="T9" fmla="*/ 10 h 10"/>
                  <a:gd name="T10" fmla="*/ 0 w 5"/>
                  <a:gd name="T11" fmla="*/ 5 h 10"/>
                  <a:gd name="T12" fmla="*/ 0 w 5"/>
                  <a:gd name="T13" fmla="*/ 5 h 10"/>
                  <a:gd name="T14" fmla="*/ 5 w 5"/>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0">
                    <a:moveTo>
                      <a:pt x="0" y="10"/>
                    </a:moveTo>
                    <a:lnTo>
                      <a:pt x="0" y="10"/>
                    </a:lnTo>
                    <a:lnTo>
                      <a:pt x="0" y="10"/>
                    </a:lnTo>
                    <a:lnTo>
                      <a:pt x="0" y="10"/>
                    </a:lnTo>
                    <a:lnTo>
                      <a:pt x="0" y="10"/>
                    </a:lnTo>
                    <a:lnTo>
                      <a:pt x="0" y="5"/>
                    </a:lnTo>
                    <a:lnTo>
                      <a:pt x="0" y="5"/>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5" name="Freeform 597"/>
              <p:cNvSpPr>
                <a:spLocks/>
              </p:cNvSpPr>
              <p:nvPr/>
            </p:nvSpPr>
            <p:spPr bwMode="auto">
              <a:xfrm>
                <a:off x="4222" y="3804"/>
                <a:ext cx="27" cy="43"/>
              </a:xfrm>
              <a:custGeom>
                <a:avLst/>
                <a:gdLst>
                  <a:gd name="T0" fmla="*/ 0 w 27"/>
                  <a:gd name="T1" fmla="*/ 43 h 43"/>
                  <a:gd name="T2" fmla="*/ 0 w 27"/>
                  <a:gd name="T3" fmla="*/ 43 h 43"/>
                  <a:gd name="T4" fmla="*/ 0 w 27"/>
                  <a:gd name="T5" fmla="*/ 43 h 43"/>
                  <a:gd name="T6" fmla="*/ 6 w 27"/>
                  <a:gd name="T7" fmla="*/ 37 h 43"/>
                  <a:gd name="T8" fmla="*/ 6 w 27"/>
                  <a:gd name="T9" fmla="*/ 37 h 43"/>
                  <a:gd name="T10" fmla="*/ 6 w 27"/>
                  <a:gd name="T11" fmla="*/ 32 h 43"/>
                  <a:gd name="T12" fmla="*/ 11 w 27"/>
                  <a:gd name="T13" fmla="*/ 27 h 43"/>
                  <a:gd name="T14" fmla="*/ 11 w 27"/>
                  <a:gd name="T15" fmla="*/ 21 h 43"/>
                  <a:gd name="T16" fmla="*/ 16 w 27"/>
                  <a:gd name="T17" fmla="*/ 16 h 43"/>
                  <a:gd name="T18" fmla="*/ 16 w 27"/>
                  <a:gd name="T19" fmla="*/ 11 h 43"/>
                  <a:gd name="T20" fmla="*/ 22 w 27"/>
                  <a:gd name="T21" fmla="*/ 11 h 43"/>
                  <a:gd name="T22" fmla="*/ 22 w 27"/>
                  <a:gd name="T23" fmla="*/ 5 h 43"/>
                  <a:gd name="T24" fmla="*/ 22 w 27"/>
                  <a:gd name="T25" fmla="*/ 5 h 43"/>
                  <a:gd name="T26" fmla="*/ 22 w 27"/>
                  <a:gd name="T27" fmla="*/ 5 h 43"/>
                  <a:gd name="T28" fmla="*/ 27 w 27"/>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3">
                    <a:moveTo>
                      <a:pt x="0" y="43"/>
                    </a:moveTo>
                    <a:lnTo>
                      <a:pt x="0" y="43"/>
                    </a:lnTo>
                    <a:lnTo>
                      <a:pt x="0" y="43"/>
                    </a:lnTo>
                    <a:lnTo>
                      <a:pt x="6" y="37"/>
                    </a:lnTo>
                    <a:lnTo>
                      <a:pt x="6" y="37"/>
                    </a:lnTo>
                    <a:lnTo>
                      <a:pt x="6" y="32"/>
                    </a:lnTo>
                    <a:lnTo>
                      <a:pt x="11" y="27"/>
                    </a:lnTo>
                    <a:lnTo>
                      <a:pt x="11" y="21"/>
                    </a:lnTo>
                    <a:lnTo>
                      <a:pt x="16" y="16"/>
                    </a:lnTo>
                    <a:lnTo>
                      <a:pt x="16" y="11"/>
                    </a:lnTo>
                    <a:lnTo>
                      <a:pt x="22" y="11"/>
                    </a:lnTo>
                    <a:lnTo>
                      <a:pt x="22" y="5"/>
                    </a:lnTo>
                    <a:lnTo>
                      <a:pt x="22" y="5"/>
                    </a:lnTo>
                    <a:lnTo>
                      <a:pt x="22" y="5"/>
                    </a:lnTo>
                    <a:lnTo>
                      <a:pt x="27"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6" name="Freeform 598"/>
              <p:cNvSpPr>
                <a:spLocks/>
              </p:cNvSpPr>
              <p:nvPr/>
            </p:nvSpPr>
            <p:spPr bwMode="auto">
              <a:xfrm>
                <a:off x="4249" y="3804"/>
                <a:ext cx="5" cy="16"/>
              </a:xfrm>
              <a:custGeom>
                <a:avLst/>
                <a:gdLst>
                  <a:gd name="T0" fmla="*/ 0 w 5"/>
                  <a:gd name="T1" fmla="*/ 0 h 16"/>
                  <a:gd name="T2" fmla="*/ 0 w 5"/>
                  <a:gd name="T3" fmla="*/ 0 h 16"/>
                  <a:gd name="T4" fmla="*/ 0 w 5"/>
                  <a:gd name="T5" fmla="*/ 0 h 16"/>
                  <a:gd name="T6" fmla="*/ 0 w 5"/>
                  <a:gd name="T7" fmla="*/ 0 h 16"/>
                  <a:gd name="T8" fmla="*/ 0 w 5"/>
                  <a:gd name="T9" fmla="*/ 0 h 16"/>
                  <a:gd name="T10" fmla="*/ 0 w 5"/>
                  <a:gd name="T11" fmla="*/ 0 h 16"/>
                  <a:gd name="T12" fmla="*/ 0 w 5"/>
                  <a:gd name="T13" fmla="*/ 5 h 16"/>
                  <a:gd name="T14" fmla="*/ 5 w 5"/>
                  <a:gd name="T15" fmla="*/ 5 h 16"/>
                  <a:gd name="T16" fmla="*/ 5 w 5"/>
                  <a:gd name="T17" fmla="*/ 5 h 16"/>
                  <a:gd name="T18" fmla="*/ 5 w 5"/>
                  <a:gd name="T19" fmla="*/ 11 h 16"/>
                  <a:gd name="T20" fmla="*/ 5 w 5"/>
                  <a:gd name="T21" fmla="*/ 11 h 16"/>
                  <a:gd name="T22" fmla="*/ 5 w 5"/>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0" y="0"/>
                    </a:moveTo>
                    <a:lnTo>
                      <a:pt x="0" y="0"/>
                    </a:lnTo>
                    <a:lnTo>
                      <a:pt x="0" y="0"/>
                    </a:lnTo>
                    <a:lnTo>
                      <a:pt x="0" y="0"/>
                    </a:lnTo>
                    <a:lnTo>
                      <a:pt x="0" y="0"/>
                    </a:lnTo>
                    <a:lnTo>
                      <a:pt x="0" y="0"/>
                    </a:lnTo>
                    <a:lnTo>
                      <a:pt x="0" y="5"/>
                    </a:lnTo>
                    <a:lnTo>
                      <a:pt x="5" y="5"/>
                    </a:lnTo>
                    <a:lnTo>
                      <a:pt x="5" y="5"/>
                    </a:lnTo>
                    <a:lnTo>
                      <a:pt x="5" y="11"/>
                    </a:lnTo>
                    <a:lnTo>
                      <a:pt x="5" y="11"/>
                    </a:lnTo>
                    <a:lnTo>
                      <a:pt x="5" y="1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7" name="Freeform 599"/>
              <p:cNvSpPr>
                <a:spLocks/>
              </p:cNvSpPr>
              <p:nvPr/>
            </p:nvSpPr>
            <p:spPr bwMode="auto">
              <a:xfrm>
                <a:off x="4254" y="3820"/>
                <a:ext cx="5" cy="21"/>
              </a:xfrm>
              <a:custGeom>
                <a:avLst/>
                <a:gdLst>
                  <a:gd name="T0" fmla="*/ 0 w 5"/>
                  <a:gd name="T1" fmla="*/ 0 h 21"/>
                  <a:gd name="T2" fmla="*/ 0 w 5"/>
                  <a:gd name="T3" fmla="*/ 0 h 21"/>
                  <a:gd name="T4" fmla="*/ 0 w 5"/>
                  <a:gd name="T5" fmla="*/ 5 h 21"/>
                  <a:gd name="T6" fmla="*/ 0 w 5"/>
                  <a:gd name="T7" fmla="*/ 5 h 21"/>
                  <a:gd name="T8" fmla="*/ 0 w 5"/>
                  <a:gd name="T9" fmla="*/ 11 h 21"/>
                  <a:gd name="T10" fmla="*/ 0 w 5"/>
                  <a:gd name="T11" fmla="*/ 16 h 21"/>
                  <a:gd name="T12" fmla="*/ 5 w 5"/>
                  <a:gd name="T13" fmla="*/ 16 h 21"/>
                  <a:gd name="T14" fmla="*/ 5 w 5"/>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1">
                    <a:moveTo>
                      <a:pt x="0" y="0"/>
                    </a:moveTo>
                    <a:lnTo>
                      <a:pt x="0" y="0"/>
                    </a:lnTo>
                    <a:lnTo>
                      <a:pt x="0" y="5"/>
                    </a:lnTo>
                    <a:lnTo>
                      <a:pt x="0" y="5"/>
                    </a:lnTo>
                    <a:lnTo>
                      <a:pt x="0" y="11"/>
                    </a:lnTo>
                    <a:lnTo>
                      <a:pt x="0" y="16"/>
                    </a:lnTo>
                    <a:lnTo>
                      <a:pt x="5" y="16"/>
                    </a:lnTo>
                    <a:lnTo>
                      <a:pt x="5" y="21"/>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8" name="Freeform 600"/>
              <p:cNvSpPr>
                <a:spLocks/>
              </p:cNvSpPr>
              <p:nvPr/>
            </p:nvSpPr>
            <p:spPr bwMode="auto">
              <a:xfrm>
                <a:off x="4259" y="3841"/>
                <a:ext cx="16" cy="22"/>
              </a:xfrm>
              <a:custGeom>
                <a:avLst/>
                <a:gdLst>
                  <a:gd name="T0" fmla="*/ 0 w 16"/>
                  <a:gd name="T1" fmla="*/ 0 h 22"/>
                  <a:gd name="T2" fmla="*/ 0 w 16"/>
                  <a:gd name="T3" fmla="*/ 0 h 22"/>
                  <a:gd name="T4" fmla="*/ 0 w 16"/>
                  <a:gd name="T5" fmla="*/ 0 h 22"/>
                  <a:gd name="T6" fmla="*/ 0 w 16"/>
                  <a:gd name="T7" fmla="*/ 6 h 22"/>
                  <a:gd name="T8" fmla="*/ 6 w 16"/>
                  <a:gd name="T9" fmla="*/ 11 h 22"/>
                  <a:gd name="T10" fmla="*/ 6 w 16"/>
                  <a:gd name="T11" fmla="*/ 16 h 22"/>
                  <a:gd name="T12" fmla="*/ 11 w 16"/>
                  <a:gd name="T13" fmla="*/ 16 h 22"/>
                  <a:gd name="T14" fmla="*/ 11 w 16"/>
                  <a:gd name="T15" fmla="*/ 22 h 22"/>
                  <a:gd name="T16" fmla="*/ 11 w 16"/>
                  <a:gd name="T17" fmla="*/ 22 h 22"/>
                  <a:gd name="T18" fmla="*/ 11 w 16"/>
                  <a:gd name="T19" fmla="*/ 22 h 22"/>
                  <a:gd name="T20" fmla="*/ 11 w 16"/>
                  <a:gd name="T21" fmla="*/ 22 h 22"/>
                  <a:gd name="T22" fmla="*/ 11 w 16"/>
                  <a:gd name="T23" fmla="*/ 22 h 22"/>
                  <a:gd name="T24" fmla="*/ 16 w 16"/>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2">
                    <a:moveTo>
                      <a:pt x="0" y="0"/>
                    </a:moveTo>
                    <a:lnTo>
                      <a:pt x="0" y="0"/>
                    </a:lnTo>
                    <a:lnTo>
                      <a:pt x="0" y="0"/>
                    </a:lnTo>
                    <a:lnTo>
                      <a:pt x="0" y="6"/>
                    </a:lnTo>
                    <a:lnTo>
                      <a:pt x="6" y="11"/>
                    </a:lnTo>
                    <a:lnTo>
                      <a:pt x="6" y="16"/>
                    </a:lnTo>
                    <a:lnTo>
                      <a:pt x="11" y="16"/>
                    </a:lnTo>
                    <a:lnTo>
                      <a:pt x="11" y="22"/>
                    </a:lnTo>
                    <a:lnTo>
                      <a:pt x="11" y="22"/>
                    </a:lnTo>
                    <a:lnTo>
                      <a:pt x="11" y="22"/>
                    </a:lnTo>
                    <a:lnTo>
                      <a:pt x="11" y="22"/>
                    </a:lnTo>
                    <a:lnTo>
                      <a:pt x="11" y="22"/>
                    </a:lnTo>
                    <a:lnTo>
                      <a:pt x="16" y="22"/>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49" name="Freeform 601"/>
              <p:cNvSpPr>
                <a:spLocks/>
              </p:cNvSpPr>
              <p:nvPr/>
            </p:nvSpPr>
            <p:spPr bwMode="auto">
              <a:xfrm>
                <a:off x="4275" y="3836"/>
                <a:ext cx="6" cy="27"/>
              </a:xfrm>
              <a:custGeom>
                <a:avLst/>
                <a:gdLst>
                  <a:gd name="T0" fmla="*/ 0 w 6"/>
                  <a:gd name="T1" fmla="*/ 27 h 27"/>
                  <a:gd name="T2" fmla="*/ 0 w 6"/>
                  <a:gd name="T3" fmla="*/ 27 h 27"/>
                  <a:gd name="T4" fmla="*/ 0 w 6"/>
                  <a:gd name="T5" fmla="*/ 27 h 27"/>
                  <a:gd name="T6" fmla="*/ 0 w 6"/>
                  <a:gd name="T7" fmla="*/ 27 h 27"/>
                  <a:gd name="T8" fmla="*/ 0 w 6"/>
                  <a:gd name="T9" fmla="*/ 27 h 27"/>
                  <a:gd name="T10" fmla="*/ 0 w 6"/>
                  <a:gd name="T11" fmla="*/ 21 h 27"/>
                  <a:gd name="T12" fmla="*/ 0 w 6"/>
                  <a:gd name="T13" fmla="*/ 21 h 27"/>
                  <a:gd name="T14" fmla="*/ 0 w 6"/>
                  <a:gd name="T15" fmla="*/ 16 h 27"/>
                  <a:gd name="T16" fmla="*/ 0 w 6"/>
                  <a:gd name="T17" fmla="*/ 11 h 27"/>
                  <a:gd name="T18" fmla="*/ 0 w 6"/>
                  <a:gd name="T19" fmla="*/ 5 h 27"/>
                  <a:gd name="T20" fmla="*/ 0 w 6"/>
                  <a:gd name="T21" fmla="*/ 0 h 27"/>
                  <a:gd name="T22" fmla="*/ 6 w 6"/>
                  <a:gd name="T23" fmla="*/ 0 h 27"/>
                  <a:gd name="T24" fmla="*/ 6 w 6"/>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7">
                    <a:moveTo>
                      <a:pt x="0" y="27"/>
                    </a:moveTo>
                    <a:lnTo>
                      <a:pt x="0" y="27"/>
                    </a:lnTo>
                    <a:lnTo>
                      <a:pt x="0" y="27"/>
                    </a:lnTo>
                    <a:lnTo>
                      <a:pt x="0" y="27"/>
                    </a:lnTo>
                    <a:lnTo>
                      <a:pt x="0" y="27"/>
                    </a:lnTo>
                    <a:lnTo>
                      <a:pt x="0" y="21"/>
                    </a:lnTo>
                    <a:lnTo>
                      <a:pt x="0" y="21"/>
                    </a:lnTo>
                    <a:lnTo>
                      <a:pt x="0" y="16"/>
                    </a:lnTo>
                    <a:lnTo>
                      <a:pt x="0" y="11"/>
                    </a:lnTo>
                    <a:lnTo>
                      <a:pt x="0" y="5"/>
                    </a:lnTo>
                    <a:lnTo>
                      <a:pt x="0"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0" name="Freeform 602"/>
              <p:cNvSpPr>
                <a:spLocks/>
              </p:cNvSpPr>
              <p:nvPr/>
            </p:nvSpPr>
            <p:spPr bwMode="auto">
              <a:xfrm>
                <a:off x="4281" y="3804"/>
                <a:ext cx="16" cy="32"/>
              </a:xfrm>
              <a:custGeom>
                <a:avLst/>
                <a:gdLst>
                  <a:gd name="T0" fmla="*/ 0 w 16"/>
                  <a:gd name="T1" fmla="*/ 32 h 32"/>
                  <a:gd name="T2" fmla="*/ 0 w 16"/>
                  <a:gd name="T3" fmla="*/ 27 h 32"/>
                  <a:gd name="T4" fmla="*/ 5 w 16"/>
                  <a:gd name="T5" fmla="*/ 21 h 32"/>
                  <a:gd name="T6" fmla="*/ 5 w 16"/>
                  <a:gd name="T7" fmla="*/ 21 h 32"/>
                  <a:gd name="T8" fmla="*/ 5 w 16"/>
                  <a:gd name="T9" fmla="*/ 16 h 32"/>
                  <a:gd name="T10" fmla="*/ 10 w 16"/>
                  <a:gd name="T11" fmla="*/ 11 h 32"/>
                  <a:gd name="T12" fmla="*/ 16 w 16"/>
                  <a:gd name="T13" fmla="*/ 11 h 32"/>
                  <a:gd name="T14" fmla="*/ 16 w 16"/>
                  <a:gd name="T15" fmla="*/ 5 h 32"/>
                  <a:gd name="T16" fmla="*/ 16 w 16"/>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32"/>
                    </a:moveTo>
                    <a:lnTo>
                      <a:pt x="0" y="27"/>
                    </a:lnTo>
                    <a:lnTo>
                      <a:pt x="5" y="21"/>
                    </a:lnTo>
                    <a:lnTo>
                      <a:pt x="5" y="21"/>
                    </a:lnTo>
                    <a:lnTo>
                      <a:pt x="5" y="16"/>
                    </a:lnTo>
                    <a:lnTo>
                      <a:pt x="10" y="11"/>
                    </a:lnTo>
                    <a:lnTo>
                      <a:pt x="16" y="11"/>
                    </a:lnTo>
                    <a:lnTo>
                      <a:pt x="16" y="5"/>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1" name="Freeform 603"/>
              <p:cNvSpPr>
                <a:spLocks/>
              </p:cNvSpPr>
              <p:nvPr/>
            </p:nvSpPr>
            <p:spPr bwMode="auto">
              <a:xfrm>
                <a:off x="4297" y="3756"/>
                <a:ext cx="16" cy="48"/>
              </a:xfrm>
              <a:custGeom>
                <a:avLst/>
                <a:gdLst>
                  <a:gd name="T0" fmla="*/ 0 w 16"/>
                  <a:gd name="T1" fmla="*/ 48 h 48"/>
                  <a:gd name="T2" fmla="*/ 5 w 16"/>
                  <a:gd name="T3" fmla="*/ 43 h 48"/>
                  <a:gd name="T4" fmla="*/ 5 w 16"/>
                  <a:gd name="T5" fmla="*/ 43 h 48"/>
                  <a:gd name="T6" fmla="*/ 5 w 16"/>
                  <a:gd name="T7" fmla="*/ 37 h 48"/>
                  <a:gd name="T8" fmla="*/ 5 w 16"/>
                  <a:gd name="T9" fmla="*/ 37 h 48"/>
                  <a:gd name="T10" fmla="*/ 5 w 16"/>
                  <a:gd name="T11" fmla="*/ 27 h 48"/>
                  <a:gd name="T12" fmla="*/ 10 w 16"/>
                  <a:gd name="T13" fmla="*/ 16 h 48"/>
                  <a:gd name="T14" fmla="*/ 10 w 16"/>
                  <a:gd name="T15" fmla="*/ 16 h 48"/>
                  <a:gd name="T16" fmla="*/ 10 w 16"/>
                  <a:gd name="T17" fmla="*/ 11 h 48"/>
                  <a:gd name="T18" fmla="*/ 10 w 16"/>
                  <a:gd name="T19" fmla="*/ 6 h 48"/>
                  <a:gd name="T20" fmla="*/ 10 w 16"/>
                  <a:gd name="T21" fmla="*/ 6 h 48"/>
                  <a:gd name="T22" fmla="*/ 10 w 16"/>
                  <a:gd name="T23" fmla="*/ 6 h 48"/>
                  <a:gd name="T24" fmla="*/ 16 w 16"/>
                  <a:gd name="T25" fmla="*/ 0 h 48"/>
                  <a:gd name="T26" fmla="*/ 16 w 16"/>
                  <a:gd name="T27" fmla="*/ 0 h 48"/>
                  <a:gd name="T28" fmla="*/ 16 w 16"/>
                  <a:gd name="T29" fmla="*/ 0 h 48"/>
                  <a:gd name="T30" fmla="*/ 16 w 16"/>
                  <a:gd name="T31" fmla="*/ 0 h 48"/>
                  <a:gd name="T32" fmla="*/ 16 w 16"/>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48">
                    <a:moveTo>
                      <a:pt x="0" y="48"/>
                    </a:moveTo>
                    <a:lnTo>
                      <a:pt x="5" y="43"/>
                    </a:lnTo>
                    <a:lnTo>
                      <a:pt x="5" y="43"/>
                    </a:lnTo>
                    <a:lnTo>
                      <a:pt x="5" y="37"/>
                    </a:lnTo>
                    <a:lnTo>
                      <a:pt x="5" y="37"/>
                    </a:lnTo>
                    <a:lnTo>
                      <a:pt x="5" y="27"/>
                    </a:lnTo>
                    <a:lnTo>
                      <a:pt x="10" y="16"/>
                    </a:lnTo>
                    <a:lnTo>
                      <a:pt x="10" y="16"/>
                    </a:lnTo>
                    <a:lnTo>
                      <a:pt x="10" y="11"/>
                    </a:lnTo>
                    <a:lnTo>
                      <a:pt x="10" y="6"/>
                    </a:lnTo>
                    <a:lnTo>
                      <a:pt x="10" y="6"/>
                    </a:lnTo>
                    <a:lnTo>
                      <a:pt x="10" y="6"/>
                    </a:lnTo>
                    <a:lnTo>
                      <a:pt x="16" y="0"/>
                    </a:lnTo>
                    <a:lnTo>
                      <a:pt x="16" y="0"/>
                    </a:lnTo>
                    <a:lnTo>
                      <a:pt x="16" y="0"/>
                    </a:lnTo>
                    <a:lnTo>
                      <a:pt x="16"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2" name="Freeform 604"/>
              <p:cNvSpPr>
                <a:spLocks/>
              </p:cNvSpPr>
              <p:nvPr/>
            </p:nvSpPr>
            <p:spPr bwMode="auto">
              <a:xfrm>
                <a:off x="4313" y="3756"/>
                <a:ext cx="10" cy="64"/>
              </a:xfrm>
              <a:custGeom>
                <a:avLst/>
                <a:gdLst>
                  <a:gd name="T0" fmla="*/ 0 w 10"/>
                  <a:gd name="T1" fmla="*/ 0 h 64"/>
                  <a:gd name="T2" fmla="*/ 0 w 10"/>
                  <a:gd name="T3" fmla="*/ 0 h 64"/>
                  <a:gd name="T4" fmla="*/ 0 w 10"/>
                  <a:gd name="T5" fmla="*/ 0 h 64"/>
                  <a:gd name="T6" fmla="*/ 0 w 10"/>
                  <a:gd name="T7" fmla="*/ 0 h 64"/>
                  <a:gd name="T8" fmla="*/ 0 w 10"/>
                  <a:gd name="T9" fmla="*/ 6 h 64"/>
                  <a:gd name="T10" fmla="*/ 0 w 10"/>
                  <a:gd name="T11" fmla="*/ 6 h 64"/>
                  <a:gd name="T12" fmla="*/ 0 w 10"/>
                  <a:gd name="T13" fmla="*/ 6 h 64"/>
                  <a:gd name="T14" fmla="*/ 0 w 10"/>
                  <a:gd name="T15" fmla="*/ 11 h 64"/>
                  <a:gd name="T16" fmla="*/ 5 w 10"/>
                  <a:gd name="T17" fmla="*/ 16 h 64"/>
                  <a:gd name="T18" fmla="*/ 5 w 10"/>
                  <a:gd name="T19" fmla="*/ 22 h 64"/>
                  <a:gd name="T20" fmla="*/ 5 w 10"/>
                  <a:gd name="T21" fmla="*/ 27 h 64"/>
                  <a:gd name="T22" fmla="*/ 5 w 10"/>
                  <a:gd name="T23" fmla="*/ 32 h 64"/>
                  <a:gd name="T24" fmla="*/ 5 w 10"/>
                  <a:gd name="T25" fmla="*/ 37 h 64"/>
                  <a:gd name="T26" fmla="*/ 5 w 10"/>
                  <a:gd name="T27" fmla="*/ 43 h 64"/>
                  <a:gd name="T28" fmla="*/ 5 w 10"/>
                  <a:gd name="T29" fmla="*/ 48 h 64"/>
                  <a:gd name="T30" fmla="*/ 10 w 10"/>
                  <a:gd name="T31" fmla="*/ 53 h 64"/>
                  <a:gd name="T32" fmla="*/ 10 w 10"/>
                  <a:gd name="T33" fmla="*/ 53 h 64"/>
                  <a:gd name="T34" fmla="*/ 10 w 10"/>
                  <a:gd name="T35" fmla="*/ 59 h 64"/>
                  <a:gd name="T36" fmla="*/ 10 w 10"/>
                  <a:gd name="T37" fmla="*/ 59 h 64"/>
                  <a:gd name="T38" fmla="*/ 10 w 10"/>
                  <a:gd name="T39" fmla="*/ 59 h 64"/>
                  <a:gd name="T40" fmla="*/ 10 w 10"/>
                  <a:gd name="T41" fmla="*/ 59 h 64"/>
                  <a:gd name="T42" fmla="*/ 10 w 10"/>
                  <a:gd name="T43" fmla="*/ 64 h 64"/>
                  <a:gd name="T44" fmla="*/ 10 w 10"/>
                  <a:gd name="T4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64">
                    <a:moveTo>
                      <a:pt x="0" y="0"/>
                    </a:moveTo>
                    <a:lnTo>
                      <a:pt x="0" y="0"/>
                    </a:lnTo>
                    <a:lnTo>
                      <a:pt x="0" y="0"/>
                    </a:lnTo>
                    <a:lnTo>
                      <a:pt x="0" y="0"/>
                    </a:lnTo>
                    <a:lnTo>
                      <a:pt x="0" y="6"/>
                    </a:lnTo>
                    <a:lnTo>
                      <a:pt x="0" y="6"/>
                    </a:lnTo>
                    <a:lnTo>
                      <a:pt x="0" y="6"/>
                    </a:lnTo>
                    <a:lnTo>
                      <a:pt x="0" y="11"/>
                    </a:lnTo>
                    <a:lnTo>
                      <a:pt x="5" y="16"/>
                    </a:lnTo>
                    <a:lnTo>
                      <a:pt x="5" y="22"/>
                    </a:lnTo>
                    <a:lnTo>
                      <a:pt x="5" y="27"/>
                    </a:lnTo>
                    <a:lnTo>
                      <a:pt x="5" y="32"/>
                    </a:lnTo>
                    <a:lnTo>
                      <a:pt x="5" y="37"/>
                    </a:lnTo>
                    <a:lnTo>
                      <a:pt x="5" y="43"/>
                    </a:lnTo>
                    <a:lnTo>
                      <a:pt x="5" y="48"/>
                    </a:lnTo>
                    <a:lnTo>
                      <a:pt x="10" y="53"/>
                    </a:lnTo>
                    <a:lnTo>
                      <a:pt x="10" y="53"/>
                    </a:lnTo>
                    <a:lnTo>
                      <a:pt x="10" y="59"/>
                    </a:lnTo>
                    <a:lnTo>
                      <a:pt x="10" y="59"/>
                    </a:lnTo>
                    <a:lnTo>
                      <a:pt x="10" y="59"/>
                    </a:lnTo>
                    <a:lnTo>
                      <a:pt x="10" y="59"/>
                    </a:lnTo>
                    <a:lnTo>
                      <a:pt x="10" y="64"/>
                    </a:lnTo>
                    <a:lnTo>
                      <a:pt x="10" y="64"/>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3" name="Freeform 605"/>
              <p:cNvSpPr>
                <a:spLocks/>
              </p:cNvSpPr>
              <p:nvPr/>
            </p:nvSpPr>
            <p:spPr bwMode="auto">
              <a:xfrm>
                <a:off x="4323" y="3778"/>
                <a:ext cx="22" cy="42"/>
              </a:xfrm>
              <a:custGeom>
                <a:avLst/>
                <a:gdLst>
                  <a:gd name="T0" fmla="*/ 0 w 22"/>
                  <a:gd name="T1" fmla="*/ 42 h 42"/>
                  <a:gd name="T2" fmla="*/ 0 w 22"/>
                  <a:gd name="T3" fmla="*/ 42 h 42"/>
                  <a:gd name="T4" fmla="*/ 0 w 22"/>
                  <a:gd name="T5" fmla="*/ 42 h 42"/>
                  <a:gd name="T6" fmla="*/ 6 w 22"/>
                  <a:gd name="T7" fmla="*/ 42 h 42"/>
                  <a:gd name="T8" fmla="*/ 6 w 22"/>
                  <a:gd name="T9" fmla="*/ 37 h 42"/>
                  <a:gd name="T10" fmla="*/ 6 w 22"/>
                  <a:gd name="T11" fmla="*/ 37 h 42"/>
                  <a:gd name="T12" fmla="*/ 6 w 22"/>
                  <a:gd name="T13" fmla="*/ 31 h 42"/>
                  <a:gd name="T14" fmla="*/ 11 w 22"/>
                  <a:gd name="T15" fmla="*/ 31 h 42"/>
                  <a:gd name="T16" fmla="*/ 11 w 22"/>
                  <a:gd name="T17" fmla="*/ 26 h 42"/>
                  <a:gd name="T18" fmla="*/ 11 w 22"/>
                  <a:gd name="T19" fmla="*/ 26 h 42"/>
                  <a:gd name="T20" fmla="*/ 16 w 22"/>
                  <a:gd name="T21" fmla="*/ 15 h 42"/>
                  <a:gd name="T22" fmla="*/ 16 w 22"/>
                  <a:gd name="T23" fmla="*/ 10 h 42"/>
                  <a:gd name="T24" fmla="*/ 16 w 22"/>
                  <a:gd name="T25" fmla="*/ 5 h 42"/>
                  <a:gd name="T26" fmla="*/ 22 w 22"/>
                  <a:gd name="T27" fmla="*/ 5 h 42"/>
                  <a:gd name="T28" fmla="*/ 22 w 22"/>
                  <a:gd name="T29" fmla="*/ 0 h 42"/>
                  <a:gd name="T30" fmla="*/ 22 w 2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42">
                    <a:moveTo>
                      <a:pt x="0" y="42"/>
                    </a:moveTo>
                    <a:lnTo>
                      <a:pt x="0" y="42"/>
                    </a:lnTo>
                    <a:lnTo>
                      <a:pt x="0" y="42"/>
                    </a:lnTo>
                    <a:lnTo>
                      <a:pt x="6" y="42"/>
                    </a:lnTo>
                    <a:lnTo>
                      <a:pt x="6" y="37"/>
                    </a:lnTo>
                    <a:lnTo>
                      <a:pt x="6" y="37"/>
                    </a:lnTo>
                    <a:lnTo>
                      <a:pt x="6" y="31"/>
                    </a:lnTo>
                    <a:lnTo>
                      <a:pt x="11" y="31"/>
                    </a:lnTo>
                    <a:lnTo>
                      <a:pt x="11" y="26"/>
                    </a:lnTo>
                    <a:lnTo>
                      <a:pt x="11" y="26"/>
                    </a:lnTo>
                    <a:lnTo>
                      <a:pt x="16" y="15"/>
                    </a:lnTo>
                    <a:lnTo>
                      <a:pt x="16" y="10"/>
                    </a:lnTo>
                    <a:lnTo>
                      <a:pt x="16" y="5"/>
                    </a:lnTo>
                    <a:lnTo>
                      <a:pt x="22" y="5"/>
                    </a:lnTo>
                    <a:lnTo>
                      <a:pt x="22" y="0"/>
                    </a:lnTo>
                    <a:lnTo>
                      <a:pt x="22"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654" name="Freeform 606"/>
              <p:cNvSpPr>
                <a:spLocks/>
              </p:cNvSpPr>
              <p:nvPr/>
            </p:nvSpPr>
            <p:spPr bwMode="auto">
              <a:xfrm>
                <a:off x="4345" y="3751"/>
                <a:ext cx="5" cy="27"/>
              </a:xfrm>
              <a:custGeom>
                <a:avLst/>
                <a:gdLst>
                  <a:gd name="T0" fmla="*/ 0 w 5"/>
                  <a:gd name="T1" fmla="*/ 27 h 27"/>
                  <a:gd name="T2" fmla="*/ 0 w 5"/>
                  <a:gd name="T3" fmla="*/ 21 h 27"/>
                  <a:gd name="T4" fmla="*/ 0 w 5"/>
                  <a:gd name="T5" fmla="*/ 16 h 27"/>
                  <a:gd name="T6" fmla="*/ 0 w 5"/>
                  <a:gd name="T7" fmla="*/ 16 h 27"/>
                  <a:gd name="T8" fmla="*/ 0 w 5"/>
                  <a:gd name="T9" fmla="*/ 11 h 27"/>
                  <a:gd name="T10" fmla="*/ 5 w 5"/>
                  <a:gd name="T11" fmla="*/ 11 h 27"/>
                  <a:gd name="T12" fmla="*/ 5 w 5"/>
                  <a:gd name="T13" fmla="*/ 5 h 27"/>
                  <a:gd name="T14" fmla="*/ 5 w 5"/>
                  <a:gd name="T15" fmla="*/ 5 h 27"/>
                  <a:gd name="T16" fmla="*/ 5 w 5"/>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7">
                    <a:moveTo>
                      <a:pt x="0" y="27"/>
                    </a:moveTo>
                    <a:lnTo>
                      <a:pt x="0" y="21"/>
                    </a:lnTo>
                    <a:lnTo>
                      <a:pt x="0" y="16"/>
                    </a:lnTo>
                    <a:lnTo>
                      <a:pt x="0" y="16"/>
                    </a:lnTo>
                    <a:lnTo>
                      <a:pt x="0" y="11"/>
                    </a:lnTo>
                    <a:lnTo>
                      <a:pt x="5" y="11"/>
                    </a:lnTo>
                    <a:lnTo>
                      <a:pt x="5" y="5"/>
                    </a:lnTo>
                    <a:lnTo>
                      <a:pt x="5" y="5"/>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9" name="Freeform 608"/>
            <p:cNvSpPr>
              <a:spLocks/>
            </p:cNvSpPr>
            <p:nvPr/>
          </p:nvSpPr>
          <p:spPr bwMode="auto">
            <a:xfrm>
              <a:off x="4350" y="3724"/>
              <a:ext cx="27" cy="27"/>
            </a:xfrm>
            <a:custGeom>
              <a:avLst/>
              <a:gdLst>
                <a:gd name="T0" fmla="*/ 0 w 27"/>
                <a:gd name="T1" fmla="*/ 27 h 27"/>
                <a:gd name="T2" fmla="*/ 0 w 27"/>
                <a:gd name="T3" fmla="*/ 27 h 27"/>
                <a:gd name="T4" fmla="*/ 5 w 27"/>
                <a:gd name="T5" fmla="*/ 22 h 27"/>
                <a:gd name="T6" fmla="*/ 5 w 27"/>
                <a:gd name="T7" fmla="*/ 22 h 27"/>
                <a:gd name="T8" fmla="*/ 11 w 27"/>
                <a:gd name="T9" fmla="*/ 16 h 27"/>
                <a:gd name="T10" fmla="*/ 11 w 27"/>
                <a:gd name="T11" fmla="*/ 16 h 27"/>
                <a:gd name="T12" fmla="*/ 16 w 27"/>
                <a:gd name="T13" fmla="*/ 11 h 27"/>
                <a:gd name="T14" fmla="*/ 16 w 27"/>
                <a:gd name="T15" fmla="*/ 11 h 27"/>
                <a:gd name="T16" fmla="*/ 21 w 27"/>
                <a:gd name="T17" fmla="*/ 11 h 27"/>
                <a:gd name="T18" fmla="*/ 21 w 27"/>
                <a:gd name="T19" fmla="*/ 6 h 27"/>
                <a:gd name="T20" fmla="*/ 21 w 27"/>
                <a:gd name="T21" fmla="*/ 6 h 27"/>
                <a:gd name="T22" fmla="*/ 27 w 27"/>
                <a:gd name="T23" fmla="*/ 0 h 27"/>
                <a:gd name="T24" fmla="*/ 27 w 27"/>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7">
                  <a:moveTo>
                    <a:pt x="0" y="27"/>
                  </a:moveTo>
                  <a:lnTo>
                    <a:pt x="0" y="27"/>
                  </a:lnTo>
                  <a:lnTo>
                    <a:pt x="5" y="22"/>
                  </a:lnTo>
                  <a:lnTo>
                    <a:pt x="5" y="22"/>
                  </a:lnTo>
                  <a:lnTo>
                    <a:pt x="11" y="16"/>
                  </a:lnTo>
                  <a:lnTo>
                    <a:pt x="11" y="16"/>
                  </a:lnTo>
                  <a:lnTo>
                    <a:pt x="16" y="11"/>
                  </a:lnTo>
                  <a:lnTo>
                    <a:pt x="16" y="11"/>
                  </a:lnTo>
                  <a:lnTo>
                    <a:pt x="21" y="11"/>
                  </a:lnTo>
                  <a:lnTo>
                    <a:pt x="21" y="6"/>
                  </a:lnTo>
                  <a:lnTo>
                    <a:pt x="21" y="6"/>
                  </a:lnTo>
                  <a:lnTo>
                    <a:pt x="27" y="0"/>
                  </a:lnTo>
                  <a:lnTo>
                    <a:pt x="27"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Freeform 609"/>
            <p:cNvSpPr>
              <a:spLocks/>
            </p:cNvSpPr>
            <p:nvPr/>
          </p:nvSpPr>
          <p:spPr bwMode="auto">
            <a:xfrm>
              <a:off x="4377" y="3639"/>
              <a:ext cx="21" cy="85"/>
            </a:xfrm>
            <a:custGeom>
              <a:avLst/>
              <a:gdLst>
                <a:gd name="T0" fmla="*/ 0 w 21"/>
                <a:gd name="T1" fmla="*/ 85 h 85"/>
                <a:gd name="T2" fmla="*/ 0 w 21"/>
                <a:gd name="T3" fmla="*/ 80 h 85"/>
                <a:gd name="T4" fmla="*/ 0 w 21"/>
                <a:gd name="T5" fmla="*/ 80 h 85"/>
                <a:gd name="T6" fmla="*/ 0 w 21"/>
                <a:gd name="T7" fmla="*/ 75 h 85"/>
                <a:gd name="T8" fmla="*/ 0 w 21"/>
                <a:gd name="T9" fmla="*/ 75 h 85"/>
                <a:gd name="T10" fmla="*/ 5 w 21"/>
                <a:gd name="T11" fmla="*/ 69 h 85"/>
                <a:gd name="T12" fmla="*/ 5 w 21"/>
                <a:gd name="T13" fmla="*/ 64 h 85"/>
                <a:gd name="T14" fmla="*/ 5 w 21"/>
                <a:gd name="T15" fmla="*/ 53 h 85"/>
                <a:gd name="T16" fmla="*/ 10 w 21"/>
                <a:gd name="T17" fmla="*/ 48 h 85"/>
                <a:gd name="T18" fmla="*/ 10 w 21"/>
                <a:gd name="T19" fmla="*/ 32 h 85"/>
                <a:gd name="T20" fmla="*/ 10 w 21"/>
                <a:gd name="T21" fmla="*/ 27 h 85"/>
                <a:gd name="T22" fmla="*/ 16 w 21"/>
                <a:gd name="T23" fmla="*/ 21 h 85"/>
                <a:gd name="T24" fmla="*/ 16 w 21"/>
                <a:gd name="T25" fmla="*/ 16 h 85"/>
                <a:gd name="T26" fmla="*/ 16 w 21"/>
                <a:gd name="T27" fmla="*/ 11 h 85"/>
                <a:gd name="T28" fmla="*/ 16 w 21"/>
                <a:gd name="T29" fmla="*/ 5 h 85"/>
                <a:gd name="T30" fmla="*/ 16 w 21"/>
                <a:gd name="T31" fmla="*/ 5 h 85"/>
                <a:gd name="T32" fmla="*/ 16 w 21"/>
                <a:gd name="T33" fmla="*/ 5 h 85"/>
                <a:gd name="T34" fmla="*/ 16 w 21"/>
                <a:gd name="T35" fmla="*/ 0 h 85"/>
                <a:gd name="T36" fmla="*/ 16 w 21"/>
                <a:gd name="T37" fmla="*/ 0 h 85"/>
                <a:gd name="T38" fmla="*/ 16 w 21"/>
                <a:gd name="T39" fmla="*/ 0 h 85"/>
                <a:gd name="T40" fmla="*/ 21 w 21"/>
                <a:gd name="T41" fmla="*/ 0 h 85"/>
                <a:gd name="T42" fmla="*/ 21 w 21"/>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85">
                  <a:moveTo>
                    <a:pt x="0" y="85"/>
                  </a:moveTo>
                  <a:lnTo>
                    <a:pt x="0" y="80"/>
                  </a:lnTo>
                  <a:lnTo>
                    <a:pt x="0" y="80"/>
                  </a:lnTo>
                  <a:lnTo>
                    <a:pt x="0" y="75"/>
                  </a:lnTo>
                  <a:lnTo>
                    <a:pt x="0" y="75"/>
                  </a:lnTo>
                  <a:lnTo>
                    <a:pt x="5" y="69"/>
                  </a:lnTo>
                  <a:lnTo>
                    <a:pt x="5" y="64"/>
                  </a:lnTo>
                  <a:lnTo>
                    <a:pt x="5" y="53"/>
                  </a:lnTo>
                  <a:lnTo>
                    <a:pt x="10" y="48"/>
                  </a:lnTo>
                  <a:lnTo>
                    <a:pt x="10" y="32"/>
                  </a:lnTo>
                  <a:lnTo>
                    <a:pt x="10" y="27"/>
                  </a:lnTo>
                  <a:lnTo>
                    <a:pt x="16" y="21"/>
                  </a:lnTo>
                  <a:lnTo>
                    <a:pt x="16" y="16"/>
                  </a:lnTo>
                  <a:lnTo>
                    <a:pt x="16" y="11"/>
                  </a:lnTo>
                  <a:lnTo>
                    <a:pt x="16" y="5"/>
                  </a:lnTo>
                  <a:lnTo>
                    <a:pt x="16" y="5"/>
                  </a:lnTo>
                  <a:lnTo>
                    <a:pt x="16" y="5"/>
                  </a:lnTo>
                  <a:lnTo>
                    <a:pt x="16" y="0"/>
                  </a:lnTo>
                  <a:lnTo>
                    <a:pt x="16" y="0"/>
                  </a:lnTo>
                  <a:lnTo>
                    <a:pt x="16" y="0"/>
                  </a:lnTo>
                  <a:lnTo>
                    <a:pt x="21" y="0"/>
                  </a:lnTo>
                  <a:lnTo>
                    <a:pt x="21"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Freeform 610"/>
            <p:cNvSpPr>
              <a:spLocks/>
            </p:cNvSpPr>
            <p:nvPr/>
          </p:nvSpPr>
          <p:spPr bwMode="auto">
            <a:xfrm>
              <a:off x="4398" y="3639"/>
              <a:ext cx="5" cy="64"/>
            </a:xfrm>
            <a:custGeom>
              <a:avLst/>
              <a:gdLst>
                <a:gd name="T0" fmla="*/ 0 w 5"/>
                <a:gd name="T1" fmla="*/ 0 h 64"/>
                <a:gd name="T2" fmla="*/ 0 w 5"/>
                <a:gd name="T3" fmla="*/ 0 h 64"/>
                <a:gd name="T4" fmla="*/ 0 w 5"/>
                <a:gd name="T5" fmla="*/ 0 h 64"/>
                <a:gd name="T6" fmla="*/ 0 w 5"/>
                <a:gd name="T7" fmla="*/ 0 h 64"/>
                <a:gd name="T8" fmla="*/ 0 w 5"/>
                <a:gd name="T9" fmla="*/ 0 h 64"/>
                <a:gd name="T10" fmla="*/ 0 w 5"/>
                <a:gd name="T11" fmla="*/ 0 h 64"/>
                <a:gd name="T12" fmla="*/ 0 w 5"/>
                <a:gd name="T13" fmla="*/ 0 h 64"/>
                <a:gd name="T14" fmla="*/ 0 w 5"/>
                <a:gd name="T15" fmla="*/ 5 h 64"/>
                <a:gd name="T16" fmla="*/ 0 w 5"/>
                <a:gd name="T17" fmla="*/ 5 h 64"/>
                <a:gd name="T18" fmla="*/ 0 w 5"/>
                <a:gd name="T19" fmla="*/ 11 h 64"/>
                <a:gd name="T20" fmla="*/ 0 w 5"/>
                <a:gd name="T21" fmla="*/ 11 h 64"/>
                <a:gd name="T22" fmla="*/ 0 w 5"/>
                <a:gd name="T23" fmla="*/ 16 h 64"/>
                <a:gd name="T24" fmla="*/ 0 w 5"/>
                <a:gd name="T25" fmla="*/ 21 h 64"/>
                <a:gd name="T26" fmla="*/ 0 w 5"/>
                <a:gd name="T27" fmla="*/ 27 h 64"/>
                <a:gd name="T28" fmla="*/ 0 w 5"/>
                <a:gd name="T29" fmla="*/ 37 h 64"/>
                <a:gd name="T30" fmla="*/ 0 w 5"/>
                <a:gd name="T31" fmla="*/ 43 h 64"/>
                <a:gd name="T32" fmla="*/ 5 w 5"/>
                <a:gd name="T33" fmla="*/ 48 h 64"/>
                <a:gd name="T34" fmla="*/ 5 w 5"/>
                <a:gd name="T35" fmla="*/ 53 h 64"/>
                <a:gd name="T36" fmla="*/ 5 w 5"/>
                <a:gd name="T37" fmla="*/ 53 h 64"/>
                <a:gd name="T38" fmla="*/ 5 w 5"/>
                <a:gd name="T39" fmla="*/ 59 h 64"/>
                <a:gd name="T40" fmla="*/ 5 w 5"/>
                <a:gd name="T41" fmla="*/ 59 h 64"/>
                <a:gd name="T42" fmla="*/ 5 w 5"/>
                <a:gd name="T43" fmla="*/ 64 h 64"/>
                <a:gd name="T44" fmla="*/ 5 w 5"/>
                <a:gd name="T45" fmla="*/ 64 h 64"/>
                <a:gd name="T46" fmla="*/ 5 w 5"/>
                <a:gd name="T47" fmla="*/ 64 h 64"/>
                <a:gd name="T48" fmla="*/ 5 w 5"/>
                <a:gd name="T49" fmla="*/ 64 h 64"/>
                <a:gd name="T50" fmla="*/ 5 w 5"/>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 h="64">
                  <a:moveTo>
                    <a:pt x="0" y="0"/>
                  </a:moveTo>
                  <a:lnTo>
                    <a:pt x="0" y="0"/>
                  </a:lnTo>
                  <a:lnTo>
                    <a:pt x="0" y="0"/>
                  </a:lnTo>
                  <a:lnTo>
                    <a:pt x="0" y="0"/>
                  </a:lnTo>
                  <a:lnTo>
                    <a:pt x="0" y="0"/>
                  </a:lnTo>
                  <a:lnTo>
                    <a:pt x="0" y="0"/>
                  </a:lnTo>
                  <a:lnTo>
                    <a:pt x="0" y="0"/>
                  </a:lnTo>
                  <a:lnTo>
                    <a:pt x="0" y="5"/>
                  </a:lnTo>
                  <a:lnTo>
                    <a:pt x="0" y="5"/>
                  </a:lnTo>
                  <a:lnTo>
                    <a:pt x="0" y="11"/>
                  </a:lnTo>
                  <a:lnTo>
                    <a:pt x="0" y="11"/>
                  </a:lnTo>
                  <a:lnTo>
                    <a:pt x="0" y="16"/>
                  </a:lnTo>
                  <a:lnTo>
                    <a:pt x="0" y="21"/>
                  </a:lnTo>
                  <a:lnTo>
                    <a:pt x="0" y="27"/>
                  </a:lnTo>
                  <a:lnTo>
                    <a:pt x="0" y="37"/>
                  </a:lnTo>
                  <a:lnTo>
                    <a:pt x="0" y="43"/>
                  </a:lnTo>
                  <a:lnTo>
                    <a:pt x="5" y="48"/>
                  </a:lnTo>
                  <a:lnTo>
                    <a:pt x="5" y="53"/>
                  </a:lnTo>
                  <a:lnTo>
                    <a:pt x="5" y="53"/>
                  </a:lnTo>
                  <a:lnTo>
                    <a:pt x="5" y="59"/>
                  </a:lnTo>
                  <a:lnTo>
                    <a:pt x="5" y="59"/>
                  </a:lnTo>
                  <a:lnTo>
                    <a:pt x="5" y="64"/>
                  </a:lnTo>
                  <a:lnTo>
                    <a:pt x="5" y="64"/>
                  </a:lnTo>
                  <a:lnTo>
                    <a:pt x="5" y="64"/>
                  </a:lnTo>
                  <a:lnTo>
                    <a:pt x="5" y="64"/>
                  </a:lnTo>
                  <a:lnTo>
                    <a:pt x="5" y="64"/>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Freeform 611"/>
            <p:cNvSpPr>
              <a:spLocks/>
            </p:cNvSpPr>
            <p:nvPr/>
          </p:nvSpPr>
          <p:spPr bwMode="auto">
            <a:xfrm>
              <a:off x="4403" y="3660"/>
              <a:ext cx="6" cy="43"/>
            </a:xfrm>
            <a:custGeom>
              <a:avLst/>
              <a:gdLst>
                <a:gd name="T0" fmla="*/ 0 w 6"/>
                <a:gd name="T1" fmla="*/ 43 h 43"/>
                <a:gd name="T2" fmla="*/ 0 w 6"/>
                <a:gd name="T3" fmla="*/ 43 h 43"/>
                <a:gd name="T4" fmla="*/ 0 w 6"/>
                <a:gd name="T5" fmla="*/ 43 h 43"/>
                <a:gd name="T6" fmla="*/ 0 w 6"/>
                <a:gd name="T7" fmla="*/ 43 h 43"/>
                <a:gd name="T8" fmla="*/ 0 w 6"/>
                <a:gd name="T9" fmla="*/ 43 h 43"/>
                <a:gd name="T10" fmla="*/ 0 w 6"/>
                <a:gd name="T11" fmla="*/ 43 h 43"/>
                <a:gd name="T12" fmla="*/ 0 w 6"/>
                <a:gd name="T13" fmla="*/ 43 h 43"/>
                <a:gd name="T14" fmla="*/ 0 w 6"/>
                <a:gd name="T15" fmla="*/ 38 h 43"/>
                <a:gd name="T16" fmla="*/ 0 w 6"/>
                <a:gd name="T17" fmla="*/ 38 h 43"/>
                <a:gd name="T18" fmla="*/ 0 w 6"/>
                <a:gd name="T19" fmla="*/ 32 h 43"/>
                <a:gd name="T20" fmla="*/ 0 w 6"/>
                <a:gd name="T21" fmla="*/ 27 h 43"/>
                <a:gd name="T22" fmla="*/ 0 w 6"/>
                <a:gd name="T23" fmla="*/ 27 h 43"/>
                <a:gd name="T24" fmla="*/ 0 w 6"/>
                <a:gd name="T25" fmla="*/ 22 h 43"/>
                <a:gd name="T26" fmla="*/ 0 w 6"/>
                <a:gd name="T27" fmla="*/ 16 h 43"/>
                <a:gd name="T28" fmla="*/ 0 w 6"/>
                <a:gd name="T29" fmla="*/ 11 h 43"/>
                <a:gd name="T30" fmla="*/ 6 w 6"/>
                <a:gd name="T31" fmla="*/ 11 h 43"/>
                <a:gd name="T32" fmla="*/ 6 w 6"/>
                <a:gd name="T33" fmla="*/ 6 h 43"/>
                <a:gd name="T34" fmla="*/ 6 w 6"/>
                <a:gd name="T35" fmla="*/ 6 h 43"/>
                <a:gd name="T36" fmla="*/ 6 w 6"/>
                <a:gd name="T37" fmla="*/ 6 h 43"/>
                <a:gd name="T38" fmla="*/ 6 w 6"/>
                <a:gd name="T39" fmla="*/ 0 h 43"/>
                <a:gd name="T40" fmla="*/ 6 w 6"/>
                <a:gd name="T41" fmla="*/ 0 h 43"/>
                <a:gd name="T42" fmla="*/ 6 w 6"/>
                <a:gd name="T43" fmla="*/ 0 h 43"/>
                <a:gd name="T44" fmla="*/ 6 w 6"/>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43">
                  <a:moveTo>
                    <a:pt x="0" y="43"/>
                  </a:moveTo>
                  <a:lnTo>
                    <a:pt x="0" y="43"/>
                  </a:lnTo>
                  <a:lnTo>
                    <a:pt x="0" y="43"/>
                  </a:lnTo>
                  <a:lnTo>
                    <a:pt x="0" y="43"/>
                  </a:lnTo>
                  <a:lnTo>
                    <a:pt x="0" y="43"/>
                  </a:lnTo>
                  <a:lnTo>
                    <a:pt x="0" y="43"/>
                  </a:lnTo>
                  <a:lnTo>
                    <a:pt x="0" y="43"/>
                  </a:lnTo>
                  <a:lnTo>
                    <a:pt x="0" y="38"/>
                  </a:lnTo>
                  <a:lnTo>
                    <a:pt x="0" y="38"/>
                  </a:lnTo>
                  <a:lnTo>
                    <a:pt x="0" y="32"/>
                  </a:lnTo>
                  <a:lnTo>
                    <a:pt x="0" y="27"/>
                  </a:lnTo>
                  <a:lnTo>
                    <a:pt x="0" y="27"/>
                  </a:lnTo>
                  <a:lnTo>
                    <a:pt x="0" y="22"/>
                  </a:lnTo>
                  <a:lnTo>
                    <a:pt x="0" y="16"/>
                  </a:lnTo>
                  <a:lnTo>
                    <a:pt x="0" y="11"/>
                  </a:lnTo>
                  <a:lnTo>
                    <a:pt x="6" y="11"/>
                  </a:lnTo>
                  <a:lnTo>
                    <a:pt x="6" y="6"/>
                  </a:lnTo>
                  <a:lnTo>
                    <a:pt x="6" y="6"/>
                  </a:lnTo>
                  <a:lnTo>
                    <a:pt x="6" y="6"/>
                  </a:lnTo>
                  <a:lnTo>
                    <a:pt x="6" y="0"/>
                  </a:lnTo>
                  <a:lnTo>
                    <a:pt x="6" y="0"/>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Freeform 612"/>
            <p:cNvSpPr>
              <a:spLocks/>
            </p:cNvSpPr>
            <p:nvPr/>
          </p:nvSpPr>
          <p:spPr bwMode="auto">
            <a:xfrm>
              <a:off x="4409" y="3660"/>
              <a:ext cx="21" cy="48"/>
            </a:xfrm>
            <a:custGeom>
              <a:avLst/>
              <a:gdLst>
                <a:gd name="T0" fmla="*/ 0 w 21"/>
                <a:gd name="T1" fmla="*/ 0 h 48"/>
                <a:gd name="T2" fmla="*/ 0 w 21"/>
                <a:gd name="T3" fmla="*/ 0 h 48"/>
                <a:gd name="T4" fmla="*/ 0 w 21"/>
                <a:gd name="T5" fmla="*/ 0 h 48"/>
                <a:gd name="T6" fmla="*/ 0 w 21"/>
                <a:gd name="T7" fmla="*/ 0 h 48"/>
                <a:gd name="T8" fmla="*/ 0 w 21"/>
                <a:gd name="T9" fmla="*/ 6 h 48"/>
                <a:gd name="T10" fmla="*/ 5 w 21"/>
                <a:gd name="T11" fmla="*/ 6 h 48"/>
                <a:gd name="T12" fmla="*/ 5 w 21"/>
                <a:gd name="T13" fmla="*/ 6 h 48"/>
                <a:gd name="T14" fmla="*/ 5 w 21"/>
                <a:gd name="T15" fmla="*/ 11 h 48"/>
                <a:gd name="T16" fmla="*/ 5 w 21"/>
                <a:gd name="T17" fmla="*/ 11 h 48"/>
                <a:gd name="T18" fmla="*/ 5 w 21"/>
                <a:gd name="T19" fmla="*/ 16 h 48"/>
                <a:gd name="T20" fmla="*/ 10 w 21"/>
                <a:gd name="T21" fmla="*/ 22 h 48"/>
                <a:gd name="T22" fmla="*/ 10 w 21"/>
                <a:gd name="T23" fmla="*/ 27 h 48"/>
                <a:gd name="T24" fmla="*/ 10 w 21"/>
                <a:gd name="T25" fmla="*/ 32 h 48"/>
                <a:gd name="T26" fmla="*/ 10 w 21"/>
                <a:gd name="T27" fmla="*/ 38 h 48"/>
                <a:gd name="T28" fmla="*/ 16 w 21"/>
                <a:gd name="T29" fmla="*/ 38 h 48"/>
                <a:gd name="T30" fmla="*/ 16 w 21"/>
                <a:gd name="T31" fmla="*/ 43 h 48"/>
                <a:gd name="T32" fmla="*/ 16 w 21"/>
                <a:gd name="T33" fmla="*/ 43 h 48"/>
                <a:gd name="T34" fmla="*/ 16 w 21"/>
                <a:gd name="T35" fmla="*/ 43 h 48"/>
                <a:gd name="T36" fmla="*/ 16 w 21"/>
                <a:gd name="T37" fmla="*/ 43 h 48"/>
                <a:gd name="T38" fmla="*/ 16 w 21"/>
                <a:gd name="T39" fmla="*/ 48 h 48"/>
                <a:gd name="T40" fmla="*/ 16 w 21"/>
                <a:gd name="T41" fmla="*/ 48 h 48"/>
                <a:gd name="T42" fmla="*/ 21 w 21"/>
                <a:gd name="T43" fmla="*/ 48 h 48"/>
                <a:gd name="T44" fmla="*/ 21 w 21"/>
                <a:gd name="T45" fmla="*/ 48 h 48"/>
                <a:gd name="T46" fmla="*/ 21 w 21"/>
                <a:gd name="T4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48">
                  <a:moveTo>
                    <a:pt x="0" y="0"/>
                  </a:moveTo>
                  <a:lnTo>
                    <a:pt x="0" y="0"/>
                  </a:lnTo>
                  <a:lnTo>
                    <a:pt x="0" y="0"/>
                  </a:lnTo>
                  <a:lnTo>
                    <a:pt x="0" y="0"/>
                  </a:lnTo>
                  <a:lnTo>
                    <a:pt x="0" y="6"/>
                  </a:lnTo>
                  <a:lnTo>
                    <a:pt x="5" y="6"/>
                  </a:lnTo>
                  <a:lnTo>
                    <a:pt x="5" y="6"/>
                  </a:lnTo>
                  <a:lnTo>
                    <a:pt x="5" y="11"/>
                  </a:lnTo>
                  <a:lnTo>
                    <a:pt x="5" y="11"/>
                  </a:lnTo>
                  <a:lnTo>
                    <a:pt x="5" y="16"/>
                  </a:lnTo>
                  <a:lnTo>
                    <a:pt x="10" y="22"/>
                  </a:lnTo>
                  <a:lnTo>
                    <a:pt x="10" y="27"/>
                  </a:lnTo>
                  <a:lnTo>
                    <a:pt x="10" y="32"/>
                  </a:lnTo>
                  <a:lnTo>
                    <a:pt x="10" y="38"/>
                  </a:lnTo>
                  <a:lnTo>
                    <a:pt x="16" y="38"/>
                  </a:lnTo>
                  <a:lnTo>
                    <a:pt x="16" y="43"/>
                  </a:lnTo>
                  <a:lnTo>
                    <a:pt x="16" y="43"/>
                  </a:lnTo>
                  <a:lnTo>
                    <a:pt x="16" y="43"/>
                  </a:lnTo>
                  <a:lnTo>
                    <a:pt x="16" y="43"/>
                  </a:lnTo>
                  <a:lnTo>
                    <a:pt x="16" y="48"/>
                  </a:lnTo>
                  <a:lnTo>
                    <a:pt x="16" y="48"/>
                  </a:lnTo>
                  <a:lnTo>
                    <a:pt x="21" y="48"/>
                  </a:lnTo>
                  <a:lnTo>
                    <a:pt x="21" y="48"/>
                  </a:lnTo>
                  <a:lnTo>
                    <a:pt x="21" y="48"/>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Freeform 613"/>
            <p:cNvSpPr>
              <a:spLocks/>
            </p:cNvSpPr>
            <p:nvPr/>
          </p:nvSpPr>
          <p:spPr bwMode="auto">
            <a:xfrm>
              <a:off x="4430" y="3618"/>
              <a:ext cx="5" cy="90"/>
            </a:xfrm>
            <a:custGeom>
              <a:avLst/>
              <a:gdLst>
                <a:gd name="T0" fmla="*/ 0 w 5"/>
                <a:gd name="T1" fmla="*/ 90 h 90"/>
                <a:gd name="T2" fmla="*/ 0 w 5"/>
                <a:gd name="T3" fmla="*/ 85 h 90"/>
                <a:gd name="T4" fmla="*/ 0 w 5"/>
                <a:gd name="T5" fmla="*/ 85 h 90"/>
                <a:gd name="T6" fmla="*/ 0 w 5"/>
                <a:gd name="T7" fmla="*/ 85 h 90"/>
                <a:gd name="T8" fmla="*/ 0 w 5"/>
                <a:gd name="T9" fmla="*/ 85 h 90"/>
                <a:gd name="T10" fmla="*/ 0 w 5"/>
                <a:gd name="T11" fmla="*/ 80 h 90"/>
                <a:gd name="T12" fmla="*/ 0 w 5"/>
                <a:gd name="T13" fmla="*/ 80 h 90"/>
                <a:gd name="T14" fmla="*/ 0 w 5"/>
                <a:gd name="T15" fmla="*/ 74 h 90"/>
                <a:gd name="T16" fmla="*/ 0 w 5"/>
                <a:gd name="T17" fmla="*/ 74 h 90"/>
                <a:gd name="T18" fmla="*/ 0 w 5"/>
                <a:gd name="T19" fmla="*/ 69 h 90"/>
                <a:gd name="T20" fmla="*/ 0 w 5"/>
                <a:gd name="T21" fmla="*/ 64 h 90"/>
                <a:gd name="T22" fmla="*/ 0 w 5"/>
                <a:gd name="T23" fmla="*/ 58 h 90"/>
                <a:gd name="T24" fmla="*/ 0 w 5"/>
                <a:gd name="T25" fmla="*/ 48 h 90"/>
                <a:gd name="T26" fmla="*/ 5 w 5"/>
                <a:gd name="T27" fmla="*/ 37 h 90"/>
                <a:gd name="T28" fmla="*/ 5 w 5"/>
                <a:gd name="T29" fmla="*/ 26 h 90"/>
                <a:gd name="T30" fmla="*/ 5 w 5"/>
                <a:gd name="T31" fmla="*/ 21 h 90"/>
                <a:gd name="T32" fmla="*/ 5 w 5"/>
                <a:gd name="T33" fmla="*/ 16 h 90"/>
                <a:gd name="T34" fmla="*/ 5 w 5"/>
                <a:gd name="T35" fmla="*/ 10 h 90"/>
                <a:gd name="T36" fmla="*/ 5 w 5"/>
                <a:gd name="T37" fmla="*/ 10 h 90"/>
                <a:gd name="T38" fmla="*/ 5 w 5"/>
                <a:gd name="T39" fmla="*/ 5 h 90"/>
                <a:gd name="T40" fmla="*/ 5 w 5"/>
                <a:gd name="T41" fmla="*/ 5 h 90"/>
                <a:gd name="T42" fmla="*/ 5 w 5"/>
                <a:gd name="T4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90">
                  <a:moveTo>
                    <a:pt x="0" y="90"/>
                  </a:moveTo>
                  <a:lnTo>
                    <a:pt x="0" y="85"/>
                  </a:lnTo>
                  <a:lnTo>
                    <a:pt x="0" y="85"/>
                  </a:lnTo>
                  <a:lnTo>
                    <a:pt x="0" y="85"/>
                  </a:lnTo>
                  <a:lnTo>
                    <a:pt x="0" y="85"/>
                  </a:lnTo>
                  <a:lnTo>
                    <a:pt x="0" y="80"/>
                  </a:lnTo>
                  <a:lnTo>
                    <a:pt x="0" y="80"/>
                  </a:lnTo>
                  <a:lnTo>
                    <a:pt x="0" y="74"/>
                  </a:lnTo>
                  <a:lnTo>
                    <a:pt x="0" y="74"/>
                  </a:lnTo>
                  <a:lnTo>
                    <a:pt x="0" y="69"/>
                  </a:lnTo>
                  <a:lnTo>
                    <a:pt x="0" y="64"/>
                  </a:lnTo>
                  <a:lnTo>
                    <a:pt x="0" y="58"/>
                  </a:lnTo>
                  <a:lnTo>
                    <a:pt x="0" y="48"/>
                  </a:lnTo>
                  <a:lnTo>
                    <a:pt x="5" y="37"/>
                  </a:lnTo>
                  <a:lnTo>
                    <a:pt x="5" y="26"/>
                  </a:lnTo>
                  <a:lnTo>
                    <a:pt x="5" y="21"/>
                  </a:lnTo>
                  <a:lnTo>
                    <a:pt x="5" y="16"/>
                  </a:lnTo>
                  <a:lnTo>
                    <a:pt x="5" y="10"/>
                  </a:lnTo>
                  <a:lnTo>
                    <a:pt x="5" y="10"/>
                  </a:lnTo>
                  <a:lnTo>
                    <a:pt x="5" y="5"/>
                  </a:lnTo>
                  <a:lnTo>
                    <a:pt x="5" y="5"/>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Freeform 614"/>
            <p:cNvSpPr>
              <a:spLocks/>
            </p:cNvSpPr>
            <p:nvPr/>
          </p:nvSpPr>
          <p:spPr bwMode="auto">
            <a:xfrm>
              <a:off x="4435" y="3596"/>
              <a:ext cx="6" cy="22"/>
            </a:xfrm>
            <a:custGeom>
              <a:avLst/>
              <a:gdLst>
                <a:gd name="T0" fmla="*/ 0 w 6"/>
                <a:gd name="T1" fmla="*/ 22 h 22"/>
                <a:gd name="T2" fmla="*/ 0 w 6"/>
                <a:gd name="T3" fmla="*/ 22 h 22"/>
                <a:gd name="T4" fmla="*/ 0 w 6"/>
                <a:gd name="T5" fmla="*/ 16 h 22"/>
                <a:gd name="T6" fmla="*/ 0 w 6"/>
                <a:gd name="T7" fmla="*/ 11 h 22"/>
                <a:gd name="T8" fmla="*/ 6 w 6"/>
                <a:gd name="T9" fmla="*/ 11 h 22"/>
                <a:gd name="T10" fmla="*/ 6 w 6"/>
                <a:gd name="T11" fmla="*/ 6 h 22"/>
                <a:gd name="T12" fmla="*/ 6 w 6"/>
                <a:gd name="T13" fmla="*/ 6 h 22"/>
                <a:gd name="T14" fmla="*/ 6 w 6"/>
                <a:gd name="T15" fmla="*/ 0 h 22"/>
                <a:gd name="T16" fmla="*/ 6 w 6"/>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2">
                  <a:moveTo>
                    <a:pt x="0" y="22"/>
                  </a:moveTo>
                  <a:lnTo>
                    <a:pt x="0" y="22"/>
                  </a:lnTo>
                  <a:lnTo>
                    <a:pt x="0" y="16"/>
                  </a:lnTo>
                  <a:lnTo>
                    <a:pt x="0" y="11"/>
                  </a:lnTo>
                  <a:lnTo>
                    <a:pt x="6" y="11"/>
                  </a:lnTo>
                  <a:lnTo>
                    <a:pt x="6" y="6"/>
                  </a:lnTo>
                  <a:lnTo>
                    <a:pt x="6" y="6"/>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Freeform 615"/>
            <p:cNvSpPr>
              <a:spLocks/>
            </p:cNvSpPr>
            <p:nvPr/>
          </p:nvSpPr>
          <p:spPr bwMode="auto">
            <a:xfrm>
              <a:off x="4441" y="3596"/>
              <a:ext cx="5" cy="0"/>
            </a:xfrm>
            <a:custGeom>
              <a:avLst/>
              <a:gdLst>
                <a:gd name="T0" fmla="*/ 0 w 5"/>
                <a:gd name="T1" fmla="*/ 0 w 5"/>
                <a:gd name="T2" fmla="*/ 0 w 5"/>
                <a:gd name="T3" fmla="*/ 5 w 5"/>
                <a:gd name="T4" fmla="*/ 5 w 5"/>
                <a:gd name="T5" fmla="*/ 5 w 5"/>
                <a:gd name="T6" fmla="*/ 5 w 5"/>
                <a:gd name="T7" fmla="*/ 5 w 5"/>
                <a:gd name="T8" fmla="*/ 5 w 5"/>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5">
                  <a:moveTo>
                    <a:pt x="0" y="0"/>
                  </a:moveTo>
                  <a:lnTo>
                    <a:pt x="0" y="0"/>
                  </a:lnTo>
                  <a:lnTo>
                    <a:pt x="0" y="0"/>
                  </a:lnTo>
                  <a:lnTo>
                    <a:pt x="5" y="0"/>
                  </a:lnTo>
                  <a:lnTo>
                    <a:pt x="5" y="0"/>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Freeform 616"/>
            <p:cNvSpPr>
              <a:spLocks/>
            </p:cNvSpPr>
            <p:nvPr/>
          </p:nvSpPr>
          <p:spPr bwMode="auto">
            <a:xfrm>
              <a:off x="4446" y="3564"/>
              <a:ext cx="10" cy="32"/>
            </a:xfrm>
            <a:custGeom>
              <a:avLst/>
              <a:gdLst>
                <a:gd name="T0" fmla="*/ 0 w 10"/>
                <a:gd name="T1" fmla="*/ 32 h 32"/>
                <a:gd name="T2" fmla="*/ 0 w 10"/>
                <a:gd name="T3" fmla="*/ 27 h 32"/>
                <a:gd name="T4" fmla="*/ 0 w 10"/>
                <a:gd name="T5" fmla="*/ 27 h 32"/>
                <a:gd name="T6" fmla="*/ 5 w 10"/>
                <a:gd name="T7" fmla="*/ 27 h 32"/>
                <a:gd name="T8" fmla="*/ 5 w 10"/>
                <a:gd name="T9" fmla="*/ 22 h 32"/>
                <a:gd name="T10" fmla="*/ 5 w 10"/>
                <a:gd name="T11" fmla="*/ 22 h 32"/>
                <a:gd name="T12" fmla="*/ 5 w 10"/>
                <a:gd name="T13" fmla="*/ 16 h 32"/>
                <a:gd name="T14" fmla="*/ 5 w 10"/>
                <a:gd name="T15" fmla="*/ 11 h 32"/>
                <a:gd name="T16" fmla="*/ 5 w 10"/>
                <a:gd name="T17" fmla="*/ 6 h 32"/>
                <a:gd name="T18" fmla="*/ 5 w 10"/>
                <a:gd name="T19" fmla="*/ 6 h 32"/>
                <a:gd name="T20" fmla="*/ 5 w 10"/>
                <a:gd name="T21" fmla="*/ 6 h 32"/>
                <a:gd name="T22" fmla="*/ 5 w 10"/>
                <a:gd name="T23" fmla="*/ 6 h 32"/>
                <a:gd name="T24" fmla="*/ 5 w 10"/>
                <a:gd name="T25" fmla="*/ 0 h 32"/>
                <a:gd name="T26" fmla="*/ 10 w 1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32">
                  <a:moveTo>
                    <a:pt x="0" y="32"/>
                  </a:moveTo>
                  <a:lnTo>
                    <a:pt x="0" y="27"/>
                  </a:lnTo>
                  <a:lnTo>
                    <a:pt x="0" y="27"/>
                  </a:lnTo>
                  <a:lnTo>
                    <a:pt x="5" y="27"/>
                  </a:lnTo>
                  <a:lnTo>
                    <a:pt x="5" y="22"/>
                  </a:lnTo>
                  <a:lnTo>
                    <a:pt x="5" y="22"/>
                  </a:lnTo>
                  <a:lnTo>
                    <a:pt x="5" y="16"/>
                  </a:lnTo>
                  <a:lnTo>
                    <a:pt x="5" y="11"/>
                  </a:lnTo>
                  <a:lnTo>
                    <a:pt x="5" y="6"/>
                  </a:lnTo>
                  <a:lnTo>
                    <a:pt x="5" y="6"/>
                  </a:lnTo>
                  <a:lnTo>
                    <a:pt x="5" y="6"/>
                  </a:lnTo>
                  <a:lnTo>
                    <a:pt x="5" y="6"/>
                  </a:lnTo>
                  <a:lnTo>
                    <a:pt x="5" y="0"/>
                  </a:lnTo>
                  <a:lnTo>
                    <a:pt x="1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Freeform 618"/>
            <p:cNvSpPr>
              <a:spLocks/>
            </p:cNvSpPr>
            <p:nvPr/>
          </p:nvSpPr>
          <p:spPr bwMode="auto">
            <a:xfrm>
              <a:off x="4472" y="3591"/>
              <a:ext cx="6" cy="5"/>
            </a:xfrm>
            <a:custGeom>
              <a:avLst/>
              <a:gdLst>
                <a:gd name="T0" fmla="*/ 0 w 6"/>
                <a:gd name="T1" fmla="*/ 5 h 5"/>
                <a:gd name="T2" fmla="*/ 0 w 6"/>
                <a:gd name="T3" fmla="*/ 5 h 5"/>
                <a:gd name="T4" fmla="*/ 6 w 6"/>
                <a:gd name="T5" fmla="*/ 5 h 5"/>
                <a:gd name="T6" fmla="*/ 6 w 6"/>
                <a:gd name="T7" fmla="*/ 5 h 5"/>
                <a:gd name="T8" fmla="*/ 6 w 6"/>
                <a:gd name="T9" fmla="*/ 5 h 5"/>
                <a:gd name="T10" fmla="*/ 6 w 6"/>
                <a:gd name="T11" fmla="*/ 5 h 5"/>
                <a:gd name="T12" fmla="*/ 6 w 6"/>
                <a:gd name="T13" fmla="*/ 5 h 5"/>
                <a:gd name="T14" fmla="*/ 6 w 6"/>
                <a:gd name="T15" fmla="*/ 0 h 5"/>
                <a:gd name="T16" fmla="*/ 6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0" y="5"/>
                  </a:moveTo>
                  <a:lnTo>
                    <a:pt x="0" y="5"/>
                  </a:lnTo>
                  <a:lnTo>
                    <a:pt x="6" y="5"/>
                  </a:lnTo>
                  <a:lnTo>
                    <a:pt x="6" y="5"/>
                  </a:lnTo>
                  <a:lnTo>
                    <a:pt x="6" y="5"/>
                  </a:lnTo>
                  <a:lnTo>
                    <a:pt x="6" y="5"/>
                  </a:lnTo>
                  <a:lnTo>
                    <a:pt x="6" y="5"/>
                  </a:lnTo>
                  <a:lnTo>
                    <a:pt x="6" y="0"/>
                  </a:lnTo>
                  <a:lnTo>
                    <a:pt x="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Freeform 619"/>
            <p:cNvSpPr>
              <a:spLocks/>
            </p:cNvSpPr>
            <p:nvPr/>
          </p:nvSpPr>
          <p:spPr bwMode="auto">
            <a:xfrm>
              <a:off x="4478" y="3575"/>
              <a:ext cx="10" cy="16"/>
            </a:xfrm>
            <a:custGeom>
              <a:avLst/>
              <a:gdLst>
                <a:gd name="T0" fmla="*/ 0 w 10"/>
                <a:gd name="T1" fmla="*/ 16 h 16"/>
                <a:gd name="T2" fmla="*/ 5 w 10"/>
                <a:gd name="T3" fmla="*/ 16 h 16"/>
                <a:gd name="T4" fmla="*/ 5 w 10"/>
                <a:gd name="T5" fmla="*/ 16 h 16"/>
                <a:gd name="T6" fmla="*/ 5 w 10"/>
                <a:gd name="T7" fmla="*/ 11 h 16"/>
                <a:gd name="T8" fmla="*/ 5 w 10"/>
                <a:gd name="T9" fmla="*/ 11 h 16"/>
                <a:gd name="T10" fmla="*/ 5 w 10"/>
                <a:gd name="T11" fmla="*/ 5 h 16"/>
                <a:gd name="T12" fmla="*/ 5 w 10"/>
                <a:gd name="T13" fmla="*/ 5 h 16"/>
                <a:gd name="T14" fmla="*/ 5 w 10"/>
                <a:gd name="T15" fmla="*/ 5 h 16"/>
                <a:gd name="T16" fmla="*/ 5 w 10"/>
                <a:gd name="T17" fmla="*/ 0 h 16"/>
                <a:gd name="T18" fmla="*/ 10 w 10"/>
                <a:gd name="T19" fmla="*/ 0 h 16"/>
                <a:gd name="T20" fmla="*/ 10 w 10"/>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6">
                  <a:moveTo>
                    <a:pt x="0" y="16"/>
                  </a:moveTo>
                  <a:lnTo>
                    <a:pt x="5" y="16"/>
                  </a:lnTo>
                  <a:lnTo>
                    <a:pt x="5" y="16"/>
                  </a:lnTo>
                  <a:lnTo>
                    <a:pt x="5" y="11"/>
                  </a:lnTo>
                  <a:lnTo>
                    <a:pt x="5" y="11"/>
                  </a:lnTo>
                  <a:lnTo>
                    <a:pt x="5" y="5"/>
                  </a:lnTo>
                  <a:lnTo>
                    <a:pt x="5" y="5"/>
                  </a:lnTo>
                  <a:lnTo>
                    <a:pt x="5" y="5"/>
                  </a:lnTo>
                  <a:lnTo>
                    <a:pt x="5" y="0"/>
                  </a:lnTo>
                  <a:lnTo>
                    <a:pt x="10" y="0"/>
                  </a:lnTo>
                  <a:lnTo>
                    <a:pt x="1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Freeform 620"/>
            <p:cNvSpPr>
              <a:spLocks/>
            </p:cNvSpPr>
            <p:nvPr/>
          </p:nvSpPr>
          <p:spPr bwMode="auto">
            <a:xfrm>
              <a:off x="4488" y="3575"/>
              <a:ext cx="6" cy="16"/>
            </a:xfrm>
            <a:custGeom>
              <a:avLst/>
              <a:gdLst>
                <a:gd name="T0" fmla="*/ 0 w 6"/>
                <a:gd name="T1" fmla="*/ 0 h 16"/>
                <a:gd name="T2" fmla="*/ 0 w 6"/>
                <a:gd name="T3" fmla="*/ 0 h 16"/>
                <a:gd name="T4" fmla="*/ 0 w 6"/>
                <a:gd name="T5" fmla="*/ 0 h 16"/>
                <a:gd name="T6" fmla="*/ 0 w 6"/>
                <a:gd name="T7" fmla="*/ 0 h 16"/>
                <a:gd name="T8" fmla="*/ 0 w 6"/>
                <a:gd name="T9" fmla="*/ 5 h 16"/>
                <a:gd name="T10" fmla="*/ 0 w 6"/>
                <a:gd name="T11" fmla="*/ 5 h 16"/>
                <a:gd name="T12" fmla="*/ 0 w 6"/>
                <a:gd name="T13" fmla="*/ 5 h 16"/>
                <a:gd name="T14" fmla="*/ 0 w 6"/>
                <a:gd name="T15" fmla="*/ 11 h 16"/>
                <a:gd name="T16" fmla="*/ 6 w 6"/>
                <a:gd name="T17" fmla="*/ 11 h 16"/>
                <a:gd name="T18" fmla="*/ 6 w 6"/>
                <a:gd name="T19" fmla="*/ 11 h 16"/>
                <a:gd name="T20" fmla="*/ 6 w 6"/>
                <a:gd name="T21" fmla="*/ 11 h 16"/>
                <a:gd name="T22" fmla="*/ 6 w 6"/>
                <a:gd name="T23" fmla="*/ 16 h 16"/>
                <a:gd name="T24" fmla="*/ 6 w 6"/>
                <a:gd name="T25" fmla="*/ 16 h 16"/>
                <a:gd name="T26" fmla="*/ 6 w 6"/>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6">
                  <a:moveTo>
                    <a:pt x="0" y="0"/>
                  </a:moveTo>
                  <a:lnTo>
                    <a:pt x="0" y="0"/>
                  </a:lnTo>
                  <a:lnTo>
                    <a:pt x="0" y="0"/>
                  </a:lnTo>
                  <a:lnTo>
                    <a:pt x="0" y="0"/>
                  </a:lnTo>
                  <a:lnTo>
                    <a:pt x="0" y="5"/>
                  </a:lnTo>
                  <a:lnTo>
                    <a:pt x="0" y="5"/>
                  </a:lnTo>
                  <a:lnTo>
                    <a:pt x="0" y="5"/>
                  </a:lnTo>
                  <a:lnTo>
                    <a:pt x="0" y="11"/>
                  </a:lnTo>
                  <a:lnTo>
                    <a:pt x="6" y="11"/>
                  </a:lnTo>
                  <a:lnTo>
                    <a:pt x="6" y="11"/>
                  </a:lnTo>
                  <a:lnTo>
                    <a:pt x="6" y="11"/>
                  </a:lnTo>
                  <a:lnTo>
                    <a:pt x="6" y="16"/>
                  </a:lnTo>
                  <a:lnTo>
                    <a:pt x="6" y="16"/>
                  </a:lnTo>
                  <a:lnTo>
                    <a:pt x="6" y="1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Freeform 621"/>
            <p:cNvSpPr>
              <a:spLocks/>
            </p:cNvSpPr>
            <p:nvPr/>
          </p:nvSpPr>
          <p:spPr bwMode="auto">
            <a:xfrm>
              <a:off x="4494" y="3564"/>
              <a:ext cx="5" cy="27"/>
            </a:xfrm>
            <a:custGeom>
              <a:avLst/>
              <a:gdLst>
                <a:gd name="T0" fmla="*/ 0 w 5"/>
                <a:gd name="T1" fmla="*/ 27 h 27"/>
                <a:gd name="T2" fmla="*/ 0 w 5"/>
                <a:gd name="T3" fmla="*/ 22 h 27"/>
                <a:gd name="T4" fmla="*/ 0 w 5"/>
                <a:gd name="T5" fmla="*/ 22 h 27"/>
                <a:gd name="T6" fmla="*/ 0 w 5"/>
                <a:gd name="T7" fmla="*/ 22 h 27"/>
                <a:gd name="T8" fmla="*/ 0 w 5"/>
                <a:gd name="T9" fmla="*/ 22 h 27"/>
                <a:gd name="T10" fmla="*/ 0 w 5"/>
                <a:gd name="T11" fmla="*/ 16 h 27"/>
                <a:gd name="T12" fmla="*/ 0 w 5"/>
                <a:gd name="T13" fmla="*/ 16 h 27"/>
                <a:gd name="T14" fmla="*/ 0 w 5"/>
                <a:gd name="T15" fmla="*/ 11 h 27"/>
                <a:gd name="T16" fmla="*/ 5 w 5"/>
                <a:gd name="T17" fmla="*/ 11 h 27"/>
                <a:gd name="T18" fmla="*/ 5 w 5"/>
                <a:gd name="T19" fmla="*/ 6 h 27"/>
                <a:gd name="T20" fmla="*/ 5 w 5"/>
                <a:gd name="T21" fmla="*/ 0 h 27"/>
                <a:gd name="T22" fmla="*/ 5 w 5"/>
                <a:gd name="T23" fmla="*/ 0 h 27"/>
                <a:gd name="T24" fmla="*/ 5 w 5"/>
                <a:gd name="T25" fmla="*/ 0 h 27"/>
                <a:gd name="T26" fmla="*/ 5 w 5"/>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7">
                  <a:moveTo>
                    <a:pt x="0" y="27"/>
                  </a:moveTo>
                  <a:lnTo>
                    <a:pt x="0" y="22"/>
                  </a:lnTo>
                  <a:lnTo>
                    <a:pt x="0" y="22"/>
                  </a:lnTo>
                  <a:lnTo>
                    <a:pt x="0" y="22"/>
                  </a:lnTo>
                  <a:lnTo>
                    <a:pt x="0" y="22"/>
                  </a:lnTo>
                  <a:lnTo>
                    <a:pt x="0" y="16"/>
                  </a:lnTo>
                  <a:lnTo>
                    <a:pt x="0" y="16"/>
                  </a:lnTo>
                  <a:lnTo>
                    <a:pt x="0" y="11"/>
                  </a:lnTo>
                  <a:lnTo>
                    <a:pt x="5" y="11"/>
                  </a:lnTo>
                  <a:lnTo>
                    <a:pt x="5" y="6"/>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Freeform 622"/>
            <p:cNvSpPr>
              <a:spLocks/>
            </p:cNvSpPr>
            <p:nvPr/>
          </p:nvSpPr>
          <p:spPr bwMode="auto">
            <a:xfrm>
              <a:off x="4499" y="3554"/>
              <a:ext cx="5" cy="10"/>
            </a:xfrm>
            <a:custGeom>
              <a:avLst/>
              <a:gdLst>
                <a:gd name="T0" fmla="*/ 0 w 5"/>
                <a:gd name="T1" fmla="*/ 10 h 10"/>
                <a:gd name="T2" fmla="*/ 0 w 5"/>
                <a:gd name="T3" fmla="*/ 5 h 10"/>
                <a:gd name="T4" fmla="*/ 0 w 5"/>
                <a:gd name="T5" fmla="*/ 5 h 10"/>
                <a:gd name="T6" fmla="*/ 5 w 5"/>
                <a:gd name="T7" fmla="*/ 5 h 10"/>
                <a:gd name="T8" fmla="*/ 5 w 5"/>
                <a:gd name="T9" fmla="*/ 0 h 10"/>
                <a:gd name="T10" fmla="*/ 5 w 5"/>
                <a:gd name="T11" fmla="*/ 0 h 10"/>
                <a:gd name="T12" fmla="*/ 5 w 5"/>
                <a:gd name="T13" fmla="*/ 0 h 10"/>
                <a:gd name="T14" fmla="*/ 5 w 5"/>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0">
                  <a:moveTo>
                    <a:pt x="0" y="10"/>
                  </a:moveTo>
                  <a:lnTo>
                    <a:pt x="0" y="5"/>
                  </a:lnTo>
                  <a:lnTo>
                    <a:pt x="0" y="5"/>
                  </a:lnTo>
                  <a:lnTo>
                    <a:pt x="5" y="5"/>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Freeform 623"/>
            <p:cNvSpPr>
              <a:spLocks/>
            </p:cNvSpPr>
            <p:nvPr/>
          </p:nvSpPr>
          <p:spPr bwMode="auto">
            <a:xfrm>
              <a:off x="4504" y="3554"/>
              <a:ext cx="16" cy="32"/>
            </a:xfrm>
            <a:custGeom>
              <a:avLst/>
              <a:gdLst>
                <a:gd name="T0" fmla="*/ 0 w 16"/>
                <a:gd name="T1" fmla="*/ 0 h 32"/>
                <a:gd name="T2" fmla="*/ 6 w 16"/>
                <a:gd name="T3" fmla="*/ 5 h 32"/>
                <a:gd name="T4" fmla="*/ 6 w 16"/>
                <a:gd name="T5" fmla="*/ 5 h 32"/>
                <a:gd name="T6" fmla="*/ 6 w 16"/>
                <a:gd name="T7" fmla="*/ 10 h 32"/>
                <a:gd name="T8" fmla="*/ 6 w 16"/>
                <a:gd name="T9" fmla="*/ 10 h 32"/>
                <a:gd name="T10" fmla="*/ 11 w 16"/>
                <a:gd name="T11" fmla="*/ 16 h 32"/>
                <a:gd name="T12" fmla="*/ 11 w 16"/>
                <a:gd name="T13" fmla="*/ 21 h 32"/>
                <a:gd name="T14" fmla="*/ 11 w 16"/>
                <a:gd name="T15" fmla="*/ 26 h 32"/>
                <a:gd name="T16" fmla="*/ 16 w 1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0"/>
                  </a:moveTo>
                  <a:lnTo>
                    <a:pt x="6" y="5"/>
                  </a:lnTo>
                  <a:lnTo>
                    <a:pt x="6" y="5"/>
                  </a:lnTo>
                  <a:lnTo>
                    <a:pt x="6" y="10"/>
                  </a:lnTo>
                  <a:lnTo>
                    <a:pt x="6" y="10"/>
                  </a:lnTo>
                  <a:lnTo>
                    <a:pt x="11" y="16"/>
                  </a:lnTo>
                  <a:lnTo>
                    <a:pt x="11" y="21"/>
                  </a:lnTo>
                  <a:lnTo>
                    <a:pt x="11" y="26"/>
                  </a:lnTo>
                  <a:lnTo>
                    <a:pt x="16" y="32"/>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Freeform 624"/>
            <p:cNvSpPr>
              <a:spLocks/>
            </p:cNvSpPr>
            <p:nvPr/>
          </p:nvSpPr>
          <p:spPr bwMode="auto">
            <a:xfrm>
              <a:off x="4520" y="3586"/>
              <a:ext cx="11" cy="53"/>
            </a:xfrm>
            <a:custGeom>
              <a:avLst/>
              <a:gdLst>
                <a:gd name="T0" fmla="*/ 0 w 11"/>
                <a:gd name="T1" fmla="*/ 0 h 53"/>
                <a:gd name="T2" fmla="*/ 0 w 11"/>
                <a:gd name="T3" fmla="*/ 0 h 53"/>
                <a:gd name="T4" fmla="*/ 0 w 11"/>
                <a:gd name="T5" fmla="*/ 5 h 53"/>
                <a:gd name="T6" fmla="*/ 0 w 11"/>
                <a:gd name="T7" fmla="*/ 5 h 53"/>
                <a:gd name="T8" fmla="*/ 0 w 11"/>
                <a:gd name="T9" fmla="*/ 10 h 53"/>
                <a:gd name="T10" fmla="*/ 6 w 11"/>
                <a:gd name="T11" fmla="*/ 16 h 53"/>
                <a:gd name="T12" fmla="*/ 6 w 11"/>
                <a:gd name="T13" fmla="*/ 21 h 53"/>
                <a:gd name="T14" fmla="*/ 6 w 11"/>
                <a:gd name="T15" fmla="*/ 32 h 53"/>
                <a:gd name="T16" fmla="*/ 6 w 11"/>
                <a:gd name="T17" fmla="*/ 32 h 53"/>
                <a:gd name="T18" fmla="*/ 6 w 11"/>
                <a:gd name="T19" fmla="*/ 37 h 53"/>
                <a:gd name="T20" fmla="*/ 6 w 11"/>
                <a:gd name="T21" fmla="*/ 42 h 53"/>
                <a:gd name="T22" fmla="*/ 11 w 11"/>
                <a:gd name="T23" fmla="*/ 48 h 53"/>
                <a:gd name="T24" fmla="*/ 11 w 11"/>
                <a:gd name="T25" fmla="*/ 48 h 53"/>
                <a:gd name="T26" fmla="*/ 11 w 11"/>
                <a:gd name="T27" fmla="*/ 53 h 53"/>
                <a:gd name="T28" fmla="*/ 11 w 11"/>
                <a:gd name="T29" fmla="*/ 53 h 53"/>
                <a:gd name="T30" fmla="*/ 11 w 11"/>
                <a:gd name="T31" fmla="*/ 53 h 53"/>
                <a:gd name="T32" fmla="*/ 11 w 11"/>
                <a:gd name="T3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53">
                  <a:moveTo>
                    <a:pt x="0" y="0"/>
                  </a:moveTo>
                  <a:lnTo>
                    <a:pt x="0" y="0"/>
                  </a:lnTo>
                  <a:lnTo>
                    <a:pt x="0" y="5"/>
                  </a:lnTo>
                  <a:lnTo>
                    <a:pt x="0" y="5"/>
                  </a:lnTo>
                  <a:lnTo>
                    <a:pt x="0" y="10"/>
                  </a:lnTo>
                  <a:lnTo>
                    <a:pt x="6" y="16"/>
                  </a:lnTo>
                  <a:lnTo>
                    <a:pt x="6" y="21"/>
                  </a:lnTo>
                  <a:lnTo>
                    <a:pt x="6" y="32"/>
                  </a:lnTo>
                  <a:lnTo>
                    <a:pt x="6" y="32"/>
                  </a:lnTo>
                  <a:lnTo>
                    <a:pt x="6" y="37"/>
                  </a:lnTo>
                  <a:lnTo>
                    <a:pt x="6" y="42"/>
                  </a:lnTo>
                  <a:lnTo>
                    <a:pt x="11" y="48"/>
                  </a:lnTo>
                  <a:lnTo>
                    <a:pt x="11" y="48"/>
                  </a:lnTo>
                  <a:lnTo>
                    <a:pt x="11" y="53"/>
                  </a:lnTo>
                  <a:lnTo>
                    <a:pt x="11" y="53"/>
                  </a:lnTo>
                  <a:lnTo>
                    <a:pt x="11" y="53"/>
                  </a:lnTo>
                  <a:lnTo>
                    <a:pt x="11" y="53"/>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Freeform 625"/>
            <p:cNvSpPr>
              <a:spLocks/>
            </p:cNvSpPr>
            <p:nvPr/>
          </p:nvSpPr>
          <p:spPr bwMode="auto">
            <a:xfrm>
              <a:off x="4531" y="3602"/>
              <a:ext cx="5" cy="37"/>
            </a:xfrm>
            <a:custGeom>
              <a:avLst/>
              <a:gdLst>
                <a:gd name="T0" fmla="*/ 0 w 5"/>
                <a:gd name="T1" fmla="*/ 37 h 37"/>
                <a:gd name="T2" fmla="*/ 0 w 5"/>
                <a:gd name="T3" fmla="*/ 37 h 37"/>
                <a:gd name="T4" fmla="*/ 0 w 5"/>
                <a:gd name="T5" fmla="*/ 37 h 37"/>
                <a:gd name="T6" fmla="*/ 0 w 5"/>
                <a:gd name="T7" fmla="*/ 37 h 37"/>
                <a:gd name="T8" fmla="*/ 0 w 5"/>
                <a:gd name="T9" fmla="*/ 37 h 37"/>
                <a:gd name="T10" fmla="*/ 0 w 5"/>
                <a:gd name="T11" fmla="*/ 37 h 37"/>
                <a:gd name="T12" fmla="*/ 0 w 5"/>
                <a:gd name="T13" fmla="*/ 32 h 37"/>
                <a:gd name="T14" fmla="*/ 5 w 5"/>
                <a:gd name="T15" fmla="*/ 32 h 37"/>
                <a:gd name="T16" fmla="*/ 5 w 5"/>
                <a:gd name="T17" fmla="*/ 26 h 37"/>
                <a:gd name="T18" fmla="*/ 5 w 5"/>
                <a:gd name="T19" fmla="*/ 21 h 37"/>
                <a:gd name="T20" fmla="*/ 5 w 5"/>
                <a:gd name="T21" fmla="*/ 21 h 37"/>
                <a:gd name="T22" fmla="*/ 5 w 5"/>
                <a:gd name="T23" fmla="*/ 16 h 37"/>
                <a:gd name="T24" fmla="*/ 5 w 5"/>
                <a:gd name="T25" fmla="*/ 10 h 37"/>
                <a:gd name="T26" fmla="*/ 5 w 5"/>
                <a:gd name="T27" fmla="*/ 5 h 37"/>
                <a:gd name="T28" fmla="*/ 5 w 5"/>
                <a:gd name="T29" fmla="*/ 5 h 37"/>
                <a:gd name="T30" fmla="*/ 5 w 5"/>
                <a:gd name="T31" fmla="*/ 5 h 37"/>
                <a:gd name="T32" fmla="*/ 5 w 5"/>
                <a:gd name="T33" fmla="*/ 0 h 37"/>
                <a:gd name="T34" fmla="*/ 5 w 5"/>
                <a:gd name="T35" fmla="*/ 0 h 37"/>
                <a:gd name="T36" fmla="*/ 5 w 5"/>
                <a:gd name="T37" fmla="*/ 0 h 37"/>
                <a:gd name="T38" fmla="*/ 5 w 5"/>
                <a:gd name="T39" fmla="*/ 0 h 37"/>
                <a:gd name="T40" fmla="*/ 5 w 5"/>
                <a:gd name="T41" fmla="*/ 0 h 37"/>
                <a:gd name="T42" fmla="*/ 5 w 5"/>
                <a:gd name="T43" fmla="*/ 0 h 37"/>
                <a:gd name="T44" fmla="*/ 5 w 5"/>
                <a:gd name="T45" fmla="*/ 0 h 37"/>
                <a:gd name="T46" fmla="*/ 5 w 5"/>
                <a:gd name="T47" fmla="*/ 0 h 37"/>
                <a:gd name="T48" fmla="*/ 5 w 5"/>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37">
                  <a:moveTo>
                    <a:pt x="0" y="37"/>
                  </a:moveTo>
                  <a:lnTo>
                    <a:pt x="0" y="37"/>
                  </a:lnTo>
                  <a:lnTo>
                    <a:pt x="0" y="37"/>
                  </a:lnTo>
                  <a:lnTo>
                    <a:pt x="0" y="37"/>
                  </a:lnTo>
                  <a:lnTo>
                    <a:pt x="0" y="37"/>
                  </a:lnTo>
                  <a:lnTo>
                    <a:pt x="0" y="37"/>
                  </a:lnTo>
                  <a:lnTo>
                    <a:pt x="0" y="32"/>
                  </a:lnTo>
                  <a:lnTo>
                    <a:pt x="5" y="32"/>
                  </a:lnTo>
                  <a:lnTo>
                    <a:pt x="5" y="26"/>
                  </a:lnTo>
                  <a:lnTo>
                    <a:pt x="5" y="21"/>
                  </a:lnTo>
                  <a:lnTo>
                    <a:pt x="5" y="21"/>
                  </a:lnTo>
                  <a:lnTo>
                    <a:pt x="5" y="16"/>
                  </a:lnTo>
                  <a:lnTo>
                    <a:pt x="5" y="10"/>
                  </a:lnTo>
                  <a:lnTo>
                    <a:pt x="5" y="5"/>
                  </a:lnTo>
                  <a:lnTo>
                    <a:pt x="5" y="5"/>
                  </a:lnTo>
                  <a:lnTo>
                    <a:pt x="5" y="5"/>
                  </a:lnTo>
                  <a:lnTo>
                    <a:pt x="5" y="0"/>
                  </a:lnTo>
                  <a:lnTo>
                    <a:pt x="5" y="0"/>
                  </a:lnTo>
                  <a:lnTo>
                    <a:pt x="5" y="0"/>
                  </a:lnTo>
                  <a:lnTo>
                    <a:pt x="5" y="0"/>
                  </a:lnTo>
                  <a:lnTo>
                    <a:pt x="5" y="0"/>
                  </a:lnTo>
                  <a:lnTo>
                    <a:pt x="5" y="0"/>
                  </a:lnTo>
                  <a:lnTo>
                    <a:pt x="5" y="0"/>
                  </a:lnTo>
                  <a:lnTo>
                    <a:pt x="5" y="0"/>
                  </a:lnTo>
                  <a:lnTo>
                    <a:pt x="5"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Freeform 626"/>
            <p:cNvSpPr>
              <a:spLocks/>
            </p:cNvSpPr>
            <p:nvPr/>
          </p:nvSpPr>
          <p:spPr bwMode="auto">
            <a:xfrm>
              <a:off x="4536" y="3602"/>
              <a:ext cx="11" cy="128"/>
            </a:xfrm>
            <a:custGeom>
              <a:avLst/>
              <a:gdLst>
                <a:gd name="T0" fmla="*/ 0 w 11"/>
                <a:gd name="T1" fmla="*/ 0 h 128"/>
                <a:gd name="T2" fmla="*/ 0 w 11"/>
                <a:gd name="T3" fmla="*/ 5 h 128"/>
                <a:gd name="T4" fmla="*/ 0 w 11"/>
                <a:gd name="T5" fmla="*/ 5 h 128"/>
                <a:gd name="T6" fmla="*/ 0 w 11"/>
                <a:gd name="T7" fmla="*/ 5 h 128"/>
                <a:gd name="T8" fmla="*/ 0 w 11"/>
                <a:gd name="T9" fmla="*/ 10 h 128"/>
                <a:gd name="T10" fmla="*/ 6 w 11"/>
                <a:gd name="T11" fmla="*/ 10 h 128"/>
                <a:gd name="T12" fmla="*/ 6 w 11"/>
                <a:gd name="T13" fmla="*/ 16 h 128"/>
                <a:gd name="T14" fmla="*/ 6 w 11"/>
                <a:gd name="T15" fmla="*/ 21 h 128"/>
                <a:gd name="T16" fmla="*/ 6 w 11"/>
                <a:gd name="T17" fmla="*/ 21 h 128"/>
                <a:gd name="T18" fmla="*/ 6 w 11"/>
                <a:gd name="T19" fmla="*/ 26 h 128"/>
                <a:gd name="T20" fmla="*/ 6 w 11"/>
                <a:gd name="T21" fmla="*/ 32 h 128"/>
                <a:gd name="T22" fmla="*/ 6 w 11"/>
                <a:gd name="T23" fmla="*/ 37 h 128"/>
                <a:gd name="T24" fmla="*/ 6 w 11"/>
                <a:gd name="T25" fmla="*/ 48 h 128"/>
                <a:gd name="T26" fmla="*/ 6 w 11"/>
                <a:gd name="T27" fmla="*/ 58 h 128"/>
                <a:gd name="T28" fmla="*/ 6 w 11"/>
                <a:gd name="T29" fmla="*/ 64 h 128"/>
                <a:gd name="T30" fmla="*/ 6 w 11"/>
                <a:gd name="T31" fmla="*/ 74 h 128"/>
                <a:gd name="T32" fmla="*/ 6 w 11"/>
                <a:gd name="T33" fmla="*/ 85 h 128"/>
                <a:gd name="T34" fmla="*/ 6 w 11"/>
                <a:gd name="T35" fmla="*/ 96 h 128"/>
                <a:gd name="T36" fmla="*/ 6 w 11"/>
                <a:gd name="T37" fmla="*/ 101 h 128"/>
                <a:gd name="T38" fmla="*/ 6 w 11"/>
                <a:gd name="T39" fmla="*/ 112 h 128"/>
                <a:gd name="T40" fmla="*/ 6 w 11"/>
                <a:gd name="T41" fmla="*/ 117 h 128"/>
                <a:gd name="T42" fmla="*/ 11 w 11"/>
                <a:gd name="T43" fmla="*/ 122 h 128"/>
                <a:gd name="T44" fmla="*/ 11 w 11"/>
                <a:gd name="T4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128">
                  <a:moveTo>
                    <a:pt x="0" y="0"/>
                  </a:moveTo>
                  <a:lnTo>
                    <a:pt x="0" y="5"/>
                  </a:lnTo>
                  <a:lnTo>
                    <a:pt x="0" y="5"/>
                  </a:lnTo>
                  <a:lnTo>
                    <a:pt x="0" y="5"/>
                  </a:lnTo>
                  <a:lnTo>
                    <a:pt x="0" y="10"/>
                  </a:lnTo>
                  <a:lnTo>
                    <a:pt x="6" y="10"/>
                  </a:lnTo>
                  <a:lnTo>
                    <a:pt x="6" y="16"/>
                  </a:lnTo>
                  <a:lnTo>
                    <a:pt x="6" y="21"/>
                  </a:lnTo>
                  <a:lnTo>
                    <a:pt x="6" y="21"/>
                  </a:lnTo>
                  <a:lnTo>
                    <a:pt x="6" y="26"/>
                  </a:lnTo>
                  <a:lnTo>
                    <a:pt x="6" y="32"/>
                  </a:lnTo>
                  <a:lnTo>
                    <a:pt x="6" y="37"/>
                  </a:lnTo>
                  <a:lnTo>
                    <a:pt x="6" y="48"/>
                  </a:lnTo>
                  <a:lnTo>
                    <a:pt x="6" y="58"/>
                  </a:lnTo>
                  <a:lnTo>
                    <a:pt x="6" y="64"/>
                  </a:lnTo>
                  <a:lnTo>
                    <a:pt x="6" y="74"/>
                  </a:lnTo>
                  <a:lnTo>
                    <a:pt x="6" y="85"/>
                  </a:lnTo>
                  <a:lnTo>
                    <a:pt x="6" y="96"/>
                  </a:lnTo>
                  <a:lnTo>
                    <a:pt x="6" y="101"/>
                  </a:lnTo>
                  <a:lnTo>
                    <a:pt x="6" y="112"/>
                  </a:lnTo>
                  <a:lnTo>
                    <a:pt x="6" y="117"/>
                  </a:lnTo>
                  <a:lnTo>
                    <a:pt x="11" y="122"/>
                  </a:lnTo>
                  <a:lnTo>
                    <a:pt x="11" y="128"/>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Freeform 627"/>
            <p:cNvSpPr>
              <a:spLocks/>
            </p:cNvSpPr>
            <p:nvPr/>
          </p:nvSpPr>
          <p:spPr bwMode="auto">
            <a:xfrm>
              <a:off x="4547" y="3730"/>
              <a:ext cx="11" cy="79"/>
            </a:xfrm>
            <a:custGeom>
              <a:avLst/>
              <a:gdLst>
                <a:gd name="T0" fmla="*/ 0 w 11"/>
                <a:gd name="T1" fmla="*/ 0 h 79"/>
                <a:gd name="T2" fmla="*/ 0 w 11"/>
                <a:gd name="T3" fmla="*/ 10 h 79"/>
                <a:gd name="T4" fmla="*/ 0 w 11"/>
                <a:gd name="T5" fmla="*/ 21 h 79"/>
                <a:gd name="T6" fmla="*/ 0 w 11"/>
                <a:gd name="T7" fmla="*/ 32 h 79"/>
                <a:gd name="T8" fmla="*/ 5 w 11"/>
                <a:gd name="T9" fmla="*/ 42 h 79"/>
                <a:gd name="T10" fmla="*/ 5 w 11"/>
                <a:gd name="T11" fmla="*/ 53 h 79"/>
                <a:gd name="T12" fmla="*/ 5 w 11"/>
                <a:gd name="T13" fmla="*/ 63 h 79"/>
                <a:gd name="T14" fmla="*/ 11 w 11"/>
                <a:gd name="T15" fmla="*/ 74 h 79"/>
                <a:gd name="T16" fmla="*/ 11 w 11"/>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9">
                  <a:moveTo>
                    <a:pt x="0" y="0"/>
                  </a:moveTo>
                  <a:lnTo>
                    <a:pt x="0" y="10"/>
                  </a:lnTo>
                  <a:lnTo>
                    <a:pt x="0" y="21"/>
                  </a:lnTo>
                  <a:lnTo>
                    <a:pt x="0" y="32"/>
                  </a:lnTo>
                  <a:lnTo>
                    <a:pt x="5" y="42"/>
                  </a:lnTo>
                  <a:lnTo>
                    <a:pt x="5" y="53"/>
                  </a:lnTo>
                  <a:lnTo>
                    <a:pt x="5" y="63"/>
                  </a:lnTo>
                  <a:lnTo>
                    <a:pt x="11" y="74"/>
                  </a:lnTo>
                  <a:lnTo>
                    <a:pt x="11" y="79"/>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60" name="Freeform 628"/>
            <p:cNvSpPr>
              <a:spLocks/>
            </p:cNvSpPr>
            <p:nvPr/>
          </p:nvSpPr>
          <p:spPr bwMode="auto">
            <a:xfrm>
              <a:off x="4558" y="3809"/>
              <a:ext cx="10" cy="48"/>
            </a:xfrm>
            <a:custGeom>
              <a:avLst/>
              <a:gdLst>
                <a:gd name="T0" fmla="*/ 0 w 10"/>
                <a:gd name="T1" fmla="*/ 0 h 48"/>
                <a:gd name="T2" fmla="*/ 0 w 10"/>
                <a:gd name="T3" fmla="*/ 6 h 48"/>
                <a:gd name="T4" fmla="*/ 0 w 10"/>
                <a:gd name="T5" fmla="*/ 11 h 48"/>
                <a:gd name="T6" fmla="*/ 0 w 10"/>
                <a:gd name="T7" fmla="*/ 11 h 48"/>
                <a:gd name="T8" fmla="*/ 5 w 10"/>
                <a:gd name="T9" fmla="*/ 16 h 48"/>
                <a:gd name="T10" fmla="*/ 5 w 10"/>
                <a:gd name="T11" fmla="*/ 22 h 48"/>
                <a:gd name="T12" fmla="*/ 5 w 10"/>
                <a:gd name="T13" fmla="*/ 27 h 48"/>
                <a:gd name="T14" fmla="*/ 5 w 10"/>
                <a:gd name="T15" fmla="*/ 32 h 48"/>
                <a:gd name="T16" fmla="*/ 10 w 10"/>
                <a:gd name="T17" fmla="*/ 38 h 48"/>
                <a:gd name="T18" fmla="*/ 10 w 10"/>
                <a:gd name="T19" fmla="*/ 43 h 48"/>
                <a:gd name="T20" fmla="*/ 10 w 10"/>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48">
                  <a:moveTo>
                    <a:pt x="0" y="0"/>
                  </a:moveTo>
                  <a:lnTo>
                    <a:pt x="0" y="6"/>
                  </a:lnTo>
                  <a:lnTo>
                    <a:pt x="0" y="11"/>
                  </a:lnTo>
                  <a:lnTo>
                    <a:pt x="0" y="11"/>
                  </a:lnTo>
                  <a:lnTo>
                    <a:pt x="5" y="16"/>
                  </a:lnTo>
                  <a:lnTo>
                    <a:pt x="5" y="22"/>
                  </a:lnTo>
                  <a:lnTo>
                    <a:pt x="5" y="27"/>
                  </a:lnTo>
                  <a:lnTo>
                    <a:pt x="5" y="32"/>
                  </a:lnTo>
                  <a:lnTo>
                    <a:pt x="10" y="38"/>
                  </a:lnTo>
                  <a:lnTo>
                    <a:pt x="10" y="43"/>
                  </a:lnTo>
                  <a:lnTo>
                    <a:pt x="10" y="48"/>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61" name="Freeform 629"/>
            <p:cNvSpPr>
              <a:spLocks/>
            </p:cNvSpPr>
            <p:nvPr/>
          </p:nvSpPr>
          <p:spPr bwMode="auto">
            <a:xfrm>
              <a:off x="4568" y="3857"/>
              <a:ext cx="16" cy="43"/>
            </a:xfrm>
            <a:custGeom>
              <a:avLst/>
              <a:gdLst>
                <a:gd name="T0" fmla="*/ 0 w 16"/>
                <a:gd name="T1" fmla="*/ 0 h 43"/>
                <a:gd name="T2" fmla="*/ 6 w 16"/>
                <a:gd name="T3" fmla="*/ 11 h 43"/>
                <a:gd name="T4" fmla="*/ 11 w 16"/>
                <a:gd name="T5" fmla="*/ 22 h 43"/>
                <a:gd name="T6" fmla="*/ 11 w 16"/>
                <a:gd name="T7" fmla="*/ 32 h 43"/>
                <a:gd name="T8" fmla="*/ 16 w 16"/>
                <a:gd name="T9" fmla="*/ 43 h 43"/>
              </a:gdLst>
              <a:ahLst/>
              <a:cxnLst>
                <a:cxn ang="0">
                  <a:pos x="T0" y="T1"/>
                </a:cxn>
                <a:cxn ang="0">
                  <a:pos x="T2" y="T3"/>
                </a:cxn>
                <a:cxn ang="0">
                  <a:pos x="T4" y="T5"/>
                </a:cxn>
                <a:cxn ang="0">
                  <a:pos x="T6" y="T7"/>
                </a:cxn>
                <a:cxn ang="0">
                  <a:pos x="T8" y="T9"/>
                </a:cxn>
              </a:cxnLst>
              <a:rect l="0" t="0" r="r" b="b"/>
              <a:pathLst>
                <a:path w="16" h="43">
                  <a:moveTo>
                    <a:pt x="0" y="0"/>
                  </a:moveTo>
                  <a:lnTo>
                    <a:pt x="6" y="11"/>
                  </a:lnTo>
                  <a:lnTo>
                    <a:pt x="11" y="22"/>
                  </a:lnTo>
                  <a:lnTo>
                    <a:pt x="11" y="32"/>
                  </a:lnTo>
                  <a:lnTo>
                    <a:pt x="16" y="43"/>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62" name="Freeform 630"/>
            <p:cNvSpPr>
              <a:spLocks/>
            </p:cNvSpPr>
            <p:nvPr/>
          </p:nvSpPr>
          <p:spPr bwMode="auto">
            <a:xfrm>
              <a:off x="4584" y="3900"/>
              <a:ext cx="11" cy="37"/>
            </a:xfrm>
            <a:custGeom>
              <a:avLst/>
              <a:gdLst>
                <a:gd name="T0" fmla="*/ 0 w 11"/>
                <a:gd name="T1" fmla="*/ 0 h 37"/>
                <a:gd name="T2" fmla="*/ 0 w 11"/>
                <a:gd name="T3" fmla="*/ 11 h 37"/>
                <a:gd name="T4" fmla="*/ 6 w 11"/>
                <a:gd name="T5" fmla="*/ 21 h 37"/>
                <a:gd name="T6" fmla="*/ 6 w 11"/>
                <a:gd name="T7" fmla="*/ 27 h 37"/>
                <a:gd name="T8" fmla="*/ 11 w 11"/>
                <a:gd name="T9" fmla="*/ 32 h 37"/>
                <a:gd name="T10" fmla="*/ 11 w 11"/>
                <a:gd name="T11" fmla="*/ 37 h 37"/>
                <a:gd name="T12" fmla="*/ 11 w 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 h="37">
                  <a:moveTo>
                    <a:pt x="0" y="0"/>
                  </a:moveTo>
                  <a:lnTo>
                    <a:pt x="0" y="11"/>
                  </a:lnTo>
                  <a:lnTo>
                    <a:pt x="6" y="21"/>
                  </a:lnTo>
                  <a:lnTo>
                    <a:pt x="6" y="27"/>
                  </a:lnTo>
                  <a:lnTo>
                    <a:pt x="11" y="32"/>
                  </a:lnTo>
                  <a:lnTo>
                    <a:pt x="11" y="37"/>
                  </a:lnTo>
                  <a:lnTo>
                    <a:pt x="11" y="37"/>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63" name="Freeform 631"/>
            <p:cNvSpPr>
              <a:spLocks/>
            </p:cNvSpPr>
            <p:nvPr/>
          </p:nvSpPr>
          <p:spPr bwMode="auto">
            <a:xfrm>
              <a:off x="4595" y="3937"/>
              <a:ext cx="5" cy="22"/>
            </a:xfrm>
            <a:custGeom>
              <a:avLst/>
              <a:gdLst>
                <a:gd name="T0" fmla="*/ 0 w 5"/>
                <a:gd name="T1" fmla="*/ 0 h 22"/>
                <a:gd name="T2" fmla="*/ 0 w 5"/>
                <a:gd name="T3" fmla="*/ 6 h 22"/>
                <a:gd name="T4" fmla="*/ 5 w 5"/>
                <a:gd name="T5" fmla="*/ 11 h 22"/>
                <a:gd name="T6" fmla="*/ 5 w 5"/>
                <a:gd name="T7" fmla="*/ 11 h 22"/>
                <a:gd name="T8" fmla="*/ 5 w 5"/>
                <a:gd name="T9" fmla="*/ 11 h 22"/>
                <a:gd name="T10" fmla="*/ 5 w 5"/>
                <a:gd name="T11" fmla="*/ 16 h 22"/>
                <a:gd name="T12" fmla="*/ 5 w 5"/>
                <a:gd name="T13" fmla="*/ 16 h 22"/>
                <a:gd name="T14" fmla="*/ 5 w 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2">
                  <a:moveTo>
                    <a:pt x="0" y="0"/>
                  </a:moveTo>
                  <a:lnTo>
                    <a:pt x="0" y="6"/>
                  </a:lnTo>
                  <a:lnTo>
                    <a:pt x="5" y="11"/>
                  </a:lnTo>
                  <a:lnTo>
                    <a:pt x="5" y="11"/>
                  </a:lnTo>
                  <a:lnTo>
                    <a:pt x="5" y="11"/>
                  </a:lnTo>
                  <a:lnTo>
                    <a:pt x="5" y="16"/>
                  </a:lnTo>
                  <a:lnTo>
                    <a:pt x="5" y="16"/>
                  </a:lnTo>
                  <a:lnTo>
                    <a:pt x="5" y="22"/>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64" name="Freeform 632"/>
            <p:cNvSpPr>
              <a:spLocks/>
            </p:cNvSpPr>
            <p:nvPr/>
          </p:nvSpPr>
          <p:spPr bwMode="auto">
            <a:xfrm>
              <a:off x="4600" y="3959"/>
              <a:ext cx="11" cy="26"/>
            </a:xfrm>
            <a:custGeom>
              <a:avLst/>
              <a:gdLst>
                <a:gd name="T0" fmla="*/ 0 w 11"/>
                <a:gd name="T1" fmla="*/ 0 h 26"/>
                <a:gd name="T2" fmla="*/ 6 w 11"/>
                <a:gd name="T3" fmla="*/ 0 h 26"/>
                <a:gd name="T4" fmla="*/ 6 w 11"/>
                <a:gd name="T5" fmla="*/ 5 h 26"/>
                <a:gd name="T6" fmla="*/ 6 w 11"/>
                <a:gd name="T7" fmla="*/ 10 h 26"/>
                <a:gd name="T8" fmla="*/ 6 w 11"/>
                <a:gd name="T9" fmla="*/ 21 h 26"/>
                <a:gd name="T10" fmla="*/ 6 w 11"/>
                <a:gd name="T11" fmla="*/ 21 h 26"/>
                <a:gd name="T12" fmla="*/ 11 w 11"/>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1" h="26">
                  <a:moveTo>
                    <a:pt x="0" y="0"/>
                  </a:moveTo>
                  <a:lnTo>
                    <a:pt x="6" y="0"/>
                  </a:lnTo>
                  <a:lnTo>
                    <a:pt x="6" y="5"/>
                  </a:lnTo>
                  <a:lnTo>
                    <a:pt x="6" y="10"/>
                  </a:lnTo>
                  <a:lnTo>
                    <a:pt x="6" y="21"/>
                  </a:lnTo>
                  <a:lnTo>
                    <a:pt x="6" y="21"/>
                  </a:lnTo>
                  <a:lnTo>
                    <a:pt x="11" y="2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69" name="Freeform 633"/>
            <p:cNvSpPr>
              <a:spLocks/>
            </p:cNvSpPr>
            <p:nvPr/>
          </p:nvSpPr>
          <p:spPr bwMode="auto">
            <a:xfrm>
              <a:off x="4611" y="3985"/>
              <a:ext cx="11" cy="16"/>
            </a:xfrm>
            <a:custGeom>
              <a:avLst/>
              <a:gdLst>
                <a:gd name="T0" fmla="*/ 0 w 11"/>
                <a:gd name="T1" fmla="*/ 0 h 16"/>
                <a:gd name="T2" fmla="*/ 0 w 11"/>
                <a:gd name="T3" fmla="*/ 6 h 16"/>
                <a:gd name="T4" fmla="*/ 5 w 11"/>
                <a:gd name="T5" fmla="*/ 11 h 16"/>
                <a:gd name="T6" fmla="*/ 5 w 11"/>
                <a:gd name="T7" fmla="*/ 11 h 16"/>
                <a:gd name="T8" fmla="*/ 11 w 11"/>
                <a:gd name="T9" fmla="*/ 16 h 16"/>
              </a:gdLst>
              <a:ahLst/>
              <a:cxnLst>
                <a:cxn ang="0">
                  <a:pos x="T0" y="T1"/>
                </a:cxn>
                <a:cxn ang="0">
                  <a:pos x="T2" y="T3"/>
                </a:cxn>
                <a:cxn ang="0">
                  <a:pos x="T4" y="T5"/>
                </a:cxn>
                <a:cxn ang="0">
                  <a:pos x="T6" y="T7"/>
                </a:cxn>
                <a:cxn ang="0">
                  <a:pos x="T8" y="T9"/>
                </a:cxn>
              </a:cxnLst>
              <a:rect l="0" t="0" r="r" b="b"/>
              <a:pathLst>
                <a:path w="11" h="16">
                  <a:moveTo>
                    <a:pt x="0" y="0"/>
                  </a:moveTo>
                  <a:lnTo>
                    <a:pt x="0" y="6"/>
                  </a:lnTo>
                  <a:lnTo>
                    <a:pt x="5" y="11"/>
                  </a:lnTo>
                  <a:lnTo>
                    <a:pt x="5" y="11"/>
                  </a:lnTo>
                  <a:lnTo>
                    <a:pt x="11" y="1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0" name="Freeform 634"/>
            <p:cNvSpPr>
              <a:spLocks/>
            </p:cNvSpPr>
            <p:nvPr/>
          </p:nvSpPr>
          <p:spPr bwMode="auto">
            <a:xfrm>
              <a:off x="4622" y="4001"/>
              <a:ext cx="16" cy="6"/>
            </a:xfrm>
            <a:custGeom>
              <a:avLst/>
              <a:gdLst>
                <a:gd name="T0" fmla="*/ 0 w 16"/>
                <a:gd name="T1" fmla="*/ 0 h 6"/>
                <a:gd name="T2" fmla="*/ 0 w 16"/>
                <a:gd name="T3" fmla="*/ 0 h 6"/>
                <a:gd name="T4" fmla="*/ 5 w 16"/>
                <a:gd name="T5" fmla="*/ 6 h 6"/>
                <a:gd name="T6" fmla="*/ 5 w 16"/>
                <a:gd name="T7" fmla="*/ 6 h 6"/>
                <a:gd name="T8" fmla="*/ 10 w 16"/>
                <a:gd name="T9" fmla="*/ 6 h 6"/>
                <a:gd name="T10" fmla="*/ 16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0"/>
                  </a:moveTo>
                  <a:lnTo>
                    <a:pt x="0" y="0"/>
                  </a:lnTo>
                  <a:lnTo>
                    <a:pt x="5" y="6"/>
                  </a:lnTo>
                  <a:lnTo>
                    <a:pt x="5" y="6"/>
                  </a:lnTo>
                  <a:lnTo>
                    <a:pt x="10" y="6"/>
                  </a:lnTo>
                  <a:lnTo>
                    <a:pt x="16" y="6"/>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1" name="Freeform 635"/>
            <p:cNvSpPr>
              <a:spLocks/>
            </p:cNvSpPr>
            <p:nvPr/>
          </p:nvSpPr>
          <p:spPr bwMode="auto">
            <a:xfrm>
              <a:off x="4638" y="4007"/>
              <a:ext cx="5" cy="5"/>
            </a:xfrm>
            <a:custGeom>
              <a:avLst/>
              <a:gdLst>
                <a:gd name="T0" fmla="*/ 0 w 5"/>
                <a:gd name="T1" fmla="*/ 0 h 5"/>
                <a:gd name="T2" fmla="*/ 0 w 5"/>
                <a:gd name="T3" fmla="*/ 5 h 5"/>
                <a:gd name="T4" fmla="*/ 0 w 5"/>
                <a:gd name="T5" fmla="*/ 5 h 5"/>
                <a:gd name="T6" fmla="*/ 5 w 5"/>
                <a:gd name="T7" fmla="*/ 5 h 5"/>
                <a:gd name="T8" fmla="*/ 5 w 5"/>
                <a:gd name="T9" fmla="*/ 5 h 5"/>
              </a:gdLst>
              <a:ahLst/>
              <a:cxnLst>
                <a:cxn ang="0">
                  <a:pos x="T0" y="T1"/>
                </a:cxn>
                <a:cxn ang="0">
                  <a:pos x="T2" y="T3"/>
                </a:cxn>
                <a:cxn ang="0">
                  <a:pos x="T4" y="T5"/>
                </a:cxn>
                <a:cxn ang="0">
                  <a:pos x="T6" y="T7"/>
                </a:cxn>
                <a:cxn ang="0">
                  <a:pos x="T8" y="T9"/>
                </a:cxn>
              </a:cxnLst>
              <a:rect l="0" t="0" r="r" b="b"/>
              <a:pathLst>
                <a:path w="5" h="5">
                  <a:moveTo>
                    <a:pt x="0" y="0"/>
                  </a:moveTo>
                  <a:lnTo>
                    <a:pt x="0" y="5"/>
                  </a:lnTo>
                  <a:lnTo>
                    <a:pt x="0" y="5"/>
                  </a:lnTo>
                  <a:lnTo>
                    <a:pt x="5" y="5"/>
                  </a:lnTo>
                  <a:lnTo>
                    <a:pt x="5" y="5"/>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2" name="Freeform 636"/>
            <p:cNvSpPr>
              <a:spLocks/>
            </p:cNvSpPr>
            <p:nvPr/>
          </p:nvSpPr>
          <p:spPr bwMode="auto">
            <a:xfrm>
              <a:off x="4643" y="4012"/>
              <a:ext cx="16" cy="0"/>
            </a:xfrm>
            <a:custGeom>
              <a:avLst/>
              <a:gdLst>
                <a:gd name="T0" fmla="*/ 0 w 16"/>
                <a:gd name="T1" fmla="*/ 5 w 16"/>
                <a:gd name="T2" fmla="*/ 10 w 16"/>
                <a:gd name="T3" fmla="*/ 10 w 16"/>
                <a:gd name="T4" fmla="*/ 10 w 16"/>
                <a:gd name="T5" fmla="*/ 16 w 16"/>
              </a:gdLst>
              <a:ahLst/>
              <a:cxnLst>
                <a:cxn ang="0">
                  <a:pos x="T0" y="0"/>
                </a:cxn>
                <a:cxn ang="0">
                  <a:pos x="T1" y="0"/>
                </a:cxn>
                <a:cxn ang="0">
                  <a:pos x="T2" y="0"/>
                </a:cxn>
                <a:cxn ang="0">
                  <a:pos x="T3" y="0"/>
                </a:cxn>
                <a:cxn ang="0">
                  <a:pos x="T4" y="0"/>
                </a:cxn>
                <a:cxn ang="0">
                  <a:pos x="T5" y="0"/>
                </a:cxn>
              </a:cxnLst>
              <a:rect l="0" t="0" r="r" b="b"/>
              <a:pathLst>
                <a:path w="16">
                  <a:moveTo>
                    <a:pt x="0" y="0"/>
                  </a:moveTo>
                  <a:lnTo>
                    <a:pt x="5" y="0"/>
                  </a:lnTo>
                  <a:lnTo>
                    <a:pt x="10" y="0"/>
                  </a:lnTo>
                  <a:lnTo>
                    <a:pt x="10" y="0"/>
                  </a:lnTo>
                  <a:lnTo>
                    <a:pt x="10" y="0"/>
                  </a:lnTo>
                  <a:lnTo>
                    <a:pt x="16"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3" name="Rectangle 637"/>
            <p:cNvSpPr>
              <a:spLocks noChangeArrowheads="1"/>
            </p:cNvSpPr>
            <p:nvPr/>
          </p:nvSpPr>
          <p:spPr bwMode="auto">
            <a:xfrm>
              <a:off x="4659" y="4012"/>
              <a:ext cx="1" cy="1"/>
            </a:xfrm>
            <a:prstGeom prst="rect">
              <a:avLst/>
            </a:prstGeom>
            <a:noFill/>
            <a:ln w="0">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4" name="Freeform 638"/>
            <p:cNvSpPr>
              <a:spLocks/>
            </p:cNvSpPr>
            <p:nvPr/>
          </p:nvSpPr>
          <p:spPr bwMode="auto">
            <a:xfrm>
              <a:off x="4659" y="4012"/>
              <a:ext cx="10" cy="0"/>
            </a:xfrm>
            <a:custGeom>
              <a:avLst/>
              <a:gdLst>
                <a:gd name="T0" fmla="*/ 0 w 10"/>
                <a:gd name="T1" fmla="*/ 5 w 10"/>
                <a:gd name="T2" fmla="*/ 5 w 10"/>
                <a:gd name="T3" fmla="*/ 10 w 10"/>
                <a:gd name="T4" fmla="*/ 10 w 10"/>
              </a:gdLst>
              <a:ahLst/>
              <a:cxnLst>
                <a:cxn ang="0">
                  <a:pos x="T0" y="0"/>
                </a:cxn>
                <a:cxn ang="0">
                  <a:pos x="T1" y="0"/>
                </a:cxn>
                <a:cxn ang="0">
                  <a:pos x="T2" y="0"/>
                </a:cxn>
                <a:cxn ang="0">
                  <a:pos x="T3" y="0"/>
                </a:cxn>
                <a:cxn ang="0">
                  <a:pos x="T4" y="0"/>
                </a:cxn>
              </a:cxnLst>
              <a:rect l="0" t="0" r="r" b="b"/>
              <a:pathLst>
                <a:path w="10">
                  <a:moveTo>
                    <a:pt x="0" y="0"/>
                  </a:moveTo>
                  <a:lnTo>
                    <a:pt x="5" y="0"/>
                  </a:lnTo>
                  <a:lnTo>
                    <a:pt x="5" y="0"/>
                  </a:lnTo>
                  <a:lnTo>
                    <a:pt x="10" y="0"/>
                  </a:lnTo>
                  <a:lnTo>
                    <a:pt x="1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5" name="Freeform 639"/>
            <p:cNvSpPr>
              <a:spLocks/>
            </p:cNvSpPr>
            <p:nvPr/>
          </p:nvSpPr>
          <p:spPr bwMode="auto">
            <a:xfrm>
              <a:off x="3397" y="4012"/>
              <a:ext cx="122" cy="0"/>
            </a:xfrm>
            <a:custGeom>
              <a:avLst/>
              <a:gdLst>
                <a:gd name="T0" fmla="*/ 0 w 122"/>
                <a:gd name="T1" fmla="*/ 32 w 122"/>
                <a:gd name="T2" fmla="*/ 64 w 122"/>
                <a:gd name="T3" fmla="*/ 90 w 122"/>
                <a:gd name="T4" fmla="*/ 106 w 122"/>
                <a:gd name="T5" fmla="*/ 122 w 122"/>
              </a:gdLst>
              <a:ahLst/>
              <a:cxnLst>
                <a:cxn ang="0">
                  <a:pos x="T0" y="0"/>
                </a:cxn>
                <a:cxn ang="0">
                  <a:pos x="T1" y="0"/>
                </a:cxn>
                <a:cxn ang="0">
                  <a:pos x="T2" y="0"/>
                </a:cxn>
                <a:cxn ang="0">
                  <a:pos x="T3" y="0"/>
                </a:cxn>
                <a:cxn ang="0">
                  <a:pos x="T4" y="0"/>
                </a:cxn>
                <a:cxn ang="0">
                  <a:pos x="T5" y="0"/>
                </a:cxn>
              </a:cxnLst>
              <a:rect l="0" t="0" r="r" b="b"/>
              <a:pathLst>
                <a:path w="122">
                  <a:moveTo>
                    <a:pt x="0" y="0"/>
                  </a:moveTo>
                  <a:lnTo>
                    <a:pt x="32" y="0"/>
                  </a:lnTo>
                  <a:lnTo>
                    <a:pt x="64" y="0"/>
                  </a:lnTo>
                  <a:lnTo>
                    <a:pt x="90" y="0"/>
                  </a:lnTo>
                  <a:lnTo>
                    <a:pt x="106" y="0"/>
                  </a:lnTo>
                  <a:lnTo>
                    <a:pt x="12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6" name="Freeform 640"/>
            <p:cNvSpPr>
              <a:spLocks/>
            </p:cNvSpPr>
            <p:nvPr/>
          </p:nvSpPr>
          <p:spPr bwMode="auto">
            <a:xfrm>
              <a:off x="3519" y="4012"/>
              <a:ext cx="128" cy="0"/>
            </a:xfrm>
            <a:custGeom>
              <a:avLst/>
              <a:gdLst>
                <a:gd name="T0" fmla="*/ 0 w 128"/>
                <a:gd name="T1" fmla="*/ 6 w 128"/>
                <a:gd name="T2" fmla="*/ 16 w 128"/>
                <a:gd name="T3" fmla="*/ 32 w 128"/>
                <a:gd name="T4" fmla="*/ 48 w 128"/>
                <a:gd name="T5" fmla="*/ 70 w 128"/>
                <a:gd name="T6" fmla="*/ 75 w 128"/>
                <a:gd name="T7" fmla="*/ 86 w 128"/>
                <a:gd name="T8" fmla="*/ 91 w 128"/>
                <a:gd name="T9" fmla="*/ 102 w 128"/>
                <a:gd name="T10" fmla="*/ 107 w 128"/>
                <a:gd name="T11" fmla="*/ 112 w 128"/>
                <a:gd name="T12" fmla="*/ 123 w 128"/>
                <a:gd name="T13" fmla="*/ 128 w 12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128">
                  <a:moveTo>
                    <a:pt x="0" y="0"/>
                  </a:moveTo>
                  <a:lnTo>
                    <a:pt x="6" y="0"/>
                  </a:lnTo>
                  <a:lnTo>
                    <a:pt x="16" y="0"/>
                  </a:lnTo>
                  <a:lnTo>
                    <a:pt x="32" y="0"/>
                  </a:lnTo>
                  <a:lnTo>
                    <a:pt x="48" y="0"/>
                  </a:lnTo>
                  <a:lnTo>
                    <a:pt x="70" y="0"/>
                  </a:lnTo>
                  <a:lnTo>
                    <a:pt x="75" y="0"/>
                  </a:lnTo>
                  <a:lnTo>
                    <a:pt x="86" y="0"/>
                  </a:lnTo>
                  <a:lnTo>
                    <a:pt x="91" y="0"/>
                  </a:lnTo>
                  <a:lnTo>
                    <a:pt x="102" y="0"/>
                  </a:lnTo>
                  <a:lnTo>
                    <a:pt x="107" y="0"/>
                  </a:lnTo>
                  <a:lnTo>
                    <a:pt x="112" y="0"/>
                  </a:lnTo>
                  <a:lnTo>
                    <a:pt x="123" y="0"/>
                  </a:lnTo>
                  <a:lnTo>
                    <a:pt x="128"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7" name="Freeform 641"/>
            <p:cNvSpPr>
              <a:spLocks/>
            </p:cNvSpPr>
            <p:nvPr/>
          </p:nvSpPr>
          <p:spPr bwMode="auto">
            <a:xfrm>
              <a:off x="3647" y="4012"/>
              <a:ext cx="64" cy="0"/>
            </a:xfrm>
            <a:custGeom>
              <a:avLst/>
              <a:gdLst>
                <a:gd name="T0" fmla="*/ 0 w 64"/>
                <a:gd name="T1" fmla="*/ 6 w 64"/>
                <a:gd name="T2" fmla="*/ 11 w 64"/>
                <a:gd name="T3" fmla="*/ 16 w 64"/>
                <a:gd name="T4" fmla="*/ 22 w 64"/>
                <a:gd name="T5" fmla="*/ 27 w 64"/>
                <a:gd name="T6" fmla="*/ 27 w 64"/>
                <a:gd name="T7" fmla="*/ 32 w 64"/>
                <a:gd name="T8" fmla="*/ 37 w 64"/>
                <a:gd name="T9" fmla="*/ 43 w 64"/>
                <a:gd name="T10" fmla="*/ 53 w 64"/>
                <a:gd name="T11" fmla="*/ 59 w 64"/>
                <a:gd name="T12" fmla="*/ 64 w 6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64">
                  <a:moveTo>
                    <a:pt x="0" y="0"/>
                  </a:moveTo>
                  <a:lnTo>
                    <a:pt x="6" y="0"/>
                  </a:lnTo>
                  <a:lnTo>
                    <a:pt x="11" y="0"/>
                  </a:lnTo>
                  <a:lnTo>
                    <a:pt x="16" y="0"/>
                  </a:lnTo>
                  <a:lnTo>
                    <a:pt x="22" y="0"/>
                  </a:lnTo>
                  <a:lnTo>
                    <a:pt x="27" y="0"/>
                  </a:lnTo>
                  <a:lnTo>
                    <a:pt x="27" y="0"/>
                  </a:lnTo>
                  <a:lnTo>
                    <a:pt x="32" y="0"/>
                  </a:lnTo>
                  <a:lnTo>
                    <a:pt x="37" y="0"/>
                  </a:lnTo>
                  <a:lnTo>
                    <a:pt x="43" y="0"/>
                  </a:lnTo>
                  <a:lnTo>
                    <a:pt x="53" y="0"/>
                  </a:lnTo>
                  <a:lnTo>
                    <a:pt x="59" y="0"/>
                  </a:lnTo>
                  <a:lnTo>
                    <a:pt x="64"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8" name="Freeform 642"/>
            <p:cNvSpPr>
              <a:spLocks/>
            </p:cNvSpPr>
            <p:nvPr/>
          </p:nvSpPr>
          <p:spPr bwMode="auto">
            <a:xfrm>
              <a:off x="3711" y="4012"/>
              <a:ext cx="37" cy="0"/>
            </a:xfrm>
            <a:custGeom>
              <a:avLst/>
              <a:gdLst>
                <a:gd name="T0" fmla="*/ 0 w 37"/>
                <a:gd name="T1" fmla="*/ 5 w 37"/>
                <a:gd name="T2" fmla="*/ 11 w 37"/>
                <a:gd name="T3" fmla="*/ 16 w 37"/>
                <a:gd name="T4" fmla="*/ 21 w 37"/>
                <a:gd name="T5" fmla="*/ 27 w 37"/>
                <a:gd name="T6" fmla="*/ 27 w 37"/>
                <a:gd name="T7" fmla="*/ 32 w 37"/>
                <a:gd name="T8" fmla="*/ 37 w 37"/>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37">
                  <a:moveTo>
                    <a:pt x="0" y="0"/>
                  </a:moveTo>
                  <a:lnTo>
                    <a:pt x="5" y="0"/>
                  </a:lnTo>
                  <a:lnTo>
                    <a:pt x="11" y="0"/>
                  </a:lnTo>
                  <a:lnTo>
                    <a:pt x="16" y="0"/>
                  </a:lnTo>
                  <a:lnTo>
                    <a:pt x="21" y="0"/>
                  </a:lnTo>
                  <a:lnTo>
                    <a:pt x="27" y="0"/>
                  </a:lnTo>
                  <a:lnTo>
                    <a:pt x="27" y="0"/>
                  </a:lnTo>
                  <a:lnTo>
                    <a:pt x="32" y="0"/>
                  </a:lnTo>
                  <a:lnTo>
                    <a:pt x="37"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79" name="Freeform 643"/>
            <p:cNvSpPr>
              <a:spLocks/>
            </p:cNvSpPr>
            <p:nvPr/>
          </p:nvSpPr>
          <p:spPr bwMode="auto">
            <a:xfrm>
              <a:off x="3748" y="4012"/>
              <a:ext cx="32" cy="0"/>
            </a:xfrm>
            <a:custGeom>
              <a:avLst/>
              <a:gdLst>
                <a:gd name="T0" fmla="*/ 0 w 32"/>
                <a:gd name="T1" fmla="*/ 6 w 32"/>
                <a:gd name="T2" fmla="*/ 16 w 32"/>
                <a:gd name="T3" fmla="*/ 22 w 32"/>
                <a:gd name="T4" fmla="*/ 32 w 32"/>
              </a:gdLst>
              <a:ahLst/>
              <a:cxnLst>
                <a:cxn ang="0">
                  <a:pos x="T0" y="0"/>
                </a:cxn>
                <a:cxn ang="0">
                  <a:pos x="T1" y="0"/>
                </a:cxn>
                <a:cxn ang="0">
                  <a:pos x="T2" y="0"/>
                </a:cxn>
                <a:cxn ang="0">
                  <a:pos x="T3" y="0"/>
                </a:cxn>
                <a:cxn ang="0">
                  <a:pos x="T4" y="0"/>
                </a:cxn>
              </a:cxnLst>
              <a:rect l="0" t="0" r="r" b="b"/>
              <a:pathLst>
                <a:path w="32">
                  <a:moveTo>
                    <a:pt x="0" y="0"/>
                  </a:moveTo>
                  <a:lnTo>
                    <a:pt x="6" y="0"/>
                  </a:lnTo>
                  <a:lnTo>
                    <a:pt x="16" y="0"/>
                  </a:lnTo>
                  <a:lnTo>
                    <a:pt x="22" y="0"/>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0" name="Freeform 644"/>
            <p:cNvSpPr>
              <a:spLocks/>
            </p:cNvSpPr>
            <p:nvPr/>
          </p:nvSpPr>
          <p:spPr bwMode="auto">
            <a:xfrm>
              <a:off x="3780" y="4012"/>
              <a:ext cx="38" cy="0"/>
            </a:xfrm>
            <a:custGeom>
              <a:avLst/>
              <a:gdLst>
                <a:gd name="T0" fmla="*/ 0 w 38"/>
                <a:gd name="T1" fmla="*/ 11 w 38"/>
                <a:gd name="T2" fmla="*/ 16 w 38"/>
                <a:gd name="T3" fmla="*/ 38 w 38"/>
              </a:gdLst>
              <a:ahLst/>
              <a:cxnLst>
                <a:cxn ang="0">
                  <a:pos x="T0" y="0"/>
                </a:cxn>
                <a:cxn ang="0">
                  <a:pos x="T1" y="0"/>
                </a:cxn>
                <a:cxn ang="0">
                  <a:pos x="T2" y="0"/>
                </a:cxn>
                <a:cxn ang="0">
                  <a:pos x="T3" y="0"/>
                </a:cxn>
              </a:cxnLst>
              <a:rect l="0" t="0" r="r" b="b"/>
              <a:pathLst>
                <a:path w="38">
                  <a:moveTo>
                    <a:pt x="0" y="0"/>
                  </a:moveTo>
                  <a:lnTo>
                    <a:pt x="11" y="0"/>
                  </a:lnTo>
                  <a:lnTo>
                    <a:pt x="16" y="0"/>
                  </a:lnTo>
                  <a:lnTo>
                    <a:pt x="38"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1" name="Freeform 645"/>
            <p:cNvSpPr>
              <a:spLocks/>
            </p:cNvSpPr>
            <p:nvPr/>
          </p:nvSpPr>
          <p:spPr bwMode="auto">
            <a:xfrm>
              <a:off x="3818" y="4012"/>
              <a:ext cx="32" cy="0"/>
            </a:xfrm>
            <a:custGeom>
              <a:avLst/>
              <a:gdLst>
                <a:gd name="T0" fmla="*/ 0 w 32"/>
                <a:gd name="T1" fmla="*/ 5 w 32"/>
                <a:gd name="T2" fmla="*/ 16 w 32"/>
                <a:gd name="T3" fmla="*/ 26 w 32"/>
                <a:gd name="T4" fmla="*/ 32 w 32"/>
                <a:gd name="T5" fmla="*/ 32 w 32"/>
              </a:gdLst>
              <a:ahLst/>
              <a:cxnLst>
                <a:cxn ang="0">
                  <a:pos x="T0" y="0"/>
                </a:cxn>
                <a:cxn ang="0">
                  <a:pos x="T1" y="0"/>
                </a:cxn>
                <a:cxn ang="0">
                  <a:pos x="T2" y="0"/>
                </a:cxn>
                <a:cxn ang="0">
                  <a:pos x="T3" y="0"/>
                </a:cxn>
                <a:cxn ang="0">
                  <a:pos x="T4" y="0"/>
                </a:cxn>
                <a:cxn ang="0">
                  <a:pos x="T5" y="0"/>
                </a:cxn>
              </a:cxnLst>
              <a:rect l="0" t="0" r="r" b="b"/>
              <a:pathLst>
                <a:path w="32">
                  <a:moveTo>
                    <a:pt x="0" y="0"/>
                  </a:moveTo>
                  <a:lnTo>
                    <a:pt x="5" y="0"/>
                  </a:lnTo>
                  <a:lnTo>
                    <a:pt x="16" y="0"/>
                  </a:lnTo>
                  <a:lnTo>
                    <a:pt x="26" y="0"/>
                  </a:lnTo>
                  <a:lnTo>
                    <a:pt x="32" y="0"/>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2" name="Freeform 646"/>
            <p:cNvSpPr>
              <a:spLocks/>
            </p:cNvSpPr>
            <p:nvPr/>
          </p:nvSpPr>
          <p:spPr bwMode="auto">
            <a:xfrm>
              <a:off x="3850" y="4012"/>
              <a:ext cx="26" cy="0"/>
            </a:xfrm>
            <a:custGeom>
              <a:avLst/>
              <a:gdLst>
                <a:gd name="T0" fmla="*/ 0 w 26"/>
                <a:gd name="T1" fmla="*/ 5 w 26"/>
                <a:gd name="T2" fmla="*/ 10 w 26"/>
                <a:gd name="T3" fmla="*/ 10 w 26"/>
                <a:gd name="T4" fmla="*/ 16 w 26"/>
                <a:gd name="T5" fmla="*/ 21 w 26"/>
                <a:gd name="T6" fmla="*/ 21 w 26"/>
                <a:gd name="T7" fmla="*/ 26 w 2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6">
                  <a:moveTo>
                    <a:pt x="0" y="0"/>
                  </a:moveTo>
                  <a:lnTo>
                    <a:pt x="5" y="0"/>
                  </a:lnTo>
                  <a:lnTo>
                    <a:pt x="10" y="0"/>
                  </a:lnTo>
                  <a:lnTo>
                    <a:pt x="10" y="0"/>
                  </a:lnTo>
                  <a:lnTo>
                    <a:pt x="16" y="0"/>
                  </a:lnTo>
                  <a:lnTo>
                    <a:pt x="21" y="0"/>
                  </a:lnTo>
                  <a:lnTo>
                    <a:pt x="21" y="0"/>
                  </a:lnTo>
                  <a:lnTo>
                    <a:pt x="26"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3" name="Freeform 647"/>
            <p:cNvSpPr>
              <a:spLocks/>
            </p:cNvSpPr>
            <p:nvPr/>
          </p:nvSpPr>
          <p:spPr bwMode="auto">
            <a:xfrm>
              <a:off x="3876" y="4007"/>
              <a:ext cx="27" cy="5"/>
            </a:xfrm>
            <a:custGeom>
              <a:avLst/>
              <a:gdLst>
                <a:gd name="T0" fmla="*/ 0 w 27"/>
                <a:gd name="T1" fmla="*/ 5 h 5"/>
                <a:gd name="T2" fmla="*/ 5 w 27"/>
                <a:gd name="T3" fmla="*/ 5 h 5"/>
                <a:gd name="T4" fmla="*/ 11 w 27"/>
                <a:gd name="T5" fmla="*/ 5 h 5"/>
                <a:gd name="T6" fmla="*/ 16 w 27"/>
                <a:gd name="T7" fmla="*/ 0 h 5"/>
                <a:gd name="T8" fmla="*/ 21 w 27"/>
                <a:gd name="T9" fmla="*/ 0 h 5"/>
                <a:gd name="T10" fmla="*/ 21 w 27"/>
                <a:gd name="T11" fmla="*/ 0 h 5"/>
                <a:gd name="T12" fmla="*/ 27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0" y="5"/>
                  </a:moveTo>
                  <a:lnTo>
                    <a:pt x="5" y="5"/>
                  </a:lnTo>
                  <a:lnTo>
                    <a:pt x="11" y="5"/>
                  </a:lnTo>
                  <a:lnTo>
                    <a:pt x="16" y="0"/>
                  </a:lnTo>
                  <a:lnTo>
                    <a:pt x="21" y="0"/>
                  </a:lnTo>
                  <a:lnTo>
                    <a:pt x="21" y="0"/>
                  </a:lnTo>
                  <a:lnTo>
                    <a:pt x="27"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4" name="Freeform 648"/>
            <p:cNvSpPr>
              <a:spLocks/>
            </p:cNvSpPr>
            <p:nvPr/>
          </p:nvSpPr>
          <p:spPr bwMode="auto">
            <a:xfrm>
              <a:off x="3903" y="4001"/>
              <a:ext cx="42" cy="6"/>
            </a:xfrm>
            <a:custGeom>
              <a:avLst/>
              <a:gdLst>
                <a:gd name="T0" fmla="*/ 0 w 42"/>
                <a:gd name="T1" fmla="*/ 6 h 6"/>
                <a:gd name="T2" fmla="*/ 5 w 42"/>
                <a:gd name="T3" fmla="*/ 6 h 6"/>
                <a:gd name="T4" fmla="*/ 10 w 42"/>
                <a:gd name="T5" fmla="*/ 6 h 6"/>
                <a:gd name="T6" fmla="*/ 16 w 42"/>
                <a:gd name="T7" fmla="*/ 6 h 6"/>
                <a:gd name="T8" fmla="*/ 21 w 42"/>
                <a:gd name="T9" fmla="*/ 6 h 6"/>
                <a:gd name="T10" fmla="*/ 26 w 42"/>
                <a:gd name="T11" fmla="*/ 0 h 6"/>
                <a:gd name="T12" fmla="*/ 32 w 42"/>
                <a:gd name="T13" fmla="*/ 0 h 6"/>
                <a:gd name="T14" fmla="*/ 37 w 42"/>
                <a:gd name="T15" fmla="*/ 0 h 6"/>
                <a:gd name="T16" fmla="*/ 42 w 4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
                  <a:moveTo>
                    <a:pt x="0" y="6"/>
                  </a:moveTo>
                  <a:lnTo>
                    <a:pt x="5" y="6"/>
                  </a:lnTo>
                  <a:lnTo>
                    <a:pt x="10" y="6"/>
                  </a:lnTo>
                  <a:lnTo>
                    <a:pt x="16" y="6"/>
                  </a:lnTo>
                  <a:lnTo>
                    <a:pt x="21" y="6"/>
                  </a:lnTo>
                  <a:lnTo>
                    <a:pt x="26" y="0"/>
                  </a:lnTo>
                  <a:lnTo>
                    <a:pt x="32" y="0"/>
                  </a:lnTo>
                  <a:lnTo>
                    <a:pt x="37" y="0"/>
                  </a:lnTo>
                  <a:lnTo>
                    <a:pt x="4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5" name="Freeform 649"/>
            <p:cNvSpPr>
              <a:spLocks/>
            </p:cNvSpPr>
            <p:nvPr/>
          </p:nvSpPr>
          <p:spPr bwMode="auto">
            <a:xfrm>
              <a:off x="3945" y="3991"/>
              <a:ext cx="32" cy="10"/>
            </a:xfrm>
            <a:custGeom>
              <a:avLst/>
              <a:gdLst>
                <a:gd name="T0" fmla="*/ 0 w 32"/>
                <a:gd name="T1" fmla="*/ 10 h 10"/>
                <a:gd name="T2" fmla="*/ 6 w 32"/>
                <a:gd name="T3" fmla="*/ 5 h 10"/>
                <a:gd name="T4" fmla="*/ 16 w 32"/>
                <a:gd name="T5" fmla="*/ 5 h 10"/>
                <a:gd name="T6" fmla="*/ 22 w 32"/>
                <a:gd name="T7" fmla="*/ 5 h 10"/>
                <a:gd name="T8" fmla="*/ 22 w 32"/>
                <a:gd name="T9" fmla="*/ 5 h 10"/>
                <a:gd name="T10" fmla="*/ 27 w 32"/>
                <a:gd name="T11" fmla="*/ 0 h 10"/>
                <a:gd name="T12" fmla="*/ 32 w 3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0" y="10"/>
                  </a:moveTo>
                  <a:lnTo>
                    <a:pt x="6" y="5"/>
                  </a:lnTo>
                  <a:lnTo>
                    <a:pt x="16" y="5"/>
                  </a:lnTo>
                  <a:lnTo>
                    <a:pt x="22" y="5"/>
                  </a:lnTo>
                  <a:lnTo>
                    <a:pt x="22" y="5"/>
                  </a:lnTo>
                  <a:lnTo>
                    <a:pt x="27" y="0"/>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6" name="Freeform 650"/>
            <p:cNvSpPr>
              <a:spLocks/>
            </p:cNvSpPr>
            <p:nvPr/>
          </p:nvSpPr>
          <p:spPr bwMode="auto">
            <a:xfrm>
              <a:off x="3977" y="3964"/>
              <a:ext cx="32" cy="27"/>
            </a:xfrm>
            <a:custGeom>
              <a:avLst/>
              <a:gdLst>
                <a:gd name="T0" fmla="*/ 0 w 32"/>
                <a:gd name="T1" fmla="*/ 27 h 27"/>
                <a:gd name="T2" fmla="*/ 6 w 32"/>
                <a:gd name="T3" fmla="*/ 21 h 27"/>
                <a:gd name="T4" fmla="*/ 6 w 32"/>
                <a:gd name="T5" fmla="*/ 21 h 27"/>
                <a:gd name="T6" fmla="*/ 11 w 32"/>
                <a:gd name="T7" fmla="*/ 16 h 27"/>
                <a:gd name="T8" fmla="*/ 16 w 32"/>
                <a:gd name="T9" fmla="*/ 16 h 27"/>
                <a:gd name="T10" fmla="*/ 16 w 32"/>
                <a:gd name="T11" fmla="*/ 11 h 27"/>
                <a:gd name="T12" fmla="*/ 22 w 32"/>
                <a:gd name="T13" fmla="*/ 5 h 27"/>
                <a:gd name="T14" fmla="*/ 27 w 32"/>
                <a:gd name="T15" fmla="*/ 0 h 27"/>
                <a:gd name="T16" fmla="*/ 32 w 32"/>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7">
                  <a:moveTo>
                    <a:pt x="0" y="27"/>
                  </a:moveTo>
                  <a:lnTo>
                    <a:pt x="6" y="21"/>
                  </a:lnTo>
                  <a:lnTo>
                    <a:pt x="6" y="21"/>
                  </a:lnTo>
                  <a:lnTo>
                    <a:pt x="11" y="16"/>
                  </a:lnTo>
                  <a:lnTo>
                    <a:pt x="16" y="16"/>
                  </a:lnTo>
                  <a:lnTo>
                    <a:pt x="16" y="11"/>
                  </a:lnTo>
                  <a:lnTo>
                    <a:pt x="22" y="5"/>
                  </a:lnTo>
                  <a:lnTo>
                    <a:pt x="27" y="0"/>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7" name="Freeform 651"/>
            <p:cNvSpPr>
              <a:spLocks/>
            </p:cNvSpPr>
            <p:nvPr/>
          </p:nvSpPr>
          <p:spPr bwMode="auto">
            <a:xfrm>
              <a:off x="4009" y="3921"/>
              <a:ext cx="32" cy="43"/>
            </a:xfrm>
            <a:custGeom>
              <a:avLst/>
              <a:gdLst>
                <a:gd name="T0" fmla="*/ 0 w 32"/>
                <a:gd name="T1" fmla="*/ 43 h 43"/>
                <a:gd name="T2" fmla="*/ 0 w 32"/>
                <a:gd name="T3" fmla="*/ 38 h 43"/>
                <a:gd name="T4" fmla="*/ 6 w 32"/>
                <a:gd name="T5" fmla="*/ 32 h 43"/>
                <a:gd name="T6" fmla="*/ 11 w 32"/>
                <a:gd name="T7" fmla="*/ 27 h 43"/>
                <a:gd name="T8" fmla="*/ 16 w 32"/>
                <a:gd name="T9" fmla="*/ 22 h 43"/>
                <a:gd name="T10" fmla="*/ 22 w 32"/>
                <a:gd name="T11" fmla="*/ 11 h 43"/>
                <a:gd name="T12" fmla="*/ 32 w 3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32" h="43">
                  <a:moveTo>
                    <a:pt x="0" y="43"/>
                  </a:moveTo>
                  <a:lnTo>
                    <a:pt x="0" y="38"/>
                  </a:lnTo>
                  <a:lnTo>
                    <a:pt x="6" y="32"/>
                  </a:lnTo>
                  <a:lnTo>
                    <a:pt x="11" y="27"/>
                  </a:lnTo>
                  <a:lnTo>
                    <a:pt x="16" y="22"/>
                  </a:lnTo>
                  <a:lnTo>
                    <a:pt x="22" y="11"/>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8" name="Freeform 652"/>
            <p:cNvSpPr>
              <a:spLocks/>
            </p:cNvSpPr>
            <p:nvPr/>
          </p:nvSpPr>
          <p:spPr bwMode="auto">
            <a:xfrm>
              <a:off x="4041" y="3873"/>
              <a:ext cx="32" cy="48"/>
            </a:xfrm>
            <a:custGeom>
              <a:avLst/>
              <a:gdLst>
                <a:gd name="T0" fmla="*/ 0 w 32"/>
                <a:gd name="T1" fmla="*/ 48 h 48"/>
                <a:gd name="T2" fmla="*/ 0 w 32"/>
                <a:gd name="T3" fmla="*/ 43 h 48"/>
                <a:gd name="T4" fmla="*/ 0 w 32"/>
                <a:gd name="T5" fmla="*/ 38 h 48"/>
                <a:gd name="T6" fmla="*/ 6 w 32"/>
                <a:gd name="T7" fmla="*/ 38 h 48"/>
                <a:gd name="T8" fmla="*/ 6 w 32"/>
                <a:gd name="T9" fmla="*/ 32 h 48"/>
                <a:gd name="T10" fmla="*/ 11 w 32"/>
                <a:gd name="T11" fmla="*/ 22 h 48"/>
                <a:gd name="T12" fmla="*/ 11 w 32"/>
                <a:gd name="T13" fmla="*/ 16 h 48"/>
                <a:gd name="T14" fmla="*/ 16 w 32"/>
                <a:gd name="T15" fmla="*/ 16 h 48"/>
                <a:gd name="T16" fmla="*/ 16 w 32"/>
                <a:gd name="T17" fmla="*/ 11 h 48"/>
                <a:gd name="T18" fmla="*/ 16 w 32"/>
                <a:gd name="T19" fmla="*/ 6 h 48"/>
                <a:gd name="T20" fmla="*/ 22 w 32"/>
                <a:gd name="T21" fmla="*/ 6 h 48"/>
                <a:gd name="T22" fmla="*/ 22 w 32"/>
                <a:gd name="T23" fmla="*/ 0 h 48"/>
                <a:gd name="T24" fmla="*/ 22 w 32"/>
                <a:gd name="T25" fmla="*/ 0 h 48"/>
                <a:gd name="T26" fmla="*/ 27 w 32"/>
                <a:gd name="T27" fmla="*/ 0 h 48"/>
                <a:gd name="T28" fmla="*/ 27 w 32"/>
                <a:gd name="T29" fmla="*/ 0 h 48"/>
                <a:gd name="T30" fmla="*/ 27 w 32"/>
                <a:gd name="T31" fmla="*/ 0 h 48"/>
                <a:gd name="T32" fmla="*/ 27 w 32"/>
                <a:gd name="T33" fmla="*/ 0 h 48"/>
                <a:gd name="T34" fmla="*/ 27 w 32"/>
                <a:gd name="T35" fmla="*/ 0 h 48"/>
                <a:gd name="T36" fmla="*/ 32 w 32"/>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48">
                  <a:moveTo>
                    <a:pt x="0" y="48"/>
                  </a:moveTo>
                  <a:lnTo>
                    <a:pt x="0" y="43"/>
                  </a:lnTo>
                  <a:lnTo>
                    <a:pt x="0" y="38"/>
                  </a:lnTo>
                  <a:lnTo>
                    <a:pt x="6" y="38"/>
                  </a:lnTo>
                  <a:lnTo>
                    <a:pt x="6" y="32"/>
                  </a:lnTo>
                  <a:lnTo>
                    <a:pt x="11" y="22"/>
                  </a:lnTo>
                  <a:lnTo>
                    <a:pt x="11" y="16"/>
                  </a:lnTo>
                  <a:lnTo>
                    <a:pt x="16" y="16"/>
                  </a:lnTo>
                  <a:lnTo>
                    <a:pt x="16" y="11"/>
                  </a:lnTo>
                  <a:lnTo>
                    <a:pt x="16" y="6"/>
                  </a:lnTo>
                  <a:lnTo>
                    <a:pt x="22" y="6"/>
                  </a:lnTo>
                  <a:lnTo>
                    <a:pt x="22" y="0"/>
                  </a:lnTo>
                  <a:lnTo>
                    <a:pt x="22" y="0"/>
                  </a:lnTo>
                  <a:lnTo>
                    <a:pt x="27" y="0"/>
                  </a:lnTo>
                  <a:lnTo>
                    <a:pt x="27" y="0"/>
                  </a:lnTo>
                  <a:lnTo>
                    <a:pt x="27" y="0"/>
                  </a:lnTo>
                  <a:lnTo>
                    <a:pt x="27" y="0"/>
                  </a:lnTo>
                  <a:lnTo>
                    <a:pt x="27" y="0"/>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89" name="Freeform 653"/>
            <p:cNvSpPr>
              <a:spLocks/>
            </p:cNvSpPr>
            <p:nvPr/>
          </p:nvSpPr>
          <p:spPr bwMode="auto">
            <a:xfrm>
              <a:off x="4073" y="3873"/>
              <a:ext cx="32" cy="80"/>
            </a:xfrm>
            <a:custGeom>
              <a:avLst/>
              <a:gdLst>
                <a:gd name="T0" fmla="*/ 0 w 32"/>
                <a:gd name="T1" fmla="*/ 0 h 80"/>
                <a:gd name="T2" fmla="*/ 0 w 32"/>
                <a:gd name="T3" fmla="*/ 0 h 80"/>
                <a:gd name="T4" fmla="*/ 0 w 32"/>
                <a:gd name="T5" fmla="*/ 0 h 80"/>
                <a:gd name="T6" fmla="*/ 0 w 32"/>
                <a:gd name="T7" fmla="*/ 0 h 80"/>
                <a:gd name="T8" fmla="*/ 0 w 32"/>
                <a:gd name="T9" fmla="*/ 6 h 80"/>
                <a:gd name="T10" fmla="*/ 5 w 32"/>
                <a:gd name="T11" fmla="*/ 6 h 80"/>
                <a:gd name="T12" fmla="*/ 5 w 32"/>
                <a:gd name="T13" fmla="*/ 11 h 80"/>
                <a:gd name="T14" fmla="*/ 5 w 32"/>
                <a:gd name="T15" fmla="*/ 11 h 80"/>
                <a:gd name="T16" fmla="*/ 5 w 32"/>
                <a:gd name="T17" fmla="*/ 16 h 80"/>
                <a:gd name="T18" fmla="*/ 5 w 32"/>
                <a:gd name="T19" fmla="*/ 16 h 80"/>
                <a:gd name="T20" fmla="*/ 11 w 32"/>
                <a:gd name="T21" fmla="*/ 22 h 80"/>
                <a:gd name="T22" fmla="*/ 11 w 32"/>
                <a:gd name="T23" fmla="*/ 27 h 80"/>
                <a:gd name="T24" fmla="*/ 11 w 32"/>
                <a:gd name="T25" fmla="*/ 38 h 80"/>
                <a:gd name="T26" fmla="*/ 16 w 32"/>
                <a:gd name="T27" fmla="*/ 43 h 80"/>
                <a:gd name="T28" fmla="*/ 16 w 32"/>
                <a:gd name="T29" fmla="*/ 48 h 80"/>
                <a:gd name="T30" fmla="*/ 16 w 32"/>
                <a:gd name="T31" fmla="*/ 59 h 80"/>
                <a:gd name="T32" fmla="*/ 21 w 32"/>
                <a:gd name="T33" fmla="*/ 64 h 80"/>
                <a:gd name="T34" fmla="*/ 21 w 32"/>
                <a:gd name="T35" fmla="*/ 64 h 80"/>
                <a:gd name="T36" fmla="*/ 21 w 32"/>
                <a:gd name="T37" fmla="*/ 70 h 80"/>
                <a:gd name="T38" fmla="*/ 21 w 32"/>
                <a:gd name="T39" fmla="*/ 70 h 80"/>
                <a:gd name="T40" fmla="*/ 27 w 32"/>
                <a:gd name="T41" fmla="*/ 75 h 80"/>
                <a:gd name="T42" fmla="*/ 27 w 32"/>
                <a:gd name="T43" fmla="*/ 75 h 80"/>
                <a:gd name="T44" fmla="*/ 27 w 32"/>
                <a:gd name="T45" fmla="*/ 80 h 80"/>
                <a:gd name="T46" fmla="*/ 27 w 32"/>
                <a:gd name="T47" fmla="*/ 80 h 80"/>
                <a:gd name="T48" fmla="*/ 27 w 32"/>
                <a:gd name="T49" fmla="*/ 80 h 80"/>
                <a:gd name="T50" fmla="*/ 32 w 32"/>
                <a:gd name="T51" fmla="*/ 80 h 80"/>
                <a:gd name="T52" fmla="*/ 32 w 32"/>
                <a:gd name="T5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80">
                  <a:moveTo>
                    <a:pt x="0" y="0"/>
                  </a:moveTo>
                  <a:lnTo>
                    <a:pt x="0" y="0"/>
                  </a:lnTo>
                  <a:lnTo>
                    <a:pt x="0" y="0"/>
                  </a:lnTo>
                  <a:lnTo>
                    <a:pt x="0" y="0"/>
                  </a:lnTo>
                  <a:lnTo>
                    <a:pt x="0" y="6"/>
                  </a:lnTo>
                  <a:lnTo>
                    <a:pt x="5" y="6"/>
                  </a:lnTo>
                  <a:lnTo>
                    <a:pt x="5" y="11"/>
                  </a:lnTo>
                  <a:lnTo>
                    <a:pt x="5" y="11"/>
                  </a:lnTo>
                  <a:lnTo>
                    <a:pt x="5" y="16"/>
                  </a:lnTo>
                  <a:lnTo>
                    <a:pt x="5" y="16"/>
                  </a:lnTo>
                  <a:lnTo>
                    <a:pt x="11" y="22"/>
                  </a:lnTo>
                  <a:lnTo>
                    <a:pt x="11" y="27"/>
                  </a:lnTo>
                  <a:lnTo>
                    <a:pt x="11" y="38"/>
                  </a:lnTo>
                  <a:lnTo>
                    <a:pt x="16" y="43"/>
                  </a:lnTo>
                  <a:lnTo>
                    <a:pt x="16" y="48"/>
                  </a:lnTo>
                  <a:lnTo>
                    <a:pt x="16" y="59"/>
                  </a:lnTo>
                  <a:lnTo>
                    <a:pt x="21" y="64"/>
                  </a:lnTo>
                  <a:lnTo>
                    <a:pt x="21" y="64"/>
                  </a:lnTo>
                  <a:lnTo>
                    <a:pt x="21" y="70"/>
                  </a:lnTo>
                  <a:lnTo>
                    <a:pt x="21" y="70"/>
                  </a:lnTo>
                  <a:lnTo>
                    <a:pt x="27" y="75"/>
                  </a:lnTo>
                  <a:lnTo>
                    <a:pt x="27" y="75"/>
                  </a:lnTo>
                  <a:lnTo>
                    <a:pt x="27" y="80"/>
                  </a:lnTo>
                  <a:lnTo>
                    <a:pt x="27" y="80"/>
                  </a:lnTo>
                  <a:lnTo>
                    <a:pt x="27" y="80"/>
                  </a:lnTo>
                  <a:lnTo>
                    <a:pt x="32" y="80"/>
                  </a:lnTo>
                  <a:lnTo>
                    <a:pt x="32" y="8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90" name="Freeform 654"/>
            <p:cNvSpPr>
              <a:spLocks/>
            </p:cNvSpPr>
            <p:nvPr/>
          </p:nvSpPr>
          <p:spPr bwMode="auto">
            <a:xfrm>
              <a:off x="4105" y="3847"/>
              <a:ext cx="32" cy="106"/>
            </a:xfrm>
            <a:custGeom>
              <a:avLst/>
              <a:gdLst>
                <a:gd name="T0" fmla="*/ 0 w 32"/>
                <a:gd name="T1" fmla="*/ 106 h 106"/>
                <a:gd name="T2" fmla="*/ 0 w 32"/>
                <a:gd name="T3" fmla="*/ 106 h 106"/>
                <a:gd name="T4" fmla="*/ 0 w 32"/>
                <a:gd name="T5" fmla="*/ 106 h 106"/>
                <a:gd name="T6" fmla="*/ 0 w 32"/>
                <a:gd name="T7" fmla="*/ 101 h 106"/>
                <a:gd name="T8" fmla="*/ 5 w 32"/>
                <a:gd name="T9" fmla="*/ 101 h 106"/>
                <a:gd name="T10" fmla="*/ 5 w 32"/>
                <a:gd name="T11" fmla="*/ 101 h 106"/>
                <a:gd name="T12" fmla="*/ 5 w 32"/>
                <a:gd name="T13" fmla="*/ 96 h 106"/>
                <a:gd name="T14" fmla="*/ 5 w 32"/>
                <a:gd name="T15" fmla="*/ 96 h 106"/>
                <a:gd name="T16" fmla="*/ 5 w 32"/>
                <a:gd name="T17" fmla="*/ 90 h 106"/>
                <a:gd name="T18" fmla="*/ 5 w 32"/>
                <a:gd name="T19" fmla="*/ 90 h 106"/>
                <a:gd name="T20" fmla="*/ 11 w 32"/>
                <a:gd name="T21" fmla="*/ 85 h 106"/>
                <a:gd name="T22" fmla="*/ 11 w 32"/>
                <a:gd name="T23" fmla="*/ 80 h 106"/>
                <a:gd name="T24" fmla="*/ 11 w 32"/>
                <a:gd name="T25" fmla="*/ 74 h 106"/>
                <a:gd name="T26" fmla="*/ 16 w 32"/>
                <a:gd name="T27" fmla="*/ 64 h 106"/>
                <a:gd name="T28" fmla="*/ 16 w 32"/>
                <a:gd name="T29" fmla="*/ 58 h 106"/>
                <a:gd name="T30" fmla="*/ 21 w 32"/>
                <a:gd name="T31" fmla="*/ 48 h 106"/>
                <a:gd name="T32" fmla="*/ 21 w 32"/>
                <a:gd name="T33" fmla="*/ 42 h 106"/>
                <a:gd name="T34" fmla="*/ 21 w 32"/>
                <a:gd name="T35" fmla="*/ 32 h 106"/>
                <a:gd name="T36" fmla="*/ 27 w 32"/>
                <a:gd name="T37" fmla="*/ 21 h 106"/>
                <a:gd name="T38" fmla="*/ 27 w 32"/>
                <a:gd name="T39" fmla="*/ 16 h 106"/>
                <a:gd name="T40" fmla="*/ 27 w 32"/>
                <a:gd name="T41" fmla="*/ 10 h 106"/>
                <a:gd name="T42" fmla="*/ 32 w 32"/>
                <a:gd name="T43" fmla="*/ 5 h 106"/>
                <a:gd name="T44" fmla="*/ 32 w 32"/>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06">
                  <a:moveTo>
                    <a:pt x="0" y="106"/>
                  </a:moveTo>
                  <a:lnTo>
                    <a:pt x="0" y="106"/>
                  </a:lnTo>
                  <a:lnTo>
                    <a:pt x="0" y="106"/>
                  </a:lnTo>
                  <a:lnTo>
                    <a:pt x="0" y="101"/>
                  </a:lnTo>
                  <a:lnTo>
                    <a:pt x="5" y="101"/>
                  </a:lnTo>
                  <a:lnTo>
                    <a:pt x="5" y="101"/>
                  </a:lnTo>
                  <a:lnTo>
                    <a:pt x="5" y="96"/>
                  </a:lnTo>
                  <a:lnTo>
                    <a:pt x="5" y="96"/>
                  </a:lnTo>
                  <a:lnTo>
                    <a:pt x="5" y="90"/>
                  </a:lnTo>
                  <a:lnTo>
                    <a:pt x="5" y="90"/>
                  </a:lnTo>
                  <a:lnTo>
                    <a:pt x="11" y="85"/>
                  </a:lnTo>
                  <a:lnTo>
                    <a:pt x="11" y="80"/>
                  </a:lnTo>
                  <a:lnTo>
                    <a:pt x="11" y="74"/>
                  </a:lnTo>
                  <a:lnTo>
                    <a:pt x="16" y="64"/>
                  </a:lnTo>
                  <a:lnTo>
                    <a:pt x="16" y="58"/>
                  </a:lnTo>
                  <a:lnTo>
                    <a:pt x="21" y="48"/>
                  </a:lnTo>
                  <a:lnTo>
                    <a:pt x="21" y="42"/>
                  </a:lnTo>
                  <a:lnTo>
                    <a:pt x="21" y="32"/>
                  </a:lnTo>
                  <a:lnTo>
                    <a:pt x="27" y="21"/>
                  </a:lnTo>
                  <a:lnTo>
                    <a:pt x="27" y="16"/>
                  </a:lnTo>
                  <a:lnTo>
                    <a:pt x="27" y="10"/>
                  </a:lnTo>
                  <a:lnTo>
                    <a:pt x="32" y="5"/>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391" name="Freeform 655"/>
            <p:cNvSpPr>
              <a:spLocks/>
            </p:cNvSpPr>
            <p:nvPr/>
          </p:nvSpPr>
          <p:spPr bwMode="auto">
            <a:xfrm>
              <a:off x="4137" y="3756"/>
              <a:ext cx="32" cy="91"/>
            </a:xfrm>
            <a:custGeom>
              <a:avLst/>
              <a:gdLst>
                <a:gd name="T0" fmla="*/ 0 w 32"/>
                <a:gd name="T1" fmla="*/ 91 h 91"/>
                <a:gd name="T2" fmla="*/ 0 w 32"/>
                <a:gd name="T3" fmla="*/ 85 h 91"/>
                <a:gd name="T4" fmla="*/ 5 w 32"/>
                <a:gd name="T5" fmla="*/ 80 h 91"/>
                <a:gd name="T6" fmla="*/ 5 w 32"/>
                <a:gd name="T7" fmla="*/ 75 h 91"/>
                <a:gd name="T8" fmla="*/ 5 w 32"/>
                <a:gd name="T9" fmla="*/ 69 h 91"/>
                <a:gd name="T10" fmla="*/ 11 w 32"/>
                <a:gd name="T11" fmla="*/ 59 h 91"/>
                <a:gd name="T12" fmla="*/ 16 w 32"/>
                <a:gd name="T13" fmla="*/ 48 h 91"/>
                <a:gd name="T14" fmla="*/ 21 w 32"/>
                <a:gd name="T15" fmla="*/ 37 h 91"/>
                <a:gd name="T16" fmla="*/ 21 w 32"/>
                <a:gd name="T17" fmla="*/ 32 h 91"/>
                <a:gd name="T18" fmla="*/ 21 w 32"/>
                <a:gd name="T19" fmla="*/ 27 h 91"/>
                <a:gd name="T20" fmla="*/ 27 w 32"/>
                <a:gd name="T21" fmla="*/ 22 h 91"/>
                <a:gd name="T22" fmla="*/ 27 w 32"/>
                <a:gd name="T23" fmla="*/ 16 h 91"/>
                <a:gd name="T24" fmla="*/ 27 w 32"/>
                <a:gd name="T25" fmla="*/ 11 h 91"/>
                <a:gd name="T26" fmla="*/ 32 w 32"/>
                <a:gd name="T2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91">
                  <a:moveTo>
                    <a:pt x="0" y="91"/>
                  </a:moveTo>
                  <a:lnTo>
                    <a:pt x="0" y="85"/>
                  </a:lnTo>
                  <a:lnTo>
                    <a:pt x="5" y="80"/>
                  </a:lnTo>
                  <a:lnTo>
                    <a:pt x="5" y="75"/>
                  </a:lnTo>
                  <a:lnTo>
                    <a:pt x="5" y="69"/>
                  </a:lnTo>
                  <a:lnTo>
                    <a:pt x="11" y="59"/>
                  </a:lnTo>
                  <a:lnTo>
                    <a:pt x="16" y="48"/>
                  </a:lnTo>
                  <a:lnTo>
                    <a:pt x="21" y="37"/>
                  </a:lnTo>
                  <a:lnTo>
                    <a:pt x="21" y="32"/>
                  </a:lnTo>
                  <a:lnTo>
                    <a:pt x="21" y="27"/>
                  </a:lnTo>
                  <a:lnTo>
                    <a:pt x="27" y="22"/>
                  </a:lnTo>
                  <a:lnTo>
                    <a:pt x="27" y="16"/>
                  </a:lnTo>
                  <a:lnTo>
                    <a:pt x="27" y="11"/>
                  </a:lnTo>
                  <a:lnTo>
                    <a:pt x="32" y="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20" name="Freeform 667"/>
            <p:cNvSpPr>
              <a:spLocks/>
            </p:cNvSpPr>
            <p:nvPr/>
          </p:nvSpPr>
          <p:spPr bwMode="auto">
            <a:xfrm>
              <a:off x="4526" y="3671"/>
              <a:ext cx="32" cy="85"/>
            </a:xfrm>
            <a:custGeom>
              <a:avLst/>
              <a:gdLst>
                <a:gd name="T0" fmla="*/ 0 w 32"/>
                <a:gd name="T1" fmla="*/ 0 h 85"/>
                <a:gd name="T2" fmla="*/ 0 w 32"/>
                <a:gd name="T3" fmla="*/ 11 h 85"/>
                <a:gd name="T4" fmla="*/ 5 w 32"/>
                <a:gd name="T5" fmla="*/ 21 h 85"/>
                <a:gd name="T6" fmla="*/ 10 w 32"/>
                <a:gd name="T7" fmla="*/ 27 h 85"/>
                <a:gd name="T8" fmla="*/ 16 w 32"/>
                <a:gd name="T9" fmla="*/ 37 h 85"/>
                <a:gd name="T10" fmla="*/ 16 w 32"/>
                <a:gd name="T11" fmla="*/ 43 h 85"/>
                <a:gd name="T12" fmla="*/ 16 w 32"/>
                <a:gd name="T13" fmla="*/ 48 h 85"/>
                <a:gd name="T14" fmla="*/ 21 w 32"/>
                <a:gd name="T15" fmla="*/ 53 h 85"/>
                <a:gd name="T16" fmla="*/ 21 w 32"/>
                <a:gd name="T17" fmla="*/ 59 h 85"/>
                <a:gd name="T18" fmla="*/ 26 w 32"/>
                <a:gd name="T19" fmla="*/ 64 h 85"/>
                <a:gd name="T20" fmla="*/ 26 w 32"/>
                <a:gd name="T21" fmla="*/ 69 h 85"/>
                <a:gd name="T22" fmla="*/ 26 w 32"/>
                <a:gd name="T23" fmla="*/ 80 h 85"/>
                <a:gd name="T24" fmla="*/ 32 w 32"/>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85">
                  <a:moveTo>
                    <a:pt x="0" y="0"/>
                  </a:moveTo>
                  <a:lnTo>
                    <a:pt x="0" y="11"/>
                  </a:lnTo>
                  <a:lnTo>
                    <a:pt x="5" y="21"/>
                  </a:lnTo>
                  <a:lnTo>
                    <a:pt x="10" y="27"/>
                  </a:lnTo>
                  <a:lnTo>
                    <a:pt x="16" y="37"/>
                  </a:lnTo>
                  <a:lnTo>
                    <a:pt x="16" y="43"/>
                  </a:lnTo>
                  <a:lnTo>
                    <a:pt x="16" y="48"/>
                  </a:lnTo>
                  <a:lnTo>
                    <a:pt x="21" y="53"/>
                  </a:lnTo>
                  <a:lnTo>
                    <a:pt x="21" y="59"/>
                  </a:lnTo>
                  <a:lnTo>
                    <a:pt x="26" y="64"/>
                  </a:lnTo>
                  <a:lnTo>
                    <a:pt x="26" y="69"/>
                  </a:lnTo>
                  <a:lnTo>
                    <a:pt x="26" y="80"/>
                  </a:lnTo>
                  <a:lnTo>
                    <a:pt x="32" y="8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21" name="Freeform 668"/>
            <p:cNvSpPr>
              <a:spLocks/>
            </p:cNvSpPr>
            <p:nvPr/>
          </p:nvSpPr>
          <p:spPr bwMode="auto">
            <a:xfrm>
              <a:off x="4558" y="3756"/>
              <a:ext cx="32" cy="149"/>
            </a:xfrm>
            <a:custGeom>
              <a:avLst/>
              <a:gdLst>
                <a:gd name="T0" fmla="*/ 0 w 32"/>
                <a:gd name="T1" fmla="*/ 0 h 149"/>
                <a:gd name="T2" fmla="*/ 0 w 32"/>
                <a:gd name="T3" fmla="*/ 6 h 149"/>
                <a:gd name="T4" fmla="*/ 0 w 32"/>
                <a:gd name="T5" fmla="*/ 16 h 149"/>
                <a:gd name="T6" fmla="*/ 5 w 32"/>
                <a:gd name="T7" fmla="*/ 27 h 149"/>
                <a:gd name="T8" fmla="*/ 5 w 32"/>
                <a:gd name="T9" fmla="*/ 32 h 149"/>
                <a:gd name="T10" fmla="*/ 10 w 32"/>
                <a:gd name="T11" fmla="*/ 43 h 149"/>
                <a:gd name="T12" fmla="*/ 10 w 32"/>
                <a:gd name="T13" fmla="*/ 53 h 149"/>
                <a:gd name="T14" fmla="*/ 16 w 32"/>
                <a:gd name="T15" fmla="*/ 75 h 149"/>
                <a:gd name="T16" fmla="*/ 21 w 32"/>
                <a:gd name="T17" fmla="*/ 96 h 149"/>
                <a:gd name="T18" fmla="*/ 21 w 32"/>
                <a:gd name="T19" fmla="*/ 107 h 149"/>
                <a:gd name="T20" fmla="*/ 21 w 32"/>
                <a:gd name="T21" fmla="*/ 117 h 149"/>
                <a:gd name="T22" fmla="*/ 26 w 32"/>
                <a:gd name="T23" fmla="*/ 123 h 149"/>
                <a:gd name="T24" fmla="*/ 26 w 32"/>
                <a:gd name="T25" fmla="*/ 133 h 149"/>
                <a:gd name="T26" fmla="*/ 26 w 32"/>
                <a:gd name="T27" fmla="*/ 144 h 149"/>
                <a:gd name="T28" fmla="*/ 32 w 32"/>
                <a:gd name="T2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49">
                  <a:moveTo>
                    <a:pt x="0" y="0"/>
                  </a:moveTo>
                  <a:lnTo>
                    <a:pt x="0" y="6"/>
                  </a:lnTo>
                  <a:lnTo>
                    <a:pt x="0" y="16"/>
                  </a:lnTo>
                  <a:lnTo>
                    <a:pt x="5" y="27"/>
                  </a:lnTo>
                  <a:lnTo>
                    <a:pt x="5" y="32"/>
                  </a:lnTo>
                  <a:lnTo>
                    <a:pt x="10" y="43"/>
                  </a:lnTo>
                  <a:lnTo>
                    <a:pt x="10" y="53"/>
                  </a:lnTo>
                  <a:lnTo>
                    <a:pt x="16" y="75"/>
                  </a:lnTo>
                  <a:lnTo>
                    <a:pt x="21" y="96"/>
                  </a:lnTo>
                  <a:lnTo>
                    <a:pt x="21" y="107"/>
                  </a:lnTo>
                  <a:lnTo>
                    <a:pt x="21" y="117"/>
                  </a:lnTo>
                  <a:lnTo>
                    <a:pt x="26" y="123"/>
                  </a:lnTo>
                  <a:lnTo>
                    <a:pt x="26" y="133"/>
                  </a:lnTo>
                  <a:lnTo>
                    <a:pt x="26" y="144"/>
                  </a:lnTo>
                  <a:lnTo>
                    <a:pt x="32" y="149"/>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22" name="Freeform 669"/>
            <p:cNvSpPr>
              <a:spLocks/>
            </p:cNvSpPr>
            <p:nvPr/>
          </p:nvSpPr>
          <p:spPr bwMode="auto">
            <a:xfrm>
              <a:off x="4590" y="3905"/>
              <a:ext cx="32" cy="86"/>
            </a:xfrm>
            <a:custGeom>
              <a:avLst/>
              <a:gdLst>
                <a:gd name="T0" fmla="*/ 0 w 32"/>
                <a:gd name="T1" fmla="*/ 0 h 86"/>
                <a:gd name="T2" fmla="*/ 0 w 32"/>
                <a:gd name="T3" fmla="*/ 6 h 86"/>
                <a:gd name="T4" fmla="*/ 5 w 32"/>
                <a:gd name="T5" fmla="*/ 16 h 86"/>
                <a:gd name="T6" fmla="*/ 5 w 32"/>
                <a:gd name="T7" fmla="*/ 22 h 86"/>
                <a:gd name="T8" fmla="*/ 5 w 32"/>
                <a:gd name="T9" fmla="*/ 27 h 86"/>
                <a:gd name="T10" fmla="*/ 10 w 32"/>
                <a:gd name="T11" fmla="*/ 32 h 86"/>
                <a:gd name="T12" fmla="*/ 10 w 32"/>
                <a:gd name="T13" fmla="*/ 38 h 86"/>
                <a:gd name="T14" fmla="*/ 10 w 32"/>
                <a:gd name="T15" fmla="*/ 43 h 86"/>
                <a:gd name="T16" fmla="*/ 16 w 32"/>
                <a:gd name="T17" fmla="*/ 48 h 86"/>
                <a:gd name="T18" fmla="*/ 16 w 32"/>
                <a:gd name="T19" fmla="*/ 54 h 86"/>
                <a:gd name="T20" fmla="*/ 21 w 32"/>
                <a:gd name="T21" fmla="*/ 59 h 86"/>
                <a:gd name="T22" fmla="*/ 21 w 32"/>
                <a:gd name="T23" fmla="*/ 64 h 86"/>
                <a:gd name="T24" fmla="*/ 21 w 32"/>
                <a:gd name="T25" fmla="*/ 70 h 86"/>
                <a:gd name="T26" fmla="*/ 26 w 32"/>
                <a:gd name="T27" fmla="*/ 75 h 86"/>
                <a:gd name="T28" fmla="*/ 26 w 32"/>
                <a:gd name="T29" fmla="*/ 75 h 86"/>
                <a:gd name="T30" fmla="*/ 26 w 32"/>
                <a:gd name="T31" fmla="*/ 80 h 86"/>
                <a:gd name="T32" fmla="*/ 32 w 32"/>
                <a:gd name="T3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86">
                  <a:moveTo>
                    <a:pt x="0" y="0"/>
                  </a:moveTo>
                  <a:lnTo>
                    <a:pt x="0" y="6"/>
                  </a:lnTo>
                  <a:lnTo>
                    <a:pt x="5" y="16"/>
                  </a:lnTo>
                  <a:lnTo>
                    <a:pt x="5" y="22"/>
                  </a:lnTo>
                  <a:lnTo>
                    <a:pt x="5" y="27"/>
                  </a:lnTo>
                  <a:lnTo>
                    <a:pt x="10" y="32"/>
                  </a:lnTo>
                  <a:lnTo>
                    <a:pt x="10" y="38"/>
                  </a:lnTo>
                  <a:lnTo>
                    <a:pt x="10" y="43"/>
                  </a:lnTo>
                  <a:lnTo>
                    <a:pt x="16" y="48"/>
                  </a:lnTo>
                  <a:lnTo>
                    <a:pt x="16" y="54"/>
                  </a:lnTo>
                  <a:lnTo>
                    <a:pt x="21" y="59"/>
                  </a:lnTo>
                  <a:lnTo>
                    <a:pt x="21" y="64"/>
                  </a:lnTo>
                  <a:lnTo>
                    <a:pt x="21" y="70"/>
                  </a:lnTo>
                  <a:lnTo>
                    <a:pt x="26" y="75"/>
                  </a:lnTo>
                  <a:lnTo>
                    <a:pt x="26" y="75"/>
                  </a:lnTo>
                  <a:lnTo>
                    <a:pt x="26" y="80"/>
                  </a:lnTo>
                  <a:lnTo>
                    <a:pt x="32" y="86"/>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24" name="Rectangle 671"/>
            <p:cNvSpPr>
              <a:spLocks noChangeArrowheads="1"/>
            </p:cNvSpPr>
            <p:nvPr/>
          </p:nvSpPr>
          <p:spPr bwMode="auto">
            <a:xfrm>
              <a:off x="3083" y="398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37" name="Rectangle 684"/>
            <p:cNvSpPr>
              <a:spLocks noChangeArrowheads="1"/>
            </p:cNvSpPr>
            <p:nvPr/>
          </p:nvSpPr>
          <p:spPr bwMode="auto">
            <a:xfrm rot="16200000">
              <a:off x="2848" y="3435"/>
              <a:ext cx="261"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600" b="0" i="0" u="none" strike="noStrike" cap="none" normalizeH="0" baseline="0" smtClean="0">
                  <a:ln>
                    <a:noFill/>
                  </a:ln>
                  <a:solidFill>
                    <a:srgbClr val="000000"/>
                  </a:solidFill>
                  <a:effectLst/>
                  <a:latin typeface="Arial" pitchFamily="34" charset="0"/>
                  <a:cs typeface="Arial" pitchFamily="34" charset="0"/>
                </a:rPr>
                <a:t>1/Lethargy</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443" name="Line 690"/>
            <p:cNvSpPr>
              <a:spLocks noChangeShapeType="1"/>
            </p:cNvSpPr>
            <p:nvPr/>
          </p:nvSpPr>
          <p:spPr bwMode="auto">
            <a:xfrm>
              <a:off x="3573" y="3207"/>
              <a:ext cx="53" cy="0"/>
            </a:xfrm>
            <a:prstGeom prst="line">
              <a:avLst/>
            </a:prstGeom>
            <a:noFill/>
            <a:ln w="0">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45" name="Line 692"/>
            <p:cNvSpPr>
              <a:spLocks noChangeShapeType="1"/>
            </p:cNvSpPr>
            <p:nvPr/>
          </p:nvSpPr>
          <p:spPr bwMode="auto">
            <a:xfrm>
              <a:off x="3573" y="3271"/>
              <a:ext cx="53" cy="0"/>
            </a:xfrm>
            <a:prstGeom prst="line">
              <a:avLst/>
            </a:prstGeom>
            <a:noFill/>
            <a:ln w="0">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48" name="Freeform 695"/>
            <p:cNvSpPr>
              <a:spLocks/>
            </p:cNvSpPr>
            <p:nvPr/>
          </p:nvSpPr>
          <p:spPr bwMode="auto">
            <a:xfrm>
              <a:off x="4350" y="2589"/>
              <a:ext cx="1070" cy="491"/>
            </a:xfrm>
            <a:custGeom>
              <a:avLst/>
              <a:gdLst>
                <a:gd name="T0" fmla="*/ 160 w 1070"/>
                <a:gd name="T1" fmla="*/ 0 h 491"/>
                <a:gd name="T2" fmla="*/ 112 w 1070"/>
                <a:gd name="T3" fmla="*/ 6 h 491"/>
                <a:gd name="T4" fmla="*/ 80 w 1070"/>
                <a:gd name="T5" fmla="*/ 11 h 491"/>
                <a:gd name="T6" fmla="*/ 53 w 1070"/>
                <a:gd name="T7" fmla="*/ 22 h 491"/>
                <a:gd name="T8" fmla="*/ 32 w 1070"/>
                <a:gd name="T9" fmla="*/ 38 h 491"/>
                <a:gd name="T10" fmla="*/ 16 w 1070"/>
                <a:gd name="T11" fmla="*/ 48 h 491"/>
                <a:gd name="T12" fmla="*/ 5 w 1070"/>
                <a:gd name="T13" fmla="*/ 64 h 491"/>
                <a:gd name="T14" fmla="*/ 0 w 1070"/>
                <a:gd name="T15" fmla="*/ 80 h 491"/>
                <a:gd name="T16" fmla="*/ 0 w 1070"/>
                <a:gd name="T17" fmla="*/ 405 h 491"/>
                <a:gd name="T18" fmla="*/ 5 w 1070"/>
                <a:gd name="T19" fmla="*/ 421 h 491"/>
                <a:gd name="T20" fmla="*/ 16 w 1070"/>
                <a:gd name="T21" fmla="*/ 437 h 491"/>
                <a:gd name="T22" fmla="*/ 32 w 1070"/>
                <a:gd name="T23" fmla="*/ 453 h 491"/>
                <a:gd name="T24" fmla="*/ 53 w 1070"/>
                <a:gd name="T25" fmla="*/ 464 h 491"/>
                <a:gd name="T26" fmla="*/ 80 w 1070"/>
                <a:gd name="T27" fmla="*/ 475 h 491"/>
                <a:gd name="T28" fmla="*/ 112 w 1070"/>
                <a:gd name="T29" fmla="*/ 480 h 491"/>
                <a:gd name="T30" fmla="*/ 160 w 1070"/>
                <a:gd name="T31" fmla="*/ 491 h 491"/>
                <a:gd name="T32" fmla="*/ 447 w 1070"/>
                <a:gd name="T33" fmla="*/ 491 h 491"/>
                <a:gd name="T34" fmla="*/ 910 w 1070"/>
                <a:gd name="T35" fmla="*/ 491 h 491"/>
                <a:gd name="T36" fmla="*/ 964 w 1070"/>
                <a:gd name="T37" fmla="*/ 480 h 491"/>
                <a:gd name="T38" fmla="*/ 990 w 1070"/>
                <a:gd name="T39" fmla="*/ 475 h 491"/>
                <a:gd name="T40" fmla="*/ 1017 w 1070"/>
                <a:gd name="T41" fmla="*/ 464 h 491"/>
                <a:gd name="T42" fmla="*/ 1038 w 1070"/>
                <a:gd name="T43" fmla="*/ 453 h 491"/>
                <a:gd name="T44" fmla="*/ 1054 w 1070"/>
                <a:gd name="T45" fmla="*/ 437 h 491"/>
                <a:gd name="T46" fmla="*/ 1065 w 1070"/>
                <a:gd name="T47" fmla="*/ 421 h 491"/>
                <a:gd name="T48" fmla="*/ 1070 w 1070"/>
                <a:gd name="T49" fmla="*/ 405 h 491"/>
                <a:gd name="T50" fmla="*/ 1070 w 1070"/>
                <a:gd name="T51" fmla="*/ 80 h 491"/>
                <a:gd name="T52" fmla="*/ 1065 w 1070"/>
                <a:gd name="T53" fmla="*/ 64 h 491"/>
                <a:gd name="T54" fmla="*/ 1054 w 1070"/>
                <a:gd name="T55" fmla="*/ 48 h 491"/>
                <a:gd name="T56" fmla="*/ 1038 w 1070"/>
                <a:gd name="T57" fmla="*/ 38 h 491"/>
                <a:gd name="T58" fmla="*/ 1017 w 1070"/>
                <a:gd name="T59" fmla="*/ 22 h 491"/>
                <a:gd name="T60" fmla="*/ 990 w 1070"/>
                <a:gd name="T61" fmla="*/ 11 h 491"/>
                <a:gd name="T62" fmla="*/ 964 w 1070"/>
                <a:gd name="T63" fmla="*/ 6 h 491"/>
                <a:gd name="T64" fmla="*/ 910 w 1070"/>
                <a:gd name="T65" fmla="*/ 0 h 491"/>
                <a:gd name="T66" fmla="*/ 447 w 1070"/>
                <a:gd name="T67" fmla="*/ 0 h 491"/>
                <a:gd name="T68" fmla="*/ 181 w 1070"/>
                <a:gd name="T69"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0" h="491">
                  <a:moveTo>
                    <a:pt x="181" y="0"/>
                  </a:moveTo>
                  <a:lnTo>
                    <a:pt x="160" y="0"/>
                  </a:lnTo>
                  <a:lnTo>
                    <a:pt x="144" y="0"/>
                  </a:lnTo>
                  <a:lnTo>
                    <a:pt x="112" y="6"/>
                  </a:lnTo>
                  <a:lnTo>
                    <a:pt x="96" y="11"/>
                  </a:lnTo>
                  <a:lnTo>
                    <a:pt x="80" y="11"/>
                  </a:lnTo>
                  <a:lnTo>
                    <a:pt x="64" y="16"/>
                  </a:lnTo>
                  <a:lnTo>
                    <a:pt x="53" y="22"/>
                  </a:lnTo>
                  <a:lnTo>
                    <a:pt x="43" y="27"/>
                  </a:lnTo>
                  <a:lnTo>
                    <a:pt x="32" y="38"/>
                  </a:lnTo>
                  <a:lnTo>
                    <a:pt x="21" y="43"/>
                  </a:lnTo>
                  <a:lnTo>
                    <a:pt x="16" y="48"/>
                  </a:lnTo>
                  <a:lnTo>
                    <a:pt x="11" y="59"/>
                  </a:lnTo>
                  <a:lnTo>
                    <a:pt x="5" y="64"/>
                  </a:lnTo>
                  <a:lnTo>
                    <a:pt x="0" y="75"/>
                  </a:lnTo>
                  <a:lnTo>
                    <a:pt x="0" y="80"/>
                  </a:lnTo>
                  <a:lnTo>
                    <a:pt x="0" y="203"/>
                  </a:lnTo>
                  <a:lnTo>
                    <a:pt x="0" y="405"/>
                  </a:lnTo>
                  <a:lnTo>
                    <a:pt x="0" y="416"/>
                  </a:lnTo>
                  <a:lnTo>
                    <a:pt x="5" y="421"/>
                  </a:lnTo>
                  <a:lnTo>
                    <a:pt x="11" y="432"/>
                  </a:lnTo>
                  <a:lnTo>
                    <a:pt x="16" y="437"/>
                  </a:lnTo>
                  <a:lnTo>
                    <a:pt x="21" y="448"/>
                  </a:lnTo>
                  <a:lnTo>
                    <a:pt x="32" y="453"/>
                  </a:lnTo>
                  <a:lnTo>
                    <a:pt x="43" y="459"/>
                  </a:lnTo>
                  <a:lnTo>
                    <a:pt x="53" y="464"/>
                  </a:lnTo>
                  <a:lnTo>
                    <a:pt x="64" y="469"/>
                  </a:lnTo>
                  <a:lnTo>
                    <a:pt x="80" y="475"/>
                  </a:lnTo>
                  <a:lnTo>
                    <a:pt x="96" y="480"/>
                  </a:lnTo>
                  <a:lnTo>
                    <a:pt x="112" y="480"/>
                  </a:lnTo>
                  <a:lnTo>
                    <a:pt x="144" y="485"/>
                  </a:lnTo>
                  <a:lnTo>
                    <a:pt x="160" y="491"/>
                  </a:lnTo>
                  <a:lnTo>
                    <a:pt x="181" y="491"/>
                  </a:lnTo>
                  <a:lnTo>
                    <a:pt x="447" y="491"/>
                  </a:lnTo>
                  <a:lnTo>
                    <a:pt x="894" y="491"/>
                  </a:lnTo>
                  <a:lnTo>
                    <a:pt x="910" y="491"/>
                  </a:lnTo>
                  <a:lnTo>
                    <a:pt x="926" y="485"/>
                  </a:lnTo>
                  <a:lnTo>
                    <a:pt x="964" y="480"/>
                  </a:lnTo>
                  <a:lnTo>
                    <a:pt x="980" y="480"/>
                  </a:lnTo>
                  <a:lnTo>
                    <a:pt x="990" y="475"/>
                  </a:lnTo>
                  <a:lnTo>
                    <a:pt x="1006" y="469"/>
                  </a:lnTo>
                  <a:lnTo>
                    <a:pt x="1017" y="464"/>
                  </a:lnTo>
                  <a:lnTo>
                    <a:pt x="1028" y="459"/>
                  </a:lnTo>
                  <a:lnTo>
                    <a:pt x="1038" y="453"/>
                  </a:lnTo>
                  <a:lnTo>
                    <a:pt x="1049" y="448"/>
                  </a:lnTo>
                  <a:lnTo>
                    <a:pt x="1054" y="437"/>
                  </a:lnTo>
                  <a:lnTo>
                    <a:pt x="1065" y="432"/>
                  </a:lnTo>
                  <a:lnTo>
                    <a:pt x="1065" y="421"/>
                  </a:lnTo>
                  <a:lnTo>
                    <a:pt x="1070" y="416"/>
                  </a:lnTo>
                  <a:lnTo>
                    <a:pt x="1070" y="405"/>
                  </a:lnTo>
                  <a:lnTo>
                    <a:pt x="1070" y="203"/>
                  </a:lnTo>
                  <a:lnTo>
                    <a:pt x="1070" y="80"/>
                  </a:lnTo>
                  <a:lnTo>
                    <a:pt x="1070" y="75"/>
                  </a:lnTo>
                  <a:lnTo>
                    <a:pt x="1065" y="64"/>
                  </a:lnTo>
                  <a:lnTo>
                    <a:pt x="1065" y="59"/>
                  </a:lnTo>
                  <a:lnTo>
                    <a:pt x="1054" y="48"/>
                  </a:lnTo>
                  <a:lnTo>
                    <a:pt x="1049" y="43"/>
                  </a:lnTo>
                  <a:lnTo>
                    <a:pt x="1038" y="38"/>
                  </a:lnTo>
                  <a:lnTo>
                    <a:pt x="1028" y="27"/>
                  </a:lnTo>
                  <a:lnTo>
                    <a:pt x="1017" y="22"/>
                  </a:lnTo>
                  <a:lnTo>
                    <a:pt x="1006" y="16"/>
                  </a:lnTo>
                  <a:lnTo>
                    <a:pt x="990" y="11"/>
                  </a:lnTo>
                  <a:lnTo>
                    <a:pt x="980" y="11"/>
                  </a:lnTo>
                  <a:lnTo>
                    <a:pt x="964" y="6"/>
                  </a:lnTo>
                  <a:lnTo>
                    <a:pt x="926" y="0"/>
                  </a:lnTo>
                  <a:lnTo>
                    <a:pt x="910" y="0"/>
                  </a:lnTo>
                  <a:lnTo>
                    <a:pt x="894" y="0"/>
                  </a:lnTo>
                  <a:lnTo>
                    <a:pt x="447" y="0"/>
                  </a:lnTo>
                  <a:lnTo>
                    <a:pt x="181" y="0"/>
                  </a:lnTo>
                  <a:lnTo>
                    <a:pt x="181"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49" name="Freeform 696"/>
            <p:cNvSpPr>
              <a:spLocks/>
            </p:cNvSpPr>
            <p:nvPr/>
          </p:nvSpPr>
          <p:spPr bwMode="auto">
            <a:xfrm>
              <a:off x="4350" y="2589"/>
              <a:ext cx="1070" cy="491"/>
            </a:xfrm>
            <a:custGeom>
              <a:avLst/>
              <a:gdLst>
                <a:gd name="T0" fmla="*/ 160 w 1070"/>
                <a:gd name="T1" fmla="*/ 0 h 491"/>
                <a:gd name="T2" fmla="*/ 112 w 1070"/>
                <a:gd name="T3" fmla="*/ 6 h 491"/>
                <a:gd name="T4" fmla="*/ 80 w 1070"/>
                <a:gd name="T5" fmla="*/ 11 h 491"/>
                <a:gd name="T6" fmla="*/ 53 w 1070"/>
                <a:gd name="T7" fmla="*/ 22 h 491"/>
                <a:gd name="T8" fmla="*/ 32 w 1070"/>
                <a:gd name="T9" fmla="*/ 38 h 491"/>
                <a:gd name="T10" fmla="*/ 16 w 1070"/>
                <a:gd name="T11" fmla="*/ 48 h 491"/>
                <a:gd name="T12" fmla="*/ 5 w 1070"/>
                <a:gd name="T13" fmla="*/ 64 h 491"/>
                <a:gd name="T14" fmla="*/ 0 w 1070"/>
                <a:gd name="T15" fmla="*/ 80 h 491"/>
                <a:gd name="T16" fmla="*/ 0 w 1070"/>
                <a:gd name="T17" fmla="*/ 405 h 491"/>
                <a:gd name="T18" fmla="*/ 5 w 1070"/>
                <a:gd name="T19" fmla="*/ 421 h 491"/>
                <a:gd name="T20" fmla="*/ 16 w 1070"/>
                <a:gd name="T21" fmla="*/ 437 h 491"/>
                <a:gd name="T22" fmla="*/ 32 w 1070"/>
                <a:gd name="T23" fmla="*/ 453 h 491"/>
                <a:gd name="T24" fmla="*/ 53 w 1070"/>
                <a:gd name="T25" fmla="*/ 464 h 491"/>
                <a:gd name="T26" fmla="*/ 80 w 1070"/>
                <a:gd name="T27" fmla="*/ 475 h 491"/>
                <a:gd name="T28" fmla="*/ 112 w 1070"/>
                <a:gd name="T29" fmla="*/ 480 h 491"/>
                <a:gd name="T30" fmla="*/ 160 w 1070"/>
                <a:gd name="T31" fmla="*/ 491 h 491"/>
                <a:gd name="T32" fmla="*/ 447 w 1070"/>
                <a:gd name="T33" fmla="*/ 491 h 491"/>
                <a:gd name="T34" fmla="*/ 910 w 1070"/>
                <a:gd name="T35" fmla="*/ 491 h 491"/>
                <a:gd name="T36" fmla="*/ 964 w 1070"/>
                <a:gd name="T37" fmla="*/ 480 h 491"/>
                <a:gd name="T38" fmla="*/ 990 w 1070"/>
                <a:gd name="T39" fmla="*/ 475 h 491"/>
                <a:gd name="T40" fmla="*/ 1017 w 1070"/>
                <a:gd name="T41" fmla="*/ 464 h 491"/>
                <a:gd name="T42" fmla="*/ 1038 w 1070"/>
                <a:gd name="T43" fmla="*/ 453 h 491"/>
                <a:gd name="T44" fmla="*/ 1054 w 1070"/>
                <a:gd name="T45" fmla="*/ 437 h 491"/>
                <a:gd name="T46" fmla="*/ 1065 w 1070"/>
                <a:gd name="T47" fmla="*/ 421 h 491"/>
                <a:gd name="T48" fmla="*/ 1070 w 1070"/>
                <a:gd name="T49" fmla="*/ 405 h 491"/>
                <a:gd name="T50" fmla="*/ 1070 w 1070"/>
                <a:gd name="T51" fmla="*/ 80 h 491"/>
                <a:gd name="T52" fmla="*/ 1065 w 1070"/>
                <a:gd name="T53" fmla="*/ 64 h 491"/>
                <a:gd name="T54" fmla="*/ 1054 w 1070"/>
                <a:gd name="T55" fmla="*/ 48 h 491"/>
                <a:gd name="T56" fmla="*/ 1038 w 1070"/>
                <a:gd name="T57" fmla="*/ 38 h 491"/>
                <a:gd name="T58" fmla="*/ 1017 w 1070"/>
                <a:gd name="T59" fmla="*/ 22 h 491"/>
                <a:gd name="T60" fmla="*/ 990 w 1070"/>
                <a:gd name="T61" fmla="*/ 11 h 491"/>
                <a:gd name="T62" fmla="*/ 964 w 1070"/>
                <a:gd name="T63" fmla="*/ 6 h 491"/>
                <a:gd name="T64" fmla="*/ 910 w 1070"/>
                <a:gd name="T65" fmla="*/ 0 h 491"/>
                <a:gd name="T66" fmla="*/ 447 w 1070"/>
                <a:gd name="T67" fmla="*/ 0 h 491"/>
                <a:gd name="T68" fmla="*/ 181 w 1070"/>
                <a:gd name="T69"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0" h="491">
                  <a:moveTo>
                    <a:pt x="181" y="0"/>
                  </a:moveTo>
                  <a:lnTo>
                    <a:pt x="160" y="0"/>
                  </a:lnTo>
                  <a:lnTo>
                    <a:pt x="144" y="0"/>
                  </a:lnTo>
                  <a:lnTo>
                    <a:pt x="112" y="6"/>
                  </a:lnTo>
                  <a:lnTo>
                    <a:pt x="96" y="11"/>
                  </a:lnTo>
                  <a:lnTo>
                    <a:pt x="80" y="11"/>
                  </a:lnTo>
                  <a:lnTo>
                    <a:pt x="64" y="16"/>
                  </a:lnTo>
                  <a:lnTo>
                    <a:pt x="53" y="22"/>
                  </a:lnTo>
                  <a:lnTo>
                    <a:pt x="43" y="27"/>
                  </a:lnTo>
                  <a:lnTo>
                    <a:pt x="32" y="38"/>
                  </a:lnTo>
                  <a:lnTo>
                    <a:pt x="21" y="43"/>
                  </a:lnTo>
                  <a:lnTo>
                    <a:pt x="16" y="48"/>
                  </a:lnTo>
                  <a:lnTo>
                    <a:pt x="11" y="59"/>
                  </a:lnTo>
                  <a:lnTo>
                    <a:pt x="5" y="64"/>
                  </a:lnTo>
                  <a:lnTo>
                    <a:pt x="0" y="75"/>
                  </a:lnTo>
                  <a:lnTo>
                    <a:pt x="0" y="80"/>
                  </a:lnTo>
                  <a:lnTo>
                    <a:pt x="0" y="203"/>
                  </a:lnTo>
                  <a:lnTo>
                    <a:pt x="0" y="405"/>
                  </a:lnTo>
                  <a:lnTo>
                    <a:pt x="0" y="416"/>
                  </a:lnTo>
                  <a:lnTo>
                    <a:pt x="5" y="421"/>
                  </a:lnTo>
                  <a:lnTo>
                    <a:pt x="11" y="432"/>
                  </a:lnTo>
                  <a:lnTo>
                    <a:pt x="16" y="437"/>
                  </a:lnTo>
                  <a:lnTo>
                    <a:pt x="21" y="448"/>
                  </a:lnTo>
                  <a:lnTo>
                    <a:pt x="32" y="453"/>
                  </a:lnTo>
                  <a:lnTo>
                    <a:pt x="43" y="459"/>
                  </a:lnTo>
                  <a:lnTo>
                    <a:pt x="53" y="464"/>
                  </a:lnTo>
                  <a:lnTo>
                    <a:pt x="64" y="469"/>
                  </a:lnTo>
                  <a:lnTo>
                    <a:pt x="80" y="475"/>
                  </a:lnTo>
                  <a:lnTo>
                    <a:pt x="96" y="480"/>
                  </a:lnTo>
                  <a:lnTo>
                    <a:pt x="112" y="480"/>
                  </a:lnTo>
                  <a:lnTo>
                    <a:pt x="144" y="485"/>
                  </a:lnTo>
                  <a:lnTo>
                    <a:pt x="160" y="491"/>
                  </a:lnTo>
                  <a:lnTo>
                    <a:pt x="181" y="491"/>
                  </a:lnTo>
                  <a:lnTo>
                    <a:pt x="447" y="491"/>
                  </a:lnTo>
                  <a:lnTo>
                    <a:pt x="894" y="491"/>
                  </a:lnTo>
                  <a:lnTo>
                    <a:pt x="910" y="491"/>
                  </a:lnTo>
                  <a:lnTo>
                    <a:pt x="926" y="485"/>
                  </a:lnTo>
                  <a:lnTo>
                    <a:pt x="964" y="480"/>
                  </a:lnTo>
                  <a:lnTo>
                    <a:pt x="980" y="480"/>
                  </a:lnTo>
                  <a:lnTo>
                    <a:pt x="990" y="475"/>
                  </a:lnTo>
                  <a:lnTo>
                    <a:pt x="1006" y="469"/>
                  </a:lnTo>
                  <a:lnTo>
                    <a:pt x="1017" y="464"/>
                  </a:lnTo>
                  <a:lnTo>
                    <a:pt x="1028" y="459"/>
                  </a:lnTo>
                  <a:lnTo>
                    <a:pt x="1038" y="453"/>
                  </a:lnTo>
                  <a:lnTo>
                    <a:pt x="1049" y="448"/>
                  </a:lnTo>
                  <a:lnTo>
                    <a:pt x="1054" y="437"/>
                  </a:lnTo>
                  <a:lnTo>
                    <a:pt x="1065" y="432"/>
                  </a:lnTo>
                  <a:lnTo>
                    <a:pt x="1065" y="421"/>
                  </a:lnTo>
                  <a:lnTo>
                    <a:pt x="1070" y="416"/>
                  </a:lnTo>
                  <a:lnTo>
                    <a:pt x="1070" y="405"/>
                  </a:lnTo>
                  <a:lnTo>
                    <a:pt x="1070" y="203"/>
                  </a:lnTo>
                  <a:lnTo>
                    <a:pt x="1070" y="80"/>
                  </a:lnTo>
                  <a:lnTo>
                    <a:pt x="1070" y="75"/>
                  </a:lnTo>
                  <a:lnTo>
                    <a:pt x="1065" y="64"/>
                  </a:lnTo>
                  <a:lnTo>
                    <a:pt x="1065" y="59"/>
                  </a:lnTo>
                  <a:lnTo>
                    <a:pt x="1054" y="48"/>
                  </a:lnTo>
                  <a:lnTo>
                    <a:pt x="1049" y="43"/>
                  </a:lnTo>
                  <a:lnTo>
                    <a:pt x="1038" y="38"/>
                  </a:lnTo>
                  <a:lnTo>
                    <a:pt x="1028" y="27"/>
                  </a:lnTo>
                  <a:lnTo>
                    <a:pt x="1017" y="22"/>
                  </a:lnTo>
                  <a:lnTo>
                    <a:pt x="1006" y="16"/>
                  </a:lnTo>
                  <a:lnTo>
                    <a:pt x="990" y="11"/>
                  </a:lnTo>
                  <a:lnTo>
                    <a:pt x="980" y="11"/>
                  </a:lnTo>
                  <a:lnTo>
                    <a:pt x="964" y="6"/>
                  </a:lnTo>
                  <a:lnTo>
                    <a:pt x="926" y="0"/>
                  </a:lnTo>
                  <a:lnTo>
                    <a:pt x="910" y="0"/>
                  </a:lnTo>
                  <a:lnTo>
                    <a:pt x="894" y="0"/>
                  </a:lnTo>
                  <a:lnTo>
                    <a:pt x="447" y="0"/>
                  </a:lnTo>
                  <a:lnTo>
                    <a:pt x="181" y="0"/>
                  </a:lnTo>
                  <a:lnTo>
                    <a:pt x="18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450" name="Rectangle 697"/>
            <p:cNvSpPr>
              <a:spLocks noChangeArrowheads="1"/>
            </p:cNvSpPr>
            <p:nvPr/>
          </p:nvSpPr>
          <p:spPr bwMode="auto">
            <a:xfrm>
              <a:off x="4441" y="2642"/>
              <a:ext cx="84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Material ageing</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451" name="Rectangle 698"/>
            <p:cNvSpPr>
              <a:spLocks noChangeArrowheads="1"/>
            </p:cNvSpPr>
            <p:nvPr/>
          </p:nvSpPr>
          <p:spPr bwMode="auto">
            <a:xfrm>
              <a:off x="4441" y="2797"/>
              <a:ext cx="5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(up to 16 </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452" name="Rectangle 699"/>
            <p:cNvSpPr>
              <a:spLocks noChangeArrowheads="1"/>
            </p:cNvSpPr>
            <p:nvPr/>
          </p:nvSpPr>
          <p:spPr bwMode="auto">
            <a:xfrm>
              <a:off x="4930" y="2797"/>
              <a:ext cx="34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dpa/y</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453" name="Rectangle 700"/>
            <p:cNvSpPr>
              <a:spLocks noChangeArrowheads="1"/>
            </p:cNvSpPr>
            <p:nvPr/>
          </p:nvSpPr>
          <p:spPr bwMode="auto">
            <a:xfrm>
              <a:off x="5213" y="2797"/>
              <a:ext cx="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CC3300"/>
                  </a:solidFill>
                  <a:effectLst/>
                  <a:latin typeface="Times New Roman" pitchFamily="18" charset="0"/>
                  <a:cs typeface="Arial" pitchFamily="34" charset="0"/>
                </a:rPr>
                <a: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7454" name="Rectangle 701"/>
            <p:cNvSpPr>
              <a:spLocks noChangeArrowheads="1"/>
            </p:cNvSpPr>
            <p:nvPr/>
          </p:nvSpPr>
          <p:spPr bwMode="auto">
            <a:xfrm>
              <a:off x="4488" y="2952"/>
              <a:ext cx="86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CC3300"/>
                  </a:solidFill>
                  <a:effectLst/>
                  <a:latin typeface="Times New Roman" pitchFamily="18" charset="0"/>
                  <a:cs typeface="Arial" pitchFamily="34" charset="0"/>
                </a:rPr>
                <a:t>GEN II &amp; III + GEN IV</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8023" name="Rectangle 18022"/>
          <p:cNvSpPr/>
          <p:nvPr/>
        </p:nvSpPr>
        <p:spPr>
          <a:xfrm>
            <a:off x="4848501" y="5882483"/>
            <a:ext cx="2906436" cy="5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2" name="Rectangle 711"/>
          <p:cNvSpPr/>
          <p:nvPr/>
        </p:nvSpPr>
        <p:spPr>
          <a:xfrm>
            <a:off x="6780531" y="5144296"/>
            <a:ext cx="1001713" cy="76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5651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538" y="1468438"/>
            <a:ext cx="4010025" cy="2797175"/>
          </a:xfrm>
          <a:prstGeom prst="rect">
            <a:avLst/>
          </a:prstGeom>
          <a:solidFill>
            <a:schemeClr val="bg1"/>
          </a:solidFill>
          <a:ln w="9525">
            <a:solidFill>
              <a:schemeClr val="tx1"/>
            </a:solidFill>
            <a:miter lim="800000"/>
            <a:headEnd/>
            <a:tailEnd/>
          </a:ln>
        </p:spPr>
      </p:pic>
      <p:pic>
        <p:nvPicPr>
          <p:cNvPr id="1638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563" y="1543050"/>
            <a:ext cx="4897437" cy="32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513" y="4924425"/>
            <a:ext cx="4173537"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17" descr="implantation coeur RJH"/>
          <p:cNvPicPr>
            <a:picLocks noChangeAspect="1" noChangeArrowheads="1"/>
          </p:cNvPicPr>
          <p:nvPr/>
        </p:nvPicPr>
        <p:blipFill>
          <a:blip r:embed="rId5">
            <a:extLst>
              <a:ext uri="{28A0092B-C50C-407E-A947-70E740481C1C}">
                <a14:useLocalDpi xmlns:a14="http://schemas.microsoft.com/office/drawing/2010/main" val="0"/>
              </a:ext>
            </a:extLst>
          </a:blip>
          <a:srcRect t="11000" r="14140" b="5000"/>
          <a:stretch>
            <a:fillRect/>
          </a:stretch>
        </p:blipFill>
        <p:spPr bwMode="auto">
          <a:xfrm>
            <a:off x="1036638" y="4645025"/>
            <a:ext cx="23399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16"/>
          <p:cNvSpPr>
            <a:spLocks noChangeShapeType="1"/>
          </p:cNvSpPr>
          <p:nvPr/>
        </p:nvSpPr>
        <p:spPr bwMode="auto">
          <a:xfrm flipH="1" flipV="1">
            <a:off x="989013" y="3560763"/>
            <a:ext cx="527050" cy="1800225"/>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1" name="Line 13"/>
          <p:cNvSpPr>
            <a:spLocks noChangeShapeType="1"/>
          </p:cNvSpPr>
          <p:nvPr/>
        </p:nvSpPr>
        <p:spPr bwMode="auto">
          <a:xfrm flipH="1" flipV="1">
            <a:off x="1490663" y="3546475"/>
            <a:ext cx="1225550" cy="193357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2" name="Line 14"/>
          <p:cNvSpPr>
            <a:spLocks noChangeShapeType="1"/>
          </p:cNvSpPr>
          <p:nvPr/>
        </p:nvSpPr>
        <p:spPr bwMode="auto">
          <a:xfrm flipH="1" flipV="1">
            <a:off x="1204913" y="3454400"/>
            <a:ext cx="1103312" cy="2020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3" name="Line 18"/>
          <p:cNvSpPr>
            <a:spLocks noChangeShapeType="1"/>
          </p:cNvSpPr>
          <p:nvPr/>
        </p:nvSpPr>
        <p:spPr bwMode="auto">
          <a:xfrm flipH="1" flipV="1">
            <a:off x="8035925" y="3038475"/>
            <a:ext cx="474663" cy="2584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4" name="Line 19"/>
          <p:cNvSpPr>
            <a:spLocks noChangeShapeType="1"/>
          </p:cNvSpPr>
          <p:nvPr/>
        </p:nvSpPr>
        <p:spPr bwMode="auto">
          <a:xfrm flipH="1" flipV="1">
            <a:off x="7356475" y="3038475"/>
            <a:ext cx="474663" cy="2584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5" name="Line 20"/>
          <p:cNvSpPr>
            <a:spLocks noChangeShapeType="1"/>
          </p:cNvSpPr>
          <p:nvPr/>
        </p:nvSpPr>
        <p:spPr bwMode="auto">
          <a:xfrm flipH="1" flipV="1">
            <a:off x="6591300" y="2762250"/>
            <a:ext cx="530225" cy="2846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6" name="Line 21"/>
          <p:cNvSpPr>
            <a:spLocks noChangeShapeType="1"/>
          </p:cNvSpPr>
          <p:nvPr/>
        </p:nvSpPr>
        <p:spPr bwMode="auto">
          <a:xfrm flipH="1" flipV="1">
            <a:off x="5934075" y="2571750"/>
            <a:ext cx="495300" cy="2776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7" name="Line 22"/>
          <p:cNvSpPr>
            <a:spLocks noChangeShapeType="1"/>
          </p:cNvSpPr>
          <p:nvPr/>
        </p:nvSpPr>
        <p:spPr bwMode="auto">
          <a:xfrm flipH="1" flipV="1">
            <a:off x="5222875" y="2389188"/>
            <a:ext cx="474663" cy="2584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8" name="Text Box 23"/>
          <p:cNvSpPr txBox="1">
            <a:spLocks noChangeArrowheads="1"/>
          </p:cNvSpPr>
          <p:nvPr/>
        </p:nvSpPr>
        <p:spPr bwMode="auto">
          <a:xfrm>
            <a:off x="5656263" y="1452563"/>
            <a:ext cx="3032125" cy="3698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800">
                <a:solidFill>
                  <a:schemeClr val="tx1"/>
                </a:solidFill>
              </a:rPr>
              <a:t>In reflector (moving system)</a:t>
            </a:r>
          </a:p>
        </p:txBody>
      </p:sp>
      <p:sp>
        <p:nvSpPr>
          <p:cNvPr id="16399" name="Rectangle 24"/>
          <p:cNvSpPr>
            <a:spLocks noChangeArrowheads="1"/>
          </p:cNvSpPr>
          <p:nvPr/>
        </p:nvSpPr>
        <p:spPr bwMode="auto">
          <a:xfrm>
            <a:off x="4662488" y="4883150"/>
            <a:ext cx="720725" cy="611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16400" name="Freeform 28"/>
          <p:cNvSpPr>
            <a:spLocks/>
          </p:cNvSpPr>
          <p:nvPr/>
        </p:nvSpPr>
        <p:spPr bwMode="auto">
          <a:xfrm>
            <a:off x="733425" y="2690813"/>
            <a:ext cx="2830513" cy="1027112"/>
          </a:xfrm>
          <a:custGeom>
            <a:avLst/>
            <a:gdLst>
              <a:gd name="T0" fmla="*/ 2147483647 w 1931"/>
              <a:gd name="T1" fmla="*/ 2147483647 h 647"/>
              <a:gd name="T2" fmla="*/ 2147483647 w 1931"/>
              <a:gd name="T3" fmla="*/ 2147483647 h 647"/>
              <a:gd name="T4" fmla="*/ 2147483647 w 1931"/>
              <a:gd name="T5" fmla="*/ 2147483647 h 647"/>
              <a:gd name="T6" fmla="*/ 2147483647 w 1931"/>
              <a:gd name="T7" fmla="*/ 2147483647 h 647"/>
              <a:gd name="T8" fmla="*/ 2147483647 w 1931"/>
              <a:gd name="T9" fmla="*/ 2147483647 h 647"/>
              <a:gd name="T10" fmla="*/ 2147483647 w 1931"/>
              <a:gd name="T11" fmla="*/ 2147483647 h 647"/>
              <a:gd name="T12" fmla="*/ 2147483647 w 1931"/>
              <a:gd name="T13" fmla="*/ 2147483647 h 647"/>
              <a:gd name="T14" fmla="*/ 2147483647 w 1931"/>
              <a:gd name="T15" fmla="*/ 2147483647 h 647"/>
              <a:gd name="T16" fmla="*/ 2147483647 w 1931"/>
              <a:gd name="T17" fmla="*/ 2147483647 h 647"/>
              <a:gd name="T18" fmla="*/ 2147483647 w 1931"/>
              <a:gd name="T19" fmla="*/ 2147483647 h 647"/>
              <a:gd name="T20" fmla="*/ 2147483647 w 1931"/>
              <a:gd name="T21" fmla="*/ 2147483647 h 647"/>
              <a:gd name="T22" fmla="*/ 2147483647 w 1931"/>
              <a:gd name="T23" fmla="*/ 2147483647 h 647"/>
              <a:gd name="T24" fmla="*/ 2147483647 w 1931"/>
              <a:gd name="T25" fmla="*/ 2147483647 h 647"/>
              <a:gd name="T26" fmla="*/ 2147483647 w 1931"/>
              <a:gd name="T27" fmla="*/ 2147483647 h 647"/>
              <a:gd name="T28" fmla="*/ 2147483647 w 1931"/>
              <a:gd name="T29" fmla="*/ 2147483647 h 647"/>
              <a:gd name="T30" fmla="*/ 2147483647 w 1931"/>
              <a:gd name="T31" fmla="*/ 2147483647 h 647"/>
              <a:gd name="T32" fmla="*/ 2147483647 w 1931"/>
              <a:gd name="T33" fmla="*/ 2147483647 h 647"/>
              <a:gd name="T34" fmla="*/ 2147483647 w 1931"/>
              <a:gd name="T35" fmla="*/ 2147483647 h 647"/>
              <a:gd name="T36" fmla="*/ 2147483647 w 1931"/>
              <a:gd name="T37" fmla="*/ 2147483647 h 647"/>
              <a:gd name="T38" fmla="*/ 2147483647 w 1931"/>
              <a:gd name="T39" fmla="*/ 2147483647 h 647"/>
              <a:gd name="T40" fmla="*/ 2147483647 w 1931"/>
              <a:gd name="T41" fmla="*/ 2147483647 h 647"/>
              <a:gd name="T42" fmla="*/ 2147483647 w 1931"/>
              <a:gd name="T43" fmla="*/ 2147483647 h 647"/>
              <a:gd name="T44" fmla="*/ 2147483647 w 1931"/>
              <a:gd name="T45" fmla="*/ 2147483647 h 647"/>
              <a:gd name="T46" fmla="*/ 2147483647 w 1931"/>
              <a:gd name="T47" fmla="*/ 2147483647 h 647"/>
              <a:gd name="T48" fmla="*/ 2147483647 w 1931"/>
              <a:gd name="T49" fmla="*/ 2147483647 h 647"/>
              <a:gd name="T50" fmla="*/ 2147483647 w 1931"/>
              <a:gd name="T51" fmla="*/ 2147483647 h 647"/>
              <a:gd name="T52" fmla="*/ 2147483647 w 1931"/>
              <a:gd name="T53" fmla="*/ 2147483647 h 647"/>
              <a:gd name="T54" fmla="*/ 2147483647 w 1931"/>
              <a:gd name="T55" fmla="*/ 2147483647 h 647"/>
              <a:gd name="T56" fmla="*/ 2147483647 w 1931"/>
              <a:gd name="T57" fmla="*/ 2147483647 h 647"/>
              <a:gd name="T58" fmla="*/ 2147483647 w 1931"/>
              <a:gd name="T59" fmla="*/ 2147483647 h 647"/>
              <a:gd name="T60" fmla="*/ 2147483647 w 1931"/>
              <a:gd name="T61" fmla="*/ 2147483647 h 647"/>
              <a:gd name="T62" fmla="*/ 2147483647 w 1931"/>
              <a:gd name="T63" fmla="*/ 2147483647 h 647"/>
              <a:gd name="T64" fmla="*/ 2147483647 w 1931"/>
              <a:gd name="T65" fmla="*/ 2147483647 h 647"/>
              <a:gd name="T66" fmla="*/ 2147483647 w 1931"/>
              <a:gd name="T67" fmla="*/ 2147483647 h 647"/>
              <a:gd name="T68" fmla="*/ 2147483647 w 1931"/>
              <a:gd name="T69" fmla="*/ 2147483647 h 647"/>
              <a:gd name="T70" fmla="*/ 2147483647 w 1931"/>
              <a:gd name="T71" fmla="*/ 2147483647 h 647"/>
              <a:gd name="T72" fmla="*/ 2147483647 w 1931"/>
              <a:gd name="T73" fmla="*/ 2147483647 h 647"/>
              <a:gd name="T74" fmla="*/ 2147483647 w 1931"/>
              <a:gd name="T75" fmla="*/ 2147483647 h 647"/>
              <a:gd name="T76" fmla="*/ 2147483647 w 1931"/>
              <a:gd name="T77" fmla="*/ 2147483647 h 647"/>
              <a:gd name="T78" fmla="*/ 2147483647 w 1931"/>
              <a:gd name="T79" fmla="*/ 2147483647 h 647"/>
              <a:gd name="T80" fmla="*/ 2147483647 w 1931"/>
              <a:gd name="T81" fmla="*/ 2147483647 h 647"/>
              <a:gd name="T82" fmla="*/ 2147483647 w 1931"/>
              <a:gd name="T83" fmla="*/ 2147483647 h 647"/>
              <a:gd name="T84" fmla="*/ 2147483647 w 1931"/>
              <a:gd name="T85" fmla="*/ 2147483647 h 6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31" h="647">
                <a:moveTo>
                  <a:pt x="0" y="629"/>
                </a:moveTo>
                <a:cubicBezTo>
                  <a:pt x="32" y="628"/>
                  <a:pt x="64" y="628"/>
                  <a:pt x="84" y="626"/>
                </a:cubicBezTo>
                <a:cubicBezTo>
                  <a:pt x="104" y="624"/>
                  <a:pt x="109" y="619"/>
                  <a:pt x="120" y="614"/>
                </a:cubicBezTo>
                <a:cubicBezTo>
                  <a:pt x="131" y="609"/>
                  <a:pt x="140" y="603"/>
                  <a:pt x="147" y="595"/>
                </a:cubicBezTo>
                <a:cubicBezTo>
                  <a:pt x="154" y="587"/>
                  <a:pt x="155" y="578"/>
                  <a:pt x="162" y="563"/>
                </a:cubicBezTo>
                <a:cubicBezTo>
                  <a:pt x="169" y="548"/>
                  <a:pt x="181" y="527"/>
                  <a:pt x="191" y="503"/>
                </a:cubicBezTo>
                <a:cubicBezTo>
                  <a:pt x="201" y="479"/>
                  <a:pt x="212" y="460"/>
                  <a:pt x="224" y="418"/>
                </a:cubicBezTo>
                <a:cubicBezTo>
                  <a:pt x="236" y="376"/>
                  <a:pt x="250" y="305"/>
                  <a:pt x="261" y="251"/>
                </a:cubicBezTo>
                <a:cubicBezTo>
                  <a:pt x="272" y="197"/>
                  <a:pt x="284" y="126"/>
                  <a:pt x="291" y="91"/>
                </a:cubicBezTo>
                <a:cubicBezTo>
                  <a:pt x="298" y="56"/>
                  <a:pt x="300" y="55"/>
                  <a:pt x="303" y="43"/>
                </a:cubicBezTo>
                <a:cubicBezTo>
                  <a:pt x="306" y="31"/>
                  <a:pt x="307" y="23"/>
                  <a:pt x="311" y="17"/>
                </a:cubicBezTo>
                <a:cubicBezTo>
                  <a:pt x="315" y="11"/>
                  <a:pt x="324" y="6"/>
                  <a:pt x="329" y="4"/>
                </a:cubicBezTo>
                <a:cubicBezTo>
                  <a:pt x="334" y="2"/>
                  <a:pt x="335" y="0"/>
                  <a:pt x="339" y="7"/>
                </a:cubicBezTo>
                <a:cubicBezTo>
                  <a:pt x="343" y="14"/>
                  <a:pt x="351" y="39"/>
                  <a:pt x="354" y="49"/>
                </a:cubicBezTo>
                <a:cubicBezTo>
                  <a:pt x="357" y="59"/>
                  <a:pt x="358" y="55"/>
                  <a:pt x="359" y="65"/>
                </a:cubicBezTo>
                <a:cubicBezTo>
                  <a:pt x="360" y="75"/>
                  <a:pt x="356" y="92"/>
                  <a:pt x="359" y="109"/>
                </a:cubicBezTo>
                <a:cubicBezTo>
                  <a:pt x="362" y="126"/>
                  <a:pt x="374" y="145"/>
                  <a:pt x="377" y="167"/>
                </a:cubicBezTo>
                <a:cubicBezTo>
                  <a:pt x="380" y="189"/>
                  <a:pt x="378" y="221"/>
                  <a:pt x="380" y="242"/>
                </a:cubicBezTo>
                <a:cubicBezTo>
                  <a:pt x="382" y="263"/>
                  <a:pt x="386" y="275"/>
                  <a:pt x="389" y="292"/>
                </a:cubicBezTo>
                <a:cubicBezTo>
                  <a:pt x="392" y="309"/>
                  <a:pt x="398" y="333"/>
                  <a:pt x="401" y="344"/>
                </a:cubicBezTo>
                <a:cubicBezTo>
                  <a:pt x="404" y="355"/>
                  <a:pt x="404" y="348"/>
                  <a:pt x="405" y="356"/>
                </a:cubicBezTo>
                <a:cubicBezTo>
                  <a:pt x="406" y="364"/>
                  <a:pt x="406" y="379"/>
                  <a:pt x="407" y="391"/>
                </a:cubicBezTo>
                <a:cubicBezTo>
                  <a:pt x="408" y="403"/>
                  <a:pt x="411" y="418"/>
                  <a:pt x="414" y="430"/>
                </a:cubicBezTo>
                <a:cubicBezTo>
                  <a:pt x="417" y="442"/>
                  <a:pt x="425" y="458"/>
                  <a:pt x="428" y="466"/>
                </a:cubicBezTo>
                <a:cubicBezTo>
                  <a:pt x="431" y="474"/>
                  <a:pt x="430" y="474"/>
                  <a:pt x="431" y="478"/>
                </a:cubicBezTo>
                <a:cubicBezTo>
                  <a:pt x="432" y="482"/>
                  <a:pt x="428" y="482"/>
                  <a:pt x="431" y="488"/>
                </a:cubicBezTo>
                <a:cubicBezTo>
                  <a:pt x="434" y="494"/>
                  <a:pt x="442" y="512"/>
                  <a:pt x="452" y="517"/>
                </a:cubicBezTo>
                <a:cubicBezTo>
                  <a:pt x="462" y="522"/>
                  <a:pt x="479" y="523"/>
                  <a:pt x="491" y="521"/>
                </a:cubicBezTo>
                <a:cubicBezTo>
                  <a:pt x="503" y="519"/>
                  <a:pt x="510" y="508"/>
                  <a:pt x="522" y="503"/>
                </a:cubicBezTo>
                <a:cubicBezTo>
                  <a:pt x="534" y="498"/>
                  <a:pt x="549" y="493"/>
                  <a:pt x="561" y="490"/>
                </a:cubicBezTo>
                <a:cubicBezTo>
                  <a:pt x="573" y="487"/>
                  <a:pt x="587" y="489"/>
                  <a:pt x="593" y="487"/>
                </a:cubicBezTo>
                <a:cubicBezTo>
                  <a:pt x="599" y="485"/>
                  <a:pt x="596" y="481"/>
                  <a:pt x="599" y="479"/>
                </a:cubicBezTo>
                <a:cubicBezTo>
                  <a:pt x="602" y="477"/>
                  <a:pt x="602" y="476"/>
                  <a:pt x="609" y="476"/>
                </a:cubicBezTo>
                <a:cubicBezTo>
                  <a:pt x="616" y="476"/>
                  <a:pt x="636" y="483"/>
                  <a:pt x="644" y="482"/>
                </a:cubicBezTo>
                <a:cubicBezTo>
                  <a:pt x="652" y="481"/>
                  <a:pt x="649" y="473"/>
                  <a:pt x="656" y="470"/>
                </a:cubicBezTo>
                <a:cubicBezTo>
                  <a:pt x="663" y="467"/>
                  <a:pt x="679" y="461"/>
                  <a:pt x="687" y="463"/>
                </a:cubicBezTo>
                <a:cubicBezTo>
                  <a:pt x="695" y="465"/>
                  <a:pt x="697" y="479"/>
                  <a:pt x="707" y="481"/>
                </a:cubicBezTo>
                <a:cubicBezTo>
                  <a:pt x="717" y="483"/>
                  <a:pt x="739" y="481"/>
                  <a:pt x="746" y="478"/>
                </a:cubicBezTo>
                <a:cubicBezTo>
                  <a:pt x="753" y="475"/>
                  <a:pt x="748" y="467"/>
                  <a:pt x="752" y="464"/>
                </a:cubicBezTo>
                <a:cubicBezTo>
                  <a:pt x="756" y="461"/>
                  <a:pt x="758" y="459"/>
                  <a:pt x="770" y="458"/>
                </a:cubicBezTo>
                <a:cubicBezTo>
                  <a:pt x="782" y="457"/>
                  <a:pt x="813" y="458"/>
                  <a:pt x="824" y="460"/>
                </a:cubicBezTo>
                <a:cubicBezTo>
                  <a:pt x="835" y="462"/>
                  <a:pt x="831" y="469"/>
                  <a:pt x="836" y="469"/>
                </a:cubicBezTo>
                <a:cubicBezTo>
                  <a:pt x="841" y="469"/>
                  <a:pt x="844" y="462"/>
                  <a:pt x="854" y="461"/>
                </a:cubicBezTo>
                <a:cubicBezTo>
                  <a:pt x="864" y="460"/>
                  <a:pt x="886" y="459"/>
                  <a:pt x="894" y="461"/>
                </a:cubicBezTo>
                <a:cubicBezTo>
                  <a:pt x="902" y="463"/>
                  <a:pt x="899" y="473"/>
                  <a:pt x="903" y="473"/>
                </a:cubicBezTo>
                <a:cubicBezTo>
                  <a:pt x="907" y="473"/>
                  <a:pt x="909" y="460"/>
                  <a:pt x="921" y="458"/>
                </a:cubicBezTo>
                <a:cubicBezTo>
                  <a:pt x="933" y="456"/>
                  <a:pt x="966" y="462"/>
                  <a:pt x="978" y="461"/>
                </a:cubicBezTo>
                <a:cubicBezTo>
                  <a:pt x="990" y="460"/>
                  <a:pt x="963" y="451"/>
                  <a:pt x="995" y="449"/>
                </a:cubicBezTo>
                <a:cubicBezTo>
                  <a:pt x="1027" y="447"/>
                  <a:pt x="1139" y="453"/>
                  <a:pt x="1169" y="451"/>
                </a:cubicBezTo>
                <a:cubicBezTo>
                  <a:pt x="1199" y="449"/>
                  <a:pt x="1170" y="442"/>
                  <a:pt x="1175" y="439"/>
                </a:cubicBezTo>
                <a:cubicBezTo>
                  <a:pt x="1180" y="436"/>
                  <a:pt x="1194" y="428"/>
                  <a:pt x="1199" y="431"/>
                </a:cubicBezTo>
                <a:cubicBezTo>
                  <a:pt x="1204" y="434"/>
                  <a:pt x="1196" y="453"/>
                  <a:pt x="1203" y="457"/>
                </a:cubicBezTo>
                <a:cubicBezTo>
                  <a:pt x="1210" y="461"/>
                  <a:pt x="1232" y="459"/>
                  <a:pt x="1239" y="458"/>
                </a:cubicBezTo>
                <a:cubicBezTo>
                  <a:pt x="1246" y="457"/>
                  <a:pt x="1238" y="452"/>
                  <a:pt x="1244" y="449"/>
                </a:cubicBezTo>
                <a:cubicBezTo>
                  <a:pt x="1250" y="446"/>
                  <a:pt x="1268" y="442"/>
                  <a:pt x="1274" y="442"/>
                </a:cubicBezTo>
                <a:cubicBezTo>
                  <a:pt x="1280" y="442"/>
                  <a:pt x="1272" y="452"/>
                  <a:pt x="1283" y="452"/>
                </a:cubicBezTo>
                <a:cubicBezTo>
                  <a:pt x="1294" y="452"/>
                  <a:pt x="1326" y="440"/>
                  <a:pt x="1340" y="439"/>
                </a:cubicBezTo>
                <a:cubicBezTo>
                  <a:pt x="1354" y="438"/>
                  <a:pt x="1354" y="457"/>
                  <a:pt x="1365" y="446"/>
                </a:cubicBezTo>
                <a:cubicBezTo>
                  <a:pt x="1376" y="435"/>
                  <a:pt x="1395" y="370"/>
                  <a:pt x="1406" y="371"/>
                </a:cubicBezTo>
                <a:cubicBezTo>
                  <a:pt x="1417" y="372"/>
                  <a:pt x="1427" y="445"/>
                  <a:pt x="1433" y="452"/>
                </a:cubicBezTo>
                <a:cubicBezTo>
                  <a:pt x="1439" y="459"/>
                  <a:pt x="1436" y="427"/>
                  <a:pt x="1443" y="413"/>
                </a:cubicBezTo>
                <a:cubicBezTo>
                  <a:pt x="1450" y="399"/>
                  <a:pt x="1468" y="386"/>
                  <a:pt x="1475" y="370"/>
                </a:cubicBezTo>
                <a:cubicBezTo>
                  <a:pt x="1482" y="354"/>
                  <a:pt x="1482" y="312"/>
                  <a:pt x="1487" y="316"/>
                </a:cubicBezTo>
                <a:cubicBezTo>
                  <a:pt x="1492" y="320"/>
                  <a:pt x="1495" y="397"/>
                  <a:pt x="1503" y="395"/>
                </a:cubicBezTo>
                <a:cubicBezTo>
                  <a:pt x="1511" y="393"/>
                  <a:pt x="1525" y="323"/>
                  <a:pt x="1535" y="305"/>
                </a:cubicBezTo>
                <a:cubicBezTo>
                  <a:pt x="1545" y="287"/>
                  <a:pt x="1557" y="308"/>
                  <a:pt x="1566" y="284"/>
                </a:cubicBezTo>
                <a:cubicBezTo>
                  <a:pt x="1575" y="260"/>
                  <a:pt x="1586" y="167"/>
                  <a:pt x="1592" y="161"/>
                </a:cubicBezTo>
                <a:cubicBezTo>
                  <a:pt x="1598" y="155"/>
                  <a:pt x="1599" y="243"/>
                  <a:pt x="1602" y="248"/>
                </a:cubicBezTo>
                <a:cubicBezTo>
                  <a:pt x="1605" y="253"/>
                  <a:pt x="1606" y="191"/>
                  <a:pt x="1610" y="191"/>
                </a:cubicBezTo>
                <a:cubicBezTo>
                  <a:pt x="1614" y="191"/>
                  <a:pt x="1624" y="244"/>
                  <a:pt x="1629" y="248"/>
                </a:cubicBezTo>
                <a:cubicBezTo>
                  <a:pt x="1634" y="252"/>
                  <a:pt x="1639" y="234"/>
                  <a:pt x="1641" y="215"/>
                </a:cubicBezTo>
                <a:cubicBezTo>
                  <a:pt x="1643" y="196"/>
                  <a:pt x="1642" y="152"/>
                  <a:pt x="1644" y="134"/>
                </a:cubicBezTo>
                <a:cubicBezTo>
                  <a:pt x="1646" y="116"/>
                  <a:pt x="1652" y="117"/>
                  <a:pt x="1656" y="106"/>
                </a:cubicBezTo>
                <a:cubicBezTo>
                  <a:pt x="1660" y="95"/>
                  <a:pt x="1665" y="66"/>
                  <a:pt x="1671" y="67"/>
                </a:cubicBezTo>
                <a:cubicBezTo>
                  <a:pt x="1677" y="68"/>
                  <a:pt x="1688" y="111"/>
                  <a:pt x="1695" y="112"/>
                </a:cubicBezTo>
                <a:cubicBezTo>
                  <a:pt x="1702" y="113"/>
                  <a:pt x="1708" y="78"/>
                  <a:pt x="1712" y="76"/>
                </a:cubicBezTo>
                <a:cubicBezTo>
                  <a:pt x="1716" y="74"/>
                  <a:pt x="1716" y="102"/>
                  <a:pt x="1719" y="98"/>
                </a:cubicBezTo>
                <a:cubicBezTo>
                  <a:pt x="1722" y="94"/>
                  <a:pt x="1725" y="52"/>
                  <a:pt x="1731" y="52"/>
                </a:cubicBezTo>
                <a:cubicBezTo>
                  <a:pt x="1737" y="52"/>
                  <a:pt x="1749" y="79"/>
                  <a:pt x="1755" y="98"/>
                </a:cubicBezTo>
                <a:cubicBezTo>
                  <a:pt x="1761" y="117"/>
                  <a:pt x="1764" y="160"/>
                  <a:pt x="1767" y="164"/>
                </a:cubicBezTo>
                <a:cubicBezTo>
                  <a:pt x="1770" y="168"/>
                  <a:pt x="1773" y="123"/>
                  <a:pt x="1775" y="121"/>
                </a:cubicBezTo>
                <a:cubicBezTo>
                  <a:pt x="1777" y="119"/>
                  <a:pt x="1775" y="111"/>
                  <a:pt x="1778" y="152"/>
                </a:cubicBezTo>
                <a:cubicBezTo>
                  <a:pt x="1781" y="193"/>
                  <a:pt x="1780" y="295"/>
                  <a:pt x="1794" y="367"/>
                </a:cubicBezTo>
                <a:cubicBezTo>
                  <a:pt x="1808" y="439"/>
                  <a:pt x="1848" y="540"/>
                  <a:pt x="1862" y="583"/>
                </a:cubicBezTo>
                <a:cubicBezTo>
                  <a:pt x="1876" y="626"/>
                  <a:pt x="1871" y="615"/>
                  <a:pt x="1877" y="625"/>
                </a:cubicBezTo>
                <a:cubicBezTo>
                  <a:pt x="1883" y="635"/>
                  <a:pt x="1890" y="641"/>
                  <a:pt x="1899" y="644"/>
                </a:cubicBezTo>
                <a:cubicBezTo>
                  <a:pt x="1908" y="647"/>
                  <a:pt x="1926" y="641"/>
                  <a:pt x="1931" y="641"/>
                </a:cubicBezTo>
              </a:path>
            </a:pathLst>
          </a:custGeom>
          <a:noFill/>
          <a:ln w="1905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401" name="Freeform 29"/>
          <p:cNvSpPr>
            <a:spLocks/>
          </p:cNvSpPr>
          <p:nvPr/>
        </p:nvSpPr>
        <p:spPr bwMode="auto">
          <a:xfrm>
            <a:off x="733425" y="2246313"/>
            <a:ext cx="2949575" cy="1492250"/>
          </a:xfrm>
          <a:custGeom>
            <a:avLst/>
            <a:gdLst>
              <a:gd name="T0" fmla="*/ 0 w 2013"/>
              <a:gd name="T1" fmla="*/ 2147483647 h 940"/>
              <a:gd name="T2" fmla="*/ 2147483647 w 2013"/>
              <a:gd name="T3" fmla="*/ 2147483647 h 940"/>
              <a:gd name="T4" fmla="*/ 2147483647 w 2013"/>
              <a:gd name="T5" fmla="*/ 2147483647 h 940"/>
              <a:gd name="T6" fmla="*/ 2147483647 w 2013"/>
              <a:gd name="T7" fmla="*/ 2147483647 h 940"/>
              <a:gd name="T8" fmla="*/ 2147483647 w 2013"/>
              <a:gd name="T9" fmla="*/ 2147483647 h 940"/>
              <a:gd name="T10" fmla="*/ 2147483647 w 2013"/>
              <a:gd name="T11" fmla="*/ 2147483647 h 940"/>
              <a:gd name="T12" fmla="*/ 2147483647 w 2013"/>
              <a:gd name="T13" fmla="*/ 2147483647 h 940"/>
              <a:gd name="T14" fmla="*/ 2147483647 w 2013"/>
              <a:gd name="T15" fmla="*/ 2147483647 h 940"/>
              <a:gd name="T16" fmla="*/ 2147483647 w 2013"/>
              <a:gd name="T17" fmla="*/ 2147483647 h 940"/>
              <a:gd name="T18" fmla="*/ 2147483647 w 2013"/>
              <a:gd name="T19" fmla="*/ 2147483647 h 940"/>
              <a:gd name="T20" fmla="*/ 2147483647 w 2013"/>
              <a:gd name="T21" fmla="*/ 2147483647 h 940"/>
              <a:gd name="T22" fmla="*/ 2147483647 w 2013"/>
              <a:gd name="T23" fmla="*/ 2147483647 h 940"/>
              <a:gd name="T24" fmla="*/ 2147483647 w 2013"/>
              <a:gd name="T25" fmla="*/ 2147483647 h 940"/>
              <a:gd name="T26" fmla="*/ 2147483647 w 2013"/>
              <a:gd name="T27" fmla="*/ 2147483647 h 940"/>
              <a:gd name="T28" fmla="*/ 2147483647 w 2013"/>
              <a:gd name="T29" fmla="*/ 2147483647 h 940"/>
              <a:gd name="T30" fmla="*/ 2147483647 w 2013"/>
              <a:gd name="T31" fmla="*/ 2147483647 h 940"/>
              <a:gd name="T32" fmla="*/ 2147483647 w 2013"/>
              <a:gd name="T33" fmla="*/ 2147483647 h 940"/>
              <a:gd name="T34" fmla="*/ 2147483647 w 2013"/>
              <a:gd name="T35" fmla="*/ 2147483647 h 940"/>
              <a:gd name="T36" fmla="*/ 2147483647 w 2013"/>
              <a:gd name="T37" fmla="*/ 2147483647 h 940"/>
              <a:gd name="T38" fmla="*/ 2147483647 w 2013"/>
              <a:gd name="T39" fmla="*/ 2147483647 h 940"/>
              <a:gd name="T40" fmla="*/ 2147483647 w 2013"/>
              <a:gd name="T41" fmla="*/ 2147483647 h 940"/>
              <a:gd name="T42" fmla="*/ 2147483647 w 2013"/>
              <a:gd name="T43" fmla="*/ 2147483647 h 940"/>
              <a:gd name="T44" fmla="*/ 2147483647 w 2013"/>
              <a:gd name="T45" fmla="*/ 2147483647 h 940"/>
              <a:gd name="T46" fmla="*/ 2147483647 w 2013"/>
              <a:gd name="T47" fmla="*/ 2147483647 h 940"/>
              <a:gd name="T48" fmla="*/ 2147483647 w 2013"/>
              <a:gd name="T49" fmla="*/ 2147483647 h 940"/>
              <a:gd name="T50" fmla="*/ 2147483647 w 2013"/>
              <a:gd name="T51" fmla="*/ 2147483647 h 940"/>
              <a:gd name="T52" fmla="*/ 2147483647 w 2013"/>
              <a:gd name="T53" fmla="*/ 2147483647 h 940"/>
              <a:gd name="T54" fmla="*/ 2147483647 w 2013"/>
              <a:gd name="T55" fmla="*/ 2147483647 h 940"/>
              <a:gd name="T56" fmla="*/ 2147483647 w 2013"/>
              <a:gd name="T57" fmla="*/ 2147483647 h 940"/>
              <a:gd name="T58" fmla="*/ 2147483647 w 2013"/>
              <a:gd name="T59" fmla="*/ 2147483647 h 940"/>
              <a:gd name="T60" fmla="*/ 2147483647 w 2013"/>
              <a:gd name="T61" fmla="*/ 2147483647 h 940"/>
              <a:gd name="T62" fmla="*/ 2147483647 w 2013"/>
              <a:gd name="T63" fmla="*/ 2147483647 h 940"/>
              <a:gd name="T64" fmla="*/ 2147483647 w 2013"/>
              <a:gd name="T65" fmla="*/ 2147483647 h 940"/>
              <a:gd name="T66" fmla="*/ 2147483647 w 2013"/>
              <a:gd name="T67" fmla="*/ 2147483647 h 940"/>
              <a:gd name="T68" fmla="*/ 2147483647 w 2013"/>
              <a:gd name="T69" fmla="*/ 2147483647 h 940"/>
              <a:gd name="T70" fmla="*/ 2147483647 w 2013"/>
              <a:gd name="T71" fmla="*/ 2147483647 h 940"/>
              <a:gd name="T72" fmla="*/ 2147483647 w 2013"/>
              <a:gd name="T73" fmla="*/ 2147483647 h 940"/>
              <a:gd name="T74" fmla="*/ 2147483647 w 2013"/>
              <a:gd name="T75" fmla="*/ 2147483647 h 940"/>
              <a:gd name="T76" fmla="*/ 2147483647 w 2013"/>
              <a:gd name="T77" fmla="*/ 2147483647 h 940"/>
              <a:gd name="T78" fmla="*/ 2147483647 w 2013"/>
              <a:gd name="T79" fmla="*/ 2147483647 h 940"/>
              <a:gd name="T80" fmla="*/ 2147483647 w 2013"/>
              <a:gd name="T81" fmla="*/ 2147483647 h 940"/>
              <a:gd name="T82" fmla="*/ 2147483647 w 2013"/>
              <a:gd name="T83" fmla="*/ 2147483647 h 940"/>
              <a:gd name="T84" fmla="*/ 2147483647 w 2013"/>
              <a:gd name="T85" fmla="*/ 2147483647 h 940"/>
              <a:gd name="T86" fmla="*/ 2147483647 w 2013"/>
              <a:gd name="T87" fmla="*/ 2147483647 h 940"/>
              <a:gd name="T88" fmla="*/ 2147483647 w 2013"/>
              <a:gd name="T89" fmla="*/ 2147483647 h 940"/>
              <a:gd name="T90" fmla="*/ 2147483647 w 2013"/>
              <a:gd name="T91" fmla="*/ 2147483647 h 940"/>
              <a:gd name="T92" fmla="*/ 2147483647 w 2013"/>
              <a:gd name="T93" fmla="*/ 2147483647 h 940"/>
              <a:gd name="T94" fmla="*/ 2147483647 w 2013"/>
              <a:gd name="T95" fmla="*/ 2147483647 h 940"/>
              <a:gd name="T96" fmla="*/ 2147483647 w 2013"/>
              <a:gd name="T97" fmla="*/ 2147483647 h 940"/>
              <a:gd name="T98" fmla="*/ 2147483647 w 2013"/>
              <a:gd name="T99" fmla="*/ 2147483647 h 940"/>
              <a:gd name="T100" fmla="*/ 2147483647 w 2013"/>
              <a:gd name="T101" fmla="*/ 2147483647 h 940"/>
              <a:gd name="T102" fmla="*/ 2147483647 w 2013"/>
              <a:gd name="T103" fmla="*/ 2147483647 h 940"/>
              <a:gd name="T104" fmla="*/ 2147483647 w 2013"/>
              <a:gd name="T105" fmla="*/ 2147483647 h 940"/>
              <a:gd name="T106" fmla="*/ 2147483647 w 2013"/>
              <a:gd name="T107" fmla="*/ 2147483647 h 940"/>
              <a:gd name="T108" fmla="*/ 2147483647 w 2013"/>
              <a:gd name="T109" fmla="*/ 2147483647 h 940"/>
              <a:gd name="T110" fmla="*/ 2147483647 w 2013"/>
              <a:gd name="T111" fmla="*/ 2147483647 h 940"/>
              <a:gd name="T112" fmla="*/ 2147483647 w 2013"/>
              <a:gd name="T113" fmla="*/ 2147483647 h 940"/>
              <a:gd name="T114" fmla="*/ 2147483647 w 2013"/>
              <a:gd name="T115" fmla="*/ 2147483647 h 940"/>
              <a:gd name="T116" fmla="*/ 2147483647 w 2013"/>
              <a:gd name="T117" fmla="*/ 2147483647 h 940"/>
              <a:gd name="T118" fmla="*/ 2147483647 w 2013"/>
              <a:gd name="T119" fmla="*/ 2147483647 h 940"/>
              <a:gd name="T120" fmla="*/ 2147483647 w 2013"/>
              <a:gd name="T121" fmla="*/ 2147483647 h 940"/>
              <a:gd name="T122" fmla="*/ 2147483647 w 2013"/>
              <a:gd name="T123" fmla="*/ 2147483647 h 940"/>
              <a:gd name="T124" fmla="*/ 2147483647 w 2013"/>
              <a:gd name="T125" fmla="*/ 2147483647 h 9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13" h="940">
                <a:moveTo>
                  <a:pt x="0" y="920"/>
                </a:moveTo>
                <a:cubicBezTo>
                  <a:pt x="46" y="919"/>
                  <a:pt x="93" y="918"/>
                  <a:pt x="121" y="915"/>
                </a:cubicBezTo>
                <a:cubicBezTo>
                  <a:pt x="149" y="912"/>
                  <a:pt x="155" y="908"/>
                  <a:pt x="171" y="902"/>
                </a:cubicBezTo>
                <a:cubicBezTo>
                  <a:pt x="187" y="896"/>
                  <a:pt x="203" y="887"/>
                  <a:pt x="217" y="878"/>
                </a:cubicBezTo>
                <a:cubicBezTo>
                  <a:pt x="231" y="869"/>
                  <a:pt x="241" y="862"/>
                  <a:pt x="256" y="846"/>
                </a:cubicBezTo>
                <a:cubicBezTo>
                  <a:pt x="271" y="830"/>
                  <a:pt x="291" y="795"/>
                  <a:pt x="304" y="780"/>
                </a:cubicBezTo>
                <a:cubicBezTo>
                  <a:pt x="317" y="765"/>
                  <a:pt x="327" y="762"/>
                  <a:pt x="337" y="758"/>
                </a:cubicBezTo>
                <a:cubicBezTo>
                  <a:pt x="347" y="754"/>
                  <a:pt x="354" y="756"/>
                  <a:pt x="361" y="759"/>
                </a:cubicBezTo>
                <a:cubicBezTo>
                  <a:pt x="368" y="762"/>
                  <a:pt x="373" y="768"/>
                  <a:pt x="382" y="776"/>
                </a:cubicBezTo>
                <a:cubicBezTo>
                  <a:pt x="391" y="784"/>
                  <a:pt x="407" y="802"/>
                  <a:pt x="415" y="810"/>
                </a:cubicBezTo>
                <a:cubicBezTo>
                  <a:pt x="423" y="818"/>
                  <a:pt x="419" y="817"/>
                  <a:pt x="429" y="822"/>
                </a:cubicBezTo>
                <a:cubicBezTo>
                  <a:pt x="439" y="827"/>
                  <a:pt x="464" y="844"/>
                  <a:pt x="477" y="843"/>
                </a:cubicBezTo>
                <a:cubicBezTo>
                  <a:pt x="490" y="842"/>
                  <a:pt x="493" y="824"/>
                  <a:pt x="507" y="816"/>
                </a:cubicBezTo>
                <a:cubicBezTo>
                  <a:pt x="521" y="808"/>
                  <a:pt x="546" y="802"/>
                  <a:pt x="564" y="797"/>
                </a:cubicBezTo>
                <a:cubicBezTo>
                  <a:pt x="582" y="792"/>
                  <a:pt x="599" y="785"/>
                  <a:pt x="613" y="783"/>
                </a:cubicBezTo>
                <a:cubicBezTo>
                  <a:pt x="627" y="781"/>
                  <a:pt x="634" y="787"/>
                  <a:pt x="646" y="785"/>
                </a:cubicBezTo>
                <a:cubicBezTo>
                  <a:pt x="658" y="783"/>
                  <a:pt x="671" y="770"/>
                  <a:pt x="684" y="771"/>
                </a:cubicBezTo>
                <a:cubicBezTo>
                  <a:pt x="697" y="772"/>
                  <a:pt x="714" y="792"/>
                  <a:pt x="723" y="792"/>
                </a:cubicBezTo>
                <a:cubicBezTo>
                  <a:pt x="732" y="792"/>
                  <a:pt x="730" y="779"/>
                  <a:pt x="739" y="773"/>
                </a:cubicBezTo>
                <a:cubicBezTo>
                  <a:pt x="748" y="767"/>
                  <a:pt x="755" y="758"/>
                  <a:pt x="775" y="756"/>
                </a:cubicBezTo>
                <a:cubicBezTo>
                  <a:pt x="795" y="754"/>
                  <a:pt x="847" y="759"/>
                  <a:pt x="862" y="758"/>
                </a:cubicBezTo>
                <a:cubicBezTo>
                  <a:pt x="877" y="757"/>
                  <a:pt x="837" y="752"/>
                  <a:pt x="868" y="747"/>
                </a:cubicBezTo>
                <a:cubicBezTo>
                  <a:pt x="899" y="742"/>
                  <a:pt x="1008" y="736"/>
                  <a:pt x="1048" y="731"/>
                </a:cubicBezTo>
                <a:cubicBezTo>
                  <a:pt x="1088" y="726"/>
                  <a:pt x="1088" y="717"/>
                  <a:pt x="1107" y="714"/>
                </a:cubicBezTo>
                <a:cubicBezTo>
                  <a:pt x="1126" y="711"/>
                  <a:pt x="1152" y="717"/>
                  <a:pt x="1165" y="714"/>
                </a:cubicBezTo>
                <a:cubicBezTo>
                  <a:pt x="1178" y="711"/>
                  <a:pt x="1180" y="697"/>
                  <a:pt x="1186" y="693"/>
                </a:cubicBezTo>
                <a:cubicBezTo>
                  <a:pt x="1192" y="689"/>
                  <a:pt x="1197" y="686"/>
                  <a:pt x="1201" y="690"/>
                </a:cubicBezTo>
                <a:cubicBezTo>
                  <a:pt x="1205" y="694"/>
                  <a:pt x="1204" y="715"/>
                  <a:pt x="1207" y="719"/>
                </a:cubicBezTo>
                <a:cubicBezTo>
                  <a:pt x="1210" y="723"/>
                  <a:pt x="1215" y="713"/>
                  <a:pt x="1221" y="713"/>
                </a:cubicBezTo>
                <a:cubicBezTo>
                  <a:pt x="1227" y="713"/>
                  <a:pt x="1238" y="717"/>
                  <a:pt x="1242" y="716"/>
                </a:cubicBezTo>
                <a:cubicBezTo>
                  <a:pt x="1246" y="715"/>
                  <a:pt x="1242" y="711"/>
                  <a:pt x="1248" y="707"/>
                </a:cubicBezTo>
                <a:cubicBezTo>
                  <a:pt x="1254" y="703"/>
                  <a:pt x="1270" y="690"/>
                  <a:pt x="1276" y="690"/>
                </a:cubicBezTo>
                <a:cubicBezTo>
                  <a:pt x="1282" y="690"/>
                  <a:pt x="1276" y="711"/>
                  <a:pt x="1287" y="710"/>
                </a:cubicBezTo>
                <a:cubicBezTo>
                  <a:pt x="1298" y="709"/>
                  <a:pt x="1329" y="689"/>
                  <a:pt x="1342" y="686"/>
                </a:cubicBezTo>
                <a:cubicBezTo>
                  <a:pt x="1355" y="683"/>
                  <a:pt x="1355" y="711"/>
                  <a:pt x="1366" y="690"/>
                </a:cubicBezTo>
                <a:cubicBezTo>
                  <a:pt x="1377" y="669"/>
                  <a:pt x="1402" y="561"/>
                  <a:pt x="1411" y="561"/>
                </a:cubicBezTo>
                <a:cubicBezTo>
                  <a:pt x="1420" y="561"/>
                  <a:pt x="1414" y="658"/>
                  <a:pt x="1419" y="687"/>
                </a:cubicBezTo>
                <a:cubicBezTo>
                  <a:pt x="1424" y="716"/>
                  <a:pt x="1437" y="739"/>
                  <a:pt x="1441" y="734"/>
                </a:cubicBezTo>
                <a:cubicBezTo>
                  <a:pt x="1445" y="729"/>
                  <a:pt x="1439" y="685"/>
                  <a:pt x="1444" y="657"/>
                </a:cubicBezTo>
                <a:cubicBezTo>
                  <a:pt x="1449" y="629"/>
                  <a:pt x="1464" y="600"/>
                  <a:pt x="1471" y="567"/>
                </a:cubicBezTo>
                <a:cubicBezTo>
                  <a:pt x="1478" y="534"/>
                  <a:pt x="1480" y="448"/>
                  <a:pt x="1486" y="459"/>
                </a:cubicBezTo>
                <a:cubicBezTo>
                  <a:pt x="1492" y="470"/>
                  <a:pt x="1499" y="631"/>
                  <a:pt x="1507" y="635"/>
                </a:cubicBezTo>
                <a:cubicBezTo>
                  <a:pt x="1515" y="639"/>
                  <a:pt x="1527" y="512"/>
                  <a:pt x="1534" y="483"/>
                </a:cubicBezTo>
                <a:cubicBezTo>
                  <a:pt x="1541" y="454"/>
                  <a:pt x="1545" y="467"/>
                  <a:pt x="1551" y="459"/>
                </a:cubicBezTo>
                <a:cubicBezTo>
                  <a:pt x="1557" y="451"/>
                  <a:pt x="1565" y="474"/>
                  <a:pt x="1572" y="437"/>
                </a:cubicBezTo>
                <a:cubicBezTo>
                  <a:pt x="1579" y="400"/>
                  <a:pt x="1589" y="238"/>
                  <a:pt x="1594" y="236"/>
                </a:cubicBezTo>
                <a:cubicBezTo>
                  <a:pt x="1599" y="234"/>
                  <a:pt x="1599" y="407"/>
                  <a:pt x="1602" y="425"/>
                </a:cubicBezTo>
                <a:cubicBezTo>
                  <a:pt x="1605" y="443"/>
                  <a:pt x="1605" y="346"/>
                  <a:pt x="1611" y="345"/>
                </a:cubicBezTo>
                <a:cubicBezTo>
                  <a:pt x="1617" y="344"/>
                  <a:pt x="1632" y="439"/>
                  <a:pt x="1638" y="419"/>
                </a:cubicBezTo>
                <a:cubicBezTo>
                  <a:pt x="1644" y="399"/>
                  <a:pt x="1640" y="291"/>
                  <a:pt x="1645" y="224"/>
                </a:cubicBezTo>
                <a:cubicBezTo>
                  <a:pt x="1650" y="157"/>
                  <a:pt x="1660" y="28"/>
                  <a:pt x="1668" y="14"/>
                </a:cubicBezTo>
                <a:cubicBezTo>
                  <a:pt x="1676" y="0"/>
                  <a:pt x="1686" y="135"/>
                  <a:pt x="1693" y="137"/>
                </a:cubicBezTo>
                <a:cubicBezTo>
                  <a:pt x="1700" y="139"/>
                  <a:pt x="1706" y="30"/>
                  <a:pt x="1710" y="24"/>
                </a:cubicBezTo>
                <a:cubicBezTo>
                  <a:pt x="1714" y="18"/>
                  <a:pt x="1716" y="100"/>
                  <a:pt x="1719" y="102"/>
                </a:cubicBezTo>
                <a:cubicBezTo>
                  <a:pt x="1722" y="104"/>
                  <a:pt x="1721" y="35"/>
                  <a:pt x="1728" y="38"/>
                </a:cubicBezTo>
                <a:cubicBezTo>
                  <a:pt x="1735" y="41"/>
                  <a:pt x="1754" y="99"/>
                  <a:pt x="1761" y="120"/>
                </a:cubicBezTo>
                <a:cubicBezTo>
                  <a:pt x="1768" y="141"/>
                  <a:pt x="1769" y="175"/>
                  <a:pt x="1771" y="167"/>
                </a:cubicBezTo>
                <a:cubicBezTo>
                  <a:pt x="1773" y="159"/>
                  <a:pt x="1773" y="40"/>
                  <a:pt x="1776" y="69"/>
                </a:cubicBezTo>
                <a:cubicBezTo>
                  <a:pt x="1779" y="98"/>
                  <a:pt x="1772" y="212"/>
                  <a:pt x="1786" y="341"/>
                </a:cubicBezTo>
                <a:cubicBezTo>
                  <a:pt x="1800" y="470"/>
                  <a:pt x="1844" y="750"/>
                  <a:pt x="1861" y="845"/>
                </a:cubicBezTo>
                <a:cubicBezTo>
                  <a:pt x="1878" y="940"/>
                  <a:pt x="1877" y="897"/>
                  <a:pt x="1891" y="909"/>
                </a:cubicBezTo>
                <a:cubicBezTo>
                  <a:pt x="1905" y="921"/>
                  <a:pt x="1925" y="918"/>
                  <a:pt x="1945" y="920"/>
                </a:cubicBezTo>
                <a:cubicBezTo>
                  <a:pt x="1965" y="922"/>
                  <a:pt x="1989" y="921"/>
                  <a:pt x="2013" y="921"/>
                </a:cubicBezTo>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402" name="Line 31"/>
          <p:cNvSpPr>
            <a:spLocks noChangeShapeType="1"/>
          </p:cNvSpPr>
          <p:nvPr/>
        </p:nvSpPr>
        <p:spPr bwMode="auto">
          <a:xfrm flipH="1" flipV="1">
            <a:off x="3230563" y="1470025"/>
            <a:ext cx="7937" cy="2241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403" name="Line 32"/>
          <p:cNvSpPr>
            <a:spLocks noChangeShapeType="1"/>
          </p:cNvSpPr>
          <p:nvPr/>
        </p:nvSpPr>
        <p:spPr bwMode="auto">
          <a:xfrm flipH="1" flipV="1">
            <a:off x="1509713" y="1452563"/>
            <a:ext cx="0" cy="225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404" name="Text Box 27"/>
          <p:cNvSpPr txBox="1">
            <a:spLocks noChangeArrowheads="1"/>
          </p:cNvSpPr>
          <p:nvPr/>
        </p:nvSpPr>
        <p:spPr bwMode="auto">
          <a:xfrm>
            <a:off x="1214438" y="1201738"/>
            <a:ext cx="2544762" cy="368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800">
                <a:solidFill>
                  <a:schemeClr val="tx1"/>
                </a:solidFill>
              </a:rPr>
              <a:t>In core and in reflector </a:t>
            </a:r>
          </a:p>
        </p:txBody>
      </p:sp>
      <p:sp>
        <p:nvSpPr>
          <p:cNvPr id="16405" name="Text Box 33"/>
          <p:cNvSpPr txBox="1">
            <a:spLocks noChangeArrowheads="1"/>
          </p:cNvSpPr>
          <p:nvPr/>
        </p:nvSpPr>
        <p:spPr bwMode="auto">
          <a:xfrm>
            <a:off x="3235325" y="1662113"/>
            <a:ext cx="862013" cy="307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400">
                <a:solidFill>
                  <a:schemeClr val="tx1"/>
                </a:solidFill>
              </a:rPr>
              <a:t>Fast flux</a:t>
            </a:r>
          </a:p>
        </p:txBody>
      </p:sp>
      <p:sp>
        <p:nvSpPr>
          <p:cNvPr id="16406" name="Text Box 34"/>
          <p:cNvSpPr txBox="1">
            <a:spLocks noChangeArrowheads="1"/>
          </p:cNvSpPr>
          <p:nvPr/>
        </p:nvSpPr>
        <p:spPr bwMode="auto">
          <a:xfrm>
            <a:off x="465138" y="1658938"/>
            <a:ext cx="1168400" cy="307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400">
                <a:solidFill>
                  <a:schemeClr val="tx1"/>
                </a:solidFill>
              </a:rPr>
              <a:t>Thermal flux</a:t>
            </a:r>
          </a:p>
        </p:txBody>
      </p:sp>
      <p:sp>
        <p:nvSpPr>
          <p:cNvPr id="16408" name="Text Box 13"/>
          <p:cNvSpPr txBox="1">
            <a:spLocks noChangeArrowheads="1"/>
          </p:cNvSpPr>
          <p:nvPr/>
        </p:nvSpPr>
        <p:spPr bwMode="auto">
          <a:xfrm>
            <a:off x="2699792" y="6165304"/>
            <a:ext cx="5287962" cy="6461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800" dirty="0">
                <a:solidFill>
                  <a:schemeClr val="tx1"/>
                </a:solidFill>
              </a:rPr>
              <a:t>A large range of neutron fluxes and </a:t>
            </a:r>
            <a:r>
              <a:rPr lang="fr-FR" altLang="fr-FR" sz="1800" dirty="0" err="1">
                <a:solidFill>
                  <a:schemeClr val="tx1"/>
                </a:solidFill>
              </a:rPr>
              <a:t>spectra</a:t>
            </a:r>
            <a:endParaRPr lang="fr-FR" altLang="fr-FR" sz="1800" dirty="0">
              <a:solidFill>
                <a:schemeClr val="tx1"/>
              </a:solidFill>
            </a:endParaRPr>
          </a:p>
          <a:p>
            <a:pPr eaLnBrk="1" hangingPunct="1">
              <a:spcAft>
                <a:spcPct val="0"/>
              </a:spcAft>
              <a:buFontTx/>
              <a:buNone/>
            </a:pPr>
            <a:r>
              <a:rPr lang="fr-FR" altLang="fr-FR" sz="1800" dirty="0">
                <a:solidFill>
                  <a:schemeClr val="tx1"/>
                </a:solidFill>
              </a:rPr>
              <a:t>(and possible adaptation </a:t>
            </a:r>
            <a:r>
              <a:rPr lang="fr-FR" altLang="fr-FR" sz="1800" dirty="0" err="1">
                <a:solidFill>
                  <a:schemeClr val="tx1"/>
                </a:solidFill>
              </a:rPr>
              <a:t>with</a:t>
            </a:r>
            <a:r>
              <a:rPr lang="fr-FR" altLang="fr-FR" sz="1800" dirty="0">
                <a:solidFill>
                  <a:schemeClr val="tx1"/>
                </a:solidFill>
              </a:rPr>
              <a:t> « neutron </a:t>
            </a:r>
            <a:r>
              <a:rPr lang="fr-FR" altLang="fr-FR" sz="1800" dirty="0" err="1">
                <a:solidFill>
                  <a:schemeClr val="tx1"/>
                </a:solidFill>
              </a:rPr>
              <a:t>filters</a:t>
            </a:r>
            <a:r>
              <a:rPr lang="fr-FR" altLang="fr-FR" sz="1800" dirty="0">
                <a:solidFill>
                  <a:schemeClr val="tx1"/>
                </a:solidFill>
              </a:rPr>
              <a:t> »)</a:t>
            </a:r>
          </a:p>
        </p:txBody>
      </p:sp>
      <p:sp>
        <p:nvSpPr>
          <p:cNvPr id="26" name="Titre 10"/>
          <p:cNvSpPr>
            <a:spLocks noGrp="1"/>
          </p:cNvSpPr>
          <p:nvPr>
            <p:ph type="title" idx="4294967295"/>
          </p:nvPr>
        </p:nvSpPr>
        <p:spPr bwMode="auto">
          <a:xfrm>
            <a:off x="1468289" y="2704"/>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2. General figures of the JHR</a:t>
            </a:r>
            <a:endParaRPr lang="fr-FR" altLang="fr-FR" cap="none" dirty="0" smtClean="0"/>
          </a:p>
        </p:txBody>
      </p:sp>
      <p:sp>
        <p:nvSpPr>
          <p:cNvPr id="27" name="Rectangle 9"/>
          <p:cNvSpPr>
            <a:spLocks noChangeArrowheads="1"/>
          </p:cNvSpPr>
          <p:nvPr/>
        </p:nvSpPr>
        <p:spPr bwMode="auto">
          <a:xfrm>
            <a:off x="611560" y="1006230"/>
            <a:ext cx="84263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a:spcBef>
                <a:spcPct val="20000"/>
              </a:spcBef>
              <a:spcAft>
                <a:spcPct val="0"/>
              </a:spcAft>
              <a:buFontTx/>
              <a:buNone/>
            </a:pPr>
            <a:r>
              <a:rPr lang="en-US" altLang="fr-FR" sz="2000" b="1" dirty="0" smtClean="0">
                <a:solidFill>
                  <a:srgbClr val="C00000"/>
                </a:solidFill>
              </a:rPr>
              <a:t>Neutron spectra</a:t>
            </a:r>
            <a:endParaRPr lang="en-US" altLang="fr-FR" sz="1800" b="1" dirty="0">
              <a:solidFill>
                <a:srgbClr val="C00000"/>
              </a:solidFill>
            </a:endParaRPr>
          </a:p>
        </p:txBody>
      </p:sp>
      <p:sp>
        <p:nvSpPr>
          <p:cNvPr id="28"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6"/>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7"/>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12</a:t>
            </a:fld>
            <a:endParaRPr lang="fr-FR" altLang="fr-FR" sz="1000" dirty="0">
              <a:solidFill>
                <a:srgbClr val="666666"/>
              </a:solidFill>
            </a:endParaRPr>
          </a:p>
        </p:txBody>
      </p:sp>
    </p:spTree>
    <p:extLst>
      <p:ext uri="{BB962C8B-B14F-4D97-AF65-F5344CB8AC3E}">
        <p14:creationId xmlns:p14="http://schemas.microsoft.com/office/powerpoint/2010/main" val="244317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3. Experimental capabilities of the JHR</a:t>
            </a:r>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13</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659786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5443" y="4220988"/>
            <a:ext cx="1223963" cy="2592388"/>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627" name="Titre 17"/>
          <p:cNvSpPr>
            <a:spLocks noGrp="1"/>
          </p:cNvSpPr>
          <p:nvPr>
            <p:ph type="title" idx="4294967295"/>
          </p:nvPr>
        </p:nvSpPr>
        <p:spPr bwMode="auto">
          <a:xfrm>
            <a:off x="1" y="983885"/>
            <a:ext cx="9154586" cy="4288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GB" altLang="fr-FR" sz="2000" cap="none" dirty="0" smtClean="0">
                <a:solidFill>
                  <a:srgbClr val="C00000"/>
                </a:solidFill>
              </a:rPr>
              <a:t>	Hosting experimental systems (dedicated to LWR fuel testing)</a:t>
            </a:r>
            <a:endParaRPr lang="fr-FR" altLang="fr-FR" sz="2000" cap="none" dirty="0" smtClean="0">
              <a:solidFill>
                <a:srgbClr val="C00000"/>
              </a:solidFill>
            </a:endParaRPr>
          </a:p>
        </p:txBody>
      </p:sp>
      <p:sp>
        <p:nvSpPr>
          <p:cNvPr id="17413" name="Espace réservé du numéro de diapositive 7"/>
          <p:cNvSpPr txBox="1">
            <a:spLocks noGrp="1"/>
          </p:cNvSpPr>
          <p:nvPr/>
        </p:nvSpPr>
        <p:spPr bwMode="auto">
          <a:xfrm>
            <a:off x="8035400" y="6486527"/>
            <a:ext cx="11191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fr-FR" sz="1000" dirty="0" smtClean="0">
                <a:solidFill>
                  <a:srgbClr val="666666"/>
                </a:solidFill>
                <a:cs typeface="+mn-cs"/>
              </a:rPr>
              <a:t> PAGE </a:t>
            </a:r>
            <a:fld id="{3D307011-DF34-4128-B387-25264EAFD9E4}" type="slidenum">
              <a:rPr lang="fr-FR" sz="1000" dirty="0" smtClean="0">
                <a:solidFill>
                  <a:srgbClr val="666666"/>
                </a:solidFill>
                <a:cs typeface="+mn-cs"/>
              </a:rPr>
              <a:pPr>
                <a:defRPr/>
              </a:pPr>
              <a:t>14</a:t>
            </a:fld>
            <a:endParaRPr lang="fr-FR" sz="1000" dirty="0" smtClean="0">
              <a:solidFill>
                <a:srgbClr val="666666"/>
              </a:solidFill>
              <a:cs typeface="+mn-cs"/>
            </a:endParaRPr>
          </a:p>
        </p:txBody>
      </p:sp>
      <p:pic>
        <p:nvPicPr>
          <p:cNvPr id="266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139" y="1951211"/>
            <a:ext cx="240347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Line 8"/>
          <p:cNvSpPr>
            <a:spLocks noChangeShapeType="1"/>
          </p:cNvSpPr>
          <p:nvPr/>
        </p:nvSpPr>
        <p:spPr bwMode="auto">
          <a:xfrm flipV="1">
            <a:off x="4395789" y="3856211"/>
            <a:ext cx="4762" cy="784225"/>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633" name="Line 9"/>
          <p:cNvSpPr>
            <a:spLocks noChangeShapeType="1"/>
          </p:cNvSpPr>
          <p:nvPr/>
        </p:nvSpPr>
        <p:spPr bwMode="auto">
          <a:xfrm flipH="1" flipV="1">
            <a:off x="5226050" y="3421234"/>
            <a:ext cx="354012" cy="157162"/>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634" name="Text Box 10"/>
          <p:cNvSpPr txBox="1">
            <a:spLocks noChangeArrowheads="1"/>
          </p:cNvSpPr>
          <p:nvPr/>
        </p:nvSpPr>
        <p:spPr bwMode="auto">
          <a:xfrm>
            <a:off x="4803776" y="4365104"/>
            <a:ext cx="3198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Bef>
                <a:spcPts val="0"/>
              </a:spcBef>
              <a:spcAft>
                <a:spcPct val="0"/>
              </a:spcAft>
              <a:buFontTx/>
              <a:buNone/>
            </a:pPr>
            <a:r>
              <a:rPr lang="en-GB" altLang="fr-FR" sz="1600" b="1" u="none" dirty="0">
                <a:solidFill>
                  <a:schemeClr val="hlink"/>
                </a:solidFill>
                <a:latin typeface="Times New Roman" pitchFamily="18" charset="0"/>
              </a:rPr>
              <a:t>MADISON</a:t>
            </a:r>
          </a:p>
          <a:p>
            <a:pPr eaLnBrk="1" hangingPunct="1">
              <a:spcBef>
                <a:spcPts val="0"/>
              </a:spcBef>
              <a:spcAft>
                <a:spcPct val="0"/>
              </a:spcAft>
              <a:buFontTx/>
              <a:buNone/>
            </a:pPr>
            <a:r>
              <a:rPr lang="en-GB" altLang="fr-FR" sz="1600" b="1" u="none" dirty="0">
                <a:solidFill>
                  <a:schemeClr val="hlink"/>
                </a:solidFill>
                <a:latin typeface="Times New Roman" pitchFamily="18" charset="0"/>
              </a:rPr>
              <a:t>For fuel testing under nominal conditions</a:t>
            </a:r>
            <a:r>
              <a:rPr lang="en-GB" altLang="fr-FR" sz="1600" b="1" u="none" dirty="0">
                <a:solidFill>
                  <a:schemeClr val="accent2"/>
                </a:solidFill>
                <a:latin typeface="Times New Roman" pitchFamily="18" charset="0"/>
              </a:rPr>
              <a:t> </a:t>
            </a:r>
          </a:p>
        </p:txBody>
      </p:sp>
      <p:sp>
        <p:nvSpPr>
          <p:cNvPr id="26635" name="Text Box 11"/>
          <p:cNvSpPr txBox="1">
            <a:spLocks noChangeArrowheads="1"/>
          </p:cNvSpPr>
          <p:nvPr/>
        </p:nvSpPr>
        <p:spPr bwMode="auto">
          <a:xfrm>
            <a:off x="5724525" y="1836878"/>
            <a:ext cx="22161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Bef>
                <a:spcPts val="0"/>
              </a:spcBef>
              <a:spcAft>
                <a:spcPct val="0"/>
              </a:spcAft>
              <a:buFontTx/>
              <a:buNone/>
            </a:pPr>
            <a:r>
              <a:rPr lang="en-GB" altLang="fr-FR" sz="1600" b="1" u="none" dirty="0">
                <a:solidFill>
                  <a:srgbClr val="33CC33"/>
                </a:solidFill>
                <a:latin typeface="Times New Roman" pitchFamily="18" charset="0"/>
              </a:rPr>
              <a:t>ADELINE </a:t>
            </a:r>
          </a:p>
          <a:p>
            <a:pPr eaLnBrk="1" hangingPunct="1">
              <a:spcBef>
                <a:spcPts val="0"/>
              </a:spcBef>
              <a:spcAft>
                <a:spcPct val="0"/>
              </a:spcAft>
              <a:buFontTx/>
              <a:buNone/>
            </a:pPr>
            <a:r>
              <a:rPr lang="en-GB" altLang="fr-FR" sz="1600" b="1" u="none" dirty="0">
                <a:solidFill>
                  <a:srgbClr val="33CC33"/>
                </a:solidFill>
                <a:latin typeface="Times New Roman" pitchFamily="18" charset="0"/>
              </a:rPr>
              <a:t>For fuel testing under </a:t>
            </a:r>
          </a:p>
          <a:p>
            <a:pPr eaLnBrk="1" hangingPunct="1">
              <a:spcBef>
                <a:spcPts val="0"/>
              </a:spcBef>
              <a:spcAft>
                <a:spcPct val="0"/>
              </a:spcAft>
              <a:buFontTx/>
              <a:buNone/>
            </a:pPr>
            <a:r>
              <a:rPr lang="en-GB" altLang="fr-FR" sz="1600" b="1" u="none" dirty="0">
                <a:solidFill>
                  <a:srgbClr val="33CC33"/>
                </a:solidFill>
                <a:latin typeface="Times New Roman" pitchFamily="18" charset="0"/>
              </a:rPr>
              <a:t>off-normal conditions</a:t>
            </a:r>
          </a:p>
        </p:txBody>
      </p:sp>
      <p:pic>
        <p:nvPicPr>
          <p:cNvPr id="2663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1" y="4342207"/>
            <a:ext cx="2074863" cy="2305050"/>
          </a:xfrm>
          <a:prstGeom prst="rect">
            <a:avLst/>
          </a:prstGeom>
          <a:solidFill>
            <a:schemeClr val="bg1"/>
          </a:solidFill>
          <a:ln w="57150">
            <a:solidFill>
              <a:schemeClr val="hlink"/>
            </a:solidFill>
            <a:miter lim="800000"/>
            <a:headEnd/>
            <a:tailEnd/>
          </a:ln>
        </p:spPr>
      </p:pic>
      <p:sp>
        <p:nvSpPr>
          <p:cNvPr id="26637" name="Line 20"/>
          <p:cNvSpPr>
            <a:spLocks noChangeShapeType="1"/>
          </p:cNvSpPr>
          <p:nvPr/>
        </p:nvSpPr>
        <p:spPr bwMode="auto">
          <a:xfrm flipV="1">
            <a:off x="5580063" y="3572046"/>
            <a:ext cx="2360611" cy="6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55" name="Rectangle 6"/>
          <p:cNvSpPr>
            <a:spLocks noChangeArrowheads="1"/>
          </p:cNvSpPr>
          <p:nvPr/>
        </p:nvSpPr>
        <p:spPr bwMode="auto">
          <a:xfrm>
            <a:off x="8105468" y="4437235"/>
            <a:ext cx="859147" cy="2159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spcAft>
                <a:spcPct val="0"/>
              </a:spcAft>
              <a:buFontTx/>
              <a:buNone/>
            </a:pPr>
            <a:endParaRPr lang="fr-FR" altLang="fr-FR" sz="2400">
              <a:solidFill>
                <a:schemeClr val="tx1"/>
              </a:solidFill>
              <a:latin typeface="Times New Roman" pitchFamily="18" charset="0"/>
            </a:endParaRPr>
          </a:p>
        </p:txBody>
      </p:sp>
      <p:pic>
        <p:nvPicPr>
          <p:cNvPr id="2663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289" y="5162945"/>
            <a:ext cx="2300287"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3643484"/>
            <a:ext cx="8826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ZoneTexte 1"/>
          <p:cNvSpPr txBox="1">
            <a:spLocks noChangeArrowheads="1"/>
          </p:cNvSpPr>
          <p:nvPr/>
        </p:nvSpPr>
        <p:spPr bwMode="auto">
          <a:xfrm>
            <a:off x="5778500" y="2829098"/>
            <a:ext cx="225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r>
              <a:rPr lang="en-US" altLang="fr-FR" sz="1200" u="none" dirty="0">
                <a:solidFill>
                  <a:schemeClr val="tx1"/>
                </a:solidFill>
              </a:rPr>
              <a:t>Power transient,</a:t>
            </a:r>
          </a:p>
          <a:p>
            <a:pPr eaLnBrk="1" hangingPunct="1">
              <a:spcAft>
                <a:spcPct val="0"/>
              </a:spcAft>
              <a:buFontTx/>
              <a:buNone/>
            </a:pPr>
            <a:r>
              <a:rPr lang="en-US" altLang="fr-FR" sz="1200" u="none" dirty="0">
                <a:solidFill>
                  <a:schemeClr val="tx1"/>
                </a:solidFill>
              </a:rPr>
              <a:t>post clad failure fuel behavior, </a:t>
            </a:r>
          </a:p>
          <a:p>
            <a:pPr eaLnBrk="1" hangingPunct="1">
              <a:spcAft>
                <a:spcPct val="0"/>
              </a:spcAft>
              <a:buFontTx/>
              <a:buNone/>
            </a:pPr>
            <a:r>
              <a:rPr lang="en-US" altLang="fr-FR" sz="1200" u="none" dirty="0">
                <a:solidFill>
                  <a:schemeClr val="tx1"/>
                </a:solidFill>
              </a:rPr>
              <a:t>Lift-off experiment…</a:t>
            </a:r>
          </a:p>
        </p:txBody>
      </p:sp>
      <p:pic>
        <p:nvPicPr>
          <p:cNvPr id="26642"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9" y="3643486"/>
            <a:ext cx="681037"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3" name="Line 4"/>
          <p:cNvSpPr>
            <a:spLocks noChangeShapeType="1"/>
          </p:cNvSpPr>
          <p:nvPr/>
        </p:nvSpPr>
        <p:spPr bwMode="auto">
          <a:xfrm flipH="1">
            <a:off x="5580063" y="2059161"/>
            <a:ext cx="0" cy="433387"/>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44" name="Text Box 7"/>
          <p:cNvSpPr txBox="1">
            <a:spLocks noChangeArrowheads="1"/>
          </p:cNvSpPr>
          <p:nvPr/>
        </p:nvSpPr>
        <p:spPr bwMode="auto">
          <a:xfrm>
            <a:off x="271103" y="1690067"/>
            <a:ext cx="295188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Bef>
                <a:spcPct val="50000"/>
              </a:spcBef>
              <a:spcAft>
                <a:spcPct val="0"/>
              </a:spcAft>
              <a:buFontTx/>
              <a:buNone/>
            </a:pPr>
            <a:r>
              <a:rPr lang="en-GB" altLang="fr-FR" sz="1600" b="1" u="none" dirty="0">
                <a:solidFill>
                  <a:srgbClr val="CC3300"/>
                </a:solidFill>
                <a:latin typeface="Times New Roman" pitchFamily="18" charset="0"/>
              </a:rPr>
              <a:t>LORELEI fuel testing under accidental conditions </a:t>
            </a:r>
            <a:r>
              <a:rPr lang="en-GB" altLang="fr-FR" sz="1600" b="1" u="none" dirty="0" smtClean="0">
                <a:solidFill>
                  <a:srgbClr val="CC3300"/>
                </a:solidFill>
                <a:latin typeface="Times New Roman" pitchFamily="18" charset="0"/>
              </a:rPr>
              <a:t>(LOCA</a:t>
            </a:r>
            <a:r>
              <a:rPr lang="en-GB" altLang="fr-FR" sz="1600" b="1" u="none" dirty="0">
                <a:solidFill>
                  <a:srgbClr val="CC3300"/>
                </a:solidFill>
                <a:latin typeface="Times New Roman" pitchFamily="18" charset="0"/>
              </a:rPr>
              <a:t>)</a:t>
            </a:r>
          </a:p>
        </p:txBody>
      </p:sp>
      <p:sp>
        <p:nvSpPr>
          <p:cNvPr id="26645" name="Line 10"/>
          <p:cNvSpPr>
            <a:spLocks noChangeShapeType="1"/>
          </p:cNvSpPr>
          <p:nvPr/>
        </p:nvSpPr>
        <p:spPr bwMode="auto">
          <a:xfrm flipH="1">
            <a:off x="5219701" y="2492546"/>
            <a:ext cx="360363" cy="2159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26646"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760" y="2319247"/>
            <a:ext cx="552450" cy="955675"/>
          </a:xfrm>
          <a:prstGeom prst="rect">
            <a:avLst/>
          </a:prstGeom>
          <a:noFill/>
          <a:ln w="1905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7" name="Text Box 28"/>
          <p:cNvSpPr txBox="1">
            <a:spLocks noChangeArrowheads="1"/>
          </p:cNvSpPr>
          <p:nvPr/>
        </p:nvSpPr>
        <p:spPr bwMode="auto">
          <a:xfrm>
            <a:off x="107950" y="3054602"/>
            <a:ext cx="327818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spcAft>
                <a:spcPct val="0"/>
              </a:spcAft>
              <a:buFontTx/>
              <a:buChar char="•"/>
            </a:pPr>
            <a:r>
              <a:rPr lang="en-GB" altLang="fr-FR" sz="1600" b="1" dirty="0">
                <a:solidFill>
                  <a:schemeClr val="tx1"/>
                </a:solidFill>
                <a:latin typeface="Times New Roman" pitchFamily="18" charset="0"/>
              </a:rPr>
              <a:t> </a:t>
            </a:r>
            <a:r>
              <a:rPr lang="en-GB" altLang="fr-FR" sz="1400" b="1" u="none" dirty="0">
                <a:solidFill>
                  <a:schemeClr val="tx1"/>
                </a:solidFill>
                <a:latin typeface="Times New Roman" pitchFamily="18" charset="0"/>
              </a:rPr>
              <a:t>Source Term </a:t>
            </a:r>
            <a:r>
              <a:rPr lang="en-GB" altLang="fr-FR" sz="1400" b="1" u="none" dirty="0" smtClean="0">
                <a:solidFill>
                  <a:schemeClr val="tx1"/>
                </a:solidFill>
                <a:latin typeface="Times New Roman" pitchFamily="18" charset="0"/>
              </a:rPr>
              <a:t>(</a:t>
            </a:r>
            <a:r>
              <a:rPr lang="en-GB" altLang="fr-FR" sz="1400" b="1" u="none" dirty="0">
                <a:solidFill>
                  <a:schemeClr val="tx1"/>
                </a:solidFill>
                <a:latin typeface="Times New Roman" pitchFamily="18" charset="0"/>
              </a:rPr>
              <a:t>FP releases)</a:t>
            </a:r>
          </a:p>
          <a:p>
            <a:pPr>
              <a:spcAft>
                <a:spcPct val="0"/>
              </a:spcAft>
              <a:buFontTx/>
              <a:buChar char="•"/>
            </a:pPr>
            <a:r>
              <a:rPr lang="en-GB" altLang="fr-FR" sz="1400" b="1" u="none" dirty="0" smtClean="0">
                <a:solidFill>
                  <a:schemeClr val="tx1"/>
                </a:solidFill>
                <a:latin typeface="Times New Roman" pitchFamily="18" charset="0"/>
              </a:rPr>
              <a:t> Rod </a:t>
            </a:r>
            <a:r>
              <a:rPr lang="en-GB" altLang="fr-FR" sz="1400" b="1" u="none" dirty="0">
                <a:solidFill>
                  <a:schemeClr val="tx1"/>
                </a:solidFill>
                <a:latin typeface="Times New Roman" pitchFamily="18" charset="0"/>
              </a:rPr>
              <a:t>thermal-mechanical behaviour</a:t>
            </a:r>
            <a:endParaRPr lang="en-US" altLang="fr-FR" sz="1400" b="1" u="none" dirty="0">
              <a:solidFill>
                <a:schemeClr val="tx1"/>
              </a:solidFill>
              <a:latin typeface="Times New Roman" pitchFamily="18" charset="0"/>
            </a:endParaRPr>
          </a:p>
          <a:p>
            <a:pPr>
              <a:spcAft>
                <a:spcPct val="0"/>
              </a:spcAft>
              <a:buFont typeface="Wingdings" pitchFamily="2" charset="2"/>
              <a:buChar char="Ø"/>
            </a:pPr>
            <a:r>
              <a:rPr lang="en-US" altLang="fr-FR" sz="1200" b="1" u="none" dirty="0">
                <a:solidFill>
                  <a:srgbClr val="008000"/>
                </a:solidFill>
                <a:latin typeface="Times New Roman" pitchFamily="18" charset="0"/>
              </a:rPr>
              <a:t> </a:t>
            </a:r>
            <a:r>
              <a:rPr lang="en-GB" altLang="fr-FR" sz="1200" b="1" u="none" dirty="0">
                <a:solidFill>
                  <a:srgbClr val="008000"/>
                </a:solidFill>
                <a:latin typeface="Times New Roman" pitchFamily="18" charset="0"/>
              </a:rPr>
              <a:t>Ballooning and clad burst (fuel relocation)</a:t>
            </a:r>
            <a:endParaRPr lang="en-US" altLang="fr-FR" sz="1200" b="1" u="none" dirty="0">
              <a:solidFill>
                <a:srgbClr val="008000"/>
              </a:solidFill>
              <a:latin typeface="Times New Roman" pitchFamily="18" charset="0"/>
            </a:endParaRPr>
          </a:p>
          <a:p>
            <a:pPr>
              <a:spcAft>
                <a:spcPct val="0"/>
              </a:spcAft>
              <a:buFont typeface="Wingdings" pitchFamily="2" charset="2"/>
              <a:buChar char="Ø"/>
            </a:pPr>
            <a:r>
              <a:rPr lang="en-US" altLang="fr-FR" sz="1200" b="1" u="none" dirty="0">
                <a:solidFill>
                  <a:srgbClr val="008000"/>
                </a:solidFill>
                <a:latin typeface="Times New Roman" pitchFamily="18" charset="0"/>
              </a:rPr>
              <a:t> </a:t>
            </a:r>
            <a:r>
              <a:rPr lang="en-GB" altLang="fr-FR" sz="1200" b="1" u="none" dirty="0">
                <a:solidFill>
                  <a:srgbClr val="008000"/>
                </a:solidFill>
                <a:latin typeface="Times New Roman" pitchFamily="18" charset="0"/>
              </a:rPr>
              <a:t>Corrosion at high temperature</a:t>
            </a:r>
            <a:endParaRPr lang="en-US" altLang="fr-FR" sz="1200" b="1" u="none" dirty="0">
              <a:solidFill>
                <a:srgbClr val="008000"/>
              </a:solidFill>
              <a:latin typeface="Times New Roman" pitchFamily="18" charset="0"/>
            </a:endParaRPr>
          </a:p>
          <a:p>
            <a:pPr>
              <a:spcAft>
                <a:spcPct val="0"/>
              </a:spcAft>
              <a:buFont typeface="Wingdings" pitchFamily="2" charset="2"/>
              <a:buChar char="Ø"/>
            </a:pPr>
            <a:r>
              <a:rPr lang="en-US" altLang="fr-FR" sz="1200" b="1" u="none" dirty="0">
                <a:solidFill>
                  <a:srgbClr val="008000"/>
                </a:solidFill>
                <a:latin typeface="Times New Roman" pitchFamily="18" charset="0"/>
              </a:rPr>
              <a:t> </a:t>
            </a:r>
            <a:r>
              <a:rPr lang="en-GB" altLang="fr-FR" sz="1200" b="1" u="none" dirty="0">
                <a:solidFill>
                  <a:srgbClr val="008000"/>
                </a:solidFill>
                <a:latin typeface="Times New Roman" pitchFamily="18" charset="0"/>
              </a:rPr>
              <a:t>Quenching and post-quench behaviour</a:t>
            </a:r>
            <a:endParaRPr lang="en-US" altLang="fr-FR" sz="1200" b="1" u="none" dirty="0">
              <a:solidFill>
                <a:srgbClr val="008000"/>
              </a:solidFill>
              <a:latin typeface="Times New Roman" pitchFamily="18" charset="0"/>
            </a:endParaRPr>
          </a:p>
        </p:txBody>
      </p:sp>
      <p:pic>
        <p:nvPicPr>
          <p:cNvPr id="2664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0471" y="2304338"/>
            <a:ext cx="6842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Line 4"/>
          <p:cNvSpPr>
            <a:spLocks noChangeShapeType="1"/>
          </p:cNvSpPr>
          <p:nvPr/>
        </p:nvSpPr>
        <p:spPr bwMode="auto">
          <a:xfrm flipV="1">
            <a:off x="3132137" y="2059160"/>
            <a:ext cx="2447927" cy="3003"/>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266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031" y="4316067"/>
            <a:ext cx="935038"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3. Experimental capabilities of the JHR</a:t>
            </a:r>
            <a:endParaRPr lang="en-US" dirty="0"/>
          </a:p>
        </p:txBody>
      </p:sp>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40674" y="1482898"/>
            <a:ext cx="993775"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31"/>
          <p:cNvSpPr txBox="1">
            <a:spLocks noChangeArrowheads="1"/>
          </p:cNvSpPr>
          <p:nvPr/>
        </p:nvSpPr>
        <p:spPr bwMode="auto">
          <a:xfrm rot="20010051">
            <a:off x="2145896" y="6145014"/>
            <a:ext cx="1073150" cy="430212"/>
          </a:xfrm>
          <a:prstGeom prst="rect">
            <a:avLst/>
          </a:prstGeom>
          <a:solidFill>
            <a:srgbClr val="FFFF99"/>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3"/>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4"/>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ct val="50000"/>
              </a:spcBef>
              <a:spcAft>
                <a:spcPct val="0"/>
              </a:spcAft>
              <a:buFontTx/>
              <a:buNone/>
            </a:pPr>
            <a:r>
              <a:rPr lang="en-GB" altLang="fr-FR" sz="1100" b="1" u="none" dirty="0">
                <a:solidFill>
                  <a:schemeClr val="tx1"/>
                </a:solidFill>
              </a:rPr>
              <a:t>Available at JHR start-up</a:t>
            </a:r>
          </a:p>
        </p:txBody>
      </p:sp>
      <p:sp>
        <p:nvSpPr>
          <p:cNvPr id="28" name="Text Box 31"/>
          <p:cNvSpPr txBox="1">
            <a:spLocks noChangeArrowheads="1"/>
          </p:cNvSpPr>
          <p:nvPr/>
        </p:nvSpPr>
        <p:spPr bwMode="auto">
          <a:xfrm rot="20010051">
            <a:off x="7923973" y="4330078"/>
            <a:ext cx="1073150" cy="430212"/>
          </a:xfrm>
          <a:prstGeom prst="rect">
            <a:avLst/>
          </a:prstGeom>
          <a:solidFill>
            <a:srgbClr val="FFFF99"/>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3"/>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4"/>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ct val="50000"/>
              </a:spcBef>
              <a:spcAft>
                <a:spcPct val="0"/>
              </a:spcAft>
              <a:buFontTx/>
              <a:buNone/>
            </a:pPr>
            <a:r>
              <a:rPr lang="en-GB" altLang="fr-FR" sz="1100" b="1" u="none" dirty="0">
                <a:solidFill>
                  <a:schemeClr val="tx1"/>
                </a:solidFill>
              </a:rPr>
              <a:t>Available at JHR start-up</a:t>
            </a:r>
          </a:p>
        </p:txBody>
      </p:sp>
    </p:spTree>
    <p:extLst>
      <p:ext uri="{BB962C8B-B14F-4D97-AF65-F5344CB8AC3E}">
        <p14:creationId xmlns:p14="http://schemas.microsoft.com/office/powerpoint/2010/main" val="1354500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txBox="1">
            <a:spLocks noGrp="1"/>
          </p:cNvSpPr>
          <p:nvPr/>
        </p:nvSpPr>
        <p:spPr>
          <a:xfrm>
            <a:off x="1403350" y="6308727"/>
            <a:ext cx="1450975" cy="365125"/>
          </a:xfrm>
          <a:prstGeom prst="rect">
            <a:avLst/>
          </a:prstGeom>
          <a:noFill/>
        </p:spPr>
        <p:txBody>
          <a:bodyPr lIns="0" tIns="0" rIns="0" bIns="0" anchor="ctr"/>
          <a:lstStyle/>
          <a:p>
            <a:pPr fontAlgn="auto">
              <a:spcBef>
                <a:spcPts val="0"/>
              </a:spcBef>
              <a:spcAft>
                <a:spcPts val="0"/>
              </a:spcAft>
              <a:defRPr/>
            </a:pPr>
            <a:fld id="{9DE71106-07B1-4D49-8596-2CE47E516786}" type="datetime4">
              <a:rPr lang="fr-FR" sz="1000" cap="all">
                <a:solidFill>
                  <a:schemeClr val="bg1"/>
                </a:solidFill>
                <a:latin typeface="+mn-lt"/>
                <a:cs typeface="+mn-cs"/>
              </a:rPr>
              <a:pPr fontAlgn="auto">
                <a:spcBef>
                  <a:spcPts val="0"/>
                </a:spcBef>
                <a:spcAft>
                  <a:spcPts val="0"/>
                </a:spcAft>
                <a:defRPr/>
              </a:pPr>
              <a:t>29 octobre 2017</a:t>
            </a:fld>
            <a:endParaRPr lang="fr-FR" sz="1000" cap="all" dirty="0">
              <a:solidFill>
                <a:schemeClr val="bg1"/>
              </a:solidFill>
              <a:latin typeface="+mn-lt"/>
              <a:cs typeface="+mn-cs"/>
            </a:endParaRPr>
          </a:p>
        </p:txBody>
      </p:sp>
      <p:sp>
        <p:nvSpPr>
          <p:cNvPr id="17413" name="Espace réservé du numéro de diapositive 7"/>
          <p:cNvSpPr txBox="1">
            <a:spLocks noGrp="1"/>
          </p:cNvSpPr>
          <p:nvPr/>
        </p:nvSpPr>
        <p:spPr bwMode="auto">
          <a:xfrm>
            <a:off x="8024814" y="6520259"/>
            <a:ext cx="11191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fr-FR" sz="1000" dirty="0" smtClean="0">
                <a:solidFill>
                  <a:srgbClr val="666666"/>
                </a:solidFill>
                <a:cs typeface="+mn-cs"/>
              </a:rPr>
              <a:t>PAGE </a:t>
            </a:r>
            <a:fld id="{B23EA674-FFAC-4D50-A081-1BBD88EC8523}" type="slidenum">
              <a:rPr lang="fr-FR" sz="1000" dirty="0" smtClean="0">
                <a:solidFill>
                  <a:srgbClr val="666666"/>
                </a:solidFill>
                <a:cs typeface="+mn-cs"/>
              </a:rPr>
              <a:pPr>
                <a:defRPr/>
              </a:pPr>
              <a:t>15</a:t>
            </a:fld>
            <a:endParaRPr lang="fr-FR" sz="1000" dirty="0" smtClean="0">
              <a:solidFill>
                <a:srgbClr val="666666"/>
              </a:solidFill>
              <a:cs typeface="+mn-cs"/>
            </a:endParaRPr>
          </a:p>
        </p:txBody>
      </p:sp>
      <p:sp>
        <p:nvSpPr>
          <p:cNvPr id="17414" name="Espace réservé du pied de page 8"/>
          <p:cNvSpPr txBox="1">
            <a:spLocks noGrp="1"/>
          </p:cNvSpPr>
          <p:nvPr/>
        </p:nvSpPr>
        <p:spPr bwMode="auto">
          <a:xfrm>
            <a:off x="2916239" y="6305552"/>
            <a:ext cx="507523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endParaRPr lang="fr-FR" sz="1000" dirty="0" smtClean="0">
              <a:solidFill>
                <a:srgbClr val="666666"/>
              </a:solidFill>
              <a:cs typeface="+mn-cs"/>
            </a:endParaRPr>
          </a:p>
        </p:txBody>
      </p:sp>
      <p:sp>
        <p:nvSpPr>
          <p:cNvPr id="27653" name="Text Box 9"/>
          <p:cNvSpPr txBox="1">
            <a:spLocks noChangeArrowheads="1"/>
          </p:cNvSpPr>
          <p:nvPr/>
        </p:nvSpPr>
        <p:spPr bwMode="auto">
          <a:xfrm>
            <a:off x="134939" y="4730574"/>
            <a:ext cx="2713037" cy="125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2"/>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3"/>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spcAft>
                <a:spcPct val="0"/>
              </a:spcAft>
              <a:buFontTx/>
              <a:buNone/>
            </a:pPr>
            <a:r>
              <a:rPr lang="en-GB" altLang="fr-FR" sz="1600" u="none" dirty="0">
                <a:solidFill>
                  <a:schemeClr val="tx1"/>
                </a:solidFill>
              </a:rPr>
              <a:t>- I</a:t>
            </a:r>
            <a:r>
              <a:rPr lang="en-GB" altLang="fr-FR" sz="1600" u="none" dirty="0">
                <a:solidFill>
                  <a:schemeClr val="tx1"/>
                </a:solidFill>
                <a:latin typeface="Times New Roman" pitchFamily="18" charset="0"/>
              </a:rPr>
              <a:t>rradiated material behaviour</a:t>
            </a:r>
            <a:endParaRPr lang="en-GB" altLang="fr-FR" sz="1600" u="none" dirty="0">
              <a:solidFill>
                <a:schemeClr val="tx1"/>
              </a:solidFill>
              <a:latin typeface="Times New Roman" pitchFamily="18" charset="0"/>
              <a:sym typeface="Wingdings" pitchFamily="2" charset="2"/>
            </a:endParaRPr>
          </a:p>
          <a:p>
            <a:pPr eaLnBrk="1" hangingPunct="1">
              <a:spcAft>
                <a:spcPct val="0"/>
              </a:spcAft>
              <a:buFont typeface="Wingdings" pitchFamily="2" charset="2"/>
              <a:buChar char="ü"/>
            </a:pPr>
            <a:r>
              <a:rPr lang="en-GB" altLang="fr-FR" sz="1200" b="1" u="none" dirty="0">
                <a:solidFill>
                  <a:srgbClr val="395E2C"/>
                </a:solidFill>
                <a:latin typeface="Times New Roman" pitchFamily="18" charset="0"/>
              </a:rPr>
              <a:t> tensile tests, resilience test (</a:t>
            </a:r>
            <a:r>
              <a:rPr lang="en-GB" altLang="fr-FR" sz="1200" b="1" u="none" dirty="0" err="1">
                <a:solidFill>
                  <a:srgbClr val="395E2C"/>
                </a:solidFill>
                <a:latin typeface="Times New Roman" pitchFamily="18" charset="0"/>
              </a:rPr>
              <a:t>Charpy</a:t>
            </a:r>
            <a:r>
              <a:rPr lang="en-GB" altLang="fr-FR" sz="1200" b="1" u="none" dirty="0">
                <a:solidFill>
                  <a:srgbClr val="395E2C"/>
                </a:solidFill>
                <a:latin typeface="Times New Roman" pitchFamily="18" charset="0"/>
              </a:rPr>
              <a:t>), crack propagation tests …..</a:t>
            </a:r>
            <a:r>
              <a:rPr lang="en-GB" altLang="fr-FR" sz="1600" u="none" dirty="0">
                <a:solidFill>
                  <a:schemeClr val="tx1"/>
                </a:solidFill>
              </a:rPr>
              <a:t> </a:t>
            </a:r>
          </a:p>
          <a:p>
            <a:pPr eaLnBrk="1" hangingPunct="1">
              <a:spcAft>
                <a:spcPct val="0"/>
              </a:spcAft>
              <a:buFontTx/>
              <a:buChar char="-"/>
            </a:pPr>
            <a:r>
              <a:rPr lang="en-GB" altLang="fr-FR" sz="1600" u="none" dirty="0" smtClean="0">
                <a:solidFill>
                  <a:schemeClr val="tx1"/>
                </a:solidFill>
                <a:latin typeface="Times New Roman" pitchFamily="18" charset="0"/>
              </a:rPr>
              <a:t> Behaviour </a:t>
            </a:r>
            <a:r>
              <a:rPr lang="en-GB" altLang="fr-FR" sz="1600" u="none" dirty="0">
                <a:solidFill>
                  <a:schemeClr val="tx1"/>
                </a:solidFill>
                <a:latin typeface="Times New Roman" pitchFamily="18" charset="0"/>
              </a:rPr>
              <a:t>of Thermal affected zones</a:t>
            </a:r>
          </a:p>
        </p:txBody>
      </p:sp>
      <p:pic>
        <p:nvPicPr>
          <p:cNvPr id="276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9" y="2030239"/>
            <a:ext cx="240347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6"/>
          <p:cNvSpPr txBox="1">
            <a:spLocks noChangeArrowheads="1"/>
          </p:cNvSpPr>
          <p:nvPr/>
        </p:nvSpPr>
        <p:spPr bwMode="auto">
          <a:xfrm>
            <a:off x="5795964" y="4941168"/>
            <a:ext cx="31146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2"/>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3"/>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Bef>
                <a:spcPts val="0"/>
              </a:spcBef>
              <a:spcAft>
                <a:spcPct val="0"/>
              </a:spcAft>
              <a:buFontTx/>
              <a:buNone/>
            </a:pPr>
            <a:r>
              <a:rPr lang="en-GB" altLang="fr-FR" sz="1600" b="1" u="none" dirty="0">
                <a:solidFill>
                  <a:srgbClr val="33CC33"/>
                </a:solidFill>
                <a:latin typeface="Times New Roman" pitchFamily="18" charset="0"/>
              </a:rPr>
              <a:t>CLOE Corrosion loop </a:t>
            </a:r>
          </a:p>
          <a:p>
            <a:pPr eaLnBrk="1" hangingPunct="1">
              <a:spcBef>
                <a:spcPts val="0"/>
              </a:spcBef>
              <a:spcAft>
                <a:spcPct val="0"/>
              </a:spcAft>
              <a:buFontTx/>
              <a:buNone/>
            </a:pPr>
            <a:r>
              <a:rPr lang="en-GB" altLang="fr-FR" sz="1600" b="1" u="none" dirty="0">
                <a:solidFill>
                  <a:srgbClr val="33CC33"/>
                </a:solidFill>
                <a:latin typeface="Times New Roman" pitchFamily="18" charset="0"/>
              </a:rPr>
              <a:t>for “</a:t>
            </a:r>
            <a:r>
              <a:rPr lang="en-GB" altLang="fr-FR" sz="1600" b="1" u="none" dirty="0" err="1">
                <a:solidFill>
                  <a:srgbClr val="33CC33"/>
                </a:solidFill>
                <a:latin typeface="Times New Roman" pitchFamily="18" charset="0"/>
              </a:rPr>
              <a:t>Zr</a:t>
            </a:r>
            <a:r>
              <a:rPr lang="en-GB" altLang="fr-FR" sz="1600" b="1" u="none" dirty="0">
                <a:solidFill>
                  <a:srgbClr val="33CC33"/>
                </a:solidFill>
                <a:latin typeface="Times New Roman" pitchFamily="18" charset="0"/>
              </a:rPr>
              <a:t> alloy Corrosion” and “Irradiation Assisted Stress Corrosion Cracking”</a:t>
            </a:r>
          </a:p>
        </p:txBody>
      </p:sp>
      <p:sp>
        <p:nvSpPr>
          <p:cNvPr id="27656" name="Line 9"/>
          <p:cNvSpPr>
            <a:spLocks noChangeShapeType="1"/>
          </p:cNvSpPr>
          <p:nvPr/>
        </p:nvSpPr>
        <p:spPr bwMode="auto">
          <a:xfrm flipH="1">
            <a:off x="4076701" y="3290714"/>
            <a:ext cx="1109663" cy="9525"/>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657" name="Line 10"/>
          <p:cNvSpPr>
            <a:spLocks noChangeShapeType="1"/>
          </p:cNvSpPr>
          <p:nvPr/>
        </p:nvSpPr>
        <p:spPr bwMode="auto">
          <a:xfrm flipH="1" flipV="1">
            <a:off x="4094163" y="3003374"/>
            <a:ext cx="1092200"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658" name="Text Box 17"/>
          <p:cNvSpPr txBox="1">
            <a:spLocks noChangeArrowheads="1"/>
          </p:cNvSpPr>
          <p:nvPr/>
        </p:nvSpPr>
        <p:spPr bwMode="auto">
          <a:xfrm>
            <a:off x="-93663" y="1403175"/>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2"/>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3"/>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fr-FR" altLang="fr-FR" sz="1400">
              <a:solidFill>
                <a:schemeClr val="tx1"/>
              </a:solidFill>
              <a:latin typeface="Times New Roman" pitchFamily="18" charset="0"/>
            </a:endParaRPr>
          </a:p>
        </p:txBody>
      </p:sp>
      <p:pic>
        <p:nvPicPr>
          <p:cNvPr id="27659"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4" y="2858912"/>
            <a:ext cx="722312" cy="3092450"/>
          </a:xfrm>
          <a:prstGeom prst="rect">
            <a:avLst/>
          </a:prstGeom>
          <a:solidFill>
            <a:schemeClr val="bg1"/>
          </a:solidFill>
          <a:ln w="50800">
            <a:solidFill>
              <a:srgbClr val="33CC33"/>
            </a:solidFill>
            <a:miter lim="800000"/>
            <a:headEnd/>
            <a:tailEnd/>
          </a:ln>
        </p:spPr>
      </p:pic>
      <p:sp>
        <p:nvSpPr>
          <p:cNvPr id="27660" name="Text Box 29"/>
          <p:cNvSpPr txBox="1">
            <a:spLocks noChangeArrowheads="1"/>
          </p:cNvSpPr>
          <p:nvPr/>
        </p:nvSpPr>
        <p:spPr bwMode="auto">
          <a:xfrm>
            <a:off x="0" y="1620089"/>
            <a:ext cx="3729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2"/>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3"/>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Bef>
                <a:spcPts val="0"/>
              </a:spcBef>
              <a:spcAft>
                <a:spcPct val="0"/>
              </a:spcAft>
              <a:buFontTx/>
              <a:buNone/>
            </a:pPr>
            <a:r>
              <a:rPr lang="en-GB" altLang="fr-FR" sz="1600" b="1" dirty="0">
                <a:solidFill>
                  <a:srgbClr val="FF6600"/>
                </a:solidFill>
                <a:latin typeface="Times New Roman" pitchFamily="18" charset="0"/>
              </a:rPr>
              <a:t>OCCITANE </a:t>
            </a:r>
          </a:p>
          <a:p>
            <a:pPr eaLnBrk="1" hangingPunct="1">
              <a:spcBef>
                <a:spcPts val="0"/>
              </a:spcBef>
              <a:spcAft>
                <a:spcPct val="0"/>
              </a:spcAft>
              <a:buFontTx/>
              <a:buNone/>
            </a:pPr>
            <a:r>
              <a:rPr lang="en-GB" altLang="fr-FR" sz="1600" b="1" dirty="0">
                <a:solidFill>
                  <a:srgbClr val="FF6600"/>
                </a:solidFill>
                <a:latin typeface="Times New Roman" pitchFamily="18" charset="0"/>
              </a:rPr>
              <a:t>For pressure vessel steel testing</a:t>
            </a:r>
          </a:p>
        </p:txBody>
      </p:sp>
      <p:sp>
        <p:nvSpPr>
          <p:cNvPr id="27661" name="Line 30"/>
          <p:cNvSpPr>
            <a:spLocks noChangeShapeType="1"/>
          </p:cNvSpPr>
          <p:nvPr/>
        </p:nvSpPr>
        <p:spPr bwMode="auto">
          <a:xfrm flipV="1">
            <a:off x="2144714" y="3155774"/>
            <a:ext cx="2262187" cy="134938"/>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662" name="Line 32"/>
          <p:cNvSpPr>
            <a:spLocks noChangeShapeType="1"/>
          </p:cNvSpPr>
          <p:nvPr/>
        </p:nvSpPr>
        <p:spPr bwMode="auto">
          <a:xfrm flipV="1">
            <a:off x="2144714" y="3947937"/>
            <a:ext cx="1793875" cy="134937"/>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27663"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6" y="2427112"/>
            <a:ext cx="1928813" cy="2190750"/>
          </a:xfrm>
          <a:prstGeom prst="rect">
            <a:avLst/>
          </a:prstGeom>
          <a:solidFill>
            <a:schemeClr val="bg1"/>
          </a:solidFill>
          <a:ln w="50800">
            <a:solidFill>
              <a:srgbClr val="FF9900"/>
            </a:solidFill>
            <a:miter lim="800000"/>
            <a:headEnd/>
            <a:tailEnd/>
          </a:ln>
        </p:spPr>
      </p:pic>
      <p:pic>
        <p:nvPicPr>
          <p:cNvPr id="27664"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1" y="6003751"/>
            <a:ext cx="968375" cy="809625"/>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5"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2250" y="4408314"/>
            <a:ext cx="10795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6"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5379862"/>
            <a:ext cx="3540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889" y="1490487"/>
            <a:ext cx="396875" cy="27368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668" name="Text Box 12"/>
          <p:cNvSpPr txBox="1">
            <a:spLocks noChangeArrowheads="1"/>
          </p:cNvSpPr>
          <p:nvPr/>
        </p:nvSpPr>
        <p:spPr bwMode="auto">
          <a:xfrm>
            <a:off x="6516688" y="1869212"/>
            <a:ext cx="216535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2"/>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3"/>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ts val="0"/>
              </a:spcBef>
              <a:spcAft>
                <a:spcPct val="0"/>
              </a:spcAft>
              <a:buFontTx/>
              <a:buNone/>
            </a:pPr>
            <a:r>
              <a:rPr lang="en-GB" altLang="fr-FR" sz="1600" b="1" u="none" dirty="0">
                <a:solidFill>
                  <a:srgbClr val="FF0000"/>
                </a:solidFill>
                <a:latin typeface="Times New Roman" pitchFamily="18" charset="0"/>
              </a:rPr>
              <a:t>CALIPSO, MICA </a:t>
            </a:r>
          </a:p>
          <a:p>
            <a:pPr algn="ctr" eaLnBrk="1" hangingPunct="1">
              <a:spcBef>
                <a:spcPts val="0"/>
              </a:spcBef>
              <a:spcAft>
                <a:spcPct val="0"/>
              </a:spcAft>
              <a:buFontTx/>
              <a:buNone/>
            </a:pPr>
            <a:r>
              <a:rPr lang="en-GB" altLang="fr-FR" sz="1400" b="1" u="none" dirty="0">
                <a:solidFill>
                  <a:srgbClr val="FF0000"/>
                </a:solidFill>
                <a:latin typeface="Times New Roman" pitchFamily="18" charset="0"/>
              </a:rPr>
              <a:t>For material testing </a:t>
            </a:r>
          </a:p>
          <a:p>
            <a:pPr algn="ctr" eaLnBrk="1" hangingPunct="1">
              <a:spcBef>
                <a:spcPts val="0"/>
              </a:spcBef>
              <a:spcAft>
                <a:spcPct val="0"/>
              </a:spcAft>
              <a:buFontTx/>
              <a:buNone/>
            </a:pPr>
            <a:r>
              <a:rPr lang="en-GB" altLang="fr-FR" sz="1400" b="1" u="none" dirty="0">
                <a:solidFill>
                  <a:srgbClr val="FF0000"/>
                </a:solidFill>
                <a:latin typeface="Times New Roman" pitchFamily="18" charset="0"/>
              </a:rPr>
              <a:t>under high </a:t>
            </a:r>
            <a:r>
              <a:rPr lang="en-GB" altLang="fr-FR" sz="1400" b="1" u="none" dirty="0" err="1">
                <a:solidFill>
                  <a:srgbClr val="FF0000"/>
                </a:solidFill>
                <a:latin typeface="Times New Roman" pitchFamily="18" charset="0"/>
              </a:rPr>
              <a:t>dpa</a:t>
            </a:r>
            <a:endParaRPr lang="en-GB" altLang="fr-FR" sz="1400" b="1" u="none" dirty="0">
              <a:solidFill>
                <a:srgbClr val="FF0000"/>
              </a:solidFill>
              <a:latin typeface="Times New Roman" pitchFamily="18" charset="0"/>
            </a:endParaRPr>
          </a:p>
          <a:p>
            <a:pPr algn="ctr" eaLnBrk="1" hangingPunct="1">
              <a:spcBef>
                <a:spcPts val="0"/>
              </a:spcBef>
              <a:spcAft>
                <a:spcPct val="0"/>
              </a:spcAft>
              <a:buFontTx/>
              <a:buNone/>
            </a:pPr>
            <a:r>
              <a:rPr lang="en-GB" altLang="fr-FR" sz="1400" b="1" u="none" dirty="0">
                <a:solidFill>
                  <a:srgbClr val="FF0000"/>
                </a:solidFill>
                <a:latin typeface="Times New Roman" pitchFamily="18" charset="0"/>
              </a:rPr>
              <a:t> and accurate temperature control</a:t>
            </a:r>
          </a:p>
          <a:p>
            <a:pPr algn="ctr" eaLnBrk="1" hangingPunct="1">
              <a:spcBef>
                <a:spcPts val="0"/>
              </a:spcBef>
              <a:spcAft>
                <a:spcPct val="0"/>
              </a:spcAft>
              <a:buFontTx/>
              <a:buNone/>
            </a:pPr>
            <a:r>
              <a:rPr lang="en-GB" altLang="fr-FR" sz="1400" b="1" u="none" dirty="0">
                <a:solidFill>
                  <a:srgbClr val="FF0000"/>
                </a:solidFill>
                <a:latin typeface="Times New Roman" pitchFamily="18" charset="0"/>
              </a:rPr>
              <a:t>(+ mechanical loading</a:t>
            </a:r>
            <a:r>
              <a:rPr lang="en-GB" altLang="fr-FR" sz="1400" b="1" dirty="0">
                <a:solidFill>
                  <a:srgbClr val="FF0000"/>
                </a:solidFill>
                <a:latin typeface="Times New Roman" pitchFamily="18" charset="0"/>
              </a:rPr>
              <a:t>)</a:t>
            </a:r>
          </a:p>
        </p:txBody>
      </p:sp>
      <p:pic>
        <p:nvPicPr>
          <p:cNvPr id="27669"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563" y="3435176"/>
            <a:ext cx="216535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70" name="Line 7"/>
          <p:cNvSpPr>
            <a:spLocks noChangeShapeType="1"/>
          </p:cNvSpPr>
          <p:nvPr/>
        </p:nvSpPr>
        <p:spPr bwMode="auto">
          <a:xfrm flipH="1">
            <a:off x="3419476" y="1995312"/>
            <a:ext cx="2447925" cy="1008062"/>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671" name="Line 7"/>
          <p:cNvSpPr>
            <a:spLocks noChangeShapeType="1"/>
          </p:cNvSpPr>
          <p:nvPr/>
        </p:nvSpPr>
        <p:spPr bwMode="auto">
          <a:xfrm flipH="1">
            <a:off x="3635376" y="1850851"/>
            <a:ext cx="2232025" cy="936625"/>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7672" name="Line 7"/>
          <p:cNvSpPr>
            <a:spLocks noChangeShapeType="1"/>
          </p:cNvSpPr>
          <p:nvPr/>
        </p:nvSpPr>
        <p:spPr bwMode="auto">
          <a:xfrm flipH="1">
            <a:off x="3708400" y="2211212"/>
            <a:ext cx="2159000" cy="8636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6" name="Titre 17"/>
          <p:cNvSpPr txBox="1">
            <a:spLocks/>
          </p:cNvSpPr>
          <p:nvPr/>
        </p:nvSpPr>
        <p:spPr bwMode="auto">
          <a:xfrm>
            <a:off x="1" y="983885"/>
            <a:ext cx="9154586" cy="4288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GB" altLang="fr-FR" sz="2000" cap="none" dirty="0" smtClean="0">
                <a:solidFill>
                  <a:srgbClr val="C00000"/>
                </a:solidFill>
              </a:rPr>
              <a:t>	Hosting experimental systems (dedicated to LWR material testing)</a:t>
            </a:r>
            <a:endParaRPr lang="fr-FR" altLang="fr-FR" sz="2000" cap="none" dirty="0" smtClean="0">
              <a:solidFill>
                <a:srgbClr val="C00000"/>
              </a:solidFill>
            </a:endParaRPr>
          </a:p>
        </p:txBody>
      </p:sp>
      <p:sp>
        <p:nvSpPr>
          <p:cNvPr id="27"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3. Experimental capabilities of the JHR</a:t>
            </a:r>
            <a:endParaRPr lang="en-US" dirty="0"/>
          </a:p>
        </p:txBody>
      </p:sp>
      <p:sp>
        <p:nvSpPr>
          <p:cNvPr id="28" name="Text Box 31"/>
          <p:cNvSpPr txBox="1">
            <a:spLocks noChangeArrowheads="1"/>
          </p:cNvSpPr>
          <p:nvPr/>
        </p:nvSpPr>
        <p:spPr bwMode="auto">
          <a:xfrm rot="20010051">
            <a:off x="5778244" y="2739373"/>
            <a:ext cx="908563" cy="769441"/>
          </a:xfrm>
          <a:prstGeom prst="rect">
            <a:avLst/>
          </a:prstGeom>
          <a:solidFill>
            <a:srgbClr val="FFFF99"/>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ct val="50000"/>
              </a:spcBef>
              <a:spcAft>
                <a:spcPct val="0"/>
              </a:spcAft>
              <a:buFontTx/>
              <a:buNone/>
            </a:pPr>
            <a:r>
              <a:rPr lang="en-GB" altLang="fr-FR" sz="1100" b="1" u="none" dirty="0" smtClean="0">
                <a:solidFill>
                  <a:schemeClr val="tx1"/>
                </a:solidFill>
              </a:rPr>
              <a:t>MICA Available </a:t>
            </a:r>
            <a:r>
              <a:rPr lang="en-GB" altLang="fr-FR" sz="1100" b="1" u="none" dirty="0">
                <a:solidFill>
                  <a:schemeClr val="tx1"/>
                </a:solidFill>
              </a:rPr>
              <a:t>at JHR start-up</a:t>
            </a:r>
          </a:p>
        </p:txBody>
      </p:sp>
    </p:spTree>
    <p:extLst>
      <p:ext uri="{BB962C8B-B14F-4D97-AF65-F5344CB8AC3E}">
        <p14:creationId xmlns:p14="http://schemas.microsoft.com/office/powerpoint/2010/main" val="4034133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Espace réservé du numéro de diapositive 5"/>
          <p:cNvSpPr>
            <a:spLocks noGrp="1"/>
          </p:cNvSpPr>
          <p:nvPr>
            <p:ph type="sldNum" sz="quarter" idx="12"/>
          </p:nvPr>
        </p:nvSpPr>
        <p:spPr bwMode="auto">
          <a:xfrm>
            <a:off x="8101014" y="6520259"/>
            <a:ext cx="11191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r>
              <a:rPr lang="fr-FR" altLang="fr-FR" sz="1000" dirty="0" smtClean="0">
                <a:solidFill>
                  <a:srgbClr val="666666"/>
                </a:solidFill>
              </a:rPr>
              <a:t>PAGE </a:t>
            </a:r>
            <a:fld id="{2040163B-D978-4E14-B86B-E133D3A2E510}" type="slidenum">
              <a:rPr lang="fr-FR" altLang="fr-FR" sz="1000" smtClean="0">
                <a:solidFill>
                  <a:srgbClr val="666666"/>
                </a:solidFill>
              </a:rPr>
              <a:pPr/>
              <a:t>16</a:t>
            </a:fld>
            <a:endParaRPr lang="fr-FR" altLang="fr-FR" sz="1000" dirty="0" smtClean="0">
              <a:solidFill>
                <a:srgbClr val="666666"/>
              </a:solidFill>
            </a:endParaRPr>
          </a:p>
        </p:txBody>
      </p:sp>
      <p:pic>
        <p:nvPicPr>
          <p:cNvPr id="2560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642" y="1450976"/>
            <a:ext cx="3589727" cy="323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Oval 9"/>
          <p:cNvSpPr>
            <a:spLocks noChangeArrowheads="1"/>
          </p:cNvSpPr>
          <p:nvPr/>
        </p:nvSpPr>
        <p:spPr bwMode="auto">
          <a:xfrm>
            <a:off x="684213" y="1547391"/>
            <a:ext cx="1295400" cy="2374900"/>
          </a:xfrm>
          <a:prstGeom prst="ellipse">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fr-FR" altLang="fr-FR" sz="3600" u="sng">
              <a:solidFill>
                <a:schemeClr val="tx1"/>
              </a:solidFill>
            </a:endParaRPr>
          </a:p>
        </p:txBody>
      </p:sp>
      <p:sp>
        <p:nvSpPr>
          <p:cNvPr id="25606" name="Oval 8"/>
          <p:cNvSpPr>
            <a:spLocks noChangeArrowheads="1"/>
          </p:cNvSpPr>
          <p:nvPr/>
        </p:nvSpPr>
        <p:spPr bwMode="auto">
          <a:xfrm>
            <a:off x="7092950" y="1124198"/>
            <a:ext cx="1727200" cy="2736850"/>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fr-FR" altLang="fr-FR" sz="3600" u="sng">
              <a:solidFill>
                <a:schemeClr val="tx1"/>
              </a:solidFill>
            </a:endParaRPr>
          </a:p>
        </p:txBody>
      </p:sp>
      <p:sp>
        <p:nvSpPr>
          <p:cNvPr id="25607" name="Text Box 5"/>
          <p:cNvSpPr txBox="1">
            <a:spLocks noChangeArrowheads="1"/>
          </p:cNvSpPr>
          <p:nvPr/>
        </p:nvSpPr>
        <p:spPr bwMode="auto">
          <a:xfrm>
            <a:off x="179388" y="1617241"/>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fr-FR" altLang="fr-FR" sz="1600">
              <a:solidFill>
                <a:schemeClr val="tx1"/>
              </a:solidFill>
              <a:latin typeface="Times New Roman" pitchFamily="18" charset="0"/>
            </a:endParaRPr>
          </a:p>
        </p:txBody>
      </p:sp>
      <p:sp>
        <p:nvSpPr>
          <p:cNvPr id="25608" name="Rectangle 7"/>
          <p:cNvSpPr>
            <a:spLocks noChangeArrowheads="1"/>
          </p:cNvSpPr>
          <p:nvPr/>
        </p:nvSpPr>
        <p:spPr bwMode="auto">
          <a:xfrm>
            <a:off x="4356100" y="3573465"/>
            <a:ext cx="71438" cy="3905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fr-FR" altLang="fr-FR" sz="1800">
              <a:solidFill>
                <a:schemeClr val="tx1"/>
              </a:solidFill>
            </a:endParaRPr>
          </a:p>
        </p:txBody>
      </p:sp>
      <p:sp>
        <p:nvSpPr>
          <p:cNvPr id="25609" name="Line 10"/>
          <p:cNvSpPr>
            <a:spLocks noChangeShapeType="1"/>
          </p:cNvSpPr>
          <p:nvPr/>
        </p:nvSpPr>
        <p:spPr bwMode="auto">
          <a:xfrm flipH="1">
            <a:off x="5580064" y="2852738"/>
            <a:ext cx="1368425" cy="431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610" name="Line 11"/>
          <p:cNvSpPr>
            <a:spLocks noChangeShapeType="1"/>
          </p:cNvSpPr>
          <p:nvPr/>
        </p:nvSpPr>
        <p:spPr bwMode="auto">
          <a:xfrm flipH="1">
            <a:off x="5651501" y="2205040"/>
            <a:ext cx="1152525" cy="100647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611" name="Line 12"/>
          <p:cNvSpPr>
            <a:spLocks noChangeShapeType="1"/>
          </p:cNvSpPr>
          <p:nvPr/>
        </p:nvSpPr>
        <p:spPr bwMode="auto">
          <a:xfrm>
            <a:off x="2411414" y="2278063"/>
            <a:ext cx="1728787" cy="431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612" name="Rectangle 21"/>
          <p:cNvSpPr>
            <a:spLocks noChangeArrowheads="1"/>
          </p:cNvSpPr>
          <p:nvPr/>
        </p:nvSpPr>
        <p:spPr bwMode="auto">
          <a:xfrm>
            <a:off x="1" y="2534818"/>
            <a:ext cx="2843213" cy="1069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 typeface="Wingdings" pitchFamily="2" charset="2"/>
              <a:buNone/>
            </a:pPr>
            <a:r>
              <a:rPr lang="en-GB" altLang="fr-FR" sz="1600" u="none" dirty="0">
                <a:solidFill>
                  <a:schemeClr val="tx1"/>
                </a:solidFill>
              </a:rPr>
              <a:t>Gamma and X-Ray tomography systems</a:t>
            </a:r>
          </a:p>
          <a:p>
            <a:pPr eaLnBrk="1" hangingPunct="1">
              <a:spcAft>
                <a:spcPct val="0"/>
              </a:spcAft>
              <a:buFont typeface="Wingdings" pitchFamily="2" charset="2"/>
              <a:buChar char="ü"/>
            </a:pPr>
            <a:endParaRPr lang="en-GB" altLang="fr-FR" sz="1600" u="none" dirty="0">
              <a:solidFill>
                <a:schemeClr val="tx1"/>
              </a:solidFill>
            </a:endParaRPr>
          </a:p>
          <a:p>
            <a:pPr algn="ctr" eaLnBrk="1" hangingPunct="1">
              <a:spcAft>
                <a:spcPct val="0"/>
              </a:spcAft>
              <a:buFont typeface="Wingdings" pitchFamily="2" charset="2"/>
              <a:buNone/>
            </a:pPr>
            <a:r>
              <a:rPr lang="en-GB" altLang="fr-FR" sz="1600" u="none" dirty="0">
                <a:solidFill>
                  <a:schemeClr val="tx1"/>
                </a:solidFill>
              </a:rPr>
              <a:t>Multipurpose test benches</a:t>
            </a:r>
          </a:p>
        </p:txBody>
      </p:sp>
      <p:pic>
        <p:nvPicPr>
          <p:cNvPr id="25613"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1578"/>
            <a:ext cx="3276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 Box 28"/>
          <p:cNvSpPr txBox="1">
            <a:spLocks noChangeArrowheads="1"/>
          </p:cNvSpPr>
          <p:nvPr/>
        </p:nvSpPr>
        <p:spPr bwMode="auto">
          <a:xfrm>
            <a:off x="323851" y="4182641"/>
            <a:ext cx="2672526" cy="307777"/>
          </a:xfrm>
          <a:prstGeom prst="rect">
            <a:avLst/>
          </a:prstGeom>
          <a:solidFill>
            <a:srgbClr val="FFFFCD"/>
          </a:solidFill>
          <a:ln w="12700">
            <a:solidFill>
              <a:schemeClr val="tx1"/>
            </a:solidFill>
            <a:miter lim="800000"/>
            <a:headEnd/>
            <a:tailEnd/>
          </a:ln>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r>
              <a:rPr lang="en-GB" altLang="fr-FR" sz="1400">
                <a:solidFill>
                  <a:schemeClr val="tx1"/>
                </a:solidFill>
              </a:rPr>
              <a:t>Coupled </a:t>
            </a:r>
            <a:r>
              <a:rPr lang="fr-FR" altLang="fr-FR" sz="1400">
                <a:solidFill>
                  <a:schemeClr val="tx1"/>
                </a:solidFill>
                <a:cs typeface="Times New Roman" pitchFamily="18" charset="0"/>
              </a:rPr>
              <a:t>Gamma</a:t>
            </a:r>
            <a:r>
              <a:rPr lang="en-GB" altLang="fr-FR" sz="1400">
                <a:solidFill>
                  <a:schemeClr val="tx1"/>
                </a:solidFill>
              </a:rPr>
              <a:t> &amp;X-ray bench</a:t>
            </a:r>
            <a:endParaRPr lang="fr-FR" altLang="fr-FR" sz="1400">
              <a:solidFill>
                <a:schemeClr val="tx1"/>
              </a:solidFill>
            </a:endParaRPr>
          </a:p>
        </p:txBody>
      </p:sp>
      <p:sp>
        <p:nvSpPr>
          <p:cNvPr id="25615" name="Line 30"/>
          <p:cNvSpPr>
            <a:spLocks noChangeShapeType="1"/>
          </p:cNvSpPr>
          <p:nvPr/>
        </p:nvSpPr>
        <p:spPr bwMode="auto">
          <a:xfrm flipH="1">
            <a:off x="4427539" y="3284538"/>
            <a:ext cx="2520950" cy="431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5616" name="Text Box 15"/>
          <p:cNvSpPr txBox="1">
            <a:spLocks noChangeArrowheads="1"/>
          </p:cNvSpPr>
          <p:nvPr/>
        </p:nvSpPr>
        <p:spPr bwMode="auto">
          <a:xfrm>
            <a:off x="6732589" y="3068640"/>
            <a:ext cx="2160587" cy="587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ct val="50000"/>
              </a:spcBef>
              <a:spcAft>
                <a:spcPct val="0"/>
              </a:spcAft>
              <a:buFontTx/>
              <a:buNone/>
            </a:pPr>
            <a:r>
              <a:rPr lang="en-GB" altLang="fr-FR" sz="1600" u="none" dirty="0">
                <a:solidFill>
                  <a:schemeClr val="tx1"/>
                </a:solidFill>
              </a:rPr>
              <a:t>Coupled X-ray &amp; </a:t>
            </a:r>
            <a:r>
              <a:rPr lang="en-GB" altLang="fr-FR" sz="1600" u="none" dirty="0">
                <a:solidFill>
                  <a:schemeClr val="tx1"/>
                </a:solidFill>
                <a:latin typeface="Symbol" pitchFamily="18" charset="2"/>
              </a:rPr>
              <a:t>g</a:t>
            </a:r>
            <a:r>
              <a:rPr lang="en-GB" altLang="fr-FR" sz="1600" u="none" dirty="0">
                <a:solidFill>
                  <a:schemeClr val="tx1"/>
                </a:solidFill>
              </a:rPr>
              <a:t> bench in storage pool</a:t>
            </a:r>
          </a:p>
        </p:txBody>
      </p:sp>
      <p:sp>
        <p:nvSpPr>
          <p:cNvPr id="25617" name="Text Box 16"/>
          <p:cNvSpPr txBox="1">
            <a:spLocks noChangeArrowheads="1"/>
          </p:cNvSpPr>
          <p:nvPr/>
        </p:nvSpPr>
        <p:spPr bwMode="auto">
          <a:xfrm>
            <a:off x="6696076" y="1846265"/>
            <a:ext cx="2447925" cy="5869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ct val="50000"/>
              </a:spcBef>
              <a:spcAft>
                <a:spcPct val="0"/>
              </a:spcAft>
              <a:buFontTx/>
              <a:buNone/>
            </a:pPr>
            <a:r>
              <a:rPr lang="en-GB" altLang="fr-FR" sz="1600" u="none" dirty="0">
                <a:solidFill>
                  <a:schemeClr val="tx1"/>
                </a:solidFill>
              </a:rPr>
              <a:t>Neutron imaging system in reactor pool</a:t>
            </a:r>
          </a:p>
        </p:txBody>
      </p:sp>
      <p:sp>
        <p:nvSpPr>
          <p:cNvPr id="25618" name="Text Box 17"/>
          <p:cNvSpPr txBox="1">
            <a:spLocks noChangeArrowheads="1"/>
          </p:cNvSpPr>
          <p:nvPr/>
        </p:nvSpPr>
        <p:spPr bwMode="auto">
          <a:xfrm>
            <a:off x="6732588" y="2420940"/>
            <a:ext cx="2273300" cy="587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Bef>
                <a:spcPct val="50000"/>
              </a:spcBef>
              <a:spcAft>
                <a:spcPct val="0"/>
              </a:spcAft>
              <a:buFontTx/>
              <a:buNone/>
            </a:pPr>
            <a:r>
              <a:rPr lang="en-GB" altLang="fr-FR" sz="1600" u="none" dirty="0">
                <a:solidFill>
                  <a:schemeClr val="tx1"/>
                </a:solidFill>
              </a:rPr>
              <a:t>Coupled X-ray &amp; </a:t>
            </a:r>
            <a:r>
              <a:rPr lang="en-GB" altLang="fr-FR" sz="1600" u="none" dirty="0">
                <a:solidFill>
                  <a:schemeClr val="tx1"/>
                </a:solidFill>
                <a:latin typeface="Symbol" pitchFamily="18" charset="2"/>
              </a:rPr>
              <a:t>g</a:t>
            </a:r>
            <a:r>
              <a:rPr lang="en-GB" altLang="fr-FR" sz="1600" u="none" dirty="0">
                <a:solidFill>
                  <a:schemeClr val="tx1"/>
                </a:solidFill>
              </a:rPr>
              <a:t> bench in reactor pool</a:t>
            </a:r>
          </a:p>
        </p:txBody>
      </p:sp>
      <p:sp>
        <p:nvSpPr>
          <p:cNvPr id="25619" name="Text Box 22"/>
          <p:cNvSpPr txBox="1">
            <a:spLocks noChangeArrowheads="1"/>
          </p:cNvSpPr>
          <p:nvPr/>
        </p:nvSpPr>
        <p:spPr bwMode="auto">
          <a:xfrm>
            <a:off x="6443664" y="1268415"/>
            <a:ext cx="2592387" cy="5257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lnSpc>
                <a:spcPct val="50000"/>
              </a:lnSpc>
              <a:spcBef>
                <a:spcPct val="50000"/>
              </a:spcBef>
              <a:spcAft>
                <a:spcPct val="0"/>
              </a:spcAft>
              <a:buFontTx/>
              <a:buNone/>
            </a:pPr>
            <a:r>
              <a:rPr lang="en-GB" altLang="fr-FR" sz="1800" b="1" u="none" dirty="0">
                <a:solidFill>
                  <a:schemeClr val="hlink"/>
                </a:solidFill>
              </a:rPr>
              <a:t>Test device</a:t>
            </a:r>
          </a:p>
          <a:p>
            <a:pPr algn="ctr" eaLnBrk="1" hangingPunct="1">
              <a:lnSpc>
                <a:spcPct val="50000"/>
              </a:lnSpc>
              <a:spcBef>
                <a:spcPct val="50000"/>
              </a:spcBef>
              <a:spcAft>
                <a:spcPct val="0"/>
              </a:spcAft>
              <a:buFontTx/>
              <a:buNone/>
            </a:pPr>
            <a:r>
              <a:rPr lang="en-GB" altLang="fr-FR" sz="1800" b="1" u="none" dirty="0">
                <a:solidFill>
                  <a:schemeClr val="hlink"/>
                </a:solidFill>
              </a:rPr>
              <a:t> examination in pools</a:t>
            </a:r>
          </a:p>
        </p:txBody>
      </p:sp>
      <p:sp>
        <p:nvSpPr>
          <p:cNvPr id="25621" name="Text Box 22"/>
          <p:cNvSpPr txBox="1">
            <a:spLocks noChangeArrowheads="1"/>
          </p:cNvSpPr>
          <p:nvPr/>
        </p:nvSpPr>
        <p:spPr bwMode="auto">
          <a:xfrm>
            <a:off x="187325" y="1833143"/>
            <a:ext cx="2439988" cy="5257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lnSpc>
                <a:spcPct val="50000"/>
              </a:lnSpc>
              <a:spcBef>
                <a:spcPct val="50000"/>
              </a:spcBef>
              <a:spcAft>
                <a:spcPct val="0"/>
              </a:spcAft>
              <a:buFontTx/>
              <a:buNone/>
            </a:pPr>
            <a:r>
              <a:rPr lang="en-GB" altLang="fr-FR" sz="1800" b="1" u="none" dirty="0">
                <a:solidFill>
                  <a:schemeClr val="folHlink"/>
                </a:solidFill>
              </a:rPr>
              <a:t>Sample examination</a:t>
            </a:r>
          </a:p>
          <a:p>
            <a:pPr algn="ctr" eaLnBrk="1" hangingPunct="1">
              <a:lnSpc>
                <a:spcPct val="50000"/>
              </a:lnSpc>
              <a:spcBef>
                <a:spcPct val="50000"/>
              </a:spcBef>
              <a:spcAft>
                <a:spcPct val="0"/>
              </a:spcAft>
              <a:buFontTx/>
              <a:buNone/>
            </a:pPr>
            <a:r>
              <a:rPr lang="en-GB" altLang="fr-FR" sz="1800" b="1" u="none" dirty="0">
                <a:solidFill>
                  <a:schemeClr val="folHlink"/>
                </a:solidFill>
              </a:rPr>
              <a:t>in hot cells</a:t>
            </a:r>
          </a:p>
        </p:txBody>
      </p:sp>
      <p:sp>
        <p:nvSpPr>
          <p:cNvPr id="25622" name="Rectangle 7"/>
          <p:cNvSpPr>
            <a:spLocks noChangeArrowheads="1"/>
          </p:cNvSpPr>
          <p:nvPr/>
        </p:nvSpPr>
        <p:spPr bwMode="auto">
          <a:xfrm>
            <a:off x="5508625" y="3068640"/>
            <a:ext cx="71438" cy="3905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fr-FR" altLang="fr-FR" sz="1800">
              <a:solidFill>
                <a:schemeClr val="tx1"/>
              </a:solidFill>
            </a:endParaRPr>
          </a:p>
        </p:txBody>
      </p:sp>
      <p:pic>
        <p:nvPicPr>
          <p:cNvPr id="25623" name="Picture 10" descr="fig_01 - 10-04-2013 10 - Banc en vue 3quar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4437065"/>
            <a:ext cx="139223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Espace réservé du contenu 6"/>
          <p:cNvSpPr>
            <a:spLocks/>
          </p:cNvSpPr>
          <p:nvPr/>
        </p:nvSpPr>
        <p:spPr bwMode="auto">
          <a:xfrm>
            <a:off x="3419599" y="4756682"/>
            <a:ext cx="3960713" cy="863697"/>
          </a:xfrm>
          <a:prstGeom prst="rect">
            <a:avLst/>
          </a:prstGeom>
          <a:solidFill>
            <a:srgbClr val="FFFF66"/>
          </a:solidFill>
          <a:ln w="15875">
            <a:solidFill>
              <a:schemeClr val="tx1"/>
            </a:solidFill>
            <a:miter lim="800000"/>
            <a:headEnd/>
            <a:tailEnd/>
          </a:ln>
        </p:spPr>
        <p:txBody>
          <a:bodyPr lIns="0" tIns="0" rIns="0" bIns="0"/>
          <a:lstStyle>
            <a:lvl1pPr marL="342900" indent="-342900">
              <a:spcAft>
                <a:spcPts val="400"/>
              </a:spcAft>
              <a:buFont typeface="Arial" charset="0"/>
              <a:defRPr sz="2200">
                <a:solidFill>
                  <a:schemeClr val="tx2"/>
                </a:solidFill>
                <a:latin typeface="Arial" charset="0"/>
              </a:defRPr>
            </a:lvl1pPr>
            <a:lvl2pPr marL="360363" indent="-360363">
              <a:lnSpc>
                <a:spcPts val="2000"/>
              </a:lnSpc>
              <a:buSzPct val="90000"/>
              <a:buBlip>
                <a:blip r:embed="rId3"/>
              </a:buBlip>
              <a:defRPr sz="1600">
                <a:solidFill>
                  <a:schemeClr val="tx1"/>
                </a:solidFill>
                <a:latin typeface="Arial" charset="0"/>
              </a:defRPr>
            </a:lvl2pPr>
            <a:lvl3pPr marL="1143000" indent="-228600">
              <a:lnSpc>
                <a:spcPts val="2000"/>
              </a:lnSpc>
              <a:buSzPct val="36000"/>
              <a:buFont typeface="Arial" charset="0"/>
              <a:defRPr sz="1600">
                <a:solidFill>
                  <a:srgbClr val="666666"/>
                </a:solidFill>
                <a:latin typeface="Arial" charset="0"/>
              </a:defRPr>
            </a:lvl3pPr>
            <a:lvl4pPr marL="1600200" indent="-228600">
              <a:lnSpc>
                <a:spcPts val="2000"/>
              </a:lnSpc>
              <a:buClr>
                <a:srgbClr val="666666"/>
              </a:buClr>
              <a:buSzPct val="36000"/>
              <a:buBlip>
                <a:blip r:embed="rId4"/>
              </a:buBlip>
              <a:defRPr sz="1600">
                <a:solidFill>
                  <a:srgbClr val="666666"/>
                </a:solidFill>
                <a:latin typeface="Arial" charset="0"/>
              </a:defRPr>
            </a:lvl4pPr>
            <a:lvl5pPr marL="2057400" indent="-22860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lvl="1">
              <a:buSzPct val="70000"/>
              <a:defRPr/>
            </a:pPr>
            <a:r>
              <a:rPr lang="en-US" altLang="fr-FR" sz="1400" u="none" dirty="0">
                <a:solidFill>
                  <a:schemeClr val="tx1">
                    <a:lumMod val="85000"/>
                    <a:lumOff val="15000"/>
                  </a:schemeClr>
                </a:solidFill>
                <a:cs typeface="Arial" charset="0"/>
              </a:rPr>
              <a:t>Initial checks of the experimental loading</a:t>
            </a:r>
          </a:p>
          <a:p>
            <a:pPr lvl="1">
              <a:buSzPct val="70000"/>
              <a:defRPr/>
            </a:pPr>
            <a:r>
              <a:rPr lang="en-US" altLang="fr-FR" sz="1400" u="none" dirty="0">
                <a:solidFill>
                  <a:schemeClr val="tx1">
                    <a:lumMod val="85000"/>
                    <a:lumOff val="15000"/>
                  </a:schemeClr>
                </a:solidFill>
                <a:cs typeface="Arial" charset="0"/>
              </a:rPr>
              <a:t>Adjustment of the experimental protocol</a:t>
            </a:r>
          </a:p>
          <a:p>
            <a:pPr lvl="1">
              <a:buSzPct val="70000"/>
              <a:defRPr/>
            </a:pPr>
            <a:r>
              <a:rPr lang="en-US" altLang="fr-FR" sz="1400" u="none" dirty="0">
                <a:solidFill>
                  <a:schemeClr val="tx1">
                    <a:lumMod val="85000"/>
                    <a:lumOff val="15000"/>
                  </a:schemeClr>
                </a:solidFill>
                <a:cs typeface="Arial" charset="0"/>
              </a:rPr>
              <a:t>On-site NDE tests after the irradiation </a:t>
            </a:r>
            <a:r>
              <a:rPr lang="en-US" altLang="fr-FR" sz="1400" u="none" dirty="0" smtClean="0">
                <a:solidFill>
                  <a:schemeClr val="tx1">
                    <a:lumMod val="85000"/>
                    <a:lumOff val="15000"/>
                  </a:schemeClr>
                </a:solidFill>
                <a:cs typeface="Arial" charset="0"/>
              </a:rPr>
              <a:t>phase</a:t>
            </a:r>
          </a:p>
        </p:txBody>
      </p:sp>
      <p:sp>
        <p:nvSpPr>
          <p:cNvPr id="25625" name="Text Box 29"/>
          <p:cNvSpPr txBox="1">
            <a:spLocks noChangeArrowheads="1"/>
          </p:cNvSpPr>
          <p:nvPr/>
        </p:nvSpPr>
        <p:spPr bwMode="auto">
          <a:xfrm>
            <a:off x="6731001" y="3976688"/>
            <a:ext cx="2233613" cy="317500"/>
          </a:xfrm>
          <a:prstGeom prst="rect">
            <a:avLst/>
          </a:prstGeom>
          <a:solidFill>
            <a:srgbClr val="FFFFCD"/>
          </a:solidFill>
          <a:ln w="12700">
            <a:solidFill>
              <a:schemeClr val="tx1"/>
            </a:solidFill>
            <a:miter lim="800000"/>
            <a:headEnd/>
            <a:tailEnd/>
          </a:ln>
        </p:spPr>
        <p:txBody>
          <a:bodyPr>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GB" altLang="fr-FR" sz="1400">
                <a:solidFill>
                  <a:schemeClr val="tx1"/>
                </a:solidFill>
              </a:rPr>
              <a:t>Neutron Imaging System</a:t>
            </a:r>
            <a:endParaRPr lang="fr-FR" altLang="fr-FR" sz="1400">
              <a:solidFill>
                <a:schemeClr val="tx1"/>
              </a:solidFill>
            </a:endParaRPr>
          </a:p>
        </p:txBody>
      </p:sp>
      <p:pic>
        <p:nvPicPr>
          <p:cNvPr id="256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7988" y="5646738"/>
            <a:ext cx="2036762" cy="1166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28"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6751" y="5653088"/>
            <a:ext cx="2030413" cy="1179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 name="Titre 17"/>
          <p:cNvSpPr>
            <a:spLocks noGrp="1"/>
          </p:cNvSpPr>
          <p:nvPr>
            <p:ph type="title" idx="4294967295"/>
          </p:nvPr>
        </p:nvSpPr>
        <p:spPr bwMode="auto">
          <a:xfrm>
            <a:off x="1" y="983885"/>
            <a:ext cx="9154586" cy="4288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GB" altLang="fr-FR" sz="2000" cap="none" dirty="0" smtClean="0">
                <a:solidFill>
                  <a:srgbClr val="C00000"/>
                </a:solidFill>
              </a:rPr>
              <a:t>	</a:t>
            </a:r>
            <a:r>
              <a:rPr lang="en-US" altLang="fr-FR" sz="2000" cap="none" dirty="0" smtClean="0">
                <a:solidFill>
                  <a:srgbClr val="C00000"/>
                </a:solidFill>
              </a:rPr>
              <a:t>Non Destructive Examination (NDE) Benches</a:t>
            </a:r>
          </a:p>
        </p:txBody>
      </p:sp>
      <p:sp>
        <p:nvSpPr>
          <p:cNvPr id="30"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3. Experimental capabilities of the JHR</a:t>
            </a:r>
            <a:endParaRPr lang="en-US" dirty="0"/>
          </a:p>
        </p:txBody>
      </p:sp>
      <p:pic>
        <p:nvPicPr>
          <p:cNvPr id="28" name="Picture 7" descr="VTT logo"/>
          <p:cNvPicPr>
            <a:picLocks noChangeAspect="1" noChangeArrowheads="1"/>
          </p:cNvPicPr>
          <p:nvPr/>
        </p:nvPicPr>
        <p:blipFill>
          <a:blip r:embed="rId9" cstate="print"/>
          <a:srcRect/>
          <a:stretch>
            <a:fillRect/>
          </a:stretch>
        </p:blipFill>
        <p:spPr bwMode="auto">
          <a:xfrm>
            <a:off x="7962280" y="87330"/>
            <a:ext cx="1043608" cy="782706"/>
          </a:xfrm>
          <a:prstGeom prst="rect">
            <a:avLst/>
          </a:prstGeom>
          <a:noFill/>
          <a:ln w="9525">
            <a:noFill/>
            <a:miter lim="800000"/>
            <a:headEnd/>
            <a:tailEnd/>
          </a:ln>
        </p:spPr>
      </p:pic>
    </p:spTree>
    <p:extLst>
      <p:ext uri="{BB962C8B-B14F-4D97-AF65-F5344CB8AC3E}">
        <p14:creationId xmlns:p14="http://schemas.microsoft.com/office/powerpoint/2010/main" val="3554691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4. JHR consortium and collaborations</a:t>
            </a:r>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17</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659786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0" y="4005064"/>
            <a:ext cx="9144000" cy="2235399"/>
          </a:xfrm>
          <a:prstGeom prst="roundRect">
            <a:avLst>
              <a:gd name="adj" fmla="val 16667"/>
            </a:avLst>
          </a:prstGeom>
          <a:solidFill>
            <a:schemeClr val="accent2">
              <a:lumMod val="40000"/>
              <a:lumOff val="60000"/>
            </a:schemeClr>
          </a:solidFill>
          <a:ln w="9525">
            <a:solidFill>
              <a:schemeClr val="tx1"/>
            </a:solidFill>
            <a:round/>
            <a:headEnd/>
            <a:tailEnd/>
          </a:ln>
        </p:spPr>
        <p:txBody>
          <a:bodyPr wrap="none" anchor="ctr"/>
          <a:lstStyle/>
          <a:p>
            <a:pPr>
              <a:defRPr/>
            </a:pPr>
            <a:endParaRPr lang="fr-FR" sz="2400">
              <a:solidFill>
                <a:srgbClr val="000000"/>
              </a:solidFill>
              <a:latin typeface="Times New Roman" pitchFamily="18" charset="0"/>
              <a:cs typeface="+mn-cs"/>
            </a:endParaRPr>
          </a:p>
        </p:txBody>
      </p:sp>
      <p:sp>
        <p:nvSpPr>
          <p:cNvPr id="47107" name="Rectangle 3"/>
          <p:cNvSpPr>
            <a:spLocks noChangeArrowheads="1"/>
          </p:cNvSpPr>
          <p:nvPr/>
        </p:nvSpPr>
        <p:spPr bwMode="auto">
          <a:xfrm>
            <a:off x="1382449" y="188640"/>
            <a:ext cx="74009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3" tIns="47887" rIns="95773" bIns="47887" anchor="ctr"/>
          <a:lstStyle/>
          <a:p>
            <a:pPr>
              <a:defRPr/>
            </a:pPr>
            <a:r>
              <a:rPr lang="en-US" altLang="fr-FR" sz="2200" b="1" dirty="0">
                <a:solidFill>
                  <a:prstClr val="white"/>
                </a:solidFill>
                <a:latin typeface="Arial"/>
                <a:ea typeface="+mj-ea"/>
                <a:cs typeface="+mj-cs"/>
              </a:rPr>
              <a:t>4. JHR consortium and collaborations</a:t>
            </a:r>
            <a:endParaRPr lang="en-US" sz="2200" b="1" dirty="0">
              <a:solidFill>
                <a:srgbClr val="FFFFFF"/>
              </a:solidFill>
              <a:latin typeface="+mn-lt"/>
              <a:cs typeface="+mn-cs"/>
            </a:endParaRPr>
          </a:p>
        </p:txBody>
      </p:sp>
      <p:sp>
        <p:nvSpPr>
          <p:cNvPr id="40964" name="Rectangle 4"/>
          <p:cNvSpPr>
            <a:spLocks noGrp="1" noChangeArrowheads="1"/>
          </p:cNvSpPr>
          <p:nvPr>
            <p:ph type="body" idx="4294967295"/>
          </p:nvPr>
        </p:nvSpPr>
        <p:spPr>
          <a:xfrm>
            <a:off x="467544" y="1070918"/>
            <a:ext cx="8471669" cy="3078162"/>
          </a:xfrm>
        </p:spPr>
        <p:txBody>
          <a:bodyPr/>
          <a:lstStyle/>
          <a:p>
            <a:pPr>
              <a:lnSpc>
                <a:spcPct val="90000"/>
              </a:lnSpc>
            </a:pPr>
            <a:r>
              <a:rPr lang="en-US" altLang="fr-FR" sz="1800" b="1" dirty="0" smtClean="0">
                <a:solidFill>
                  <a:srgbClr val="C00000"/>
                </a:solidFill>
                <a:latin typeface="Arial" charset="0"/>
              </a:rPr>
              <a:t>JHR Consortium : economical model for investment &amp; operation</a:t>
            </a:r>
          </a:p>
          <a:p>
            <a:pPr lvl="1">
              <a:lnSpc>
                <a:spcPct val="100000"/>
              </a:lnSpc>
              <a:spcBef>
                <a:spcPts val="600"/>
              </a:spcBef>
            </a:pPr>
            <a:r>
              <a:rPr lang="en-US" altLang="fr-FR" sz="1800" dirty="0" smtClean="0">
                <a:latin typeface="Arial" charset="0"/>
              </a:rPr>
              <a:t>CEA = Owner &amp; nuclear operator with all liabilities</a:t>
            </a:r>
          </a:p>
          <a:p>
            <a:pPr lvl="1">
              <a:lnSpc>
                <a:spcPct val="100000"/>
              </a:lnSpc>
              <a:spcBef>
                <a:spcPts val="600"/>
              </a:spcBef>
            </a:pPr>
            <a:r>
              <a:rPr lang="en-US" altLang="fr-FR" sz="1800" dirty="0" smtClean="0">
                <a:latin typeface="Arial" charset="0"/>
              </a:rPr>
              <a:t>JHR Members owner of Guaranteed Access Rights</a:t>
            </a:r>
          </a:p>
          <a:p>
            <a:pPr lvl="2" indent="0">
              <a:lnSpc>
                <a:spcPct val="100000"/>
              </a:lnSpc>
              <a:spcBef>
                <a:spcPts val="0"/>
              </a:spcBef>
              <a:buSzPct val="100000"/>
            </a:pPr>
            <a:r>
              <a:rPr lang="en-US" altLang="fr-FR" sz="1800" dirty="0" smtClean="0">
                <a:latin typeface="Arial" charset="0"/>
              </a:rPr>
              <a:t>(in proportion of their financial commitment to the construction)</a:t>
            </a:r>
          </a:p>
          <a:p>
            <a:pPr lvl="1">
              <a:lnSpc>
                <a:spcPct val="100000"/>
              </a:lnSpc>
              <a:spcBef>
                <a:spcPts val="600"/>
              </a:spcBef>
            </a:pPr>
            <a:r>
              <a:rPr lang="en-US" altLang="fr-FR" sz="1800" dirty="0" smtClean="0">
                <a:latin typeface="Arial" charset="0"/>
              </a:rPr>
              <a:t>A Member can use totally or partly his access rights for </a:t>
            </a:r>
            <a:r>
              <a:rPr lang="en-US" altLang="fr-FR" sz="1800" dirty="0">
                <a:latin typeface="Arial" charset="0"/>
              </a:rPr>
              <a:t>implementing proprietary programs with full property of </a:t>
            </a:r>
            <a:r>
              <a:rPr lang="en-US" altLang="fr-FR" sz="1800" dirty="0" smtClean="0">
                <a:latin typeface="Arial" charset="0"/>
              </a:rPr>
              <a:t>results and/or </a:t>
            </a:r>
            <a:r>
              <a:rPr lang="en-US" altLang="fr-FR" sz="1800" dirty="0">
                <a:latin typeface="Arial" charset="0"/>
              </a:rPr>
              <a:t>for participating to the Joint International Programs open to non-members</a:t>
            </a:r>
          </a:p>
          <a:p>
            <a:pPr lvl="1">
              <a:lnSpc>
                <a:spcPct val="100000"/>
              </a:lnSpc>
              <a:spcBef>
                <a:spcPts val="600"/>
              </a:spcBef>
            </a:pPr>
            <a:r>
              <a:rPr lang="en-GB" altLang="fr-FR" sz="1800" b="1" i="1" dirty="0" smtClean="0">
                <a:solidFill>
                  <a:schemeClr val="accent2"/>
                </a:solidFill>
                <a:latin typeface="Arial" charset="0"/>
              </a:rPr>
              <a:t>Open to new member entrance until JHR completion </a:t>
            </a:r>
          </a:p>
          <a:p>
            <a:pPr lvl="1">
              <a:lnSpc>
                <a:spcPct val="90000"/>
              </a:lnSpc>
              <a:buFont typeface="Wingdings" pitchFamily="2" charset="2"/>
              <a:buNone/>
            </a:pPr>
            <a:r>
              <a:rPr lang="en-GB" altLang="fr-FR" sz="1800" b="1" i="1" dirty="0" smtClean="0">
                <a:solidFill>
                  <a:srgbClr val="FF0000"/>
                </a:solidFill>
                <a:latin typeface="Arial" charset="0"/>
              </a:rPr>
              <a:t>				</a:t>
            </a:r>
            <a:endParaRPr lang="en-US" altLang="fr-FR" sz="1800" b="1" i="1" dirty="0" smtClean="0">
              <a:solidFill>
                <a:srgbClr val="FF0000"/>
              </a:solidFill>
              <a:latin typeface="Arial" charset="0"/>
            </a:endParaRPr>
          </a:p>
        </p:txBody>
      </p:sp>
      <p:pic>
        <p:nvPicPr>
          <p:cNvPr id="409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613" y="4522788"/>
            <a:ext cx="10842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4492625"/>
            <a:ext cx="6143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289550"/>
            <a:ext cx="9969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663" y="5356225"/>
            <a:ext cx="1397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5267325"/>
            <a:ext cx="9921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5913" y="4492625"/>
            <a:ext cx="25050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4976" y="5289550"/>
            <a:ext cx="1320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175" y="5273005"/>
            <a:ext cx="6572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Rectangle 17"/>
          <p:cNvSpPr>
            <a:spLocks noChangeArrowheads="1"/>
          </p:cNvSpPr>
          <p:nvPr/>
        </p:nvSpPr>
        <p:spPr bwMode="auto">
          <a:xfrm>
            <a:off x="122238" y="4049713"/>
            <a:ext cx="9021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20000"/>
              </a:spcBef>
              <a:buFont typeface="Wingdings" pitchFamily="2" charset="2"/>
              <a:buNone/>
              <a:defRPr/>
            </a:pPr>
            <a:r>
              <a:rPr lang="en-US" sz="2000" dirty="0">
                <a:solidFill>
                  <a:srgbClr val="0000FF"/>
                </a:solidFill>
                <a:latin typeface="+mn-lt"/>
                <a:cs typeface="+mn-cs"/>
              </a:rPr>
              <a:t>JHR Consortium current partnership: Research centers &amp; Industrial companies</a:t>
            </a:r>
          </a:p>
        </p:txBody>
      </p:sp>
      <p:pic>
        <p:nvPicPr>
          <p:cNvPr id="4097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1138" y="5240338"/>
            <a:ext cx="796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8" descr="About Us">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4700" y="5170488"/>
            <a:ext cx="57308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1" name="Rectangle 19"/>
          <p:cNvSpPr>
            <a:spLocks noChangeArrowheads="1"/>
          </p:cNvSpPr>
          <p:nvPr/>
        </p:nvSpPr>
        <p:spPr bwMode="auto">
          <a:xfrm>
            <a:off x="8559800" y="5576888"/>
            <a:ext cx="379413" cy="20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defRPr/>
            </a:pPr>
            <a:r>
              <a:rPr lang="fr-FR" sz="1000" b="1">
                <a:solidFill>
                  <a:srgbClr val="000000"/>
                </a:solidFill>
                <a:latin typeface="Times New Roman" pitchFamily="18" charset="0"/>
                <a:cs typeface="+mn-cs"/>
              </a:rPr>
              <a:t>IAEC</a:t>
            </a:r>
          </a:p>
        </p:txBody>
      </p:sp>
      <p:sp>
        <p:nvSpPr>
          <p:cNvPr id="47122" name="Rectangle 33"/>
          <p:cNvSpPr>
            <a:spLocks noChangeArrowheads="1"/>
          </p:cNvSpPr>
          <p:nvPr/>
        </p:nvSpPr>
        <p:spPr bwMode="auto">
          <a:xfrm>
            <a:off x="395536" y="6349619"/>
            <a:ext cx="3024336" cy="344487"/>
          </a:xfrm>
          <a:prstGeom prst="rect">
            <a:avLst/>
          </a:prstGeom>
          <a:solidFill>
            <a:schemeClr val="accent2">
              <a:lumMod val="40000"/>
              <a:lumOff val="60000"/>
            </a:schemeClr>
          </a:solidFill>
          <a:ln>
            <a:noFill/>
          </a:ln>
          <a:extLst/>
        </p:spPr>
        <p:txBody>
          <a:bodyPr wrap="none" anchor="ctr"/>
          <a:lstStyle/>
          <a:p>
            <a:pPr algn="ctr">
              <a:defRPr/>
            </a:pPr>
            <a:r>
              <a:rPr lang="fr-FR" sz="1600" b="1" dirty="0">
                <a:solidFill>
                  <a:srgbClr val="3333CC"/>
                </a:solidFill>
                <a:latin typeface="+mj-lt"/>
                <a:cs typeface="+mn-cs"/>
              </a:rPr>
              <a:t>Associated </a:t>
            </a:r>
            <a:r>
              <a:rPr lang="en-US" sz="1600" b="1" dirty="0" smtClean="0">
                <a:solidFill>
                  <a:srgbClr val="3333CC"/>
                </a:solidFill>
                <a:latin typeface="+mj-lt"/>
                <a:cs typeface="+mn-cs"/>
              </a:rPr>
              <a:t>Partnership</a:t>
            </a:r>
            <a:r>
              <a:rPr lang="fr-FR" sz="1600" b="1" dirty="0" smtClean="0">
                <a:solidFill>
                  <a:srgbClr val="3333CC"/>
                </a:solidFill>
                <a:latin typeface="+mj-lt"/>
                <a:cs typeface="+mn-cs"/>
              </a:rPr>
              <a:t>: </a:t>
            </a:r>
            <a:r>
              <a:rPr lang="fr-FR" sz="1600" b="1" dirty="0">
                <a:solidFill>
                  <a:srgbClr val="3333CC"/>
                </a:solidFill>
                <a:latin typeface="+mj-lt"/>
                <a:cs typeface="+mn-cs"/>
              </a:rPr>
              <a:t>JAEA</a:t>
            </a:r>
          </a:p>
        </p:txBody>
      </p:sp>
      <p:pic>
        <p:nvPicPr>
          <p:cNvPr id="40979" name="Picture 35" descr="JAEA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25838" y="6359143"/>
            <a:ext cx="5572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0875" y="4522788"/>
            <a:ext cx="714375" cy="67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740" y="4686125"/>
            <a:ext cx="1171798" cy="287687"/>
          </a:xfrm>
          <a:prstGeom prst="rect">
            <a:avLst/>
          </a:prstGeom>
        </p:spPr>
      </p:pic>
      <p:pic>
        <p:nvPicPr>
          <p:cNvPr id="23" name="Imag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71359" y="5311748"/>
            <a:ext cx="700641" cy="571553"/>
          </a:xfrm>
          <a:prstGeom prst="rect">
            <a:avLst/>
          </a:prstGeom>
        </p:spPr>
      </p:pic>
      <p:sp>
        <p:nvSpPr>
          <p:cNvPr id="25"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17"/>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18"/>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18</a:t>
            </a:fld>
            <a:endParaRPr lang="fr-FR" altLang="fr-FR" sz="1000" dirty="0">
              <a:solidFill>
                <a:srgbClr val="666666"/>
              </a:solidFill>
            </a:endParaRPr>
          </a:p>
        </p:txBody>
      </p:sp>
    </p:spTree>
    <p:extLst>
      <p:ext uri="{BB962C8B-B14F-4D97-AF65-F5344CB8AC3E}">
        <p14:creationId xmlns:p14="http://schemas.microsoft.com/office/powerpoint/2010/main" val="450496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62246" y="5373216"/>
            <a:ext cx="8802242" cy="1172629"/>
          </a:xfrm>
          <a:prstGeom prst="rect">
            <a:avLst/>
          </a:prstGeom>
          <a:solidFill>
            <a:srgbClr val="E5FFE5"/>
          </a:solidFill>
          <a:ln>
            <a:solidFill>
              <a:srgbClr val="FF5050"/>
            </a:solidFill>
          </a:ln>
        </p:spPr>
        <p:txBody>
          <a:bodyPr wrap="square">
            <a:spAutoFit/>
          </a:bodyPr>
          <a:lstStyle>
            <a:lvl1pPr marL="342900" indent="-342900">
              <a:defRPr sz="28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lvl="1" algn="ctr">
              <a:lnSpc>
                <a:spcPct val="130000"/>
              </a:lnSpc>
            </a:pPr>
            <a:r>
              <a:rPr lang="en-US" altLang="fr-FR" sz="1800" b="1" u="none" dirty="0" smtClean="0">
                <a:solidFill>
                  <a:srgbClr val="C00000"/>
                </a:solidFill>
                <a:sym typeface="Wingdings" pitchFamily="2" charset="2"/>
              </a:rPr>
              <a:t>Strong CEA intention to welcome Junior and/or Senior Scientists, Nuclear Engineers, Operators, Safety Managers… within JHR teams for various topics (R&amp;D programs, Hands-on training on equipment…) </a:t>
            </a:r>
            <a:endParaRPr lang="en-US" altLang="fr-FR" sz="1800" b="1" u="none" dirty="0">
              <a:solidFill>
                <a:srgbClr val="C00000"/>
              </a:solidFill>
              <a:sym typeface="Wingdings" pitchFamily="2" charset="2"/>
            </a:endParaRPr>
          </a:p>
        </p:txBody>
      </p:sp>
      <p:pic>
        <p:nvPicPr>
          <p:cNvPr id="4098" name="Picture 2" descr="C:\Users\DP089632\Documents\Dispositifs-RJH\ICERR dossier AIEA\Remise du label à D Verwaerde le 140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825" y="1832048"/>
            <a:ext cx="3205811" cy="2349103"/>
          </a:xfrm>
          <a:prstGeom prst="rect">
            <a:avLst/>
          </a:prstGeom>
          <a:noFill/>
          <a:ln w="28575">
            <a:solidFill>
              <a:srgbClr val="FF5050"/>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0" y="4610167"/>
            <a:ext cx="9144000" cy="707886"/>
          </a:xfrm>
          <a:prstGeom prst="rect">
            <a:avLst/>
          </a:prstGeom>
          <a:solidFill>
            <a:srgbClr val="FFFFE5"/>
          </a:solidFill>
          <a:ln>
            <a:solidFill>
              <a:srgbClr val="0000FF"/>
            </a:solidFill>
          </a:ln>
        </p:spPr>
        <p:txBody>
          <a:bodyPr wrap="square" rtlCol="0">
            <a:spAutoFit/>
          </a:bodyPr>
          <a:lstStyle/>
          <a:p>
            <a:pPr algn="ctr"/>
            <a:r>
              <a:rPr lang="en-US" sz="2000" u="none" dirty="0" smtClean="0">
                <a:latin typeface="+mj-lt"/>
              </a:rPr>
              <a:t>Since CEA designation in September 2015, 6 Member States from the IAEA have signed an Agreement with CEA</a:t>
            </a:r>
          </a:p>
        </p:txBody>
      </p:sp>
      <p:sp>
        <p:nvSpPr>
          <p:cNvPr id="9" name="Flèche vers le bas 8"/>
          <p:cNvSpPr/>
          <p:nvPr/>
        </p:nvSpPr>
        <p:spPr>
          <a:xfrm flipH="1">
            <a:off x="6918961" y="4214687"/>
            <a:ext cx="258689" cy="387877"/>
          </a:xfrm>
          <a:prstGeom prst="downArrow">
            <a:avLst/>
          </a:prstGeom>
          <a:solidFill>
            <a:srgbClr val="FF5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14"/>
          <p:cNvSpPr>
            <a:spLocks noGrp="1"/>
          </p:cNvSpPr>
          <p:nvPr>
            <p:ph idx="1"/>
          </p:nvPr>
        </p:nvSpPr>
        <p:spPr>
          <a:xfrm>
            <a:off x="102659" y="1412776"/>
            <a:ext cx="5837493" cy="3168352"/>
          </a:xfrm>
        </p:spPr>
        <p:txBody>
          <a:bodyPr/>
          <a:lstStyle/>
          <a:p>
            <a:pPr marL="0" lvl="1" indent="0">
              <a:lnSpc>
                <a:spcPct val="100000"/>
              </a:lnSpc>
              <a:spcBef>
                <a:spcPts val="600"/>
              </a:spcBef>
              <a:buSzPct val="150000"/>
              <a:buNone/>
              <a:tabLst>
                <a:tab pos="228600" algn="l"/>
              </a:tabLst>
            </a:pPr>
            <a:r>
              <a:rPr lang="en-US" altLang="fr-FR" sz="1800" b="1" dirty="0" smtClean="0"/>
              <a:t>Objectives of the CEA-ICERR (IAEA Terms of Ref):</a:t>
            </a:r>
          </a:p>
          <a:p>
            <a:pPr marL="538163" lvl="1" indent="-538163">
              <a:lnSpc>
                <a:spcPct val="100000"/>
              </a:lnSpc>
              <a:spcBef>
                <a:spcPts val="600"/>
              </a:spcBef>
              <a:buSzPct val="150000"/>
              <a:buFontTx/>
              <a:buBlip>
                <a:blip r:embed="rId3"/>
              </a:buBlip>
              <a:tabLst>
                <a:tab pos="228600" algn="l"/>
              </a:tabLst>
            </a:pPr>
            <a:r>
              <a:rPr lang="en-US" altLang="fr-FR" b="1" dirty="0" smtClean="0">
                <a:solidFill>
                  <a:schemeClr val="tx1"/>
                </a:solidFill>
              </a:rPr>
              <a:t>Create international scientific networks </a:t>
            </a:r>
          </a:p>
          <a:p>
            <a:pPr marL="538163" lvl="1" indent="-538163">
              <a:lnSpc>
                <a:spcPct val="100000"/>
              </a:lnSpc>
              <a:spcBef>
                <a:spcPts val="600"/>
              </a:spcBef>
              <a:buSzPct val="150000"/>
              <a:buFontTx/>
              <a:buBlip>
                <a:blip r:embed="rId3"/>
              </a:buBlip>
              <a:tabLst>
                <a:tab pos="228600" algn="l"/>
              </a:tabLst>
            </a:pPr>
            <a:r>
              <a:rPr lang="en-US" altLang="fr-FR" b="1" dirty="0" smtClean="0">
                <a:solidFill>
                  <a:schemeClr val="tx1"/>
                </a:solidFill>
              </a:rPr>
              <a:t>Make available CEA facilities and  experience to affiliates</a:t>
            </a:r>
            <a:endParaRPr lang="en-GB" altLang="fr-FR" b="1" dirty="0" smtClean="0">
              <a:solidFill>
                <a:schemeClr val="tx1"/>
              </a:solidFill>
            </a:endParaRPr>
          </a:p>
          <a:p>
            <a:pPr marL="538163" lvl="1" indent="-538163">
              <a:lnSpc>
                <a:spcPct val="100000"/>
              </a:lnSpc>
              <a:spcBef>
                <a:spcPts val="600"/>
              </a:spcBef>
              <a:buSzPct val="150000"/>
              <a:buFontTx/>
              <a:buBlip>
                <a:blip r:embed="rId3"/>
              </a:buBlip>
              <a:tabLst>
                <a:tab pos="228600" algn="l"/>
              </a:tabLst>
            </a:pPr>
            <a:r>
              <a:rPr lang="en-US" altLang="fr-FR" b="1" dirty="0" smtClean="0">
                <a:solidFill>
                  <a:schemeClr val="tx1"/>
                </a:solidFill>
              </a:rPr>
              <a:t>Lead innovative joint programs with shared results  </a:t>
            </a:r>
          </a:p>
          <a:p>
            <a:pPr marL="538163" lvl="1" indent="-538163">
              <a:lnSpc>
                <a:spcPct val="100000"/>
              </a:lnSpc>
              <a:spcBef>
                <a:spcPts val="600"/>
              </a:spcBef>
              <a:buSzPct val="150000"/>
              <a:buFontTx/>
              <a:buBlip>
                <a:blip r:embed="rId3"/>
              </a:buBlip>
              <a:tabLst>
                <a:tab pos="228600" algn="l"/>
              </a:tabLst>
            </a:pPr>
            <a:r>
              <a:rPr lang="en-US" altLang="fr-FR" b="1" dirty="0" smtClean="0">
                <a:solidFill>
                  <a:schemeClr val="tx1"/>
                </a:solidFill>
              </a:rPr>
              <a:t>Enhance utilization of Research Reactors</a:t>
            </a:r>
          </a:p>
          <a:p>
            <a:pPr marL="538163" lvl="1" indent="-538163">
              <a:lnSpc>
                <a:spcPct val="100000"/>
              </a:lnSpc>
              <a:spcBef>
                <a:spcPts val="600"/>
              </a:spcBef>
              <a:buSzPct val="150000"/>
              <a:buFontTx/>
              <a:buBlip>
                <a:blip r:embed="rId3"/>
              </a:buBlip>
              <a:tabLst>
                <a:tab pos="228600" algn="l"/>
              </a:tabLst>
            </a:pPr>
            <a:r>
              <a:rPr lang="en-US" altLang="fr-FR" b="1" dirty="0" smtClean="0">
                <a:solidFill>
                  <a:schemeClr val="tx1"/>
                </a:solidFill>
              </a:rPr>
              <a:t>Host international scientists / engineers (visiting scientists, operators…)</a:t>
            </a:r>
          </a:p>
          <a:p>
            <a:pPr marL="538163" lvl="1" indent="-538163">
              <a:lnSpc>
                <a:spcPct val="100000"/>
              </a:lnSpc>
              <a:spcBef>
                <a:spcPts val="600"/>
              </a:spcBef>
              <a:buSzPct val="150000"/>
              <a:buFontTx/>
              <a:buBlip>
                <a:blip r:embed="rId3"/>
              </a:buBlip>
              <a:tabLst>
                <a:tab pos="228600" algn="l"/>
              </a:tabLst>
            </a:pPr>
            <a:r>
              <a:rPr lang="en-US" altLang="fr-FR" b="1" dirty="0" smtClean="0">
                <a:solidFill>
                  <a:schemeClr val="tx1"/>
                </a:solidFill>
              </a:rPr>
              <a:t>Provide “hands on” nuclear education “in the field”</a:t>
            </a:r>
            <a:endParaRPr lang="en-GB" altLang="fr-FR" b="1" dirty="0" smtClean="0">
              <a:solidFill>
                <a:schemeClr val="tx1"/>
              </a:solidFill>
            </a:endParaRPr>
          </a:p>
        </p:txBody>
      </p:sp>
      <p:sp>
        <p:nvSpPr>
          <p:cNvPr id="5" name="Rectangle 3"/>
          <p:cNvSpPr>
            <a:spLocks noChangeArrowheads="1"/>
          </p:cNvSpPr>
          <p:nvPr/>
        </p:nvSpPr>
        <p:spPr bwMode="auto">
          <a:xfrm>
            <a:off x="899592" y="764704"/>
            <a:ext cx="784887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3" tIns="47887" rIns="95773" bIns="47887" anchor="ctr"/>
          <a:lstStyle/>
          <a:p>
            <a:pPr algn="ctr">
              <a:defRPr/>
            </a:pPr>
            <a:r>
              <a:rPr lang="en-US" altLang="fr-FR" sz="2000" b="1" u="none" dirty="0" smtClean="0">
                <a:solidFill>
                  <a:srgbClr val="C00000"/>
                </a:solidFill>
              </a:rPr>
              <a:t>THE JHR AND ANCILLARY FACILITIES AS AN “ICERR”   </a:t>
            </a:r>
            <a:endParaRPr lang="en-US" sz="2000" b="1" u="none" dirty="0">
              <a:solidFill>
                <a:srgbClr val="C00000"/>
              </a:solidFill>
              <a:latin typeface="+mj-lt"/>
            </a:endParaRPr>
          </a:p>
        </p:txBody>
      </p:sp>
      <p:sp>
        <p:nvSpPr>
          <p:cNvPr id="11" name="Rectangle 3"/>
          <p:cNvSpPr>
            <a:spLocks noChangeArrowheads="1"/>
          </p:cNvSpPr>
          <p:nvPr/>
        </p:nvSpPr>
        <p:spPr bwMode="auto">
          <a:xfrm>
            <a:off x="1382449" y="188640"/>
            <a:ext cx="74009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3" tIns="47887" rIns="95773" bIns="47887" anchor="ctr"/>
          <a:lstStyle/>
          <a:p>
            <a:pPr>
              <a:defRPr/>
            </a:pPr>
            <a:r>
              <a:rPr lang="en-US" altLang="fr-FR" sz="2200" b="1" dirty="0">
                <a:solidFill>
                  <a:prstClr val="white"/>
                </a:solidFill>
                <a:latin typeface="Arial"/>
                <a:ea typeface="+mj-ea"/>
                <a:cs typeface="+mj-cs"/>
              </a:rPr>
              <a:t>4. JHR consortium and collaborations</a:t>
            </a:r>
            <a:endParaRPr lang="en-US" sz="2200" b="1" dirty="0">
              <a:solidFill>
                <a:srgbClr val="FFFFFF"/>
              </a:solidFill>
              <a:latin typeface="+mn-lt"/>
              <a:cs typeface="+mn-cs"/>
            </a:endParaRPr>
          </a:p>
        </p:txBody>
      </p:sp>
      <p:sp>
        <p:nvSpPr>
          <p:cNvPr id="12" name="Espace réservé du numéro de diapositive 8"/>
          <p:cNvSpPr txBox="1">
            <a:spLocks noGrp="1"/>
          </p:cNvSpPr>
          <p:nvPr/>
        </p:nvSpPr>
        <p:spPr bwMode="auto">
          <a:xfrm>
            <a:off x="7845301" y="6525344"/>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19</a:t>
            </a:fld>
            <a:endParaRPr lang="fr-FR" altLang="fr-FR" sz="1000" dirty="0">
              <a:solidFill>
                <a:srgbClr val="666666"/>
              </a:solidFill>
            </a:endParaRPr>
          </a:p>
        </p:txBody>
      </p:sp>
    </p:spTree>
    <p:extLst>
      <p:ext uri="{BB962C8B-B14F-4D97-AF65-F5344CB8AC3E}">
        <p14:creationId xmlns:p14="http://schemas.microsoft.com/office/powerpoint/2010/main" val="4092377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31640" y="44624"/>
            <a:ext cx="7596187" cy="909638"/>
          </a:xfrm>
        </p:spPr>
        <p:txBody>
          <a:bodyPr/>
          <a:lstStyle/>
          <a:p>
            <a:pPr>
              <a:defRPr/>
            </a:pPr>
            <a:r>
              <a:rPr lang="en-US" altLang="fr-FR" sz="2000" cap="none" dirty="0"/>
              <a:t>Future MTR capabilities </a:t>
            </a:r>
            <a:r>
              <a:rPr lang="en-US" altLang="fr-FR" sz="2000" cap="none" dirty="0" smtClean="0"/>
              <a:t>: Jules </a:t>
            </a:r>
            <a:r>
              <a:rPr lang="en-US" altLang="fr-FR" sz="2000" cap="none" dirty="0"/>
              <a:t>Horowitz Reactor</a:t>
            </a:r>
            <a:endParaRPr lang="en-US" sz="2000" dirty="0"/>
          </a:p>
        </p:txBody>
      </p:sp>
      <p:sp>
        <p:nvSpPr>
          <p:cNvPr id="15362" name="Rectangle 2"/>
          <p:cNvSpPr>
            <a:spLocks noGrp="1"/>
          </p:cNvSpPr>
          <p:nvPr>
            <p:ph idx="1"/>
          </p:nvPr>
        </p:nvSpPr>
        <p:spPr>
          <a:xfrm>
            <a:off x="323528" y="1340768"/>
            <a:ext cx="8486775" cy="4541357"/>
          </a:xfrm>
        </p:spPr>
        <p:txBody>
          <a:bodyPr/>
          <a:lstStyle/>
          <a:p>
            <a:pPr marL="0" indent="0" algn="ctr">
              <a:defRPr/>
            </a:pPr>
            <a:r>
              <a:rPr lang="en-US" altLang="fr-FR" sz="2400" b="1" dirty="0" smtClean="0">
                <a:sym typeface="Wingdings" pitchFamily="2" charset="2"/>
              </a:rPr>
              <a:t>Summary</a:t>
            </a:r>
          </a:p>
          <a:p>
            <a:pPr marL="0" indent="0">
              <a:defRPr/>
            </a:pPr>
            <a:endParaRPr lang="en-US" altLang="fr-FR" sz="1800" dirty="0" smtClean="0">
              <a:solidFill>
                <a:schemeClr val="tx1">
                  <a:lumMod val="65000"/>
                  <a:lumOff val="35000"/>
                </a:schemeClr>
              </a:solidFill>
              <a:sym typeface="Wingdings" pitchFamily="2" charset="2"/>
            </a:endParaRPr>
          </a:p>
          <a:p>
            <a:pPr marL="0" indent="0">
              <a:defRPr/>
            </a:pPr>
            <a:endParaRPr lang="en-US" altLang="fr-FR" sz="1800" dirty="0" smtClean="0">
              <a:solidFill>
                <a:schemeClr val="tx1">
                  <a:lumMod val="65000"/>
                  <a:lumOff val="35000"/>
                </a:schemeClr>
              </a:solidFill>
              <a:sym typeface="Wingdings" pitchFamily="2" charset="2"/>
            </a:endParaRPr>
          </a:p>
          <a:p>
            <a:pPr marL="631825" indent="-287338">
              <a:lnSpc>
                <a:spcPct val="150000"/>
              </a:lnSpc>
              <a:buAutoNum type="arabicPeriod"/>
              <a:defRPr/>
            </a:pPr>
            <a:r>
              <a:rPr lang="en-US" altLang="fr-FR" sz="2000" dirty="0" smtClean="0">
                <a:solidFill>
                  <a:schemeClr val="tx1">
                    <a:lumMod val="65000"/>
                    <a:lumOff val="35000"/>
                  </a:schemeClr>
                </a:solidFill>
              </a:rPr>
              <a:t>Context and objectives of the JHR</a:t>
            </a:r>
          </a:p>
          <a:p>
            <a:pPr marL="631825" indent="-287338">
              <a:lnSpc>
                <a:spcPct val="150000"/>
              </a:lnSpc>
              <a:buAutoNum type="arabicPeriod"/>
              <a:defRPr/>
            </a:pPr>
            <a:r>
              <a:rPr lang="en-US" altLang="fr-FR" sz="2000" dirty="0" smtClean="0">
                <a:solidFill>
                  <a:schemeClr val="tx1">
                    <a:lumMod val="65000"/>
                    <a:lumOff val="35000"/>
                  </a:schemeClr>
                </a:solidFill>
              </a:rPr>
              <a:t>General figures of the JHR</a:t>
            </a:r>
          </a:p>
          <a:p>
            <a:pPr marL="631825" indent="-287338">
              <a:lnSpc>
                <a:spcPct val="150000"/>
              </a:lnSpc>
              <a:buAutoNum type="arabicPeriod"/>
              <a:defRPr/>
            </a:pPr>
            <a:r>
              <a:rPr lang="en-US" altLang="fr-FR" sz="2000" dirty="0" smtClean="0">
                <a:solidFill>
                  <a:schemeClr val="tx1">
                    <a:lumMod val="65000"/>
                    <a:lumOff val="35000"/>
                  </a:schemeClr>
                </a:solidFill>
              </a:rPr>
              <a:t>Experimental capabilities of the JHR</a:t>
            </a:r>
          </a:p>
          <a:p>
            <a:pPr marL="631825" indent="-287338">
              <a:lnSpc>
                <a:spcPct val="150000"/>
              </a:lnSpc>
              <a:buFont typeface="Arial" charset="0"/>
              <a:buAutoNum type="arabicPeriod"/>
              <a:defRPr/>
            </a:pPr>
            <a:r>
              <a:rPr lang="en-US" altLang="fr-FR" sz="2000" dirty="0" smtClean="0">
                <a:solidFill>
                  <a:schemeClr val="tx1">
                    <a:lumMod val="65000"/>
                    <a:lumOff val="35000"/>
                  </a:schemeClr>
                </a:solidFill>
              </a:rPr>
              <a:t>The </a:t>
            </a:r>
            <a:r>
              <a:rPr lang="en-US" altLang="fr-FR" sz="2000" dirty="0">
                <a:solidFill>
                  <a:schemeClr val="tx1">
                    <a:lumMod val="65000"/>
                    <a:lumOff val="35000"/>
                  </a:schemeClr>
                </a:solidFill>
              </a:rPr>
              <a:t>key-role of innovative instrumentation for the JHR</a:t>
            </a:r>
          </a:p>
          <a:p>
            <a:pPr marL="631825" indent="-287338">
              <a:lnSpc>
                <a:spcPct val="150000"/>
              </a:lnSpc>
              <a:buFont typeface="Arial" charset="0"/>
              <a:buAutoNum type="arabicPeriod"/>
              <a:defRPr/>
            </a:pPr>
            <a:r>
              <a:rPr lang="en-US" altLang="fr-FR" sz="2000" dirty="0">
                <a:solidFill>
                  <a:schemeClr val="tx1">
                    <a:lumMod val="65000"/>
                    <a:lumOff val="35000"/>
                  </a:schemeClr>
                </a:solidFill>
              </a:rPr>
              <a:t>JHR consortium and collaborations</a:t>
            </a:r>
          </a:p>
          <a:p>
            <a:pPr marL="0" indent="0">
              <a:defRPr/>
            </a:pPr>
            <a:endParaRPr lang="en-US" altLang="fr-FR" sz="1600" b="1" dirty="0" smtClean="0">
              <a:solidFill>
                <a:schemeClr val="tx1">
                  <a:lumMod val="65000"/>
                  <a:lumOff val="35000"/>
                </a:schemeClr>
              </a:solidFill>
              <a:sym typeface="Wingdings" pitchFamily="2" charset="2"/>
            </a:endParaRPr>
          </a:p>
          <a:p>
            <a:pPr marL="982663" indent="0">
              <a:defRPr/>
            </a:pPr>
            <a:r>
              <a:rPr lang="en-US" altLang="fr-FR" sz="1800" dirty="0" smtClean="0">
                <a:solidFill>
                  <a:schemeClr val="tx1"/>
                </a:solidFill>
                <a:sym typeface="Wingdings" pitchFamily="2" charset="2"/>
              </a:rPr>
              <a:t>		</a:t>
            </a:r>
            <a:endParaRPr lang="en-US" altLang="fr-FR" sz="1800" dirty="0" smtClean="0">
              <a:solidFill>
                <a:schemeClr val="tx1"/>
              </a:solidFill>
            </a:endParaRPr>
          </a:p>
        </p:txBody>
      </p:sp>
      <p:sp>
        <p:nvSpPr>
          <p:cNvPr id="17412" name="Espace réservé du numéro de diapositive 8"/>
          <p:cNvSpPr txBox="1">
            <a:spLocks noGrp="1"/>
          </p:cNvSpPr>
          <p:nvPr/>
        </p:nvSpPr>
        <p:spPr bwMode="auto">
          <a:xfrm>
            <a:off x="8024812"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fr-FR" altLang="fr-FR" sz="1000" dirty="0">
                <a:solidFill>
                  <a:srgbClr val="666666"/>
                </a:solidFill>
              </a:rPr>
              <a:t>  PAGE </a:t>
            </a:r>
            <a:fld id="{7F35926E-3B2D-4525-AC0C-54C1697B24AC}" type="slidenum">
              <a:rPr lang="fr-FR" altLang="fr-FR" sz="1000">
                <a:solidFill>
                  <a:srgbClr val="666666"/>
                </a:solidFill>
              </a:rPr>
              <a:pPr eaLnBrk="1" hangingPunct="1">
                <a:spcAft>
                  <a:spcPct val="0"/>
                </a:spcAft>
                <a:buFontTx/>
                <a:buNone/>
              </a:pPr>
              <a:t>2</a:t>
            </a:fld>
            <a:endParaRPr lang="fr-FR" altLang="fr-FR" sz="1000" dirty="0">
              <a:solidFill>
                <a:srgbClr val="666666"/>
              </a:solidFill>
            </a:endParaRPr>
          </a:p>
        </p:txBody>
      </p:sp>
    </p:spTree>
    <p:extLst>
      <p:ext uri="{BB962C8B-B14F-4D97-AF65-F5344CB8AC3E}">
        <p14:creationId xmlns:p14="http://schemas.microsoft.com/office/powerpoint/2010/main" val="1717084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5. Status of the reactor construction</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20</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616897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7"/>
          <p:cNvSpPr txBox="1">
            <a:spLocks noChangeArrowheads="1"/>
          </p:cNvSpPr>
          <p:nvPr/>
        </p:nvSpPr>
        <p:spPr bwMode="auto">
          <a:xfrm>
            <a:off x="3598863" y="6138863"/>
            <a:ext cx="16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2"/>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3"/>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en-GB" altLang="fr-FR" sz="2400">
              <a:solidFill>
                <a:schemeClr val="tx1"/>
              </a:solidFill>
              <a:latin typeface="Old English Text MT" pitchFamily="66" charset="0"/>
            </a:endParaRPr>
          </a:p>
        </p:txBody>
      </p:sp>
      <p:sp>
        <p:nvSpPr>
          <p:cNvPr id="2" name="Rectangle 1"/>
          <p:cNvSpPr/>
          <p:nvPr/>
        </p:nvSpPr>
        <p:spPr>
          <a:xfrm>
            <a:off x="3942184" y="1196752"/>
            <a:ext cx="3726160" cy="1156813"/>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none" dirty="0" smtClean="0"/>
              <a:t>Civil work of Reactor Building and Auxiliary Unit Building nearly completed</a:t>
            </a:r>
            <a:endParaRPr lang="en-US" sz="2000" u="none" dirty="0"/>
          </a:p>
        </p:txBody>
      </p:sp>
      <p:sp>
        <p:nvSpPr>
          <p:cNvPr id="4" name="Rectangle 3"/>
          <p:cNvSpPr/>
          <p:nvPr/>
        </p:nvSpPr>
        <p:spPr>
          <a:xfrm>
            <a:off x="3870884" y="5589240"/>
            <a:ext cx="2429310" cy="862807"/>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smtClean="0"/>
              <a:t>Delivery of Hot Cells </a:t>
            </a:r>
          </a:p>
          <a:p>
            <a:pPr algn="ctr"/>
            <a:r>
              <a:rPr lang="en-US" sz="1400" u="none" dirty="0" smtClean="0"/>
              <a:t>end of 2016 </a:t>
            </a:r>
          </a:p>
          <a:p>
            <a:pPr algn="ctr"/>
            <a:r>
              <a:rPr lang="en-US" sz="1400" u="none" dirty="0" smtClean="0"/>
              <a:t>(Czech partners) </a:t>
            </a:r>
            <a:endParaRPr lang="en-US" sz="1400" u="none" dirty="0"/>
          </a:p>
        </p:txBody>
      </p:sp>
      <p:pic>
        <p:nvPicPr>
          <p:cNvPr id="11" name="Espace réservé du contenu 4"/>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46305" y="4053594"/>
            <a:ext cx="3524578" cy="2664297"/>
          </a:xfrm>
          <a:prstGeom prst="rect">
            <a:avLst/>
          </a:prstGeom>
          <a:noFill/>
        </p:spPr>
      </p:pic>
      <p:pic>
        <p:nvPicPr>
          <p:cNvPr id="399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071343"/>
            <a:ext cx="3475347" cy="248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272" y="2591339"/>
            <a:ext cx="2296555" cy="249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90018" y="2636912"/>
            <a:ext cx="2064445" cy="698376"/>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smtClean="0"/>
              <a:t>Preparation for pool liner setting-up</a:t>
            </a:r>
            <a:endParaRPr lang="en-US" sz="1400" u="none" dirty="0"/>
          </a:p>
        </p:txBody>
      </p:sp>
      <p:pic>
        <p:nvPicPr>
          <p:cNvPr id="399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0019" y="3356992"/>
            <a:ext cx="2064445" cy="154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a:t>5. Status of the reactor construction</a:t>
            </a:r>
            <a:endParaRPr lang="en-US" dirty="0"/>
          </a:p>
        </p:txBody>
      </p:sp>
      <p:sp>
        <p:nvSpPr>
          <p:cNvPr id="16" name="Espace réservé du numéro de diapositive 5"/>
          <p:cNvSpPr>
            <a:spLocks noGrp="1"/>
          </p:cNvSpPr>
          <p:nvPr>
            <p:ph type="sldNum" sz="quarter" idx="12"/>
          </p:nvPr>
        </p:nvSpPr>
        <p:spPr>
          <a:xfrm>
            <a:off x="8024813" y="6525344"/>
            <a:ext cx="1119187" cy="365125"/>
          </a:xfrm>
        </p:spPr>
        <p:txBody>
          <a:bodyPr/>
          <a:lstStyle/>
          <a:p>
            <a:pPr>
              <a:defRPr/>
            </a:pPr>
            <a:r>
              <a:rPr lang="fr-FR" dirty="0" smtClean="0"/>
              <a:t>  PAGE </a:t>
            </a:r>
            <a:fld id="{5A200A23-D1E7-47F8-BAA7-CD9E3C758BEF}" type="slidenum">
              <a:rPr lang="fr-FR" smtClean="0"/>
              <a:pPr>
                <a:defRPr/>
              </a:pPr>
              <a:t>21</a:t>
            </a:fld>
            <a:endParaRPr lang="fr-FR" dirty="0"/>
          </a:p>
        </p:txBody>
      </p:sp>
    </p:spTree>
    <p:extLst>
      <p:ext uri="{BB962C8B-B14F-4D97-AF65-F5344CB8AC3E}">
        <p14:creationId xmlns:p14="http://schemas.microsoft.com/office/powerpoint/2010/main" val="1777381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bgougis\Pictures\00-MOA2\B01\00-RJH-Chantier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4424362"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
          <p:cNvSpPr txBox="1">
            <a:spLocks noChangeArrowheads="1"/>
          </p:cNvSpPr>
          <p:nvPr/>
        </p:nvSpPr>
        <p:spPr bwMode="auto">
          <a:xfrm>
            <a:off x="649288" y="4179888"/>
            <a:ext cx="4103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dirty="0" err="1"/>
              <a:t>D</a:t>
            </a:r>
            <a:r>
              <a:rPr lang="fr-FR" altLang="fr-FR" dirty="0" err="1" smtClean="0"/>
              <a:t>ecember</a:t>
            </a:r>
            <a:r>
              <a:rPr lang="fr-FR" altLang="fr-FR" dirty="0" smtClean="0"/>
              <a:t> </a:t>
            </a:r>
            <a:r>
              <a:rPr lang="fr-FR" altLang="fr-FR" dirty="0"/>
              <a:t>2016</a:t>
            </a:r>
          </a:p>
        </p:txBody>
      </p:sp>
      <p:pic>
        <p:nvPicPr>
          <p:cNvPr id="20" name="Picture 2" descr="C:\Users\bgougis\Pictures\00-MOA2\00-Vues générales\000-00-Vues générales-IMG_69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8093" y="3068960"/>
            <a:ext cx="3816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5"/>
          <p:cNvSpPr txBox="1">
            <a:spLocks noChangeArrowheads="1"/>
          </p:cNvSpPr>
          <p:nvPr/>
        </p:nvSpPr>
        <p:spPr bwMode="auto">
          <a:xfrm>
            <a:off x="5220072" y="2674200"/>
            <a:ext cx="410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dirty="0" smtClean="0"/>
              <a:t>March </a:t>
            </a:r>
            <a:r>
              <a:rPr lang="fr-FR" altLang="fr-FR" dirty="0"/>
              <a:t>2017</a:t>
            </a:r>
          </a:p>
        </p:txBody>
      </p:sp>
      <p:sp>
        <p:nvSpPr>
          <p:cNvPr id="22" name="Flèche vers le bas 21"/>
          <p:cNvSpPr/>
          <p:nvPr/>
        </p:nvSpPr>
        <p:spPr>
          <a:xfrm rot="17746798">
            <a:off x="5472514" y="1652185"/>
            <a:ext cx="433387" cy="1152525"/>
          </a:xfrm>
          <a:prstGeom prst="downArrow">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smtClean="0"/>
              <a:t>5. </a:t>
            </a:r>
            <a:r>
              <a:rPr lang="en-US" altLang="fr-FR" cap="none" dirty="0"/>
              <a:t>Status of the reactor construction</a:t>
            </a:r>
            <a:endParaRPr lang="en-US" dirty="0"/>
          </a:p>
        </p:txBody>
      </p:sp>
      <p:sp>
        <p:nvSpPr>
          <p:cNvPr id="2" name="Rectangle 1"/>
          <p:cNvSpPr/>
          <p:nvPr/>
        </p:nvSpPr>
        <p:spPr>
          <a:xfrm>
            <a:off x="4892675" y="1013254"/>
            <a:ext cx="4201768" cy="769441"/>
          </a:xfrm>
          <a:prstGeom prst="rect">
            <a:avLst/>
          </a:prstGeom>
        </p:spPr>
        <p:txBody>
          <a:bodyPr wrap="square">
            <a:spAutoFit/>
          </a:bodyPr>
          <a:lstStyle/>
          <a:p>
            <a:pPr algn="ctr"/>
            <a:r>
              <a:rPr lang="fr-FR" sz="2200" b="1" dirty="0" smtClean="0">
                <a:solidFill>
                  <a:srgbClr val="C00000"/>
                </a:solidFill>
                <a:latin typeface="+mn-lt"/>
                <a:cs typeface="Calibri" panose="020F0502020204030204" pitchFamily="34" charset="0"/>
              </a:rPr>
              <a:t>March 2017 : NUCLEAR UNIT CLOSURE</a:t>
            </a:r>
            <a:endParaRPr lang="fr-FR" sz="2200" b="1" dirty="0">
              <a:solidFill>
                <a:srgbClr val="C00000"/>
              </a:solidFill>
              <a:latin typeface="+mn-lt"/>
              <a:cs typeface="Calibri" panose="020F0502020204030204" pitchFamily="34" charset="0"/>
            </a:endParaRPr>
          </a:p>
        </p:txBody>
      </p:sp>
      <p:sp>
        <p:nvSpPr>
          <p:cNvPr id="15"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22</a:t>
            </a:fld>
            <a:endParaRPr lang="fr-FR" altLang="fr-FR" sz="1000" dirty="0">
              <a:solidFill>
                <a:srgbClr val="666666"/>
              </a:solidFill>
            </a:endParaRPr>
          </a:p>
        </p:txBody>
      </p:sp>
    </p:spTree>
    <p:extLst>
      <p:ext uri="{BB962C8B-B14F-4D97-AF65-F5344CB8AC3E}">
        <p14:creationId xmlns:p14="http://schemas.microsoft.com/office/powerpoint/2010/main" val="3440127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17"/>
          <a:stretch/>
        </p:blipFill>
        <p:spPr bwMode="auto">
          <a:xfrm>
            <a:off x="2737875" y="3757604"/>
            <a:ext cx="2482197" cy="280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a:xfrm>
            <a:off x="8035346" y="6490502"/>
            <a:ext cx="1119187" cy="365125"/>
          </a:xfrm>
        </p:spPr>
        <p:txBody>
          <a:bodyPr/>
          <a:lstStyle/>
          <a:p>
            <a:pPr>
              <a:defRPr/>
            </a:pPr>
            <a:r>
              <a:rPr lang="fr-FR" dirty="0" smtClean="0"/>
              <a:t>PAGE </a:t>
            </a:r>
            <a:fld id="{422F0F89-9817-4151-B84E-E25EB5940B3C}" type="slidenum">
              <a:rPr lang="fr-FR" smtClean="0"/>
              <a:pPr>
                <a:defRPr/>
              </a:pPr>
              <a:t>23</a:t>
            </a:fld>
            <a:endParaRPr lang="fr-FR"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62" y="980728"/>
            <a:ext cx="2500313"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07" y="3021874"/>
            <a:ext cx="2409825"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25656" y="2158521"/>
            <a:ext cx="1346448" cy="6263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smtClean="0"/>
              <a:t>Horse saddle flange</a:t>
            </a:r>
            <a:endParaRPr lang="en-US" sz="1400" u="none" dirty="0"/>
          </a:p>
        </p:txBody>
      </p:sp>
      <p:sp>
        <p:nvSpPr>
          <p:cNvPr id="7" name="Rectangle 6"/>
          <p:cNvSpPr/>
          <p:nvPr/>
        </p:nvSpPr>
        <p:spPr>
          <a:xfrm>
            <a:off x="2690895" y="3021874"/>
            <a:ext cx="2576156" cy="6263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a:t>Last welding on the vessel </a:t>
            </a:r>
          </a:p>
          <a:p>
            <a:pPr algn="ctr"/>
            <a:r>
              <a:rPr lang="en-US" sz="1400" u="none" dirty="0"/>
              <a:t>Electron beam welding</a:t>
            </a:r>
          </a:p>
        </p:txBody>
      </p:sp>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987414"/>
            <a:ext cx="2843808" cy="236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3509752"/>
            <a:ext cx="2179340" cy="28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à coins arrondis 7"/>
          <p:cNvSpPr/>
          <p:nvPr/>
        </p:nvSpPr>
        <p:spPr>
          <a:xfrm>
            <a:off x="5095700" y="3933056"/>
            <a:ext cx="1656184" cy="626368"/>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smtClean="0"/>
              <a:t>Rack for fuel elements</a:t>
            </a:r>
            <a:endParaRPr lang="en-US" sz="1400" u="none" dirty="0"/>
          </a:p>
        </p:txBody>
      </p:sp>
      <p:sp>
        <p:nvSpPr>
          <p:cNvPr id="9" name="Rectangle 8"/>
          <p:cNvSpPr/>
          <p:nvPr/>
        </p:nvSpPr>
        <p:spPr>
          <a:xfrm>
            <a:off x="4283968" y="1771090"/>
            <a:ext cx="2016224" cy="802223"/>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a:t>Main water box with primary system connection </a:t>
            </a:r>
            <a:endParaRPr lang="fr-FR" sz="1400" u="none" dirty="0"/>
          </a:p>
        </p:txBody>
      </p:sp>
      <p:sp>
        <p:nvSpPr>
          <p:cNvPr id="10" name="Rectangle 9"/>
          <p:cNvSpPr/>
          <p:nvPr/>
        </p:nvSpPr>
        <p:spPr>
          <a:xfrm>
            <a:off x="4626184" y="5733256"/>
            <a:ext cx="1584176" cy="673224"/>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none" dirty="0" smtClean="0"/>
              <a:t>Heat Exchangers (Spanish partner)</a:t>
            </a:r>
            <a:endParaRPr lang="en-US" sz="1400" u="none" dirty="0"/>
          </a:p>
        </p:txBody>
      </p:sp>
      <p:sp>
        <p:nvSpPr>
          <p:cNvPr id="16" name="Text Box 2"/>
          <p:cNvSpPr txBox="1">
            <a:spLocks noChangeArrowheads="1"/>
          </p:cNvSpPr>
          <p:nvPr/>
        </p:nvSpPr>
        <p:spPr bwMode="auto">
          <a:xfrm>
            <a:off x="3054012" y="1044986"/>
            <a:ext cx="28007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360363" indent="-360363" eaLnBrk="0" hangingPunct="0">
              <a:lnSpc>
                <a:spcPts val="2000"/>
              </a:lnSpc>
              <a:buSzPct val="90000"/>
              <a:buBlip>
                <a:blip r:embed="rId7"/>
              </a:buBlip>
              <a:tabLst>
                <a:tab pos="534988" algn="l"/>
              </a:tabLst>
              <a:defRPr sz="1600">
                <a:solidFill>
                  <a:srgbClr val="666666"/>
                </a:solidFill>
                <a:latin typeface="Arial" charset="0"/>
              </a:defRPr>
            </a:lvl2pPr>
            <a:lvl3pPr marL="361950" indent="552450" eaLnBrk="0" hangingPunct="0">
              <a:lnSpc>
                <a:spcPts val="2000"/>
              </a:lnSpc>
              <a:buSzPct val="36000"/>
              <a:buFont typeface="Arial" charset="0"/>
              <a:tabLst>
                <a:tab pos="534988" algn="l"/>
              </a:tabLst>
              <a:defRPr sz="1600">
                <a:solidFill>
                  <a:srgbClr val="666666"/>
                </a:solidFill>
                <a:latin typeface="Arial" charset="0"/>
              </a:defRPr>
            </a:lvl3pPr>
            <a:lvl4pPr marL="1009650" indent="-238125" eaLnBrk="0" hangingPunct="0">
              <a:lnSpc>
                <a:spcPts val="2000"/>
              </a:lnSpc>
              <a:buClr>
                <a:srgbClr val="666666"/>
              </a:buClr>
              <a:buSzPct val="36000"/>
              <a:buBlip>
                <a:blip r:embed="rId8"/>
              </a:buBlip>
              <a:tabLst>
                <a:tab pos="534988" algn="l"/>
              </a:tabLst>
              <a:defRPr sz="1600">
                <a:solidFill>
                  <a:srgbClr val="666666"/>
                </a:solidFill>
                <a:latin typeface="Arial" charset="0"/>
              </a:defRPr>
            </a:lvl4pPr>
            <a:lvl5pPr marL="1133475" indent="-1143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15906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0478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25050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29622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2400" b="1" dirty="0" smtClean="0">
                <a:solidFill>
                  <a:srgbClr val="C00000"/>
                </a:solidFill>
              </a:rPr>
              <a:t>Core components</a:t>
            </a:r>
            <a:endParaRPr lang="en-US" altLang="fr-FR" sz="2400" b="1" dirty="0">
              <a:solidFill>
                <a:srgbClr val="C00000"/>
              </a:solidFill>
            </a:endParaRPr>
          </a:p>
        </p:txBody>
      </p:sp>
      <p:sp>
        <p:nvSpPr>
          <p:cNvPr id="17"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smtClean="0"/>
              <a:t>5. </a:t>
            </a:r>
            <a:r>
              <a:rPr lang="en-US" altLang="fr-FR" cap="none" dirty="0"/>
              <a:t>Status of the reactor construction</a:t>
            </a:r>
            <a:endParaRPr lang="en-US" dirty="0"/>
          </a:p>
        </p:txBody>
      </p:sp>
    </p:spTree>
    <p:extLst>
      <p:ext uri="{BB962C8B-B14F-4D97-AF65-F5344CB8AC3E}">
        <p14:creationId xmlns:p14="http://schemas.microsoft.com/office/powerpoint/2010/main" val="3385363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848820" y="1009411"/>
            <a:ext cx="528003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GB" altLang="fr-FR" sz="2400" b="1" u="none" dirty="0">
                <a:solidFill>
                  <a:srgbClr val="C00000"/>
                </a:solidFill>
                <a:latin typeface="+mj-lt"/>
              </a:rPr>
              <a:t>JHR </a:t>
            </a:r>
            <a:r>
              <a:rPr lang="en-GB" altLang="fr-FR" sz="2400" b="1" u="none" dirty="0" smtClean="0">
                <a:solidFill>
                  <a:srgbClr val="C00000"/>
                </a:solidFill>
                <a:latin typeface="+mj-lt"/>
              </a:rPr>
              <a:t>Fuel qualification </a:t>
            </a:r>
          </a:p>
          <a:p>
            <a:pPr algn="ctr" eaLnBrk="1" hangingPunct="1">
              <a:spcAft>
                <a:spcPct val="0"/>
              </a:spcAft>
              <a:buFontTx/>
              <a:buNone/>
            </a:pPr>
            <a:r>
              <a:rPr lang="en-GB" altLang="fr-FR" sz="2400" b="1" u="none" dirty="0" smtClean="0">
                <a:solidFill>
                  <a:srgbClr val="C00000"/>
                </a:solidFill>
                <a:latin typeface="+mj-lt"/>
              </a:rPr>
              <a:t>(EVITA Program performed in BR2)</a:t>
            </a:r>
          </a:p>
          <a:p>
            <a:pPr algn="ctr" eaLnBrk="1" hangingPunct="1">
              <a:spcAft>
                <a:spcPct val="0"/>
              </a:spcAft>
              <a:buFontTx/>
              <a:buNone/>
            </a:pPr>
            <a:endParaRPr lang="en-GB" altLang="fr-FR" sz="2800" b="1" u="none" dirty="0" smtClean="0">
              <a:solidFill>
                <a:srgbClr val="C00000"/>
              </a:solidFill>
              <a:latin typeface="Lucida Calligraphy" pitchFamily="66" charset="0"/>
            </a:endParaRPr>
          </a:p>
        </p:txBody>
      </p:sp>
      <p:sp>
        <p:nvSpPr>
          <p:cNvPr id="21507" name="Text Box 7"/>
          <p:cNvSpPr txBox="1">
            <a:spLocks noChangeArrowheads="1"/>
          </p:cNvSpPr>
          <p:nvPr/>
        </p:nvSpPr>
        <p:spPr bwMode="auto">
          <a:xfrm>
            <a:off x="3598863" y="6138863"/>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400"/>
              </a:spcAft>
              <a:buFont typeface="Arial" pitchFamily="34" charset="0"/>
              <a:defRPr sz="2200">
                <a:solidFill>
                  <a:schemeClr val="tx2"/>
                </a:solidFill>
                <a:latin typeface="Arial" pitchFamily="34" charset="0"/>
              </a:defRPr>
            </a:lvl1pPr>
            <a:lvl2pPr marL="742950" indent="-285750">
              <a:lnSpc>
                <a:spcPts val="2000"/>
              </a:lnSpc>
              <a:buSzPct val="90000"/>
              <a:buBlip>
                <a:blip r:embed="rId3"/>
              </a:buBlip>
              <a:defRPr sz="1600">
                <a:solidFill>
                  <a:schemeClr val="tx1"/>
                </a:solidFill>
                <a:latin typeface="Arial" pitchFamily="34" charset="0"/>
              </a:defRPr>
            </a:lvl2pPr>
            <a:lvl3pPr marL="1143000" indent="-228600">
              <a:lnSpc>
                <a:spcPts val="2000"/>
              </a:lnSpc>
              <a:buSzPct val="36000"/>
              <a:buFont typeface="Arial" pitchFamily="34" charset="0"/>
              <a:defRPr sz="1600">
                <a:solidFill>
                  <a:srgbClr val="666666"/>
                </a:solidFill>
                <a:latin typeface="Arial" pitchFamily="34" charset="0"/>
              </a:defRPr>
            </a:lvl3pPr>
            <a:lvl4pPr marL="1600200" indent="-228600">
              <a:lnSpc>
                <a:spcPts val="2000"/>
              </a:lnSpc>
              <a:buClr>
                <a:srgbClr val="666666"/>
              </a:buClr>
              <a:buSzPct val="36000"/>
              <a:buBlip>
                <a:blip r:embed="rId4"/>
              </a:buBlip>
              <a:defRPr sz="1600">
                <a:solidFill>
                  <a:srgbClr val="666666"/>
                </a:solidFill>
                <a:latin typeface="Arial" pitchFamily="34" charset="0"/>
              </a:defRPr>
            </a:lvl4pPr>
            <a:lvl5pPr marL="2057400" indent="-22860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eaLnBrk="1" hangingPunct="1">
              <a:spcAft>
                <a:spcPct val="0"/>
              </a:spcAft>
              <a:buFontTx/>
              <a:buNone/>
            </a:pPr>
            <a:endParaRPr lang="en-GB" altLang="fr-FR" sz="2400">
              <a:solidFill>
                <a:schemeClr val="tx1"/>
              </a:solidFill>
              <a:latin typeface="Old English Text MT" pitchFamily="66" charset="0"/>
            </a:endParaRPr>
          </a:p>
        </p:txBody>
      </p:sp>
      <p:pic>
        <p:nvPicPr>
          <p:cNvPr id="1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238" y="4001821"/>
            <a:ext cx="4002252" cy="258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9" descr="couron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45" y="4509122"/>
            <a:ext cx="3177103" cy="223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Ima-EC-0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401" y="2046803"/>
            <a:ext cx="3177103" cy="23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7323" y="2132856"/>
            <a:ext cx="4608512" cy="157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2132856"/>
            <a:ext cx="1392737" cy="7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smtClean="0"/>
              <a:t>5. </a:t>
            </a:r>
            <a:r>
              <a:rPr lang="en-US" altLang="fr-FR" cap="none" dirty="0"/>
              <a:t>Status of the reactor construction</a:t>
            </a:r>
            <a:endParaRPr lang="en-US" dirty="0"/>
          </a:p>
        </p:txBody>
      </p:sp>
      <p:sp>
        <p:nvSpPr>
          <p:cNvPr id="17" name="Espace réservé du numéro de diapositive 8"/>
          <p:cNvSpPr txBox="1">
            <a:spLocks noGrp="1"/>
          </p:cNvSpPr>
          <p:nvPr/>
        </p:nvSpPr>
        <p:spPr bwMode="auto">
          <a:xfrm>
            <a:off x="7845301" y="6520259"/>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24</a:t>
            </a:fld>
            <a:endParaRPr lang="fr-FR" altLang="fr-FR" sz="1000" dirty="0">
              <a:solidFill>
                <a:srgbClr val="666666"/>
              </a:solidFill>
            </a:endParaRPr>
          </a:p>
        </p:txBody>
      </p:sp>
    </p:spTree>
    <p:extLst>
      <p:ext uri="{BB962C8B-B14F-4D97-AF65-F5344CB8AC3E}">
        <p14:creationId xmlns:p14="http://schemas.microsoft.com/office/powerpoint/2010/main" val="955534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6. The key-role of innovative instrumentation for the JHR</a:t>
            </a:r>
            <a:endParaRPr lang="en-US" altLang="fr-FR" cap="none" dirty="0"/>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25</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391365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07" name="Rectangle 19"/>
          <p:cNvSpPr>
            <a:spLocks noChangeArrowheads="1"/>
          </p:cNvSpPr>
          <p:nvPr/>
        </p:nvSpPr>
        <p:spPr bwMode="auto">
          <a:xfrm>
            <a:off x="371475" y="1052513"/>
            <a:ext cx="83947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11113" eaLnBrk="0" hangingPunct="0">
              <a:spcAft>
                <a:spcPts val="400"/>
              </a:spcAft>
              <a:buFont typeface="Arial" charset="0"/>
              <a:defRPr sz="2200">
                <a:solidFill>
                  <a:schemeClr val="tx2"/>
                </a:solidFill>
                <a:latin typeface="Arial" charset="0"/>
              </a:defRPr>
            </a:lvl1pPr>
            <a:lvl2pPr marL="1809750" indent="-285750" eaLnBrk="0" hangingPunct="0">
              <a:lnSpc>
                <a:spcPts val="2000"/>
              </a:lnSpc>
              <a:buSzPct val="90000"/>
              <a:buBlip>
                <a:blip r:embed="rId2"/>
              </a:buBlip>
              <a:defRPr sz="1600">
                <a:solidFill>
                  <a:srgbClr val="666666"/>
                </a:solidFill>
                <a:latin typeface="Arial" charset="0"/>
              </a:defRPr>
            </a:lvl2pPr>
            <a:lvl3pPr marL="2228850" indent="-228600" eaLnBrk="0" hangingPunct="0">
              <a:lnSpc>
                <a:spcPts val="2000"/>
              </a:lnSpc>
              <a:buSzPct val="36000"/>
              <a:buFont typeface="Arial" charset="0"/>
              <a:defRPr sz="1600">
                <a:solidFill>
                  <a:srgbClr val="666666"/>
                </a:solidFill>
                <a:latin typeface="Arial" charset="0"/>
              </a:defRPr>
            </a:lvl3pPr>
            <a:lvl4pPr marL="2647950" indent="-228600" eaLnBrk="0" hangingPunct="0">
              <a:lnSpc>
                <a:spcPts val="2000"/>
              </a:lnSpc>
              <a:buClr>
                <a:srgbClr val="666666"/>
              </a:buClr>
              <a:buSzPct val="36000"/>
              <a:buBlip>
                <a:blip r:embed="rId3"/>
              </a:buBlip>
              <a:defRPr sz="1600">
                <a:solidFill>
                  <a:srgbClr val="666666"/>
                </a:solidFill>
                <a:latin typeface="Arial" charset="0"/>
              </a:defRPr>
            </a:lvl4pPr>
            <a:lvl5pPr marL="3067050" indent="-228600" eaLnBrk="0" hangingPunct="0">
              <a:lnSpc>
                <a:spcPts val="2000"/>
              </a:lnSpc>
              <a:buClr>
                <a:srgbClr val="666666"/>
              </a:buClr>
              <a:buFont typeface="Arial" charset="0"/>
              <a:buChar char="-"/>
              <a:defRPr sz="1600">
                <a:solidFill>
                  <a:srgbClr val="666666"/>
                </a:solidFill>
                <a:latin typeface="Arial" charset="0"/>
              </a:defRPr>
            </a:lvl5pPr>
            <a:lvl6pPr marL="35242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39814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44386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489585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r>
              <a:rPr lang="en-US" altLang="fr-FR" sz="2000" b="1" dirty="0" smtClean="0">
                <a:solidFill>
                  <a:srgbClr val="C00000"/>
                </a:solidFill>
              </a:rPr>
              <a:t>Illustration of measurement needs for material testing</a:t>
            </a:r>
            <a:endParaRPr lang="en-US" altLang="fr-FR" sz="2000" dirty="0">
              <a:solidFill>
                <a:srgbClr val="C00000"/>
              </a:solidFill>
            </a:endParaRPr>
          </a:p>
        </p:txBody>
      </p:sp>
      <p:pic>
        <p:nvPicPr>
          <p:cNvPr id="12311" name="Picture 14" descr="Eprouvette flu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1775" y="4101725"/>
            <a:ext cx="1009650" cy="115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re 1"/>
          <p:cNvSpPr>
            <a:spLocks noGrp="1"/>
          </p:cNvSpPr>
          <p:nvPr>
            <p:ph type="title"/>
          </p:nvPr>
        </p:nvSpPr>
        <p:spPr>
          <a:xfrm>
            <a:off x="1511300" y="52388"/>
            <a:ext cx="7632700" cy="909637"/>
          </a:xfrm>
        </p:spPr>
        <p:txBody>
          <a:bodyPr/>
          <a:lstStyle/>
          <a:p>
            <a:pPr>
              <a:defRPr/>
            </a:pPr>
            <a:r>
              <a:rPr lang="en-US" altLang="fr-FR" cap="none" dirty="0"/>
              <a:t>6. The key-role of innovative instrumentation for the JHR</a:t>
            </a:r>
            <a:endParaRPr lang="en-US" dirty="0"/>
          </a:p>
        </p:txBody>
      </p:sp>
      <p:sp>
        <p:nvSpPr>
          <p:cNvPr id="26" name="Rectangle 20"/>
          <p:cNvSpPr>
            <a:spLocks noChangeArrowheads="1"/>
          </p:cNvSpPr>
          <p:nvPr/>
        </p:nvSpPr>
        <p:spPr bwMode="auto">
          <a:xfrm>
            <a:off x="4427538" y="2060575"/>
            <a:ext cx="4321175" cy="93662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33500" indent="-1231900"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r>
              <a:rPr lang="en-US" altLang="fr-FR" sz="1400" b="1" dirty="0"/>
              <a:t>Objectives of irradiation tests :</a:t>
            </a:r>
          </a:p>
          <a:p>
            <a:pPr algn="ctr" eaLnBrk="1" hangingPunct="1"/>
            <a:r>
              <a:rPr lang="en-US" altLang="fr-FR" sz="1400" b="1" dirty="0"/>
              <a:t>Assess / verify / increase the precision of</a:t>
            </a:r>
          </a:p>
          <a:p>
            <a:pPr algn="ctr" eaLnBrk="1" hangingPunct="1"/>
            <a:r>
              <a:rPr lang="en-US" altLang="fr-FR" sz="1400" b="1" dirty="0"/>
              <a:t> behavior laws under irradiation</a:t>
            </a:r>
            <a:endParaRPr lang="en-US" altLang="fr-FR" sz="900" b="1" u="sng" dirty="0"/>
          </a:p>
          <a:p>
            <a:pPr eaLnBrk="1" hangingPunct="1"/>
            <a:endParaRPr lang="en-US" altLang="fr-FR" sz="900" b="1" u="sng" dirty="0"/>
          </a:p>
          <a:p>
            <a:endParaRPr lang="en-US" altLang="fr-FR" sz="1400" dirty="0"/>
          </a:p>
        </p:txBody>
      </p:sp>
      <p:sp>
        <p:nvSpPr>
          <p:cNvPr id="28" name="Line 21"/>
          <p:cNvSpPr>
            <a:spLocks noChangeShapeType="1"/>
          </p:cNvSpPr>
          <p:nvPr/>
        </p:nvSpPr>
        <p:spPr bwMode="auto">
          <a:xfrm>
            <a:off x="2562225" y="4843463"/>
            <a:ext cx="3848100"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 name="Text Box 22"/>
          <p:cNvSpPr txBox="1">
            <a:spLocks noChangeArrowheads="1"/>
          </p:cNvSpPr>
          <p:nvPr/>
        </p:nvSpPr>
        <p:spPr bwMode="auto">
          <a:xfrm>
            <a:off x="5016500" y="4427538"/>
            <a:ext cx="2084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600">
                <a:solidFill>
                  <a:schemeClr val="tx1"/>
                </a:solidFill>
              </a:rPr>
              <a:t>Integrated flux / dose</a:t>
            </a:r>
          </a:p>
        </p:txBody>
      </p:sp>
      <p:sp>
        <p:nvSpPr>
          <p:cNvPr id="30" name="Text Box 23"/>
          <p:cNvSpPr txBox="1">
            <a:spLocks noChangeArrowheads="1"/>
          </p:cNvSpPr>
          <p:nvPr/>
        </p:nvSpPr>
        <p:spPr bwMode="auto">
          <a:xfrm>
            <a:off x="468313" y="3282950"/>
            <a:ext cx="2087562"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600">
                <a:solidFill>
                  <a:schemeClr val="tx1"/>
                </a:solidFill>
              </a:rPr>
              <a:t>Studied property</a:t>
            </a:r>
          </a:p>
          <a:p>
            <a:pPr algn="ctr">
              <a:spcBef>
                <a:spcPct val="50000"/>
              </a:spcBef>
              <a:spcAft>
                <a:spcPct val="0"/>
              </a:spcAft>
              <a:buFontTx/>
              <a:buNone/>
            </a:pPr>
            <a:r>
              <a:rPr lang="en-US" altLang="fr-FR" sz="1200">
                <a:solidFill>
                  <a:schemeClr val="tx1"/>
                </a:solidFill>
              </a:rPr>
              <a:t>(ex : fragility, cracking, corrosion, conductivity, etc.)</a:t>
            </a:r>
          </a:p>
        </p:txBody>
      </p:sp>
      <p:sp>
        <p:nvSpPr>
          <p:cNvPr id="31" name="Arc 24"/>
          <p:cNvSpPr>
            <a:spLocks/>
          </p:cNvSpPr>
          <p:nvPr/>
        </p:nvSpPr>
        <p:spPr bwMode="auto">
          <a:xfrm flipH="1">
            <a:off x="2552700" y="3843338"/>
            <a:ext cx="3333750" cy="1000125"/>
          </a:xfrm>
          <a:custGeom>
            <a:avLst/>
            <a:gdLst>
              <a:gd name="T0" fmla="*/ 0 w 21600"/>
              <a:gd name="T1" fmla="*/ 0 h 21600"/>
              <a:gd name="T2" fmla="*/ 514531901 w 21600"/>
              <a:gd name="T3" fmla="*/ 46307871 h 21600"/>
              <a:gd name="T4" fmla="*/ 0 w 21600"/>
              <a:gd name="T5" fmla="*/ 4630787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 name="Arc 25"/>
          <p:cNvSpPr>
            <a:spLocks/>
          </p:cNvSpPr>
          <p:nvPr/>
        </p:nvSpPr>
        <p:spPr bwMode="auto">
          <a:xfrm flipH="1">
            <a:off x="2559050" y="3660775"/>
            <a:ext cx="3457575" cy="1171575"/>
          </a:xfrm>
          <a:custGeom>
            <a:avLst/>
            <a:gdLst>
              <a:gd name="T0" fmla="*/ 2946622 w 21600"/>
              <a:gd name="T1" fmla="*/ 0 h 21600"/>
              <a:gd name="T2" fmla="*/ 553464115 w 21600"/>
              <a:gd name="T3" fmla="*/ 63545740 h 21600"/>
              <a:gd name="T4" fmla="*/ 0 w 21600"/>
              <a:gd name="T5" fmla="*/ 6354574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14" y="0"/>
                </a:moveTo>
                <a:cubicBezTo>
                  <a:pt x="11999" y="63"/>
                  <a:pt x="21600" y="9715"/>
                  <a:pt x="21600" y="21600"/>
                </a:cubicBezTo>
              </a:path>
              <a:path w="21600" h="21600" stroke="0" extrusionOk="0">
                <a:moveTo>
                  <a:pt x="114" y="0"/>
                </a:moveTo>
                <a:cubicBezTo>
                  <a:pt x="11999" y="63"/>
                  <a:pt x="21600" y="9715"/>
                  <a:pt x="21600" y="21600"/>
                </a:cubicBezTo>
                <a:lnTo>
                  <a:pt x="0" y="21600"/>
                </a:lnTo>
                <a:lnTo>
                  <a:pt x="114" y="0"/>
                </a:lnTo>
                <a:close/>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 name="Arc 26"/>
          <p:cNvSpPr>
            <a:spLocks/>
          </p:cNvSpPr>
          <p:nvPr/>
        </p:nvSpPr>
        <p:spPr bwMode="auto">
          <a:xfrm flipH="1">
            <a:off x="2549525" y="3516313"/>
            <a:ext cx="3562350" cy="1285875"/>
          </a:xfrm>
          <a:custGeom>
            <a:avLst/>
            <a:gdLst>
              <a:gd name="T0" fmla="*/ 0 w 21600"/>
              <a:gd name="T1" fmla="*/ 0 h 21600"/>
              <a:gd name="T2" fmla="*/ 587515626 w 21600"/>
              <a:gd name="T3" fmla="*/ 76549746 h 21600"/>
              <a:gd name="T4" fmla="*/ 0 w 21600"/>
              <a:gd name="T5" fmla="*/ 765497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 name="Arc 27"/>
          <p:cNvSpPr>
            <a:spLocks/>
          </p:cNvSpPr>
          <p:nvPr/>
        </p:nvSpPr>
        <p:spPr bwMode="auto">
          <a:xfrm flipH="1">
            <a:off x="2549525" y="3421063"/>
            <a:ext cx="3638550" cy="1362075"/>
          </a:xfrm>
          <a:custGeom>
            <a:avLst/>
            <a:gdLst>
              <a:gd name="T0" fmla="*/ 1560702 w 21600"/>
              <a:gd name="T1" fmla="*/ 0 h 21600"/>
              <a:gd name="T2" fmla="*/ 612918801 w 21600"/>
              <a:gd name="T3" fmla="*/ 85891125 h 21600"/>
              <a:gd name="T4" fmla="*/ 0 w 21600"/>
              <a:gd name="T5" fmla="*/ 858911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54" y="0"/>
                </a:moveTo>
                <a:cubicBezTo>
                  <a:pt x="11962" y="30"/>
                  <a:pt x="21600" y="9692"/>
                  <a:pt x="21600" y="21600"/>
                </a:cubicBezTo>
              </a:path>
              <a:path w="21600" h="21600" stroke="0" extrusionOk="0">
                <a:moveTo>
                  <a:pt x="54" y="0"/>
                </a:moveTo>
                <a:cubicBezTo>
                  <a:pt x="11962" y="30"/>
                  <a:pt x="21600" y="9692"/>
                  <a:pt x="21600" y="21600"/>
                </a:cubicBezTo>
                <a:lnTo>
                  <a:pt x="0" y="21600"/>
                </a:lnTo>
                <a:lnTo>
                  <a:pt x="54" y="0"/>
                </a:lnTo>
                <a:close/>
              </a:path>
            </a:pathLst>
          </a:custGeom>
          <a:noFill/>
          <a:ln w="1905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 name="Line 28"/>
          <p:cNvSpPr>
            <a:spLocks noChangeShapeType="1"/>
          </p:cNvSpPr>
          <p:nvPr/>
        </p:nvSpPr>
        <p:spPr bwMode="auto">
          <a:xfrm flipV="1">
            <a:off x="5781675" y="3338513"/>
            <a:ext cx="457200" cy="628650"/>
          </a:xfrm>
          <a:prstGeom prst="line">
            <a:avLst/>
          </a:prstGeom>
          <a:noFill/>
          <a:ln w="9525">
            <a:solidFill>
              <a:schemeClr val="tx1"/>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 name="Text Box 29"/>
          <p:cNvSpPr txBox="1">
            <a:spLocks noChangeArrowheads="1"/>
          </p:cNvSpPr>
          <p:nvPr/>
        </p:nvSpPr>
        <p:spPr bwMode="auto">
          <a:xfrm>
            <a:off x="6194425" y="3436938"/>
            <a:ext cx="24098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600" dirty="0">
                <a:solidFill>
                  <a:schemeClr val="tx1"/>
                </a:solidFill>
              </a:rPr>
              <a:t>Influence parameter</a:t>
            </a:r>
          </a:p>
          <a:p>
            <a:pPr algn="ctr">
              <a:spcBef>
                <a:spcPct val="50000"/>
              </a:spcBef>
              <a:spcAft>
                <a:spcPct val="0"/>
              </a:spcAft>
              <a:buFontTx/>
              <a:buNone/>
            </a:pPr>
            <a:r>
              <a:rPr lang="en-US" altLang="fr-FR" sz="1200" dirty="0">
                <a:solidFill>
                  <a:schemeClr val="tx1"/>
                </a:solidFill>
              </a:rPr>
              <a:t>(temperature, physicochemical conditions, etc.)</a:t>
            </a:r>
          </a:p>
        </p:txBody>
      </p:sp>
      <p:sp>
        <p:nvSpPr>
          <p:cNvPr id="37" name="Text Box 30"/>
          <p:cNvSpPr txBox="1">
            <a:spLocks noChangeArrowheads="1"/>
          </p:cNvSpPr>
          <p:nvPr/>
        </p:nvSpPr>
        <p:spPr bwMode="auto">
          <a:xfrm>
            <a:off x="1889125" y="5060950"/>
            <a:ext cx="5754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800" dirty="0">
                <a:solidFill>
                  <a:srgbClr val="C00000"/>
                </a:solidFill>
                <a:sym typeface="Wingdings" pitchFamily="2" charset="2"/>
              </a:rPr>
              <a:t> All these parameters must be accurately measured !</a:t>
            </a:r>
            <a:endParaRPr lang="en-US" altLang="fr-FR" sz="1800" dirty="0">
              <a:solidFill>
                <a:srgbClr val="C00000"/>
              </a:solidFill>
            </a:endParaRPr>
          </a:p>
        </p:txBody>
      </p:sp>
      <p:sp>
        <p:nvSpPr>
          <p:cNvPr id="38" name="Oval 31"/>
          <p:cNvSpPr>
            <a:spLocks noChangeArrowheads="1"/>
          </p:cNvSpPr>
          <p:nvPr/>
        </p:nvSpPr>
        <p:spPr bwMode="auto">
          <a:xfrm>
            <a:off x="493713" y="3213100"/>
            <a:ext cx="1990725" cy="43815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39" name="Oval 32"/>
          <p:cNvSpPr>
            <a:spLocks noChangeArrowheads="1"/>
          </p:cNvSpPr>
          <p:nvPr/>
        </p:nvSpPr>
        <p:spPr bwMode="auto">
          <a:xfrm>
            <a:off x="4987925" y="4364038"/>
            <a:ext cx="2105025" cy="447675"/>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40" name="Oval 33"/>
          <p:cNvSpPr>
            <a:spLocks noChangeArrowheads="1"/>
          </p:cNvSpPr>
          <p:nvPr/>
        </p:nvSpPr>
        <p:spPr bwMode="auto">
          <a:xfrm>
            <a:off x="6207125" y="3363913"/>
            <a:ext cx="2286000" cy="45720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fr-FR" altLang="fr-FR" sz="1800">
              <a:solidFill>
                <a:schemeClr val="tx1"/>
              </a:solidFill>
            </a:endParaRPr>
          </a:p>
        </p:txBody>
      </p:sp>
      <p:sp>
        <p:nvSpPr>
          <p:cNvPr id="41" name="Line 34"/>
          <p:cNvSpPr>
            <a:spLocks noChangeShapeType="1"/>
          </p:cNvSpPr>
          <p:nvPr/>
        </p:nvSpPr>
        <p:spPr bwMode="auto">
          <a:xfrm flipV="1">
            <a:off x="2562225" y="3271838"/>
            <a:ext cx="0" cy="15716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2" name="Text Box 35"/>
          <p:cNvSpPr txBox="1">
            <a:spLocks noChangeArrowheads="1"/>
          </p:cNvSpPr>
          <p:nvPr/>
        </p:nvSpPr>
        <p:spPr bwMode="auto">
          <a:xfrm>
            <a:off x="638175" y="5733256"/>
            <a:ext cx="7578725" cy="81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Char char="•"/>
            </a:pPr>
            <a:r>
              <a:rPr lang="en-US" altLang="fr-FR" sz="1600" b="1" dirty="0">
                <a:solidFill>
                  <a:schemeClr val="tx1"/>
                </a:solidFill>
              </a:rPr>
              <a:t> </a:t>
            </a:r>
            <a:r>
              <a:rPr lang="en-US" altLang="fr-FR" sz="1600" b="1" u="sng" dirty="0">
                <a:solidFill>
                  <a:schemeClr val="tx1"/>
                </a:solidFill>
              </a:rPr>
              <a:t>Watch safety parameters</a:t>
            </a:r>
            <a:r>
              <a:rPr lang="en-US" altLang="fr-FR" sz="1400" b="1" u="sng" dirty="0">
                <a:solidFill>
                  <a:schemeClr val="tx1"/>
                </a:solidFill>
              </a:rPr>
              <a:t> </a:t>
            </a:r>
          </a:p>
          <a:p>
            <a:pPr>
              <a:spcBef>
                <a:spcPct val="20000"/>
              </a:spcBef>
              <a:spcAft>
                <a:spcPct val="0"/>
              </a:spcAft>
              <a:buFontTx/>
              <a:buNone/>
            </a:pPr>
            <a:r>
              <a:rPr lang="en-US" altLang="fr-FR" sz="1400" dirty="0">
                <a:solidFill>
                  <a:srgbClr val="666666"/>
                </a:solidFill>
                <a:sym typeface="Wingdings" pitchFamily="2" charset="2"/>
              </a:rPr>
              <a:t>= check that some specified parameters stay in their acceptable range</a:t>
            </a:r>
          </a:p>
          <a:p>
            <a:pPr>
              <a:spcBef>
                <a:spcPct val="20000"/>
              </a:spcBef>
              <a:spcAft>
                <a:spcPct val="0"/>
              </a:spcAft>
              <a:buFontTx/>
              <a:buNone/>
            </a:pPr>
            <a:r>
              <a:rPr lang="en-US" altLang="fr-FR" sz="1200" dirty="0">
                <a:solidFill>
                  <a:srgbClr val="666666"/>
                </a:solidFill>
              </a:rPr>
              <a:t>(e.g. : temperature, pressure, etc.)</a:t>
            </a:r>
          </a:p>
        </p:txBody>
      </p:sp>
      <p:sp>
        <p:nvSpPr>
          <p:cNvPr id="43" name="Text Box 36"/>
          <p:cNvSpPr txBox="1">
            <a:spLocks noChangeArrowheads="1"/>
          </p:cNvSpPr>
          <p:nvPr/>
        </p:nvSpPr>
        <p:spPr bwMode="auto">
          <a:xfrm>
            <a:off x="493713" y="2103971"/>
            <a:ext cx="26997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Char char="•"/>
            </a:pPr>
            <a:r>
              <a:rPr lang="en-US" altLang="fr-FR" sz="1600" b="1" dirty="0">
                <a:solidFill>
                  <a:schemeClr val="tx1"/>
                </a:solidFill>
              </a:rPr>
              <a:t> </a:t>
            </a:r>
            <a:r>
              <a:rPr lang="en-US" altLang="fr-FR" sz="1600" b="1" u="sng" dirty="0">
                <a:solidFill>
                  <a:schemeClr val="tx1"/>
                </a:solidFill>
              </a:rPr>
              <a:t>Monitor the experiments</a:t>
            </a:r>
          </a:p>
        </p:txBody>
      </p:sp>
      <p:sp>
        <p:nvSpPr>
          <p:cNvPr id="44" name="Text Box 38"/>
          <p:cNvSpPr txBox="1">
            <a:spLocks noChangeArrowheads="1"/>
          </p:cNvSpPr>
          <p:nvPr/>
        </p:nvSpPr>
        <p:spPr bwMode="auto">
          <a:xfrm>
            <a:off x="7505700" y="4429125"/>
            <a:ext cx="808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1200">
                <a:solidFill>
                  <a:schemeClr val="tx1"/>
                </a:solidFill>
              </a:rPr>
              <a:t>damages</a:t>
            </a:r>
          </a:p>
        </p:txBody>
      </p:sp>
      <p:sp>
        <p:nvSpPr>
          <p:cNvPr id="45" name="Line 39"/>
          <p:cNvSpPr>
            <a:spLocks noChangeShapeType="1"/>
          </p:cNvSpPr>
          <p:nvPr/>
        </p:nvSpPr>
        <p:spPr bwMode="auto">
          <a:xfrm>
            <a:off x="7105650" y="4576763"/>
            <a:ext cx="333375" cy="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 name="Text Box 40"/>
          <p:cNvSpPr txBox="1">
            <a:spLocks noChangeArrowheads="1"/>
          </p:cNvSpPr>
          <p:nvPr/>
        </p:nvSpPr>
        <p:spPr bwMode="auto">
          <a:xfrm>
            <a:off x="231775" y="1647825"/>
            <a:ext cx="405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800" dirty="0">
                <a:solidFill>
                  <a:schemeClr val="tx1"/>
                </a:solidFill>
              </a:rPr>
              <a:t>In-pile measurements are essential to:</a:t>
            </a:r>
          </a:p>
        </p:txBody>
      </p:sp>
      <p:sp>
        <p:nvSpPr>
          <p:cNvPr id="47"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26</a:t>
            </a:fld>
            <a:endParaRPr lang="fr-FR" altLang="fr-FR" sz="1000" dirty="0">
              <a:solidFill>
                <a:srgbClr val="66666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Espace réservé du contenu 11"/>
          <p:cNvSpPr>
            <a:spLocks/>
          </p:cNvSpPr>
          <p:nvPr/>
        </p:nvSpPr>
        <p:spPr bwMode="auto">
          <a:xfrm>
            <a:off x="431800" y="980728"/>
            <a:ext cx="82438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r>
              <a:rPr lang="en-US" altLang="fr-FR" sz="2000" b="1" u="none" dirty="0" smtClean="0">
                <a:solidFill>
                  <a:srgbClr val="C00000"/>
                </a:solidFill>
              </a:rPr>
              <a:t>Main stakes for in-pile instrumentation</a:t>
            </a:r>
            <a:endParaRPr lang="en-US" altLang="fr-FR" sz="2000" b="1" u="none" dirty="0">
              <a:solidFill>
                <a:srgbClr val="C00000"/>
              </a:solidFill>
            </a:endParaRPr>
          </a:p>
        </p:txBody>
      </p:sp>
      <p:sp>
        <p:nvSpPr>
          <p:cNvPr id="21" name="Text Box 27"/>
          <p:cNvSpPr txBox="1">
            <a:spLocks noChangeArrowheads="1"/>
          </p:cNvSpPr>
          <p:nvPr/>
        </p:nvSpPr>
        <p:spPr bwMode="auto">
          <a:xfrm>
            <a:off x="250825" y="1923703"/>
            <a:ext cx="3168650" cy="1165225"/>
          </a:xfrm>
          <a:prstGeom prst="rect">
            <a:avLst/>
          </a:prstGeom>
          <a:solidFill>
            <a:srgbClr val="E3F4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Reduction of uncertainties in experimental conditions</a:t>
            </a:r>
          </a:p>
          <a:p>
            <a:pPr eaLnBrk="1" hangingPunct="1">
              <a:spcAft>
                <a:spcPct val="0"/>
              </a:spcAft>
              <a:buFontTx/>
              <a:buNone/>
            </a:pPr>
            <a:r>
              <a:rPr lang="en-US" altLang="fr-FR" sz="1400" u="none" dirty="0">
                <a:solidFill>
                  <a:prstClr val="black"/>
                </a:solidFill>
              </a:rPr>
              <a:t>- Neutrons / gamma flux</a:t>
            </a:r>
          </a:p>
          <a:p>
            <a:pPr eaLnBrk="1" hangingPunct="1">
              <a:spcAft>
                <a:spcPct val="0"/>
              </a:spcAft>
              <a:buFontTx/>
              <a:buNone/>
            </a:pPr>
            <a:r>
              <a:rPr lang="en-US" altLang="fr-FR" sz="1400" u="none" dirty="0">
                <a:solidFill>
                  <a:prstClr val="black"/>
                </a:solidFill>
              </a:rPr>
              <a:t>- Neutron spectrum</a:t>
            </a:r>
          </a:p>
          <a:p>
            <a:pPr eaLnBrk="1" hangingPunct="1">
              <a:spcAft>
                <a:spcPct val="0"/>
              </a:spcAft>
              <a:buFontTx/>
              <a:buNone/>
            </a:pPr>
            <a:r>
              <a:rPr lang="en-US" altLang="fr-FR" sz="1400" u="none" dirty="0">
                <a:solidFill>
                  <a:prstClr val="black"/>
                </a:solidFill>
              </a:rPr>
              <a:t>- Neutron </a:t>
            </a:r>
            <a:r>
              <a:rPr lang="en-US" altLang="fr-FR" sz="1400" u="none" dirty="0" smtClean="0">
                <a:solidFill>
                  <a:prstClr val="black"/>
                </a:solidFill>
              </a:rPr>
              <a:t>dose</a:t>
            </a:r>
            <a:endParaRPr lang="en-US" altLang="fr-FR" sz="1400" u="none" dirty="0">
              <a:solidFill>
                <a:prstClr val="black"/>
              </a:solidFill>
            </a:endParaRPr>
          </a:p>
        </p:txBody>
      </p:sp>
      <p:sp>
        <p:nvSpPr>
          <p:cNvPr id="22" name="Text Box 28"/>
          <p:cNvSpPr txBox="1">
            <a:spLocks noChangeArrowheads="1"/>
          </p:cNvSpPr>
          <p:nvPr/>
        </p:nvSpPr>
        <p:spPr bwMode="auto">
          <a:xfrm>
            <a:off x="684213" y="3292128"/>
            <a:ext cx="3168650" cy="952500"/>
          </a:xfrm>
          <a:prstGeom prst="rect">
            <a:avLst/>
          </a:prstGeom>
          <a:solidFill>
            <a:srgbClr val="E3F43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Better knowledge of nuclear heating</a:t>
            </a:r>
          </a:p>
          <a:p>
            <a:pPr eaLnBrk="1" hangingPunct="1">
              <a:spcAft>
                <a:spcPct val="0"/>
              </a:spcAft>
              <a:buFontTx/>
              <a:buNone/>
            </a:pPr>
            <a:r>
              <a:rPr lang="en-US" altLang="fr-FR" sz="1400" u="none" dirty="0">
                <a:solidFill>
                  <a:prstClr val="black"/>
                </a:solidFill>
                <a:sym typeface="Wingdings" pitchFamily="2" charset="2"/>
              </a:rPr>
              <a:t> design of experimental devices</a:t>
            </a:r>
            <a:endParaRPr lang="en-US" altLang="fr-FR" sz="1400" u="none" dirty="0">
              <a:solidFill>
                <a:prstClr val="black"/>
              </a:solidFill>
            </a:endParaRPr>
          </a:p>
          <a:p>
            <a:pPr eaLnBrk="1" hangingPunct="1">
              <a:spcAft>
                <a:spcPct val="0"/>
              </a:spcAft>
              <a:buFontTx/>
              <a:buNone/>
            </a:pPr>
            <a:r>
              <a:rPr lang="en-US" altLang="fr-FR" sz="1400" u="none" dirty="0">
                <a:solidFill>
                  <a:prstClr val="black"/>
                </a:solidFill>
              </a:rPr>
              <a:t>Major stakes for JHR</a:t>
            </a:r>
          </a:p>
        </p:txBody>
      </p:sp>
      <p:sp>
        <p:nvSpPr>
          <p:cNvPr id="24" name="Text Box 29"/>
          <p:cNvSpPr txBox="1">
            <a:spLocks noChangeArrowheads="1"/>
          </p:cNvSpPr>
          <p:nvPr/>
        </p:nvSpPr>
        <p:spPr bwMode="auto">
          <a:xfrm>
            <a:off x="4356100" y="3508028"/>
            <a:ext cx="3744913" cy="9525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Highly instrumented experiments</a:t>
            </a:r>
          </a:p>
          <a:p>
            <a:pPr eaLnBrk="1" hangingPunct="1">
              <a:spcAft>
                <a:spcPct val="0"/>
              </a:spcAft>
              <a:buFontTx/>
              <a:buNone/>
            </a:pPr>
            <a:endParaRPr lang="en-US" altLang="fr-FR" sz="1400" dirty="0">
              <a:solidFill>
                <a:srgbClr val="3333CC"/>
              </a:solidFill>
            </a:endParaRPr>
          </a:p>
          <a:p>
            <a:pPr eaLnBrk="1" hangingPunct="1">
              <a:spcAft>
                <a:spcPct val="0"/>
              </a:spcAft>
              <a:buFontTx/>
              <a:buNone/>
            </a:pPr>
            <a:r>
              <a:rPr lang="en-US" altLang="fr-FR" sz="1400" u="none" dirty="0">
                <a:solidFill>
                  <a:prstClr val="black"/>
                </a:solidFill>
              </a:rPr>
              <a:t>« Cook and look » </a:t>
            </a:r>
            <a:r>
              <a:rPr lang="en-US" altLang="fr-FR" sz="1400" u="none" dirty="0">
                <a:solidFill>
                  <a:prstClr val="black"/>
                </a:solidFill>
                <a:sym typeface="Wingdings" pitchFamily="2" charset="2"/>
              </a:rPr>
              <a:t></a:t>
            </a:r>
          </a:p>
          <a:p>
            <a:pPr eaLnBrk="1" hangingPunct="1">
              <a:spcAft>
                <a:spcPct val="0"/>
              </a:spcAft>
              <a:buFontTx/>
              <a:buNone/>
            </a:pPr>
            <a:endParaRPr lang="en-US" altLang="fr-FR" sz="1400" dirty="0">
              <a:solidFill>
                <a:prstClr val="black"/>
              </a:solidFill>
            </a:endParaRPr>
          </a:p>
        </p:txBody>
      </p:sp>
      <p:sp>
        <p:nvSpPr>
          <p:cNvPr id="25" name="Text Box 30"/>
          <p:cNvSpPr txBox="1">
            <a:spLocks noChangeArrowheads="1"/>
          </p:cNvSpPr>
          <p:nvPr/>
        </p:nvSpPr>
        <p:spPr bwMode="auto">
          <a:xfrm>
            <a:off x="6084888" y="3723928"/>
            <a:ext cx="20875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u="none" dirty="0">
                <a:solidFill>
                  <a:prstClr val="black"/>
                </a:solidFill>
                <a:sym typeface="Wingdings" pitchFamily="2" charset="2"/>
              </a:rPr>
              <a:t>Online measurement of experimental parameters</a:t>
            </a:r>
            <a:endParaRPr lang="en-US" altLang="fr-FR" sz="1800" u="none" dirty="0">
              <a:solidFill>
                <a:prstClr val="black"/>
              </a:solidFill>
            </a:endParaRPr>
          </a:p>
        </p:txBody>
      </p:sp>
      <p:sp>
        <p:nvSpPr>
          <p:cNvPr id="26" name="Text Box 31"/>
          <p:cNvSpPr txBox="1">
            <a:spLocks noChangeArrowheads="1"/>
          </p:cNvSpPr>
          <p:nvPr/>
        </p:nvSpPr>
        <p:spPr bwMode="auto">
          <a:xfrm>
            <a:off x="1609725" y="4938366"/>
            <a:ext cx="3516313" cy="9525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prstClr val="black"/>
                </a:solidFill>
              </a:rPr>
              <a:t>Material behavior</a:t>
            </a:r>
          </a:p>
          <a:p>
            <a:pPr eaLnBrk="1" hangingPunct="1">
              <a:spcAft>
                <a:spcPct val="0"/>
              </a:spcAft>
              <a:buFontTx/>
              <a:buNone/>
            </a:pPr>
            <a:r>
              <a:rPr lang="en-US" altLang="fr-FR" sz="1400" u="none" dirty="0">
                <a:solidFill>
                  <a:prstClr val="black"/>
                </a:solidFill>
              </a:rPr>
              <a:t>New materials, better representativeness</a:t>
            </a:r>
          </a:p>
          <a:p>
            <a:pPr eaLnBrk="1" hangingPunct="1">
              <a:spcAft>
                <a:spcPct val="0"/>
              </a:spcAft>
              <a:buFontTx/>
              <a:buNone/>
            </a:pPr>
            <a:r>
              <a:rPr lang="en-US" altLang="fr-FR" sz="1400" u="none" dirty="0">
                <a:solidFill>
                  <a:prstClr val="black"/>
                </a:solidFill>
                <a:sym typeface="Wingdings" pitchFamily="2" charset="2"/>
              </a:rPr>
              <a:t>- Temperature </a:t>
            </a:r>
          </a:p>
          <a:p>
            <a:pPr eaLnBrk="1" hangingPunct="1">
              <a:spcAft>
                <a:spcPct val="0"/>
              </a:spcAft>
              <a:buFontTx/>
              <a:buNone/>
            </a:pPr>
            <a:r>
              <a:rPr lang="en-US" altLang="fr-FR" sz="1400" u="none" dirty="0">
                <a:solidFill>
                  <a:prstClr val="black"/>
                </a:solidFill>
                <a:sym typeface="Wingdings" pitchFamily="2" charset="2"/>
              </a:rPr>
              <a:t>- Deformations (creep…)</a:t>
            </a:r>
            <a:endParaRPr lang="en-US" altLang="fr-FR" sz="1400" u="none" dirty="0">
              <a:solidFill>
                <a:prstClr val="black"/>
              </a:solidFill>
            </a:endParaRPr>
          </a:p>
        </p:txBody>
      </p:sp>
      <p:sp>
        <p:nvSpPr>
          <p:cNvPr id="27" name="Text Box 32"/>
          <p:cNvSpPr txBox="1">
            <a:spLocks noChangeArrowheads="1"/>
          </p:cNvSpPr>
          <p:nvPr/>
        </p:nvSpPr>
        <p:spPr bwMode="auto">
          <a:xfrm>
            <a:off x="5724525" y="1923703"/>
            <a:ext cx="3097213" cy="739775"/>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srgbClr val="3333CC"/>
                </a:solidFill>
              </a:rPr>
              <a:t>Better characterization of thermo-hydraulic conditions</a:t>
            </a:r>
          </a:p>
          <a:p>
            <a:pPr eaLnBrk="1" hangingPunct="1">
              <a:spcAft>
                <a:spcPct val="0"/>
              </a:spcAft>
              <a:buFontTx/>
              <a:buNone/>
            </a:pPr>
            <a:r>
              <a:rPr lang="en-US" altLang="fr-FR" sz="1400" u="none" dirty="0">
                <a:solidFill>
                  <a:prstClr val="black"/>
                </a:solidFill>
                <a:sym typeface="Wingdings" pitchFamily="2" charset="2"/>
              </a:rPr>
              <a:t> temperature field / fluid flows</a:t>
            </a:r>
            <a:endParaRPr lang="en-US" altLang="fr-FR" sz="1400" u="none" dirty="0">
              <a:solidFill>
                <a:prstClr val="black"/>
              </a:solidFill>
            </a:endParaRPr>
          </a:p>
        </p:txBody>
      </p:sp>
      <p:sp>
        <p:nvSpPr>
          <p:cNvPr id="28" name="Text Box 33"/>
          <p:cNvSpPr txBox="1">
            <a:spLocks noChangeArrowheads="1"/>
          </p:cNvSpPr>
          <p:nvPr/>
        </p:nvSpPr>
        <p:spPr bwMode="auto">
          <a:xfrm>
            <a:off x="5508625" y="4947891"/>
            <a:ext cx="3168650" cy="954107"/>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b="1" u="none" dirty="0">
                <a:solidFill>
                  <a:prstClr val="black"/>
                </a:solidFill>
              </a:rPr>
              <a:t>Fuel improvement and qualification</a:t>
            </a:r>
          </a:p>
          <a:p>
            <a:pPr eaLnBrk="1" hangingPunct="1">
              <a:spcAft>
                <a:spcPct val="0"/>
              </a:spcAft>
              <a:buFontTx/>
              <a:buNone/>
            </a:pPr>
            <a:r>
              <a:rPr lang="en-US" altLang="fr-FR" sz="1400" u="none" dirty="0">
                <a:solidFill>
                  <a:prstClr val="black"/>
                </a:solidFill>
                <a:sym typeface="Wingdings" pitchFamily="2" charset="2"/>
              </a:rPr>
              <a:t>- Fission gas release </a:t>
            </a:r>
          </a:p>
          <a:p>
            <a:pPr eaLnBrk="1" hangingPunct="1">
              <a:spcAft>
                <a:spcPct val="0"/>
              </a:spcAft>
              <a:buFontTx/>
              <a:buNone/>
            </a:pPr>
            <a:r>
              <a:rPr lang="en-US" altLang="fr-FR" sz="1400" u="none" dirty="0">
                <a:solidFill>
                  <a:prstClr val="black"/>
                </a:solidFill>
                <a:sym typeface="Wingdings" pitchFamily="2" charset="2"/>
              </a:rPr>
              <a:t>- Pellet-cladding interaction</a:t>
            </a:r>
          </a:p>
          <a:p>
            <a:pPr eaLnBrk="1" hangingPunct="1">
              <a:spcAft>
                <a:spcPct val="0"/>
              </a:spcAft>
              <a:buFontTx/>
              <a:buNone/>
            </a:pPr>
            <a:r>
              <a:rPr lang="en-US" altLang="fr-FR" sz="1400" u="none" dirty="0">
                <a:solidFill>
                  <a:prstClr val="black"/>
                </a:solidFill>
                <a:sym typeface="Wingdings" pitchFamily="2" charset="2"/>
              </a:rPr>
              <a:t>- Accidental </a:t>
            </a:r>
            <a:r>
              <a:rPr lang="en-US" altLang="fr-FR" sz="1400" u="none" dirty="0" smtClean="0">
                <a:solidFill>
                  <a:prstClr val="black"/>
                </a:solidFill>
                <a:sym typeface="Wingdings" pitchFamily="2" charset="2"/>
              </a:rPr>
              <a:t>conditions (LOCA</a:t>
            </a:r>
            <a:r>
              <a:rPr lang="en-US" altLang="fr-FR" sz="1400" u="none" dirty="0">
                <a:solidFill>
                  <a:prstClr val="black"/>
                </a:solidFill>
                <a:sym typeface="Wingdings" pitchFamily="2" charset="2"/>
              </a:rPr>
              <a:t>)</a:t>
            </a:r>
            <a:endParaRPr lang="en-US" altLang="fr-FR" sz="1400" u="none" dirty="0">
              <a:solidFill>
                <a:prstClr val="black"/>
              </a:solidFill>
            </a:endParaRPr>
          </a:p>
        </p:txBody>
      </p:sp>
      <p:sp>
        <p:nvSpPr>
          <p:cNvPr id="29" name="Line 34"/>
          <p:cNvSpPr>
            <a:spLocks noChangeShapeType="1"/>
          </p:cNvSpPr>
          <p:nvPr/>
        </p:nvSpPr>
        <p:spPr bwMode="auto">
          <a:xfrm flipH="1">
            <a:off x="3419475" y="1483966"/>
            <a:ext cx="936625" cy="584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0" name="Line 35"/>
          <p:cNvSpPr>
            <a:spLocks noChangeShapeType="1"/>
          </p:cNvSpPr>
          <p:nvPr/>
        </p:nvSpPr>
        <p:spPr bwMode="auto">
          <a:xfrm flipH="1">
            <a:off x="3492500" y="1491903"/>
            <a:ext cx="86360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1" name="Line 36"/>
          <p:cNvSpPr>
            <a:spLocks noChangeShapeType="1"/>
          </p:cNvSpPr>
          <p:nvPr/>
        </p:nvSpPr>
        <p:spPr bwMode="auto">
          <a:xfrm>
            <a:off x="5292725" y="1491903"/>
            <a:ext cx="57467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2" name="Line 37"/>
          <p:cNvSpPr>
            <a:spLocks noChangeShapeType="1"/>
          </p:cNvSpPr>
          <p:nvPr/>
        </p:nvSpPr>
        <p:spPr bwMode="auto">
          <a:xfrm>
            <a:off x="5292725" y="1491903"/>
            <a:ext cx="358775"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3" name="Line 38"/>
          <p:cNvSpPr>
            <a:spLocks noChangeShapeType="1"/>
          </p:cNvSpPr>
          <p:nvPr/>
        </p:nvSpPr>
        <p:spPr bwMode="auto">
          <a:xfrm flipH="1">
            <a:off x="4859338" y="4444653"/>
            <a:ext cx="504825"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4" name="Line 39"/>
          <p:cNvSpPr>
            <a:spLocks noChangeShapeType="1"/>
          </p:cNvSpPr>
          <p:nvPr/>
        </p:nvSpPr>
        <p:spPr bwMode="auto">
          <a:xfrm>
            <a:off x="5364163" y="4444653"/>
            <a:ext cx="360362"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solidFill>
                <a:prstClr val="black"/>
              </a:solidFill>
            </a:endParaRPr>
          </a:p>
        </p:txBody>
      </p:sp>
      <p:sp>
        <p:nvSpPr>
          <p:cNvPr id="35" name="Text Box 40"/>
          <p:cNvSpPr txBox="1">
            <a:spLocks noChangeArrowheads="1"/>
          </p:cNvSpPr>
          <p:nvPr/>
        </p:nvSpPr>
        <p:spPr bwMode="auto">
          <a:xfrm>
            <a:off x="250825" y="1483966"/>
            <a:ext cx="2154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i="1">
                <a:solidFill>
                  <a:prstClr val="black"/>
                </a:solidFill>
              </a:rPr>
              <a:t>Radiation measurements</a:t>
            </a:r>
          </a:p>
        </p:txBody>
      </p:sp>
      <p:sp>
        <p:nvSpPr>
          <p:cNvPr id="36" name="Text Box 41"/>
          <p:cNvSpPr txBox="1">
            <a:spLocks noChangeArrowheads="1"/>
          </p:cNvSpPr>
          <p:nvPr/>
        </p:nvSpPr>
        <p:spPr bwMode="auto">
          <a:xfrm>
            <a:off x="5940425" y="1468091"/>
            <a:ext cx="2922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pitchFamily="34" charset="0"/>
              <a:defRPr sz="2200">
                <a:solidFill>
                  <a:schemeClr val="tx2"/>
                </a:solidFill>
                <a:latin typeface="Arial" pitchFamily="34" charset="0"/>
              </a:defRPr>
            </a:lvl1pPr>
            <a:lvl2pPr marL="742950" indent="-285750" eaLnBrk="0" hangingPunct="0">
              <a:lnSpc>
                <a:spcPts val="2000"/>
              </a:lnSpc>
              <a:buSzPct val="90000"/>
              <a:buBlip>
                <a:blip r:embed="rId2"/>
              </a:buBlip>
              <a:defRPr sz="1600">
                <a:solidFill>
                  <a:srgbClr val="666666"/>
                </a:solidFill>
                <a:latin typeface="Arial" pitchFamily="34" charset="0"/>
              </a:defRPr>
            </a:lvl2pPr>
            <a:lvl3pPr marL="1143000" indent="-228600" eaLnBrk="0" hangingPunct="0">
              <a:lnSpc>
                <a:spcPts val="2000"/>
              </a:lnSpc>
              <a:buSzPct val="36000"/>
              <a:buFont typeface="Arial" pitchFamily="34" charset="0"/>
              <a:defRPr sz="1600">
                <a:solidFill>
                  <a:srgbClr val="666666"/>
                </a:solidFill>
                <a:latin typeface="Arial" pitchFamily="34" charset="0"/>
              </a:defRPr>
            </a:lvl3pPr>
            <a:lvl4pPr marL="1600200" indent="-228600" eaLnBrk="0" hangingPunct="0">
              <a:lnSpc>
                <a:spcPts val="2000"/>
              </a:lnSpc>
              <a:buClr>
                <a:srgbClr val="666666"/>
              </a:buClr>
              <a:buSzPct val="36000"/>
              <a:buBlip>
                <a:blip r:embed="rId3"/>
              </a:buBlip>
              <a:defRPr sz="1600">
                <a:solidFill>
                  <a:srgbClr val="666666"/>
                </a:solidFill>
                <a:latin typeface="Arial" pitchFamily="34" charset="0"/>
              </a:defRPr>
            </a:lvl4pPr>
            <a:lvl5pPr marL="2057400" indent="-228600" eaLnBrk="0" hangingPunct="0">
              <a:lnSpc>
                <a:spcPts val="2000"/>
              </a:lnSpc>
              <a:buClr>
                <a:srgbClr val="666666"/>
              </a:buClr>
              <a:buFont typeface="Arial" pitchFamily="34" charset="0"/>
              <a:buChar char="-"/>
              <a:defRPr sz="1600">
                <a:solidFill>
                  <a:srgbClr val="666666"/>
                </a:solidFill>
                <a:latin typeface="Arial" pitchFamily="34" charset="0"/>
              </a:defRPr>
            </a:lvl5pPr>
            <a:lvl6pPr marL="25146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6pPr>
            <a:lvl7pPr marL="29718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7pPr>
            <a:lvl8pPr marL="34290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8pPr>
            <a:lvl9pPr marL="3886200" indent="-228600" eaLnBrk="0" fontAlgn="base" hangingPunct="0">
              <a:lnSpc>
                <a:spcPts val="2000"/>
              </a:lnSpc>
              <a:spcBef>
                <a:spcPct val="0"/>
              </a:spcBef>
              <a:spcAft>
                <a:spcPct val="0"/>
              </a:spcAft>
              <a:buClr>
                <a:srgbClr val="666666"/>
              </a:buClr>
              <a:buFont typeface="Arial" pitchFamily="34" charset="0"/>
              <a:buChar char="-"/>
              <a:defRPr sz="1600">
                <a:solidFill>
                  <a:srgbClr val="666666"/>
                </a:solidFill>
                <a:latin typeface="Arial" pitchFamily="34" charset="0"/>
              </a:defRPr>
            </a:lvl9pPr>
          </a:lstStyle>
          <a:p>
            <a:pPr algn="ctr" eaLnBrk="1" hangingPunct="1">
              <a:spcAft>
                <a:spcPct val="0"/>
              </a:spcAft>
              <a:buFontTx/>
              <a:buNone/>
            </a:pPr>
            <a:r>
              <a:rPr lang="en-US" altLang="fr-FR" sz="1400" i="1">
                <a:solidFill>
                  <a:prstClr val="black"/>
                </a:solidFill>
              </a:rPr>
              <a:t>Physical parameter measurements</a:t>
            </a:r>
          </a:p>
        </p:txBody>
      </p:sp>
      <p:sp>
        <p:nvSpPr>
          <p:cNvPr id="37" name="Titre 1"/>
          <p:cNvSpPr>
            <a:spLocks noGrp="1"/>
          </p:cNvSpPr>
          <p:nvPr>
            <p:ph type="title"/>
          </p:nvPr>
        </p:nvSpPr>
        <p:spPr>
          <a:xfrm>
            <a:off x="1511300" y="52388"/>
            <a:ext cx="7632700" cy="909637"/>
          </a:xfrm>
        </p:spPr>
        <p:txBody>
          <a:bodyPr/>
          <a:lstStyle/>
          <a:p>
            <a:pPr>
              <a:defRPr/>
            </a:pPr>
            <a:r>
              <a:rPr lang="en-US" altLang="fr-FR" cap="none" dirty="0"/>
              <a:t>6. The key-role of innovative instrumentation for the JHR</a:t>
            </a:r>
            <a:endParaRPr lang="en-US" dirty="0"/>
          </a:p>
        </p:txBody>
      </p:sp>
      <p:sp>
        <p:nvSpPr>
          <p:cNvPr id="3" name="Rectangle 2"/>
          <p:cNvSpPr/>
          <p:nvPr/>
        </p:nvSpPr>
        <p:spPr>
          <a:xfrm>
            <a:off x="126528" y="6095037"/>
            <a:ext cx="8693944" cy="646331"/>
          </a:xfrm>
          <a:prstGeom prst="rect">
            <a:avLst/>
          </a:prstGeom>
        </p:spPr>
        <p:txBody>
          <a:bodyPr wrap="square">
            <a:spAutoFit/>
          </a:bodyPr>
          <a:lstStyle/>
          <a:p>
            <a:r>
              <a:rPr lang="en-US" dirty="0" smtClean="0">
                <a:solidFill>
                  <a:srgbClr val="C00000"/>
                </a:solidFill>
              </a:rPr>
              <a:t>Advanced in-pile instrumentation is necessary to answer </a:t>
            </a:r>
            <a:r>
              <a:rPr lang="en-US" dirty="0">
                <a:solidFill>
                  <a:srgbClr val="C00000"/>
                </a:solidFill>
              </a:rPr>
              <a:t>needs </a:t>
            </a:r>
            <a:r>
              <a:rPr lang="en-US" dirty="0" smtClean="0">
                <a:solidFill>
                  <a:srgbClr val="C00000"/>
                </a:solidFill>
              </a:rPr>
              <a:t>coming from </a:t>
            </a:r>
            <a:r>
              <a:rPr lang="en-US" dirty="0">
                <a:solidFill>
                  <a:srgbClr val="C00000"/>
                </a:solidFill>
              </a:rPr>
              <a:t>advanced  simulation </a:t>
            </a:r>
            <a:r>
              <a:rPr lang="en-US" dirty="0" smtClean="0">
                <a:solidFill>
                  <a:srgbClr val="C00000"/>
                </a:solidFill>
              </a:rPr>
              <a:t>then enhance </a:t>
            </a:r>
            <a:r>
              <a:rPr lang="en-US" dirty="0">
                <a:solidFill>
                  <a:srgbClr val="C00000"/>
                </a:solidFill>
              </a:rPr>
              <a:t>the quality </a:t>
            </a:r>
            <a:r>
              <a:rPr lang="en-US" dirty="0" smtClean="0">
                <a:solidFill>
                  <a:srgbClr val="C00000"/>
                </a:solidFill>
              </a:rPr>
              <a:t>of </a:t>
            </a:r>
            <a:r>
              <a:rPr lang="en-US" dirty="0">
                <a:solidFill>
                  <a:srgbClr val="C00000"/>
                </a:solidFill>
              </a:rPr>
              <a:t>the future JHR experiments</a:t>
            </a:r>
            <a:endParaRPr lang="fr-FR" dirty="0">
              <a:solidFill>
                <a:srgbClr val="C00000"/>
              </a:solidFill>
            </a:endParaRPr>
          </a:p>
        </p:txBody>
      </p:sp>
      <p:sp>
        <p:nvSpPr>
          <p:cNvPr id="23"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27</a:t>
            </a:fld>
            <a:endParaRPr lang="fr-FR" altLang="fr-FR" sz="1000" dirty="0">
              <a:solidFill>
                <a:srgbClr val="666666"/>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0482" name="Espace réservé du numéro de diapositive 8"/>
          <p:cNvSpPr txBox="1">
            <a:spLocks noGrp="1"/>
          </p:cNvSpPr>
          <p:nvPr/>
        </p:nvSpPr>
        <p:spPr bwMode="auto">
          <a:xfrm>
            <a:off x="8024813" y="6303963"/>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000" dirty="0" smtClean="0">
                <a:solidFill>
                  <a:srgbClr val="666666"/>
                </a:solidFill>
              </a:rPr>
              <a:t>  PAGE </a:t>
            </a:r>
            <a:fld id="{B3C35A1F-7122-4AAF-A605-AD12E6B6DE94}" type="slidenum">
              <a:rPr lang="en-US" altLang="fr-FR" sz="1000" smtClean="0">
                <a:solidFill>
                  <a:srgbClr val="666666"/>
                </a:solidFill>
              </a:rPr>
              <a:pPr eaLnBrk="1" hangingPunct="1">
                <a:spcAft>
                  <a:spcPct val="0"/>
                </a:spcAft>
                <a:buFontTx/>
                <a:buNone/>
              </a:pPr>
              <a:t>28</a:t>
            </a:fld>
            <a:endParaRPr lang="en-US" altLang="fr-FR" sz="1000" dirty="0">
              <a:solidFill>
                <a:srgbClr val="666666"/>
              </a:solidFill>
            </a:endParaRPr>
          </a:p>
        </p:txBody>
      </p:sp>
      <p:sp>
        <p:nvSpPr>
          <p:cNvPr id="20483" name="Rectangle 3"/>
          <p:cNvSpPr>
            <a:spLocks noChangeArrowheads="1"/>
          </p:cNvSpPr>
          <p:nvPr/>
        </p:nvSpPr>
        <p:spPr bwMode="auto">
          <a:xfrm>
            <a:off x="323850" y="1412130"/>
            <a:ext cx="8496300" cy="3384550"/>
          </a:xfrm>
          <a:prstGeom prst="rect">
            <a:avLst/>
          </a:prstGeom>
          <a:solidFill>
            <a:srgbClr val="99CCFF">
              <a:alpha val="4901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lgn="ctr">
              <a:spcBef>
                <a:spcPct val="50000"/>
              </a:spcBef>
            </a:pPr>
            <a:endParaRPr lang="en-US" altLang="fr-FR" sz="1200" dirty="0"/>
          </a:p>
        </p:txBody>
      </p:sp>
      <p:sp>
        <p:nvSpPr>
          <p:cNvPr id="20484" name="Rectangle 4"/>
          <p:cNvSpPr>
            <a:spLocks noChangeArrowheads="1"/>
          </p:cNvSpPr>
          <p:nvPr/>
        </p:nvSpPr>
        <p:spPr bwMode="auto">
          <a:xfrm>
            <a:off x="323850" y="4796680"/>
            <a:ext cx="8496300" cy="1169988"/>
          </a:xfrm>
          <a:prstGeom prst="rect">
            <a:avLst/>
          </a:prstGeom>
          <a:solidFill>
            <a:srgbClr val="FFFF00">
              <a:alpha val="4901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lgn="ctr">
              <a:spcBef>
                <a:spcPct val="50000"/>
              </a:spcBef>
            </a:pPr>
            <a:endParaRPr lang="en-US" altLang="fr-FR" sz="1600" dirty="0"/>
          </a:p>
        </p:txBody>
      </p:sp>
      <p:sp>
        <p:nvSpPr>
          <p:cNvPr id="20485" name="Text Box 5"/>
          <p:cNvSpPr txBox="1">
            <a:spLocks noChangeArrowheads="1"/>
          </p:cNvSpPr>
          <p:nvPr/>
        </p:nvSpPr>
        <p:spPr bwMode="auto">
          <a:xfrm>
            <a:off x="323851" y="4796680"/>
            <a:ext cx="1296194"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600" dirty="0" smtClean="0">
                <a:solidFill>
                  <a:srgbClr val="C00000"/>
                </a:solidFill>
              </a:rPr>
              <a:t>In-pile test resources</a:t>
            </a:r>
            <a:endParaRPr lang="en-US" altLang="fr-FR" sz="1600" dirty="0">
              <a:solidFill>
                <a:srgbClr val="C00000"/>
              </a:solidFill>
            </a:endParaRPr>
          </a:p>
        </p:txBody>
      </p:sp>
      <p:sp>
        <p:nvSpPr>
          <p:cNvPr id="20486" name="Text Box 6"/>
          <p:cNvSpPr txBox="1">
            <a:spLocks noChangeArrowheads="1"/>
          </p:cNvSpPr>
          <p:nvPr/>
        </p:nvSpPr>
        <p:spPr bwMode="auto">
          <a:xfrm>
            <a:off x="5436097" y="4796680"/>
            <a:ext cx="359995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r>
              <a:rPr lang="en-US" altLang="fr-FR" sz="1400" dirty="0" smtClean="0"/>
              <a:t>BR2 and BR1 reactors (SCK•CEN </a:t>
            </a:r>
            <a:r>
              <a:rPr lang="en-US" altLang="fr-FR" sz="1400" i="1" dirty="0" err="1" smtClean="0"/>
              <a:t>Mol</a:t>
            </a:r>
            <a:r>
              <a:rPr lang="en-US" altLang="fr-FR" sz="1400" i="1" dirty="0" smtClean="0"/>
              <a:t>)</a:t>
            </a:r>
          </a:p>
          <a:p>
            <a:r>
              <a:rPr lang="en-US" altLang="fr-FR" sz="1400" dirty="0" smtClean="0"/>
              <a:t>TRIGA </a:t>
            </a:r>
            <a:r>
              <a:rPr lang="en-US" altLang="fr-FR" sz="1400" dirty="0"/>
              <a:t>reactor </a:t>
            </a:r>
            <a:r>
              <a:rPr lang="en-US" altLang="fr-FR" sz="1400" dirty="0" smtClean="0"/>
              <a:t>(JSI </a:t>
            </a:r>
            <a:r>
              <a:rPr lang="en-US" altLang="fr-FR" sz="1400" i="1" dirty="0" smtClean="0"/>
              <a:t>Ljubljana)</a:t>
            </a:r>
          </a:p>
          <a:p>
            <a:r>
              <a:rPr lang="en-US" altLang="fr-FR" sz="1400" dirty="0" smtClean="0"/>
              <a:t>MARIA </a:t>
            </a:r>
            <a:r>
              <a:rPr lang="en-US" altLang="fr-FR" sz="1400" dirty="0"/>
              <a:t>reactor </a:t>
            </a:r>
            <a:r>
              <a:rPr lang="en-US" altLang="fr-FR" sz="1400" dirty="0" smtClean="0"/>
              <a:t>(NCBJ </a:t>
            </a:r>
            <a:r>
              <a:rPr lang="en-US" altLang="fr-FR" sz="1400" i="1" dirty="0" err="1" smtClean="0"/>
              <a:t>Świerk</a:t>
            </a:r>
            <a:r>
              <a:rPr lang="en-US" altLang="fr-FR" sz="1400" i="1" dirty="0" smtClean="0"/>
              <a:t>)</a:t>
            </a:r>
          </a:p>
          <a:p>
            <a:r>
              <a:rPr lang="en-US" altLang="fr-FR" sz="1400" dirty="0" smtClean="0"/>
              <a:t>ATR </a:t>
            </a:r>
            <a:r>
              <a:rPr lang="en-US" altLang="fr-FR" sz="1400" dirty="0"/>
              <a:t>reactor  (</a:t>
            </a:r>
            <a:r>
              <a:rPr lang="en-US" altLang="fr-FR" sz="1400" dirty="0" smtClean="0"/>
              <a:t>INL </a:t>
            </a:r>
            <a:r>
              <a:rPr lang="en-US" altLang="fr-FR" sz="1400" i="1" dirty="0" smtClean="0"/>
              <a:t>Idaho Falls)</a:t>
            </a:r>
          </a:p>
          <a:p>
            <a:r>
              <a:rPr lang="en-US" altLang="fr-FR" sz="1400" dirty="0" smtClean="0"/>
              <a:t>MIT </a:t>
            </a:r>
            <a:r>
              <a:rPr lang="en-US" altLang="fr-FR" sz="1400" dirty="0"/>
              <a:t>reactor  </a:t>
            </a:r>
            <a:r>
              <a:rPr lang="en-US" altLang="fr-FR" sz="1400" dirty="0" smtClean="0"/>
              <a:t>(MIT </a:t>
            </a:r>
            <a:r>
              <a:rPr lang="en-US" altLang="fr-FR" sz="1400" i="1" dirty="0" smtClean="0"/>
              <a:t>Boston)…</a:t>
            </a:r>
            <a:endParaRPr lang="en-US" altLang="fr-FR" sz="1400" i="1" dirty="0"/>
          </a:p>
        </p:txBody>
      </p:sp>
      <p:sp>
        <p:nvSpPr>
          <p:cNvPr id="20487" name="Rectangle 8"/>
          <p:cNvSpPr>
            <a:spLocks noChangeArrowheads="1"/>
          </p:cNvSpPr>
          <p:nvPr/>
        </p:nvSpPr>
        <p:spPr bwMode="auto">
          <a:xfrm>
            <a:off x="323850" y="3507630"/>
            <a:ext cx="8496300" cy="1289050"/>
          </a:xfrm>
          <a:prstGeom prst="rect">
            <a:avLst/>
          </a:prstGeom>
          <a:solidFill>
            <a:srgbClr val="FF9900">
              <a:alpha val="4901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lgn="ctr">
              <a:spcBef>
                <a:spcPct val="50000"/>
              </a:spcBef>
            </a:pPr>
            <a:endParaRPr lang="en-US" altLang="fr-FR" sz="1600" dirty="0"/>
          </a:p>
        </p:txBody>
      </p:sp>
      <p:sp>
        <p:nvSpPr>
          <p:cNvPr id="20488" name="Text Box 9"/>
          <p:cNvSpPr txBox="1">
            <a:spLocks noChangeArrowheads="1"/>
          </p:cNvSpPr>
          <p:nvPr/>
        </p:nvSpPr>
        <p:spPr bwMode="auto">
          <a:xfrm>
            <a:off x="323850" y="3507630"/>
            <a:ext cx="1512888"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600" dirty="0" smtClean="0">
                <a:solidFill>
                  <a:srgbClr val="C00000"/>
                </a:solidFill>
              </a:rPr>
              <a:t>Manufacturing resources</a:t>
            </a:r>
            <a:endParaRPr lang="en-US" altLang="fr-FR" sz="1600" dirty="0">
              <a:solidFill>
                <a:srgbClr val="C00000"/>
              </a:solidFill>
            </a:endParaRPr>
          </a:p>
        </p:txBody>
      </p:sp>
      <p:sp>
        <p:nvSpPr>
          <p:cNvPr id="20489" name="Text Box 10"/>
          <p:cNvSpPr txBox="1">
            <a:spLocks noChangeArrowheads="1"/>
          </p:cNvSpPr>
          <p:nvPr/>
        </p:nvSpPr>
        <p:spPr bwMode="auto">
          <a:xfrm>
            <a:off x="1908175" y="3499693"/>
            <a:ext cx="16684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dirty="0" smtClean="0"/>
              <a:t>Fission chamber manufacturing workshop </a:t>
            </a:r>
          </a:p>
          <a:p>
            <a:pPr>
              <a:spcBef>
                <a:spcPts val="0"/>
              </a:spcBef>
            </a:pPr>
            <a:r>
              <a:rPr lang="en-US" altLang="fr-FR" sz="1400" i="1" dirty="0" smtClean="0">
                <a:solidFill>
                  <a:srgbClr val="FF0000"/>
                </a:solidFill>
              </a:rPr>
              <a:t>CEA Cadarache</a:t>
            </a:r>
            <a:endParaRPr lang="en-US" altLang="fr-FR" sz="1400" i="1" dirty="0">
              <a:solidFill>
                <a:srgbClr val="FF0000"/>
              </a:solidFill>
            </a:endParaRPr>
          </a:p>
        </p:txBody>
      </p:sp>
      <p:sp>
        <p:nvSpPr>
          <p:cNvPr id="20490" name="Text Box 11"/>
          <p:cNvSpPr txBox="1">
            <a:spLocks noChangeArrowheads="1"/>
          </p:cNvSpPr>
          <p:nvPr/>
        </p:nvSpPr>
        <p:spPr bwMode="auto">
          <a:xfrm>
            <a:off x="323850" y="1413718"/>
            <a:ext cx="2592388" cy="5847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600" dirty="0" smtClean="0">
                <a:solidFill>
                  <a:srgbClr val="C00000"/>
                </a:solidFill>
              </a:rPr>
              <a:t>Development and test resources</a:t>
            </a:r>
            <a:endParaRPr lang="en-US" altLang="fr-FR" sz="1600" dirty="0">
              <a:solidFill>
                <a:srgbClr val="C00000"/>
              </a:solidFill>
            </a:endParaRPr>
          </a:p>
        </p:txBody>
      </p:sp>
      <p:sp>
        <p:nvSpPr>
          <p:cNvPr id="20491" name="Text Box 12"/>
          <p:cNvSpPr txBox="1">
            <a:spLocks noChangeArrowheads="1"/>
          </p:cNvSpPr>
          <p:nvPr/>
        </p:nvSpPr>
        <p:spPr bwMode="auto">
          <a:xfrm>
            <a:off x="611188" y="2059830"/>
            <a:ext cx="2124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dirty="0" smtClean="0"/>
              <a:t>Metrology platform</a:t>
            </a:r>
          </a:p>
          <a:p>
            <a:r>
              <a:rPr lang="en-US" altLang="fr-FR" sz="1400" i="1" dirty="0" smtClean="0">
                <a:solidFill>
                  <a:srgbClr val="FF0000"/>
                </a:solidFill>
              </a:rPr>
              <a:t>CEA Cadarache</a:t>
            </a:r>
            <a:endParaRPr lang="en-US" altLang="fr-FR" sz="1400" i="1" dirty="0">
              <a:solidFill>
                <a:srgbClr val="FF0000"/>
              </a:solidFill>
            </a:endParaRPr>
          </a:p>
        </p:txBody>
      </p:sp>
      <p:sp>
        <p:nvSpPr>
          <p:cNvPr id="20492" name="Text Box 14"/>
          <p:cNvSpPr txBox="1">
            <a:spLocks noChangeArrowheads="1"/>
          </p:cNvSpPr>
          <p:nvPr/>
        </p:nvSpPr>
        <p:spPr bwMode="auto">
          <a:xfrm>
            <a:off x="6094413" y="1486743"/>
            <a:ext cx="1537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r>
              <a:rPr lang="en-US" altLang="fr-FR" sz="1400" dirty="0" smtClean="0"/>
              <a:t>Optics laboratory</a:t>
            </a:r>
          </a:p>
          <a:p>
            <a:r>
              <a:rPr lang="en-US" altLang="fr-FR" sz="1400" i="1" dirty="0" smtClean="0"/>
              <a:t>CEA </a:t>
            </a:r>
            <a:r>
              <a:rPr lang="en-US" altLang="fr-FR" sz="1400" i="1" dirty="0" err="1" smtClean="0"/>
              <a:t>Saclay</a:t>
            </a:r>
            <a:endParaRPr lang="en-US" altLang="fr-FR" sz="1400" i="1" dirty="0"/>
          </a:p>
        </p:txBody>
      </p:sp>
      <p:sp>
        <p:nvSpPr>
          <p:cNvPr id="20493" name="Text Box 15"/>
          <p:cNvSpPr txBox="1">
            <a:spLocks noChangeArrowheads="1"/>
          </p:cNvSpPr>
          <p:nvPr/>
        </p:nvSpPr>
        <p:spPr bwMode="auto">
          <a:xfrm>
            <a:off x="6230938" y="2475755"/>
            <a:ext cx="2232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dirty="0" smtClean="0"/>
              <a:t>Acoustics laboratory</a:t>
            </a:r>
          </a:p>
          <a:p>
            <a:r>
              <a:rPr lang="en-US" altLang="fr-FR" sz="1400" i="1" dirty="0" smtClean="0"/>
              <a:t>IES Montpellier</a:t>
            </a:r>
            <a:endParaRPr lang="en-US" altLang="fr-FR" sz="1400" i="1" dirty="0"/>
          </a:p>
        </p:txBody>
      </p:sp>
      <p:pic>
        <p:nvPicPr>
          <p:cNvPr id="20494"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8925" y="1458168"/>
            <a:ext cx="892175"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5" name="Text Box 20"/>
          <p:cNvSpPr txBox="1">
            <a:spLocks noChangeArrowheads="1"/>
          </p:cNvSpPr>
          <p:nvPr/>
        </p:nvSpPr>
        <p:spPr bwMode="auto">
          <a:xfrm>
            <a:off x="6205130" y="2967880"/>
            <a:ext cx="2520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dirty="0" smtClean="0"/>
              <a:t>Calorimetry laboratory</a:t>
            </a:r>
          </a:p>
          <a:p>
            <a:r>
              <a:rPr lang="en-US" altLang="fr-FR" sz="1400" i="1" dirty="0" smtClean="0"/>
              <a:t>Aix-Marseille University</a:t>
            </a:r>
            <a:endParaRPr lang="en-US" altLang="fr-FR" sz="1400" i="1" dirty="0"/>
          </a:p>
        </p:txBody>
      </p:sp>
      <p:pic>
        <p:nvPicPr>
          <p:cNvPr id="20496" name="Picture 21" descr="DSC0079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713" y="2564655"/>
            <a:ext cx="11461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2" descr="DSC0079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750" y="2564655"/>
            <a:ext cx="11525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23"/>
          <p:cNvSpPr txBox="1">
            <a:spLocks noChangeArrowheads="1"/>
          </p:cNvSpPr>
          <p:nvPr/>
        </p:nvSpPr>
        <p:spPr bwMode="auto">
          <a:xfrm>
            <a:off x="1980025" y="5353893"/>
            <a:ext cx="16577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b="1" dirty="0" smtClean="0"/>
              <a:t>MINERVE </a:t>
            </a:r>
            <a:r>
              <a:rPr lang="en-US" altLang="fr-FR" sz="1400" dirty="0" smtClean="0"/>
              <a:t>reactor</a:t>
            </a:r>
          </a:p>
          <a:p>
            <a:r>
              <a:rPr lang="en-US" altLang="fr-FR" sz="1400" i="1" dirty="0" smtClean="0">
                <a:solidFill>
                  <a:srgbClr val="FF0000"/>
                </a:solidFill>
              </a:rPr>
              <a:t>CEA Cadarache</a:t>
            </a:r>
            <a:endParaRPr lang="en-US" altLang="fr-FR" sz="1400" i="1" dirty="0">
              <a:solidFill>
                <a:srgbClr val="FF0000"/>
              </a:solidFill>
            </a:endParaRPr>
          </a:p>
        </p:txBody>
      </p:sp>
      <p:sp>
        <p:nvSpPr>
          <p:cNvPr id="20499" name="Text Box 25"/>
          <p:cNvSpPr txBox="1">
            <a:spLocks noChangeArrowheads="1"/>
          </p:cNvSpPr>
          <p:nvPr/>
        </p:nvSpPr>
        <p:spPr bwMode="auto">
          <a:xfrm>
            <a:off x="3078163" y="1508968"/>
            <a:ext cx="23579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dirty="0" smtClean="0"/>
              <a:t>Signal analysis laboratory </a:t>
            </a:r>
          </a:p>
          <a:p>
            <a:r>
              <a:rPr lang="en-US" altLang="fr-FR" sz="1400" i="1" dirty="0" smtClean="0"/>
              <a:t>CEA-Tech </a:t>
            </a:r>
            <a:r>
              <a:rPr lang="en-US" altLang="fr-FR" sz="1400" i="1" dirty="0" err="1" smtClean="0"/>
              <a:t>Saclay</a:t>
            </a:r>
            <a:endParaRPr lang="en-US" altLang="fr-FR" sz="1400" i="1" dirty="0"/>
          </a:p>
        </p:txBody>
      </p:sp>
      <p:sp>
        <p:nvSpPr>
          <p:cNvPr id="20500" name="Text Box 26"/>
          <p:cNvSpPr txBox="1">
            <a:spLocks noChangeArrowheads="1"/>
          </p:cNvSpPr>
          <p:nvPr/>
        </p:nvSpPr>
        <p:spPr bwMode="auto">
          <a:xfrm>
            <a:off x="2981325" y="6150818"/>
            <a:ext cx="2180405" cy="584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fr-FR" sz="1600" dirty="0" smtClean="0">
                <a:solidFill>
                  <a:srgbClr val="C00000"/>
                </a:solidFill>
              </a:rPr>
              <a:t>Implementation (RJH)</a:t>
            </a:r>
          </a:p>
          <a:p>
            <a:pPr eaLnBrk="1" hangingPunct="1"/>
            <a:r>
              <a:rPr lang="en-US" altLang="fr-FR" sz="1600" i="1" dirty="0" smtClean="0">
                <a:solidFill>
                  <a:srgbClr val="FF0000"/>
                </a:solidFill>
              </a:rPr>
              <a:t>CEA Cadarache</a:t>
            </a:r>
            <a:endParaRPr lang="en-US" altLang="fr-FR" sz="1600" i="1" dirty="0">
              <a:solidFill>
                <a:srgbClr val="FF0000"/>
              </a:solidFill>
            </a:endParaRPr>
          </a:p>
        </p:txBody>
      </p:sp>
      <p:sp>
        <p:nvSpPr>
          <p:cNvPr id="20501" name="AutoShape 27"/>
          <p:cNvSpPr>
            <a:spLocks noChangeArrowheads="1"/>
          </p:cNvSpPr>
          <p:nvPr/>
        </p:nvSpPr>
        <p:spPr bwMode="auto">
          <a:xfrm flipV="1">
            <a:off x="2339975" y="6165105"/>
            <a:ext cx="576263" cy="360363"/>
          </a:xfrm>
          <a:custGeom>
            <a:avLst/>
            <a:gdLst>
              <a:gd name="T0" fmla="*/ 403544 w 21600"/>
              <a:gd name="T1" fmla="*/ 0 h 21600"/>
              <a:gd name="T2" fmla="*/ 403544 w 21600"/>
              <a:gd name="T3" fmla="*/ 202837 h 21600"/>
              <a:gd name="T4" fmla="*/ 86359 w 21600"/>
              <a:gd name="T5" fmla="*/ 360362 h 21600"/>
              <a:gd name="T6" fmla="*/ 576263 w 21600"/>
              <a:gd name="T7" fmla="*/ 10141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502" name="Text Box 29"/>
          <p:cNvSpPr txBox="1">
            <a:spLocks noChangeArrowheads="1"/>
          </p:cNvSpPr>
          <p:nvPr/>
        </p:nvSpPr>
        <p:spPr bwMode="auto">
          <a:xfrm>
            <a:off x="3078163" y="2475755"/>
            <a:ext cx="1854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534988" algn="l"/>
              </a:tabLst>
              <a:defRPr>
                <a:solidFill>
                  <a:schemeClr val="tx1"/>
                </a:solidFill>
                <a:latin typeface="Arial" charset="0"/>
                <a:cs typeface="Arial" charset="0"/>
              </a:defRPr>
            </a:lvl1pPr>
            <a:lvl2pPr marL="742950" indent="-285750" eaLnBrk="0" hangingPunct="0">
              <a:tabLst>
                <a:tab pos="534988" algn="l"/>
              </a:tabLst>
              <a:defRPr>
                <a:solidFill>
                  <a:schemeClr val="tx1"/>
                </a:solidFill>
                <a:latin typeface="Arial" charset="0"/>
                <a:cs typeface="Arial" charset="0"/>
              </a:defRPr>
            </a:lvl2pPr>
            <a:lvl3pPr marL="1143000" indent="-228600" eaLnBrk="0" hangingPunct="0">
              <a:tabLst>
                <a:tab pos="534988" algn="l"/>
              </a:tabLst>
              <a:defRPr>
                <a:solidFill>
                  <a:schemeClr val="tx1"/>
                </a:solidFill>
                <a:latin typeface="Arial" charset="0"/>
                <a:cs typeface="Arial" charset="0"/>
              </a:defRPr>
            </a:lvl3pPr>
            <a:lvl4pPr marL="1600200" indent="-228600" eaLnBrk="0" hangingPunct="0">
              <a:tabLst>
                <a:tab pos="534988" algn="l"/>
              </a:tabLst>
              <a:defRPr>
                <a:solidFill>
                  <a:schemeClr val="tx1"/>
                </a:solidFill>
                <a:latin typeface="Arial" charset="0"/>
                <a:cs typeface="Arial" charset="0"/>
              </a:defRPr>
            </a:lvl4pPr>
            <a:lvl5pPr marL="2057400" indent="-228600" eaLnBrk="0" hangingPunct="0">
              <a:tabLst>
                <a:tab pos="534988"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534988"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534988"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534988"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534988" algn="l"/>
              </a:tabLst>
              <a:defRPr>
                <a:solidFill>
                  <a:schemeClr val="tx1"/>
                </a:solidFill>
                <a:latin typeface="Arial" charset="0"/>
                <a:cs typeface="Arial" charset="0"/>
              </a:defRPr>
            </a:lvl9pPr>
          </a:lstStyle>
          <a:p>
            <a:pPr>
              <a:spcBef>
                <a:spcPct val="50000"/>
              </a:spcBef>
            </a:pPr>
            <a:r>
              <a:rPr lang="en-US" altLang="fr-FR" sz="1400" dirty="0" smtClean="0"/>
              <a:t>Sensor modelling platform</a:t>
            </a:r>
          </a:p>
          <a:p>
            <a:r>
              <a:rPr lang="en-US" altLang="fr-FR" sz="1400" i="1" dirty="0" smtClean="0">
                <a:solidFill>
                  <a:srgbClr val="FF0000"/>
                </a:solidFill>
              </a:rPr>
              <a:t>CEA Cadarache</a:t>
            </a:r>
            <a:endParaRPr lang="en-US" altLang="fr-FR" sz="1400" i="1" dirty="0">
              <a:solidFill>
                <a:srgbClr val="FF0000"/>
              </a:solidFill>
            </a:endParaRPr>
          </a:p>
        </p:txBody>
      </p:sp>
      <p:sp>
        <p:nvSpPr>
          <p:cNvPr id="67" name="Text Box 31"/>
          <p:cNvSpPr txBox="1">
            <a:spLocks noChangeArrowheads="1"/>
          </p:cNvSpPr>
          <p:nvPr/>
        </p:nvSpPr>
        <p:spPr bwMode="auto">
          <a:xfrm>
            <a:off x="5076825" y="3501280"/>
            <a:ext cx="302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fr-FR" sz="1400" dirty="0" smtClean="0"/>
              <a:t>MADERE dosimetry platform</a:t>
            </a:r>
            <a:r>
              <a:rPr lang="en-US" altLang="fr-FR" sz="1400" dirty="0" smtClean="0">
                <a:solidFill>
                  <a:srgbClr val="FF0000"/>
                </a:solidFill>
              </a:rPr>
              <a:t> </a:t>
            </a:r>
          </a:p>
          <a:p>
            <a:pPr eaLnBrk="1" hangingPunct="1"/>
            <a:r>
              <a:rPr lang="en-US" altLang="fr-FR" sz="1400" i="1" dirty="0" smtClean="0">
                <a:solidFill>
                  <a:srgbClr val="FF0000"/>
                </a:solidFill>
              </a:rPr>
              <a:t>CEA Cadarache</a:t>
            </a:r>
            <a:endParaRPr lang="en-US" altLang="fr-FR" sz="1400" i="1" dirty="0">
              <a:solidFill>
                <a:srgbClr val="FF0000"/>
              </a:solidFill>
            </a:endParaRPr>
          </a:p>
        </p:txBody>
      </p:sp>
      <p:sp>
        <p:nvSpPr>
          <p:cNvPr id="71" name="Text Box 23"/>
          <p:cNvSpPr txBox="1">
            <a:spLocks noChangeArrowheads="1"/>
          </p:cNvSpPr>
          <p:nvPr/>
        </p:nvSpPr>
        <p:spPr bwMode="auto">
          <a:xfrm>
            <a:off x="1976926" y="4831002"/>
            <a:ext cx="2307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534988" algn="l"/>
              </a:tabLst>
              <a:defRPr>
                <a:solidFill>
                  <a:schemeClr val="tx1"/>
                </a:solidFill>
                <a:latin typeface="Arial" pitchFamily="34" charset="0"/>
              </a:defRPr>
            </a:lvl1pPr>
            <a:lvl2pPr>
              <a:tabLst>
                <a:tab pos="534988" algn="l"/>
              </a:tabLst>
              <a:defRPr>
                <a:solidFill>
                  <a:schemeClr val="tx1"/>
                </a:solidFill>
                <a:latin typeface="Arial" pitchFamily="34" charset="0"/>
              </a:defRPr>
            </a:lvl2pPr>
            <a:lvl3pPr>
              <a:tabLst>
                <a:tab pos="534988" algn="l"/>
              </a:tabLst>
              <a:defRPr>
                <a:solidFill>
                  <a:schemeClr val="tx1"/>
                </a:solidFill>
                <a:latin typeface="Arial" pitchFamily="34" charset="0"/>
              </a:defRPr>
            </a:lvl3pPr>
            <a:lvl4pPr>
              <a:tabLst>
                <a:tab pos="534988" algn="l"/>
              </a:tabLst>
              <a:defRPr>
                <a:solidFill>
                  <a:schemeClr val="tx1"/>
                </a:solidFill>
                <a:latin typeface="Arial" pitchFamily="34" charset="0"/>
              </a:defRPr>
            </a:lvl4pPr>
            <a:lvl5pPr>
              <a:tabLst>
                <a:tab pos="534988" algn="l"/>
              </a:tabLst>
              <a:defRPr>
                <a:solidFill>
                  <a:schemeClr val="tx1"/>
                </a:solidFill>
                <a:latin typeface="Arial" pitchFamily="34" charset="0"/>
              </a:defRPr>
            </a:lvl5pPr>
            <a:lvl6pPr fontAlgn="base">
              <a:spcBef>
                <a:spcPct val="0"/>
              </a:spcBef>
              <a:spcAft>
                <a:spcPct val="0"/>
              </a:spcAft>
              <a:tabLst>
                <a:tab pos="534988" algn="l"/>
              </a:tabLst>
              <a:defRPr>
                <a:solidFill>
                  <a:schemeClr val="tx1"/>
                </a:solidFill>
                <a:latin typeface="Arial" pitchFamily="34" charset="0"/>
              </a:defRPr>
            </a:lvl6pPr>
            <a:lvl7pPr fontAlgn="base">
              <a:spcBef>
                <a:spcPct val="0"/>
              </a:spcBef>
              <a:spcAft>
                <a:spcPct val="0"/>
              </a:spcAft>
              <a:tabLst>
                <a:tab pos="534988" algn="l"/>
              </a:tabLst>
              <a:defRPr>
                <a:solidFill>
                  <a:schemeClr val="tx1"/>
                </a:solidFill>
                <a:latin typeface="Arial" pitchFamily="34" charset="0"/>
              </a:defRPr>
            </a:lvl7pPr>
            <a:lvl8pPr fontAlgn="base">
              <a:spcBef>
                <a:spcPct val="0"/>
              </a:spcBef>
              <a:spcAft>
                <a:spcPct val="0"/>
              </a:spcAft>
              <a:tabLst>
                <a:tab pos="534988" algn="l"/>
              </a:tabLst>
              <a:defRPr>
                <a:solidFill>
                  <a:schemeClr val="tx1"/>
                </a:solidFill>
                <a:latin typeface="Arial" pitchFamily="34" charset="0"/>
              </a:defRPr>
            </a:lvl8pPr>
            <a:lvl9pPr fontAlgn="base">
              <a:spcBef>
                <a:spcPct val="0"/>
              </a:spcBef>
              <a:spcAft>
                <a:spcPct val="0"/>
              </a:spcAft>
              <a:tabLst>
                <a:tab pos="534988" algn="l"/>
              </a:tabLst>
              <a:defRPr>
                <a:solidFill>
                  <a:schemeClr val="tx1"/>
                </a:solidFill>
                <a:latin typeface="Arial" pitchFamily="34" charset="0"/>
              </a:defRPr>
            </a:lvl9pPr>
          </a:lstStyle>
          <a:p>
            <a:pPr eaLnBrk="0" hangingPunct="0">
              <a:spcBef>
                <a:spcPct val="50000"/>
              </a:spcBef>
              <a:defRPr/>
            </a:pPr>
            <a:r>
              <a:rPr lang="en-US" altLang="fr-FR" sz="1400" b="1" strike="sngStrike" dirty="0" smtClean="0"/>
              <a:t>OSIRIS and</a:t>
            </a:r>
            <a:r>
              <a:rPr lang="en-US" altLang="fr-FR" sz="1400" b="1" dirty="0" smtClean="0"/>
              <a:t> ISIS </a:t>
            </a:r>
            <a:r>
              <a:rPr lang="en-US" altLang="fr-FR" sz="1400" dirty="0" smtClean="0"/>
              <a:t>reactors</a:t>
            </a:r>
          </a:p>
          <a:p>
            <a:pPr eaLnBrk="0" hangingPunct="0">
              <a:spcBef>
                <a:spcPts val="0"/>
              </a:spcBef>
              <a:defRPr/>
            </a:pPr>
            <a:r>
              <a:rPr lang="en-US" altLang="fr-FR" sz="1400" i="1" dirty="0" smtClean="0"/>
              <a:t>CEA </a:t>
            </a:r>
            <a:r>
              <a:rPr lang="en-US" altLang="fr-FR" sz="1400" i="1" dirty="0" err="1" smtClean="0"/>
              <a:t>Saclay</a:t>
            </a:r>
            <a:endParaRPr lang="en-US" altLang="fr-FR" sz="1400" i="1" dirty="0" smtClean="0"/>
          </a:p>
        </p:txBody>
      </p:sp>
      <p:pic>
        <p:nvPicPr>
          <p:cNvPr id="20506" name="Picture 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6600" y="2583050"/>
            <a:ext cx="146367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7"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fr-FR" dirty="0"/>
          </a:p>
        </p:txBody>
      </p:sp>
      <p:pic>
        <p:nvPicPr>
          <p:cNvPr id="20508"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1613" y="3861643"/>
            <a:ext cx="21971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6638" y="3618755"/>
            <a:ext cx="1419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1083" y="4869705"/>
            <a:ext cx="1062038" cy="1058863"/>
          </a:xfrm>
          <a:prstGeom prst="rect">
            <a:avLst/>
          </a:prstGeom>
          <a:noFill/>
          <a:ln>
            <a:noFill/>
          </a:ln>
          <a:extLst>
            <a:ext uri="{909E8E84-426E-40DD-AFC4-6F175D3DCCD1}">
              <a14:hiddenFill xmlns:a14="http://schemas.microsoft.com/office/drawing/2010/main">
                <a:solidFill>
                  <a:schemeClr val="accent2">
                    <a:alpha val="59999"/>
                  </a:scheme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1" name="Text Box 76"/>
          <p:cNvSpPr txBox="1">
            <a:spLocks noChangeArrowheads="1"/>
          </p:cNvSpPr>
          <p:nvPr/>
        </p:nvSpPr>
        <p:spPr bwMode="auto">
          <a:xfrm>
            <a:off x="2000483" y="962025"/>
            <a:ext cx="55832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2000" b="1" dirty="0" smtClean="0">
                <a:solidFill>
                  <a:srgbClr val="C00000"/>
                </a:solidFill>
              </a:rPr>
              <a:t>Material resources and facilities</a:t>
            </a:r>
            <a:endParaRPr lang="en-US" altLang="fr-FR" dirty="0">
              <a:solidFill>
                <a:srgbClr val="C00000"/>
              </a:solidFill>
            </a:endParaRPr>
          </a:p>
        </p:txBody>
      </p:sp>
      <p:sp>
        <p:nvSpPr>
          <p:cNvPr id="32" name="Titre 1"/>
          <p:cNvSpPr>
            <a:spLocks noGrp="1"/>
          </p:cNvSpPr>
          <p:nvPr>
            <p:ph type="title"/>
          </p:nvPr>
        </p:nvSpPr>
        <p:spPr>
          <a:xfrm>
            <a:off x="1511300" y="52388"/>
            <a:ext cx="7632700" cy="909637"/>
          </a:xfrm>
        </p:spPr>
        <p:txBody>
          <a:bodyPr/>
          <a:lstStyle/>
          <a:p>
            <a:pPr>
              <a:defRPr/>
            </a:pPr>
            <a:r>
              <a:rPr lang="en-US" altLang="fr-FR" cap="none" dirty="0"/>
              <a:t>6. The key-role of innovative instrumentation for the JHR</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40"/>
          <p:cNvSpPr>
            <a:spLocks noChangeArrowheads="1"/>
          </p:cNvSpPr>
          <p:nvPr/>
        </p:nvSpPr>
        <p:spPr bwMode="auto">
          <a:xfrm>
            <a:off x="119508" y="3831431"/>
            <a:ext cx="132035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r">
              <a:spcBef>
                <a:spcPct val="50000"/>
              </a:spcBef>
              <a:spcAft>
                <a:spcPct val="0"/>
              </a:spcAft>
            </a:pPr>
            <a:r>
              <a:rPr lang="en-US" altLang="fr-FR" sz="1200" dirty="0" smtClean="0">
                <a:solidFill>
                  <a:schemeClr val="tx1"/>
                </a:solidFill>
              </a:rPr>
              <a:t>ZPR Instrumentation</a:t>
            </a:r>
            <a:endParaRPr lang="en-US" altLang="fr-FR" sz="1200" dirty="0">
              <a:solidFill>
                <a:schemeClr val="tx1"/>
              </a:solidFill>
            </a:endParaRPr>
          </a:p>
        </p:txBody>
      </p:sp>
      <p:sp>
        <p:nvSpPr>
          <p:cNvPr id="19459" name="Rectangle 29"/>
          <p:cNvSpPr>
            <a:spLocks noChangeArrowheads="1"/>
          </p:cNvSpPr>
          <p:nvPr/>
        </p:nvSpPr>
        <p:spPr bwMode="auto">
          <a:xfrm>
            <a:off x="179512" y="2636912"/>
            <a:ext cx="21367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smtClean="0">
                <a:solidFill>
                  <a:schemeClr val="tx1"/>
                </a:solidFill>
              </a:rPr>
              <a:t>Low activity measurements</a:t>
            </a:r>
            <a:endParaRPr lang="en-US" altLang="fr-FR" sz="1200" dirty="0">
              <a:solidFill>
                <a:schemeClr val="tx1"/>
              </a:solidFill>
            </a:endParaRPr>
          </a:p>
        </p:txBody>
      </p:sp>
      <p:sp>
        <p:nvSpPr>
          <p:cNvPr id="19460" name="Line 53"/>
          <p:cNvSpPr>
            <a:spLocks noChangeShapeType="1"/>
          </p:cNvSpPr>
          <p:nvPr/>
        </p:nvSpPr>
        <p:spPr bwMode="auto">
          <a:xfrm>
            <a:off x="4610100" y="4186238"/>
            <a:ext cx="519906" cy="82693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61" name="Line 53"/>
          <p:cNvSpPr>
            <a:spLocks noChangeShapeType="1"/>
          </p:cNvSpPr>
          <p:nvPr/>
        </p:nvSpPr>
        <p:spPr bwMode="auto">
          <a:xfrm>
            <a:off x="2431875" y="4099718"/>
            <a:ext cx="2068687" cy="86519"/>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62" name="Rectangle 55"/>
          <p:cNvSpPr>
            <a:spLocks noChangeArrowheads="1"/>
          </p:cNvSpPr>
          <p:nvPr/>
        </p:nvSpPr>
        <p:spPr bwMode="auto">
          <a:xfrm>
            <a:off x="395536" y="4407198"/>
            <a:ext cx="13970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r">
              <a:spcBef>
                <a:spcPct val="50000"/>
              </a:spcBef>
              <a:spcAft>
                <a:spcPct val="0"/>
              </a:spcAft>
              <a:buFontTx/>
              <a:buNone/>
            </a:pPr>
            <a:r>
              <a:rPr lang="en-US" altLang="fr-FR" sz="1200" dirty="0" smtClean="0">
                <a:solidFill>
                  <a:schemeClr val="tx1"/>
                </a:solidFill>
              </a:rPr>
              <a:t>Nuclear heating</a:t>
            </a:r>
            <a:endParaRPr lang="en-US" altLang="fr-FR" sz="1200" dirty="0">
              <a:solidFill>
                <a:schemeClr val="tx1"/>
              </a:solidFill>
            </a:endParaRPr>
          </a:p>
        </p:txBody>
      </p:sp>
      <p:sp>
        <p:nvSpPr>
          <p:cNvPr id="14341" name="Espace réservé du numéro de diapositive 8"/>
          <p:cNvSpPr txBox="1">
            <a:spLocks noGrp="1"/>
          </p:cNvSpPr>
          <p:nvPr/>
        </p:nvSpPr>
        <p:spPr bwMode="auto">
          <a:xfrm>
            <a:off x="8024813" y="6303963"/>
            <a:ext cx="11191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1000" dirty="0" smtClean="0">
                <a:solidFill>
                  <a:srgbClr val="666666"/>
                </a:solidFill>
                <a:cs typeface="+mn-cs"/>
              </a:rPr>
              <a:t>  PAGE </a:t>
            </a:r>
            <a:fld id="{CB4AE20C-EEAA-4F15-919F-CE964B3FEA0A}" type="slidenum">
              <a:rPr lang="en-US" sz="1000" smtClean="0">
                <a:solidFill>
                  <a:srgbClr val="666666"/>
                </a:solidFill>
                <a:cs typeface="+mn-cs"/>
              </a:rPr>
              <a:pPr>
                <a:defRPr/>
              </a:pPr>
              <a:t>29</a:t>
            </a:fld>
            <a:endParaRPr lang="en-US" sz="1000" dirty="0" smtClean="0">
              <a:solidFill>
                <a:srgbClr val="666666"/>
              </a:solidFill>
              <a:cs typeface="+mn-cs"/>
            </a:endParaRPr>
          </a:p>
        </p:txBody>
      </p:sp>
      <p:sp>
        <p:nvSpPr>
          <p:cNvPr id="19464" name="Oval 28"/>
          <p:cNvSpPr>
            <a:spLocks noChangeArrowheads="1"/>
          </p:cNvSpPr>
          <p:nvPr/>
        </p:nvSpPr>
        <p:spPr bwMode="auto">
          <a:xfrm rot="-406710">
            <a:off x="1888913" y="2327905"/>
            <a:ext cx="5925154" cy="3094038"/>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endParaRPr lang="en-US" altLang="fr-FR" sz="1600" dirty="0">
              <a:solidFill>
                <a:schemeClr val="tx1"/>
              </a:solidFill>
              <a:latin typeface="Stencil" pitchFamily="82" charset="0"/>
            </a:endParaRPr>
          </a:p>
        </p:txBody>
      </p:sp>
      <p:sp>
        <p:nvSpPr>
          <p:cNvPr id="19465" name="Rectangle 31"/>
          <p:cNvSpPr>
            <a:spLocks noChangeArrowheads="1"/>
          </p:cNvSpPr>
          <p:nvPr/>
        </p:nvSpPr>
        <p:spPr bwMode="auto">
          <a:xfrm>
            <a:off x="4251548" y="1735885"/>
            <a:ext cx="25527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pPr>
            <a:r>
              <a:rPr lang="en-US" altLang="fr-FR" sz="1200" dirty="0" smtClean="0">
                <a:solidFill>
                  <a:schemeClr val="tx1"/>
                </a:solidFill>
              </a:rPr>
              <a:t> In-pile optical measurements</a:t>
            </a:r>
          </a:p>
          <a:p>
            <a:pPr>
              <a:spcBef>
                <a:spcPct val="10000"/>
              </a:spcBef>
              <a:spcAft>
                <a:spcPct val="0"/>
              </a:spcAft>
            </a:pPr>
            <a:r>
              <a:rPr lang="en-US" altLang="fr-FR" sz="1200" dirty="0" smtClean="0">
                <a:solidFill>
                  <a:schemeClr val="tx1"/>
                </a:solidFill>
              </a:rPr>
              <a:t> Acoustic imagery </a:t>
            </a:r>
            <a:endParaRPr lang="en-US" altLang="fr-FR" sz="1200" dirty="0">
              <a:solidFill>
                <a:schemeClr val="tx1"/>
              </a:solidFill>
            </a:endParaRPr>
          </a:p>
        </p:txBody>
      </p:sp>
      <p:pic>
        <p:nvPicPr>
          <p:cNvPr id="19466" name="Picture 37" descr="Logo I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9612" y="4043363"/>
            <a:ext cx="717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38"/>
          <p:cNvSpPr>
            <a:spLocks noChangeArrowheads="1"/>
          </p:cNvSpPr>
          <p:nvPr/>
        </p:nvSpPr>
        <p:spPr bwMode="auto">
          <a:xfrm>
            <a:off x="7793621" y="4264025"/>
            <a:ext cx="10810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smtClean="0">
                <a:solidFill>
                  <a:schemeClr val="tx1"/>
                </a:solidFill>
              </a:rPr>
              <a:t>Acoustics</a:t>
            </a:r>
            <a:endParaRPr lang="en-US" altLang="fr-FR" sz="1200" dirty="0">
              <a:solidFill>
                <a:schemeClr val="tx1"/>
              </a:solidFill>
            </a:endParaRPr>
          </a:p>
        </p:txBody>
      </p:sp>
      <p:sp>
        <p:nvSpPr>
          <p:cNvPr id="19468" name="Rectangle 39"/>
          <p:cNvSpPr>
            <a:spLocks noChangeArrowheads="1"/>
          </p:cNvSpPr>
          <p:nvPr/>
        </p:nvSpPr>
        <p:spPr bwMode="auto">
          <a:xfrm>
            <a:off x="7524329" y="2247627"/>
            <a:ext cx="16196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smtClean="0">
                <a:solidFill>
                  <a:schemeClr val="tx1"/>
                </a:solidFill>
              </a:rPr>
              <a:t>Radiation and heating measurements</a:t>
            </a:r>
            <a:endParaRPr lang="en-US" altLang="fr-FR" sz="1200" dirty="0">
              <a:solidFill>
                <a:schemeClr val="tx1"/>
              </a:solidFill>
            </a:endParaRPr>
          </a:p>
        </p:txBody>
      </p:sp>
      <p:sp>
        <p:nvSpPr>
          <p:cNvPr id="19469" name="Rectangle 40"/>
          <p:cNvSpPr>
            <a:spLocks noChangeArrowheads="1"/>
          </p:cNvSpPr>
          <p:nvPr/>
        </p:nvSpPr>
        <p:spPr bwMode="auto">
          <a:xfrm>
            <a:off x="2964465" y="5733257"/>
            <a:ext cx="181023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r">
              <a:spcBef>
                <a:spcPct val="50000"/>
              </a:spcBef>
              <a:spcAft>
                <a:spcPct val="0"/>
              </a:spcAft>
            </a:pPr>
            <a:r>
              <a:rPr lang="en-US" altLang="fr-FR" sz="1200" dirty="0" smtClean="0">
                <a:solidFill>
                  <a:schemeClr val="tx1"/>
                </a:solidFill>
              </a:rPr>
              <a:t>MTR Instrumentation</a:t>
            </a:r>
          </a:p>
          <a:p>
            <a:pPr algn="r">
              <a:spcAft>
                <a:spcPct val="0"/>
              </a:spcAft>
              <a:buFontTx/>
              <a:buNone/>
            </a:pPr>
            <a:r>
              <a:rPr lang="en-US" altLang="fr-FR" sz="1200" dirty="0" smtClean="0">
                <a:solidFill>
                  <a:schemeClr val="tx1"/>
                </a:solidFill>
              </a:rPr>
              <a:t>(LVDT, </a:t>
            </a:r>
            <a:r>
              <a:rPr lang="en-US" altLang="fr-FR" sz="1200" dirty="0">
                <a:solidFill>
                  <a:schemeClr val="tx1"/>
                </a:solidFill>
              </a:rPr>
              <a:t>Corrosion</a:t>
            </a:r>
            <a:r>
              <a:rPr lang="en-US" altLang="fr-FR" sz="1200" dirty="0" smtClean="0">
                <a:solidFill>
                  <a:schemeClr val="tx1"/>
                </a:solidFill>
              </a:rPr>
              <a:t>)</a:t>
            </a:r>
            <a:endParaRPr lang="en-US" altLang="fr-FR" sz="1200" dirty="0">
              <a:solidFill>
                <a:schemeClr val="tx1"/>
              </a:solidFill>
            </a:endParaRPr>
          </a:p>
        </p:txBody>
      </p:sp>
      <p:pic>
        <p:nvPicPr>
          <p:cNvPr id="19470"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4966" y="3339311"/>
            <a:ext cx="1105867" cy="42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45"/>
          <p:cNvSpPr>
            <a:spLocks noChangeArrowheads="1"/>
          </p:cNvSpPr>
          <p:nvPr/>
        </p:nvSpPr>
        <p:spPr bwMode="auto">
          <a:xfrm>
            <a:off x="5147468" y="5753101"/>
            <a:ext cx="295292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smtClean="0">
                <a:solidFill>
                  <a:schemeClr val="tx1"/>
                </a:solidFill>
              </a:rPr>
              <a:t>MTR </a:t>
            </a:r>
            <a:r>
              <a:rPr lang="en-US" altLang="fr-FR" sz="1200" dirty="0">
                <a:solidFill>
                  <a:schemeClr val="tx1"/>
                </a:solidFill>
              </a:rPr>
              <a:t>Instrumentation (</a:t>
            </a:r>
            <a:r>
              <a:rPr lang="en-US" altLang="fr-FR" sz="1200" dirty="0" smtClean="0">
                <a:solidFill>
                  <a:schemeClr val="tx1"/>
                </a:solidFill>
              </a:rPr>
              <a:t>optics, ultrasounds, fission chambers…)</a:t>
            </a:r>
          </a:p>
        </p:txBody>
      </p:sp>
      <p:sp>
        <p:nvSpPr>
          <p:cNvPr id="19472" name="Line 50"/>
          <p:cNvSpPr>
            <a:spLocks noChangeShapeType="1"/>
          </p:cNvSpPr>
          <p:nvPr/>
        </p:nvSpPr>
        <p:spPr bwMode="auto">
          <a:xfrm flipV="1">
            <a:off x="3937646" y="3271836"/>
            <a:ext cx="1192360" cy="18865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73" name="Line 51"/>
          <p:cNvSpPr>
            <a:spLocks noChangeShapeType="1"/>
          </p:cNvSpPr>
          <p:nvPr/>
        </p:nvSpPr>
        <p:spPr bwMode="auto">
          <a:xfrm>
            <a:off x="2987674" y="3271837"/>
            <a:ext cx="3101975" cy="167610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75" name="Line 53"/>
          <p:cNvSpPr>
            <a:spLocks noChangeShapeType="1"/>
          </p:cNvSpPr>
          <p:nvPr/>
        </p:nvSpPr>
        <p:spPr bwMode="auto">
          <a:xfrm flipV="1">
            <a:off x="2316287" y="3720689"/>
            <a:ext cx="4743325" cy="84660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76" name="Rectangle 54"/>
          <p:cNvSpPr>
            <a:spLocks noChangeArrowheads="1"/>
          </p:cNvSpPr>
          <p:nvPr/>
        </p:nvSpPr>
        <p:spPr bwMode="auto">
          <a:xfrm>
            <a:off x="6951223" y="5013176"/>
            <a:ext cx="20494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smtClean="0">
                <a:solidFill>
                  <a:schemeClr val="tx1"/>
                </a:solidFill>
              </a:rPr>
              <a:t>Neutron measurement and analysis </a:t>
            </a:r>
            <a:endParaRPr lang="en-US" altLang="fr-FR" sz="1200" dirty="0">
              <a:solidFill>
                <a:schemeClr val="tx1"/>
              </a:solidFill>
            </a:endParaRPr>
          </a:p>
        </p:txBody>
      </p:sp>
      <p:sp>
        <p:nvSpPr>
          <p:cNvPr id="19477" name="Rectangle 55"/>
          <p:cNvSpPr>
            <a:spLocks noChangeArrowheads="1"/>
          </p:cNvSpPr>
          <p:nvPr/>
        </p:nvSpPr>
        <p:spPr bwMode="auto">
          <a:xfrm>
            <a:off x="535431" y="5147469"/>
            <a:ext cx="18034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r">
              <a:spcBef>
                <a:spcPct val="50000"/>
              </a:spcBef>
              <a:spcAft>
                <a:spcPct val="0"/>
              </a:spcAft>
              <a:buFontTx/>
              <a:buNone/>
            </a:pPr>
            <a:r>
              <a:rPr lang="en-US" altLang="fr-FR" sz="1200" dirty="0" smtClean="0">
                <a:solidFill>
                  <a:schemeClr val="tx1"/>
                </a:solidFill>
              </a:rPr>
              <a:t>Neutron and gamma measurements</a:t>
            </a:r>
            <a:endParaRPr lang="en-US" altLang="fr-FR" sz="1200" dirty="0">
              <a:solidFill>
                <a:schemeClr val="tx1"/>
              </a:solidFill>
            </a:endParaRPr>
          </a:p>
        </p:txBody>
      </p:sp>
      <p:sp>
        <p:nvSpPr>
          <p:cNvPr id="19478" name="Line 56"/>
          <p:cNvSpPr>
            <a:spLocks noChangeShapeType="1"/>
          </p:cNvSpPr>
          <p:nvPr/>
        </p:nvSpPr>
        <p:spPr bwMode="auto">
          <a:xfrm>
            <a:off x="2553493" y="3660775"/>
            <a:ext cx="2056608" cy="52546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948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1300" y="2215310"/>
            <a:ext cx="9366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1" name="Text Box 59"/>
          <p:cNvSpPr txBox="1">
            <a:spLocks noChangeArrowheads="1"/>
          </p:cNvSpPr>
          <p:nvPr/>
        </p:nvSpPr>
        <p:spPr bwMode="auto">
          <a:xfrm>
            <a:off x="7968448" y="3356992"/>
            <a:ext cx="10118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err="1" smtClean="0">
                <a:solidFill>
                  <a:schemeClr val="tx1"/>
                </a:solidFill>
              </a:rPr>
              <a:t>SiC</a:t>
            </a:r>
            <a:r>
              <a:rPr lang="en-US" altLang="fr-FR" sz="1200" dirty="0" smtClean="0">
                <a:solidFill>
                  <a:schemeClr val="tx1"/>
                </a:solidFill>
              </a:rPr>
              <a:t> sensors</a:t>
            </a:r>
            <a:endParaRPr lang="en-US" altLang="fr-FR" sz="1200" dirty="0">
              <a:solidFill>
                <a:schemeClr val="tx1"/>
              </a:solidFill>
            </a:endParaRPr>
          </a:p>
        </p:txBody>
      </p:sp>
      <p:sp>
        <p:nvSpPr>
          <p:cNvPr id="19482" name="Rectangle 1"/>
          <p:cNvSpPr>
            <a:spLocks noChangeArrowheads="1"/>
          </p:cNvSpPr>
          <p:nvPr/>
        </p:nvSpPr>
        <p:spPr bwMode="auto">
          <a:xfrm>
            <a:off x="1564966" y="1040849"/>
            <a:ext cx="62776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2000" b="1" dirty="0">
                <a:solidFill>
                  <a:srgbClr val="C00000"/>
                </a:solidFill>
              </a:rPr>
              <a:t>C</a:t>
            </a:r>
            <a:r>
              <a:rPr lang="en-US" altLang="fr-FR" sz="2000" b="1" dirty="0" smtClean="0">
                <a:solidFill>
                  <a:srgbClr val="C00000"/>
                </a:solidFill>
              </a:rPr>
              <a:t>urrent collaborations for in-core instrumentation</a:t>
            </a:r>
          </a:p>
        </p:txBody>
      </p:sp>
      <p:pic>
        <p:nvPicPr>
          <p:cNvPr id="19484" name="Picture 40" descr="http://upload.wikimedia.org/wikipedia/en/thumb/0/03/Uppsala_University_logo.svg/220px-Uppsala_University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9650" y="4805213"/>
            <a:ext cx="739775" cy="706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85" name="Grafik 4" descr="EIT_Kics_logo_KIC_InnoEnergy.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3141800"/>
            <a:ext cx="798513"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86" name="Picture 48" descr="Chalmers">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3226" y="4671716"/>
            <a:ext cx="1203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36" descr="logo-cnrs2"/>
          <p:cNvPicPr>
            <a:picLocks noChangeAspect="1" noChangeArrowheads="1"/>
          </p:cNvPicPr>
          <p:nvPr/>
        </p:nvPicPr>
        <p:blipFill>
          <a:blip r:embed="rId11" cstate="print">
            <a:extLst>
              <a:ext uri="{28A0092B-C50C-407E-A947-70E740481C1C}">
                <a14:useLocalDpi xmlns:a14="http://schemas.microsoft.com/office/drawing/2010/main" val="0"/>
              </a:ext>
            </a:extLst>
          </a:blip>
          <a:srcRect l="21301" r="2"/>
          <a:stretch>
            <a:fillRect/>
          </a:stretch>
        </p:blipFill>
        <p:spPr bwMode="auto">
          <a:xfrm>
            <a:off x="2146511" y="2659810"/>
            <a:ext cx="104864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42" descr="http://seniordesign.engr.uidaho.edu/2009-2010/cfd/images/INL-Default_Blu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3265" y="5104836"/>
            <a:ext cx="863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p:cNvGrpSpPr/>
          <p:nvPr/>
        </p:nvGrpSpPr>
        <p:grpSpPr>
          <a:xfrm>
            <a:off x="2338036" y="4973597"/>
            <a:ext cx="892886" cy="625888"/>
            <a:chOff x="1878542" y="4660487"/>
            <a:chExt cx="892886" cy="625888"/>
          </a:xfrm>
        </p:grpSpPr>
        <p:pic>
          <p:nvPicPr>
            <p:cNvPr id="19489" name="Picture 42" descr="js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78542" y="4660487"/>
              <a:ext cx="5730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0" name="Rectangle 43"/>
            <p:cNvSpPr>
              <a:spLocks noChangeArrowheads="1"/>
            </p:cNvSpPr>
            <p:nvPr/>
          </p:nvSpPr>
          <p:spPr bwMode="auto">
            <a:xfrm>
              <a:off x="2123728" y="5008563"/>
              <a:ext cx="6477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200" dirty="0" smtClean="0">
                  <a:solidFill>
                    <a:schemeClr val="tx1"/>
                  </a:solidFill>
                </a:rPr>
                <a:t>JSI</a:t>
              </a:r>
              <a:endParaRPr lang="en-US" altLang="fr-FR" sz="1200" dirty="0">
                <a:solidFill>
                  <a:schemeClr val="tx1"/>
                </a:solidFill>
              </a:endParaRPr>
            </a:p>
          </p:txBody>
        </p:sp>
      </p:grpSp>
      <p:pic>
        <p:nvPicPr>
          <p:cNvPr id="19491" name="Picture 44" descr="http://res.cloudinary.com/hx1cjgfdv/image/upload/v1356260987/dhxn5sxlipi01ynkkre9.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83197" y="5329435"/>
            <a:ext cx="500063" cy="341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94" name="Picture 49" descr="http://info.fuw.edu.pl/~michals/ncbj.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42553" y="4329370"/>
            <a:ext cx="601838" cy="47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48" descr="https://encrypted-tbn1.gstatic.com/images?q=tbn:ANd9GcRGaZbFV6AShJLpPAAPbDhEzfz41DuCttOni6AGdZIbnEAqdY6BXQ"/>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76375" y="3862884"/>
            <a:ext cx="955500" cy="39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6" name="Rectangle 30"/>
          <p:cNvSpPr>
            <a:spLocks noChangeArrowheads="1"/>
          </p:cNvSpPr>
          <p:nvPr/>
        </p:nvSpPr>
        <p:spPr bwMode="auto">
          <a:xfrm>
            <a:off x="0" y="3055892"/>
            <a:ext cx="163252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r" eaLnBrk="1" hangingPunct="1">
              <a:spcBef>
                <a:spcPct val="10000"/>
              </a:spcBef>
              <a:spcAft>
                <a:spcPct val="0"/>
              </a:spcAft>
              <a:buFontTx/>
              <a:buNone/>
            </a:pPr>
            <a:r>
              <a:rPr lang="en-US" altLang="fr-FR" sz="1200" dirty="0" smtClean="0">
                <a:solidFill>
                  <a:schemeClr val="tx1"/>
                </a:solidFill>
              </a:rPr>
              <a:t>calibration, </a:t>
            </a:r>
          </a:p>
          <a:p>
            <a:pPr algn="r" eaLnBrk="1" hangingPunct="1">
              <a:spcBef>
                <a:spcPct val="10000"/>
              </a:spcBef>
              <a:spcAft>
                <a:spcPct val="0"/>
              </a:spcAft>
              <a:buFontTx/>
              <a:buNone/>
            </a:pPr>
            <a:r>
              <a:rPr lang="en-US" altLang="fr-FR" sz="1200" dirty="0" smtClean="0">
                <a:solidFill>
                  <a:schemeClr val="tx1"/>
                </a:solidFill>
              </a:rPr>
              <a:t>inter-comparisons, </a:t>
            </a:r>
          </a:p>
          <a:p>
            <a:pPr algn="r" eaLnBrk="1" hangingPunct="1">
              <a:spcBef>
                <a:spcPct val="10000"/>
              </a:spcBef>
              <a:spcAft>
                <a:spcPct val="0"/>
              </a:spcAft>
              <a:buFontTx/>
              <a:buNone/>
            </a:pPr>
            <a:r>
              <a:rPr lang="en-US" altLang="fr-FR" sz="1200" dirty="0" smtClean="0">
                <a:solidFill>
                  <a:schemeClr val="tx1"/>
                </a:solidFill>
              </a:rPr>
              <a:t>X spectrometry</a:t>
            </a:r>
            <a:endParaRPr lang="en-US" altLang="fr-FR" sz="1200" dirty="0">
              <a:solidFill>
                <a:schemeClr val="tx1"/>
              </a:solidFill>
            </a:endParaRPr>
          </a:p>
        </p:txBody>
      </p:sp>
      <p:pic>
        <p:nvPicPr>
          <p:cNvPr id="1026" name="Picture 2" descr="http://science.sckcen.be/~/media/Images/Science/services/Reactor_dosimetry/EWGRD.png?la=en"/>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44850" y="2165614"/>
            <a:ext cx="692796" cy="49419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29"/>
          <p:cNvSpPr>
            <a:spLocks noChangeArrowheads="1"/>
          </p:cNvSpPr>
          <p:nvPr/>
        </p:nvSpPr>
        <p:spPr bwMode="auto">
          <a:xfrm>
            <a:off x="1711202" y="2109128"/>
            <a:ext cx="148787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r">
              <a:spcBef>
                <a:spcPct val="50000"/>
              </a:spcBef>
              <a:spcAft>
                <a:spcPct val="0"/>
              </a:spcAft>
              <a:buFontTx/>
              <a:buNone/>
            </a:pPr>
            <a:r>
              <a:rPr lang="en-US" altLang="fr-FR" sz="1200" dirty="0" smtClean="0">
                <a:solidFill>
                  <a:schemeClr val="tx1"/>
                </a:solidFill>
              </a:rPr>
              <a:t>Activation dosimetry</a:t>
            </a:r>
            <a:endParaRPr lang="en-US" altLang="fr-FR" sz="1200" dirty="0">
              <a:solidFill>
                <a:schemeClr val="tx1"/>
              </a:solidFill>
            </a:endParaRPr>
          </a:p>
        </p:txBody>
      </p:sp>
      <p:sp>
        <p:nvSpPr>
          <p:cNvPr id="46" name="Line 51"/>
          <p:cNvSpPr>
            <a:spLocks noChangeShapeType="1"/>
          </p:cNvSpPr>
          <p:nvPr/>
        </p:nvSpPr>
        <p:spPr bwMode="auto">
          <a:xfrm>
            <a:off x="3756421" y="2775818"/>
            <a:ext cx="853679" cy="138448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7" name="Line 51"/>
          <p:cNvSpPr>
            <a:spLocks noChangeShapeType="1"/>
          </p:cNvSpPr>
          <p:nvPr/>
        </p:nvSpPr>
        <p:spPr bwMode="auto">
          <a:xfrm flipV="1">
            <a:off x="2964465" y="3141800"/>
            <a:ext cx="3626835" cy="180614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8" name="Line 51"/>
          <p:cNvSpPr>
            <a:spLocks noChangeShapeType="1"/>
          </p:cNvSpPr>
          <p:nvPr/>
        </p:nvSpPr>
        <p:spPr bwMode="auto">
          <a:xfrm>
            <a:off x="4610100" y="4142977"/>
            <a:ext cx="1981200" cy="528739"/>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0" name="Line 56"/>
          <p:cNvSpPr>
            <a:spLocks noChangeShapeType="1"/>
          </p:cNvSpPr>
          <p:nvPr/>
        </p:nvSpPr>
        <p:spPr bwMode="auto">
          <a:xfrm>
            <a:off x="4679949" y="4160305"/>
            <a:ext cx="2379663" cy="169069"/>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79" name="Text Box 57"/>
          <p:cNvSpPr txBox="1">
            <a:spLocks noChangeArrowheads="1"/>
          </p:cNvSpPr>
          <p:nvPr/>
        </p:nvSpPr>
        <p:spPr bwMode="auto">
          <a:xfrm>
            <a:off x="4283968" y="4142977"/>
            <a:ext cx="681597" cy="33855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600" dirty="0" smtClean="0">
                <a:solidFill>
                  <a:schemeClr val="tx1"/>
                </a:solidFill>
                <a:latin typeface="Comic Sans MS" panose="030F0702030302020204" pitchFamily="66" charset="0"/>
              </a:rPr>
              <a:t>LDCI</a:t>
            </a:r>
            <a:endParaRPr lang="en-US" altLang="fr-FR" sz="1600" dirty="0">
              <a:solidFill>
                <a:schemeClr val="tx1"/>
              </a:solidFill>
              <a:latin typeface="Comic Sans MS" panose="030F0702030302020204" pitchFamily="66" charset="0"/>
            </a:endParaRPr>
          </a:p>
        </p:txBody>
      </p:sp>
      <p:pic>
        <p:nvPicPr>
          <p:cNvPr id="51" name="Image 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00562" y="2215310"/>
            <a:ext cx="1789589" cy="826734"/>
          </a:xfrm>
          <a:prstGeom prst="rect">
            <a:avLst/>
          </a:prstGeom>
        </p:spPr>
      </p:pic>
      <p:pic>
        <p:nvPicPr>
          <p:cNvPr id="3" name="Imag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14825" y="3710428"/>
            <a:ext cx="583273" cy="475809"/>
          </a:xfrm>
          <a:prstGeom prst="rect">
            <a:avLst/>
          </a:prstGeom>
        </p:spPr>
      </p:pic>
      <p:sp>
        <p:nvSpPr>
          <p:cNvPr id="49" name="Rectangle 3"/>
          <p:cNvSpPr>
            <a:spLocks noChangeArrowheads="1"/>
          </p:cNvSpPr>
          <p:nvPr/>
        </p:nvSpPr>
        <p:spPr bwMode="auto">
          <a:xfrm>
            <a:off x="1382449" y="188640"/>
            <a:ext cx="74009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3" tIns="47887" rIns="95773" bIns="47887" anchor="ctr"/>
          <a:lstStyle/>
          <a:p>
            <a:pPr>
              <a:defRPr/>
            </a:pPr>
            <a:r>
              <a:rPr lang="en-US" altLang="fr-FR" sz="2200" b="1" dirty="0">
                <a:solidFill>
                  <a:prstClr val="white"/>
                </a:solidFill>
                <a:latin typeface="Arial"/>
                <a:ea typeface="+mj-ea"/>
                <a:cs typeface="+mj-cs"/>
              </a:rPr>
              <a:t>4. JHR consortium and collaborations</a:t>
            </a:r>
            <a:endParaRPr lang="en-US" sz="2200" b="1" dirty="0">
              <a:solidFill>
                <a:srgbClr val="FFFFFF"/>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1. Context and objectives of the JHR</a:t>
            </a:r>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3</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Espace réservé du contenu 11"/>
          <p:cNvSpPr>
            <a:spLocks noGrp="1"/>
          </p:cNvSpPr>
          <p:nvPr>
            <p:ph idx="1"/>
          </p:nvPr>
        </p:nvSpPr>
        <p:spPr>
          <a:xfrm>
            <a:off x="468313" y="1052513"/>
            <a:ext cx="8243887" cy="504825"/>
          </a:xfrm>
        </p:spPr>
        <p:txBody>
          <a:bodyPr/>
          <a:lstStyle/>
          <a:p>
            <a:pPr marL="0" indent="0" algn="ctr" defTabSz="361950" eaLnBrk="1" hangingPunct="1"/>
            <a:r>
              <a:rPr lang="fr-FR" altLang="fr-FR" sz="2000" b="1" smtClean="0"/>
              <a:t>Fast Neutron Detection System</a:t>
            </a:r>
          </a:p>
        </p:txBody>
      </p:sp>
      <p:sp>
        <p:nvSpPr>
          <p:cNvPr id="8196" name="ZoneTexte 1"/>
          <p:cNvSpPr txBox="1">
            <a:spLocks noChangeArrowheads="1"/>
          </p:cNvSpPr>
          <p:nvPr/>
        </p:nvSpPr>
        <p:spPr bwMode="auto">
          <a:xfrm>
            <a:off x="250824" y="1484313"/>
            <a:ext cx="85696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algn="ctr" eaLnBrk="0" fontAlgn="base" hangingPunct="0">
              <a:spcBef>
                <a:spcPct val="0"/>
              </a:spcBef>
              <a:spcAft>
                <a:spcPct val="0"/>
              </a:spcAft>
              <a:defRPr sz="1600" b="1">
                <a:solidFill>
                  <a:schemeClr val="tx1"/>
                </a:solidFill>
                <a:latin typeface="Arial" charset="0"/>
                <a:cs typeface="Arial" charset="0"/>
              </a:defRPr>
            </a:lvl6pPr>
            <a:lvl7pPr marL="2971800" indent="-228600" algn="ctr" eaLnBrk="0" fontAlgn="base" hangingPunct="0">
              <a:spcBef>
                <a:spcPct val="0"/>
              </a:spcBef>
              <a:spcAft>
                <a:spcPct val="0"/>
              </a:spcAft>
              <a:defRPr sz="1600" b="1">
                <a:solidFill>
                  <a:schemeClr val="tx1"/>
                </a:solidFill>
                <a:latin typeface="Arial" charset="0"/>
                <a:cs typeface="Arial" charset="0"/>
              </a:defRPr>
            </a:lvl7pPr>
            <a:lvl8pPr marL="3429000" indent="-228600" algn="ctr" eaLnBrk="0" fontAlgn="base" hangingPunct="0">
              <a:spcBef>
                <a:spcPct val="0"/>
              </a:spcBef>
              <a:spcAft>
                <a:spcPct val="0"/>
              </a:spcAft>
              <a:defRPr sz="1600" b="1">
                <a:solidFill>
                  <a:schemeClr val="tx1"/>
                </a:solidFill>
                <a:latin typeface="Arial" charset="0"/>
                <a:cs typeface="Arial" charset="0"/>
              </a:defRPr>
            </a:lvl8pPr>
            <a:lvl9pPr marL="3886200" indent="-228600" algn="ctr" eaLnBrk="0" fontAlgn="base" hangingPunct="0">
              <a:spcBef>
                <a:spcPct val="0"/>
              </a:spcBef>
              <a:spcAft>
                <a:spcPct val="0"/>
              </a:spcAft>
              <a:defRPr sz="1600" b="1">
                <a:solidFill>
                  <a:schemeClr val="tx1"/>
                </a:solidFill>
                <a:latin typeface="Arial" charset="0"/>
                <a:cs typeface="Arial" charset="0"/>
              </a:defRPr>
            </a:lvl9pPr>
          </a:lstStyle>
          <a:p>
            <a:pPr algn="ctr" eaLnBrk="1" hangingPunct="1"/>
            <a:r>
              <a:rPr lang="en-US" altLang="fr-FR" dirty="0"/>
              <a:t>FNDS is the first and unique acquisition system able to provide an online measurement of the fast neutron flux (E&gt;1MeV) in typical MTR conditions</a:t>
            </a:r>
            <a:endParaRPr lang="fr-FR" altLang="fr-FR" dirty="0">
              <a:solidFill>
                <a:srgbClr val="666666"/>
              </a:solidFill>
            </a:endParaRPr>
          </a:p>
        </p:txBody>
      </p:sp>
      <p:pic>
        <p:nvPicPr>
          <p:cNvPr id="8197" name="Picture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349500"/>
            <a:ext cx="4105275" cy="2159000"/>
          </a:xfrm>
          <a:prstGeom prst="rect">
            <a:avLst/>
          </a:prstGeom>
          <a:noFill/>
          <a:ln>
            <a:noFill/>
          </a:ln>
          <a:extLst>
            <a:ext uri="{909E8E84-426E-40DD-AFC4-6F175D3DCCD1}">
              <a14:hiddenFill xmlns:a14="http://schemas.microsoft.com/office/drawing/2010/main">
                <a:solidFill>
                  <a:srgbClr val="F7C046"/>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4848" y="4941167"/>
            <a:ext cx="3957228" cy="1077218"/>
          </a:xfrm>
          <a:prstGeom prst="rect">
            <a:avLst/>
          </a:prstGeom>
        </p:spPr>
        <p:txBody>
          <a:bodyPr wrap="square">
            <a:spAutoFit/>
          </a:bodyPr>
          <a:lstStyle/>
          <a:p>
            <a:pPr algn="just">
              <a:defRPr/>
            </a:pPr>
            <a:r>
              <a:rPr lang="en-US" altLang="fr-FR" sz="1600" b="1" dirty="0">
                <a:solidFill>
                  <a:srgbClr val="C00000"/>
                </a:solidFill>
                <a:sym typeface="Wingdings" panose="05000000000000000000" pitchFamily="2" charset="2"/>
              </a:rPr>
              <a:t> </a:t>
            </a:r>
            <a:r>
              <a:rPr lang="en-US" altLang="fr-FR" sz="1600" b="1" dirty="0">
                <a:solidFill>
                  <a:srgbClr val="C00000"/>
                </a:solidFill>
              </a:rPr>
              <a:t>FNDS proved its ability to measure online both thermal and fast neutron flux </a:t>
            </a:r>
            <a:r>
              <a:rPr lang="en-US" altLang="fr-FR" sz="1600" b="1" dirty="0" smtClean="0">
                <a:solidFill>
                  <a:srgbClr val="C00000"/>
                </a:solidFill>
              </a:rPr>
              <a:t>(consistency with activation dosimetry is better </a:t>
            </a:r>
            <a:r>
              <a:rPr lang="en-US" altLang="fr-FR" sz="1600" b="1" dirty="0">
                <a:solidFill>
                  <a:srgbClr val="C00000"/>
                </a:solidFill>
              </a:rPr>
              <a:t>than </a:t>
            </a:r>
            <a:r>
              <a:rPr lang="en-US" altLang="fr-FR" sz="1600" b="1" dirty="0" smtClean="0">
                <a:solidFill>
                  <a:srgbClr val="C00000"/>
                </a:solidFill>
              </a:rPr>
              <a:t>5%).</a:t>
            </a:r>
            <a:endParaRPr lang="fr-FR" altLang="fr-FR" sz="1600" b="1" dirty="0">
              <a:solidFill>
                <a:srgbClr val="C00000"/>
              </a:solidFill>
            </a:endParaRPr>
          </a:p>
        </p:txBody>
      </p:sp>
      <p:pic>
        <p:nvPicPr>
          <p:cNvPr id="8199"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3644900"/>
            <a:ext cx="4452937" cy="2949575"/>
          </a:xfrm>
          <a:prstGeom prst="rect">
            <a:avLst/>
          </a:prstGeom>
          <a:noFill/>
          <a:ln>
            <a:noFill/>
          </a:ln>
          <a:effectLst/>
          <a:extLst>
            <a:ext uri="{909E8E84-426E-40DD-AFC4-6F175D3DCCD1}">
              <a14:hiddenFill xmlns:a14="http://schemas.microsoft.com/office/drawing/2010/main">
                <a:solidFill>
                  <a:schemeClr val="accent2">
                    <a:alpha val="59999"/>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05118"/>
                  </a:outerShdw>
                </a:effectLst>
              </a14:hiddenEffects>
            </a:ext>
          </a:extLst>
        </p:spPr>
      </p:pic>
      <p:sp>
        <p:nvSpPr>
          <p:cNvPr id="5" name="Rectangle 4"/>
          <p:cNvSpPr/>
          <p:nvPr/>
        </p:nvSpPr>
        <p:spPr>
          <a:xfrm>
            <a:off x="4500563" y="2276475"/>
            <a:ext cx="4440237" cy="1169988"/>
          </a:xfrm>
          <a:prstGeom prst="rect">
            <a:avLst/>
          </a:prstGeom>
        </p:spPr>
        <p:txBody>
          <a:bodyPr>
            <a:spAutoFit/>
          </a:bodyPr>
          <a:lstStyle/>
          <a:p>
            <a:pPr algn="just">
              <a:defRPr/>
            </a:pPr>
            <a:r>
              <a:rPr lang="en-US" altLang="fr-FR" sz="1400" dirty="0">
                <a:solidFill>
                  <a:schemeClr val="tx1">
                    <a:lumMod val="75000"/>
                    <a:lumOff val="25000"/>
                  </a:schemeClr>
                </a:solidFill>
              </a:rPr>
              <a:t>FNDS has been validated in 2015 after successive tests at the Belgium BR2 reactor and at the French ISIS reactor (FNDS signal was compared to reference thermal and fast neutron flux measurements using activation dosimeters) </a:t>
            </a:r>
          </a:p>
        </p:txBody>
      </p:sp>
      <p:sp>
        <p:nvSpPr>
          <p:cNvPr id="9"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30</a:t>
            </a:fld>
            <a:endParaRPr lang="fr-FR" altLang="fr-FR" sz="1000" dirty="0">
              <a:solidFill>
                <a:srgbClr val="666666"/>
              </a:solidFill>
            </a:endParaRPr>
          </a:p>
        </p:txBody>
      </p:sp>
      <p:sp>
        <p:nvSpPr>
          <p:cNvPr id="10" name="Titre 1"/>
          <p:cNvSpPr>
            <a:spLocks noGrp="1"/>
          </p:cNvSpPr>
          <p:nvPr>
            <p:ph type="title"/>
          </p:nvPr>
        </p:nvSpPr>
        <p:spPr>
          <a:xfrm>
            <a:off x="1511300" y="52388"/>
            <a:ext cx="7632700" cy="909637"/>
          </a:xfrm>
        </p:spPr>
        <p:txBody>
          <a:bodyPr/>
          <a:lstStyle/>
          <a:p>
            <a:pPr>
              <a:defRPr/>
            </a:pPr>
            <a:r>
              <a:rPr lang="en-US" altLang="fr-FR" cap="none" dirty="0"/>
              <a:t>6. The key-role of innovative instrumentation for the JHR</a:t>
            </a:r>
            <a:endParaRPr lang="en-US" dirty="0"/>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6963" y="908720"/>
            <a:ext cx="1512168" cy="698574"/>
          </a:xfrm>
          <a:prstGeom prst="rect">
            <a:avLst/>
          </a:prstGeom>
        </p:spPr>
      </p:pic>
    </p:spTree>
    <p:extLst>
      <p:ext uri="{BB962C8B-B14F-4D97-AF65-F5344CB8AC3E}">
        <p14:creationId xmlns:p14="http://schemas.microsoft.com/office/powerpoint/2010/main" val="2361061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7" name="Espace réservé du contenu 11"/>
          <p:cNvSpPr>
            <a:spLocks/>
          </p:cNvSpPr>
          <p:nvPr/>
        </p:nvSpPr>
        <p:spPr bwMode="auto">
          <a:xfrm>
            <a:off x="611188" y="1052513"/>
            <a:ext cx="82438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3925"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r>
              <a:rPr lang="en-US" altLang="fr-FR" sz="2000" b="1" dirty="0">
                <a:solidFill>
                  <a:srgbClr val="C00000"/>
                </a:solidFill>
              </a:rPr>
              <a:t>Fission gas </a:t>
            </a:r>
            <a:r>
              <a:rPr lang="en-US" altLang="fr-FR" sz="2000" b="1" dirty="0" smtClean="0">
                <a:solidFill>
                  <a:srgbClr val="C00000"/>
                </a:solidFill>
              </a:rPr>
              <a:t>analysis </a:t>
            </a:r>
            <a:r>
              <a:rPr lang="en-US" altLang="fr-FR" sz="2000" b="1" dirty="0">
                <a:solidFill>
                  <a:srgbClr val="C00000"/>
                </a:solidFill>
              </a:rPr>
              <a:t>: Acoustic measurements</a:t>
            </a:r>
          </a:p>
          <a:p>
            <a:pPr eaLnBrk="1" hangingPunct="1"/>
            <a:r>
              <a:rPr lang="en-US" altLang="fr-FR" dirty="0" smtClean="0"/>
              <a:t> </a:t>
            </a:r>
            <a:endParaRPr lang="en-US" altLang="fr-FR" dirty="0"/>
          </a:p>
        </p:txBody>
      </p:sp>
      <p:sp>
        <p:nvSpPr>
          <p:cNvPr id="62468" name="Text Box 17"/>
          <p:cNvSpPr txBox="1">
            <a:spLocks noChangeArrowheads="1"/>
          </p:cNvSpPr>
          <p:nvPr/>
        </p:nvSpPr>
        <p:spPr bwMode="auto">
          <a:xfrm>
            <a:off x="-93663" y="965200"/>
            <a:ext cx="184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endParaRPr lang="en-US" altLang="fr-FR" sz="1400">
              <a:solidFill>
                <a:schemeClr val="tx1"/>
              </a:solidFill>
              <a:latin typeface="Times New Roman" pitchFamily="18" charset="0"/>
            </a:endParaRPr>
          </a:p>
        </p:txBody>
      </p:sp>
      <p:sp>
        <p:nvSpPr>
          <p:cNvPr id="62469" name="Espace réservé du numéro de diapositive 8"/>
          <p:cNvSpPr txBox="1">
            <a:spLocks noGrp="1"/>
          </p:cNvSpPr>
          <p:nvPr/>
        </p:nvSpPr>
        <p:spPr bwMode="auto">
          <a:xfrm>
            <a:off x="8024813" y="6448251"/>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000">
                <a:solidFill>
                  <a:srgbClr val="666666"/>
                </a:solidFill>
              </a:rPr>
              <a:t>  PAGE </a:t>
            </a:r>
            <a:fld id="{0C92CE2E-E898-47D7-8F86-F080F30F0837}" type="slidenum">
              <a:rPr lang="en-US" altLang="fr-FR" sz="1000">
                <a:solidFill>
                  <a:srgbClr val="666666"/>
                </a:solidFill>
              </a:rPr>
              <a:pPr eaLnBrk="1" hangingPunct="1">
                <a:spcAft>
                  <a:spcPct val="0"/>
                </a:spcAft>
                <a:buFontTx/>
                <a:buNone/>
              </a:pPr>
              <a:t>31</a:t>
            </a:fld>
            <a:endParaRPr lang="en-US" altLang="fr-FR" sz="1000">
              <a:solidFill>
                <a:srgbClr val="666666"/>
              </a:solidFill>
            </a:endParaRPr>
          </a:p>
        </p:txBody>
      </p:sp>
      <p:pic>
        <p:nvPicPr>
          <p:cNvPr id="62470" name="Picture 11" descr="princip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70" y="1484784"/>
            <a:ext cx="747021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12"/>
          <p:cNvSpPr>
            <a:spLocks noChangeArrowheads="1"/>
          </p:cNvSpPr>
          <p:nvPr/>
        </p:nvSpPr>
        <p:spPr bwMode="auto">
          <a:xfrm>
            <a:off x="432370" y="3268216"/>
            <a:ext cx="882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tabLst>
                <a:tab pos="534988" algn="l"/>
              </a:tabLst>
              <a:defRPr sz="2200">
                <a:solidFill>
                  <a:schemeClr val="tx2"/>
                </a:solidFill>
                <a:latin typeface="Arial" charset="0"/>
              </a:defRPr>
            </a:lvl1pPr>
            <a:lvl2pPr marL="742950" indent="-285750" eaLnBrk="0" hangingPunct="0">
              <a:lnSpc>
                <a:spcPts val="2000"/>
              </a:lnSpc>
              <a:buSzPct val="90000"/>
              <a:buBlip>
                <a:blip r:embed="rId2"/>
              </a:buBlip>
              <a:tabLst>
                <a:tab pos="534988" algn="l"/>
              </a:tabLst>
              <a:defRPr sz="1600">
                <a:solidFill>
                  <a:srgbClr val="666666"/>
                </a:solidFill>
                <a:latin typeface="Arial" charset="0"/>
              </a:defRPr>
            </a:lvl2pPr>
            <a:lvl3pPr marL="1143000" indent="-228600" eaLnBrk="0" hangingPunct="0">
              <a:lnSpc>
                <a:spcPts val="2000"/>
              </a:lnSpc>
              <a:buSzPct val="36000"/>
              <a:buFont typeface="Arial" charset="0"/>
              <a:tabLst>
                <a:tab pos="534988" algn="l"/>
              </a:tabLst>
              <a:defRPr sz="1600">
                <a:solidFill>
                  <a:srgbClr val="666666"/>
                </a:solidFill>
                <a:latin typeface="Arial" charset="0"/>
              </a:defRPr>
            </a:lvl3pPr>
            <a:lvl4pPr marL="1600200" indent="-228600" eaLnBrk="0" hangingPunct="0">
              <a:lnSpc>
                <a:spcPts val="2000"/>
              </a:lnSpc>
              <a:buClr>
                <a:srgbClr val="666666"/>
              </a:buClr>
              <a:buSzPct val="36000"/>
              <a:buBlip>
                <a:blip r:embed="rId3"/>
              </a:buBlip>
              <a:tabLst>
                <a:tab pos="534988" algn="l"/>
              </a:tabLst>
              <a:defRPr sz="1600">
                <a:solidFill>
                  <a:srgbClr val="666666"/>
                </a:solidFill>
                <a:latin typeface="Arial" charset="0"/>
              </a:defRPr>
            </a:lvl4pPr>
            <a:lvl5pPr marL="2057400" indent="-2286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spcBef>
                <a:spcPct val="50000"/>
              </a:spcBef>
              <a:spcAft>
                <a:spcPct val="0"/>
              </a:spcAft>
              <a:buFontTx/>
              <a:buNone/>
            </a:pPr>
            <a:r>
              <a:rPr lang="en-US" altLang="fr-FR" sz="1400" dirty="0">
                <a:solidFill>
                  <a:srgbClr val="666666"/>
                </a:solidFill>
              </a:rPr>
              <a:t>Online measurement of the </a:t>
            </a:r>
            <a:r>
              <a:rPr lang="en-US" altLang="fr-FR" sz="1400" b="1" dirty="0">
                <a:solidFill>
                  <a:srgbClr val="666666"/>
                </a:solidFill>
              </a:rPr>
              <a:t>molar mass</a:t>
            </a:r>
            <a:r>
              <a:rPr lang="en-US" altLang="fr-FR" sz="1400" dirty="0">
                <a:solidFill>
                  <a:srgbClr val="666666"/>
                </a:solidFill>
              </a:rPr>
              <a:t> of the gas inside the fuel rod (</a:t>
            </a:r>
            <a:r>
              <a:rPr lang="en-US" altLang="fr-FR" sz="1400" dirty="0">
                <a:solidFill>
                  <a:srgbClr val="666666"/>
                </a:solidFill>
                <a:sym typeface="Wingdings" pitchFamily="2" charset="2"/>
              </a:rPr>
              <a:t> </a:t>
            </a:r>
            <a:r>
              <a:rPr lang="en-US" altLang="fr-FR" sz="1400" b="1" dirty="0">
                <a:solidFill>
                  <a:srgbClr val="666666"/>
                </a:solidFill>
                <a:sym typeface="Wingdings" pitchFamily="2" charset="2"/>
              </a:rPr>
              <a:t>fraction of released fission gas</a:t>
            </a:r>
            <a:r>
              <a:rPr lang="en-US" altLang="fr-FR" sz="1400" dirty="0">
                <a:solidFill>
                  <a:srgbClr val="666666"/>
                </a:solidFill>
                <a:sym typeface="Wingdings" pitchFamily="2" charset="2"/>
              </a:rPr>
              <a:t>)</a:t>
            </a:r>
            <a:endParaRPr lang="en-US" altLang="fr-FR" sz="1400" dirty="0">
              <a:solidFill>
                <a:srgbClr val="666666"/>
              </a:solidFill>
            </a:endParaRPr>
          </a:p>
        </p:txBody>
      </p:sp>
      <p:pic>
        <p:nvPicPr>
          <p:cNvPr id="62473" name="Picture 23" descr="Logo 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350" y="1775296"/>
            <a:ext cx="755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645024"/>
            <a:ext cx="3942913" cy="238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5" name="Text Box 26"/>
          <p:cNvSpPr txBox="1">
            <a:spLocks noChangeArrowheads="1"/>
          </p:cNvSpPr>
          <p:nvPr/>
        </p:nvSpPr>
        <p:spPr bwMode="auto">
          <a:xfrm>
            <a:off x="4452322" y="1475492"/>
            <a:ext cx="23519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800" dirty="0" smtClean="0">
                <a:solidFill>
                  <a:schemeClr val="accent2"/>
                </a:solidFill>
              </a:rPr>
              <a:t>10-year development</a:t>
            </a:r>
            <a:endParaRPr lang="en-US" altLang="fr-FR" sz="1800" dirty="0">
              <a:solidFill>
                <a:schemeClr val="accent2"/>
              </a:solidFill>
            </a:endParaRPr>
          </a:p>
        </p:txBody>
      </p:sp>
      <p:sp>
        <p:nvSpPr>
          <p:cNvPr id="62476" name="Text Box 27"/>
          <p:cNvSpPr txBox="1">
            <a:spLocks noChangeArrowheads="1"/>
          </p:cNvSpPr>
          <p:nvPr/>
        </p:nvSpPr>
        <p:spPr bwMode="auto">
          <a:xfrm>
            <a:off x="35496" y="6156593"/>
            <a:ext cx="8805089" cy="584775"/>
          </a:xfrm>
          <a:prstGeom prst="rect">
            <a:avLst/>
          </a:prstGeom>
          <a:solidFill>
            <a:schemeClr val="bg1"/>
          </a:solidFill>
          <a:ln>
            <a:noFill/>
          </a:ln>
          <a:effectLs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600" b="1" u="none" dirty="0">
                <a:solidFill>
                  <a:schemeClr val="accent1"/>
                </a:solidFill>
              </a:rPr>
              <a:t>Operated successfully </a:t>
            </a:r>
            <a:r>
              <a:rPr lang="en-US" altLang="fr-FR" sz="1600" b="1" u="none" dirty="0" smtClean="0">
                <a:solidFill>
                  <a:schemeClr val="accent1"/>
                </a:solidFill>
              </a:rPr>
              <a:t>on </a:t>
            </a:r>
            <a:r>
              <a:rPr lang="en-US" altLang="fr-FR" sz="1600" b="1" u="none" dirty="0">
                <a:solidFill>
                  <a:schemeClr val="accent1"/>
                </a:solidFill>
              </a:rPr>
              <a:t>a high burn-up MOX fuel rod in the REMORA-3 experiment (</a:t>
            </a:r>
            <a:r>
              <a:rPr lang="en-US" altLang="fr-FR" sz="1600" b="1" u="none" dirty="0" smtClean="0">
                <a:solidFill>
                  <a:schemeClr val="accent1"/>
                </a:solidFill>
              </a:rPr>
              <a:t>OSIRIS) </a:t>
            </a:r>
            <a:r>
              <a:rPr lang="en-US" altLang="fr-FR" sz="1600" b="1" u="none" dirty="0">
                <a:solidFill>
                  <a:schemeClr val="accent1"/>
                </a:solidFill>
              </a:rPr>
              <a:t>&amp; Excellent accuracy of the measurement </a:t>
            </a:r>
            <a:r>
              <a:rPr lang="en-US" altLang="fr-FR" sz="1600" b="1" u="none" dirty="0" smtClean="0">
                <a:solidFill>
                  <a:schemeClr val="accent1"/>
                </a:solidFill>
              </a:rPr>
              <a:t>(vs post-</a:t>
            </a:r>
            <a:r>
              <a:rPr lang="en-US" altLang="fr-FR" sz="1600" b="1" u="none" dirty="0" err="1" smtClean="0">
                <a:solidFill>
                  <a:schemeClr val="accent1"/>
                </a:solidFill>
              </a:rPr>
              <a:t>irrad</a:t>
            </a:r>
            <a:r>
              <a:rPr lang="en-US" altLang="fr-FR" sz="1600" b="1" u="none" dirty="0" smtClean="0">
                <a:solidFill>
                  <a:schemeClr val="accent1"/>
                </a:solidFill>
              </a:rPr>
              <a:t>. Meas.)</a:t>
            </a:r>
          </a:p>
        </p:txBody>
      </p:sp>
      <p:pic>
        <p:nvPicPr>
          <p:cNvPr id="9625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3513364"/>
            <a:ext cx="4606776" cy="272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576011" y="3885422"/>
            <a:ext cx="5522967" cy="1899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space réservé du numéro de diapositive 8"/>
          <p:cNvSpPr txBox="1">
            <a:spLocks noGrp="1"/>
          </p:cNvSpPr>
          <p:nvPr/>
        </p:nvSpPr>
        <p:spPr bwMode="auto">
          <a:xfrm>
            <a:off x="8042399" y="649287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000">
                <a:solidFill>
                  <a:srgbClr val="666666"/>
                </a:solidFill>
              </a:rPr>
              <a:t>  PAGE </a:t>
            </a:r>
            <a:fld id="{5567F1C2-2EC4-4908-9986-E143DFB88C0C}" type="slidenum">
              <a:rPr lang="en-US" altLang="fr-FR" sz="1000">
                <a:solidFill>
                  <a:srgbClr val="666666"/>
                </a:solidFill>
              </a:rPr>
              <a:pPr algn="ctr" eaLnBrk="1" hangingPunct="1">
                <a:spcAft>
                  <a:spcPct val="0"/>
                </a:spcAft>
                <a:buFontTx/>
                <a:buNone/>
              </a:pPr>
              <a:t>31</a:t>
            </a:fld>
            <a:endParaRPr lang="en-US" altLang="fr-FR" sz="1000">
              <a:solidFill>
                <a:srgbClr val="666666"/>
              </a:solidFill>
            </a:endParaRPr>
          </a:p>
        </p:txBody>
      </p:sp>
      <p:pic>
        <p:nvPicPr>
          <p:cNvPr id="16" name="Imag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73950" y="965200"/>
            <a:ext cx="16700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re 1"/>
          <p:cNvSpPr txBox="1">
            <a:spLocks/>
          </p:cNvSpPr>
          <p:nvPr/>
        </p:nvSpPr>
        <p:spPr>
          <a:xfrm>
            <a:off x="1331640" y="260648"/>
            <a:ext cx="7812360" cy="701377"/>
          </a:xfrm>
          <a:prstGeom prst="rect">
            <a:avLst/>
          </a:prstGeom>
        </p:spPr>
        <p:txBody>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smtClean="0"/>
              <a:t>6. The key-role of innovative instrumentation for the JHR</a:t>
            </a:r>
            <a:endParaRPr lang="en-US" dirty="0"/>
          </a:p>
        </p:txBody>
      </p:sp>
    </p:spTree>
    <p:extLst>
      <p:ext uri="{BB962C8B-B14F-4D97-AF65-F5344CB8AC3E}">
        <p14:creationId xmlns:p14="http://schemas.microsoft.com/office/powerpoint/2010/main" val="190488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1821" y="1052736"/>
            <a:ext cx="343218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9" name="Espace réservé du contenu 2"/>
          <p:cNvSpPr>
            <a:spLocks noGrp="1"/>
          </p:cNvSpPr>
          <p:nvPr>
            <p:ph idx="1"/>
          </p:nvPr>
        </p:nvSpPr>
        <p:spPr>
          <a:xfrm>
            <a:off x="167205" y="1042057"/>
            <a:ext cx="5544616" cy="5400599"/>
          </a:xfrm>
        </p:spPr>
        <p:txBody>
          <a:bodyPr/>
          <a:lstStyle/>
          <a:p>
            <a:pPr eaLnBrk="1" hangingPunct="1"/>
            <a:r>
              <a:rPr lang="en-US" dirty="0" smtClean="0"/>
              <a:t>MELODIE: Me</a:t>
            </a:r>
            <a:r>
              <a:rPr lang="en-US" dirty="0" smtClean="0">
                <a:solidFill>
                  <a:schemeClr val="tx1"/>
                </a:solidFill>
              </a:rPr>
              <a:t>chanical </a:t>
            </a:r>
            <a:r>
              <a:rPr lang="en-US" dirty="0" smtClean="0"/>
              <a:t>Lo</a:t>
            </a:r>
            <a:r>
              <a:rPr lang="en-US" dirty="0" smtClean="0">
                <a:solidFill>
                  <a:schemeClr val="tx1"/>
                </a:solidFill>
              </a:rPr>
              <a:t>ading </a:t>
            </a:r>
            <a:r>
              <a:rPr lang="en-US" dirty="0" smtClean="0"/>
              <a:t>D</a:t>
            </a:r>
            <a:r>
              <a:rPr lang="en-US" dirty="0" smtClean="0">
                <a:solidFill>
                  <a:schemeClr val="tx1"/>
                </a:solidFill>
              </a:rPr>
              <a:t>evice for    	</a:t>
            </a:r>
            <a:r>
              <a:rPr lang="en-US" dirty="0" smtClean="0"/>
              <a:t>I</a:t>
            </a:r>
            <a:r>
              <a:rPr lang="en-US" dirty="0" smtClean="0">
                <a:solidFill>
                  <a:schemeClr val="tx1"/>
                </a:solidFill>
              </a:rPr>
              <a:t>rradiation </a:t>
            </a:r>
            <a:r>
              <a:rPr lang="en-US" dirty="0" smtClean="0"/>
              <a:t>E</a:t>
            </a:r>
            <a:r>
              <a:rPr lang="en-US" dirty="0" smtClean="0">
                <a:solidFill>
                  <a:schemeClr val="tx1"/>
                </a:solidFill>
              </a:rPr>
              <a:t>xperiments</a:t>
            </a:r>
          </a:p>
          <a:p>
            <a:pPr lvl="1"/>
            <a:r>
              <a:rPr lang="en-US" sz="2000" dirty="0" smtClean="0">
                <a:solidFill>
                  <a:schemeClr val="tx1"/>
                </a:solidFill>
              </a:rPr>
              <a:t>Technical goals</a:t>
            </a:r>
          </a:p>
          <a:p>
            <a:pPr marL="704850" lvl="1" indent="-342900">
              <a:buFont typeface="Arial" panose="020B0604020202020204" pitchFamily="34" charset="0"/>
              <a:buChar char="•"/>
            </a:pPr>
            <a:r>
              <a:rPr lang="en-US" dirty="0" smtClean="0">
                <a:solidFill>
                  <a:schemeClr val="tx1"/>
                </a:solidFill>
              </a:rPr>
              <a:t>Study of LWR cladding irradiation creep</a:t>
            </a:r>
          </a:p>
          <a:p>
            <a:pPr marL="704850" lvl="1" indent="-342900">
              <a:buFont typeface="Arial" panose="020B0604020202020204" pitchFamily="34" charset="0"/>
              <a:buChar char="•"/>
            </a:pPr>
            <a:r>
              <a:rPr lang="en-US" dirty="0" smtClean="0">
                <a:solidFill>
                  <a:schemeClr val="tx1"/>
                </a:solidFill>
              </a:rPr>
              <a:t>Hoop stress 120 MPa, </a:t>
            </a:r>
            <a:r>
              <a:rPr lang="en-US" dirty="0" err="1" smtClean="0">
                <a:solidFill>
                  <a:schemeClr val="tx1"/>
                </a:solidFill>
              </a:rPr>
              <a:t>biaxiality</a:t>
            </a:r>
            <a:r>
              <a:rPr lang="en-US" dirty="0" smtClean="0">
                <a:solidFill>
                  <a:schemeClr val="tx1"/>
                </a:solidFill>
              </a:rPr>
              <a:t> ratio 0 to 1</a:t>
            </a:r>
          </a:p>
          <a:p>
            <a:pPr marL="704850" lvl="1" indent="-342900">
              <a:buFont typeface="Arial" panose="020B0604020202020204" pitchFamily="34" charset="0"/>
              <a:buChar char="•"/>
            </a:pPr>
            <a:r>
              <a:rPr lang="en-US" dirty="0" smtClean="0">
                <a:solidFill>
                  <a:schemeClr val="tx1"/>
                </a:solidFill>
              </a:rPr>
              <a:t>Biaxial online control of the stress</a:t>
            </a:r>
          </a:p>
          <a:p>
            <a:pPr marL="704850" lvl="1" indent="-342900">
              <a:buFont typeface="Arial" panose="020B0604020202020204" pitchFamily="34" charset="0"/>
              <a:buChar char="•"/>
            </a:pPr>
            <a:r>
              <a:rPr lang="en-US" dirty="0" smtClean="0">
                <a:solidFill>
                  <a:schemeClr val="tx1"/>
                </a:solidFill>
              </a:rPr>
              <a:t>Biaxial online measurement of the creep</a:t>
            </a:r>
          </a:p>
          <a:p>
            <a:pPr marL="704850" lvl="1" indent="-342900">
              <a:buFont typeface="Arial" panose="020B0604020202020204" pitchFamily="34" charset="0"/>
              <a:buChar char="•"/>
            </a:pPr>
            <a:endParaRPr lang="en-US" dirty="0" smtClean="0">
              <a:solidFill>
                <a:schemeClr val="tx1"/>
              </a:solidFill>
            </a:endParaRPr>
          </a:p>
          <a:p>
            <a:pPr lvl="1"/>
            <a:r>
              <a:rPr lang="en-US" sz="2000" dirty="0" smtClean="0">
                <a:solidFill>
                  <a:schemeClr val="tx1"/>
                </a:solidFill>
              </a:rPr>
              <a:t>Why</a:t>
            </a:r>
          </a:p>
          <a:p>
            <a:pPr marL="704850" lvl="1" indent="-342900">
              <a:buFont typeface="Arial" panose="020B0604020202020204" pitchFamily="34" charset="0"/>
              <a:buChar char="•"/>
            </a:pPr>
            <a:r>
              <a:rPr lang="en-US" dirty="0" smtClean="0">
                <a:solidFill>
                  <a:schemeClr val="tx1"/>
                </a:solidFill>
              </a:rPr>
              <a:t>New technology for future instrumented experiments in the JHR</a:t>
            </a:r>
          </a:p>
          <a:p>
            <a:pPr marL="704850" lvl="1" indent="-342900">
              <a:buFont typeface="Arial" panose="020B0604020202020204" pitchFamily="34" charset="0"/>
              <a:buChar char="•"/>
            </a:pPr>
            <a:r>
              <a:rPr lang="en-US" dirty="0" smtClean="0">
                <a:solidFill>
                  <a:schemeClr val="tx1"/>
                </a:solidFill>
              </a:rPr>
              <a:t>Anisotropic material calls for complex experiments</a:t>
            </a:r>
          </a:p>
          <a:p>
            <a:pPr marL="704850" lvl="1" indent="-342900">
              <a:buFont typeface="Arial" panose="020B0604020202020204" pitchFamily="34" charset="0"/>
              <a:buChar char="•"/>
            </a:pPr>
            <a:r>
              <a:rPr lang="en-US" dirty="0" smtClean="0">
                <a:solidFill>
                  <a:schemeClr val="tx1"/>
                </a:solidFill>
              </a:rPr>
              <a:t>Cladding life is multiaxial because of the combination of FGR and PCMI</a:t>
            </a:r>
          </a:p>
          <a:p>
            <a:pPr lvl="1"/>
            <a:endParaRPr lang="en-US" dirty="0" smtClean="0">
              <a:solidFill>
                <a:schemeClr val="tx1"/>
              </a:solidFill>
            </a:endParaRPr>
          </a:p>
          <a:p>
            <a:pPr lvl="1"/>
            <a:r>
              <a:rPr lang="en-US" sz="2000" dirty="0" smtClean="0">
                <a:solidFill>
                  <a:schemeClr val="tx1"/>
                </a:solidFill>
              </a:rPr>
              <a:t>First irradiation in Osiris performed in 2015 was very promising: optimization of the device is going-on</a:t>
            </a:r>
          </a:p>
          <a:p>
            <a:pPr eaLnBrk="1" hangingPunct="1"/>
            <a:endParaRPr lang="en-US" dirty="0" smtClean="0"/>
          </a:p>
        </p:txBody>
      </p:sp>
      <p:pic>
        <p:nvPicPr>
          <p:cNvPr id="6" name="Picture 7" descr="VTT logo"/>
          <p:cNvPicPr>
            <a:picLocks noChangeAspect="1" noChangeArrowheads="1"/>
          </p:cNvPicPr>
          <p:nvPr/>
        </p:nvPicPr>
        <p:blipFill>
          <a:blip r:embed="rId3" cstate="print"/>
          <a:srcRect/>
          <a:stretch>
            <a:fillRect/>
          </a:stretch>
        </p:blipFill>
        <p:spPr bwMode="auto">
          <a:xfrm>
            <a:off x="8123425" y="5577886"/>
            <a:ext cx="854081" cy="640561"/>
          </a:xfrm>
          <a:prstGeom prst="rect">
            <a:avLst/>
          </a:prstGeom>
          <a:noFill/>
          <a:ln w="9525">
            <a:noFill/>
            <a:miter lim="800000"/>
            <a:headEnd/>
            <a:tailEnd/>
          </a:ln>
        </p:spPr>
      </p:pic>
      <p:pic>
        <p:nvPicPr>
          <p:cNvPr id="8" name="Image 5" descr="fuel hourglass.png"/>
          <p:cNvPicPr>
            <a:picLocks noChangeAspect="1"/>
          </p:cNvPicPr>
          <p:nvPr/>
        </p:nvPicPr>
        <p:blipFill>
          <a:blip r:embed="rId4" cstate="print"/>
          <a:srcRect/>
          <a:stretch>
            <a:fillRect/>
          </a:stretch>
        </p:blipFill>
        <p:spPr bwMode="auto">
          <a:xfrm>
            <a:off x="8488774" y="2276872"/>
            <a:ext cx="488732" cy="1205492"/>
          </a:xfrm>
          <a:prstGeom prst="rect">
            <a:avLst/>
          </a:prstGeom>
          <a:noFill/>
          <a:ln w="9525">
            <a:noFill/>
            <a:miter lim="800000"/>
            <a:headEnd/>
            <a:tailEnd/>
          </a:ln>
        </p:spPr>
      </p:pic>
      <p:sp>
        <p:nvSpPr>
          <p:cNvPr id="9" name="Rectangle 3"/>
          <p:cNvSpPr txBox="1">
            <a:spLocks noChangeArrowheads="1"/>
          </p:cNvSpPr>
          <p:nvPr/>
        </p:nvSpPr>
        <p:spPr bwMode="auto">
          <a:xfrm>
            <a:off x="5652120" y="4581128"/>
            <a:ext cx="3432180" cy="7528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42875" algn="l" rtl="0" eaLnBrk="0" fontAlgn="base" hangingPunct="0">
              <a:spcBef>
                <a:spcPct val="0"/>
              </a:spcBef>
              <a:spcAft>
                <a:spcPts val="400"/>
              </a:spcAft>
              <a:buFont typeface="Arial" charset="0"/>
              <a:defRPr sz="2200" kern="1200">
                <a:solidFill>
                  <a:schemeClr val="tx2"/>
                </a:solidFill>
                <a:latin typeface="Calibri" pitchFamily="34" charset="0"/>
                <a:ea typeface="+mn-ea"/>
                <a:cs typeface="Calibri" pitchFamily="34" charset="0"/>
              </a:defRPr>
            </a:lvl1pPr>
            <a:lvl2pPr marL="360363" indent="-360363" algn="l" rtl="0" eaLnBrk="0" fontAlgn="base" hangingPunct="0">
              <a:lnSpc>
                <a:spcPts val="2000"/>
              </a:lnSpc>
              <a:spcBef>
                <a:spcPct val="0"/>
              </a:spcBef>
              <a:spcAft>
                <a:spcPct val="0"/>
              </a:spcAft>
              <a:buSzPct val="90000"/>
              <a:buBlip>
                <a:blip r:embed="rId5"/>
              </a:buBlip>
              <a:defRPr sz="1600" kern="1200">
                <a:solidFill>
                  <a:srgbClr val="666666"/>
                </a:solidFill>
                <a:latin typeface="Calibri" pitchFamily="34" charset="0"/>
                <a:ea typeface="+mn-ea"/>
                <a:cs typeface="Calibri" pitchFamily="34" charset="0"/>
              </a:defRPr>
            </a:lvl2pPr>
            <a:lvl3pPr marL="361950" algn="l" rtl="0" eaLnBrk="0" fontAlgn="base" hangingPunct="0">
              <a:lnSpc>
                <a:spcPts val="2000"/>
              </a:lnSpc>
              <a:spcBef>
                <a:spcPct val="0"/>
              </a:spcBef>
              <a:spcAft>
                <a:spcPct val="0"/>
              </a:spcAft>
              <a:buSzPct val="36000"/>
              <a:buFont typeface="Arial" charset="0"/>
              <a:defRPr sz="1600" kern="1200">
                <a:solidFill>
                  <a:srgbClr val="666666"/>
                </a:solidFill>
                <a:latin typeface="Calibri" pitchFamily="34" charset="0"/>
                <a:ea typeface="+mn-ea"/>
                <a:cs typeface="Calibri" pitchFamily="34" charset="0"/>
              </a:defRPr>
            </a:lvl3pPr>
            <a:lvl4pPr marL="719138" indent="-238125" algn="l" rtl="0" eaLnBrk="0" fontAlgn="base" hangingPunct="0">
              <a:lnSpc>
                <a:spcPts val="2000"/>
              </a:lnSpc>
              <a:spcBef>
                <a:spcPct val="0"/>
              </a:spcBef>
              <a:spcAft>
                <a:spcPct val="0"/>
              </a:spcAft>
              <a:buClr>
                <a:srgbClr val="666666"/>
              </a:buClr>
              <a:buSzPct val="36000"/>
              <a:buBlip>
                <a:blip r:embed="rId6"/>
              </a:buBlip>
              <a:defRPr sz="1600" kern="1200">
                <a:solidFill>
                  <a:srgbClr val="666666"/>
                </a:solidFill>
                <a:latin typeface="Calibri" pitchFamily="34" charset="0"/>
                <a:ea typeface="+mn-ea"/>
                <a:cs typeface="Calibri" pitchFamily="34" charset="0"/>
              </a:defRPr>
            </a:lvl4pPr>
            <a:lvl5pPr marL="1133475" indent="-114300" algn="l" rtl="0" eaLnBrk="0" fontAlgn="base" hangingPunct="0">
              <a:lnSpc>
                <a:spcPts val="2000"/>
              </a:lnSpc>
              <a:spcBef>
                <a:spcPct val="0"/>
              </a:spcBef>
              <a:spcAft>
                <a:spcPct val="0"/>
              </a:spcAft>
              <a:buClr>
                <a:srgbClr val="666666"/>
              </a:buClr>
              <a:buFont typeface="Arial" charset="0"/>
              <a:buChar char="-"/>
              <a:defRPr sz="1600" kern="1200">
                <a:solidFill>
                  <a:srgbClr val="666666"/>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buFontTx/>
              <a:buNone/>
            </a:pPr>
            <a:r>
              <a:rPr lang="fr-FR" sz="1800" b="1" u="none" dirty="0" err="1" smtClean="0">
                <a:solidFill>
                  <a:srgbClr val="FF0000"/>
                </a:solidFill>
              </a:rPr>
              <a:t>Creep</a:t>
            </a:r>
            <a:r>
              <a:rPr lang="fr-FR" sz="1800" b="1" u="none" dirty="0" smtClean="0">
                <a:solidFill>
                  <a:srgbClr val="FF0000"/>
                </a:solidFill>
              </a:rPr>
              <a:t> rate @ 60 </a:t>
            </a:r>
            <a:r>
              <a:rPr lang="fr-FR" sz="1800" b="1" u="none" dirty="0" err="1" smtClean="0">
                <a:solidFill>
                  <a:srgbClr val="FF0000"/>
                </a:solidFill>
              </a:rPr>
              <a:t>Mpa</a:t>
            </a:r>
            <a:r>
              <a:rPr lang="fr-FR" sz="1800" b="1" u="none" dirty="0" smtClean="0">
                <a:solidFill>
                  <a:srgbClr val="FF0000"/>
                </a:solidFill>
              </a:rPr>
              <a:t> ≈ 4 µm/</a:t>
            </a:r>
            <a:r>
              <a:rPr lang="fr-FR" sz="1800" b="1" u="none" dirty="0" err="1" smtClean="0">
                <a:solidFill>
                  <a:srgbClr val="FF0000"/>
                </a:solidFill>
              </a:rPr>
              <a:t>day</a:t>
            </a:r>
            <a:endParaRPr lang="fr-FR" sz="1800" b="1" u="none" dirty="0" smtClean="0">
              <a:solidFill>
                <a:srgbClr val="FF0000"/>
              </a:solidFill>
            </a:endParaRPr>
          </a:p>
          <a:p>
            <a:pPr>
              <a:spcAft>
                <a:spcPts val="0"/>
              </a:spcAft>
              <a:buFontTx/>
              <a:buNone/>
            </a:pPr>
            <a:r>
              <a:rPr lang="fr-FR" sz="1800" b="1" u="none" dirty="0" err="1" smtClean="0">
                <a:solidFill>
                  <a:srgbClr val="FF0000"/>
                </a:solidFill>
              </a:rPr>
              <a:t>Creep</a:t>
            </a:r>
            <a:r>
              <a:rPr lang="fr-FR" sz="1800" b="1" u="none" dirty="0" smtClean="0">
                <a:solidFill>
                  <a:srgbClr val="FF0000"/>
                </a:solidFill>
              </a:rPr>
              <a:t> rate @ 110 </a:t>
            </a:r>
            <a:r>
              <a:rPr lang="fr-FR" sz="1800" b="1" u="none" dirty="0" err="1" smtClean="0">
                <a:solidFill>
                  <a:srgbClr val="FF0000"/>
                </a:solidFill>
              </a:rPr>
              <a:t>Mpa</a:t>
            </a:r>
            <a:r>
              <a:rPr lang="fr-FR" sz="1800" b="1" u="none" dirty="0" smtClean="0">
                <a:solidFill>
                  <a:srgbClr val="FF0000"/>
                </a:solidFill>
              </a:rPr>
              <a:t> </a:t>
            </a:r>
            <a:r>
              <a:rPr lang="fr-FR" sz="1800" b="1" u="none" dirty="0">
                <a:solidFill>
                  <a:srgbClr val="FF0000"/>
                </a:solidFill>
              </a:rPr>
              <a:t>≈</a:t>
            </a:r>
            <a:r>
              <a:rPr lang="fr-FR" sz="1800" b="1" u="none" dirty="0" smtClean="0">
                <a:solidFill>
                  <a:srgbClr val="FF0000"/>
                </a:solidFill>
              </a:rPr>
              <a:t> 8 µm/</a:t>
            </a:r>
            <a:r>
              <a:rPr lang="fr-FR" sz="1800" b="1" u="none" dirty="0" err="1" smtClean="0">
                <a:solidFill>
                  <a:srgbClr val="FF0000"/>
                </a:solidFill>
              </a:rPr>
              <a:t>day</a:t>
            </a:r>
            <a:endParaRPr lang="fr-FR" sz="1800" b="1" u="none" dirty="0" smtClean="0">
              <a:solidFill>
                <a:srgbClr val="FF0000"/>
              </a:solidFill>
            </a:endParaRPr>
          </a:p>
          <a:p>
            <a:pPr>
              <a:buFontTx/>
              <a:buNone/>
            </a:pPr>
            <a:endParaRPr lang="fr-FR" sz="1800" u="none" dirty="0" smtClean="0">
              <a:solidFill>
                <a:srgbClr val="FF0000"/>
              </a:solidFill>
            </a:endParaRPr>
          </a:p>
          <a:p>
            <a:pPr>
              <a:buFontTx/>
              <a:buNone/>
            </a:pPr>
            <a:endParaRPr lang="fr-FR" sz="1800" dirty="0" smtClean="0">
              <a:solidFill>
                <a:schemeClr val="tx1"/>
              </a:solidFill>
            </a:endParaRPr>
          </a:p>
          <a:p>
            <a:pPr>
              <a:buFontTx/>
              <a:buNone/>
            </a:pPr>
            <a:r>
              <a:rPr lang="fr-FR" sz="1800" i="1" dirty="0" smtClean="0">
                <a:solidFill>
                  <a:schemeClr val="tx1"/>
                </a:solidFill>
              </a:rPr>
              <a:t> </a:t>
            </a:r>
          </a:p>
        </p:txBody>
      </p:sp>
      <p:sp>
        <p:nvSpPr>
          <p:cNvPr id="3" name="Flèche courbée vers le haut 2"/>
          <p:cNvSpPr/>
          <p:nvPr/>
        </p:nvSpPr>
        <p:spPr>
          <a:xfrm rot="19264212">
            <a:off x="5658479" y="5530266"/>
            <a:ext cx="1116033" cy="345585"/>
          </a:xfrm>
          <a:prstGeom prst="curvedUp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789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359221" y="5898167"/>
            <a:ext cx="5076875" cy="84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re 1"/>
          <p:cNvSpPr>
            <a:spLocks noGrp="1"/>
          </p:cNvSpPr>
          <p:nvPr>
            <p:ph type="title"/>
          </p:nvPr>
        </p:nvSpPr>
        <p:spPr>
          <a:xfrm>
            <a:off x="1511300" y="52388"/>
            <a:ext cx="7632700" cy="909637"/>
          </a:xfrm>
        </p:spPr>
        <p:txBody>
          <a:bodyPr/>
          <a:lstStyle/>
          <a:p>
            <a:pPr>
              <a:defRPr/>
            </a:pPr>
            <a:r>
              <a:rPr lang="en-US" altLang="fr-FR" cap="none" dirty="0"/>
              <a:t>6. The key-role of innovative instrumentation for the JHR</a:t>
            </a:r>
            <a:endParaRPr lang="en-US" dirty="0"/>
          </a:p>
        </p:txBody>
      </p:sp>
      <p:sp>
        <p:nvSpPr>
          <p:cNvPr id="13"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5"/>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6"/>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32</a:t>
            </a:fld>
            <a:endParaRPr lang="fr-FR" altLang="fr-FR" sz="1000" dirty="0">
              <a:solidFill>
                <a:srgbClr val="666666"/>
              </a:solidFill>
            </a:endParaRPr>
          </a:p>
        </p:txBody>
      </p:sp>
    </p:spTree>
    <p:extLst>
      <p:ext uri="{BB962C8B-B14F-4D97-AF65-F5344CB8AC3E}">
        <p14:creationId xmlns:p14="http://schemas.microsoft.com/office/powerpoint/2010/main" val="55489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331640" y="44624"/>
            <a:ext cx="7596187" cy="909638"/>
          </a:xfrm>
        </p:spPr>
        <p:txBody>
          <a:bodyPr/>
          <a:lstStyle/>
          <a:p>
            <a:pPr>
              <a:defRPr/>
            </a:pPr>
            <a:r>
              <a:rPr lang="en-US" altLang="fr-FR" sz="2000" cap="none" dirty="0"/>
              <a:t>Future MTR capabilities : Jules Horowitz Reactor</a:t>
            </a:r>
            <a:endParaRPr lang="en-US" sz="2000" dirty="0"/>
          </a:p>
        </p:txBody>
      </p:sp>
      <p:sp>
        <p:nvSpPr>
          <p:cNvPr id="15362" name="Rectangle 2"/>
          <p:cNvSpPr>
            <a:spLocks noGrp="1"/>
          </p:cNvSpPr>
          <p:nvPr>
            <p:ph idx="1"/>
          </p:nvPr>
        </p:nvSpPr>
        <p:spPr>
          <a:xfrm>
            <a:off x="0" y="1124744"/>
            <a:ext cx="8882311" cy="4968552"/>
          </a:xfrm>
        </p:spPr>
        <p:txBody>
          <a:bodyPr/>
          <a:lstStyle/>
          <a:p>
            <a:pPr marL="0" indent="0" algn="ctr">
              <a:defRPr/>
            </a:pPr>
            <a:r>
              <a:rPr lang="en-US" altLang="fr-FR" sz="2400" b="1" dirty="0" smtClean="0">
                <a:solidFill>
                  <a:srgbClr val="C00000"/>
                </a:solidFill>
                <a:sym typeface="Wingdings" pitchFamily="2" charset="2"/>
              </a:rPr>
              <a:t>General conclusion</a:t>
            </a:r>
          </a:p>
          <a:p>
            <a:pPr marL="0" indent="0">
              <a:defRPr/>
            </a:pPr>
            <a:endParaRPr lang="en-US" altLang="fr-FR" sz="1800" dirty="0" smtClean="0">
              <a:solidFill>
                <a:schemeClr val="tx1">
                  <a:lumMod val="65000"/>
                  <a:lumOff val="35000"/>
                </a:schemeClr>
              </a:solidFill>
              <a:sym typeface="Wingdings" pitchFamily="2" charset="2"/>
            </a:endParaRPr>
          </a:p>
          <a:p>
            <a:pPr marL="801687" indent="-457200">
              <a:buFont typeface="+mj-lt"/>
              <a:buAutoNum type="arabicPeriod"/>
              <a:defRPr/>
            </a:pPr>
            <a:r>
              <a:rPr lang="en-US" altLang="fr-FR" sz="2000" b="1" dirty="0" smtClean="0">
                <a:solidFill>
                  <a:schemeClr val="tx1">
                    <a:lumMod val="65000"/>
                    <a:lumOff val="35000"/>
                  </a:schemeClr>
                </a:solidFill>
              </a:rPr>
              <a:t>Material Testing Reactors remains  key-tools in R&amp;D support for nuclear power industry</a:t>
            </a:r>
          </a:p>
          <a:p>
            <a:pPr marL="801687" indent="-457200">
              <a:buFont typeface="+mj-lt"/>
              <a:buAutoNum type="arabicPeriod"/>
              <a:defRPr/>
            </a:pPr>
            <a:endParaRPr lang="en-US" altLang="fr-FR" sz="2000" b="1" dirty="0" smtClean="0">
              <a:solidFill>
                <a:schemeClr val="tx1">
                  <a:lumMod val="65000"/>
                  <a:lumOff val="35000"/>
                </a:schemeClr>
              </a:solidFill>
            </a:endParaRPr>
          </a:p>
          <a:p>
            <a:pPr marL="801687" indent="-457200">
              <a:buFont typeface="+mj-lt"/>
              <a:buAutoNum type="arabicPeriod"/>
              <a:defRPr/>
            </a:pPr>
            <a:r>
              <a:rPr lang="en-US" altLang="fr-FR" sz="2000" b="1" dirty="0" smtClean="0">
                <a:solidFill>
                  <a:schemeClr val="tx1">
                    <a:lumMod val="65000"/>
                    <a:lumOff val="35000"/>
                  </a:schemeClr>
                </a:solidFill>
              </a:rPr>
              <a:t>Research Reactors are now more “costly machines” than in the past…</a:t>
            </a:r>
          </a:p>
          <a:p>
            <a:pPr marL="801687" indent="-457200">
              <a:buFont typeface="+mj-lt"/>
              <a:buAutoNum type="arabicPeriod"/>
              <a:defRPr/>
            </a:pPr>
            <a:endParaRPr lang="en-US" altLang="fr-FR" sz="2000" b="1" dirty="0" smtClean="0">
              <a:solidFill>
                <a:schemeClr val="tx1">
                  <a:lumMod val="65000"/>
                  <a:lumOff val="35000"/>
                </a:schemeClr>
              </a:solidFill>
            </a:endParaRPr>
          </a:p>
          <a:p>
            <a:pPr marL="801687" indent="-457200">
              <a:buFont typeface="+mj-lt"/>
              <a:buAutoNum type="arabicPeriod"/>
              <a:defRPr/>
            </a:pPr>
            <a:r>
              <a:rPr lang="en-US" altLang="fr-FR" sz="2000" b="1" dirty="0" smtClean="0">
                <a:solidFill>
                  <a:schemeClr val="tx1">
                    <a:lumMod val="65000"/>
                    <a:lumOff val="35000"/>
                  </a:schemeClr>
                </a:solidFill>
              </a:rPr>
              <a:t>Considering </a:t>
            </a:r>
            <a:r>
              <a:rPr lang="en-US" altLang="fr-FR" sz="2000" b="1" dirty="0">
                <a:solidFill>
                  <a:schemeClr val="tx1">
                    <a:lumMod val="65000"/>
                    <a:lumOff val="35000"/>
                  </a:schemeClr>
                </a:solidFill>
              </a:rPr>
              <a:t>the increasing complexity of the experiments (due to enhanced requirements from simulation) the use of international platform (as will be JHR) is recommended </a:t>
            </a:r>
          </a:p>
          <a:p>
            <a:pPr marL="801687" indent="-457200">
              <a:buFont typeface="+mj-lt"/>
              <a:buAutoNum type="arabicPeriod"/>
              <a:defRPr/>
            </a:pPr>
            <a:endParaRPr lang="en-US" altLang="fr-FR" sz="2000" b="1" dirty="0">
              <a:solidFill>
                <a:schemeClr val="tx1">
                  <a:lumMod val="65000"/>
                  <a:lumOff val="35000"/>
                </a:schemeClr>
              </a:solidFill>
            </a:endParaRPr>
          </a:p>
          <a:p>
            <a:pPr marL="801687" indent="-457200">
              <a:buFont typeface="+mj-lt"/>
              <a:buAutoNum type="arabicPeriod"/>
              <a:defRPr/>
            </a:pPr>
            <a:r>
              <a:rPr lang="en-US" altLang="fr-FR" sz="2000" b="1" dirty="0">
                <a:solidFill>
                  <a:schemeClr val="tx1">
                    <a:lumMod val="65000"/>
                    <a:lumOff val="35000"/>
                  </a:schemeClr>
                </a:solidFill>
              </a:rPr>
              <a:t>Innovative in-core instrumentation </a:t>
            </a:r>
            <a:r>
              <a:rPr lang="en-US" altLang="fr-FR" sz="2000" dirty="0">
                <a:solidFill>
                  <a:schemeClr val="tx1">
                    <a:lumMod val="65000"/>
                    <a:lumOff val="35000"/>
                  </a:schemeClr>
                </a:solidFill>
              </a:rPr>
              <a:t>is a key for the quality and </a:t>
            </a:r>
            <a:r>
              <a:rPr lang="en-US" altLang="fr-FR" sz="2000" dirty="0" smtClean="0">
                <a:solidFill>
                  <a:schemeClr val="tx1">
                    <a:lumMod val="65000"/>
                    <a:lumOff val="35000"/>
                  </a:schemeClr>
                </a:solidFill>
              </a:rPr>
              <a:t>attractiveness </a:t>
            </a:r>
            <a:r>
              <a:rPr lang="en-US" altLang="fr-FR" sz="2000" dirty="0">
                <a:solidFill>
                  <a:schemeClr val="tx1">
                    <a:lumMod val="65000"/>
                    <a:lumOff val="35000"/>
                  </a:schemeClr>
                </a:solidFill>
              </a:rPr>
              <a:t>of </a:t>
            </a:r>
            <a:r>
              <a:rPr lang="en-US" altLang="fr-FR" sz="2000" dirty="0" smtClean="0">
                <a:solidFill>
                  <a:schemeClr val="tx1">
                    <a:lumMod val="65000"/>
                    <a:lumOff val="35000"/>
                  </a:schemeClr>
                </a:solidFill>
              </a:rPr>
              <a:t>future MTR </a:t>
            </a:r>
            <a:r>
              <a:rPr lang="en-US" altLang="fr-FR" sz="2000" dirty="0">
                <a:solidFill>
                  <a:schemeClr val="tx1">
                    <a:lumMod val="65000"/>
                    <a:lumOff val="35000"/>
                  </a:schemeClr>
                </a:solidFill>
              </a:rPr>
              <a:t>experimental programs, together with </a:t>
            </a:r>
            <a:r>
              <a:rPr lang="en-US" altLang="fr-FR" sz="2000" b="1" dirty="0">
                <a:solidFill>
                  <a:schemeClr val="tx1">
                    <a:lumMod val="65000"/>
                    <a:lumOff val="35000"/>
                  </a:schemeClr>
                </a:solidFill>
              </a:rPr>
              <a:t>Post-Irradiation Analysis capabilities</a:t>
            </a:r>
          </a:p>
          <a:p>
            <a:pPr marL="344487" indent="0">
              <a:defRPr/>
            </a:pPr>
            <a:endParaRPr lang="en-US" altLang="fr-FR" sz="2000" b="1" dirty="0" smtClean="0">
              <a:solidFill>
                <a:schemeClr val="tx1">
                  <a:lumMod val="65000"/>
                  <a:lumOff val="35000"/>
                </a:schemeClr>
              </a:solidFill>
            </a:endParaRPr>
          </a:p>
          <a:p>
            <a:pPr marL="344487" indent="0">
              <a:lnSpc>
                <a:spcPct val="150000"/>
              </a:lnSpc>
              <a:defRPr/>
            </a:pPr>
            <a:endParaRPr lang="en-US" altLang="fr-FR" sz="1600" dirty="0" smtClean="0">
              <a:solidFill>
                <a:schemeClr val="tx1">
                  <a:lumMod val="65000"/>
                  <a:lumOff val="35000"/>
                </a:schemeClr>
              </a:solidFill>
              <a:sym typeface="Wingdings" pitchFamily="2" charset="2"/>
            </a:endParaRPr>
          </a:p>
          <a:p>
            <a:pPr marL="982663" indent="0">
              <a:defRPr/>
            </a:pPr>
            <a:r>
              <a:rPr lang="en-US" altLang="fr-FR" sz="1800" dirty="0" smtClean="0">
                <a:solidFill>
                  <a:schemeClr val="tx1"/>
                </a:solidFill>
                <a:sym typeface="Wingdings" pitchFamily="2" charset="2"/>
              </a:rPr>
              <a:t>		</a:t>
            </a:r>
            <a:endParaRPr lang="en-US" altLang="fr-FR" sz="1800" dirty="0" smtClean="0">
              <a:solidFill>
                <a:schemeClr val="tx1"/>
              </a:solidFill>
            </a:endParaRPr>
          </a:p>
        </p:txBody>
      </p:sp>
      <p:sp>
        <p:nvSpPr>
          <p:cNvPr id="6"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33</a:t>
            </a:fld>
            <a:endParaRPr lang="fr-FR" altLang="fr-FR" sz="1000" dirty="0">
              <a:solidFill>
                <a:srgbClr val="666666"/>
              </a:solidFill>
            </a:endParaRPr>
          </a:p>
        </p:txBody>
      </p:sp>
    </p:spTree>
    <p:extLst>
      <p:ext uri="{BB962C8B-B14F-4D97-AF65-F5344CB8AC3E}">
        <p14:creationId xmlns:p14="http://schemas.microsoft.com/office/powerpoint/2010/main" val="2119268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5"/>
          <p:cNvSpPr>
            <a:spLocks noGrp="1"/>
          </p:cNvSpPr>
          <p:nvPr>
            <p:ph type="title"/>
          </p:nvPr>
        </p:nvSpPr>
        <p:spPr bwMode="auto">
          <a:xfrm>
            <a:off x="6660232" y="5799138"/>
            <a:ext cx="2483769" cy="942975"/>
          </a:xfrm>
        </p:spPr>
        <p:txBody>
          <a:bodyPr wrap="square" numCol="1" compatLnSpc="1">
            <a:prstTxWarp prst="textNoShape">
              <a:avLst/>
            </a:prstTxWarp>
          </a:bodyPr>
          <a:lstStyle/>
          <a:p>
            <a:pPr eaLnBrk="1" hangingPunct="1"/>
            <a:r>
              <a:rPr lang="en-US" altLang="fr-FR" sz="800" dirty="0"/>
              <a:t>Nuclear Energy Division </a:t>
            </a:r>
            <a:br>
              <a:rPr lang="en-US" altLang="fr-FR" sz="800" dirty="0"/>
            </a:br>
            <a:r>
              <a:rPr lang="en-US" altLang="fr-FR" sz="800" dirty="0"/>
              <a:t>Reactor Studies </a:t>
            </a:r>
            <a:r>
              <a:rPr lang="en-US" altLang="fr-FR" sz="800" dirty="0" smtClean="0"/>
              <a:t>Department</a:t>
            </a:r>
            <a:br>
              <a:rPr lang="en-US" altLang="fr-FR" sz="800" dirty="0" smtClean="0"/>
            </a:br>
            <a:r>
              <a:rPr lang="en-US" altLang="fr-FR" sz="800" dirty="0" smtClean="0"/>
              <a:t>Experimental Physics Section</a:t>
            </a:r>
            <a:r>
              <a:rPr lang="en-US" altLang="fr-FR" sz="800" dirty="0"/>
              <a:t/>
            </a:r>
            <a:br>
              <a:rPr lang="en-US" altLang="fr-FR" sz="800" dirty="0"/>
            </a:br>
            <a:r>
              <a:rPr lang="en-US" altLang="fr-FR" sz="800" dirty="0" smtClean="0"/>
              <a:t>Instrumentation </a:t>
            </a:r>
            <a:r>
              <a:rPr lang="en-US" altLang="fr-FR" sz="800" dirty="0"/>
              <a:t>Sensors and Dosimetry Laboratory</a:t>
            </a:r>
            <a:br>
              <a:rPr lang="en-US" altLang="fr-FR" sz="800" dirty="0"/>
            </a:br>
            <a:endParaRPr lang="en-US" altLang="fr-FR" sz="800" dirty="0" smtClean="0"/>
          </a:p>
        </p:txBody>
      </p:sp>
      <p:sp>
        <p:nvSpPr>
          <p:cNvPr id="32771" name="Espace réservé du contenu 6"/>
          <p:cNvSpPr>
            <a:spLocks noGrp="1"/>
          </p:cNvSpPr>
          <p:nvPr>
            <p:ph idx="1"/>
          </p:nvPr>
        </p:nvSpPr>
        <p:spPr>
          <a:xfrm>
            <a:off x="3540125" y="5799138"/>
            <a:ext cx="3552825" cy="942975"/>
          </a:xfrm>
        </p:spPr>
        <p:txBody>
          <a:bodyPr/>
          <a:lstStyle/>
          <a:p>
            <a:pPr eaLnBrk="1" hangingPunct="1">
              <a:spcAft>
                <a:spcPct val="0"/>
              </a:spcAft>
            </a:pPr>
            <a:r>
              <a:rPr lang="en-US" altLang="fr-FR" dirty="0"/>
              <a:t>French alternative energies and atomic energy commission</a:t>
            </a:r>
          </a:p>
          <a:p>
            <a:pPr eaLnBrk="1" hangingPunct="1">
              <a:spcAft>
                <a:spcPct val="0"/>
              </a:spcAft>
            </a:pPr>
            <a:r>
              <a:rPr lang="en-US" altLang="fr-FR" dirty="0" smtClean="0"/>
              <a:t>Cadarache </a:t>
            </a:r>
            <a:r>
              <a:rPr lang="fr-FR" altLang="fr-FR" sz="900" b="1" dirty="0" smtClean="0">
                <a:solidFill>
                  <a:schemeClr val="bg2"/>
                </a:solidFill>
              </a:rPr>
              <a:t>| </a:t>
            </a:r>
            <a:r>
              <a:rPr lang="fr-FR" altLang="fr-FR" dirty="0"/>
              <a:t>F-13</a:t>
            </a:r>
            <a:r>
              <a:rPr lang="fr-FR" altLang="fr-FR" dirty="0" smtClean="0"/>
              <a:t>108 Saint-Paul-lez-Durance </a:t>
            </a:r>
            <a:r>
              <a:rPr lang="fr-FR" altLang="fr-FR" b="1" dirty="0" smtClean="0">
                <a:solidFill>
                  <a:schemeClr val="bg2"/>
                </a:solidFill>
              </a:rPr>
              <a:t>| </a:t>
            </a:r>
            <a:r>
              <a:rPr lang="fr-FR" altLang="fr-FR" dirty="0" smtClean="0"/>
              <a:t>France</a:t>
            </a:r>
          </a:p>
          <a:p>
            <a:pPr eaLnBrk="1" hangingPunct="1">
              <a:spcAft>
                <a:spcPct val="0"/>
              </a:spcAft>
              <a:buFont typeface="Arial" charset="0"/>
              <a:buNone/>
            </a:pPr>
            <a:r>
              <a:rPr lang="fr-FR" altLang="fr-FR" dirty="0" smtClean="0"/>
              <a:t>T. +33 (0)4  42 25 79 62 </a:t>
            </a:r>
            <a:r>
              <a:rPr lang="fr-FR" altLang="fr-FR" sz="900" b="1" dirty="0" smtClean="0">
                <a:solidFill>
                  <a:schemeClr val="bg2"/>
                </a:solidFill>
              </a:rPr>
              <a:t>|</a:t>
            </a:r>
            <a:r>
              <a:rPr lang="fr-FR" altLang="fr-FR" dirty="0" smtClean="0"/>
              <a:t> F. +33 (0)4 42 25 78 76</a:t>
            </a:r>
          </a:p>
          <a:p>
            <a:pPr eaLnBrk="1" hangingPunct="1">
              <a:spcAft>
                <a:spcPct val="0"/>
              </a:spcAft>
              <a:buFont typeface="Arial" charset="0"/>
              <a:buNone/>
            </a:pPr>
            <a:r>
              <a:rPr lang="fr-FR" altLang="fr-FR" dirty="0" smtClean="0"/>
              <a:t>Etablissement public à caractère industriel et commercial</a:t>
            </a:r>
          </a:p>
          <a:p>
            <a:pPr eaLnBrk="1" hangingPunct="1">
              <a:spcAft>
                <a:spcPct val="0"/>
              </a:spcAft>
              <a:buFont typeface="Arial" charset="0"/>
              <a:buNone/>
            </a:pPr>
            <a:r>
              <a:rPr lang="fr-FR" altLang="fr-FR" dirty="0" smtClean="0"/>
              <a:t>RCS Paris B 775 685 019</a:t>
            </a:r>
          </a:p>
        </p:txBody>
      </p:sp>
      <p:sp>
        <p:nvSpPr>
          <p:cNvPr id="2" name="Espace réservé de la date 1"/>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9461" name="Espace réservé du numéro de diapositive 2"/>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DEBAD9FB-814C-4D4D-926A-81F467A43581}" type="slidenum">
              <a:rPr lang="fr-FR" dirty="0" smtClean="0">
                <a:solidFill>
                  <a:schemeClr val="bg1"/>
                </a:solidFill>
              </a:rPr>
              <a:pPr fontAlgn="base">
                <a:spcBef>
                  <a:spcPct val="0"/>
                </a:spcBef>
                <a:spcAft>
                  <a:spcPct val="0"/>
                </a:spcAft>
                <a:defRPr/>
              </a:pPr>
              <a:t>34</a:t>
            </a:fld>
            <a:endParaRPr lang="fr-FR" dirty="0" smtClean="0">
              <a:solidFill>
                <a:schemeClr val="bg1"/>
              </a:solidFill>
            </a:endParaRPr>
          </a:p>
        </p:txBody>
      </p:sp>
      <p:sp>
        <p:nvSpPr>
          <p:cNvPr id="19462" name="Espace réservé du pied de page 3"/>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CEA | 10 AVRIL 2012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1300" y="52388"/>
            <a:ext cx="7632700" cy="909637"/>
          </a:xfrm>
        </p:spPr>
        <p:txBody>
          <a:bodyPr/>
          <a:lstStyle/>
          <a:p>
            <a:pPr>
              <a:defRPr/>
            </a:pPr>
            <a:r>
              <a:rPr lang="en-US" altLang="fr-FR" cap="none" dirty="0"/>
              <a:t>1. Context and objectives of the JHR</a:t>
            </a:r>
            <a:endParaRPr lang="en-US" dirty="0"/>
          </a:p>
        </p:txBody>
      </p:sp>
      <p:sp>
        <p:nvSpPr>
          <p:cNvPr id="6" name="Espace réservé du numéro de diapositive 5"/>
          <p:cNvSpPr>
            <a:spLocks noGrp="1"/>
          </p:cNvSpPr>
          <p:nvPr>
            <p:ph type="sldNum" sz="quarter" idx="12"/>
          </p:nvPr>
        </p:nvSpPr>
        <p:spPr>
          <a:xfrm>
            <a:off x="8024813" y="6525344"/>
            <a:ext cx="1119187" cy="365125"/>
          </a:xfrm>
        </p:spPr>
        <p:txBody>
          <a:bodyPr/>
          <a:lstStyle/>
          <a:p>
            <a:pPr>
              <a:defRPr/>
            </a:pPr>
            <a:r>
              <a:rPr lang="fr-FR" dirty="0" smtClean="0"/>
              <a:t>  PAGE </a:t>
            </a:r>
            <a:fld id="{5A200A23-D1E7-47F8-BAA7-CD9E3C758BEF}" type="slidenum">
              <a:rPr lang="fr-FR" smtClean="0"/>
              <a:pPr>
                <a:defRPr/>
              </a:pPr>
              <a:t>4</a:t>
            </a:fld>
            <a:endParaRPr lang="fr-FR" dirty="0"/>
          </a:p>
        </p:txBody>
      </p:sp>
      <p:sp>
        <p:nvSpPr>
          <p:cNvPr id="11269" name="Rectangle 9"/>
          <p:cNvSpPr>
            <a:spLocks noChangeArrowheads="1"/>
          </p:cNvSpPr>
          <p:nvPr/>
        </p:nvSpPr>
        <p:spPr bwMode="auto">
          <a:xfrm>
            <a:off x="97321" y="1006230"/>
            <a:ext cx="89405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a:spcBef>
                <a:spcPct val="20000"/>
              </a:spcBef>
              <a:spcAft>
                <a:spcPct val="0"/>
              </a:spcAft>
              <a:buFontTx/>
              <a:buNone/>
            </a:pPr>
            <a:r>
              <a:rPr lang="en-US" altLang="fr-FR" sz="2000" b="1" dirty="0" smtClean="0">
                <a:solidFill>
                  <a:srgbClr val="C00000"/>
                </a:solidFill>
              </a:rPr>
              <a:t>In-pile testing in support of the nuclear Industry</a:t>
            </a:r>
            <a:endParaRPr lang="en-US" altLang="fr-FR" sz="1800" b="1" dirty="0">
              <a:solidFill>
                <a:srgbClr val="C00000"/>
              </a:solidFill>
            </a:endParaRPr>
          </a:p>
        </p:txBody>
      </p:sp>
      <p:sp>
        <p:nvSpPr>
          <p:cNvPr id="5" name="Rectangle 4"/>
          <p:cNvSpPr/>
          <p:nvPr/>
        </p:nvSpPr>
        <p:spPr>
          <a:xfrm>
            <a:off x="194846" y="1601133"/>
            <a:ext cx="8820491" cy="646331"/>
          </a:xfrm>
          <a:prstGeom prst="rect">
            <a:avLst/>
          </a:prstGeom>
        </p:spPr>
        <p:txBody>
          <a:bodyPr wrap="square">
            <a:spAutoFit/>
          </a:bodyPr>
          <a:lstStyle/>
          <a:p>
            <a:r>
              <a:rPr lang="en-US" dirty="0" smtClean="0"/>
              <a:t>Just for France, 58 </a:t>
            </a:r>
            <a:r>
              <a:rPr lang="en-US" dirty="0"/>
              <a:t>NPPs means more than 10 000 </a:t>
            </a:r>
            <a:r>
              <a:rPr lang="en-US" dirty="0" smtClean="0"/>
              <a:t>fuel assemblies </a:t>
            </a:r>
            <a:r>
              <a:rPr lang="en-US" dirty="0"/>
              <a:t>under irradiation at a time… </a:t>
            </a:r>
            <a:endParaRPr lang="fr-FR" dirty="0"/>
          </a:p>
        </p:txBody>
      </p:sp>
      <p:pic>
        <p:nvPicPr>
          <p:cNvPr id="82"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846" y="2490247"/>
            <a:ext cx="1428760" cy="3081639"/>
          </a:xfrm>
          <a:prstGeom prst="rect">
            <a:avLst/>
          </a:prstGeom>
          <a:noFill/>
          <a:ln w="9525">
            <a:noFill/>
            <a:miter lim="800000"/>
            <a:headEnd/>
            <a:tailEnd/>
          </a:ln>
          <a:effectLst/>
        </p:spPr>
      </p:pic>
      <p:pic>
        <p:nvPicPr>
          <p:cNvPr id="8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326" y="5625772"/>
            <a:ext cx="905800" cy="385782"/>
          </a:xfrm>
          <a:prstGeom prst="rect">
            <a:avLst/>
          </a:prstGeom>
          <a:noFill/>
          <a:ln w="9525">
            <a:noFill/>
            <a:miter lim="800000"/>
            <a:headEnd/>
            <a:tailEnd/>
          </a:ln>
          <a:effectLst/>
        </p:spPr>
      </p:pic>
      <p:sp>
        <p:nvSpPr>
          <p:cNvPr id="7" name="Rectangle 6"/>
          <p:cNvSpPr/>
          <p:nvPr/>
        </p:nvSpPr>
        <p:spPr>
          <a:xfrm>
            <a:off x="1820490" y="2408950"/>
            <a:ext cx="7452320" cy="1354217"/>
          </a:xfrm>
          <a:prstGeom prst="rect">
            <a:avLst/>
          </a:prstGeom>
        </p:spPr>
        <p:txBody>
          <a:bodyPr wrap="square">
            <a:spAutoFit/>
          </a:bodyPr>
          <a:lstStyle/>
          <a:p>
            <a:pPr marL="11113" indent="-11113"/>
            <a:r>
              <a:rPr lang="en-US" dirty="0" smtClean="0"/>
              <a:t>The fuel has to be </a:t>
            </a:r>
            <a:r>
              <a:rPr lang="en-US" dirty="0"/>
              <a:t>carefully designed, with </a:t>
            </a:r>
            <a:r>
              <a:rPr lang="en-US" dirty="0">
                <a:solidFill>
                  <a:schemeClr val="tx1">
                    <a:lumMod val="50000"/>
                  </a:schemeClr>
                </a:solidFill>
              </a:rPr>
              <a:t>enough </a:t>
            </a:r>
            <a:r>
              <a:rPr lang="en-US" b="1" dirty="0">
                <a:solidFill>
                  <a:schemeClr val="tx1">
                    <a:lumMod val="50000"/>
                  </a:schemeClr>
                </a:solidFill>
              </a:rPr>
              <a:t>Safety Analysis Design </a:t>
            </a:r>
            <a:r>
              <a:rPr lang="en-US" b="1" dirty="0" smtClean="0">
                <a:solidFill>
                  <a:schemeClr val="tx1">
                    <a:lumMod val="50000"/>
                  </a:schemeClr>
                </a:solidFill>
              </a:rPr>
              <a:t>Margins</a:t>
            </a:r>
          </a:p>
          <a:p>
            <a:pPr marL="11113" indent="-11113">
              <a:spcBef>
                <a:spcPts val="600"/>
              </a:spcBef>
            </a:pPr>
            <a:r>
              <a:rPr lang="en-US" dirty="0" smtClean="0">
                <a:solidFill>
                  <a:schemeClr val="tx1">
                    <a:lumMod val="50000"/>
                  </a:schemeClr>
                </a:solidFill>
              </a:rPr>
              <a:t>+ </a:t>
            </a:r>
            <a:r>
              <a:rPr lang="en-US" b="1" dirty="0" smtClean="0">
                <a:solidFill>
                  <a:schemeClr val="tx1">
                    <a:lumMod val="50000"/>
                  </a:schemeClr>
                </a:solidFill>
              </a:rPr>
              <a:t>new fuel managements</a:t>
            </a:r>
          </a:p>
          <a:p>
            <a:pPr marL="11113" indent="-11113">
              <a:spcBef>
                <a:spcPts val="600"/>
              </a:spcBef>
            </a:pPr>
            <a:r>
              <a:rPr lang="en-US" dirty="0" smtClean="0">
                <a:solidFill>
                  <a:schemeClr val="tx1">
                    <a:lumMod val="50000"/>
                  </a:schemeClr>
                </a:solidFill>
              </a:rPr>
              <a:t>+ </a:t>
            </a:r>
            <a:r>
              <a:rPr lang="en-US" b="1" dirty="0" smtClean="0">
                <a:solidFill>
                  <a:schemeClr val="tx1">
                    <a:lumMod val="50000"/>
                  </a:schemeClr>
                </a:solidFill>
              </a:rPr>
              <a:t>new LWR standards</a:t>
            </a:r>
            <a:r>
              <a:rPr lang="en-US" dirty="0" smtClean="0">
                <a:solidFill>
                  <a:schemeClr val="tx1">
                    <a:lumMod val="50000"/>
                  </a:schemeClr>
                </a:solidFill>
              </a:rPr>
              <a:t>…	</a:t>
            </a:r>
            <a:endParaRPr lang="en-US" dirty="0">
              <a:solidFill>
                <a:schemeClr val="tx1">
                  <a:lumMod val="50000"/>
                </a:schemeClr>
              </a:solidFill>
            </a:endParaRPr>
          </a:p>
        </p:txBody>
      </p:sp>
      <p:sp>
        <p:nvSpPr>
          <p:cNvPr id="87" name="Text Box 6"/>
          <p:cNvSpPr txBox="1">
            <a:spLocks noChangeArrowheads="1"/>
          </p:cNvSpPr>
          <p:nvPr/>
        </p:nvSpPr>
        <p:spPr bwMode="auto">
          <a:xfrm>
            <a:off x="5848798" y="5660668"/>
            <a:ext cx="2611634" cy="400314"/>
          </a:xfrm>
          <a:prstGeom prst="rect">
            <a:avLst/>
          </a:prstGeom>
          <a:solidFill>
            <a:srgbClr val="FFFF66"/>
          </a:solidFill>
          <a:ln w="9525">
            <a:solidFill>
              <a:schemeClr val="bg2"/>
            </a:solidFill>
            <a:miter lim="800000"/>
            <a:headEnd/>
            <a:tailEnd/>
          </a:ln>
          <a:effectLst/>
        </p:spPr>
        <p:txBody>
          <a:bodyPr wrap="square" lIns="91641" tIns="45821" rIns="91641" bIns="45821" anchor="b">
            <a:spAutoFit/>
          </a:bodyPr>
          <a:lstStyle/>
          <a:p>
            <a:pPr marL="11113" indent="-11113"/>
            <a:r>
              <a:rPr lang="en-US" sz="2000" u="none" dirty="0" smtClean="0"/>
              <a:t>In-pile data required !</a:t>
            </a:r>
          </a:p>
        </p:txBody>
      </p:sp>
      <p:sp>
        <p:nvSpPr>
          <p:cNvPr id="10" name="Rectangle 9"/>
          <p:cNvSpPr/>
          <p:nvPr/>
        </p:nvSpPr>
        <p:spPr>
          <a:xfrm>
            <a:off x="4860032" y="3244334"/>
            <a:ext cx="4155305" cy="369332"/>
          </a:xfrm>
          <a:prstGeom prst="rect">
            <a:avLst/>
          </a:prstGeom>
        </p:spPr>
        <p:txBody>
          <a:bodyPr wrap="none">
            <a:spAutoFit/>
          </a:bodyPr>
          <a:lstStyle/>
          <a:p>
            <a:pPr marL="11113" indent="-11113"/>
            <a:r>
              <a:rPr lang="en-US" dirty="0">
                <a:solidFill>
                  <a:schemeClr val="tx1">
                    <a:lumMod val="50000"/>
                  </a:schemeClr>
                </a:solidFill>
                <a:sym typeface="Wingdings" panose="05000000000000000000" pitchFamily="2" charset="2"/>
              </a:rPr>
              <a:t> need to generate additional margins</a:t>
            </a:r>
            <a:endParaRPr lang="en-US" dirty="0">
              <a:solidFill>
                <a:schemeClr val="tx1">
                  <a:lumMod val="50000"/>
                </a:schemeClr>
              </a:solidFill>
            </a:endParaRPr>
          </a:p>
        </p:txBody>
      </p:sp>
      <p:sp>
        <p:nvSpPr>
          <p:cNvPr id="11" name="Rectangle 10"/>
          <p:cNvSpPr/>
          <p:nvPr/>
        </p:nvSpPr>
        <p:spPr>
          <a:xfrm>
            <a:off x="2572434" y="4336648"/>
            <a:ext cx="6552728" cy="923330"/>
          </a:xfrm>
          <a:prstGeom prst="rect">
            <a:avLst/>
          </a:prstGeom>
        </p:spPr>
        <p:txBody>
          <a:bodyPr wrap="square">
            <a:spAutoFit/>
          </a:bodyPr>
          <a:lstStyle/>
          <a:p>
            <a:pPr marL="871537" lvl="1" indent="-457200">
              <a:lnSpc>
                <a:spcPct val="100000"/>
              </a:lnSpc>
              <a:spcAft>
                <a:spcPts val="0"/>
              </a:spcAft>
              <a:buFont typeface="+mj-lt"/>
              <a:buAutoNum type="arabicPeriod"/>
            </a:pPr>
            <a:r>
              <a:rPr lang="en-US" b="1" dirty="0">
                <a:solidFill>
                  <a:srgbClr val="C00000"/>
                </a:solidFill>
              </a:rPr>
              <a:t>Improve Modeling, Calculation tools and Testing</a:t>
            </a:r>
            <a:endParaRPr lang="fr-FR" b="1" dirty="0">
              <a:solidFill>
                <a:srgbClr val="C00000"/>
              </a:solidFill>
            </a:endParaRPr>
          </a:p>
          <a:p>
            <a:pPr marL="871537" lvl="1" indent="-457200">
              <a:lnSpc>
                <a:spcPct val="100000"/>
              </a:lnSpc>
              <a:spcAft>
                <a:spcPts val="0"/>
              </a:spcAft>
              <a:buFont typeface="+mj-lt"/>
              <a:buAutoNum type="arabicPeriod"/>
            </a:pPr>
            <a:r>
              <a:rPr lang="en-US" b="1" dirty="0">
                <a:solidFill>
                  <a:srgbClr val="C00000"/>
                </a:solidFill>
              </a:rPr>
              <a:t>Improve Safety Analysis design Methods</a:t>
            </a:r>
            <a:endParaRPr lang="fr-FR" b="1" dirty="0">
              <a:solidFill>
                <a:srgbClr val="C00000"/>
              </a:solidFill>
            </a:endParaRPr>
          </a:p>
          <a:p>
            <a:pPr marL="871537" lvl="1" indent="-457200">
              <a:lnSpc>
                <a:spcPct val="100000"/>
              </a:lnSpc>
              <a:spcAft>
                <a:spcPts val="0"/>
              </a:spcAft>
              <a:buFont typeface="+mj-lt"/>
              <a:buAutoNum type="arabicPeriod"/>
            </a:pPr>
            <a:r>
              <a:rPr lang="en-US" b="1" dirty="0">
                <a:solidFill>
                  <a:srgbClr val="C00000"/>
                </a:solidFill>
              </a:rPr>
              <a:t>Improve Fuel Product </a:t>
            </a:r>
            <a:endParaRPr lang="fr-FR" b="1" dirty="0">
              <a:solidFill>
                <a:srgbClr val="C00000"/>
              </a:solidFill>
            </a:endParaRPr>
          </a:p>
        </p:txBody>
      </p:sp>
      <p:sp>
        <p:nvSpPr>
          <p:cNvPr id="110" name="AutoShape 19"/>
          <p:cNvSpPr>
            <a:spLocks noChangeArrowheads="1"/>
          </p:cNvSpPr>
          <p:nvPr/>
        </p:nvSpPr>
        <p:spPr bwMode="auto">
          <a:xfrm>
            <a:off x="2426677" y="4592424"/>
            <a:ext cx="365125" cy="381000"/>
          </a:xfrm>
          <a:prstGeom prst="rightArrow">
            <a:avLst>
              <a:gd name="adj1" fmla="val 50000"/>
              <a:gd name="adj2" fmla="val 25000"/>
            </a:avLst>
          </a:prstGeom>
          <a:solidFill>
            <a:srgbClr val="F5D909"/>
          </a:solidFill>
          <a:ln w="12700">
            <a:solidFill>
              <a:srgbClr val="D70125"/>
            </a:solidFill>
            <a:miter lim="800000"/>
            <a:headEnd/>
            <a:tailEnd/>
          </a:ln>
          <a:effectLst>
            <a:outerShdw blurRad="50800" dist="38100" dir="2700000" algn="tl" rotWithShape="0">
              <a:prstClr val="black">
                <a:alpha val="40000"/>
              </a:prstClr>
            </a:outerShdw>
          </a:effectLst>
        </p:spPr>
        <p:txBody>
          <a:bodyPr wrap="none" anchor="ctr"/>
          <a:lstStyle/>
          <a:p>
            <a:endParaRPr lang="fr-FR"/>
          </a:p>
        </p:txBody>
      </p:sp>
      <p:sp>
        <p:nvSpPr>
          <p:cNvPr id="111" name="AutoShape 19"/>
          <p:cNvSpPr>
            <a:spLocks noChangeArrowheads="1"/>
          </p:cNvSpPr>
          <p:nvPr/>
        </p:nvSpPr>
        <p:spPr bwMode="auto">
          <a:xfrm>
            <a:off x="5364088" y="5654586"/>
            <a:ext cx="365125" cy="381000"/>
          </a:xfrm>
          <a:prstGeom prst="rightArrow">
            <a:avLst>
              <a:gd name="adj1" fmla="val 50000"/>
              <a:gd name="adj2" fmla="val 25000"/>
            </a:avLst>
          </a:prstGeom>
          <a:solidFill>
            <a:srgbClr val="F5D909"/>
          </a:solidFill>
          <a:ln w="12700">
            <a:solidFill>
              <a:srgbClr val="D70125"/>
            </a:solidFill>
            <a:miter lim="800000"/>
            <a:headEnd/>
            <a:tailEnd/>
          </a:ln>
          <a:effectLst>
            <a:outerShdw blurRad="50800" dist="38100" dir="2700000" algn="tl" rotWithShape="0">
              <a:prstClr val="black">
                <a:alpha val="40000"/>
              </a:prstClr>
            </a:outerShdw>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1300" y="52388"/>
            <a:ext cx="7632700" cy="909637"/>
          </a:xfrm>
        </p:spPr>
        <p:txBody>
          <a:bodyPr/>
          <a:lstStyle/>
          <a:p>
            <a:pPr>
              <a:defRPr/>
            </a:pPr>
            <a:r>
              <a:rPr lang="en-US" altLang="fr-FR" cap="none" dirty="0"/>
              <a:t>1. Context and objectives of the JHR</a:t>
            </a:r>
            <a:endParaRPr lang="en-US" dirty="0"/>
          </a:p>
        </p:txBody>
      </p:sp>
      <p:sp>
        <p:nvSpPr>
          <p:cNvPr id="6" name="Espace réservé du numéro de diapositive 5"/>
          <p:cNvSpPr>
            <a:spLocks noGrp="1"/>
          </p:cNvSpPr>
          <p:nvPr>
            <p:ph type="sldNum" sz="quarter" idx="12"/>
          </p:nvPr>
        </p:nvSpPr>
        <p:spPr>
          <a:xfrm>
            <a:off x="7917309" y="6525344"/>
            <a:ext cx="1119187" cy="293117"/>
          </a:xfrm>
        </p:spPr>
        <p:txBody>
          <a:bodyPr/>
          <a:lstStyle/>
          <a:p>
            <a:pPr algn="r">
              <a:defRPr/>
            </a:pPr>
            <a:r>
              <a:rPr lang="fr-FR" dirty="0" smtClean="0"/>
              <a:t>  PAGE </a:t>
            </a:r>
            <a:fld id="{5A200A23-D1E7-47F8-BAA7-CD9E3C758BEF}" type="slidenum">
              <a:rPr lang="fr-FR" smtClean="0"/>
              <a:pPr algn="r">
                <a:defRPr/>
              </a:pPr>
              <a:t>5</a:t>
            </a:fld>
            <a:endParaRPr lang="fr-FR" dirty="0"/>
          </a:p>
        </p:txBody>
      </p:sp>
      <p:sp>
        <p:nvSpPr>
          <p:cNvPr id="11269" name="Rectangle 9"/>
          <p:cNvSpPr>
            <a:spLocks noChangeArrowheads="1"/>
          </p:cNvSpPr>
          <p:nvPr/>
        </p:nvSpPr>
        <p:spPr bwMode="auto">
          <a:xfrm>
            <a:off x="95949" y="1006230"/>
            <a:ext cx="6523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2"/>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3"/>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a:spcBef>
                <a:spcPct val="20000"/>
              </a:spcBef>
              <a:spcAft>
                <a:spcPct val="0"/>
              </a:spcAft>
              <a:buFontTx/>
              <a:buNone/>
            </a:pPr>
            <a:r>
              <a:rPr lang="en-US" altLang="fr-FR" sz="1800" b="1" dirty="0">
                <a:solidFill>
                  <a:srgbClr val="C00000"/>
                </a:solidFill>
              </a:rPr>
              <a:t>The Key-Role </a:t>
            </a:r>
            <a:r>
              <a:rPr lang="en-US" altLang="fr-FR" sz="1800" b="1" dirty="0" smtClean="0">
                <a:solidFill>
                  <a:srgbClr val="C00000"/>
                </a:solidFill>
              </a:rPr>
              <a:t>of </a:t>
            </a:r>
            <a:r>
              <a:rPr lang="en-US" altLang="fr-FR" sz="1800" b="1" dirty="0">
                <a:solidFill>
                  <a:srgbClr val="C00000"/>
                </a:solidFill>
              </a:rPr>
              <a:t>Material Testing Reactors </a:t>
            </a:r>
            <a:br>
              <a:rPr lang="en-US" altLang="fr-FR" sz="1800" b="1" dirty="0">
                <a:solidFill>
                  <a:srgbClr val="C00000"/>
                </a:solidFill>
              </a:rPr>
            </a:br>
            <a:r>
              <a:rPr lang="en-US" altLang="fr-FR" sz="1800" b="1" dirty="0">
                <a:solidFill>
                  <a:srgbClr val="C00000"/>
                </a:solidFill>
              </a:rPr>
              <a:t>for Fuel and Material qualification under irradiation</a:t>
            </a:r>
            <a:endParaRPr lang="en-US" altLang="fr-FR" sz="1600" b="1" dirty="0">
              <a:solidFill>
                <a:srgbClr val="C00000"/>
              </a:solidFill>
            </a:endParaRPr>
          </a:p>
        </p:txBody>
      </p:sp>
      <p:sp>
        <p:nvSpPr>
          <p:cNvPr id="22" name="Freeform 9"/>
          <p:cNvSpPr>
            <a:spLocks/>
          </p:cNvSpPr>
          <p:nvPr/>
        </p:nvSpPr>
        <p:spPr bwMode="auto">
          <a:xfrm>
            <a:off x="684214" y="990311"/>
            <a:ext cx="7704137" cy="5037138"/>
          </a:xfrm>
          <a:custGeom>
            <a:avLst/>
            <a:gdLst>
              <a:gd name="T0" fmla="*/ 914 w 23031"/>
              <a:gd name="T1" fmla="*/ 1273 h 18589"/>
              <a:gd name="T2" fmla="*/ 499 w 23031"/>
              <a:gd name="T3" fmla="*/ 2764 h 18589"/>
              <a:gd name="T4" fmla="*/ 2696 w 23031"/>
              <a:gd name="T5" fmla="*/ 2428 h 18589"/>
              <a:gd name="T6" fmla="*/ 3668 w 23031"/>
              <a:gd name="T7" fmla="*/ 429 h 18589"/>
              <a:gd name="T8" fmla="*/ 3282 w 23031"/>
              <a:gd name="T9" fmla="*/ 192 h 18589"/>
              <a:gd name="T10" fmla="*/ 3446 w 23031"/>
              <a:gd name="T11" fmla="*/ 0 h 18589"/>
              <a:gd name="T12" fmla="*/ 3884 w 23031"/>
              <a:gd name="T13" fmla="*/ 269 h 18589"/>
              <a:gd name="T14" fmla="*/ 2780 w 23031"/>
              <a:gd name="T15" fmla="*/ 2542 h 18589"/>
              <a:gd name="T16" fmla="*/ 282 w 23031"/>
              <a:gd name="T17" fmla="*/ 2924 h 18589"/>
              <a:gd name="T18" fmla="*/ 754 w 23031"/>
              <a:gd name="T19" fmla="*/ 1228 h 18589"/>
              <a:gd name="T20" fmla="*/ 421 w 23031"/>
              <a:gd name="T21" fmla="*/ 1136 h 18589"/>
              <a:gd name="T22" fmla="*/ 1268 w 23031"/>
              <a:gd name="T23" fmla="*/ 758 h 18589"/>
              <a:gd name="T24" fmla="*/ 1246 w 23031"/>
              <a:gd name="T25" fmla="*/ 1365 h 18589"/>
              <a:gd name="T26" fmla="*/ 914 w 23031"/>
              <a:gd name="T27" fmla="*/ 1273 h 185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31"/>
              <a:gd name="T43" fmla="*/ 0 h 18589"/>
              <a:gd name="T44" fmla="*/ 23031 w 23031"/>
              <a:gd name="T45" fmla="*/ 18589 h 185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31" h="18589">
                <a:moveTo>
                  <a:pt x="4930" y="6865"/>
                </a:moveTo>
                <a:cubicBezTo>
                  <a:pt x="2237" y="9918"/>
                  <a:pt x="1354" y="13095"/>
                  <a:pt x="2693" y="14912"/>
                </a:cubicBezTo>
                <a:cubicBezTo>
                  <a:pt x="4518" y="17389"/>
                  <a:pt x="9824" y="16576"/>
                  <a:pt x="14544" y="13097"/>
                </a:cubicBezTo>
                <a:cubicBezTo>
                  <a:pt x="19264" y="9619"/>
                  <a:pt x="21611" y="4791"/>
                  <a:pt x="19786" y="2314"/>
                </a:cubicBezTo>
                <a:cubicBezTo>
                  <a:pt x="19323" y="1688"/>
                  <a:pt x="18616" y="1252"/>
                  <a:pt x="17708" y="1037"/>
                </a:cubicBezTo>
                <a:lnTo>
                  <a:pt x="18593" y="0"/>
                </a:lnTo>
                <a:cubicBezTo>
                  <a:pt x="19626" y="244"/>
                  <a:pt x="20430" y="740"/>
                  <a:pt x="20955" y="1453"/>
                </a:cubicBezTo>
                <a:cubicBezTo>
                  <a:pt x="23031" y="4268"/>
                  <a:pt x="20362" y="9756"/>
                  <a:pt x="14996" y="13711"/>
                </a:cubicBezTo>
                <a:cubicBezTo>
                  <a:pt x="9630" y="17666"/>
                  <a:pt x="3598" y="18589"/>
                  <a:pt x="1523" y="15774"/>
                </a:cubicBezTo>
                <a:cubicBezTo>
                  <a:pt x="0" y="13709"/>
                  <a:pt x="1005" y="10096"/>
                  <a:pt x="4066" y="6626"/>
                </a:cubicBezTo>
                <a:lnTo>
                  <a:pt x="2273" y="6129"/>
                </a:lnTo>
                <a:lnTo>
                  <a:pt x="6841" y="4090"/>
                </a:lnTo>
                <a:lnTo>
                  <a:pt x="6723" y="7362"/>
                </a:lnTo>
                <a:lnTo>
                  <a:pt x="4930" y="6865"/>
                </a:lnTo>
                <a:close/>
              </a:path>
            </a:pathLst>
          </a:custGeom>
          <a:gradFill rotWithShape="1">
            <a:gsLst>
              <a:gs pos="0">
                <a:schemeClr val="folHlink">
                  <a:alpha val="36000"/>
                </a:schemeClr>
              </a:gs>
              <a:gs pos="100000">
                <a:schemeClr val="folHlink">
                  <a:gamma/>
                  <a:tint val="42353"/>
                  <a:invGamma/>
                </a:schemeClr>
              </a:gs>
            </a:gsLst>
            <a:lin ang="0" scaled="1"/>
          </a:gradFill>
          <a:ln>
            <a:noFill/>
          </a:ln>
          <a:extLst>
            <a:ext uri="{91240B29-F687-4F45-9708-019B960494DF}">
              <a14:hiddenLine xmlns:a14="http://schemas.microsoft.com/office/drawing/2010/main" w="0">
                <a:solidFill>
                  <a:schemeClr val="tx1"/>
                </a:solidFill>
                <a:round/>
                <a:headEnd/>
                <a:tailEnd/>
              </a14:hiddenLine>
            </a:ext>
          </a:extLst>
        </p:spPr>
        <p:txBody>
          <a:bodyPr/>
          <a:lstStyle/>
          <a:p>
            <a:endParaRPr lang="fr-FR"/>
          </a:p>
        </p:txBody>
      </p:sp>
      <p:sp>
        <p:nvSpPr>
          <p:cNvPr id="23" name="Freeform 12"/>
          <p:cNvSpPr>
            <a:spLocks/>
          </p:cNvSpPr>
          <p:nvPr/>
        </p:nvSpPr>
        <p:spPr bwMode="auto">
          <a:xfrm>
            <a:off x="1331913" y="2781302"/>
            <a:ext cx="2541587" cy="741363"/>
          </a:xfrm>
          <a:custGeom>
            <a:avLst/>
            <a:gdLst>
              <a:gd name="T0" fmla="*/ 0 w 17268"/>
              <a:gd name="T1" fmla="*/ 442 h 5030"/>
              <a:gd name="T2" fmla="*/ 178 w 17268"/>
              <a:gd name="T3" fmla="*/ 458 h 5030"/>
              <a:gd name="T4" fmla="*/ 327 w 17268"/>
              <a:gd name="T5" fmla="*/ 467 h 5030"/>
              <a:gd name="T6" fmla="*/ 524 w 17268"/>
              <a:gd name="T7" fmla="*/ 461 h 5030"/>
              <a:gd name="T8" fmla="*/ 627 w 17268"/>
              <a:gd name="T9" fmla="*/ 452 h 5030"/>
              <a:gd name="T10" fmla="*/ 725 w 17268"/>
              <a:gd name="T11" fmla="*/ 441 h 5030"/>
              <a:gd name="T12" fmla="*/ 821 w 17268"/>
              <a:gd name="T13" fmla="*/ 427 h 5030"/>
              <a:gd name="T14" fmla="*/ 927 w 17268"/>
              <a:gd name="T15" fmla="*/ 414 h 5030"/>
              <a:gd name="T16" fmla="*/ 1057 w 17268"/>
              <a:gd name="T17" fmla="*/ 402 h 5030"/>
              <a:gd name="T18" fmla="*/ 1201 w 17268"/>
              <a:gd name="T19" fmla="*/ 394 h 5030"/>
              <a:gd name="T20" fmla="*/ 1378 w 17268"/>
              <a:gd name="T21" fmla="*/ 390 h 5030"/>
              <a:gd name="T22" fmla="*/ 1378 w 17268"/>
              <a:gd name="T23" fmla="*/ 354 h 5030"/>
              <a:gd name="T24" fmla="*/ 1423 w 17268"/>
              <a:gd name="T25" fmla="*/ 351 h 5030"/>
              <a:gd name="T26" fmla="*/ 1483 w 17268"/>
              <a:gd name="T27" fmla="*/ 351 h 5030"/>
              <a:gd name="T28" fmla="*/ 1483 w 17268"/>
              <a:gd name="T29" fmla="*/ 313 h 5030"/>
              <a:gd name="T30" fmla="*/ 1536 w 17268"/>
              <a:gd name="T31" fmla="*/ 311 h 5030"/>
              <a:gd name="T32" fmla="*/ 1601 w 17268"/>
              <a:gd name="T33" fmla="*/ 311 h 5030"/>
              <a:gd name="T34" fmla="*/ 1601 w 17268"/>
              <a:gd name="T35" fmla="*/ 0 h 5030"/>
              <a:gd name="T36" fmla="*/ 220 w 17268"/>
              <a:gd name="T37" fmla="*/ 0 h 5030"/>
              <a:gd name="T38" fmla="*/ 220 w 17268"/>
              <a:gd name="T39" fmla="*/ 39 h 5030"/>
              <a:gd name="T40" fmla="*/ 114 w 17268"/>
              <a:gd name="T41" fmla="*/ 39 h 5030"/>
              <a:gd name="T42" fmla="*/ 114 w 17268"/>
              <a:gd name="T43" fmla="*/ 79 h 5030"/>
              <a:gd name="T44" fmla="*/ 0 w 17268"/>
              <a:gd name="T45" fmla="*/ 79 h 5030"/>
              <a:gd name="T46" fmla="*/ 0 w 17268"/>
              <a:gd name="T47" fmla="*/ 442 h 50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68"/>
              <a:gd name="T73" fmla="*/ 0 h 5030"/>
              <a:gd name="T74" fmla="*/ 17268 w 17268"/>
              <a:gd name="T75" fmla="*/ 5030 h 50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68" h="5030">
                <a:moveTo>
                  <a:pt x="0" y="4766"/>
                </a:moveTo>
                <a:cubicBezTo>
                  <a:pt x="648" y="4840"/>
                  <a:pt x="1296" y="4871"/>
                  <a:pt x="1917" y="4935"/>
                </a:cubicBezTo>
                <a:cubicBezTo>
                  <a:pt x="2461" y="4966"/>
                  <a:pt x="3031" y="4988"/>
                  <a:pt x="3522" y="5030"/>
                </a:cubicBezTo>
                <a:cubicBezTo>
                  <a:pt x="4818" y="5030"/>
                  <a:pt x="5283" y="4988"/>
                  <a:pt x="5647" y="4966"/>
                </a:cubicBezTo>
                <a:cubicBezTo>
                  <a:pt x="6061" y="4956"/>
                  <a:pt x="6398" y="4893"/>
                  <a:pt x="6761" y="4871"/>
                </a:cubicBezTo>
                <a:cubicBezTo>
                  <a:pt x="7098" y="4840"/>
                  <a:pt x="7408" y="4777"/>
                  <a:pt x="7822" y="4745"/>
                </a:cubicBezTo>
                <a:cubicBezTo>
                  <a:pt x="8160" y="4693"/>
                  <a:pt x="8521" y="4650"/>
                  <a:pt x="8859" y="4598"/>
                </a:cubicBezTo>
                <a:cubicBezTo>
                  <a:pt x="9273" y="4555"/>
                  <a:pt x="9635" y="4503"/>
                  <a:pt x="9999" y="4460"/>
                </a:cubicBezTo>
                <a:cubicBezTo>
                  <a:pt x="10464" y="4429"/>
                  <a:pt x="10878" y="4366"/>
                  <a:pt x="11398" y="4334"/>
                </a:cubicBezTo>
                <a:cubicBezTo>
                  <a:pt x="11890" y="4292"/>
                  <a:pt x="12407" y="4260"/>
                  <a:pt x="12951" y="4239"/>
                </a:cubicBezTo>
                <a:cubicBezTo>
                  <a:pt x="13573" y="4239"/>
                  <a:pt x="14220" y="4197"/>
                  <a:pt x="14868" y="4197"/>
                </a:cubicBezTo>
                <a:lnTo>
                  <a:pt x="14868" y="3808"/>
                </a:lnTo>
                <a:lnTo>
                  <a:pt x="15345" y="3785"/>
                </a:lnTo>
                <a:lnTo>
                  <a:pt x="15991" y="3785"/>
                </a:lnTo>
                <a:lnTo>
                  <a:pt x="15991" y="3369"/>
                </a:lnTo>
                <a:lnTo>
                  <a:pt x="16568" y="3352"/>
                </a:lnTo>
                <a:lnTo>
                  <a:pt x="17268" y="3352"/>
                </a:lnTo>
                <a:lnTo>
                  <a:pt x="17268" y="0"/>
                </a:lnTo>
                <a:lnTo>
                  <a:pt x="2377" y="0"/>
                </a:lnTo>
                <a:lnTo>
                  <a:pt x="2377" y="423"/>
                </a:lnTo>
                <a:lnTo>
                  <a:pt x="1225" y="423"/>
                </a:lnTo>
                <a:lnTo>
                  <a:pt x="1225" y="856"/>
                </a:lnTo>
                <a:lnTo>
                  <a:pt x="0" y="856"/>
                </a:lnTo>
                <a:lnTo>
                  <a:pt x="0" y="4766"/>
                </a:lnTo>
                <a:close/>
              </a:path>
            </a:pathLst>
          </a:custGeom>
          <a:solidFill>
            <a:srgbClr val="FFFF99"/>
          </a:solidFill>
          <a:ln w="12700" cmpd="sng">
            <a:solidFill>
              <a:srgbClr val="000000"/>
            </a:solidFill>
            <a:round/>
            <a:headEnd/>
            <a:tailEnd/>
          </a:ln>
        </p:spPr>
        <p:txBody>
          <a:bodyPr/>
          <a:lstStyle/>
          <a:p>
            <a:endParaRPr lang="fr-FR"/>
          </a:p>
        </p:txBody>
      </p:sp>
      <p:sp>
        <p:nvSpPr>
          <p:cNvPr id="24" name="Freeform 13"/>
          <p:cNvSpPr>
            <a:spLocks/>
          </p:cNvSpPr>
          <p:nvPr/>
        </p:nvSpPr>
        <p:spPr bwMode="auto">
          <a:xfrm>
            <a:off x="1258889" y="2852738"/>
            <a:ext cx="2541587" cy="741362"/>
          </a:xfrm>
          <a:custGeom>
            <a:avLst/>
            <a:gdLst>
              <a:gd name="T0" fmla="*/ 0 w 17268"/>
              <a:gd name="T1" fmla="*/ 442 h 5030"/>
              <a:gd name="T2" fmla="*/ 178 w 17268"/>
              <a:gd name="T3" fmla="*/ 458 h 5030"/>
              <a:gd name="T4" fmla="*/ 327 w 17268"/>
              <a:gd name="T5" fmla="*/ 467 h 5030"/>
              <a:gd name="T6" fmla="*/ 524 w 17268"/>
              <a:gd name="T7" fmla="*/ 461 h 5030"/>
              <a:gd name="T8" fmla="*/ 627 w 17268"/>
              <a:gd name="T9" fmla="*/ 452 h 5030"/>
              <a:gd name="T10" fmla="*/ 725 w 17268"/>
              <a:gd name="T11" fmla="*/ 441 h 5030"/>
              <a:gd name="T12" fmla="*/ 821 w 17268"/>
              <a:gd name="T13" fmla="*/ 427 h 5030"/>
              <a:gd name="T14" fmla="*/ 927 w 17268"/>
              <a:gd name="T15" fmla="*/ 414 h 5030"/>
              <a:gd name="T16" fmla="*/ 1057 w 17268"/>
              <a:gd name="T17" fmla="*/ 402 h 5030"/>
              <a:gd name="T18" fmla="*/ 1201 w 17268"/>
              <a:gd name="T19" fmla="*/ 394 h 5030"/>
              <a:gd name="T20" fmla="*/ 1378 w 17268"/>
              <a:gd name="T21" fmla="*/ 390 h 5030"/>
              <a:gd name="T22" fmla="*/ 1378 w 17268"/>
              <a:gd name="T23" fmla="*/ 354 h 5030"/>
              <a:gd name="T24" fmla="*/ 1423 w 17268"/>
              <a:gd name="T25" fmla="*/ 351 h 5030"/>
              <a:gd name="T26" fmla="*/ 1483 w 17268"/>
              <a:gd name="T27" fmla="*/ 351 h 5030"/>
              <a:gd name="T28" fmla="*/ 1483 w 17268"/>
              <a:gd name="T29" fmla="*/ 313 h 5030"/>
              <a:gd name="T30" fmla="*/ 1536 w 17268"/>
              <a:gd name="T31" fmla="*/ 311 h 5030"/>
              <a:gd name="T32" fmla="*/ 1601 w 17268"/>
              <a:gd name="T33" fmla="*/ 311 h 5030"/>
              <a:gd name="T34" fmla="*/ 1601 w 17268"/>
              <a:gd name="T35" fmla="*/ 0 h 5030"/>
              <a:gd name="T36" fmla="*/ 220 w 17268"/>
              <a:gd name="T37" fmla="*/ 0 h 5030"/>
              <a:gd name="T38" fmla="*/ 220 w 17268"/>
              <a:gd name="T39" fmla="*/ 39 h 5030"/>
              <a:gd name="T40" fmla="*/ 114 w 17268"/>
              <a:gd name="T41" fmla="*/ 39 h 5030"/>
              <a:gd name="T42" fmla="*/ 114 w 17268"/>
              <a:gd name="T43" fmla="*/ 79 h 5030"/>
              <a:gd name="T44" fmla="*/ 0 w 17268"/>
              <a:gd name="T45" fmla="*/ 79 h 5030"/>
              <a:gd name="T46" fmla="*/ 0 w 17268"/>
              <a:gd name="T47" fmla="*/ 442 h 50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268"/>
              <a:gd name="T73" fmla="*/ 0 h 5030"/>
              <a:gd name="T74" fmla="*/ 17268 w 17268"/>
              <a:gd name="T75" fmla="*/ 5030 h 50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268" h="5030">
                <a:moveTo>
                  <a:pt x="0" y="4766"/>
                </a:moveTo>
                <a:cubicBezTo>
                  <a:pt x="648" y="4840"/>
                  <a:pt x="1296" y="4871"/>
                  <a:pt x="1917" y="4935"/>
                </a:cubicBezTo>
                <a:cubicBezTo>
                  <a:pt x="2461" y="4966"/>
                  <a:pt x="3031" y="4988"/>
                  <a:pt x="3522" y="5030"/>
                </a:cubicBezTo>
                <a:cubicBezTo>
                  <a:pt x="4818" y="5030"/>
                  <a:pt x="5283" y="4988"/>
                  <a:pt x="5647" y="4966"/>
                </a:cubicBezTo>
                <a:cubicBezTo>
                  <a:pt x="6061" y="4956"/>
                  <a:pt x="6398" y="4893"/>
                  <a:pt x="6761" y="4871"/>
                </a:cubicBezTo>
                <a:cubicBezTo>
                  <a:pt x="7098" y="4840"/>
                  <a:pt x="7408" y="4777"/>
                  <a:pt x="7822" y="4745"/>
                </a:cubicBezTo>
                <a:cubicBezTo>
                  <a:pt x="8160" y="4693"/>
                  <a:pt x="8521" y="4650"/>
                  <a:pt x="8859" y="4598"/>
                </a:cubicBezTo>
                <a:cubicBezTo>
                  <a:pt x="9273" y="4555"/>
                  <a:pt x="9635" y="4503"/>
                  <a:pt x="9999" y="4460"/>
                </a:cubicBezTo>
                <a:cubicBezTo>
                  <a:pt x="10464" y="4429"/>
                  <a:pt x="10878" y="4366"/>
                  <a:pt x="11398" y="4334"/>
                </a:cubicBezTo>
                <a:cubicBezTo>
                  <a:pt x="11890" y="4292"/>
                  <a:pt x="12407" y="4260"/>
                  <a:pt x="12951" y="4239"/>
                </a:cubicBezTo>
                <a:cubicBezTo>
                  <a:pt x="13573" y="4239"/>
                  <a:pt x="14220" y="4197"/>
                  <a:pt x="14868" y="4197"/>
                </a:cubicBezTo>
                <a:lnTo>
                  <a:pt x="14868" y="3808"/>
                </a:lnTo>
                <a:lnTo>
                  <a:pt x="15345" y="3785"/>
                </a:lnTo>
                <a:lnTo>
                  <a:pt x="15991" y="3785"/>
                </a:lnTo>
                <a:lnTo>
                  <a:pt x="15991" y="3369"/>
                </a:lnTo>
                <a:lnTo>
                  <a:pt x="16568" y="3352"/>
                </a:lnTo>
                <a:lnTo>
                  <a:pt x="17268" y="3352"/>
                </a:lnTo>
                <a:lnTo>
                  <a:pt x="17268" y="0"/>
                </a:lnTo>
                <a:lnTo>
                  <a:pt x="2377" y="0"/>
                </a:lnTo>
                <a:lnTo>
                  <a:pt x="2377" y="423"/>
                </a:lnTo>
                <a:lnTo>
                  <a:pt x="1225" y="423"/>
                </a:lnTo>
                <a:lnTo>
                  <a:pt x="1225" y="856"/>
                </a:lnTo>
                <a:lnTo>
                  <a:pt x="0" y="856"/>
                </a:lnTo>
                <a:lnTo>
                  <a:pt x="0" y="4766"/>
                </a:lnTo>
                <a:close/>
              </a:path>
            </a:pathLst>
          </a:custGeom>
          <a:solidFill>
            <a:srgbClr val="FFFF99"/>
          </a:solidFill>
          <a:ln w="12700" cmpd="sng">
            <a:solidFill>
              <a:schemeClr val="tx1"/>
            </a:solidFill>
            <a:miter lim="800000"/>
            <a:headEnd/>
            <a:tailEnd/>
          </a:ln>
        </p:spPr>
        <p:txBody>
          <a:bodyPr/>
          <a:lstStyle/>
          <a:p>
            <a:endParaRPr lang="fr-FR"/>
          </a:p>
        </p:txBody>
      </p:sp>
      <p:sp>
        <p:nvSpPr>
          <p:cNvPr id="25" name="Freeform 14"/>
          <p:cNvSpPr>
            <a:spLocks/>
          </p:cNvSpPr>
          <p:nvPr/>
        </p:nvSpPr>
        <p:spPr bwMode="auto">
          <a:xfrm>
            <a:off x="1692276" y="2997200"/>
            <a:ext cx="2006600" cy="433388"/>
          </a:xfrm>
          <a:custGeom>
            <a:avLst/>
            <a:gdLst>
              <a:gd name="T0" fmla="*/ 0 w 1264"/>
              <a:gd name="T1" fmla="*/ 0 h 273"/>
              <a:gd name="T2" fmla="*/ 1264 w 1264"/>
              <a:gd name="T3" fmla="*/ 0 h 273"/>
              <a:gd name="T4" fmla="*/ 1264 w 1264"/>
              <a:gd name="T5" fmla="*/ 273 h 273"/>
              <a:gd name="T6" fmla="*/ 0 60000 65536"/>
              <a:gd name="T7" fmla="*/ 0 60000 65536"/>
              <a:gd name="T8" fmla="*/ 0 60000 65536"/>
              <a:gd name="T9" fmla="*/ 0 w 1264"/>
              <a:gd name="T10" fmla="*/ 0 h 273"/>
              <a:gd name="T11" fmla="*/ 1264 w 1264"/>
              <a:gd name="T12" fmla="*/ 273 h 273"/>
            </a:gdLst>
            <a:ahLst/>
            <a:cxnLst>
              <a:cxn ang="T6">
                <a:pos x="T0" y="T1"/>
              </a:cxn>
              <a:cxn ang="T7">
                <a:pos x="T2" y="T3"/>
              </a:cxn>
              <a:cxn ang="T8">
                <a:pos x="T4" y="T5"/>
              </a:cxn>
            </a:cxnLst>
            <a:rect l="T9" t="T10" r="T11" b="T12"/>
            <a:pathLst>
              <a:path w="1264" h="273">
                <a:moveTo>
                  <a:pt x="0" y="0"/>
                </a:moveTo>
                <a:lnTo>
                  <a:pt x="1264" y="0"/>
                </a:lnTo>
                <a:lnTo>
                  <a:pt x="1264" y="273"/>
                </a:lnTo>
              </a:path>
            </a:pathLst>
          </a:custGeom>
          <a:solidFill>
            <a:srgbClr val="FFFF99"/>
          </a:solidFill>
          <a:ln w="12700" cmpd="sng">
            <a:solidFill>
              <a:srgbClr val="000000"/>
            </a:solidFill>
            <a:miter lim="800000"/>
            <a:headEnd/>
            <a:tailEnd/>
          </a:ln>
        </p:spPr>
        <p:txBody>
          <a:bodyPr/>
          <a:lstStyle/>
          <a:p>
            <a:endParaRPr lang="fr-FR"/>
          </a:p>
        </p:txBody>
      </p:sp>
      <p:sp>
        <p:nvSpPr>
          <p:cNvPr id="26" name="Freeform 15"/>
          <p:cNvSpPr>
            <a:spLocks/>
          </p:cNvSpPr>
          <p:nvPr/>
        </p:nvSpPr>
        <p:spPr bwMode="auto">
          <a:xfrm>
            <a:off x="1692276" y="2924175"/>
            <a:ext cx="2003425" cy="433388"/>
          </a:xfrm>
          <a:custGeom>
            <a:avLst/>
            <a:gdLst>
              <a:gd name="T0" fmla="*/ 0 w 1262"/>
              <a:gd name="T1" fmla="*/ 0 h 273"/>
              <a:gd name="T2" fmla="*/ 1262 w 1262"/>
              <a:gd name="T3" fmla="*/ 0 h 273"/>
              <a:gd name="T4" fmla="*/ 1262 w 1262"/>
              <a:gd name="T5" fmla="*/ 273 h 273"/>
              <a:gd name="T6" fmla="*/ 0 60000 65536"/>
              <a:gd name="T7" fmla="*/ 0 60000 65536"/>
              <a:gd name="T8" fmla="*/ 0 60000 65536"/>
              <a:gd name="T9" fmla="*/ 0 w 1262"/>
              <a:gd name="T10" fmla="*/ 0 h 273"/>
              <a:gd name="T11" fmla="*/ 1262 w 1262"/>
              <a:gd name="T12" fmla="*/ 273 h 273"/>
            </a:gdLst>
            <a:ahLst/>
            <a:cxnLst>
              <a:cxn ang="T6">
                <a:pos x="T0" y="T1"/>
              </a:cxn>
              <a:cxn ang="T7">
                <a:pos x="T2" y="T3"/>
              </a:cxn>
              <a:cxn ang="T8">
                <a:pos x="T4" y="T5"/>
              </a:cxn>
            </a:cxnLst>
            <a:rect l="T9" t="T10" r="T11" b="T12"/>
            <a:pathLst>
              <a:path w="1262" h="273">
                <a:moveTo>
                  <a:pt x="0" y="0"/>
                </a:moveTo>
                <a:lnTo>
                  <a:pt x="1262" y="0"/>
                </a:lnTo>
                <a:lnTo>
                  <a:pt x="1262" y="273"/>
                </a:lnTo>
              </a:path>
            </a:pathLst>
          </a:custGeom>
          <a:solidFill>
            <a:srgbClr val="FFFF99"/>
          </a:solidFill>
          <a:ln w="12700" cmpd="sng">
            <a:solidFill>
              <a:schemeClr val="tx1"/>
            </a:solidFill>
            <a:miter lim="800000"/>
            <a:headEnd/>
            <a:tailEnd/>
          </a:ln>
        </p:spPr>
        <p:txBody>
          <a:bodyPr/>
          <a:lstStyle/>
          <a:p>
            <a:endParaRPr lang="fr-FR"/>
          </a:p>
        </p:txBody>
      </p:sp>
      <p:sp>
        <p:nvSpPr>
          <p:cNvPr id="27" name="Rectangle 21"/>
          <p:cNvSpPr>
            <a:spLocks noChangeArrowheads="1"/>
          </p:cNvSpPr>
          <p:nvPr/>
        </p:nvSpPr>
        <p:spPr bwMode="auto">
          <a:xfrm>
            <a:off x="4058606" y="2182667"/>
            <a:ext cx="2292984" cy="923330"/>
          </a:xfrm>
          <a:prstGeom prst="rect">
            <a:avLst/>
          </a:prstGeom>
          <a:solidFill>
            <a:srgbClr val="FFFF99"/>
          </a:solidFill>
          <a:ln w="9525">
            <a:solidFill>
              <a:schemeClr val="tx1"/>
            </a:solidFill>
            <a:miter lim="800000"/>
            <a:headEnd/>
            <a:tailEnd/>
          </a:ln>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500" dirty="0">
                <a:solidFill>
                  <a:srgbClr val="CC0000"/>
                </a:solidFill>
                <a:cs typeface="Arial" charset="0"/>
              </a:rPr>
              <a:t>BASIS RESEARCH </a:t>
            </a:r>
          </a:p>
          <a:p>
            <a:pPr algn="ctr"/>
            <a:r>
              <a:rPr lang="fr-FR" altLang="fr-FR" sz="1500" dirty="0">
                <a:solidFill>
                  <a:srgbClr val="CC0000"/>
                </a:solidFill>
                <a:cs typeface="Arial" charset="0"/>
              </a:rPr>
              <a:t>&amp; </a:t>
            </a:r>
          </a:p>
          <a:p>
            <a:pPr algn="ctr"/>
            <a:r>
              <a:rPr lang="fr-FR" altLang="fr-FR" sz="1500" dirty="0">
                <a:solidFill>
                  <a:srgbClr val="CC0000"/>
                </a:solidFill>
                <a:cs typeface="Arial" charset="0"/>
              </a:rPr>
              <a:t>NUMERICAL SIMULATION</a:t>
            </a:r>
            <a:endParaRPr lang="fr-FR" altLang="fr-FR" sz="900" dirty="0">
              <a:cs typeface="Arial" charset="0"/>
            </a:endParaRPr>
          </a:p>
        </p:txBody>
      </p:sp>
      <p:grpSp>
        <p:nvGrpSpPr>
          <p:cNvPr id="28" name="Group 31"/>
          <p:cNvGrpSpPr>
            <a:grpSpLocks/>
          </p:cNvGrpSpPr>
          <p:nvPr/>
        </p:nvGrpSpPr>
        <p:grpSpPr bwMode="auto">
          <a:xfrm>
            <a:off x="1835151" y="4149725"/>
            <a:ext cx="1412875" cy="433388"/>
            <a:chOff x="2661" y="2648"/>
            <a:chExt cx="890" cy="273"/>
          </a:xfrm>
        </p:grpSpPr>
        <p:sp>
          <p:nvSpPr>
            <p:cNvPr id="29" name="Rectangle 32"/>
            <p:cNvSpPr>
              <a:spLocks noChangeArrowheads="1"/>
            </p:cNvSpPr>
            <p:nvPr/>
          </p:nvSpPr>
          <p:spPr bwMode="auto">
            <a:xfrm>
              <a:off x="2661" y="2648"/>
              <a:ext cx="890" cy="27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sp>
          <p:nvSpPr>
            <p:cNvPr id="30" name="Rectangle 33"/>
            <p:cNvSpPr>
              <a:spLocks noChangeArrowheads="1"/>
            </p:cNvSpPr>
            <p:nvPr/>
          </p:nvSpPr>
          <p:spPr bwMode="auto">
            <a:xfrm>
              <a:off x="2661" y="2648"/>
              <a:ext cx="890" cy="273"/>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grpSp>
      <p:sp>
        <p:nvSpPr>
          <p:cNvPr id="31" name="Rectangle 34"/>
          <p:cNvSpPr>
            <a:spLocks noChangeArrowheads="1"/>
          </p:cNvSpPr>
          <p:nvPr/>
        </p:nvSpPr>
        <p:spPr bwMode="auto">
          <a:xfrm>
            <a:off x="1974218" y="4221163"/>
            <a:ext cx="1115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100" b="1">
                <a:solidFill>
                  <a:schemeClr val="tx2"/>
                </a:solidFill>
                <a:cs typeface="Arial" charset="0"/>
              </a:rPr>
              <a:t>SINGLE EFFECT</a:t>
            </a:r>
          </a:p>
          <a:p>
            <a:pPr algn="ctr"/>
            <a:r>
              <a:rPr lang="fr-FR" altLang="fr-FR" sz="1100" b="1">
                <a:solidFill>
                  <a:schemeClr val="tx2"/>
                </a:solidFill>
                <a:cs typeface="Arial" charset="0"/>
              </a:rPr>
              <a:t>EXPERIMENTS</a:t>
            </a:r>
            <a:endParaRPr lang="fr-FR" altLang="fr-FR" sz="1200" b="1">
              <a:solidFill>
                <a:schemeClr val="tx2"/>
              </a:solidFill>
              <a:cs typeface="Arial" charset="0"/>
            </a:endParaRPr>
          </a:p>
        </p:txBody>
      </p:sp>
      <p:grpSp>
        <p:nvGrpSpPr>
          <p:cNvPr id="32" name="Group 41"/>
          <p:cNvGrpSpPr>
            <a:grpSpLocks/>
          </p:cNvGrpSpPr>
          <p:nvPr/>
        </p:nvGrpSpPr>
        <p:grpSpPr bwMode="auto">
          <a:xfrm>
            <a:off x="250825" y="4149725"/>
            <a:ext cx="1606550" cy="433388"/>
            <a:chOff x="1638" y="2648"/>
            <a:chExt cx="1012" cy="273"/>
          </a:xfrm>
        </p:grpSpPr>
        <p:sp>
          <p:nvSpPr>
            <p:cNvPr id="33" name="Rectangle 42"/>
            <p:cNvSpPr>
              <a:spLocks noChangeArrowheads="1"/>
            </p:cNvSpPr>
            <p:nvPr/>
          </p:nvSpPr>
          <p:spPr bwMode="auto">
            <a:xfrm>
              <a:off x="1638" y="2648"/>
              <a:ext cx="1012" cy="27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sp>
          <p:nvSpPr>
            <p:cNvPr id="34" name="Rectangle 43"/>
            <p:cNvSpPr>
              <a:spLocks noChangeArrowheads="1"/>
            </p:cNvSpPr>
            <p:nvPr/>
          </p:nvSpPr>
          <p:spPr bwMode="auto">
            <a:xfrm>
              <a:off x="1638" y="2648"/>
              <a:ext cx="1012" cy="273"/>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grpSp>
      <p:sp>
        <p:nvSpPr>
          <p:cNvPr id="35" name="Rectangle 44"/>
          <p:cNvSpPr>
            <a:spLocks noChangeArrowheads="1"/>
          </p:cNvSpPr>
          <p:nvPr/>
        </p:nvSpPr>
        <p:spPr bwMode="auto">
          <a:xfrm>
            <a:off x="388761" y="4221163"/>
            <a:ext cx="1349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100" b="1">
                <a:solidFill>
                  <a:schemeClr val="tx2"/>
                </a:solidFill>
                <a:cs typeface="Arial" charset="0"/>
              </a:rPr>
              <a:t>POST IRRADIATION</a:t>
            </a:r>
          </a:p>
          <a:p>
            <a:pPr algn="ctr"/>
            <a:r>
              <a:rPr lang="fr-FR" altLang="fr-FR" sz="1100" b="1">
                <a:solidFill>
                  <a:schemeClr val="tx2"/>
                </a:solidFill>
                <a:cs typeface="Arial" charset="0"/>
              </a:rPr>
              <a:t>EXAMINATIONS </a:t>
            </a:r>
            <a:endParaRPr lang="fr-FR" altLang="fr-FR" sz="1200" b="1">
              <a:solidFill>
                <a:schemeClr val="tx2"/>
              </a:solidFill>
              <a:cs typeface="Arial" charset="0"/>
            </a:endParaRPr>
          </a:p>
        </p:txBody>
      </p:sp>
      <p:grpSp>
        <p:nvGrpSpPr>
          <p:cNvPr id="36" name="Group 46"/>
          <p:cNvGrpSpPr>
            <a:grpSpLocks/>
          </p:cNvGrpSpPr>
          <p:nvPr/>
        </p:nvGrpSpPr>
        <p:grpSpPr bwMode="auto">
          <a:xfrm>
            <a:off x="6372226" y="4005263"/>
            <a:ext cx="1944688" cy="576262"/>
            <a:chOff x="3684" y="2603"/>
            <a:chExt cx="1690" cy="347"/>
          </a:xfrm>
        </p:grpSpPr>
        <p:sp>
          <p:nvSpPr>
            <p:cNvPr id="37" name="Rectangle 47"/>
            <p:cNvSpPr>
              <a:spLocks noChangeArrowheads="1"/>
            </p:cNvSpPr>
            <p:nvPr/>
          </p:nvSpPr>
          <p:spPr bwMode="auto">
            <a:xfrm>
              <a:off x="3684" y="2603"/>
              <a:ext cx="1690" cy="34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sp>
          <p:nvSpPr>
            <p:cNvPr id="38" name="Rectangle 48"/>
            <p:cNvSpPr>
              <a:spLocks noChangeArrowheads="1"/>
            </p:cNvSpPr>
            <p:nvPr/>
          </p:nvSpPr>
          <p:spPr bwMode="auto">
            <a:xfrm>
              <a:off x="3684" y="2603"/>
              <a:ext cx="1690" cy="347"/>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grpSp>
      <p:sp>
        <p:nvSpPr>
          <p:cNvPr id="39" name="Rectangle 49"/>
          <p:cNvSpPr>
            <a:spLocks noChangeArrowheads="1"/>
          </p:cNvSpPr>
          <p:nvPr/>
        </p:nvSpPr>
        <p:spPr bwMode="auto">
          <a:xfrm>
            <a:off x="6652485" y="4076702"/>
            <a:ext cx="14635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100" b="1">
                <a:solidFill>
                  <a:schemeClr val="tx2"/>
                </a:solidFill>
                <a:cs typeface="Arial" charset="0"/>
              </a:rPr>
              <a:t>MANUFACTURING</a:t>
            </a:r>
          </a:p>
          <a:p>
            <a:pPr algn="ctr"/>
            <a:r>
              <a:rPr lang="fr-FR" altLang="fr-FR" sz="1100" b="1">
                <a:solidFill>
                  <a:schemeClr val="tx2"/>
                </a:solidFill>
                <a:cs typeface="Arial" charset="0"/>
              </a:rPr>
              <a:t>REFABRICATION </a:t>
            </a:r>
          </a:p>
          <a:p>
            <a:pPr algn="ctr"/>
            <a:r>
              <a:rPr lang="fr-FR" altLang="fr-FR" sz="1100" b="1">
                <a:solidFill>
                  <a:schemeClr val="tx2"/>
                </a:solidFill>
                <a:cs typeface="Arial" charset="0"/>
              </a:rPr>
              <a:t>CHARACTERIZATION</a:t>
            </a:r>
            <a:endParaRPr lang="fr-FR" altLang="fr-FR" sz="900" b="1">
              <a:solidFill>
                <a:schemeClr val="tx2"/>
              </a:solidFill>
              <a:cs typeface="Arial" charset="0"/>
            </a:endParaRPr>
          </a:p>
        </p:txBody>
      </p:sp>
      <p:sp>
        <p:nvSpPr>
          <p:cNvPr id="40" name="Rectangle 51"/>
          <p:cNvSpPr>
            <a:spLocks noChangeArrowheads="1"/>
          </p:cNvSpPr>
          <p:nvPr/>
        </p:nvSpPr>
        <p:spPr bwMode="auto">
          <a:xfrm>
            <a:off x="3492500" y="4834607"/>
            <a:ext cx="2305050" cy="338554"/>
          </a:xfrm>
          <a:prstGeom prst="rect">
            <a:avLst/>
          </a:prstGeom>
          <a:solidFill>
            <a:srgbClr val="FFFF99"/>
          </a:solidFill>
          <a:ln w="9525">
            <a:solidFill>
              <a:schemeClr val="tx1"/>
            </a:solidFill>
            <a:miter lim="800000"/>
            <a:headEnd/>
            <a:tailEnd/>
          </a:ln>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100" b="1">
                <a:solidFill>
                  <a:schemeClr val="tx2"/>
                </a:solidFill>
                <a:cs typeface="Arial" charset="0"/>
              </a:rPr>
              <a:t>BEHAVIOUR UNDER IRRADIATION</a:t>
            </a:r>
          </a:p>
        </p:txBody>
      </p:sp>
      <p:grpSp>
        <p:nvGrpSpPr>
          <p:cNvPr id="41" name="Group 52"/>
          <p:cNvGrpSpPr>
            <a:grpSpLocks/>
          </p:cNvGrpSpPr>
          <p:nvPr/>
        </p:nvGrpSpPr>
        <p:grpSpPr bwMode="auto">
          <a:xfrm>
            <a:off x="3492500" y="5194969"/>
            <a:ext cx="2305050" cy="322263"/>
            <a:chOff x="2349" y="3493"/>
            <a:chExt cx="2225" cy="203"/>
          </a:xfrm>
        </p:grpSpPr>
        <p:sp>
          <p:nvSpPr>
            <p:cNvPr id="42" name="Rectangle 53"/>
            <p:cNvSpPr>
              <a:spLocks noChangeArrowheads="1"/>
            </p:cNvSpPr>
            <p:nvPr/>
          </p:nvSpPr>
          <p:spPr bwMode="auto">
            <a:xfrm>
              <a:off x="2349" y="3493"/>
              <a:ext cx="2225" cy="20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sp>
          <p:nvSpPr>
            <p:cNvPr id="43" name="Rectangle 54"/>
            <p:cNvSpPr>
              <a:spLocks noChangeArrowheads="1"/>
            </p:cNvSpPr>
            <p:nvPr/>
          </p:nvSpPr>
          <p:spPr bwMode="auto">
            <a:xfrm>
              <a:off x="2349" y="3493"/>
              <a:ext cx="2225" cy="203"/>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grpSp>
      <p:sp>
        <p:nvSpPr>
          <p:cNvPr id="44" name="Rectangle 55"/>
          <p:cNvSpPr>
            <a:spLocks noChangeArrowheads="1"/>
          </p:cNvSpPr>
          <p:nvPr/>
        </p:nvSpPr>
        <p:spPr bwMode="auto">
          <a:xfrm>
            <a:off x="3708401" y="5266405"/>
            <a:ext cx="1933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fr-FR" sz="1500" b="1">
                <a:cs typeface="Arial" charset="0"/>
              </a:rPr>
              <a:t>Material Test Reactor</a:t>
            </a:r>
            <a:endParaRPr lang="fr-FR" altLang="fr-FR" sz="1200" b="1">
              <a:cs typeface="Arial" charset="0"/>
            </a:endParaRPr>
          </a:p>
        </p:txBody>
      </p:sp>
      <p:grpSp>
        <p:nvGrpSpPr>
          <p:cNvPr id="45" name="Group 56"/>
          <p:cNvGrpSpPr>
            <a:grpSpLocks/>
          </p:cNvGrpSpPr>
          <p:nvPr/>
        </p:nvGrpSpPr>
        <p:grpSpPr bwMode="auto">
          <a:xfrm>
            <a:off x="6372226" y="4581527"/>
            <a:ext cx="1944688" cy="320675"/>
            <a:chOff x="3684" y="2959"/>
            <a:chExt cx="1690" cy="202"/>
          </a:xfrm>
        </p:grpSpPr>
        <p:sp>
          <p:nvSpPr>
            <p:cNvPr id="46" name="Rectangle 57"/>
            <p:cNvSpPr>
              <a:spLocks noChangeArrowheads="1"/>
            </p:cNvSpPr>
            <p:nvPr/>
          </p:nvSpPr>
          <p:spPr bwMode="auto">
            <a:xfrm>
              <a:off x="3684" y="2959"/>
              <a:ext cx="1690" cy="20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sp>
          <p:nvSpPr>
            <p:cNvPr id="47" name="Rectangle 58"/>
            <p:cNvSpPr>
              <a:spLocks noChangeArrowheads="1"/>
            </p:cNvSpPr>
            <p:nvPr/>
          </p:nvSpPr>
          <p:spPr bwMode="auto">
            <a:xfrm>
              <a:off x="3684" y="2959"/>
              <a:ext cx="1690" cy="202"/>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grpSp>
      <p:sp>
        <p:nvSpPr>
          <p:cNvPr id="48" name="Rectangle 59"/>
          <p:cNvSpPr>
            <a:spLocks noChangeArrowheads="1"/>
          </p:cNvSpPr>
          <p:nvPr/>
        </p:nvSpPr>
        <p:spPr bwMode="auto">
          <a:xfrm>
            <a:off x="6993924" y="4628034"/>
            <a:ext cx="7806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fr-FR" sz="1500" dirty="0" smtClean="0">
                <a:solidFill>
                  <a:srgbClr val="000000"/>
                </a:solidFill>
                <a:cs typeface="Arial" charset="0"/>
              </a:rPr>
              <a:t>Hot Lab. </a:t>
            </a:r>
            <a:endParaRPr lang="fr-FR" altLang="fr-FR" sz="1200" dirty="0">
              <a:cs typeface="Arial" charset="0"/>
            </a:endParaRPr>
          </a:p>
        </p:txBody>
      </p:sp>
      <p:pic>
        <p:nvPicPr>
          <p:cNvPr id="50" name="Picture 69" descr="Combustible à plaque - Simulation comportement thermiq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189" y="2924175"/>
            <a:ext cx="151288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732" y="4905375"/>
            <a:ext cx="1475181" cy="98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75" descr="BUG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6" y="981077"/>
            <a:ext cx="9874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86" descr="V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0775" y="3211515"/>
            <a:ext cx="1296988" cy="822325"/>
          </a:xfrm>
          <a:prstGeom prst="rect">
            <a:avLst/>
          </a:prstGeom>
          <a:noFill/>
          <a:extLst>
            <a:ext uri="{909E8E84-426E-40DD-AFC4-6F175D3DCCD1}">
              <a14:hiddenFill xmlns:a14="http://schemas.microsoft.com/office/drawing/2010/main">
                <a:solidFill>
                  <a:srgbClr val="FFFFFF"/>
                </a:solidFill>
              </a14:hiddenFill>
            </a:ext>
          </a:extLst>
        </p:spPr>
      </p:pic>
      <p:sp>
        <p:nvSpPr>
          <p:cNvPr id="61" name="Freeform 93"/>
          <p:cNvSpPr>
            <a:spLocks/>
          </p:cNvSpPr>
          <p:nvPr/>
        </p:nvSpPr>
        <p:spPr bwMode="auto">
          <a:xfrm>
            <a:off x="1692275" y="2997200"/>
            <a:ext cx="1824038" cy="457200"/>
          </a:xfrm>
          <a:custGeom>
            <a:avLst/>
            <a:gdLst>
              <a:gd name="T0" fmla="*/ 0 w 1134"/>
              <a:gd name="T1" fmla="*/ 0 h 272"/>
              <a:gd name="T2" fmla="*/ 1134 w 1134"/>
              <a:gd name="T3" fmla="*/ 0 h 272"/>
              <a:gd name="T4" fmla="*/ 1134 w 1134"/>
              <a:gd name="T5" fmla="*/ 272 h 272"/>
            </a:gdLst>
            <a:ahLst/>
            <a:cxnLst>
              <a:cxn ang="0">
                <a:pos x="T0" y="T1"/>
              </a:cxn>
              <a:cxn ang="0">
                <a:pos x="T2" y="T3"/>
              </a:cxn>
              <a:cxn ang="0">
                <a:pos x="T4" y="T5"/>
              </a:cxn>
            </a:cxnLst>
            <a:rect l="0" t="0" r="r" b="b"/>
            <a:pathLst>
              <a:path w="1134" h="272">
                <a:moveTo>
                  <a:pt x="0" y="0"/>
                </a:moveTo>
                <a:lnTo>
                  <a:pt x="1134" y="0"/>
                </a:lnTo>
                <a:lnTo>
                  <a:pt x="1134" y="27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 name="Rectangle 16"/>
          <p:cNvSpPr>
            <a:spLocks noChangeArrowheads="1"/>
          </p:cNvSpPr>
          <p:nvPr/>
        </p:nvSpPr>
        <p:spPr bwMode="auto">
          <a:xfrm>
            <a:off x="1476375" y="3068639"/>
            <a:ext cx="1774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fr-FR" sz="1300" b="1">
                <a:solidFill>
                  <a:schemeClr val="tx2"/>
                </a:solidFill>
                <a:cs typeface="Arial" charset="0"/>
              </a:rPr>
              <a:t>EXPERIMENTAL DATA</a:t>
            </a:r>
          </a:p>
          <a:p>
            <a:r>
              <a:rPr lang="fr-FR" altLang="fr-FR" sz="1300" b="1">
                <a:solidFill>
                  <a:schemeClr val="tx2"/>
                </a:solidFill>
                <a:cs typeface="Arial" charset="0"/>
              </a:rPr>
              <a:t>EXPERTISE </a:t>
            </a:r>
          </a:p>
        </p:txBody>
      </p:sp>
      <p:grpSp>
        <p:nvGrpSpPr>
          <p:cNvPr id="63" name="Group 22"/>
          <p:cNvGrpSpPr>
            <a:grpSpLocks/>
          </p:cNvGrpSpPr>
          <p:nvPr/>
        </p:nvGrpSpPr>
        <p:grpSpPr bwMode="auto">
          <a:xfrm>
            <a:off x="395289" y="4581525"/>
            <a:ext cx="2576512" cy="323850"/>
            <a:chOff x="1326" y="2915"/>
            <a:chExt cx="1623" cy="204"/>
          </a:xfrm>
        </p:grpSpPr>
        <p:sp>
          <p:nvSpPr>
            <p:cNvPr id="64" name="Rectangle 23"/>
            <p:cNvSpPr>
              <a:spLocks noChangeArrowheads="1"/>
            </p:cNvSpPr>
            <p:nvPr/>
          </p:nvSpPr>
          <p:spPr bwMode="auto">
            <a:xfrm>
              <a:off x="1326" y="2915"/>
              <a:ext cx="1623" cy="204"/>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sp>
          <p:nvSpPr>
            <p:cNvPr id="65" name="Rectangle 24"/>
            <p:cNvSpPr>
              <a:spLocks noChangeArrowheads="1"/>
            </p:cNvSpPr>
            <p:nvPr/>
          </p:nvSpPr>
          <p:spPr bwMode="auto">
            <a:xfrm>
              <a:off x="1326" y="2915"/>
              <a:ext cx="1623" cy="204"/>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a:cs typeface="Arial" charset="0"/>
              </a:endParaRPr>
            </a:p>
          </p:txBody>
        </p:sp>
      </p:grpSp>
      <p:sp>
        <p:nvSpPr>
          <p:cNvPr id="66" name="Rectangle 28"/>
          <p:cNvSpPr>
            <a:spLocks noChangeArrowheads="1"/>
          </p:cNvSpPr>
          <p:nvPr/>
        </p:nvSpPr>
        <p:spPr bwMode="auto">
          <a:xfrm>
            <a:off x="466726" y="4652963"/>
            <a:ext cx="23764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500" dirty="0">
                <a:solidFill>
                  <a:srgbClr val="000000"/>
                </a:solidFill>
                <a:cs typeface="Arial" charset="0"/>
              </a:rPr>
              <a:t>Hot </a:t>
            </a:r>
            <a:r>
              <a:rPr lang="fr-FR" altLang="fr-FR" sz="1500" dirty="0" smtClean="0">
                <a:solidFill>
                  <a:srgbClr val="000000"/>
                </a:solidFill>
                <a:cs typeface="Arial" charset="0"/>
              </a:rPr>
              <a:t>lab. for PIE</a:t>
            </a:r>
            <a:endParaRPr lang="fr-FR" altLang="fr-FR" sz="1200" dirty="0">
              <a:cs typeface="Arial" charset="0"/>
            </a:endParaRPr>
          </a:p>
        </p:txBody>
      </p:sp>
      <p:sp>
        <p:nvSpPr>
          <p:cNvPr id="67" name="Oval 100"/>
          <p:cNvSpPr>
            <a:spLocks noChangeArrowheads="1"/>
          </p:cNvSpPr>
          <p:nvPr/>
        </p:nvSpPr>
        <p:spPr bwMode="auto">
          <a:xfrm>
            <a:off x="95949" y="2132856"/>
            <a:ext cx="1307700" cy="1263172"/>
          </a:xfrm>
          <a:prstGeom prst="ellipse">
            <a:avLst/>
          </a:prstGeom>
          <a:solidFill>
            <a:srgbClr val="E7FFE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8" name="Rectangle 16"/>
          <p:cNvSpPr>
            <a:spLocks noChangeArrowheads="1"/>
          </p:cNvSpPr>
          <p:nvPr/>
        </p:nvSpPr>
        <p:spPr bwMode="auto">
          <a:xfrm>
            <a:off x="16954" y="2242693"/>
            <a:ext cx="14594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fr-FR" altLang="fr-FR" sz="1200" b="1" dirty="0">
                <a:solidFill>
                  <a:srgbClr val="008000"/>
                </a:solidFill>
                <a:cs typeface="Arial" charset="0"/>
              </a:rPr>
              <a:t>CODES</a:t>
            </a:r>
          </a:p>
          <a:p>
            <a:pPr algn="ctr"/>
            <a:r>
              <a:rPr lang="fr-FR" altLang="fr-FR" sz="1200" b="1" dirty="0">
                <a:solidFill>
                  <a:srgbClr val="008000"/>
                </a:solidFill>
                <a:cs typeface="Arial" charset="0"/>
              </a:rPr>
              <a:t> Validation</a:t>
            </a:r>
          </a:p>
          <a:p>
            <a:pPr algn="ctr"/>
            <a:endParaRPr lang="fr-FR" altLang="fr-FR" sz="1200" b="1" dirty="0">
              <a:solidFill>
                <a:srgbClr val="008000"/>
              </a:solidFill>
              <a:cs typeface="Arial" charset="0"/>
            </a:endParaRPr>
          </a:p>
          <a:p>
            <a:pPr algn="ctr"/>
            <a:r>
              <a:rPr lang="fr-FR" altLang="fr-FR" sz="1200" b="1" dirty="0">
                <a:solidFill>
                  <a:srgbClr val="008000"/>
                </a:solidFill>
                <a:cs typeface="Arial" charset="0"/>
              </a:rPr>
              <a:t>QUALIFICATION </a:t>
            </a:r>
          </a:p>
          <a:p>
            <a:pPr algn="ctr"/>
            <a:r>
              <a:rPr lang="fr-FR" altLang="fr-FR" sz="1200" b="1" dirty="0">
                <a:solidFill>
                  <a:srgbClr val="008000"/>
                </a:solidFill>
                <a:cs typeface="Arial" charset="0"/>
              </a:rPr>
              <a:t>Documents</a:t>
            </a:r>
          </a:p>
        </p:txBody>
      </p:sp>
      <p:sp>
        <p:nvSpPr>
          <p:cNvPr id="69" name="Rectangle 104"/>
          <p:cNvSpPr>
            <a:spLocks noChangeArrowheads="1"/>
          </p:cNvSpPr>
          <p:nvPr/>
        </p:nvSpPr>
        <p:spPr bwMode="auto">
          <a:xfrm>
            <a:off x="4786596" y="3933826"/>
            <a:ext cx="40107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tLang="fr-FR" sz="800" b="1">
                <a:solidFill>
                  <a:srgbClr val="666666"/>
                </a:solidFill>
              </a:rPr>
              <a:t>CEA</a:t>
            </a:r>
          </a:p>
        </p:txBody>
      </p:sp>
      <p:grpSp>
        <p:nvGrpSpPr>
          <p:cNvPr id="70" name="Group 17"/>
          <p:cNvGrpSpPr>
            <a:grpSpLocks/>
          </p:cNvGrpSpPr>
          <p:nvPr/>
        </p:nvGrpSpPr>
        <p:grpSpPr bwMode="auto">
          <a:xfrm>
            <a:off x="6659563" y="2781302"/>
            <a:ext cx="1368425" cy="322263"/>
            <a:chOff x="3548" y="1728"/>
            <a:chExt cx="1868" cy="203"/>
          </a:xfrm>
        </p:grpSpPr>
        <p:sp>
          <p:nvSpPr>
            <p:cNvPr id="71" name="Rectangle 18"/>
            <p:cNvSpPr>
              <a:spLocks noChangeArrowheads="1"/>
            </p:cNvSpPr>
            <p:nvPr/>
          </p:nvSpPr>
          <p:spPr bwMode="auto">
            <a:xfrm>
              <a:off x="3548" y="1728"/>
              <a:ext cx="1868" cy="20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b="1">
                <a:cs typeface="Arial" charset="0"/>
              </a:endParaRPr>
            </a:p>
          </p:txBody>
        </p:sp>
        <p:sp>
          <p:nvSpPr>
            <p:cNvPr id="72" name="Rectangle 19"/>
            <p:cNvSpPr>
              <a:spLocks noChangeArrowheads="1"/>
            </p:cNvSpPr>
            <p:nvPr/>
          </p:nvSpPr>
          <p:spPr bwMode="auto">
            <a:xfrm>
              <a:off x="3548" y="1728"/>
              <a:ext cx="1868" cy="203"/>
            </a:xfrm>
            <a:prstGeom prst="rect">
              <a:avLst/>
            </a:prstGeom>
            <a:solidFill>
              <a:srgbClr val="FFFF99"/>
            </a:solidFill>
            <a:ln w="7938" cap="rnd">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fr-FR" altLang="fr-FR" b="1">
                <a:cs typeface="Arial" charset="0"/>
              </a:endParaRPr>
            </a:p>
          </p:txBody>
        </p:sp>
      </p:grpSp>
      <p:sp>
        <p:nvSpPr>
          <p:cNvPr id="73" name="Rectangle 20"/>
          <p:cNvSpPr>
            <a:spLocks noChangeArrowheads="1"/>
          </p:cNvSpPr>
          <p:nvPr/>
        </p:nvSpPr>
        <p:spPr bwMode="auto">
          <a:xfrm>
            <a:off x="6948489" y="2852738"/>
            <a:ext cx="737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fr-FR" altLang="fr-FR" sz="1500">
                <a:solidFill>
                  <a:schemeClr val="tx2"/>
                </a:solidFill>
                <a:cs typeface="Arial" charset="0"/>
              </a:rPr>
              <a:t>DESIGN</a:t>
            </a:r>
            <a:endParaRPr lang="fr-FR" altLang="fr-FR" sz="1200">
              <a:solidFill>
                <a:schemeClr val="tx2"/>
              </a:solidFill>
              <a:cs typeface="Arial" charset="0"/>
            </a:endParaRPr>
          </a:p>
        </p:txBody>
      </p:sp>
      <p:pic>
        <p:nvPicPr>
          <p:cNvPr id="74" name="Picture 1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4428" y="3241677"/>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6" descr="C:\My Documents\RFP\WG2\PUBLICATIONS\ANS Topical Mtg\Figures RIA ANS\Fig07.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2564" y="5579754"/>
            <a:ext cx="1244922" cy="1090082"/>
          </a:xfrm>
          <a:prstGeom prst="rect">
            <a:avLst/>
          </a:prstGeom>
          <a:noFill/>
        </p:spPr>
      </p:pic>
      <p:sp>
        <p:nvSpPr>
          <p:cNvPr id="3" name="ZoneTexte 2"/>
          <p:cNvSpPr txBox="1"/>
          <p:nvPr/>
        </p:nvSpPr>
        <p:spPr>
          <a:xfrm>
            <a:off x="5797550" y="6012021"/>
            <a:ext cx="3159839" cy="646331"/>
          </a:xfrm>
          <a:prstGeom prst="rect">
            <a:avLst/>
          </a:prstGeom>
          <a:noFill/>
        </p:spPr>
        <p:txBody>
          <a:bodyPr wrap="none" rtlCol="0">
            <a:spAutoFit/>
          </a:bodyPr>
          <a:lstStyle/>
          <a:p>
            <a:r>
              <a:rPr lang="en-US" dirty="0" smtClean="0">
                <a:solidFill>
                  <a:srgbClr val="C00000"/>
                </a:solidFill>
              </a:rPr>
              <a:t>Situation in France :</a:t>
            </a:r>
          </a:p>
          <a:p>
            <a:r>
              <a:rPr lang="en-US" dirty="0" smtClean="0">
                <a:solidFill>
                  <a:srgbClr val="C00000"/>
                </a:solidFill>
              </a:rPr>
              <a:t>OSIRIS MTR shutdown 2015</a:t>
            </a:r>
            <a:endParaRPr lang="en-US" dirty="0">
              <a:solidFill>
                <a:srgbClr val="C00000"/>
              </a:solidFill>
            </a:endParaRPr>
          </a:p>
        </p:txBody>
      </p:sp>
      <p:pic>
        <p:nvPicPr>
          <p:cNvPr id="60" name="Picture 77" descr="piscine bleu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8614" y="5567784"/>
            <a:ext cx="1081458" cy="117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p:cNvSpPr/>
          <p:nvPr/>
        </p:nvSpPr>
        <p:spPr>
          <a:xfrm rot="20750306">
            <a:off x="3357469" y="5629942"/>
            <a:ext cx="2654692" cy="1008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6" name="Picture 2" descr="140828 LECI li M-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020" y="4902202"/>
            <a:ext cx="2060510" cy="138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66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2000" fill="hold"/>
                                        <p:tgtEl>
                                          <p:spTgt spid="44"/>
                                        </p:tgtEl>
                                        <p:attrNameLst>
                                          <p:attrName>fillcolor</p:attrName>
                                        </p:attrNameLst>
                                      </p:cBhvr>
                                      <p:to>
                                        <a:srgbClr val="9966FF"/>
                                      </p:to>
                                    </p:animClr>
                                    <p:set>
                                      <p:cBhvr>
                                        <p:cTn id="7" dur="2000" fill="hold"/>
                                        <p:tgtEl>
                                          <p:spTgt spid="44"/>
                                        </p:tgtEl>
                                        <p:attrNameLst>
                                          <p:attrName>fill.type</p:attrName>
                                        </p:attrNameLst>
                                      </p:cBhvr>
                                      <p:to>
                                        <p:strVal val="solid"/>
                                      </p:to>
                                    </p:set>
                                    <p:set>
                                      <p:cBhvr>
                                        <p:cTn id="8" dur="2000" fill="hold"/>
                                        <p:tgtEl>
                                          <p:spTgt spid="4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4294967295"/>
          </p:nvPr>
        </p:nvSpPr>
        <p:spPr>
          <a:xfrm>
            <a:off x="107504" y="1771165"/>
            <a:ext cx="6899273" cy="5474259"/>
          </a:xfrm>
        </p:spPr>
        <p:txBody>
          <a:bodyPr/>
          <a:lstStyle/>
          <a:p>
            <a:pPr marL="361950" indent="-361950">
              <a:buFont typeface="+mj-lt"/>
              <a:buAutoNum type="arabicPeriod"/>
            </a:pPr>
            <a:r>
              <a:rPr lang="en-GB" altLang="fr-FR" sz="1800" b="1" dirty="0" smtClean="0"/>
              <a:t>R&amp;D in support to nuclear Industry </a:t>
            </a:r>
          </a:p>
          <a:p>
            <a:pPr lvl="1">
              <a:lnSpc>
                <a:spcPct val="120000"/>
              </a:lnSpc>
            </a:pPr>
            <a:r>
              <a:rPr lang="en-US" altLang="fr-FR" dirty="0" smtClean="0">
                <a:solidFill>
                  <a:schemeClr val="tx1">
                    <a:lumMod val="65000"/>
                    <a:lumOff val="35000"/>
                  </a:schemeClr>
                </a:solidFill>
              </a:rPr>
              <a:t>Safety and Plant life time management (ageing &amp; new plants)</a:t>
            </a:r>
          </a:p>
          <a:p>
            <a:pPr lvl="1">
              <a:lnSpc>
                <a:spcPct val="120000"/>
              </a:lnSpc>
            </a:pPr>
            <a:r>
              <a:rPr lang="en-US" altLang="fr-FR" b="1" dirty="0" smtClean="0">
                <a:solidFill>
                  <a:schemeClr val="tx1">
                    <a:lumMod val="65000"/>
                    <a:lumOff val="35000"/>
                  </a:schemeClr>
                </a:solidFill>
              </a:rPr>
              <a:t>Fuel behavior validation in incidental and accidental situation</a:t>
            </a:r>
          </a:p>
          <a:p>
            <a:pPr lvl="1">
              <a:lnSpc>
                <a:spcPct val="120000"/>
              </a:lnSpc>
            </a:pPr>
            <a:r>
              <a:rPr lang="en-US" altLang="fr-FR" dirty="0" smtClean="0">
                <a:solidFill>
                  <a:schemeClr val="tx1">
                    <a:lumMod val="65000"/>
                    <a:lumOff val="35000"/>
                  </a:schemeClr>
                </a:solidFill>
              </a:rPr>
              <a:t>Assess innovations and related safety for future NPPs </a:t>
            </a:r>
          </a:p>
          <a:p>
            <a:pPr marL="0" lvl="1" indent="0">
              <a:buNone/>
            </a:pPr>
            <a:endParaRPr lang="en-GB" altLang="fr-FR" sz="1200" b="1" dirty="0" smtClean="0"/>
          </a:p>
          <a:p>
            <a:pPr marL="361950" indent="-361950">
              <a:buFont typeface="+mj-lt"/>
              <a:buAutoNum type="arabicPeriod"/>
            </a:pPr>
            <a:r>
              <a:rPr lang="en-GB" altLang="fr-FR" sz="1800" b="1" dirty="0" smtClean="0"/>
              <a:t>Radio-isotopes supply for medical application </a:t>
            </a:r>
          </a:p>
          <a:p>
            <a:pPr lvl="1">
              <a:lnSpc>
                <a:spcPct val="120000"/>
              </a:lnSpc>
            </a:pPr>
            <a:r>
              <a:rPr lang="en-GB" altLang="fr-FR" b="1" baseline="30000" dirty="0" smtClean="0"/>
              <a:t>99</a:t>
            </a:r>
            <a:r>
              <a:rPr lang="en-GB" altLang="fr-FR" b="1" dirty="0" smtClean="0"/>
              <a:t>Mo production</a:t>
            </a:r>
          </a:p>
          <a:p>
            <a:pPr lvl="2" indent="0" defTabSz="534988">
              <a:lnSpc>
                <a:spcPct val="120000"/>
              </a:lnSpc>
            </a:pPr>
            <a:r>
              <a:rPr lang="en-GB" altLang="fr-FR" dirty="0" smtClean="0">
                <a:solidFill>
                  <a:schemeClr val="tx1">
                    <a:lumMod val="65000"/>
                    <a:lumOff val="35000"/>
                  </a:schemeClr>
                </a:solidFill>
              </a:rPr>
              <a:t>JHR will supply 25% of the European demand </a:t>
            </a:r>
            <a:br>
              <a:rPr lang="en-GB" altLang="fr-FR" dirty="0" smtClean="0">
                <a:solidFill>
                  <a:schemeClr val="tx1">
                    <a:lumMod val="65000"/>
                    <a:lumOff val="35000"/>
                  </a:schemeClr>
                </a:solidFill>
              </a:rPr>
            </a:br>
            <a:r>
              <a:rPr lang="en-GB" altLang="fr-FR" dirty="0" smtClean="0">
                <a:solidFill>
                  <a:schemeClr val="tx1">
                    <a:lumMod val="65000"/>
                    <a:lumOff val="35000"/>
                  </a:schemeClr>
                </a:solidFill>
              </a:rPr>
              <a:t>	(today about 8 millions protocols/year)  </a:t>
            </a:r>
          </a:p>
          <a:p>
            <a:pPr lvl="2" indent="0" defTabSz="534988">
              <a:lnSpc>
                <a:spcPct val="120000"/>
              </a:lnSpc>
            </a:pPr>
            <a:r>
              <a:rPr lang="en-GB" altLang="fr-FR" dirty="0" smtClean="0">
                <a:solidFill>
                  <a:schemeClr val="tx1">
                    <a:lumMod val="65000"/>
                    <a:lumOff val="35000"/>
                  </a:schemeClr>
                </a:solidFill>
              </a:rPr>
              <a:t>+ Up to 50% upon specific request </a:t>
            </a:r>
          </a:p>
          <a:p>
            <a:pPr marL="647700" lvl="2" indent="-285750">
              <a:lnSpc>
                <a:spcPct val="120000"/>
              </a:lnSpc>
              <a:buFontTx/>
              <a:buChar char="-"/>
            </a:pPr>
            <a:endParaRPr lang="en-GB" altLang="fr-FR" sz="1100" dirty="0" smtClean="0">
              <a:solidFill>
                <a:schemeClr val="tx1">
                  <a:lumMod val="65000"/>
                  <a:lumOff val="35000"/>
                </a:schemeClr>
              </a:solidFill>
            </a:endParaRPr>
          </a:p>
          <a:p>
            <a:pPr marL="361950" indent="-361950">
              <a:buFont typeface="+mj-lt"/>
              <a:buAutoNum type="arabicPeriod"/>
            </a:pPr>
            <a:r>
              <a:rPr lang="en-GB" altLang="fr-FR" sz="1800" b="1" dirty="0" smtClean="0"/>
              <a:t>A key tool to support expertise 	</a:t>
            </a:r>
          </a:p>
          <a:p>
            <a:pPr lvl="1">
              <a:lnSpc>
                <a:spcPct val="120000"/>
              </a:lnSpc>
            </a:pPr>
            <a:r>
              <a:rPr lang="en-GB" altLang="fr-FR" dirty="0" smtClean="0">
                <a:solidFill>
                  <a:schemeClr val="tx1">
                    <a:lumMod val="65000"/>
                    <a:lumOff val="35000"/>
                  </a:schemeClr>
                </a:solidFill>
              </a:rPr>
              <a:t>Training new generations (JHR simulator, secondees program)</a:t>
            </a:r>
          </a:p>
          <a:p>
            <a:pPr lvl="1">
              <a:lnSpc>
                <a:spcPct val="120000"/>
              </a:lnSpc>
            </a:pPr>
            <a:r>
              <a:rPr lang="en-GB" altLang="fr-FR" dirty="0" smtClean="0">
                <a:solidFill>
                  <a:schemeClr val="tx1">
                    <a:lumMod val="65000"/>
                    <a:lumOff val="35000"/>
                  </a:schemeClr>
                </a:solidFill>
              </a:rPr>
              <a:t>Maintaining a national expertise staff and credibility for public acceptance</a:t>
            </a:r>
          </a:p>
          <a:p>
            <a:pPr lvl="1">
              <a:lnSpc>
                <a:spcPct val="120000"/>
              </a:lnSpc>
            </a:pPr>
            <a:r>
              <a:rPr lang="en-GB" altLang="fr-FR" dirty="0">
                <a:solidFill>
                  <a:schemeClr val="tx1">
                    <a:lumMod val="65000"/>
                    <a:lumOff val="35000"/>
                  </a:schemeClr>
                </a:solidFill>
              </a:rPr>
              <a:t>Assessing safety requirements evolution and international regulation harmonization</a:t>
            </a:r>
          </a:p>
        </p:txBody>
      </p:sp>
      <p:pic>
        <p:nvPicPr>
          <p:cNvPr id="1638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691"/>
          <a:stretch/>
        </p:blipFill>
        <p:spPr bwMode="auto">
          <a:xfrm>
            <a:off x="7172469" y="3356992"/>
            <a:ext cx="1590988"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2909741" y="980728"/>
            <a:ext cx="30893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Aft>
                <a:spcPts val="400"/>
              </a:spcAft>
              <a:buFont typeface="Arial" charset="0"/>
              <a:tabLst>
                <a:tab pos="534988" algn="l"/>
              </a:tabLst>
              <a:defRPr sz="2200">
                <a:solidFill>
                  <a:schemeClr val="tx2"/>
                </a:solidFill>
                <a:latin typeface="Arial" charset="0"/>
              </a:defRPr>
            </a:lvl1pPr>
            <a:lvl2pPr marL="360363" indent="-360363" eaLnBrk="0" hangingPunct="0">
              <a:lnSpc>
                <a:spcPts val="2000"/>
              </a:lnSpc>
              <a:buSzPct val="90000"/>
              <a:buBlip>
                <a:blip r:embed="rId4"/>
              </a:buBlip>
              <a:tabLst>
                <a:tab pos="534988" algn="l"/>
              </a:tabLst>
              <a:defRPr sz="1600">
                <a:solidFill>
                  <a:srgbClr val="666666"/>
                </a:solidFill>
                <a:latin typeface="Arial" charset="0"/>
              </a:defRPr>
            </a:lvl2pPr>
            <a:lvl3pPr marL="361950" indent="552450" eaLnBrk="0" hangingPunct="0">
              <a:lnSpc>
                <a:spcPts val="2000"/>
              </a:lnSpc>
              <a:buSzPct val="36000"/>
              <a:buFont typeface="Arial" charset="0"/>
              <a:tabLst>
                <a:tab pos="534988" algn="l"/>
              </a:tabLst>
              <a:defRPr sz="1600">
                <a:solidFill>
                  <a:srgbClr val="666666"/>
                </a:solidFill>
                <a:latin typeface="Arial" charset="0"/>
              </a:defRPr>
            </a:lvl3pPr>
            <a:lvl4pPr marL="1009650" indent="-238125" eaLnBrk="0" hangingPunct="0">
              <a:lnSpc>
                <a:spcPts val="2000"/>
              </a:lnSpc>
              <a:buClr>
                <a:srgbClr val="666666"/>
              </a:buClr>
              <a:buSzPct val="36000"/>
              <a:buBlip>
                <a:blip r:embed="rId5"/>
              </a:buBlip>
              <a:tabLst>
                <a:tab pos="534988" algn="l"/>
              </a:tabLst>
              <a:defRPr sz="1600">
                <a:solidFill>
                  <a:srgbClr val="666666"/>
                </a:solidFill>
                <a:latin typeface="Arial" charset="0"/>
              </a:defRPr>
            </a:lvl4pPr>
            <a:lvl5pPr marL="1133475" indent="-114300" eaLnBrk="0" hangingPunct="0">
              <a:lnSpc>
                <a:spcPts val="2000"/>
              </a:lnSpc>
              <a:buClr>
                <a:srgbClr val="666666"/>
              </a:buClr>
              <a:buFont typeface="Arial" charset="0"/>
              <a:buChar char="-"/>
              <a:tabLst>
                <a:tab pos="534988" algn="l"/>
              </a:tabLst>
              <a:defRPr sz="1600">
                <a:solidFill>
                  <a:srgbClr val="666666"/>
                </a:solidFill>
                <a:latin typeface="Arial" charset="0"/>
              </a:defRPr>
            </a:lvl5pPr>
            <a:lvl6pPr marL="15906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6pPr>
            <a:lvl7pPr marL="20478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7pPr>
            <a:lvl8pPr marL="25050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8pPr>
            <a:lvl9pPr marL="2962275" indent="-114300" eaLnBrk="0" fontAlgn="base" hangingPunct="0">
              <a:lnSpc>
                <a:spcPts val="2000"/>
              </a:lnSpc>
              <a:spcBef>
                <a:spcPct val="0"/>
              </a:spcBef>
              <a:spcAft>
                <a:spcPct val="0"/>
              </a:spcAft>
              <a:buClr>
                <a:srgbClr val="666666"/>
              </a:buClr>
              <a:buFont typeface="Arial" charset="0"/>
              <a:buChar char="-"/>
              <a:tabLst>
                <a:tab pos="534988" algn="l"/>
              </a:tabLst>
              <a:defRPr sz="1600">
                <a:solidFill>
                  <a:srgbClr val="666666"/>
                </a:solidFill>
                <a:latin typeface="Arial" charset="0"/>
              </a:defRPr>
            </a:lvl9pPr>
          </a:lstStyle>
          <a:p>
            <a:pPr algn="ctr">
              <a:spcBef>
                <a:spcPct val="50000"/>
              </a:spcBef>
              <a:spcAft>
                <a:spcPct val="0"/>
              </a:spcAft>
              <a:buFontTx/>
              <a:buNone/>
            </a:pPr>
            <a:r>
              <a:rPr lang="en-US" altLang="fr-FR" sz="2000" b="1" dirty="0" smtClean="0">
                <a:solidFill>
                  <a:srgbClr val="C00000"/>
                </a:solidFill>
              </a:rPr>
              <a:t>Jules Horowitz Reactor </a:t>
            </a:r>
          </a:p>
        </p:txBody>
      </p:sp>
      <p:sp>
        <p:nvSpPr>
          <p:cNvPr id="8" name="Titre 1"/>
          <p:cNvSpPr txBox="1">
            <a:spLocks/>
          </p:cNvSpPr>
          <p:nvPr/>
        </p:nvSpPr>
        <p:spPr>
          <a:xfrm>
            <a:off x="1511300" y="52388"/>
            <a:ext cx="7632700" cy="909637"/>
          </a:xfrm>
          <a:prstGeom prst="rect">
            <a:avLst/>
          </a:prstGeom>
        </p:spPr>
        <p:txBody>
          <a:bodyPr anchor="ct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a:defRPr/>
            </a:pPr>
            <a:r>
              <a:rPr lang="en-US" altLang="fr-FR" cap="none" dirty="0" smtClean="0"/>
              <a:t>1. Context and objectives of the JHR</a:t>
            </a:r>
            <a:endParaRPr lang="en-US" dirty="0"/>
          </a:p>
        </p:txBody>
      </p:sp>
      <p:sp>
        <p:nvSpPr>
          <p:cNvPr id="9" name="Espace réservé du numéro de diapositive 5"/>
          <p:cNvSpPr>
            <a:spLocks noGrp="1"/>
          </p:cNvSpPr>
          <p:nvPr>
            <p:ph type="sldNum" sz="quarter" idx="12"/>
          </p:nvPr>
        </p:nvSpPr>
        <p:spPr>
          <a:xfrm>
            <a:off x="8024813" y="6525344"/>
            <a:ext cx="1119187" cy="365125"/>
          </a:xfrm>
        </p:spPr>
        <p:txBody>
          <a:bodyPr/>
          <a:lstStyle/>
          <a:p>
            <a:pPr>
              <a:defRPr/>
            </a:pPr>
            <a:r>
              <a:rPr lang="fr-FR" dirty="0" smtClean="0"/>
              <a:t>  PAGE </a:t>
            </a:r>
            <a:fld id="{5A200A23-D1E7-47F8-BAA7-CD9E3C758BEF}" type="slidenum">
              <a:rPr lang="fr-FR" smtClean="0"/>
              <a:pPr>
                <a:defRPr/>
              </a:pPr>
              <a:t>6</a:t>
            </a:fld>
            <a:endParaRPr lang="fr-FR" dirty="0"/>
          </a:p>
        </p:txBody>
      </p:sp>
      <p:sp>
        <p:nvSpPr>
          <p:cNvPr id="2" name="Rectangle 1"/>
          <p:cNvSpPr/>
          <p:nvPr/>
        </p:nvSpPr>
        <p:spPr>
          <a:xfrm>
            <a:off x="3496439" y="1340768"/>
            <a:ext cx="1915909" cy="369332"/>
          </a:xfrm>
          <a:prstGeom prst="rect">
            <a:avLst/>
          </a:prstGeom>
        </p:spPr>
        <p:txBody>
          <a:bodyPr wrap="none">
            <a:spAutoFit/>
          </a:bodyPr>
          <a:lstStyle/>
          <a:p>
            <a:pPr algn="ctr">
              <a:spcBef>
                <a:spcPts val="0"/>
              </a:spcBef>
            </a:pPr>
            <a:r>
              <a:rPr lang="en-US" altLang="fr-FR" b="1" dirty="0">
                <a:solidFill>
                  <a:srgbClr val="C00000"/>
                </a:solidFill>
              </a:rPr>
              <a:t>main objectives</a:t>
            </a:r>
          </a:p>
        </p:txBody>
      </p:sp>
      <p:pic>
        <p:nvPicPr>
          <p:cNvPr id="10" name="Imag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5637" y="265103"/>
            <a:ext cx="1984651" cy="1393844"/>
          </a:xfrm>
          <a:prstGeom prst="rect">
            <a:avLst/>
          </a:prstGeom>
          <a:solidFill>
            <a:schemeClr val="bg1"/>
          </a:solidFill>
          <a:ln>
            <a:noFill/>
          </a:ln>
          <a:extLst/>
        </p:spPr>
      </p:pic>
      <p:pic>
        <p:nvPicPr>
          <p:cNvPr id="11" name="Image 5" descr="fuel hourglass.png"/>
          <p:cNvPicPr>
            <a:picLocks noChangeAspect="1"/>
          </p:cNvPicPr>
          <p:nvPr/>
        </p:nvPicPr>
        <p:blipFill>
          <a:blip r:embed="rId7" cstate="print"/>
          <a:srcRect/>
          <a:stretch>
            <a:fillRect/>
          </a:stretch>
        </p:blipFill>
        <p:spPr bwMode="auto">
          <a:xfrm>
            <a:off x="7723597" y="1988840"/>
            <a:ext cx="488732" cy="1205492"/>
          </a:xfrm>
          <a:prstGeom prst="rect">
            <a:avLst/>
          </a:prstGeom>
          <a:noFill/>
          <a:ln w="9525">
            <a:noFill/>
            <a:miter lim="800000"/>
            <a:headEnd/>
            <a:tailEnd/>
          </a:ln>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0718" y="4930327"/>
            <a:ext cx="2214487" cy="1521518"/>
          </a:xfrm>
          <a:prstGeom prst="rect">
            <a:avLst/>
          </a:prstGeom>
        </p:spPr>
      </p:pic>
    </p:spTree>
    <p:extLst>
      <p:ext uri="{BB962C8B-B14F-4D97-AF65-F5344CB8AC3E}">
        <p14:creationId xmlns:p14="http://schemas.microsoft.com/office/powerpoint/2010/main" val="40002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8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8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8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8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8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38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386">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386">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38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9"/>
          <p:cNvSpPr>
            <a:spLocks noGrp="1"/>
          </p:cNvSpPr>
          <p:nvPr>
            <p:ph type="title"/>
          </p:nvPr>
        </p:nvSpPr>
        <p:spPr bwMode="auto">
          <a:xfrm>
            <a:off x="3671888" y="1949450"/>
            <a:ext cx="5364162" cy="4719638"/>
          </a:xfrm>
        </p:spPr>
        <p:txBody>
          <a:bodyPr wrap="square" numCol="1" compatLnSpc="1">
            <a:prstTxWarp prst="textNoShape">
              <a:avLst/>
            </a:prstTxWarp>
          </a:bodyPr>
          <a:lstStyle/>
          <a:p>
            <a:pPr eaLnBrk="1" hangingPunct="1"/>
            <a:r>
              <a:rPr lang="en-US" altLang="fr-FR" cap="none" dirty="0" smtClean="0"/>
              <a:t>2. General figures of the JHR</a:t>
            </a:r>
          </a:p>
        </p:txBody>
      </p:sp>
      <p:sp>
        <p:nvSpPr>
          <p:cNvPr id="8" name="Espace réservé de la date 7"/>
          <p:cNvSpPr>
            <a:spLocks noGrp="1"/>
          </p:cNvSpPr>
          <p:nvPr>
            <p:ph type="dt" sz="quarter" idx="10"/>
          </p:nvPr>
        </p:nvSpPr>
        <p:spPr/>
        <p:txBody>
          <a:bodyPr/>
          <a:lstStyle/>
          <a:p>
            <a:pPr>
              <a:defRPr/>
            </a:pPr>
            <a:fld id="{543FF7CE-97EC-4586-B3DF-51FAF4B33A99}" type="datetime4">
              <a:rPr lang="fr-FR"/>
              <a:pPr>
                <a:defRPr/>
              </a:pPr>
              <a:t>29 octobre 2017</a:t>
            </a:fld>
            <a:endParaRPr lang="fr-FR" dirty="0"/>
          </a:p>
        </p:txBody>
      </p:sp>
      <p:sp>
        <p:nvSpPr>
          <p:cNvPr id="13316" name="Espace réservé du numéro de diapositive 8"/>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fr-FR" dirty="0" smtClean="0">
                <a:solidFill>
                  <a:schemeClr val="bg1"/>
                </a:solidFill>
              </a:rPr>
              <a:t>|  PAGE </a:t>
            </a:r>
            <a:fld id="{E707B1DC-41D5-4A83-B421-B80475D6545F}" type="slidenum">
              <a:rPr lang="fr-FR" dirty="0" smtClean="0">
                <a:solidFill>
                  <a:schemeClr val="bg1"/>
                </a:solidFill>
              </a:rPr>
              <a:pPr fontAlgn="base">
                <a:spcBef>
                  <a:spcPct val="0"/>
                </a:spcBef>
                <a:spcAft>
                  <a:spcPct val="0"/>
                </a:spcAft>
                <a:defRPr/>
              </a:pPr>
              <a:t>7</a:t>
            </a:fld>
            <a:endParaRPr lang="fr-FR" dirty="0" smtClean="0">
              <a:solidFill>
                <a:schemeClr val="bg1"/>
              </a:solidFill>
            </a:endParaRPr>
          </a:p>
        </p:txBody>
      </p:sp>
      <p:sp>
        <p:nvSpPr>
          <p:cNvPr id="13317" name="Espace réservé du pied de page 9"/>
          <p:cNvSpPr>
            <a:spLocks noGrp="1"/>
          </p:cNvSpPr>
          <p:nvPr>
            <p:ph type="ftr"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defRPr/>
            </a:pPr>
            <a:r>
              <a:rPr lang="fr-FR" dirty="0" smtClean="0">
                <a:solidFill>
                  <a:schemeClr val="bg1"/>
                </a:solidFill>
              </a:rPr>
              <a:t>CEA | 10 AVRIL 2012</a:t>
            </a:r>
          </a:p>
        </p:txBody>
      </p:sp>
    </p:spTree>
    <p:extLst>
      <p:ext uri="{BB962C8B-B14F-4D97-AF65-F5344CB8AC3E}">
        <p14:creationId xmlns:p14="http://schemas.microsoft.com/office/powerpoint/2010/main" val="659786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0"/>
          <p:cNvSpPr>
            <a:spLocks noGrp="1"/>
          </p:cNvSpPr>
          <p:nvPr>
            <p:ph type="title" idx="4294967295"/>
          </p:nvPr>
        </p:nvSpPr>
        <p:spPr bwMode="auto">
          <a:xfrm>
            <a:off x="1468289" y="2704"/>
            <a:ext cx="7237413"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en-US" altLang="fr-FR" cap="none" dirty="0"/>
              <a:t>2. General figures of the JHR</a:t>
            </a:r>
            <a:endParaRPr lang="fr-FR" altLang="fr-FR" cap="none" dirty="0" smtClean="0"/>
          </a:p>
        </p:txBody>
      </p:sp>
      <p:pic>
        <p:nvPicPr>
          <p:cNvPr id="1126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Rectangle 12"/>
          <p:cNvSpPr>
            <a:spLocks noChangeArrowheads="1"/>
          </p:cNvSpPr>
          <p:nvPr/>
        </p:nvSpPr>
        <p:spPr bwMode="auto">
          <a:xfrm>
            <a:off x="15081" y="3933056"/>
            <a:ext cx="6861175"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ts val="400"/>
              </a:spcAft>
              <a:buFont typeface="Arial" charset="0"/>
              <a:defRPr sz="2200">
                <a:solidFill>
                  <a:schemeClr val="tx2"/>
                </a:solidFill>
                <a:latin typeface="Arial" charset="0"/>
              </a:defRPr>
            </a:lvl1pPr>
            <a:lvl2pPr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GB" altLang="fr-FR" sz="1600" b="1" dirty="0">
                <a:solidFill>
                  <a:schemeClr val="tx1"/>
                </a:solidFill>
              </a:rPr>
              <a:t>MTR allows to reproduce on </a:t>
            </a:r>
          </a:p>
          <a:p>
            <a:pPr eaLnBrk="1" hangingPunct="1">
              <a:spcAft>
                <a:spcPct val="0"/>
              </a:spcAft>
              <a:buFontTx/>
              <a:buNone/>
            </a:pPr>
            <a:r>
              <a:rPr lang="en-GB" altLang="fr-FR" sz="1600" b="1" dirty="0">
                <a:solidFill>
                  <a:schemeClr val="tx1"/>
                </a:solidFill>
              </a:rPr>
              <a:t>a small scale, real power plant </a:t>
            </a:r>
          </a:p>
          <a:p>
            <a:pPr eaLnBrk="1" hangingPunct="1">
              <a:spcAft>
                <a:spcPct val="0"/>
              </a:spcAft>
              <a:buFontTx/>
              <a:buNone/>
            </a:pPr>
            <a:r>
              <a:rPr lang="en-GB" altLang="fr-FR" sz="1600" b="1" dirty="0">
                <a:solidFill>
                  <a:schemeClr val="tx1"/>
                </a:solidFill>
              </a:rPr>
              <a:t>conditions and in some cases, </a:t>
            </a:r>
          </a:p>
          <a:p>
            <a:pPr eaLnBrk="1" hangingPunct="1">
              <a:spcAft>
                <a:spcPct val="0"/>
              </a:spcAft>
              <a:buFontTx/>
              <a:buNone/>
            </a:pPr>
            <a:r>
              <a:rPr lang="en-GB" altLang="fr-FR" sz="1600" b="1" dirty="0">
                <a:solidFill>
                  <a:schemeClr val="tx1"/>
                </a:solidFill>
              </a:rPr>
              <a:t>more severe conditions for</a:t>
            </a:r>
            <a:r>
              <a:rPr lang="en-GB" altLang="fr-FR" sz="1800" b="1" dirty="0">
                <a:solidFill>
                  <a:schemeClr val="tx1"/>
                </a:solidFill>
              </a:rPr>
              <a:t> </a:t>
            </a:r>
            <a:r>
              <a:rPr lang="en-GB" altLang="fr-FR" sz="1800" b="1" dirty="0" smtClean="0">
                <a:solidFill>
                  <a:schemeClr val="tx1"/>
                </a:solidFill>
              </a:rPr>
              <a:t>:</a:t>
            </a:r>
          </a:p>
          <a:p>
            <a:pPr marL="742950" lvl="1" indent="-285750" eaLnBrk="1" hangingPunct="1">
              <a:lnSpc>
                <a:spcPct val="100000"/>
              </a:lnSpc>
              <a:spcBef>
                <a:spcPts val="600"/>
              </a:spcBef>
              <a:buSzTx/>
              <a:buFont typeface="Arial" panose="020B0604020202020204" pitchFamily="34" charset="0"/>
              <a:buChar char="•"/>
            </a:pPr>
            <a:r>
              <a:rPr lang="en-GB" altLang="fr-FR" sz="1800" dirty="0" smtClean="0">
                <a:solidFill>
                  <a:schemeClr val="tx1"/>
                </a:solidFill>
              </a:rPr>
              <a:t>Material </a:t>
            </a:r>
            <a:r>
              <a:rPr lang="en-GB" altLang="fr-FR" sz="1800" dirty="0">
                <a:solidFill>
                  <a:schemeClr val="tx1"/>
                </a:solidFill>
              </a:rPr>
              <a:t>screening </a:t>
            </a:r>
            <a:r>
              <a:rPr lang="en-GB" altLang="fr-FR" sz="1400" dirty="0">
                <a:solidFill>
                  <a:schemeClr val="tx1"/>
                </a:solidFill>
              </a:rPr>
              <a:t>(comparison of materials </a:t>
            </a:r>
            <a:r>
              <a:rPr lang="en-GB" altLang="fr-FR" sz="1400" dirty="0" smtClean="0">
                <a:solidFill>
                  <a:schemeClr val="tx1"/>
                </a:solidFill>
              </a:rPr>
              <a:t>tested </a:t>
            </a:r>
            <a:r>
              <a:rPr lang="en-GB" altLang="fr-FR" sz="1400" dirty="0">
                <a:solidFill>
                  <a:schemeClr val="tx1"/>
                </a:solidFill>
              </a:rPr>
              <a:t>under representative conditions)</a:t>
            </a:r>
          </a:p>
          <a:p>
            <a:pPr marL="742950" lvl="1" indent="-285750" eaLnBrk="1" hangingPunct="1">
              <a:lnSpc>
                <a:spcPct val="100000"/>
              </a:lnSpc>
              <a:spcBef>
                <a:spcPts val="600"/>
              </a:spcBef>
              <a:buSzTx/>
              <a:buFont typeface="Arial" panose="020B0604020202020204" pitchFamily="34" charset="0"/>
              <a:buChar char="•"/>
            </a:pPr>
            <a:r>
              <a:rPr lang="en-GB" altLang="fr-FR" sz="1800" dirty="0">
                <a:solidFill>
                  <a:schemeClr val="tx1"/>
                </a:solidFill>
              </a:rPr>
              <a:t>Material characterisation </a:t>
            </a:r>
            <a:r>
              <a:rPr lang="en-GB" altLang="fr-FR" sz="1400" dirty="0">
                <a:solidFill>
                  <a:schemeClr val="tx1"/>
                </a:solidFill>
              </a:rPr>
              <a:t>(behaviour of one material in a wide </a:t>
            </a:r>
            <a:r>
              <a:rPr lang="en-GB" altLang="fr-FR" sz="1400" dirty="0" smtClean="0">
                <a:solidFill>
                  <a:schemeClr val="tx1"/>
                </a:solidFill>
              </a:rPr>
              <a:t>range </a:t>
            </a:r>
            <a:r>
              <a:rPr lang="en-GB" altLang="fr-FR" sz="1400" dirty="0">
                <a:solidFill>
                  <a:schemeClr val="tx1"/>
                </a:solidFill>
              </a:rPr>
              <a:t>of operating conditions, up to off-normal and severe conditions)</a:t>
            </a:r>
          </a:p>
          <a:p>
            <a:pPr marL="742950" lvl="1" indent="-285750" eaLnBrk="1" hangingPunct="1">
              <a:lnSpc>
                <a:spcPct val="100000"/>
              </a:lnSpc>
              <a:spcBef>
                <a:spcPts val="600"/>
              </a:spcBef>
              <a:buSzTx/>
              <a:buFont typeface="Arial" panose="020B0604020202020204" pitchFamily="34" charset="0"/>
              <a:buChar char="•"/>
            </a:pPr>
            <a:r>
              <a:rPr lang="en-GB" altLang="fr-FR" sz="1800" dirty="0">
                <a:solidFill>
                  <a:schemeClr val="tx1"/>
                </a:solidFill>
              </a:rPr>
              <a:t>Fuel element qualification </a:t>
            </a:r>
            <a:r>
              <a:rPr lang="en-GB" altLang="fr-FR" sz="1400" dirty="0">
                <a:solidFill>
                  <a:schemeClr val="tx1"/>
                </a:solidFill>
              </a:rPr>
              <a:t>(test of one </a:t>
            </a:r>
            <a:r>
              <a:rPr lang="en-GB" altLang="fr-FR" sz="1400" dirty="0" smtClean="0">
                <a:solidFill>
                  <a:schemeClr val="tx1"/>
                </a:solidFill>
              </a:rPr>
              <a:t>or </a:t>
            </a:r>
            <a:r>
              <a:rPr lang="en-GB" altLang="fr-FR" sz="1400" dirty="0">
                <a:solidFill>
                  <a:schemeClr val="tx1"/>
                </a:solidFill>
              </a:rPr>
              <a:t>several fuel </a:t>
            </a:r>
            <a:r>
              <a:rPr lang="en-GB" altLang="fr-FR" sz="1400" dirty="0" smtClean="0">
                <a:solidFill>
                  <a:schemeClr val="tx1"/>
                </a:solidFill>
              </a:rPr>
              <a:t>rods) </a:t>
            </a:r>
            <a:r>
              <a:rPr lang="en-GB" altLang="fr-FR" sz="1800" dirty="0" smtClean="0">
                <a:solidFill>
                  <a:schemeClr val="tx1"/>
                </a:solidFill>
              </a:rPr>
              <a:t> </a:t>
            </a:r>
            <a:endParaRPr lang="en-GB" altLang="fr-FR" sz="1800" dirty="0">
              <a:solidFill>
                <a:schemeClr val="tx1"/>
              </a:solidFill>
            </a:endParaRPr>
          </a:p>
        </p:txBody>
      </p:sp>
      <p:sp>
        <p:nvSpPr>
          <p:cNvPr id="11273" name="ZoneTexte 3"/>
          <p:cNvSpPr txBox="1">
            <a:spLocks noChangeArrowheads="1"/>
          </p:cNvSpPr>
          <p:nvPr/>
        </p:nvSpPr>
        <p:spPr bwMode="auto">
          <a:xfrm>
            <a:off x="6861175" y="2282825"/>
            <a:ext cx="1820863" cy="430213"/>
          </a:xfrm>
          <a:prstGeom prst="rect">
            <a:avLst/>
          </a:prstGeom>
          <a:solidFill>
            <a:schemeClr val="bg1"/>
          </a:solidFill>
          <a:ln w="9525">
            <a:solidFill>
              <a:schemeClr val="accent1"/>
            </a:solidFill>
            <a:miter lim="800000"/>
            <a:headEnd/>
            <a:tailEnd/>
          </a:ln>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eaLnBrk="1" hangingPunct="1">
              <a:spcAft>
                <a:spcPct val="0"/>
              </a:spcAft>
              <a:buFontTx/>
              <a:buNone/>
            </a:pPr>
            <a:r>
              <a:rPr lang="en-US" altLang="fr-FR" sz="1100">
                <a:solidFill>
                  <a:schemeClr val="tx1"/>
                </a:solidFill>
              </a:rPr>
              <a:t>Circuits (thermohydraulic, </a:t>
            </a:r>
          </a:p>
          <a:p>
            <a:pPr eaLnBrk="1" hangingPunct="1">
              <a:spcAft>
                <a:spcPct val="0"/>
              </a:spcAft>
              <a:buFontTx/>
              <a:buNone/>
            </a:pPr>
            <a:r>
              <a:rPr lang="en-US" altLang="fr-FR" sz="1100">
                <a:solidFill>
                  <a:schemeClr val="tx1"/>
                </a:solidFill>
              </a:rPr>
              <a:t>chemistry, purification,…)</a:t>
            </a:r>
          </a:p>
        </p:txBody>
      </p:sp>
      <p:sp>
        <p:nvSpPr>
          <p:cNvPr id="11274" name="ZoneTexte 12"/>
          <p:cNvSpPr txBox="1">
            <a:spLocks noChangeArrowheads="1"/>
          </p:cNvSpPr>
          <p:nvPr/>
        </p:nvSpPr>
        <p:spPr bwMode="auto">
          <a:xfrm>
            <a:off x="4393402" y="3152775"/>
            <a:ext cx="1281120" cy="261610"/>
          </a:xfrm>
          <a:prstGeom prst="rect">
            <a:avLst/>
          </a:prstGeom>
          <a:solidFill>
            <a:schemeClr val="bg1"/>
          </a:solidFill>
          <a:ln w="9525">
            <a:solidFill>
              <a:schemeClr val="accent1"/>
            </a:solidFill>
            <a:miter lim="800000"/>
            <a:headEnd/>
            <a:tailEnd/>
          </a:ln>
        </p:spPr>
        <p:txBody>
          <a:bodyPr wrap="none">
            <a:spAutoFit/>
          </a:bodyP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ctr" eaLnBrk="1" hangingPunct="1">
              <a:spcAft>
                <a:spcPct val="0"/>
              </a:spcAft>
              <a:buFontTx/>
              <a:buNone/>
            </a:pPr>
            <a:r>
              <a:rPr lang="en-US" altLang="fr-FR" sz="1100" dirty="0">
                <a:solidFill>
                  <a:schemeClr val="tx1"/>
                </a:solidFill>
              </a:rPr>
              <a:t>In-pile test </a:t>
            </a:r>
            <a:r>
              <a:rPr lang="en-US" altLang="fr-FR" sz="1100" dirty="0" smtClean="0">
                <a:solidFill>
                  <a:schemeClr val="tx1"/>
                </a:solidFill>
              </a:rPr>
              <a:t>device</a:t>
            </a:r>
            <a:endParaRPr lang="en-US" altLang="fr-FR" sz="1100" dirty="0">
              <a:solidFill>
                <a:schemeClr val="tx1"/>
              </a:solidFill>
            </a:endParaRPr>
          </a:p>
        </p:txBody>
      </p:sp>
      <p:sp>
        <p:nvSpPr>
          <p:cNvPr id="9"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3"/>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4"/>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8</a:t>
            </a:fld>
            <a:endParaRPr lang="fr-FR" altLang="fr-FR" sz="1000" dirty="0">
              <a:solidFill>
                <a:srgbClr val="666666"/>
              </a:solidFill>
            </a:endParaRPr>
          </a:p>
        </p:txBody>
      </p:sp>
    </p:spTree>
    <p:extLst>
      <p:ext uri="{BB962C8B-B14F-4D97-AF65-F5344CB8AC3E}">
        <p14:creationId xmlns:p14="http://schemas.microsoft.com/office/powerpoint/2010/main" val="1265244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1102264" y="792758"/>
            <a:ext cx="7235825" cy="908050"/>
          </a:xfrm>
        </p:spPr>
        <p:txBody>
          <a:bodyPr/>
          <a:lstStyle/>
          <a:p>
            <a:pPr algn="ctr" eaLnBrk="1" fontAlgn="auto" hangingPunct="1">
              <a:spcAft>
                <a:spcPts val="0"/>
              </a:spcAft>
              <a:defRPr/>
            </a:pPr>
            <a:r>
              <a:rPr lang="en-US" cap="none" dirty="0" smtClean="0">
                <a:solidFill>
                  <a:srgbClr val="C00000"/>
                </a:solidFill>
              </a:rPr>
              <a:t>General layout of the JHR site</a:t>
            </a:r>
            <a:endParaRPr lang="en-US" cap="none" dirty="0">
              <a:solidFill>
                <a:srgbClr val="C00000"/>
              </a:solidFill>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500"/>
          <a:stretch/>
        </p:blipFill>
        <p:spPr bwMode="auto">
          <a:xfrm>
            <a:off x="1763688" y="2015629"/>
            <a:ext cx="615201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7596336" y="5075312"/>
            <a:ext cx="1545616" cy="523220"/>
          </a:xfrm>
          <a:prstGeom prst="rect">
            <a:avLst/>
          </a:prstGeom>
          <a:solidFill>
            <a:schemeClr val="bg1"/>
          </a:solidFill>
          <a:ln>
            <a:noFill/>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fr-FR" sz="1400" b="1" kern="0" dirty="0">
                <a:solidFill>
                  <a:schemeClr val="tx2"/>
                </a:solidFill>
              </a:rPr>
              <a:t>W</a:t>
            </a:r>
            <a:r>
              <a:rPr kumimoji="0" lang="en-US" altLang="fr-FR" sz="1400" b="1" i="0" u="none" strike="noStrike" kern="0" cap="none" spc="0" normalizeH="0" baseline="0" dirty="0" smtClean="0">
                <a:ln>
                  <a:noFill/>
                </a:ln>
                <a:solidFill>
                  <a:schemeClr val="tx2"/>
                </a:solidFill>
                <a:effectLst/>
                <a:uLnTx/>
                <a:uFillTx/>
              </a:rPr>
              <a:t>arehouse and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400" b="1" i="0" u="none" strike="noStrike" kern="0" cap="none" spc="0" normalizeH="0" baseline="0" dirty="0" smtClean="0">
                <a:ln>
                  <a:noFill/>
                </a:ln>
                <a:solidFill>
                  <a:schemeClr val="tx2"/>
                </a:solidFill>
                <a:effectLst/>
                <a:uLnTx/>
                <a:uFillTx/>
              </a:rPr>
              <a:t>  cold workshop</a:t>
            </a:r>
            <a:endParaRPr kumimoji="0" lang="en-US" altLang="fr-FR" sz="2000" b="1" i="0" u="none" strike="noStrike" kern="0" cap="none" spc="0" normalizeH="0" baseline="0" dirty="0" smtClean="0">
              <a:ln>
                <a:noFill/>
              </a:ln>
              <a:solidFill>
                <a:schemeClr val="tx2"/>
              </a:solidFill>
              <a:effectLst/>
              <a:uLnTx/>
              <a:uFillTx/>
            </a:endParaRPr>
          </a:p>
        </p:txBody>
      </p:sp>
      <p:sp>
        <p:nvSpPr>
          <p:cNvPr id="9" name="Text Box 5"/>
          <p:cNvSpPr txBox="1">
            <a:spLocks noChangeArrowheads="1"/>
          </p:cNvSpPr>
          <p:nvPr/>
        </p:nvSpPr>
        <p:spPr bwMode="auto">
          <a:xfrm>
            <a:off x="5912968" y="6257428"/>
            <a:ext cx="7906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fr-FR" sz="1400" b="1" i="0" u="none" strike="noStrike" kern="0" cap="none" spc="0" normalizeH="0" baseline="0" noProof="0" dirty="0" smtClean="0">
                <a:ln>
                  <a:noFill/>
                </a:ln>
                <a:solidFill>
                  <a:srgbClr val="000000"/>
                </a:solidFill>
                <a:effectLst/>
                <a:uLnTx/>
                <a:uFillTx/>
              </a:rPr>
              <a:t>Offices</a:t>
            </a:r>
            <a:endParaRPr kumimoji="0" lang="fr-FR" altLang="fr-FR" sz="1050" b="0" i="0" u="none" strike="noStrike" kern="0" cap="none" spc="0" normalizeH="0" baseline="0" noProof="0" dirty="0" smtClean="0">
              <a:ln>
                <a:noFill/>
              </a:ln>
              <a:solidFill>
                <a:srgbClr val="000000"/>
              </a:solidFill>
              <a:effectLst/>
              <a:uLnTx/>
              <a:uFillTx/>
            </a:endParaRPr>
          </a:p>
        </p:txBody>
      </p:sp>
      <p:sp>
        <p:nvSpPr>
          <p:cNvPr id="10" name="Text Box 6"/>
          <p:cNvSpPr txBox="1">
            <a:spLocks noChangeArrowheads="1"/>
          </p:cNvSpPr>
          <p:nvPr/>
        </p:nvSpPr>
        <p:spPr bwMode="auto">
          <a:xfrm>
            <a:off x="75533" y="5229200"/>
            <a:ext cx="1616147" cy="307777"/>
          </a:xfrm>
          <a:prstGeom prst="rect">
            <a:avLst/>
          </a:prstGeom>
          <a:solidFill>
            <a:schemeClr val="bg1"/>
          </a:solid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fr-FR" sz="1400" b="1" i="0" u="none" strike="noStrike" kern="0" cap="none" spc="0" normalizeH="0" baseline="0" dirty="0" smtClean="0">
                <a:ln>
                  <a:noFill/>
                </a:ln>
                <a:solidFill>
                  <a:srgbClr val="000000"/>
                </a:solidFill>
                <a:effectLst/>
                <a:uLnTx/>
                <a:uFillTx/>
              </a:rPr>
              <a:t>Cooling systems</a:t>
            </a:r>
            <a:endParaRPr kumimoji="0" lang="en-US" altLang="fr-FR" sz="1050" b="0" i="0" u="none" strike="noStrike" kern="0" cap="none" spc="0" normalizeH="0" baseline="0" dirty="0" smtClean="0">
              <a:ln>
                <a:noFill/>
              </a:ln>
              <a:solidFill>
                <a:srgbClr val="000000"/>
              </a:solidFill>
              <a:effectLst/>
              <a:uLnTx/>
              <a:uFillTx/>
            </a:endParaRPr>
          </a:p>
        </p:txBody>
      </p:sp>
      <p:sp>
        <p:nvSpPr>
          <p:cNvPr id="11" name="Text Box 7"/>
          <p:cNvSpPr txBox="1">
            <a:spLocks noChangeArrowheads="1"/>
          </p:cNvSpPr>
          <p:nvPr/>
        </p:nvSpPr>
        <p:spPr bwMode="auto">
          <a:xfrm>
            <a:off x="7339143" y="5926545"/>
            <a:ext cx="1760418" cy="523220"/>
          </a:xfrm>
          <a:prstGeom prst="rect">
            <a:avLst/>
          </a:prstGeom>
          <a:solidFill>
            <a:schemeClr val="bg1"/>
          </a:solidFill>
          <a:ln>
            <a:noFill/>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fr-FR" sz="1400" b="1" kern="0" dirty="0" smtClean="0">
                <a:solidFill>
                  <a:srgbClr val="000000"/>
                </a:solidFill>
              </a:rPr>
              <a:t>C</a:t>
            </a:r>
            <a:r>
              <a:rPr kumimoji="0" lang="en-US" altLang="fr-FR" sz="1400" b="1" i="0" u="none" strike="noStrike" kern="0" cap="none" spc="0" normalizeH="0" baseline="0" noProof="0" dirty="0" smtClean="0">
                <a:ln>
                  <a:noFill/>
                </a:ln>
                <a:solidFill>
                  <a:srgbClr val="000000"/>
                </a:solidFill>
                <a:effectLst/>
                <a:uLnTx/>
                <a:uFillTx/>
              </a:rPr>
              <a:t>hanging rooms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400" b="1" i="0" u="none" strike="noStrike" kern="0" cap="none" spc="0" normalizeH="0" baseline="0" noProof="0" dirty="0" smtClean="0">
                <a:ln>
                  <a:noFill/>
                </a:ln>
                <a:solidFill>
                  <a:srgbClr val="000000"/>
                </a:solidFill>
                <a:effectLst/>
                <a:uLnTx/>
                <a:uFillTx/>
              </a:rPr>
              <a:t>power supply</a:t>
            </a:r>
          </a:p>
        </p:txBody>
      </p:sp>
      <p:sp>
        <p:nvSpPr>
          <p:cNvPr id="16" name="Line 12"/>
          <p:cNvSpPr>
            <a:spLocks noChangeShapeType="1"/>
          </p:cNvSpPr>
          <p:nvPr/>
        </p:nvSpPr>
        <p:spPr bwMode="auto">
          <a:xfrm flipH="1" flipV="1">
            <a:off x="6012160" y="3887837"/>
            <a:ext cx="1656184" cy="1187472"/>
          </a:xfrm>
          <a:prstGeom prst="line">
            <a:avLst/>
          </a:prstGeom>
          <a:noFill/>
          <a:ln w="25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000000"/>
              </a:solidFill>
              <a:effectLst/>
              <a:uLnTx/>
              <a:uFillTx/>
              <a:latin typeface="Old English Text MT" pitchFamily="66" charset="0"/>
            </a:endParaRPr>
          </a:p>
        </p:txBody>
      </p:sp>
      <p:sp>
        <p:nvSpPr>
          <p:cNvPr id="17" name="Line 13"/>
          <p:cNvSpPr>
            <a:spLocks noChangeShapeType="1"/>
          </p:cNvSpPr>
          <p:nvPr/>
        </p:nvSpPr>
        <p:spPr bwMode="auto">
          <a:xfrm flipH="1">
            <a:off x="5004048" y="2032549"/>
            <a:ext cx="1750378" cy="1182168"/>
          </a:xfrm>
          <a:prstGeom prst="line">
            <a:avLst/>
          </a:prstGeom>
          <a:noFill/>
          <a:ln w="25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000000"/>
              </a:solidFill>
              <a:effectLst/>
              <a:uLnTx/>
              <a:uFillTx/>
              <a:latin typeface="Old English Text MT" pitchFamily="66" charset="0"/>
            </a:endParaRPr>
          </a:p>
        </p:txBody>
      </p:sp>
      <p:sp>
        <p:nvSpPr>
          <p:cNvPr id="19" name="Line 15"/>
          <p:cNvSpPr>
            <a:spLocks noChangeShapeType="1"/>
          </p:cNvSpPr>
          <p:nvPr/>
        </p:nvSpPr>
        <p:spPr bwMode="auto">
          <a:xfrm flipH="1" flipV="1">
            <a:off x="4499992" y="4463901"/>
            <a:ext cx="2736304" cy="165618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000000"/>
              </a:solidFill>
              <a:effectLst/>
              <a:uLnTx/>
              <a:uFillTx/>
              <a:latin typeface="Old English Text MT" pitchFamily="66" charset="0"/>
            </a:endParaRPr>
          </a:p>
        </p:txBody>
      </p:sp>
      <p:sp>
        <p:nvSpPr>
          <p:cNvPr id="20" name="Line 16"/>
          <p:cNvSpPr>
            <a:spLocks noChangeShapeType="1"/>
          </p:cNvSpPr>
          <p:nvPr/>
        </p:nvSpPr>
        <p:spPr bwMode="auto">
          <a:xfrm flipH="1" flipV="1">
            <a:off x="4932040" y="5688037"/>
            <a:ext cx="980928" cy="640829"/>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000000"/>
              </a:solidFill>
              <a:effectLst/>
              <a:uLnTx/>
              <a:uFillTx/>
              <a:latin typeface="Old English Text MT" pitchFamily="66" charset="0"/>
            </a:endParaRPr>
          </a:p>
        </p:txBody>
      </p:sp>
      <p:sp>
        <p:nvSpPr>
          <p:cNvPr id="21" name="Line 17"/>
          <p:cNvSpPr>
            <a:spLocks noChangeShapeType="1"/>
          </p:cNvSpPr>
          <p:nvPr/>
        </p:nvSpPr>
        <p:spPr bwMode="auto">
          <a:xfrm flipV="1">
            <a:off x="1691680" y="4535909"/>
            <a:ext cx="1368152" cy="75608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000000"/>
              </a:solidFill>
              <a:effectLst/>
              <a:uLnTx/>
              <a:uFillTx/>
              <a:latin typeface="Old English Text MT" pitchFamily="66" charset="0"/>
            </a:endParaRPr>
          </a:p>
        </p:txBody>
      </p:sp>
      <p:sp>
        <p:nvSpPr>
          <p:cNvPr id="2" name="Ellipse 1"/>
          <p:cNvSpPr/>
          <p:nvPr/>
        </p:nvSpPr>
        <p:spPr>
          <a:xfrm rot="16200000">
            <a:off x="4175956" y="2915729"/>
            <a:ext cx="792088" cy="1152128"/>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5" name="Ellipse 24"/>
          <p:cNvSpPr/>
          <p:nvPr/>
        </p:nvSpPr>
        <p:spPr>
          <a:xfrm>
            <a:off x="3347864" y="3311773"/>
            <a:ext cx="864096" cy="36004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6" name="Ellipse 25"/>
          <p:cNvSpPr/>
          <p:nvPr/>
        </p:nvSpPr>
        <p:spPr>
          <a:xfrm>
            <a:off x="5220072" y="3311773"/>
            <a:ext cx="864096" cy="66484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2528" t="15490" r="12785" b="16468"/>
          <a:stretch/>
        </p:blipFill>
        <p:spPr bwMode="auto">
          <a:xfrm>
            <a:off x="6711826" y="2139393"/>
            <a:ext cx="11334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ZoneTexte 64"/>
          <p:cNvSpPr txBox="1"/>
          <p:nvPr/>
        </p:nvSpPr>
        <p:spPr>
          <a:xfrm>
            <a:off x="234865" y="3836918"/>
            <a:ext cx="1096775" cy="415498"/>
          </a:xfrm>
          <a:prstGeom prst="rect">
            <a:avLst/>
          </a:prstGeom>
          <a:solidFill>
            <a:schemeClr val="bg1"/>
          </a:solidFill>
        </p:spPr>
        <p:txBody>
          <a:bodyPr wrap="none" rtlCol="0">
            <a:spAutoFit/>
          </a:bodyPr>
          <a:lstStyle/>
          <a:p>
            <a:r>
              <a:rPr lang="en-US" sz="1200" dirty="0" smtClean="0">
                <a:solidFill>
                  <a:schemeClr val="tx2"/>
                </a:solidFill>
              </a:rPr>
              <a:t>Reactor pool </a:t>
            </a:r>
          </a:p>
          <a:p>
            <a:r>
              <a:rPr lang="en-US" sz="900" dirty="0" smtClean="0">
                <a:solidFill>
                  <a:schemeClr val="tx2"/>
                </a:solidFill>
              </a:rPr>
              <a:t>(DD, NDE)</a:t>
            </a:r>
            <a:endParaRPr lang="en-US" sz="900" dirty="0">
              <a:solidFill>
                <a:schemeClr val="tx2"/>
              </a:solidFill>
            </a:endParaRPr>
          </a:p>
        </p:txBody>
      </p:sp>
      <p:sp>
        <p:nvSpPr>
          <p:cNvPr id="66" name="ZoneTexte 65"/>
          <p:cNvSpPr txBox="1"/>
          <p:nvPr/>
        </p:nvSpPr>
        <p:spPr>
          <a:xfrm>
            <a:off x="249649" y="4218294"/>
            <a:ext cx="1079142" cy="461665"/>
          </a:xfrm>
          <a:prstGeom prst="rect">
            <a:avLst/>
          </a:prstGeom>
          <a:solidFill>
            <a:schemeClr val="bg1"/>
          </a:solidFill>
        </p:spPr>
        <p:txBody>
          <a:bodyPr wrap="none" rtlCol="0">
            <a:spAutoFit/>
          </a:bodyPr>
          <a:lstStyle/>
          <a:p>
            <a:r>
              <a:rPr lang="en-US" sz="1200" dirty="0" smtClean="0">
                <a:solidFill>
                  <a:schemeClr val="tx2"/>
                </a:solidFill>
              </a:rPr>
              <a:t>Experimental</a:t>
            </a:r>
          </a:p>
          <a:p>
            <a:r>
              <a:rPr lang="en-US" sz="1200" dirty="0" smtClean="0">
                <a:solidFill>
                  <a:schemeClr val="tx2"/>
                </a:solidFill>
              </a:rPr>
              <a:t> rooms</a:t>
            </a:r>
            <a:endParaRPr lang="en-US" sz="1200" dirty="0">
              <a:solidFill>
                <a:schemeClr val="tx2"/>
              </a:solidFill>
            </a:endParaRPr>
          </a:p>
        </p:txBody>
      </p:sp>
      <p:sp>
        <p:nvSpPr>
          <p:cNvPr id="67" name="ZoneTexte 66"/>
          <p:cNvSpPr txBox="1"/>
          <p:nvPr/>
        </p:nvSpPr>
        <p:spPr>
          <a:xfrm>
            <a:off x="7668344" y="2996952"/>
            <a:ext cx="1457450" cy="276999"/>
          </a:xfrm>
          <a:prstGeom prst="rect">
            <a:avLst/>
          </a:prstGeom>
          <a:solidFill>
            <a:schemeClr val="bg1"/>
          </a:solidFill>
        </p:spPr>
        <p:txBody>
          <a:bodyPr wrap="none" rtlCol="0">
            <a:spAutoFit/>
          </a:bodyPr>
          <a:lstStyle/>
          <a:p>
            <a:r>
              <a:rPr lang="fr-FR" sz="1200" dirty="0" smtClean="0">
                <a:solidFill>
                  <a:schemeClr val="tx2"/>
                </a:solidFill>
              </a:rPr>
              <a:t>Storage pools </a:t>
            </a:r>
            <a:r>
              <a:rPr lang="fr-FR" sz="800" dirty="0" smtClean="0">
                <a:solidFill>
                  <a:schemeClr val="tx2"/>
                </a:solidFill>
              </a:rPr>
              <a:t>(NDE)</a:t>
            </a:r>
            <a:endParaRPr lang="fr-FR" sz="800" dirty="0">
              <a:solidFill>
                <a:schemeClr val="tx2"/>
              </a:solidFill>
            </a:endParaRPr>
          </a:p>
        </p:txBody>
      </p:sp>
      <p:sp>
        <p:nvSpPr>
          <p:cNvPr id="68" name="ZoneTexte 67"/>
          <p:cNvSpPr txBox="1"/>
          <p:nvPr/>
        </p:nvSpPr>
        <p:spPr>
          <a:xfrm>
            <a:off x="7810897" y="2276872"/>
            <a:ext cx="1071127" cy="276999"/>
          </a:xfrm>
          <a:prstGeom prst="rect">
            <a:avLst/>
          </a:prstGeom>
          <a:solidFill>
            <a:schemeClr val="bg1"/>
          </a:solidFill>
        </p:spPr>
        <p:txBody>
          <a:bodyPr wrap="none" rtlCol="0">
            <a:spAutoFit/>
          </a:bodyPr>
          <a:lstStyle/>
          <a:p>
            <a:r>
              <a:rPr lang="fr-FR" sz="1200" dirty="0" smtClean="0">
                <a:solidFill>
                  <a:schemeClr val="tx2"/>
                </a:solidFill>
              </a:rPr>
              <a:t>Control room</a:t>
            </a:r>
            <a:endParaRPr lang="fr-FR" sz="1200" dirty="0">
              <a:solidFill>
                <a:schemeClr val="tx2"/>
              </a:solidFill>
            </a:endParaRPr>
          </a:p>
        </p:txBody>
      </p:sp>
      <p:sp>
        <p:nvSpPr>
          <p:cNvPr id="69" name="ZoneTexte 68"/>
          <p:cNvSpPr txBox="1"/>
          <p:nvPr/>
        </p:nvSpPr>
        <p:spPr>
          <a:xfrm>
            <a:off x="7828422" y="2564904"/>
            <a:ext cx="976549" cy="400110"/>
          </a:xfrm>
          <a:prstGeom prst="rect">
            <a:avLst/>
          </a:prstGeom>
          <a:solidFill>
            <a:schemeClr val="bg1"/>
          </a:solidFill>
        </p:spPr>
        <p:txBody>
          <a:bodyPr wrap="none" rtlCol="0">
            <a:spAutoFit/>
          </a:bodyPr>
          <a:lstStyle/>
          <a:p>
            <a:r>
              <a:rPr lang="en-US" sz="1200" dirty="0" smtClean="0">
                <a:solidFill>
                  <a:schemeClr val="tx2"/>
                </a:solidFill>
              </a:rPr>
              <a:t>Hot cells </a:t>
            </a:r>
          </a:p>
          <a:p>
            <a:r>
              <a:rPr lang="en-US" sz="800" dirty="0" smtClean="0">
                <a:solidFill>
                  <a:schemeClr val="tx2"/>
                </a:solidFill>
              </a:rPr>
              <a:t>(NDE + handling)</a:t>
            </a:r>
            <a:endParaRPr lang="en-US" sz="800" dirty="0">
              <a:solidFill>
                <a:schemeClr val="tx2"/>
              </a:solidFill>
            </a:endParaRPr>
          </a:p>
        </p:txBody>
      </p:sp>
      <p:sp>
        <p:nvSpPr>
          <p:cNvPr id="13" name="Text Box 9"/>
          <p:cNvSpPr txBox="1">
            <a:spLocks noChangeArrowheads="1"/>
          </p:cNvSpPr>
          <p:nvPr/>
        </p:nvSpPr>
        <p:spPr bwMode="auto">
          <a:xfrm>
            <a:off x="249649" y="3214717"/>
            <a:ext cx="1514039" cy="646331"/>
          </a:xfrm>
          <a:prstGeom prst="rect">
            <a:avLst/>
          </a:prstGeom>
          <a:solidFill>
            <a:schemeClr val="bg1"/>
          </a:solidFill>
          <a:ln>
            <a:noFill/>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800" b="1" i="0" u="none" strike="noStrike" kern="0" cap="none" spc="0" normalizeH="0" baseline="0" dirty="0" smtClean="0">
                <a:ln>
                  <a:noFill/>
                </a:ln>
                <a:solidFill>
                  <a:schemeClr val="tx2"/>
                </a:solidFill>
                <a:effectLst/>
                <a:uLnTx/>
                <a:uFillTx/>
              </a:rPr>
              <a:t>Reactor Building</a:t>
            </a:r>
          </a:p>
        </p:txBody>
      </p:sp>
      <p:sp>
        <p:nvSpPr>
          <p:cNvPr id="45" name="ZoneTexte 44"/>
          <p:cNvSpPr txBox="1"/>
          <p:nvPr/>
        </p:nvSpPr>
        <p:spPr>
          <a:xfrm>
            <a:off x="7810897" y="1997801"/>
            <a:ext cx="1069524" cy="276999"/>
          </a:xfrm>
          <a:prstGeom prst="rect">
            <a:avLst/>
          </a:prstGeom>
          <a:solidFill>
            <a:schemeClr val="bg1"/>
          </a:solidFill>
        </p:spPr>
        <p:txBody>
          <a:bodyPr wrap="none" rtlCol="0">
            <a:spAutoFit/>
          </a:bodyPr>
          <a:lstStyle/>
          <a:p>
            <a:r>
              <a:rPr lang="en-US" sz="1200" dirty="0" smtClean="0">
                <a:solidFill>
                  <a:schemeClr val="tx2"/>
                </a:solidFill>
              </a:rPr>
              <a:t>Laboratories</a:t>
            </a:r>
            <a:endParaRPr lang="en-US" sz="800" dirty="0">
              <a:solidFill>
                <a:schemeClr val="tx2"/>
              </a:solidFill>
            </a:endParaRPr>
          </a:p>
        </p:txBody>
      </p:sp>
      <p:sp>
        <p:nvSpPr>
          <p:cNvPr id="37" name="Titre 10"/>
          <p:cNvSpPr txBox="1">
            <a:spLocks/>
          </p:cNvSpPr>
          <p:nvPr/>
        </p:nvSpPr>
        <p:spPr bwMode="auto">
          <a:xfrm>
            <a:off x="1468289" y="2704"/>
            <a:ext cx="7237413" cy="909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lvl1pPr algn="l" rtl="0" eaLnBrk="0" fontAlgn="base" hangingPunct="0">
              <a:spcBef>
                <a:spcPct val="0"/>
              </a:spcBef>
              <a:spcAft>
                <a:spcPct val="0"/>
              </a:spcAft>
              <a:defRPr sz="2200" b="1" kern="1200" cap="all">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l" rtl="0" fontAlgn="base">
              <a:spcBef>
                <a:spcPct val="0"/>
              </a:spcBef>
              <a:spcAft>
                <a:spcPct val="0"/>
              </a:spcAft>
              <a:defRPr sz="2200" b="1">
                <a:solidFill>
                  <a:schemeClr val="bg1"/>
                </a:solidFill>
                <a:latin typeface="Arial" charset="0"/>
              </a:defRPr>
            </a:lvl6pPr>
            <a:lvl7pPr marL="914400" algn="l" rtl="0" fontAlgn="base">
              <a:spcBef>
                <a:spcPct val="0"/>
              </a:spcBef>
              <a:spcAft>
                <a:spcPct val="0"/>
              </a:spcAft>
              <a:defRPr sz="2200" b="1">
                <a:solidFill>
                  <a:schemeClr val="bg1"/>
                </a:solidFill>
                <a:latin typeface="Arial" charset="0"/>
              </a:defRPr>
            </a:lvl7pPr>
            <a:lvl8pPr marL="1371600" algn="l" rtl="0" fontAlgn="base">
              <a:spcBef>
                <a:spcPct val="0"/>
              </a:spcBef>
              <a:spcAft>
                <a:spcPct val="0"/>
              </a:spcAft>
              <a:defRPr sz="2200" b="1">
                <a:solidFill>
                  <a:schemeClr val="bg1"/>
                </a:solidFill>
                <a:latin typeface="Arial" charset="0"/>
              </a:defRPr>
            </a:lvl8pPr>
            <a:lvl9pPr marL="1828800" algn="l" rtl="0" fontAlgn="base">
              <a:spcBef>
                <a:spcPct val="0"/>
              </a:spcBef>
              <a:spcAft>
                <a:spcPct val="0"/>
              </a:spcAft>
              <a:defRPr sz="2200" b="1">
                <a:solidFill>
                  <a:schemeClr val="bg1"/>
                </a:solidFill>
                <a:latin typeface="Arial" charset="0"/>
              </a:defRPr>
            </a:lvl9pPr>
          </a:lstStyle>
          <a:p>
            <a:pPr eaLnBrk="1" hangingPunct="1"/>
            <a:r>
              <a:rPr lang="en-US" altLang="fr-FR" cap="none" smtClean="0"/>
              <a:t>2. General figures of the JHR</a:t>
            </a:r>
            <a:endParaRPr lang="fr-FR" altLang="fr-FR" cap="none" dirty="0" smtClean="0"/>
          </a:p>
        </p:txBody>
      </p:sp>
      <p:sp>
        <p:nvSpPr>
          <p:cNvPr id="38" name="Espace réservé du numéro de diapositive 8"/>
          <p:cNvSpPr txBox="1">
            <a:spLocks noGrp="1"/>
          </p:cNvSpPr>
          <p:nvPr/>
        </p:nvSpPr>
        <p:spPr bwMode="auto">
          <a:xfrm>
            <a:off x="7845301" y="6486525"/>
            <a:ext cx="11191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400"/>
              </a:spcAft>
              <a:buFont typeface="Arial" charset="0"/>
              <a:defRPr sz="2200">
                <a:solidFill>
                  <a:schemeClr val="tx2"/>
                </a:solidFill>
                <a:latin typeface="Arial" charset="0"/>
              </a:defRPr>
            </a:lvl1pPr>
            <a:lvl2pPr marL="742950" indent="-285750" eaLnBrk="0" hangingPunct="0">
              <a:lnSpc>
                <a:spcPts val="2000"/>
              </a:lnSpc>
              <a:buSzPct val="90000"/>
              <a:buBlip>
                <a:blip r:embed="rId4"/>
              </a:buBlip>
              <a:defRPr sz="1600">
                <a:solidFill>
                  <a:srgbClr val="666666"/>
                </a:solidFill>
                <a:latin typeface="Arial" charset="0"/>
              </a:defRPr>
            </a:lvl2pPr>
            <a:lvl3pPr marL="1143000" indent="-228600" eaLnBrk="0" hangingPunct="0">
              <a:lnSpc>
                <a:spcPts val="2000"/>
              </a:lnSpc>
              <a:buSzPct val="36000"/>
              <a:buFont typeface="Arial" charset="0"/>
              <a:defRPr sz="1600">
                <a:solidFill>
                  <a:srgbClr val="666666"/>
                </a:solidFill>
                <a:latin typeface="Arial" charset="0"/>
              </a:defRPr>
            </a:lvl3pPr>
            <a:lvl4pPr marL="1600200" indent="-228600" eaLnBrk="0" hangingPunct="0">
              <a:lnSpc>
                <a:spcPts val="2000"/>
              </a:lnSpc>
              <a:buClr>
                <a:srgbClr val="666666"/>
              </a:buClr>
              <a:buSzPct val="36000"/>
              <a:buBlip>
                <a:blip r:embed="rId5"/>
              </a:buBlip>
              <a:defRPr sz="1600">
                <a:solidFill>
                  <a:srgbClr val="666666"/>
                </a:solidFill>
                <a:latin typeface="Arial" charset="0"/>
              </a:defRPr>
            </a:lvl4pPr>
            <a:lvl5pPr marL="2057400" indent="-228600" eaLnBrk="0" hangingPunct="0">
              <a:lnSpc>
                <a:spcPts val="2000"/>
              </a:lnSpc>
              <a:buClr>
                <a:srgbClr val="666666"/>
              </a:buClr>
              <a:buFont typeface="Arial" charset="0"/>
              <a:buChar char="-"/>
              <a:defRPr sz="1600">
                <a:solidFill>
                  <a:srgbClr val="666666"/>
                </a:solidFill>
                <a:latin typeface="Arial" charset="0"/>
              </a:defRPr>
            </a:lvl5pPr>
            <a:lvl6pPr marL="25146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6pPr>
            <a:lvl7pPr marL="29718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7pPr>
            <a:lvl8pPr marL="34290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8pPr>
            <a:lvl9pPr marL="3886200" indent="-228600" eaLnBrk="0" fontAlgn="base" hangingPunct="0">
              <a:lnSpc>
                <a:spcPts val="2000"/>
              </a:lnSpc>
              <a:spcBef>
                <a:spcPct val="0"/>
              </a:spcBef>
              <a:spcAft>
                <a:spcPct val="0"/>
              </a:spcAft>
              <a:buClr>
                <a:srgbClr val="666666"/>
              </a:buClr>
              <a:buFont typeface="Arial" charset="0"/>
              <a:buChar char="-"/>
              <a:defRPr sz="1600">
                <a:solidFill>
                  <a:srgbClr val="666666"/>
                </a:solidFill>
                <a:latin typeface="Arial" charset="0"/>
              </a:defRPr>
            </a:lvl9pPr>
          </a:lstStyle>
          <a:p>
            <a:pPr algn="r" eaLnBrk="1" hangingPunct="1">
              <a:spcAft>
                <a:spcPct val="0"/>
              </a:spcAft>
              <a:buFontTx/>
              <a:buNone/>
            </a:pPr>
            <a:r>
              <a:rPr lang="fr-FR" altLang="fr-FR" sz="1000" dirty="0">
                <a:solidFill>
                  <a:srgbClr val="666666"/>
                </a:solidFill>
              </a:rPr>
              <a:t>  PAGE </a:t>
            </a:r>
            <a:fld id="{8EBAF8E3-4212-4584-938E-ADEDC63E6F8D}" type="slidenum">
              <a:rPr lang="fr-FR" altLang="fr-FR" sz="1000">
                <a:solidFill>
                  <a:srgbClr val="666666"/>
                </a:solidFill>
              </a:rPr>
              <a:pPr algn="r" eaLnBrk="1" hangingPunct="1">
                <a:spcAft>
                  <a:spcPct val="0"/>
                </a:spcAft>
                <a:buFontTx/>
                <a:buNone/>
              </a:pPr>
              <a:t>9</a:t>
            </a:fld>
            <a:endParaRPr lang="fr-FR" altLang="fr-FR" sz="1000" dirty="0">
              <a:solidFill>
                <a:srgbClr val="666666"/>
              </a:solidFill>
            </a:endParaRPr>
          </a:p>
        </p:txBody>
      </p:sp>
      <p:sp>
        <p:nvSpPr>
          <p:cNvPr id="12" name="Text Box 8"/>
          <p:cNvSpPr txBox="1">
            <a:spLocks noChangeArrowheads="1"/>
          </p:cNvSpPr>
          <p:nvPr/>
        </p:nvSpPr>
        <p:spPr bwMode="auto">
          <a:xfrm>
            <a:off x="5580112" y="1614819"/>
            <a:ext cx="3542489" cy="338554"/>
          </a:xfrm>
          <a:prstGeom prst="rect">
            <a:avLst/>
          </a:prstGeom>
          <a:solidFill>
            <a:schemeClr val="bg1"/>
          </a:solidFill>
          <a:ln>
            <a:noFill/>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fr-FR" sz="1600" b="1" kern="0" dirty="0" smtClean="0">
                <a:solidFill>
                  <a:schemeClr val="tx2"/>
                </a:solidFill>
              </a:rPr>
              <a:t>Nuclear</a:t>
            </a:r>
            <a:r>
              <a:rPr kumimoji="0" lang="en-US" altLang="fr-FR" sz="1600" b="1" i="0" u="none" strike="noStrike" kern="0" cap="none" spc="0" normalizeH="0" baseline="0" noProof="0" dirty="0" smtClean="0">
                <a:ln>
                  <a:noFill/>
                </a:ln>
                <a:solidFill>
                  <a:schemeClr val="tx2"/>
                </a:solidFill>
                <a:effectLst/>
                <a:uLnTx/>
                <a:uFillTx/>
              </a:rPr>
              <a:t> </a:t>
            </a:r>
            <a:r>
              <a:rPr lang="en-US" altLang="fr-FR" sz="1600" b="1" kern="0" dirty="0" smtClean="0">
                <a:solidFill>
                  <a:schemeClr val="tx2"/>
                </a:solidFill>
              </a:rPr>
              <a:t>Auxiliary</a:t>
            </a:r>
            <a:r>
              <a:rPr kumimoji="0" lang="en-US" altLang="fr-FR" sz="1600" b="1" i="0" u="none" strike="noStrike" kern="0" cap="none" spc="0" normalizeH="0" baseline="0" noProof="0" dirty="0" smtClean="0">
                <a:ln>
                  <a:noFill/>
                </a:ln>
                <a:solidFill>
                  <a:schemeClr val="tx2"/>
                </a:solidFill>
                <a:effectLst/>
                <a:uLnTx/>
                <a:uFillTx/>
              </a:rPr>
              <a:t> Building</a:t>
            </a:r>
            <a:endParaRPr kumimoji="0" lang="en-US" altLang="fr-FR" sz="2400" b="1" i="0" u="none" strike="noStrike" kern="0" cap="none" spc="0" normalizeH="0" baseline="0" noProof="0" dirty="0" smtClean="0">
              <a:ln>
                <a:noFill/>
              </a:ln>
              <a:solidFill>
                <a:schemeClr val="tx2"/>
              </a:solidFill>
              <a:effectLst/>
              <a:uLnTx/>
              <a:uFillTx/>
            </a:endParaRPr>
          </a:p>
        </p:txBody>
      </p:sp>
      <p:sp>
        <p:nvSpPr>
          <p:cNvPr id="18" name="Line 14"/>
          <p:cNvSpPr>
            <a:spLocks noChangeShapeType="1"/>
          </p:cNvSpPr>
          <p:nvPr/>
        </p:nvSpPr>
        <p:spPr bwMode="auto">
          <a:xfrm flipV="1">
            <a:off x="1547664" y="3491792"/>
            <a:ext cx="1800200" cy="46088"/>
          </a:xfrm>
          <a:prstGeom prst="line">
            <a:avLst/>
          </a:prstGeom>
          <a:noFill/>
          <a:ln w="25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000000"/>
              </a:solidFill>
              <a:effectLst/>
              <a:uLnTx/>
              <a:uFillTx/>
              <a:latin typeface="Old English Text MT" pitchFamily="66" charset="0"/>
            </a:endParaRPr>
          </a:p>
        </p:txBody>
      </p:sp>
    </p:spTree>
    <p:extLst>
      <p:ext uri="{BB962C8B-B14F-4D97-AF65-F5344CB8AC3E}">
        <p14:creationId xmlns:p14="http://schemas.microsoft.com/office/powerpoint/2010/main" val="2861357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que principal">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themeOverride>
</file>

<file path=ppt/theme/themeOverride2.xml><?xml version="1.0" encoding="utf-8"?>
<a:themeOverride xmlns:a="http://schemas.openxmlformats.org/drawingml/2006/main">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3970</TotalTime>
  <Words>2217</Words>
  <Application>Microsoft Office PowerPoint</Application>
  <PresentationFormat>Affichage à l'écran (4:3)</PresentationFormat>
  <Paragraphs>501</Paragraphs>
  <Slides>34</Slides>
  <Notes>4</Notes>
  <HiddenSlides>8</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Masque principal</vt:lpstr>
      <vt:lpstr>Future MTR capabilities : Jules Horowitz Reactor</vt:lpstr>
      <vt:lpstr>Future MTR capabilities : Jules Horowitz Reactor</vt:lpstr>
      <vt:lpstr>1. Context and objectives of the JHR</vt:lpstr>
      <vt:lpstr>1. Context and objectives of the JHR</vt:lpstr>
      <vt:lpstr>1. Context and objectives of the JHR</vt:lpstr>
      <vt:lpstr>Présentation PowerPoint</vt:lpstr>
      <vt:lpstr>2. General figures of the JHR</vt:lpstr>
      <vt:lpstr>2. General figures of the JHR</vt:lpstr>
      <vt:lpstr>General layout of the JHR site</vt:lpstr>
      <vt:lpstr>Présentation PowerPoint</vt:lpstr>
      <vt:lpstr>Présentation PowerPoint</vt:lpstr>
      <vt:lpstr>2. General figures of the JHR</vt:lpstr>
      <vt:lpstr>3. Experimental capabilities of the JHR</vt:lpstr>
      <vt:lpstr> Hosting experimental systems (dedicated to LWR fuel testing)</vt:lpstr>
      <vt:lpstr>Présentation PowerPoint</vt:lpstr>
      <vt:lpstr> Non Destructive Examination (NDE) Benches</vt:lpstr>
      <vt:lpstr>4. JHR consortium and collaborations</vt:lpstr>
      <vt:lpstr>Présentation PowerPoint</vt:lpstr>
      <vt:lpstr>Présentation PowerPoint</vt:lpstr>
      <vt:lpstr>5. Status of the reactor construction</vt:lpstr>
      <vt:lpstr>Présentation PowerPoint</vt:lpstr>
      <vt:lpstr>Présentation PowerPoint</vt:lpstr>
      <vt:lpstr>Présentation PowerPoint</vt:lpstr>
      <vt:lpstr>Présentation PowerPoint</vt:lpstr>
      <vt:lpstr>6. The key-role of innovative instrumentation for the JHR</vt:lpstr>
      <vt:lpstr>6. The key-role of innovative instrumentation for the JHR</vt:lpstr>
      <vt:lpstr>6. The key-role of innovative instrumentation for the JHR</vt:lpstr>
      <vt:lpstr>6. The key-role of innovative instrumentation for the JHR</vt:lpstr>
      <vt:lpstr>Présentation PowerPoint</vt:lpstr>
      <vt:lpstr>6. The key-role of innovative instrumentation for the JHR</vt:lpstr>
      <vt:lpstr>Présentation PowerPoint</vt:lpstr>
      <vt:lpstr>6. The key-role of innovative instrumentation for the JHR</vt:lpstr>
      <vt:lpstr>Future MTR capabilities : Jules Horowitz Reactor</vt:lpstr>
      <vt:lpstr>Nuclear Energy Division  Reactor Studies Department Experimental Physics Section Instrumentation Sensors and Dosimetry Laboratory </vt:lpstr>
    </vt:vector>
  </TitlesOfParts>
  <Company>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dc:creator>
  <cp:lastModifiedBy>VILLARD Jean-François 153409</cp:lastModifiedBy>
  <cp:revision>268</cp:revision>
  <dcterms:created xsi:type="dcterms:W3CDTF">2012-05-16T13:45:41Z</dcterms:created>
  <dcterms:modified xsi:type="dcterms:W3CDTF">2017-10-29T22:19:55Z</dcterms:modified>
</cp:coreProperties>
</file>