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62" r:id="rId2"/>
    <p:sldId id="411" r:id="rId3"/>
    <p:sldId id="469" r:id="rId4"/>
    <p:sldId id="385" r:id="rId5"/>
    <p:sldId id="280" r:id="rId6"/>
    <p:sldId id="281" r:id="rId7"/>
    <p:sldId id="472" r:id="rId8"/>
    <p:sldId id="529" r:id="rId9"/>
    <p:sldId id="474" r:id="rId10"/>
    <p:sldId id="508" r:id="rId11"/>
    <p:sldId id="477" r:id="rId12"/>
    <p:sldId id="478" r:id="rId13"/>
    <p:sldId id="481" r:id="rId14"/>
    <p:sldId id="507" r:id="rId15"/>
    <p:sldId id="292" r:id="rId16"/>
    <p:sldId id="530" r:id="rId17"/>
    <p:sldId id="471" r:id="rId18"/>
    <p:sldId id="482" r:id="rId19"/>
    <p:sldId id="493" r:id="rId20"/>
    <p:sldId id="494" r:id="rId21"/>
    <p:sldId id="502" r:id="rId22"/>
    <p:sldId id="499" r:id="rId23"/>
    <p:sldId id="415" r:id="rId24"/>
    <p:sldId id="484" r:id="rId25"/>
    <p:sldId id="489" r:id="rId26"/>
    <p:sldId id="419" r:id="rId27"/>
    <p:sldId id="422" r:id="rId28"/>
    <p:sldId id="423" r:id="rId29"/>
    <p:sldId id="431" r:id="rId30"/>
    <p:sldId id="486" r:id="rId31"/>
    <p:sldId id="487" r:id="rId32"/>
    <p:sldId id="488" r:id="rId33"/>
    <p:sldId id="525" r:id="rId34"/>
    <p:sldId id="526" r:id="rId35"/>
    <p:sldId id="531" r:id="rId36"/>
    <p:sldId id="503" r:id="rId37"/>
    <p:sldId id="509" r:id="rId38"/>
    <p:sldId id="514" r:id="rId39"/>
    <p:sldId id="515" r:id="rId40"/>
    <p:sldId id="511" r:id="rId41"/>
    <p:sldId id="518" r:id="rId42"/>
    <p:sldId id="517" r:id="rId43"/>
    <p:sldId id="534" r:id="rId44"/>
    <p:sldId id="532" r:id="rId45"/>
    <p:sldId id="521" r:id="rId46"/>
    <p:sldId id="522" r:id="rId47"/>
    <p:sldId id="524" r:id="rId48"/>
    <p:sldId id="447" r:id="rId49"/>
    <p:sldId id="533" r:id="rId50"/>
    <p:sldId id="504" r:id="rId51"/>
    <p:sldId id="505" r:id="rId52"/>
    <p:sldId id="506" r:id="rId53"/>
    <p:sldId id="272" r:id="rId54"/>
  </p:sldIdLst>
  <p:sldSz cx="9144000" cy="6858000" type="screen4x3"/>
  <p:notesSz cx="6669088" cy="9926638"/>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666666"/>
    <a:srgbClr val="B2B2B2"/>
    <a:srgbClr val="E3F43E"/>
    <a:srgbClr val="FF9933"/>
    <a:srgbClr val="0066FF"/>
    <a:srgbClr val="FFFF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75236" autoAdjust="0"/>
  </p:normalViewPr>
  <p:slideViewPr>
    <p:cSldViewPr>
      <p:cViewPr varScale="1">
        <p:scale>
          <a:sx n="90" d="100"/>
          <a:sy n="90" d="100"/>
        </p:scale>
        <p:origin x="-605" y="-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222" y="-78"/>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02285-9A21-4E42-B69A-1F0AD0AD8FDA}" type="doc">
      <dgm:prSet loTypeId="urn:microsoft.com/office/officeart/2005/8/layout/arrow2" loCatId="process" qsTypeId="urn:microsoft.com/office/officeart/2005/8/quickstyle/simple1" qsCatId="simple" csTypeId="urn:microsoft.com/office/officeart/2005/8/colors/accent1_2" csCatId="accent1" phldr="1"/>
      <dgm:spPr/>
    </dgm:pt>
    <dgm:pt modelId="{27567CF6-23B5-4353-BC08-9D9236432E2D}">
      <dgm:prSet phldrT="[Texte]" custT="1"/>
      <dgm:spPr/>
      <dgm:t>
        <a:bodyPr/>
        <a:lstStyle/>
        <a:p>
          <a:r>
            <a:rPr lang="en-US" sz="1600" b="1" noProof="0" dirty="0" smtClean="0"/>
            <a:t>Yesterday:</a:t>
          </a:r>
          <a:r>
            <a:rPr lang="en-US" sz="1600" noProof="0" dirty="0" smtClean="0"/>
            <a:t> </a:t>
          </a:r>
        </a:p>
        <a:p>
          <a:r>
            <a:rPr lang="en-US" sz="1600" noProof="0" dirty="0" smtClean="0"/>
            <a:t>Engineering approach</a:t>
          </a:r>
        </a:p>
        <a:p>
          <a:r>
            <a:rPr lang="en-US" sz="1600" noProof="0" dirty="0" smtClean="0"/>
            <a:t>Mainly empirical characterization</a:t>
          </a:r>
        </a:p>
        <a:p>
          <a:r>
            <a:rPr lang="en-US" sz="1600" noProof="0" dirty="0" smtClean="0"/>
            <a:t>Limited field of validation </a:t>
          </a:r>
          <a:endParaRPr lang="en-US" sz="1600" noProof="0" dirty="0"/>
        </a:p>
      </dgm:t>
    </dgm:pt>
    <dgm:pt modelId="{CC571BD3-5A79-4A1C-B634-121AA0A5AAA8}" type="parTrans" cxnId="{C7DAA861-59A9-41A5-AFAD-17150D4F59DB}">
      <dgm:prSet/>
      <dgm:spPr/>
      <dgm:t>
        <a:bodyPr/>
        <a:lstStyle/>
        <a:p>
          <a:endParaRPr lang="fr-FR"/>
        </a:p>
      </dgm:t>
    </dgm:pt>
    <dgm:pt modelId="{ABD4F78C-AEDD-4D68-8368-D5871F401125}" type="sibTrans" cxnId="{C7DAA861-59A9-41A5-AFAD-17150D4F59DB}">
      <dgm:prSet/>
      <dgm:spPr/>
      <dgm:t>
        <a:bodyPr/>
        <a:lstStyle/>
        <a:p>
          <a:endParaRPr lang="fr-FR"/>
        </a:p>
      </dgm:t>
    </dgm:pt>
    <dgm:pt modelId="{6F267C80-23BB-4DB8-8EFC-01BD4C7BA9B5}">
      <dgm:prSet phldrT="[Texte]" custT="1"/>
      <dgm:spPr/>
      <dgm:t>
        <a:bodyPr/>
        <a:lstStyle/>
        <a:p>
          <a:r>
            <a:rPr lang="en-US" sz="1600" b="1" noProof="0" dirty="0" smtClean="0"/>
            <a:t>Today: </a:t>
          </a:r>
          <a:endParaRPr lang="en-US" sz="1600" b="0" noProof="0" dirty="0" smtClean="0"/>
        </a:p>
        <a:p>
          <a:r>
            <a:rPr lang="en-US" sz="1600" b="0" noProof="0" dirty="0" smtClean="0"/>
            <a:t>Physician approach</a:t>
          </a:r>
        </a:p>
        <a:p>
          <a:r>
            <a:rPr lang="en-US" sz="1600" b="0" noProof="0" dirty="0" smtClean="0"/>
            <a:t>Development and qualification of instrumentation modeling</a:t>
          </a:r>
        </a:p>
        <a:p>
          <a:r>
            <a:rPr lang="en-US" sz="1600" b="0" noProof="0" dirty="0" smtClean="0"/>
            <a:t>Improvement in related nuclear data</a:t>
          </a:r>
          <a:endParaRPr lang="en-US" sz="1600" b="0" noProof="0" dirty="0"/>
        </a:p>
      </dgm:t>
    </dgm:pt>
    <dgm:pt modelId="{30CA8AAA-EC8F-481B-A7CE-B01ADBCF369C}" type="parTrans" cxnId="{EEBCD7F2-25A3-4F81-B573-F9483C586D2A}">
      <dgm:prSet/>
      <dgm:spPr/>
      <dgm:t>
        <a:bodyPr/>
        <a:lstStyle/>
        <a:p>
          <a:endParaRPr lang="fr-FR"/>
        </a:p>
      </dgm:t>
    </dgm:pt>
    <dgm:pt modelId="{231A7956-EDA9-4D32-94CD-46CD25EB87F0}" type="sibTrans" cxnId="{EEBCD7F2-25A3-4F81-B573-F9483C586D2A}">
      <dgm:prSet/>
      <dgm:spPr/>
      <dgm:t>
        <a:bodyPr/>
        <a:lstStyle/>
        <a:p>
          <a:endParaRPr lang="fr-FR"/>
        </a:p>
      </dgm:t>
    </dgm:pt>
    <dgm:pt modelId="{1C7D3338-18A7-4CD7-98C1-5EBD9643AC5E}">
      <dgm:prSet phldrT="[Texte]" custT="1"/>
      <dgm:spPr/>
      <dgm:t>
        <a:bodyPr/>
        <a:lstStyle/>
        <a:p>
          <a:r>
            <a:rPr lang="en-US" sz="1600" b="1" noProof="0" dirty="0" smtClean="0"/>
            <a:t>Tomorrow:</a:t>
          </a:r>
          <a:r>
            <a:rPr lang="en-US" sz="1600" noProof="0" dirty="0" smtClean="0"/>
            <a:t> </a:t>
          </a:r>
        </a:p>
        <a:p>
          <a:r>
            <a:rPr lang="en-US" sz="1600" noProof="0" dirty="0" smtClean="0"/>
            <a:t>Extended field of validation</a:t>
          </a:r>
        </a:p>
        <a:p>
          <a:r>
            <a:rPr lang="en-US" sz="1600" noProof="0" dirty="0" smtClean="0"/>
            <a:t>Advanced signal analysis</a:t>
          </a:r>
        </a:p>
      </dgm:t>
    </dgm:pt>
    <dgm:pt modelId="{C26390C1-AA8D-4201-99C2-4DC5BCBCAEEC}" type="parTrans" cxnId="{09A9B9C2-F696-4F9A-AE8C-7180D7B778A9}">
      <dgm:prSet/>
      <dgm:spPr/>
      <dgm:t>
        <a:bodyPr/>
        <a:lstStyle/>
        <a:p>
          <a:endParaRPr lang="fr-FR"/>
        </a:p>
      </dgm:t>
    </dgm:pt>
    <dgm:pt modelId="{33F10490-E46D-4105-8A97-EE9D2A449850}" type="sibTrans" cxnId="{09A9B9C2-F696-4F9A-AE8C-7180D7B778A9}">
      <dgm:prSet/>
      <dgm:spPr/>
      <dgm:t>
        <a:bodyPr/>
        <a:lstStyle/>
        <a:p>
          <a:endParaRPr lang="fr-FR"/>
        </a:p>
      </dgm:t>
    </dgm:pt>
    <dgm:pt modelId="{8B43320A-4119-41D1-A0A0-CFA97AE1F6DE}" type="pres">
      <dgm:prSet presAssocID="{8BB02285-9A21-4E42-B69A-1F0AD0AD8FDA}" presName="arrowDiagram" presStyleCnt="0">
        <dgm:presLayoutVars>
          <dgm:chMax val="5"/>
          <dgm:dir/>
          <dgm:resizeHandles val="exact"/>
        </dgm:presLayoutVars>
      </dgm:prSet>
      <dgm:spPr/>
    </dgm:pt>
    <dgm:pt modelId="{D052BC32-FE16-42F4-8929-4853D3281A90}" type="pres">
      <dgm:prSet presAssocID="{8BB02285-9A21-4E42-B69A-1F0AD0AD8FDA}" presName="arrow" presStyleLbl="bgShp" presStyleIdx="0" presStyleCnt="1" custScaleX="119931" custLinFactNeighborY="534"/>
      <dgm:spPr/>
    </dgm:pt>
    <dgm:pt modelId="{F638FBD7-9912-4BBE-A4D2-49ABE9B7121F}" type="pres">
      <dgm:prSet presAssocID="{8BB02285-9A21-4E42-B69A-1F0AD0AD8FDA}" presName="arrowDiagram3" presStyleCnt="0"/>
      <dgm:spPr/>
    </dgm:pt>
    <dgm:pt modelId="{B0AACFCC-FB64-4A54-AAC5-AB5AB77F28FB}" type="pres">
      <dgm:prSet presAssocID="{27567CF6-23B5-4353-BC08-9D9236432E2D}" presName="bullet3a" presStyleLbl="node1" presStyleIdx="0" presStyleCnt="3" custLinFactX="-226493" custLinFactY="100000" custLinFactNeighborX="-300000" custLinFactNeighborY="119201"/>
      <dgm:spPr/>
    </dgm:pt>
    <dgm:pt modelId="{7813FA95-8156-486A-B925-84F960FA9989}" type="pres">
      <dgm:prSet presAssocID="{27567CF6-23B5-4353-BC08-9D9236432E2D}" presName="textBox3a" presStyleLbl="revTx" presStyleIdx="0" presStyleCnt="3" custScaleX="204739" custScaleY="61688" custLinFactNeighborX="6140" custLinFactNeighborY="-25215">
        <dgm:presLayoutVars>
          <dgm:bulletEnabled val="1"/>
        </dgm:presLayoutVars>
      </dgm:prSet>
      <dgm:spPr/>
      <dgm:t>
        <a:bodyPr/>
        <a:lstStyle/>
        <a:p>
          <a:endParaRPr lang="fr-FR"/>
        </a:p>
      </dgm:t>
    </dgm:pt>
    <dgm:pt modelId="{A8B4C27D-7F96-47BA-AB41-5E5273A58DCE}" type="pres">
      <dgm:prSet presAssocID="{6F267C80-23BB-4DB8-8EFC-01BD4C7BA9B5}" presName="bullet3b" presStyleLbl="node1" presStyleIdx="1" presStyleCnt="3" custLinFactNeighborX="-86236" custLinFactNeighborY="47007"/>
      <dgm:spPr/>
    </dgm:pt>
    <dgm:pt modelId="{A91F0D93-6B0F-4639-8F44-4C130757BF31}" type="pres">
      <dgm:prSet presAssocID="{6F267C80-23BB-4DB8-8EFC-01BD4C7BA9B5}" presName="textBox3b" presStyleLbl="revTx" presStyleIdx="1" presStyleCnt="3" custScaleX="198832" custLinFactNeighborX="39914" custLinFactNeighborY="-20051">
        <dgm:presLayoutVars>
          <dgm:bulletEnabled val="1"/>
        </dgm:presLayoutVars>
      </dgm:prSet>
      <dgm:spPr/>
      <dgm:t>
        <a:bodyPr/>
        <a:lstStyle/>
        <a:p>
          <a:endParaRPr lang="fr-FR"/>
        </a:p>
      </dgm:t>
    </dgm:pt>
    <dgm:pt modelId="{048B7D69-A1CA-4C39-AC00-A020D1436954}" type="pres">
      <dgm:prSet presAssocID="{1C7D3338-18A7-4CD7-98C1-5EBD9643AC5E}" presName="bullet3c" presStyleLbl="node1" presStyleIdx="2" presStyleCnt="3" custLinFactNeighborX="49753" custLinFactNeighborY="-30870"/>
      <dgm:spPr/>
    </dgm:pt>
    <dgm:pt modelId="{0F36ACD6-267C-4A27-92AC-CD622CDEEAB3}" type="pres">
      <dgm:prSet presAssocID="{1C7D3338-18A7-4CD7-98C1-5EBD9643AC5E}" presName="textBox3c" presStyleLbl="revTx" presStyleIdx="2" presStyleCnt="3" custFlipVert="0" custScaleX="153886" custScaleY="28831" custLinFactNeighborX="46377" custLinFactNeighborY="-54486">
        <dgm:presLayoutVars>
          <dgm:bulletEnabled val="1"/>
        </dgm:presLayoutVars>
      </dgm:prSet>
      <dgm:spPr/>
      <dgm:t>
        <a:bodyPr/>
        <a:lstStyle/>
        <a:p>
          <a:endParaRPr lang="fr-FR"/>
        </a:p>
      </dgm:t>
    </dgm:pt>
  </dgm:ptLst>
  <dgm:cxnLst>
    <dgm:cxn modelId="{3A443138-9A74-43C2-8786-A7C8F8C4DA5F}" type="presOf" srcId="{8BB02285-9A21-4E42-B69A-1F0AD0AD8FDA}" destId="{8B43320A-4119-41D1-A0A0-CFA97AE1F6DE}" srcOrd="0" destOrd="0" presId="urn:microsoft.com/office/officeart/2005/8/layout/arrow2"/>
    <dgm:cxn modelId="{95EBB57A-A780-45B0-901E-0D902771B0FC}" type="presOf" srcId="{6F267C80-23BB-4DB8-8EFC-01BD4C7BA9B5}" destId="{A91F0D93-6B0F-4639-8F44-4C130757BF31}" srcOrd="0" destOrd="0" presId="urn:microsoft.com/office/officeart/2005/8/layout/arrow2"/>
    <dgm:cxn modelId="{EEBCD7F2-25A3-4F81-B573-F9483C586D2A}" srcId="{8BB02285-9A21-4E42-B69A-1F0AD0AD8FDA}" destId="{6F267C80-23BB-4DB8-8EFC-01BD4C7BA9B5}" srcOrd="1" destOrd="0" parTransId="{30CA8AAA-EC8F-481B-A7CE-B01ADBCF369C}" sibTransId="{231A7956-EDA9-4D32-94CD-46CD25EB87F0}"/>
    <dgm:cxn modelId="{C7DAA861-59A9-41A5-AFAD-17150D4F59DB}" srcId="{8BB02285-9A21-4E42-B69A-1F0AD0AD8FDA}" destId="{27567CF6-23B5-4353-BC08-9D9236432E2D}" srcOrd="0" destOrd="0" parTransId="{CC571BD3-5A79-4A1C-B634-121AA0A5AAA8}" sibTransId="{ABD4F78C-AEDD-4D68-8368-D5871F401125}"/>
    <dgm:cxn modelId="{09A9B9C2-F696-4F9A-AE8C-7180D7B778A9}" srcId="{8BB02285-9A21-4E42-B69A-1F0AD0AD8FDA}" destId="{1C7D3338-18A7-4CD7-98C1-5EBD9643AC5E}" srcOrd="2" destOrd="0" parTransId="{C26390C1-AA8D-4201-99C2-4DC5BCBCAEEC}" sibTransId="{33F10490-E46D-4105-8A97-EE9D2A449850}"/>
    <dgm:cxn modelId="{9B71EA33-D772-4B31-A08E-5177988E7F32}" type="presOf" srcId="{27567CF6-23B5-4353-BC08-9D9236432E2D}" destId="{7813FA95-8156-486A-B925-84F960FA9989}" srcOrd="0" destOrd="0" presId="urn:microsoft.com/office/officeart/2005/8/layout/arrow2"/>
    <dgm:cxn modelId="{12E0CDA5-1CAD-4620-897B-9C38E61BF0E0}" type="presOf" srcId="{1C7D3338-18A7-4CD7-98C1-5EBD9643AC5E}" destId="{0F36ACD6-267C-4A27-92AC-CD622CDEEAB3}" srcOrd="0" destOrd="0" presId="urn:microsoft.com/office/officeart/2005/8/layout/arrow2"/>
    <dgm:cxn modelId="{75E9AB1A-EB9A-4EC6-9B4D-A9DFC6FD44C8}" type="presParOf" srcId="{8B43320A-4119-41D1-A0A0-CFA97AE1F6DE}" destId="{D052BC32-FE16-42F4-8929-4853D3281A90}" srcOrd="0" destOrd="0" presId="urn:microsoft.com/office/officeart/2005/8/layout/arrow2"/>
    <dgm:cxn modelId="{6787D942-82D2-45D5-AB93-8D21C84B5EB4}" type="presParOf" srcId="{8B43320A-4119-41D1-A0A0-CFA97AE1F6DE}" destId="{F638FBD7-9912-4BBE-A4D2-49ABE9B7121F}" srcOrd="1" destOrd="0" presId="urn:microsoft.com/office/officeart/2005/8/layout/arrow2"/>
    <dgm:cxn modelId="{E74140C5-A0B1-43A2-8044-092546DCAE56}" type="presParOf" srcId="{F638FBD7-9912-4BBE-A4D2-49ABE9B7121F}" destId="{B0AACFCC-FB64-4A54-AAC5-AB5AB77F28FB}" srcOrd="0" destOrd="0" presId="urn:microsoft.com/office/officeart/2005/8/layout/arrow2"/>
    <dgm:cxn modelId="{945E13DD-8FBB-42CD-8DD3-E3805417F34E}" type="presParOf" srcId="{F638FBD7-9912-4BBE-A4D2-49ABE9B7121F}" destId="{7813FA95-8156-486A-B925-84F960FA9989}" srcOrd="1" destOrd="0" presId="urn:microsoft.com/office/officeart/2005/8/layout/arrow2"/>
    <dgm:cxn modelId="{FDB6A180-0D6B-4877-A9D8-9EB66611752A}" type="presParOf" srcId="{F638FBD7-9912-4BBE-A4D2-49ABE9B7121F}" destId="{A8B4C27D-7F96-47BA-AB41-5E5273A58DCE}" srcOrd="2" destOrd="0" presId="urn:microsoft.com/office/officeart/2005/8/layout/arrow2"/>
    <dgm:cxn modelId="{5C3242A8-4AC2-4C31-931F-FCD744DA7DE1}" type="presParOf" srcId="{F638FBD7-9912-4BBE-A4D2-49ABE9B7121F}" destId="{A91F0D93-6B0F-4639-8F44-4C130757BF31}" srcOrd="3" destOrd="0" presId="urn:microsoft.com/office/officeart/2005/8/layout/arrow2"/>
    <dgm:cxn modelId="{EF9092C3-038D-444D-A8B7-43EA297C60A3}" type="presParOf" srcId="{F638FBD7-9912-4BBE-A4D2-49ABE9B7121F}" destId="{048B7D69-A1CA-4C39-AC00-A020D1436954}" srcOrd="4" destOrd="0" presId="urn:microsoft.com/office/officeart/2005/8/layout/arrow2"/>
    <dgm:cxn modelId="{0DE6EAA0-EEE2-439F-BDBA-392C54883B56}" type="presParOf" srcId="{F638FBD7-9912-4BBE-A4D2-49ABE9B7121F}" destId="{0F36ACD6-267C-4A27-92AC-CD622CDEEAB3}" srcOrd="5"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2BC32-FE16-42F4-8929-4853D3281A90}">
      <dsp:nvSpPr>
        <dsp:cNvPr id="0" name=""/>
        <dsp:cNvSpPr/>
      </dsp:nvSpPr>
      <dsp:spPr>
        <a:xfrm>
          <a:off x="6020" y="0"/>
          <a:ext cx="8771302" cy="457101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AACFCC-FB64-4A54-AAC5-AB5AB77F28FB}">
      <dsp:nvSpPr>
        <dsp:cNvPr id="0" name=""/>
        <dsp:cNvSpPr/>
      </dsp:nvSpPr>
      <dsp:spPr>
        <a:xfrm>
          <a:off x="662541" y="3571734"/>
          <a:ext cx="190154" cy="1901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13FA95-8156-486A-B925-84F960FA9989}">
      <dsp:nvSpPr>
        <dsp:cNvPr id="0" name=""/>
        <dsp:cNvSpPr/>
      </dsp:nvSpPr>
      <dsp:spPr>
        <a:xfrm>
          <a:off x="970982" y="3169950"/>
          <a:ext cx="3488904" cy="814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9" tIns="0" rIns="0" bIns="0" numCol="1" spcCol="1270" anchor="t" anchorCtr="0">
          <a:noAutofit/>
        </a:bodyPr>
        <a:lstStyle/>
        <a:p>
          <a:pPr lvl="0" algn="l" defTabSz="711200">
            <a:lnSpc>
              <a:spcPct val="90000"/>
            </a:lnSpc>
            <a:spcBef>
              <a:spcPct val="0"/>
            </a:spcBef>
            <a:spcAft>
              <a:spcPct val="35000"/>
            </a:spcAft>
          </a:pPr>
          <a:r>
            <a:rPr lang="en-US" sz="1600" b="1" kern="1200" noProof="0" dirty="0" smtClean="0"/>
            <a:t>Yesterday:</a:t>
          </a:r>
          <a:r>
            <a:rPr lang="en-US" sz="1600" kern="1200" noProof="0" dirty="0" smtClean="0"/>
            <a:t> </a:t>
          </a:r>
        </a:p>
        <a:p>
          <a:pPr lvl="0" algn="l" defTabSz="711200">
            <a:lnSpc>
              <a:spcPct val="90000"/>
            </a:lnSpc>
            <a:spcBef>
              <a:spcPct val="0"/>
            </a:spcBef>
            <a:spcAft>
              <a:spcPct val="35000"/>
            </a:spcAft>
          </a:pPr>
          <a:r>
            <a:rPr lang="en-US" sz="1600" kern="1200" noProof="0" dirty="0" smtClean="0"/>
            <a:t>Engineering approach</a:t>
          </a:r>
        </a:p>
        <a:p>
          <a:pPr lvl="0" algn="l" defTabSz="711200">
            <a:lnSpc>
              <a:spcPct val="90000"/>
            </a:lnSpc>
            <a:spcBef>
              <a:spcPct val="0"/>
            </a:spcBef>
            <a:spcAft>
              <a:spcPct val="35000"/>
            </a:spcAft>
          </a:pPr>
          <a:r>
            <a:rPr lang="en-US" sz="1600" kern="1200" noProof="0" dirty="0" smtClean="0"/>
            <a:t>Mainly empirical characterization</a:t>
          </a:r>
        </a:p>
        <a:p>
          <a:pPr lvl="0" algn="l" defTabSz="711200">
            <a:lnSpc>
              <a:spcPct val="90000"/>
            </a:lnSpc>
            <a:spcBef>
              <a:spcPct val="0"/>
            </a:spcBef>
            <a:spcAft>
              <a:spcPct val="35000"/>
            </a:spcAft>
          </a:pPr>
          <a:r>
            <a:rPr lang="en-US" sz="1600" kern="1200" noProof="0" dirty="0" smtClean="0"/>
            <a:t>Limited field of validation </a:t>
          </a:r>
          <a:endParaRPr lang="en-US" sz="1600" kern="1200" noProof="0" dirty="0"/>
        </a:p>
      </dsp:txBody>
      <dsp:txXfrm>
        <a:off x="970982" y="3169950"/>
        <a:ext cx="3488904" cy="814912"/>
      </dsp:txXfrm>
    </dsp:sp>
    <dsp:sp modelId="{A8B4C27D-7F96-47BA-AB41-5E5273A58DCE}">
      <dsp:nvSpPr>
        <dsp:cNvPr id="0" name=""/>
        <dsp:cNvSpPr/>
      </dsp:nvSpPr>
      <dsp:spPr>
        <a:xfrm>
          <a:off x="3045739" y="2074094"/>
          <a:ext cx="343740" cy="3437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1F0D93-6B0F-4639-8F44-4C130757BF31}">
      <dsp:nvSpPr>
        <dsp:cNvPr id="0" name=""/>
        <dsp:cNvSpPr/>
      </dsp:nvSpPr>
      <dsp:spPr>
        <a:xfrm>
          <a:off x="3347251" y="1585788"/>
          <a:ext cx="3490037" cy="2486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141" tIns="0" rIns="0" bIns="0" numCol="1" spcCol="1270" anchor="t" anchorCtr="0">
          <a:noAutofit/>
        </a:bodyPr>
        <a:lstStyle/>
        <a:p>
          <a:pPr lvl="0" algn="l" defTabSz="711200">
            <a:lnSpc>
              <a:spcPct val="90000"/>
            </a:lnSpc>
            <a:spcBef>
              <a:spcPct val="0"/>
            </a:spcBef>
            <a:spcAft>
              <a:spcPct val="35000"/>
            </a:spcAft>
          </a:pPr>
          <a:r>
            <a:rPr lang="en-US" sz="1600" b="1" kern="1200" noProof="0" dirty="0" smtClean="0"/>
            <a:t>Today: </a:t>
          </a:r>
          <a:endParaRPr lang="en-US" sz="1600" b="0" kern="1200" noProof="0" dirty="0" smtClean="0"/>
        </a:p>
        <a:p>
          <a:pPr lvl="0" algn="l" defTabSz="711200">
            <a:lnSpc>
              <a:spcPct val="90000"/>
            </a:lnSpc>
            <a:spcBef>
              <a:spcPct val="0"/>
            </a:spcBef>
            <a:spcAft>
              <a:spcPct val="35000"/>
            </a:spcAft>
          </a:pPr>
          <a:r>
            <a:rPr lang="en-US" sz="1600" b="0" kern="1200" noProof="0" dirty="0" smtClean="0"/>
            <a:t>Physician approach</a:t>
          </a:r>
        </a:p>
        <a:p>
          <a:pPr lvl="0" algn="l" defTabSz="711200">
            <a:lnSpc>
              <a:spcPct val="90000"/>
            </a:lnSpc>
            <a:spcBef>
              <a:spcPct val="0"/>
            </a:spcBef>
            <a:spcAft>
              <a:spcPct val="35000"/>
            </a:spcAft>
          </a:pPr>
          <a:r>
            <a:rPr lang="en-US" sz="1600" b="0" kern="1200" noProof="0" dirty="0" smtClean="0"/>
            <a:t>Development and qualification of instrumentation modeling</a:t>
          </a:r>
        </a:p>
        <a:p>
          <a:pPr lvl="0" algn="l" defTabSz="711200">
            <a:lnSpc>
              <a:spcPct val="90000"/>
            </a:lnSpc>
            <a:spcBef>
              <a:spcPct val="0"/>
            </a:spcBef>
            <a:spcAft>
              <a:spcPct val="35000"/>
            </a:spcAft>
          </a:pPr>
          <a:r>
            <a:rPr lang="en-US" sz="1600" b="0" kern="1200" noProof="0" dirty="0" smtClean="0"/>
            <a:t>Improvement in related nuclear data</a:t>
          </a:r>
          <a:endParaRPr lang="en-US" sz="1600" b="0" kern="1200" noProof="0" dirty="0"/>
        </a:p>
      </dsp:txBody>
      <dsp:txXfrm>
        <a:off x="3347251" y="1585788"/>
        <a:ext cx="3490037" cy="2486632"/>
      </dsp:txXfrm>
    </dsp:sp>
    <dsp:sp modelId="{048B7D69-A1CA-4C39-AC00-A020D1436954}">
      <dsp:nvSpPr>
        <dsp:cNvPr id="0" name=""/>
        <dsp:cNvSpPr/>
      </dsp:nvSpPr>
      <dsp:spPr>
        <a:xfrm>
          <a:off x="5597245" y="1009715"/>
          <a:ext cx="475385" cy="4753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36ACD6-267C-4A27-92AC-CD622CDEEAB3}">
      <dsp:nvSpPr>
        <dsp:cNvPr id="0" name=""/>
        <dsp:cNvSpPr/>
      </dsp:nvSpPr>
      <dsp:spPr>
        <a:xfrm>
          <a:off x="5939539" y="793686"/>
          <a:ext cx="2701114" cy="915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897" tIns="0" rIns="0" bIns="0" numCol="1" spcCol="1270" anchor="t" anchorCtr="0">
          <a:noAutofit/>
        </a:bodyPr>
        <a:lstStyle/>
        <a:p>
          <a:pPr lvl="0" algn="l" defTabSz="711200">
            <a:lnSpc>
              <a:spcPct val="90000"/>
            </a:lnSpc>
            <a:spcBef>
              <a:spcPct val="0"/>
            </a:spcBef>
            <a:spcAft>
              <a:spcPct val="35000"/>
            </a:spcAft>
          </a:pPr>
          <a:r>
            <a:rPr lang="en-US" sz="1600" b="1" kern="1200" noProof="0" dirty="0" smtClean="0"/>
            <a:t>Tomorrow:</a:t>
          </a:r>
          <a:r>
            <a:rPr lang="en-US" sz="1600" kern="1200" noProof="0" dirty="0" smtClean="0"/>
            <a:t> </a:t>
          </a:r>
        </a:p>
        <a:p>
          <a:pPr lvl="0" algn="l" defTabSz="711200">
            <a:lnSpc>
              <a:spcPct val="90000"/>
            </a:lnSpc>
            <a:spcBef>
              <a:spcPct val="0"/>
            </a:spcBef>
            <a:spcAft>
              <a:spcPct val="35000"/>
            </a:spcAft>
          </a:pPr>
          <a:r>
            <a:rPr lang="en-US" sz="1600" kern="1200" noProof="0" dirty="0" smtClean="0"/>
            <a:t>Extended field of validation</a:t>
          </a:r>
        </a:p>
        <a:p>
          <a:pPr lvl="0" algn="l" defTabSz="711200">
            <a:lnSpc>
              <a:spcPct val="90000"/>
            </a:lnSpc>
            <a:spcBef>
              <a:spcPct val="0"/>
            </a:spcBef>
            <a:spcAft>
              <a:spcPct val="35000"/>
            </a:spcAft>
          </a:pPr>
          <a:r>
            <a:rPr lang="en-US" sz="1600" kern="1200" noProof="0" dirty="0" smtClean="0"/>
            <a:t>Advanced signal analysis</a:t>
          </a:r>
        </a:p>
      </dsp:txBody>
      <dsp:txXfrm>
        <a:off x="5939539" y="793686"/>
        <a:ext cx="2701114" cy="91591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fr-FR" altLang="fr-FR"/>
          </a:p>
        </p:txBody>
      </p:sp>
      <p:sp>
        <p:nvSpPr>
          <p:cNvPr id="143363" name="Rectangle 3"/>
          <p:cNvSpPr>
            <a:spLocks noGrp="1" noChangeArrowheads="1"/>
          </p:cNvSpPr>
          <p:nvPr>
            <p:ph type="dt" sz="quarter"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38CC7322-CDE8-4B0A-90C6-B9A238FAE975}" type="datetimeFigureOut">
              <a:rPr lang="fr-FR" altLang="fr-FR"/>
              <a:pPr>
                <a:defRPr/>
              </a:pPr>
              <a:t>28/10/2017</a:t>
            </a:fld>
            <a:endParaRPr lang="fr-FR" altLang="fr-FR"/>
          </a:p>
        </p:txBody>
      </p:sp>
      <p:sp>
        <p:nvSpPr>
          <p:cNvPr id="143364" name="Rectangle 4"/>
          <p:cNvSpPr>
            <a:spLocks noGrp="1" noChangeArrowheads="1"/>
          </p:cNvSpPr>
          <p:nvPr>
            <p:ph type="ftr" sz="quarter" idx="2"/>
          </p:nvPr>
        </p:nvSpPr>
        <p:spPr bwMode="auto">
          <a:xfrm>
            <a:off x="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fr-FR" altLang="fr-FR"/>
          </a:p>
        </p:txBody>
      </p:sp>
      <p:sp>
        <p:nvSpPr>
          <p:cNvPr id="143365" name="Rectangle 5"/>
          <p:cNvSpPr>
            <a:spLocks noGrp="1" noChangeArrowheads="1"/>
          </p:cNvSpPr>
          <p:nvPr>
            <p:ph type="sldNum" sz="quarter" idx="3"/>
          </p:nvPr>
        </p:nvSpPr>
        <p:spPr bwMode="auto">
          <a:xfrm>
            <a:off x="377825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Arial" charset="0"/>
                <a:cs typeface="Arial" charset="0"/>
              </a:defRPr>
            </a:lvl1pPr>
          </a:lstStyle>
          <a:p>
            <a:pPr>
              <a:defRPr/>
            </a:pPr>
            <a:fld id="{7FBAA098-2ABE-4A5E-A819-3E7466DB6982}" type="slidenum">
              <a:rPr lang="fr-FR" altLang="fr-FR"/>
              <a:pPr>
                <a:defRPr/>
              </a:pPr>
              <a:t>‹N°›</a:t>
            </a:fld>
            <a:endParaRPr lang="fr-FR" altLang="fr-FR"/>
          </a:p>
        </p:txBody>
      </p:sp>
    </p:spTree>
    <p:extLst>
      <p:ext uri="{BB962C8B-B14F-4D97-AF65-F5344CB8AC3E}">
        <p14:creationId xmlns:p14="http://schemas.microsoft.com/office/powerpoint/2010/main" val="1493190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bwMode="auto">
          <a:xfrm>
            <a:off x="0" y="0"/>
            <a:ext cx="28908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829" tIns="47414" rIns="94829" bIns="47414" numCol="1" anchor="t" anchorCtr="0" compatLnSpc="1">
            <a:prstTxWarp prst="textNoShape">
              <a:avLst/>
            </a:prstTxWarp>
          </a:bodyPr>
          <a:lstStyle>
            <a:lvl1pPr defTabSz="947738">
              <a:defRPr sz="1200">
                <a:latin typeface="Calibri" pitchFamily="34" charset="0"/>
                <a:cs typeface="Arial" charset="0"/>
              </a:defRPr>
            </a:lvl1pPr>
          </a:lstStyle>
          <a:p>
            <a:pPr>
              <a:defRPr/>
            </a:pPr>
            <a:endParaRPr lang="fr-FR" altLang="fr-FR"/>
          </a:p>
        </p:txBody>
      </p:sp>
      <p:sp>
        <p:nvSpPr>
          <p:cNvPr id="3" name="Espace réservé de la date 2"/>
          <p:cNvSpPr>
            <a:spLocks noGrp="1"/>
          </p:cNvSpPr>
          <p:nvPr>
            <p:ph type="dt" idx="1"/>
          </p:nvPr>
        </p:nvSpPr>
        <p:spPr bwMode="auto">
          <a:xfrm>
            <a:off x="3778250" y="0"/>
            <a:ext cx="28892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829" tIns="47414" rIns="94829" bIns="47414" numCol="1" anchor="t" anchorCtr="0" compatLnSpc="1">
            <a:prstTxWarp prst="textNoShape">
              <a:avLst/>
            </a:prstTxWarp>
          </a:bodyPr>
          <a:lstStyle>
            <a:lvl1pPr algn="r" defTabSz="947738">
              <a:defRPr sz="1200">
                <a:latin typeface="Calibri" pitchFamily="34" charset="0"/>
                <a:cs typeface="Arial" charset="0"/>
              </a:defRPr>
            </a:lvl1pPr>
          </a:lstStyle>
          <a:p>
            <a:pPr>
              <a:defRPr/>
            </a:pPr>
            <a:fld id="{FAD88D1D-3F0A-4CD8-A994-59560DEEAAC1}" type="datetimeFigureOut">
              <a:rPr lang="fr-FR" altLang="fr-FR"/>
              <a:pPr>
                <a:defRPr/>
              </a:pPr>
              <a:t>28/10/2017</a:t>
            </a:fld>
            <a:endParaRPr lang="fr-FR" altLang="fr-FR"/>
          </a:p>
        </p:txBody>
      </p:sp>
      <p:sp>
        <p:nvSpPr>
          <p:cNvPr id="4" name="Espace réservé de l'image des diapositives 3"/>
          <p:cNvSpPr>
            <a:spLocks noGrp="1" noRot="1" noChangeAspect="1"/>
          </p:cNvSpPr>
          <p:nvPr>
            <p:ph type="sldImg" idx="2"/>
          </p:nvPr>
        </p:nvSpPr>
        <p:spPr>
          <a:xfrm>
            <a:off x="852488" y="742950"/>
            <a:ext cx="4965700" cy="3724275"/>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bwMode="auto">
          <a:xfrm>
            <a:off x="666750" y="4714875"/>
            <a:ext cx="5335588"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829" tIns="47414" rIns="94829" bIns="47414"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bwMode="auto">
          <a:xfrm>
            <a:off x="0" y="9428163"/>
            <a:ext cx="289083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829" tIns="47414" rIns="94829" bIns="47414" numCol="1" anchor="b" anchorCtr="0" compatLnSpc="1">
            <a:prstTxWarp prst="textNoShape">
              <a:avLst/>
            </a:prstTxWarp>
          </a:bodyPr>
          <a:lstStyle>
            <a:lvl1pPr defTabSz="947738">
              <a:defRPr sz="1200">
                <a:latin typeface="Calibri" pitchFamily="34" charset="0"/>
                <a:cs typeface="Arial" charset="0"/>
              </a:defRPr>
            </a:lvl1pPr>
          </a:lstStyle>
          <a:p>
            <a:pPr>
              <a:defRPr/>
            </a:pPr>
            <a:endParaRPr lang="fr-FR" altLang="fr-FR"/>
          </a:p>
        </p:txBody>
      </p:sp>
      <p:sp>
        <p:nvSpPr>
          <p:cNvPr id="7" name="Espace réservé du numéro de diapositive 6"/>
          <p:cNvSpPr>
            <a:spLocks noGrp="1"/>
          </p:cNvSpPr>
          <p:nvPr>
            <p:ph type="sldNum" sz="quarter" idx="5"/>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829" tIns="47414" rIns="94829" bIns="47414" numCol="1" anchor="b" anchorCtr="0" compatLnSpc="1">
            <a:prstTxWarp prst="textNoShape">
              <a:avLst/>
            </a:prstTxWarp>
          </a:bodyPr>
          <a:lstStyle>
            <a:lvl1pPr algn="r" defTabSz="947738">
              <a:defRPr sz="1200">
                <a:latin typeface="Calibri" pitchFamily="34" charset="0"/>
                <a:cs typeface="Arial" charset="0"/>
              </a:defRPr>
            </a:lvl1pPr>
          </a:lstStyle>
          <a:p>
            <a:pPr>
              <a:defRPr/>
            </a:pPr>
            <a:fld id="{95236233-C418-4907-A878-2C6B5CAE8DB6}" type="slidenum">
              <a:rPr lang="fr-FR" altLang="fr-FR"/>
              <a:pPr>
                <a:defRPr/>
              </a:pPr>
              <a:t>‹N°›</a:t>
            </a:fld>
            <a:endParaRPr lang="fr-FR" altLang="fr-FR"/>
          </a:p>
        </p:txBody>
      </p:sp>
    </p:spTree>
    <p:extLst>
      <p:ext uri="{BB962C8B-B14F-4D97-AF65-F5344CB8AC3E}">
        <p14:creationId xmlns:p14="http://schemas.microsoft.com/office/powerpoint/2010/main" val="699960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p:cNvSpPr>
            <a:spLocks noGrp="1"/>
          </p:cNvSpPr>
          <p:nvPr>
            <p:ph type="body" idx="1"/>
          </p:nvPr>
        </p:nvSpPr>
        <p:spPr>
          <a:noFill/>
        </p:spPr>
        <p:txBody>
          <a:bodyPr/>
          <a:lstStyle/>
          <a:p>
            <a:endParaRPr lang="fr-FR" altLang="fr-FR" dirty="0" smtClean="0"/>
          </a:p>
        </p:txBody>
      </p:sp>
      <p:sp>
        <p:nvSpPr>
          <p:cNvPr id="34820" name="Espace réservé du numéro de diapositive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Calibri" pitchFamily="34" charset="0"/>
              </a:defRPr>
            </a:lvl1pPr>
            <a:lvl2pPr marL="742950" indent="-285750" defTabSz="947738" eaLnBrk="0" hangingPunct="0">
              <a:spcBef>
                <a:spcPct val="30000"/>
              </a:spcBef>
              <a:defRPr sz="1200">
                <a:solidFill>
                  <a:schemeClr val="tx1"/>
                </a:solidFill>
                <a:latin typeface="Calibri" pitchFamily="34" charset="0"/>
              </a:defRPr>
            </a:lvl2pPr>
            <a:lvl3pPr marL="1143000" indent="-228600" defTabSz="947738" eaLnBrk="0" hangingPunct="0">
              <a:spcBef>
                <a:spcPct val="30000"/>
              </a:spcBef>
              <a:defRPr sz="1200">
                <a:solidFill>
                  <a:schemeClr val="tx1"/>
                </a:solidFill>
                <a:latin typeface="Calibri" pitchFamily="34" charset="0"/>
              </a:defRPr>
            </a:lvl3pPr>
            <a:lvl4pPr marL="1600200" indent="-228600" defTabSz="947738" eaLnBrk="0" hangingPunct="0">
              <a:spcBef>
                <a:spcPct val="30000"/>
              </a:spcBef>
              <a:defRPr sz="1200">
                <a:solidFill>
                  <a:schemeClr val="tx1"/>
                </a:solidFill>
                <a:latin typeface="Calibri" pitchFamily="34" charset="0"/>
              </a:defRPr>
            </a:lvl4pPr>
            <a:lvl5pPr marL="2057400" indent="-228600" defTabSz="947738" eaLnBrk="0" hangingPunct="0">
              <a:spcBef>
                <a:spcPct val="30000"/>
              </a:spcBef>
              <a:defRPr sz="1200">
                <a:solidFill>
                  <a:schemeClr val="tx1"/>
                </a:solidFill>
                <a:latin typeface="Calibri" pitchFamily="34" charset="0"/>
              </a:defRPr>
            </a:lvl5pPr>
            <a:lvl6pPr marL="2514600" indent="-228600" defTabSz="947738" eaLnBrk="0" fontAlgn="base" hangingPunct="0">
              <a:spcBef>
                <a:spcPct val="30000"/>
              </a:spcBef>
              <a:spcAft>
                <a:spcPct val="0"/>
              </a:spcAft>
              <a:defRPr sz="1200">
                <a:solidFill>
                  <a:schemeClr val="tx1"/>
                </a:solidFill>
                <a:latin typeface="Calibri" pitchFamily="34" charset="0"/>
              </a:defRPr>
            </a:lvl6pPr>
            <a:lvl7pPr marL="2971800" indent="-228600" defTabSz="947738" eaLnBrk="0" fontAlgn="base" hangingPunct="0">
              <a:spcBef>
                <a:spcPct val="30000"/>
              </a:spcBef>
              <a:spcAft>
                <a:spcPct val="0"/>
              </a:spcAft>
              <a:defRPr sz="1200">
                <a:solidFill>
                  <a:schemeClr val="tx1"/>
                </a:solidFill>
                <a:latin typeface="Calibri" pitchFamily="34" charset="0"/>
              </a:defRPr>
            </a:lvl7pPr>
            <a:lvl8pPr marL="3429000" indent="-228600" defTabSz="947738" eaLnBrk="0" fontAlgn="base" hangingPunct="0">
              <a:spcBef>
                <a:spcPct val="30000"/>
              </a:spcBef>
              <a:spcAft>
                <a:spcPct val="0"/>
              </a:spcAft>
              <a:defRPr sz="1200">
                <a:solidFill>
                  <a:schemeClr val="tx1"/>
                </a:solidFill>
                <a:latin typeface="Calibri" pitchFamily="34" charset="0"/>
              </a:defRPr>
            </a:lvl8pPr>
            <a:lvl9pPr marL="3886200" indent="-228600" defTabSz="94773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C2CA3A6-56DC-4F0C-9F93-4C482934E01A}" type="slidenum">
              <a:rPr lang="fr-FR" altLang="fr-FR" smtClean="0"/>
              <a:pPr eaLnBrk="1" hangingPunct="1">
                <a:spcBef>
                  <a:spcPct val="0"/>
                </a:spcBef>
              </a:pPr>
              <a:t>1</a:t>
            </a:fld>
            <a:endParaRPr lang="fr-FR" altLang="fr-F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952069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defTabSz="907364">
              <a:defRPr sz="1500">
                <a:solidFill>
                  <a:schemeClr val="tx1"/>
                </a:solidFill>
                <a:latin typeface="Arial" charset="0"/>
              </a:defRPr>
            </a:lvl1pPr>
            <a:lvl2pPr marL="709781" indent="-272058" defTabSz="907364">
              <a:defRPr sz="1500">
                <a:solidFill>
                  <a:schemeClr val="tx1"/>
                </a:solidFill>
                <a:latin typeface="Arial" charset="0"/>
              </a:defRPr>
            </a:lvl2pPr>
            <a:lvl3pPr marL="1092789" indent="-217342" defTabSz="907364">
              <a:defRPr sz="1500">
                <a:solidFill>
                  <a:schemeClr val="tx1"/>
                </a:solidFill>
                <a:latin typeface="Arial" charset="0"/>
              </a:defRPr>
            </a:lvl3pPr>
            <a:lvl4pPr marL="1530512" indent="-217342" defTabSz="907364">
              <a:defRPr sz="1500">
                <a:solidFill>
                  <a:schemeClr val="tx1"/>
                </a:solidFill>
                <a:latin typeface="Arial" charset="0"/>
              </a:defRPr>
            </a:lvl4pPr>
            <a:lvl5pPr marL="1968235" indent="-217342" defTabSz="907364">
              <a:defRPr sz="1500">
                <a:solidFill>
                  <a:schemeClr val="tx1"/>
                </a:solidFill>
                <a:latin typeface="Arial" charset="0"/>
              </a:defRPr>
            </a:lvl5pPr>
            <a:lvl6pPr marL="2405959" indent="-217342" algn="ctr" defTabSz="907364" eaLnBrk="0" fontAlgn="base" hangingPunct="0">
              <a:spcBef>
                <a:spcPct val="50000"/>
              </a:spcBef>
              <a:spcAft>
                <a:spcPct val="0"/>
              </a:spcAft>
              <a:defRPr sz="1500">
                <a:solidFill>
                  <a:schemeClr val="tx1"/>
                </a:solidFill>
                <a:latin typeface="Arial" charset="0"/>
              </a:defRPr>
            </a:lvl6pPr>
            <a:lvl7pPr marL="2843682" indent="-217342" algn="ctr" defTabSz="907364" eaLnBrk="0" fontAlgn="base" hangingPunct="0">
              <a:spcBef>
                <a:spcPct val="50000"/>
              </a:spcBef>
              <a:spcAft>
                <a:spcPct val="0"/>
              </a:spcAft>
              <a:defRPr sz="1500">
                <a:solidFill>
                  <a:schemeClr val="tx1"/>
                </a:solidFill>
                <a:latin typeface="Arial" charset="0"/>
              </a:defRPr>
            </a:lvl7pPr>
            <a:lvl8pPr marL="3281405" indent="-217342" algn="ctr" defTabSz="907364" eaLnBrk="0" fontAlgn="base" hangingPunct="0">
              <a:spcBef>
                <a:spcPct val="50000"/>
              </a:spcBef>
              <a:spcAft>
                <a:spcPct val="0"/>
              </a:spcAft>
              <a:defRPr sz="1500">
                <a:solidFill>
                  <a:schemeClr val="tx1"/>
                </a:solidFill>
                <a:latin typeface="Arial" charset="0"/>
              </a:defRPr>
            </a:lvl8pPr>
            <a:lvl9pPr marL="3719128" indent="-217342" algn="ctr" defTabSz="907364" eaLnBrk="0" fontAlgn="base" hangingPunct="0">
              <a:spcBef>
                <a:spcPct val="50000"/>
              </a:spcBef>
              <a:spcAft>
                <a:spcPct val="0"/>
              </a:spcAft>
              <a:defRPr sz="1500">
                <a:solidFill>
                  <a:schemeClr val="tx1"/>
                </a:solidFill>
                <a:latin typeface="Arial" charset="0"/>
              </a:defRPr>
            </a:lvl9pPr>
          </a:lstStyle>
          <a:p>
            <a:fld id="{33901E82-C628-4549-838A-DCBBB797861B}" type="slidenum">
              <a:rPr lang="fr-FR" altLang="fr-FR" sz="1100">
                <a:latin typeface="Times New Roman" pitchFamily="18" charset="0"/>
              </a:rPr>
              <a:pPr/>
              <a:t>9</a:t>
            </a:fld>
            <a:endParaRPr lang="fr-FR" altLang="fr-FR" sz="1100">
              <a:latin typeface="Times New Roman"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p:cNvSpPr>
            <a:spLocks noGrp="1" noRot="1" noChangeAspect="1" noTextEdit="1"/>
          </p:cNvSpPr>
          <p:nvPr>
            <p:ph type="sldImg"/>
          </p:nvPr>
        </p:nvSpPr>
        <p:spPr>
          <a:ln/>
        </p:spPr>
      </p:sp>
      <p:sp>
        <p:nvSpPr>
          <p:cNvPr id="120835" name="Espace réservé des commentaires 2"/>
          <p:cNvSpPr>
            <a:spLocks noGrp="1"/>
          </p:cNvSpPr>
          <p:nvPr>
            <p:ph type="body" idx="1"/>
          </p:nvPr>
        </p:nvSpPr>
        <p:spPr>
          <a:noFill/>
        </p:spPr>
        <p:txBody>
          <a:bodyPr/>
          <a:lstStyle/>
          <a:p>
            <a:endParaRPr lang="fr-FR" altLang="fr-FR" smtClean="0"/>
          </a:p>
        </p:txBody>
      </p:sp>
      <p:sp>
        <p:nvSpPr>
          <p:cNvPr id="120836" name="Espace réservé du numéro de diapositive 3"/>
          <p:cNvSpPr>
            <a:spLocks noGrp="1"/>
          </p:cNvSpPr>
          <p:nvPr>
            <p:ph type="sldNum" sz="quarter" idx="5"/>
          </p:nvPr>
        </p:nvSpPr>
        <p:spPr>
          <a:noFill/>
        </p:spPr>
        <p:txBody>
          <a:bodyPr/>
          <a:lstStyle>
            <a:lvl1pPr defTabSz="907364">
              <a:defRPr sz="1500">
                <a:solidFill>
                  <a:schemeClr val="tx1"/>
                </a:solidFill>
                <a:latin typeface="Arial" charset="0"/>
              </a:defRPr>
            </a:lvl1pPr>
            <a:lvl2pPr marL="711300" indent="-273577" defTabSz="907364">
              <a:defRPr sz="1500">
                <a:solidFill>
                  <a:schemeClr val="tx1"/>
                </a:solidFill>
                <a:latin typeface="Arial" charset="0"/>
              </a:defRPr>
            </a:lvl2pPr>
            <a:lvl3pPr marL="1094308" indent="-218862" defTabSz="907364">
              <a:defRPr sz="1500">
                <a:solidFill>
                  <a:schemeClr val="tx1"/>
                </a:solidFill>
                <a:latin typeface="Arial" charset="0"/>
              </a:defRPr>
            </a:lvl3pPr>
            <a:lvl4pPr marL="1532031" indent="-218862" defTabSz="907364">
              <a:defRPr sz="1500">
                <a:solidFill>
                  <a:schemeClr val="tx1"/>
                </a:solidFill>
                <a:latin typeface="Arial" charset="0"/>
              </a:defRPr>
            </a:lvl4pPr>
            <a:lvl5pPr marL="1969755" indent="-218862" defTabSz="907364">
              <a:defRPr sz="1500">
                <a:solidFill>
                  <a:schemeClr val="tx1"/>
                </a:solidFill>
                <a:latin typeface="Arial" charset="0"/>
              </a:defRPr>
            </a:lvl5pPr>
            <a:lvl6pPr marL="2407478" indent="-218862" algn="ctr" defTabSz="907364" eaLnBrk="0" fontAlgn="base" hangingPunct="0">
              <a:spcBef>
                <a:spcPct val="50000"/>
              </a:spcBef>
              <a:spcAft>
                <a:spcPct val="0"/>
              </a:spcAft>
              <a:defRPr sz="1500">
                <a:solidFill>
                  <a:schemeClr val="tx1"/>
                </a:solidFill>
                <a:latin typeface="Arial" charset="0"/>
              </a:defRPr>
            </a:lvl6pPr>
            <a:lvl7pPr marL="2845201" indent="-218862" algn="ctr" defTabSz="907364" eaLnBrk="0" fontAlgn="base" hangingPunct="0">
              <a:spcBef>
                <a:spcPct val="50000"/>
              </a:spcBef>
              <a:spcAft>
                <a:spcPct val="0"/>
              </a:spcAft>
              <a:defRPr sz="1500">
                <a:solidFill>
                  <a:schemeClr val="tx1"/>
                </a:solidFill>
                <a:latin typeface="Arial" charset="0"/>
              </a:defRPr>
            </a:lvl7pPr>
            <a:lvl8pPr marL="3282925" indent="-218862" algn="ctr" defTabSz="907364" eaLnBrk="0" fontAlgn="base" hangingPunct="0">
              <a:spcBef>
                <a:spcPct val="50000"/>
              </a:spcBef>
              <a:spcAft>
                <a:spcPct val="0"/>
              </a:spcAft>
              <a:defRPr sz="1500">
                <a:solidFill>
                  <a:schemeClr val="tx1"/>
                </a:solidFill>
                <a:latin typeface="Arial" charset="0"/>
              </a:defRPr>
            </a:lvl8pPr>
            <a:lvl9pPr marL="3720648" indent="-218862" algn="ctr" defTabSz="907364" eaLnBrk="0" fontAlgn="base" hangingPunct="0">
              <a:spcBef>
                <a:spcPct val="50000"/>
              </a:spcBef>
              <a:spcAft>
                <a:spcPct val="0"/>
              </a:spcAft>
              <a:defRPr sz="1500">
                <a:solidFill>
                  <a:schemeClr val="tx1"/>
                </a:solidFill>
                <a:latin typeface="Arial" charset="0"/>
              </a:defRPr>
            </a:lvl9pPr>
          </a:lstStyle>
          <a:p>
            <a:fld id="{2736CA1E-E301-4F98-A75A-A1392DB2A7F3}" type="slidenum">
              <a:rPr lang="fr-FR" altLang="fr-FR" sz="1100">
                <a:latin typeface="Times New Roman" pitchFamily="18" charset="0"/>
              </a:rPr>
              <a:pPr/>
              <a:t>14</a:t>
            </a:fld>
            <a:endParaRPr lang="fr-FR" altLang="fr-FR" sz="110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p:spTree>
      <p:nvGrpSpPr>
        <p:cNvPr id="1" name=""/>
        <p:cNvGrpSpPr/>
        <p:nvPr/>
      </p:nvGrpSpPr>
      <p:grpSpPr>
        <a:xfrm>
          <a:off x="0" y="0"/>
          <a:ext cx="0" cy="0"/>
          <a:chOff x="0" y="0"/>
          <a:chExt cx="0" cy="0"/>
        </a:xfrm>
      </p:grpSpPr>
      <p:pic>
        <p:nvPicPr>
          <p:cNvPr id="5" name="Image 8" descr="bandeau_titr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30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960000" y="1855288"/>
            <a:ext cx="4788464" cy="2653832"/>
          </a:xfrm>
        </p:spPr>
        <p:txBody>
          <a:bodyPr anchor="t"/>
          <a:lstStyle>
            <a:lvl1pPr>
              <a:lnSpc>
                <a:spcPts val="3800"/>
              </a:lnSpc>
              <a:defRPr sz="2800" b="0" cap="all" baseline="0">
                <a:solidFill>
                  <a:srgbClr val="666666"/>
                </a:solidFill>
              </a:defRPr>
            </a:lvl1pPr>
          </a:lstStyle>
          <a:p>
            <a:r>
              <a:rPr lang="fr-FR" dirty="0" smtClean="0"/>
              <a:t>Cliquez pour modifier le style du titre</a:t>
            </a:r>
            <a:endParaRPr lang="fr-FR" dirty="0"/>
          </a:p>
        </p:txBody>
      </p:sp>
      <p:sp>
        <p:nvSpPr>
          <p:cNvPr id="3" name="Sous-titre 2"/>
          <p:cNvSpPr>
            <a:spLocks noGrp="1"/>
          </p:cNvSpPr>
          <p:nvPr>
            <p:ph type="subTitle" idx="1"/>
          </p:nvPr>
        </p:nvSpPr>
        <p:spPr>
          <a:xfrm>
            <a:off x="3960000" y="5805264"/>
            <a:ext cx="4788464" cy="504056"/>
          </a:xfrm>
        </p:spPr>
        <p:txBody>
          <a:bodyPr anchor="b"/>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9" name="Espace réservé du texte 8"/>
          <p:cNvSpPr>
            <a:spLocks noGrp="1"/>
          </p:cNvSpPr>
          <p:nvPr>
            <p:ph type="body" sz="quarter" idx="13"/>
          </p:nvPr>
        </p:nvSpPr>
        <p:spPr>
          <a:xfrm>
            <a:off x="3960000" y="4509120"/>
            <a:ext cx="4788464" cy="1224136"/>
          </a:xfrm>
        </p:spPr>
        <p:txBody>
          <a:bodyPr anchor="b"/>
          <a:lstStyle>
            <a:lvl1pPr marL="0" indent="0">
              <a:buFont typeface="Arial" pitchFamily="34" charset="0"/>
              <a:buNone/>
              <a:defRPr sz="850" b="0">
                <a:solidFill>
                  <a:srgbClr val="666666"/>
                </a:solidFill>
              </a:defRPr>
            </a:lvl1pPr>
          </a:lstStyle>
          <a:p>
            <a:pPr lvl="0"/>
            <a:r>
              <a:rPr lang="fr-FR" smtClean="0"/>
              <a:t>Modifiez les styles du texte du masque</a:t>
            </a:r>
          </a:p>
        </p:txBody>
      </p:sp>
      <p:sp>
        <p:nvSpPr>
          <p:cNvPr id="6" name="Espace réservé de la date 10"/>
          <p:cNvSpPr>
            <a:spLocks noGrp="1"/>
          </p:cNvSpPr>
          <p:nvPr>
            <p:ph type="dt" sz="half" idx="14"/>
          </p:nvPr>
        </p:nvSpPr>
        <p:spPr>
          <a:xfrm>
            <a:off x="3959225" y="6305550"/>
            <a:ext cx="1450975" cy="365125"/>
          </a:xfrm>
        </p:spPr>
        <p:txBody>
          <a:bodyPr/>
          <a:lstStyle>
            <a:lvl1pPr>
              <a:defRPr/>
            </a:lvl1pPr>
          </a:lstStyle>
          <a:p>
            <a:pPr>
              <a:defRPr/>
            </a:pPr>
            <a:fld id="{6E74EE21-8D48-4EC0-ADA4-6954F178233E}" type="datetime4">
              <a:rPr lang="fr-FR"/>
              <a:pPr>
                <a:defRPr/>
              </a:pPr>
              <a:t>28 octobre 2017</a:t>
            </a:fld>
            <a:endParaRPr lang="fr-FR" dirty="0"/>
          </a:p>
        </p:txBody>
      </p:sp>
      <p:sp>
        <p:nvSpPr>
          <p:cNvPr id="7" name="Espace réservé du numéro de diapositive 11"/>
          <p:cNvSpPr>
            <a:spLocks noGrp="1"/>
          </p:cNvSpPr>
          <p:nvPr>
            <p:ph type="sldNum" sz="quarter" idx="15"/>
          </p:nvPr>
        </p:nvSpPr>
        <p:spPr/>
        <p:txBody>
          <a:bodyPr/>
          <a:lstStyle>
            <a:lvl1pPr>
              <a:defRPr>
                <a:solidFill>
                  <a:schemeClr val="bg1"/>
                </a:solidFill>
              </a:defRPr>
            </a:lvl1pPr>
          </a:lstStyle>
          <a:p>
            <a:pPr>
              <a:defRPr/>
            </a:pPr>
            <a:r>
              <a:rPr lang="fr-FR"/>
              <a:t>|  PAGE </a:t>
            </a:r>
            <a:fld id="{89B3643C-507C-4E82-BDC7-52F10EC02E28}" type="slidenum">
              <a:rPr lang="fr-FR"/>
              <a:pPr>
                <a:defRPr/>
              </a:pPr>
              <a:t>‹N°›</a:t>
            </a:fld>
            <a:endParaRPr lang="fr-FR"/>
          </a:p>
        </p:txBody>
      </p:sp>
      <p:sp>
        <p:nvSpPr>
          <p:cNvPr id="8" name="Espace réservé du pied de page 12"/>
          <p:cNvSpPr>
            <a:spLocks noGrp="1"/>
          </p:cNvSpPr>
          <p:nvPr>
            <p:ph type="ftr" sz="quarter" idx="16"/>
          </p:nvPr>
        </p:nvSpPr>
        <p:spPr>
          <a:xfrm>
            <a:off x="5435600" y="6305550"/>
            <a:ext cx="2555875" cy="365125"/>
          </a:xfrm>
        </p:spPr>
        <p:txBody>
          <a:bodyPr/>
          <a:lstStyle>
            <a:lvl1pPr>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22994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age vierge">
    <p:spTree>
      <p:nvGrpSpPr>
        <p:cNvPr id="1" name=""/>
        <p:cNvGrpSpPr/>
        <p:nvPr/>
      </p:nvGrpSpPr>
      <p:grpSpPr>
        <a:xfrm>
          <a:off x="0" y="0"/>
          <a:ext cx="0" cy="0"/>
          <a:chOff x="0" y="0"/>
          <a:chExt cx="0" cy="0"/>
        </a:xfrm>
      </p:grpSpPr>
      <p:pic>
        <p:nvPicPr>
          <p:cNvPr id="3" name="Image 8" descr="bandeau_page_car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15"/>
          <p:cNvSpPr>
            <a:spLocks noGrp="1"/>
          </p:cNvSpPr>
          <p:nvPr>
            <p:ph sz="quarter" idx="15"/>
          </p:nvPr>
        </p:nvSpPr>
        <p:spPr>
          <a:xfrm>
            <a:off x="378000" y="836613"/>
            <a:ext cx="8460000" cy="51847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5"/>
          <p:cNvSpPr>
            <a:spLocks noGrp="1"/>
          </p:cNvSpPr>
          <p:nvPr>
            <p:ph type="dt" sz="half" idx="16"/>
          </p:nvPr>
        </p:nvSpPr>
        <p:spPr/>
        <p:txBody>
          <a:bodyPr/>
          <a:lstStyle>
            <a:lvl1pPr>
              <a:defRPr/>
            </a:lvl1pPr>
          </a:lstStyle>
          <a:p>
            <a:pPr>
              <a:defRPr/>
            </a:pPr>
            <a:fld id="{985439A2-EB14-40AA-9821-62E8F79DD252}" type="datetime4">
              <a:rPr lang="fr-FR"/>
              <a:pPr>
                <a:defRPr/>
              </a:pPr>
              <a:t>28 octobre 2017</a:t>
            </a:fld>
            <a:endParaRPr lang="fr-FR" dirty="0"/>
          </a:p>
        </p:txBody>
      </p:sp>
      <p:sp>
        <p:nvSpPr>
          <p:cNvPr id="5" name="Espace réservé du numéro de diapositive 6"/>
          <p:cNvSpPr>
            <a:spLocks noGrp="1"/>
          </p:cNvSpPr>
          <p:nvPr>
            <p:ph type="sldNum" sz="quarter" idx="17"/>
          </p:nvPr>
        </p:nvSpPr>
        <p:spPr/>
        <p:txBody>
          <a:bodyPr/>
          <a:lstStyle>
            <a:lvl1pPr>
              <a:defRPr/>
            </a:lvl1pPr>
          </a:lstStyle>
          <a:p>
            <a:pPr>
              <a:defRPr/>
            </a:pPr>
            <a:r>
              <a:rPr lang="fr-FR"/>
              <a:t>|  PAGE </a:t>
            </a:r>
            <a:fld id="{E86A7DDB-1C41-4960-9F16-A0221ABD7FAC}" type="slidenum">
              <a:rPr lang="fr-FR"/>
              <a:pPr>
                <a:defRPr/>
              </a:pPr>
              <a:t>‹N°›</a:t>
            </a:fld>
            <a:endParaRPr lang="fr-FR"/>
          </a:p>
        </p:txBody>
      </p:sp>
      <p:sp>
        <p:nvSpPr>
          <p:cNvPr id="6" name="Espace réservé du pied de page 7"/>
          <p:cNvSpPr>
            <a:spLocks noGrp="1"/>
          </p:cNvSpPr>
          <p:nvPr>
            <p:ph type="ftr" sz="quarter" idx="18"/>
          </p:nvPr>
        </p:nvSpPr>
        <p:spPr/>
        <p:txBody>
          <a:bodyPr/>
          <a:lstStyle>
            <a:lvl1pPr>
              <a:defRPr/>
            </a:lvl1pPr>
          </a:lstStyle>
          <a:p>
            <a:pPr>
              <a:defRPr/>
            </a:pPr>
            <a:r>
              <a:rPr lang="fr-FR"/>
              <a:t>CEA | 10 AVRIL 2012</a:t>
            </a:r>
          </a:p>
        </p:txBody>
      </p:sp>
    </p:spTree>
    <p:extLst>
      <p:ext uri="{BB962C8B-B14F-4D97-AF65-F5344CB8AC3E}">
        <p14:creationId xmlns:p14="http://schemas.microsoft.com/office/powerpoint/2010/main" val="669914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rte">
    <p:spTree>
      <p:nvGrpSpPr>
        <p:cNvPr id="1" name=""/>
        <p:cNvGrpSpPr/>
        <p:nvPr/>
      </p:nvGrpSpPr>
      <p:grpSpPr>
        <a:xfrm>
          <a:off x="0" y="0"/>
          <a:ext cx="0" cy="0"/>
          <a:chOff x="0" y="0"/>
          <a:chExt cx="0" cy="0"/>
        </a:xfrm>
      </p:grpSpPr>
      <p:pic>
        <p:nvPicPr>
          <p:cNvPr id="3" name="Image 8" descr="car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76238" y="846138"/>
            <a:ext cx="8459787"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9" descr="bandeau_page_car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Espace réservé du graphique 32"/>
          <p:cNvSpPr>
            <a:spLocks noGrp="1"/>
          </p:cNvSpPr>
          <p:nvPr>
            <p:ph type="chart" sz="quarter" idx="13"/>
          </p:nvPr>
        </p:nvSpPr>
        <p:spPr>
          <a:xfrm>
            <a:off x="899592" y="5157788"/>
            <a:ext cx="3240360" cy="863600"/>
          </a:xfrm>
        </p:spPr>
        <p:txBody>
          <a:bodyPr rtlCol="0" anchor="ctr">
            <a:noAutofit/>
          </a:bodyPr>
          <a:lstStyle>
            <a:lvl1pPr marL="0" indent="0" algn="ctr">
              <a:defRPr sz="1200"/>
            </a:lvl1pPr>
          </a:lstStyle>
          <a:p>
            <a:pPr lvl="0"/>
            <a:r>
              <a:rPr lang="fr-FR" noProof="0" smtClean="0"/>
              <a:t>Cliquez sur l'icône pour ajouter un graphique</a:t>
            </a:r>
            <a:endParaRPr lang="fr-FR" noProof="0" dirty="0"/>
          </a:p>
        </p:txBody>
      </p:sp>
      <p:sp>
        <p:nvSpPr>
          <p:cNvPr id="5" name="Espace réservé de la date 5"/>
          <p:cNvSpPr>
            <a:spLocks noGrp="1"/>
          </p:cNvSpPr>
          <p:nvPr>
            <p:ph type="dt" sz="half" idx="14"/>
          </p:nvPr>
        </p:nvSpPr>
        <p:spPr/>
        <p:txBody>
          <a:bodyPr/>
          <a:lstStyle>
            <a:lvl1pPr>
              <a:defRPr/>
            </a:lvl1pPr>
          </a:lstStyle>
          <a:p>
            <a:pPr>
              <a:defRPr/>
            </a:pPr>
            <a:fld id="{C05A1C6F-3244-4BEF-9663-99B1420E7C58}" type="datetime4">
              <a:rPr lang="fr-FR"/>
              <a:pPr>
                <a:defRPr/>
              </a:pPr>
              <a:t>28 octobre 2017</a:t>
            </a:fld>
            <a:endParaRPr lang="fr-FR" dirty="0"/>
          </a:p>
        </p:txBody>
      </p:sp>
      <p:sp>
        <p:nvSpPr>
          <p:cNvPr id="6" name="Espace réservé du numéro de diapositive 6"/>
          <p:cNvSpPr>
            <a:spLocks noGrp="1"/>
          </p:cNvSpPr>
          <p:nvPr>
            <p:ph type="sldNum" sz="quarter" idx="15"/>
          </p:nvPr>
        </p:nvSpPr>
        <p:spPr/>
        <p:txBody>
          <a:bodyPr/>
          <a:lstStyle>
            <a:lvl1pPr>
              <a:defRPr/>
            </a:lvl1pPr>
          </a:lstStyle>
          <a:p>
            <a:pPr>
              <a:defRPr/>
            </a:pPr>
            <a:r>
              <a:rPr lang="fr-FR"/>
              <a:t>|  PAGE </a:t>
            </a:r>
            <a:fld id="{8F7E3EE7-0616-480F-95CB-A19B3C12003C}" type="slidenum">
              <a:rPr lang="fr-FR"/>
              <a:pPr>
                <a:defRPr/>
              </a:pPr>
              <a:t>‹N°›</a:t>
            </a:fld>
            <a:endParaRPr lang="fr-FR"/>
          </a:p>
        </p:txBody>
      </p:sp>
      <p:sp>
        <p:nvSpPr>
          <p:cNvPr id="7" name="Espace réservé du pied de page 7"/>
          <p:cNvSpPr>
            <a:spLocks noGrp="1"/>
          </p:cNvSpPr>
          <p:nvPr>
            <p:ph type="ftr" sz="quarter" idx="16"/>
          </p:nvPr>
        </p:nvSpPr>
        <p:spPr/>
        <p:txBody>
          <a:bodyPr/>
          <a:lstStyle>
            <a:lvl1pPr>
              <a:defRPr/>
            </a:lvl1pPr>
          </a:lstStyle>
          <a:p>
            <a:pPr>
              <a:defRPr/>
            </a:pPr>
            <a:r>
              <a:rPr lang="fr-FR"/>
              <a:t>CEA | 10 AVRIL 2012</a:t>
            </a:r>
          </a:p>
        </p:txBody>
      </p:sp>
    </p:spTree>
    <p:extLst>
      <p:ext uri="{BB962C8B-B14F-4D97-AF65-F5344CB8AC3E}">
        <p14:creationId xmlns:p14="http://schemas.microsoft.com/office/powerpoint/2010/main" val="2301409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Texte">
    <p:spTree>
      <p:nvGrpSpPr>
        <p:cNvPr id="1" name=""/>
        <p:cNvGrpSpPr/>
        <p:nvPr/>
      </p:nvGrpSpPr>
      <p:grpSpPr>
        <a:xfrm>
          <a:off x="0" y="0"/>
          <a:ext cx="0" cy="0"/>
          <a:chOff x="0" y="0"/>
          <a:chExt cx="0" cy="0"/>
        </a:xfrm>
      </p:grpSpPr>
      <p:pic>
        <p:nvPicPr>
          <p:cNvPr id="4" name="Image 8" descr="bandeau_intercalair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09938" y="0"/>
            <a:ext cx="583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9" descr="bandeau_dernièr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09938" y="0"/>
            <a:ext cx="5834062"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7138800" y="5799600"/>
            <a:ext cx="1897200" cy="943200"/>
          </a:xfrm>
        </p:spPr>
        <p:txBody>
          <a:bodyPr anchor="t"/>
          <a:lstStyle>
            <a:lvl1pPr>
              <a:lnSpc>
                <a:spcPts val="1200"/>
              </a:lnSpc>
              <a:defRPr sz="850" b="0" cap="none" baseline="0">
                <a:solidFill>
                  <a:schemeClr val="bg2"/>
                </a:solidFill>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a:xfrm>
            <a:off x="3539505" y="5799600"/>
            <a:ext cx="3552775" cy="943200"/>
          </a:xfrm>
        </p:spPr>
        <p:txBody>
          <a:bodyPr/>
          <a:lstStyle>
            <a:lvl1pPr marL="0" indent="0">
              <a:lnSpc>
                <a:spcPts val="1200"/>
              </a:lnSpc>
              <a:spcAft>
                <a:spcPts val="0"/>
              </a:spcAft>
              <a:buFont typeface="Arial" pitchFamily="34" charset="0"/>
              <a:buNone/>
              <a:defRPr sz="800">
                <a:solidFill>
                  <a:schemeClr val="bg1"/>
                </a:solidFill>
              </a:defRPr>
            </a:lvl1pPr>
            <a:lvl2pPr marL="0" indent="0">
              <a:lnSpc>
                <a:spcPts val="1200"/>
              </a:lnSpc>
              <a:spcBef>
                <a:spcPts val="800"/>
              </a:spcBef>
              <a:buFont typeface="Arial" pitchFamily="34" charset="0"/>
              <a:buNone/>
              <a:defRPr sz="650">
                <a:solidFill>
                  <a:schemeClr val="bg1"/>
                </a:solidFill>
              </a:defRPr>
            </a:lvl2pPr>
            <a:lvl3pPr marL="0" indent="0">
              <a:lnSpc>
                <a:spcPts val="1200"/>
              </a:lnSpc>
              <a:buFont typeface="Arial" pitchFamily="34" charset="0"/>
              <a:buNone/>
              <a:defRPr sz="650">
                <a:solidFill>
                  <a:schemeClr val="bg1"/>
                </a:solidFill>
              </a:defRPr>
            </a:lvl3pPr>
            <a:lvl4pPr marL="0" indent="0">
              <a:lnSpc>
                <a:spcPts val="1200"/>
              </a:lnSpc>
              <a:buFont typeface="Arial" pitchFamily="34" charset="0"/>
              <a:buNone/>
              <a:defRPr sz="650">
                <a:solidFill>
                  <a:schemeClr val="bg1"/>
                </a:solidFill>
              </a:defRPr>
            </a:lvl4pPr>
            <a:lvl5pPr marL="0" indent="0">
              <a:lnSpc>
                <a:spcPts val="1200"/>
              </a:lnSpc>
              <a:buFont typeface="Arial" pitchFamily="34" charset="0"/>
              <a:buNone/>
              <a:defRPr sz="650">
                <a:solidFill>
                  <a:schemeClr val="bg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e la date 9"/>
          <p:cNvSpPr>
            <a:spLocks noGrp="1"/>
          </p:cNvSpPr>
          <p:nvPr>
            <p:ph type="dt" sz="half" idx="10"/>
          </p:nvPr>
        </p:nvSpPr>
        <p:spPr/>
        <p:txBody>
          <a:bodyPr/>
          <a:lstStyle>
            <a:lvl1pPr>
              <a:defRPr/>
            </a:lvl1pPr>
          </a:lstStyle>
          <a:p>
            <a:pPr>
              <a:defRPr/>
            </a:pPr>
            <a:fld id="{8A23E81C-0A53-4E3C-A9E5-0E730D50A53C}" type="datetime4">
              <a:rPr lang="fr-FR"/>
              <a:pPr>
                <a:defRPr/>
              </a:pPr>
              <a:t>28 octobre 2017</a:t>
            </a:fld>
            <a:endParaRPr lang="fr-FR" dirty="0"/>
          </a:p>
        </p:txBody>
      </p:sp>
      <p:sp>
        <p:nvSpPr>
          <p:cNvPr id="7" name="Espace réservé du numéro de diapositive 10"/>
          <p:cNvSpPr>
            <a:spLocks noGrp="1"/>
          </p:cNvSpPr>
          <p:nvPr>
            <p:ph type="sldNum" sz="quarter" idx="11"/>
          </p:nvPr>
        </p:nvSpPr>
        <p:spPr>
          <a:xfrm>
            <a:off x="576263" y="5445125"/>
            <a:ext cx="1119187" cy="365125"/>
          </a:xfrm>
        </p:spPr>
        <p:txBody>
          <a:bodyPr/>
          <a:lstStyle>
            <a:lvl1pPr algn="l">
              <a:defRPr>
                <a:solidFill>
                  <a:schemeClr val="bg1"/>
                </a:solidFill>
              </a:defRPr>
            </a:lvl1pPr>
          </a:lstStyle>
          <a:p>
            <a:pPr>
              <a:defRPr/>
            </a:pPr>
            <a:r>
              <a:rPr lang="fr-FR"/>
              <a:t>|  PAGE </a:t>
            </a:r>
            <a:fld id="{A560E11C-7A79-47A5-BDAA-FE86A68BF785}" type="slidenum">
              <a:rPr lang="fr-FR"/>
              <a:pPr>
                <a:defRPr/>
              </a:pPr>
              <a:t>‹N°›</a:t>
            </a:fld>
            <a:endParaRPr lang="fr-FR"/>
          </a:p>
        </p:txBody>
      </p:sp>
      <p:sp>
        <p:nvSpPr>
          <p:cNvPr id="8" name="Espace réservé du pied de page 11"/>
          <p:cNvSpPr>
            <a:spLocks noGrp="1"/>
          </p:cNvSpPr>
          <p:nvPr>
            <p:ph type="ftr" sz="quarter" idx="12"/>
          </p:nvPr>
        </p:nvSpPr>
        <p:spPr>
          <a:xfrm>
            <a:off x="576263" y="5876925"/>
            <a:ext cx="2663825" cy="365125"/>
          </a:xfrm>
        </p:spPr>
        <p:txBody>
          <a:bodyPr/>
          <a:lstStyle>
            <a:lvl1pPr algn="l">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906492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C3569C38-B51D-4365-BC69-C66D61994057}" type="datetime4">
              <a:rPr lang="fr-FR"/>
              <a:pPr>
                <a:defRPr/>
              </a:pPr>
              <a:t>28 octobre 2017</a:t>
            </a:fld>
            <a:endParaRPr lang="fr-FR" dirty="0"/>
          </a:p>
        </p:txBody>
      </p:sp>
      <p:sp>
        <p:nvSpPr>
          <p:cNvPr id="3" name="Espace réservé du pied de page 4"/>
          <p:cNvSpPr>
            <a:spLocks noGrp="1"/>
          </p:cNvSpPr>
          <p:nvPr>
            <p:ph type="ftr" sz="quarter" idx="11"/>
          </p:nvPr>
        </p:nvSpPr>
        <p:spPr/>
        <p:txBody>
          <a:bodyPr/>
          <a:lstStyle>
            <a:lvl1pPr>
              <a:defRPr/>
            </a:lvl1pPr>
          </a:lstStyle>
          <a:p>
            <a:pPr>
              <a:defRPr/>
            </a:pPr>
            <a:r>
              <a:rPr lang="fr-FR"/>
              <a:t>CEA | 10 AVRIL 2012</a:t>
            </a:r>
          </a:p>
        </p:txBody>
      </p:sp>
      <p:sp>
        <p:nvSpPr>
          <p:cNvPr id="4" name="Espace réservé du numéro de diapositive 5"/>
          <p:cNvSpPr>
            <a:spLocks noGrp="1"/>
          </p:cNvSpPr>
          <p:nvPr>
            <p:ph type="sldNum" sz="quarter" idx="12"/>
          </p:nvPr>
        </p:nvSpPr>
        <p:spPr/>
        <p:txBody>
          <a:bodyPr/>
          <a:lstStyle>
            <a:lvl1pPr>
              <a:defRPr/>
            </a:lvl1pPr>
          </a:lstStyle>
          <a:p>
            <a:pPr>
              <a:defRPr/>
            </a:pPr>
            <a:r>
              <a:rPr lang="fr-FR"/>
              <a:t>|  PAGE </a:t>
            </a:r>
            <a:fld id="{1B629AAF-ACD8-4C70-83FD-3A79AEB5F6BC}" type="slidenum">
              <a:rPr lang="fr-FR"/>
              <a:pPr>
                <a:defRPr/>
              </a:pPr>
              <a:t>‹N°›</a:t>
            </a:fld>
            <a:endParaRPr lang="fr-FR"/>
          </a:p>
        </p:txBody>
      </p:sp>
    </p:spTree>
    <p:extLst>
      <p:ext uri="{BB962C8B-B14F-4D97-AF65-F5344CB8AC3E}">
        <p14:creationId xmlns:p14="http://schemas.microsoft.com/office/powerpoint/2010/main" val="3896904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511300" y="52388"/>
            <a:ext cx="7237413" cy="909637"/>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576263" y="1268413"/>
            <a:ext cx="4010025" cy="49688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738688" y="1268413"/>
            <a:ext cx="4010025" cy="49688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B1F5EED6-9A3A-4FC6-B374-7EFF518D7AB9}" type="datetime4">
              <a:rPr lang="fr-FR"/>
              <a:pPr>
                <a:defRPr/>
              </a:pPr>
              <a:t>28 octobre 2017</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a:t>CEA | 10 AVRIL 2012</a:t>
            </a:r>
          </a:p>
        </p:txBody>
      </p:sp>
      <p:sp>
        <p:nvSpPr>
          <p:cNvPr id="7" name="Espace réservé du numéro de diapositive 5"/>
          <p:cNvSpPr>
            <a:spLocks noGrp="1"/>
          </p:cNvSpPr>
          <p:nvPr>
            <p:ph type="sldNum" sz="quarter" idx="12"/>
          </p:nvPr>
        </p:nvSpPr>
        <p:spPr/>
        <p:txBody>
          <a:bodyPr/>
          <a:lstStyle>
            <a:lvl1pPr>
              <a:defRPr/>
            </a:lvl1pPr>
          </a:lstStyle>
          <a:p>
            <a:pPr>
              <a:defRPr/>
            </a:pPr>
            <a:r>
              <a:rPr lang="fr-FR"/>
              <a:t>|  PAGE </a:t>
            </a:r>
            <a:fld id="{643A7672-805A-42B9-A209-07EFEF041644}" type="slidenum">
              <a:rPr lang="fr-FR"/>
              <a:pPr>
                <a:defRPr/>
              </a:pPr>
              <a:t>‹N°›</a:t>
            </a:fld>
            <a:endParaRPr lang="fr-FR"/>
          </a:p>
        </p:txBody>
      </p:sp>
    </p:spTree>
    <p:extLst>
      <p:ext uri="{BB962C8B-B14F-4D97-AF65-F5344CB8AC3E}">
        <p14:creationId xmlns:p14="http://schemas.microsoft.com/office/powerpoint/2010/main" val="973410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511300" y="52388"/>
            <a:ext cx="7237413" cy="909637"/>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576263" y="1268413"/>
            <a:ext cx="4010025" cy="49688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738688" y="1268413"/>
            <a:ext cx="4010025" cy="240823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738688" y="3829050"/>
            <a:ext cx="4010025" cy="24082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3"/>
          <p:cNvSpPr>
            <a:spLocks noGrp="1"/>
          </p:cNvSpPr>
          <p:nvPr>
            <p:ph type="dt" sz="half" idx="10"/>
          </p:nvPr>
        </p:nvSpPr>
        <p:spPr/>
        <p:txBody>
          <a:bodyPr/>
          <a:lstStyle>
            <a:lvl1pPr>
              <a:defRPr/>
            </a:lvl1pPr>
          </a:lstStyle>
          <a:p>
            <a:pPr>
              <a:defRPr/>
            </a:pPr>
            <a:fld id="{F1B2C372-9F14-44EB-ACEE-1622170D266D}" type="datetime4">
              <a:rPr lang="fr-FR"/>
              <a:pPr>
                <a:defRPr/>
              </a:pPr>
              <a:t>28 octobre 2017</a:t>
            </a:fld>
            <a:endParaRPr lang="fr-FR" dirty="0"/>
          </a:p>
        </p:txBody>
      </p:sp>
      <p:sp>
        <p:nvSpPr>
          <p:cNvPr id="7" name="Espace réservé du pied de page 4"/>
          <p:cNvSpPr>
            <a:spLocks noGrp="1"/>
          </p:cNvSpPr>
          <p:nvPr>
            <p:ph type="ftr" sz="quarter" idx="11"/>
          </p:nvPr>
        </p:nvSpPr>
        <p:spPr/>
        <p:txBody>
          <a:bodyPr/>
          <a:lstStyle>
            <a:lvl1pPr>
              <a:defRPr/>
            </a:lvl1pPr>
          </a:lstStyle>
          <a:p>
            <a:pPr>
              <a:defRPr/>
            </a:pPr>
            <a:r>
              <a:rPr lang="fr-FR"/>
              <a:t>CEA | 10 AVRIL 2012</a:t>
            </a:r>
          </a:p>
        </p:txBody>
      </p:sp>
      <p:sp>
        <p:nvSpPr>
          <p:cNvPr id="8" name="Espace réservé du numéro de diapositive 5"/>
          <p:cNvSpPr>
            <a:spLocks noGrp="1"/>
          </p:cNvSpPr>
          <p:nvPr>
            <p:ph type="sldNum" sz="quarter" idx="12"/>
          </p:nvPr>
        </p:nvSpPr>
        <p:spPr/>
        <p:txBody>
          <a:bodyPr/>
          <a:lstStyle>
            <a:lvl1pPr>
              <a:defRPr/>
            </a:lvl1pPr>
          </a:lstStyle>
          <a:p>
            <a:pPr>
              <a:defRPr/>
            </a:pPr>
            <a:r>
              <a:rPr lang="fr-FR"/>
              <a:t>|  PAGE </a:t>
            </a:r>
            <a:fld id="{004B6F6E-D7EA-46C5-B9D7-6AFAE584BE85}" type="slidenum">
              <a:rPr lang="fr-FR"/>
              <a:pPr>
                <a:defRPr/>
              </a:pPr>
              <a:t>‹N°›</a:t>
            </a:fld>
            <a:endParaRPr lang="fr-FR"/>
          </a:p>
        </p:txBody>
      </p:sp>
    </p:spTree>
    <p:extLst>
      <p:ext uri="{BB962C8B-B14F-4D97-AF65-F5344CB8AC3E}">
        <p14:creationId xmlns:p14="http://schemas.microsoft.com/office/powerpoint/2010/main" val="3969716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F5C9390D-4BEC-409F-A6A6-5FC34ADE280C}" type="datetime4">
              <a:rPr lang="fr-FR"/>
              <a:pPr>
                <a:defRPr/>
              </a:pPr>
              <a:t>28 octobre 2017</a:t>
            </a:fld>
            <a:endParaRPr lang="fr-FR" dirty="0"/>
          </a:p>
        </p:txBody>
      </p:sp>
      <p:sp>
        <p:nvSpPr>
          <p:cNvPr id="3" name="Espace réservé du pied de page 4"/>
          <p:cNvSpPr>
            <a:spLocks noGrp="1"/>
          </p:cNvSpPr>
          <p:nvPr>
            <p:ph type="ftr" sz="quarter" idx="11"/>
          </p:nvPr>
        </p:nvSpPr>
        <p:spPr/>
        <p:txBody>
          <a:bodyPr/>
          <a:lstStyle>
            <a:lvl1pPr>
              <a:defRPr/>
            </a:lvl1pPr>
          </a:lstStyle>
          <a:p>
            <a:pPr>
              <a:defRPr/>
            </a:pPr>
            <a:r>
              <a:rPr lang="fr-FR"/>
              <a:t>CEA | 10 octobre 2013</a:t>
            </a:r>
          </a:p>
        </p:txBody>
      </p:sp>
      <p:sp>
        <p:nvSpPr>
          <p:cNvPr id="4" name="Espace réservé du numéro de diapositive 5"/>
          <p:cNvSpPr>
            <a:spLocks noGrp="1"/>
          </p:cNvSpPr>
          <p:nvPr>
            <p:ph type="sldNum" sz="quarter" idx="12"/>
          </p:nvPr>
        </p:nvSpPr>
        <p:spPr>
          <a:xfrm>
            <a:off x="8296275" y="6494463"/>
            <a:ext cx="847725" cy="365125"/>
          </a:xfrm>
        </p:spPr>
        <p:txBody>
          <a:bodyPr/>
          <a:lstStyle>
            <a:lvl1pPr>
              <a:defRPr/>
            </a:lvl1pPr>
          </a:lstStyle>
          <a:p>
            <a:pPr>
              <a:defRPr/>
            </a:pPr>
            <a:r>
              <a:rPr lang="fr-FR"/>
              <a:t>PAGE </a:t>
            </a:r>
            <a:fld id="{2DFDA903-E77F-4C2B-9799-B53A0958E228}" type="slidenum">
              <a:rPr lang="fr-FR"/>
              <a:pPr>
                <a:defRPr/>
              </a:pPr>
              <a:t>‹N°›</a:t>
            </a:fld>
            <a:endParaRPr lang="fr-FR"/>
          </a:p>
        </p:txBody>
      </p:sp>
    </p:spTree>
    <p:extLst>
      <p:ext uri="{BB962C8B-B14F-4D97-AF65-F5344CB8AC3E}">
        <p14:creationId xmlns:p14="http://schemas.microsoft.com/office/powerpoint/2010/main" val="545628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lvl1pPr>
              <a:defRPr>
                <a:solidFill>
                  <a:schemeClr val="tx1"/>
                </a:solidFill>
              </a:defRPr>
            </a:lvl1pPr>
          </a:lstStyle>
          <a:p>
            <a:r>
              <a:rPr lang="fr-FR" dirty="0" smtClean="0">
                <a:solidFill>
                  <a:prstClr val="black"/>
                </a:solidFill>
              </a:rPr>
              <a:t>D. </a:t>
            </a:r>
            <a:r>
              <a:rPr lang="fr-FR" dirty="0" err="1" smtClean="0">
                <a:solidFill>
                  <a:prstClr val="black"/>
                </a:solidFill>
              </a:rPr>
              <a:t>beretz</a:t>
            </a:r>
            <a:endParaRPr lang="fr-FR" dirty="0">
              <a:solidFill>
                <a:prstClr val="black"/>
              </a:solidFill>
            </a:endParaRPr>
          </a:p>
        </p:txBody>
      </p:sp>
      <p:sp>
        <p:nvSpPr>
          <p:cNvPr id="5" name="Espace réservé du pied de page 4"/>
          <p:cNvSpPr>
            <a:spLocks noGrp="1"/>
          </p:cNvSpPr>
          <p:nvPr>
            <p:ph type="ftr" sz="quarter" idx="11"/>
          </p:nvPr>
        </p:nvSpPr>
        <p:spPr/>
        <p:txBody>
          <a:bodyPr/>
          <a:lstStyle>
            <a:lvl1pPr algn="l">
              <a:defRPr>
                <a:solidFill>
                  <a:schemeClr val="tx1"/>
                </a:solidFill>
              </a:defRPr>
            </a:lvl1pPr>
          </a:lstStyle>
          <a:p>
            <a:r>
              <a:rPr lang="fr-FR" dirty="0" smtClean="0">
                <a:solidFill>
                  <a:prstClr val="black"/>
                </a:solidFill>
              </a:rPr>
              <a:t>Short course ANIMMA 2013</a:t>
            </a:r>
            <a:endParaRPr lang="fr-FR" dirty="0">
              <a:solidFill>
                <a:prstClr val="black"/>
              </a:solidFill>
            </a:endParaRPr>
          </a:p>
        </p:txBody>
      </p:sp>
      <p:sp>
        <p:nvSpPr>
          <p:cNvPr id="6" name="Espace réservé du numéro de diapositive 5"/>
          <p:cNvSpPr>
            <a:spLocks noGrp="1"/>
          </p:cNvSpPr>
          <p:nvPr>
            <p:ph type="sldNum" sz="quarter" idx="12"/>
          </p:nvPr>
        </p:nvSpPr>
        <p:spPr/>
        <p:txBody>
          <a:bodyPr/>
          <a:lstStyle/>
          <a:p>
            <a:fld id="{D7090572-0FEA-4EA4-A92F-387C2F803AF2}" type="slidenum">
              <a:rPr lang="fr-FR" smtClean="0"/>
              <a:pPr/>
              <a:t>‹N°›</a:t>
            </a:fld>
            <a:endParaRPr lang="fr-FR" dirty="0"/>
          </a:p>
        </p:txBody>
      </p:sp>
    </p:spTree>
    <p:extLst>
      <p:ext uri="{BB962C8B-B14F-4D97-AF65-F5344CB8AC3E}">
        <p14:creationId xmlns:p14="http://schemas.microsoft.com/office/powerpoint/2010/main" val="39166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1 visuel">
    <p:spTree>
      <p:nvGrpSpPr>
        <p:cNvPr id="1" name=""/>
        <p:cNvGrpSpPr/>
        <p:nvPr/>
      </p:nvGrpSpPr>
      <p:grpSpPr>
        <a:xfrm>
          <a:off x="0" y="0"/>
          <a:ext cx="0" cy="0"/>
          <a:chOff x="0" y="0"/>
          <a:chExt cx="0" cy="0"/>
        </a:xfrm>
      </p:grpSpPr>
      <p:sp>
        <p:nvSpPr>
          <p:cNvPr id="2" name="Titre 1"/>
          <p:cNvSpPr>
            <a:spLocks noGrp="1"/>
          </p:cNvSpPr>
          <p:nvPr>
            <p:ph type="ctrTitle"/>
          </p:nvPr>
        </p:nvSpPr>
        <p:spPr>
          <a:xfrm>
            <a:off x="3960000" y="1855288"/>
            <a:ext cx="4788464" cy="1429696"/>
          </a:xfrm>
        </p:spPr>
        <p:txBody>
          <a:bodyPr anchor="t"/>
          <a:lstStyle>
            <a:lvl1pPr>
              <a:lnSpc>
                <a:spcPts val="3800"/>
              </a:lnSpc>
              <a:defRPr sz="2800" b="0" cap="all" baseline="0">
                <a:solidFill>
                  <a:srgbClr val="666666"/>
                </a:solidFill>
              </a:defRPr>
            </a:lvl1pPr>
          </a:lstStyle>
          <a:p>
            <a:r>
              <a:rPr lang="fr-FR" dirty="0" smtClean="0"/>
              <a:t>Cliquez pour modifier le style du titre</a:t>
            </a:r>
            <a:endParaRPr lang="fr-FR" dirty="0"/>
          </a:p>
        </p:txBody>
      </p:sp>
      <p:sp>
        <p:nvSpPr>
          <p:cNvPr id="3" name="Sous-titre 2"/>
          <p:cNvSpPr>
            <a:spLocks noGrp="1"/>
          </p:cNvSpPr>
          <p:nvPr>
            <p:ph type="subTitle" idx="1"/>
          </p:nvPr>
        </p:nvSpPr>
        <p:spPr>
          <a:xfrm>
            <a:off x="3960000" y="5805264"/>
            <a:ext cx="4788464" cy="504056"/>
          </a:xfrm>
        </p:spPr>
        <p:txBody>
          <a:bodyPr anchor="b"/>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9" name="Espace réservé du texte 8"/>
          <p:cNvSpPr>
            <a:spLocks noGrp="1"/>
          </p:cNvSpPr>
          <p:nvPr>
            <p:ph type="body" sz="quarter" idx="13"/>
          </p:nvPr>
        </p:nvSpPr>
        <p:spPr>
          <a:xfrm>
            <a:off x="3960000" y="5445224"/>
            <a:ext cx="4788464" cy="288032"/>
          </a:xfrm>
        </p:spPr>
        <p:txBody>
          <a:bodyPr anchor="b"/>
          <a:lstStyle>
            <a:lvl1pPr marL="0" indent="0">
              <a:buFont typeface="Arial" pitchFamily="34" charset="0"/>
              <a:buNone/>
              <a:defRPr sz="850" b="0">
                <a:solidFill>
                  <a:srgbClr val="666666"/>
                </a:solidFill>
              </a:defRPr>
            </a:lvl1pPr>
          </a:lstStyle>
          <a:p>
            <a:pPr lvl="0"/>
            <a:r>
              <a:rPr lang="fr-FR" smtClean="0"/>
              <a:t>Modifiez les styles du texte du masque</a:t>
            </a:r>
          </a:p>
        </p:txBody>
      </p:sp>
      <p:sp>
        <p:nvSpPr>
          <p:cNvPr id="12" name="Espace réservé pour une image  11"/>
          <p:cNvSpPr>
            <a:spLocks noGrp="1"/>
          </p:cNvSpPr>
          <p:nvPr>
            <p:ph type="pic" sz="quarter" idx="14"/>
          </p:nvPr>
        </p:nvSpPr>
        <p:spPr>
          <a:xfrm>
            <a:off x="3311999" y="3311999"/>
            <a:ext cx="5832000" cy="2124000"/>
          </a:xfrm>
          <a:solidFill>
            <a:srgbClr val="666666"/>
          </a:solidFill>
        </p:spPr>
        <p:txBody>
          <a:bodyPr rtlCol="0" anchor="ctr">
            <a:noAutofit/>
          </a:bodyPr>
          <a:lstStyle>
            <a:lvl1pPr marL="0" indent="0" algn="ctr">
              <a:defRPr sz="1200">
                <a:solidFill>
                  <a:schemeClr val="bg1"/>
                </a:solidFill>
              </a:defRPr>
            </a:lvl1pPr>
          </a:lstStyle>
          <a:p>
            <a:pPr lvl="0"/>
            <a:r>
              <a:rPr lang="fr-FR" noProof="0" smtClean="0"/>
              <a:t>Cliquez sur l'icône pour ajouter une image</a:t>
            </a:r>
            <a:endParaRPr lang="fr-FR" noProof="0" dirty="0"/>
          </a:p>
        </p:txBody>
      </p:sp>
      <p:sp>
        <p:nvSpPr>
          <p:cNvPr id="7" name="Espace réservé de la date 12"/>
          <p:cNvSpPr>
            <a:spLocks noGrp="1"/>
          </p:cNvSpPr>
          <p:nvPr>
            <p:ph type="dt" sz="half" idx="15"/>
          </p:nvPr>
        </p:nvSpPr>
        <p:spPr>
          <a:xfrm>
            <a:off x="3959225" y="6305550"/>
            <a:ext cx="1450975" cy="365125"/>
          </a:xfrm>
        </p:spPr>
        <p:txBody>
          <a:bodyPr/>
          <a:lstStyle>
            <a:lvl1pPr>
              <a:defRPr/>
            </a:lvl1pPr>
          </a:lstStyle>
          <a:p>
            <a:pPr>
              <a:defRPr/>
            </a:pPr>
            <a:fld id="{5FE98162-4047-496A-BC0C-FEE2563CD574}" type="datetime4">
              <a:rPr lang="fr-FR"/>
              <a:pPr>
                <a:defRPr/>
              </a:pPr>
              <a:t>28 octobre 2017</a:t>
            </a:fld>
            <a:endParaRPr lang="fr-FR" dirty="0"/>
          </a:p>
        </p:txBody>
      </p:sp>
      <p:sp>
        <p:nvSpPr>
          <p:cNvPr id="8" name="Espace réservé du numéro de diapositive 13"/>
          <p:cNvSpPr>
            <a:spLocks noGrp="1"/>
          </p:cNvSpPr>
          <p:nvPr>
            <p:ph type="sldNum" sz="quarter" idx="16"/>
          </p:nvPr>
        </p:nvSpPr>
        <p:spPr/>
        <p:txBody>
          <a:bodyPr/>
          <a:lstStyle>
            <a:lvl1pPr>
              <a:defRPr>
                <a:solidFill>
                  <a:schemeClr val="bg1"/>
                </a:solidFill>
              </a:defRPr>
            </a:lvl1pPr>
          </a:lstStyle>
          <a:p>
            <a:pPr>
              <a:defRPr/>
            </a:pPr>
            <a:r>
              <a:rPr lang="fr-FR"/>
              <a:t>|  PAGE </a:t>
            </a:r>
            <a:fld id="{ED70EEA1-D704-47BA-B8B7-BA3FCF8F838C}" type="slidenum">
              <a:rPr lang="fr-FR"/>
              <a:pPr>
                <a:defRPr/>
              </a:pPr>
              <a:t>‹N°›</a:t>
            </a:fld>
            <a:endParaRPr lang="fr-FR"/>
          </a:p>
        </p:txBody>
      </p:sp>
      <p:sp>
        <p:nvSpPr>
          <p:cNvPr id="10" name="Espace réservé du pied de page 14"/>
          <p:cNvSpPr>
            <a:spLocks noGrp="1"/>
          </p:cNvSpPr>
          <p:nvPr>
            <p:ph type="ftr" sz="quarter" idx="17"/>
          </p:nvPr>
        </p:nvSpPr>
        <p:spPr>
          <a:xfrm>
            <a:off x="5435600" y="6305550"/>
            <a:ext cx="2555875" cy="365125"/>
          </a:xfrm>
        </p:spPr>
        <p:txBody>
          <a:bodyPr/>
          <a:lstStyle>
            <a:lvl1pPr>
              <a:defRPr>
                <a:solidFill>
                  <a:schemeClr val="bg1"/>
                </a:solidFill>
              </a:defRPr>
            </a:lvl1pPr>
          </a:lstStyle>
          <a:p>
            <a:pPr>
              <a:defRPr/>
            </a:pPr>
            <a:r>
              <a:rPr lang="fr-FR"/>
              <a:t>CEA | 10 AVRIL 2012</a:t>
            </a:r>
          </a:p>
        </p:txBody>
      </p:sp>
      <p:grpSp>
        <p:nvGrpSpPr>
          <p:cNvPr id="11" name="Groupe 7"/>
          <p:cNvGrpSpPr>
            <a:grpSpLocks/>
          </p:cNvGrpSpPr>
          <p:nvPr userDrawn="1"/>
        </p:nvGrpSpPr>
        <p:grpSpPr bwMode="auto">
          <a:xfrm>
            <a:off x="0" y="0"/>
            <a:ext cx="3309938" cy="6858000"/>
            <a:chOff x="3563888" y="0"/>
            <a:chExt cx="3310128" cy="6858000"/>
          </a:xfrm>
        </p:grpSpPr>
        <p:pic>
          <p:nvPicPr>
            <p:cNvPr id="13" name="Image 8" descr="bandeau_intercalair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3563888" y="0"/>
              <a:ext cx="33101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53415" y="1621376"/>
              <a:ext cx="3078825" cy="93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9705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re 3 visuels">
    <p:spTree>
      <p:nvGrpSpPr>
        <p:cNvPr id="1" name=""/>
        <p:cNvGrpSpPr/>
        <p:nvPr/>
      </p:nvGrpSpPr>
      <p:grpSpPr>
        <a:xfrm>
          <a:off x="0" y="0"/>
          <a:ext cx="0" cy="0"/>
          <a:chOff x="0" y="0"/>
          <a:chExt cx="0" cy="0"/>
        </a:xfrm>
      </p:grpSpPr>
      <p:pic>
        <p:nvPicPr>
          <p:cNvPr id="8" name="Image 8" descr="bandeau_titr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30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960000" y="1855288"/>
            <a:ext cx="4788464" cy="1429696"/>
          </a:xfrm>
        </p:spPr>
        <p:txBody>
          <a:bodyPr anchor="t"/>
          <a:lstStyle>
            <a:lvl1pPr>
              <a:lnSpc>
                <a:spcPts val="3800"/>
              </a:lnSpc>
              <a:defRPr sz="2800" b="0" cap="all" baseline="0">
                <a:solidFill>
                  <a:srgbClr val="666666"/>
                </a:solidFill>
              </a:defRPr>
            </a:lvl1pPr>
          </a:lstStyle>
          <a:p>
            <a:r>
              <a:rPr lang="fr-FR" dirty="0" smtClean="0"/>
              <a:t>Cliquez pour modifier le style du titre</a:t>
            </a:r>
            <a:endParaRPr lang="fr-FR" dirty="0"/>
          </a:p>
        </p:txBody>
      </p:sp>
      <p:sp>
        <p:nvSpPr>
          <p:cNvPr id="3" name="Sous-titre 2"/>
          <p:cNvSpPr>
            <a:spLocks noGrp="1"/>
          </p:cNvSpPr>
          <p:nvPr>
            <p:ph type="subTitle" idx="1"/>
          </p:nvPr>
        </p:nvSpPr>
        <p:spPr>
          <a:xfrm>
            <a:off x="3960000" y="5805264"/>
            <a:ext cx="4788464" cy="504056"/>
          </a:xfrm>
        </p:spPr>
        <p:txBody>
          <a:bodyPr anchor="b"/>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9" name="Espace réservé du texte 8"/>
          <p:cNvSpPr>
            <a:spLocks noGrp="1"/>
          </p:cNvSpPr>
          <p:nvPr>
            <p:ph type="body" sz="quarter" idx="13"/>
          </p:nvPr>
        </p:nvSpPr>
        <p:spPr>
          <a:xfrm>
            <a:off x="3960000" y="5445224"/>
            <a:ext cx="4788464" cy="288032"/>
          </a:xfrm>
        </p:spPr>
        <p:txBody>
          <a:bodyPr anchor="b"/>
          <a:lstStyle>
            <a:lvl1pPr marL="0" indent="0">
              <a:buFont typeface="Arial" pitchFamily="34" charset="0"/>
              <a:buNone/>
              <a:defRPr sz="850" b="0">
                <a:solidFill>
                  <a:srgbClr val="666666"/>
                </a:solidFill>
              </a:defRPr>
            </a:lvl1pPr>
          </a:lstStyle>
          <a:p>
            <a:pPr lvl="0"/>
            <a:r>
              <a:rPr lang="fr-FR" smtClean="0"/>
              <a:t>Modifiez les styles du texte du masque</a:t>
            </a:r>
          </a:p>
        </p:txBody>
      </p:sp>
      <p:sp>
        <p:nvSpPr>
          <p:cNvPr id="21" name="Espace réservé du contenu 20"/>
          <p:cNvSpPr>
            <a:spLocks noGrp="1"/>
          </p:cNvSpPr>
          <p:nvPr>
            <p:ph sz="quarter" idx="20"/>
          </p:nvPr>
        </p:nvSpPr>
        <p:spPr>
          <a:xfrm>
            <a:off x="3312000" y="3312000"/>
            <a:ext cx="1944000" cy="2124000"/>
          </a:xfrm>
          <a:solidFill>
            <a:srgbClr val="666666"/>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22" name="Espace réservé du contenu 20"/>
          <p:cNvSpPr>
            <a:spLocks noGrp="1"/>
          </p:cNvSpPr>
          <p:nvPr>
            <p:ph sz="quarter" idx="21"/>
          </p:nvPr>
        </p:nvSpPr>
        <p:spPr>
          <a:xfrm>
            <a:off x="5256000" y="3312000"/>
            <a:ext cx="1944000" cy="2124000"/>
          </a:xfrm>
          <a:solidFill>
            <a:srgbClr val="808080"/>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23" name="Espace réservé du contenu 20"/>
          <p:cNvSpPr>
            <a:spLocks noGrp="1"/>
          </p:cNvSpPr>
          <p:nvPr>
            <p:ph sz="quarter" idx="22"/>
          </p:nvPr>
        </p:nvSpPr>
        <p:spPr>
          <a:xfrm>
            <a:off x="7200000" y="3312000"/>
            <a:ext cx="1944000" cy="2124000"/>
          </a:xfrm>
          <a:solidFill>
            <a:srgbClr val="B2B2B2"/>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10" name="Espace réservé de la date 13"/>
          <p:cNvSpPr>
            <a:spLocks noGrp="1"/>
          </p:cNvSpPr>
          <p:nvPr>
            <p:ph type="dt" sz="half" idx="23"/>
          </p:nvPr>
        </p:nvSpPr>
        <p:spPr>
          <a:xfrm>
            <a:off x="3959225" y="6305550"/>
            <a:ext cx="1450975" cy="365125"/>
          </a:xfrm>
        </p:spPr>
        <p:txBody>
          <a:bodyPr/>
          <a:lstStyle>
            <a:lvl1pPr>
              <a:defRPr/>
            </a:lvl1pPr>
          </a:lstStyle>
          <a:p>
            <a:pPr>
              <a:defRPr/>
            </a:pPr>
            <a:fld id="{1B998ABB-3F2F-4FA5-9BC2-B6C8022CDE1A}" type="datetime4">
              <a:rPr lang="fr-FR"/>
              <a:pPr>
                <a:defRPr/>
              </a:pPr>
              <a:t>28 octobre 2017</a:t>
            </a:fld>
            <a:endParaRPr lang="fr-FR" dirty="0"/>
          </a:p>
        </p:txBody>
      </p:sp>
      <p:sp>
        <p:nvSpPr>
          <p:cNvPr id="11" name="Espace réservé du numéro de diapositive 14"/>
          <p:cNvSpPr>
            <a:spLocks noGrp="1"/>
          </p:cNvSpPr>
          <p:nvPr>
            <p:ph type="sldNum" sz="quarter" idx="24"/>
          </p:nvPr>
        </p:nvSpPr>
        <p:spPr/>
        <p:txBody>
          <a:bodyPr/>
          <a:lstStyle>
            <a:lvl1pPr>
              <a:defRPr>
                <a:solidFill>
                  <a:schemeClr val="bg1"/>
                </a:solidFill>
              </a:defRPr>
            </a:lvl1pPr>
          </a:lstStyle>
          <a:p>
            <a:pPr>
              <a:defRPr/>
            </a:pPr>
            <a:r>
              <a:rPr lang="fr-FR"/>
              <a:t>|  PAGE </a:t>
            </a:r>
            <a:fld id="{9713CED3-A8EC-41C1-9DD2-5BC566300BDC}" type="slidenum">
              <a:rPr lang="fr-FR"/>
              <a:pPr>
                <a:defRPr/>
              </a:pPr>
              <a:t>‹N°›</a:t>
            </a:fld>
            <a:endParaRPr lang="fr-FR"/>
          </a:p>
        </p:txBody>
      </p:sp>
      <p:sp>
        <p:nvSpPr>
          <p:cNvPr id="12" name="Espace réservé du pied de page 15"/>
          <p:cNvSpPr>
            <a:spLocks noGrp="1"/>
          </p:cNvSpPr>
          <p:nvPr>
            <p:ph type="ftr" sz="quarter" idx="25"/>
          </p:nvPr>
        </p:nvSpPr>
        <p:spPr>
          <a:xfrm>
            <a:off x="5435600" y="6305550"/>
            <a:ext cx="2555875" cy="365125"/>
          </a:xfrm>
        </p:spPr>
        <p:txBody>
          <a:bodyPr/>
          <a:lstStyle>
            <a:lvl1pPr>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305975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Intercalaires">
    <p:spTree>
      <p:nvGrpSpPr>
        <p:cNvPr id="1" name=""/>
        <p:cNvGrpSpPr/>
        <p:nvPr/>
      </p:nvGrpSpPr>
      <p:grpSpPr>
        <a:xfrm>
          <a:off x="0" y="0"/>
          <a:ext cx="0" cy="0"/>
          <a:chOff x="0" y="0"/>
          <a:chExt cx="0" cy="0"/>
        </a:xfrm>
      </p:grpSpPr>
      <p:pic>
        <p:nvPicPr>
          <p:cNvPr id="4" name="Image 8" descr="bandeau_intercalair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09938" y="0"/>
            <a:ext cx="583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3672000" y="1949598"/>
            <a:ext cx="5364496" cy="4719761"/>
          </a:xfrm>
        </p:spPr>
        <p:txBody>
          <a:bodyPr anchor="t"/>
          <a:lstStyle>
            <a:lvl1pPr algn="l">
              <a:lnSpc>
                <a:spcPts val="2800"/>
              </a:lnSpc>
              <a:defRPr sz="2200" b="1" cap="all"/>
            </a:lvl1p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3672000" y="260649"/>
            <a:ext cx="5292488" cy="1584176"/>
          </a:xfrm>
        </p:spPr>
        <p:txBody>
          <a:bodyPr/>
          <a:lstStyle>
            <a:lvl1pPr marL="0" indent="0">
              <a:lnSpc>
                <a:spcPts val="1200"/>
              </a:lnSpc>
              <a:spcAft>
                <a:spcPts val="0"/>
              </a:spcAft>
              <a:buNone/>
              <a:defRPr sz="85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5" name="Espace réservé de la date 6"/>
          <p:cNvSpPr>
            <a:spLocks noGrp="1"/>
          </p:cNvSpPr>
          <p:nvPr>
            <p:ph type="dt" sz="half" idx="10"/>
          </p:nvPr>
        </p:nvSpPr>
        <p:spPr/>
        <p:txBody>
          <a:bodyPr/>
          <a:lstStyle>
            <a:lvl1pPr>
              <a:defRPr/>
            </a:lvl1pPr>
          </a:lstStyle>
          <a:p>
            <a:pPr>
              <a:defRPr/>
            </a:pPr>
            <a:fld id="{F6D68591-BCB3-49AA-A7BF-4D6C84A9EE03}" type="datetime4">
              <a:rPr lang="fr-FR"/>
              <a:pPr>
                <a:defRPr/>
              </a:pPr>
              <a:t>28 octobre 2017</a:t>
            </a:fld>
            <a:endParaRPr lang="fr-FR" dirty="0"/>
          </a:p>
        </p:txBody>
      </p:sp>
      <p:sp>
        <p:nvSpPr>
          <p:cNvPr id="6" name="Espace réservé du numéro de diapositive 7"/>
          <p:cNvSpPr>
            <a:spLocks noGrp="1"/>
          </p:cNvSpPr>
          <p:nvPr>
            <p:ph type="sldNum" sz="quarter" idx="11"/>
          </p:nvPr>
        </p:nvSpPr>
        <p:spPr>
          <a:xfrm>
            <a:off x="576263" y="5876925"/>
            <a:ext cx="2700337" cy="365125"/>
          </a:xfrm>
        </p:spPr>
        <p:txBody>
          <a:bodyPr/>
          <a:lstStyle>
            <a:lvl1pPr>
              <a:defRPr>
                <a:solidFill>
                  <a:schemeClr val="bg1"/>
                </a:solidFill>
              </a:defRPr>
            </a:lvl1pPr>
          </a:lstStyle>
          <a:p>
            <a:pPr>
              <a:defRPr/>
            </a:pPr>
            <a:r>
              <a:rPr lang="fr-FR"/>
              <a:t>|  PAGE </a:t>
            </a:r>
            <a:fld id="{45378734-E780-4A65-B0F2-63A7D9FF4FCD}" type="slidenum">
              <a:rPr lang="fr-FR"/>
              <a:pPr>
                <a:defRPr/>
              </a:pPr>
              <a:t>‹N°›</a:t>
            </a:fld>
            <a:endParaRPr lang="fr-FR"/>
          </a:p>
        </p:txBody>
      </p:sp>
      <p:sp>
        <p:nvSpPr>
          <p:cNvPr id="7" name="Espace réservé du pied de page 8"/>
          <p:cNvSpPr>
            <a:spLocks noGrp="1"/>
          </p:cNvSpPr>
          <p:nvPr>
            <p:ph type="ftr" sz="quarter" idx="12"/>
          </p:nvPr>
        </p:nvSpPr>
        <p:spPr>
          <a:xfrm>
            <a:off x="576263" y="5445125"/>
            <a:ext cx="2700337" cy="365125"/>
          </a:xfrm>
        </p:spPr>
        <p:txBody>
          <a:bodyPr/>
          <a:lstStyle>
            <a:lvl1pPr algn="l">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4144726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spcBef>
                <a:spcPts val="2000"/>
              </a:spcBef>
              <a:spcAft>
                <a:spcPts val="1500"/>
              </a:spcAft>
              <a:defRPr/>
            </a:lvl1pPr>
            <a:lvl2pPr marL="361950" indent="0">
              <a:lnSpc>
                <a:spcPts val="2800"/>
              </a:lnSpc>
              <a:buFont typeface="Arial" pitchFamily="34" charset="0"/>
              <a:buNone/>
              <a:tabLst>
                <a:tab pos="8077200" algn="r"/>
              </a:tabLst>
              <a:defRPr sz="2200"/>
            </a:lvl2pPr>
            <a:lvl3pPr marL="361950" indent="0">
              <a:lnSpc>
                <a:spcPts val="2800"/>
              </a:lnSpc>
              <a:buFont typeface="Arial" pitchFamily="34" charset="0"/>
              <a:buNone/>
              <a:tabLst>
                <a:tab pos="8077200" algn="r"/>
              </a:tabLst>
              <a:defRPr sz="2200"/>
            </a:lvl3pPr>
            <a:lvl4pPr marL="361950" indent="0">
              <a:lnSpc>
                <a:spcPts val="2800"/>
              </a:lnSpc>
              <a:buFont typeface="Arial" pitchFamily="34" charset="0"/>
              <a:buNone/>
              <a:tabLst>
                <a:tab pos="8077200" algn="r"/>
              </a:tabLst>
              <a:defRPr sz="2200"/>
            </a:lvl4pPr>
            <a:lvl5pPr marL="361950" indent="0">
              <a:lnSpc>
                <a:spcPts val="2800"/>
              </a:lnSpc>
              <a:buNone/>
              <a:tabLst>
                <a:tab pos="8077200" algn="r"/>
              </a:tabLst>
              <a:defRPr sz="22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F757B91C-C969-4917-9D06-D6B04B9F81E1}" type="datetime4">
              <a:rPr lang="fr-FR"/>
              <a:pPr>
                <a:defRPr/>
              </a:pPr>
              <a:t>28 octobre 2017</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CEA | 10 AVRIL 2012</a:t>
            </a: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PAGE </a:t>
            </a:r>
            <a:fld id="{C540F4CB-9F3E-495C-B597-25D24C60B9D0}" type="slidenum">
              <a:rPr lang="fr-FR"/>
              <a:pPr>
                <a:defRPr/>
              </a:pPr>
              <a:t>‹N°›</a:t>
            </a:fld>
            <a:endParaRPr lang="fr-FR"/>
          </a:p>
        </p:txBody>
      </p:sp>
    </p:spTree>
    <p:extLst>
      <p:ext uri="{BB962C8B-B14F-4D97-AF65-F5344CB8AC3E}">
        <p14:creationId xmlns:p14="http://schemas.microsoft.com/office/powerpoint/2010/main" val="968017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C7DDA7E-8FD3-4A82-8622-FEA788DEAD0A}" type="datetime4">
              <a:rPr lang="fr-FR"/>
              <a:pPr>
                <a:defRPr/>
              </a:pPr>
              <a:t>28 octobre 2017</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CEA | 10 AVRIL 2012</a:t>
            </a: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PAGE </a:t>
            </a:r>
            <a:fld id="{BB6D57F3-1376-416E-AF99-F5A81BC223F8}" type="slidenum">
              <a:rPr lang="fr-FR"/>
              <a:pPr>
                <a:defRPr/>
              </a:pPr>
              <a:t>‹N°›</a:t>
            </a:fld>
            <a:endParaRPr lang="fr-FR"/>
          </a:p>
        </p:txBody>
      </p:sp>
    </p:spTree>
    <p:extLst>
      <p:ext uri="{BB962C8B-B14F-4D97-AF65-F5344CB8AC3E}">
        <p14:creationId xmlns:p14="http://schemas.microsoft.com/office/powerpoint/2010/main" val="303533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1 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Espace réservé du contenu 20"/>
          <p:cNvSpPr>
            <a:spLocks noGrp="1"/>
          </p:cNvSpPr>
          <p:nvPr>
            <p:ph sz="quarter" idx="20"/>
          </p:nvPr>
        </p:nvSpPr>
        <p:spPr>
          <a:xfrm>
            <a:off x="5148000" y="2016000"/>
            <a:ext cx="3492000" cy="3690000"/>
          </a:xfrm>
          <a:solidFill>
            <a:srgbClr val="666666"/>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5" name="Espace réservé de la date 3"/>
          <p:cNvSpPr>
            <a:spLocks noGrp="1"/>
          </p:cNvSpPr>
          <p:nvPr>
            <p:ph type="dt" sz="half" idx="21"/>
          </p:nvPr>
        </p:nvSpPr>
        <p:spPr/>
        <p:txBody>
          <a:bodyPr/>
          <a:lstStyle>
            <a:lvl1pPr>
              <a:defRPr/>
            </a:lvl1pPr>
          </a:lstStyle>
          <a:p>
            <a:pPr>
              <a:defRPr/>
            </a:pPr>
            <a:fld id="{4A8BC37D-864D-432A-B8E3-A787A57CA397}" type="datetime4">
              <a:rPr lang="fr-FR"/>
              <a:pPr>
                <a:defRPr/>
              </a:pPr>
              <a:t>28 octobre 2017</a:t>
            </a:fld>
            <a:endParaRPr lang="fr-FR" dirty="0"/>
          </a:p>
        </p:txBody>
      </p:sp>
      <p:sp>
        <p:nvSpPr>
          <p:cNvPr id="6" name="Espace réservé du pied de page 4"/>
          <p:cNvSpPr>
            <a:spLocks noGrp="1"/>
          </p:cNvSpPr>
          <p:nvPr>
            <p:ph type="ftr" sz="quarter" idx="22"/>
          </p:nvPr>
        </p:nvSpPr>
        <p:spPr/>
        <p:txBody>
          <a:bodyPr/>
          <a:lstStyle>
            <a:lvl1pPr>
              <a:defRPr/>
            </a:lvl1pPr>
          </a:lstStyle>
          <a:p>
            <a:pPr>
              <a:defRPr/>
            </a:pPr>
            <a:r>
              <a:rPr lang="fr-FR"/>
              <a:t>CEA | 10 AVRIL 2012</a:t>
            </a:r>
          </a:p>
        </p:txBody>
      </p:sp>
      <p:sp>
        <p:nvSpPr>
          <p:cNvPr id="7" name="Espace réservé du numéro de diapositive 5"/>
          <p:cNvSpPr>
            <a:spLocks noGrp="1"/>
          </p:cNvSpPr>
          <p:nvPr>
            <p:ph type="sldNum" sz="quarter" idx="23"/>
          </p:nvPr>
        </p:nvSpPr>
        <p:spPr/>
        <p:txBody>
          <a:bodyPr/>
          <a:lstStyle>
            <a:lvl1pPr>
              <a:defRPr/>
            </a:lvl1pPr>
          </a:lstStyle>
          <a:p>
            <a:pPr>
              <a:defRPr/>
            </a:pPr>
            <a:r>
              <a:rPr lang="fr-FR"/>
              <a:t>|  PAGE </a:t>
            </a:r>
            <a:fld id="{7D66648A-F34C-4EA5-A278-AF78C603C027}" type="slidenum">
              <a:rPr lang="fr-FR"/>
              <a:pPr>
                <a:defRPr/>
              </a:pPr>
              <a:t>‹N°›</a:t>
            </a:fld>
            <a:endParaRPr lang="fr-FR"/>
          </a:p>
        </p:txBody>
      </p:sp>
    </p:spTree>
    <p:extLst>
      <p:ext uri="{BB962C8B-B14F-4D97-AF65-F5344CB8AC3E}">
        <p14:creationId xmlns:p14="http://schemas.microsoft.com/office/powerpoint/2010/main" val="367371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5" name="Espace réservé du contenu 20"/>
          <p:cNvSpPr>
            <a:spLocks noGrp="1"/>
          </p:cNvSpPr>
          <p:nvPr>
            <p:ph sz="quarter" idx="21"/>
          </p:nvPr>
        </p:nvSpPr>
        <p:spPr>
          <a:xfrm>
            <a:off x="5148000" y="2016000"/>
            <a:ext cx="3492000" cy="1980000"/>
          </a:xfrm>
          <a:solidFill>
            <a:srgbClr val="666666"/>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16" name="Espace réservé du contenu 20"/>
          <p:cNvSpPr>
            <a:spLocks noGrp="1"/>
          </p:cNvSpPr>
          <p:nvPr>
            <p:ph sz="quarter" idx="22"/>
          </p:nvPr>
        </p:nvSpPr>
        <p:spPr>
          <a:xfrm>
            <a:off x="5148000" y="3999600"/>
            <a:ext cx="1746000" cy="1695600"/>
          </a:xfrm>
          <a:solidFill>
            <a:srgbClr val="808080"/>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17" name="Espace réservé du contenu 20"/>
          <p:cNvSpPr>
            <a:spLocks noGrp="1"/>
          </p:cNvSpPr>
          <p:nvPr>
            <p:ph sz="quarter" idx="23"/>
          </p:nvPr>
        </p:nvSpPr>
        <p:spPr>
          <a:xfrm>
            <a:off x="6894000" y="3999600"/>
            <a:ext cx="1746000" cy="1695600"/>
          </a:xfrm>
          <a:solidFill>
            <a:srgbClr val="B2B2B2"/>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7" name="Espace réservé de la date 3"/>
          <p:cNvSpPr>
            <a:spLocks noGrp="1"/>
          </p:cNvSpPr>
          <p:nvPr>
            <p:ph type="dt" sz="half" idx="24"/>
          </p:nvPr>
        </p:nvSpPr>
        <p:spPr/>
        <p:txBody>
          <a:bodyPr/>
          <a:lstStyle>
            <a:lvl1pPr>
              <a:defRPr/>
            </a:lvl1pPr>
          </a:lstStyle>
          <a:p>
            <a:pPr>
              <a:defRPr/>
            </a:pPr>
            <a:fld id="{E1AD4609-46BA-473A-9F7B-D2CCED31D63E}" type="datetime4">
              <a:rPr lang="fr-FR"/>
              <a:pPr>
                <a:defRPr/>
              </a:pPr>
              <a:t>28 octobre 2017</a:t>
            </a:fld>
            <a:endParaRPr lang="fr-FR" dirty="0"/>
          </a:p>
        </p:txBody>
      </p:sp>
      <p:sp>
        <p:nvSpPr>
          <p:cNvPr id="8" name="Espace réservé du pied de page 4"/>
          <p:cNvSpPr>
            <a:spLocks noGrp="1"/>
          </p:cNvSpPr>
          <p:nvPr>
            <p:ph type="ftr" sz="quarter" idx="25"/>
          </p:nvPr>
        </p:nvSpPr>
        <p:spPr/>
        <p:txBody>
          <a:bodyPr/>
          <a:lstStyle>
            <a:lvl1pPr>
              <a:defRPr/>
            </a:lvl1pPr>
          </a:lstStyle>
          <a:p>
            <a:pPr>
              <a:defRPr/>
            </a:pPr>
            <a:r>
              <a:rPr lang="fr-FR"/>
              <a:t>CEA | 10 AVRIL 2012</a:t>
            </a:r>
          </a:p>
        </p:txBody>
      </p:sp>
      <p:sp>
        <p:nvSpPr>
          <p:cNvPr id="9" name="Espace réservé du numéro de diapositive 5"/>
          <p:cNvSpPr>
            <a:spLocks noGrp="1"/>
          </p:cNvSpPr>
          <p:nvPr>
            <p:ph type="sldNum" sz="quarter" idx="26"/>
          </p:nvPr>
        </p:nvSpPr>
        <p:spPr/>
        <p:txBody>
          <a:bodyPr/>
          <a:lstStyle>
            <a:lvl1pPr>
              <a:defRPr/>
            </a:lvl1pPr>
          </a:lstStyle>
          <a:p>
            <a:pPr>
              <a:defRPr/>
            </a:pPr>
            <a:r>
              <a:rPr lang="fr-FR"/>
              <a:t>|  PAGE </a:t>
            </a:r>
            <a:fld id="{79B2EAFB-9B2B-4FED-961D-E40795FFAD2D}" type="slidenum">
              <a:rPr lang="fr-FR"/>
              <a:pPr>
                <a:defRPr/>
              </a:pPr>
              <a:t>‹N°›</a:t>
            </a:fld>
            <a:endParaRPr lang="fr-FR"/>
          </a:p>
        </p:txBody>
      </p:sp>
    </p:spTree>
    <p:extLst>
      <p:ext uri="{BB962C8B-B14F-4D97-AF65-F5344CB8AC3E}">
        <p14:creationId xmlns:p14="http://schemas.microsoft.com/office/powerpoint/2010/main" val="1509531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graphiqu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576000" y="3707506"/>
            <a:ext cx="8172464" cy="2529805"/>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u contenu 20"/>
          <p:cNvSpPr>
            <a:spLocks noGrp="1"/>
          </p:cNvSpPr>
          <p:nvPr>
            <p:ph sz="quarter" idx="21"/>
          </p:nvPr>
        </p:nvSpPr>
        <p:spPr>
          <a:xfrm>
            <a:off x="576000" y="1458000"/>
            <a:ext cx="8064000" cy="1908000"/>
          </a:xfrm>
          <a:solidFill>
            <a:srgbClr val="666666"/>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5" name="Espace réservé de la date 3"/>
          <p:cNvSpPr>
            <a:spLocks noGrp="1"/>
          </p:cNvSpPr>
          <p:nvPr>
            <p:ph type="dt" sz="half" idx="22"/>
          </p:nvPr>
        </p:nvSpPr>
        <p:spPr/>
        <p:txBody>
          <a:bodyPr/>
          <a:lstStyle>
            <a:lvl1pPr>
              <a:defRPr/>
            </a:lvl1pPr>
          </a:lstStyle>
          <a:p>
            <a:pPr>
              <a:defRPr/>
            </a:pPr>
            <a:fld id="{5672C1BD-BCDB-4856-BB43-6FA9638109F0}" type="datetime4">
              <a:rPr lang="fr-FR"/>
              <a:pPr>
                <a:defRPr/>
              </a:pPr>
              <a:t>28 octobre 2017</a:t>
            </a:fld>
            <a:endParaRPr lang="fr-FR" dirty="0"/>
          </a:p>
        </p:txBody>
      </p:sp>
      <p:sp>
        <p:nvSpPr>
          <p:cNvPr id="6" name="Espace réservé du pied de page 4"/>
          <p:cNvSpPr>
            <a:spLocks noGrp="1"/>
          </p:cNvSpPr>
          <p:nvPr>
            <p:ph type="ftr" sz="quarter" idx="23"/>
          </p:nvPr>
        </p:nvSpPr>
        <p:spPr/>
        <p:txBody>
          <a:bodyPr/>
          <a:lstStyle>
            <a:lvl1pPr>
              <a:defRPr/>
            </a:lvl1pPr>
          </a:lstStyle>
          <a:p>
            <a:pPr>
              <a:defRPr/>
            </a:pPr>
            <a:r>
              <a:rPr lang="fr-FR"/>
              <a:t>CEA | 10 AVRIL 2012</a:t>
            </a:r>
          </a:p>
        </p:txBody>
      </p:sp>
      <p:sp>
        <p:nvSpPr>
          <p:cNvPr id="7" name="Espace réservé du numéro de diapositive 5"/>
          <p:cNvSpPr>
            <a:spLocks noGrp="1"/>
          </p:cNvSpPr>
          <p:nvPr>
            <p:ph type="sldNum" sz="quarter" idx="24"/>
          </p:nvPr>
        </p:nvSpPr>
        <p:spPr/>
        <p:txBody>
          <a:bodyPr/>
          <a:lstStyle>
            <a:lvl1pPr>
              <a:defRPr/>
            </a:lvl1pPr>
          </a:lstStyle>
          <a:p>
            <a:pPr>
              <a:defRPr/>
            </a:pPr>
            <a:r>
              <a:rPr lang="fr-FR"/>
              <a:t>|  PAGE </a:t>
            </a:r>
            <a:fld id="{A7491AE4-B1BA-4385-9BD7-B9E197F639D5}" type="slidenum">
              <a:rPr lang="fr-FR"/>
              <a:pPr>
                <a:defRPr/>
              </a:pPr>
              <a:t>‹N°›</a:t>
            </a:fld>
            <a:endParaRPr lang="fr-FR"/>
          </a:p>
        </p:txBody>
      </p:sp>
    </p:spTree>
    <p:extLst>
      <p:ext uri="{BB962C8B-B14F-4D97-AF65-F5344CB8AC3E}">
        <p14:creationId xmlns:p14="http://schemas.microsoft.com/office/powerpoint/2010/main" val="4282907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7" descr="bandeau_text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0" y="0"/>
            <a:ext cx="9144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titre 1"/>
          <p:cNvSpPr>
            <a:spLocks noGrp="1"/>
          </p:cNvSpPr>
          <p:nvPr>
            <p:ph type="title"/>
          </p:nvPr>
        </p:nvSpPr>
        <p:spPr>
          <a:xfrm>
            <a:off x="1511300" y="52388"/>
            <a:ext cx="7237413" cy="909637"/>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sp>
        <p:nvSpPr>
          <p:cNvPr id="1028" name="Espace réservé du texte 2"/>
          <p:cNvSpPr>
            <a:spLocks noGrp="1"/>
          </p:cNvSpPr>
          <p:nvPr>
            <p:ph type="body" idx="1"/>
          </p:nvPr>
        </p:nvSpPr>
        <p:spPr bwMode="auto">
          <a:xfrm>
            <a:off x="576263" y="1268413"/>
            <a:ext cx="81724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576263" y="6305550"/>
            <a:ext cx="1450975" cy="365125"/>
          </a:xfrm>
          <a:prstGeom prst="rect">
            <a:avLst/>
          </a:prstGeom>
        </p:spPr>
        <p:txBody>
          <a:bodyPr vert="horz" lIns="0" tIns="0" rIns="0" bIns="0" rtlCol="0" anchor="ctr"/>
          <a:lstStyle>
            <a:lvl1pPr algn="l" fontAlgn="auto">
              <a:spcBef>
                <a:spcPts val="0"/>
              </a:spcBef>
              <a:spcAft>
                <a:spcPts val="0"/>
              </a:spcAft>
              <a:defRPr sz="1000" cap="all" baseline="0">
                <a:solidFill>
                  <a:schemeClr val="bg1"/>
                </a:solidFill>
                <a:latin typeface="+mn-lt"/>
                <a:cs typeface="+mn-cs"/>
              </a:defRPr>
            </a:lvl1pPr>
          </a:lstStyle>
          <a:p>
            <a:pPr>
              <a:defRPr/>
            </a:pPr>
            <a:fld id="{9A9FAEC3-9C38-41A5-AA6C-4B42F5BA1F41}" type="datetime4">
              <a:rPr lang="fr-FR"/>
              <a:pPr>
                <a:defRPr/>
              </a:pPr>
              <a:t>28 octobre 2017</a:t>
            </a:fld>
            <a:endParaRPr lang="fr-FR" dirty="0"/>
          </a:p>
        </p:txBody>
      </p:sp>
      <p:sp>
        <p:nvSpPr>
          <p:cNvPr id="5" name="Espace réservé du pied de page 4"/>
          <p:cNvSpPr>
            <a:spLocks noGrp="1"/>
          </p:cNvSpPr>
          <p:nvPr>
            <p:ph type="ftr" sz="quarter" idx="3"/>
          </p:nvPr>
        </p:nvSpPr>
        <p:spPr>
          <a:xfrm>
            <a:off x="2051050" y="6305550"/>
            <a:ext cx="5940425" cy="365125"/>
          </a:xfrm>
          <a:prstGeom prst="rect">
            <a:avLst/>
          </a:prstGeom>
        </p:spPr>
        <p:txBody>
          <a:bodyPr vert="horz" lIns="0" tIns="0" rIns="0" bIns="0" rtlCol="0" anchor="ctr"/>
          <a:lstStyle>
            <a:lvl1pPr algn="r" fontAlgn="auto">
              <a:spcBef>
                <a:spcPts val="0"/>
              </a:spcBef>
              <a:spcAft>
                <a:spcPts val="0"/>
              </a:spcAft>
              <a:defRPr sz="1000">
                <a:solidFill>
                  <a:srgbClr val="666666"/>
                </a:solidFill>
                <a:latin typeface="+mn-lt"/>
                <a:cs typeface="+mn-cs"/>
              </a:defRPr>
            </a:lvl1pPr>
          </a:lstStyle>
          <a:p>
            <a:pPr>
              <a:defRPr/>
            </a:pPr>
            <a:r>
              <a:rPr lang="fr-FR"/>
              <a:t>CEA | 10 AVRIL 2012</a:t>
            </a:r>
          </a:p>
        </p:txBody>
      </p:sp>
      <p:sp>
        <p:nvSpPr>
          <p:cNvPr id="6" name="Espace réservé du numéro de diapositive 5"/>
          <p:cNvSpPr>
            <a:spLocks noGrp="1"/>
          </p:cNvSpPr>
          <p:nvPr>
            <p:ph type="sldNum" sz="quarter" idx="4"/>
          </p:nvPr>
        </p:nvSpPr>
        <p:spPr>
          <a:xfrm>
            <a:off x="8024813" y="6303963"/>
            <a:ext cx="1119187" cy="365125"/>
          </a:xfrm>
          <a:prstGeom prst="rect">
            <a:avLst/>
          </a:prstGeom>
        </p:spPr>
        <p:txBody>
          <a:bodyPr vert="horz" lIns="0" tIns="0" rIns="0" bIns="0" rtlCol="0" anchor="ctr"/>
          <a:lstStyle>
            <a:lvl1pPr algn="l" fontAlgn="auto">
              <a:spcBef>
                <a:spcPts val="0"/>
              </a:spcBef>
              <a:spcAft>
                <a:spcPts val="0"/>
              </a:spcAft>
              <a:defRPr sz="1000">
                <a:solidFill>
                  <a:srgbClr val="666666"/>
                </a:solidFill>
                <a:latin typeface="+mn-lt"/>
                <a:cs typeface="+mn-cs"/>
              </a:defRPr>
            </a:lvl1pPr>
          </a:lstStyle>
          <a:p>
            <a:pPr>
              <a:defRPr/>
            </a:pPr>
            <a:r>
              <a:rPr lang="fr-FR"/>
              <a:t>|  PAGE </a:t>
            </a:r>
            <a:fld id="{2693B06F-35FE-426A-82D2-5576CC5D9C75}"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24" r:id="rId5"/>
    <p:sldLayoutId id="2147483925" r:id="rId6"/>
    <p:sldLayoutId id="2147483926" r:id="rId7"/>
    <p:sldLayoutId id="2147483927" r:id="rId8"/>
    <p:sldLayoutId id="2147483928" r:id="rId9"/>
    <p:sldLayoutId id="2147483936" r:id="rId10"/>
    <p:sldLayoutId id="2147483937" r:id="rId11"/>
    <p:sldLayoutId id="2147483938" r:id="rId12"/>
    <p:sldLayoutId id="2147483929" r:id="rId13"/>
    <p:sldLayoutId id="2147483930" r:id="rId14"/>
    <p:sldLayoutId id="2147483931" r:id="rId15"/>
    <p:sldLayoutId id="2147483939" r:id="rId16"/>
    <p:sldLayoutId id="2147483940" r:id="rId17"/>
  </p:sldLayoutIdLst>
  <p:hf hdr="0"/>
  <p:txStyles>
    <p:title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p:titleStyle>
    <p:bodyStyle>
      <a:lvl1pPr marL="923925" indent="-923925" algn="l" rtl="0" eaLnBrk="0" fontAlgn="base" hangingPunct="0">
        <a:spcBef>
          <a:spcPct val="0"/>
        </a:spcBef>
        <a:spcAft>
          <a:spcPts val="400"/>
        </a:spcAft>
        <a:buFont typeface="Arial" charset="0"/>
        <a:defRPr sz="2200" kern="1200">
          <a:solidFill>
            <a:schemeClr val="tx2"/>
          </a:solidFill>
          <a:latin typeface="+mn-lt"/>
          <a:ea typeface="+mn-ea"/>
          <a:cs typeface="+mn-cs"/>
        </a:defRPr>
      </a:lvl1pPr>
      <a:lvl2pPr marL="360363" indent="-360363" algn="l" rtl="0" eaLnBrk="0" fontAlgn="base" hangingPunct="0">
        <a:lnSpc>
          <a:spcPts val="2000"/>
        </a:lnSpc>
        <a:spcBef>
          <a:spcPct val="0"/>
        </a:spcBef>
        <a:spcAft>
          <a:spcPct val="0"/>
        </a:spcAft>
        <a:buSzPct val="90000"/>
        <a:buBlip>
          <a:blip r:embed="rId20"/>
        </a:buBlip>
        <a:defRPr sz="1600" kern="1200">
          <a:solidFill>
            <a:srgbClr val="666666"/>
          </a:solidFill>
          <a:latin typeface="+mn-lt"/>
          <a:ea typeface="+mn-ea"/>
          <a:cs typeface="+mn-cs"/>
        </a:defRPr>
      </a:lvl2pPr>
      <a:lvl3pPr marL="361950" indent="552450" algn="l" rtl="0" eaLnBrk="0" fontAlgn="base" hangingPunct="0">
        <a:lnSpc>
          <a:spcPts val="2000"/>
        </a:lnSpc>
        <a:spcBef>
          <a:spcPct val="0"/>
        </a:spcBef>
        <a:spcAft>
          <a:spcPct val="0"/>
        </a:spcAft>
        <a:buSzPct val="36000"/>
        <a:buFont typeface="Arial" charset="0"/>
        <a:defRPr sz="1600" kern="1200">
          <a:solidFill>
            <a:srgbClr val="666666"/>
          </a:solidFill>
          <a:latin typeface="+mn-lt"/>
          <a:ea typeface="+mn-ea"/>
          <a:cs typeface="+mn-cs"/>
        </a:defRPr>
      </a:lvl3pPr>
      <a:lvl4pPr marL="1009650" indent="-238125" algn="l" rtl="0" eaLnBrk="0" fontAlgn="base" hangingPunct="0">
        <a:lnSpc>
          <a:spcPts val="2000"/>
        </a:lnSpc>
        <a:spcBef>
          <a:spcPct val="0"/>
        </a:spcBef>
        <a:spcAft>
          <a:spcPct val="0"/>
        </a:spcAft>
        <a:buClr>
          <a:srgbClr val="666666"/>
        </a:buClr>
        <a:buSzPct val="36000"/>
        <a:buBlip>
          <a:blip r:embed="rId21"/>
        </a:buBlip>
        <a:defRPr sz="1600" kern="1200">
          <a:solidFill>
            <a:srgbClr val="666666"/>
          </a:solidFill>
          <a:latin typeface="+mn-lt"/>
          <a:ea typeface="+mn-ea"/>
          <a:cs typeface="+mn-cs"/>
        </a:defRPr>
      </a:lvl4pPr>
      <a:lvl5pPr marL="1133475" indent="-114300" algn="l" rtl="0" eaLnBrk="0" fontAlgn="base" hangingPunct="0">
        <a:lnSpc>
          <a:spcPts val="2000"/>
        </a:lnSpc>
        <a:spcBef>
          <a:spcPct val="0"/>
        </a:spcBef>
        <a:spcAft>
          <a:spcPct val="0"/>
        </a:spcAft>
        <a:buClr>
          <a:srgbClr val="666666"/>
        </a:buClr>
        <a:buFont typeface="Arial"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52.jpeg"/><Relationship Id="rId4" Type="http://schemas.openxmlformats.org/officeDocument/2006/relationships/image" Target="../media/image48.jpeg"/><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emf"/></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0.emf"/><Relationship Id="rId7" Type="http://schemas.openxmlformats.org/officeDocument/2006/relationships/image" Target="../media/image2.png"/><Relationship Id="rId2" Type="http://schemas.openxmlformats.org/officeDocument/2006/relationships/image" Target="../media/image69.emf"/><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5.wmf"/><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6.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2.emf"/></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3.png"/><Relationship Id="rId7" Type="http://schemas.openxmlformats.org/officeDocument/2006/relationships/image" Target="../media/image96.emf"/><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ctrTitle"/>
          </p:nvPr>
        </p:nvSpPr>
        <p:spPr bwMode="auto">
          <a:xfrm>
            <a:off x="3347864" y="1196752"/>
            <a:ext cx="5710411" cy="1428750"/>
          </a:xfrm>
        </p:spPr>
        <p:txBody>
          <a:bodyPr wrap="square" numCol="1" compatLnSpc="1">
            <a:prstTxWarp prst="textNoShape">
              <a:avLst/>
            </a:prstTxWarp>
          </a:bodyPr>
          <a:lstStyle/>
          <a:p>
            <a:pPr algn="ctr" eaLnBrk="1" hangingPunct="1"/>
            <a:r>
              <a:rPr lang="en-US" altLang="fr-FR" sz="2500" b="1" cap="none" dirty="0"/>
              <a:t>In-core Instrumentation </a:t>
            </a:r>
            <a:r>
              <a:rPr lang="en-US" altLang="fr-FR" sz="2500" b="1" cap="none" dirty="0" smtClean="0"/>
              <a:t/>
            </a:r>
            <a:br>
              <a:rPr lang="en-US" altLang="fr-FR" sz="2500" b="1" cap="none" dirty="0" smtClean="0"/>
            </a:br>
            <a:r>
              <a:rPr lang="en-US" altLang="fr-FR" sz="2500" b="1" cap="none" dirty="0" smtClean="0"/>
              <a:t>for </a:t>
            </a:r>
            <a:r>
              <a:rPr lang="en-US" altLang="fr-FR" sz="2500" b="1" cap="none" dirty="0"/>
              <a:t>MTR Experiments</a:t>
            </a:r>
            <a:endParaRPr lang="en-US" altLang="fr-FR" sz="2500" b="1" cap="none" dirty="0" smtClean="0"/>
          </a:p>
        </p:txBody>
      </p:sp>
      <p:sp>
        <p:nvSpPr>
          <p:cNvPr id="10247" name="Espace réservé du numéro de diapositive 6"/>
          <p:cNvSpPr>
            <a:spLocks noGrp="1"/>
          </p:cNvSpPr>
          <p:nvPr>
            <p:ph type="sldNum" sz="quarter" idx="16"/>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FD5B3177-5EC0-4842-A4D8-2286163E67E2}" type="slidenum">
              <a:rPr lang="fr-FR" dirty="0" smtClean="0">
                <a:solidFill>
                  <a:schemeClr val="bg1"/>
                </a:solidFill>
              </a:rPr>
              <a:pPr fontAlgn="base">
                <a:spcBef>
                  <a:spcPct val="0"/>
                </a:spcBef>
                <a:spcAft>
                  <a:spcPct val="0"/>
                </a:spcAft>
                <a:defRPr/>
              </a:pPr>
              <a:t>1</a:t>
            </a:fld>
            <a:endParaRPr lang="fr-FR" dirty="0" smtClean="0">
              <a:solidFill>
                <a:schemeClr val="bg1"/>
              </a:solidFill>
            </a:endParaRPr>
          </a:p>
        </p:txBody>
      </p:sp>
      <p:pic>
        <p:nvPicPr>
          <p:cNvPr id="9220"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50" y="5805488"/>
            <a:ext cx="8858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Espace réservé du texte 3"/>
          <p:cNvSpPr>
            <a:spLocks/>
          </p:cNvSpPr>
          <p:nvPr/>
        </p:nvSpPr>
        <p:spPr bwMode="auto">
          <a:xfrm>
            <a:off x="3779838" y="4581525"/>
            <a:ext cx="50403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lnSpc>
                <a:spcPct val="80000"/>
              </a:lnSpc>
            </a:pPr>
            <a:r>
              <a:rPr lang="en-US" altLang="fr-FR" sz="1200" b="1" dirty="0">
                <a:solidFill>
                  <a:srgbClr val="666666"/>
                </a:solidFill>
              </a:rPr>
              <a:t>Jean-François </a:t>
            </a:r>
            <a:r>
              <a:rPr lang="en-US" altLang="fr-FR" sz="1200" b="1" dirty="0" smtClean="0">
                <a:solidFill>
                  <a:srgbClr val="666666"/>
                </a:solidFill>
              </a:rPr>
              <a:t>VILLARD</a:t>
            </a:r>
          </a:p>
          <a:p>
            <a:pPr eaLnBrk="1" hangingPunct="1">
              <a:lnSpc>
                <a:spcPct val="80000"/>
              </a:lnSpc>
            </a:pPr>
            <a:r>
              <a:rPr lang="en-US" altLang="fr-FR" sz="1200" dirty="0" smtClean="0">
                <a:solidFill>
                  <a:srgbClr val="666666"/>
                </a:solidFill>
              </a:rPr>
              <a:t>French alternative energies and atomic energy commission</a:t>
            </a:r>
          </a:p>
          <a:p>
            <a:pPr eaLnBrk="1" hangingPunct="1">
              <a:lnSpc>
                <a:spcPct val="80000"/>
              </a:lnSpc>
            </a:pPr>
            <a:r>
              <a:rPr lang="en-US" altLang="fr-FR" sz="1200" dirty="0" smtClean="0">
                <a:solidFill>
                  <a:srgbClr val="666666"/>
                </a:solidFill>
              </a:rPr>
              <a:t>Nuclear Energy Division – Reactor Studies Department</a:t>
            </a:r>
          </a:p>
          <a:p>
            <a:pPr eaLnBrk="1" hangingPunct="1">
              <a:lnSpc>
                <a:spcPct val="80000"/>
              </a:lnSpc>
            </a:pPr>
            <a:r>
              <a:rPr lang="en-US" altLang="fr-FR" sz="1200" dirty="0" smtClean="0">
                <a:solidFill>
                  <a:srgbClr val="666666"/>
                </a:solidFill>
              </a:rPr>
              <a:t>Cadarache – F-13108 St Paul Lez Durance, France</a:t>
            </a:r>
          </a:p>
          <a:p>
            <a:pPr eaLnBrk="1" hangingPunct="1">
              <a:lnSpc>
                <a:spcPct val="80000"/>
              </a:lnSpc>
            </a:pPr>
            <a:endParaRPr lang="en-US" altLang="fr-FR" sz="1200" dirty="0" smtClean="0">
              <a:solidFill>
                <a:srgbClr val="666666"/>
              </a:solidFill>
            </a:endParaRPr>
          </a:p>
          <a:p>
            <a:pPr eaLnBrk="1" hangingPunct="1">
              <a:lnSpc>
                <a:spcPct val="80000"/>
              </a:lnSpc>
            </a:pPr>
            <a:endParaRPr lang="en-US" altLang="fr-FR" sz="1200" dirty="0" smtClean="0">
              <a:solidFill>
                <a:srgbClr val="666666"/>
              </a:solidFill>
            </a:endParaRPr>
          </a:p>
          <a:p>
            <a:pPr eaLnBrk="1" hangingPunct="1"/>
            <a:r>
              <a:rPr lang="en-US" altLang="fr-FR" sz="1200" dirty="0">
                <a:solidFill>
                  <a:srgbClr val="666666"/>
                </a:solidFill>
              </a:rPr>
              <a:t>Joint ICTP/IAEA Workshop </a:t>
            </a:r>
            <a:r>
              <a:rPr lang="en-US" altLang="fr-FR" sz="1200" dirty="0" smtClean="0">
                <a:solidFill>
                  <a:srgbClr val="666666"/>
                </a:solidFill>
              </a:rPr>
              <a:t>“</a:t>
            </a:r>
            <a:r>
              <a:rPr lang="en-US" altLang="fr-FR" sz="1200" dirty="0">
                <a:solidFill>
                  <a:srgbClr val="666666"/>
                </a:solidFill>
              </a:rPr>
              <a:t>Research Reactors for Development of Materials and Fuels for Innovative Nuclear Energy Systems”</a:t>
            </a:r>
          </a:p>
          <a:p>
            <a:pPr eaLnBrk="1" hangingPunct="1"/>
            <a:r>
              <a:rPr lang="en-US" altLang="fr-FR" sz="1200" dirty="0">
                <a:solidFill>
                  <a:srgbClr val="666666"/>
                </a:solidFill>
              </a:rPr>
              <a:t>6-10 November 2017, </a:t>
            </a:r>
            <a:r>
              <a:rPr lang="en-US" altLang="fr-FR" sz="1200" dirty="0" smtClean="0">
                <a:solidFill>
                  <a:srgbClr val="666666"/>
                </a:solidFill>
              </a:rPr>
              <a:t>ICTP </a:t>
            </a:r>
            <a:r>
              <a:rPr lang="en-US" altLang="fr-FR" sz="1200" dirty="0">
                <a:solidFill>
                  <a:srgbClr val="666666"/>
                </a:solidFill>
              </a:rPr>
              <a:t>- </a:t>
            </a:r>
            <a:r>
              <a:rPr lang="en-US" altLang="fr-FR" sz="1200" dirty="0" smtClean="0">
                <a:solidFill>
                  <a:srgbClr val="666666"/>
                </a:solidFill>
              </a:rPr>
              <a:t>Trieste, </a:t>
            </a:r>
            <a:r>
              <a:rPr lang="en-US" altLang="fr-FR" sz="1200" dirty="0">
                <a:solidFill>
                  <a:srgbClr val="666666"/>
                </a:solidFill>
              </a:rPr>
              <a:t>Italy</a:t>
            </a:r>
          </a:p>
          <a:p>
            <a:pPr eaLnBrk="1" hangingPunct="1">
              <a:lnSpc>
                <a:spcPct val="80000"/>
              </a:lnSpc>
            </a:pPr>
            <a:endParaRPr lang="en-US" altLang="fr-FR" sz="1200" dirty="0">
              <a:solidFill>
                <a:srgbClr val="66666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9" name="Rectangle 3"/>
          <p:cNvSpPr>
            <a:spLocks noGrp="1" noChangeArrowheads="1"/>
          </p:cNvSpPr>
          <p:nvPr>
            <p:ph type="body" idx="1"/>
          </p:nvPr>
        </p:nvSpPr>
        <p:spPr>
          <a:xfrm>
            <a:off x="323528" y="1030044"/>
            <a:ext cx="8569325" cy="3348037"/>
          </a:xfrm>
        </p:spPr>
        <p:txBody>
          <a:bodyPr/>
          <a:lstStyle/>
          <a:p>
            <a:pPr marL="182563" indent="-182563" algn="ctr">
              <a:spcBef>
                <a:spcPts val="0"/>
              </a:spcBef>
              <a:spcAft>
                <a:spcPts val="0"/>
              </a:spcAft>
              <a:buFontTx/>
              <a:buNone/>
            </a:pPr>
            <a:r>
              <a:rPr lang="en-US" altLang="fr-FR" sz="2000" b="1" dirty="0">
                <a:solidFill>
                  <a:srgbClr val="C00000"/>
                </a:solidFill>
              </a:rPr>
              <a:t>Main effects of nuclear radiations on sensors</a:t>
            </a:r>
            <a:endParaRPr lang="en-US" altLang="fr-FR" dirty="0">
              <a:solidFill>
                <a:srgbClr val="C00000"/>
              </a:solidFill>
            </a:endParaRPr>
          </a:p>
          <a:p>
            <a:pPr marL="182563" indent="-182563">
              <a:spcBef>
                <a:spcPts val="0"/>
              </a:spcBef>
              <a:spcAft>
                <a:spcPts val="0"/>
              </a:spcAft>
            </a:pPr>
            <a:endParaRPr lang="en-US" altLang="fr-FR" sz="1600" b="1" dirty="0">
              <a:sym typeface="Wingdings" pitchFamily="2" charset="2"/>
            </a:endParaRPr>
          </a:p>
          <a:p>
            <a:pPr marL="182563" indent="-182563">
              <a:spcBef>
                <a:spcPts val="0"/>
              </a:spcBef>
              <a:spcAft>
                <a:spcPts val="0"/>
              </a:spcAft>
              <a:buFontTx/>
              <a:buNone/>
            </a:pPr>
            <a:r>
              <a:rPr lang="en-US" altLang="fr-FR" sz="1600" b="1" dirty="0">
                <a:sym typeface="Wingdings" pitchFamily="2" charset="2"/>
              </a:rPr>
              <a:t>		</a:t>
            </a:r>
            <a:endParaRPr lang="en-US" altLang="fr-FR" sz="1600" b="1" dirty="0" smtClean="0">
              <a:sym typeface="Wingdings" pitchFamily="2" charset="2"/>
            </a:endParaRPr>
          </a:p>
          <a:p>
            <a:pPr marL="182563" indent="-182563">
              <a:spcBef>
                <a:spcPts val="0"/>
              </a:spcBef>
              <a:spcAft>
                <a:spcPts val="0"/>
              </a:spcAft>
              <a:buFontTx/>
              <a:buNone/>
            </a:pPr>
            <a:r>
              <a:rPr lang="en-US" altLang="fr-FR" sz="1600" b="1" dirty="0">
                <a:solidFill>
                  <a:schemeClr val="tx1">
                    <a:lumMod val="85000"/>
                    <a:lumOff val="15000"/>
                  </a:schemeClr>
                </a:solidFill>
                <a:sym typeface="Wingdings" pitchFamily="2" charset="2"/>
              </a:rPr>
              <a:t>	</a:t>
            </a:r>
            <a:r>
              <a:rPr lang="en-US" altLang="fr-FR" sz="1600" b="1" dirty="0" smtClean="0">
                <a:solidFill>
                  <a:schemeClr val="tx1">
                    <a:lumMod val="85000"/>
                    <a:lumOff val="15000"/>
                  </a:schemeClr>
                </a:solidFill>
                <a:sym typeface="Wingdings" pitchFamily="2" charset="2"/>
              </a:rPr>
              <a:t>	 </a:t>
            </a:r>
            <a:r>
              <a:rPr lang="en-US" altLang="fr-FR" sz="1600" b="1" dirty="0">
                <a:solidFill>
                  <a:schemeClr val="tx1">
                    <a:lumMod val="85000"/>
                    <a:lumOff val="15000"/>
                  </a:schemeClr>
                </a:solidFill>
                <a:sym typeface="Wingdings" pitchFamily="2" charset="2"/>
              </a:rPr>
              <a:t>transmutations </a:t>
            </a:r>
            <a:r>
              <a:rPr lang="en-US" altLang="fr-FR" sz="1600" dirty="0">
                <a:solidFill>
                  <a:schemeClr val="tx1">
                    <a:lumMod val="85000"/>
                    <a:lumOff val="15000"/>
                  </a:schemeClr>
                </a:solidFill>
                <a:sym typeface="Wingdings" pitchFamily="2" charset="2"/>
              </a:rPr>
              <a:t>: composition changes</a:t>
            </a:r>
          </a:p>
          <a:p>
            <a:pPr marL="182563" indent="-182563">
              <a:spcBef>
                <a:spcPts val="0"/>
              </a:spcBef>
              <a:spcAft>
                <a:spcPts val="0"/>
              </a:spcAft>
              <a:buFontTx/>
              <a:buNone/>
            </a:pPr>
            <a:r>
              <a:rPr lang="en-US" altLang="fr-FR" sz="1600" dirty="0">
                <a:solidFill>
                  <a:schemeClr val="tx1">
                    <a:lumMod val="85000"/>
                    <a:lumOff val="15000"/>
                  </a:schemeClr>
                </a:solidFill>
                <a:sym typeface="Wingdings" pitchFamily="2" charset="2"/>
              </a:rPr>
              <a:t>		</a:t>
            </a:r>
            <a:endParaRPr lang="en-US" altLang="fr-FR" sz="1600" dirty="0" smtClean="0">
              <a:solidFill>
                <a:schemeClr val="tx1">
                  <a:lumMod val="85000"/>
                  <a:lumOff val="15000"/>
                </a:schemeClr>
              </a:solidFill>
              <a:sym typeface="Wingdings" pitchFamily="2" charset="2"/>
            </a:endParaRPr>
          </a:p>
          <a:p>
            <a:pPr marL="182563" indent="-182563">
              <a:spcBef>
                <a:spcPts val="0"/>
              </a:spcBef>
              <a:spcAft>
                <a:spcPts val="0"/>
              </a:spcAft>
              <a:buFontTx/>
              <a:buNone/>
            </a:pPr>
            <a:r>
              <a:rPr lang="en-US" altLang="fr-FR" sz="1600" dirty="0">
                <a:solidFill>
                  <a:schemeClr val="tx1">
                    <a:lumMod val="85000"/>
                    <a:lumOff val="15000"/>
                  </a:schemeClr>
                </a:solidFill>
                <a:sym typeface="Wingdings" pitchFamily="2" charset="2"/>
              </a:rPr>
              <a:t>	</a:t>
            </a:r>
            <a:r>
              <a:rPr lang="en-US" altLang="fr-FR" sz="1600" dirty="0" smtClean="0">
                <a:solidFill>
                  <a:schemeClr val="tx1">
                    <a:lumMod val="85000"/>
                    <a:lumOff val="15000"/>
                  </a:schemeClr>
                </a:solidFill>
                <a:sym typeface="Wingdings" pitchFamily="2" charset="2"/>
              </a:rPr>
              <a:t>	  </a:t>
            </a:r>
            <a:r>
              <a:rPr lang="en-US" altLang="fr-FR" sz="1600" b="1" dirty="0">
                <a:solidFill>
                  <a:schemeClr val="tx1">
                    <a:lumMod val="85000"/>
                    <a:lumOff val="15000"/>
                  </a:schemeClr>
                </a:solidFill>
                <a:sym typeface="Wingdings" pitchFamily="2" charset="2"/>
              </a:rPr>
              <a:t>damages : </a:t>
            </a:r>
          </a:p>
          <a:p>
            <a:pPr marL="182563" indent="-182563">
              <a:spcBef>
                <a:spcPts val="0"/>
              </a:spcBef>
              <a:spcAft>
                <a:spcPts val="0"/>
              </a:spcAft>
              <a:buFontTx/>
              <a:buNone/>
            </a:pPr>
            <a:r>
              <a:rPr lang="en-US" altLang="fr-FR" sz="1600" dirty="0">
                <a:solidFill>
                  <a:schemeClr val="tx1">
                    <a:lumMod val="85000"/>
                    <a:lumOff val="15000"/>
                  </a:schemeClr>
                </a:solidFill>
                <a:sym typeface="Wingdings" pitchFamily="2" charset="2"/>
              </a:rPr>
              <a:t>			- alteration of electric insulators </a:t>
            </a:r>
          </a:p>
          <a:p>
            <a:pPr marL="182563" indent="-182563">
              <a:spcBef>
                <a:spcPts val="0"/>
              </a:spcBef>
              <a:spcAft>
                <a:spcPts val="0"/>
              </a:spcAft>
              <a:buFontTx/>
              <a:buNone/>
            </a:pPr>
            <a:r>
              <a:rPr lang="en-US" altLang="fr-FR" sz="1600" dirty="0">
                <a:solidFill>
                  <a:schemeClr val="tx1">
                    <a:lumMod val="85000"/>
                    <a:lumOff val="15000"/>
                  </a:schemeClr>
                </a:solidFill>
                <a:sym typeface="Wingdings" pitchFamily="2" charset="2"/>
              </a:rPr>
              <a:t>			- wires breaking</a:t>
            </a:r>
          </a:p>
          <a:p>
            <a:pPr marL="182563" indent="-182563">
              <a:spcBef>
                <a:spcPts val="0"/>
              </a:spcBef>
              <a:spcAft>
                <a:spcPts val="0"/>
              </a:spcAft>
              <a:buFontTx/>
              <a:buNone/>
            </a:pPr>
            <a:r>
              <a:rPr lang="en-US" altLang="fr-FR" sz="1600" dirty="0">
                <a:solidFill>
                  <a:schemeClr val="tx1">
                    <a:lumMod val="85000"/>
                    <a:lumOff val="15000"/>
                  </a:schemeClr>
                </a:solidFill>
                <a:sym typeface="Wingdings" pitchFamily="2" charset="2"/>
              </a:rPr>
              <a:t>			- change in mechanical properties</a:t>
            </a:r>
          </a:p>
          <a:p>
            <a:pPr marL="182563" indent="-182563">
              <a:spcBef>
                <a:spcPts val="0"/>
              </a:spcBef>
              <a:spcAft>
                <a:spcPts val="0"/>
              </a:spcAft>
              <a:buFontTx/>
              <a:buNone/>
            </a:pPr>
            <a:r>
              <a:rPr lang="en-US" altLang="fr-FR" sz="1600" b="1" dirty="0">
                <a:solidFill>
                  <a:schemeClr val="tx1">
                    <a:lumMod val="85000"/>
                    <a:lumOff val="15000"/>
                  </a:schemeClr>
                </a:solidFill>
                <a:sym typeface="Wingdings" pitchFamily="2" charset="2"/>
              </a:rPr>
              <a:t>		</a:t>
            </a:r>
            <a:endParaRPr lang="en-US" altLang="fr-FR" sz="1600" b="1" dirty="0" smtClean="0">
              <a:solidFill>
                <a:schemeClr val="tx1">
                  <a:lumMod val="85000"/>
                  <a:lumOff val="15000"/>
                </a:schemeClr>
              </a:solidFill>
              <a:sym typeface="Wingdings" pitchFamily="2" charset="2"/>
            </a:endParaRPr>
          </a:p>
          <a:p>
            <a:pPr marL="182563" indent="-182563">
              <a:spcBef>
                <a:spcPts val="0"/>
              </a:spcBef>
              <a:spcAft>
                <a:spcPts val="0"/>
              </a:spcAft>
              <a:buFontTx/>
              <a:buNone/>
            </a:pPr>
            <a:r>
              <a:rPr lang="en-US" altLang="fr-FR" sz="1600" b="1" dirty="0">
                <a:solidFill>
                  <a:schemeClr val="tx1">
                    <a:lumMod val="85000"/>
                    <a:lumOff val="15000"/>
                  </a:schemeClr>
                </a:solidFill>
                <a:sym typeface="Wingdings" pitchFamily="2" charset="2"/>
              </a:rPr>
              <a:t>	</a:t>
            </a:r>
            <a:r>
              <a:rPr lang="en-US" altLang="fr-FR" sz="1600" b="1" dirty="0" smtClean="0">
                <a:solidFill>
                  <a:schemeClr val="tx1">
                    <a:lumMod val="85000"/>
                    <a:lumOff val="15000"/>
                  </a:schemeClr>
                </a:solidFill>
                <a:sym typeface="Wingdings" pitchFamily="2" charset="2"/>
              </a:rPr>
              <a:t>	 </a:t>
            </a:r>
            <a:r>
              <a:rPr lang="en-US" altLang="fr-FR" sz="1600" b="1" dirty="0">
                <a:solidFill>
                  <a:schemeClr val="tx1">
                    <a:lumMod val="85000"/>
                    <a:lumOff val="15000"/>
                  </a:schemeClr>
                </a:solidFill>
                <a:sym typeface="Wingdings" pitchFamily="2" charset="2"/>
              </a:rPr>
              <a:t>noise current</a:t>
            </a:r>
            <a:r>
              <a:rPr lang="en-US" altLang="fr-FR" sz="1600" dirty="0">
                <a:solidFill>
                  <a:schemeClr val="tx1">
                    <a:lumMod val="85000"/>
                    <a:lumOff val="15000"/>
                  </a:schemeClr>
                </a:solidFill>
                <a:sym typeface="Wingdings" pitchFamily="2" charset="2"/>
              </a:rPr>
              <a:t> (Compton and photoelectric effects)</a:t>
            </a:r>
          </a:p>
          <a:p>
            <a:pPr marL="182563" indent="-182563">
              <a:spcBef>
                <a:spcPts val="0"/>
              </a:spcBef>
              <a:spcAft>
                <a:spcPts val="0"/>
              </a:spcAft>
              <a:buFontTx/>
              <a:buNone/>
            </a:pPr>
            <a:r>
              <a:rPr lang="en-US" altLang="fr-FR" sz="1600" dirty="0">
                <a:solidFill>
                  <a:schemeClr val="tx1">
                    <a:lumMod val="85000"/>
                    <a:lumOff val="15000"/>
                  </a:schemeClr>
                </a:solidFill>
                <a:sym typeface="Wingdings" pitchFamily="2" charset="2"/>
              </a:rPr>
              <a:t>		</a:t>
            </a:r>
            <a:endParaRPr lang="en-US" altLang="fr-FR" sz="1600" dirty="0" smtClean="0">
              <a:solidFill>
                <a:schemeClr val="tx1">
                  <a:lumMod val="85000"/>
                  <a:lumOff val="15000"/>
                </a:schemeClr>
              </a:solidFill>
              <a:sym typeface="Wingdings" pitchFamily="2" charset="2"/>
            </a:endParaRPr>
          </a:p>
          <a:p>
            <a:pPr marL="182563" indent="-182563">
              <a:spcBef>
                <a:spcPts val="0"/>
              </a:spcBef>
              <a:spcAft>
                <a:spcPts val="0"/>
              </a:spcAft>
              <a:buFontTx/>
              <a:buNone/>
            </a:pPr>
            <a:r>
              <a:rPr lang="en-US" altLang="fr-FR" sz="1600" dirty="0">
                <a:solidFill>
                  <a:schemeClr val="tx1">
                    <a:lumMod val="85000"/>
                    <a:lumOff val="15000"/>
                  </a:schemeClr>
                </a:solidFill>
                <a:sym typeface="Wingdings" pitchFamily="2" charset="2"/>
              </a:rPr>
              <a:t>	</a:t>
            </a:r>
            <a:r>
              <a:rPr lang="en-US" altLang="fr-FR" sz="1600" dirty="0" smtClean="0">
                <a:solidFill>
                  <a:schemeClr val="tx1">
                    <a:lumMod val="85000"/>
                    <a:lumOff val="15000"/>
                  </a:schemeClr>
                </a:solidFill>
                <a:sym typeface="Wingdings" pitchFamily="2" charset="2"/>
              </a:rPr>
              <a:t>	 </a:t>
            </a:r>
            <a:r>
              <a:rPr lang="en-US" altLang="fr-FR" sz="1600" b="1" dirty="0">
                <a:solidFill>
                  <a:schemeClr val="tx1">
                    <a:lumMod val="85000"/>
                    <a:lumOff val="15000"/>
                  </a:schemeClr>
                </a:solidFill>
                <a:sym typeface="Wingdings" pitchFamily="2" charset="2"/>
              </a:rPr>
              <a:t>heating</a:t>
            </a:r>
            <a:r>
              <a:rPr lang="en-US" altLang="fr-FR" sz="1600" dirty="0"/>
              <a:t>	</a:t>
            </a:r>
          </a:p>
        </p:txBody>
      </p:sp>
      <p:pic>
        <p:nvPicPr>
          <p:cNvPr id="541701" name="Picture 5"/>
          <p:cNvPicPr>
            <a:picLocks noChangeAspect="1" noChangeArrowheads="1"/>
          </p:cNvPicPr>
          <p:nvPr/>
        </p:nvPicPr>
        <p:blipFill>
          <a:blip r:embed="rId2">
            <a:extLst>
              <a:ext uri="{28A0092B-C50C-407E-A947-70E740481C1C}">
                <a14:useLocalDpi xmlns:a14="http://schemas.microsoft.com/office/drawing/2010/main" val="0"/>
              </a:ext>
            </a:extLst>
          </a:blip>
          <a:srcRect l="52893" t="51939" r="34827" b="28424"/>
          <a:stretch>
            <a:fillRect/>
          </a:stretch>
        </p:blipFill>
        <p:spPr bwMode="auto">
          <a:xfrm>
            <a:off x="6948264" y="2276872"/>
            <a:ext cx="1296987"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1702" name="Picture 6"/>
          <p:cNvPicPr>
            <a:picLocks noChangeAspect="1" noChangeArrowheads="1"/>
          </p:cNvPicPr>
          <p:nvPr/>
        </p:nvPicPr>
        <p:blipFill>
          <a:blip r:embed="rId2">
            <a:extLst>
              <a:ext uri="{28A0092B-C50C-407E-A947-70E740481C1C}">
                <a14:useLocalDpi xmlns:a14="http://schemas.microsoft.com/office/drawing/2010/main" val="0"/>
              </a:ext>
            </a:extLst>
          </a:blip>
          <a:srcRect l="52112" t="15628" r="33578" b="65794"/>
          <a:stretch>
            <a:fillRect/>
          </a:stretch>
        </p:blipFill>
        <p:spPr bwMode="auto">
          <a:xfrm>
            <a:off x="5649196" y="1556792"/>
            <a:ext cx="151130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1703" name="Picture 7"/>
          <p:cNvPicPr>
            <a:picLocks noChangeAspect="1" noChangeArrowheads="1"/>
          </p:cNvPicPr>
          <p:nvPr/>
        </p:nvPicPr>
        <p:blipFill>
          <a:blip r:embed="rId2">
            <a:extLst>
              <a:ext uri="{28A0092B-C50C-407E-A947-70E740481C1C}">
                <a14:useLocalDpi xmlns:a14="http://schemas.microsoft.com/office/drawing/2010/main" val="0"/>
              </a:ext>
            </a:extLst>
          </a:blip>
          <a:srcRect l="19389" t="51988" r="66301" b="29771"/>
          <a:stretch>
            <a:fillRect/>
          </a:stretch>
        </p:blipFill>
        <p:spPr bwMode="auto">
          <a:xfrm>
            <a:off x="7632700" y="3377803"/>
            <a:ext cx="1511300" cy="120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1705" name="Picture 9"/>
          <p:cNvPicPr>
            <a:picLocks noChangeAspect="1" noChangeArrowheads="1"/>
          </p:cNvPicPr>
          <p:nvPr/>
        </p:nvPicPr>
        <p:blipFill>
          <a:blip r:embed="rId2">
            <a:extLst>
              <a:ext uri="{28A0092B-C50C-407E-A947-70E740481C1C}">
                <a14:useLocalDpi xmlns:a14="http://schemas.microsoft.com/office/drawing/2010/main" val="0"/>
              </a:ext>
            </a:extLst>
          </a:blip>
          <a:srcRect l="19389" t="35287" r="66301" b="48253"/>
          <a:stretch>
            <a:fillRect/>
          </a:stretch>
        </p:blipFill>
        <p:spPr bwMode="auto">
          <a:xfrm>
            <a:off x="6329874" y="3436540"/>
            <a:ext cx="15113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1706" name="Text Box 10"/>
          <p:cNvSpPr txBox="1">
            <a:spLocks noChangeArrowheads="1"/>
          </p:cNvSpPr>
          <p:nvPr/>
        </p:nvSpPr>
        <p:spPr bwMode="auto">
          <a:xfrm>
            <a:off x="400608" y="4797152"/>
            <a:ext cx="6735762"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0"/>
              </a:spcBef>
              <a:tabLst>
                <a:tab pos="534988" algn="l"/>
              </a:tabLst>
              <a:defRPr sz="2400">
                <a:solidFill>
                  <a:schemeClr val="tx1"/>
                </a:solidFill>
                <a:latin typeface="Times New Roman" pitchFamily="18" charset="0"/>
              </a:defRPr>
            </a:lvl1pPr>
            <a:lvl2pPr algn="l">
              <a:spcBef>
                <a:spcPct val="0"/>
              </a:spcBef>
              <a:tabLst>
                <a:tab pos="534988" algn="l"/>
              </a:tabLst>
              <a:defRPr sz="2400">
                <a:solidFill>
                  <a:schemeClr val="tx1"/>
                </a:solidFill>
                <a:latin typeface="Times New Roman" pitchFamily="18" charset="0"/>
              </a:defRPr>
            </a:lvl2pPr>
            <a:lvl3pPr algn="l">
              <a:spcBef>
                <a:spcPct val="0"/>
              </a:spcBef>
              <a:tabLst>
                <a:tab pos="534988" algn="l"/>
              </a:tabLst>
              <a:defRPr sz="2400">
                <a:solidFill>
                  <a:schemeClr val="tx1"/>
                </a:solidFill>
                <a:latin typeface="Times New Roman" pitchFamily="18" charset="0"/>
              </a:defRPr>
            </a:lvl3pPr>
            <a:lvl4pPr algn="l">
              <a:spcBef>
                <a:spcPct val="0"/>
              </a:spcBef>
              <a:tabLst>
                <a:tab pos="534988" algn="l"/>
              </a:tabLst>
              <a:defRPr sz="2400">
                <a:solidFill>
                  <a:schemeClr val="tx1"/>
                </a:solidFill>
                <a:latin typeface="Times New Roman" pitchFamily="18" charset="0"/>
              </a:defRPr>
            </a:lvl4pPr>
            <a:lvl5pPr algn="l">
              <a:spcBef>
                <a:spcPct val="0"/>
              </a:spcBef>
              <a:tabLst>
                <a:tab pos="534988" algn="l"/>
              </a:tabLst>
              <a:defRPr sz="2400">
                <a:solidFill>
                  <a:schemeClr val="tx1"/>
                </a:solidFill>
                <a:latin typeface="Times New Roman" pitchFamily="18" charset="0"/>
              </a:defRPr>
            </a:lvl5pPr>
            <a:lvl6pPr eaLnBrk="0" fontAlgn="base" hangingPunct="0">
              <a:spcBef>
                <a:spcPct val="0"/>
              </a:spcBef>
              <a:spcAft>
                <a:spcPct val="0"/>
              </a:spcAft>
              <a:tabLst>
                <a:tab pos="534988" algn="l"/>
              </a:tabLst>
              <a:defRPr sz="2400">
                <a:solidFill>
                  <a:schemeClr val="tx1"/>
                </a:solidFill>
                <a:latin typeface="Times New Roman" pitchFamily="18" charset="0"/>
              </a:defRPr>
            </a:lvl6pPr>
            <a:lvl7pPr eaLnBrk="0" fontAlgn="base" hangingPunct="0">
              <a:spcBef>
                <a:spcPct val="0"/>
              </a:spcBef>
              <a:spcAft>
                <a:spcPct val="0"/>
              </a:spcAft>
              <a:tabLst>
                <a:tab pos="534988" algn="l"/>
              </a:tabLst>
              <a:defRPr sz="2400">
                <a:solidFill>
                  <a:schemeClr val="tx1"/>
                </a:solidFill>
                <a:latin typeface="Times New Roman" pitchFamily="18" charset="0"/>
              </a:defRPr>
            </a:lvl7pPr>
            <a:lvl8pPr eaLnBrk="0" fontAlgn="base" hangingPunct="0">
              <a:spcBef>
                <a:spcPct val="0"/>
              </a:spcBef>
              <a:spcAft>
                <a:spcPct val="0"/>
              </a:spcAft>
              <a:tabLst>
                <a:tab pos="534988" algn="l"/>
              </a:tabLst>
              <a:defRPr sz="2400">
                <a:solidFill>
                  <a:schemeClr val="tx1"/>
                </a:solidFill>
                <a:latin typeface="Times New Roman" pitchFamily="18" charset="0"/>
              </a:defRPr>
            </a:lvl8pPr>
            <a:lvl9pPr eaLnBrk="0" fontAlgn="base" hangingPunct="0">
              <a:spcBef>
                <a:spcPct val="0"/>
              </a:spcBef>
              <a:spcAft>
                <a:spcPct val="0"/>
              </a:spcAft>
              <a:tabLst>
                <a:tab pos="534988" algn="l"/>
              </a:tabLst>
              <a:defRPr sz="2400">
                <a:solidFill>
                  <a:schemeClr val="tx1"/>
                </a:solidFill>
                <a:latin typeface="Times New Roman" pitchFamily="18" charset="0"/>
              </a:defRPr>
            </a:lvl9pPr>
          </a:lstStyle>
          <a:p>
            <a:pPr>
              <a:spcBef>
                <a:spcPct val="50000"/>
              </a:spcBef>
            </a:pPr>
            <a:r>
              <a:rPr lang="en-US" altLang="fr-FR" sz="1800" dirty="0">
                <a:solidFill>
                  <a:srgbClr val="C00000"/>
                </a:solidFill>
                <a:latin typeface="Arial" pitchFamily="34" charset="0"/>
                <a:sym typeface="Wingdings" pitchFamily="2" charset="2"/>
              </a:rPr>
              <a:t> Precautions</a:t>
            </a:r>
            <a:r>
              <a:rPr lang="en-US" altLang="fr-FR" sz="1800" dirty="0">
                <a:solidFill>
                  <a:srgbClr val="C00000"/>
                </a:solidFill>
                <a:latin typeface="Arial" pitchFamily="34" charset="0"/>
              </a:rPr>
              <a:t> :</a:t>
            </a:r>
          </a:p>
          <a:p>
            <a:pPr marL="720725">
              <a:spcBef>
                <a:spcPct val="10000"/>
              </a:spcBef>
              <a:buFontTx/>
              <a:buChar char="-"/>
            </a:pPr>
            <a:r>
              <a:rPr lang="en-US" altLang="fr-FR" sz="1600" dirty="0">
                <a:latin typeface="Arial" pitchFamily="34" charset="0"/>
              </a:rPr>
              <a:t> choice of materials</a:t>
            </a:r>
          </a:p>
          <a:p>
            <a:pPr marL="1177925" lvl="2">
              <a:spcBef>
                <a:spcPct val="10000"/>
              </a:spcBef>
              <a:buFontTx/>
              <a:buChar char="-"/>
            </a:pPr>
            <a:r>
              <a:rPr lang="en-US" altLang="fr-FR" sz="1600" b="0" dirty="0">
                <a:latin typeface="Arial" pitchFamily="34" charset="0"/>
              </a:rPr>
              <a:t> form (metals, oxides, ceramics…)</a:t>
            </a:r>
          </a:p>
          <a:p>
            <a:pPr marL="1177925" lvl="2">
              <a:spcBef>
                <a:spcPct val="10000"/>
              </a:spcBef>
              <a:buFontTx/>
              <a:buChar char="-"/>
            </a:pPr>
            <a:r>
              <a:rPr lang="en-US" altLang="fr-FR" sz="1600" b="0" dirty="0">
                <a:latin typeface="Arial" pitchFamily="34" charset="0"/>
              </a:rPr>
              <a:t> elements  </a:t>
            </a:r>
            <a:r>
              <a:rPr lang="en-US" altLang="fr-FR" sz="1600" b="0" dirty="0">
                <a:latin typeface="Arial" pitchFamily="34" charset="0"/>
                <a:sym typeface="Wingdings" pitchFamily="2" charset="2"/>
              </a:rPr>
              <a:t> nuclear properties</a:t>
            </a:r>
          </a:p>
          <a:p>
            <a:pPr marL="720725">
              <a:spcBef>
                <a:spcPct val="10000"/>
              </a:spcBef>
              <a:buFontTx/>
              <a:buChar char="-"/>
            </a:pPr>
            <a:r>
              <a:rPr lang="en-US" altLang="fr-FR" sz="1600" dirty="0">
                <a:latin typeface="Arial" pitchFamily="34" charset="0"/>
              </a:rPr>
              <a:t> remove sensor from </a:t>
            </a:r>
            <a:r>
              <a:rPr lang="en-US" altLang="fr-FR" sz="1600" dirty="0" smtClean="0">
                <a:latin typeface="Arial" pitchFamily="34" charset="0"/>
              </a:rPr>
              <a:t>high-radiation </a:t>
            </a:r>
            <a:r>
              <a:rPr lang="en-US" altLang="fr-FR" sz="1600" dirty="0">
                <a:latin typeface="Arial" pitchFamily="34" charset="0"/>
              </a:rPr>
              <a:t>areas when possible</a:t>
            </a:r>
          </a:p>
          <a:p>
            <a:pPr marL="720725">
              <a:spcBef>
                <a:spcPct val="10000"/>
              </a:spcBef>
              <a:buFontTx/>
              <a:buChar char="-"/>
            </a:pPr>
            <a:r>
              <a:rPr lang="en-US" altLang="fr-FR" sz="1600" dirty="0">
                <a:latin typeface="Arial" pitchFamily="34" charset="0"/>
              </a:rPr>
              <a:t> in-situ </a:t>
            </a:r>
            <a:r>
              <a:rPr lang="en-US" altLang="fr-FR" sz="1600" dirty="0" smtClean="0">
                <a:latin typeface="Arial" pitchFamily="34" charset="0"/>
              </a:rPr>
              <a:t>calibration</a:t>
            </a:r>
            <a:endParaRPr lang="en-US" altLang="fr-FR" sz="1600" dirty="0">
              <a:latin typeface="Arial" pitchFamily="34" charset="0"/>
            </a:endParaRPr>
          </a:p>
        </p:txBody>
      </p:sp>
      <p:sp>
        <p:nvSpPr>
          <p:cNvPr id="10"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2. Conditions of </a:t>
            </a:r>
            <a:r>
              <a:rPr lang="en-US" altLang="fr-FR" cap="none" dirty="0" smtClean="0"/>
              <a:t>measurement</a:t>
            </a:r>
          </a:p>
          <a:p>
            <a:pPr>
              <a:defRPr/>
            </a:pPr>
            <a:r>
              <a:rPr lang="en-US" altLang="fr-FR" cap="none" dirty="0" smtClean="0"/>
              <a:t>	b</a:t>
            </a:r>
            <a:r>
              <a:rPr lang="en-US" altLang="fr-FR" cap="none" dirty="0"/>
              <a:t>. Effects of </a:t>
            </a:r>
            <a:r>
              <a:rPr lang="en-US" altLang="fr-FR" cap="none" dirty="0" smtClean="0"/>
              <a:t>radiations</a:t>
            </a:r>
            <a:endParaRPr lang="en-US" altLang="fr-FR" cap="none" dirty="0"/>
          </a:p>
        </p:txBody>
      </p:sp>
    </p:spTree>
    <p:extLst>
      <p:ext uri="{BB962C8B-B14F-4D97-AF65-F5344CB8AC3E}">
        <p14:creationId xmlns:p14="http://schemas.microsoft.com/office/powerpoint/2010/main" val="34878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4294967295"/>
          </p:nvPr>
        </p:nvSpPr>
        <p:spPr>
          <a:xfrm>
            <a:off x="395288" y="1106488"/>
            <a:ext cx="8569325" cy="5410200"/>
          </a:xfrm>
        </p:spPr>
        <p:txBody>
          <a:bodyPr/>
          <a:lstStyle/>
          <a:p>
            <a:pPr marL="182563" indent="-182563" algn="ctr">
              <a:buFontTx/>
              <a:buNone/>
            </a:pPr>
            <a:r>
              <a:rPr lang="en-US" altLang="fr-FR" b="1" dirty="0" smtClean="0"/>
              <a:t>Effects of transmutation on </a:t>
            </a:r>
            <a:r>
              <a:rPr lang="en-US" altLang="fr-FR" b="1" dirty="0" smtClean="0"/>
              <a:t>in-core </a:t>
            </a:r>
            <a:r>
              <a:rPr lang="en-US" altLang="fr-FR" b="1" dirty="0" smtClean="0"/>
              <a:t>sensors</a:t>
            </a:r>
            <a:endParaRPr lang="en-US" altLang="fr-FR" sz="1600" dirty="0" smtClean="0"/>
          </a:p>
        </p:txBody>
      </p:sp>
      <p:graphicFrame>
        <p:nvGraphicFramePr>
          <p:cNvPr id="541843" name="Group 147"/>
          <p:cNvGraphicFramePr>
            <a:graphicFrameLocks noGrp="1"/>
          </p:cNvGraphicFramePr>
          <p:nvPr>
            <p:extLst>
              <p:ext uri="{D42A27DB-BD31-4B8C-83A1-F6EECF244321}">
                <p14:modId xmlns:p14="http://schemas.microsoft.com/office/powerpoint/2010/main" val="30537731"/>
              </p:ext>
            </p:extLst>
          </p:nvPr>
        </p:nvGraphicFramePr>
        <p:xfrm>
          <a:off x="107504" y="5157192"/>
          <a:ext cx="8877300" cy="944606"/>
        </p:xfrm>
        <a:graphic>
          <a:graphicData uri="http://schemas.openxmlformats.org/drawingml/2006/table">
            <a:tbl>
              <a:tblPr/>
              <a:tblGrid>
                <a:gridCol w="1905000"/>
                <a:gridCol w="666750"/>
                <a:gridCol w="633413"/>
                <a:gridCol w="822325"/>
                <a:gridCol w="657225"/>
                <a:gridCol w="576262"/>
                <a:gridCol w="492125"/>
                <a:gridCol w="739775"/>
                <a:gridCol w="493713"/>
                <a:gridCol w="576262"/>
                <a:gridCol w="657225"/>
                <a:gridCol w="657225"/>
              </a:tblGrid>
              <a:tr h="39609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noProof="0" dirty="0" smtClean="0">
                          <a:ln>
                            <a:noFill/>
                          </a:ln>
                          <a:solidFill>
                            <a:srgbClr val="000099"/>
                          </a:solidFill>
                          <a:effectLst/>
                          <a:latin typeface="Arial" pitchFamily="34" charset="0"/>
                          <a:cs typeface="Times New Roman" pitchFamily="18" charset="0"/>
                        </a:rPr>
                        <a:t>Materials of standard thermo-elements</a:t>
                      </a:r>
                    </a:p>
                  </a:txBody>
                  <a:tcPr marT="45668" marB="45668" anchor="ctr" horzOverflow="overflow">
                    <a:lnL w="28575"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Si</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Al</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Cr</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CCCC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Mo</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Ni</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CCCC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Pt</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3300">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Mg</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W</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CC66">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Re</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CC66">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Rh</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3300">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Ir</a:t>
                      </a:r>
                    </a:p>
                  </a:txBody>
                  <a:tcPr marT="45668" marB="45668" anchor="ctr" horzOverflow="overflow">
                    <a:lnL w="12700"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548470">
                <a:tc>
                  <a:txBody>
                    <a:bodyPr/>
                    <a:lstStyle/>
                    <a:p>
                      <a:pPr marL="0" marR="0" lvl="0" indent="0" algn="ctr" defTabSz="914400" rtl="0" eaLnBrk="0" fontAlgn="base" latinLnBrk="0" hangingPunct="0">
                        <a:lnSpc>
                          <a:spcPct val="100000"/>
                        </a:lnSpc>
                        <a:spcBef>
                          <a:spcPct val="20000"/>
                        </a:spcBef>
                        <a:spcAft>
                          <a:spcPct val="0"/>
                        </a:spcAft>
                        <a:buClrTx/>
                        <a:buSzTx/>
                        <a:buFont typeface="Symbol" pitchFamily="18" charset="2"/>
                        <a:buChar char="s"/>
                        <a:tabLst/>
                      </a:pPr>
                      <a:r>
                        <a:rPr kumimoji="0" lang="fr-FR" sz="1000" b="1" i="0" u="none" strike="noStrike" cap="none" normalizeH="0" baseline="0" dirty="0" smtClean="0">
                          <a:ln>
                            <a:noFill/>
                          </a:ln>
                          <a:solidFill>
                            <a:srgbClr val="000099"/>
                          </a:solidFill>
                          <a:effectLst/>
                          <a:latin typeface="Arial" pitchFamily="34" charset="0"/>
                          <a:cs typeface="Times New Roman" pitchFamily="18" charset="0"/>
                        </a:rPr>
                        <a:t> (barn) neutron cross-section of the main isotope</a:t>
                      </a:r>
                      <a:endParaRPr kumimoji="0" lang="fr-FR" sz="900" b="1" i="0" u="none" strike="noStrike" cap="none" normalizeH="0" baseline="0" dirty="0" smtClean="0">
                        <a:ln>
                          <a:noFill/>
                        </a:ln>
                        <a:solidFill>
                          <a:srgbClr val="000099"/>
                        </a:solidFill>
                        <a:effectLst/>
                        <a:latin typeface="Arial" pitchFamily="34" charset="0"/>
                        <a:cs typeface="Times New Roman" pitchFamily="18" charset="0"/>
                      </a:endParaRPr>
                    </a:p>
                  </a:txBody>
                  <a:tcPr marT="45668" marB="45668" anchor="ctr" horzOverflow="overflow">
                    <a:lnL w="28575"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0,08</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0,23</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0,73</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solidFill>
                      <a:srgbClr val="CCCC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2,5</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dirty="0" smtClean="0">
                          <a:ln>
                            <a:noFill/>
                          </a:ln>
                          <a:solidFill>
                            <a:srgbClr val="000099"/>
                          </a:solidFill>
                          <a:effectLst/>
                          <a:latin typeface="Arial" pitchFamily="34" charset="0"/>
                          <a:cs typeface="Times New Roman" pitchFamily="18" charset="0"/>
                        </a:rPr>
                        <a:t>4,2</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solidFill>
                      <a:srgbClr val="CCCC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10</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solidFill>
                      <a:srgbClr val="FF3300">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dirty="0" smtClean="0">
                          <a:ln>
                            <a:noFill/>
                          </a:ln>
                          <a:solidFill>
                            <a:srgbClr val="000099"/>
                          </a:solidFill>
                          <a:effectLst/>
                          <a:latin typeface="Arial" pitchFamily="34" charset="0"/>
                          <a:cs typeface="Times New Roman" pitchFamily="18" charset="0"/>
                        </a:rPr>
                        <a:t>13,5</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19,2</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solidFill>
                      <a:srgbClr val="FFCC66">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86</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solidFill>
                      <a:srgbClr val="FFCC66">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smtClean="0">
                          <a:ln>
                            <a:noFill/>
                          </a:ln>
                          <a:solidFill>
                            <a:srgbClr val="000099"/>
                          </a:solidFill>
                          <a:effectLst/>
                          <a:latin typeface="Arial" pitchFamily="34" charset="0"/>
                          <a:cs typeface="Times New Roman" pitchFamily="18" charset="0"/>
                        </a:rPr>
                        <a:t>150</a:t>
                      </a:r>
                    </a:p>
                  </a:txBody>
                  <a:tcPr marT="45668" marB="45668" anchor="ctr"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solidFill>
                      <a:srgbClr val="FF3300">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000" b="1" i="0" u="none" strike="noStrike" cap="none" normalizeH="0" baseline="0" dirty="0" smtClean="0">
                          <a:ln>
                            <a:noFill/>
                          </a:ln>
                          <a:solidFill>
                            <a:srgbClr val="000099"/>
                          </a:solidFill>
                          <a:effectLst/>
                          <a:latin typeface="Arial" pitchFamily="34" charset="0"/>
                          <a:cs typeface="Times New Roman" pitchFamily="18" charset="0"/>
                        </a:rPr>
                        <a:t>460</a:t>
                      </a:r>
                    </a:p>
                  </a:txBody>
                  <a:tcPr marT="45668" marB="45668" anchor="ctr" horzOverflow="overflow">
                    <a:lnL w="12700"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r>
            </a:tbl>
          </a:graphicData>
        </a:graphic>
      </p:graphicFrame>
      <p:sp>
        <p:nvSpPr>
          <p:cNvPr id="30764" name="Text Box 133"/>
          <p:cNvSpPr txBox="1">
            <a:spLocks noChangeArrowheads="1"/>
          </p:cNvSpPr>
          <p:nvPr/>
        </p:nvSpPr>
        <p:spPr bwMode="auto">
          <a:xfrm>
            <a:off x="3923928" y="3307109"/>
            <a:ext cx="4896544"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spcBef>
                <a:spcPct val="0"/>
              </a:spcBef>
              <a:buFontTx/>
              <a:buNone/>
            </a:pPr>
            <a:r>
              <a:rPr lang="en-US" altLang="fr-FR" u="sng" dirty="0" smtClean="0">
                <a:solidFill>
                  <a:schemeClr val="tx1">
                    <a:lumMod val="75000"/>
                    <a:lumOff val="25000"/>
                  </a:schemeClr>
                </a:solidFill>
                <a:sym typeface="Wingdings" pitchFamily="2" charset="2"/>
              </a:rPr>
              <a:t>Illustration :</a:t>
            </a:r>
            <a:r>
              <a:rPr lang="en-US" altLang="fr-FR" dirty="0" smtClean="0">
                <a:solidFill>
                  <a:schemeClr val="tx1">
                    <a:lumMod val="75000"/>
                    <a:lumOff val="25000"/>
                  </a:schemeClr>
                </a:solidFill>
                <a:sym typeface="Wingdings" pitchFamily="2" charset="2"/>
              </a:rPr>
              <a:t> effect on thermocouples</a:t>
            </a:r>
          </a:p>
          <a:p>
            <a:pPr>
              <a:spcBef>
                <a:spcPts val="600"/>
              </a:spcBef>
              <a:buFontTx/>
              <a:buNone/>
            </a:pPr>
            <a:r>
              <a:rPr lang="en-US" altLang="fr-FR" dirty="0" smtClean="0">
                <a:solidFill>
                  <a:schemeClr val="tx1">
                    <a:lumMod val="75000"/>
                    <a:lumOff val="25000"/>
                  </a:schemeClr>
                </a:solidFill>
                <a:sym typeface="Wingdings" pitchFamily="2" charset="2"/>
              </a:rPr>
              <a:t>Change in wire composition</a:t>
            </a:r>
          </a:p>
          <a:p>
            <a:pPr>
              <a:spcBef>
                <a:spcPct val="0"/>
              </a:spcBef>
              <a:buFontTx/>
              <a:buNone/>
            </a:pPr>
            <a:r>
              <a:rPr lang="en-US" altLang="fr-FR" dirty="0" smtClean="0">
                <a:solidFill>
                  <a:schemeClr val="tx1">
                    <a:lumMod val="75000"/>
                    <a:lumOff val="25000"/>
                  </a:schemeClr>
                </a:solidFill>
                <a:sym typeface="Wingdings" pitchFamily="2" charset="2"/>
              </a:rPr>
              <a:t> 	 change in thermoelectric response		= drift of the signal</a:t>
            </a:r>
            <a:endParaRPr lang="en-US" altLang="fr-FR" dirty="0">
              <a:solidFill>
                <a:schemeClr val="tx1">
                  <a:lumMod val="75000"/>
                  <a:lumOff val="25000"/>
                </a:schemeClr>
              </a:solidFill>
              <a:sym typeface="Wingdings" pitchFamily="2" charset="2"/>
            </a:endParaRPr>
          </a:p>
        </p:txBody>
      </p:sp>
      <p:pic>
        <p:nvPicPr>
          <p:cNvPr id="30765" name="Picture 1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07109"/>
            <a:ext cx="3649662"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p:cNvSpPr>
            <a:spLocks noGrp="1"/>
          </p:cNvSpPr>
          <p:nvPr>
            <p:ph type="sldNum" sz="quarter" idx="12"/>
          </p:nvPr>
        </p:nvSpPr>
        <p:spPr/>
        <p:txBody>
          <a:bodyPr/>
          <a:lstStyle/>
          <a:p>
            <a:pPr>
              <a:defRPr/>
            </a:pPr>
            <a:r>
              <a:rPr lang="fr-FR"/>
              <a:t>PAGE </a:t>
            </a:r>
            <a:fld id="{E0A5846F-C1F3-4549-BEDC-186FB07C6CEE}" type="slidenum">
              <a:rPr lang="fr-FR"/>
              <a:pPr>
                <a:defRPr/>
              </a:pPr>
              <a:t>11</a:t>
            </a:fld>
            <a:endParaRPr lang="fr-FR"/>
          </a:p>
        </p:txBody>
      </p:sp>
      <p:sp>
        <p:nvSpPr>
          <p:cNvPr id="10"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2. Conditions of </a:t>
            </a:r>
            <a:r>
              <a:rPr lang="en-US" altLang="fr-FR" cap="none" dirty="0" smtClean="0"/>
              <a:t>measurement</a:t>
            </a:r>
          </a:p>
          <a:p>
            <a:pPr>
              <a:defRPr/>
            </a:pPr>
            <a:r>
              <a:rPr lang="en-US" altLang="fr-FR" cap="none" dirty="0"/>
              <a:t>	b. Effects of </a:t>
            </a:r>
            <a:r>
              <a:rPr lang="en-US" altLang="fr-FR" cap="none" dirty="0" smtClean="0"/>
              <a:t>radiations</a:t>
            </a:r>
            <a:endParaRPr lang="en-US" altLang="fr-FR" cap="none" dirty="0"/>
          </a:p>
        </p:txBody>
      </p:sp>
      <p:pic>
        <p:nvPicPr>
          <p:cNvPr id="11" name="Picture 50"/>
          <p:cNvPicPr>
            <a:picLocks noChangeAspect="1" noChangeArrowheads="1"/>
          </p:cNvPicPr>
          <p:nvPr/>
        </p:nvPicPr>
        <p:blipFill rotWithShape="1">
          <a:blip r:embed="rId3">
            <a:extLst>
              <a:ext uri="{28A0092B-C50C-407E-A947-70E740481C1C}">
                <a14:useLocalDpi xmlns:a14="http://schemas.microsoft.com/office/drawing/2010/main" val="0"/>
              </a:ext>
            </a:extLst>
          </a:blip>
          <a:srcRect b="63058"/>
          <a:stretch/>
        </p:blipFill>
        <p:spPr bwMode="auto">
          <a:xfrm>
            <a:off x="2675786" y="1795553"/>
            <a:ext cx="5695950" cy="51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62"/>
          <p:cNvSpPr>
            <a:spLocks noChangeArrowheads="1"/>
          </p:cNvSpPr>
          <p:nvPr/>
        </p:nvSpPr>
        <p:spPr bwMode="auto">
          <a:xfrm>
            <a:off x="2210483" y="2533445"/>
            <a:ext cx="61622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dirty="0" smtClean="0"/>
              <a:t>the material X disappears under irradiation : N(t) = N</a:t>
            </a:r>
            <a:r>
              <a:rPr lang="en-US" altLang="fr-FR" baseline="-25000" dirty="0" smtClean="0"/>
              <a:t>0</a:t>
            </a:r>
            <a:r>
              <a:rPr lang="en-US" altLang="fr-FR" dirty="0" smtClean="0"/>
              <a:t> e</a:t>
            </a:r>
            <a:r>
              <a:rPr lang="en-US" altLang="fr-FR" sz="2000" baseline="30000" dirty="0" smtClean="0"/>
              <a:t>- </a:t>
            </a:r>
            <a:r>
              <a:rPr lang="en-US" altLang="fr-FR" sz="2000" baseline="30000" dirty="0" smtClean="0">
                <a:sym typeface="Symbol" pitchFamily="18" charset="2"/>
              </a:rPr>
              <a:t></a:t>
            </a:r>
            <a:r>
              <a:rPr lang="en-US" altLang="fr-FR" sz="2000" baseline="30000" dirty="0" smtClean="0"/>
              <a:t>t</a:t>
            </a:r>
            <a:endParaRPr lang="en-US" altLang="fr-FR" sz="2000" baseline="30000" dirty="0"/>
          </a:p>
        </p:txBody>
      </p:sp>
      <p:sp>
        <p:nvSpPr>
          <p:cNvPr id="2" name="ZoneTexte 1"/>
          <p:cNvSpPr txBox="1"/>
          <p:nvPr/>
        </p:nvSpPr>
        <p:spPr>
          <a:xfrm>
            <a:off x="299522" y="1862045"/>
            <a:ext cx="2544286" cy="369332"/>
          </a:xfrm>
          <a:prstGeom prst="rect">
            <a:avLst/>
          </a:prstGeom>
          <a:noFill/>
        </p:spPr>
        <p:txBody>
          <a:bodyPr wrap="none" rtlCol="0">
            <a:spAutoFit/>
          </a:bodyPr>
          <a:lstStyle/>
          <a:p>
            <a:r>
              <a:rPr lang="fr-FR" dirty="0" smtClean="0"/>
              <a:t>Due to neutron capture</a:t>
            </a:r>
            <a:endParaRPr lang="fr-FR" dirty="0"/>
          </a:p>
        </p:txBody>
      </p:sp>
    </p:spTree>
    <p:extLst>
      <p:ext uri="{BB962C8B-B14F-4D97-AF65-F5344CB8AC3E}">
        <p14:creationId xmlns:p14="http://schemas.microsoft.com/office/powerpoint/2010/main" val="4302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18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4976" name="Group 208"/>
          <p:cNvGraphicFramePr>
            <a:graphicFrameLocks noGrp="1"/>
          </p:cNvGraphicFramePr>
          <p:nvPr>
            <p:ph sz="half" idx="2"/>
            <p:extLst>
              <p:ext uri="{D42A27DB-BD31-4B8C-83A1-F6EECF244321}">
                <p14:modId xmlns:p14="http://schemas.microsoft.com/office/powerpoint/2010/main" val="1644550239"/>
              </p:ext>
            </p:extLst>
          </p:nvPr>
        </p:nvGraphicFramePr>
        <p:xfrm>
          <a:off x="1835696" y="4941168"/>
          <a:ext cx="5791200" cy="1714500"/>
        </p:xfrm>
        <a:graphic>
          <a:graphicData uri="http://schemas.openxmlformats.org/drawingml/2006/table">
            <a:tbl>
              <a:tblPr/>
              <a:tblGrid>
                <a:gridCol w="2608262"/>
                <a:gridCol w="3182938"/>
              </a:tblGrid>
              <a:tr h="428625">
                <a:tc>
                  <a:txBody>
                    <a:bodyPr/>
                    <a:lstStyle/>
                    <a:p>
                      <a:pPr marL="190500" marR="0" lvl="0" indent="0" algn="ctr" defTabSz="914400" rtl="0" eaLnBrk="0" fontAlgn="base" latinLnBrk="0" hangingPunct="0">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itchFamily="34" charset="0"/>
                          <a:cs typeface="Times New Roman" pitchFamily="18" charset="0"/>
                        </a:rPr>
                        <a:t>Type of thermocouple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90500" marR="0" lvl="0" indent="0" algn="ctr" defTabSz="914400" rtl="0" eaLnBrk="0" fontAlgn="base" latinLnBrk="0" hangingPunct="0">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itchFamily="34" charset="0"/>
                          <a:cs typeface="Times New Roman" pitchFamily="18" charset="0"/>
                        </a:rPr>
                        <a:t>Drift in MTR due to irradiation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19050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noProof="0" dirty="0" smtClean="0">
                          <a:ln>
                            <a:noFill/>
                          </a:ln>
                          <a:solidFill>
                            <a:schemeClr val="tx1"/>
                          </a:solidFill>
                          <a:effectLst/>
                          <a:latin typeface="Arial" pitchFamily="34" charset="0"/>
                          <a:cs typeface="Times New Roman" pitchFamily="18" charset="0"/>
                        </a:rPr>
                        <a:t>K </a:t>
                      </a:r>
                      <a:r>
                        <a:rPr kumimoji="0" lang="en-US" sz="1200" b="0" i="0" u="none" strike="noStrike" cap="none" normalizeH="0" baseline="0" noProof="0" dirty="0" smtClean="0">
                          <a:ln>
                            <a:noFill/>
                          </a:ln>
                          <a:solidFill>
                            <a:schemeClr val="tx1"/>
                          </a:solidFill>
                          <a:effectLst/>
                          <a:latin typeface="Arial" pitchFamily="34" charset="0"/>
                          <a:cs typeface="Times New Roman" pitchFamily="18" charset="0"/>
                        </a:rPr>
                        <a:t>(Ni-Cr / Ni-Al)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9050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noProof="0" dirty="0" smtClean="0">
                          <a:ln>
                            <a:noFill/>
                          </a:ln>
                          <a:solidFill>
                            <a:schemeClr val="tx1"/>
                          </a:solidFill>
                          <a:effectLst/>
                          <a:latin typeface="Arial" pitchFamily="34" charset="0"/>
                          <a:cs typeface="Times New Roman" pitchFamily="18" charset="0"/>
                        </a:rPr>
                        <a:t>Not significant</a:t>
                      </a:r>
                      <a:endParaRPr kumimoji="0" lang="en-US" sz="1200" b="0" i="0" u="none" strike="noStrike" cap="none" normalizeH="0" baseline="0" noProof="0" dirty="0" smtClean="0">
                        <a:ln>
                          <a:noFill/>
                        </a:ln>
                        <a:solidFill>
                          <a:schemeClr val="tx1"/>
                        </a:solidFill>
                        <a:effectLst/>
                        <a:latin typeface="Arial" pitchFamily="34"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190500" marR="0" lvl="0" indent="0" algn="ctr" defTabSz="914400" rtl="0" eaLnBrk="0" fontAlgn="base" latinLnBrk="0" hangingPunct="0">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Times New Roman" pitchFamily="18" charset="0"/>
                        </a:rPr>
                        <a:t>C</a:t>
                      </a:r>
                      <a:r>
                        <a:rPr kumimoji="0" lang="fr-FR" sz="1200" b="0" i="0" u="none" strike="noStrike" cap="none" normalizeH="0" baseline="0" smtClean="0">
                          <a:ln>
                            <a:noFill/>
                          </a:ln>
                          <a:solidFill>
                            <a:schemeClr val="tx1"/>
                          </a:solidFill>
                          <a:effectLst/>
                          <a:latin typeface="Arial" pitchFamily="34" charset="0"/>
                          <a:cs typeface="Times New Roman" pitchFamily="18" charset="0"/>
                        </a:rPr>
                        <a:t> (W-Re5% / W-Re26%)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90500" marR="0" lvl="0" indent="0" algn="l" defTabSz="914400" rtl="0" eaLnBrk="0" fontAlgn="base" latinLnBrk="0" hangingPunct="0">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Times New Roman" pitchFamily="18" charset="0"/>
                        </a:rPr>
                        <a:t>-1°C / 2.10</a:t>
                      </a:r>
                      <a:r>
                        <a:rPr kumimoji="0" lang="fr-FR" sz="1200" b="1" i="0" u="none" strike="noStrike" cap="none" normalizeH="0" baseline="30000" smtClean="0">
                          <a:ln>
                            <a:noFill/>
                          </a:ln>
                          <a:solidFill>
                            <a:schemeClr val="tx1"/>
                          </a:solidFill>
                          <a:effectLst/>
                          <a:latin typeface="Arial" pitchFamily="34" charset="0"/>
                          <a:cs typeface="Times New Roman" pitchFamily="18" charset="0"/>
                        </a:rPr>
                        <a:t>19</a:t>
                      </a:r>
                      <a:r>
                        <a:rPr kumimoji="0" lang="fr-FR" sz="1200" b="1" i="0" u="none" strike="noStrike" cap="none" normalizeH="0" baseline="0" smtClean="0">
                          <a:ln>
                            <a:noFill/>
                          </a:ln>
                          <a:solidFill>
                            <a:schemeClr val="tx1"/>
                          </a:solidFill>
                          <a:effectLst/>
                          <a:latin typeface="Arial" pitchFamily="34" charset="0"/>
                          <a:cs typeface="Times New Roman" pitchFamily="18" charset="0"/>
                        </a:rPr>
                        <a:t> n/cm</a:t>
                      </a:r>
                      <a:r>
                        <a:rPr kumimoji="0" lang="fr-FR" sz="1200" b="1" i="0" u="none" strike="noStrike" cap="none" normalizeH="0" baseline="30000" smtClean="0">
                          <a:ln>
                            <a:noFill/>
                          </a:ln>
                          <a:solidFill>
                            <a:schemeClr val="tx1"/>
                          </a:solidFill>
                          <a:effectLst/>
                          <a:latin typeface="Arial" pitchFamily="34" charset="0"/>
                          <a:cs typeface="Times New Roman" pitchFamily="18" charset="0"/>
                        </a:rPr>
                        <a:t>2  	</a:t>
                      </a:r>
                      <a:r>
                        <a:rPr kumimoji="0" lang="fr-FR" sz="1200" b="0" i="0" u="none" strike="noStrike" cap="none" normalizeH="0" baseline="0" smtClean="0">
                          <a:ln>
                            <a:noFill/>
                          </a:ln>
                          <a:solidFill>
                            <a:schemeClr val="tx1"/>
                          </a:solidFill>
                          <a:effectLst/>
                          <a:latin typeface="Arial" pitchFamily="34" charset="0"/>
                          <a:cs typeface="Times New Roman" pitchFamily="18" charset="0"/>
                        </a:rPr>
                        <a:t>(</a:t>
                      </a:r>
                      <a:r>
                        <a:rPr kumimoji="0" lang="en-GB" sz="1200" b="0" i="0" u="none" strike="noStrike" cap="none" normalizeH="0" baseline="0" smtClean="0">
                          <a:ln>
                            <a:noFill/>
                          </a:ln>
                          <a:solidFill>
                            <a:schemeClr val="tx1"/>
                          </a:solidFill>
                          <a:effectLst/>
                          <a:latin typeface="Arial" pitchFamily="34" charset="0"/>
                          <a:cs typeface="Times New Roman" pitchFamily="18" charset="0"/>
                        </a:rPr>
                        <a:t>-0,9 °C / day)</a:t>
                      </a:r>
                      <a:r>
                        <a:rPr kumimoji="0" lang="en-GB" sz="1200" b="0" i="0" u="none" strike="noStrike" cap="none" normalizeH="0" baseline="0" smtClean="0">
                          <a:ln>
                            <a:noFill/>
                          </a:ln>
                          <a:solidFill>
                            <a:schemeClr val="tx1"/>
                          </a:solidFill>
                          <a:effectLst/>
                          <a:latin typeface="Arial" pitchFamily="34" charset="0"/>
                        </a:rPr>
                        <a:t> </a:t>
                      </a:r>
                      <a:endParaRPr kumimoji="0" lang="fr-FR"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190500" marR="0" lvl="0" indent="0" algn="ctr" defTabSz="914400" rtl="0" eaLnBrk="0" fontAlgn="base" latinLnBrk="0" hangingPunct="0">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itchFamily="34" charset="0"/>
                          <a:cs typeface="Times New Roman" pitchFamily="18" charset="0"/>
                        </a:rPr>
                        <a:t>S</a:t>
                      </a:r>
                      <a:r>
                        <a:rPr kumimoji="0" lang="fr-FR" sz="1200" b="0" i="0" u="none" strike="noStrike" cap="none" normalizeH="0" baseline="0" dirty="0" smtClean="0">
                          <a:ln>
                            <a:noFill/>
                          </a:ln>
                          <a:solidFill>
                            <a:schemeClr val="tx1"/>
                          </a:solidFill>
                          <a:effectLst/>
                          <a:latin typeface="Arial" pitchFamily="34" charset="0"/>
                          <a:cs typeface="Times New Roman" pitchFamily="18" charset="0"/>
                        </a:rPr>
                        <a:t> (Pt-Rh10% / Pt)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90500" marR="0" lvl="0" indent="0" algn="l" defTabSz="914400" rtl="0" eaLnBrk="0" fontAlgn="base" latinLnBrk="0" hangingPunct="0">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itchFamily="34" charset="0"/>
                          <a:cs typeface="Times New Roman" pitchFamily="18" charset="0"/>
                        </a:rPr>
                        <a:t>-1°C / 1,4.10</a:t>
                      </a:r>
                      <a:r>
                        <a:rPr kumimoji="0" lang="fr-FR" sz="1200" b="1" i="0" u="none" strike="noStrike" cap="none" normalizeH="0" baseline="30000" dirty="0" smtClean="0">
                          <a:ln>
                            <a:noFill/>
                          </a:ln>
                          <a:solidFill>
                            <a:schemeClr val="tx1"/>
                          </a:solidFill>
                          <a:effectLst/>
                          <a:latin typeface="Arial" pitchFamily="34" charset="0"/>
                          <a:cs typeface="Times New Roman" pitchFamily="18" charset="0"/>
                        </a:rPr>
                        <a:t>19</a:t>
                      </a:r>
                      <a:r>
                        <a:rPr kumimoji="0" lang="fr-FR" sz="1200" b="1" i="0" u="none" strike="noStrike" cap="none" normalizeH="0" baseline="0" dirty="0" smtClean="0">
                          <a:ln>
                            <a:noFill/>
                          </a:ln>
                          <a:solidFill>
                            <a:schemeClr val="tx1"/>
                          </a:solidFill>
                          <a:effectLst/>
                          <a:latin typeface="Arial" pitchFamily="34" charset="0"/>
                          <a:cs typeface="Times New Roman" pitchFamily="18" charset="0"/>
                        </a:rPr>
                        <a:t> n/cm</a:t>
                      </a:r>
                      <a:r>
                        <a:rPr kumimoji="0" lang="fr-FR" sz="1200" b="1" i="0" u="none" strike="noStrike" cap="none" normalizeH="0" baseline="30000" dirty="0" smtClean="0">
                          <a:ln>
                            <a:noFill/>
                          </a:ln>
                          <a:solidFill>
                            <a:schemeClr val="tx1"/>
                          </a:solidFill>
                          <a:effectLst/>
                          <a:latin typeface="Arial" pitchFamily="34" charset="0"/>
                          <a:cs typeface="Times New Roman" pitchFamily="18" charset="0"/>
                        </a:rPr>
                        <a:t>2</a:t>
                      </a:r>
                      <a:r>
                        <a:rPr kumimoji="0" lang="fr-FR" sz="1200" b="0" i="0" u="none" strike="noStrike" cap="none" normalizeH="0" baseline="0" dirty="0" smtClean="0">
                          <a:ln>
                            <a:noFill/>
                          </a:ln>
                          <a:solidFill>
                            <a:schemeClr val="tx1"/>
                          </a:solidFill>
                          <a:effectLst/>
                          <a:latin typeface="Arial" pitchFamily="34" charset="0"/>
                          <a:cs typeface="Times New Roman" pitchFamily="18" charset="0"/>
                        </a:rPr>
                        <a:t> 	(</a:t>
                      </a:r>
                      <a:r>
                        <a:rPr kumimoji="0" lang="en-GB" sz="1200" b="0" i="0" u="none" strike="noStrike" cap="none" normalizeH="0" baseline="0" dirty="0" smtClean="0">
                          <a:ln>
                            <a:noFill/>
                          </a:ln>
                          <a:solidFill>
                            <a:schemeClr val="tx1"/>
                          </a:solidFill>
                          <a:effectLst/>
                          <a:latin typeface="Arial" pitchFamily="34" charset="0"/>
                          <a:cs typeface="Times New Roman" pitchFamily="18" charset="0"/>
                        </a:rPr>
                        <a:t>-1,2 °C / day)</a:t>
                      </a:r>
                      <a:endParaRPr kumimoji="0" lang="fr-FR" sz="1200" b="0" i="0" u="none" strike="noStrike" cap="none" normalizeH="0" baseline="0" dirty="0" smtClean="0">
                        <a:ln>
                          <a:noFill/>
                        </a:ln>
                        <a:solidFill>
                          <a:schemeClr val="tx1"/>
                        </a:solidFill>
                        <a:effectLst/>
                        <a:latin typeface="Arial" pitchFamily="34"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1763" name="Picture 209" descr="Mesure HT dérive des TC W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3781" y="1916832"/>
            <a:ext cx="4492625"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 Box 210"/>
          <p:cNvSpPr txBox="1">
            <a:spLocks noChangeArrowheads="1"/>
          </p:cNvSpPr>
          <p:nvPr/>
        </p:nvSpPr>
        <p:spPr bwMode="auto">
          <a:xfrm>
            <a:off x="1636713" y="3986498"/>
            <a:ext cx="30162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r">
              <a:spcBef>
                <a:spcPct val="50000"/>
              </a:spcBef>
              <a:buFontTx/>
              <a:buNone/>
            </a:pPr>
            <a:r>
              <a:rPr lang="en-US" altLang="fr-FR" sz="1400" i="1" dirty="0" smtClean="0"/>
              <a:t>Drift of thermocouple signal under MTR irradiation </a:t>
            </a:r>
            <a:endParaRPr lang="en-US" altLang="fr-FR" sz="1400" i="1" dirty="0"/>
          </a:p>
        </p:txBody>
      </p:sp>
      <p:sp>
        <p:nvSpPr>
          <p:cNvPr id="31765" name="Text Box 211"/>
          <p:cNvSpPr txBox="1">
            <a:spLocks noChangeArrowheads="1"/>
          </p:cNvSpPr>
          <p:nvPr/>
        </p:nvSpPr>
        <p:spPr bwMode="auto">
          <a:xfrm>
            <a:off x="266700" y="2884711"/>
            <a:ext cx="40464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spcBef>
                <a:spcPct val="40000"/>
              </a:spcBef>
              <a:buFontTx/>
              <a:buNone/>
            </a:pPr>
            <a:r>
              <a:rPr lang="fr-FR" altLang="fr-FR" b="1" dirty="0">
                <a:solidFill>
                  <a:srgbClr val="666666"/>
                </a:solidFill>
              </a:rPr>
              <a:t>W</a:t>
            </a:r>
            <a:r>
              <a:rPr lang="fr-FR" altLang="fr-FR" dirty="0">
                <a:solidFill>
                  <a:srgbClr val="666666"/>
                </a:solidFill>
              </a:rPr>
              <a:t> </a:t>
            </a:r>
            <a:r>
              <a:rPr lang="fr-FR" altLang="fr-FR" dirty="0">
                <a:solidFill>
                  <a:srgbClr val="666666"/>
                </a:solidFill>
                <a:sym typeface="Wingdings" pitchFamily="2" charset="2"/>
              </a:rPr>
              <a:t>  </a:t>
            </a:r>
            <a:r>
              <a:rPr lang="fr-FR" altLang="fr-FR" dirty="0" err="1">
                <a:solidFill>
                  <a:srgbClr val="666666"/>
                </a:solidFill>
                <a:sym typeface="Wingdings" pitchFamily="2" charset="2"/>
              </a:rPr>
              <a:t>Re</a:t>
            </a:r>
            <a:r>
              <a:rPr lang="fr-FR" altLang="fr-FR" dirty="0">
                <a:solidFill>
                  <a:srgbClr val="666666"/>
                </a:solidFill>
                <a:sym typeface="Wingdings" pitchFamily="2" charset="2"/>
              </a:rPr>
              <a:t> + Os	(</a:t>
            </a:r>
            <a:r>
              <a:rPr lang="fr-FR" altLang="fr-FR" dirty="0">
                <a:solidFill>
                  <a:srgbClr val="666666"/>
                </a:solidFill>
                <a:sym typeface="Symbol" pitchFamily="18" charset="2"/>
              </a:rPr>
              <a:t> = </a:t>
            </a:r>
            <a:r>
              <a:rPr lang="fr-FR" altLang="fr-FR" dirty="0" smtClean="0">
                <a:solidFill>
                  <a:srgbClr val="666666"/>
                </a:solidFill>
                <a:sym typeface="Symbol" pitchFamily="18" charset="2"/>
              </a:rPr>
              <a:t>19 </a:t>
            </a:r>
            <a:r>
              <a:rPr lang="fr-FR" altLang="fr-FR" dirty="0">
                <a:solidFill>
                  <a:srgbClr val="666666"/>
                </a:solidFill>
                <a:sym typeface="Symbol" pitchFamily="18" charset="2"/>
              </a:rPr>
              <a:t>barn)</a:t>
            </a:r>
            <a:endParaRPr lang="fr-FR" altLang="fr-FR" dirty="0">
              <a:solidFill>
                <a:srgbClr val="666666"/>
              </a:solidFill>
              <a:sym typeface="Wingdings" pitchFamily="2" charset="2"/>
            </a:endParaRPr>
          </a:p>
          <a:p>
            <a:pPr>
              <a:spcBef>
                <a:spcPct val="0"/>
              </a:spcBef>
              <a:buFontTx/>
              <a:buNone/>
            </a:pPr>
            <a:r>
              <a:rPr lang="fr-FR" altLang="fr-FR" b="1" dirty="0" err="1">
                <a:solidFill>
                  <a:srgbClr val="666666"/>
                </a:solidFill>
                <a:sym typeface="Wingdings" pitchFamily="2" charset="2"/>
              </a:rPr>
              <a:t>Re</a:t>
            </a:r>
            <a:r>
              <a:rPr lang="fr-FR" altLang="fr-FR" dirty="0">
                <a:solidFill>
                  <a:srgbClr val="666666"/>
                </a:solidFill>
                <a:sym typeface="Wingdings" pitchFamily="2" charset="2"/>
              </a:rPr>
              <a:t>  Os	</a:t>
            </a:r>
            <a:r>
              <a:rPr lang="fr-FR" altLang="fr-FR" dirty="0" smtClean="0">
                <a:solidFill>
                  <a:srgbClr val="666666"/>
                </a:solidFill>
                <a:sym typeface="Wingdings" pitchFamily="2" charset="2"/>
              </a:rPr>
              <a:t>(</a:t>
            </a:r>
            <a:r>
              <a:rPr lang="fr-FR" altLang="fr-FR" dirty="0">
                <a:solidFill>
                  <a:srgbClr val="666666"/>
                </a:solidFill>
                <a:sym typeface="Symbol" pitchFamily="18" charset="2"/>
              </a:rPr>
              <a:t> = 86 barn)</a:t>
            </a:r>
            <a:endParaRPr lang="fr-FR" altLang="fr-FR" dirty="0">
              <a:solidFill>
                <a:srgbClr val="666666"/>
              </a:solidFill>
            </a:endParaRPr>
          </a:p>
          <a:p>
            <a:pPr>
              <a:spcBef>
                <a:spcPct val="0"/>
              </a:spcBef>
              <a:buFontTx/>
              <a:buNone/>
            </a:pPr>
            <a:r>
              <a:rPr lang="fr-FR" altLang="fr-FR" b="1" dirty="0">
                <a:solidFill>
                  <a:srgbClr val="666666"/>
                </a:solidFill>
              </a:rPr>
              <a:t>Rh</a:t>
            </a:r>
            <a:r>
              <a:rPr lang="fr-FR" altLang="fr-FR" dirty="0">
                <a:solidFill>
                  <a:srgbClr val="666666"/>
                </a:solidFill>
              </a:rPr>
              <a:t> </a:t>
            </a:r>
            <a:r>
              <a:rPr lang="fr-FR" altLang="fr-FR" dirty="0">
                <a:solidFill>
                  <a:srgbClr val="666666"/>
                </a:solidFill>
                <a:sym typeface="Wingdings" pitchFamily="2" charset="2"/>
              </a:rPr>
              <a:t> Pd	</a:t>
            </a:r>
            <a:r>
              <a:rPr lang="fr-FR" altLang="fr-FR" dirty="0" smtClean="0">
                <a:solidFill>
                  <a:srgbClr val="666666"/>
                </a:solidFill>
                <a:sym typeface="Wingdings" pitchFamily="2" charset="2"/>
              </a:rPr>
              <a:t>(</a:t>
            </a:r>
            <a:r>
              <a:rPr lang="fr-FR" altLang="fr-FR" dirty="0">
                <a:solidFill>
                  <a:srgbClr val="666666"/>
                </a:solidFill>
                <a:sym typeface="Symbol" pitchFamily="18" charset="2"/>
              </a:rPr>
              <a:t> = </a:t>
            </a:r>
            <a:r>
              <a:rPr lang="fr-FR" altLang="fr-FR" dirty="0" smtClean="0">
                <a:solidFill>
                  <a:srgbClr val="666666"/>
                </a:solidFill>
                <a:sym typeface="Symbol" pitchFamily="18" charset="2"/>
              </a:rPr>
              <a:t>146 barn</a:t>
            </a:r>
            <a:r>
              <a:rPr lang="fr-FR" altLang="fr-FR" dirty="0">
                <a:solidFill>
                  <a:srgbClr val="666666"/>
                </a:solidFill>
                <a:sym typeface="Symbol" pitchFamily="18" charset="2"/>
              </a:rPr>
              <a:t>)</a:t>
            </a:r>
            <a:endParaRPr lang="fr-FR" altLang="fr-FR" dirty="0">
              <a:solidFill>
                <a:srgbClr val="666666"/>
              </a:solidFill>
            </a:endParaRPr>
          </a:p>
        </p:txBody>
      </p:sp>
      <p:sp>
        <p:nvSpPr>
          <p:cNvPr id="31767" name="Text Box 217"/>
          <p:cNvSpPr txBox="1">
            <a:spLocks noChangeArrowheads="1"/>
          </p:cNvSpPr>
          <p:nvPr/>
        </p:nvSpPr>
        <p:spPr bwMode="auto">
          <a:xfrm>
            <a:off x="103063" y="2238380"/>
            <a:ext cx="42100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10000"/>
              </a:spcBef>
              <a:buFontTx/>
              <a:buNone/>
            </a:pPr>
            <a:r>
              <a:rPr lang="en-US" altLang="fr-FR" dirty="0" smtClean="0">
                <a:solidFill>
                  <a:srgbClr val="666666"/>
                </a:solidFill>
              </a:rPr>
              <a:t>Important effect on high-temperature thermocouples (W/Re, Pt/Rd…)</a:t>
            </a:r>
            <a:endParaRPr lang="en-US" altLang="fr-FR" dirty="0">
              <a:solidFill>
                <a:srgbClr val="666666"/>
              </a:solidFill>
            </a:endParaRPr>
          </a:p>
        </p:txBody>
      </p:sp>
      <p:sp>
        <p:nvSpPr>
          <p:cNvPr id="4" name="Espace réservé du numéro de diapositive 3"/>
          <p:cNvSpPr>
            <a:spLocks noGrp="1"/>
          </p:cNvSpPr>
          <p:nvPr>
            <p:ph type="sldNum" sz="quarter" idx="12"/>
          </p:nvPr>
        </p:nvSpPr>
        <p:spPr/>
        <p:txBody>
          <a:bodyPr/>
          <a:lstStyle/>
          <a:p>
            <a:pPr>
              <a:defRPr/>
            </a:pPr>
            <a:r>
              <a:rPr lang="fr-FR"/>
              <a:t>PAGE </a:t>
            </a:r>
            <a:fld id="{FB211991-25A1-4A68-A355-8646FD1395BC}" type="slidenum">
              <a:rPr lang="fr-FR"/>
              <a:pPr>
                <a:defRPr/>
              </a:pPr>
              <a:t>12</a:t>
            </a:fld>
            <a:endParaRPr lang="fr-FR"/>
          </a:p>
        </p:txBody>
      </p:sp>
      <p:sp>
        <p:nvSpPr>
          <p:cNvPr id="10"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2. Conditions of </a:t>
            </a:r>
            <a:r>
              <a:rPr lang="en-US" altLang="fr-FR" cap="none" dirty="0" smtClean="0"/>
              <a:t>measurement</a:t>
            </a:r>
          </a:p>
          <a:p>
            <a:pPr>
              <a:defRPr/>
            </a:pPr>
            <a:r>
              <a:rPr lang="en-US" altLang="fr-FR" cap="none" dirty="0" smtClean="0"/>
              <a:t>	b</a:t>
            </a:r>
            <a:r>
              <a:rPr lang="en-US" altLang="fr-FR" cap="none" dirty="0"/>
              <a:t>. Effects of </a:t>
            </a:r>
            <a:r>
              <a:rPr lang="en-US" altLang="fr-FR" cap="none" dirty="0" smtClean="0"/>
              <a:t>radiations</a:t>
            </a:r>
            <a:endParaRPr lang="en-US" altLang="fr-FR" cap="none" dirty="0"/>
          </a:p>
        </p:txBody>
      </p:sp>
      <p:sp>
        <p:nvSpPr>
          <p:cNvPr id="11" name="Rectangle 3"/>
          <p:cNvSpPr txBox="1">
            <a:spLocks noChangeArrowheads="1"/>
          </p:cNvSpPr>
          <p:nvPr/>
        </p:nvSpPr>
        <p:spPr bwMode="auto">
          <a:xfrm>
            <a:off x="266700" y="1124744"/>
            <a:ext cx="8569325" cy="7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923925" indent="-923925" algn="l" rtl="0" eaLnBrk="0" fontAlgn="base" hangingPunct="0">
              <a:spcBef>
                <a:spcPct val="0"/>
              </a:spcBef>
              <a:spcAft>
                <a:spcPts val="400"/>
              </a:spcAft>
              <a:buFont typeface="Arial" charset="0"/>
              <a:defRPr sz="2200" kern="1200">
                <a:solidFill>
                  <a:schemeClr val="tx2"/>
                </a:solidFill>
                <a:latin typeface="+mn-lt"/>
                <a:ea typeface="+mn-ea"/>
                <a:cs typeface="+mn-cs"/>
              </a:defRPr>
            </a:lvl1pPr>
            <a:lvl2pPr marL="360363" indent="-360363" algn="l" rtl="0" eaLnBrk="0" fontAlgn="base" hangingPunct="0">
              <a:lnSpc>
                <a:spcPts val="2000"/>
              </a:lnSpc>
              <a:spcBef>
                <a:spcPct val="0"/>
              </a:spcBef>
              <a:spcAft>
                <a:spcPct val="0"/>
              </a:spcAft>
              <a:buSzPct val="90000"/>
              <a:buBlip>
                <a:blip r:embed="rId3"/>
              </a:buBlip>
              <a:defRPr sz="1600" kern="1200">
                <a:solidFill>
                  <a:srgbClr val="666666"/>
                </a:solidFill>
                <a:latin typeface="+mn-lt"/>
                <a:ea typeface="+mn-ea"/>
                <a:cs typeface="+mn-cs"/>
              </a:defRPr>
            </a:lvl2pPr>
            <a:lvl3pPr marL="361950" indent="552450" algn="l" rtl="0" eaLnBrk="0" fontAlgn="base" hangingPunct="0">
              <a:lnSpc>
                <a:spcPts val="2000"/>
              </a:lnSpc>
              <a:spcBef>
                <a:spcPct val="0"/>
              </a:spcBef>
              <a:spcAft>
                <a:spcPct val="0"/>
              </a:spcAft>
              <a:buSzPct val="36000"/>
              <a:buFont typeface="Arial" charset="0"/>
              <a:defRPr sz="1600" kern="1200">
                <a:solidFill>
                  <a:srgbClr val="666666"/>
                </a:solidFill>
                <a:latin typeface="+mn-lt"/>
                <a:ea typeface="+mn-ea"/>
                <a:cs typeface="+mn-cs"/>
              </a:defRPr>
            </a:lvl3pPr>
            <a:lvl4pPr marL="1009650" indent="-238125" algn="l" rtl="0" eaLnBrk="0" fontAlgn="base" hangingPunct="0">
              <a:lnSpc>
                <a:spcPts val="2000"/>
              </a:lnSpc>
              <a:spcBef>
                <a:spcPct val="0"/>
              </a:spcBef>
              <a:spcAft>
                <a:spcPct val="0"/>
              </a:spcAft>
              <a:buClr>
                <a:srgbClr val="666666"/>
              </a:buClr>
              <a:buSzPct val="36000"/>
              <a:buBlip>
                <a:blip r:embed="rId4"/>
              </a:buBlip>
              <a:defRPr sz="1600" kern="1200">
                <a:solidFill>
                  <a:srgbClr val="666666"/>
                </a:solidFill>
                <a:latin typeface="+mn-lt"/>
                <a:ea typeface="+mn-ea"/>
                <a:cs typeface="+mn-cs"/>
              </a:defRPr>
            </a:lvl4pPr>
            <a:lvl5pPr marL="1133475" indent="-114300" algn="l" rtl="0" eaLnBrk="0" fontAlgn="base" hangingPunct="0">
              <a:lnSpc>
                <a:spcPts val="2000"/>
              </a:lnSpc>
              <a:spcBef>
                <a:spcPct val="0"/>
              </a:spcBef>
              <a:spcAft>
                <a:spcPct val="0"/>
              </a:spcAft>
              <a:buClr>
                <a:srgbClr val="666666"/>
              </a:buClr>
              <a:buFont typeface="Arial"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indent="-182563" algn="ctr">
              <a:buFontTx/>
              <a:buNone/>
            </a:pPr>
            <a:r>
              <a:rPr lang="en-US" altLang="fr-FR" b="1" dirty="0" smtClean="0"/>
              <a:t>Effects of transmutation on </a:t>
            </a:r>
            <a:r>
              <a:rPr lang="en-US" altLang="fr-FR" b="1" dirty="0" smtClean="0"/>
              <a:t>in-core </a:t>
            </a:r>
            <a:r>
              <a:rPr lang="en-US" altLang="fr-FR" b="1" dirty="0" smtClean="0"/>
              <a:t>sensors</a:t>
            </a:r>
          </a:p>
          <a:p>
            <a:pPr marL="182563" indent="-182563" algn="ctr"/>
            <a:r>
              <a:rPr lang="en-US" altLang="fr-FR" sz="1600" u="sng" dirty="0">
                <a:solidFill>
                  <a:schemeClr val="tx1">
                    <a:lumMod val="75000"/>
                    <a:lumOff val="25000"/>
                  </a:schemeClr>
                </a:solidFill>
                <a:sym typeface="Wingdings" pitchFamily="2" charset="2"/>
              </a:rPr>
              <a:t>Illustration :</a:t>
            </a:r>
            <a:r>
              <a:rPr lang="en-US" altLang="fr-FR" sz="1600" dirty="0">
                <a:solidFill>
                  <a:schemeClr val="tx1">
                    <a:lumMod val="75000"/>
                    <a:lumOff val="25000"/>
                  </a:schemeClr>
                </a:solidFill>
                <a:sym typeface="Wingdings" pitchFamily="2" charset="2"/>
              </a:rPr>
              <a:t> effect on thermocouples</a:t>
            </a:r>
          </a:p>
          <a:p>
            <a:pPr marL="182563" indent="-182563" algn="ctr">
              <a:buFontTx/>
              <a:buNone/>
            </a:pPr>
            <a:endParaRPr lang="en-US" altLang="fr-FR" sz="1600" dirty="0" smtClean="0"/>
          </a:p>
        </p:txBody>
      </p:sp>
    </p:spTree>
    <p:extLst>
      <p:ext uri="{BB962C8B-B14F-4D97-AF65-F5344CB8AC3E}">
        <p14:creationId xmlns:p14="http://schemas.microsoft.com/office/powerpoint/2010/main" val="2202516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4294967295"/>
          </p:nvPr>
        </p:nvSpPr>
        <p:spPr>
          <a:xfrm>
            <a:off x="357188" y="1363663"/>
            <a:ext cx="8569325" cy="2905125"/>
          </a:xfrm>
        </p:spPr>
        <p:txBody>
          <a:bodyPr/>
          <a:lstStyle/>
          <a:p>
            <a:pPr marL="182563" indent="-182563" algn="ctr">
              <a:buFontTx/>
              <a:buNone/>
            </a:pPr>
            <a:r>
              <a:rPr lang="en-US" altLang="fr-FR" b="1" dirty="0" smtClean="0"/>
              <a:t>Operational issues</a:t>
            </a:r>
          </a:p>
          <a:p>
            <a:pPr marL="182563" indent="-182563" algn="ctr">
              <a:buFontTx/>
              <a:buNone/>
            </a:pPr>
            <a:endParaRPr lang="en-US" altLang="fr-FR" b="1" dirty="0" smtClean="0">
              <a:solidFill>
                <a:schemeClr val="accent2"/>
              </a:solidFill>
            </a:endParaRPr>
          </a:p>
          <a:p>
            <a:pPr marL="182563" indent="-182563">
              <a:spcBef>
                <a:spcPct val="100000"/>
              </a:spcBef>
            </a:pPr>
            <a:r>
              <a:rPr lang="en-US" altLang="fr-FR" sz="1800" b="1" dirty="0" smtClean="0">
                <a:sym typeface="Wingdings" pitchFamily="2" charset="2"/>
              </a:rPr>
              <a:t>High reliability </a:t>
            </a:r>
            <a:r>
              <a:rPr lang="en-US" altLang="fr-FR" sz="1800" dirty="0">
                <a:solidFill>
                  <a:srgbClr val="666666"/>
                </a:solidFill>
                <a:sym typeface="Wingdings" pitchFamily="2" charset="2"/>
              </a:rPr>
              <a:t>(</a:t>
            </a:r>
            <a:r>
              <a:rPr lang="en-US" altLang="fr-FR" sz="1800" dirty="0" smtClean="0">
                <a:solidFill>
                  <a:srgbClr val="666666"/>
                </a:solidFill>
                <a:sym typeface="Wingdings" pitchFamily="2" charset="2"/>
              </a:rPr>
              <a:t>impossible maintenance on irradiated sensors)</a:t>
            </a:r>
          </a:p>
          <a:p>
            <a:pPr marL="182563" indent="-182563">
              <a:spcBef>
                <a:spcPct val="0"/>
              </a:spcBef>
            </a:pPr>
            <a:endParaRPr lang="en-US" altLang="fr-FR" sz="1800" dirty="0" smtClean="0">
              <a:sym typeface="Wingdings" pitchFamily="2" charset="2"/>
            </a:endParaRPr>
          </a:p>
          <a:p>
            <a:pPr marL="182563" indent="-182563">
              <a:spcBef>
                <a:spcPct val="0"/>
              </a:spcBef>
            </a:pPr>
            <a:r>
              <a:rPr lang="en-US" altLang="fr-FR" sz="1800" b="1" dirty="0" smtClean="0">
                <a:sym typeface="Wingdings" pitchFamily="2" charset="2"/>
              </a:rPr>
              <a:t>High accuracy </a:t>
            </a:r>
            <a:r>
              <a:rPr lang="en-US" altLang="fr-FR" sz="1800" dirty="0" smtClean="0">
                <a:solidFill>
                  <a:srgbClr val="666666"/>
                </a:solidFill>
                <a:sym typeface="Wingdings" pitchFamily="2" charset="2"/>
              </a:rPr>
              <a:t>(higher scientific requirements. Example : </a:t>
            </a:r>
            <a:r>
              <a:rPr lang="en-US" altLang="fr-FR" sz="1800" dirty="0" smtClean="0">
                <a:solidFill>
                  <a:srgbClr val="666666"/>
                </a:solidFill>
                <a:sym typeface="Wingdings" pitchFamily="2" charset="2"/>
              </a:rPr>
              <a:t>in-core </a:t>
            </a:r>
            <a:r>
              <a:rPr lang="en-US" altLang="fr-FR" sz="1800" dirty="0" smtClean="0">
                <a:solidFill>
                  <a:srgbClr val="666666"/>
                </a:solidFill>
                <a:sym typeface="Wingdings" pitchFamily="2" charset="2"/>
              </a:rPr>
              <a:t>deformations must be measured with ~ µm accuracy) </a:t>
            </a:r>
            <a:r>
              <a:rPr lang="en-US" altLang="fr-FR" sz="1800" dirty="0" smtClean="0">
                <a:solidFill>
                  <a:srgbClr val="666666"/>
                </a:solidFill>
              </a:rPr>
              <a:t>	</a:t>
            </a:r>
          </a:p>
          <a:p>
            <a:pPr marL="182563" indent="-182563">
              <a:spcBef>
                <a:spcPct val="0"/>
              </a:spcBef>
            </a:pPr>
            <a:endParaRPr lang="en-US" altLang="fr-FR" sz="1800" b="1" dirty="0" smtClean="0">
              <a:sym typeface="Wingdings" pitchFamily="2" charset="2"/>
            </a:endParaRPr>
          </a:p>
          <a:p>
            <a:pPr marL="182563" indent="-182563">
              <a:spcBef>
                <a:spcPct val="0"/>
              </a:spcBef>
            </a:pPr>
            <a:r>
              <a:rPr lang="en-US" altLang="fr-FR" sz="1800" b="1" dirty="0" smtClean="0">
                <a:sym typeface="Wingdings" pitchFamily="2" charset="2"/>
              </a:rPr>
              <a:t>Miniaturization </a:t>
            </a:r>
            <a:r>
              <a:rPr lang="en-US" altLang="fr-FR" sz="1800" dirty="0" smtClean="0">
                <a:solidFill>
                  <a:srgbClr val="666666"/>
                </a:solidFill>
                <a:sym typeface="Wingdings" pitchFamily="2" charset="2"/>
              </a:rPr>
              <a:t>(very narrow experimental devices : a few millimeters available for instrumentation)</a:t>
            </a:r>
          </a:p>
          <a:p>
            <a:pPr marL="182563" indent="-182563">
              <a:spcBef>
                <a:spcPct val="0"/>
              </a:spcBef>
            </a:pPr>
            <a:endParaRPr lang="en-US" altLang="fr-FR" sz="1800" dirty="0" smtClean="0">
              <a:sym typeface="Wingdings" pitchFamily="2" charset="2"/>
            </a:endParaRPr>
          </a:p>
          <a:p>
            <a:pPr marL="182563" indent="-182563">
              <a:spcBef>
                <a:spcPct val="0"/>
              </a:spcBef>
            </a:pPr>
            <a:r>
              <a:rPr lang="en-US" altLang="fr-FR" sz="1800" dirty="0" smtClean="0">
                <a:solidFill>
                  <a:srgbClr val="666666"/>
                </a:solidFill>
                <a:sym typeface="Wingdings" pitchFamily="2" charset="2"/>
              </a:rPr>
              <a:t>Large distance between sensor and electronics (tens of meters)</a:t>
            </a:r>
          </a:p>
          <a:p>
            <a:pPr marL="182563" indent="-182563"/>
            <a:endParaRPr lang="en-US" altLang="fr-FR" sz="1600" dirty="0" smtClean="0">
              <a:sym typeface="Wingdings" pitchFamily="2" charset="2"/>
            </a:endParaRPr>
          </a:p>
          <a:p>
            <a:pPr marL="182563" indent="-182563">
              <a:buFontTx/>
              <a:buNone/>
            </a:pPr>
            <a:endParaRPr lang="en-US" altLang="fr-FR" sz="1600" b="1" dirty="0" smtClean="0">
              <a:sym typeface="Wingdings" pitchFamily="2" charset="2"/>
            </a:endParaRPr>
          </a:p>
        </p:txBody>
      </p:sp>
      <p:sp>
        <p:nvSpPr>
          <p:cNvPr id="5" name="Espace réservé du numéro de diapositive 4"/>
          <p:cNvSpPr>
            <a:spLocks noGrp="1"/>
          </p:cNvSpPr>
          <p:nvPr>
            <p:ph type="sldNum" sz="quarter" idx="12"/>
          </p:nvPr>
        </p:nvSpPr>
        <p:spPr/>
        <p:txBody>
          <a:bodyPr/>
          <a:lstStyle/>
          <a:p>
            <a:pPr>
              <a:defRPr/>
            </a:pPr>
            <a:r>
              <a:rPr lang="fr-FR"/>
              <a:t>PAGE </a:t>
            </a:r>
            <a:fld id="{8E360EAC-CA2A-439D-9835-06E103EFB522}" type="slidenum">
              <a:rPr lang="fr-FR"/>
              <a:pPr>
                <a:defRPr/>
              </a:pPr>
              <a:t>13</a:t>
            </a:fld>
            <a:endParaRPr lang="fr-FR"/>
          </a:p>
        </p:txBody>
      </p:sp>
      <p:sp>
        <p:nvSpPr>
          <p:cNvPr id="6"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2. Conditions of </a:t>
            </a:r>
            <a:r>
              <a:rPr lang="en-US" altLang="fr-FR" cap="none" dirty="0" smtClean="0"/>
              <a:t>measurement</a:t>
            </a:r>
          </a:p>
          <a:p>
            <a:pPr>
              <a:defRPr/>
            </a:pPr>
            <a:r>
              <a:rPr lang="en-US" altLang="fr-FR" cap="none" dirty="0"/>
              <a:t>	c. Operational </a:t>
            </a:r>
            <a:r>
              <a:rPr lang="en-US" altLang="fr-FR" cap="none" dirty="0" smtClean="0"/>
              <a:t>issues</a:t>
            </a:r>
            <a:endParaRPr lang="en-US" altLang="fr-FR" cap="none" dirty="0"/>
          </a:p>
        </p:txBody>
      </p:sp>
    </p:spTree>
    <p:extLst>
      <p:ext uri="{BB962C8B-B14F-4D97-AF65-F5344CB8AC3E}">
        <p14:creationId xmlns:p14="http://schemas.microsoft.com/office/powerpoint/2010/main" val="3968683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4294967295"/>
          </p:nvPr>
        </p:nvSpPr>
        <p:spPr>
          <a:xfrm>
            <a:off x="107504" y="1095375"/>
            <a:ext cx="9007609" cy="333375"/>
          </a:xfrm>
        </p:spPr>
        <p:txBody>
          <a:bodyPr/>
          <a:lstStyle/>
          <a:p>
            <a:pPr marL="0" indent="0" algn="ctr" eaLnBrk="1" hangingPunct="1"/>
            <a:r>
              <a:rPr lang="en-US" altLang="fr-FR" b="1" dirty="0"/>
              <a:t>Operational issues</a:t>
            </a:r>
          </a:p>
          <a:p>
            <a:pPr marL="0" indent="0" algn="ctr" eaLnBrk="1" hangingPunct="1">
              <a:spcBef>
                <a:spcPct val="0"/>
              </a:spcBef>
              <a:buFontTx/>
              <a:buNone/>
            </a:pPr>
            <a:endParaRPr lang="fr-FR" altLang="fr-FR" b="1" dirty="0" smtClean="0"/>
          </a:p>
          <a:p>
            <a:pPr marL="0" indent="0" algn="ctr" eaLnBrk="1" hangingPunct="1"/>
            <a:r>
              <a:rPr lang="en-US" altLang="fr-FR" sz="2000" b="1" dirty="0" smtClean="0">
                <a:solidFill>
                  <a:schemeClr val="tx1">
                    <a:lumMod val="75000"/>
                    <a:lumOff val="25000"/>
                  </a:schemeClr>
                </a:solidFill>
              </a:rPr>
              <a:t>Fragile instrumentation in difficult conditions of implementation</a:t>
            </a:r>
            <a:endParaRPr lang="en-US" altLang="fr-FR" sz="1200" dirty="0" smtClean="0">
              <a:solidFill>
                <a:schemeClr val="tx1">
                  <a:lumMod val="75000"/>
                  <a:lumOff val="25000"/>
                </a:schemeClr>
              </a:solidFill>
              <a:sym typeface="Wingdings" pitchFamily="2" charset="2"/>
            </a:endParaRPr>
          </a:p>
        </p:txBody>
      </p:sp>
      <p:sp>
        <p:nvSpPr>
          <p:cNvPr id="797705" name="Text Box 9"/>
          <p:cNvSpPr txBox="1">
            <a:spLocks noChangeArrowheads="1"/>
          </p:cNvSpPr>
          <p:nvPr/>
        </p:nvSpPr>
        <p:spPr bwMode="auto">
          <a:xfrm>
            <a:off x="5199231" y="5799881"/>
            <a:ext cx="29803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sz="1400" dirty="0" smtClean="0">
                <a:solidFill>
                  <a:srgbClr val="666666"/>
                </a:solidFill>
              </a:rPr>
              <a:t>Repairing a mineral insulated cable</a:t>
            </a:r>
            <a:endParaRPr lang="en-US" altLang="fr-FR" sz="1400" dirty="0">
              <a:solidFill>
                <a:srgbClr val="666666"/>
              </a:solidFill>
            </a:endParaRPr>
          </a:p>
        </p:txBody>
      </p:sp>
      <p:sp>
        <p:nvSpPr>
          <p:cNvPr id="797709" name="Text Box 13"/>
          <p:cNvSpPr txBox="1">
            <a:spLocks noChangeArrowheads="1"/>
          </p:cNvSpPr>
          <p:nvPr/>
        </p:nvSpPr>
        <p:spPr bwMode="auto">
          <a:xfrm>
            <a:off x="269564" y="5985520"/>
            <a:ext cx="38290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sz="1400" dirty="0" smtClean="0">
                <a:solidFill>
                  <a:srgbClr val="666666"/>
                </a:solidFill>
              </a:rPr>
              <a:t>Damaged cables</a:t>
            </a:r>
            <a:endParaRPr lang="en-US" altLang="fr-FR" sz="1400" dirty="0">
              <a:solidFill>
                <a:srgbClr val="666666"/>
              </a:solidFill>
            </a:endParaRPr>
          </a:p>
        </p:txBody>
      </p:sp>
      <p:sp>
        <p:nvSpPr>
          <p:cNvPr id="4" name="Espace réservé du numéro de diapositive 3"/>
          <p:cNvSpPr>
            <a:spLocks noGrp="1"/>
          </p:cNvSpPr>
          <p:nvPr>
            <p:ph type="sldNum" sz="quarter" idx="12"/>
          </p:nvPr>
        </p:nvSpPr>
        <p:spPr/>
        <p:txBody>
          <a:bodyPr/>
          <a:lstStyle/>
          <a:p>
            <a:pPr>
              <a:defRPr/>
            </a:pPr>
            <a:r>
              <a:rPr lang="fr-FR"/>
              <a:t>PAGE </a:t>
            </a:r>
            <a:fld id="{D6D54708-1826-46A1-A559-5E4612C41771}" type="slidenum">
              <a:rPr lang="fr-FR"/>
              <a:pPr>
                <a:defRPr/>
              </a:pPr>
              <a:t>14</a:t>
            </a:fld>
            <a:endParaRPr lang="fr-FR"/>
          </a:p>
        </p:txBody>
      </p:sp>
      <p:pic>
        <p:nvPicPr>
          <p:cNvPr id="97287" name="Image 2"/>
          <p:cNvPicPr>
            <a:picLocks noChangeAspect="1"/>
          </p:cNvPicPr>
          <p:nvPr/>
        </p:nvPicPr>
        <p:blipFill>
          <a:blip r:embed="rId3">
            <a:extLst>
              <a:ext uri="{28A0092B-C50C-407E-A947-70E740481C1C}">
                <a14:useLocalDpi xmlns:a14="http://schemas.microsoft.com/office/drawing/2010/main" val="0"/>
              </a:ext>
            </a:extLst>
          </a:blip>
          <a:srcRect l="9163" r="19460" b="8852"/>
          <a:stretch>
            <a:fillRect/>
          </a:stretch>
        </p:blipFill>
        <p:spPr bwMode="auto">
          <a:xfrm>
            <a:off x="190946" y="2708920"/>
            <a:ext cx="38290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Image 4"/>
          <p:cNvPicPr>
            <a:picLocks noChangeAspect="1"/>
          </p:cNvPicPr>
          <p:nvPr/>
        </p:nvPicPr>
        <p:blipFill>
          <a:blip r:embed="rId4">
            <a:extLst>
              <a:ext uri="{28A0092B-C50C-407E-A947-70E740481C1C}">
                <a14:useLocalDpi xmlns:a14="http://schemas.microsoft.com/office/drawing/2010/main" val="0"/>
              </a:ext>
            </a:extLst>
          </a:blip>
          <a:srcRect t="13591" b="4810"/>
          <a:stretch>
            <a:fillRect/>
          </a:stretch>
        </p:blipFill>
        <p:spPr bwMode="auto">
          <a:xfrm>
            <a:off x="4197796" y="2708920"/>
            <a:ext cx="4838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2. Conditions of </a:t>
            </a:r>
            <a:r>
              <a:rPr lang="en-US" altLang="fr-FR" cap="none" dirty="0" smtClean="0"/>
              <a:t>measurement</a:t>
            </a:r>
          </a:p>
          <a:p>
            <a:pPr>
              <a:defRPr/>
            </a:pPr>
            <a:r>
              <a:rPr lang="en-US" altLang="fr-FR" cap="none" dirty="0"/>
              <a:t>	c. Operational </a:t>
            </a:r>
            <a:r>
              <a:rPr lang="en-US" altLang="fr-FR" cap="none" dirty="0" smtClean="0"/>
              <a:t>issues</a:t>
            </a:r>
            <a:endParaRPr lang="en-US" altLang="fr-FR" cap="none" dirty="0"/>
          </a:p>
        </p:txBody>
      </p:sp>
    </p:spTree>
    <p:extLst>
      <p:ext uri="{BB962C8B-B14F-4D97-AF65-F5344CB8AC3E}">
        <p14:creationId xmlns:p14="http://schemas.microsoft.com/office/powerpoint/2010/main" val="1364046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3" name="Rectangle 2"/>
          <p:cNvSpPr>
            <a:spLocks noGrp="1"/>
          </p:cNvSpPr>
          <p:nvPr>
            <p:ph idx="1"/>
          </p:nvPr>
        </p:nvSpPr>
        <p:spPr>
          <a:xfrm>
            <a:off x="323850" y="1054100"/>
            <a:ext cx="8486775" cy="3815060"/>
          </a:xfrm>
        </p:spPr>
        <p:txBody>
          <a:bodyPr/>
          <a:lstStyle/>
          <a:p>
            <a:pPr algn="ctr" eaLnBrk="1" hangingPunct="1"/>
            <a:r>
              <a:rPr lang="en-US" altLang="fr-FR" sz="2000" b="1" dirty="0" smtClean="0">
                <a:solidFill>
                  <a:srgbClr val="C00000"/>
                </a:solidFill>
              </a:rPr>
              <a:t>Summary of in-core measurement conditions</a:t>
            </a:r>
            <a:endParaRPr lang="en-US" altLang="fr-FR" sz="2000" b="1" dirty="0" smtClean="0">
              <a:solidFill>
                <a:srgbClr val="C00000"/>
              </a:solidFill>
            </a:endParaRPr>
          </a:p>
          <a:p>
            <a:pPr marL="182563" indent="-182563" algn="ctr">
              <a:spcAft>
                <a:spcPct val="0"/>
              </a:spcAft>
            </a:pPr>
            <a:endParaRPr lang="en-US" altLang="fr-FR" sz="1800" dirty="0" smtClean="0">
              <a:sym typeface="Wingdings" pitchFamily="2" charset="2"/>
            </a:endParaRPr>
          </a:p>
          <a:p>
            <a:pPr marL="182563" indent="-182563">
              <a:buFont typeface="Arial" charset="0"/>
              <a:buChar char="•"/>
            </a:pPr>
            <a:r>
              <a:rPr lang="en-US" altLang="fr-FR" sz="1600" b="1" dirty="0" smtClean="0">
                <a:solidFill>
                  <a:schemeClr val="tx1"/>
                </a:solidFill>
                <a:sym typeface="Wingdings" pitchFamily="2" charset="2"/>
              </a:rPr>
              <a:t>High accuracy required </a:t>
            </a:r>
            <a:r>
              <a:rPr lang="en-US" altLang="fr-FR" sz="1600" dirty="0" smtClean="0">
                <a:solidFill>
                  <a:schemeClr val="tx1"/>
                </a:solidFill>
                <a:sym typeface="Wingdings" pitchFamily="2" charset="2"/>
              </a:rPr>
              <a:t>to meet scientific and technical needs</a:t>
            </a:r>
          </a:p>
          <a:p>
            <a:pPr marL="182563" indent="-182563">
              <a:spcBef>
                <a:spcPts val="600"/>
              </a:spcBef>
              <a:buFont typeface="Arial" charset="0"/>
              <a:buChar char="•"/>
            </a:pPr>
            <a:r>
              <a:rPr lang="en-US" altLang="fr-FR" sz="1600" b="1" dirty="0" smtClean="0">
                <a:solidFill>
                  <a:schemeClr val="tx1"/>
                </a:solidFill>
                <a:sym typeface="Wingdings" pitchFamily="2" charset="2"/>
              </a:rPr>
              <a:t>High constraints </a:t>
            </a:r>
            <a:r>
              <a:rPr lang="en-US" altLang="fr-FR" sz="1600" dirty="0" smtClean="0">
                <a:solidFill>
                  <a:schemeClr val="tx1"/>
                </a:solidFill>
                <a:sym typeface="Wingdings" pitchFamily="2" charset="2"/>
              </a:rPr>
              <a:t>related to reactor conditions:</a:t>
            </a:r>
          </a:p>
          <a:p>
            <a:pPr marL="1074738" lvl="1" indent="-287338">
              <a:spcBef>
                <a:spcPts val="600"/>
              </a:spcBef>
              <a:buFont typeface="Arial" charset="0"/>
              <a:buChar char="•"/>
            </a:pPr>
            <a:r>
              <a:rPr lang="en-US" altLang="fr-FR" dirty="0" smtClean="0">
                <a:solidFill>
                  <a:schemeClr val="tx1"/>
                </a:solidFill>
                <a:sym typeface="Wingdings" pitchFamily="2" charset="2"/>
              </a:rPr>
              <a:t>constraints due to </a:t>
            </a:r>
            <a:r>
              <a:rPr lang="en-US" altLang="fr-FR" u="sng" dirty="0" smtClean="0">
                <a:solidFill>
                  <a:schemeClr val="tx1"/>
                </a:solidFill>
                <a:sym typeface="Wingdings" pitchFamily="2" charset="2"/>
              </a:rPr>
              <a:t>irradiation </a:t>
            </a:r>
            <a:r>
              <a:rPr lang="en-US" altLang="fr-FR" dirty="0" smtClean="0">
                <a:solidFill>
                  <a:schemeClr val="tx1"/>
                </a:solidFill>
                <a:sym typeface="Wingdings" pitchFamily="2" charset="2"/>
              </a:rPr>
              <a:t>(high neutron and gamma flux: material damages, composition changes, parasitic signal, etc.),</a:t>
            </a:r>
          </a:p>
          <a:p>
            <a:pPr marL="1074738" lvl="1" indent="-287338">
              <a:spcBef>
                <a:spcPts val="600"/>
              </a:spcBef>
              <a:buFont typeface="Arial" charset="0"/>
              <a:buChar char="•"/>
            </a:pPr>
            <a:r>
              <a:rPr lang="en-US" altLang="fr-FR" dirty="0">
                <a:solidFill>
                  <a:schemeClr val="tx1"/>
                </a:solidFill>
                <a:sym typeface="Wingdings" pitchFamily="2" charset="2"/>
              </a:rPr>
              <a:t>constraints due to </a:t>
            </a:r>
            <a:r>
              <a:rPr lang="en-US" altLang="fr-FR" u="sng" dirty="0">
                <a:solidFill>
                  <a:schemeClr val="tx1"/>
                </a:solidFill>
              </a:rPr>
              <a:t>physicochemical conditions</a:t>
            </a:r>
            <a:r>
              <a:rPr lang="en-US" altLang="fr-FR" u="sng" dirty="0" smtClean="0">
                <a:solidFill>
                  <a:schemeClr val="tx1"/>
                </a:solidFill>
                <a:sym typeface="Wingdings" pitchFamily="2" charset="2"/>
              </a:rPr>
              <a:t> </a:t>
            </a:r>
            <a:r>
              <a:rPr lang="en-US" altLang="fr-FR" dirty="0" smtClean="0">
                <a:solidFill>
                  <a:schemeClr val="tx1"/>
                </a:solidFill>
                <a:sym typeface="Wingdings" pitchFamily="2" charset="2"/>
              </a:rPr>
              <a:t>in experiments (high temperature, pressurized water, liquid metals, etc.),</a:t>
            </a:r>
          </a:p>
          <a:p>
            <a:pPr marL="1074738" lvl="1" indent="-287338">
              <a:spcBef>
                <a:spcPts val="600"/>
              </a:spcBef>
              <a:buFont typeface="Arial" charset="0"/>
              <a:buChar char="•"/>
            </a:pPr>
            <a:r>
              <a:rPr lang="en-US" altLang="fr-FR" dirty="0">
                <a:solidFill>
                  <a:schemeClr val="tx1"/>
                </a:solidFill>
                <a:sym typeface="Wingdings" pitchFamily="2" charset="2"/>
              </a:rPr>
              <a:t>constraints due to </a:t>
            </a:r>
            <a:r>
              <a:rPr lang="en-US" altLang="fr-FR" u="sng" dirty="0" smtClean="0">
                <a:solidFill>
                  <a:schemeClr val="tx1"/>
                </a:solidFill>
                <a:sym typeface="Wingdings" pitchFamily="2" charset="2"/>
              </a:rPr>
              <a:t>integration </a:t>
            </a:r>
            <a:r>
              <a:rPr lang="en-US" altLang="fr-FR" dirty="0" smtClean="0">
                <a:solidFill>
                  <a:schemeClr val="tx1"/>
                </a:solidFill>
                <a:sym typeface="Wingdings" pitchFamily="2" charset="2"/>
              </a:rPr>
              <a:t>(miniaturized sensors because of small size devices, long distance between sensors and electronics, etc.),</a:t>
            </a:r>
          </a:p>
          <a:p>
            <a:pPr marL="1074738" lvl="1" indent="-287338">
              <a:spcBef>
                <a:spcPts val="600"/>
              </a:spcBef>
              <a:buFont typeface="Arial" charset="0"/>
              <a:buChar char="•"/>
            </a:pPr>
            <a:r>
              <a:rPr lang="en-US" altLang="fr-FR" dirty="0">
                <a:solidFill>
                  <a:schemeClr val="tx1"/>
                </a:solidFill>
                <a:sym typeface="Wingdings" pitchFamily="2" charset="2"/>
              </a:rPr>
              <a:t>constraints due to </a:t>
            </a:r>
            <a:r>
              <a:rPr lang="en-US" altLang="fr-FR" u="sng" dirty="0" smtClean="0">
                <a:solidFill>
                  <a:schemeClr val="tx1"/>
                </a:solidFill>
                <a:sym typeface="Wingdings" pitchFamily="2" charset="2"/>
              </a:rPr>
              <a:t>operation</a:t>
            </a:r>
            <a:r>
              <a:rPr lang="en-US" altLang="fr-FR" dirty="0" smtClean="0">
                <a:solidFill>
                  <a:schemeClr val="tx1"/>
                </a:solidFill>
                <a:sym typeface="Wingdings" pitchFamily="2" charset="2"/>
              </a:rPr>
              <a:t> (high reliability requirements because of difficult or impossible maintenance or replacement of irradiated instrumentation).</a:t>
            </a:r>
            <a:r>
              <a:rPr lang="en-US" altLang="fr-FR" sz="1800" dirty="0" smtClean="0">
                <a:solidFill>
                  <a:schemeClr val="tx1"/>
                </a:solidFill>
                <a:sym typeface="Wingdings" pitchFamily="2" charset="2"/>
              </a:rPr>
              <a:t>				</a:t>
            </a:r>
            <a:endParaRPr lang="en-US" altLang="fr-FR" sz="1800" dirty="0" smtClean="0">
              <a:solidFill>
                <a:schemeClr val="tx1"/>
              </a:solidFill>
            </a:endParaRPr>
          </a:p>
        </p:txBody>
      </p:sp>
      <p:sp>
        <p:nvSpPr>
          <p:cNvPr id="15365" name="Espace réservé du numéro de diapositive 8"/>
          <p:cNvSpPr txBox="1">
            <a:spLocks noGrp="1"/>
          </p:cNvSpPr>
          <p:nvPr/>
        </p:nvSpPr>
        <p:spPr bwMode="auto">
          <a:xfrm>
            <a:off x="8022605" y="649287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000" dirty="0" smtClean="0">
                <a:solidFill>
                  <a:srgbClr val="666666"/>
                </a:solidFill>
              </a:rPr>
              <a:t>  PAGE </a:t>
            </a:r>
            <a:fld id="{8EBAF8E3-4212-4584-938E-ADEDC63E6F8D}" type="slidenum">
              <a:rPr lang="en-US" altLang="fr-FR" sz="1000" smtClean="0">
                <a:solidFill>
                  <a:srgbClr val="666666"/>
                </a:solidFill>
              </a:rPr>
              <a:pPr eaLnBrk="1" hangingPunct="1">
                <a:spcAft>
                  <a:spcPct val="0"/>
                </a:spcAft>
                <a:buFontTx/>
                <a:buNone/>
              </a:pPr>
              <a:t>15</a:t>
            </a:fld>
            <a:endParaRPr lang="en-US" altLang="fr-FR" sz="1000" dirty="0">
              <a:solidFill>
                <a:srgbClr val="666666"/>
              </a:solidFill>
            </a:endParaRPr>
          </a:p>
        </p:txBody>
      </p:sp>
      <p:sp>
        <p:nvSpPr>
          <p:cNvPr id="15366" name="Rectangle 6"/>
          <p:cNvSpPr>
            <a:spLocks noChangeArrowheads="1"/>
          </p:cNvSpPr>
          <p:nvPr/>
        </p:nvSpPr>
        <p:spPr bwMode="auto">
          <a:xfrm>
            <a:off x="360732" y="5009089"/>
            <a:ext cx="2555084" cy="339725"/>
          </a:xfrm>
          <a:prstGeom prst="rect">
            <a:avLst/>
          </a:prstGeom>
          <a:solidFill>
            <a:srgbClr val="FFC000"/>
          </a:solidFill>
          <a:ln w="19050">
            <a:solidFill>
              <a:srgbClr val="C00000"/>
            </a:solidFill>
          </a:ln>
          <a:effectLst/>
          <a:extLst/>
        </p:spPr>
        <p:txBody>
          <a:bodyPr wrap="squar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600" b="1" u="sng" dirty="0" smtClean="0"/>
              <a:t>Innovation</a:t>
            </a:r>
            <a:r>
              <a:rPr lang="en-US" altLang="fr-FR" sz="1600" b="1" dirty="0" smtClean="0">
                <a:solidFill>
                  <a:schemeClr val="tx1"/>
                </a:solidFill>
              </a:rPr>
              <a:t> </a:t>
            </a:r>
            <a:r>
              <a:rPr lang="en-US" altLang="fr-FR" sz="1600" dirty="0" smtClean="0">
                <a:solidFill>
                  <a:schemeClr val="tx1"/>
                </a:solidFill>
              </a:rPr>
              <a:t>is necessary !</a:t>
            </a:r>
            <a:endParaRPr lang="en-US" altLang="fr-FR" sz="1600" dirty="0">
              <a:solidFill>
                <a:schemeClr val="tx1"/>
              </a:solidFill>
            </a:endParaRPr>
          </a:p>
        </p:txBody>
      </p:sp>
      <p:pic>
        <p:nvPicPr>
          <p:cNvPr id="7" name="Picture 12" descr="chargt pe chouca zo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5229009"/>
            <a:ext cx="3456384" cy="117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7" descr="Isa 1 IMG_229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871" y="5229010"/>
            <a:ext cx="1920103" cy="144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2. Conditions of measurement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364162" cy="4719638"/>
          </a:xfrm>
        </p:spPr>
        <p:txBody>
          <a:bodyPr wrap="square" numCol="1" compatLnSpc="1">
            <a:prstTxWarp prst="textNoShape">
              <a:avLst/>
            </a:prstTxWarp>
          </a:bodyPr>
          <a:lstStyle/>
          <a:p>
            <a:pPr eaLnBrk="1" hangingPunct="1"/>
            <a:r>
              <a:rPr lang="en-US" altLang="fr-FR" cap="none" dirty="0" smtClean="0"/>
              <a:t>3</a:t>
            </a:r>
            <a:r>
              <a:rPr lang="en-US" altLang="fr-FR" cap="none" dirty="0"/>
              <a:t>. Examples </a:t>
            </a:r>
            <a:r>
              <a:rPr lang="en-US" altLang="fr-FR" cap="none" dirty="0" smtClean="0"/>
              <a:t>of </a:t>
            </a:r>
            <a:r>
              <a:rPr lang="en-US" altLang="fr-FR" cap="none" dirty="0" smtClean="0"/>
              <a:t>in-core </a:t>
            </a:r>
            <a:r>
              <a:rPr lang="en-US" altLang="fr-FR" cap="none" dirty="0" smtClean="0"/>
              <a:t>instrumentation</a:t>
            </a:r>
            <a:br>
              <a:rPr lang="en-US" altLang="fr-FR" cap="none" dirty="0" smtClean="0"/>
            </a:br>
            <a:r>
              <a:rPr lang="en-US" altLang="fr-FR" cap="none" dirty="0"/>
              <a:t/>
            </a:r>
            <a:br>
              <a:rPr lang="en-US" altLang="fr-FR" cap="none" dirty="0"/>
            </a:br>
            <a:r>
              <a:rPr lang="en-US" altLang="fr-FR" cap="none" dirty="0" smtClean="0"/>
              <a:t>	3.1. Neutron and gamma flux</a:t>
            </a:r>
            <a:endParaRPr lang="en-US" altLang="fr-FR" cap="none" dirty="0"/>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28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16</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extLst>
      <p:ext uri="{BB962C8B-B14F-4D97-AF65-F5344CB8AC3E}">
        <p14:creationId xmlns:p14="http://schemas.microsoft.com/office/powerpoint/2010/main" val="4084187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10"/>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
        <p:nvSpPr>
          <p:cNvPr id="64515" name="Espace réservé du contenu 11"/>
          <p:cNvSpPr>
            <a:spLocks/>
          </p:cNvSpPr>
          <p:nvPr/>
        </p:nvSpPr>
        <p:spPr bwMode="auto">
          <a:xfrm>
            <a:off x="251520" y="1062183"/>
            <a:ext cx="82438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923925"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r>
              <a:rPr lang="en-US" altLang="fr-FR" sz="2400" b="1" dirty="0">
                <a:solidFill>
                  <a:srgbClr val="C00000"/>
                </a:solidFill>
              </a:rPr>
              <a:t>Neutron and gamma </a:t>
            </a:r>
            <a:r>
              <a:rPr lang="en-US" altLang="fr-FR" sz="2400" b="1" dirty="0" smtClean="0">
                <a:solidFill>
                  <a:srgbClr val="C00000"/>
                </a:solidFill>
              </a:rPr>
              <a:t>measurements</a:t>
            </a:r>
            <a:endParaRPr lang="en-US" altLang="fr-FR" sz="2400" b="1" dirty="0">
              <a:solidFill>
                <a:srgbClr val="C00000"/>
              </a:solidFill>
            </a:endParaRPr>
          </a:p>
        </p:txBody>
      </p:sp>
      <p:sp>
        <p:nvSpPr>
          <p:cNvPr id="64516" name="Text Box 17"/>
          <p:cNvSpPr txBox="1">
            <a:spLocks noChangeArrowheads="1"/>
          </p:cNvSpPr>
          <p:nvPr/>
        </p:nvSpPr>
        <p:spPr bwMode="auto">
          <a:xfrm>
            <a:off x="-93663" y="965200"/>
            <a:ext cx="18415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endParaRPr lang="en-US" altLang="fr-FR" sz="1400">
              <a:solidFill>
                <a:schemeClr val="tx1"/>
              </a:solidFill>
              <a:latin typeface="Times New Roman" pitchFamily="18" charset="0"/>
            </a:endParaRPr>
          </a:p>
        </p:txBody>
      </p:sp>
      <p:sp>
        <p:nvSpPr>
          <p:cNvPr id="64517" name="Rectangle 5"/>
          <p:cNvSpPr>
            <a:spLocks noChangeArrowheads="1"/>
          </p:cNvSpPr>
          <p:nvPr/>
        </p:nvSpPr>
        <p:spPr bwMode="auto">
          <a:xfrm>
            <a:off x="109481" y="1561606"/>
            <a:ext cx="9034519" cy="445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ts val="400"/>
              </a:spcAft>
              <a:buFont typeface="Arial" charset="0"/>
              <a:defRPr sz="2200">
                <a:solidFill>
                  <a:schemeClr val="tx2"/>
                </a:solidFill>
                <a:latin typeface="Arial" charset="0"/>
              </a:defRPr>
            </a:lvl1pPr>
            <a:lvl2pPr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600" b="1" u="sng" dirty="0">
                <a:solidFill>
                  <a:schemeClr val="accent2"/>
                </a:solidFill>
              </a:rPr>
              <a:t>Objectives :</a:t>
            </a:r>
          </a:p>
          <a:p>
            <a:pPr lvl="1" eaLnBrk="1" hangingPunct="1">
              <a:lnSpc>
                <a:spcPct val="100000"/>
              </a:lnSpc>
              <a:buSzTx/>
              <a:buFontTx/>
              <a:buNone/>
            </a:pPr>
            <a:r>
              <a:rPr lang="en-US" altLang="fr-FR" sz="1400" b="1" dirty="0" smtClean="0"/>
              <a:t>To measure and reduce </a:t>
            </a:r>
            <a:r>
              <a:rPr lang="en-US" altLang="fr-FR" sz="1400" b="1" dirty="0"/>
              <a:t>the uncertainties </a:t>
            </a:r>
            <a:r>
              <a:rPr lang="en-US" altLang="fr-FR" sz="1400" b="1" dirty="0" smtClean="0"/>
              <a:t>on: </a:t>
            </a:r>
            <a:endParaRPr lang="en-US" altLang="fr-FR" sz="1400" b="1" dirty="0"/>
          </a:p>
          <a:p>
            <a:pPr lvl="1">
              <a:lnSpc>
                <a:spcPct val="100000"/>
              </a:lnSpc>
            </a:pPr>
            <a:r>
              <a:rPr lang="en-US" altLang="fr-FR" sz="1400" dirty="0"/>
              <a:t> Thermal and fast neutron flux</a:t>
            </a:r>
          </a:p>
          <a:p>
            <a:pPr lvl="1">
              <a:lnSpc>
                <a:spcPct val="100000"/>
              </a:lnSpc>
            </a:pPr>
            <a:r>
              <a:rPr lang="en-US" altLang="fr-FR" sz="1400" dirty="0"/>
              <a:t> Gamma </a:t>
            </a:r>
            <a:r>
              <a:rPr lang="en-US" altLang="fr-FR" sz="1400" dirty="0" smtClean="0"/>
              <a:t>flux and nuclear </a:t>
            </a:r>
            <a:r>
              <a:rPr lang="en-US" altLang="fr-FR" sz="1400" dirty="0"/>
              <a:t>heating</a:t>
            </a:r>
          </a:p>
          <a:p>
            <a:pPr lvl="1" eaLnBrk="1" hangingPunct="1">
              <a:lnSpc>
                <a:spcPct val="100000"/>
              </a:lnSpc>
              <a:buSzTx/>
              <a:buFontTx/>
              <a:buNone/>
            </a:pPr>
            <a:endParaRPr lang="en-US" altLang="fr-FR" sz="1400" dirty="0"/>
          </a:p>
          <a:p>
            <a:pPr eaLnBrk="1" hangingPunct="1">
              <a:spcAft>
                <a:spcPct val="0"/>
              </a:spcAft>
              <a:buFontTx/>
              <a:buNone/>
            </a:pPr>
            <a:r>
              <a:rPr lang="en-US" altLang="fr-FR" sz="1600" b="1" u="sng" dirty="0">
                <a:solidFill>
                  <a:schemeClr val="accent2"/>
                </a:solidFill>
              </a:rPr>
              <a:t>State-of-the-art :</a:t>
            </a:r>
          </a:p>
          <a:p>
            <a:pPr eaLnBrk="1" hangingPunct="1">
              <a:spcBef>
                <a:spcPct val="10000"/>
              </a:spcBef>
              <a:spcAft>
                <a:spcPct val="0"/>
              </a:spcAft>
              <a:buFontTx/>
              <a:buNone/>
            </a:pPr>
            <a:r>
              <a:rPr lang="en-US" altLang="fr-FR" sz="1400" b="1" dirty="0">
                <a:solidFill>
                  <a:srgbClr val="666666"/>
                </a:solidFill>
              </a:rPr>
              <a:t>Neutron flux:</a:t>
            </a:r>
            <a:endParaRPr lang="en-US" altLang="fr-FR" sz="1200" dirty="0">
              <a:solidFill>
                <a:srgbClr val="666666"/>
              </a:solidFill>
            </a:endParaRPr>
          </a:p>
          <a:p>
            <a:pPr lvl="1">
              <a:lnSpc>
                <a:spcPct val="100000"/>
              </a:lnSpc>
            </a:pPr>
            <a:r>
              <a:rPr lang="en-US" altLang="fr-FR" sz="1400" dirty="0"/>
              <a:t> </a:t>
            </a:r>
            <a:r>
              <a:rPr lang="en-US" altLang="fr-FR" sz="1400" dirty="0" smtClean="0"/>
              <a:t>Activation foil dosimeters </a:t>
            </a:r>
            <a:r>
              <a:rPr lang="en-US" altLang="fr-FR" sz="1400" dirty="0"/>
              <a:t>and wires (post-irradiation analysis) 	</a:t>
            </a:r>
            <a:r>
              <a:rPr lang="en-US" altLang="fr-FR" sz="1400" dirty="0" smtClean="0"/>
              <a:t>+ </a:t>
            </a:r>
            <a:r>
              <a:rPr lang="en-US" altLang="fr-FR" sz="1400" dirty="0"/>
              <a:t>Unfolding techniques </a:t>
            </a:r>
            <a:endParaRPr lang="en-US" altLang="fr-FR" sz="1400" dirty="0" smtClean="0"/>
          </a:p>
          <a:p>
            <a:pPr lvl="1">
              <a:lnSpc>
                <a:spcPct val="100000"/>
              </a:lnSpc>
            </a:pPr>
            <a:r>
              <a:rPr lang="en-US" altLang="fr-FR" sz="1400" dirty="0" smtClean="0"/>
              <a:t> </a:t>
            </a:r>
            <a:r>
              <a:rPr lang="en-US" altLang="fr-FR" sz="1400" dirty="0"/>
              <a:t>Fission chambers for thermal and fast neutron</a:t>
            </a:r>
          </a:p>
          <a:p>
            <a:pPr lvl="1">
              <a:lnSpc>
                <a:spcPct val="100000"/>
              </a:lnSpc>
            </a:pPr>
            <a:r>
              <a:rPr lang="en-US" altLang="fr-FR" sz="1400" dirty="0" smtClean="0"/>
              <a:t> Self </a:t>
            </a:r>
            <a:r>
              <a:rPr lang="en-US" altLang="fr-FR" sz="1400" dirty="0"/>
              <a:t>Powered Neutron Detectors</a:t>
            </a:r>
          </a:p>
          <a:p>
            <a:pPr eaLnBrk="1" hangingPunct="1">
              <a:spcBef>
                <a:spcPct val="10000"/>
              </a:spcBef>
              <a:spcAft>
                <a:spcPct val="0"/>
              </a:spcAft>
              <a:buFontTx/>
              <a:buNone/>
            </a:pPr>
            <a:r>
              <a:rPr lang="en-US" altLang="fr-FR" sz="1400" b="1" dirty="0" smtClean="0">
                <a:solidFill>
                  <a:srgbClr val="666666"/>
                </a:solidFill>
              </a:rPr>
              <a:t>Gamma flux:</a:t>
            </a:r>
            <a:endParaRPr lang="en-US" altLang="fr-FR" sz="1400" dirty="0" smtClean="0">
              <a:solidFill>
                <a:srgbClr val="666666"/>
              </a:solidFill>
            </a:endParaRPr>
          </a:p>
          <a:p>
            <a:pPr lvl="1">
              <a:lnSpc>
                <a:spcPct val="100000"/>
              </a:lnSpc>
            </a:pPr>
            <a:r>
              <a:rPr lang="en-US" altLang="fr-FR" sz="1400" dirty="0" smtClean="0"/>
              <a:t> </a:t>
            </a:r>
            <a:r>
              <a:rPr lang="en-US" altLang="fr-FR" sz="1400" dirty="0"/>
              <a:t>Ionization chamber</a:t>
            </a:r>
          </a:p>
          <a:p>
            <a:pPr lvl="1">
              <a:lnSpc>
                <a:spcPct val="100000"/>
              </a:lnSpc>
            </a:pPr>
            <a:r>
              <a:rPr lang="en-US" altLang="fr-FR" sz="1400" dirty="0"/>
              <a:t> Self Powered Gamma Detector (with Bi emitter</a:t>
            </a:r>
            <a:r>
              <a:rPr lang="en-US" altLang="fr-FR" sz="1400" dirty="0" smtClean="0"/>
              <a:t>)</a:t>
            </a:r>
            <a:endParaRPr lang="en-US" altLang="fr-FR" sz="1400" dirty="0"/>
          </a:p>
          <a:p>
            <a:pPr eaLnBrk="1" hangingPunct="1">
              <a:spcBef>
                <a:spcPct val="10000"/>
              </a:spcBef>
              <a:spcAft>
                <a:spcPct val="0"/>
              </a:spcAft>
              <a:buFontTx/>
              <a:buNone/>
            </a:pPr>
            <a:r>
              <a:rPr lang="en-US" altLang="fr-FR" sz="1400" b="1" dirty="0">
                <a:solidFill>
                  <a:srgbClr val="666666"/>
                </a:solidFill>
              </a:rPr>
              <a:t>Nuclear heating:</a:t>
            </a:r>
            <a:endParaRPr lang="en-US" altLang="fr-FR" sz="1400" dirty="0">
              <a:solidFill>
                <a:srgbClr val="666666"/>
              </a:solidFill>
            </a:endParaRPr>
          </a:p>
          <a:p>
            <a:pPr lvl="1">
              <a:lnSpc>
                <a:spcPct val="100000"/>
              </a:lnSpc>
            </a:pPr>
            <a:r>
              <a:rPr lang="en-US" altLang="fr-FR" sz="1400" dirty="0"/>
              <a:t> Calorimeter (Gamma Thermometer and Differential Calorimeter) </a:t>
            </a:r>
            <a:endParaRPr lang="en-US" altLang="fr-FR" sz="1400" dirty="0" smtClean="0"/>
          </a:p>
          <a:p>
            <a:pPr lvl="1">
              <a:lnSpc>
                <a:spcPct val="100000"/>
              </a:lnSpc>
              <a:buNone/>
            </a:pPr>
            <a:endParaRPr lang="en-US" altLang="fr-FR" sz="1600" b="1" u="sng" dirty="0">
              <a:solidFill>
                <a:srgbClr val="666666"/>
              </a:solidFill>
            </a:endParaRPr>
          </a:p>
          <a:p>
            <a:pPr eaLnBrk="1" hangingPunct="1">
              <a:spcAft>
                <a:spcPct val="0"/>
              </a:spcAft>
              <a:buFontTx/>
              <a:buNone/>
            </a:pPr>
            <a:r>
              <a:rPr lang="en-US" altLang="fr-FR" sz="1600" b="1" u="sng" dirty="0" smtClean="0">
                <a:solidFill>
                  <a:schemeClr val="accent2"/>
                </a:solidFill>
              </a:rPr>
              <a:t>Developments </a:t>
            </a:r>
            <a:r>
              <a:rPr lang="en-US" altLang="fr-FR" sz="1600" b="1" u="sng" dirty="0">
                <a:solidFill>
                  <a:schemeClr val="accent2"/>
                </a:solidFill>
              </a:rPr>
              <a:t>:</a:t>
            </a:r>
          </a:p>
          <a:p>
            <a:pPr lvl="1">
              <a:lnSpc>
                <a:spcPct val="100000"/>
              </a:lnSpc>
              <a:spcBef>
                <a:spcPct val="20000"/>
              </a:spcBef>
            </a:pPr>
            <a:r>
              <a:rPr lang="en-US" altLang="fr-FR" sz="1400" b="1" dirty="0" smtClean="0">
                <a:solidFill>
                  <a:schemeClr val="accent1"/>
                </a:solidFill>
              </a:rPr>
              <a:t> Simulation tools for FC and SPND signal</a:t>
            </a:r>
          </a:p>
          <a:p>
            <a:pPr lvl="1">
              <a:lnSpc>
                <a:spcPct val="100000"/>
              </a:lnSpc>
              <a:spcBef>
                <a:spcPct val="20000"/>
              </a:spcBef>
            </a:pPr>
            <a:r>
              <a:rPr lang="en-US" altLang="fr-FR" sz="1400" dirty="0" smtClean="0">
                <a:solidFill>
                  <a:schemeClr val="accent1"/>
                </a:solidFill>
              </a:rPr>
              <a:t> Dosimetry for epithermal flux</a:t>
            </a:r>
          </a:p>
        </p:txBody>
      </p:sp>
      <p:sp>
        <p:nvSpPr>
          <p:cNvPr id="64518" name="Espace réservé du numéro de diapositive 8"/>
          <p:cNvSpPr txBox="1">
            <a:spLocks noGrp="1"/>
          </p:cNvSpPr>
          <p:nvPr/>
        </p:nvSpPr>
        <p:spPr bwMode="auto">
          <a:xfrm>
            <a:off x="8024813" y="6303963"/>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000">
                <a:solidFill>
                  <a:srgbClr val="666666"/>
                </a:solidFill>
              </a:rPr>
              <a:t>  PAGE </a:t>
            </a:r>
            <a:fld id="{89B75FED-2483-4586-B9E3-ECC9129B2F43}" type="slidenum">
              <a:rPr lang="en-US" altLang="fr-FR" sz="1000">
                <a:solidFill>
                  <a:srgbClr val="666666"/>
                </a:solidFill>
              </a:rPr>
              <a:pPr eaLnBrk="1" hangingPunct="1">
                <a:spcAft>
                  <a:spcPct val="0"/>
                </a:spcAft>
                <a:buFontTx/>
                <a:buNone/>
              </a:pPr>
              <a:t>17</a:t>
            </a:fld>
            <a:endParaRPr lang="en-US" altLang="fr-FR" sz="1000">
              <a:solidFill>
                <a:srgbClr val="666666"/>
              </a:solidFill>
            </a:endParaRPr>
          </a:p>
        </p:txBody>
      </p:sp>
      <p:pic>
        <p:nvPicPr>
          <p:cNvPr id="64519" name="Picture 1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24329" y="3933056"/>
            <a:ext cx="1338496" cy="243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flux_th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90425" y="1700808"/>
            <a:ext cx="1133904" cy="1079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3" descr="flux_rap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56091" y="1700808"/>
            <a:ext cx="1065365" cy="10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4558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sz="half" idx="1"/>
          </p:nvPr>
        </p:nvSpPr>
        <p:spPr>
          <a:xfrm>
            <a:off x="251520" y="1447800"/>
            <a:ext cx="8832850" cy="1981200"/>
          </a:xfrm>
        </p:spPr>
        <p:txBody>
          <a:bodyPr/>
          <a:lstStyle/>
          <a:p>
            <a:pPr marL="0" indent="190500" algn="ctr">
              <a:buFont typeface="Wingdings" pitchFamily="2" charset="2"/>
              <a:buNone/>
            </a:pPr>
            <a:r>
              <a:rPr lang="en-US" altLang="fr-FR" sz="1600" dirty="0" smtClean="0"/>
              <a:t> = measurement of the radioactive activity of an irradiated material sample (dosimeter) </a:t>
            </a:r>
          </a:p>
          <a:p>
            <a:pPr lvl="1">
              <a:buFontTx/>
              <a:buChar char="•"/>
            </a:pPr>
            <a:r>
              <a:rPr lang="en-US" altLang="fr-FR" sz="1400" dirty="0" smtClean="0">
                <a:solidFill>
                  <a:srgbClr val="666666"/>
                </a:solidFill>
              </a:rPr>
              <a:t>Reference measurement for neutron flux and </a:t>
            </a:r>
            <a:r>
              <a:rPr lang="en-US" altLang="fr-FR" sz="1400" dirty="0" err="1" smtClean="0">
                <a:solidFill>
                  <a:srgbClr val="666666"/>
                </a:solidFill>
              </a:rPr>
              <a:t>fluence</a:t>
            </a:r>
            <a:endParaRPr lang="en-US" altLang="fr-FR" sz="1400" dirty="0" smtClean="0">
              <a:solidFill>
                <a:srgbClr val="666666"/>
              </a:solidFill>
            </a:endParaRPr>
          </a:p>
          <a:p>
            <a:pPr lvl="1">
              <a:buFontTx/>
              <a:buChar char="•"/>
            </a:pPr>
            <a:r>
              <a:rPr lang="en-US" altLang="fr-FR" sz="1400" dirty="0" smtClean="0"/>
              <a:t>High accuracy</a:t>
            </a:r>
            <a:endParaRPr lang="en-US" altLang="fr-FR" sz="1400" dirty="0" smtClean="0">
              <a:solidFill>
                <a:srgbClr val="666666"/>
              </a:solidFill>
            </a:endParaRPr>
          </a:p>
          <a:p>
            <a:pPr lvl="1">
              <a:buFontTx/>
              <a:buChar char="•"/>
            </a:pPr>
            <a:r>
              <a:rPr lang="en-US" altLang="fr-FR" sz="1400" dirty="0" smtClean="0"/>
              <a:t>Selection of the neutron energy domain </a:t>
            </a:r>
            <a:r>
              <a:rPr lang="en-US" altLang="fr-FR" sz="1400" dirty="0" smtClean="0">
                <a:solidFill>
                  <a:srgbClr val="666666"/>
                </a:solidFill>
              </a:rPr>
              <a:t>(thermal, epithermal, fast…)</a:t>
            </a:r>
          </a:p>
          <a:p>
            <a:pPr lvl="1">
              <a:spcBef>
                <a:spcPct val="50000"/>
              </a:spcBef>
              <a:buFontTx/>
              <a:buNone/>
            </a:pPr>
            <a:r>
              <a:rPr lang="en-US" altLang="fr-FR" sz="1400" dirty="0" smtClean="0">
                <a:solidFill>
                  <a:srgbClr val="666666"/>
                </a:solidFill>
              </a:rPr>
              <a:t>But post-irradiation analysis (no online measurement)</a:t>
            </a:r>
          </a:p>
          <a:p>
            <a:pPr lvl="1">
              <a:buFontTx/>
              <a:buNone/>
            </a:pPr>
            <a:endParaRPr lang="en-US" altLang="fr-FR" sz="1600" dirty="0" smtClean="0">
              <a:solidFill>
                <a:srgbClr val="666666"/>
              </a:solidFill>
              <a:sym typeface="Wingdings" pitchFamily="2" charset="2"/>
            </a:endParaRPr>
          </a:p>
        </p:txBody>
      </p:sp>
      <p:sp>
        <p:nvSpPr>
          <p:cNvPr id="38915" name="Text Box 22"/>
          <p:cNvSpPr txBox="1">
            <a:spLocks noChangeArrowheads="1"/>
          </p:cNvSpPr>
          <p:nvPr/>
        </p:nvSpPr>
        <p:spPr bwMode="auto">
          <a:xfrm>
            <a:off x="3052871" y="980728"/>
            <a:ext cx="3228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buFont typeface="Wingdings" pitchFamily="2" charset="2"/>
              <a:buNone/>
            </a:pPr>
            <a:r>
              <a:rPr lang="en-US" altLang="fr-FR" sz="2400" b="1" dirty="0" smtClean="0">
                <a:solidFill>
                  <a:srgbClr val="C00000"/>
                </a:solidFill>
              </a:rPr>
              <a:t>Activation dosimetry</a:t>
            </a:r>
            <a:endParaRPr lang="en-US" altLang="fr-FR" sz="2400" dirty="0">
              <a:solidFill>
                <a:srgbClr val="C00000"/>
              </a:solidFill>
            </a:endParaRPr>
          </a:p>
        </p:txBody>
      </p:sp>
      <p:sp>
        <p:nvSpPr>
          <p:cNvPr id="38916" name="Text Box 13"/>
          <p:cNvSpPr txBox="1">
            <a:spLocks noChangeArrowheads="1"/>
          </p:cNvSpPr>
          <p:nvPr/>
        </p:nvSpPr>
        <p:spPr bwMode="auto">
          <a:xfrm>
            <a:off x="5743575" y="4278313"/>
            <a:ext cx="3190875" cy="701731"/>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buFontTx/>
              <a:buNone/>
            </a:pPr>
            <a:r>
              <a:rPr lang="en-US" altLang="fr-FR" dirty="0" smtClean="0">
                <a:solidFill>
                  <a:srgbClr val="5F5F5F"/>
                </a:solidFill>
              </a:rPr>
              <a:t>Irradiation history</a:t>
            </a:r>
          </a:p>
          <a:p>
            <a:pPr algn="ctr" eaLnBrk="1" hangingPunct="1">
              <a:buFontTx/>
              <a:buNone/>
            </a:pPr>
            <a:r>
              <a:rPr lang="en-US" altLang="fr-FR" dirty="0" smtClean="0">
                <a:solidFill>
                  <a:srgbClr val="5F5F5F"/>
                </a:solidFill>
              </a:rPr>
              <a:t> geometry model</a:t>
            </a:r>
            <a:endParaRPr lang="en-US" altLang="fr-FR" dirty="0">
              <a:solidFill>
                <a:srgbClr val="5F5F5F"/>
              </a:solidFill>
            </a:endParaRPr>
          </a:p>
        </p:txBody>
      </p:sp>
      <p:grpSp>
        <p:nvGrpSpPr>
          <p:cNvPr id="38917" name="Group 30"/>
          <p:cNvGrpSpPr>
            <a:grpSpLocks/>
          </p:cNvGrpSpPr>
          <p:nvPr/>
        </p:nvGrpSpPr>
        <p:grpSpPr bwMode="auto">
          <a:xfrm>
            <a:off x="107504" y="3033886"/>
            <a:ext cx="2879725" cy="1619250"/>
            <a:chOff x="340" y="1661"/>
            <a:chExt cx="1814" cy="1020"/>
          </a:xfrm>
        </p:grpSpPr>
        <p:pic>
          <p:nvPicPr>
            <p:cNvPr id="38943" name="Picture 6" descr="PA1011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 y="1661"/>
              <a:ext cx="1361" cy="102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38944" name="AutoShape 32"/>
            <p:cNvSpPr>
              <a:spLocks noChangeArrowheads="1"/>
            </p:cNvSpPr>
            <p:nvPr/>
          </p:nvSpPr>
          <p:spPr bwMode="auto">
            <a:xfrm>
              <a:off x="1791" y="2115"/>
              <a:ext cx="363" cy="227"/>
            </a:xfrm>
            <a:prstGeom prst="leftArrow">
              <a:avLst>
                <a:gd name="adj1" fmla="val 50000"/>
                <a:gd name="adj2" fmla="val 39978"/>
              </a:avLst>
            </a:prstGeom>
            <a:solidFill>
              <a:srgbClr val="996633"/>
            </a:solidFill>
            <a:ln w="9525">
              <a:solidFill>
                <a:srgbClr val="99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50000"/>
                </a:spcBef>
                <a:buFontTx/>
                <a:buNone/>
              </a:pPr>
              <a:endParaRPr lang="fr-FR" altLang="fr-FR"/>
            </a:p>
          </p:txBody>
        </p:sp>
      </p:grpSp>
      <p:sp>
        <p:nvSpPr>
          <p:cNvPr id="38918" name="Text Box 13"/>
          <p:cNvSpPr txBox="1">
            <a:spLocks noChangeArrowheads="1"/>
          </p:cNvSpPr>
          <p:nvPr/>
        </p:nvSpPr>
        <p:spPr bwMode="auto">
          <a:xfrm>
            <a:off x="6846888" y="5875338"/>
            <a:ext cx="2160587" cy="646331"/>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buFontTx/>
              <a:buNone/>
            </a:pPr>
            <a:r>
              <a:rPr lang="en-US" altLang="fr-FR" sz="1800" b="1" dirty="0" smtClean="0">
                <a:solidFill>
                  <a:srgbClr val="5F5F5F"/>
                </a:solidFill>
              </a:rPr>
              <a:t>Reaction rate, </a:t>
            </a:r>
            <a:r>
              <a:rPr lang="en-US" altLang="fr-FR" sz="1800" b="1" dirty="0" err="1" smtClean="0">
                <a:solidFill>
                  <a:srgbClr val="5F5F5F"/>
                </a:solidFill>
              </a:rPr>
              <a:t>fluence</a:t>
            </a:r>
            <a:r>
              <a:rPr lang="en-US" altLang="fr-FR" sz="1800" b="1" dirty="0" smtClean="0">
                <a:solidFill>
                  <a:srgbClr val="5F5F5F"/>
                </a:solidFill>
              </a:rPr>
              <a:t>…</a:t>
            </a:r>
            <a:r>
              <a:rPr lang="en-US" altLang="fr-FR" sz="1800" dirty="0" smtClean="0">
                <a:solidFill>
                  <a:srgbClr val="5F5F5F"/>
                </a:solidFill>
              </a:rPr>
              <a:t> </a:t>
            </a:r>
            <a:endParaRPr lang="en-US" altLang="fr-FR" sz="1800" dirty="0">
              <a:solidFill>
                <a:srgbClr val="5F5F5F"/>
              </a:solidFill>
            </a:endParaRPr>
          </a:p>
        </p:txBody>
      </p:sp>
      <p:sp>
        <p:nvSpPr>
          <p:cNvPr id="38919" name="AutoShape 34"/>
          <p:cNvSpPr>
            <a:spLocks noChangeArrowheads="1"/>
          </p:cNvSpPr>
          <p:nvPr/>
        </p:nvSpPr>
        <p:spPr bwMode="auto">
          <a:xfrm rot="1236582">
            <a:off x="6178550" y="5875338"/>
            <a:ext cx="595313" cy="215900"/>
          </a:xfrm>
          <a:prstGeom prst="rightArrow">
            <a:avLst>
              <a:gd name="adj1" fmla="val 50000"/>
              <a:gd name="adj2" fmla="val 68934"/>
            </a:avLst>
          </a:prstGeom>
          <a:solidFill>
            <a:srgbClr val="669900"/>
          </a:solidFill>
          <a:ln w="9525">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50000"/>
              </a:spcBef>
              <a:buFontTx/>
              <a:buNone/>
            </a:pPr>
            <a:endParaRPr lang="fr-FR" altLang="fr-FR"/>
          </a:p>
        </p:txBody>
      </p:sp>
      <p:sp>
        <p:nvSpPr>
          <p:cNvPr id="38920" name="AutoShape 35"/>
          <p:cNvSpPr>
            <a:spLocks noChangeArrowheads="1"/>
          </p:cNvSpPr>
          <p:nvPr/>
        </p:nvSpPr>
        <p:spPr bwMode="auto">
          <a:xfrm>
            <a:off x="7861300" y="4994275"/>
            <a:ext cx="215900" cy="769938"/>
          </a:xfrm>
          <a:prstGeom prst="downArrow">
            <a:avLst>
              <a:gd name="adj1" fmla="val 50000"/>
              <a:gd name="adj2" fmla="val 89154"/>
            </a:avLst>
          </a:prstGeom>
          <a:solidFill>
            <a:srgbClr val="669900"/>
          </a:solidFill>
          <a:ln w="9525">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50000"/>
              </a:spcBef>
              <a:buFontTx/>
              <a:buNone/>
            </a:pPr>
            <a:endParaRPr lang="fr-FR" altLang="fr-FR"/>
          </a:p>
        </p:txBody>
      </p:sp>
      <p:sp>
        <p:nvSpPr>
          <p:cNvPr id="38921" name="Text Box 13"/>
          <p:cNvSpPr txBox="1">
            <a:spLocks noChangeArrowheads="1"/>
          </p:cNvSpPr>
          <p:nvPr/>
        </p:nvSpPr>
        <p:spPr bwMode="auto">
          <a:xfrm>
            <a:off x="5199063" y="5088182"/>
            <a:ext cx="1944687" cy="369332"/>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buFontTx/>
              <a:buNone/>
            </a:pPr>
            <a:r>
              <a:rPr lang="fr-FR" altLang="fr-FR" dirty="0" smtClean="0">
                <a:solidFill>
                  <a:srgbClr val="CC3300"/>
                </a:solidFill>
              </a:rPr>
              <a:t>Cross section</a:t>
            </a:r>
            <a:endParaRPr lang="fr-FR" altLang="fr-FR" dirty="0">
              <a:solidFill>
                <a:srgbClr val="5F5F5F"/>
              </a:solidFill>
            </a:endParaRPr>
          </a:p>
        </p:txBody>
      </p:sp>
      <p:sp>
        <p:nvSpPr>
          <p:cNvPr id="38922" name="AutoShape 38"/>
          <p:cNvSpPr>
            <a:spLocks noChangeArrowheads="1"/>
          </p:cNvSpPr>
          <p:nvPr/>
        </p:nvSpPr>
        <p:spPr bwMode="auto">
          <a:xfrm rot="2323051">
            <a:off x="6457950" y="5581650"/>
            <a:ext cx="360363" cy="215900"/>
          </a:xfrm>
          <a:prstGeom prst="rightArrow">
            <a:avLst>
              <a:gd name="adj1" fmla="val 50000"/>
              <a:gd name="adj2" fmla="val 41728"/>
            </a:avLst>
          </a:prstGeom>
          <a:solidFill>
            <a:srgbClr val="CC3300"/>
          </a:soli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50000"/>
              </a:spcBef>
              <a:buFontTx/>
              <a:buNone/>
            </a:pPr>
            <a:endParaRPr lang="fr-FR" altLang="fr-FR"/>
          </a:p>
        </p:txBody>
      </p:sp>
      <p:pic>
        <p:nvPicPr>
          <p:cNvPr id="3892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5029200"/>
            <a:ext cx="2362200" cy="1428750"/>
          </a:xfrm>
          <a:prstGeom prst="rect">
            <a:avLst/>
          </a:prstGeom>
          <a:noFill/>
          <a:ln w="12700">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38924" name="Oval 16"/>
          <p:cNvSpPr>
            <a:spLocks noChangeArrowheads="1"/>
          </p:cNvSpPr>
          <p:nvPr/>
        </p:nvSpPr>
        <p:spPr bwMode="auto">
          <a:xfrm>
            <a:off x="1717675" y="5232400"/>
            <a:ext cx="98425" cy="615950"/>
          </a:xfrm>
          <a:prstGeom prst="ellipse">
            <a:avLst/>
          </a:prstGeom>
          <a:noFill/>
          <a:ln w="19050">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endParaRPr lang="fr-FR" altLang="fr-FR" sz="1800"/>
          </a:p>
        </p:txBody>
      </p:sp>
      <p:sp>
        <p:nvSpPr>
          <p:cNvPr id="38925" name="Oval 20"/>
          <p:cNvSpPr>
            <a:spLocks noChangeArrowheads="1"/>
          </p:cNvSpPr>
          <p:nvPr/>
        </p:nvSpPr>
        <p:spPr bwMode="auto">
          <a:xfrm>
            <a:off x="1555750" y="5222875"/>
            <a:ext cx="93663" cy="563563"/>
          </a:xfrm>
          <a:prstGeom prst="ellipse">
            <a:avLst/>
          </a:prstGeom>
          <a:noFill/>
          <a:ln w="19050">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endParaRPr lang="fr-FR" altLang="fr-FR" sz="1800"/>
          </a:p>
        </p:txBody>
      </p:sp>
      <p:sp>
        <p:nvSpPr>
          <p:cNvPr id="38926" name="AutoShape 47"/>
          <p:cNvSpPr>
            <a:spLocks noChangeArrowheads="1"/>
          </p:cNvSpPr>
          <p:nvPr/>
        </p:nvSpPr>
        <p:spPr bwMode="auto">
          <a:xfrm rot="-5400000">
            <a:off x="1306512" y="4527551"/>
            <a:ext cx="576263" cy="360362"/>
          </a:xfrm>
          <a:prstGeom prst="leftArrow">
            <a:avLst>
              <a:gd name="adj1" fmla="val 50000"/>
              <a:gd name="adj2" fmla="val 39978"/>
            </a:avLst>
          </a:prstGeom>
          <a:solidFill>
            <a:srgbClr val="996633"/>
          </a:solidFill>
          <a:ln w="9525">
            <a:solidFill>
              <a:srgbClr val="99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50000"/>
              </a:spcBef>
              <a:buFontTx/>
              <a:buNone/>
            </a:pPr>
            <a:endParaRPr lang="fr-FR" altLang="fr-FR"/>
          </a:p>
        </p:txBody>
      </p:sp>
      <p:sp>
        <p:nvSpPr>
          <p:cNvPr id="38927" name="Text Box 48"/>
          <p:cNvSpPr txBox="1">
            <a:spLocks noChangeArrowheads="1"/>
          </p:cNvSpPr>
          <p:nvPr/>
        </p:nvSpPr>
        <p:spPr bwMode="auto">
          <a:xfrm>
            <a:off x="5200650" y="5546725"/>
            <a:ext cx="1036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spcBef>
                <a:spcPct val="50000"/>
              </a:spcBef>
              <a:buFontTx/>
              <a:buNone/>
            </a:pPr>
            <a:r>
              <a:rPr lang="fr-FR" altLang="fr-FR" sz="1800" b="1" dirty="0" smtClean="0">
                <a:solidFill>
                  <a:srgbClr val="996633"/>
                </a:solidFill>
              </a:rPr>
              <a:t>Activity</a:t>
            </a:r>
            <a:endParaRPr lang="fr-FR" altLang="fr-FR" sz="1800" b="1" dirty="0">
              <a:solidFill>
                <a:srgbClr val="996633"/>
              </a:solidFill>
            </a:endParaRPr>
          </a:p>
        </p:txBody>
      </p:sp>
      <p:pic>
        <p:nvPicPr>
          <p:cNvPr id="38928" name="Picture 49" descr="chargt pe chouca 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8007">
            <a:off x="5317760" y="2920526"/>
            <a:ext cx="20510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9" name="Text Box 50"/>
          <p:cNvSpPr txBox="1">
            <a:spLocks noChangeArrowheads="1"/>
          </p:cNvSpPr>
          <p:nvPr/>
        </p:nvSpPr>
        <p:spPr bwMode="auto">
          <a:xfrm>
            <a:off x="5102216" y="3717925"/>
            <a:ext cx="10874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fr-FR" altLang="fr-FR" dirty="0">
                <a:solidFill>
                  <a:srgbClr val="FF0000"/>
                </a:solidFill>
              </a:rPr>
              <a:t>Irradiation</a:t>
            </a:r>
          </a:p>
        </p:txBody>
      </p:sp>
      <p:sp>
        <p:nvSpPr>
          <p:cNvPr id="38930" name="AutoShape 51"/>
          <p:cNvSpPr>
            <a:spLocks noChangeArrowheads="1"/>
          </p:cNvSpPr>
          <p:nvPr/>
        </p:nvSpPr>
        <p:spPr bwMode="auto">
          <a:xfrm>
            <a:off x="4515818" y="3733244"/>
            <a:ext cx="576263" cy="360363"/>
          </a:xfrm>
          <a:prstGeom prst="leftArrow">
            <a:avLst>
              <a:gd name="adj1" fmla="val 50000"/>
              <a:gd name="adj2" fmla="val 39978"/>
            </a:avLst>
          </a:prstGeom>
          <a:solidFill>
            <a:srgbClr val="996633"/>
          </a:solidFill>
          <a:ln w="9525">
            <a:solidFill>
              <a:srgbClr val="99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50000"/>
              </a:spcBef>
              <a:buFontTx/>
              <a:buNone/>
            </a:pPr>
            <a:endParaRPr lang="fr-FR" altLang="fr-FR"/>
          </a:p>
        </p:txBody>
      </p:sp>
      <p:sp>
        <p:nvSpPr>
          <p:cNvPr id="38931" name="Text Box 52"/>
          <p:cNvSpPr txBox="1">
            <a:spLocks noChangeArrowheads="1"/>
          </p:cNvSpPr>
          <p:nvPr/>
        </p:nvSpPr>
        <p:spPr bwMode="auto">
          <a:xfrm>
            <a:off x="2915816" y="3741806"/>
            <a:ext cx="16636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fr-FR" altLang="fr-FR" dirty="0" smtClean="0"/>
              <a:t>Transportation</a:t>
            </a:r>
            <a:endParaRPr lang="fr-FR" altLang="fr-FR" dirty="0"/>
          </a:p>
        </p:txBody>
      </p:sp>
      <p:sp>
        <p:nvSpPr>
          <p:cNvPr id="38932" name="Text Box 53"/>
          <p:cNvSpPr txBox="1">
            <a:spLocks noChangeArrowheads="1"/>
          </p:cNvSpPr>
          <p:nvPr/>
        </p:nvSpPr>
        <p:spPr bwMode="auto">
          <a:xfrm>
            <a:off x="2286000" y="4175125"/>
            <a:ext cx="2105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spcBef>
                <a:spcPct val="50000"/>
              </a:spcBef>
              <a:buFontTx/>
              <a:buNone/>
            </a:pPr>
            <a:r>
              <a:rPr lang="en-US" altLang="fr-FR" sz="1400" dirty="0" smtClean="0"/>
              <a:t>Activity measurement (spectrometry </a:t>
            </a:r>
            <a:r>
              <a:rPr lang="en-US" altLang="fr-FR" sz="1400" dirty="0" smtClean="0">
                <a:sym typeface="Symbol" pitchFamily="18" charset="2"/>
              </a:rPr>
              <a:t> or X)</a:t>
            </a:r>
            <a:endParaRPr lang="en-US" altLang="fr-FR" sz="1400" dirty="0">
              <a:sym typeface="Symbol" pitchFamily="18" charset="2"/>
            </a:endParaRPr>
          </a:p>
        </p:txBody>
      </p:sp>
      <p:sp>
        <p:nvSpPr>
          <p:cNvPr id="38934" name="Text Box 57"/>
          <p:cNvSpPr txBox="1">
            <a:spLocks noChangeArrowheads="1"/>
          </p:cNvSpPr>
          <p:nvPr/>
        </p:nvSpPr>
        <p:spPr bwMode="auto">
          <a:xfrm>
            <a:off x="7902700" y="2043113"/>
            <a:ext cx="1090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sz="1400" i="1" dirty="0" smtClean="0"/>
              <a:t>Dosimeters</a:t>
            </a:r>
            <a:endParaRPr lang="en-US" altLang="fr-FR" sz="1400" i="1" dirty="0"/>
          </a:p>
        </p:txBody>
      </p:sp>
      <p:pic>
        <p:nvPicPr>
          <p:cNvPr id="38935" name="Picture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0" y="2346325"/>
            <a:ext cx="1876425" cy="159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36" name="AutoShape 28"/>
          <p:cNvSpPr>
            <a:spLocks noChangeArrowheads="1"/>
          </p:cNvSpPr>
          <p:nvPr/>
        </p:nvSpPr>
        <p:spPr bwMode="auto">
          <a:xfrm rot="-1299825">
            <a:off x="6629400" y="3038475"/>
            <a:ext cx="576263" cy="360363"/>
          </a:xfrm>
          <a:prstGeom prst="leftArrow">
            <a:avLst>
              <a:gd name="adj1" fmla="val 50000"/>
              <a:gd name="adj2" fmla="val 39978"/>
            </a:avLst>
          </a:prstGeom>
          <a:solidFill>
            <a:srgbClr val="996633"/>
          </a:solidFill>
          <a:ln w="9525">
            <a:solidFill>
              <a:srgbClr val="99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50000"/>
              </a:spcBef>
              <a:buFontTx/>
              <a:buNone/>
            </a:pPr>
            <a:endParaRPr lang="fr-FR" altLang="fr-FR"/>
          </a:p>
        </p:txBody>
      </p:sp>
      <p:sp>
        <p:nvSpPr>
          <p:cNvPr id="38937" name="Text Box 59"/>
          <p:cNvSpPr txBox="1">
            <a:spLocks noChangeArrowheads="1"/>
          </p:cNvSpPr>
          <p:nvPr/>
        </p:nvSpPr>
        <p:spPr bwMode="auto">
          <a:xfrm>
            <a:off x="1038880" y="5830888"/>
            <a:ext cx="65274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sz="1000" dirty="0" smtClean="0"/>
              <a:t>Pic area</a:t>
            </a:r>
            <a:endParaRPr lang="en-US" altLang="fr-FR" sz="1000" dirty="0"/>
          </a:p>
        </p:txBody>
      </p:sp>
      <p:pic>
        <p:nvPicPr>
          <p:cNvPr id="3893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875" y="4867275"/>
            <a:ext cx="232251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9" name="ZoneTexte 8"/>
          <p:cNvSpPr txBox="1">
            <a:spLocks noChangeArrowheads="1"/>
          </p:cNvSpPr>
          <p:nvPr/>
        </p:nvSpPr>
        <p:spPr bwMode="auto">
          <a:xfrm>
            <a:off x="2586038" y="6129338"/>
            <a:ext cx="3890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fr-FR" altLang="fr-FR" dirty="0">
                <a:solidFill>
                  <a:srgbClr val="2D2D8A"/>
                </a:solidFill>
                <a:cs typeface="Mangal" pitchFamily="18" charset="0"/>
              </a:rPr>
              <a:t>A(t)</a:t>
            </a:r>
            <a:r>
              <a:rPr lang="fr-FR" altLang="fr-FR" dirty="0">
                <a:cs typeface="Mangal" pitchFamily="18" charset="0"/>
              </a:rPr>
              <a:t> = </a:t>
            </a:r>
            <a:r>
              <a:rPr lang="el-GR" altLang="fr-FR" dirty="0">
                <a:solidFill>
                  <a:srgbClr val="D60093"/>
                </a:solidFill>
                <a:cs typeface="Mangal" pitchFamily="18" charset="0"/>
              </a:rPr>
              <a:t>Φ</a:t>
            </a:r>
            <a:r>
              <a:rPr lang="fr-FR" altLang="fr-FR" baseline="-25000" dirty="0">
                <a:solidFill>
                  <a:srgbClr val="D60093"/>
                </a:solidFill>
                <a:cs typeface="Mangal" pitchFamily="18" charset="0"/>
              </a:rPr>
              <a:t>0</a:t>
            </a:r>
            <a:r>
              <a:rPr lang="fr-FR" altLang="fr-FR" dirty="0">
                <a:solidFill>
                  <a:srgbClr val="D60093"/>
                </a:solidFill>
                <a:cs typeface="Mangal" pitchFamily="18" charset="0"/>
              </a:rPr>
              <a:t> </a:t>
            </a:r>
            <a:r>
              <a:rPr lang="fr-FR" altLang="fr-FR" dirty="0">
                <a:cs typeface="Mangal" pitchFamily="18" charset="0"/>
              </a:rPr>
              <a:t>.</a:t>
            </a:r>
            <a:r>
              <a:rPr lang="fr-FR" altLang="fr-FR" dirty="0">
                <a:solidFill>
                  <a:srgbClr val="CC6600"/>
                </a:solidFill>
                <a:cs typeface="Mangal" pitchFamily="18" charset="0"/>
              </a:rPr>
              <a:t> N</a:t>
            </a:r>
            <a:r>
              <a:rPr lang="fr-FR" altLang="fr-FR" baseline="-25000" dirty="0">
                <a:solidFill>
                  <a:srgbClr val="CC6600"/>
                </a:solidFill>
                <a:cs typeface="Mangal" pitchFamily="18" charset="0"/>
              </a:rPr>
              <a:t>1</a:t>
            </a:r>
            <a:r>
              <a:rPr lang="fr-FR" altLang="fr-FR" dirty="0">
                <a:solidFill>
                  <a:srgbClr val="CC6600"/>
                </a:solidFill>
                <a:cs typeface="Mangal" pitchFamily="18" charset="0"/>
              </a:rPr>
              <a:t> </a:t>
            </a:r>
            <a:r>
              <a:rPr lang="fr-FR" altLang="fr-FR" dirty="0">
                <a:cs typeface="Mangal" pitchFamily="18" charset="0"/>
              </a:rPr>
              <a:t>. </a:t>
            </a:r>
            <a:r>
              <a:rPr lang="el-GR" altLang="fr-FR" dirty="0">
                <a:solidFill>
                  <a:srgbClr val="4597A0"/>
                </a:solidFill>
                <a:cs typeface="Mangal" pitchFamily="18" charset="0"/>
              </a:rPr>
              <a:t>σ</a:t>
            </a:r>
            <a:r>
              <a:rPr lang="fr-FR" altLang="fr-FR" baseline="-25000" dirty="0">
                <a:solidFill>
                  <a:srgbClr val="4597A0"/>
                </a:solidFill>
                <a:cs typeface="Mangal" pitchFamily="18" charset="0"/>
              </a:rPr>
              <a:t>1</a:t>
            </a:r>
            <a:r>
              <a:rPr lang="fr-FR" altLang="fr-FR" dirty="0">
                <a:solidFill>
                  <a:srgbClr val="4597A0"/>
                </a:solidFill>
                <a:cs typeface="Mangal" pitchFamily="18" charset="0"/>
              </a:rPr>
              <a:t> </a:t>
            </a:r>
            <a:r>
              <a:rPr lang="fr-FR" altLang="fr-FR" dirty="0">
                <a:cs typeface="Mangal" pitchFamily="18" charset="0"/>
              </a:rPr>
              <a:t>. (1- e</a:t>
            </a:r>
            <a:r>
              <a:rPr lang="fr-FR" altLang="fr-FR" baseline="30000" dirty="0">
                <a:cs typeface="Mangal" pitchFamily="18" charset="0"/>
              </a:rPr>
              <a:t>-</a:t>
            </a:r>
            <a:r>
              <a:rPr lang="el-GR" altLang="fr-FR" baseline="30000" dirty="0">
                <a:solidFill>
                  <a:srgbClr val="FF3300"/>
                </a:solidFill>
                <a:cs typeface="Mangal" pitchFamily="18" charset="0"/>
              </a:rPr>
              <a:t>λ</a:t>
            </a:r>
            <a:r>
              <a:rPr lang="fr-FR" altLang="fr-FR" baseline="30000" dirty="0">
                <a:cs typeface="Mangal" pitchFamily="18" charset="0"/>
              </a:rPr>
              <a:t>.</a:t>
            </a:r>
            <a:r>
              <a:rPr lang="fr-FR" altLang="fr-FR" baseline="30000" dirty="0">
                <a:solidFill>
                  <a:srgbClr val="92D050"/>
                </a:solidFill>
                <a:cs typeface="Mangal" pitchFamily="18" charset="0"/>
              </a:rPr>
              <a:t>T</a:t>
            </a:r>
            <a:r>
              <a:rPr lang="fr-FR" altLang="fr-FR" dirty="0">
                <a:cs typeface="Mangal" pitchFamily="18" charset="0"/>
              </a:rPr>
              <a:t>) . e</a:t>
            </a:r>
            <a:r>
              <a:rPr lang="fr-FR" altLang="fr-FR" baseline="30000" dirty="0">
                <a:cs typeface="Mangal" pitchFamily="18" charset="0"/>
              </a:rPr>
              <a:t>-</a:t>
            </a:r>
            <a:r>
              <a:rPr lang="el-GR" altLang="fr-FR" baseline="30000" dirty="0">
                <a:solidFill>
                  <a:srgbClr val="FF3300"/>
                </a:solidFill>
                <a:cs typeface="Mangal" pitchFamily="18" charset="0"/>
              </a:rPr>
              <a:t>λ</a:t>
            </a:r>
            <a:r>
              <a:rPr lang="fr-FR" altLang="fr-FR" baseline="30000" dirty="0">
                <a:cs typeface="Mangal" pitchFamily="18" charset="0"/>
              </a:rPr>
              <a:t>.</a:t>
            </a:r>
            <a:r>
              <a:rPr lang="fr-FR" altLang="fr-FR" baseline="30000" dirty="0">
                <a:solidFill>
                  <a:srgbClr val="FF9900"/>
                </a:solidFill>
                <a:cs typeface="Mangal" pitchFamily="18" charset="0"/>
              </a:rPr>
              <a:t>t</a:t>
            </a:r>
            <a:endParaRPr lang="fr-FR" altLang="fr-FR" dirty="0">
              <a:solidFill>
                <a:srgbClr val="FF9900"/>
              </a:solidFill>
              <a:cs typeface="Mangal" pitchFamily="18" charset="0"/>
            </a:endParaRPr>
          </a:p>
        </p:txBody>
      </p:sp>
      <p:sp>
        <p:nvSpPr>
          <p:cNvPr id="38940" name="AutoShape 62"/>
          <p:cNvSpPr>
            <a:spLocks noChangeArrowheads="1"/>
          </p:cNvSpPr>
          <p:nvPr/>
        </p:nvSpPr>
        <p:spPr bwMode="auto">
          <a:xfrm rot="10800000">
            <a:off x="4708525" y="5575300"/>
            <a:ext cx="490538" cy="303213"/>
          </a:xfrm>
          <a:prstGeom prst="leftArrow">
            <a:avLst>
              <a:gd name="adj1" fmla="val 50000"/>
              <a:gd name="adj2" fmla="val 40445"/>
            </a:avLst>
          </a:prstGeom>
          <a:solidFill>
            <a:srgbClr val="996633"/>
          </a:solidFill>
          <a:ln w="9525">
            <a:solidFill>
              <a:srgbClr val="99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50000"/>
              </a:spcBef>
              <a:buFontTx/>
              <a:buNone/>
            </a:pPr>
            <a:endParaRPr lang="fr-FR" altLang="fr-FR"/>
          </a:p>
        </p:txBody>
      </p:sp>
      <p:sp>
        <p:nvSpPr>
          <p:cNvPr id="4" name="Espace réservé du numéro de diapositive 3"/>
          <p:cNvSpPr>
            <a:spLocks noGrp="1"/>
          </p:cNvSpPr>
          <p:nvPr>
            <p:ph type="sldNum" sz="quarter" idx="12"/>
          </p:nvPr>
        </p:nvSpPr>
        <p:spPr>
          <a:xfrm>
            <a:off x="8296275" y="6492875"/>
            <a:ext cx="847725" cy="365125"/>
          </a:xfrm>
        </p:spPr>
        <p:txBody>
          <a:bodyPr/>
          <a:lstStyle/>
          <a:p>
            <a:pPr>
              <a:defRPr/>
            </a:pPr>
            <a:r>
              <a:rPr lang="fr-FR" dirty="0"/>
              <a:t>PAGE </a:t>
            </a:r>
            <a:fld id="{49B45865-F8D6-4599-9644-DC02B5BDC335}" type="slidenum">
              <a:rPr lang="fr-FR"/>
              <a:pPr>
                <a:defRPr/>
              </a:pPr>
              <a:t>18</a:t>
            </a:fld>
            <a:endParaRPr lang="fr-FR" dirty="0"/>
          </a:p>
        </p:txBody>
      </p:sp>
      <p:sp>
        <p:nvSpPr>
          <p:cNvPr id="33" name="Titre 10"/>
          <p:cNvSpPr>
            <a:spLocks noGrp="1"/>
          </p:cNvSpPr>
          <p:nvPr>
            <p:ph type="title" idx="4294967295"/>
          </p:nvPr>
        </p:nvSpPr>
        <p:spPr bwMode="auto">
          <a:xfrm>
            <a:off x="1511300" y="52388"/>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Tree>
    <p:extLst>
      <p:ext uri="{BB962C8B-B14F-4D97-AF65-F5344CB8AC3E}">
        <p14:creationId xmlns:p14="http://schemas.microsoft.com/office/powerpoint/2010/main" val="191040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91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9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9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9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9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9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9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9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9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9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9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9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9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9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9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9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9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9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9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9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9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9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p:bldP spid="38916" grpId="0" animBg="1"/>
      <p:bldP spid="38918" grpId="0" animBg="1"/>
      <p:bldP spid="38919" grpId="0" animBg="1"/>
      <p:bldP spid="38920" grpId="0" animBg="1"/>
      <p:bldP spid="38921" grpId="0" animBg="1"/>
      <p:bldP spid="38922" grpId="0" animBg="1"/>
      <p:bldP spid="38924" grpId="0" animBg="1"/>
      <p:bldP spid="38925" grpId="0" animBg="1"/>
      <p:bldP spid="38926" grpId="0" animBg="1"/>
      <p:bldP spid="38927" grpId="0"/>
      <p:bldP spid="38929" grpId="0"/>
      <p:bldP spid="38930" grpId="0" animBg="1"/>
      <p:bldP spid="38931" grpId="0"/>
      <p:bldP spid="38932" grpId="0"/>
      <p:bldP spid="38934" grpId="0"/>
      <p:bldP spid="38936" grpId="0" animBg="1"/>
      <p:bldP spid="38937" grpId="0"/>
      <p:bldP spid="38939" grpId="0"/>
      <p:bldP spid="389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91" name="Group 39"/>
          <p:cNvGrpSpPr>
            <a:grpSpLocks/>
          </p:cNvGrpSpPr>
          <p:nvPr/>
        </p:nvGrpSpPr>
        <p:grpSpPr bwMode="auto">
          <a:xfrm>
            <a:off x="664922" y="1988840"/>
            <a:ext cx="7896225" cy="4608512"/>
            <a:chOff x="693" y="709"/>
            <a:chExt cx="4974" cy="2903"/>
          </a:xfrm>
        </p:grpSpPr>
        <p:grpSp>
          <p:nvGrpSpPr>
            <p:cNvPr id="49189" name="Group 37"/>
            <p:cNvGrpSpPr>
              <a:grpSpLocks/>
            </p:cNvGrpSpPr>
            <p:nvPr/>
          </p:nvGrpSpPr>
          <p:grpSpPr bwMode="auto">
            <a:xfrm>
              <a:off x="693" y="709"/>
              <a:ext cx="4974" cy="2903"/>
              <a:chOff x="693" y="709"/>
              <a:chExt cx="4974" cy="2903"/>
            </a:xfrm>
          </p:grpSpPr>
          <p:grpSp>
            <p:nvGrpSpPr>
              <p:cNvPr id="49167" name="Group 15"/>
              <p:cNvGrpSpPr>
                <a:grpSpLocks/>
              </p:cNvGrpSpPr>
              <p:nvPr/>
            </p:nvGrpSpPr>
            <p:grpSpPr bwMode="auto">
              <a:xfrm>
                <a:off x="693" y="709"/>
                <a:ext cx="4974" cy="2903"/>
                <a:chOff x="657" y="709"/>
                <a:chExt cx="4974" cy="2903"/>
              </a:xfrm>
            </p:grpSpPr>
            <p:pic>
              <p:nvPicPr>
                <p:cNvPr id="4915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 y="709"/>
                  <a:ext cx="4974" cy="2903"/>
                </a:xfrm>
                <a:prstGeom prst="rect">
                  <a:avLst/>
                </a:prstGeom>
                <a:noFill/>
                <a:extLst>
                  <a:ext uri="{909E8E84-426E-40DD-AFC4-6F175D3DCCD1}">
                    <a14:hiddenFill xmlns:a14="http://schemas.microsoft.com/office/drawing/2010/main">
                      <a:solidFill>
                        <a:srgbClr val="FFFFFF"/>
                      </a:solidFill>
                    </a14:hiddenFill>
                  </a:ext>
                </a:extLst>
              </p:spPr>
            </p:pic>
            <p:sp>
              <p:nvSpPr>
                <p:cNvPr id="49158" name="Text Box 6"/>
                <p:cNvSpPr txBox="1">
                  <a:spLocks noChangeArrowheads="1"/>
                </p:cNvSpPr>
                <p:nvPr/>
              </p:nvSpPr>
              <p:spPr bwMode="auto">
                <a:xfrm>
                  <a:off x="954" y="766"/>
                  <a:ext cx="589" cy="1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200" b="1">
                      <a:latin typeface="Arial" charset="0"/>
                    </a:rPr>
                    <a:t>Dosimeter</a:t>
                  </a:r>
                </a:p>
              </p:txBody>
            </p:sp>
            <p:sp>
              <p:nvSpPr>
                <p:cNvPr id="49159" name="Text Box 7"/>
                <p:cNvSpPr txBox="1">
                  <a:spLocks noChangeArrowheads="1"/>
                </p:cNvSpPr>
                <p:nvPr/>
              </p:nvSpPr>
              <p:spPr bwMode="auto">
                <a:xfrm>
                  <a:off x="914" y="2381"/>
                  <a:ext cx="589" cy="1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200" b="1">
                      <a:latin typeface="Arial" charset="0"/>
                    </a:rPr>
                    <a:t>Dosimeter</a:t>
                  </a:r>
                </a:p>
              </p:txBody>
            </p:sp>
            <p:sp>
              <p:nvSpPr>
                <p:cNvPr id="49160" name="Text Box 8"/>
                <p:cNvSpPr txBox="1">
                  <a:spLocks noChangeArrowheads="1"/>
                </p:cNvSpPr>
                <p:nvPr/>
              </p:nvSpPr>
              <p:spPr bwMode="auto">
                <a:xfrm>
                  <a:off x="990" y="1026"/>
                  <a:ext cx="453" cy="1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fr-FR" sz="1200" b="1">
                      <a:latin typeface="Arial" charset="0"/>
                    </a:rPr>
                    <a:t>Reaction</a:t>
                  </a:r>
                  <a:endParaRPr lang="fr-FR"/>
                </a:p>
              </p:txBody>
            </p:sp>
            <p:sp>
              <p:nvSpPr>
                <p:cNvPr id="49161" name="Text Box 9"/>
                <p:cNvSpPr txBox="1">
                  <a:spLocks noChangeArrowheads="1"/>
                </p:cNvSpPr>
                <p:nvPr/>
              </p:nvSpPr>
              <p:spPr bwMode="auto">
                <a:xfrm>
                  <a:off x="930" y="2614"/>
                  <a:ext cx="453" cy="1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fr-FR" sz="1200" b="1">
                      <a:latin typeface="Arial" charset="0"/>
                    </a:rPr>
                    <a:t>Reaction</a:t>
                  </a:r>
                  <a:endParaRPr lang="fr-FR"/>
                </a:p>
              </p:txBody>
            </p:sp>
            <p:sp>
              <p:nvSpPr>
                <p:cNvPr id="49162" name="Text Box 10"/>
                <p:cNvSpPr txBox="1">
                  <a:spLocks noChangeArrowheads="1"/>
                </p:cNvSpPr>
                <p:nvPr/>
              </p:nvSpPr>
              <p:spPr bwMode="auto">
                <a:xfrm>
                  <a:off x="975" y="1253"/>
                  <a:ext cx="453" cy="1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fr-FR" sz="1200" b="1">
                      <a:latin typeface="Arial" charset="0"/>
                    </a:rPr>
                    <a:t>Daughter</a:t>
                  </a:r>
                  <a:endParaRPr lang="fr-FR"/>
                </a:p>
              </p:txBody>
            </p:sp>
            <p:sp>
              <p:nvSpPr>
                <p:cNvPr id="49163" name="Text Box 11"/>
                <p:cNvSpPr txBox="1">
                  <a:spLocks noChangeArrowheads="1"/>
                </p:cNvSpPr>
                <p:nvPr/>
              </p:nvSpPr>
              <p:spPr bwMode="auto">
                <a:xfrm>
                  <a:off x="930" y="2840"/>
                  <a:ext cx="453" cy="1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fr-FR" sz="1200" b="1">
                      <a:latin typeface="Arial" charset="0"/>
                    </a:rPr>
                    <a:t>Daughter</a:t>
                  </a:r>
                  <a:endParaRPr lang="fr-FR"/>
                </a:p>
              </p:txBody>
            </p:sp>
            <p:sp>
              <p:nvSpPr>
                <p:cNvPr id="49164" name="Text Box 12"/>
                <p:cNvSpPr txBox="1">
                  <a:spLocks noChangeArrowheads="1"/>
                </p:cNvSpPr>
                <p:nvPr/>
              </p:nvSpPr>
              <p:spPr bwMode="auto">
                <a:xfrm>
                  <a:off x="703" y="1712"/>
                  <a:ext cx="952" cy="2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fr-FR" sz="1200" b="1">
                      <a:latin typeface="Arial" charset="0"/>
                    </a:rPr>
                    <a:t>Spectrum energy area covered (MeV)</a:t>
                  </a:r>
                  <a:endParaRPr lang="fr-FR"/>
                </a:p>
              </p:txBody>
            </p:sp>
            <p:sp>
              <p:nvSpPr>
                <p:cNvPr id="49166" name="Text Box 14"/>
                <p:cNvSpPr txBox="1">
                  <a:spLocks noChangeArrowheads="1"/>
                </p:cNvSpPr>
                <p:nvPr/>
              </p:nvSpPr>
              <p:spPr bwMode="auto">
                <a:xfrm>
                  <a:off x="748" y="3324"/>
                  <a:ext cx="907" cy="2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fr-FR" sz="1200" b="1">
                      <a:latin typeface="Arial" charset="0"/>
                    </a:rPr>
                    <a:t>Spectrum energy area covered (MeV)</a:t>
                  </a:r>
                  <a:endParaRPr lang="fr-FR"/>
                </a:p>
              </p:txBody>
            </p:sp>
          </p:grpSp>
          <p:sp>
            <p:nvSpPr>
              <p:cNvPr id="49178" name="Text Box 26"/>
              <p:cNvSpPr txBox="1">
                <a:spLocks noChangeArrowheads="1"/>
              </p:cNvSpPr>
              <p:nvPr/>
            </p:nvSpPr>
            <p:spPr bwMode="auto">
              <a:xfrm>
                <a:off x="2112" y="1504"/>
                <a:ext cx="262" cy="11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200" b="1">
                    <a:latin typeface="Arial" charset="0"/>
                  </a:rPr>
                  <a:t>days</a:t>
                </a:r>
              </a:p>
            </p:txBody>
          </p:sp>
          <p:sp>
            <p:nvSpPr>
              <p:cNvPr id="49179" name="Text Box 27"/>
              <p:cNvSpPr txBox="1">
                <a:spLocks noChangeArrowheads="1"/>
              </p:cNvSpPr>
              <p:nvPr/>
            </p:nvSpPr>
            <p:spPr bwMode="auto">
              <a:xfrm>
                <a:off x="2094" y="3101"/>
                <a:ext cx="262"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200" b="1">
                    <a:latin typeface="Arial" charset="0"/>
                  </a:rPr>
                  <a:t>days</a:t>
                </a:r>
              </a:p>
            </p:txBody>
          </p:sp>
          <p:sp>
            <p:nvSpPr>
              <p:cNvPr id="49180" name="Text Box 28"/>
              <p:cNvSpPr txBox="1">
                <a:spLocks noChangeArrowheads="1"/>
              </p:cNvSpPr>
              <p:nvPr/>
            </p:nvSpPr>
            <p:spPr bwMode="auto">
              <a:xfrm>
                <a:off x="3409" y="3101"/>
                <a:ext cx="262"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200" b="1">
                    <a:latin typeface="Arial" charset="0"/>
                  </a:rPr>
                  <a:t>days</a:t>
                </a:r>
              </a:p>
            </p:txBody>
          </p:sp>
          <p:sp>
            <p:nvSpPr>
              <p:cNvPr id="49181" name="Text Box 29"/>
              <p:cNvSpPr txBox="1">
                <a:spLocks noChangeArrowheads="1"/>
              </p:cNvSpPr>
              <p:nvPr/>
            </p:nvSpPr>
            <p:spPr bwMode="auto">
              <a:xfrm>
                <a:off x="2774" y="1498"/>
                <a:ext cx="262" cy="11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200" b="1">
                    <a:latin typeface="Arial" charset="0"/>
                  </a:rPr>
                  <a:t>years</a:t>
                </a:r>
              </a:p>
            </p:txBody>
          </p:sp>
          <p:sp>
            <p:nvSpPr>
              <p:cNvPr id="49182" name="Text Box 30"/>
              <p:cNvSpPr txBox="1">
                <a:spLocks noChangeArrowheads="1"/>
              </p:cNvSpPr>
              <p:nvPr/>
            </p:nvSpPr>
            <p:spPr bwMode="auto">
              <a:xfrm>
                <a:off x="3421" y="1497"/>
                <a:ext cx="272" cy="116"/>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sz="1200" b="1" dirty="0" smtClean="0">
                    <a:latin typeface="Arial" charset="0"/>
                  </a:rPr>
                  <a:t>hours</a:t>
                </a:r>
                <a:endParaRPr lang="en-US" sz="1200" b="1" dirty="0">
                  <a:latin typeface="Arial" charset="0"/>
                </a:endParaRPr>
              </a:p>
            </p:txBody>
          </p:sp>
          <p:sp>
            <p:nvSpPr>
              <p:cNvPr id="49183" name="Text Box 31"/>
              <p:cNvSpPr txBox="1">
                <a:spLocks noChangeArrowheads="1"/>
              </p:cNvSpPr>
              <p:nvPr/>
            </p:nvSpPr>
            <p:spPr bwMode="auto">
              <a:xfrm>
                <a:off x="5320" y="1498"/>
                <a:ext cx="318" cy="11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200" b="1">
                    <a:latin typeface="Arial" charset="0"/>
                  </a:rPr>
                  <a:t>hours</a:t>
                </a:r>
              </a:p>
            </p:txBody>
          </p:sp>
          <p:sp>
            <p:nvSpPr>
              <p:cNvPr id="49184" name="Text Box 32"/>
              <p:cNvSpPr txBox="1">
                <a:spLocks noChangeArrowheads="1"/>
              </p:cNvSpPr>
              <p:nvPr/>
            </p:nvSpPr>
            <p:spPr bwMode="auto">
              <a:xfrm>
                <a:off x="2735" y="3103"/>
                <a:ext cx="318" cy="115"/>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200" b="1">
                    <a:latin typeface="Arial" charset="0"/>
                  </a:rPr>
                  <a:t>hours</a:t>
                </a:r>
              </a:p>
            </p:txBody>
          </p:sp>
          <p:sp>
            <p:nvSpPr>
              <p:cNvPr id="49185" name="Text Box 33"/>
              <p:cNvSpPr txBox="1">
                <a:spLocks noChangeArrowheads="1"/>
              </p:cNvSpPr>
              <p:nvPr/>
            </p:nvSpPr>
            <p:spPr bwMode="auto">
              <a:xfrm>
                <a:off x="4074" y="3101"/>
                <a:ext cx="272" cy="115"/>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200" b="1">
                    <a:latin typeface="Arial" charset="0"/>
                  </a:rPr>
                  <a:t>hours</a:t>
                </a:r>
              </a:p>
            </p:txBody>
          </p:sp>
          <p:sp>
            <p:nvSpPr>
              <p:cNvPr id="49186" name="Text Box 34"/>
              <p:cNvSpPr txBox="1">
                <a:spLocks noChangeArrowheads="1"/>
              </p:cNvSpPr>
              <p:nvPr/>
            </p:nvSpPr>
            <p:spPr bwMode="auto">
              <a:xfrm>
                <a:off x="4691" y="3095"/>
                <a:ext cx="318" cy="115"/>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200" b="1">
                    <a:latin typeface="Arial" charset="0"/>
                  </a:rPr>
                  <a:t>hours</a:t>
                </a:r>
              </a:p>
            </p:txBody>
          </p:sp>
          <p:sp>
            <p:nvSpPr>
              <p:cNvPr id="49187" name="Text Box 35"/>
              <p:cNvSpPr txBox="1">
                <a:spLocks noChangeArrowheads="1"/>
              </p:cNvSpPr>
              <p:nvPr/>
            </p:nvSpPr>
            <p:spPr bwMode="auto">
              <a:xfrm>
                <a:off x="5305" y="3107"/>
                <a:ext cx="318" cy="115"/>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200" b="1">
                    <a:latin typeface="Arial" charset="0"/>
                  </a:rPr>
                  <a:t>hours</a:t>
                </a:r>
              </a:p>
            </p:txBody>
          </p:sp>
        </p:grpSp>
        <p:sp>
          <p:nvSpPr>
            <p:cNvPr id="49190" name="Text Box 38"/>
            <p:cNvSpPr txBox="1">
              <a:spLocks noChangeArrowheads="1"/>
            </p:cNvSpPr>
            <p:nvPr/>
          </p:nvSpPr>
          <p:spPr bwMode="auto">
            <a:xfrm>
              <a:off x="4698" y="2593"/>
              <a:ext cx="136" cy="134"/>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fr-FR" sz="1400">
                  <a:latin typeface="Symbol" pitchFamily="18" charset="2"/>
                </a:rPr>
                <a:t>a</a:t>
              </a:r>
            </a:p>
          </p:txBody>
        </p:sp>
      </p:grpSp>
      <p:sp>
        <p:nvSpPr>
          <p:cNvPr id="32"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3.1. Neutron and gamma flux</a:t>
            </a:r>
            <a:endParaRPr lang="en-US" altLang="fr-FR" cap="none" dirty="0" smtClean="0">
              <a:sym typeface="Symbol" pitchFamily="18" charset="2"/>
            </a:endParaRPr>
          </a:p>
        </p:txBody>
      </p:sp>
      <p:sp>
        <p:nvSpPr>
          <p:cNvPr id="34" name="Espace réservé du numéro de diapositive 3"/>
          <p:cNvSpPr>
            <a:spLocks noGrp="1"/>
          </p:cNvSpPr>
          <p:nvPr>
            <p:ph type="sldNum" sz="quarter" idx="12"/>
          </p:nvPr>
        </p:nvSpPr>
        <p:spPr>
          <a:xfrm>
            <a:off x="8296275" y="6492875"/>
            <a:ext cx="847725" cy="365125"/>
          </a:xfrm>
        </p:spPr>
        <p:txBody>
          <a:bodyPr/>
          <a:lstStyle/>
          <a:p>
            <a:pPr>
              <a:defRPr/>
            </a:pPr>
            <a:r>
              <a:rPr lang="fr-FR" dirty="0"/>
              <a:t>PAGE </a:t>
            </a:r>
            <a:fld id="{49B45865-F8D6-4599-9644-DC02B5BDC335}" type="slidenum">
              <a:rPr lang="fr-FR"/>
              <a:pPr>
                <a:defRPr/>
              </a:pPr>
              <a:t>19</a:t>
            </a:fld>
            <a:endParaRPr lang="fr-FR" dirty="0"/>
          </a:p>
        </p:txBody>
      </p:sp>
      <p:sp>
        <p:nvSpPr>
          <p:cNvPr id="35" name="Text Box 22"/>
          <p:cNvSpPr txBox="1">
            <a:spLocks noChangeArrowheads="1"/>
          </p:cNvSpPr>
          <p:nvPr/>
        </p:nvSpPr>
        <p:spPr bwMode="auto">
          <a:xfrm>
            <a:off x="3052871" y="980728"/>
            <a:ext cx="3228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buFont typeface="Wingdings" pitchFamily="2" charset="2"/>
              <a:buNone/>
            </a:pPr>
            <a:r>
              <a:rPr lang="en-US" altLang="fr-FR" sz="2400" b="1" dirty="0" smtClean="0">
                <a:solidFill>
                  <a:srgbClr val="C00000"/>
                </a:solidFill>
              </a:rPr>
              <a:t>Activation dosimetry</a:t>
            </a:r>
            <a:endParaRPr lang="en-US" altLang="fr-FR" sz="2400" dirty="0">
              <a:solidFill>
                <a:srgbClr val="C00000"/>
              </a:solidFill>
            </a:endParaRPr>
          </a:p>
        </p:txBody>
      </p:sp>
      <p:sp>
        <p:nvSpPr>
          <p:cNvPr id="2" name="ZoneTexte 1"/>
          <p:cNvSpPr txBox="1"/>
          <p:nvPr/>
        </p:nvSpPr>
        <p:spPr>
          <a:xfrm>
            <a:off x="3111629" y="1556792"/>
            <a:ext cx="3685624" cy="369332"/>
          </a:xfrm>
          <a:prstGeom prst="rect">
            <a:avLst/>
          </a:prstGeom>
          <a:noFill/>
        </p:spPr>
        <p:txBody>
          <a:bodyPr wrap="none" rtlCol="0">
            <a:spAutoFit/>
          </a:bodyPr>
          <a:lstStyle/>
          <a:p>
            <a:r>
              <a:rPr lang="en-US" dirty="0" smtClean="0"/>
              <a:t>Short-life materials for dosimeters</a:t>
            </a:r>
            <a:endParaRPr lang="en-US" dirty="0"/>
          </a:p>
        </p:txBody>
      </p:sp>
    </p:spTree>
    <p:extLst>
      <p:ext uri="{BB962C8B-B14F-4D97-AF65-F5344CB8AC3E}">
        <p14:creationId xmlns:p14="http://schemas.microsoft.com/office/powerpoint/2010/main" val="12744865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31640" y="44624"/>
            <a:ext cx="7596187" cy="909638"/>
          </a:xfrm>
        </p:spPr>
        <p:txBody>
          <a:bodyPr/>
          <a:lstStyle/>
          <a:p>
            <a:pPr>
              <a:defRPr/>
            </a:pPr>
            <a:r>
              <a:rPr lang="en-US" altLang="fr-FR" sz="2000" cap="none" dirty="0"/>
              <a:t>In-core Instrumentation </a:t>
            </a:r>
            <a:r>
              <a:rPr lang="en-US" altLang="fr-FR" sz="2000" cap="none" dirty="0" smtClean="0"/>
              <a:t>for </a:t>
            </a:r>
            <a:r>
              <a:rPr lang="en-US" altLang="fr-FR" sz="2000" cap="none" dirty="0"/>
              <a:t>MTR Experiments</a:t>
            </a:r>
            <a:endParaRPr lang="en-US" sz="2000" dirty="0"/>
          </a:p>
        </p:txBody>
      </p:sp>
      <p:sp>
        <p:nvSpPr>
          <p:cNvPr id="15362" name="Rectangle 2"/>
          <p:cNvSpPr>
            <a:spLocks noGrp="1"/>
          </p:cNvSpPr>
          <p:nvPr>
            <p:ph idx="1"/>
          </p:nvPr>
        </p:nvSpPr>
        <p:spPr>
          <a:xfrm>
            <a:off x="323528" y="1340768"/>
            <a:ext cx="8486775" cy="4541357"/>
          </a:xfrm>
        </p:spPr>
        <p:txBody>
          <a:bodyPr/>
          <a:lstStyle/>
          <a:p>
            <a:pPr marL="0" indent="0" algn="ctr">
              <a:defRPr/>
            </a:pPr>
            <a:r>
              <a:rPr lang="en-US" altLang="fr-FR" sz="2400" b="1" dirty="0" smtClean="0">
                <a:sym typeface="Wingdings" pitchFamily="2" charset="2"/>
              </a:rPr>
              <a:t>Summary</a:t>
            </a:r>
          </a:p>
          <a:p>
            <a:pPr marL="0" indent="0">
              <a:defRPr/>
            </a:pPr>
            <a:endParaRPr lang="en-US" altLang="fr-FR" sz="1800" dirty="0" smtClean="0">
              <a:solidFill>
                <a:schemeClr val="tx1">
                  <a:lumMod val="65000"/>
                  <a:lumOff val="35000"/>
                </a:schemeClr>
              </a:solidFill>
              <a:sym typeface="Wingdings" pitchFamily="2" charset="2"/>
            </a:endParaRPr>
          </a:p>
          <a:p>
            <a:pPr marL="631825" indent="-287338">
              <a:lnSpc>
                <a:spcPct val="150000"/>
              </a:lnSpc>
              <a:buAutoNum type="arabicPeriod"/>
              <a:defRPr/>
            </a:pPr>
            <a:r>
              <a:rPr lang="en-US" altLang="fr-FR" sz="2000" dirty="0" smtClean="0">
                <a:solidFill>
                  <a:schemeClr val="tx1">
                    <a:lumMod val="65000"/>
                    <a:lumOff val="35000"/>
                  </a:schemeClr>
                </a:solidFill>
              </a:rPr>
              <a:t>General requirements</a:t>
            </a:r>
          </a:p>
          <a:p>
            <a:pPr marL="631825" indent="-287338">
              <a:lnSpc>
                <a:spcPct val="150000"/>
              </a:lnSpc>
              <a:buAutoNum type="arabicPeriod"/>
              <a:defRPr/>
            </a:pPr>
            <a:r>
              <a:rPr lang="en-US" altLang="fr-FR" sz="2000" dirty="0">
                <a:solidFill>
                  <a:schemeClr val="tx1">
                    <a:lumMod val="65000"/>
                    <a:lumOff val="35000"/>
                  </a:schemeClr>
                </a:solidFill>
              </a:rPr>
              <a:t>Conditions of </a:t>
            </a:r>
            <a:r>
              <a:rPr lang="en-US" altLang="fr-FR" sz="2000" dirty="0" smtClean="0">
                <a:solidFill>
                  <a:schemeClr val="tx1">
                    <a:lumMod val="65000"/>
                    <a:lumOff val="35000"/>
                  </a:schemeClr>
                </a:solidFill>
              </a:rPr>
              <a:t>measurement</a:t>
            </a:r>
          </a:p>
          <a:p>
            <a:pPr marL="631825" indent="-287338">
              <a:lnSpc>
                <a:spcPct val="150000"/>
              </a:lnSpc>
              <a:buAutoNum type="arabicPeriod"/>
              <a:defRPr/>
            </a:pPr>
            <a:r>
              <a:rPr lang="en-US" altLang="fr-FR" sz="2000" dirty="0" smtClean="0">
                <a:solidFill>
                  <a:schemeClr val="tx1">
                    <a:lumMod val="65000"/>
                    <a:lumOff val="35000"/>
                  </a:schemeClr>
                </a:solidFill>
              </a:rPr>
              <a:t>Examples </a:t>
            </a:r>
            <a:r>
              <a:rPr lang="en-US" altLang="fr-FR" sz="2000" dirty="0">
                <a:solidFill>
                  <a:schemeClr val="tx1">
                    <a:lumMod val="65000"/>
                    <a:lumOff val="35000"/>
                  </a:schemeClr>
                </a:solidFill>
              </a:rPr>
              <a:t>of </a:t>
            </a:r>
            <a:r>
              <a:rPr lang="en-US" altLang="fr-FR" sz="2000" dirty="0" smtClean="0">
                <a:solidFill>
                  <a:schemeClr val="tx1">
                    <a:lumMod val="65000"/>
                    <a:lumOff val="35000"/>
                  </a:schemeClr>
                </a:solidFill>
              </a:rPr>
              <a:t>in-core </a:t>
            </a:r>
            <a:r>
              <a:rPr lang="en-US" altLang="fr-FR" sz="2000" dirty="0" smtClean="0">
                <a:solidFill>
                  <a:schemeClr val="tx1">
                    <a:lumMod val="65000"/>
                    <a:lumOff val="35000"/>
                  </a:schemeClr>
                </a:solidFill>
              </a:rPr>
              <a:t>instrumentation :</a:t>
            </a:r>
            <a:r>
              <a:rPr lang="en-US" altLang="fr-FR" sz="2000" dirty="0">
                <a:solidFill>
                  <a:schemeClr val="tx1">
                    <a:lumMod val="65000"/>
                    <a:lumOff val="35000"/>
                  </a:schemeClr>
                </a:solidFill>
              </a:rPr>
              <a:t/>
            </a:r>
            <a:br>
              <a:rPr lang="en-US" altLang="fr-FR" sz="2000" dirty="0">
                <a:solidFill>
                  <a:schemeClr val="tx1">
                    <a:lumMod val="65000"/>
                    <a:lumOff val="35000"/>
                  </a:schemeClr>
                </a:solidFill>
              </a:rPr>
            </a:br>
            <a:r>
              <a:rPr lang="en-US" altLang="fr-FR" sz="2000" dirty="0">
                <a:solidFill>
                  <a:schemeClr val="tx1">
                    <a:lumMod val="65000"/>
                    <a:lumOff val="35000"/>
                  </a:schemeClr>
                </a:solidFill>
              </a:rPr>
              <a:t>	3.1. Neutron and gamma </a:t>
            </a:r>
            <a:r>
              <a:rPr lang="en-US" altLang="fr-FR" sz="2000" dirty="0" smtClean="0">
                <a:solidFill>
                  <a:schemeClr val="tx1">
                    <a:lumMod val="65000"/>
                    <a:lumOff val="35000"/>
                  </a:schemeClr>
                </a:solidFill>
              </a:rPr>
              <a:t>flux</a:t>
            </a:r>
          </a:p>
          <a:p>
            <a:pPr marL="344487" indent="0">
              <a:lnSpc>
                <a:spcPct val="150000"/>
              </a:lnSpc>
              <a:defRPr/>
            </a:pPr>
            <a:r>
              <a:rPr lang="en-US" altLang="fr-FR" sz="2000" dirty="0">
                <a:solidFill>
                  <a:schemeClr val="tx1">
                    <a:lumMod val="65000"/>
                    <a:lumOff val="35000"/>
                  </a:schemeClr>
                </a:solidFill>
              </a:rPr>
              <a:t>	3.2. Temperature</a:t>
            </a:r>
            <a:endParaRPr lang="en-US" altLang="fr-FR" sz="2000" dirty="0" smtClean="0">
              <a:solidFill>
                <a:schemeClr val="tx1">
                  <a:lumMod val="65000"/>
                  <a:lumOff val="35000"/>
                </a:schemeClr>
              </a:solidFill>
            </a:endParaRPr>
          </a:p>
          <a:p>
            <a:pPr marL="344487" indent="0">
              <a:lnSpc>
                <a:spcPct val="150000"/>
              </a:lnSpc>
              <a:defRPr/>
            </a:pPr>
            <a:r>
              <a:rPr lang="en-US" altLang="fr-FR" sz="2000" dirty="0">
                <a:solidFill>
                  <a:schemeClr val="tx1">
                    <a:lumMod val="65000"/>
                    <a:lumOff val="35000"/>
                  </a:schemeClr>
                </a:solidFill>
                <a:sym typeface="Wingdings" pitchFamily="2" charset="2"/>
              </a:rPr>
              <a:t>	</a:t>
            </a:r>
            <a:r>
              <a:rPr lang="en-US" altLang="fr-FR" sz="2000" dirty="0" smtClean="0">
                <a:solidFill>
                  <a:schemeClr val="tx1">
                    <a:lumMod val="65000"/>
                    <a:lumOff val="35000"/>
                  </a:schemeClr>
                </a:solidFill>
                <a:sym typeface="Wingdings" pitchFamily="2" charset="2"/>
              </a:rPr>
              <a:t>3.3</a:t>
            </a:r>
            <a:r>
              <a:rPr lang="en-US" altLang="fr-FR" sz="2000" dirty="0">
                <a:solidFill>
                  <a:schemeClr val="tx1">
                    <a:lumMod val="65000"/>
                    <a:lumOff val="35000"/>
                  </a:schemeClr>
                </a:solidFill>
                <a:sym typeface="Wingdings" pitchFamily="2" charset="2"/>
              </a:rPr>
              <a:t>. </a:t>
            </a:r>
            <a:r>
              <a:rPr lang="en-US" altLang="fr-FR" sz="2000" dirty="0" smtClean="0">
                <a:solidFill>
                  <a:schemeClr val="tx1">
                    <a:lumMod val="65000"/>
                    <a:lumOff val="35000"/>
                  </a:schemeClr>
                </a:solidFill>
                <a:sym typeface="Wingdings" pitchFamily="2" charset="2"/>
              </a:rPr>
              <a:t>Prospect : fiber optics</a:t>
            </a:r>
          </a:p>
          <a:p>
            <a:pPr marL="344487" indent="0">
              <a:lnSpc>
                <a:spcPct val="150000"/>
              </a:lnSpc>
              <a:defRPr/>
            </a:pPr>
            <a:r>
              <a:rPr lang="en-US" altLang="fr-FR" sz="2000" dirty="0">
                <a:solidFill>
                  <a:schemeClr val="tx1">
                    <a:lumMod val="65000"/>
                    <a:lumOff val="35000"/>
                  </a:schemeClr>
                </a:solidFill>
                <a:sym typeface="Wingdings" pitchFamily="2" charset="2"/>
              </a:rPr>
              <a:t>4. Review of MTR instrumentation around the World</a:t>
            </a:r>
          </a:p>
          <a:p>
            <a:pPr marL="344487" indent="0">
              <a:lnSpc>
                <a:spcPct val="150000"/>
              </a:lnSpc>
              <a:defRPr/>
            </a:pPr>
            <a:r>
              <a:rPr lang="en-US" altLang="fr-FR" sz="2000" dirty="0" smtClean="0">
                <a:solidFill>
                  <a:schemeClr val="tx1">
                    <a:lumMod val="65000"/>
                    <a:lumOff val="35000"/>
                  </a:schemeClr>
                </a:solidFill>
                <a:sym typeface="Wingdings" pitchFamily="2" charset="2"/>
              </a:rPr>
              <a:t>	</a:t>
            </a:r>
            <a:endParaRPr lang="en-US" altLang="fr-FR" sz="2000" dirty="0">
              <a:solidFill>
                <a:schemeClr val="tx1">
                  <a:lumMod val="65000"/>
                  <a:lumOff val="35000"/>
                </a:schemeClr>
              </a:solidFill>
            </a:endParaRPr>
          </a:p>
        </p:txBody>
      </p:sp>
      <p:sp>
        <p:nvSpPr>
          <p:cNvPr id="17412" name="Espace réservé du numéro de diapositive 8"/>
          <p:cNvSpPr txBox="1">
            <a:spLocks noGrp="1"/>
          </p:cNvSpPr>
          <p:nvPr/>
        </p:nvSpPr>
        <p:spPr bwMode="auto">
          <a:xfrm>
            <a:off x="8024812" y="649287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fr-FR" altLang="fr-FR" sz="1000" dirty="0">
                <a:solidFill>
                  <a:srgbClr val="666666"/>
                </a:solidFill>
              </a:rPr>
              <a:t>  PAGE </a:t>
            </a:r>
            <a:fld id="{7F35926E-3B2D-4525-AC0C-54C1697B24AC}" type="slidenum">
              <a:rPr lang="fr-FR" altLang="fr-FR" sz="1000">
                <a:solidFill>
                  <a:srgbClr val="666666"/>
                </a:solidFill>
              </a:rPr>
              <a:pPr eaLnBrk="1" hangingPunct="1">
                <a:spcAft>
                  <a:spcPct val="0"/>
                </a:spcAft>
                <a:buFontTx/>
                <a:buNone/>
              </a:pPr>
              <a:t>2</a:t>
            </a:fld>
            <a:endParaRPr lang="fr-FR" altLang="fr-FR" sz="1000" dirty="0">
              <a:solidFill>
                <a:srgbClr val="666666"/>
              </a:solidFill>
            </a:endParaRPr>
          </a:p>
        </p:txBody>
      </p:sp>
    </p:spTree>
    <p:extLst>
      <p:ext uri="{BB962C8B-B14F-4D97-AF65-F5344CB8AC3E}">
        <p14:creationId xmlns:p14="http://schemas.microsoft.com/office/powerpoint/2010/main" val="1717084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3" name="Object 3"/>
          <p:cNvGraphicFramePr>
            <a:graphicFrameLocks noChangeAspect="1"/>
          </p:cNvGraphicFramePr>
          <p:nvPr>
            <p:extLst>
              <p:ext uri="{D42A27DB-BD31-4B8C-83A1-F6EECF244321}">
                <p14:modId xmlns:p14="http://schemas.microsoft.com/office/powerpoint/2010/main" val="553507095"/>
              </p:ext>
            </p:extLst>
          </p:nvPr>
        </p:nvGraphicFramePr>
        <p:xfrm>
          <a:off x="251520" y="2132856"/>
          <a:ext cx="9750176" cy="6634407"/>
        </p:xfrm>
        <a:graphic>
          <a:graphicData uri="http://schemas.openxmlformats.org/presentationml/2006/ole">
            <mc:AlternateContent xmlns:mc="http://schemas.openxmlformats.org/markup-compatibility/2006">
              <mc:Choice xmlns:v="urn:schemas-microsoft-com:vml" Requires="v">
                <p:oleObj spid="_x0000_s4134" name="Document" r:id="rId3" imgW="11807381" imgH="8177443" progId="Word.Document.8">
                  <p:embed/>
                </p:oleObj>
              </mc:Choice>
              <mc:Fallback>
                <p:oleObj name="Document" r:id="rId3" imgW="11807381" imgH="8177443"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132856"/>
                        <a:ext cx="9750176" cy="6634407"/>
                      </a:xfrm>
                      <a:prstGeom prst="rect">
                        <a:avLst/>
                      </a:prstGeom>
                      <a:noFill/>
                      <a:ln>
                        <a:noFill/>
                      </a:ln>
                      <a:effectLst/>
                      <a:extLst/>
                    </p:spPr>
                  </p:pic>
                </p:oleObj>
              </mc:Fallback>
            </mc:AlternateContent>
          </a:graphicData>
        </a:graphic>
      </p:graphicFrame>
      <p:sp>
        <p:nvSpPr>
          <p:cNvPr id="9"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3.1. Neutron and gamma flux</a:t>
            </a:r>
            <a:endParaRPr lang="en-US" altLang="fr-FR" cap="none" dirty="0" smtClean="0">
              <a:sym typeface="Symbol" pitchFamily="18" charset="2"/>
            </a:endParaRPr>
          </a:p>
        </p:txBody>
      </p:sp>
      <p:sp>
        <p:nvSpPr>
          <p:cNvPr id="10" name="Text Box 22"/>
          <p:cNvSpPr txBox="1">
            <a:spLocks noChangeArrowheads="1"/>
          </p:cNvSpPr>
          <p:nvPr/>
        </p:nvSpPr>
        <p:spPr bwMode="auto">
          <a:xfrm>
            <a:off x="3052871" y="980728"/>
            <a:ext cx="3228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buFont typeface="Wingdings" pitchFamily="2" charset="2"/>
              <a:buNone/>
            </a:pPr>
            <a:r>
              <a:rPr lang="en-US" altLang="fr-FR" sz="2400" b="1" dirty="0" smtClean="0">
                <a:solidFill>
                  <a:srgbClr val="C00000"/>
                </a:solidFill>
              </a:rPr>
              <a:t>Activation dosimetry</a:t>
            </a:r>
            <a:endParaRPr lang="en-US" altLang="fr-FR" sz="2400" dirty="0">
              <a:solidFill>
                <a:srgbClr val="C00000"/>
              </a:solidFill>
            </a:endParaRPr>
          </a:p>
        </p:txBody>
      </p:sp>
      <p:sp>
        <p:nvSpPr>
          <p:cNvPr id="11" name="ZoneTexte 10"/>
          <p:cNvSpPr txBox="1"/>
          <p:nvPr/>
        </p:nvSpPr>
        <p:spPr>
          <a:xfrm>
            <a:off x="3111629" y="1556792"/>
            <a:ext cx="3595856" cy="369332"/>
          </a:xfrm>
          <a:prstGeom prst="rect">
            <a:avLst/>
          </a:prstGeom>
          <a:noFill/>
        </p:spPr>
        <p:txBody>
          <a:bodyPr wrap="none" rtlCol="0">
            <a:spAutoFit/>
          </a:bodyPr>
          <a:lstStyle/>
          <a:p>
            <a:r>
              <a:rPr lang="en-US" dirty="0" smtClean="0"/>
              <a:t>Long-life materials for dosimeters</a:t>
            </a:r>
            <a:endParaRPr lang="en-US" dirty="0"/>
          </a:p>
        </p:txBody>
      </p:sp>
      <p:sp>
        <p:nvSpPr>
          <p:cNvPr id="12" name="Espace réservé du numéro de diapositive 3"/>
          <p:cNvSpPr>
            <a:spLocks noGrp="1"/>
          </p:cNvSpPr>
          <p:nvPr>
            <p:ph type="sldNum" sz="quarter" idx="12"/>
          </p:nvPr>
        </p:nvSpPr>
        <p:spPr>
          <a:xfrm>
            <a:off x="8296275" y="6492875"/>
            <a:ext cx="847725" cy="365125"/>
          </a:xfrm>
        </p:spPr>
        <p:txBody>
          <a:bodyPr/>
          <a:lstStyle/>
          <a:p>
            <a:pPr>
              <a:defRPr/>
            </a:pPr>
            <a:r>
              <a:rPr lang="fr-FR" dirty="0"/>
              <a:t>PAGE </a:t>
            </a:r>
            <a:fld id="{49B45865-F8D6-4599-9644-DC02B5BDC335}" type="slidenum">
              <a:rPr lang="fr-FR"/>
              <a:pPr>
                <a:defRPr/>
              </a:pPr>
              <a:t>20</a:t>
            </a:fld>
            <a:endParaRPr lang="fr-FR" dirty="0"/>
          </a:p>
        </p:txBody>
      </p:sp>
    </p:spTree>
    <p:extLst>
      <p:ext uri="{BB962C8B-B14F-4D97-AF65-F5344CB8AC3E}">
        <p14:creationId xmlns:p14="http://schemas.microsoft.com/office/powerpoint/2010/main" val="36266093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227262" y="228824"/>
            <a:ext cx="2435225" cy="638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292823"/>
            <a:ext cx="24828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4" name="Text Box 6"/>
          <p:cNvSpPr txBox="1">
            <a:spLocks noChangeArrowheads="1"/>
          </p:cNvSpPr>
          <p:nvPr/>
        </p:nvSpPr>
        <p:spPr bwMode="auto">
          <a:xfrm>
            <a:off x="7568010" y="4764509"/>
            <a:ext cx="1439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800" b="1" dirty="0" err="1" smtClean="0">
                <a:solidFill>
                  <a:srgbClr val="996633"/>
                </a:solidFill>
                <a:latin typeface="Arial" charset="0"/>
              </a:rPr>
              <a:t>Dosimeter</a:t>
            </a:r>
            <a:r>
              <a:rPr lang="fr-FR" sz="1800" b="1" dirty="0" smtClean="0">
                <a:solidFill>
                  <a:srgbClr val="996633"/>
                </a:solidFill>
                <a:latin typeface="Arial" charset="0"/>
              </a:rPr>
              <a:t> </a:t>
            </a:r>
            <a:r>
              <a:rPr lang="fr-FR" sz="1800" b="1" dirty="0">
                <a:solidFill>
                  <a:srgbClr val="996633"/>
                </a:solidFill>
                <a:latin typeface="Arial" charset="0"/>
              </a:rPr>
              <a:t>location</a:t>
            </a:r>
          </a:p>
        </p:txBody>
      </p:sp>
      <p:sp>
        <p:nvSpPr>
          <p:cNvPr id="17415" name="Line 7"/>
          <p:cNvSpPr>
            <a:spLocks noChangeShapeType="1"/>
          </p:cNvSpPr>
          <p:nvPr/>
        </p:nvSpPr>
        <p:spPr bwMode="auto">
          <a:xfrm>
            <a:off x="7377480" y="5085184"/>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3.1. Neutron and gamma flux</a:t>
            </a:r>
            <a:endParaRPr lang="en-US" altLang="fr-FR" cap="none" dirty="0" smtClean="0">
              <a:sym typeface="Symbol" pitchFamily="18" charset="2"/>
            </a:endParaRPr>
          </a:p>
        </p:txBody>
      </p:sp>
      <p:sp>
        <p:nvSpPr>
          <p:cNvPr id="14"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21</a:t>
            </a:fld>
            <a:endParaRPr lang="fr-FR" altLang="fr-FR" sz="1000" dirty="0">
              <a:solidFill>
                <a:srgbClr val="666666"/>
              </a:solidFill>
            </a:endParaRPr>
          </a:p>
        </p:txBody>
      </p:sp>
      <p:sp>
        <p:nvSpPr>
          <p:cNvPr id="15" name="Text Box 22"/>
          <p:cNvSpPr txBox="1">
            <a:spLocks noChangeArrowheads="1"/>
          </p:cNvSpPr>
          <p:nvPr/>
        </p:nvSpPr>
        <p:spPr bwMode="auto">
          <a:xfrm>
            <a:off x="3052871" y="980728"/>
            <a:ext cx="3228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buFont typeface="Wingdings" pitchFamily="2" charset="2"/>
              <a:buNone/>
            </a:pPr>
            <a:r>
              <a:rPr lang="en-US" altLang="fr-FR" sz="2400" b="1" dirty="0" smtClean="0">
                <a:solidFill>
                  <a:srgbClr val="C00000"/>
                </a:solidFill>
              </a:rPr>
              <a:t>Activation dosimetry</a:t>
            </a:r>
            <a:endParaRPr lang="en-US" altLang="fr-FR" sz="2400" dirty="0">
              <a:solidFill>
                <a:srgbClr val="C00000"/>
              </a:solidFill>
            </a:endParaRPr>
          </a:p>
        </p:txBody>
      </p:sp>
      <p:sp>
        <p:nvSpPr>
          <p:cNvPr id="17" name="Text Box 76"/>
          <p:cNvSpPr txBox="1">
            <a:spLocks noChangeArrowheads="1"/>
          </p:cNvSpPr>
          <p:nvPr/>
        </p:nvSpPr>
        <p:spPr bwMode="auto">
          <a:xfrm>
            <a:off x="307974" y="1497558"/>
            <a:ext cx="86565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ts val="600"/>
              </a:spcBef>
            </a:pPr>
            <a:r>
              <a:rPr lang="en-US" dirty="0">
                <a:solidFill>
                  <a:srgbClr val="C00000"/>
                </a:solidFill>
              </a:rPr>
              <a:t>Illustration of dosimeter implementation : </a:t>
            </a:r>
            <a:r>
              <a:rPr lang="en-US" dirty="0" smtClean="0">
                <a:solidFill>
                  <a:srgbClr val="C00000"/>
                </a:solidFill>
              </a:rPr>
              <a:t>neutron </a:t>
            </a:r>
            <a:r>
              <a:rPr lang="en-US" dirty="0" err="1" smtClean="0">
                <a:solidFill>
                  <a:srgbClr val="C00000"/>
                </a:solidFill>
              </a:rPr>
              <a:t>fluence</a:t>
            </a:r>
            <a:r>
              <a:rPr lang="en-US" dirty="0" smtClean="0">
                <a:solidFill>
                  <a:srgbClr val="C00000"/>
                </a:solidFill>
              </a:rPr>
              <a:t> </a:t>
            </a:r>
            <a:r>
              <a:rPr lang="en-US" dirty="0">
                <a:solidFill>
                  <a:srgbClr val="C00000"/>
                </a:solidFill>
              </a:rPr>
              <a:t>monitoring for material testing experiments</a:t>
            </a:r>
          </a:p>
          <a:p>
            <a:pPr algn="ctr" eaLnBrk="1" hangingPunct="1"/>
            <a:endParaRPr lang="en-US" altLang="fr-FR" dirty="0">
              <a:solidFill>
                <a:srgbClr val="C00000"/>
              </a:solidFill>
            </a:endParaRPr>
          </a:p>
        </p:txBody>
      </p:sp>
    </p:spTree>
    <p:extLst>
      <p:ext uri="{BB962C8B-B14F-4D97-AF65-F5344CB8AC3E}">
        <p14:creationId xmlns:p14="http://schemas.microsoft.com/office/powerpoint/2010/main" val="3639045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6" name="Group 4"/>
          <p:cNvGrpSpPr>
            <a:grpSpLocks/>
          </p:cNvGrpSpPr>
          <p:nvPr/>
        </p:nvGrpSpPr>
        <p:grpSpPr bwMode="auto">
          <a:xfrm>
            <a:off x="395536" y="2835313"/>
            <a:ext cx="4032076" cy="2078178"/>
            <a:chOff x="327" y="383"/>
            <a:chExt cx="5438" cy="3548"/>
          </a:xfrm>
        </p:grpSpPr>
        <p:pic>
          <p:nvPicPr>
            <p:cNvPr id="819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3006" t="2385" r="2003" b="5965"/>
            <a:stretch>
              <a:fillRect/>
            </a:stretch>
          </p:blipFill>
          <p:spPr bwMode="auto">
            <a:xfrm rot="-24131614">
              <a:off x="327" y="1303"/>
              <a:ext cx="1808" cy="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 y="383"/>
              <a:ext cx="3474" cy="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245" name="Picture 53" descr="DSC01691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2236490"/>
            <a:ext cx="3600450" cy="2693987"/>
          </a:xfrm>
          <a:prstGeom prst="rect">
            <a:avLst/>
          </a:prstGeom>
          <a:noFill/>
          <a:extLst>
            <a:ext uri="{909E8E84-426E-40DD-AFC4-6F175D3DCCD1}">
              <a14:hiddenFill xmlns:a14="http://schemas.microsoft.com/office/drawing/2010/main">
                <a:solidFill>
                  <a:srgbClr val="FFFFFF"/>
                </a:solidFill>
              </a14:hiddenFill>
            </a:ext>
          </a:extLst>
        </p:spPr>
      </p:pic>
      <p:sp>
        <p:nvSpPr>
          <p:cNvPr id="37"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3.1. Neutron and gamma flux</a:t>
            </a:r>
            <a:endParaRPr lang="en-US" altLang="fr-FR" cap="none" dirty="0" smtClean="0">
              <a:sym typeface="Symbol" pitchFamily="18" charset="2"/>
            </a:endParaRPr>
          </a:p>
        </p:txBody>
      </p:sp>
      <p:sp>
        <p:nvSpPr>
          <p:cNvPr id="38" name="Text Box 22"/>
          <p:cNvSpPr txBox="1">
            <a:spLocks noChangeArrowheads="1"/>
          </p:cNvSpPr>
          <p:nvPr/>
        </p:nvSpPr>
        <p:spPr bwMode="auto">
          <a:xfrm>
            <a:off x="3052871" y="980728"/>
            <a:ext cx="3228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buFont typeface="Wingdings" pitchFamily="2" charset="2"/>
              <a:buNone/>
            </a:pPr>
            <a:r>
              <a:rPr lang="en-US" altLang="fr-FR" sz="2400" b="1" dirty="0" smtClean="0">
                <a:solidFill>
                  <a:srgbClr val="C00000"/>
                </a:solidFill>
              </a:rPr>
              <a:t>Activation dosimetry</a:t>
            </a:r>
            <a:endParaRPr lang="en-US" altLang="fr-FR" sz="2400" dirty="0">
              <a:solidFill>
                <a:srgbClr val="C00000"/>
              </a:solidFill>
            </a:endParaRPr>
          </a:p>
        </p:txBody>
      </p:sp>
      <p:sp>
        <p:nvSpPr>
          <p:cNvPr id="39" name="Text Box 76"/>
          <p:cNvSpPr txBox="1">
            <a:spLocks noChangeArrowheads="1"/>
          </p:cNvSpPr>
          <p:nvPr/>
        </p:nvSpPr>
        <p:spPr bwMode="auto">
          <a:xfrm>
            <a:off x="307974" y="1565504"/>
            <a:ext cx="86565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ts val="600"/>
              </a:spcBef>
            </a:pPr>
            <a:r>
              <a:rPr lang="en-US" dirty="0">
                <a:solidFill>
                  <a:srgbClr val="C00000"/>
                </a:solidFill>
              </a:rPr>
              <a:t>Illustration of dosimeter implementation : </a:t>
            </a:r>
            <a:r>
              <a:rPr lang="en-US" dirty="0" smtClean="0">
                <a:solidFill>
                  <a:srgbClr val="C00000"/>
                </a:solidFill>
              </a:rPr>
              <a:t>flux mapping</a:t>
            </a:r>
            <a:endParaRPr lang="en-US" dirty="0">
              <a:solidFill>
                <a:srgbClr val="C00000"/>
              </a:solidFill>
            </a:endParaRPr>
          </a:p>
        </p:txBody>
      </p:sp>
      <p:sp>
        <p:nvSpPr>
          <p:cNvPr id="40"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5"/>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6"/>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22</a:t>
            </a:fld>
            <a:endParaRPr lang="fr-FR" altLang="fr-FR" sz="1000" dirty="0">
              <a:solidFill>
                <a:srgbClr val="666666"/>
              </a:solidFill>
            </a:endParaRPr>
          </a:p>
        </p:txBody>
      </p:sp>
      <p:sp>
        <p:nvSpPr>
          <p:cNvPr id="2" name="Flèche gauche 1"/>
          <p:cNvSpPr/>
          <p:nvPr/>
        </p:nvSpPr>
        <p:spPr>
          <a:xfrm>
            <a:off x="3330178" y="3248980"/>
            <a:ext cx="1889522" cy="216024"/>
          </a:xfrm>
          <a:prstGeom prst="leftArrow">
            <a:avLst>
              <a:gd name="adj1" fmla="val 57838"/>
              <a:gd name="adj2" fmla="val 50000"/>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6667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7504" y="1502013"/>
            <a:ext cx="9091839" cy="5262979"/>
          </a:xfrm>
          <a:prstGeom prst="rect">
            <a:avLst/>
          </a:prstGeom>
          <a:noFill/>
        </p:spPr>
        <p:txBody>
          <a:bodyPr wrap="square" rtlCol="0">
            <a:spAutoFit/>
          </a:bodyPr>
          <a:lstStyle/>
          <a:p>
            <a:pPr algn="ctr"/>
            <a:endParaRPr lang="en-US" dirty="0" smtClean="0"/>
          </a:p>
          <a:p>
            <a:pPr marL="285750" indent="-285750">
              <a:buFont typeface="Wingdings"/>
              <a:buChar char="à"/>
            </a:pPr>
            <a:endParaRPr lang="en-US" dirty="0" smtClean="0"/>
          </a:p>
          <a:p>
            <a:pPr marL="285750" indent="-285750">
              <a:buFont typeface="Wingdings"/>
              <a:buChar char="à"/>
            </a:pPr>
            <a:endParaRPr lang="en-US" dirty="0" smtClean="0"/>
          </a:p>
          <a:p>
            <a:pPr marL="285750" indent="-285750">
              <a:buFont typeface="Wingdings"/>
              <a:buChar char="à"/>
            </a:pPr>
            <a:endParaRPr lang="en-US" dirty="0" smtClean="0"/>
          </a:p>
          <a:p>
            <a:endParaRPr lang="en-US" dirty="0" smtClean="0">
              <a:solidFill>
                <a:srgbClr val="0000FF"/>
              </a:solidFill>
            </a:endParaRPr>
          </a:p>
          <a:p>
            <a:endParaRPr lang="en-US" dirty="0" smtClean="0">
              <a:solidFill>
                <a:srgbClr val="0000FF"/>
              </a:solidFill>
            </a:endParaRPr>
          </a:p>
          <a:p>
            <a:endParaRPr lang="en-US" dirty="0" smtClean="0">
              <a:solidFill>
                <a:srgbClr val="0000FF"/>
              </a:solidFill>
            </a:endParaRPr>
          </a:p>
          <a:p>
            <a:endParaRPr lang="en-US" dirty="0" smtClean="0">
              <a:solidFill>
                <a:srgbClr val="0000FF"/>
              </a:solidFill>
            </a:endParaRPr>
          </a:p>
          <a:p>
            <a:endParaRPr lang="en-US" dirty="0" smtClean="0">
              <a:solidFill>
                <a:srgbClr val="0000FF"/>
              </a:solidFill>
            </a:endParaRPr>
          </a:p>
          <a:p>
            <a:endParaRPr lang="en-US" dirty="0" smtClean="0">
              <a:solidFill>
                <a:srgbClr val="0000FF"/>
              </a:solidFill>
            </a:endParaRPr>
          </a:p>
          <a:p>
            <a:endParaRPr lang="en-US" dirty="0" smtClean="0">
              <a:solidFill>
                <a:srgbClr val="0000FF"/>
              </a:solidFill>
            </a:endParaRPr>
          </a:p>
          <a:p>
            <a:endParaRPr lang="en-US" dirty="0" smtClean="0">
              <a:solidFill>
                <a:srgbClr val="0000FF"/>
              </a:solidFill>
            </a:endParaRPr>
          </a:p>
          <a:p>
            <a:endParaRPr lang="en-US" dirty="0" smtClean="0">
              <a:solidFill>
                <a:srgbClr val="0000FF"/>
              </a:solidFill>
            </a:endParaRPr>
          </a:p>
          <a:p>
            <a:pPr marL="457200" lvl="2">
              <a:spcBef>
                <a:spcPts val="600"/>
              </a:spcBef>
            </a:pPr>
            <a:r>
              <a:rPr lang="en-US" sz="1600" dirty="0" smtClean="0">
                <a:sym typeface="Wingdings" panose="05000000000000000000" pitchFamily="2" charset="2"/>
              </a:rPr>
              <a:t>Performs reactor dosimetry measurements for research reactors and for the Surveillance Program of French PWRs</a:t>
            </a:r>
          </a:p>
          <a:p>
            <a:pPr marL="457200" lvl="2">
              <a:spcBef>
                <a:spcPts val="600"/>
              </a:spcBef>
            </a:pPr>
            <a:r>
              <a:rPr lang="en-US" dirty="0" smtClean="0">
                <a:sym typeface="Wingdings" panose="05000000000000000000" pitchFamily="2" charset="2"/>
              </a:rPr>
              <a:t>	</a:t>
            </a:r>
            <a:r>
              <a:rPr lang="en-US" sz="1600" dirty="0" smtClean="0">
                <a:sym typeface="Wingdings" panose="05000000000000000000" pitchFamily="2" charset="2"/>
              </a:rPr>
              <a:t> Measurement of </a:t>
            </a:r>
            <a:r>
              <a:rPr lang="en-US" sz="1600" dirty="0" smtClean="0">
                <a:sym typeface="Symbol"/>
              </a:rPr>
              <a:t></a:t>
            </a:r>
            <a:r>
              <a:rPr lang="en-US" sz="1600" dirty="0" smtClean="0"/>
              <a:t> and X activity of solid samples</a:t>
            </a:r>
          </a:p>
          <a:p>
            <a:pPr marL="457200" lvl="2">
              <a:spcBef>
                <a:spcPts val="600"/>
              </a:spcBef>
            </a:pPr>
            <a:r>
              <a:rPr lang="en-US" sz="1600" dirty="0" smtClean="0">
                <a:sym typeface="Wingdings" panose="05000000000000000000" pitchFamily="2" charset="2"/>
              </a:rPr>
              <a:t>         Range : 0.1 </a:t>
            </a:r>
            <a:r>
              <a:rPr lang="en-US" sz="1600" dirty="0" err="1" smtClean="0">
                <a:sym typeface="Wingdings" panose="05000000000000000000" pitchFamily="2" charset="2"/>
              </a:rPr>
              <a:t>Bq</a:t>
            </a:r>
            <a:r>
              <a:rPr lang="en-US" sz="1600" dirty="0" smtClean="0">
                <a:sym typeface="Wingdings" panose="05000000000000000000" pitchFamily="2" charset="2"/>
              </a:rPr>
              <a:t> to 10</a:t>
            </a:r>
            <a:r>
              <a:rPr lang="en-US" sz="1600" baseline="30000" dirty="0" smtClean="0">
                <a:sym typeface="Wingdings" panose="05000000000000000000" pitchFamily="2" charset="2"/>
              </a:rPr>
              <a:t>8</a:t>
            </a:r>
            <a:r>
              <a:rPr lang="en-US" sz="1600" dirty="0" smtClean="0">
                <a:sym typeface="Wingdings" panose="05000000000000000000" pitchFamily="2" charset="2"/>
              </a:rPr>
              <a:t> </a:t>
            </a:r>
            <a:r>
              <a:rPr lang="en-US" sz="1600" dirty="0" err="1" smtClean="0">
                <a:sym typeface="Wingdings" panose="05000000000000000000" pitchFamily="2" charset="2"/>
              </a:rPr>
              <a:t>Bq</a:t>
            </a:r>
            <a:r>
              <a:rPr lang="en-US" sz="1600" dirty="0" smtClean="0">
                <a:sym typeface="Wingdings" panose="05000000000000000000" pitchFamily="2" charset="2"/>
              </a:rPr>
              <a:t> / dosimeter</a:t>
            </a:r>
          </a:p>
          <a:p>
            <a:pPr marL="457200" lvl="2">
              <a:spcBef>
                <a:spcPts val="600"/>
              </a:spcBef>
            </a:pPr>
            <a:r>
              <a:rPr lang="en-US" sz="1600" dirty="0" smtClean="0">
                <a:sym typeface="Wingdings" panose="05000000000000000000" pitchFamily="2" charset="2"/>
              </a:rPr>
              <a:t>         Uncertainties : 1% à 5% (k=1)</a:t>
            </a:r>
            <a:endParaRPr lang="en-US" sz="1200" dirty="0" smtClean="0"/>
          </a:p>
        </p:txBody>
      </p:sp>
      <p:sp>
        <p:nvSpPr>
          <p:cNvPr id="2" name="AutoShape 11" descr="Résultat de recherche d'images pour &quot;neutron solid State Track recorder&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2" descr="P101376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83" b="-1"/>
          <a:stretch/>
        </p:blipFill>
        <p:spPr bwMode="auto">
          <a:xfrm>
            <a:off x="7221457" y="2190733"/>
            <a:ext cx="1715091" cy="268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4" descr="P10137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204864"/>
            <a:ext cx="1895614" cy="268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23</a:t>
            </a:fld>
            <a:endParaRPr lang="fr-FR" altLang="fr-FR" sz="1000" dirty="0">
              <a:solidFill>
                <a:srgbClr val="666666"/>
              </a:solidFill>
            </a:endParaRPr>
          </a:p>
        </p:txBody>
      </p:sp>
      <p:sp>
        <p:nvSpPr>
          <p:cNvPr id="14" name="Text Box 76"/>
          <p:cNvSpPr txBox="1">
            <a:spLocks noChangeArrowheads="1"/>
          </p:cNvSpPr>
          <p:nvPr/>
        </p:nvSpPr>
        <p:spPr bwMode="auto">
          <a:xfrm>
            <a:off x="307974" y="1486525"/>
            <a:ext cx="86565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ts val="600"/>
              </a:spcBef>
            </a:pPr>
            <a:r>
              <a:rPr lang="en-US" dirty="0" smtClean="0">
                <a:solidFill>
                  <a:srgbClr val="C00000"/>
                </a:solidFill>
              </a:rPr>
              <a:t>Illustration of measurement facility : MADERE Platform at CEA Cadarache</a:t>
            </a:r>
            <a:endParaRPr lang="en-US" dirty="0">
              <a:solidFill>
                <a:srgbClr val="C00000"/>
              </a:solidFill>
            </a:endParaRPr>
          </a:p>
          <a:p>
            <a:pPr algn="ctr" eaLnBrk="1" hangingPunct="1"/>
            <a:endParaRPr lang="en-US" altLang="fr-FR" dirty="0">
              <a:solidFill>
                <a:srgbClr val="C00000"/>
              </a:solidFill>
            </a:endParaRPr>
          </a:p>
        </p:txBody>
      </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359" y="2204864"/>
            <a:ext cx="4824515" cy="2713789"/>
          </a:xfrm>
          <a:prstGeom prst="rect">
            <a:avLst/>
          </a:prstGeom>
        </p:spPr>
      </p:pic>
      <p:sp>
        <p:nvSpPr>
          <p:cNvPr id="19" name="Titre 10"/>
          <p:cNvSpPr>
            <a:spLocks noGrp="1"/>
          </p:cNvSpPr>
          <p:nvPr>
            <p:ph type="title" idx="4294967295"/>
          </p:nvPr>
        </p:nvSpPr>
        <p:spPr bwMode="auto">
          <a:xfrm>
            <a:off x="1511300" y="52388"/>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
        <p:nvSpPr>
          <p:cNvPr id="16" name="Text Box 22"/>
          <p:cNvSpPr txBox="1">
            <a:spLocks noChangeArrowheads="1"/>
          </p:cNvSpPr>
          <p:nvPr/>
        </p:nvSpPr>
        <p:spPr bwMode="auto">
          <a:xfrm>
            <a:off x="3052871" y="980728"/>
            <a:ext cx="3228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buFont typeface="Wingdings" pitchFamily="2" charset="2"/>
              <a:buNone/>
            </a:pPr>
            <a:r>
              <a:rPr lang="en-US" altLang="fr-FR" sz="2400" b="1" dirty="0" smtClean="0">
                <a:solidFill>
                  <a:srgbClr val="C00000"/>
                </a:solidFill>
              </a:rPr>
              <a:t>Activation dosimetry</a:t>
            </a:r>
            <a:endParaRPr lang="en-US" altLang="fr-FR" sz="2400" dirty="0">
              <a:solidFill>
                <a:srgbClr val="C00000"/>
              </a:solidFill>
            </a:endParaRPr>
          </a:p>
        </p:txBody>
      </p:sp>
    </p:spTree>
    <p:extLst>
      <p:ext uri="{BB962C8B-B14F-4D97-AF65-F5344CB8AC3E}">
        <p14:creationId xmlns:p14="http://schemas.microsoft.com/office/powerpoint/2010/main" val="219974256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4"/>
          <p:cNvSpPr txBox="1">
            <a:spLocks noChangeArrowheads="1"/>
          </p:cNvSpPr>
          <p:nvPr/>
        </p:nvSpPr>
        <p:spPr bwMode="auto">
          <a:xfrm>
            <a:off x="339725" y="1486525"/>
            <a:ext cx="8458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360363" indent="-360363" eaLnBrk="0" hangingPunct="0">
              <a:lnSpc>
                <a:spcPts val="2000"/>
              </a:lnSpc>
              <a:buSzPct val="90000"/>
              <a:buBlip>
                <a:blip r:embed="rId2"/>
              </a:buBlip>
              <a:tabLst>
                <a:tab pos="534988" algn="l"/>
              </a:tabLst>
              <a:defRPr sz="1600">
                <a:solidFill>
                  <a:srgbClr val="666666"/>
                </a:solidFill>
                <a:latin typeface="Arial" charset="0"/>
              </a:defRPr>
            </a:lvl2pPr>
            <a:lvl3pPr marL="361950" indent="552450" eaLnBrk="0" hangingPunct="0">
              <a:lnSpc>
                <a:spcPts val="2000"/>
              </a:lnSpc>
              <a:buSzPct val="36000"/>
              <a:buFont typeface="Arial" charset="0"/>
              <a:tabLst>
                <a:tab pos="534988" algn="l"/>
              </a:tabLst>
              <a:defRPr sz="1600">
                <a:solidFill>
                  <a:srgbClr val="666666"/>
                </a:solidFill>
                <a:latin typeface="Arial" charset="0"/>
              </a:defRPr>
            </a:lvl3pPr>
            <a:lvl4pPr marL="1009650" indent="-238125"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1133475" indent="-1143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15906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0478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25050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29622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eaLnBrk="1" hangingPunct="1">
              <a:spcBef>
                <a:spcPct val="50000"/>
              </a:spcBef>
              <a:spcAft>
                <a:spcPct val="0"/>
              </a:spcAft>
              <a:buFontTx/>
              <a:buNone/>
            </a:pPr>
            <a:r>
              <a:rPr lang="en-US" altLang="fr-FR" sz="1800" dirty="0">
                <a:solidFill>
                  <a:schemeClr val="tx1"/>
                </a:solidFill>
              </a:rPr>
              <a:t>Measurement of the current generated by fission reactions in a fissile material deposited on an electrode </a:t>
            </a:r>
          </a:p>
        </p:txBody>
      </p:sp>
      <p:pic>
        <p:nvPicPr>
          <p:cNvPr id="32772" name="Image 55" descr="CF schématique.docx - Microsoft Wor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826568"/>
            <a:ext cx="3373437"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9388" y="2173288"/>
            <a:ext cx="4824412" cy="3048000"/>
          </a:xfrm>
          <a:prstGeom prst="rect">
            <a:avLst/>
          </a:prstGeom>
        </p:spPr>
        <p:txBody>
          <a:bodyPr>
            <a:spAutoFit/>
          </a:bodyPr>
          <a:lstStyle/>
          <a:p>
            <a:pPr>
              <a:defRPr/>
            </a:pPr>
            <a:r>
              <a:rPr lang="en-US" sz="1600" dirty="0"/>
              <a:t>An effective detector for measuring neutron flux</a:t>
            </a:r>
          </a:p>
          <a:p>
            <a:pPr marL="285750" indent="-285750">
              <a:buFont typeface="Arial" panose="020B0604020202020204" pitchFamily="34" charset="0"/>
              <a:buChar char="•"/>
              <a:defRPr/>
            </a:pPr>
            <a:r>
              <a:rPr lang="en-US" sz="1600" dirty="0">
                <a:solidFill>
                  <a:srgbClr val="666666"/>
                </a:solidFill>
              </a:rPr>
              <a:t>High linearity signal (10 decades) </a:t>
            </a:r>
          </a:p>
          <a:p>
            <a:pPr marL="285750" indent="-285750">
              <a:buFont typeface="Arial" panose="020B0604020202020204" pitchFamily="34" charset="0"/>
              <a:buChar char="•"/>
              <a:defRPr/>
            </a:pPr>
            <a:r>
              <a:rPr lang="en-US" sz="1600" dirty="0">
                <a:solidFill>
                  <a:srgbClr val="666666"/>
                </a:solidFill>
              </a:rPr>
              <a:t>Real-time online measurement</a:t>
            </a:r>
          </a:p>
          <a:p>
            <a:pPr>
              <a:defRPr/>
            </a:pPr>
            <a:endParaRPr lang="en-US" sz="1600" dirty="0"/>
          </a:p>
          <a:p>
            <a:pPr>
              <a:defRPr/>
            </a:pPr>
            <a:r>
              <a:rPr lang="en-US" sz="1600" dirty="0"/>
              <a:t>A modular detector</a:t>
            </a:r>
          </a:p>
          <a:p>
            <a:pPr marL="285750" indent="-285750">
              <a:buFont typeface="Arial" panose="020B0604020202020204" pitchFamily="34" charset="0"/>
              <a:buChar char="•"/>
              <a:defRPr/>
            </a:pPr>
            <a:r>
              <a:rPr lang="en-US" sz="1600" dirty="0">
                <a:solidFill>
                  <a:srgbClr val="666666"/>
                </a:solidFill>
              </a:rPr>
              <a:t>Choice of fissile isotope and mass deposit</a:t>
            </a:r>
          </a:p>
          <a:p>
            <a:pPr marL="285750" indent="-285750">
              <a:buFont typeface="Arial" panose="020B0604020202020204" pitchFamily="34" charset="0"/>
              <a:buChar char="•"/>
              <a:defRPr/>
            </a:pPr>
            <a:r>
              <a:rPr lang="en-US" sz="1600" dirty="0">
                <a:solidFill>
                  <a:srgbClr val="666666"/>
                </a:solidFill>
              </a:rPr>
              <a:t>Adaptation of technological parameters:</a:t>
            </a:r>
          </a:p>
          <a:p>
            <a:pPr>
              <a:defRPr/>
            </a:pPr>
            <a:r>
              <a:rPr lang="en-US" sz="1600" dirty="0">
                <a:solidFill>
                  <a:srgbClr val="666666"/>
                </a:solidFill>
              </a:rPr>
              <a:t>	geometry, nature and pressure of gas... </a:t>
            </a:r>
          </a:p>
          <a:p>
            <a:pPr>
              <a:defRPr/>
            </a:pPr>
            <a:endParaRPr lang="en-US" sz="1600" dirty="0"/>
          </a:p>
          <a:p>
            <a:pPr>
              <a:defRPr/>
            </a:pPr>
            <a:r>
              <a:rPr lang="en-US" sz="1600" dirty="0"/>
              <a:t>A multi-information signal </a:t>
            </a:r>
          </a:p>
          <a:p>
            <a:pPr marL="285750" indent="-285750">
              <a:buFont typeface="Arial" panose="020B0604020202020204" pitchFamily="34" charset="0"/>
              <a:buChar char="•"/>
              <a:defRPr/>
            </a:pPr>
            <a:r>
              <a:rPr lang="en-US" sz="1600" dirty="0">
                <a:solidFill>
                  <a:srgbClr val="666666"/>
                </a:solidFill>
              </a:rPr>
              <a:t>Three operating modes depending on flux range</a:t>
            </a:r>
          </a:p>
          <a:p>
            <a:pPr marL="285750" indent="-285750">
              <a:buFont typeface="Arial" panose="020B0604020202020204" pitchFamily="34" charset="0"/>
              <a:buChar char="•"/>
              <a:defRPr/>
            </a:pPr>
            <a:r>
              <a:rPr lang="en-US" sz="1600" dirty="0">
                <a:solidFill>
                  <a:srgbClr val="666666"/>
                </a:solidFill>
              </a:rPr>
              <a:t>Neutron / gamma effective discrimination</a:t>
            </a:r>
          </a:p>
        </p:txBody>
      </p:sp>
      <p:pic>
        <p:nvPicPr>
          <p:cNvPr id="327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4221163"/>
            <a:ext cx="3382963" cy="253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12" descr="CFUZ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467350"/>
            <a:ext cx="34575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Espace réservé du numéro de diapositive 8"/>
          <p:cNvSpPr txBox="1">
            <a:spLocks noGrp="1"/>
          </p:cNvSpPr>
          <p:nvPr/>
        </p:nvSpPr>
        <p:spPr bwMode="auto">
          <a:xfrm>
            <a:off x="7956550" y="6303963"/>
            <a:ext cx="11191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en-US" altLang="fr-FR" sz="1000">
                <a:solidFill>
                  <a:srgbClr val="666666"/>
                </a:solidFill>
              </a:rPr>
              <a:t>  PAGE </a:t>
            </a:r>
            <a:fld id="{C40E6131-B46E-47C1-A366-19F8B2D94A6B}" type="slidenum">
              <a:rPr lang="en-US" altLang="fr-FR" sz="1000">
                <a:solidFill>
                  <a:srgbClr val="666666"/>
                </a:solidFill>
              </a:rPr>
              <a:pPr algn="r" eaLnBrk="1" hangingPunct="1">
                <a:spcAft>
                  <a:spcPct val="0"/>
                </a:spcAft>
                <a:buFontTx/>
                <a:buNone/>
              </a:pPr>
              <a:t>24</a:t>
            </a:fld>
            <a:endParaRPr lang="en-US" altLang="fr-FR" sz="1000">
              <a:solidFill>
                <a:srgbClr val="666666"/>
              </a:solidFill>
            </a:endParaRPr>
          </a:p>
        </p:txBody>
      </p:sp>
      <p:sp>
        <p:nvSpPr>
          <p:cNvPr id="10" name="Titre 10"/>
          <p:cNvSpPr>
            <a:spLocks noGrp="1"/>
          </p:cNvSpPr>
          <p:nvPr>
            <p:ph type="title" idx="4294967295"/>
          </p:nvPr>
        </p:nvSpPr>
        <p:spPr bwMode="auto">
          <a:xfrm>
            <a:off x="1511300" y="52388"/>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
        <p:nvSpPr>
          <p:cNvPr id="9" name="Text Box 22"/>
          <p:cNvSpPr txBox="1">
            <a:spLocks noChangeArrowheads="1"/>
          </p:cNvSpPr>
          <p:nvPr/>
        </p:nvSpPr>
        <p:spPr bwMode="auto">
          <a:xfrm>
            <a:off x="3266876" y="980728"/>
            <a:ext cx="2800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buFont typeface="Wingdings" pitchFamily="2" charset="2"/>
              <a:buNone/>
            </a:pPr>
            <a:r>
              <a:rPr lang="en-US" altLang="fr-FR" sz="2400" b="1" dirty="0" smtClean="0">
                <a:solidFill>
                  <a:srgbClr val="C00000"/>
                </a:solidFill>
              </a:rPr>
              <a:t>Fission chambers</a:t>
            </a:r>
            <a:endParaRPr lang="en-US" altLang="fr-FR" sz="2400" dirty="0">
              <a:solidFill>
                <a:srgbClr val="C00000"/>
              </a:solidFill>
            </a:endParaRPr>
          </a:p>
        </p:txBody>
      </p:sp>
    </p:spTree>
    <p:extLst>
      <p:ext uri="{BB962C8B-B14F-4D97-AF65-F5344CB8AC3E}">
        <p14:creationId xmlns:p14="http://schemas.microsoft.com/office/powerpoint/2010/main" val="313674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25</a:t>
            </a:fld>
            <a:endParaRPr lang="fr-FR" altLang="fr-FR" sz="1000" dirty="0">
              <a:solidFill>
                <a:srgbClr val="666666"/>
              </a:solidFill>
            </a:endParaRPr>
          </a:p>
        </p:txBody>
      </p:sp>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75" y="1628800"/>
            <a:ext cx="2684111" cy="334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897" y="3023220"/>
            <a:ext cx="318928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5432" y="1345955"/>
            <a:ext cx="2781507" cy="115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6"/>
          <p:cNvSpPr>
            <a:spLocks noChangeShapeType="1"/>
          </p:cNvSpPr>
          <p:nvPr/>
        </p:nvSpPr>
        <p:spPr bwMode="auto">
          <a:xfrm flipV="1">
            <a:off x="2801586" y="1770927"/>
            <a:ext cx="3407780" cy="1030730"/>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Text Box 7"/>
          <p:cNvSpPr txBox="1">
            <a:spLocks noChangeArrowheads="1"/>
          </p:cNvSpPr>
          <p:nvPr/>
        </p:nvSpPr>
        <p:spPr bwMode="auto">
          <a:xfrm rot="20622906">
            <a:off x="3817384" y="1940444"/>
            <a:ext cx="12618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fr-FR" altLang="fr-FR" i="1" dirty="0" smtClean="0"/>
              <a:t>Count rate</a:t>
            </a:r>
            <a:endParaRPr lang="fr-FR" altLang="fr-FR" i="1" dirty="0"/>
          </a:p>
        </p:txBody>
      </p:sp>
      <p:sp>
        <p:nvSpPr>
          <p:cNvPr id="21" name="Text Box 8"/>
          <p:cNvSpPr txBox="1">
            <a:spLocks noChangeArrowheads="1"/>
          </p:cNvSpPr>
          <p:nvPr/>
        </p:nvSpPr>
        <p:spPr bwMode="auto">
          <a:xfrm>
            <a:off x="697711" y="4865965"/>
            <a:ext cx="17155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fr-FR" altLang="fr-FR" b="1" dirty="0" smtClean="0">
                <a:solidFill>
                  <a:srgbClr val="C00000"/>
                </a:solidFill>
              </a:rPr>
              <a:t>Pulse mode</a:t>
            </a:r>
            <a:endParaRPr lang="fr-FR" altLang="fr-FR" b="1" dirty="0">
              <a:solidFill>
                <a:srgbClr val="C00000"/>
              </a:solidFill>
            </a:endParaRPr>
          </a:p>
          <a:p>
            <a:pPr algn="ctr">
              <a:spcBef>
                <a:spcPts val="0"/>
              </a:spcBef>
              <a:buFontTx/>
              <a:buNone/>
            </a:pPr>
            <a:r>
              <a:rPr lang="fr-FR" altLang="fr-FR" b="1" dirty="0" smtClean="0">
                <a:sym typeface="Symbol" pitchFamily="18" charset="2"/>
              </a:rPr>
              <a:t> suppression</a:t>
            </a:r>
            <a:endParaRPr lang="fr-FR" altLang="fr-FR" b="1" dirty="0">
              <a:sym typeface="Symbol" pitchFamily="18" charset="2"/>
            </a:endParaRPr>
          </a:p>
        </p:txBody>
      </p:sp>
      <p:sp>
        <p:nvSpPr>
          <p:cNvPr id="24" name="Line 9"/>
          <p:cNvSpPr>
            <a:spLocks noChangeShapeType="1"/>
          </p:cNvSpPr>
          <p:nvPr/>
        </p:nvSpPr>
        <p:spPr bwMode="auto">
          <a:xfrm>
            <a:off x="411163" y="3225825"/>
            <a:ext cx="22886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 name="Text Box 10"/>
          <p:cNvSpPr txBox="1">
            <a:spLocks noChangeArrowheads="1"/>
          </p:cNvSpPr>
          <p:nvPr/>
        </p:nvSpPr>
        <p:spPr bwMode="auto">
          <a:xfrm>
            <a:off x="444985" y="3316883"/>
            <a:ext cx="8146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sz="1200" dirty="0" smtClean="0">
                <a:solidFill>
                  <a:srgbClr val="FF0000"/>
                </a:solidFill>
              </a:rPr>
              <a:t>threshold</a:t>
            </a:r>
            <a:endParaRPr lang="en-US" altLang="fr-FR" sz="1200" dirty="0">
              <a:solidFill>
                <a:srgbClr val="FF0000"/>
              </a:solidFill>
            </a:endParaRPr>
          </a:p>
        </p:txBody>
      </p:sp>
      <p:sp>
        <p:nvSpPr>
          <p:cNvPr id="26" name="Text Box 11"/>
          <p:cNvSpPr txBox="1">
            <a:spLocks noChangeArrowheads="1"/>
          </p:cNvSpPr>
          <p:nvPr/>
        </p:nvSpPr>
        <p:spPr bwMode="auto">
          <a:xfrm>
            <a:off x="6012160" y="3206888"/>
            <a:ext cx="3134485" cy="184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b="1" dirty="0" smtClean="0">
                <a:solidFill>
                  <a:srgbClr val="C00000"/>
                </a:solidFill>
              </a:rPr>
              <a:t>Campbell mode (MSV)</a:t>
            </a:r>
          </a:p>
          <a:p>
            <a:pPr algn="ctr">
              <a:spcBef>
                <a:spcPct val="50000"/>
              </a:spcBef>
              <a:buFontTx/>
              <a:buNone/>
            </a:pPr>
            <a:r>
              <a:rPr lang="en-US" altLang="fr-FR" dirty="0" smtClean="0">
                <a:sym typeface="Symbol" pitchFamily="18" charset="2"/>
              </a:rPr>
              <a:t>V² = KNQ² </a:t>
            </a:r>
          </a:p>
          <a:p>
            <a:pPr algn="ctr">
              <a:spcBef>
                <a:spcPct val="50000"/>
              </a:spcBef>
              <a:buFontTx/>
              <a:buNone/>
            </a:pPr>
            <a:r>
              <a:rPr lang="en-US" altLang="fr-FR" sz="1400" dirty="0" smtClean="0">
                <a:sym typeface="Symbol" pitchFamily="18" charset="2"/>
              </a:rPr>
              <a:t>V² :  variance </a:t>
            </a:r>
          </a:p>
          <a:p>
            <a:pPr algn="ctr">
              <a:spcBef>
                <a:spcPts val="0"/>
              </a:spcBef>
              <a:buFontTx/>
              <a:buNone/>
            </a:pPr>
            <a:r>
              <a:rPr lang="en-US" altLang="fr-FR" sz="1400" dirty="0" smtClean="0">
                <a:sym typeface="Symbol" pitchFamily="18" charset="2"/>
              </a:rPr>
              <a:t>Q : mean charge per event (Q &lt; </a:t>
            </a:r>
            <a:r>
              <a:rPr lang="en-US" altLang="fr-FR" sz="1400" dirty="0" err="1" smtClean="0">
                <a:sym typeface="Symbol" pitchFamily="18" charset="2"/>
              </a:rPr>
              <a:t>Qn</a:t>
            </a:r>
            <a:r>
              <a:rPr lang="en-US" altLang="fr-FR" sz="1400" dirty="0" smtClean="0">
                <a:sym typeface="Symbol" pitchFamily="18" charset="2"/>
              </a:rPr>
              <a:t>) </a:t>
            </a:r>
          </a:p>
          <a:p>
            <a:pPr algn="ctr">
              <a:spcBef>
                <a:spcPts val="0"/>
              </a:spcBef>
              <a:buFontTx/>
              <a:buNone/>
            </a:pPr>
            <a:r>
              <a:rPr lang="en-US" altLang="fr-FR" sz="1400" dirty="0" smtClean="0">
                <a:sym typeface="Symbol" pitchFamily="18" charset="2"/>
              </a:rPr>
              <a:t>N : mean event rate</a:t>
            </a:r>
          </a:p>
          <a:p>
            <a:pPr algn="ctr">
              <a:spcBef>
                <a:spcPct val="10000"/>
              </a:spcBef>
              <a:buFontTx/>
              <a:buNone/>
            </a:pPr>
            <a:r>
              <a:rPr lang="en-US" altLang="fr-FR" b="1" dirty="0" smtClean="0">
                <a:sym typeface="Wingdings" pitchFamily="2" charset="2"/>
              </a:rPr>
              <a:t> </a:t>
            </a:r>
            <a:r>
              <a:rPr lang="en-US" altLang="fr-FR" b="1" dirty="0" smtClean="0">
                <a:sym typeface="Symbol" pitchFamily="18" charset="2"/>
              </a:rPr>
              <a:t></a:t>
            </a:r>
            <a:r>
              <a:rPr lang="en-US" altLang="fr-FR" b="1" dirty="0" smtClean="0">
                <a:sym typeface="Wingdings" pitchFamily="2" charset="2"/>
              </a:rPr>
              <a:t> rejection</a:t>
            </a:r>
            <a:endParaRPr lang="en-US" altLang="fr-FR" b="1" dirty="0">
              <a:sym typeface="Wingdings" pitchFamily="2" charset="2"/>
            </a:endParaRPr>
          </a:p>
        </p:txBody>
      </p:sp>
      <p:sp>
        <p:nvSpPr>
          <p:cNvPr id="28" name="Text Box 12"/>
          <p:cNvSpPr txBox="1">
            <a:spLocks noChangeArrowheads="1"/>
          </p:cNvSpPr>
          <p:nvPr/>
        </p:nvSpPr>
        <p:spPr bwMode="auto">
          <a:xfrm>
            <a:off x="7115141" y="2432325"/>
            <a:ext cx="16979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b="1" dirty="0" smtClean="0">
                <a:solidFill>
                  <a:srgbClr val="C00000"/>
                </a:solidFill>
              </a:rPr>
              <a:t>Current mode</a:t>
            </a:r>
            <a:endParaRPr lang="en-US" altLang="fr-FR" b="1" dirty="0">
              <a:solidFill>
                <a:srgbClr val="C00000"/>
              </a:solidFill>
              <a:sym typeface="Symbol" pitchFamily="18" charset="2"/>
            </a:endParaRPr>
          </a:p>
        </p:txBody>
      </p:sp>
      <p:sp>
        <p:nvSpPr>
          <p:cNvPr id="29" name="Text Box 7"/>
          <p:cNvSpPr txBox="1">
            <a:spLocks noChangeArrowheads="1"/>
          </p:cNvSpPr>
          <p:nvPr/>
        </p:nvSpPr>
        <p:spPr bwMode="auto">
          <a:xfrm>
            <a:off x="2933647" y="2708920"/>
            <a:ext cx="18165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fr-FR" altLang="fr-FR" sz="1600" i="1" dirty="0" smtClean="0"/>
              <a:t>&gt; 5.10</a:t>
            </a:r>
            <a:r>
              <a:rPr lang="fr-FR" altLang="fr-FR" sz="1600" i="1" baseline="30000" dirty="0" smtClean="0"/>
              <a:t>10</a:t>
            </a:r>
            <a:r>
              <a:rPr lang="fr-FR" altLang="fr-FR" sz="1600" i="1" dirty="0" smtClean="0"/>
              <a:t> n.cm</a:t>
            </a:r>
            <a:r>
              <a:rPr lang="fr-FR" altLang="fr-FR" sz="1600" i="1" baseline="30000" dirty="0" smtClean="0"/>
              <a:t>-2</a:t>
            </a:r>
            <a:r>
              <a:rPr lang="fr-FR" altLang="fr-FR" sz="1600" i="1" dirty="0" smtClean="0"/>
              <a:t>.s</a:t>
            </a:r>
            <a:r>
              <a:rPr lang="fr-FR" altLang="fr-FR" sz="1600" i="1" baseline="30000" dirty="0" smtClean="0"/>
              <a:t>-1</a:t>
            </a:r>
            <a:endParaRPr lang="fr-FR" altLang="fr-FR" sz="1600" i="1" baseline="30000" dirty="0"/>
          </a:p>
        </p:txBody>
      </p:sp>
      <p:sp>
        <p:nvSpPr>
          <p:cNvPr id="2" name="ZoneTexte 1"/>
          <p:cNvSpPr txBox="1"/>
          <p:nvPr/>
        </p:nvSpPr>
        <p:spPr>
          <a:xfrm>
            <a:off x="36945" y="5741364"/>
            <a:ext cx="9119804" cy="723275"/>
          </a:xfrm>
          <a:prstGeom prst="rect">
            <a:avLst/>
          </a:prstGeom>
          <a:noFill/>
        </p:spPr>
        <p:txBody>
          <a:bodyPr wrap="none" rtlCol="0">
            <a:spAutoFit/>
          </a:bodyPr>
          <a:lstStyle/>
          <a:p>
            <a:r>
              <a:rPr lang="en-US" b="1" dirty="0" smtClean="0">
                <a:solidFill>
                  <a:srgbClr val="C00000"/>
                </a:solidFill>
              </a:rPr>
              <a:t>Campbell mode reduces </a:t>
            </a:r>
            <a:r>
              <a:rPr lang="en-US" altLang="fr-FR" b="1" dirty="0" smtClean="0">
                <a:solidFill>
                  <a:srgbClr val="C00000"/>
                </a:solidFill>
                <a:sym typeface="Symbol" pitchFamily="18" charset="2"/>
              </a:rPr>
              <a:t> contribution by a factor of  50% /</a:t>
            </a:r>
            <a:r>
              <a:rPr lang="en-US" b="1" dirty="0" smtClean="0">
                <a:solidFill>
                  <a:srgbClr val="C00000"/>
                </a:solidFill>
              </a:rPr>
              <a:t> 0.6% = 83 for </a:t>
            </a:r>
            <a:r>
              <a:rPr lang="en-US" b="1" baseline="30000" dirty="0" smtClean="0">
                <a:solidFill>
                  <a:srgbClr val="C00000"/>
                </a:solidFill>
              </a:rPr>
              <a:t>242</a:t>
            </a:r>
            <a:r>
              <a:rPr lang="en-US" b="1" dirty="0" smtClean="0">
                <a:solidFill>
                  <a:srgbClr val="C00000"/>
                </a:solidFill>
              </a:rPr>
              <a:t>Pu FC</a:t>
            </a:r>
          </a:p>
          <a:p>
            <a:pPr>
              <a:spcBef>
                <a:spcPts val="600"/>
              </a:spcBef>
            </a:pPr>
            <a:r>
              <a:rPr lang="en-US" b="1" dirty="0">
                <a:solidFill>
                  <a:srgbClr val="C00000"/>
                </a:solidFill>
              </a:rPr>
              <a:t>	</a:t>
            </a:r>
            <a:r>
              <a:rPr lang="en-US" b="1" dirty="0" smtClean="0">
                <a:solidFill>
                  <a:srgbClr val="C00000"/>
                </a:solidFill>
              </a:rPr>
              <a:t>				         and 10.5% / 0.4% = 26 for  </a:t>
            </a:r>
            <a:r>
              <a:rPr lang="en-US" b="1" baseline="30000" dirty="0" smtClean="0">
                <a:solidFill>
                  <a:srgbClr val="C00000"/>
                </a:solidFill>
              </a:rPr>
              <a:t>235</a:t>
            </a:r>
            <a:r>
              <a:rPr lang="en-US" b="1" dirty="0" smtClean="0">
                <a:solidFill>
                  <a:srgbClr val="C00000"/>
                </a:solidFill>
              </a:rPr>
              <a:t>U  FC</a:t>
            </a:r>
            <a:endParaRPr lang="en-US" b="1" dirty="0">
              <a:solidFill>
                <a:srgbClr val="C00000"/>
              </a:solidFill>
            </a:endParaRPr>
          </a:p>
        </p:txBody>
      </p:sp>
      <p:sp>
        <p:nvSpPr>
          <p:cNvPr id="22" name="Titre 10"/>
          <p:cNvSpPr>
            <a:spLocks noGrp="1"/>
          </p:cNvSpPr>
          <p:nvPr>
            <p:ph type="title" idx="4294967295"/>
          </p:nvPr>
        </p:nvSpPr>
        <p:spPr bwMode="auto">
          <a:xfrm>
            <a:off x="1511300" y="52388"/>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
        <p:nvSpPr>
          <p:cNvPr id="23" name="Text Box 22"/>
          <p:cNvSpPr txBox="1">
            <a:spLocks noChangeArrowheads="1"/>
          </p:cNvSpPr>
          <p:nvPr/>
        </p:nvSpPr>
        <p:spPr bwMode="auto">
          <a:xfrm>
            <a:off x="3266876" y="980728"/>
            <a:ext cx="2800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buFont typeface="Wingdings" pitchFamily="2" charset="2"/>
              <a:buNone/>
            </a:pPr>
            <a:r>
              <a:rPr lang="en-US" altLang="fr-FR" sz="2400" b="1" dirty="0" smtClean="0">
                <a:solidFill>
                  <a:srgbClr val="C00000"/>
                </a:solidFill>
              </a:rPr>
              <a:t>Fission chambers</a:t>
            </a:r>
            <a:endParaRPr lang="en-US" altLang="fr-FR" sz="2400" dirty="0">
              <a:solidFill>
                <a:srgbClr val="C00000"/>
              </a:solidFill>
            </a:endParaRPr>
          </a:p>
        </p:txBody>
      </p:sp>
    </p:spTree>
    <p:extLst>
      <p:ext uri="{BB962C8B-B14F-4D97-AF65-F5344CB8AC3E}">
        <p14:creationId xmlns:p14="http://schemas.microsoft.com/office/powerpoint/2010/main" val="3279221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7504" y="1872987"/>
            <a:ext cx="8964488" cy="907941"/>
          </a:xfrm>
          <a:prstGeom prst="rect">
            <a:avLst/>
          </a:prstGeom>
          <a:noFill/>
        </p:spPr>
        <p:txBody>
          <a:bodyPr wrap="square">
            <a:spAutoFit/>
          </a:bodyPr>
          <a:lstStyle/>
          <a:p>
            <a:pPr marL="285750" lvl="1" indent="-285750">
              <a:spcBef>
                <a:spcPts val="600"/>
              </a:spcBef>
              <a:defRPr/>
            </a:pPr>
            <a:r>
              <a:rPr lang="en-US" sz="1600" dirty="0" smtClean="0">
                <a:sym typeface="Wingdings" panose="05000000000000000000" pitchFamily="2" charset="2"/>
              </a:rPr>
              <a:t> </a:t>
            </a:r>
            <a:r>
              <a:rPr lang="en-US" sz="1600" dirty="0">
                <a:sym typeface="Wingdings" panose="05000000000000000000" pitchFamily="2" charset="2"/>
              </a:rPr>
              <a:t>M</a:t>
            </a:r>
            <a:r>
              <a:rPr lang="en-US" sz="1600" dirty="0" smtClean="0">
                <a:sym typeface="Wingdings" panose="05000000000000000000" pitchFamily="2" charset="2"/>
              </a:rPr>
              <a:t>anufacturing specific </a:t>
            </a:r>
            <a:r>
              <a:rPr lang="en-US" sz="1600" dirty="0">
                <a:sym typeface="Wingdings" panose="05000000000000000000" pitchFamily="2" charset="2"/>
              </a:rPr>
              <a:t>fission chambers with </a:t>
            </a:r>
            <a:r>
              <a:rPr lang="en-US" sz="1600" dirty="0" smtClean="0">
                <a:sym typeface="Wingdings" panose="05000000000000000000" pitchFamily="2" charset="2"/>
              </a:rPr>
              <a:t>various </a:t>
            </a:r>
            <a:r>
              <a:rPr lang="en-US" sz="1600" dirty="0">
                <a:sym typeface="Wingdings" panose="05000000000000000000" pitchFamily="2" charset="2"/>
              </a:rPr>
              <a:t>possible fissile deposits (mass/composition) : U, Pu, </a:t>
            </a:r>
            <a:r>
              <a:rPr lang="en-US" sz="1600" dirty="0" err="1">
                <a:sym typeface="Wingdings" panose="05000000000000000000" pitchFamily="2" charset="2"/>
              </a:rPr>
              <a:t>Th</a:t>
            </a:r>
            <a:r>
              <a:rPr lang="en-US" sz="1600" dirty="0">
                <a:sym typeface="Wingdings" panose="05000000000000000000" pitchFamily="2" charset="2"/>
              </a:rPr>
              <a:t>, Np, Am, Cm</a:t>
            </a:r>
            <a:r>
              <a:rPr lang="en-US" sz="1600" dirty="0" smtClean="0">
                <a:sym typeface="Wingdings" panose="05000000000000000000" pitchFamily="2" charset="2"/>
              </a:rPr>
              <a:t>… and specific designs</a:t>
            </a:r>
            <a:endParaRPr lang="en-US" sz="1600" dirty="0">
              <a:sym typeface="Wingdings" panose="05000000000000000000" pitchFamily="2" charset="2"/>
            </a:endParaRPr>
          </a:p>
          <a:p>
            <a:pPr marL="285750" lvl="1" indent="-285750" algn="l">
              <a:spcBef>
                <a:spcPts val="600"/>
              </a:spcBef>
              <a:defRPr/>
            </a:pPr>
            <a:r>
              <a:rPr lang="en-US" sz="1600" dirty="0" smtClean="0">
                <a:sym typeface="Wingdings" panose="05000000000000000000" pitchFamily="2" charset="2"/>
              </a:rPr>
              <a:t> Imagery and controls (RX)</a:t>
            </a:r>
          </a:p>
        </p:txBody>
      </p:sp>
      <p:pic>
        <p:nvPicPr>
          <p:cNvPr id="21" name="Imag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6213235"/>
            <a:ext cx="417671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984512" flipV="1">
            <a:off x="5794805" y="5928048"/>
            <a:ext cx="26590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0884" y="2809850"/>
            <a:ext cx="2903604" cy="19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938" y="2809850"/>
            <a:ext cx="32258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Imag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376" y="5384089"/>
            <a:ext cx="47783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6136" y="5373216"/>
            <a:ext cx="25431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8"/>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9"/>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26</a:t>
            </a:fld>
            <a:endParaRPr lang="fr-FR" altLang="fr-FR" sz="1000" dirty="0">
              <a:solidFill>
                <a:srgbClr val="666666"/>
              </a:solidFill>
            </a:endParaRPr>
          </a:p>
        </p:txBody>
      </p:sp>
      <p:pic>
        <p:nvPicPr>
          <p:cNvPr id="15" name="Picture 4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3"/>
          <a:stretch/>
        </p:blipFill>
        <p:spPr bwMode="auto">
          <a:xfrm>
            <a:off x="3563888" y="2809849"/>
            <a:ext cx="2397759" cy="197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6"/>
          <p:cNvSpPr txBox="1">
            <a:spLocks noChangeArrowheads="1"/>
          </p:cNvSpPr>
          <p:nvPr/>
        </p:nvSpPr>
        <p:spPr bwMode="auto">
          <a:xfrm>
            <a:off x="0" y="1497279"/>
            <a:ext cx="914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ts val="600"/>
              </a:spcBef>
              <a:defRPr/>
            </a:pPr>
            <a:r>
              <a:rPr lang="en-US" b="1" dirty="0" smtClean="0">
                <a:solidFill>
                  <a:srgbClr val="C00000"/>
                </a:solidFill>
              </a:rPr>
              <a:t>Fission </a:t>
            </a:r>
            <a:r>
              <a:rPr lang="en-US" b="1" dirty="0">
                <a:solidFill>
                  <a:srgbClr val="C00000"/>
                </a:solidFill>
              </a:rPr>
              <a:t>chamber manufacturing </a:t>
            </a:r>
            <a:r>
              <a:rPr lang="en-US" b="1" dirty="0" smtClean="0">
                <a:solidFill>
                  <a:srgbClr val="C00000"/>
                </a:solidFill>
              </a:rPr>
              <a:t>workshop at CEA Cadarache</a:t>
            </a:r>
            <a:endParaRPr lang="en-US" b="1" dirty="0">
              <a:solidFill>
                <a:srgbClr val="C00000"/>
              </a:solidFill>
            </a:endParaRPr>
          </a:p>
        </p:txBody>
      </p:sp>
      <p:sp>
        <p:nvSpPr>
          <p:cNvPr id="14" name="Titre 10"/>
          <p:cNvSpPr>
            <a:spLocks noGrp="1"/>
          </p:cNvSpPr>
          <p:nvPr>
            <p:ph type="title" idx="4294967295"/>
          </p:nvPr>
        </p:nvSpPr>
        <p:spPr bwMode="auto">
          <a:xfrm>
            <a:off x="1511300" y="52388"/>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
        <p:nvSpPr>
          <p:cNvPr id="13" name="Text Box 22"/>
          <p:cNvSpPr txBox="1">
            <a:spLocks noChangeArrowheads="1"/>
          </p:cNvSpPr>
          <p:nvPr/>
        </p:nvSpPr>
        <p:spPr bwMode="auto">
          <a:xfrm>
            <a:off x="3266876" y="980728"/>
            <a:ext cx="2800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buFont typeface="Wingdings" pitchFamily="2" charset="2"/>
              <a:buNone/>
            </a:pPr>
            <a:r>
              <a:rPr lang="en-US" altLang="fr-FR" sz="2400" b="1" dirty="0" smtClean="0">
                <a:solidFill>
                  <a:srgbClr val="C00000"/>
                </a:solidFill>
              </a:rPr>
              <a:t>Fission chambers</a:t>
            </a:r>
            <a:endParaRPr lang="en-US" altLang="fr-FR" sz="2400" dirty="0">
              <a:solidFill>
                <a:srgbClr val="C00000"/>
              </a:solidFill>
            </a:endParaRPr>
          </a:p>
        </p:txBody>
      </p:sp>
    </p:spTree>
    <p:extLst>
      <p:ext uri="{BB962C8B-B14F-4D97-AF65-F5344CB8AC3E}">
        <p14:creationId xmlns:p14="http://schemas.microsoft.com/office/powerpoint/2010/main" val="174292296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0419" name="Rectangle 3"/>
          <p:cNvSpPr>
            <a:spLocks noGrp="1" noChangeArrowheads="1"/>
          </p:cNvSpPr>
          <p:nvPr>
            <p:ph type="body" idx="1"/>
          </p:nvPr>
        </p:nvSpPr>
        <p:spPr>
          <a:xfrm>
            <a:off x="501377" y="980728"/>
            <a:ext cx="8391103" cy="5410137"/>
          </a:xfrm>
        </p:spPr>
        <p:txBody>
          <a:bodyPr/>
          <a:lstStyle/>
          <a:p>
            <a:pPr lvl="0" algn="ctr">
              <a:spcAft>
                <a:spcPts val="0"/>
              </a:spcAft>
            </a:pPr>
            <a:r>
              <a:rPr lang="en-US" sz="2000" b="1" dirty="0" smtClean="0">
                <a:solidFill>
                  <a:srgbClr val="C00000"/>
                </a:solidFill>
              </a:rPr>
              <a:t>Application of fission chambers :</a:t>
            </a:r>
          </a:p>
          <a:p>
            <a:pPr lvl="0" algn="ctr">
              <a:spcBef>
                <a:spcPts val="0"/>
              </a:spcBef>
            </a:pPr>
            <a:r>
              <a:rPr lang="en-US" sz="2000" b="1" dirty="0" smtClean="0">
                <a:solidFill>
                  <a:srgbClr val="C00000"/>
                </a:solidFill>
              </a:rPr>
              <a:t>Fast Neutron Flux Measurement</a:t>
            </a:r>
          </a:p>
          <a:p>
            <a:pPr marL="1074738" lvl="0" indent="-1074738">
              <a:spcBef>
                <a:spcPts val="0"/>
              </a:spcBef>
              <a:spcAft>
                <a:spcPts val="0"/>
              </a:spcAft>
            </a:pPr>
            <a:r>
              <a:rPr lang="en-US" sz="1600" u="sng" dirty="0" smtClean="0">
                <a:solidFill>
                  <a:schemeClr val="tx1"/>
                </a:solidFill>
              </a:rPr>
              <a:t>Objective :</a:t>
            </a:r>
            <a:r>
              <a:rPr lang="en-US" sz="1600" dirty="0" smtClean="0">
                <a:solidFill>
                  <a:schemeClr val="tx1"/>
                </a:solidFill>
              </a:rPr>
              <a:t> 	</a:t>
            </a:r>
            <a:r>
              <a:rPr lang="en-US" sz="1600" b="1" dirty="0" smtClean="0">
                <a:solidFill>
                  <a:srgbClr val="C00000"/>
                </a:solidFill>
              </a:rPr>
              <a:t>Online measurement of the fast neutron flux </a:t>
            </a:r>
            <a:r>
              <a:rPr lang="en-US" sz="1600" dirty="0" smtClean="0">
                <a:solidFill>
                  <a:srgbClr val="C00000"/>
                </a:solidFill>
              </a:rPr>
              <a:t>(E&gt;1 MeV) </a:t>
            </a:r>
            <a:r>
              <a:rPr lang="en-US" altLang="fr-FR" sz="1600" dirty="0" smtClean="0">
                <a:solidFill>
                  <a:srgbClr val="C00000"/>
                </a:solidFill>
                <a:latin typeface="Arial" charset="0"/>
                <a:cs typeface="Arial" charset="0"/>
              </a:rPr>
              <a:t>in </a:t>
            </a:r>
            <a:r>
              <a:rPr lang="en-US" altLang="fr-FR" sz="1600" dirty="0">
                <a:solidFill>
                  <a:srgbClr val="C00000"/>
                </a:solidFill>
                <a:latin typeface="Arial" charset="0"/>
                <a:cs typeface="Arial" charset="0"/>
              </a:rPr>
              <a:t>typical Material Testing Reactor </a:t>
            </a:r>
            <a:r>
              <a:rPr lang="en-US" altLang="fr-FR" sz="1600" dirty="0" smtClean="0">
                <a:solidFill>
                  <a:srgbClr val="C00000"/>
                </a:solidFill>
                <a:latin typeface="Arial" charset="0"/>
                <a:cs typeface="Arial" charset="0"/>
              </a:rPr>
              <a:t>conditions</a:t>
            </a:r>
            <a:r>
              <a:rPr lang="en-US" altLang="fr-FR" sz="1600" dirty="0">
                <a:solidFill>
                  <a:srgbClr val="C00000"/>
                </a:solidFill>
                <a:latin typeface="Arial" charset="0"/>
                <a:cs typeface="Arial" charset="0"/>
              </a:rPr>
              <a:t> </a:t>
            </a:r>
            <a:r>
              <a:rPr lang="en-US" altLang="fr-FR" sz="1600" dirty="0" smtClean="0">
                <a:solidFill>
                  <a:srgbClr val="C00000"/>
                </a:solidFill>
                <a:latin typeface="Arial" charset="0"/>
                <a:cs typeface="Arial" charset="0"/>
              </a:rPr>
              <a:t>: </a:t>
            </a:r>
            <a:r>
              <a:rPr lang="en-US" altLang="fr-FR" sz="1600" b="1" dirty="0" smtClean="0">
                <a:solidFill>
                  <a:srgbClr val="C00000"/>
                </a:solidFill>
                <a:latin typeface="Arial" charset="0"/>
                <a:cs typeface="Arial" charset="0"/>
              </a:rPr>
              <a:t>high neutron flux </a:t>
            </a:r>
            <a:r>
              <a:rPr lang="en-US" altLang="fr-FR" sz="1600" dirty="0" smtClean="0">
                <a:solidFill>
                  <a:srgbClr val="C00000"/>
                </a:solidFill>
                <a:latin typeface="Arial" charset="0"/>
                <a:cs typeface="Arial" charset="0"/>
              </a:rPr>
              <a:t>(</a:t>
            </a:r>
            <a:r>
              <a:rPr lang="en-US" altLang="fr-FR" sz="1600" b="1" dirty="0" smtClean="0">
                <a:solidFill>
                  <a:srgbClr val="C00000"/>
                </a:solidFill>
                <a:latin typeface="Arial" charset="0"/>
                <a:cs typeface="Arial" charset="0"/>
              </a:rPr>
              <a:t>10</a:t>
            </a:r>
            <a:r>
              <a:rPr lang="en-US" altLang="fr-FR" sz="1600" b="1" baseline="30000" dirty="0" smtClean="0">
                <a:solidFill>
                  <a:srgbClr val="C00000"/>
                </a:solidFill>
                <a:latin typeface="Arial" charset="0"/>
                <a:cs typeface="Arial" charset="0"/>
              </a:rPr>
              <a:t>15</a:t>
            </a:r>
            <a:r>
              <a:rPr lang="en-US" altLang="fr-FR" sz="1600" b="1" dirty="0">
                <a:solidFill>
                  <a:srgbClr val="C00000"/>
                </a:solidFill>
                <a:latin typeface="Arial" charset="0"/>
                <a:cs typeface="Arial" charset="0"/>
              </a:rPr>
              <a:t> </a:t>
            </a:r>
            <a:r>
              <a:rPr lang="en-US" altLang="fr-FR" sz="1600" b="1" dirty="0" smtClean="0">
                <a:solidFill>
                  <a:srgbClr val="C00000"/>
                </a:solidFill>
                <a:latin typeface="Arial" charset="0"/>
                <a:cs typeface="Arial" charset="0"/>
              </a:rPr>
              <a:t>n.cm</a:t>
            </a:r>
            <a:r>
              <a:rPr lang="en-US" altLang="fr-FR" sz="1600" b="1" baseline="30000" dirty="0" smtClean="0">
                <a:solidFill>
                  <a:srgbClr val="C00000"/>
                </a:solidFill>
                <a:latin typeface="Arial" charset="0"/>
                <a:cs typeface="Arial" charset="0"/>
              </a:rPr>
              <a:t>-2</a:t>
            </a:r>
            <a:r>
              <a:rPr lang="en-US" altLang="fr-FR" sz="1600" b="1" dirty="0" smtClean="0">
                <a:solidFill>
                  <a:srgbClr val="C00000"/>
                </a:solidFill>
                <a:latin typeface="Arial" charset="0"/>
                <a:cs typeface="Arial" charset="0"/>
              </a:rPr>
              <a:t>.s</a:t>
            </a:r>
            <a:r>
              <a:rPr lang="en-US" altLang="fr-FR" sz="1600" b="1" baseline="30000" dirty="0" smtClean="0">
                <a:solidFill>
                  <a:srgbClr val="C00000"/>
                </a:solidFill>
                <a:latin typeface="Arial" charset="0"/>
                <a:cs typeface="Arial" charset="0"/>
              </a:rPr>
              <a:t>-1</a:t>
            </a:r>
            <a:r>
              <a:rPr lang="en-US" altLang="fr-FR" sz="1600" b="1" dirty="0" smtClean="0">
                <a:solidFill>
                  <a:srgbClr val="C00000"/>
                </a:solidFill>
                <a:latin typeface="Arial" charset="0"/>
                <a:cs typeface="Arial" charset="0"/>
              </a:rPr>
              <a:t>) </a:t>
            </a:r>
            <a:r>
              <a:rPr lang="en-US" altLang="fr-FR" sz="1600" dirty="0" smtClean="0">
                <a:solidFill>
                  <a:srgbClr val="C00000"/>
                </a:solidFill>
                <a:latin typeface="Arial" charset="0"/>
                <a:cs typeface="Arial" charset="0"/>
              </a:rPr>
              <a:t>generally </a:t>
            </a:r>
            <a:r>
              <a:rPr lang="en-US" altLang="fr-FR" sz="1600" b="1" dirty="0" smtClean="0">
                <a:solidFill>
                  <a:srgbClr val="C00000"/>
                </a:solidFill>
                <a:latin typeface="Arial" charset="0"/>
                <a:cs typeface="Arial" charset="0"/>
              </a:rPr>
              <a:t>dominated </a:t>
            </a:r>
            <a:r>
              <a:rPr lang="en-US" altLang="fr-FR" sz="1600" b="1" dirty="0">
                <a:solidFill>
                  <a:srgbClr val="C00000"/>
                </a:solidFill>
                <a:latin typeface="Arial" charset="0"/>
                <a:cs typeface="Arial" charset="0"/>
              </a:rPr>
              <a:t>by thermal </a:t>
            </a:r>
            <a:r>
              <a:rPr lang="en-US" altLang="fr-FR" sz="1600" b="1" dirty="0" smtClean="0">
                <a:solidFill>
                  <a:srgbClr val="C00000"/>
                </a:solidFill>
                <a:latin typeface="Arial" charset="0"/>
                <a:cs typeface="Arial" charset="0"/>
              </a:rPr>
              <a:t>neutrons</a:t>
            </a:r>
            <a:r>
              <a:rPr lang="en-US" altLang="fr-FR" sz="1600" dirty="0" smtClean="0">
                <a:solidFill>
                  <a:srgbClr val="C00000"/>
                </a:solidFill>
                <a:latin typeface="Arial" charset="0"/>
                <a:cs typeface="Arial" charset="0"/>
              </a:rPr>
              <a:t> + </a:t>
            </a:r>
            <a:r>
              <a:rPr lang="en-US" altLang="fr-FR" sz="1600" b="1" dirty="0" smtClean="0">
                <a:solidFill>
                  <a:srgbClr val="C00000"/>
                </a:solidFill>
                <a:latin typeface="Arial" charset="0"/>
                <a:cs typeface="Arial" charset="0"/>
              </a:rPr>
              <a:t>high </a:t>
            </a:r>
            <a:r>
              <a:rPr lang="en-US" altLang="fr-FR" sz="1600" b="1" dirty="0">
                <a:solidFill>
                  <a:srgbClr val="C00000"/>
                </a:solidFill>
                <a:latin typeface="Arial" charset="0"/>
                <a:cs typeface="Arial" charset="0"/>
              </a:rPr>
              <a:t>gamma flux </a:t>
            </a:r>
            <a:endParaRPr lang="en-US" altLang="fr-FR" sz="1600" b="1" dirty="0" smtClean="0">
              <a:solidFill>
                <a:srgbClr val="C00000"/>
              </a:solidFill>
              <a:latin typeface="Arial" charset="0"/>
              <a:cs typeface="Arial" charset="0"/>
            </a:endParaRPr>
          </a:p>
          <a:p>
            <a:pPr marL="1074738" lvl="0" indent="-1074738">
              <a:spcBef>
                <a:spcPts val="0"/>
              </a:spcBef>
              <a:spcAft>
                <a:spcPts val="0"/>
              </a:spcAft>
            </a:pPr>
            <a:endParaRPr lang="en-US" sz="1600" b="1" u="sng" dirty="0">
              <a:solidFill>
                <a:srgbClr val="C00000"/>
              </a:solidFill>
              <a:latin typeface="Arial" charset="0"/>
              <a:cs typeface="Arial" charset="0"/>
            </a:endParaRPr>
          </a:p>
          <a:p>
            <a:pPr marL="1074738" lvl="0" indent="-1074738">
              <a:spcBef>
                <a:spcPts val="0"/>
              </a:spcBef>
              <a:spcAft>
                <a:spcPts val="0"/>
              </a:spcAft>
            </a:pPr>
            <a:r>
              <a:rPr lang="en-US" sz="1600" u="sng" dirty="0" smtClean="0">
                <a:solidFill>
                  <a:schemeClr val="tx1"/>
                </a:solidFill>
              </a:rPr>
              <a:t>Principle :</a:t>
            </a:r>
            <a:r>
              <a:rPr lang="en-US" sz="1600" dirty="0" smtClean="0">
                <a:solidFill>
                  <a:schemeClr val="tx1"/>
                </a:solidFill>
              </a:rPr>
              <a:t> use of a specific fission chamber (</a:t>
            </a:r>
            <a:r>
              <a:rPr lang="en-US" sz="1600" baseline="30000" dirty="0" smtClean="0">
                <a:solidFill>
                  <a:schemeClr val="tx1"/>
                </a:solidFill>
              </a:rPr>
              <a:t>242</a:t>
            </a:r>
            <a:r>
              <a:rPr lang="en-US" sz="1600" dirty="0" smtClean="0">
                <a:solidFill>
                  <a:schemeClr val="tx1"/>
                </a:solidFill>
              </a:rPr>
              <a:t>Pu) and specific acquisition and software</a:t>
            </a:r>
          </a:p>
          <a:p>
            <a:pPr lvl="0"/>
            <a:endParaRPr lang="en-US" sz="1600"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9502" y="3226445"/>
            <a:ext cx="4264498" cy="344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4" y="3068960"/>
            <a:ext cx="5048046" cy="355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8364773" y="4995608"/>
            <a:ext cx="349858" cy="1248355"/>
          </a:xfrm>
          <a:prstGeom prst="rect">
            <a:avLst/>
          </a:prstGeom>
          <a:solidFill>
            <a:schemeClr val="tx2">
              <a:lumMod val="60000"/>
              <a:lumOff val="40000"/>
              <a:alpha val="21000"/>
            </a:schemeClr>
          </a:solid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ZoneTexte 6"/>
          <p:cNvSpPr txBox="1"/>
          <p:nvPr/>
        </p:nvSpPr>
        <p:spPr>
          <a:xfrm>
            <a:off x="5734190" y="5435119"/>
            <a:ext cx="1684377" cy="307777"/>
          </a:xfrm>
          <a:prstGeom prst="rect">
            <a:avLst/>
          </a:prstGeom>
          <a:noFill/>
          <a:ln w="28575">
            <a:solidFill>
              <a:srgbClr val="C00000"/>
            </a:solidFill>
          </a:ln>
        </p:spPr>
        <p:txBody>
          <a:bodyPr wrap="square" rtlCol="0">
            <a:spAutoFit/>
          </a:bodyPr>
          <a:lstStyle/>
          <a:p>
            <a:pPr algn="ctr"/>
            <a:r>
              <a:rPr lang="fr-FR" sz="1400" dirty="0" smtClean="0"/>
              <a:t>Range of </a:t>
            </a:r>
            <a:r>
              <a:rPr lang="en-US" sz="1400" dirty="0" smtClean="0"/>
              <a:t>interest</a:t>
            </a:r>
            <a:endParaRPr lang="en-US" sz="1400" dirty="0"/>
          </a:p>
        </p:txBody>
      </p:sp>
      <p:cxnSp>
        <p:nvCxnSpPr>
          <p:cNvPr id="9" name="Connecteur droit avec flèche 8"/>
          <p:cNvCxnSpPr>
            <a:stCxn id="7" idx="1"/>
          </p:cNvCxnSpPr>
          <p:nvPr/>
        </p:nvCxnSpPr>
        <p:spPr>
          <a:xfrm flipH="1" flipV="1">
            <a:off x="4879502" y="4810853"/>
            <a:ext cx="854688" cy="77815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7418567" y="5619785"/>
            <a:ext cx="887417"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532735" y="5700870"/>
            <a:ext cx="1745644" cy="523220"/>
          </a:xfrm>
          <a:prstGeom prst="rect">
            <a:avLst/>
          </a:prstGeom>
          <a:noFill/>
          <a:ln w="28575">
            <a:solidFill>
              <a:srgbClr val="C00000"/>
            </a:solidFill>
          </a:ln>
        </p:spPr>
        <p:txBody>
          <a:bodyPr wrap="square" rtlCol="0">
            <a:spAutoFit/>
          </a:bodyPr>
          <a:lstStyle/>
          <a:p>
            <a:pPr algn="ctr"/>
            <a:r>
              <a:rPr lang="en-US" sz="1400" dirty="0" smtClean="0">
                <a:solidFill>
                  <a:srgbClr val="C00000"/>
                </a:solidFill>
              </a:rPr>
              <a:t>Reaction of interest </a:t>
            </a:r>
            <a:r>
              <a:rPr lang="en-US" sz="1400" baseline="30000" dirty="0" smtClean="0">
                <a:solidFill>
                  <a:srgbClr val="C00000"/>
                </a:solidFill>
              </a:rPr>
              <a:t>242</a:t>
            </a:r>
            <a:r>
              <a:rPr lang="en-US" sz="1400" dirty="0" smtClean="0">
                <a:solidFill>
                  <a:srgbClr val="C00000"/>
                </a:solidFill>
              </a:rPr>
              <a:t>Pu fission </a:t>
            </a:r>
            <a:endParaRPr lang="en-US" sz="1400" dirty="0">
              <a:solidFill>
                <a:srgbClr val="C00000"/>
              </a:solidFill>
            </a:endParaRPr>
          </a:p>
        </p:txBody>
      </p:sp>
      <p:cxnSp>
        <p:nvCxnSpPr>
          <p:cNvPr id="31" name="Connecteur droit avec flèche 30"/>
          <p:cNvCxnSpPr/>
          <p:nvPr/>
        </p:nvCxnSpPr>
        <p:spPr>
          <a:xfrm flipV="1">
            <a:off x="1405557" y="5377276"/>
            <a:ext cx="0" cy="32359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405514" y="3878455"/>
            <a:ext cx="1214158" cy="523220"/>
          </a:xfrm>
          <a:prstGeom prst="rect">
            <a:avLst/>
          </a:prstGeom>
          <a:noFill/>
          <a:ln w="28575">
            <a:noFill/>
          </a:ln>
        </p:spPr>
        <p:txBody>
          <a:bodyPr wrap="square" rtlCol="0">
            <a:spAutoFit/>
          </a:bodyPr>
          <a:lstStyle/>
          <a:p>
            <a:r>
              <a:rPr lang="en-US" sz="1400" dirty="0" smtClean="0">
                <a:solidFill>
                  <a:srgbClr val="C00000"/>
                </a:solidFill>
              </a:rPr>
              <a:t>Parasitic reactions</a:t>
            </a:r>
            <a:endParaRPr lang="en-US" sz="1400" dirty="0">
              <a:solidFill>
                <a:srgbClr val="C00000"/>
              </a:solidFill>
            </a:endParaRPr>
          </a:p>
        </p:txBody>
      </p:sp>
      <p:sp>
        <p:nvSpPr>
          <p:cNvPr id="22" name="Accolade ouvrante 21"/>
          <p:cNvSpPr/>
          <p:nvPr/>
        </p:nvSpPr>
        <p:spPr>
          <a:xfrm>
            <a:off x="1278336" y="3902308"/>
            <a:ext cx="232412" cy="523220"/>
          </a:xfrm>
          <a:prstGeom prst="leftBrac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Ellipse 22"/>
          <p:cNvSpPr/>
          <p:nvPr/>
        </p:nvSpPr>
        <p:spPr>
          <a:xfrm>
            <a:off x="4412974" y="4570217"/>
            <a:ext cx="540690" cy="310101"/>
          </a:xfrm>
          <a:prstGeom prst="ellipse">
            <a:avLst/>
          </a:prstGeom>
          <a:ln w="28575">
            <a:solidFill>
              <a:srgbClr val="C0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27</a:t>
            </a:fld>
            <a:endParaRPr lang="fr-FR" altLang="fr-FR" sz="1000" dirty="0">
              <a:solidFill>
                <a:srgbClr val="666666"/>
              </a:solidFill>
            </a:endParaRPr>
          </a:p>
        </p:txBody>
      </p:sp>
      <p:sp>
        <p:nvSpPr>
          <p:cNvPr id="17" name="Titre 10"/>
          <p:cNvSpPr>
            <a:spLocks noGrp="1"/>
          </p:cNvSpPr>
          <p:nvPr>
            <p:ph type="title" idx="4294967295"/>
          </p:nvPr>
        </p:nvSpPr>
        <p:spPr bwMode="auto">
          <a:xfrm>
            <a:off x="1511300" y="52388"/>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Tree>
    <p:extLst>
      <p:ext uri="{BB962C8B-B14F-4D97-AF65-F5344CB8AC3E}">
        <p14:creationId xmlns:p14="http://schemas.microsoft.com/office/powerpoint/2010/main" val="1143584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0366" y="2027195"/>
            <a:ext cx="8504122" cy="4654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0419" name="Rectangle 3"/>
          <p:cNvSpPr>
            <a:spLocks noGrp="1" noChangeArrowheads="1"/>
          </p:cNvSpPr>
          <p:nvPr>
            <p:ph type="body" idx="1"/>
          </p:nvPr>
        </p:nvSpPr>
        <p:spPr>
          <a:xfrm>
            <a:off x="0" y="1015939"/>
            <a:ext cx="8901026" cy="5410137"/>
          </a:xfrm>
        </p:spPr>
        <p:txBody>
          <a:bodyPr/>
          <a:lstStyle/>
          <a:p>
            <a:pPr lvl="0" algn="ctr">
              <a:spcAft>
                <a:spcPts val="0"/>
              </a:spcAft>
            </a:pPr>
            <a:r>
              <a:rPr lang="en-US" sz="2000" b="1" dirty="0" smtClean="0">
                <a:solidFill>
                  <a:srgbClr val="C00000"/>
                </a:solidFill>
              </a:rPr>
              <a:t>Application </a:t>
            </a:r>
            <a:r>
              <a:rPr lang="en-US" sz="2000" b="1" dirty="0">
                <a:solidFill>
                  <a:srgbClr val="C00000"/>
                </a:solidFill>
              </a:rPr>
              <a:t>of fission chambers :</a:t>
            </a:r>
          </a:p>
          <a:p>
            <a:pPr lvl="0" algn="ctr">
              <a:spcBef>
                <a:spcPts val="0"/>
              </a:spcBef>
            </a:pPr>
            <a:r>
              <a:rPr lang="en-US" sz="2000" b="1" dirty="0">
                <a:solidFill>
                  <a:srgbClr val="C00000"/>
                </a:solidFill>
              </a:rPr>
              <a:t>Fast Neutron Flux Measurement</a:t>
            </a:r>
          </a:p>
          <a:p>
            <a:pPr algn="ctr">
              <a:spcBef>
                <a:spcPts val="0"/>
              </a:spcBef>
              <a:spcAft>
                <a:spcPts val="0"/>
              </a:spcAft>
            </a:pPr>
            <a:endParaRPr lang="en-US" sz="1800" dirty="0" smtClean="0">
              <a:solidFill>
                <a:schemeClr val="tx1"/>
              </a:solidFill>
              <a:sym typeface="Wingdings" panose="05000000000000000000" pitchFamily="2" charset="2"/>
            </a:endParaRPr>
          </a:p>
          <a:p>
            <a:pPr lvl="0" algn="ctr"/>
            <a:endParaRPr lang="en-US" sz="1800" dirty="0"/>
          </a:p>
        </p:txBody>
      </p:sp>
      <p:sp>
        <p:nvSpPr>
          <p:cNvPr id="13"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28</a:t>
            </a:fld>
            <a:endParaRPr lang="fr-FR" altLang="fr-FR" sz="1000" dirty="0">
              <a:solidFill>
                <a:srgbClr val="666666"/>
              </a:solidFill>
            </a:endParaRPr>
          </a:p>
        </p:txBody>
      </p:sp>
      <p:sp>
        <p:nvSpPr>
          <p:cNvPr id="2" name="ZoneTexte 1"/>
          <p:cNvSpPr txBox="1"/>
          <p:nvPr/>
        </p:nvSpPr>
        <p:spPr>
          <a:xfrm rot="20170075">
            <a:off x="493829" y="1445323"/>
            <a:ext cx="1133644" cy="369332"/>
          </a:xfrm>
          <a:prstGeom prst="rect">
            <a:avLst/>
          </a:prstGeom>
          <a:noFill/>
          <a:ln w="19050">
            <a:solidFill>
              <a:srgbClr val="C00000"/>
            </a:solidFill>
          </a:ln>
        </p:spPr>
        <p:txBody>
          <a:bodyPr wrap="none" rtlCol="0">
            <a:spAutoFit/>
          </a:bodyPr>
          <a:lstStyle/>
          <a:p>
            <a:pPr algn="ctr"/>
            <a:r>
              <a:rPr lang="fr-FR" dirty="0" smtClean="0">
                <a:solidFill>
                  <a:srgbClr val="C00000"/>
                </a:solidFill>
              </a:rPr>
              <a:t>2 patents</a:t>
            </a:r>
            <a:endParaRPr lang="fr-FR" dirty="0">
              <a:solidFill>
                <a:srgbClr val="C00000"/>
              </a:solidFill>
            </a:endParaRP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956" y="81986"/>
            <a:ext cx="1789589" cy="826734"/>
          </a:xfrm>
          <a:prstGeom prst="rect">
            <a:avLst/>
          </a:prstGeom>
        </p:spPr>
      </p:pic>
      <p:sp>
        <p:nvSpPr>
          <p:cNvPr id="4" name="Rectangle 3"/>
          <p:cNvSpPr/>
          <p:nvPr/>
        </p:nvSpPr>
        <p:spPr>
          <a:xfrm>
            <a:off x="28318" y="6165304"/>
            <a:ext cx="1303322" cy="321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itre 10"/>
          <p:cNvSpPr>
            <a:spLocks noGrp="1"/>
          </p:cNvSpPr>
          <p:nvPr>
            <p:ph type="title" idx="4294967295"/>
          </p:nvPr>
        </p:nvSpPr>
        <p:spPr bwMode="auto">
          <a:xfrm>
            <a:off x="1511300" y="52388"/>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Tree>
    <p:extLst>
      <p:ext uri="{BB962C8B-B14F-4D97-AF65-F5344CB8AC3E}">
        <p14:creationId xmlns:p14="http://schemas.microsoft.com/office/powerpoint/2010/main" val="33393556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5" name="Espace réservé du contenu 11"/>
          <p:cNvSpPr>
            <a:spLocks noGrp="1"/>
          </p:cNvSpPr>
          <p:nvPr>
            <p:ph idx="1"/>
          </p:nvPr>
        </p:nvSpPr>
        <p:spPr>
          <a:xfrm>
            <a:off x="468313" y="1052513"/>
            <a:ext cx="8243887" cy="504825"/>
          </a:xfrm>
        </p:spPr>
        <p:txBody>
          <a:bodyPr/>
          <a:lstStyle/>
          <a:p>
            <a:pPr lvl="0" algn="ctr">
              <a:spcAft>
                <a:spcPts val="0"/>
              </a:spcAft>
            </a:pPr>
            <a:r>
              <a:rPr lang="en-US" sz="2000" b="1" dirty="0">
                <a:solidFill>
                  <a:srgbClr val="C00000"/>
                </a:solidFill>
              </a:rPr>
              <a:t>Application of fission chambers :</a:t>
            </a:r>
          </a:p>
          <a:p>
            <a:pPr lvl="0" algn="ctr">
              <a:spcBef>
                <a:spcPts val="0"/>
              </a:spcBef>
            </a:pPr>
            <a:r>
              <a:rPr lang="en-US" sz="2000" b="1" dirty="0">
                <a:solidFill>
                  <a:srgbClr val="C00000"/>
                </a:solidFill>
              </a:rPr>
              <a:t>Fast Neutron Flux Measurement</a:t>
            </a:r>
          </a:p>
        </p:txBody>
      </p:sp>
      <p:sp>
        <p:nvSpPr>
          <p:cNvPr id="8196" name="ZoneTexte 1"/>
          <p:cNvSpPr txBox="1">
            <a:spLocks noChangeArrowheads="1"/>
          </p:cNvSpPr>
          <p:nvPr/>
        </p:nvSpPr>
        <p:spPr bwMode="auto">
          <a:xfrm>
            <a:off x="250825" y="1692097"/>
            <a:ext cx="85696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algn="ctr" eaLnBrk="0" fontAlgn="base" hangingPunct="0">
              <a:spcBef>
                <a:spcPct val="0"/>
              </a:spcBef>
              <a:spcAft>
                <a:spcPct val="0"/>
              </a:spcAft>
              <a:defRPr sz="1600" b="1">
                <a:solidFill>
                  <a:schemeClr val="tx1"/>
                </a:solidFill>
                <a:latin typeface="Arial" charset="0"/>
                <a:cs typeface="Arial" charset="0"/>
              </a:defRPr>
            </a:lvl6pPr>
            <a:lvl7pPr marL="2971800" indent="-228600" algn="ctr" eaLnBrk="0" fontAlgn="base" hangingPunct="0">
              <a:spcBef>
                <a:spcPct val="0"/>
              </a:spcBef>
              <a:spcAft>
                <a:spcPct val="0"/>
              </a:spcAft>
              <a:defRPr sz="1600" b="1">
                <a:solidFill>
                  <a:schemeClr val="tx1"/>
                </a:solidFill>
                <a:latin typeface="Arial" charset="0"/>
                <a:cs typeface="Arial" charset="0"/>
              </a:defRPr>
            </a:lvl7pPr>
            <a:lvl8pPr marL="3429000" indent="-228600" algn="ctr" eaLnBrk="0" fontAlgn="base" hangingPunct="0">
              <a:spcBef>
                <a:spcPct val="0"/>
              </a:spcBef>
              <a:spcAft>
                <a:spcPct val="0"/>
              </a:spcAft>
              <a:defRPr sz="1600" b="1">
                <a:solidFill>
                  <a:schemeClr val="tx1"/>
                </a:solidFill>
                <a:latin typeface="Arial" charset="0"/>
                <a:cs typeface="Arial" charset="0"/>
              </a:defRPr>
            </a:lvl8pPr>
            <a:lvl9pPr marL="3886200" indent="-228600" algn="ctr" eaLnBrk="0" fontAlgn="base" hangingPunct="0">
              <a:spcBef>
                <a:spcPct val="0"/>
              </a:spcBef>
              <a:spcAft>
                <a:spcPct val="0"/>
              </a:spcAft>
              <a:defRPr sz="1600" b="1">
                <a:solidFill>
                  <a:schemeClr val="tx1"/>
                </a:solidFill>
                <a:latin typeface="Arial" charset="0"/>
                <a:cs typeface="Arial" charset="0"/>
              </a:defRPr>
            </a:lvl9pPr>
          </a:lstStyle>
          <a:p>
            <a:pPr algn="ctr" eaLnBrk="1" hangingPunct="1"/>
            <a:r>
              <a:rPr lang="en-US" altLang="fr-FR" dirty="0"/>
              <a:t>FNDS is the first and unique acquisition system able to provide an online measurement of the fast neutron flux (E&gt;1MeV) in typical MTR conditions</a:t>
            </a:r>
            <a:endParaRPr lang="fr-FR" altLang="fr-FR" dirty="0">
              <a:solidFill>
                <a:srgbClr val="666666"/>
              </a:solidFill>
            </a:endParaRPr>
          </a:p>
        </p:txBody>
      </p:sp>
      <p:pic>
        <p:nvPicPr>
          <p:cNvPr id="8197" name="Picture 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2349500"/>
            <a:ext cx="4105275" cy="2159000"/>
          </a:xfrm>
          <a:prstGeom prst="rect">
            <a:avLst/>
          </a:prstGeom>
          <a:noFill/>
          <a:ln>
            <a:noFill/>
          </a:ln>
          <a:extLst>
            <a:ext uri="{909E8E84-426E-40DD-AFC4-6F175D3DCCD1}">
              <a14:hiddenFill xmlns:a14="http://schemas.microsoft.com/office/drawing/2010/main">
                <a:solidFill>
                  <a:srgbClr val="F7C046"/>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4848" y="4941167"/>
            <a:ext cx="3957228" cy="1077218"/>
          </a:xfrm>
          <a:prstGeom prst="rect">
            <a:avLst/>
          </a:prstGeom>
        </p:spPr>
        <p:txBody>
          <a:bodyPr wrap="square">
            <a:spAutoFit/>
          </a:bodyPr>
          <a:lstStyle/>
          <a:p>
            <a:pPr algn="just">
              <a:defRPr/>
            </a:pPr>
            <a:r>
              <a:rPr lang="en-US" altLang="fr-FR" sz="1600" dirty="0">
                <a:solidFill>
                  <a:srgbClr val="C00000"/>
                </a:solidFill>
                <a:sym typeface="Wingdings" panose="05000000000000000000" pitchFamily="2" charset="2"/>
              </a:rPr>
              <a:t> </a:t>
            </a:r>
            <a:r>
              <a:rPr lang="en-US" altLang="fr-FR" sz="1600" dirty="0">
                <a:solidFill>
                  <a:srgbClr val="C00000"/>
                </a:solidFill>
              </a:rPr>
              <a:t>FNDS proved its ability to measure online both thermal and fast neutron flux </a:t>
            </a:r>
            <a:r>
              <a:rPr lang="en-US" altLang="fr-FR" sz="1600" dirty="0" smtClean="0">
                <a:solidFill>
                  <a:srgbClr val="C00000"/>
                </a:solidFill>
              </a:rPr>
              <a:t>(consistency with activation dosimetry is better </a:t>
            </a:r>
            <a:r>
              <a:rPr lang="en-US" altLang="fr-FR" sz="1600" dirty="0">
                <a:solidFill>
                  <a:srgbClr val="C00000"/>
                </a:solidFill>
              </a:rPr>
              <a:t>than </a:t>
            </a:r>
            <a:r>
              <a:rPr lang="en-US" altLang="fr-FR" sz="1600" dirty="0" smtClean="0">
                <a:solidFill>
                  <a:srgbClr val="C00000"/>
                </a:solidFill>
              </a:rPr>
              <a:t>5</a:t>
            </a:r>
            <a:r>
              <a:rPr lang="en-US" altLang="fr-FR" sz="1600" dirty="0" smtClean="0">
                <a:solidFill>
                  <a:srgbClr val="C00000"/>
                </a:solidFill>
              </a:rPr>
              <a:t>%).</a:t>
            </a:r>
            <a:endParaRPr lang="fr-FR" altLang="fr-FR" sz="1600" dirty="0">
              <a:solidFill>
                <a:srgbClr val="C00000"/>
              </a:solidFill>
            </a:endParaRPr>
          </a:p>
        </p:txBody>
      </p:sp>
      <p:pic>
        <p:nvPicPr>
          <p:cNvPr id="8199"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3644900"/>
            <a:ext cx="4452937" cy="2949575"/>
          </a:xfrm>
          <a:prstGeom prst="rect">
            <a:avLst/>
          </a:prstGeom>
          <a:noFill/>
          <a:ln>
            <a:noFill/>
          </a:ln>
          <a:effectLst/>
          <a:extLst>
            <a:ext uri="{909E8E84-426E-40DD-AFC4-6F175D3DCCD1}">
              <a14:hiddenFill xmlns:a14="http://schemas.microsoft.com/office/drawing/2010/main">
                <a:solidFill>
                  <a:schemeClr val="accent2">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05118"/>
                  </a:outerShdw>
                </a:effectLst>
              </a14:hiddenEffects>
            </a:ext>
          </a:extLst>
        </p:spPr>
      </p:pic>
      <p:sp>
        <p:nvSpPr>
          <p:cNvPr id="5" name="Rectangle 4"/>
          <p:cNvSpPr/>
          <p:nvPr/>
        </p:nvSpPr>
        <p:spPr>
          <a:xfrm>
            <a:off x="4500563" y="2331020"/>
            <a:ext cx="4440237" cy="1169988"/>
          </a:xfrm>
          <a:prstGeom prst="rect">
            <a:avLst/>
          </a:prstGeom>
        </p:spPr>
        <p:txBody>
          <a:bodyPr>
            <a:spAutoFit/>
          </a:bodyPr>
          <a:lstStyle/>
          <a:p>
            <a:pPr algn="just">
              <a:defRPr/>
            </a:pPr>
            <a:r>
              <a:rPr lang="en-US" altLang="fr-FR" sz="1400" dirty="0">
                <a:solidFill>
                  <a:schemeClr val="tx1">
                    <a:lumMod val="75000"/>
                    <a:lumOff val="25000"/>
                  </a:schemeClr>
                </a:solidFill>
              </a:rPr>
              <a:t>FNDS has been validated in 2015 after successive tests at the Belgium BR2 reactor and at the French ISIS reactor (FNDS signal was compared to reference thermal and fast neutron flux measurements using activation dosimeters) </a:t>
            </a:r>
          </a:p>
        </p:txBody>
      </p:sp>
      <p:sp>
        <p:nvSpPr>
          <p:cNvPr id="9" name="Espace réservé du numéro de diapositive 8"/>
          <p:cNvSpPr txBox="1">
            <a:spLocks noGrp="1"/>
          </p:cNvSpPr>
          <p:nvPr/>
        </p:nvSpPr>
        <p:spPr bwMode="auto">
          <a:xfrm>
            <a:off x="7845301" y="6520259"/>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29</a:t>
            </a:fld>
            <a:endParaRPr lang="fr-FR" altLang="fr-FR" sz="1000" dirty="0">
              <a:solidFill>
                <a:srgbClr val="666666"/>
              </a:solidFill>
            </a:endParaRPr>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6907" y="81986"/>
            <a:ext cx="1789589" cy="826734"/>
          </a:xfrm>
          <a:prstGeom prst="rect">
            <a:avLst/>
          </a:prstGeom>
        </p:spPr>
      </p:pic>
      <p:sp>
        <p:nvSpPr>
          <p:cNvPr id="13" name="Titre 10"/>
          <p:cNvSpPr>
            <a:spLocks noGrp="1"/>
          </p:cNvSpPr>
          <p:nvPr>
            <p:ph type="title" idx="4294967295"/>
          </p:nvPr>
        </p:nvSpPr>
        <p:spPr bwMode="auto">
          <a:xfrm>
            <a:off x="1511300" y="52388"/>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Tree>
    <p:extLst>
      <p:ext uri="{BB962C8B-B14F-4D97-AF65-F5344CB8AC3E}">
        <p14:creationId xmlns:p14="http://schemas.microsoft.com/office/powerpoint/2010/main" val="2361061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364162" cy="4719638"/>
          </a:xfrm>
        </p:spPr>
        <p:txBody>
          <a:bodyPr wrap="square" numCol="1" compatLnSpc="1">
            <a:prstTxWarp prst="textNoShape">
              <a:avLst/>
            </a:prstTxWarp>
          </a:bodyPr>
          <a:lstStyle/>
          <a:p>
            <a:pPr eaLnBrk="1" hangingPunct="1"/>
            <a:r>
              <a:rPr lang="en-US" altLang="fr-FR" cap="none" dirty="0" smtClean="0"/>
              <a:t>1. General requirements</a:t>
            </a:r>
            <a:endParaRPr lang="en-US" altLang="fr-FR" cap="none" dirty="0"/>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28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3</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extLst>
      <p:ext uri="{BB962C8B-B14F-4D97-AF65-F5344CB8AC3E}">
        <p14:creationId xmlns:p14="http://schemas.microsoft.com/office/powerpoint/2010/main" val="3913653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1527" descr="DSCF117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36715" y="4120074"/>
            <a:ext cx="2917200" cy="193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9802" y="1772816"/>
            <a:ext cx="1154113"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1524" descr="DSCF106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71800" y="4108406"/>
            <a:ext cx="2952328" cy="196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5536" y="980728"/>
            <a:ext cx="8496944" cy="646331"/>
          </a:xfrm>
          <a:prstGeom prst="rect">
            <a:avLst/>
          </a:prstGeom>
        </p:spPr>
        <p:txBody>
          <a:bodyPr wrap="square">
            <a:spAutoFit/>
          </a:bodyPr>
          <a:lstStyle/>
          <a:p>
            <a:pPr algn="ctr"/>
            <a:r>
              <a:rPr lang="en-US" altLang="fr-FR" b="1" dirty="0" smtClean="0">
                <a:solidFill>
                  <a:srgbClr val="C00000"/>
                </a:solidFill>
              </a:rPr>
              <a:t>Application of fission chambers :</a:t>
            </a:r>
          </a:p>
          <a:p>
            <a:pPr algn="ctr"/>
            <a:r>
              <a:rPr lang="en-US" altLang="fr-FR" b="1" dirty="0" smtClean="0">
                <a:solidFill>
                  <a:srgbClr val="C00000"/>
                </a:solidFill>
              </a:rPr>
              <a:t>Neutron </a:t>
            </a:r>
            <a:r>
              <a:rPr lang="en-US" altLang="fr-FR" b="1" dirty="0">
                <a:solidFill>
                  <a:srgbClr val="C00000"/>
                </a:solidFill>
              </a:rPr>
              <a:t>profile measurements between fuel plates in OPAL reactor (2013)</a:t>
            </a:r>
            <a:endParaRPr lang="fr-FR" b="1" dirty="0">
              <a:solidFill>
                <a:srgbClr val="C00000"/>
              </a:solidFill>
            </a:endParaRPr>
          </a:p>
        </p:txBody>
      </p:sp>
      <p:sp>
        <p:nvSpPr>
          <p:cNvPr id="15" name="Text Box 1530"/>
          <p:cNvSpPr txBox="1">
            <a:spLocks noChangeArrowheads="1"/>
          </p:cNvSpPr>
          <p:nvPr/>
        </p:nvSpPr>
        <p:spPr bwMode="auto">
          <a:xfrm>
            <a:off x="3552902" y="6096364"/>
            <a:ext cx="13901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5"/>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6"/>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200" b="1" dirty="0" smtClean="0">
                <a:solidFill>
                  <a:schemeClr val="tx1"/>
                </a:solidFill>
              </a:rPr>
              <a:t>Experimental rig</a:t>
            </a:r>
            <a:endParaRPr lang="en-US" altLang="fr-FR" sz="1200" b="1" dirty="0">
              <a:solidFill>
                <a:schemeClr val="tx1"/>
              </a:solidFill>
            </a:endParaRPr>
          </a:p>
        </p:txBody>
      </p:sp>
      <p:sp>
        <p:nvSpPr>
          <p:cNvPr id="16" name="Espace réservé du contenu 6"/>
          <p:cNvSpPr txBox="1">
            <a:spLocks/>
          </p:cNvSpPr>
          <p:nvPr/>
        </p:nvSpPr>
        <p:spPr>
          <a:xfrm>
            <a:off x="249535" y="1764651"/>
            <a:ext cx="7634833" cy="2384429"/>
          </a:xfrm>
          <a:prstGeom prst="rect">
            <a:avLst/>
          </a:prstGeom>
        </p:spPr>
        <p:txBody>
          <a:bodyPr/>
          <a:lstStyle>
            <a:lvl1pPr marL="923925" indent="-923925" algn="l" rtl="0" eaLnBrk="0" fontAlgn="base" hangingPunct="0">
              <a:spcBef>
                <a:spcPct val="0"/>
              </a:spcBef>
              <a:spcAft>
                <a:spcPts val="400"/>
              </a:spcAft>
              <a:buFont typeface="Arial" charset="0"/>
              <a:defRPr sz="2200" kern="1200">
                <a:solidFill>
                  <a:schemeClr val="tx2"/>
                </a:solidFill>
                <a:latin typeface="+mn-lt"/>
                <a:ea typeface="+mn-ea"/>
                <a:cs typeface="+mn-cs"/>
              </a:defRPr>
            </a:lvl1pPr>
            <a:lvl2pPr marL="360363" indent="-360363" algn="l" rtl="0" eaLnBrk="0" fontAlgn="base" hangingPunct="0">
              <a:lnSpc>
                <a:spcPts val="2000"/>
              </a:lnSpc>
              <a:spcBef>
                <a:spcPct val="0"/>
              </a:spcBef>
              <a:spcAft>
                <a:spcPct val="0"/>
              </a:spcAft>
              <a:buSzPct val="90000"/>
              <a:buBlip>
                <a:blip r:embed="rId5"/>
              </a:buBlip>
              <a:defRPr sz="1600" kern="1200">
                <a:solidFill>
                  <a:srgbClr val="666666"/>
                </a:solidFill>
                <a:latin typeface="+mn-lt"/>
                <a:ea typeface="+mn-ea"/>
                <a:cs typeface="+mn-cs"/>
              </a:defRPr>
            </a:lvl2pPr>
            <a:lvl3pPr marL="361950" indent="552450" algn="l" rtl="0" eaLnBrk="0" fontAlgn="base" hangingPunct="0">
              <a:lnSpc>
                <a:spcPts val="2000"/>
              </a:lnSpc>
              <a:spcBef>
                <a:spcPct val="0"/>
              </a:spcBef>
              <a:spcAft>
                <a:spcPct val="0"/>
              </a:spcAft>
              <a:buSzPct val="36000"/>
              <a:buFont typeface="Arial" charset="0"/>
              <a:defRPr sz="1600" kern="1200">
                <a:solidFill>
                  <a:srgbClr val="666666"/>
                </a:solidFill>
                <a:latin typeface="+mn-lt"/>
                <a:ea typeface="+mn-ea"/>
                <a:cs typeface="+mn-cs"/>
              </a:defRPr>
            </a:lvl3pPr>
            <a:lvl4pPr marL="1009650" indent="-238125" algn="l" rtl="0" eaLnBrk="0" fontAlgn="base" hangingPunct="0">
              <a:lnSpc>
                <a:spcPts val="2000"/>
              </a:lnSpc>
              <a:spcBef>
                <a:spcPct val="0"/>
              </a:spcBef>
              <a:spcAft>
                <a:spcPct val="0"/>
              </a:spcAft>
              <a:buClr>
                <a:srgbClr val="666666"/>
              </a:buClr>
              <a:buSzPct val="36000"/>
              <a:buBlip>
                <a:blip r:embed="rId6"/>
              </a:buBlip>
              <a:defRPr sz="1600" kern="1200">
                <a:solidFill>
                  <a:srgbClr val="666666"/>
                </a:solidFill>
                <a:latin typeface="+mn-lt"/>
                <a:ea typeface="+mn-ea"/>
                <a:cs typeface="+mn-cs"/>
              </a:defRPr>
            </a:lvl4pPr>
            <a:lvl5pPr marL="1133475" indent="-114300" algn="l" rtl="0" eaLnBrk="0" fontAlgn="base" hangingPunct="0">
              <a:lnSpc>
                <a:spcPts val="2000"/>
              </a:lnSpc>
              <a:spcBef>
                <a:spcPct val="0"/>
              </a:spcBef>
              <a:spcAft>
                <a:spcPct val="0"/>
              </a:spcAft>
              <a:buClr>
                <a:srgbClr val="666666"/>
              </a:buClr>
              <a:buFont typeface="Arial"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defTabSz="361950" eaLnBrk="1" hangingPunct="1">
              <a:lnSpc>
                <a:spcPct val="100000"/>
              </a:lnSpc>
              <a:defRPr/>
            </a:pPr>
            <a:r>
              <a:rPr lang="en-AU" altLang="fr-FR" dirty="0" smtClean="0">
                <a:solidFill>
                  <a:schemeClr val="tx2"/>
                </a:solidFill>
                <a:cs typeface="Arial" charset="0"/>
              </a:rPr>
              <a:t>3 x Ø1.5mm Fission Chambers</a:t>
            </a:r>
            <a:r>
              <a:rPr lang="en-AU" altLang="fr-FR" dirty="0" smtClean="0">
                <a:cs typeface="Arial" charset="0"/>
              </a:rPr>
              <a:t> </a:t>
            </a:r>
            <a:endParaRPr lang="en-AU" altLang="fr-FR" dirty="0" smtClean="0">
              <a:cs typeface="Arial" charset="0"/>
            </a:endParaRPr>
          </a:p>
          <a:p>
            <a:pPr lvl="1" defTabSz="361950" eaLnBrk="1" hangingPunct="1">
              <a:lnSpc>
                <a:spcPct val="100000"/>
              </a:lnSpc>
              <a:defRPr/>
            </a:pPr>
            <a:r>
              <a:rPr lang="en-AU" altLang="fr-FR" dirty="0" smtClean="0">
                <a:solidFill>
                  <a:schemeClr val="tx2"/>
                </a:solidFill>
              </a:rPr>
              <a:t>Dedicated </a:t>
            </a:r>
            <a:r>
              <a:rPr lang="en-AU" altLang="fr-FR" dirty="0" smtClean="0">
                <a:solidFill>
                  <a:schemeClr val="tx2"/>
                </a:solidFill>
              </a:rPr>
              <a:t>Experimental Rig:</a:t>
            </a:r>
            <a:r>
              <a:rPr lang="en-AU" altLang="fr-FR" dirty="0" smtClean="0"/>
              <a:t> </a:t>
            </a:r>
          </a:p>
          <a:p>
            <a:pPr lvl="1" defTabSz="361950" eaLnBrk="1" hangingPunct="1">
              <a:lnSpc>
                <a:spcPct val="100000"/>
              </a:lnSpc>
              <a:buFontTx/>
              <a:buNone/>
              <a:defRPr/>
            </a:pPr>
            <a:r>
              <a:rPr lang="en-AU" altLang="fr-FR" dirty="0" smtClean="0"/>
              <a:t>	</a:t>
            </a:r>
            <a:r>
              <a:rPr lang="en-AU" altLang="fr-FR" dirty="0" smtClean="0">
                <a:solidFill>
                  <a:schemeClr val="tx1"/>
                </a:solidFill>
              </a:rPr>
              <a:t>2mm thick aluminium plate attached to a 16 meter long pole</a:t>
            </a:r>
            <a:endParaRPr lang="en-AU" altLang="fr-FR" sz="800" dirty="0" smtClean="0">
              <a:solidFill>
                <a:schemeClr val="tx1"/>
              </a:solidFill>
            </a:endParaRPr>
          </a:p>
          <a:p>
            <a:pPr marL="914400" lvl="3" indent="-285750" defTabSz="361950" eaLnBrk="1" hangingPunct="1">
              <a:lnSpc>
                <a:spcPct val="100000"/>
              </a:lnSpc>
              <a:buSzPct val="100000"/>
              <a:buFont typeface="Arial" panose="020B0604020202020204" pitchFamily="34" charset="0"/>
              <a:buChar char="•"/>
              <a:defRPr/>
            </a:pPr>
            <a:r>
              <a:rPr lang="en-AU" altLang="fr-FR" dirty="0" smtClean="0"/>
              <a:t>Correct and repeatable positioning </a:t>
            </a:r>
          </a:p>
          <a:p>
            <a:pPr marL="914400" lvl="3" indent="-285750" defTabSz="361950" eaLnBrk="1" hangingPunct="1">
              <a:lnSpc>
                <a:spcPct val="100000"/>
              </a:lnSpc>
              <a:buSzPct val="100000"/>
              <a:buFont typeface="Arial" panose="020B0604020202020204" pitchFamily="34" charset="0"/>
              <a:buChar char="•"/>
              <a:defRPr/>
            </a:pPr>
            <a:r>
              <a:rPr lang="en-AU" altLang="fr-FR" dirty="0" smtClean="0"/>
              <a:t>Precise manoeuvring within the core</a:t>
            </a:r>
          </a:p>
          <a:p>
            <a:pPr lvl="1" defTabSz="361950" eaLnBrk="1" hangingPunct="1">
              <a:lnSpc>
                <a:spcPct val="150000"/>
              </a:lnSpc>
              <a:defRPr/>
            </a:pPr>
            <a:r>
              <a:rPr lang="en-AU" altLang="fr-FR" dirty="0" smtClean="0"/>
              <a:t>OPAL Reactor operated at stabilized power 100 kW </a:t>
            </a:r>
          </a:p>
          <a:p>
            <a:pPr lvl="1" defTabSz="361950" eaLnBrk="1" hangingPunct="1">
              <a:lnSpc>
                <a:spcPts val="1500"/>
              </a:lnSpc>
              <a:defRPr/>
            </a:pPr>
            <a:endParaRPr lang="en-AU" altLang="fr-FR" dirty="0" smtClean="0"/>
          </a:p>
          <a:p>
            <a:pPr lvl="1" defTabSz="361950" eaLnBrk="1" hangingPunct="1">
              <a:defRPr/>
            </a:pPr>
            <a:endParaRPr lang="en-AU" altLang="fr-FR" dirty="0" smtClean="0"/>
          </a:p>
          <a:p>
            <a:pPr lvl="1" defTabSz="361950" eaLnBrk="1" hangingPunct="1">
              <a:defRPr/>
            </a:pPr>
            <a:endParaRPr lang="en-AU" altLang="fr-FR" dirty="0" smtClean="0"/>
          </a:p>
        </p:txBody>
      </p:sp>
      <p:sp>
        <p:nvSpPr>
          <p:cNvPr id="19" name="Text Box 1530"/>
          <p:cNvSpPr txBox="1">
            <a:spLocks noChangeArrowheads="1"/>
          </p:cNvSpPr>
          <p:nvPr/>
        </p:nvSpPr>
        <p:spPr bwMode="auto">
          <a:xfrm>
            <a:off x="282538" y="6096364"/>
            <a:ext cx="23575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fr-FR" sz="1200" b="1" dirty="0"/>
              <a:t>Ø1,5 mm Fission Chambers</a:t>
            </a:r>
          </a:p>
          <a:p>
            <a:pPr algn="ctr" eaLnBrk="1" hangingPunct="1"/>
            <a:r>
              <a:rPr lang="en-US" altLang="fr-FR" sz="1200" b="1" dirty="0"/>
              <a:t> for three simultaneous neutron profiles </a:t>
            </a:r>
          </a:p>
        </p:txBody>
      </p:sp>
      <p:pic>
        <p:nvPicPr>
          <p:cNvPr id="20"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2538" y="3531213"/>
            <a:ext cx="2357542" cy="252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èche droite 2"/>
          <p:cNvSpPr/>
          <p:nvPr/>
        </p:nvSpPr>
        <p:spPr>
          <a:xfrm>
            <a:off x="5724128" y="4794578"/>
            <a:ext cx="1296144" cy="294429"/>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ext Box 1530"/>
          <p:cNvSpPr txBox="1">
            <a:spLocks noChangeArrowheads="1"/>
          </p:cNvSpPr>
          <p:nvPr/>
        </p:nvSpPr>
        <p:spPr bwMode="auto">
          <a:xfrm>
            <a:off x="6445801" y="6096364"/>
            <a:ext cx="22990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5"/>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6"/>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fr-FR" altLang="fr-FR" sz="1200" b="1" dirty="0" smtClean="0">
                <a:solidFill>
                  <a:schemeClr val="tx1"/>
                </a:solidFill>
              </a:rPr>
              <a:t>Insertion </a:t>
            </a:r>
            <a:r>
              <a:rPr lang="en-US" altLang="fr-FR" sz="1200" b="1" dirty="0" smtClean="0">
                <a:solidFill>
                  <a:schemeClr val="tx1"/>
                </a:solidFill>
              </a:rPr>
              <a:t>between</a:t>
            </a:r>
            <a:r>
              <a:rPr lang="fr-FR" altLang="fr-FR" sz="1200" b="1" dirty="0" smtClean="0">
                <a:solidFill>
                  <a:schemeClr val="tx1"/>
                </a:solidFill>
              </a:rPr>
              <a:t> </a:t>
            </a:r>
            <a:r>
              <a:rPr lang="fr-FR" altLang="fr-FR" sz="1200" b="1" dirty="0" smtClean="0">
                <a:solidFill>
                  <a:schemeClr val="tx1"/>
                </a:solidFill>
              </a:rPr>
              <a:t>fuel plates</a:t>
            </a:r>
            <a:endParaRPr lang="fr-FR" altLang="fr-FR" sz="1200" b="1" dirty="0">
              <a:solidFill>
                <a:schemeClr val="tx1"/>
              </a:solidFill>
            </a:endParaRPr>
          </a:p>
        </p:txBody>
      </p:sp>
      <p:pic>
        <p:nvPicPr>
          <p:cNvPr id="23" name="Picture 1528" descr="DSCF113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136715" y="2326810"/>
            <a:ext cx="2917200" cy="175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èche droite 23"/>
          <p:cNvSpPr/>
          <p:nvPr/>
        </p:nvSpPr>
        <p:spPr>
          <a:xfrm>
            <a:off x="2640081" y="4660536"/>
            <a:ext cx="635776" cy="229754"/>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3.1. Neutron and gamma flux</a:t>
            </a:r>
            <a:endParaRPr lang="en-US" altLang="fr-FR" cap="none" dirty="0" smtClean="0">
              <a:sym typeface="Symbol" pitchFamily="18" charset="2"/>
            </a:endParaRPr>
          </a:p>
        </p:txBody>
      </p:sp>
      <p:sp>
        <p:nvSpPr>
          <p:cNvPr id="18"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5"/>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6"/>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30</a:t>
            </a:fld>
            <a:endParaRPr lang="fr-FR" altLang="fr-FR" sz="1000" dirty="0">
              <a:solidFill>
                <a:srgbClr val="666666"/>
              </a:solidFill>
            </a:endParaRPr>
          </a:p>
        </p:txBody>
      </p:sp>
    </p:spTree>
    <p:extLst>
      <p:ext uri="{BB962C8B-B14F-4D97-AF65-F5344CB8AC3E}">
        <p14:creationId xmlns:p14="http://schemas.microsoft.com/office/powerpoint/2010/main" val="1560654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980728"/>
            <a:ext cx="8496944" cy="646331"/>
          </a:xfrm>
          <a:prstGeom prst="rect">
            <a:avLst/>
          </a:prstGeom>
        </p:spPr>
        <p:txBody>
          <a:bodyPr wrap="square">
            <a:spAutoFit/>
          </a:bodyPr>
          <a:lstStyle/>
          <a:p>
            <a:pPr algn="ctr"/>
            <a:r>
              <a:rPr lang="en-US" altLang="fr-FR" b="1" dirty="0">
                <a:solidFill>
                  <a:srgbClr val="C00000"/>
                </a:solidFill>
              </a:rPr>
              <a:t>Application of fission chambers :</a:t>
            </a:r>
          </a:p>
          <a:p>
            <a:pPr algn="ctr"/>
            <a:r>
              <a:rPr lang="en-US" altLang="fr-FR" b="1" dirty="0" smtClean="0">
                <a:solidFill>
                  <a:srgbClr val="C00000"/>
                </a:solidFill>
              </a:rPr>
              <a:t>Neutron </a:t>
            </a:r>
            <a:r>
              <a:rPr lang="en-US" altLang="fr-FR" b="1" dirty="0">
                <a:solidFill>
                  <a:srgbClr val="C00000"/>
                </a:solidFill>
              </a:rPr>
              <a:t>profile measurements between fuel plates in OPAL reactor (2013)</a:t>
            </a:r>
            <a:endParaRPr lang="fr-FR" b="1" dirty="0">
              <a:solidFill>
                <a:srgbClr val="C00000"/>
              </a:solidFill>
            </a:endParaRPr>
          </a:p>
        </p:txBody>
      </p:sp>
      <p:sp>
        <p:nvSpPr>
          <p:cNvPr id="23" name="Espace réservé du contenu 6"/>
          <p:cNvSpPr>
            <a:spLocks/>
          </p:cNvSpPr>
          <p:nvPr/>
        </p:nvSpPr>
        <p:spPr bwMode="auto">
          <a:xfrm>
            <a:off x="470139" y="1772816"/>
            <a:ext cx="756084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361950" eaLnBrk="0" hangingPunct="0">
              <a:spcAft>
                <a:spcPts val="400"/>
              </a:spcAft>
              <a:buFont typeface="Arial" charset="0"/>
              <a:defRPr sz="2200">
                <a:solidFill>
                  <a:schemeClr val="tx2"/>
                </a:solidFill>
                <a:latin typeface="Arial" charset="0"/>
              </a:defRPr>
            </a:lvl1pPr>
            <a:lvl2pPr marL="360363" indent="-360363" defTabSz="361950" eaLnBrk="0" hangingPunct="0">
              <a:lnSpc>
                <a:spcPts val="2000"/>
              </a:lnSpc>
              <a:buSzPct val="90000"/>
              <a:buBlip>
                <a:blip r:embed="rId2"/>
              </a:buBlip>
              <a:defRPr sz="1600">
                <a:solidFill>
                  <a:srgbClr val="666666"/>
                </a:solidFill>
                <a:latin typeface="Arial" charset="0"/>
              </a:defRPr>
            </a:lvl2pPr>
            <a:lvl3pPr marL="1143000" indent="-228600" defTabSz="361950" eaLnBrk="0" hangingPunct="0">
              <a:lnSpc>
                <a:spcPts val="2000"/>
              </a:lnSpc>
              <a:buSzPct val="36000"/>
              <a:buFont typeface="Arial" charset="0"/>
              <a:defRPr sz="1600">
                <a:solidFill>
                  <a:srgbClr val="666666"/>
                </a:solidFill>
                <a:latin typeface="Arial" charset="0"/>
              </a:defRPr>
            </a:lvl3pPr>
            <a:lvl4pPr marL="895350" indent="-266700" defTabSz="361950" eaLnBrk="0" hangingPunct="0">
              <a:lnSpc>
                <a:spcPts val="2000"/>
              </a:lnSpc>
              <a:buClr>
                <a:srgbClr val="666666"/>
              </a:buClr>
              <a:buSzPct val="36000"/>
              <a:buBlip>
                <a:blip r:embed="rId3"/>
              </a:buBlip>
              <a:defRPr sz="1600">
                <a:solidFill>
                  <a:srgbClr val="666666"/>
                </a:solidFill>
                <a:latin typeface="Arial" charset="0"/>
              </a:defRPr>
            </a:lvl4pPr>
            <a:lvl5pPr marL="2057400" indent="-228600" defTabSz="361950" eaLnBrk="0" hangingPunct="0">
              <a:lnSpc>
                <a:spcPts val="2000"/>
              </a:lnSpc>
              <a:buClr>
                <a:srgbClr val="666666"/>
              </a:buClr>
              <a:buFont typeface="Arial" charset="0"/>
              <a:buChar char="-"/>
              <a:defRPr sz="1600">
                <a:solidFill>
                  <a:srgbClr val="666666"/>
                </a:solidFill>
                <a:latin typeface="Arial" charset="0"/>
              </a:defRPr>
            </a:lvl5pPr>
            <a:lvl6pPr marL="2514600" indent="-228600" defTabSz="36195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defTabSz="36195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defTabSz="36195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defTabSz="36195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lvl="1" eaLnBrk="1" hangingPunct="1">
              <a:lnSpc>
                <a:spcPts val="1500"/>
              </a:lnSpc>
            </a:pPr>
            <a:r>
              <a:rPr lang="en-AU" altLang="fr-FR" dirty="0"/>
              <a:t>400 measurement points</a:t>
            </a:r>
          </a:p>
          <a:p>
            <a:pPr lvl="1" eaLnBrk="1" hangingPunct="1">
              <a:lnSpc>
                <a:spcPts val="1500"/>
              </a:lnSpc>
            </a:pPr>
            <a:endParaRPr lang="en-AU" altLang="fr-FR" sz="800" dirty="0"/>
          </a:p>
          <a:p>
            <a:pPr lvl="1" eaLnBrk="1" hangingPunct="1">
              <a:lnSpc>
                <a:spcPts val="1500"/>
              </a:lnSpc>
            </a:pPr>
            <a:r>
              <a:rPr lang="en-AU" altLang="fr-FR" dirty="0"/>
              <a:t>Thorough investigation </a:t>
            </a:r>
            <a:r>
              <a:rPr lang="en-AU" altLang="fr-FR" dirty="0" smtClean="0"/>
              <a:t>of 5 / </a:t>
            </a:r>
            <a:r>
              <a:rPr lang="en-AU" altLang="fr-FR" dirty="0"/>
              <a:t>16 fuel assemblies:</a:t>
            </a:r>
          </a:p>
          <a:p>
            <a:pPr lvl="3" eaLnBrk="1" hangingPunct="1">
              <a:lnSpc>
                <a:spcPct val="100000"/>
              </a:lnSpc>
              <a:buSzPct val="100000"/>
              <a:buFont typeface="Arial" charset="0"/>
              <a:buChar char="•"/>
            </a:pPr>
            <a:r>
              <a:rPr lang="en-AU" altLang="fr-FR" dirty="0"/>
              <a:t>One complete quadrant</a:t>
            </a:r>
          </a:p>
          <a:p>
            <a:pPr lvl="3" eaLnBrk="1" hangingPunct="1">
              <a:lnSpc>
                <a:spcPct val="100000"/>
              </a:lnSpc>
              <a:buSzPct val="100000"/>
              <a:buFont typeface="Arial" charset="0"/>
              <a:buChar char="•"/>
            </a:pPr>
            <a:r>
              <a:rPr lang="en-AU" altLang="fr-FR" dirty="0"/>
              <a:t>One fresh fuel assembly in another quadrant</a:t>
            </a:r>
          </a:p>
          <a:p>
            <a:pPr lvl="3" eaLnBrk="1" hangingPunct="1">
              <a:lnSpc>
                <a:spcPts val="1500"/>
              </a:lnSpc>
              <a:buFontTx/>
              <a:buNone/>
            </a:pPr>
            <a:endParaRPr lang="en-AU" altLang="fr-FR" dirty="0"/>
          </a:p>
          <a:p>
            <a:pPr lvl="1" eaLnBrk="1" hangingPunct="1">
              <a:lnSpc>
                <a:spcPts val="1500"/>
              </a:lnSpc>
            </a:pPr>
            <a:r>
              <a:rPr lang="en-AU" altLang="fr-FR" dirty="0"/>
              <a:t>Good agreement with expected neutron flux shapes </a:t>
            </a:r>
          </a:p>
          <a:p>
            <a:pPr lvl="1" eaLnBrk="1" hangingPunct="1">
              <a:lnSpc>
                <a:spcPts val="1500"/>
              </a:lnSpc>
            </a:pPr>
            <a:endParaRPr lang="en-AU" altLang="fr-FR" dirty="0"/>
          </a:p>
          <a:p>
            <a:pPr lvl="1" eaLnBrk="1" hangingPunct="1"/>
            <a:endParaRPr lang="en-AU" altLang="fr-FR" dirty="0"/>
          </a:p>
          <a:p>
            <a:pPr lvl="1" eaLnBrk="1" hangingPunct="1"/>
            <a:endParaRPr lang="en-AU" altLang="fr-FR" dirty="0"/>
          </a:p>
        </p:txBody>
      </p:sp>
      <p:pic>
        <p:nvPicPr>
          <p:cNvPr id="24"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3567" y="3305448"/>
            <a:ext cx="4696477" cy="345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Box 11"/>
          <p:cNvSpPr txBox="1">
            <a:spLocks noChangeArrowheads="1"/>
          </p:cNvSpPr>
          <p:nvPr/>
        </p:nvSpPr>
        <p:spPr bwMode="auto">
          <a:xfrm>
            <a:off x="6523625" y="2787955"/>
            <a:ext cx="21943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en-AU" altLang="fr-FR" sz="1200" b="1" dirty="0">
                <a:solidFill>
                  <a:schemeClr val="tx1"/>
                </a:solidFill>
              </a:rPr>
              <a:t>Measurement Locations</a:t>
            </a:r>
          </a:p>
        </p:txBody>
      </p:sp>
      <p:pic>
        <p:nvPicPr>
          <p:cNvPr id="27" name="Picture 24" descr="Measurement locations"/>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7843"/>
          <a:stretch/>
        </p:blipFill>
        <p:spPr bwMode="auto">
          <a:xfrm>
            <a:off x="6336060" y="3212976"/>
            <a:ext cx="2431090" cy="227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3.1. Neutron and gamma flux</a:t>
            </a:r>
            <a:endParaRPr lang="en-US" altLang="fr-FR" cap="none" dirty="0" smtClean="0">
              <a:sym typeface="Symbol" pitchFamily="18" charset="2"/>
            </a:endParaRPr>
          </a:p>
        </p:txBody>
      </p:sp>
      <p:sp>
        <p:nvSpPr>
          <p:cNvPr id="11"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31</a:t>
            </a:fld>
            <a:endParaRPr lang="fr-FR" altLang="fr-FR" sz="1000" dirty="0">
              <a:solidFill>
                <a:srgbClr val="666666"/>
              </a:solidFill>
            </a:endParaRPr>
          </a:p>
        </p:txBody>
      </p:sp>
    </p:spTree>
    <p:extLst>
      <p:ext uri="{BB962C8B-B14F-4D97-AF65-F5344CB8AC3E}">
        <p14:creationId xmlns:p14="http://schemas.microsoft.com/office/powerpoint/2010/main" val="24511581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p:cNvSpPr>
            <a:spLocks noGrp="1"/>
          </p:cNvSpPr>
          <p:nvPr>
            <p:ph type="body" idx="1"/>
          </p:nvPr>
        </p:nvSpPr>
        <p:spPr>
          <a:xfrm>
            <a:off x="107504" y="1052736"/>
            <a:ext cx="9253538" cy="5589588"/>
          </a:xfrm>
        </p:spPr>
        <p:txBody>
          <a:bodyPr/>
          <a:lstStyle/>
          <a:p>
            <a:pPr algn="ctr">
              <a:defRPr/>
            </a:pPr>
            <a:r>
              <a:rPr lang="en-US" altLang="fr-FR" sz="2000" b="1" dirty="0" smtClean="0">
                <a:solidFill>
                  <a:srgbClr val="C00000"/>
                </a:solidFill>
              </a:rPr>
              <a:t>Miniaturized Ionization </a:t>
            </a:r>
            <a:r>
              <a:rPr lang="en-US" altLang="fr-FR" sz="2000" b="1" dirty="0" smtClean="0">
                <a:solidFill>
                  <a:srgbClr val="C00000"/>
                </a:solidFill>
              </a:rPr>
              <a:t>Chamber</a:t>
            </a:r>
            <a:endParaRPr lang="en-US" altLang="fr-FR" sz="2000" b="1" dirty="0" smtClean="0">
              <a:solidFill>
                <a:srgbClr val="C00000"/>
              </a:solidFill>
            </a:endParaRPr>
          </a:p>
          <a:p>
            <a:pPr marL="185738" lvl="4">
              <a:buClr>
                <a:schemeClr val="tx2"/>
              </a:buClr>
              <a:buFont typeface="Arial" charset="0"/>
              <a:buNone/>
              <a:defRPr/>
            </a:pPr>
            <a:endParaRPr lang="en-US" altLang="fr-FR" sz="1500" b="1" dirty="0" smtClean="0"/>
          </a:p>
          <a:p>
            <a:pPr lvl="4">
              <a:buClr>
                <a:schemeClr val="tx2"/>
              </a:buClr>
              <a:buFont typeface="Wingdings" pitchFamily="2" charset="2"/>
              <a:buChar char="Ø"/>
              <a:defRPr/>
            </a:pPr>
            <a:endParaRPr lang="en-US" altLang="fr-FR" sz="1500" b="1" i="1" dirty="0"/>
          </a:p>
        </p:txBody>
      </p:sp>
      <p:pic>
        <p:nvPicPr>
          <p:cNvPr id="16" name="Image 97"/>
          <p:cNvPicPr>
            <a:picLocks noChangeAspect="1" noChangeArrowheads="1"/>
          </p:cNvPicPr>
          <p:nvPr/>
        </p:nvPicPr>
        <p:blipFill>
          <a:blip r:embed="rId2" cstate="print">
            <a:extLst>
              <a:ext uri="{28A0092B-C50C-407E-A947-70E740481C1C}">
                <a14:useLocalDpi xmlns:a14="http://schemas.microsoft.com/office/drawing/2010/main" val="0"/>
              </a:ext>
            </a:extLst>
          </a:blip>
          <a:srcRect l="9898" t="37070" r="15617" b="48862"/>
          <a:stretch>
            <a:fillRect/>
          </a:stretch>
        </p:blipFill>
        <p:spPr bwMode="auto">
          <a:xfrm>
            <a:off x="467544" y="3384295"/>
            <a:ext cx="4147805"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02"/>
          <p:cNvPicPr>
            <a:picLocks noChangeAspect="1" noChangeArrowheads="1"/>
          </p:cNvPicPr>
          <p:nvPr/>
        </p:nvPicPr>
        <p:blipFill>
          <a:blip r:embed="rId3" cstate="print">
            <a:extLst>
              <a:ext uri="{28A0092B-C50C-407E-A947-70E740481C1C}">
                <a14:useLocalDpi xmlns:a14="http://schemas.microsoft.com/office/drawing/2010/main" val="0"/>
              </a:ext>
            </a:extLst>
          </a:blip>
          <a:srcRect l="30878" t="11182" r="9274" b="5875"/>
          <a:stretch>
            <a:fillRect/>
          </a:stretch>
        </p:blipFill>
        <p:spPr bwMode="auto">
          <a:xfrm>
            <a:off x="5185384" y="1514130"/>
            <a:ext cx="3600400" cy="257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03"/>
          <p:cNvPicPr>
            <a:picLocks noChangeAspect="1" noChangeArrowheads="1"/>
          </p:cNvPicPr>
          <p:nvPr/>
        </p:nvPicPr>
        <p:blipFill>
          <a:blip r:embed="rId4" cstate="print">
            <a:extLst>
              <a:ext uri="{28A0092B-C50C-407E-A947-70E740481C1C}">
                <a14:useLocalDpi xmlns:a14="http://schemas.microsoft.com/office/drawing/2010/main" val="0"/>
              </a:ext>
            </a:extLst>
          </a:blip>
          <a:srcRect l="26048" t="13417" r="15628" b="3232"/>
          <a:stretch>
            <a:fillRect/>
          </a:stretch>
        </p:blipFill>
        <p:spPr bwMode="auto">
          <a:xfrm>
            <a:off x="5307710" y="4142432"/>
            <a:ext cx="3470930" cy="259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487"/>
          <p:cNvSpPr>
            <a:spLocks noChangeArrowheads="1"/>
          </p:cNvSpPr>
          <p:nvPr/>
        </p:nvSpPr>
        <p:spPr bwMode="auto">
          <a:xfrm>
            <a:off x="251520" y="4725144"/>
            <a:ext cx="4824536" cy="119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69" tIns="48984" rIns="97969" bIns="48984"/>
          <a:lstStyle>
            <a:lvl1pPr algn="l" defTabSz="4354513" eaLnBrk="0" hangingPunct="0">
              <a:spcBef>
                <a:spcPct val="20000"/>
              </a:spcBef>
              <a:buChar char="•"/>
              <a:defRPr sz="15200">
                <a:solidFill>
                  <a:schemeClr val="tx1"/>
                </a:solidFill>
                <a:latin typeface="Times New Roman" pitchFamily="18" charset="0"/>
              </a:defRPr>
            </a:lvl1pPr>
            <a:lvl2pPr marL="742950" indent="-285750" algn="l" defTabSz="4354513" eaLnBrk="0" hangingPunct="0">
              <a:spcBef>
                <a:spcPct val="20000"/>
              </a:spcBef>
              <a:buChar char="–"/>
              <a:defRPr sz="13300">
                <a:solidFill>
                  <a:schemeClr val="tx1"/>
                </a:solidFill>
                <a:latin typeface="Times New Roman" pitchFamily="18" charset="0"/>
              </a:defRPr>
            </a:lvl2pPr>
            <a:lvl3pPr marL="1143000" indent="-228600" algn="l" defTabSz="4354513" eaLnBrk="0" hangingPunct="0">
              <a:spcBef>
                <a:spcPct val="20000"/>
              </a:spcBef>
              <a:buChar char="•"/>
              <a:defRPr sz="11500">
                <a:solidFill>
                  <a:schemeClr val="tx1"/>
                </a:solidFill>
                <a:latin typeface="Times New Roman" pitchFamily="18" charset="0"/>
              </a:defRPr>
            </a:lvl3pPr>
            <a:lvl4pPr marL="1600200" indent="-228600" algn="l" defTabSz="4354513" eaLnBrk="0" hangingPunct="0">
              <a:spcBef>
                <a:spcPct val="20000"/>
              </a:spcBef>
              <a:buChar char="–"/>
              <a:defRPr sz="9500">
                <a:solidFill>
                  <a:schemeClr val="tx1"/>
                </a:solidFill>
                <a:latin typeface="Times New Roman" pitchFamily="18" charset="0"/>
              </a:defRPr>
            </a:lvl4pPr>
            <a:lvl5pPr marL="2057400" indent="-228600" algn="l" defTabSz="4354513" eaLnBrk="0" hangingPunct="0">
              <a:spcBef>
                <a:spcPct val="20000"/>
              </a:spcBef>
              <a:buChar char="»"/>
              <a:defRPr sz="9500">
                <a:solidFill>
                  <a:schemeClr val="tx1"/>
                </a:solidFill>
                <a:latin typeface="Times New Roman" pitchFamily="18" charset="0"/>
              </a:defRPr>
            </a:lvl5pPr>
            <a:lvl6pPr marL="2514600" indent="-228600" defTabSz="4354513" eaLnBrk="0" fontAlgn="base" hangingPunct="0">
              <a:spcBef>
                <a:spcPct val="20000"/>
              </a:spcBef>
              <a:spcAft>
                <a:spcPct val="0"/>
              </a:spcAft>
              <a:buChar char="»"/>
              <a:defRPr sz="9500">
                <a:solidFill>
                  <a:schemeClr val="tx1"/>
                </a:solidFill>
                <a:latin typeface="Times New Roman" pitchFamily="18" charset="0"/>
              </a:defRPr>
            </a:lvl6pPr>
            <a:lvl7pPr marL="2971800" indent="-228600" defTabSz="4354513" eaLnBrk="0" fontAlgn="base" hangingPunct="0">
              <a:spcBef>
                <a:spcPct val="20000"/>
              </a:spcBef>
              <a:spcAft>
                <a:spcPct val="0"/>
              </a:spcAft>
              <a:buChar char="»"/>
              <a:defRPr sz="9500">
                <a:solidFill>
                  <a:schemeClr val="tx1"/>
                </a:solidFill>
                <a:latin typeface="Times New Roman" pitchFamily="18" charset="0"/>
              </a:defRPr>
            </a:lvl7pPr>
            <a:lvl8pPr marL="3429000" indent="-228600" defTabSz="4354513" eaLnBrk="0" fontAlgn="base" hangingPunct="0">
              <a:spcBef>
                <a:spcPct val="20000"/>
              </a:spcBef>
              <a:spcAft>
                <a:spcPct val="0"/>
              </a:spcAft>
              <a:buChar char="»"/>
              <a:defRPr sz="9500">
                <a:solidFill>
                  <a:schemeClr val="tx1"/>
                </a:solidFill>
                <a:latin typeface="Times New Roman" pitchFamily="18" charset="0"/>
              </a:defRPr>
            </a:lvl8pPr>
            <a:lvl9pPr marL="3886200" indent="-228600" defTabSz="4354513" eaLnBrk="0" fontAlgn="base" hangingPunct="0">
              <a:spcBef>
                <a:spcPct val="20000"/>
              </a:spcBef>
              <a:spcAft>
                <a:spcPct val="0"/>
              </a:spcAft>
              <a:buChar char="»"/>
              <a:defRPr sz="9500">
                <a:solidFill>
                  <a:schemeClr val="tx1"/>
                </a:solidFill>
                <a:latin typeface="Times New Roman" pitchFamily="18" charset="0"/>
              </a:defRPr>
            </a:lvl9pPr>
          </a:lstStyle>
          <a:p>
            <a:pPr algn="just" eaLnBrk="1" hangingPunct="1">
              <a:buFontTx/>
              <a:buNone/>
            </a:pPr>
            <a:r>
              <a:rPr lang="fr-FR" altLang="fr-FR" sz="1600" dirty="0" smtClean="0">
                <a:latin typeface="Arial" charset="0"/>
                <a:cs typeface="Arial" charset="0"/>
                <a:sym typeface="Wingdings" panose="05000000000000000000" pitchFamily="2" charset="2"/>
              </a:rPr>
              <a:t> </a:t>
            </a:r>
            <a:r>
              <a:rPr lang="en-US" altLang="fr-FR" sz="1600" dirty="0" smtClean="0">
                <a:latin typeface="Arial" charset="0"/>
                <a:cs typeface="Arial" charset="0"/>
              </a:rPr>
              <a:t>online </a:t>
            </a:r>
            <a:r>
              <a:rPr lang="en-US" altLang="fr-FR" sz="1600" dirty="0">
                <a:latin typeface="Arial" charset="0"/>
                <a:cs typeface="Arial" charset="0"/>
              </a:rPr>
              <a:t>and real-time evaluation of gamma flux over a wide range of flux level. </a:t>
            </a:r>
          </a:p>
          <a:p>
            <a:pPr algn="just" eaLnBrk="1" hangingPunct="1">
              <a:buFontTx/>
              <a:buNone/>
            </a:pPr>
            <a:r>
              <a:rPr lang="en-US" altLang="fr-FR" sz="1600" dirty="0" smtClean="0">
                <a:latin typeface="Arial" charset="0"/>
                <a:cs typeface="Arial" charset="0"/>
                <a:sym typeface="Wingdings" panose="05000000000000000000" pitchFamily="2" charset="2"/>
              </a:rPr>
              <a:t> </a:t>
            </a:r>
            <a:r>
              <a:rPr lang="en-US" altLang="fr-FR" sz="1600" dirty="0" smtClean="0">
                <a:latin typeface="Arial" charset="0"/>
                <a:cs typeface="Arial" charset="0"/>
              </a:rPr>
              <a:t>monitoring reactor power / following </a:t>
            </a:r>
            <a:r>
              <a:rPr lang="en-US" altLang="fr-FR" sz="1600" dirty="0">
                <a:latin typeface="Arial" charset="0"/>
                <a:cs typeface="Arial" charset="0"/>
              </a:rPr>
              <a:t>reactor SCRAMs (reactor shutdown with rapid insertions of control rods). </a:t>
            </a:r>
          </a:p>
        </p:txBody>
      </p:sp>
      <p:sp>
        <p:nvSpPr>
          <p:cNvPr id="10" name="Titre 10"/>
          <p:cNvSpPr>
            <a:spLocks noGrp="1"/>
          </p:cNvSpPr>
          <p:nvPr>
            <p:ph type="title" idx="4294967295"/>
          </p:nvPr>
        </p:nvSpPr>
        <p:spPr bwMode="auto">
          <a:xfrm>
            <a:off x="1511300" y="52388"/>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
        <p:nvSpPr>
          <p:cNvPr id="35848" name="Espace réservé du numéro de diapositive 8"/>
          <p:cNvSpPr txBox="1">
            <a:spLocks noGrp="1"/>
          </p:cNvSpPr>
          <p:nvPr/>
        </p:nvSpPr>
        <p:spPr bwMode="auto">
          <a:xfrm>
            <a:off x="8024813" y="6448251"/>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5"/>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6"/>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en-US" altLang="fr-FR" sz="1000" dirty="0">
                <a:solidFill>
                  <a:srgbClr val="666666"/>
                </a:solidFill>
              </a:rPr>
              <a:t>  PAGE </a:t>
            </a:r>
            <a:fld id="{6D06A396-AC7A-4EAA-9E3A-4882883E9018}" type="slidenum">
              <a:rPr lang="en-US" altLang="fr-FR" sz="1000">
                <a:solidFill>
                  <a:srgbClr val="666666"/>
                </a:solidFill>
              </a:rPr>
              <a:pPr algn="ctr" eaLnBrk="1" hangingPunct="1">
                <a:spcAft>
                  <a:spcPct val="0"/>
                </a:spcAft>
                <a:buFontTx/>
                <a:buNone/>
              </a:pPr>
              <a:t>32</a:t>
            </a:fld>
            <a:endParaRPr lang="en-US" altLang="fr-FR" sz="1000" dirty="0">
              <a:solidFill>
                <a:srgbClr val="666666"/>
              </a:solidFill>
            </a:endParaRPr>
          </a:p>
        </p:txBody>
      </p:sp>
      <p:sp>
        <p:nvSpPr>
          <p:cNvPr id="2" name="ZoneTexte 1"/>
          <p:cNvSpPr txBox="1"/>
          <p:nvPr/>
        </p:nvSpPr>
        <p:spPr>
          <a:xfrm>
            <a:off x="107504" y="1620757"/>
            <a:ext cx="3884718" cy="1831271"/>
          </a:xfrm>
          <a:prstGeom prst="rect">
            <a:avLst/>
          </a:prstGeom>
          <a:noFill/>
        </p:spPr>
        <p:txBody>
          <a:bodyPr wrap="none" rtlCol="0">
            <a:spAutoFit/>
          </a:bodyPr>
          <a:lstStyle/>
          <a:p>
            <a:pPr marL="185738" lvl="4">
              <a:spcBef>
                <a:spcPts val="600"/>
              </a:spcBef>
              <a:buClr>
                <a:schemeClr val="tx2"/>
              </a:buClr>
              <a:buFont typeface="Wingdings" pitchFamily="2" charset="2"/>
              <a:buChar char="Ø"/>
              <a:defRPr/>
            </a:pPr>
            <a:r>
              <a:rPr lang="en-US" altLang="fr-FR" sz="1500" b="1" dirty="0"/>
              <a:t> Pure gamma selectivity</a:t>
            </a:r>
          </a:p>
          <a:p>
            <a:pPr marL="185738" lvl="4">
              <a:spcBef>
                <a:spcPts val="600"/>
              </a:spcBef>
              <a:buClr>
                <a:schemeClr val="tx2"/>
              </a:buClr>
              <a:buFont typeface="Wingdings" pitchFamily="2" charset="2"/>
              <a:buChar char="Ø"/>
              <a:defRPr/>
            </a:pPr>
            <a:r>
              <a:rPr lang="en-US" altLang="fr-FR" sz="1500" b="1" dirty="0"/>
              <a:t> Large flux range and good linearity  </a:t>
            </a:r>
          </a:p>
          <a:p>
            <a:pPr marL="71438" lvl="4" indent="0">
              <a:spcBef>
                <a:spcPts val="600"/>
              </a:spcBef>
              <a:buClr>
                <a:schemeClr val="tx2"/>
              </a:buClr>
              <a:buNone/>
              <a:defRPr/>
            </a:pPr>
            <a:r>
              <a:rPr lang="en-US" altLang="fr-FR" sz="1500" b="1" dirty="0"/>
              <a:t>	</a:t>
            </a:r>
            <a:r>
              <a:rPr lang="en-US" altLang="fr-FR" sz="1500" dirty="0"/>
              <a:t>(</a:t>
            </a:r>
            <a:r>
              <a:rPr lang="en-US" altLang="fr-FR" sz="1400" dirty="0"/>
              <a:t>up to a few 10</a:t>
            </a:r>
            <a:r>
              <a:rPr lang="en-US" altLang="fr-FR" sz="1400" baseline="30000" dirty="0"/>
              <a:t>14</a:t>
            </a:r>
            <a:r>
              <a:rPr lang="en-US" altLang="fr-FR" sz="1400" dirty="0"/>
              <a:t> γ.cm</a:t>
            </a:r>
            <a:r>
              <a:rPr lang="en-US" altLang="fr-FR" sz="1400" baseline="30000" dirty="0"/>
              <a:t>−2</a:t>
            </a:r>
            <a:r>
              <a:rPr lang="en-US" altLang="fr-FR" sz="1400" dirty="0"/>
              <a:t>.s</a:t>
            </a:r>
            <a:r>
              <a:rPr lang="en-US" altLang="fr-FR" sz="1400" baseline="30000" dirty="0"/>
              <a:t>−1</a:t>
            </a:r>
            <a:r>
              <a:rPr lang="en-US" altLang="fr-FR" sz="1400" dirty="0"/>
              <a:t>)</a:t>
            </a:r>
            <a:endParaRPr lang="en-US" altLang="fr-FR" sz="1500" b="1" dirty="0"/>
          </a:p>
          <a:p>
            <a:pPr marL="185738" lvl="4">
              <a:spcBef>
                <a:spcPts val="600"/>
              </a:spcBef>
              <a:buClr>
                <a:schemeClr val="tx2"/>
              </a:buClr>
              <a:buFont typeface="Wingdings" pitchFamily="2" charset="2"/>
              <a:buChar char="Ø"/>
              <a:defRPr/>
            </a:pPr>
            <a:r>
              <a:rPr lang="en-US" altLang="fr-FR" sz="1500" b="1" dirty="0"/>
              <a:t> Small dimensions (3mm diameter)</a:t>
            </a:r>
          </a:p>
          <a:p>
            <a:pPr marL="185738" lvl="4">
              <a:spcBef>
                <a:spcPts val="600"/>
              </a:spcBef>
              <a:buClr>
                <a:schemeClr val="tx2"/>
              </a:buClr>
              <a:buFont typeface="Wingdings" pitchFamily="2" charset="2"/>
              <a:buChar char="Ø"/>
              <a:defRPr/>
            </a:pPr>
            <a:r>
              <a:rPr lang="en-US" altLang="fr-FR" sz="1500" b="1" dirty="0"/>
              <a:t> No burn up effect</a:t>
            </a:r>
          </a:p>
          <a:p>
            <a:endParaRPr lang="fr-FR" dirty="0"/>
          </a:p>
        </p:txBody>
      </p:sp>
    </p:spTree>
    <p:extLst>
      <p:ext uri="{BB962C8B-B14F-4D97-AF65-F5344CB8AC3E}">
        <p14:creationId xmlns:p14="http://schemas.microsoft.com/office/powerpoint/2010/main" val="119933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11"/>
          <p:cNvSpPr>
            <a:spLocks noGrp="1"/>
          </p:cNvSpPr>
          <p:nvPr>
            <p:ph idx="1"/>
          </p:nvPr>
        </p:nvSpPr>
        <p:spPr>
          <a:xfrm>
            <a:off x="179512" y="980728"/>
            <a:ext cx="8640960" cy="5544616"/>
          </a:xfrm>
        </p:spPr>
        <p:txBody>
          <a:bodyPr/>
          <a:lstStyle/>
          <a:p>
            <a:pPr>
              <a:lnSpc>
                <a:spcPct val="90000"/>
              </a:lnSpc>
              <a:spcAft>
                <a:spcPts val="0"/>
              </a:spcAft>
            </a:pPr>
            <a:endParaRPr lang="en-US" sz="800" dirty="0" smtClean="0"/>
          </a:p>
          <a:p>
            <a:pPr algn="ctr">
              <a:buFont typeface="Wingdings" pitchFamily="2" charset="2"/>
              <a:buNone/>
            </a:pPr>
            <a:r>
              <a:rPr lang="en-US" altLang="fr-FR" sz="2000" b="1" dirty="0" smtClean="0">
                <a:solidFill>
                  <a:srgbClr val="C00000"/>
                </a:solidFill>
              </a:rPr>
              <a:t>Self-powered</a:t>
            </a:r>
            <a:r>
              <a:rPr lang="fr-FR" altLang="fr-FR" sz="2000" b="1" dirty="0" smtClean="0">
                <a:solidFill>
                  <a:srgbClr val="C00000"/>
                </a:solidFill>
              </a:rPr>
              <a:t> </a:t>
            </a:r>
            <a:r>
              <a:rPr lang="fr-FR" altLang="fr-FR" sz="2000" b="1" dirty="0">
                <a:solidFill>
                  <a:srgbClr val="C00000"/>
                </a:solidFill>
              </a:rPr>
              <a:t>neutron detectors (SPND</a:t>
            </a:r>
            <a:r>
              <a:rPr lang="fr-FR" altLang="fr-FR" sz="2000" b="1" dirty="0" smtClean="0">
                <a:solidFill>
                  <a:srgbClr val="C00000"/>
                </a:solidFill>
              </a:rPr>
              <a:t>)</a:t>
            </a:r>
          </a:p>
          <a:p>
            <a:pPr algn="ctr">
              <a:buFont typeface="Wingdings" pitchFamily="2" charset="2"/>
              <a:buNone/>
            </a:pPr>
            <a:endParaRPr lang="fr-FR" altLang="fr-FR" sz="2000" b="1" dirty="0">
              <a:solidFill>
                <a:srgbClr val="C00000"/>
              </a:solidFill>
            </a:endParaRPr>
          </a:p>
          <a:p>
            <a:pPr>
              <a:lnSpc>
                <a:spcPct val="80000"/>
              </a:lnSpc>
              <a:spcBef>
                <a:spcPct val="0"/>
              </a:spcBef>
            </a:pPr>
            <a:endParaRPr lang="en-US" altLang="fr-FR" sz="1900" b="1" dirty="0" smtClean="0">
              <a:solidFill>
                <a:schemeClr val="tx1"/>
              </a:solidFill>
              <a:cs typeface="Arial" charset="0"/>
            </a:endParaRPr>
          </a:p>
          <a:p>
            <a:pPr>
              <a:lnSpc>
                <a:spcPct val="80000"/>
              </a:lnSpc>
              <a:spcBef>
                <a:spcPct val="0"/>
              </a:spcBef>
            </a:pPr>
            <a:endParaRPr lang="en-US" altLang="fr-FR" sz="1900" b="1" dirty="0">
              <a:solidFill>
                <a:schemeClr val="tx1"/>
              </a:solidFill>
              <a:cs typeface="Arial" charset="0"/>
            </a:endParaRPr>
          </a:p>
          <a:p>
            <a:pPr>
              <a:lnSpc>
                <a:spcPct val="80000"/>
              </a:lnSpc>
              <a:spcBef>
                <a:spcPct val="0"/>
              </a:spcBef>
            </a:pPr>
            <a:endParaRPr lang="en-US" altLang="fr-FR" sz="1900" b="1" dirty="0" smtClean="0">
              <a:solidFill>
                <a:schemeClr val="tx1"/>
              </a:solidFill>
              <a:cs typeface="Arial" charset="0"/>
            </a:endParaRPr>
          </a:p>
          <a:p>
            <a:pPr>
              <a:lnSpc>
                <a:spcPct val="80000"/>
              </a:lnSpc>
              <a:spcBef>
                <a:spcPct val="0"/>
              </a:spcBef>
            </a:pPr>
            <a:endParaRPr lang="en-US" altLang="fr-FR" sz="1900" b="1" dirty="0">
              <a:solidFill>
                <a:schemeClr val="tx1"/>
              </a:solidFill>
              <a:cs typeface="Arial" charset="0"/>
            </a:endParaRPr>
          </a:p>
          <a:p>
            <a:pPr marL="0" lvl="1" indent="0">
              <a:lnSpc>
                <a:spcPct val="90000"/>
              </a:lnSpc>
              <a:buNone/>
            </a:pPr>
            <a:r>
              <a:rPr lang="en-US" altLang="fr-FR" sz="1400" b="1" dirty="0">
                <a:cs typeface="Arial" charset="0"/>
              </a:rPr>
              <a:t>	</a:t>
            </a:r>
            <a:endParaRPr lang="en-US" altLang="fr-FR" sz="1400" b="1" dirty="0" smtClean="0">
              <a:cs typeface="Arial" charset="0"/>
            </a:endParaRPr>
          </a:p>
          <a:p>
            <a:pPr marL="0" lvl="1">
              <a:lnSpc>
                <a:spcPct val="90000"/>
              </a:lnSpc>
              <a:tabLst/>
            </a:pPr>
            <a:endParaRPr lang="en-US" altLang="fr-FR" sz="1200" b="1" dirty="0" smtClean="0">
              <a:cs typeface="Arial" charset="0"/>
            </a:endParaRPr>
          </a:p>
          <a:p>
            <a:pPr marL="0" lvl="1">
              <a:lnSpc>
                <a:spcPct val="90000"/>
              </a:lnSpc>
              <a:tabLst/>
            </a:pPr>
            <a:endParaRPr lang="en-US" altLang="fr-FR" sz="1200" b="1" dirty="0" smtClean="0">
              <a:cs typeface="Arial" charset="0"/>
            </a:endParaRPr>
          </a:p>
          <a:p>
            <a:pPr marL="0" lvl="1">
              <a:lnSpc>
                <a:spcPct val="90000"/>
              </a:lnSpc>
              <a:tabLst/>
            </a:pPr>
            <a:endParaRPr lang="en-US" altLang="fr-FR" sz="1200" b="1" dirty="0">
              <a:cs typeface="Arial" charset="0"/>
            </a:endParaRPr>
          </a:p>
          <a:p>
            <a:pPr marL="0" lvl="1">
              <a:lnSpc>
                <a:spcPct val="90000"/>
              </a:lnSpc>
              <a:tabLst/>
            </a:pPr>
            <a:endParaRPr lang="en-US" altLang="fr-FR" sz="1200" b="1" dirty="0" smtClean="0">
              <a:cs typeface="Arial" charset="0"/>
            </a:endParaRPr>
          </a:p>
          <a:p>
            <a:pPr marL="0" lvl="1">
              <a:lnSpc>
                <a:spcPct val="90000"/>
              </a:lnSpc>
              <a:tabLst/>
            </a:pPr>
            <a:endParaRPr lang="en-US" altLang="fr-FR" sz="1200" b="1" dirty="0">
              <a:cs typeface="Arial" charset="0"/>
            </a:endParaRPr>
          </a:p>
          <a:p>
            <a:pPr marL="0" lvl="1">
              <a:lnSpc>
                <a:spcPct val="90000"/>
              </a:lnSpc>
              <a:tabLst/>
            </a:pPr>
            <a:endParaRPr lang="en-US" altLang="fr-FR" sz="1200" b="1" dirty="0" smtClean="0">
              <a:cs typeface="Arial" charset="0"/>
            </a:endParaRPr>
          </a:p>
          <a:p>
            <a:pPr marL="0" lvl="1">
              <a:lnSpc>
                <a:spcPct val="90000"/>
              </a:lnSpc>
              <a:tabLst/>
            </a:pPr>
            <a:endParaRPr lang="en-US" altLang="fr-FR" sz="1200" b="1" dirty="0">
              <a:cs typeface="Arial" charset="0"/>
            </a:endParaRPr>
          </a:p>
          <a:p>
            <a:pPr marL="0" lvl="1">
              <a:lnSpc>
                <a:spcPct val="90000"/>
              </a:lnSpc>
              <a:tabLst/>
            </a:pPr>
            <a:endParaRPr lang="en-US" altLang="fr-FR" sz="1200" b="1" dirty="0" smtClean="0">
              <a:cs typeface="Arial" charset="0"/>
            </a:endParaRPr>
          </a:p>
          <a:p>
            <a:pPr marL="0" lvl="1">
              <a:lnSpc>
                <a:spcPct val="90000"/>
              </a:lnSpc>
              <a:tabLst/>
            </a:pPr>
            <a:endParaRPr lang="en-US" altLang="fr-FR" sz="1200" b="1" dirty="0">
              <a:cs typeface="Arial" charset="0"/>
            </a:endParaRPr>
          </a:p>
          <a:p>
            <a:pPr marL="0" lvl="1">
              <a:lnSpc>
                <a:spcPct val="90000"/>
              </a:lnSpc>
              <a:tabLst/>
            </a:pPr>
            <a:endParaRPr lang="en-US" altLang="fr-FR" sz="1200" b="1" dirty="0" smtClean="0">
              <a:cs typeface="Arial" charset="0"/>
            </a:endParaRPr>
          </a:p>
          <a:p>
            <a:pPr marL="0" lvl="1">
              <a:lnSpc>
                <a:spcPct val="90000"/>
              </a:lnSpc>
              <a:tabLst/>
            </a:pPr>
            <a:endParaRPr lang="en-US" altLang="fr-FR" sz="1200" b="1" dirty="0">
              <a:cs typeface="Arial" charset="0"/>
            </a:endParaRPr>
          </a:p>
          <a:p>
            <a:pPr marL="0" lvl="1">
              <a:lnSpc>
                <a:spcPct val="90000"/>
              </a:lnSpc>
              <a:tabLst/>
            </a:pPr>
            <a:endParaRPr lang="en-US" altLang="fr-FR" sz="1200" b="1" dirty="0" smtClean="0">
              <a:cs typeface="Arial" charset="0"/>
            </a:endParaRPr>
          </a:p>
          <a:p>
            <a:pPr marL="0" lvl="1">
              <a:lnSpc>
                <a:spcPct val="90000"/>
              </a:lnSpc>
              <a:tabLst/>
            </a:pPr>
            <a:endParaRPr lang="en-US" altLang="fr-FR" sz="1200" b="1" dirty="0">
              <a:cs typeface="Arial" charset="0"/>
            </a:endParaRPr>
          </a:p>
          <a:p>
            <a:pPr lvl="1">
              <a:lnSpc>
                <a:spcPct val="90000"/>
              </a:lnSpc>
            </a:pPr>
            <a:endParaRPr lang="en-US" altLang="fr-FR" sz="1400" b="1" dirty="0" smtClean="0">
              <a:cs typeface="Arial" charset="0"/>
            </a:endParaRPr>
          </a:p>
          <a:p>
            <a:pPr lvl="1">
              <a:lnSpc>
                <a:spcPct val="90000"/>
              </a:lnSpc>
            </a:pPr>
            <a:endParaRPr lang="en-US" altLang="fr-FR" sz="1400" b="1" dirty="0" smtClean="0">
              <a:cs typeface="Arial" charset="0"/>
            </a:endParaRPr>
          </a:p>
          <a:p>
            <a:pPr lvl="1">
              <a:lnSpc>
                <a:spcPct val="90000"/>
              </a:lnSpc>
            </a:pPr>
            <a:endParaRPr lang="en-US" altLang="fr-FR" sz="1400" b="1" dirty="0" smtClean="0">
              <a:cs typeface="Arial" charset="0"/>
            </a:endParaRPr>
          </a:p>
          <a:p>
            <a:pPr lvl="1">
              <a:lnSpc>
                <a:spcPct val="90000"/>
              </a:lnSpc>
            </a:pPr>
            <a:endParaRPr lang="en-US" altLang="fr-FR" sz="1400" b="1" dirty="0" smtClean="0">
              <a:cs typeface="Arial" charset="0"/>
            </a:endParaRPr>
          </a:p>
          <a:p>
            <a:pPr lvl="1">
              <a:lnSpc>
                <a:spcPct val="90000"/>
              </a:lnSpc>
            </a:pPr>
            <a:endParaRPr lang="en-US" altLang="fr-FR" sz="1400" b="1" dirty="0" smtClean="0">
              <a:cs typeface="Arial" charset="0"/>
            </a:endParaRPr>
          </a:p>
          <a:p>
            <a:pPr lvl="1">
              <a:lnSpc>
                <a:spcPct val="90000"/>
              </a:lnSpc>
            </a:pPr>
            <a:endParaRPr lang="en-US" altLang="fr-FR" sz="1400" b="1" dirty="0" smtClean="0">
              <a:cs typeface="Arial" charset="0"/>
            </a:endParaRPr>
          </a:p>
          <a:p>
            <a:pPr lvl="1">
              <a:lnSpc>
                <a:spcPct val="90000"/>
              </a:lnSpc>
            </a:pPr>
            <a:endParaRPr lang="en-US" altLang="fr-FR" sz="1400" b="1" dirty="0" smtClean="0">
              <a:cs typeface="Arial" charset="0"/>
            </a:endParaRPr>
          </a:p>
          <a:p>
            <a:pPr lvl="1">
              <a:lnSpc>
                <a:spcPct val="90000"/>
              </a:lnSpc>
            </a:pPr>
            <a:endParaRPr lang="en-US" altLang="fr-FR" sz="1400" b="1" dirty="0" smtClean="0">
              <a:cs typeface="Arial" charset="0"/>
            </a:endParaRPr>
          </a:p>
          <a:p>
            <a:pPr marL="0" lvl="1" indent="0">
              <a:lnSpc>
                <a:spcPct val="90000"/>
              </a:lnSpc>
              <a:buNone/>
            </a:pPr>
            <a:endParaRPr lang="en-US" altLang="fr-FR" sz="1400" b="1" dirty="0" smtClean="0">
              <a:cs typeface="Arial" charset="0"/>
            </a:endParaRPr>
          </a:p>
          <a:p>
            <a:pPr lvl="1">
              <a:lnSpc>
                <a:spcPct val="80000"/>
              </a:lnSpc>
              <a:buNone/>
            </a:pPr>
            <a:endParaRPr lang="en-US" altLang="fr-FR" sz="1400" b="1" dirty="0" smtClean="0">
              <a:cs typeface="Arial" charset="0"/>
            </a:endParaRPr>
          </a:p>
          <a:p>
            <a:pPr lvl="1">
              <a:lnSpc>
                <a:spcPct val="80000"/>
              </a:lnSpc>
              <a:buNone/>
            </a:pPr>
            <a:endParaRPr lang="en-US" altLang="fr-FR" sz="1400" b="1" dirty="0" smtClean="0">
              <a:cs typeface="Arial" charset="0"/>
            </a:endParaRPr>
          </a:p>
          <a:p>
            <a:pPr lvl="1">
              <a:lnSpc>
                <a:spcPct val="80000"/>
              </a:lnSpc>
              <a:buNone/>
            </a:pPr>
            <a:endParaRPr lang="en-US" altLang="fr-FR" sz="1400" b="1" dirty="0" smtClean="0">
              <a:cs typeface="Arial" charset="0"/>
            </a:endParaRPr>
          </a:p>
          <a:p>
            <a:pPr lvl="1">
              <a:lnSpc>
                <a:spcPct val="80000"/>
              </a:lnSpc>
              <a:buNone/>
            </a:pPr>
            <a:endParaRPr lang="en-US" altLang="fr-FR" sz="1400" b="1" dirty="0" smtClean="0">
              <a:cs typeface="Arial" charset="0"/>
            </a:endParaRPr>
          </a:p>
          <a:p>
            <a:pPr lvl="1">
              <a:lnSpc>
                <a:spcPct val="80000"/>
              </a:lnSpc>
              <a:buNone/>
            </a:pPr>
            <a:endParaRPr lang="en-US" altLang="fr-FR" sz="1400" b="1" dirty="0" smtClean="0">
              <a:cs typeface="Arial" charset="0"/>
            </a:endParaRPr>
          </a:p>
          <a:p>
            <a:pPr>
              <a:lnSpc>
                <a:spcPct val="80000"/>
              </a:lnSpc>
              <a:spcBef>
                <a:spcPct val="0"/>
              </a:spcBef>
            </a:pPr>
            <a:endParaRPr lang="en-US" altLang="fr-FR" sz="1900" b="1" dirty="0" smtClean="0">
              <a:solidFill>
                <a:schemeClr val="tx1"/>
              </a:solidFill>
              <a:cs typeface="Arial" charset="0"/>
            </a:endParaRPr>
          </a:p>
          <a:p>
            <a:pPr lvl="1">
              <a:lnSpc>
                <a:spcPct val="100000"/>
              </a:lnSpc>
              <a:spcAft>
                <a:spcPts val="400"/>
              </a:spcAft>
            </a:pPr>
            <a:endParaRPr lang="en-US" altLang="fr-FR" sz="1300" b="1" dirty="0">
              <a:solidFill>
                <a:srgbClr val="FF0000"/>
              </a:solidFill>
              <a:cs typeface="Arial" charset="0"/>
            </a:endParaRPr>
          </a:p>
        </p:txBody>
      </p:sp>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70692" y="4173984"/>
            <a:ext cx="2288252" cy="22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74968" y="4275302"/>
            <a:ext cx="2450133" cy="246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13147" y="2429827"/>
            <a:ext cx="3851921" cy="107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58952" y="4347310"/>
            <a:ext cx="2211740" cy="204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22"/>
          <p:cNvSpPr txBox="1">
            <a:spLocks noChangeArrowheads="1"/>
          </p:cNvSpPr>
          <p:nvPr/>
        </p:nvSpPr>
        <p:spPr bwMode="auto">
          <a:xfrm>
            <a:off x="3038664" y="4952820"/>
            <a:ext cx="3702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altLang="fr-FR" sz="4000" dirty="0"/>
              <a:t>+</a:t>
            </a:r>
          </a:p>
        </p:txBody>
      </p:sp>
      <p:sp>
        <p:nvSpPr>
          <p:cNvPr id="18" name="Text Box 23"/>
          <p:cNvSpPr txBox="1">
            <a:spLocks noChangeArrowheads="1"/>
          </p:cNvSpPr>
          <p:nvPr/>
        </p:nvSpPr>
        <p:spPr bwMode="auto">
          <a:xfrm>
            <a:off x="5414928" y="4952820"/>
            <a:ext cx="3702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altLang="fr-FR" sz="4000" dirty="0"/>
              <a:t>=</a:t>
            </a:r>
          </a:p>
        </p:txBody>
      </p:sp>
      <p:pic>
        <p:nvPicPr>
          <p:cNvPr id="2059"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35858" y="1700808"/>
            <a:ext cx="1458419" cy="659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rme libre 1"/>
          <p:cNvSpPr/>
          <p:nvPr/>
        </p:nvSpPr>
        <p:spPr>
          <a:xfrm>
            <a:off x="7969531" y="2260840"/>
            <a:ext cx="811987" cy="338400"/>
          </a:xfrm>
          <a:custGeom>
            <a:avLst/>
            <a:gdLst>
              <a:gd name="connsiteX0" fmla="*/ 0 w 811987"/>
              <a:gd name="connsiteY0" fmla="*/ 343814 h 352313"/>
              <a:gd name="connsiteX1" fmla="*/ 395021 w 811987"/>
              <a:gd name="connsiteY1" fmla="*/ 351129 h 352313"/>
              <a:gd name="connsiteX2" fmla="*/ 599846 w 811987"/>
              <a:gd name="connsiteY2" fmla="*/ 321869 h 352313"/>
              <a:gd name="connsiteX3" fmla="*/ 738835 w 811987"/>
              <a:gd name="connsiteY3" fmla="*/ 219456 h 352313"/>
              <a:gd name="connsiteX4" fmla="*/ 797357 w 811987"/>
              <a:gd name="connsiteY4" fmla="*/ 109728 h 352313"/>
              <a:gd name="connsiteX5" fmla="*/ 811987 w 811987"/>
              <a:gd name="connsiteY5" fmla="*/ 0 h 35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987" h="352313">
                <a:moveTo>
                  <a:pt x="0" y="343814"/>
                </a:moveTo>
                <a:cubicBezTo>
                  <a:pt x="147523" y="349300"/>
                  <a:pt x="295047" y="354786"/>
                  <a:pt x="395021" y="351129"/>
                </a:cubicBezTo>
                <a:cubicBezTo>
                  <a:pt x="494995" y="347472"/>
                  <a:pt x="542544" y="343814"/>
                  <a:pt x="599846" y="321869"/>
                </a:cubicBezTo>
                <a:cubicBezTo>
                  <a:pt x="657148" y="299924"/>
                  <a:pt x="705917" y="254813"/>
                  <a:pt x="738835" y="219456"/>
                </a:cubicBezTo>
                <a:cubicBezTo>
                  <a:pt x="771753" y="184099"/>
                  <a:pt x="785165" y="146304"/>
                  <a:pt x="797357" y="109728"/>
                </a:cubicBezTo>
                <a:cubicBezTo>
                  <a:pt x="809549" y="73152"/>
                  <a:pt x="805891" y="14630"/>
                  <a:pt x="811987" y="0"/>
                </a:cubicBezTo>
              </a:path>
            </a:pathLst>
          </a:custGeom>
          <a:noFill/>
          <a:ln w="47625">
            <a:solidFill>
              <a:srgbClr val="606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itre 10"/>
          <p:cNvSpPr>
            <a:spLocks noGrp="1"/>
          </p:cNvSpPr>
          <p:nvPr>
            <p:ph type="title" idx="4294967295"/>
          </p:nvPr>
        </p:nvSpPr>
        <p:spPr bwMode="auto">
          <a:xfrm>
            <a:off x="1511300" y="52388"/>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
        <p:nvSpPr>
          <p:cNvPr id="15" name="Espace réservé du numéro de diapositive 8"/>
          <p:cNvSpPr txBox="1">
            <a:spLocks noGrp="1"/>
          </p:cNvSpPr>
          <p:nvPr/>
        </p:nvSpPr>
        <p:spPr bwMode="auto">
          <a:xfrm>
            <a:off x="8024813" y="6448251"/>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7"/>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8"/>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en-US" altLang="fr-FR" sz="1000" dirty="0">
                <a:solidFill>
                  <a:srgbClr val="666666"/>
                </a:solidFill>
              </a:rPr>
              <a:t>  PAGE </a:t>
            </a:r>
            <a:fld id="{6D06A396-AC7A-4EAA-9E3A-4882883E9018}" type="slidenum">
              <a:rPr lang="en-US" altLang="fr-FR" sz="1000">
                <a:solidFill>
                  <a:srgbClr val="666666"/>
                </a:solidFill>
              </a:rPr>
              <a:pPr algn="ctr" eaLnBrk="1" hangingPunct="1">
                <a:spcAft>
                  <a:spcPct val="0"/>
                </a:spcAft>
                <a:buFontTx/>
                <a:buNone/>
              </a:pPr>
              <a:t>33</a:t>
            </a:fld>
            <a:endParaRPr lang="en-US" altLang="fr-FR" sz="1000" dirty="0">
              <a:solidFill>
                <a:srgbClr val="666666"/>
              </a:solidFill>
            </a:endParaRPr>
          </a:p>
        </p:txBody>
      </p:sp>
      <p:sp>
        <p:nvSpPr>
          <p:cNvPr id="3" name="ZoneTexte 2"/>
          <p:cNvSpPr txBox="1"/>
          <p:nvPr/>
        </p:nvSpPr>
        <p:spPr>
          <a:xfrm>
            <a:off x="107504" y="1844824"/>
            <a:ext cx="8273419" cy="3005951"/>
          </a:xfrm>
          <a:prstGeom prst="rect">
            <a:avLst/>
          </a:prstGeom>
          <a:noFill/>
        </p:spPr>
        <p:txBody>
          <a:bodyPr wrap="none" rtlCol="0">
            <a:spAutoFit/>
          </a:bodyPr>
          <a:lstStyle/>
          <a:p>
            <a:pPr marL="360363" lvl="1" indent="-360363" eaLnBrk="0" hangingPunct="0">
              <a:lnSpc>
                <a:spcPct val="90000"/>
              </a:lnSpc>
              <a:spcBef>
                <a:spcPts val="400"/>
              </a:spcBef>
              <a:buSzPct val="90000"/>
              <a:buBlip>
                <a:blip r:embed="rId7"/>
              </a:buBlip>
            </a:pPr>
            <a:r>
              <a:rPr lang="en-US" altLang="fr-FR" sz="1600" b="1" dirty="0">
                <a:solidFill>
                  <a:srgbClr val="666666"/>
                </a:solidFill>
                <a:latin typeface="Arial"/>
              </a:rPr>
              <a:t>On line neutron or gamma flux measurement/monitoring</a:t>
            </a:r>
          </a:p>
          <a:p>
            <a:pPr marL="360363" lvl="1" indent="-360363" eaLnBrk="0" hangingPunct="0">
              <a:lnSpc>
                <a:spcPct val="90000"/>
              </a:lnSpc>
              <a:spcBef>
                <a:spcPts val="400"/>
              </a:spcBef>
              <a:buSzPct val="90000"/>
              <a:buBlip>
                <a:blip r:embed="rId7"/>
              </a:buBlip>
            </a:pPr>
            <a:r>
              <a:rPr lang="en-US" altLang="fr-FR" sz="1600" b="1" dirty="0">
                <a:solidFill>
                  <a:prstClr val="black"/>
                </a:solidFill>
                <a:latin typeface="Arial"/>
              </a:rPr>
              <a:t>Robust design and small dimensions</a:t>
            </a:r>
          </a:p>
          <a:p>
            <a:pPr marL="360363" lvl="1" indent="-360363" eaLnBrk="0" hangingPunct="0">
              <a:lnSpc>
                <a:spcPct val="90000"/>
              </a:lnSpc>
              <a:spcBef>
                <a:spcPts val="400"/>
              </a:spcBef>
              <a:buSzPct val="90000"/>
              <a:buBlip>
                <a:blip r:embed="rId7"/>
              </a:buBlip>
            </a:pPr>
            <a:r>
              <a:rPr lang="en-US" altLang="fr-FR" sz="1600" b="1" dirty="0">
                <a:solidFill>
                  <a:srgbClr val="666666"/>
                </a:solidFill>
                <a:latin typeface="Arial"/>
              </a:rPr>
              <a:t>Relatively easy implementation</a:t>
            </a:r>
          </a:p>
          <a:p>
            <a:pPr marL="360363" lvl="1" indent="-360363" eaLnBrk="0" hangingPunct="0">
              <a:lnSpc>
                <a:spcPct val="90000"/>
              </a:lnSpc>
              <a:spcBef>
                <a:spcPts val="400"/>
              </a:spcBef>
              <a:buSzPct val="90000"/>
              <a:buBlip>
                <a:blip r:embed="rId7"/>
              </a:buBlip>
            </a:pPr>
            <a:r>
              <a:rPr lang="en-US" altLang="fr-FR" sz="1600" b="1" dirty="0">
                <a:solidFill>
                  <a:prstClr val="black"/>
                </a:solidFill>
                <a:latin typeface="Arial"/>
              </a:rPr>
              <a:t>Acceptable </a:t>
            </a:r>
            <a:r>
              <a:rPr lang="en-US" altLang="fr-FR" sz="1600" b="1" dirty="0" smtClean="0">
                <a:solidFill>
                  <a:prstClr val="black"/>
                </a:solidFill>
                <a:latin typeface="Arial"/>
              </a:rPr>
              <a:t>cost</a:t>
            </a:r>
          </a:p>
          <a:p>
            <a:pPr>
              <a:lnSpc>
                <a:spcPct val="80000"/>
              </a:lnSpc>
            </a:pPr>
            <a:endParaRPr lang="en-US" altLang="fr-FR" sz="1900" b="1" dirty="0" smtClean="0"/>
          </a:p>
          <a:p>
            <a:pPr>
              <a:lnSpc>
                <a:spcPct val="80000"/>
              </a:lnSpc>
            </a:pPr>
            <a:endParaRPr lang="en-US" altLang="fr-FR" sz="1900" b="1" dirty="0"/>
          </a:p>
          <a:p>
            <a:pPr>
              <a:lnSpc>
                <a:spcPct val="80000"/>
              </a:lnSpc>
            </a:pPr>
            <a:endParaRPr lang="en-US" altLang="fr-FR" sz="1900" b="1" dirty="0"/>
          </a:p>
          <a:p>
            <a:pPr>
              <a:lnSpc>
                <a:spcPct val="80000"/>
              </a:lnSpc>
            </a:pPr>
            <a:r>
              <a:rPr lang="en-US" altLang="fr-FR" sz="1900" b="1" dirty="0"/>
              <a:t>Basic Principle :</a:t>
            </a:r>
          </a:p>
          <a:p>
            <a:pPr lvl="1">
              <a:lnSpc>
                <a:spcPct val="90000"/>
              </a:lnSpc>
            </a:pPr>
            <a:r>
              <a:rPr lang="en-US" altLang="fr-FR" sz="1600" b="1" dirty="0">
                <a:solidFill>
                  <a:schemeClr val="tx1">
                    <a:lumMod val="65000"/>
                    <a:lumOff val="35000"/>
                  </a:schemeClr>
                </a:solidFill>
              </a:rPr>
              <a:t>Collection of electrons (or </a:t>
            </a:r>
            <a:r>
              <a:rPr lang="en-US" altLang="fr-FR" sz="1600" b="1" dirty="0">
                <a:solidFill>
                  <a:schemeClr val="tx1">
                    <a:lumMod val="65000"/>
                    <a:lumOff val="35000"/>
                  </a:schemeClr>
                </a:solidFill>
                <a:latin typeface="Symbol" panose="05050102010706020507" pitchFamily="18" charset="2"/>
              </a:rPr>
              <a:t>b</a:t>
            </a:r>
            <a:r>
              <a:rPr lang="en-US" altLang="fr-FR" sz="1600" b="1" baseline="30000" dirty="0">
                <a:solidFill>
                  <a:schemeClr val="tx1">
                    <a:lumMod val="65000"/>
                    <a:lumOff val="35000"/>
                  </a:schemeClr>
                </a:solidFill>
              </a:rPr>
              <a:t>-</a:t>
            </a:r>
            <a:r>
              <a:rPr lang="en-US" altLang="fr-FR" sz="1600" b="1" dirty="0">
                <a:solidFill>
                  <a:schemeClr val="tx1">
                    <a:lumMod val="65000"/>
                    <a:lumOff val="35000"/>
                  </a:schemeClr>
                </a:solidFill>
              </a:rPr>
              <a:t>) created from nuclear interactions with materials </a:t>
            </a:r>
          </a:p>
          <a:p>
            <a:pPr marL="0" lvl="1" indent="0">
              <a:lnSpc>
                <a:spcPct val="90000"/>
              </a:lnSpc>
              <a:buNone/>
            </a:pPr>
            <a:r>
              <a:rPr lang="en-US" altLang="fr-FR" sz="1600" b="1" dirty="0">
                <a:solidFill>
                  <a:schemeClr val="tx1">
                    <a:lumMod val="65000"/>
                    <a:lumOff val="35000"/>
                  </a:schemeClr>
                </a:solidFill>
              </a:rPr>
              <a:t>       (= self-generated current)</a:t>
            </a:r>
          </a:p>
          <a:p>
            <a:pPr marL="0" lvl="1" eaLnBrk="0" hangingPunct="0">
              <a:lnSpc>
                <a:spcPct val="90000"/>
              </a:lnSpc>
              <a:spcBef>
                <a:spcPts val="400"/>
              </a:spcBef>
              <a:buSzPct val="90000"/>
            </a:pPr>
            <a:endParaRPr lang="en-US" altLang="fr-FR" sz="1200" b="1" dirty="0">
              <a:solidFill>
                <a:srgbClr val="666666"/>
              </a:solidFill>
              <a:latin typeface="Arial"/>
            </a:endParaRPr>
          </a:p>
          <a:p>
            <a:endParaRPr lang="fr-FR" dirty="0"/>
          </a:p>
        </p:txBody>
      </p:sp>
    </p:spTree>
    <p:extLst>
      <p:ext uri="{BB962C8B-B14F-4D97-AF65-F5344CB8AC3E}">
        <p14:creationId xmlns:p14="http://schemas.microsoft.com/office/powerpoint/2010/main" val="149515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11"/>
          <p:cNvSpPr>
            <a:spLocks noGrp="1"/>
          </p:cNvSpPr>
          <p:nvPr>
            <p:ph idx="1"/>
          </p:nvPr>
        </p:nvSpPr>
        <p:spPr>
          <a:xfrm>
            <a:off x="378024" y="1700808"/>
            <a:ext cx="8640960" cy="4752528"/>
          </a:xfrm>
        </p:spPr>
        <p:txBody>
          <a:bodyPr/>
          <a:lstStyle/>
          <a:p>
            <a:pPr>
              <a:lnSpc>
                <a:spcPct val="80000"/>
              </a:lnSpc>
            </a:pPr>
            <a:r>
              <a:rPr lang="en-US" altLang="fr-FR" sz="1900" b="1" dirty="0">
                <a:solidFill>
                  <a:schemeClr val="tx1"/>
                </a:solidFill>
                <a:cs typeface="Arial" charset="0"/>
              </a:rPr>
              <a:t>Main </a:t>
            </a:r>
            <a:r>
              <a:rPr lang="en-US" altLang="fr-FR" sz="1900" b="1" dirty="0" smtClean="0">
                <a:solidFill>
                  <a:schemeClr val="tx1"/>
                </a:solidFill>
                <a:cs typeface="Arial" charset="0"/>
              </a:rPr>
              <a:t>Characteristics :</a:t>
            </a:r>
            <a:endParaRPr lang="en-US" altLang="fr-FR" sz="1900" b="1" dirty="0">
              <a:solidFill>
                <a:schemeClr val="tx1"/>
              </a:solidFill>
              <a:cs typeface="Arial" charset="0"/>
            </a:endParaRPr>
          </a:p>
          <a:p>
            <a:pPr lvl="1">
              <a:lnSpc>
                <a:spcPct val="100000"/>
              </a:lnSpc>
              <a:spcAft>
                <a:spcPts val="400"/>
              </a:spcAft>
            </a:pPr>
            <a:r>
              <a:rPr lang="en-US" altLang="fr-FR" sz="1300" b="1" dirty="0">
                <a:cs typeface="Arial" charset="0"/>
              </a:rPr>
              <a:t>Usual emitter materials: </a:t>
            </a:r>
            <a:r>
              <a:rPr lang="en-US" altLang="fr-FR" sz="1300" b="1" dirty="0">
                <a:solidFill>
                  <a:srgbClr val="FF0000"/>
                </a:solidFill>
                <a:cs typeface="Arial" charset="0"/>
              </a:rPr>
              <a:t>Ag, Rh, Co, V, </a:t>
            </a:r>
            <a:r>
              <a:rPr lang="en-US" altLang="fr-FR" sz="1300" b="1" dirty="0" smtClean="0">
                <a:solidFill>
                  <a:srgbClr val="FF0000"/>
                </a:solidFill>
                <a:cs typeface="Arial" charset="0"/>
              </a:rPr>
              <a:t>Pt, </a:t>
            </a:r>
            <a:r>
              <a:rPr lang="en-US" altLang="fr-FR" sz="1300" b="1" dirty="0" err="1" smtClean="0">
                <a:solidFill>
                  <a:srgbClr val="FF0000"/>
                </a:solidFill>
                <a:cs typeface="Arial" charset="0"/>
              </a:rPr>
              <a:t>Hf</a:t>
            </a:r>
            <a:r>
              <a:rPr lang="en-US" altLang="fr-FR" sz="1300" b="1" dirty="0" smtClean="0">
                <a:solidFill>
                  <a:srgbClr val="FF0000"/>
                </a:solidFill>
                <a:cs typeface="Arial" charset="0"/>
              </a:rPr>
              <a:t>… </a:t>
            </a:r>
            <a:r>
              <a:rPr lang="en-US" altLang="fr-FR" sz="1300" b="1" dirty="0" err="1" smtClean="0">
                <a:solidFill>
                  <a:srgbClr val="FF0000"/>
                </a:solidFill>
                <a:cs typeface="Arial" charset="0"/>
              </a:rPr>
              <a:t>Gd</a:t>
            </a:r>
            <a:r>
              <a:rPr lang="en-US" altLang="fr-FR" sz="1300" b="1" dirty="0">
                <a:solidFill>
                  <a:srgbClr val="FF0000"/>
                </a:solidFill>
                <a:cs typeface="Arial" charset="0"/>
              </a:rPr>
              <a:t>, </a:t>
            </a:r>
            <a:r>
              <a:rPr lang="en-US" altLang="fr-FR" sz="1300" b="1" dirty="0" smtClean="0">
                <a:solidFill>
                  <a:srgbClr val="FF0000"/>
                </a:solidFill>
                <a:cs typeface="Arial" charset="0"/>
              </a:rPr>
              <a:t>Bi (gamma)</a:t>
            </a:r>
            <a:endParaRPr lang="en-US" altLang="fr-FR" sz="1300" b="1" dirty="0">
              <a:solidFill>
                <a:srgbClr val="FF0000"/>
              </a:solidFill>
              <a:cs typeface="Arial" charset="0"/>
            </a:endParaRPr>
          </a:p>
          <a:p>
            <a:pPr lvl="1">
              <a:lnSpc>
                <a:spcPct val="100000"/>
              </a:lnSpc>
              <a:spcAft>
                <a:spcPts val="400"/>
              </a:spcAft>
            </a:pPr>
            <a:r>
              <a:rPr lang="en-US" altLang="fr-FR" sz="1300" b="1" dirty="0">
                <a:cs typeface="Arial" charset="0"/>
              </a:rPr>
              <a:t>Typical direct current for 2.10</a:t>
            </a:r>
            <a:r>
              <a:rPr lang="en-US" altLang="fr-FR" sz="1300" b="1" baseline="30000" dirty="0">
                <a:cs typeface="Arial" charset="0"/>
              </a:rPr>
              <a:t>14 </a:t>
            </a:r>
            <a:r>
              <a:rPr lang="en-US" altLang="fr-FR" sz="1300" b="1" dirty="0">
                <a:cs typeface="Arial" charset="0"/>
              </a:rPr>
              <a:t>n.cm</a:t>
            </a:r>
            <a:r>
              <a:rPr lang="en-US" altLang="fr-FR" sz="1300" b="1" baseline="30000" dirty="0">
                <a:cs typeface="Arial" charset="0"/>
              </a:rPr>
              <a:t>-2</a:t>
            </a:r>
            <a:r>
              <a:rPr lang="en-US" altLang="fr-FR" sz="1300" b="1" dirty="0">
                <a:cs typeface="Arial" charset="0"/>
              </a:rPr>
              <a:t>.s</a:t>
            </a:r>
            <a:r>
              <a:rPr lang="en-US" altLang="fr-FR" sz="1300" b="1" baseline="30000" dirty="0">
                <a:cs typeface="Arial" charset="0"/>
              </a:rPr>
              <a:t>-1</a:t>
            </a:r>
            <a:r>
              <a:rPr lang="en-US" altLang="fr-FR" sz="1300" b="1" dirty="0">
                <a:cs typeface="Arial" charset="0"/>
              </a:rPr>
              <a:t>: </a:t>
            </a:r>
            <a:r>
              <a:rPr lang="en-US" altLang="fr-FR" sz="1300" b="1" dirty="0">
                <a:solidFill>
                  <a:srgbClr val="FF0000"/>
                </a:solidFill>
                <a:cs typeface="Arial" charset="0"/>
              </a:rPr>
              <a:t>Ag  ~ 0,8 mA ,  Rh  ~ 1,6 mA </a:t>
            </a:r>
          </a:p>
          <a:p>
            <a:pPr lvl="1">
              <a:lnSpc>
                <a:spcPct val="100000"/>
              </a:lnSpc>
              <a:spcAft>
                <a:spcPts val="400"/>
              </a:spcAft>
            </a:pPr>
            <a:r>
              <a:rPr lang="en-US" altLang="fr-FR" sz="1300" b="1" dirty="0">
                <a:cs typeface="Arial" charset="0"/>
              </a:rPr>
              <a:t>Saturation time: </a:t>
            </a:r>
            <a:r>
              <a:rPr lang="en-US" altLang="fr-FR" sz="1300" b="1" dirty="0">
                <a:solidFill>
                  <a:srgbClr val="FF0000"/>
                </a:solidFill>
                <a:cs typeface="Arial" charset="0"/>
              </a:rPr>
              <a:t>from 30 </a:t>
            </a:r>
            <a:r>
              <a:rPr lang="en-US" altLang="fr-FR" sz="1300" b="1" dirty="0" err="1">
                <a:solidFill>
                  <a:srgbClr val="FF0000"/>
                </a:solidFill>
                <a:cs typeface="Arial" charset="0"/>
              </a:rPr>
              <a:t>ms</a:t>
            </a:r>
            <a:r>
              <a:rPr lang="en-US" altLang="fr-FR" sz="1300" b="1" dirty="0">
                <a:solidFill>
                  <a:srgbClr val="FF0000"/>
                </a:solidFill>
                <a:cs typeface="Arial" charset="0"/>
              </a:rPr>
              <a:t> to 30 min </a:t>
            </a:r>
            <a:endParaRPr lang="en-US" altLang="fr-FR" sz="1300" b="1" dirty="0" smtClean="0">
              <a:solidFill>
                <a:srgbClr val="FF0000"/>
              </a:solidFill>
              <a:cs typeface="Arial" charset="0"/>
            </a:endParaRPr>
          </a:p>
          <a:p>
            <a:pPr lvl="1">
              <a:lnSpc>
                <a:spcPct val="100000"/>
              </a:lnSpc>
              <a:spcAft>
                <a:spcPts val="400"/>
              </a:spcAft>
            </a:pPr>
            <a:r>
              <a:rPr lang="en-US" altLang="fr-FR" sz="1300" b="1" dirty="0" smtClean="0">
                <a:cs typeface="Arial" charset="0"/>
              </a:rPr>
              <a:t>Depletion </a:t>
            </a:r>
            <a:r>
              <a:rPr lang="en-US" altLang="fr-FR" sz="1300" b="1" dirty="0">
                <a:cs typeface="Arial" charset="0"/>
              </a:rPr>
              <a:t>for 2.10</a:t>
            </a:r>
            <a:r>
              <a:rPr lang="en-US" altLang="fr-FR" sz="1300" b="1" baseline="30000" dirty="0">
                <a:cs typeface="Arial" charset="0"/>
              </a:rPr>
              <a:t>14</a:t>
            </a:r>
            <a:r>
              <a:rPr lang="en-US" altLang="fr-FR" sz="1300" b="1" dirty="0">
                <a:cs typeface="Arial" charset="0"/>
              </a:rPr>
              <a:t> n.cm</a:t>
            </a:r>
            <a:r>
              <a:rPr lang="en-US" altLang="fr-FR" sz="1300" b="1" baseline="30000" dirty="0">
                <a:cs typeface="Arial" charset="0"/>
              </a:rPr>
              <a:t>-2</a:t>
            </a:r>
            <a:r>
              <a:rPr lang="en-US" altLang="fr-FR" sz="1300" b="1" dirty="0">
                <a:cs typeface="Arial" charset="0"/>
              </a:rPr>
              <a:t>.s</a:t>
            </a:r>
            <a:r>
              <a:rPr lang="en-US" altLang="fr-FR" sz="1300" b="1" baseline="30000" dirty="0">
                <a:cs typeface="Arial" charset="0"/>
              </a:rPr>
              <a:t>-1</a:t>
            </a:r>
            <a:r>
              <a:rPr lang="en-US" altLang="fr-FR" sz="1300" b="1" dirty="0">
                <a:cs typeface="Arial" charset="0"/>
              </a:rPr>
              <a:t>: </a:t>
            </a:r>
            <a:r>
              <a:rPr lang="en-US" altLang="fr-FR" sz="1300" b="1" dirty="0">
                <a:solidFill>
                  <a:srgbClr val="FF0000"/>
                </a:solidFill>
                <a:cs typeface="Arial" charset="0"/>
              </a:rPr>
              <a:t>Ag ~ 3%/20 days,  Rh ~ 5%/20 days </a:t>
            </a:r>
          </a:p>
          <a:p>
            <a:pPr lvl="1">
              <a:lnSpc>
                <a:spcPct val="100000"/>
              </a:lnSpc>
              <a:spcAft>
                <a:spcPts val="400"/>
              </a:spcAft>
            </a:pPr>
            <a:r>
              <a:rPr lang="en-US" altLang="fr-FR" sz="1300" b="1" dirty="0" smtClean="0">
                <a:cs typeface="Arial" charset="0"/>
              </a:rPr>
              <a:t>Not a </a:t>
            </a:r>
            <a:r>
              <a:rPr lang="en-US" altLang="fr-FR" sz="1300" b="1" dirty="0">
                <a:cs typeface="Arial" charset="0"/>
              </a:rPr>
              <a:t>selective sensor :  </a:t>
            </a:r>
            <a:r>
              <a:rPr lang="en-US" altLang="fr-FR" sz="1300" b="1" dirty="0">
                <a:solidFill>
                  <a:srgbClr val="FF0000"/>
                </a:solidFill>
                <a:cs typeface="Arial" charset="0"/>
              </a:rPr>
              <a:t>thermal and epithermal neutron </a:t>
            </a:r>
            <a:r>
              <a:rPr lang="en-US" altLang="fr-FR" sz="1300" b="1" dirty="0" smtClean="0">
                <a:solidFill>
                  <a:srgbClr val="FF0000"/>
                </a:solidFill>
                <a:cs typeface="Arial" charset="0"/>
              </a:rPr>
              <a:t>sensitivity (+ gamma)</a:t>
            </a:r>
            <a:endParaRPr lang="en-US" altLang="fr-FR" sz="1300" b="1" dirty="0">
              <a:solidFill>
                <a:srgbClr val="FF0000"/>
              </a:solidFill>
              <a:cs typeface="Arial" charset="0"/>
            </a:endParaRPr>
          </a:p>
          <a:p>
            <a:pPr lvl="1">
              <a:lnSpc>
                <a:spcPct val="100000"/>
              </a:lnSpc>
              <a:spcAft>
                <a:spcPts val="400"/>
              </a:spcAft>
            </a:pPr>
            <a:r>
              <a:rPr lang="en-US" altLang="fr-FR" sz="1300" b="1" dirty="0">
                <a:cs typeface="Arial" charset="0"/>
              </a:rPr>
              <a:t>Usual geometries:</a:t>
            </a:r>
          </a:p>
          <a:p>
            <a:pPr marL="922338" indent="-360363">
              <a:spcAft>
                <a:spcPts val="0"/>
              </a:spcAft>
              <a:buFont typeface="Wingdings" panose="05000000000000000000" pitchFamily="2" charset="2"/>
              <a:buChar char="q"/>
            </a:pPr>
            <a:r>
              <a:rPr lang="en-US" altLang="fr-FR" sz="1300" b="1" dirty="0">
                <a:solidFill>
                  <a:srgbClr val="666666"/>
                </a:solidFill>
                <a:cs typeface="Arial" charset="0"/>
              </a:rPr>
              <a:t>Sensitive length </a:t>
            </a:r>
            <a:r>
              <a:rPr lang="en-US" altLang="fr-FR" sz="1300" b="1" dirty="0">
                <a:solidFill>
                  <a:schemeClr val="tx1"/>
                </a:solidFill>
                <a:cs typeface="Arial" charset="0"/>
              </a:rPr>
              <a:t>from 1 to 10 cm</a:t>
            </a:r>
          </a:p>
          <a:p>
            <a:pPr marL="922338" indent="-360363">
              <a:spcAft>
                <a:spcPts val="0"/>
              </a:spcAft>
              <a:buFont typeface="Wingdings" panose="05000000000000000000" pitchFamily="2" charset="2"/>
              <a:buChar char="q"/>
            </a:pPr>
            <a:r>
              <a:rPr lang="en-US" altLang="fr-FR" sz="1300" b="1" dirty="0">
                <a:solidFill>
                  <a:srgbClr val="666666"/>
                </a:solidFill>
                <a:cs typeface="Arial" charset="0"/>
              </a:rPr>
              <a:t>Overall diameter </a:t>
            </a:r>
            <a:r>
              <a:rPr lang="en-US" altLang="fr-FR" sz="1300" b="1" dirty="0">
                <a:solidFill>
                  <a:schemeClr val="tx1"/>
                </a:solidFill>
                <a:cs typeface="Arial" charset="0"/>
              </a:rPr>
              <a:t>from 1,5 to 4 mm</a:t>
            </a:r>
          </a:p>
          <a:p>
            <a:pPr marL="922338" indent="-360363">
              <a:spcAft>
                <a:spcPts val="0"/>
              </a:spcAft>
              <a:buFont typeface="Wingdings" panose="05000000000000000000" pitchFamily="2" charset="2"/>
              <a:buChar char="q"/>
            </a:pPr>
            <a:r>
              <a:rPr lang="en-US" altLang="fr-FR" sz="1300" b="1" dirty="0">
                <a:solidFill>
                  <a:srgbClr val="666666"/>
                </a:solidFill>
                <a:cs typeface="Arial" charset="0"/>
              </a:rPr>
              <a:t>Typical cable length</a:t>
            </a:r>
            <a:r>
              <a:rPr lang="en-US" altLang="fr-FR" sz="1300" b="1" dirty="0">
                <a:solidFill>
                  <a:schemeClr val="tx1"/>
                </a:solidFill>
                <a:cs typeface="Arial" charset="0"/>
              </a:rPr>
              <a:t> from 10 to 20 m</a:t>
            </a:r>
          </a:p>
          <a:p>
            <a:pPr marL="922338" indent="-360363">
              <a:spcAft>
                <a:spcPts val="0"/>
              </a:spcAft>
              <a:buFont typeface="Wingdings" panose="05000000000000000000" pitchFamily="2" charset="2"/>
              <a:buChar char="q"/>
            </a:pPr>
            <a:r>
              <a:rPr lang="en-US" altLang="fr-FR" sz="1300" b="1" dirty="0">
                <a:solidFill>
                  <a:srgbClr val="666666"/>
                </a:solidFill>
                <a:cs typeface="Arial" charset="0"/>
              </a:rPr>
              <a:t>Usual insulator material</a:t>
            </a:r>
            <a:r>
              <a:rPr lang="en-US" altLang="fr-FR" sz="1300" b="1" dirty="0">
                <a:solidFill>
                  <a:schemeClr val="tx1"/>
                </a:solidFill>
                <a:cs typeface="Arial" charset="0"/>
              </a:rPr>
              <a:t>: </a:t>
            </a:r>
            <a:r>
              <a:rPr lang="en-US" altLang="fr-FR" sz="1300" b="1" dirty="0" err="1">
                <a:solidFill>
                  <a:schemeClr val="tx1"/>
                </a:solidFill>
                <a:cs typeface="Arial" charset="0"/>
              </a:rPr>
              <a:t>MgO</a:t>
            </a:r>
            <a:r>
              <a:rPr lang="en-US" altLang="fr-FR" sz="1300" b="1" dirty="0">
                <a:solidFill>
                  <a:schemeClr val="tx1"/>
                </a:solidFill>
                <a:cs typeface="Arial" charset="0"/>
              </a:rPr>
              <a:t> </a:t>
            </a:r>
            <a:r>
              <a:rPr lang="en-US" altLang="fr-FR" sz="1300" b="1" dirty="0" err="1">
                <a:solidFill>
                  <a:schemeClr val="tx1"/>
                </a:solidFill>
                <a:cs typeface="Arial" charset="0"/>
              </a:rPr>
              <a:t>ou</a:t>
            </a:r>
            <a:r>
              <a:rPr lang="en-US" altLang="fr-FR" sz="1300" b="1" dirty="0">
                <a:solidFill>
                  <a:schemeClr val="tx1"/>
                </a:solidFill>
                <a:cs typeface="Arial" charset="0"/>
              </a:rPr>
              <a:t> </a:t>
            </a:r>
            <a:r>
              <a:rPr lang="en-US" altLang="fr-FR" sz="1300" b="1" dirty="0" smtClean="0">
                <a:solidFill>
                  <a:schemeClr val="tx1"/>
                </a:solidFill>
                <a:cs typeface="Arial" charset="0"/>
              </a:rPr>
              <a:t>Al</a:t>
            </a:r>
            <a:r>
              <a:rPr lang="en-US" altLang="fr-FR" sz="1300" b="1" baseline="-25000" dirty="0" smtClean="0">
                <a:solidFill>
                  <a:schemeClr val="tx1"/>
                </a:solidFill>
                <a:cs typeface="Arial" charset="0"/>
              </a:rPr>
              <a:t>2</a:t>
            </a:r>
            <a:r>
              <a:rPr lang="en-US" altLang="fr-FR" sz="1300" b="1" dirty="0" smtClean="0">
                <a:solidFill>
                  <a:schemeClr val="tx1"/>
                </a:solidFill>
                <a:cs typeface="Arial" charset="0"/>
              </a:rPr>
              <a:t>O</a:t>
            </a:r>
            <a:r>
              <a:rPr lang="en-US" altLang="fr-FR" sz="1300" b="1" baseline="-25000" dirty="0" smtClean="0">
                <a:solidFill>
                  <a:schemeClr val="tx1"/>
                </a:solidFill>
                <a:cs typeface="Arial" charset="0"/>
              </a:rPr>
              <a:t>3</a:t>
            </a:r>
          </a:p>
          <a:p>
            <a:pPr marL="922338" indent="-360363">
              <a:spcAft>
                <a:spcPts val="0"/>
              </a:spcAft>
              <a:buFont typeface="Wingdings" panose="05000000000000000000" pitchFamily="2" charset="2"/>
              <a:buChar char="q"/>
            </a:pPr>
            <a:endParaRPr lang="en-US" altLang="fr-FR" sz="1300" b="1" baseline="-25000" dirty="0" smtClean="0">
              <a:solidFill>
                <a:schemeClr val="tx1"/>
              </a:solidFill>
              <a:cs typeface="Arial" charset="0"/>
            </a:endParaRPr>
          </a:p>
          <a:p>
            <a:pPr marL="561975" indent="0">
              <a:spcAft>
                <a:spcPts val="0"/>
              </a:spcAft>
            </a:pPr>
            <a:endParaRPr lang="en-US" altLang="fr-FR" sz="1300" b="1" baseline="-25000" dirty="0">
              <a:solidFill>
                <a:schemeClr val="tx1"/>
              </a:solidFill>
              <a:cs typeface="Arial" charset="0"/>
            </a:endParaRPr>
          </a:p>
          <a:p>
            <a:pPr>
              <a:lnSpc>
                <a:spcPct val="90000"/>
              </a:lnSpc>
              <a:spcBef>
                <a:spcPts val="600"/>
              </a:spcBef>
              <a:spcAft>
                <a:spcPts val="0"/>
              </a:spcAft>
            </a:pPr>
            <a:r>
              <a:rPr lang="en-US" sz="1900" b="1" dirty="0" smtClean="0">
                <a:solidFill>
                  <a:schemeClr val="tx1"/>
                </a:solidFill>
                <a:cs typeface="Arial" charset="0"/>
              </a:rPr>
              <a:t>Precautions :</a:t>
            </a:r>
            <a:endParaRPr lang="en-US" sz="1900" b="1" i="1" dirty="0" smtClean="0"/>
          </a:p>
          <a:p>
            <a:pPr lvl="1">
              <a:lnSpc>
                <a:spcPct val="100000"/>
              </a:lnSpc>
              <a:spcAft>
                <a:spcPts val="400"/>
              </a:spcAft>
            </a:pPr>
            <a:r>
              <a:rPr lang="en-US" altLang="fr-FR" sz="1400" b="1" dirty="0" smtClean="0">
                <a:cs typeface="Arial" charset="0"/>
              </a:rPr>
              <a:t>Emitter </a:t>
            </a:r>
            <a:r>
              <a:rPr lang="en-US" altLang="fr-FR" sz="1400" b="1" dirty="0" smtClean="0">
                <a:cs typeface="Arial" charset="0"/>
              </a:rPr>
              <a:t>depletion to be calculated at all time </a:t>
            </a:r>
            <a:r>
              <a:rPr lang="en-US" altLang="fr-FR" sz="1400" b="1" dirty="0" smtClean="0">
                <a:cs typeface="Arial" charset="0"/>
              </a:rPr>
              <a:t>for (</a:t>
            </a:r>
            <a:r>
              <a:rPr lang="en-US" altLang="fr-FR" sz="1400" b="1" dirty="0" err="1" smtClean="0">
                <a:cs typeface="Arial" charset="0"/>
              </a:rPr>
              <a:t>n,</a:t>
            </a:r>
            <a:r>
              <a:rPr lang="en-US" altLang="fr-FR" sz="1400" b="1" dirty="0" err="1" smtClean="0">
                <a:latin typeface="Symbol" panose="05050102010706020507" pitchFamily="18" charset="2"/>
                <a:cs typeface="Arial" charset="0"/>
              </a:rPr>
              <a:t>b</a:t>
            </a:r>
            <a:r>
              <a:rPr lang="en-US" altLang="fr-FR" sz="1400" b="1" baseline="30000" dirty="0" smtClean="0">
                <a:cs typeface="Arial" charset="0"/>
              </a:rPr>
              <a:t>-</a:t>
            </a:r>
            <a:r>
              <a:rPr lang="en-US" altLang="fr-FR" sz="1400" b="1" dirty="0" smtClean="0">
                <a:cs typeface="Arial" charset="0"/>
              </a:rPr>
              <a:t>) </a:t>
            </a:r>
            <a:r>
              <a:rPr lang="en-US" altLang="fr-FR" sz="1400" b="1" dirty="0">
                <a:cs typeface="Arial" charset="0"/>
              </a:rPr>
              <a:t>detectors </a:t>
            </a:r>
            <a:r>
              <a:rPr lang="en-US" altLang="fr-FR" sz="1400" b="1" dirty="0" smtClean="0">
                <a:cs typeface="Arial" charset="0"/>
              </a:rPr>
              <a:t>(irradiation history is necessary)</a:t>
            </a:r>
            <a:endParaRPr lang="en-US" altLang="fr-FR" sz="1400" b="1" dirty="0" smtClean="0">
              <a:solidFill>
                <a:schemeClr val="tx1"/>
              </a:solidFill>
              <a:cs typeface="Arial" charset="0"/>
            </a:endParaRPr>
          </a:p>
          <a:p>
            <a:pPr lvl="1">
              <a:lnSpc>
                <a:spcPct val="100000"/>
              </a:lnSpc>
              <a:spcAft>
                <a:spcPts val="400"/>
              </a:spcAft>
            </a:pPr>
            <a:r>
              <a:rPr lang="en-US" altLang="fr-FR" sz="1400" b="1" dirty="0" smtClean="0">
                <a:cs typeface="Arial" charset="0"/>
              </a:rPr>
              <a:t>Possible weak signal </a:t>
            </a:r>
            <a:r>
              <a:rPr lang="en-US" altLang="fr-FR" sz="1400" b="1" dirty="0" smtClean="0">
                <a:cs typeface="Arial" charset="0"/>
                <a:sym typeface="Wingdings" panose="05000000000000000000" pitchFamily="2" charset="2"/>
              </a:rPr>
              <a:t></a:t>
            </a:r>
            <a:r>
              <a:rPr lang="en-US" altLang="fr-FR" sz="1400" b="1" dirty="0" smtClean="0">
                <a:cs typeface="Arial" charset="0"/>
              </a:rPr>
              <a:t> </a:t>
            </a:r>
            <a:r>
              <a:rPr lang="en-US" altLang="fr-FR" sz="1400" b="1" dirty="0" smtClean="0">
                <a:cs typeface="Arial" charset="0"/>
              </a:rPr>
              <a:t>measurement precautions ( &lt; 1 </a:t>
            </a:r>
            <a:r>
              <a:rPr lang="en-US" altLang="fr-FR" sz="1400" b="1" dirty="0" err="1" smtClean="0">
                <a:cs typeface="Arial" charset="0"/>
              </a:rPr>
              <a:t>nA</a:t>
            </a:r>
            <a:r>
              <a:rPr lang="en-US" altLang="fr-FR" sz="1400" b="1" dirty="0" smtClean="0">
                <a:cs typeface="Arial" charset="0"/>
              </a:rPr>
              <a:t> for low reactor power)</a:t>
            </a:r>
          </a:p>
          <a:p>
            <a:pPr lvl="1">
              <a:lnSpc>
                <a:spcPct val="100000"/>
              </a:lnSpc>
              <a:spcAft>
                <a:spcPts val="400"/>
              </a:spcAft>
            </a:pPr>
            <a:r>
              <a:rPr lang="en-US" altLang="fr-FR" sz="1400" b="1" dirty="0" smtClean="0">
                <a:solidFill>
                  <a:schemeClr val="tx1"/>
                </a:solidFill>
                <a:cs typeface="Arial" charset="0"/>
              </a:rPr>
              <a:t>Correction factors</a:t>
            </a:r>
            <a:r>
              <a:rPr lang="en-US" altLang="fr-FR" sz="1400" b="1" dirty="0" smtClean="0">
                <a:cs typeface="Arial" charset="0"/>
              </a:rPr>
              <a:t> (cable, gamma contribution,...) to be mastered</a:t>
            </a:r>
          </a:p>
          <a:p>
            <a:pPr lvl="1">
              <a:lnSpc>
                <a:spcPct val="100000"/>
              </a:lnSpc>
              <a:spcAft>
                <a:spcPts val="400"/>
              </a:spcAft>
            </a:pPr>
            <a:r>
              <a:rPr lang="en-US" altLang="fr-FR" sz="1400" b="1" dirty="0" smtClean="0">
                <a:cs typeface="Arial" charset="0"/>
              </a:rPr>
              <a:t>Output signal is integral; processing not </a:t>
            </a:r>
            <a:r>
              <a:rPr lang="en-US" altLang="fr-FR" sz="1400" b="1" dirty="0" smtClean="0">
                <a:cs typeface="Arial" charset="0"/>
              </a:rPr>
              <a:t>straightforward</a:t>
            </a:r>
          </a:p>
          <a:p>
            <a:pPr marL="271463" lvl="1" indent="-271463">
              <a:lnSpc>
                <a:spcPct val="100000"/>
              </a:lnSpc>
              <a:spcBef>
                <a:spcPts val="600"/>
              </a:spcBef>
              <a:spcAft>
                <a:spcPts val="400"/>
              </a:spcAft>
              <a:buNone/>
            </a:pPr>
            <a:r>
              <a:rPr lang="en-US" altLang="fr-FR" b="1" dirty="0" smtClean="0">
                <a:solidFill>
                  <a:srgbClr val="C00000"/>
                </a:solidFill>
                <a:cs typeface="Arial" charset="0"/>
                <a:sym typeface="Wingdings" panose="05000000000000000000" pitchFamily="2" charset="2"/>
              </a:rPr>
              <a:t> </a:t>
            </a:r>
            <a:r>
              <a:rPr lang="en-US" altLang="fr-FR" b="1" dirty="0" smtClean="0">
                <a:solidFill>
                  <a:srgbClr val="C00000"/>
                </a:solidFill>
                <a:cs typeface="Arial" charset="0"/>
              </a:rPr>
              <a:t>A multistep </a:t>
            </a:r>
            <a:r>
              <a:rPr lang="en-US" altLang="fr-FR" b="1" dirty="0">
                <a:solidFill>
                  <a:srgbClr val="C00000"/>
                </a:solidFill>
                <a:cs typeface="Arial" charset="0"/>
              </a:rPr>
              <a:t>Monte Carlo calculation model </a:t>
            </a:r>
            <a:r>
              <a:rPr lang="en-US" altLang="fr-FR" b="1" dirty="0" smtClean="0">
                <a:solidFill>
                  <a:srgbClr val="C00000"/>
                </a:solidFill>
                <a:cs typeface="Arial" charset="0"/>
              </a:rPr>
              <a:t>has been developed and qualified for SPND signal analysis</a:t>
            </a:r>
            <a:endParaRPr lang="en-US" altLang="fr-FR" sz="1100" b="1" dirty="0">
              <a:solidFill>
                <a:srgbClr val="C00000"/>
              </a:solidFill>
              <a:cs typeface="Arial" charset="0"/>
            </a:endParaRPr>
          </a:p>
          <a:p>
            <a:pPr marL="0" lvl="1" indent="0">
              <a:lnSpc>
                <a:spcPct val="100000"/>
              </a:lnSpc>
              <a:spcAft>
                <a:spcPts val="400"/>
              </a:spcAft>
              <a:buNone/>
            </a:pPr>
            <a:endParaRPr lang="en-US" altLang="fr-FR" sz="1400" b="1" dirty="0" smtClean="0">
              <a:cs typeface="Arial" charset="0"/>
            </a:endParaRPr>
          </a:p>
          <a:p>
            <a:pPr>
              <a:lnSpc>
                <a:spcPct val="80000"/>
              </a:lnSpc>
              <a:spcBef>
                <a:spcPct val="0"/>
              </a:spcBef>
            </a:pPr>
            <a:endParaRPr lang="en-US" altLang="fr-FR" sz="1050" b="1" dirty="0" smtClean="0">
              <a:solidFill>
                <a:schemeClr val="tx1"/>
              </a:solidFill>
              <a:cs typeface="Arial"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82150" y="3356992"/>
            <a:ext cx="279278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re 10"/>
          <p:cNvSpPr>
            <a:spLocks noGrp="1"/>
          </p:cNvSpPr>
          <p:nvPr>
            <p:ph type="title" idx="4294967295"/>
          </p:nvPr>
        </p:nvSpPr>
        <p:spPr bwMode="auto">
          <a:xfrm>
            <a:off x="1511300" y="52388"/>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3. Examples of </a:t>
            </a:r>
            <a:r>
              <a:rPr lang="en-US" altLang="fr-FR" cap="none" dirty="0" smtClean="0"/>
              <a:t>in-core </a:t>
            </a:r>
            <a:r>
              <a:rPr lang="en-US" altLang="fr-FR" cap="none" dirty="0" smtClean="0"/>
              <a:t>instrumentation</a:t>
            </a:r>
            <a:br>
              <a:rPr lang="en-US" altLang="fr-FR" cap="none" dirty="0" smtClean="0"/>
            </a:br>
            <a:r>
              <a:rPr lang="en-US" altLang="fr-FR" cap="none" dirty="0"/>
              <a:t>	3.1. Neutron and gamma flux</a:t>
            </a:r>
            <a:endParaRPr lang="en-US" altLang="fr-FR" cap="none" dirty="0" smtClean="0">
              <a:sym typeface="Symbol" pitchFamily="18" charset="2"/>
            </a:endParaRPr>
          </a:p>
        </p:txBody>
      </p:sp>
      <p:sp>
        <p:nvSpPr>
          <p:cNvPr id="2" name="Rectangle 1"/>
          <p:cNvSpPr/>
          <p:nvPr/>
        </p:nvSpPr>
        <p:spPr>
          <a:xfrm>
            <a:off x="2071957" y="1105259"/>
            <a:ext cx="5000087" cy="400110"/>
          </a:xfrm>
          <a:prstGeom prst="rect">
            <a:avLst/>
          </a:prstGeom>
        </p:spPr>
        <p:txBody>
          <a:bodyPr wrap="none">
            <a:spAutoFit/>
          </a:bodyPr>
          <a:lstStyle/>
          <a:p>
            <a:pPr algn="ctr">
              <a:buFont typeface="Wingdings" pitchFamily="2" charset="2"/>
              <a:buNone/>
            </a:pPr>
            <a:r>
              <a:rPr lang="en-US" altLang="fr-FR" sz="2000" b="1" dirty="0">
                <a:solidFill>
                  <a:srgbClr val="C00000"/>
                </a:solidFill>
              </a:rPr>
              <a:t>Self-powered</a:t>
            </a:r>
            <a:r>
              <a:rPr lang="fr-FR" altLang="fr-FR" sz="2000" b="1" dirty="0">
                <a:solidFill>
                  <a:srgbClr val="C00000"/>
                </a:solidFill>
              </a:rPr>
              <a:t> neutron detectors (SPND)</a:t>
            </a:r>
          </a:p>
        </p:txBody>
      </p:sp>
      <p:sp>
        <p:nvSpPr>
          <p:cNvPr id="11" name="Espace réservé du numéro de diapositive 8"/>
          <p:cNvSpPr txBox="1">
            <a:spLocks noGrp="1"/>
          </p:cNvSpPr>
          <p:nvPr/>
        </p:nvSpPr>
        <p:spPr bwMode="auto">
          <a:xfrm>
            <a:off x="8024813" y="6448251"/>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en-US" altLang="fr-FR" sz="1000" dirty="0">
                <a:solidFill>
                  <a:srgbClr val="666666"/>
                </a:solidFill>
              </a:rPr>
              <a:t>  PAGE </a:t>
            </a:r>
            <a:fld id="{6D06A396-AC7A-4EAA-9E3A-4882883E9018}" type="slidenum">
              <a:rPr lang="en-US" altLang="fr-FR" sz="1000">
                <a:solidFill>
                  <a:srgbClr val="666666"/>
                </a:solidFill>
              </a:rPr>
              <a:pPr algn="ctr" eaLnBrk="1" hangingPunct="1">
                <a:spcAft>
                  <a:spcPct val="0"/>
                </a:spcAft>
                <a:buFontTx/>
                <a:buNone/>
              </a:pPr>
              <a:t>34</a:t>
            </a:fld>
            <a:endParaRPr lang="en-US" altLang="fr-FR" sz="1000" dirty="0">
              <a:solidFill>
                <a:srgbClr val="666666"/>
              </a:solidFill>
            </a:endParaRPr>
          </a:p>
        </p:txBody>
      </p:sp>
    </p:spTree>
    <p:extLst>
      <p:ext uri="{BB962C8B-B14F-4D97-AF65-F5344CB8AC3E}">
        <p14:creationId xmlns:p14="http://schemas.microsoft.com/office/powerpoint/2010/main" val="13730737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364162" cy="4719638"/>
          </a:xfrm>
        </p:spPr>
        <p:txBody>
          <a:bodyPr wrap="square" numCol="1" compatLnSpc="1">
            <a:prstTxWarp prst="textNoShape">
              <a:avLst/>
            </a:prstTxWarp>
          </a:bodyPr>
          <a:lstStyle/>
          <a:p>
            <a:pPr eaLnBrk="1" hangingPunct="1"/>
            <a:r>
              <a:rPr lang="en-US" altLang="fr-FR" cap="none" dirty="0" smtClean="0"/>
              <a:t>3</a:t>
            </a:r>
            <a:r>
              <a:rPr lang="en-US" altLang="fr-FR" cap="none" dirty="0"/>
              <a:t>. Examples </a:t>
            </a:r>
            <a:r>
              <a:rPr lang="en-US" altLang="fr-FR" cap="none" dirty="0" smtClean="0"/>
              <a:t>of </a:t>
            </a:r>
            <a:r>
              <a:rPr lang="en-US" altLang="fr-FR" cap="none" dirty="0" smtClean="0"/>
              <a:t>in-core </a:t>
            </a:r>
            <a:r>
              <a:rPr lang="en-US" altLang="fr-FR" cap="none" dirty="0" smtClean="0"/>
              <a:t>instrumentation</a:t>
            </a:r>
            <a:br>
              <a:rPr lang="en-US" altLang="fr-FR" cap="none" dirty="0" smtClean="0"/>
            </a:br>
            <a:r>
              <a:rPr lang="en-US" altLang="fr-FR" cap="none" dirty="0"/>
              <a:t/>
            </a:r>
            <a:br>
              <a:rPr lang="en-US" altLang="fr-FR" cap="none" dirty="0"/>
            </a:br>
            <a:r>
              <a:rPr lang="en-US" altLang="fr-FR" cap="none" dirty="0" smtClean="0"/>
              <a:t>	3.2. </a:t>
            </a:r>
            <a:r>
              <a:rPr lang="en-US" altLang="fr-FR" cap="none" dirty="0"/>
              <a:t>T</a:t>
            </a:r>
            <a:r>
              <a:rPr lang="en-US" altLang="fr-FR" cap="none" dirty="0" smtClean="0"/>
              <a:t>emperature</a:t>
            </a:r>
            <a:endParaRPr lang="en-US" altLang="fr-FR" cap="none" dirty="0"/>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28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35</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extLst>
      <p:ext uri="{BB962C8B-B14F-4D97-AF65-F5344CB8AC3E}">
        <p14:creationId xmlns:p14="http://schemas.microsoft.com/office/powerpoint/2010/main" val="19806883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Espace réservé du contenu 11"/>
          <p:cNvSpPr>
            <a:spLocks/>
          </p:cNvSpPr>
          <p:nvPr/>
        </p:nvSpPr>
        <p:spPr bwMode="auto">
          <a:xfrm>
            <a:off x="611189" y="1052513"/>
            <a:ext cx="720117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923925"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r>
              <a:rPr lang="en-US" altLang="fr-FR" sz="2000" b="1" dirty="0">
                <a:solidFill>
                  <a:srgbClr val="C00000"/>
                </a:solidFill>
              </a:rPr>
              <a:t>Temperature measurements </a:t>
            </a:r>
          </a:p>
        </p:txBody>
      </p:sp>
      <p:sp>
        <p:nvSpPr>
          <p:cNvPr id="47109" name="Text Box 17"/>
          <p:cNvSpPr txBox="1">
            <a:spLocks noChangeArrowheads="1"/>
          </p:cNvSpPr>
          <p:nvPr/>
        </p:nvSpPr>
        <p:spPr bwMode="auto">
          <a:xfrm>
            <a:off x="-93663" y="965200"/>
            <a:ext cx="18415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endParaRPr lang="en-US" altLang="fr-FR" sz="1400">
              <a:solidFill>
                <a:schemeClr val="tx1"/>
              </a:solidFill>
              <a:latin typeface="Times New Roman" pitchFamily="18" charset="0"/>
            </a:endParaRPr>
          </a:p>
        </p:txBody>
      </p:sp>
      <p:sp>
        <p:nvSpPr>
          <p:cNvPr id="47110" name="Rectangle 6"/>
          <p:cNvSpPr>
            <a:spLocks noChangeArrowheads="1"/>
          </p:cNvSpPr>
          <p:nvPr/>
        </p:nvSpPr>
        <p:spPr bwMode="auto">
          <a:xfrm>
            <a:off x="250825" y="1557338"/>
            <a:ext cx="8642350"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defRPr sz="2200">
                <a:solidFill>
                  <a:schemeClr val="tx2"/>
                </a:solidFill>
                <a:latin typeface="Arial" charset="0"/>
              </a:defRPr>
            </a:lvl1pPr>
            <a:lvl2pPr eaLnBrk="0" hangingPunct="0">
              <a:lnSpc>
                <a:spcPts val="2000"/>
              </a:lnSpc>
              <a:buSzPct val="90000"/>
              <a:buBlip>
                <a:blip r:embed="rId2"/>
              </a:buBlip>
              <a:defRPr sz="1600">
                <a:solidFill>
                  <a:srgbClr val="666666"/>
                </a:solidFill>
                <a:latin typeface="Arial" charset="0"/>
              </a:defRPr>
            </a:lvl2pPr>
            <a:lvl3pPr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800" b="1" u="sng" dirty="0">
                <a:solidFill>
                  <a:srgbClr val="C00000"/>
                </a:solidFill>
              </a:rPr>
              <a:t>Objectives :</a:t>
            </a:r>
          </a:p>
          <a:p>
            <a:pPr lvl="1" eaLnBrk="1" hangingPunct="1">
              <a:lnSpc>
                <a:spcPct val="100000"/>
              </a:lnSpc>
              <a:buSzTx/>
              <a:buFontTx/>
              <a:buNone/>
            </a:pPr>
            <a:r>
              <a:rPr lang="en-US" altLang="fr-FR" b="1" dirty="0"/>
              <a:t>Online measurement of materials or fuels temperature</a:t>
            </a:r>
          </a:p>
          <a:p>
            <a:pPr lvl="1" eaLnBrk="1" hangingPunct="1">
              <a:lnSpc>
                <a:spcPct val="100000"/>
              </a:lnSpc>
              <a:buSzTx/>
              <a:buFontTx/>
              <a:buNone/>
            </a:pPr>
            <a:r>
              <a:rPr lang="en-US" altLang="fr-FR" dirty="0"/>
              <a:t>	Typical range : 200-400°C (PWR materials) up to 1200°C (fuel)</a:t>
            </a:r>
          </a:p>
          <a:p>
            <a:pPr lvl="1" eaLnBrk="1" hangingPunct="1">
              <a:lnSpc>
                <a:spcPct val="100000"/>
              </a:lnSpc>
              <a:buSzTx/>
              <a:buFontTx/>
              <a:buNone/>
            </a:pPr>
            <a:r>
              <a:rPr lang="en-US" altLang="fr-FR" dirty="0"/>
              <a:t>	1000-1600°C for transient / study of incidental conditions </a:t>
            </a:r>
            <a:endParaRPr lang="en-US" altLang="fr-FR" b="1" dirty="0"/>
          </a:p>
          <a:p>
            <a:pPr lvl="1" eaLnBrk="1" hangingPunct="1">
              <a:lnSpc>
                <a:spcPct val="100000"/>
              </a:lnSpc>
              <a:buSzTx/>
              <a:buFontTx/>
              <a:buNone/>
            </a:pPr>
            <a:endParaRPr lang="en-US" altLang="fr-FR" b="1" dirty="0"/>
          </a:p>
          <a:p>
            <a:pPr eaLnBrk="1" hangingPunct="1">
              <a:spcAft>
                <a:spcPct val="0"/>
              </a:spcAft>
              <a:buFontTx/>
              <a:buNone/>
            </a:pPr>
            <a:r>
              <a:rPr lang="en-US" altLang="fr-FR" sz="1800" b="1" u="sng" dirty="0">
                <a:solidFill>
                  <a:srgbClr val="C00000"/>
                </a:solidFill>
              </a:rPr>
              <a:t>State-of-the-art :</a:t>
            </a:r>
          </a:p>
          <a:p>
            <a:pPr lvl="1">
              <a:lnSpc>
                <a:spcPct val="100000"/>
              </a:lnSpc>
              <a:spcBef>
                <a:spcPct val="20000"/>
              </a:spcBef>
            </a:pPr>
            <a:r>
              <a:rPr lang="en-US" altLang="fr-FR" b="1" dirty="0"/>
              <a:t> MIMS thermocouples : type K, N, C </a:t>
            </a:r>
          </a:p>
          <a:p>
            <a:pPr lvl="1">
              <a:lnSpc>
                <a:spcPct val="100000"/>
              </a:lnSpc>
              <a:spcBef>
                <a:spcPct val="20000"/>
              </a:spcBef>
            </a:pPr>
            <a:r>
              <a:rPr lang="en-US" altLang="fr-FR" dirty="0"/>
              <a:t> Expansion thermometers (LVDT)</a:t>
            </a:r>
          </a:p>
          <a:p>
            <a:pPr lvl="1">
              <a:lnSpc>
                <a:spcPct val="100000"/>
              </a:lnSpc>
              <a:spcBef>
                <a:spcPct val="20000"/>
              </a:spcBef>
            </a:pPr>
            <a:r>
              <a:rPr lang="en-US" altLang="fr-FR" dirty="0" smtClean="0"/>
              <a:t> Melt </a:t>
            </a:r>
            <a:r>
              <a:rPr lang="en-US" altLang="fr-FR" dirty="0"/>
              <a:t>wires, paint spots and </a:t>
            </a:r>
            <a:r>
              <a:rPr lang="en-US" altLang="fr-FR" dirty="0" err="1"/>
              <a:t>SiC</a:t>
            </a:r>
            <a:r>
              <a:rPr lang="en-US" altLang="fr-FR" dirty="0"/>
              <a:t> monitors (post-irradiation analysis)</a:t>
            </a:r>
          </a:p>
          <a:p>
            <a:pPr eaLnBrk="1" hangingPunct="1">
              <a:spcAft>
                <a:spcPct val="0"/>
              </a:spcAft>
              <a:buFontTx/>
              <a:buNone/>
            </a:pPr>
            <a:endParaRPr lang="en-US" altLang="fr-FR" sz="1600" dirty="0">
              <a:solidFill>
                <a:schemeClr val="tx1"/>
              </a:solidFill>
            </a:endParaRPr>
          </a:p>
          <a:p>
            <a:pPr eaLnBrk="1" hangingPunct="1">
              <a:spcAft>
                <a:spcPct val="0"/>
              </a:spcAft>
              <a:buFontTx/>
              <a:buNone/>
            </a:pPr>
            <a:r>
              <a:rPr lang="en-US" altLang="fr-FR" sz="1800" b="1" u="sng" dirty="0">
                <a:solidFill>
                  <a:srgbClr val="C00000"/>
                </a:solidFill>
              </a:rPr>
              <a:t>Developments :</a:t>
            </a:r>
          </a:p>
          <a:p>
            <a:pPr lvl="1">
              <a:lnSpc>
                <a:spcPct val="100000"/>
              </a:lnSpc>
              <a:spcBef>
                <a:spcPct val="20000"/>
              </a:spcBef>
            </a:pPr>
            <a:r>
              <a:rPr lang="en-US" altLang="fr-FR" dirty="0">
                <a:solidFill>
                  <a:schemeClr val="tx1"/>
                </a:solidFill>
              </a:rPr>
              <a:t> </a:t>
            </a:r>
            <a:r>
              <a:rPr lang="en-US" altLang="fr-FR" dirty="0"/>
              <a:t>High-temperature doped Mo/</a:t>
            </a:r>
            <a:r>
              <a:rPr lang="en-US" altLang="fr-FR" dirty="0" err="1"/>
              <a:t>Nb</a:t>
            </a:r>
            <a:r>
              <a:rPr lang="en-US" altLang="fr-FR" dirty="0"/>
              <a:t> alloy thermocouples</a:t>
            </a:r>
          </a:p>
          <a:p>
            <a:pPr lvl="1">
              <a:lnSpc>
                <a:spcPct val="100000"/>
              </a:lnSpc>
              <a:spcBef>
                <a:spcPct val="20000"/>
              </a:spcBef>
            </a:pPr>
            <a:r>
              <a:rPr lang="en-US" altLang="fr-FR" dirty="0"/>
              <a:t> In-situ calibration of thermocouples :</a:t>
            </a:r>
          </a:p>
          <a:p>
            <a:pPr lvl="2">
              <a:lnSpc>
                <a:spcPct val="100000"/>
              </a:lnSpc>
              <a:spcBef>
                <a:spcPct val="20000"/>
              </a:spcBef>
              <a:buSzPct val="90000"/>
              <a:buFontTx/>
              <a:buBlip>
                <a:blip r:embed="rId2"/>
              </a:buBlip>
            </a:pPr>
            <a:r>
              <a:rPr lang="en-US" altLang="fr-FR" dirty="0"/>
              <a:t> Noise thermometry</a:t>
            </a:r>
          </a:p>
          <a:p>
            <a:pPr lvl="2">
              <a:lnSpc>
                <a:spcPct val="100000"/>
              </a:lnSpc>
              <a:spcBef>
                <a:spcPct val="20000"/>
              </a:spcBef>
              <a:buSzPct val="90000"/>
              <a:buFontTx/>
              <a:buBlip>
                <a:blip r:embed="rId2"/>
              </a:buBlip>
            </a:pPr>
            <a:r>
              <a:rPr lang="en-US" altLang="fr-FR" dirty="0">
                <a:sym typeface="Symbol" pitchFamily="18" charset="2"/>
              </a:rPr>
              <a:t> High-temperature fixed-point -cell</a:t>
            </a:r>
          </a:p>
          <a:p>
            <a:pPr lvl="1">
              <a:lnSpc>
                <a:spcPct val="100000"/>
              </a:lnSpc>
              <a:spcBef>
                <a:spcPct val="20000"/>
              </a:spcBef>
            </a:pPr>
            <a:r>
              <a:rPr lang="en-US" altLang="fr-FR" dirty="0"/>
              <a:t> </a:t>
            </a:r>
            <a:r>
              <a:rPr lang="en-US" altLang="fr-FR" dirty="0" smtClean="0"/>
              <a:t>Ultrasonic sensors</a:t>
            </a:r>
          </a:p>
          <a:p>
            <a:pPr lvl="1">
              <a:lnSpc>
                <a:spcPct val="100000"/>
              </a:lnSpc>
              <a:spcBef>
                <a:spcPct val="20000"/>
              </a:spcBef>
            </a:pPr>
            <a:r>
              <a:rPr lang="en-US" altLang="fr-FR" dirty="0"/>
              <a:t> </a:t>
            </a:r>
            <a:r>
              <a:rPr lang="en-US" altLang="fr-FR" dirty="0" smtClean="0"/>
              <a:t>Infrared </a:t>
            </a:r>
            <a:r>
              <a:rPr lang="en-US" altLang="fr-FR" dirty="0" smtClean="0"/>
              <a:t>pyrometer</a:t>
            </a:r>
          </a:p>
          <a:p>
            <a:pPr lvl="1">
              <a:lnSpc>
                <a:spcPct val="100000"/>
              </a:lnSpc>
              <a:spcBef>
                <a:spcPct val="20000"/>
              </a:spcBef>
            </a:pPr>
            <a:r>
              <a:rPr lang="en-US" altLang="fr-FR" b="1" dirty="0"/>
              <a:t> </a:t>
            </a:r>
            <a:r>
              <a:rPr lang="en-US" altLang="fr-FR" b="1" dirty="0" smtClean="0"/>
              <a:t>Distributed temperature measurements with Optical Fibers</a:t>
            </a:r>
            <a:endParaRPr lang="en-US" altLang="fr-FR" dirty="0">
              <a:solidFill>
                <a:schemeClr val="tx1"/>
              </a:solidFill>
            </a:endParaRPr>
          </a:p>
        </p:txBody>
      </p:sp>
      <p:sp>
        <p:nvSpPr>
          <p:cNvPr id="47114" name="Espace réservé du numéro de diapositive 8"/>
          <p:cNvSpPr txBox="1">
            <a:spLocks noGrp="1"/>
          </p:cNvSpPr>
          <p:nvPr/>
        </p:nvSpPr>
        <p:spPr bwMode="auto">
          <a:xfrm>
            <a:off x="8024813" y="649287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en-US" altLang="fr-FR" sz="1000" dirty="0">
                <a:solidFill>
                  <a:srgbClr val="666666"/>
                </a:solidFill>
              </a:rPr>
              <a:t>  PAGE </a:t>
            </a:r>
            <a:fld id="{FADA3D5E-ED7D-4637-BBC5-7FED69A79553}" type="slidenum">
              <a:rPr lang="en-US" altLang="fr-FR" sz="1000">
                <a:solidFill>
                  <a:srgbClr val="666666"/>
                </a:solidFill>
              </a:rPr>
              <a:pPr algn="ctr" eaLnBrk="1" hangingPunct="1">
                <a:spcAft>
                  <a:spcPct val="0"/>
                </a:spcAft>
                <a:buFontTx/>
                <a:buNone/>
              </a:pPr>
              <a:t>36</a:t>
            </a:fld>
            <a:endParaRPr lang="en-US" altLang="fr-FR" sz="1000" dirty="0">
              <a:solidFill>
                <a:srgbClr val="666666"/>
              </a:solidFill>
            </a:endParaRPr>
          </a:p>
        </p:txBody>
      </p:sp>
      <p:sp>
        <p:nvSpPr>
          <p:cNvPr id="11"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3.2. Temperature</a:t>
            </a:r>
            <a:endParaRPr lang="en-US" altLang="fr-FR" cap="none" dirty="0" smtClean="0">
              <a:sym typeface="Symbol" pitchFamily="18" charset="2"/>
            </a:endParaRPr>
          </a:p>
        </p:txBody>
      </p:sp>
    </p:spTree>
    <p:extLst>
      <p:ext uri="{BB962C8B-B14F-4D97-AF65-F5344CB8AC3E}">
        <p14:creationId xmlns:p14="http://schemas.microsoft.com/office/powerpoint/2010/main" val="5230777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body" idx="1"/>
          </p:nvPr>
        </p:nvSpPr>
        <p:spPr>
          <a:xfrm>
            <a:off x="257968" y="1765945"/>
            <a:ext cx="8704263" cy="4975423"/>
          </a:xfrm>
        </p:spPr>
        <p:txBody>
          <a:bodyPr/>
          <a:lstStyle/>
          <a:p>
            <a:pPr>
              <a:spcBef>
                <a:spcPts val="0"/>
              </a:spcBef>
              <a:spcAft>
                <a:spcPts val="0"/>
              </a:spcAft>
              <a:buFont typeface="Wingdings" pitchFamily="2" charset="2"/>
              <a:buNone/>
              <a:tabLst>
                <a:tab pos="179388" algn="l"/>
              </a:tabLst>
            </a:pPr>
            <a:r>
              <a:rPr lang="en-US" altLang="fr-FR" sz="1600" b="1" u="sng" dirty="0" smtClean="0">
                <a:solidFill>
                  <a:srgbClr val="C00000"/>
                </a:solidFill>
              </a:rPr>
              <a:t>Principle</a:t>
            </a:r>
            <a:r>
              <a:rPr lang="en-US" altLang="fr-FR" sz="1600" b="1" dirty="0" smtClean="0">
                <a:solidFill>
                  <a:srgbClr val="C00000"/>
                </a:solidFill>
              </a:rPr>
              <a:t> </a:t>
            </a:r>
            <a:r>
              <a:rPr lang="en-US" altLang="fr-FR" sz="1600" b="1" dirty="0">
                <a:solidFill>
                  <a:srgbClr val="C00000"/>
                </a:solidFill>
              </a:rPr>
              <a:t>: </a:t>
            </a:r>
            <a:r>
              <a:rPr lang="en-US" altLang="fr-FR" sz="1600" b="1" dirty="0" err="1">
                <a:solidFill>
                  <a:schemeClr val="tx1"/>
                </a:solidFill>
              </a:rPr>
              <a:t>Seebeck</a:t>
            </a:r>
            <a:r>
              <a:rPr lang="en-US" altLang="fr-FR" sz="1600" b="1" dirty="0">
                <a:solidFill>
                  <a:schemeClr val="tx1"/>
                </a:solidFill>
              </a:rPr>
              <a:t> effect </a:t>
            </a:r>
          </a:p>
          <a:p>
            <a:pPr>
              <a:spcBef>
                <a:spcPts val="0"/>
              </a:spcBef>
              <a:spcAft>
                <a:spcPts val="0"/>
              </a:spcAft>
              <a:buFont typeface="Wingdings" pitchFamily="2" charset="2"/>
              <a:buNone/>
              <a:tabLst>
                <a:tab pos="179388" algn="l"/>
              </a:tabLst>
            </a:pPr>
            <a:r>
              <a:rPr lang="en-US" altLang="fr-FR" sz="1400" dirty="0">
                <a:solidFill>
                  <a:schemeClr val="tx1"/>
                </a:solidFill>
              </a:rPr>
              <a:t>An </a:t>
            </a:r>
            <a:r>
              <a:rPr lang="en-US" altLang="fr-FR" sz="1400" dirty="0" smtClean="0">
                <a:solidFill>
                  <a:schemeClr val="tx1"/>
                </a:solidFill>
              </a:rPr>
              <a:t>electromotive force is </a:t>
            </a:r>
            <a:r>
              <a:rPr lang="en-US" altLang="fr-FR" sz="1400" dirty="0">
                <a:solidFill>
                  <a:schemeClr val="tx1"/>
                </a:solidFill>
              </a:rPr>
              <a:t>generated in an open circuit made of 2 different conducting materials, when their junctions are at different temperatures</a:t>
            </a:r>
          </a:p>
          <a:p>
            <a:pPr>
              <a:spcBef>
                <a:spcPts val="0"/>
              </a:spcBef>
              <a:spcAft>
                <a:spcPts val="0"/>
              </a:spcAft>
              <a:buFont typeface="Wingdings" pitchFamily="2" charset="2"/>
              <a:buNone/>
              <a:tabLst>
                <a:tab pos="179388" algn="l"/>
              </a:tabLst>
            </a:pPr>
            <a:endParaRPr lang="en-US" altLang="fr-FR" sz="1400" dirty="0">
              <a:solidFill>
                <a:schemeClr val="tx1"/>
              </a:solidFill>
            </a:endParaRPr>
          </a:p>
          <a:p>
            <a:pPr>
              <a:spcBef>
                <a:spcPts val="0"/>
              </a:spcBef>
              <a:spcAft>
                <a:spcPts val="0"/>
              </a:spcAft>
              <a:buFont typeface="Wingdings" pitchFamily="2" charset="2"/>
              <a:buNone/>
              <a:tabLst>
                <a:tab pos="179388" algn="l"/>
              </a:tabLst>
            </a:pPr>
            <a:endParaRPr lang="en-US" altLang="fr-FR" sz="1400" dirty="0">
              <a:solidFill>
                <a:schemeClr val="tx1"/>
              </a:solidFill>
            </a:endParaRPr>
          </a:p>
          <a:p>
            <a:pPr>
              <a:spcBef>
                <a:spcPts val="0"/>
              </a:spcBef>
              <a:spcAft>
                <a:spcPts val="0"/>
              </a:spcAft>
              <a:buFont typeface="Wingdings" pitchFamily="2" charset="2"/>
              <a:buNone/>
              <a:tabLst>
                <a:tab pos="179388" algn="l"/>
              </a:tabLst>
            </a:pPr>
            <a:endParaRPr lang="en-US" altLang="fr-FR" sz="1400" dirty="0">
              <a:solidFill>
                <a:schemeClr val="tx1"/>
              </a:solidFill>
            </a:endParaRPr>
          </a:p>
          <a:p>
            <a:pPr>
              <a:spcBef>
                <a:spcPts val="0"/>
              </a:spcBef>
              <a:spcAft>
                <a:spcPts val="0"/>
              </a:spcAft>
              <a:buFont typeface="Wingdings" pitchFamily="2" charset="2"/>
              <a:buNone/>
              <a:tabLst>
                <a:tab pos="179388" algn="l"/>
              </a:tabLst>
            </a:pPr>
            <a:endParaRPr lang="en-US" altLang="fr-FR" sz="1400" dirty="0">
              <a:solidFill>
                <a:schemeClr val="tx1"/>
              </a:solidFill>
            </a:endParaRPr>
          </a:p>
          <a:p>
            <a:pPr>
              <a:spcBef>
                <a:spcPts val="0"/>
              </a:spcBef>
              <a:spcAft>
                <a:spcPts val="0"/>
              </a:spcAft>
              <a:buFont typeface="Wingdings" pitchFamily="2" charset="2"/>
              <a:buNone/>
              <a:tabLst>
                <a:tab pos="179388" algn="l"/>
              </a:tabLst>
            </a:pPr>
            <a:endParaRPr lang="en-US" altLang="fr-FR" sz="1400" dirty="0">
              <a:solidFill>
                <a:schemeClr val="tx1"/>
              </a:solidFill>
            </a:endParaRPr>
          </a:p>
          <a:p>
            <a:pPr>
              <a:spcBef>
                <a:spcPts val="0"/>
              </a:spcBef>
              <a:spcAft>
                <a:spcPts val="0"/>
              </a:spcAft>
              <a:buFont typeface="Wingdings" pitchFamily="2" charset="2"/>
              <a:buNone/>
              <a:tabLst>
                <a:tab pos="179388" algn="l"/>
              </a:tabLst>
            </a:pPr>
            <a:r>
              <a:rPr lang="en-US" altLang="fr-FR" sz="1600" b="1" u="sng" dirty="0" smtClean="0">
                <a:solidFill>
                  <a:srgbClr val="C00000"/>
                </a:solidFill>
              </a:rPr>
              <a:t>Characteristics </a:t>
            </a:r>
            <a:r>
              <a:rPr lang="en-US" altLang="fr-FR" sz="1600" b="1" u="sng" dirty="0">
                <a:solidFill>
                  <a:srgbClr val="C00000"/>
                </a:solidFill>
              </a:rPr>
              <a:t>of </a:t>
            </a:r>
            <a:r>
              <a:rPr lang="en-US" altLang="fr-FR" sz="1600" b="1" u="sng" dirty="0" smtClean="0">
                <a:solidFill>
                  <a:srgbClr val="C00000"/>
                </a:solidFill>
              </a:rPr>
              <a:t>in-core thermocouples </a:t>
            </a:r>
            <a:r>
              <a:rPr lang="en-US" altLang="fr-FR" sz="1600" b="1" dirty="0" smtClean="0">
                <a:solidFill>
                  <a:srgbClr val="C00000"/>
                </a:solidFill>
              </a:rPr>
              <a:t>:</a:t>
            </a:r>
            <a:endParaRPr lang="en-US" altLang="fr-FR" sz="1600" b="1" u="sng" dirty="0">
              <a:solidFill>
                <a:srgbClr val="C00000"/>
              </a:solidFill>
            </a:endParaRPr>
          </a:p>
          <a:p>
            <a:pPr>
              <a:spcBef>
                <a:spcPts val="0"/>
              </a:spcBef>
              <a:spcAft>
                <a:spcPts val="0"/>
              </a:spcAft>
              <a:buFont typeface="Wingdings" pitchFamily="2" charset="2"/>
              <a:buNone/>
              <a:tabLst>
                <a:tab pos="179388" algn="l"/>
              </a:tabLst>
            </a:pPr>
            <a:endParaRPr lang="en-US" altLang="fr-FR" sz="1400" b="1" dirty="0">
              <a:solidFill>
                <a:schemeClr val="tx1"/>
              </a:solidFill>
            </a:endParaRPr>
          </a:p>
          <a:p>
            <a:pPr>
              <a:spcBef>
                <a:spcPts val="0"/>
              </a:spcBef>
              <a:spcAft>
                <a:spcPts val="0"/>
              </a:spcAft>
              <a:buFont typeface="Wingdings" pitchFamily="2" charset="2"/>
              <a:buNone/>
              <a:tabLst>
                <a:tab pos="179388" algn="l"/>
              </a:tabLst>
            </a:pPr>
            <a:r>
              <a:rPr lang="en-US" altLang="fr-FR" sz="1400" b="1" dirty="0">
                <a:solidFill>
                  <a:schemeClr val="tx1"/>
                </a:solidFill>
              </a:rPr>
              <a:t>Couples : 	</a:t>
            </a:r>
          </a:p>
          <a:p>
            <a:pPr>
              <a:spcBef>
                <a:spcPts val="0"/>
              </a:spcBef>
              <a:spcAft>
                <a:spcPts val="0"/>
              </a:spcAft>
              <a:tabLst>
                <a:tab pos="179388" algn="l"/>
              </a:tabLst>
            </a:pPr>
            <a:r>
              <a:rPr lang="en-US" altLang="fr-FR" sz="1400" dirty="0">
                <a:solidFill>
                  <a:schemeClr val="tx1"/>
                </a:solidFill>
              </a:rPr>
              <a:t>	type K </a:t>
            </a:r>
            <a:r>
              <a:rPr lang="en-US" altLang="fr-FR" sz="1400" dirty="0">
                <a:solidFill>
                  <a:schemeClr val="tx1"/>
                </a:solidFill>
              </a:rPr>
              <a:t>or type </a:t>
            </a:r>
            <a:r>
              <a:rPr lang="en-US" altLang="fr-FR" sz="1400" dirty="0" smtClean="0">
                <a:solidFill>
                  <a:schemeClr val="tx1"/>
                </a:solidFill>
              </a:rPr>
              <a:t>N </a:t>
            </a:r>
            <a:r>
              <a:rPr lang="en-US" altLang="fr-FR" sz="1400" dirty="0" smtClean="0">
                <a:solidFill>
                  <a:schemeClr val="tx1"/>
                </a:solidFill>
              </a:rPr>
              <a:t>(up </a:t>
            </a:r>
            <a:r>
              <a:rPr lang="en-US" altLang="fr-FR" sz="1400" dirty="0">
                <a:solidFill>
                  <a:schemeClr val="tx1"/>
                </a:solidFill>
              </a:rPr>
              <a:t>to 1100 °C depending on </a:t>
            </a:r>
            <a:r>
              <a:rPr lang="en-US" altLang="fr-FR" sz="1400" dirty="0">
                <a:solidFill>
                  <a:schemeClr val="tx1"/>
                </a:solidFill>
                <a:cs typeface="Arial" pitchFamily="34" charset="0"/>
              </a:rPr>
              <a:t>wire diameter</a:t>
            </a:r>
            <a:r>
              <a:rPr lang="en-US" altLang="fr-FR" sz="1400" dirty="0">
                <a:solidFill>
                  <a:schemeClr val="tx1"/>
                </a:solidFill>
              </a:rPr>
              <a:t>) 	</a:t>
            </a:r>
            <a:endParaRPr lang="en-US" altLang="fr-FR" sz="1400" dirty="0" smtClean="0">
              <a:solidFill>
                <a:schemeClr val="tx1"/>
              </a:solidFill>
            </a:endParaRPr>
          </a:p>
          <a:p>
            <a:pPr>
              <a:spcBef>
                <a:spcPts val="0"/>
              </a:spcBef>
              <a:spcAft>
                <a:spcPts val="0"/>
              </a:spcAft>
              <a:tabLst>
                <a:tab pos="179388" algn="l"/>
              </a:tabLst>
            </a:pPr>
            <a:r>
              <a:rPr lang="en-US" altLang="fr-FR" sz="1400" dirty="0" smtClean="0">
                <a:solidFill>
                  <a:schemeClr val="tx1"/>
                </a:solidFill>
              </a:rPr>
              <a:t>	type </a:t>
            </a:r>
            <a:r>
              <a:rPr lang="en-US" altLang="fr-FR" sz="1400" dirty="0">
                <a:solidFill>
                  <a:schemeClr val="tx1"/>
                </a:solidFill>
              </a:rPr>
              <a:t>C (fuel centerline temperature, for short irradiation time)</a:t>
            </a:r>
          </a:p>
          <a:p>
            <a:pPr>
              <a:spcBef>
                <a:spcPts val="0"/>
              </a:spcBef>
              <a:spcAft>
                <a:spcPts val="0"/>
              </a:spcAft>
              <a:buFont typeface="Wingdings" pitchFamily="2" charset="2"/>
              <a:buNone/>
              <a:tabLst>
                <a:tab pos="179388" algn="l"/>
              </a:tabLst>
            </a:pPr>
            <a:endParaRPr lang="en-US" altLang="fr-FR" sz="1400" b="1" dirty="0">
              <a:solidFill>
                <a:schemeClr val="tx1"/>
              </a:solidFill>
            </a:endParaRPr>
          </a:p>
          <a:p>
            <a:pPr>
              <a:spcBef>
                <a:spcPts val="0"/>
              </a:spcBef>
              <a:spcAft>
                <a:spcPts val="0"/>
              </a:spcAft>
              <a:buFont typeface="Wingdings" pitchFamily="2" charset="2"/>
              <a:buNone/>
              <a:tabLst>
                <a:tab pos="179388" algn="l"/>
              </a:tabLst>
            </a:pPr>
            <a:r>
              <a:rPr lang="en-US" altLang="fr-FR" sz="1400" b="1" dirty="0">
                <a:solidFill>
                  <a:schemeClr val="tx1"/>
                </a:solidFill>
              </a:rPr>
              <a:t>Sheath : </a:t>
            </a:r>
            <a:r>
              <a:rPr lang="en-US" altLang="fr-FR" sz="1400" dirty="0">
                <a:solidFill>
                  <a:schemeClr val="tx1"/>
                </a:solidFill>
              </a:rPr>
              <a:t>Stainless steel (304L, 316L, 347)</a:t>
            </a:r>
          </a:p>
          <a:p>
            <a:pPr>
              <a:spcBef>
                <a:spcPts val="0"/>
              </a:spcBef>
              <a:spcAft>
                <a:spcPts val="0"/>
              </a:spcAft>
              <a:buFont typeface="Wingdings" pitchFamily="2" charset="2"/>
              <a:buNone/>
              <a:tabLst>
                <a:tab pos="179388" algn="l"/>
              </a:tabLst>
            </a:pPr>
            <a:endParaRPr lang="en-US" altLang="fr-FR" sz="1400" b="1" dirty="0">
              <a:solidFill>
                <a:schemeClr val="tx1"/>
              </a:solidFill>
            </a:endParaRPr>
          </a:p>
          <a:p>
            <a:pPr>
              <a:spcBef>
                <a:spcPts val="0"/>
              </a:spcBef>
              <a:spcAft>
                <a:spcPts val="0"/>
              </a:spcAft>
              <a:buFont typeface="Wingdings" pitchFamily="2" charset="2"/>
              <a:buNone/>
              <a:tabLst>
                <a:tab pos="179388" algn="l"/>
              </a:tabLst>
            </a:pPr>
            <a:r>
              <a:rPr lang="en-US" altLang="fr-FR" sz="1400" b="1" dirty="0">
                <a:solidFill>
                  <a:schemeClr val="tx1"/>
                </a:solidFill>
              </a:rPr>
              <a:t>Insulator : </a:t>
            </a:r>
            <a:r>
              <a:rPr lang="en-US" altLang="fr-FR" sz="1400" dirty="0">
                <a:solidFill>
                  <a:schemeClr val="tx1"/>
                </a:solidFill>
              </a:rPr>
              <a:t>Al</a:t>
            </a:r>
            <a:r>
              <a:rPr lang="en-US" altLang="fr-FR" sz="1400" baseline="-25000" dirty="0">
                <a:solidFill>
                  <a:schemeClr val="tx1"/>
                </a:solidFill>
              </a:rPr>
              <a:t>2</a:t>
            </a:r>
            <a:r>
              <a:rPr lang="en-US" altLang="fr-FR" sz="1400" dirty="0">
                <a:solidFill>
                  <a:schemeClr val="tx1"/>
                </a:solidFill>
              </a:rPr>
              <a:t>O</a:t>
            </a:r>
            <a:r>
              <a:rPr lang="en-US" altLang="fr-FR" sz="1400" baseline="-25000" dirty="0">
                <a:solidFill>
                  <a:schemeClr val="tx1"/>
                </a:solidFill>
              </a:rPr>
              <a:t>3</a:t>
            </a:r>
            <a:r>
              <a:rPr lang="en-US" altLang="fr-FR" sz="1400" dirty="0">
                <a:solidFill>
                  <a:schemeClr val="tx1"/>
                </a:solidFill>
              </a:rPr>
              <a:t>, </a:t>
            </a:r>
            <a:r>
              <a:rPr lang="en-US" altLang="fr-FR" sz="1400" dirty="0" err="1">
                <a:solidFill>
                  <a:schemeClr val="tx1"/>
                </a:solidFill>
              </a:rPr>
              <a:t>MgO</a:t>
            </a:r>
            <a:r>
              <a:rPr lang="en-US" altLang="fr-FR" sz="1400" dirty="0">
                <a:solidFill>
                  <a:schemeClr val="tx1"/>
                </a:solidFill>
              </a:rPr>
              <a:t>, HfO</a:t>
            </a:r>
            <a:r>
              <a:rPr lang="en-US" altLang="fr-FR" sz="1400" baseline="-25000" dirty="0">
                <a:solidFill>
                  <a:schemeClr val="tx1"/>
                </a:solidFill>
              </a:rPr>
              <a:t>2</a:t>
            </a:r>
          </a:p>
          <a:p>
            <a:pPr>
              <a:spcBef>
                <a:spcPts val="0"/>
              </a:spcBef>
              <a:spcAft>
                <a:spcPts val="0"/>
              </a:spcAft>
              <a:buFont typeface="Wingdings" pitchFamily="2" charset="2"/>
              <a:buNone/>
              <a:tabLst>
                <a:tab pos="179388" algn="l"/>
              </a:tabLst>
            </a:pPr>
            <a:endParaRPr lang="en-US" altLang="fr-FR" sz="1400" dirty="0">
              <a:solidFill>
                <a:schemeClr val="tx1"/>
              </a:solidFill>
            </a:endParaRPr>
          </a:p>
          <a:p>
            <a:pPr>
              <a:spcBef>
                <a:spcPts val="0"/>
              </a:spcBef>
              <a:spcAft>
                <a:spcPts val="0"/>
              </a:spcAft>
              <a:buFont typeface="Wingdings" pitchFamily="2" charset="2"/>
              <a:buNone/>
              <a:tabLst>
                <a:tab pos="179388" algn="l"/>
              </a:tabLst>
            </a:pPr>
            <a:r>
              <a:rPr lang="en-US" altLang="fr-FR" sz="1400" b="1" dirty="0">
                <a:solidFill>
                  <a:schemeClr val="tx1"/>
                </a:solidFill>
              </a:rPr>
              <a:t>Standard sheath diam. :</a:t>
            </a:r>
            <a:r>
              <a:rPr lang="en-US" altLang="fr-FR" sz="1400" dirty="0">
                <a:solidFill>
                  <a:schemeClr val="tx1"/>
                </a:solidFill>
              </a:rPr>
              <a:t> 1 mm</a:t>
            </a:r>
          </a:p>
          <a:p>
            <a:pPr>
              <a:spcBef>
                <a:spcPts val="0"/>
              </a:spcBef>
              <a:spcAft>
                <a:spcPts val="0"/>
              </a:spcAft>
              <a:buFont typeface="Wingdings" pitchFamily="2" charset="2"/>
              <a:buNone/>
              <a:tabLst>
                <a:tab pos="179388" algn="l"/>
              </a:tabLst>
            </a:pPr>
            <a:r>
              <a:rPr lang="en-US" altLang="fr-FR" sz="1400" b="1" dirty="0">
                <a:solidFill>
                  <a:schemeClr val="tx1"/>
                </a:solidFill>
              </a:rPr>
              <a:t>Standard wire diam. : ~</a:t>
            </a:r>
            <a:r>
              <a:rPr lang="en-US" altLang="fr-FR" sz="1400" dirty="0">
                <a:solidFill>
                  <a:schemeClr val="tx1"/>
                </a:solidFill>
              </a:rPr>
              <a:t> 0,2 mm</a:t>
            </a:r>
          </a:p>
          <a:p>
            <a:pPr>
              <a:spcBef>
                <a:spcPts val="600"/>
              </a:spcBef>
              <a:spcAft>
                <a:spcPts val="0"/>
              </a:spcAft>
              <a:buFont typeface="Wingdings" pitchFamily="2" charset="2"/>
              <a:buNone/>
              <a:tabLst>
                <a:tab pos="179388" algn="l"/>
              </a:tabLst>
            </a:pPr>
            <a:r>
              <a:rPr lang="en-US" altLang="fr-FR" sz="1400" b="1" dirty="0" smtClean="0">
                <a:solidFill>
                  <a:schemeClr val="tx1"/>
                </a:solidFill>
              </a:rPr>
              <a:t>Hot </a:t>
            </a:r>
            <a:r>
              <a:rPr lang="en-US" altLang="fr-FR" sz="1400" b="1" dirty="0">
                <a:solidFill>
                  <a:schemeClr val="tx1"/>
                </a:solidFill>
              </a:rPr>
              <a:t>junction </a:t>
            </a:r>
            <a:r>
              <a:rPr lang="en-US" altLang="fr-FR" sz="1400" b="1" dirty="0" smtClean="0">
                <a:solidFill>
                  <a:schemeClr val="tx1"/>
                </a:solidFill>
              </a:rPr>
              <a:t>insulated </a:t>
            </a:r>
            <a:r>
              <a:rPr lang="en-US" altLang="fr-FR" sz="1400" b="1" dirty="0">
                <a:solidFill>
                  <a:schemeClr val="tx1"/>
                </a:solidFill>
              </a:rPr>
              <a:t>from sheath</a:t>
            </a:r>
          </a:p>
          <a:p>
            <a:pPr>
              <a:spcBef>
                <a:spcPts val="600"/>
              </a:spcBef>
              <a:spcAft>
                <a:spcPts val="0"/>
              </a:spcAft>
              <a:buFont typeface="Wingdings" pitchFamily="2" charset="2"/>
              <a:buNone/>
              <a:tabLst>
                <a:tab pos="179388" algn="l"/>
              </a:tabLst>
            </a:pPr>
            <a:r>
              <a:rPr lang="en-US" altLang="fr-FR" sz="1400" b="1" dirty="0" smtClean="0">
                <a:solidFill>
                  <a:schemeClr val="tx1"/>
                </a:solidFill>
              </a:rPr>
              <a:t>Length </a:t>
            </a:r>
            <a:r>
              <a:rPr lang="en-US" altLang="fr-FR" sz="1400" b="1" dirty="0">
                <a:solidFill>
                  <a:schemeClr val="tx1"/>
                </a:solidFill>
              </a:rPr>
              <a:t>: </a:t>
            </a:r>
            <a:r>
              <a:rPr lang="en-US" altLang="fr-FR" sz="1400" dirty="0">
                <a:solidFill>
                  <a:schemeClr val="tx1"/>
                </a:solidFill>
              </a:rPr>
              <a:t>tens of meters</a:t>
            </a:r>
          </a:p>
        </p:txBody>
      </p:sp>
      <p:pic>
        <p:nvPicPr>
          <p:cNvPr id="4997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9924" y="2276872"/>
            <a:ext cx="3649663" cy="135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3.2. Temperature</a:t>
            </a:r>
            <a:endParaRPr lang="en-US" altLang="fr-FR" cap="none" dirty="0" smtClean="0">
              <a:sym typeface="Symbol" pitchFamily="18" charset="2"/>
            </a:endParaRPr>
          </a:p>
        </p:txBody>
      </p:sp>
      <p:pic>
        <p:nvPicPr>
          <p:cNvPr id="10" name="Picture 5" descr="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1" y="4643710"/>
            <a:ext cx="4105275" cy="20256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6"/>
          <p:cNvSpPr txBox="1">
            <a:spLocks noChangeArrowheads="1"/>
          </p:cNvSpPr>
          <p:nvPr/>
        </p:nvSpPr>
        <p:spPr bwMode="auto">
          <a:xfrm>
            <a:off x="4930776" y="5543823"/>
            <a:ext cx="16795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0"/>
              </a:spcBef>
              <a:tabLst>
                <a:tab pos="534988" algn="l"/>
              </a:tabLst>
              <a:defRPr sz="2400">
                <a:solidFill>
                  <a:schemeClr val="tx1"/>
                </a:solidFill>
                <a:latin typeface="Times New Roman" pitchFamily="18" charset="0"/>
              </a:defRPr>
            </a:lvl1pPr>
            <a:lvl2pPr algn="l">
              <a:spcBef>
                <a:spcPct val="0"/>
              </a:spcBef>
              <a:tabLst>
                <a:tab pos="534988" algn="l"/>
              </a:tabLst>
              <a:defRPr sz="2400">
                <a:solidFill>
                  <a:schemeClr val="tx1"/>
                </a:solidFill>
                <a:latin typeface="Times New Roman" pitchFamily="18" charset="0"/>
              </a:defRPr>
            </a:lvl2pPr>
            <a:lvl3pPr algn="l">
              <a:spcBef>
                <a:spcPct val="0"/>
              </a:spcBef>
              <a:tabLst>
                <a:tab pos="534988" algn="l"/>
              </a:tabLst>
              <a:defRPr sz="2400">
                <a:solidFill>
                  <a:schemeClr val="tx1"/>
                </a:solidFill>
                <a:latin typeface="Times New Roman" pitchFamily="18" charset="0"/>
              </a:defRPr>
            </a:lvl3pPr>
            <a:lvl4pPr algn="l">
              <a:spcBef>
                <a:spcPct val="0"/>
              </a:spcBef>
              <a:tabLst>
                <a:tab pos="534988" algn="l"/>
              </a:tabLst>
              <a:defRPr sz="2400">
                <a:solidFill>
                  <a:schemeClr val="tx1"/>
                </a:solidFill>
                <a:latin typeface="Times New Roman" pitchFamily="18" charset="0"/>
              </a:defRPr>
            </a:lvl4pPr>
            <a:lvl5pPr algn="l">
              <a:spcBef>
                <a:spcPct val="0"/>
              </a:spcBef>
              <a:tabLst>
                <a:tab pos="534988" algn="l"/>
              </a:tabLst>
              <a:defRPr sz="2400">
                <a:solidFill>
                  <a:schemeClr val="tx1"/>
                </a:solidFill>
                <a:latin typeface="Times New Roman" pitchFamily="18" charset="0"/>
              </a:defRPr>
            </a:lvl5pPr>
            <a:lvl6pPr eaLnBrk="0" fontAlgn="base" hangingPunct="0">
              <a:spcBef>
                <a:spcPct val="0"/>
              </a:spcBef>
              <a:spcAft>
                <a:spcPct val="0"/>
              </a:spcAft>
              <a:tabLst>
                <a:tab pos="534988" algn="l"/>
              </a:tabLst>
              <a:defRPr sz="2400">
                <a:solidFill>
                  <a:schemeClr val="tx1"/>
                </a:solidFill>
                <a:latin typeface="Times New Roman" pitchFamily="18" charset="0"/>
              </a:defRPr>
            </a:lvl6pPr>
            <a:lvl7pPr eaLnBrk="0" fontAlgn="base" hangingPunct="0">
              <a:spcBef>
                <a:spcPct val="0"/>
              </a:spcBef>
              <a:spcAft>
                <a:spcPct val="0"/>
              </a:spcAft>
              <a:tabLst>
                <a:tab pos="534988" algn="l"/>
              </a:tabLst>
              <a:defRPr sz="2400">
                <a:solidFill>
                  <a:schemeClr val="tx1"/>
                </a:solidFill>
                <a:latin typeface="Times New Roman" pitchFamily="18" charset="0"/>
              </a:defRPr>
            </a:lvl7pPr>
            <a:lvl8pPr eaLnBrk="0" fontAlgn="base" hangingPunct="0">
              <a:spcBef>
                <a:spcPct val="0"/>
              </a:spcBef>
              <a:spcAft>
                <a:spcPct val="0"/>
              </a:spcAft>
              <a:tabLst>
                <a:tab pos="534988" algn="l"/>
              </a:tabLst>
              <a:defRPr sz="2400">
                <a:solidFill>
                  <a:schemeClr val="tx1"/>
                </a:solidFill>
                <a:latin typeface="Times New Roman" pitchFamily="18" charset="0"/>
              </a:defRPr>
            </a:lvl8pPr>
            <a:lvl9pPr eaLnBrk="0" fontAlgn="base" hangingPunct="0">
              <a:spcBef>
                <a:spcPct val="0"/>
              </a:spcBef>
              <a:spcAft>
                <a:spcPct val="0"/>
              </a:spcAft>
              <a:tabLst>
                <a:tab pos="534988" algn="l"/>
              </a:tabLst>
              <a:defRPr sz="2400">
                <a:solidFill>
                  <a:schemeClr val="tx1"/>
                </a:solidFill>
                <a:latin typeface="Times New Roman" pitchFamily="18" charset="0"/>
              </a:defRPr>
            </a:lvl9pPr>
          </a:lstStyle>
          <a:p>
            <a:pPr>
              <a:spcBef>
                <a:spcPct val="50000"/>
              </a:spcBef>
            </a:pPr>
            <a:r>
              <a:rPr lang="en-US" altLang="fr-FR" sz="1400" b="0" dirty="0">
                <a:latin typeface="Arial" pitchFamily="34" charset="0"/>
              </a:rPr>
              <a:t>Thermoelectric wires</a:t>
            </a:r>
          </a:p>
        </p:txBody>
      </p:sp>
      <p:sp>
        <p:nvSpPr>
          <p:cNvPr id="13" name="Text Box 7"/>
          <p:cNvSpPr txBox="1">
            <a:spLocks noChangeArrowheads="1"/>
          </p:cNvSpPr>
          <p:nvPr/>
        </p:nvSpPr>
        <p:spPr bwMode="auto">
          <a:xfrm>
            <a:off x="5880101" y="4626248"/>
            <a:ext cx="1679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0"/>
              </a:spcBef>
              <a:tabLst>
                <a:tab pos="534988" algn="l"/>
              </a:tabLst>
              <a:defRPr sz="2400">
                <a:solidFill>
                  <a:schemeClr val="tx1"/>
                </a:solidFill>
                <a:latin typeface="Times New Roman" pitchFamily="18" charset="0"/>
              </a:defRPr>
            </a:lvl1pPr>
            <a:lvl2pPr algn="l">
              <a:spcBef>
                <a:spcPct val="0"/>
              </a:spcBef>
              <a:tabLst>
                <a:tab pos="534988" algn="l"/>
              </a:tabLst>
              <a:defRPr sz="2400">
                <a:solidFill>
                  <a:schemeClr val="tx1"/>
                </a:solidFill>
                <a:latin typeface="Times New Roman" pitchFamily="18" charset="0"/>
              </a:defRPr>
            </a:lvl2pPr>
            <a:lvl3pPr algn="l">
              <a:spcBef>
                <a:spcPct val="0"/>
              </a:spcBef>
              <a:tabLst>
                <a:tab pos="534988" algn="l"/>
              </a:tabLst>
              <a:defRPr sz="2400">
                <a:solidFill>
                  <a:schemeClr val="tx1"/>
                </a:solidFill>
                <a:latin typeface="Times New Roman" pitchFamily="18" charset="0"/>
              </a:defRPr>
            </a:lvl3pPr>
            <a:lvl4pPr algn="l">
              <a:spcBef>
                <a:spcPct val="0"/>
              </a:spcBef>
              <a:tabLst>
                <a:tab pos="534988" algn="l"/>
              </a:tabLst>
              <a:defRPr sz="2400">
                <a:solidFill>
                  <a:schemeClr val="tx1"/>
                </a:solidFill>
                <a:latin typeface="Times New Roman" pitchFamily="18" charset="0"/>
              </a:defRPr>
            </a:lvl4pPr>
            <a:lvl5pPr algn="l">
              <a:spcBef>
                <a:spcPct val="0"/>
              </a:spcBef>
              <a:tabLst>
                <a:tab pos="534988" algn="l"/>
              </a:tabLst>
              <a:defRPr sz="2400">
                <a:solidFill>
                  <a:schemeClr val="tx1"/>
                </a:solidFill>
                <a:latin typeface="Times New Roman" pitchFamily="18" charset="0"/>
              </a:defRPr>
            </a:lvl5pPr>
            <a:lvl6pPr eaLnBrk="0" fontAlgn="base" hangingPunct="0">
              <a:spcBef>
                <a:spcPct val="0"/>
              </a:spcBef>
              <a:spcAft>
                <a:spcPct val="0"/>
              </a:spcAft>
              <a:tabLst>
                <a:tab pos="534988" algn="l"/>
              </a:tabLst>
              <a:defRPr sz="2400">
                <a:solidFill>
                  <a:schemeClr val="tx1"/>
                </a:solidFill>
                <a:latin typeface="Times New Roman" pitchFamily="18" charset="0"/>
              </a:defRPr>
            </a:lvl6pPr>
            <a:lvl7pPr eaLnBrk="0" fontAlgn="base" hangingPunct="0">
              <a:spcBef>
                <a:spcPct val="0"/>
              </a:spcBef>
              <a:spcAft>
                <a:spcPct val="0"/>
              </a:spcAft>
              <a:tabLst>
                <a:tab pos="534988" algn="l"/>
              </a:tabLst>
              <a:defRPr sz="2400">
                <a:solidFill>
                  <a:schemeClr val="tx1"/>
                </a:solidFill>
                <a:latin typeface="Times New Roman" pitchFamily="18" charset="0"/>
              </a:defRPr>
            </a:lvl7pPr>
            <a:lvl8pPr eaLnBrk="0" fontAlgn="base" hangingPunct="0">
              <a:spcBef>
                <a:spcPct val="0"/>
              </a:spcBef>
              <a:spcAft>
                <a:spcPct val="0"/>
              </a:spcAft>
              <a:tabLst>
                <a:tab pos="534988" algn="l"/>
              </a:tabLst>
              <a:defRPr sz="2400">
                <a:solidFill>
                  <a:schemeClr val="tx1"/>
                </a:solidFill>
                <a:latin typeface="Times New Roman" pitchFamily="18" charset="0"/>
              </a:defRPr>
            </a:lvl8pPr>
            <a:lvl9pPr eaLnBrk="0" fontAlgn="base" hangingPunct="0">
              <a:spcBef>
                <a:spcPct val="0"/>
              </a:spcBef>
              <a:spcAft>
                <a:spcPct val="0"/>
              </a:spcAft>
              <a:tabLst>
                <a:tab pos="534988" algn="l"/>
              </a:tabLst>
              <a:defRPr sz="2400">
                <a:solidFill>
                  <a:schemeClr val="tx1"/>
                </a:solidFill>
                <a:latin typeface="Times New Roman" pitchFamily="18" charset="0"/>
              </a:defRPr>
            </a:lvl9pPr>
          </a:lstStyle>
          <a:p>
            <a:pPr>
              <a:spcBef>
                <a:spcPct val="50000"/>
              </a:spcBef>
            </a:pPr>
            <a:r>
              <a:rPr lang="en-US" altLang="fr-FR" sz="1400" b="0">
                <a:latin typeface="Arial" pitchFamily="34" charset="0"/>
              </a:rPr>
              <a:t>Mineral insulation</a:t>
            </a:r>
          </a:p>
        </p:txBody>
      </p:sp>
      <p:sp>
        <p:nvSpPr>
          <p:cNvPr id="14" name="Text Box 8"/>
          <p:cNvSpPr txBox="1">
            <a:spLocks noChangeArrowheads="1"/>
          </p:cNvSpPr>
          <p:nvPr/>
        </p:nvSpPr>
        <p:spPr bwMode="auto">
          <a:xfrm>
            <a:off x="7007226" y="5200923"/>
            <a:ext cx="1765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0"/>
              </a:spcBef>
              <a:tabLst>
                <a:tab pos="534988" algn="l"/>
              </a:tabLst>
              <a:defRPr sz="2400">
                <a:solidFill>
                  <a:schemeClr val="tx1"/>
                </a:solidFill>
                <a:latin typeface="Times New Roman" pitchFamily="18" charset="0"/>
              </a:defRPr>
            </a:lvl1pPr>
            <a:lvl2pPr algn="l">
              <a:spcBef>
                <a:spcPct val="0"/>
              </a:spcBef>
              <a:tabLst>
                <a:tab pos="534988" algn="l"/>
              </a:tabLst>
              <a:defRPr sz="2400">
                <a:solidFill>
                  <a:schemeClr val="tx1"/>
                </a:solidFill>
                <a:latin typeface="Times New Roman" pitchFamily="18" charset="0"/>
              </a:defRPr>
            </a:lvl2pPr>
            <a:lvl3pPr algn="l">
              <a:spcBef>
                <a:spcPct val="0"/>
              </a:spcBef>
              <a:tabLst>
                <a:tab pos="534988" algn="l"/>
              </a:tabLst>
              <a:defRPr sz="2400">
                <a:solidFill>
                  <a:schemeClr val="tx1"/>
                </a:solidFill>
                <a:latin typeface="Times New Roman" pitchFamily="18" charset="0"/>
              </a:defRPr>
            </a:lvl3pPr>
            <a:lvl4pPr algn="l">
              <a:spcBef>
                <a:spcPct val="0"/>
              </a:spcBef>
              <a:tabLst>
                <a:tab pos="534988" algn="l"/>
              </a:tabLst>
              <a:defRPr sz="2400">
                <a:solidFill>
                  <a:schemeClr val="tx1"/>
                </a:solidFill>
                <a:latin typeface="Times New Roman" pitchFamily="18" charset="0"/>
              </a:defRPr>
            </a:lvl4pPr>
            <a:lvl5pPr algn="l">
              <a:spcBef>
                <a:spcPct val="0"/>
              </a:spcBef>
              <a:tabLst>
                <a:tab pos="534988" algn="l"/>
              </a:tabLst>
              <a:defRPr sz="2400">
                <a:solidFill>
                  <a:schemeClr val="tx1"/>
                </a:solidFill>
                <a:latin typeface="Times New Roman" pitchFamily="18" charset="0"/>
              </a:defRPr>
            </a:lvl5pPr>
            <a:lvl6pPr eaLnBrk="0" fontAlgn="base" hangingPunct="0">
              <a:spcBef>
                <a:spcPct val="0"/>
              </a:spcBef>
              <a:spcAft>
                <a:spcPct val="0"/>
              </a:spcAft>
              <a:tabLst>
                <a:tab pos="534988" algn="l"/>
              </a:tabLst>
              <a:defRPr sz="2400">
                <a:solidFill>
                  <a:schemeClr val="tx1"/>
                </a:solidFill>
                <a:latin typeface="Times New Roman" pitchFamily="18" charset="0"/>
              </a:defRPr>
            </a:lvl6pPr>
            <a:lvl7pPr eaLnBrk="0" fontAlgn="base" hangingPunct="0">
              <a:spcBef>
                <a:spcPct val="0"/>
              </a:spcBef>
              <a:spcAft>
                <a:spcPct val="0"/>
              </a:spcAft>
              <a:tabLst>
                <a:tab pos="534988" algn="l"/>
              </a:tabLst>
              <a:defRPr sz="2400">
                <a:solidFill>
                  <a:schemeClr val="tx1"/>
                </a:solidFill>
                <a:latin typeface="Times New Roman" pitchFamily="18" charset="0"/>
              </a:defRPr>
            </a:lvl7pPr>
            <a:lvl8pPr eaLnBrk="0" fontAlgn="base" hangingPunct="0">
              <a:spcBef>
                <a:spcPct val="0"/>
              </a:spcBef>
              <a:spcAft>
                <a:spcPct val="0"/>
              </a:spcAft>
              <a:tabLst>
                <a:tab pos="534988" algn="l"/>
              </a:tabLst>
              <a:defRPr sz="2400">
                <a:solidFill>
                  <a:schemeClr val="tx1"/>
                </a:solidFill>
                <a:latin typeface="Times New Roman" pitchFamily="18" charset="0"/>
              </a:defRPr>
            </a:lvl8pPr>
            <a:lvl9pPr eaLnBrk="0" fontAlgn="base" hangingPunct="0">
              <a:spcBef>
                <a:spcPct val="0"/>
              </a:spcBef>
              <a:spcAft>
                <a:spcPct val="0"/>
              </a:spcAft>
              <a:tabLst>
                <a:tab pos="534988" algn="l"/>
              </a:tabLst>
              <a:defRPr sz="2400">
                <a:solidFill>
                  <a:schemeClr val="tx1"/>
                </a:solidFill>
                <a:latin typeface="Times New Roman" pitchFamily="18" charset="0"/>
              </a:defRPr>
            </a:lvl9pPr>
          </a:lstStyle>
          <a:p>
            <a:pPr algn="ctr">
              <a:spcBef>
                <a:spcPct val="50000"/>
              </a:spcBef>
            </a:pPr>
            <a:r>
              <a:rPr lang="en-US" altLang="fr-FR" sz="1400" b="0">
                <a:latin typeface="Arial" pitchFamily="34" charset="0"/>
              </a:rPr>
              <a:t>Metallic sheath</a:t>
            </a:r>
          </a:p>
        </p:txBody>
      </p:sp>
      <p:sp>
        <p:nvSpPr>
          <p:cNvPr id="9" name="Espace réservé du numéro de diapositive 8"/>
          <p:cNvSpPr txBox="1">
            <a:spLocks noGrp="1"/>
          </p:cNvSpPr>
          <p:nvPr/>
        </p:nvSpPr>
        <p:spPr bwMode="auto">
          <a:xfrm>
            <a:off x="8024813" y="649287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en-US" altLang="fr-FR" sz="1000" dirty="0">
                <a:solidFill>
                  <a:srgbClr val="666666"/>
                </a:solidFill>
              </a:rPr>
              <a:t>  PAGE </a:t>
            </a:r>
            <a:fld id="{FADA3D5E-ED7D-4637-BBC5-7FED69A79553}" type="slidenum">
              <a:rPr lang="en-US" altLang="fr-FR" sz="1000">
                <a:solidFill>
                  <a:srgbClr val="666666"/>
                </a:solidFill>
              </a:rPr>
              <a:pPr algn="ctr" eaLnBrk="1" hangingPunct="1">
                <a:spcAft>
                  <a:spcPct val="0"/>
                </a:spcAft>
                <a:buFontTx/>
                <a:buNone/>
              </a:pPr>
              <a:t>37</a:t>
            </a:fld>
            <a:endParaRPr lang="en-US" altLang="fr-FR" sz="1000" dirty="0">
              <a:solidFill>
                <a:srgbClr val="666666"/>
              </a:solidFill>
            </a:endParaRPr>
          </a:p>
        </p:txBody>
      </p:sp>
      <p:sp>
        <p:nvSpPr>
          <p:cNvPr id="2" name="Rectangle 1"/>
          <p:cNvSpPr/>
          <p:nvPr/>
        </p:nvSpPr>
        <p:spPr>
          <a:xfrm>
            <a:off x="3467706" y="1114955"/>
            <a:ext cx="2095445" cy="400110"/>
          </a:xfrm>
          <a:prstGeom prst="rect">
            <a:avLst/>
          </a:prstGeom>
        </p:spPr>
        <p:txBody>
          <a:bodyPr wrap="none">
            <a:spAutoFit/>
          </a:bodyPr>
          <a:lstStyle/>
          <a:p>
            <a:pPr algn="ctr">
              <a:spcBef>
                <a:spcPts val="0"/>
              </a:spcBef>
              <a:spcAft>
                <a:spcPts val="0"/>
              </a:spcAft>
              <a:buFont typeface="Wingdings" pitchFamily="2" charset="2"/>
              <a:buNone/>
              <a:tabLst>
                <a:tab pos="179388" algn="l"/>
              </a:tabLst>
            </a:pPr>
            <a:r>
              <a:rPr lang="en-US" altLang="fr-FR" sz="2000" b="1" dirty="0">
                <a:solidFill>
                  <a:srgbClr val="C00000"/>
                </a:solidFill>
              </a:rPr>
              <a:t>Thermocouples</a:t>
            </a:r>
            <a:endParaRPr lang="en-US" altLang="fr-FR" sz="2000" b="1" dirty="0">
              <a:solidFill>
                <a:srgbClr val="C00000"/>
              </a:solidFill>
            </a:endParaRPr>
          </a:p>
        </p:txBody>
      </p:sp>
    </p:spTree>
    <p:extLst>
      <p:ext uri="{BB962C8B-B14F-4D97-AF65-F5344CB8AC3E}">
        <p14:creationId xmlns:p14="http://schemas.microsoft.com/office/powerpoint/2010/main" val="271897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97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971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9714">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9714">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9714">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9714">
                                            <p:txEl>
                                              <p:pRg st="11" end="1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9714">
                                            <p:txEl>
                                              <p:pRg st="13" end="1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9714">
                                            <p:txEl>
                                              <p:pRg st="15" end="1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9714">
                                            <p:txEl>
                                              <p:pRg st="17" end="1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9714">
                                            <p:txEl>
                                              <p:pRg st="18" end="1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9714">
                                            <p:txEl>
                                              <p:pRg st="19" end="1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9714">
                                            <p:txEl>
                                              <p:pRg st="20" end="2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97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uiExpand="1" build="p"/>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4294967295"/>
          </p:nvPr>
        </p:nvSpPr>
        <p:spPr>
          <a:xfrm>
            <a:off x="241300" y="1239838"/>
            <a:ext cx="8704263" cy="846137"/>
          </a:xfrm>
        </p:spPr>
        <p:txBody>
          <a:bodyPr/>
          <a:lstStyle/>
          <a:p>
            <a:pPr marL="0" indent="190500" algn="ctr">
              <a:buFont typeface="Wingdings" pitchFamily="2" charset="2"/>
              <a:buNone/>
              <a:tabLst>
                <a:tab pos="179388" algn="l"/>
              </a:tabLst>
            </a:pPr>
            <a:r>
              <a:rPr lang="en-US" altLang="fr-FR" b="1" dirty="0" smtClean="0"/>
              <a:t>Thermocouples</a:t>
            </a:r>
          </a:p>
          <a:p>
            <a:pPr marL="0" indent="190500" algn="ctr">
              <a:buFont typeface="Wingdings" pitchFamily="2" charset="2"/>
              <a:buNone/>
              <a:tabLst>
                <a:tab pos="179388" algn="l"/>
              </a:tabLst>
            </a:pPr>
            <a:r>
              <a:rPr lang="en-US" altLang="fr-FR" b="1" dirty="0" smtClean="0"/>
              <a:t>Examples of implantation in MTR experiments</a:t>
            </a:r>
          </a:p>
          <a:p>
            <a:pPr marL="0" indent="190500">
              <a:buFont typeface="Wingdings" pitchFamily="2" charset="2"/>
              <a:buChar char="§"/>
              <a:tabLst>
                <a:tab pos="179388" algn="l"/>
              </a:tabLst>
            </a:pPr>
            <a:endParaRPr lang="en-US" altLang="fr-FR" b="1" dirty="0" smtClean="0"/>
          </a:p>
        </p:txBody>
      </p:sp>
      <p:pic>
        <p:nvPicPr>
          <p:cNvPr id="52227" name="Picture 9" descr="chargt pe chouca 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2444221"/>
            <a:ext cx="8891587"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10"/>
          <p:cNvSpPr txBox="1">
            <a:spLocks noChangeArrowheads="1"/>
          </p:cNvSpPr>
          <p:nvPr/>
        </p:nvSpPr>
        <p:spPr bwMode="auto">
          <a:xfrm>
            <a:off x="223838" y="2536825"/>
            <a:ext cx="28162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dirty="0" smtClean="0"/>
              <a:t>ERABLE sample holder</a:t>
            </a:r>
            <a:endParaRPr lang="en-US" altLang="fr-FR" dirty="0"/>
          </a:p>
        </p:txBody>
      </p:sp>
      <p:sp>
        <p:nvSpPr>
          <p:cNvPr id="52229" name="Text Box 11"/>
          <p:cNvSpPr txBox="1">
            <a:spLocks noChangeArrowheads="1"/>
          </p:cNvSpPr>
          <p:nvPr/>
        </p:nvSpPr>
        <p:spPr bwMode="auto">
          <a:xfrm>
            <a:off x="4211960" y="3098998"/>
            <a:ext cx="198580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sz="1400" dirty="0" smtClean="0"/>
              <a:t>Tensile test specimens</a:t>
            </a:r>
            <a:endParaRPr lang="en-US" altLang="fr-FR" sz="1400" dirty="0"/>
          </a:p>
        </p:txBody>
      </p:sp>
      <p:sp>
        <p:nvSpPr>
          <p:cNvPr id="52230" name="Text Box 12"/>
          <p:cNvSpPr txBox="1">
            <a:spLocks noChangeArrowheads="1"/>
          </p:cNvSpPr>
          <p:nvPr/>
        </p:nvSpPr>
        <p:spPr bwMode="auto">
          <a:xfrm>
            <a:off x="7027292" y="3122613"/>
            <a:ext cx="13259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sz="1400" dirty="0" smtClean="0"/>
              <a:t>CT specimens</a:t>
            </a:r>
            <a:endParaRPr lang="fr-FR" altLang="fr-FR" sz="1400" dirty="0"/>
          </a:p>
        </p:txBody>
      </p:sp>
      <p:sp>
        <p:nvSpPr>
          <p:cNvPr id="52231" name="Line 13"/>
          <p:cNvSpPr>
            <a:spLocks noChangeShapeType="1"/>
          </p:cNvSpPr>
          <p:nvPr/>
        </p:nvSpPr>
        <p:spPr bwMode="auto">
          <a:xfrm>
            <a:off x="5638800" y="3381375"/>
            <a:ext cx="152400" cy="63817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232" name="Line 14"/>
          <p:cNvSpPr>
            <a:spLocks noChangeShapeType="1"/>
          </p:cNvSpPr>
          <p:nvPr/>
        </p:nvSpPr>
        <p:spPr bwMode="auto">
          <a:xfrm flipH="1">
            <a:off x="6978650" y="3406775"/>
            <a:ext cx="323850" cy="4667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233" name="Text Box 15"/>
          <p:cNvSpPr txBox="1">
            <a:spLocks noChangeArrowheads="1"/>
          </p:cNvSpPr>
          <p:nvPr/>
        </p:nvSpPr>
        <p:spPr bwMode="auto">
          <a:xfrm>
            <a:off x="5602288" y="5037138"/>
            <a:ext cx="14049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fr-FR" altLang="fr-FR" sz="1400">
                <a:solidFill>
                  <a:srgbClr val="C00000"/>
                </a:solidFill>
              </a:rPr>
              <a:t>Thermocouples</a:t>
            </a:r>
          </a:p>
        </p:txBody>
      </p:sp>
      <p:sp>
        <p:nvSpPr>
          <p:cNvPr id="52234" name="Line 16"/>
          <p:cNvSpPr>
            <a:spLocks noChangeShapeType="1"/>
          </p:cNvSpPr>
          <p:nvPr/>
        </p:nvSpPr>
        <p:spPr bwMode="auto">
          <a:xfrm flipH="1" flipV="1">
            <a:off x="5778500" y="4597400"/>
            <a:ext cx="104775" cy="409575"/>
          </a:xfrm>
          <a:prstGeom prst="line">
            <a:avLst/>
          </a:prstGeom>
          <a:noFill/>
          <a:ln w="19050">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235" name="Line 17"/>
          <p:cNvSpPr>
            <a:spLocks noChangeShapeType="1"/>
          </p:cNvSpPr>
          <p:nvPr/>
        </p:nvSpPr>
        <p:spPr bwMode="auto">
          <a:xfrm flipV="1">
            <a:off x="6861175" y="3851275"/>
            <a:ext cx="1933575" cy="1190625"/>
          </a:xfrm>
          <a:prstGeom prst="line">
            <a:avLst/>
          </a:prstGeom>
          <a:noFill/>
          <a:ln w="19050">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Espace réservé du numéro de diapositive 3"/>
          <p:cNvSpPr>
            <a:spLocks noGrp="1"/>
          </p:cNvSpPr>
          <p:nvPr>
            <p:ph type="sldNum" sz="quarter" idx="12"/>
          </p:nvPr>
        </p:nvSpPr>
        <p:spPr/>
        <p:txBody>
          <a:bodyPr/>
          <a:lstStyle/>
          <a:p>
            <a:pPr>
              <a:defRPr/>
            </a:pPr>
            <a:r>
              <a:rPr lang="fr-FR"/>
              <a:t>PAGE </a:t>
            </a:r>
            <a:fld id="{C4831107-580D-4FF7-88D4-D6CF13E02634}" type="slidenum">
              <a:rPr lang="fr-FR"/>
              <a:pPr>
                <a:defRPr/>
              </a:pPr>
              <a:t>38</a:t>
            </a:fld>
            <a:endParaRPr lang="fr-FR"/>
          </a:p>
        </p:txBody>
      </p:sp>
      <p:sp>
        <p:nvSpPr>
          <p:cNvPr id="14"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3.2. Temperature</a:t>
            </a:r>
            <a:endParaRPr lang="en-US" altLang="fr-FR" cap="none" dirty="0" smtClean="0">
              <a:sym typeface="Symbol" pitchFamily="18" charset="2"/>
            </a:endParaRPr>
          </a:p>
        </p:txBody>
      </p:sp>
    </p:spTree>
    <p:extLst>
      <p:ext uri="{BB962C8B-B14F-4D97-AF65-F5344CB8AC3E}">
        <p14:creationId xmlns:p14="http://schemas.microsoft.com/office/powerpoint/2010/main" val="18723766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4294967295"/>
          </p:nvPr>
        </p:nvSpPr>
        <p:spPr>
          <a:xfrm>
            <a:off x="241300" y="1135063"/>
            <a:ext cx="8704263" cy="846137"/>
          </a:xfrm>
        </p:spPr>
        <p:txBody>
          <a:bodyPr/>
          <a:lstStyle/>
          <a:p>
            <a:pPr marL="0" indent="190500" algn="ctr">
              <a:buFont typeface="Wingdings" pitchFamily="2" charset="2"/>
              <a:buNone/>
              <a:tabLst>
                <a:tab pos="179388" algn="l"/>
              </a:tabLst>
            </a:pPr>
            <a:r>
              <a:rPr lang="en-US" altLang="fr-FR" b="1" dirty="0"/>
              <a:t>Thermocouples</a:t>
            </a:r>
          </a:p>
          <a:p>
            <a:pPr marL="0" indent="190500" algn="ctr">
              <a:buFont typeface="Wingdings" pitchFamily="2" charset="2"/>
              <a:buNone/>
              <a:tabLst>
                <a:tab pos="179388" algn="l"/>
              </a:tabLst>
            </a:pPr>
            <a:r>
              <a:rPr lang="en-US" altLang="fr-FR" b="1" dirty="0"/>
              <a:t>Examples of implantation in MTR experiments</a:t>
            </a:r>
          </a:p>
          <a:p>
            <a:pPr marL="0" indent="190500">
              <a:buFont typeface="Wingdings" pitchFamily="2" charset="2"/>
              <a:buChar char="§"/>
              <a:tabLst>
                <a:tab pos="179388" algn="l"/>
              </a:tabLst>
            </a:pPr>
            <a:endParaRPr lang="fr-FR" altLang="fr-FR" b="1" dirty="0" smtClean="0"/>
          </a:p>
        </p:txBody>
      </p:sp>
      <p:pic>
        <p:nvPicPr>
          <p:cNvPr id="53251" name="Picture 14" descr="Cardinal Etages 4 et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3" y="2078038"/>
            <a:ext cx="2439987"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5" descr="Cardinal etage 1b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0" y="2095500"/>
            <a:ext cx="1522413"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16"/>
          <p:cNvSpPr txBox="1">
            <a:spLocks noChangeArrowheads="1"/>
          </p:cNvSpPr>
          <p:nvPr/>
        </p:nvSpPr>
        <p:spPr bwMode="auto">
          <a:xfrm>
            <a:off x="2646362" y="2193925"/>
            <a:ext cx="35020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dirty="0" smtClean="0"/>
              <a:t>CARDINAL sample holder </a:t>
            </a:r>
            <a:endParaRPr lang="en-US" altLang="fr-FR" dirty="0"/>
          </a:p>
        </p:txBody>
      </p:sp>
      <p:sp>
        <p:nvSpPr>
          <p:cNvPr id="53254" name="Text Box 17"/>
          <p:cNvSpPr txBox="1">
            <a:spLocks noChangeArrowheads="1"/>
          </p:cNvSpPr>
          <p:nvPr/>
        </p:nvSpPr>
        <p:spPr bwMode="auto">
          <a:xfrm>
            <a:off x="2970213" y="5983288"/>
            <a:ext cx="2774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sz="1400" dirty="0" smtClean="0"/>
              <a:t>Location of specimens </a:t>
            </a:r>
          </a:p>
          <a:p>
            <a:pPr algn="ctr">
              <a:spcBef>
                <a:spcPts val="0"/>
              </a:spcBef>
              <a:buFontTx/>
              <a:buNone/>
            </a:pPr>
            <a:r>
              <a:rPr lang="en-US" altLang="fr-FR" sz="1400" dirty="0" smtClean="0"/>
              <a:t>for creep or growth study</a:t>
            </a:r>
            <a:endParaRPr lang="en-US" altLang="fr-FR" sz="1400" dirty="0"/>
          </a:p>
        </p:txBody>
      </p:sp>
      <p:sp>
        <p:nvSpPr>
          <p:cNvPr id="53255" name="Line 18"/>
          <p:cNvSpPr>
            <a:spLocks noChangeShapeType="1"/>
          </p:cNvSpPr>
          <p:nvPr/>
        </p:nvSpPr>
        <p:spPr bwMode="auto">
          <a:xfrm flipV="1">
            <a:off x="5667375" y="5334000"/>
            <a:ext cx="962025" cy="74295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56" name="Line 19"/>
          <p:cNvSpPr>
            <a:spLocks noChangeShapeType="1"/>
          </p:cNvSpPr>
          <p:nvPr/>
        </p:nvSpPr>
        <p:spPr bwMode="auto">
          <a:xfrm flipH="1" flipV="1">
            <a:off x="1247775" y="5676900"/>
            <a:ext cx="1752600" cy="44767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57" name="Text Box 20"/>
          <p:cNvSpPr txBox="1">
            <a:spLocks noChangeArrowheads="1"/>
          </p:cNvSpPr>
          <p:nvPr/>
        </p:nvSpPr>
        <p:spPr bwMode="auto">
          <a:xfrm>
            <a:off x="3792538" y="4646613"/>
            <a:ext cx="14049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fr-FR" altLang="fr-FR" sz="1400">
                <a:solidFill>
                  <a:srgbClr val="C00000"/>
                </a:solidFill>
              </a:rPr>
              <a:t>Thermocouples</a:t>
            </a:r>
          </a:p>
        </p:txBody>
      </p:sp>
      <p:sp>
        <p:nvSpPr>
          <p:cNvPr id="53258" name="Line 21"/>
          <p:cNvSpPr>
            <a:spLocks noChangeShapeType="1"/>
          </p:cNvSpPr>
          <p:nvPr/>
        </p:nvSpPr>
        <p:spPr bwMode="auto">
          <a:xfrm flipV="1">
            <a:off x="5241925" y="4689475"/>
            <a:ext cx="1362075" cy="104775"/>
          </a:xfrm>
          <a:prstGeom prst="line">
            <a:avLst/>
          </a:prstGeom>
          <a:noFill/>
          <a:ln w="19050">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59" name="Line 22"/>
          <p:cNvSpPr>
            <a:spLocks noChangeShapeType="1"/>
          </p:cNvSpPr>
          <p:nvPr/>
        </p:nvSpPr>
        <p:spPr bwMode="auto">
          <a:xfrm flipH="1">
            <a:off x="1270000" y="4803775"/>
            <a:ext cx="2533650" cy="152400"/>
          </a:xfrm>
          <a:prstGeom prst="line">
            <a:avLst/>
          </a:prstGeom>
          <a:noFill/>
          <a:ln w="19050">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53260" name="Picture 23" descr="Eprouvette flu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0163" y="3476625"/>
            <a:ext cx="1284287"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2"/>
          </p:nvPr>
        </p:nvSpPr>
        <p:spPr/>
        <p:txBody>
          <a:bodyPr/>
          <a:lstStyle/>
          <a:p>
            <a:pPr>
              <a:defRPr/>
            </a:pPr>
            <a:r>
              <a:rPr lang="fr-FR" dirty="0"/>
              <a:t>PAGE </a:t>
            </a:r>
            <a:fld id="{0E944EC8-54F8-47CD-99A9-3E4F53CF1349}" type="slidenum">
              <a:rPr lang="fr-FR"/>
              <a:pPr>
                <a:defRPr/>
              </a:pPr>
              <a:t>39</a:t>
            </a:fld>
            <a:endParaRPr lang="fr-FR" dirty="0"/>
          </a:p>
        </p:txBody>
      </p:sp>
      <p:sp>
        <p:nvSpPr>
          <p:cNvPr id="15"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3.2. Temperature</a:t>
            </a:r>
            <a:endParaRPr lang="en-US" altLang="fr-FR" cap="none" dirty="0" smtClean="0">
              <a:sym typeface="Symbol" pitchFamily="18" charset="2"/>
            </a:endParaRPr>
          </a:p>
        </p:txBody>
      </p:sp>
    </p:spTree>
    <p:extLst>
      <p:ext uri="{BB962C8B-B14F-4D97-AF65-F5344CB8AC3E}">
        <p14:creationId xmlns:p14="http://schemas.microsoft.com/office/powerpoint/2010/main" val="1909394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7" name="Rectangle 19"/>
          <p:cNvSpPr>
            <a:spLocks noChangeArrowheads="1"/>
          </p:cNvSpPr>
          <p:nvPr/>
        </p:nvSpPr>
        <p:spPr bwMode="auto">
          <a:xfrm>
            <a:off x="371475" y="1052513"/>
            <a:ext cx="83947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0488" indent="11113" eaLnBrk="0" hangingPunct="0">
              <a:spcAft>
                <a:spcPts val="400"/>
              </a:spcAft>
              <a:buFont typeface="Arial" charset="0"/>
              <a:defRPr sz="2200">
                <a:solidFill>
                  <a:schemeClr val="tx2"/>
                </a:solidFill>
                <a:latin typeface="Arial" charset="0"/>
              </a:defRPr>
            </a:lvl1pPr>
            <a:lvl2pPr marL="1809750" indent="-285750" eaLnBrk="0" hangingPunct="0">
              <a:lnSpc>
                <a:spcPts val="2000"/>
              </a:lnSpc>
              <a:buSzPct val="90000"/>
              <a:buBlip>
                <a:blip r:embed="rId2"/>
              </a:buBlip>
              <a:defRPr sz="1600">
                <a:solidFill>
                  <a:srgbClr val="666666"/>
                </a:solidFill>
                <a:latin typeface="Arial" charset="0"/>
              </a:defRPr>
            </a:lvl2pPr>
            <a:lvl3pPr marL="2228850" indent="-228600" eaLnBrk="0" hangingPunct="0">
              <a:lnSpc>
                <a:spcPts val="2000"/>
              </a:lnSpc>
              <a:buSzPct val="36000"/>
              <a:buFont typeface="Arial" charset="0"/>
              <a:defRPr sz="1600">
                <a:solidFill>
                  <a:srgbClr val="666666"/>
                </a:solidFill>
                <a:latin typeface="Arial" charset="0"/>
              </a:defRPr>
            </a:lvl3pPr>
            <a:lvl4pPr marL="2647950" indent="-228600" eaLnBrk="0" hangingPunct="0">
              <a:lnSpc>
                <a:spcPts val="2000"/>
              </a:lnSpc>
              <a:buClr>
                <a:srgbClr val="666666"/>
              </a:buClr>
              <a:buSzPct val="36000"/>
              <a:buBlip>
                <a:blip r:embed="rId3"/>
              </a:buBlip>
              <a:defRPr sz="1600">
                <a:solidFill>
                  <a:srgbClr val="666666"/>
                </a:solidFill>
                <a:latin typeface="Arial" charset="0"/>
              </a:defRPr>
            </a:lvl4pPr>
            <a:lvl5pPr marL="3067050" indent="-228600" eaLnBrk="0" hangingPunct="0">
              <a:lnSpc>
                <a:spcPts val="2000"/>
              </a:lnSpc>
              <a:buClr>
                <a:srgbClr val="666666"/>
              </a:buClr>
              <a:buFont typeface="Arial" charset="0"/>
              <a:buChar char="-"/>
              <a:defRPr sz="1600">
                <a:solidFill>
                  <a:srgbClr val="666666"/>
                </a:solidFill>
                <a:latin typeface="Arial" charset="0"/>
              </a:defRPr>
            </a:lvl5pPr>
            <a:lvl6pPr marL="352425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398145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443865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489585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r>
              <a:rPr lang="en-US" altLang="fr-FR" sz="2000" b="1" dirty="0" smtClean="0">
                <a:solidFill>
                  <a:srgbClr val="C00000"/>
                </a:solidFill>
              </a:rPr>
              <a:t>Illustration of measurement needs for material testing</a:t>
            </a:r>
            <a:endParaRPr lang="en-US" altLang="fr-FR" sz="2000" dirty="0">
              <a:solidFill>
                <a:srgbClr val="C00000"/>
              </a:solidFill>
            </a:endParaRPr>
          </a:p>
        </p:txBody>
      </p:sp>
      <p:sp>
        <p:nvSpPr>
          <p:cNvPr id="12310" name="Espace réservé du numéro de diapositive 8"/>
          <p:cNvSpPr txBox="1">
            <a:spLocks noGrp="1"/>
          </p:cNvSpPr>
          <p:nvPr/>
        </p:nvSpPr>
        <p:spPr bwMode="auto">
          <a:xfrm>
            <a:off x="8024813" y="6303963"/>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000" dirty="0" smtClean="0">
                <a:solidFill>
                  <a:srgbClr val="666666"/>
                </a:solidFill>
              </a:rPr>
              <a:t>  PAGE </a:t>
            </a:r>
            <a:fld id="{72B954FB-1A9E-4687-9D55-5069D109E401}" type="slidenum">
              <a:rPr lang="en-US" altLang="fr-FR" sz="1000" smtClean="0">
                <a:solidFill>
                  <a:srgbClr val="666666"/>
                </a:solidFill>
              </a:rPr>
              <a:pPr eaLnBrk="1" hangingPunct="1">
                <a:spcAft>
                  <a:spcPct val="0"/>
                </a:spcAft>
                <a:buFontTx/>
                <a:buNone/>
              </a:pPr>
              <a:t>4</a:t>
            </a:fld>
            <a:endParaRPr lang="en-US" altLang="fr-FR" sz="1000" dirty="0">
              <a:solidFill>
                <a:srgbClr val="666666"/>
              </a:solidFill>
            </a:endParaRPr>
          </a:p>
        </p:txBody>
      </p:sp>
      <p:pic>
        <p:nvPicPr>
          <p:cNvPr id="12311" name="Picture 14" descr="Eprouvette flu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31775" y="4101725"/>
            <a:ext cx="1009650" cy="115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re 1"/>
          <p:cNvSpPr>
            <a:spLocks noGrp="1"/>
          </p:cNvSpPr>
          <p:nvPr>
            <p:ph type="title"/>
          </p:nvPr>
        </p:nvSpPr>
        <p:spPr>
          <a:xfrm>
            <a:off x="1511300" y="52388"/>
            <a:ext cx="7632700" cy="909637"/>
          </a:xfrm>
        </p:spPr>
        <p:txBody>
          <a:bodyPr/>
          <a:lstStyle/>
          <a:p>
            <a:pPr>
              <a:defRPr/>
            </a:pPr>
            <a:r>
              <a:rPr lang="en-US" altLang="fr-FR" cap="none" dirty="0"/>
              <a:t>1. General requirements</a:t>
            </a:r>
            <a:endParaRPr lang="en-US" dirty="0"/>
          </a:p>
        </p:txBody>
      </p:sp>
      <p:sp>
        <p:nvSpPr>
          <p:cNvPr id="26" name="Rectangle 20"/>
          <p:cNvSpPr>
            <a:spLocks noChangeArrowheads="1"/>
          </p:cNvSpPr>
          <p:nvPr/>
        </p:nvSpPr>
        <p:spPr bwMode="auto">
          <a:xfrm>
            <a:off x="4427538" y="2060575"/>
            <a:ext cx="4321175" cy="93662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33500" indent="-1231900"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r>
              <a:rPr lang="en-US" altLang="fr-FR" sz="1400" b="1" dirty="0"/>
              <a:t>Objectives of irradiation tests :</a:t>
            </a:r>
          </a:p>
          <a:p>
            <a:pPr algn="ctr" eaLnBrk="1" hangingPunct="1"/>
            <a:r>
              <a:rPr lang="en-US" altLang="fr-FR" sz="1400" b="1" dirty="0"/>
              <a:t>Assess / verify / increase the precision of</a:t>
            </a:r>
          </a:p>
          <a:p>
            <a:pPr algn="ctr" eaLnBrk="1" hangingPunct="1"/>
            <a:r>
              <a:rPr lang="en-US" altLang="fr-FR" sz="1400" b="1" dirty="0"/>
              <a:t> behavior laws under irradiation</a:t>
            </a:r>
            <a:endParaRPr lang="en-US" altLang="fr-FR" sz="900" b="1" u="sng" dirty="0"/>
          </a:p>
          <a:p>
            <a:pPr eaLnBrk="1" hangingPunct="1"/>
            <a:endParaRPr lang="en-US" altLang="fr-FR" sz="900" b="1" u="sng" dirty="0"/>
          </a:p>
          <a:p>
            <a:endParaRPr lang="en-US" altLang="fr-FR" sz="1400" dirty="0"/>
          </a:p>
        </p:txBody>
      </p:sp>
      <p:sp>
        <p:nvSpPr>
          <p:cNvPr id="28" name="Line 21"/>
          <p:cNvSpPr>
            <a:spLocks noChangeShapeType="1"/>
          </p:cNvSpPr>
          <p:nvPr/>
        </p:nvSpPr>
        <p:spPr bwMode="auto">
          <a:xfrm>
            <a:off x="2562225" y="4843463"/>
            <a:ext cx="3848100"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 name="Text Box 22"/>
          <p:cNvSpPr txBox="1">
            <a:spLocks noChangeArrowheads="1"/>
          </p:cNvSpPr>
          <p:nvPr/>
        </p:nvSpPr>
        <p:spPr bwMode="auto">
          <a:xfrm>
            <a:off x="5016500" y="4427538"/>
            <a:ext cx="2084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1600">
                <a:solidFill>
                  <a:schemeClr val="tx1"/>
                </a:solidFill>
              </a:rPr>
              <a:t>Integrated flux / dose</a:t>
            </a:r>
          </a:p>
        </p:txBody>
      </p:sp>
      <p:sp>
        <p:nvSpPr>
          <p:cNvPr id="30" name="Text Box 23"/>
          <p:cNvSpPr txBox="1">
            <a:spLocks noChangeArrowheads="1"/>
          </p:cNvSpPr>
          <p:nvPr/>
        </p:nvSpPr>
        <p:spPr bwMode="auto">
          <a:xfrm>
            <a:off x="468313" y="3282950"/>
            <a:ext cx="2087562"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1600">
                <a:solidFill>
                  <a:schemeClr val="tx1"/>
                </a:solidFill>
              </a:rPr>
              <a:t>Studied property</a:t>
            </a:r>
          </a:p>
          <a:p>
            <a:pPr algn="ctr">
              <a:spcBef>
                <a:spcPct val="50000"/>
              </a:spcBef>
              <a:spcAft>
                <a:spcPct val="0"/>
              </a:spcAft>
              <a:buFontTx/>
              <a:buNone/>
            </a:pPr>
            <a:r>
              <a:rPr lang="en-US" altLang="fr-FR" sz="1200">
                <a:solidFill>
                  <a:schemeClr val="tx1"/>
                </a:solidFill>
              </a:rPr>
              <a:t>(ex : fragility, cracking, corrosion, conductivity, etc.)</a:t>
            </a:r>
          </a:p>
        </p:txBody>
      </p:sp>
      <p:sp>
        <p:nvSpPr>
          <p:cNvPr id="31" name="Arc 24"/>
          <p:cNvSpPr>
            <a:spLocks/>
          </p:cNvSpPr>
          <p:nvPr/>
        </p:nvSpPr>
        <p:spPr bwMode="auto">
          <a:xfrm flipH="1">
            <a:off x="2552700" y="3843338"/>
            <a:ext cx="3333750" cy="1000125"/>
          </a:xfrm>
          <a:custGeom>
            <a:avLst/>
            <a:gdLst>
              <a:gd name="T0" fmla="*/ 0 w 21600"/>
              <a:gd name="T1" fmla="*/ 0 h 21600"/>
              <a:gd name="T2" fmla="*/ 514531901 w 21600"/>
              <a:gd name="T3" fmla="*/ 46307871 h 21600"/>
              <a:gd name="T4" fmla="*/ 0 w 21600"/>
              <a:gd name="T5" fmla="*/ 4630787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 name="Arc 25"/>
          <p:cNvSpPr>
            <a:spLocks/>
          </p:cNvSpPr>
          <p:nvPr/>
        </p:nvSpPr>
        <p:spPr bwMode="auto">
          <a:xfrm flipH="1">
            <a:off x="2559050" y="3660775"/>
            <a:ext cx="3457575" cy="1171575"/>
          </a:xfrm>
          <a:custGeom>
            <a:avLst/>
            <a:gdLst>
              <a:gd name="T0" fmla="*/ 2946622 w 21600"/>
              <a:gd name="T1" fmla="*/ 0 h 21600"/>
              <a:gd name="T2" fmla="*/ 553464115 w 21600"/>
              <a:gd name="T3" fmla="*/ 63545740 h 21600"/>
              <a:gd name="T4" fmla="*/ 0 w 21600"/>
              <a:gd name="T5" fmla="*/ 6354574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14" y="0"/>
                </a:moveTo>
                <a:cubicBezTo>
                  <a:pt x="11999" y="63"/>
                  <a:pt x="21600" y="9715"/>
                  <a:pt x="21600" y="21600"/>
                </a:cubicBezTo>
              </a:path>
              <a:path w="21600" h="21600" stroke="0" extrusionOk="0">
                <a:moveTo>
                  <a:pt x="114" y="0"/>
                </a:moveTo>
                <a:cubicBezTo>
                  <a:pt x="11999" y="63"/>
                  <a:pt x="21600" y="9715"/>
                  <a:pt x="21600" y="21600"/>
                </a:cubicBezTo>
                <a:lnTo>
                  <a:pt x="0" y="21600"/>
                </a:lnTo>
                <a:lnTo>
                  <a:pt x="114" y="0"/>
                </a:lnTo>
                <a:close/>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3" name="Arc 26"/>
          <p:cNvSpPr>
            <a:spLocks/>
          </p:cNvSpPr>
          <p:nvPr/>
        </p:nvSpPr>
        <p:spPr bwMode="auto">
          <a:xfrm flipH="1">
            <a:off x="2549525" y="3516313"/>
            <a:ext cx="3562350" cy="1285875"/>
          </a:xfrm>
          <a:custGeom>
            <a:avLst/>
            <a:gdLst>
              <a:gd name="T0" fmla="*/ 0 w 21600"/>
              <a:gd name="T1" fmla="*/ 0 h 21600"/>
              <a:gd name="T2" fmla="*/ 587515626 w 21600"/>
              <a:gd name="T3" fmla="*/ 76549746 h 21600"/>
              <a:gd name="T4" fmla="*/ 0 w 21600"/>
              <a:gd name="T5" fmla="*/ 765497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 name="Arc 27"/>
          <p:cNvSpPr>
            <a:spLocks/>
          </p:cNvSpPr>
          <p:nvPr/>
        </p:nvSpPr>
        <p:spPr bwMode="auto">
          <a:xfrm flipH="1">
            <a:off x="2549525" y="3421063"/>
            <a:ext cx="3638550" cy="1362075"/>
          </a:xfrm>
          <a:custGeom>
            <a:avLst/>
            <a:gdLst>
              <a:gd name="T0" fmla="*/ 1560702 w 21600"/>
              <a:gd name="T1" fmla="*/ 0 h 21600"/>
              <a:gd name="T2" fmla="*/ 612918801 w 21600"/>
              <a:gd name="T3" fmla="*/ 85891125 h 21600"/>
              <a:gd name="T4" fmla="*/ 0 w 21600"/>
              <a:gd name="T5" fmla="*/ 858911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54" y="0"/>
                </a:moveTo>
                <a:cubicBezTo>
                  <a:pt x="11962" y="30"/>
                  <a:pt x="21600" y="9692"/>
                  <a:pt x="21600" y="21600"/>
                </a:cubicBezTo>
              </a:path>
              <a:path w="21600" h="21600" stroke="0" extrusionOk="0">
                <a:moveTo>
                  <a:pt x="54" y="0"/>
                </a:moveTo>
                <a:cubicBezTo>
                  <a:pt x="11962" y="30"/>
                  <a:pt x="21600" y="9692"/>
                  <a:pt x="21600" y="21600"/>
                </a:cubicBezTo>
                <a:lnTo>
                  <a:pt x="0" y="21600"/>
                </a:lnTo>
                <a:lnTo>
                  <a:pt x="54" y="0"/>
                </a:lnTo>
                <a:close/>
              </a:path>
            </a:pathLst>
          </a:custGeom>
          <a:noFill/>
          <a:ln w="1905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 name="Line 28"/>
          <p:cNvSpPr>
            <a:spLocks noChangeShapeType="1"/>
          </p:cNvSpPr>
          <p:nvPr/>
        </p:nvSpPr>
        <p:spPr bwMode="auto">
          <a:xfrm flipV="1">
            <a:off x="5781675" y="3338513"/>
            <a:ext cx="457200" cy="628650"/>
          </a:xfrm>
          <a:prstGeom prst="line">
            <a:avLst/>
          </a:prstGeom>
          <a:noFill/>
          <a:ln w="9525">
            <a:solidFill>
              <a:schemeClr val="tx1"/>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 name="Text Box 29"/>
          <p:cNvSpPr txBox="1">
            <a:spLocks noChangeArrowheads="1"/>
          </p:cNvSpPr>
          <p:nvPr/>
        </p:nvSpPr>
        <p:spPr bwMode="auto">
          <a:xfrm>
            <a:off x="6194425" y="3436938"/>
            <a:ext cx="2409825"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1600" dirty="0">
                <a:solidFill>
                  <a:schemeClr val="tx1"/>
                </a:solidFill>
              </a:rPr>
              <a:t>Influence parameter</a:t>
            </a:r>
          </a:p>
          <a:p>
            <a:pPr algn="ctr">
              <a:spcBef>
                <a:spcPct val="50000"/>
              </a:spcBef>
              <a:spcAft>
                <a:spcPct val="0"/>
              </a:spcAft>
              <a:buFontTx/>
              <a:buNone/>
            </a:pPr>
            <a:r>
              <a:rPr lang="en-US" altLang="fr-FR" sz="1200" dirty="0">
                <a:solidFill>
                  <a:schemeClr val="tx1"/>
                </a:solidFill>
              </a:rPr>
              <a:t>(temperature, physicochemical conditions, etc.)</a:t>
            </a:r>
          </a:p>
        </p:txBody>
      </p:sp>
      <p:sp>
        <p:nvSpPr>
          <p:cNvPr id="37" name="Text Box 30"/>
          <p:cNvSpPr txBox="1">
            <a:spLocks noChangeArrowheads="1"/>
          </p:cNvSpPr>
          <p:nvPr/>
        </p:nvSpPr>
        <p:spPr bwMode="auto">
          <a:xfrm>
            <a:off x="1889125" y="5060950"/>
            <a:ext cx="5754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1800" dirty="0">
                <a:solidFill>
                  <a:srgbClr val="C00000"/>
                </a:solidFill>
                <a:sym typeface="Wingdings" pitchFamily="2" charset="2"/>
              </a:rPr>
              <a:t> All these parameters must be accurately measured !</a:t>
            </a:r>
            <a:endParaRPr lang="en-US" altLang="fr-FR" sz="1800" dirty="0">
              <a:solidFill>
                <a:srgbClr val="C00000"/>
              </a:solidFill>
            </a:endParaRPr>
          </a:p>
        </p:txBody>
      </p:sp>
      <p:sp>
        <p:nvSpPr>
          <p:cNvPr id="38" name="Oval 31"/>
          <p:cNvSpPr>
            <a:spLocks noChangeArrowheads="1"/>
          </p:cNvSpPr>
          <p:nvPr/>
        </p:nvSpPr>
        <p:spPr bwMode="auto">
          <a:xfrm>
            <a:off x="493713" y="3213100"/>
            <a:ext cx="1990725" cy="438150"/>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endParaRPr lang="fr-FR" altLang="fr-FR" sz="1800">
              <a:solidFill>
                <a:schemeClr val="tx1"/>
              </a:solidFill>
            </a:endParaRPr>
          </a:p>
        </p:txBody>
      </p:sp>
      <p:sp>
        <p:nvSpPr>
          <p:cNvPr id="39" name="Oval 32"/>
          <p:cNvSpPr>
            <a:spLocks noChangeArrowheads="1"/>
          </p:cNvSpPr>
          <p:nvPr/>
        </p:nvSpPr>
        <p:spPr bwMode="auto">
          <a:xfrm>
            <a:off x="4987925" y="4364038"/>
            <a:ext cx="2105025" cy="447675"/>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endParaRPr lang="fr-FR" altLang="fr-FR" sz="1800">
              <a:solidFill>
                <a:schemeClr val="tx1"/>
              </a:solidFill>
            </a:endParaRPr>
          </a:p>
        </p:txBody>
      </p:sp>
      <p:sp>
        <p:nvSpPr>
          <p:cNvPr id="40" name="Oval 33"/>
          <p:cNvSpPr>
            <a:spLocks noChangeArrowheads="1"/>
          </p:cNvSpPr>
          <p:nvPr/>
        </p:nvSpPr>
        <p:spPr bwMode="auto">
          <a:xfrm>
            <a:off x="6207125" y="3363913"/>
            <a:ext cx="2286000" cy="457200"/>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endParaRPr lang="fr-FR" altLang="fr-FR" sz="1800">
              <a:solidFill>
                <a:schemeClr val="tx1"/>
              </a:solidFill>
            </a:endParaRPr>
          </a:p>
        </p:txBody>
      </p:sp>
      <p:sp>
        <p:nvSpPr>
          <p:cNvPr id="41" name="Line 34"/>
          <p:cNvSpPr>
            <a:spLocks noChangeShapeType="1"/>
          </p:cNvSpPr>
          <p:nvPr/>
        </p:nvSpPr>
        <p:spPr bwMode="auto">
          <a:xfrm flipV="1">
            <a:off x="2562225" y="3271838"/>
            <a:ext cx="0" cy="15716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2" name="Text Box 35"/>
          <p:cNvSpPr txBox="1">
            <a:spLocks noChangeArrowheads="1"/>
          </p:cNvSpPr>
          <p:nvPr/>
        </p:nvSpPr>
        <p:spPr bwMode="auto">
          <a:xfrm>
            <a:off x="638175" y="5733256"/>
            <a:ext cx="7578725" cy="81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buFontTx/>
              <a:buChar char="•"/>
            </a:pPr>
            <a:r>
              <a:rPr lang="en-US" altLang="fr-FR" sz="1600" b="1" dirty="0">
                <a:solidFill>
                  <a:schemeClr val="tx1"/>
                </a:solidFill>
              </a:rPr>
              <a:t> </a:t>
            </a:r>
            <a:r>
              <a:rPr lang="en-US" altLang="fr-FR" sz="1600" b="1" u="sng" dirty="0">
                <a:solidFill>
                  <a:schemeClr val="tx1"/>
                </a:solidFill>
              </a:rPr>
              <a:t>Watch safety parameters</a:t>
            </a:r>
            <a:r>
              <a:rPr lang="en-US" altLang="fr-FR" sz="1400" b="1" u="sng" dirty="0">
                <a:solidFill>
                  <a:schemeClr val="tx1"/>
                </a:solidFill>
              </a:rPr>
              <a:t> </a:t>
            </a:r>
          </a:p>
          <a:p>
            <a:pPr>
              <a:spcBef>
                <a:spcPct val="20000"/>
              </a:spcBef>
              <a:spcAft>
                <a:spcPct val="0"/>
              </a:spcAft>
              <a:buFontTx/>
              <a:buNone/>
            </a:pPr>
            <a:r>
              <a:rPr lang="en-US" altLang="fr-FR" sz="1400" dirty="0">
                <a:solidFill>
                  <a:srgbClr val="666666"/>
                </a:solidFill>
                <a:sym typeface="Wingdings" pitchFamily="2" charset="2"/>
              </a:rPr>
              <a:t>= check that some specified parameters stay in their acceptable range</a:t>
            </a:r>
          </a:p>
          <a:p>
            <a:pPr>
              <a:spcBef>
                <a:spcPct val="20000"/>
              </a:spcBef>
              <a:spcAft>
                <a:spcPct val="0"/>
              </a:spcAft>
              <a:buFontTx/>
              <a:buNone/>
            </a:pPr>
            <a:r>
              <a:rPr lang="en-US" altLang="fr-FR" sz="1200" dirty="0">
                <a:solidFill>
                  <a:srgbClr val="666666"/>
                </a:solidFill>
              </a:rPr>
              <a:t>(e.g. : temperature, pressure, etc.)</a:t>
            </a:r>
          </a:p>
        </p:txBody>
      </p:sp>
      <p:sp>
        <p:nvSpPr>
          <p:cNvPr id="43" name="Text Box 36"/>
          <p:cNvSpPr txBox="1">
            <a:spLocks noChangeArrowheads="1"/>
          </p:cNvSpPr>
          <p:nvPr/>
        </p:nvSpPr>
        <p:spPr bwMode="auto">
          <a:xfrm>
            <a:off x="493713" y="2103971"/>
            <a:ext cx="26997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Char char="•"/>
            </a:pPr>
            <a:r>
              <a:rPr lang="en-US" altLang="fr-FR" sz="1600" b="1" dirty="0">
                <a:solidFill>
                  <a:schemeClr val="tx1"/>
                </a:solidFill>
              </a:rPr>
              <a:t> </a:t>
            </a:r>
            <a:r>
              <a:rPr lang="en-US" altLang="fr-FR" sz="1600" b="1" u="sng" dirty="0">
                <a:solidFill>
                  <a:schemeClr val="tx1"/>
                </a:solidFill>
              </a:rPr>
              <a:t>Monitor the experiments</a:t>
            </a:r>
          </a:p>
        </p:txBody>
      </p:sp>
      <p:sp>
        <p:nvSpPr>
          <p:cNvPr id="44" name="Text Box 38"/>
          <p:cNvSpPr txBox="1">
            <a:spLocks noChangeArrowheads="1"/>
          </p:cNvSpPr>
          <p:nvPr/>
        </p:nvSpPr>
        <p:spPr bwMode="auto">
          <a:xfrm>
            <a:off x="7505700" y="4429125"/>
            <a:ext cx="8080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1200">
                <a:solidFill>
                  <a:schemeClr val="tx1"/>
                </a:solidFill>
              </a:rPr>
              <a:t>damages</a:t>
            </a:r>
          </a:p>
        </p:txBody>
      </p:sp>
      <p:sp>
        <p:nvSpPr>
          <p:cNvPr id="45" name="Line 39"/>
          <p:cNvSpPr>
            <a:spLocks noChangeShapeType="1"/>
          </p:cNvSpPr>
          <p:nvPr/>
        </p:nvSpPr>
        <p:spPr bwMode="auto">
          <a:xfrm>
            <a:off x="7105650" y="4576763"/>
            <a:ext cx="333375" cy="0"/>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 name="Text Box 40"/>
          <p:cNvSpPr txBox="1">
            <a:spLocks noChangeArrowheads="1"/>
          </p:cNvSpPr>
          <p:nvPr/>
        </p:nvSpPr>
        <p:spPr bwMode="auto">
          <a:xfrm>
            <a:off x="231775" y="1647825"/>
            <a:ext cx="41857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800" dirty="0" smtClean="0">
                <a:solidFill>
                  <a:schemeClr val="tx1"/>
                </a:solidFill>
              </a:rPr>
              <a:t>In-core </a:t>
            </a:r>
            <a:r>
              <a:rPr lang="en-US" altLang="fr-FR" sz="1800" dirty="0">
                <a:solidFill>
                  <a:schemeClr val="tx1"/>
                </a:solidFill>
              </a:rPr>
              <a:t>measurements are essential 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6" name="Picture 4" descr="Tc Rem2"/>
          <p:cNvPicPr>
            <a:picLocks noChangeAspect="1" noChangeArrowheads="1"/>
          </p:cNvPicPr>
          <p:nvPr/>
        </p:nvPicPr>
        <p:blipFill rotWithShape="1">
          <a:blip r:embed="rId2">
            <a:extLst>
              <a:ext uri="{28A0092B-C50C-407E-A947-70E740481C1C}">
                <a14:useLocalDpi xmlns:a14="http://schemas.microsoft.com/office/drawing/2010/main" val="0"/>
              </a:ext>
            </a:extLst>
          </a:blip>
          <a:srcRect t="21470" b="21144"/>
          <a:stretch/>
        </p:blipFill>
        <p:spPr bwMode="auto">
          <a:xfrm>
            <a:off x="1286613" y="2303219"/>
            <a:ext cx="7723299" cy="1323852"/>
          </a:xfrm>
          <a:prstGeom prst="rect">
            <a:avLst/>
          </a:prstGeom>
          <a:noFill/>
          <a:extLst>
            <a:ext uri="{909E8E84-426E-40DD-AFC4-6F175D3DCCD1}">
              <a14:hiddenFill xmlns:a14="http://schemas.microsoft.com/office/drawing/2010/main">
                <a:solidFill>
                  <a:srgbClr val="FFFFFF"/>
                </a:solidFill>
              </a14:hiddenFill>
            </a:ext>
          </a:extLst>
        </p:spPr>
      </p:pic>
      <p:pic>
        <p:nvPicPr>
          <p:cNvPr id="468997" name="Picture 5" descr="Coupe_for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4823668"/>
            <a:ext cx="2595562"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998" name="Oval 6"/>
          <p:cNvSpPr>
            <a:spLocks noChangeArrowheads="1"/>
          </p:cNvSpPr>
          <p:nvPr/>
        </p:nvSpPr>
        <p:spPr bwMode="auto">
          <a:xfrm rot="738104">
            <a:off x="1792258" y="2653989"/>
            <a:ext cx="2316783" cy="1193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8999" name="Line 7"/>
          <p:cNvSpPr>
            <a:spLocks noChangeShapeType="1"/>
          </p:cNvSpPr>
          <p:nvPr/>
        </p:nvSpPr>
        <p:spPr bwMode="auto">
          <a:xfrm flipH="1">
            <a:off x="2843213" y="3933056"/>
            <a:ext cx="107436" cy="831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46900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263" y="4752231"/>
            <a:ext cx="2713037"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9001" name="Line 9"/>
          <p:cNvSpPr>
            <a:spLocks noChangeShapeType="1"/>
          </p:cNvSpPr>
          <p:nvPr/>
        </p:nvSpPr>
        <p:spPr bwMode="auto">
          <a:xfrm>
            <a:off x="4067175" y="3672731"/>
            <a:ext cx="1728788"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9002" name="Text Box 10"/>
          <p:cNvSpPr txBox="1">
            <a:spLocks noChangeArrowheads="1"/>
          </p:cNvSpPr>
          <p:nvPr/>
        </p:nvSpPr>
        <p:spPr bwMode="auto">
          <a:xfrm>
            <a:off x="3327960" y="4330826"/>
            <a:ext cx="1569660" cy="369332"/>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dirty="0" smtClean="0">
                <a:solidFill>
                  <a:schemeClr val="accent2"/>
                </a:solidFill>
              </a:rPr>
              <a:t>Drilled pellets</a:t>
            </a:r>
            <a:endParaRPr lang="en-US" altLang="fr-FR" dirty="0">
              <a:solidFill>
                <a:schemeClr val="accent2"/>
              </a:solidFill>
            </a:endParaRPr>
          </a:p>
        </p:txBody>
      </p:sp>
      <p:sp>
        <p:nvSpPr>
          <p:cNvPr id="12"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3.2. Temperature</a:t>
            </a:r>
            <a:endParaRPr lang="en-US" altLang="fr-FR" cap="none" dirty="0" smtClean="0">
              <a:sym typeface="Symbol" pitchFamily="18" charset="2"/>
            </a:endParaRPr>
          </a:p>
        </p:txBody>
      </p:sp>
      <p:sp>
        <p:nvSpPr>
          <p:cNvPr id="11" name="Rectangle 2"/>
          <p:cNvSpPr txBox="1">
            <a:spLocks noChangeArrowheads="1"/>
          </p:cNvSpPr>
          <p:nvPr/>
        </p:nvSpPr>
        <p:spPr bwMode="auto">
          <a:xfrm>
            <a:off x="305648" y="1052736"/>
            <a:ext cx="8704263"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923925" indent="-923925" algn="l" rtl="0" eaLnBrk="0" fontAlgn="base" hangingPunct="0">
              <a:spcBef>
                <a:spcPct val="0"/>
              </a:spcBef>
              <a:spcAft>
                <a:spcPts val="400"/>
              </a:spcAft>
              <a:buFont typeface="Arial" charset="0"/>
              <a:defRPr sz="2200" kern="1200">
                <a:solidFill>
                  <a:schemeClr val="tx2"/>
                </a:solidFill>
                <a:latin typeface="+mn-lt"/>
                <a:ea typeface="+mn-ea"/>
                <a:cs typeface="+mn-cs"/>
              </a:defRPr>
            </a:lvl1pPr>
            <a:lvl2pPr marL="360363" indent="-360363" algn="l" rtl="0" eaLnBrk="0" fontAlgn="base" hangingPunct="0">
              <a:lnSpc>
                <a:spcPts val="2000"/>
              </a:lnSpc>
              <a:spcBef>
                <a:spcPct val="0"/>
              </a:spcBef>
              <a:spcAft>
                <a:spcPct val="0"/>
              </a:spcAft>
              <a:buSzPct val="90000"/>
              <a:buBlip>
                <a:blip r:embed="rId5"/>
              </a:buBlip>
              <a:defRPr sz="1600" kern="1200">
                <a:solidFill>
                  <a:srgbClr val="666666"/>
                </a:solidFill>
                <a:latin typeface="+mn-lt"/>
                <a:ea typeface="+mn-ea"/>
                <a:cs typeface="+mn-cs"/>
              </a:defRPr>
            </a:lvl2pPr>
            <a:lvl3pPr marL="361950" indent="552450" algn="l" rtl="0" eaLnBrk="0" fontAlgn="base" hangingPunct="0">
              <a:lnSpc>
                <a:spcPts val="2000"/>
              </a:lnSpc>
              <a:spcBef>
                <a:spcPct val="0"/>
              </a:spcBef>
              <a:spcAft>
                <a:spcPct val="0"/>
              </a:spcAft>
              <a:buSzPct val="36000"/>
              <a:buFont typeface="Arial" charset="0"/>
              <a:defRPr sz="1600" kern="1200">
                <a:solidFill>
                  <a:srgbClr val="666666"/>
                </a:solidFill>
                <a:latin typeface="+mn-lt"/>
                <a:ea typeface="+mn-ea"/>
                <a:cs typeface="+mn-cs"/>
              </a:defRPr>
            </a:lvl3pPr>
            <a:lvl4pPr marL="1009650" indent="-238125" algn="l" rtl="0" eaLnBrk="0" fontAlgn="base" hangingPunct="0">
              <a:lnSpc>
                <a:spcPts val="2000"/>
              </a:lnSpc>
              <a:spcBef>
                <a:spcPct val="0"/>
              </a:spcBef>
              <a:spcAft>
                <a:spcPct val="0"/>
              </a:spcAft>
              <a:buClr>
                <a:srgbClr val="666666"/>
              </a:buClr>
              <a:buSzPct val="36000"/>
              <a:buBlip>
                <a:blip r:embed="rId6"/>
              </a:buBlip>
              <a:defRPr sz="1600" kern="1200">
                <a:solidFill>
                  <a:srgbClr val="666666"/>
                </a:solidFill>
                <a:latin typeface="+mn-lt"/>
                <a:ea typeface="+mn-ea"/>
                <a:cs typeface="+mn-cs"/>
              </a:defRPr>
            </a:lvl4pPr>
            <a:lvl5pPr marL="1133475" indent="-114300" algn="l" rtl="0" eaLnBrk="0" fontAlgn="base" hangingPunct="0">
              <a:lnSpc>
                <a:spcPts val="2000"/>
              </a:lnSpc>
              <a:spcBef>
                <a:spcPct val="0"/>
              </a:spcBef>
              <a:spcAft>
                <a:spcPct val="0"/>
              </a:spcAft>
              <a:buClr>
                <a:srgbClr val="666666"/>
              </a:buClr>
              <a:buFont typeface="Arial"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90500" algn="ctr">
              <a:buFont typeface="Wingdings" pitchFamily="2" charset="2"/>
              <a:buNone/>
              <a:tabLst>
                <a:tab pos="179388" algn="l"/>
              </a:tabLst>
            </a:pPr>
            <a:r>
              <a:rPr lang="en-US" altLang="fr-FR" b="1" dirty="0" smtClean="0"/>
              <a:t>Thermocouples</a:t>
            </a:r>
          </a:p>
          <a:p>
            <a:pPr marL="0" indent="190500" algn="ctr">
              <a:tabLst>
                <a:tab pos="179388" algn="l"/>
              </a:tabLst>
            </a:pPr>
            <a:r>
              <a:rPr lang="en-US" altLang="fr-FR" b="1" dirty="0" smtClean="0"/>
              <a:t>Examples of implantation in MTR experiments</a:t>
            </a:r>
            <a:r>
              <a:rPr lang="en-US" altLang="fr-FR" b="1" dirty="0"/>
              <a:t> </a:t>
            </a:r>
            <a:endParaRPr lang="en-US" altLang="fr-FR" b="1" dirty="0" smtClean="0"/>
          </a:p>
          <a:p>
            <a:pPr marL="0" indent="190500" algn="ctr">
              <a:tabLst>
                <a:tab pos="179388" algn="l"/>
              </a:tabLst>
            </a:pPr>
            <a:r>
              <a:rPr lang="en-GB" altLang="fr-FR" b="1" dirty="0" smtClean="0"/>
              <a:t>for </a:t>
            </a:r>
            <a:r>
              <a:rPr lang="en-GB" altLang="fr-FR" b="1" dirty="0"/>
              <a:t>fuel </a:t>
            </a:r>
            <a:r>
              <a:rPr lang="en-GB" altLang="fr-FR" b="1" dirty="0" smtClean="0"/>
              <a:t>centreline </a:t>
            </a:r>
            <a:r>
              <a:rPr lang="en-GB" altLang="fr-FR" b="1" dirty="0"/>
              <a:t>temperature measurements</a:t>
            </a:r>
          </a:p>
          <a:p>
            <a:pPr marL="0" indent="190500" algn="ctr">
              <a:buFont typeface="Wingdings" pitchFamily="2" charset="2"/>
              <a:buNone/>
              <a:tabLst>
                <a:tab pos="179388" algn="l"/>
              </a:tabLst>
            </a:pPr>
            <a:endParaRPr lang="en-US" altLang="fr-FR" b="1" dirty="0" smtClean="0"/>
          </a:p>
          <a:p>
            <a:pPr marL="0" indent="190500">
              <a:buFont typeface="Wingdings" pitchFamily="2" charset="2"/>
              <a:buChar char="§"/>
              <a:tabLst>
                <a:tab pos="179388" algn="l"/>
              </a:tabLst>
            </a:pPr>
            <a:endParaRPr lang="fr-FR" altLang="fr-FR" b="1" dirty="0" smtClean="0"/>
          </a:p>
        </p:txBody>
      </p:sp>
      <p:sp>
        <p:nvSpPr>
          <p:cNvPr id="13" name="Espace réservé du numéro de diapositive 3"/>
          <p:cNvSpPr>
            <a:spLocks noGrp="1"/>
          </p:cNvSpPr>
          <p:nvPr>
            <p:ph type="sldNum" sz="quarter" idx="12"/>
          </p:nvPr>
        </p:nvSpPr>
        <p:spPr>
          <a:xfrm>
            <a:off x="8296275" y="6494463"/>
            <a:ext cx="847725" cy="365125"/>
          </a:xfrm>
        </p:spPr>
        <p:txBody>
          <a:bodyPr/>
          <a:lstStyle/>
          <a:p>
            <a:pPr>
              <a:defRPr/>
            </a:pPr>
            <a:r>
              <a:rPr lang="fr-FR" dirty="0"/>
              <a:t>PAGE </a:t>
            </a:r>
            <a:fld id="{0E944EC8-54F8-47CD-99A9-3E4F53CF1349}" type="slidenum">
              <a:rPr lang="fr-FR"/>
              <a:pPr>
                <a:defRPr/>
              </a:pPr>
              <a:t>40</a:t>
            </a:fld>
            <a:endParaRPr lang="fr-FR" dirty="0"/>
          </a:p>
        </p:txBody>
      </p:sp>
    </p:spTree>
    <p:extLst>
      <p:ext uri="{BB962C8B-B14F-4D97-AF65-F5344CB8AC3E}">
        <p14:creationId xmlns:p14="http://schemas.microsoft.com/office/powerpoint/2010/main" val="3913131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body" idx="1"/>
          </p:nvPr>
        </p:nvSpPr>
        <p:spPr>
          <a:xfrm>
            <a:off x="4283968" y="1091283"/>
            <a:ext cx="4360863" cy="846137"/>
          </a:xfrm>
        </p:spPr>
        <p:txBody>
          <a:bodyPr/>
          <a:lstStyle/>
          <a:p>
            <a:pPr algn="ctr">
              <a:buFont typeface="Wingdings" pitchFamily="2" charset="2"/>
              <a:buNone/>
              <a:tabLst>
                <a:tab pos="179388" algn="l"/>
              </a:tabLst>
            </a:pPr>
            <a:r>
              <a:rPr lang="en-US" altLang="fr-FR" sz="2000" b="1" dirty="0">
                <a:solidFill>
                  <a:srgbClr val="C00000"/>
                </a:solidFill>
              </a:rPr>
              <a:t>Expansion thermometer</a:t>
            </a:r>
          </a:p>
          <a:p>
            <a:pPr>
              <a:buFont typeface="Wingdings" pitchFamily="2" charset="2"/>
              <a:buChar char="§"/>
              <a:tabLst>
                <a:tab pos="179388" algn="l"/>
              </a:tabLst>
            </a:pPr>
            <a:endParaRPr lang="en-US" altLang="fr-FR" sz="2000" b="1" dirty="0">
              <a:solidFill>
                <a:srgbClr val="C00000"/>
              </a:solidFill>
            </a:endParaRPr>
          </a:p>
        </p:txBody>
      </p:sp>
      <p:sp>
        <p:nvSpPr>
          <p:cNvPr id="501764" name="Freeform 4"/>
          <p:cNvSpPr>
            <a:spLocks/>
          </p:cNvSpPr>
          <p:nvPr/>
        </p:nvSpPr>
        <p:spPr bwMode="auto">
          <a:xfrm>
            <a:off x="923925" y="6517357"/>
            <a:ext cx="215900" cy="136525"/>
          </a:xfrm>
          <a:custGeom>
            <a:avLst/>
            <a:gdLst>
              <a:gd name="T0" fmla="*/ 97 w 97"/>
              <a:gd name="T1" fmla="*/ 64 h 66"/>
              <a:gd name="T2" fmla="*/ 94 w 97"/>
              <a:gd name="T3" fmla="*/ 60 h 66"/>
              <a:gd name="T4" fmla="*/ 85 w 97"/>
              <a:gd name="T5" fmla="*/ 57 h 66"/>
              <a:gd name="T6" fmla="*/ 72 w 97"/>
              <a:gd name="T7" fmla="*/ 56 h 66"/>
              <a:gd name="T8" fmla="*/ 55 w 97"/>
              <a:gd name="T9" fmla="*/ 54 h 66"/>
              <a:gd name="T10" fmla="*/ 34 w 97"/>
              <a:gd name="T11" fmla="*/ 56 h 66"/>
              <a:gd name="T12" fmla="*/ 18 w 97"/>
              <a:gd name="T13" fmla="*/ 57 h 66"/>
              <a:gd name="T14" fmla="*/ 6 w 97"/>
              <a:gd name="T15" fmla="*/ 61 h 66"/>
              <a:gd name="T16" fmla="*/ 3 w 97"/>
              <a:gd name="T17" fmla="*/ 62 h 66"/>
              <a:gd name="T18" fmla="*/ 2 w 97"/>
              <a:gd name="T19" fmla="*/ 65 h 66"/>
              <a:gd name="T20" fmla="*/ 0 w 97"/>
              <a:gd name="T21" fmla="*/ 66 h 66"/>
              <a:gd name="T22" fmla="*/ 0 w 97"/>
              <a:gd name="T23" fmla="*/ 9 h 66"/>
              <a:gd name="T24" fmla="*/ 2 w 97"/>
              <a:gd name="T25" fmla="*/ 11 h 66"/>
              <a:gd name="T26" fmla="*/ 3 w 97"/>
              <a:gd name="T27" fmla="*/ 8 h 66"/>
              <a:gd name="T28" fmla="*/ 6 w 97"/>
              <a:gd name="T29" fmla="*/ 7 h 66"/>
              <a:gd name="T30" fmla="*/ 18 w 97"/>
              <a:gd name="T31" fmla="*/ 3 h 66"/>
              <a:gd name="T32" fmla="*/ 34 w 97"/>
              <a:gd name="T33" fmla="*/ 1 h 66"/>
              <a:gd name="T34" fmla="*/ 55 w 97"/>
              <a:gd name="T35" fmla="*/ 0 h 66"/>
              <a:gd name="T36" fmla="*/ 72 w 97"/>
              <a:gd name="T37" fmla="*/ 1 h 66"/>
              <a:gd name="T38" fmla="*/ 85 w 97"/>
              <a:gd name="T39" fmla="*/ 3 h 66"/>
              <a:gd name="T40" fmla="*/ 94 w 97"/>
              <a:gd name="T41" fmla="*/ 5 h 66"/>
              <a:gd name="T42" fmla="*/ 97 w 97"/>
              <a:gd name="T43" fmla="*/ 9 h 66"/>
              <a:gd name="T44" fmla="*/ 97 w 97"/>
              <a:gd name="T45" fmla="*/ 7 h 66"/>
              <a:gd name="T46" fmla="*/ 97 w 97"/>
              <a:gd name="T47" fmla="*/ 65 h 66"/>
              <a:gd name="T48" fmla="*/ 97 w 97"/>
              <a:gd name="T49" fmla="*/ 6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66">
                <a:moveTo>
                  <a:pt x="97" y="64"/>
                </a:moveTo>
                <a:lnTo>
                  <a:pt x="94" y="60"/>
                </a:lnTo>
                <a:lnTo>
                  <a:pt x="85" y="57"/>
                </a:lnTo>
                <a:lnTo>
                  <a:pt x="72" y="56"/>
                </a:lnTo>
                <a:lnTo>
                  <a:pt x="55" y="54"/>
                </a:lnTo>
                <a:lnTo>
                  <a:pt x="34" y="56"/>
                </a:lnTo>
                <a:lnTo>
                  <a:pt x="18" y="57"/>
                </a:lnTo>
                <a:lnTo>
                  <a:pt x="6" y="61"/>
                </a:lnTo>
                <a:lnTo>
                  <a:pt x="3" y="62"/>
                </a:lnTo>
                <a:lnTo>
                  <a:pt x="2" y="65"/>
                </a:lnTo>
                <a:lnTo>
                  <a:pt x="0" y="66"/>
                </a:lnTo>
                <a:lnTo>
                  <a:pt x="0" y="9"/>
                </a:lnTo>
                <a:lnTo>
                  <a:pt x="2" y="11"/>
                </a:lnTo>
                <a:lnTo>
                  <a:pt x="3" y="8"/>
                </a:lnTo>
                <a:lnTo>
                  <a:pt x="6" y="7"/>
                </a:lnTo>
                <a:lnTo>
                  <a:pt x="18" y="3"/>
                </a:lnTo>
                <a:lnTo>
                  <a:pt x="34" y="1"/>
                </a:lnTo>
                <a:lnTo>
                  <a:pt x="55" y="0"/>
                </a:lnTo>
                <a:lnTo>
                  <a:pt x="72" y="1"/>
                </a:lnTo>
                <a:lnTo>
                  <a:pt x="85" y="3"/>
                </a:lnTo>
                <a:lnTo>
                  <a:pt x="94" y="5"/>
                </a:lnTo>
                <a:lnTo>
                  <a:pt x="97" y="9"/>
                </a:lnTo>
                <a:lnTo>
                  <a:pt x="97" y="7"/>
                </a:lnTo>
                <a:lnTo>
                  <a:pt x="97" y="65"/>
                </a:lnTo>
                <a:lnTo>
                  <a:pt x="97" y="64"/>
                </a:lnTo>
                <a:close/>
              </a:path>
            </a:pathLst>
          </a:custGeom>
          <a:solidFill>
            <a:srgbClr val="A1A1A1"/>
          </a:solidFill>
          <a:ln w="0">
            <a:solidFill>
              <a:srgbClr val="000000"/>
            </a:solidFill>
            <a:prstDash val="solid"/>
            <a:round/>
            <a:headEnd/>
            <a:tailEnd/>
          </a:ln>
        </p:spPr>
        <p:txBody>
          <a:bodyPr/>
          <a:lstStyle/>
          <a:p>
            <a:endParaRPr lang="fr-FR"/>
          </a:p>
        </p:txBody>
      </p:sp>
      <p:sp>
        <p:nvSpPr>
          <p:cNvPr id="501765" name="Freeform 5"/>
          <p:cNvSpPr>
            <a:spLocks/>
          </p:cNvSpPr>
          <p:nvPr/>
        </p:nvSpPr>
        <p:spPr bwMode="auto">
          <a:xfrm>
            <a:off x="444500" y="6449095"/>
            <a:ext cx="1263650" cy="52387"/>
          </a:xfrm>
          <a:custGeom>
            <a:avLst/>
            <a:gdLst>
              <a:gd name="T0" fmla="*/ 528 w 568"/>
              <a:gd name="T1" fmla="*/ 25 h 25"/>
              <a:gd name="T2" fmla="*/ 568 w 568"/>
              <a:gd name="T3" fmla="*/ 0 h 25"/>
              <a:gd name="T4" fmla="*/ 49 w 568"/>
              <a:gd name="T5" fmla="*/ 0 h 25"/>
              <a:gd name="T6" fmla="*/ 0 w 568"/>
              <a:gd name="T7" fmla="*/ 25 h 25"/>
              <a:gd name="T8" fmla="*/ 528 w 568"/>
              <a:gd name="T9" fmla="*/ 25 h 25"/>
            </a:gdLst>
            <a:ahLst/>
            <a:cxnLst>
              <a:cxn ang="0">
                <a:pos x="T0" y="T1"/>
              </a:cxn>
              <a:cxn ang="0">
                <a:pos x="T2" y="T3"/>
              </a:cxn>
              <a:cxn ang="0">
                <a:pos x="T4" y="T5"/>
              </a:cxn>
              <a:cxn ang="0">
                <a:pos x="T6" y="T7"/>
              </a:cxn>
              <a:cxn ang="0">
                <a:pos x="T8" y="T9"/>
              </a:cxn>
            </a:cxnLst>
            <a:rect l="0" t="0" r="r" b="b"/>
            <a:pathLst>
              <a:path w="568" h="25">
                <a:moveTo>
                  <a:pt x="528" y="25"/>
                </a:moveTo>
                <a:lnTo>
                  <a:pt x="568" y="0"/>
                </a:lnTo>
                <a:lnTo>
                  <a:pt x="49" y="0"/>
                </a:lnTo>
                <a:lnTo>
                  <a:pt x="0" y="25"/>
                </a:lnTo>
                <a:lnTo>
                  <a:pt x="528" y="25"/>
                </a:lnTo>
                <a:close/>
              </a:path>
            </a:pathLst>
          </a:custGeom>
          <a:solidFill>
            <a:srgbClr val="A1A1A1"/>
          </a:solidFill>
          <a:ln w="0">
            <a:solidFill>
              <a:srgbClr val="000000"/>
            </a:solidFill>
            <a:prstDash val="solid"/>
            <a:round/>
            <a:headEnd/>
            <a:tailEnd/>
          </a:ln>
        </p:spPr>
        <p:txBody>
          <a:bodyPr/>
          <a:lstStyle/>
          <a:p>
            <a:endParaRPr lang="fr-FR"/>
          </a:p>
        </p:txBody>
      </p:sp>
      <p:sp>
        <p:nvSpPr>
          <p:cNvPr id="501766" name="Freeform 6"/>
          <p:cNvSpPr>
            <a:spLocks/>
          </p:cNvSpPr>
          <p:nvPr/>
        </p:nvSpPr>
        <p:spPr bwMode="auto">
          <a:xfrm>
            <a:off x="874713" y="6474495"/>
            <a:ext cx="317500" cy="82550"/>
          </a:xfrm>
          <a:custGeom>
            <a:avLst/>
            <a:gdLst>
              <a:gd name="T0" fmla="*/ 143 w 143"/>
              <a:gd name="T1" fmla="*/ 9 h 40"/>
              <a:gd name="T2" fmla="*/ 142 w 143"/>
              <a:gd name="T3" fmla="*/ 8 h 40"/>
              <a:gd name="T4" fmla="*/ 138 w 143"/>
              <a:gd name="T5" fmla="*/ 5 h 40"/>
              <a:gd name="T6" fmla="*/ 131 w 143"/>
              <a:gd name="T7" fmla="*/ 4 h 40"/>
              <a:gd name="T8" fmla="*/ 123 w 143"/>
              <a:gd name="T9" fmla="*/ 3 h 40"/>
              <a:gd name="T10" fmla="*/ 102 w 143"/>
              <a:gd name="T11" fmla="*/ 1 h 40"/>
              <a:gd name="T12" fmla="*/ 77 w 143"/>
              <a:gd name="T13" fmla="*/ 0 h 40"/>
              <a:gd name="T14" fmla="*/ 46 w 143"/>
              <a:gd name="T15" fmla="*/ 0 h 40"/>
              <a:gd name="T16" fmla="*/ 22 w 143"/>
              <a:gd name="T17" fmla="*/ 1 h 40"/>
              <a:gd name="T18" fmla="*/ 13 w 143"/>
              <a:gd name="T19" fmla="*/ 3 h 40"/>
              <a:gd name="T20" fmla="*/ 5 w 143"/>
              <a:gd name="T21" fmla="*/ 4 h 40"/>
              <a:gd name="T22" fmla="*/ 1 w 143"/>
              <a:gd name="T23" fmla="*/ 5 h 40"/>
              <a:gd name="T24" fmla="*/ 0 w 143"/>
              <a:gd name="T25" fmla="*/ 7 h 40"/>
              <a:gd name="T26" fmla="*/ 0 w 143"/>
              <a:gd name="T27" fmla="*/ 37 h 40"/>
              <a:gd name="T28" fmla="*/ 0 w 143"/>
              <a:gd name="T29" fmla="*/ 40 h 40"/>
              <a:gd name="T30" fmla="*/ 1 w 143"/>
              <a:gd name="T31" fmla="*/ 38 h 40"/>
              <a:gd name="T32" fmla="*/ 5 w 143"/>
              <a:gd name="T33" fmla="*/ 37 h 40"/>
              <a:gd name="T34" fmla="*/ 12 w 143"/>
              <a:gd name="T35" fmla="*/ 36 h 40"/>
              <a:gd name="T36" fmla="*/ 21 w 143"/>
              <a:gd name="T37" fmla="*/ 34 h 40"/>
              <a:gd name="T38" fmla="*/ 44 w 143"/>
              <a:gd name="T39" fmla="*/ 33 h 40"/>
              <a:gd name="T40" fmla="*/ 71 w 143"/>
              <a:gd name="T41" fmla="*/ 32 h 40"/>
              <a:gd name="T42" fmla="*/ 98 w 143"/>
              <a:gd name="T43" fmla="*/ 33 h 40"/>
              <a:gd name="T44" fmla="*/ 120 w 143"/>
              <a:gd name="T45" fmla="*/ 34 h 40"/>
              <a:gd name="T46" fmla="*/ 128 w 143"/>
              <a:gd name="T47" fmla="*/ 36 h 40"/>
              <a:gd name="T48" fmla="*/ 135 w 143"/>
              <a:gd name="T49" fmla="*/ 37 h 40"/>
              <a:gd name="T50" fmla="*/ 139 w 143"/>
              <a:gd name="T51" fmla="*/ 38 h 40"/>
              <a:gd name="T52" fmla="*/ 140 w 143"/>
              <a:gd name="T53" fmla="*/ 40 h 40"/>
              <a:gd name="T54" fmla="*/ 143 w 143"/>
              <a:gd name="T55" fmla="*/ 40 h 40"/>
              <a:gd name="T56" fmla="*/ 143 w 143"/>
              <a:gd name="T5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3" h="40">
                <a:moveTo>
                  <a:pt x="143" y="9"/>
                </a:moveTo>
                <a:lnTo>
                  <a:pt x="142" y="8"/>
                </a:lnTo>
                <a:lnTo>
                  <a:pt x="138" y="5"/>
                </a:lnTo>
                <a:lnTo>
                  <a:pt x="131" y="4"/>
                </a:lnTo>
                <a:lnTo>
                  <a:pt x="123" y="3"/>
                </a:lnTo>
                <a:lnTo>
                  <a:pt x="102" y="1"/>
                </a:lnTo>
                <a:lnTo>
                  <a:pt x="77" y="0"/>
                </a:lnTo>
                <a:lnTo>
                  <a:pt x="46" y="0"/>
                </a:lnTo>
                <a:lnTo>
                  <a:pt x="22" y="1"/>
                </a:lnTo>
                <a:lnTo>
                  <a:pt x="13" y="3"/>
                </a:lnTo>
                <a:lnTo>
                  <a:pt x="5" y="4"/>
                </a:lnTo>
                <a:lnTo>
                  <a:pt x="1" y="5"/>
                </a:lnTo>
                <a:lnTo>
                  <a:pt x="0" y="7"/>
                </a:lnTo>
                <a:lnTo>
                  <a:pt x="0" y="37"/>
                </a:lnTo>
                <a:lnTo>
                  <a:pt x="0" y="40"/>
                </a:lnTo>
                <a:lnTo>
                  <a:pt x="1" y="38"/>
                </a:lnTo>
                <a:lnTo>
                  <a:pt x="5" y="37"/>
                </a:lnTo>
                <a:lnTo>
                  <a:pt x="12" y="36"/>
                </a:lnTo>
                <a:lnTo>
                  <a:pt x="21" y="34"/>
                </a:lnTo>
                <a:lnTo>
                  <a:pt x="44" y="33"/>
                </a:lnTo>
                <a:lnTo>
                  <a:pt x="71" y="32"/>
                </a:lnTo>
                <a:lnTo>
                  <a:pt x="98" y="33"/>
                </a:lnTo>
                <a:lnTo>
                  <a:pt x="120" y="34"/>
                </a:lnTo>
                <a:lnTo>
                  <a:pt x="128" y="36"/>
                </a:lnTo>
                <a:lnTo>
                  <a:pt x="135" y="37"/>
                </a:lnTo>
                <a:lnTo>
                  <a:pt x="139" y="38"/>
                </a:lnTo>
                <a:lnTo>
                  <a:pt x="140" y="40"/>
                </a:lnTo>
                <a:lnTo>
                  <a:pt x="143" y="40"/>
                </a:lnTo>
                <a:lnTo>
                  <a:pt x="143" y="9"/>
                </a:lnTo>
                <a:close/>
              </a:path>
            </a:pathLst>
          </a:custGeom>
          <a:solidFill>
            <a:srgbClr val="A1A1A1"/>
          </a:solidFill>
          <a:ln w="0">
            <a:solidFill>
              <a:srgbClr val="000000"/>
            </a:solidFill>
            <a:prstDash val="solid"/>
            <a:round/>
            <a:headEnd/>
            <a:tailEnd/>
          </a:ln>
        </p:spPr>
        <p:txBody>
          <a:bodyPr/>
          <a:lstStyle/>
          <a:p>
            <a:endParaRPr lang="fr-FR"/>
          </a:p>
        </p:txBody>
      </p:sp>
      <p:sp>
        <p:nvSpPr>
          <p:cNvPr id="501767" name="Freeform 7"/>
          <p:cNvSpPr>
            <a:spLocks/>
          </p:cNvSpPr>
          <p:nvPr/>
        </p:nvSpPr>
        <p:spPr bwMode="auto">
          <a:xfrm>
            <a:off x="438150" y="6495132"/>
            <a:ext cx="488950" cy="163513"/>
          </a:xfrm>
          <a:custGeom>
            <a:avLst/>
            <a:gdLst>
              <a:gd name="T0" fmla="*/ 220 w 220"/>
              <a:gd name="T1" fmla="*/ 23 h 79"/>
              <a:gd name="T2" fmla="*/ 220 w 220"/>
              <a:gd name="T3" fmla="*/ 77 h 79"/>
              <a:gd name="T4" fmla="*/ 0 w 220"/>
              <a:gd name="T5" fmla="*/ 77 h 79"/>
              <a:gd name="T6" fmla="*/ 3 w 220"/>
              <a:gd name="T7" fmla="*/ 79 h 79"/>
              <a:gd name="T8" fmla="*/ 3 w 220"/>
              <a:gd name="T9" fmla="*/ 3 h 79"/>
              <a:gd name="T10" fmla="*/ 3 w 220"/>
              <a:gd name="T11" fmla="*/ 2 h 79"/>
              <a:gd name="T12" fmla="*/ 196 w 220"/>
              <a:gd name="T13" fmla="*/ 2 h 79"/>
              <a:gd name="T14" fmla="*/ 196 w 220"/>
              <a:gd name="T15" fmla="*/ 0 h 79"/>
              <a:gd name="T16" fmla="*/ 196 w 220"/>
              <a:gd name="T17" fmla="*/ 23 h 79"/>
              <a:gd name="T18" fmla="*/ 193 w 220"/>
              <a:gd name="T19" fmla="*/ 23 h 79"/>
              <a:gd name="T20" fmla="*/ 220 w 220"/>
              <a:gd name="T21" fmla="*/ 2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79">
                <a:moveTo>
                  <a:pt x="220" y="23"/>
                </a:moveTo>
                <a:lnTo>
                  <a:pt x="220" y="77"/>
                </a:lnTo>
                <a:lnTo>
                  <a:pt x="0" y="77"/>
                </a:lnTo>
                <a:lnTo>
                  <a:pt x="3" y="79"/>
                </a:lnTo>
                <a:lnTo>
                  <a:pt x="3" y="3"/>
                </a:lnTo>
                <a:lnTo>
                  <a:pt x="3" y="2"/>
                </a:lnTo>
                <a:lnTo>
                  <a:pt x="196" y="2"/>
                </a:lnTo>
                <a:lnTo>
                  <a:pt x="196" y="0"/>
                </a:lnTo>
                <a:lnTo>
                  <a:pt x="196" y="23"/>
                </a:lnTo>
                <a:lnTo>
                  <a:pt x="193" y="23"/>
                </a:lnTo>
                <a:lnTo>
                  <a:pt x="220" y="23"/>
                </a:lnTo>
                <a:close/>
              </a:path>
            </a:pathLst>
          </a:custGeom>
          <a:solidFill>
            <a:srgbClr val="E0E0E0"/>
          </a:solidFill>
          <a:ln w="0">
            <a:solidFill>
              <a:srgbClr val="000000"/>
            </a:solidFill>
            <a:prstDash val="solid"/>
            <a:round/>
            <a:headEnd/>
            <a:tailEnd/>
          </a:ln>
        </p:spPr>
        <p:txBody>
          <a:bodyPr/>
          <a:lstStyle/>
          <a:p>
            <a:endParaRPr lang="fr-FR"/>
          </a:p>
        </p:txBody>
      </p:sp>
      <p:sp>
        <p:nvSpPr>
          <p:cNvPr id="501768" name="Freeform 8"/>
          <p:cNvSpPr>
            <a:spLocks/>
          </p:cNvSpPr>
          <p:nvPr/>
        </p:nvSpPr>
        <p:spPr bwMode="auto">
          <a:xfrm>
            <a:off x="1136650" y="6495132"/>
            <a:ext cx="487363" cy="163513"/>
          </a:xfrm>
          <a:custGeom>
            <a:avLst/>
            <a:gdLst>
              <a:gd name="T0" fmla="*/ 0 w 219"/>
              <a:gd name="T1" fmla="*/ 23 h 79"/>
              <a:gd name="T2" fmla="*/ 0 w 219"/>
              <a:gd name="T3" fmla="*/ 77 h 79"/>
              <a:gd name="T4" fmla="*/ 219 w 219"/>
              <a:gd name="T5" fmla="*/ 77 h 79"/>
              <a:gd name="T6" fmla="*/ 217 w 219"/>
              <a:gd name="T7" fmla="*/ 79 h 79"/>
              <a:gd name="T8" fmla="*/ 217 w 219"/>
              <a:gd name="T9" fmla="*/ 3 h 79"/>
              <a:gd name="T10" fmla="*/ 217 w 219"/>
              <a:gd name="T11" fmla="*/ 2 h 79"/>
              <a:gd name="T12" fmla="*/ 25 w 219"/>
              <a:gd name="T13" fmla="*/ 2 h 79"/>
              <a:gd name="T14" fmla="*/ 25 w 219"/>
              <a:gd name="T15" fmla="*/ 0 h 79"/>
              <a:gd name="T16" fmla="*/ 25 w 219"/>
              <a:gd name="T17" fmla="*/ 23 h 79"/>
              <a:gd name="T18" fmla="*/ 28 w 219"/>
              <a:gd name="T19" fmla="*/ 23 h 79"/>
              <a:gd name="T20" fmla="*/ 0 w 219"/>
              <a:gd name="T21" fmla="*/ 2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79">
                <a:moveTo>
                  <a:pt x="0" y="23"/>
                </a:moveTo>
                <a:lnTo>
                  <a:pt x="0" y="77"/>
                </a:lnTo>
                <a:lnTo>
                  <a:pt x="219" y="77"/>
                </a:lnTo>
                <a:lnTo>
                  <a:pt x="217" y="79"/>
                </a:lnTo>
                <a:lnTo>
                  <a:pt x="217" y="3"/>
                </a:lnTo>
                <a:lnTo>
                  <a:pt x="217" y="2"/>
                </a:lnTo>
                <a:lnTo>
                  <a:pt x="25" y="2"/>
                </a:lnTo>
                <a:lnTo>
                  <a:pt x="25" y="0"/>
                </a:lnTo>
                <a:lnTo>
                  <a:pt x="25" y="23"/>
                </a:lnTo>
                <a:lnTo>
                  <a:pt x="28" y="23"/>
                </a:lnTo>
                <a:lnTo>
                  <a:pt x="0" y="23"/>
                </a:lnTo>
                <a:close/>
              </a:path>
            </a:pathLst>
          </a:custGeom>
          <a:solidFill>
            <a:srgbClr val="E0E0E0"/>
          </a:solidFill>
          <a:ln w="0">
            <a:solidFill>
              <a:srgbClr val="000000"/>
            </a:solidFill>
            <a:prstDash val="solid"/>
            <a:round/>
            <a:headEnd/>
            <a:tailEnd/>
          </a:ln>
        </p:spPr>
        <p:txBody>
          <a:bodyPr/>
          <a:lstStyle/>
          <a:p>
            <a:endParaRPr lang="fr-FR"/>
          </a:p>
        </p:txBody>
      </p:sp>
      <p:sp>
        <p:nvSpPr>
          <p:cNvPr id="501769" name="Freeform 9"/>
          <p:cNvSpPr>
            <a:spLocks/>
          </p:cNvSpPr>
          <p:nvPr/>
        </p:nvSpPr>
        <p:spPr bwMode="auto">
          <a:xfrm>
            <a:off x="1612900" y="6449095"/>
            <a:ext cx="98425" cy="209550"/>
          </a:xfrm>
          <a:custGeom>
            <a:avLst/>
            <a:gdLst>
              <a:gd name="T0" fmla="*/ 3 w 44"/>
              <a:gd name="T1" fmla="*/ 24 h 101"/>
              <a:gd name="T2" fmla="*/ 41 w 44"/>
              <a:gd name="T3" fmla="*/ 0 h 101"/>
              <a:gd name="T4" fmla="*/ 41 w 44"/>
              <a:gd name="T5" fmla="*/ 1 h 101"/>
              <a:gd name="T6" fmla="*/ 41 w 44"/>
              <a:gd name="T7" fmla="*/ 78 h 101"/>
              <a:gd name="T8" fmla="*/ 44 w 44"/>
              <a:gd name="T9" fmla="*/ 75 h 101"/>
              <a:gd name="T10" fmla="*/ 5 w 44"/>
              <a:gd name="T11" fmla="*/ 99 h 101"/>
              <a:gd name="T12" fmla="*/ 2 w 44"/>
              <a:gd name="T13" fmla="*/ 101 h 101"/>
              <a:gd name="T14" fmla="*/ 0 w 44"/>
              <a:gd name="T15" fmla="*/ 25 h 101"/>
              <a:gd name="T16" fmla="*/ 3 w 44"/>
              <a:gd name="T17"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01">
                <a:moveTo>
                  <a:pt x="3" y="24"/>
                </a:moveTo>
                <a:lnTo>
                  <a:pt x="41" y="0"/>
                </a:lnTo>
                <a:lnTo>
                  <a:pt x="41" y="1"/>
                </a:lnTo>
                <a:lnTo>
                  <a:pt x="41" y="78"/>
                </a:lnTo>
                <a:lnTo>
                  <a:pt x="44" y="75"/>
                </a:lnTo>
                <a:lnTo>
                  <a:pt x="5" y="99"/>
                </a:lnTo>
                <a:lnTo>
                  <a:pt x="2" y="101"/>
                </a:lnTo>
                <a:lnTo>
                  <a:pt x="0" y="25"/>
                </a:lnTo>
                <a:lnTo>
                  <a:pt x="3" y="24"/>
                </a:lnTo>
                <a:close/>
              </a:path>
            </a:pathLst>
          </a:custGeom>
          <a:solidFill>
            <a:srgbClr val="A1A1A1"/>
          </a:solidFill>
          <a:ln w="0">
            <a:solidFill>
              <a:srgbClr val="000000"/>
            </a:solidFill>
            <a:prstDash val="solid"/>
            <a:round/>
            <a:headEnd/>
            <a:tailEnd/>
          </a:ln>
        </p:spPr>
        <p:txBody>
          <a:bodyPr/>
          <a:lstStyle/>
          <a:p>
            <a:endParaRPr lang="fr-FR"/>
          </a:p>
        </p:txBody>
      </p:sp>
      <p:sp>
        <p:nvSpPr>
          <p:cNvPr id="501770" name="Rectangle 10"/>
          <p:cNvSpPr>
            <a:spLocks noChangeArrowheads="1"/>
          </p:cNvSpPr>
          <p:nvPr/>
        </p:nvSpPr>
        <p:spPr bwMode="auto">
          <a:xfrm>
            <a:off x="985838" y="5428332"/>
            <a:ext cx="4762" cy="873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71" name="Rectangle 11"/>
          <p:cNvSpPr>
            <a:spLocks noChangeArrowheads="1"/>
          </p:cNvSpPr>
          <p:nvPr/>
        </p:nvSpPr>
        <p:spPr bwMode="auto">
          <a:xfrm>
            <a:off x="1004888" y="5423570"/>
            <a:ext cx="25400" cy="10001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72" name="Rectangle 12"/>
          <p:cNvSpPr>
            <a:spLocks noChangeArrowheads="1"/>
          </p:cNvSpPr>
          <p:nvPr/>
        </p:nvSpPr>
        <p:spPr bwMode="auto">
          <a:xfrm>
            <a:off x="1030288" y="5423570"/>
            <a:ext cx="15875" cy="1016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73" name="Rectangle 13"/>
          <p:cNvSpPr>
            <a:spLocks noChangeArrowheads="1"/>
          </p:cNvSpPr>
          <p:nvPr/>
        </p:nvSpPr>
        <p:spPr bwMode="auto">
          <a:xfrm>
            <a:off x="1046163" y="5421982"/>
            <a:ext cx="28575" cy="1031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74" name="Rectangle 14"/>
          <p:cNvSpPr>
            <a:spLocks noChangeArrowheads="1"/>
          </p:cNvSpPr>
          <p:nvPr/>
        </p:nvSpPr>
        <p:spPr bwMode="auto">
          <a:xfrm>
            <a:off x="1074738" y="5421982"/>
            <a:ext cx="38100" cy="103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75" name="Rectangle 15"/>
          <p:cNvSpPr>
            <a:spLocks noChangeArrowheads="1"/>
          </p:cNvSpPr>
          <p:nvPr/>
        </p:nvSpPr>
        <p:spPr bwMode="auto">
          <a:xfrm>
            <a:off x="1112838" y="5423570"/>
            <a:ext cx="41275"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76" name="Freeform 16"/>
          <p:cNvSpPr>
            <a:spLocks/>
          </p:cNvSpPr>
          <p:nvPr/>
        </p:nvSpPr>
        <p:spPr bwMode="auto">
          <a:xfrm>
            <a:off x="901700" y="5421982"/>
            <a:ext cx="339725" cy="101600"/>
          </a:xfrm>
          <a:custGeom>
            <a:avLst/>
            <a:gdLst>
              <a:gd name="T0" fmla="*/ 1 w 153"/>
              <a:gd name="T1" fmla="*/ 14 h 49"/>
              <a:gd name="T2" fmla="*/ 6 w 153"/>
              <a:gd name="T3" fmla="*/ 21 h 49"/>
              <a:gd name="T4" fmla="*/ 42 w 153"/>
              <a:gd name="T5" fmla="*/ 46 h 49"/>
              <a:gd name="T6" fmla="*/ 62 w 153"/>
              <a:gd name="T7" fmla="*/ 49 h 49"/>
              <a:gd name="T8" fmla="*/ 112 w 153"/>
              <a:gd name="T9" fmla="*/ 49 h 49"/>
              <a:gd name="T10" fmla="*/ 138 w 153"/>
              <a:gd name="T11" fmla="*/ 30 h 49"/>
              <a:gd name="T12" fmla="*/ 153 w 153"/>
              <a:gd name="T13" fmla="*/ 12 h 49"/>
              <a:gd name="T14" fmla="*/ 153 w 153"/>
              <a:gd name="T15" fmla="*/ 13 h 49"/>
              <a:gd name="T16" fmla="*/ 152 w 153"/>
              <a:gd name="T17" fmla="*/ 10 h 49"/>
              <a:gd name="T18" fmla="*/ 148 w 153"/>
              <a:gd name="T19" fmla="*/ 8 h 49"/>
              <a:gd name="T20" fmla="*/ 141 w 153"/>
              <a:gd name="T21" fmla="*/ 6 h 49"/>
              <a:gd name="T22" fmla="*/ 132 w 153"/>
              <a:gd name="T23" fmla="*/ 4 h 49"/>
              <a:gd name="T24" fmla="*/ 108 w 153"/>
              <a:gd name="T25" fmla="*/ 1 h 49"/>
              <a:gd name="T26" fmla="*/ 81 w 153"/>
              <a:gd name="T27" fmla="*/ 0 h 49"/>
              <a:gd name="T28" fmla="*/ 49 w 153"/>
              <a:gd name="T29" fmla="*/ 1 h 49"/>
              <a:gd name="T30" fmla="*/ 36 w 153"/>
              <a:gd name="T31" fmla="*/ 3 h 49"/>
              <a:gd name="T32" fmla="*/ 24 w 153"/>
              <a:gd name="T33" fmla="*/ 4 h 49"/>
              <a:gd name="T34" fmla="*/ 13 w 153"/>
              <a:gd name="T35" fmla="*/ 6 h 49"/>
              <a:gd name="T36" fmla="*/ 6 w 153"/>
              <a:gd name="T37" fmla="*/ 9 h 49"/>
              <a:gd name="T38" fmla="*/ 1 w 153"/>
              <a:gd name="T39" fmla="*/ 12 h 49"/>
              <a:gd name="T40" fmla="*/ 0 w 153"/>
              <a:gd name="T41" fmla="*/ 16 h 49"/>
              <a:gd name="T42" fmla="*/ 1 w 153"/>
              <a:gd name="T43"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49">
                <a:moveTo>
                  <a:pt x="1" y="14"/>
                </a:moveTo>
                <a:lnTo>
                  <a:pt x="6" y="21"/>
                </a:lnTo>
                <a:lnTo>
                  <a:pt x="42" y="46"/>
                </a:lnTo>
                <a:lnTo>
                  <a:pt x="62" y="49"/>
                </a:lnTo>
                <a:lnTo>
                  <a:pt x="112" y="49"/>
                </a:lnTo>
                <a:lnTo>
                  <a:pt x="138" y="30"/>
                </a:lnTo>
                <a:lnTo>
                  <a:pt x="153" y="12"/>
                </a:lnTo>
                <a:lnTo>
                  <a:pt x="153" y="13"/>
                </a:lnTo>
                <a:lnTo>
                  <a:pt x="152" y="10"/>
                </a:lnTo>
                <a:lnTo>
                  <a:pt x="148" y="8"/>
                </a:lnTo>
                <a:lnTo>
                  <a:pt x="141" y="6"/>
                </a:lnTo>
                <a:lnTo>
                  <a:pt x="132" y="4"/>
                </a:lnTo>
                <a:lnTo>
                  <a:pt x="108" y="1"/>
                </a:lnTo>
                <a:lnTo>
                  <a:pt x="81" y="0"/>
                </a:lnTo>
                <a:lnTo>
                  <a:pt x="49" y="1"/>
                </a:lnTo>
                <a:lnTo>
                  <a:pt x="36" y="3"/>
                </a:lnTo>
                <a:lnTo>
                  <a:pt x="24" y="4"/>
                </a:lnTo>
                <a:lnTo>
                  <a:pt x="13" y="6"/>
                </a:lnTo>
                <a:lnTo>
                  <a:pt x="6" y="9"/>
                </a:lnTo>
                <a:lnTo>
                  <a:pt x="1" y="12"/>
                </a:lnTo>
                <a:lnTo>
                  <a:pt x="0" y="16"/>
                </a:lnTo>
                <a:lnTo>
                  <a:pt x="1" y="14"/>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777" name="Rectangle 17"/>
          <p:cNvSpPr>
            <a:spLocks noChangeArrowheads="1"/>
          </p:cNvSpPr>
          <p:nvPr/>
        </p:nvSpPr>
        <p:spPr bwMode="auto">
          <a:xfrm>
            <a:off x="893763" y="6484020"/>
            <a:ext cx="158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78" name="Rectangle 18"/>
          <p:cNvSpPr>
            <a:spLocks noChangeArrowheads="1"/>
          </p:cNvSpPr>
          <p:nvPr/>
        </p:nvSpPr>
        <p:spPr bwMode="auto">
          <a:xfrm>
            <a:off x="982663" y="5498182"/>
            <a:ext cx="7937" cy="11541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79" name="Rectangle 19"/>
          <p:cNvSpPr>
            <a:spLocks noChangeArrowheads="1"/>
          </p:cNvSpPr>
          <p:nvPr/>
        </p:nvSpPr>
        <p:spPr bwMode="auto">
          <a:xfrm>
            <a:off x="1009650" y="5512470"/>
            <a:ext cx="20638" cy="11398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80" name="Rectangle 20"/>
          <p:cNvSpPr>
            <a:spLocks noChangeArrowheads="1"/>
          </p:cNvSpPr>
          <p:nvPr/>
        </p:nvSpPr>
        <p:spPr bwMode="auto">
          <a:xfrm>
            <a:off x="1031875" y="5512470"/>
            <a:ext cx="82550" cy="1138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81" name="Rectangle 21"/>
          <p:cNvSpPr>
            <a:spLocks noChangeArrowheads="1"/>
          </p:cNvSpPr>
          <p:nvPr/>
        </p:nvSpPr>
        <p:spPr bwMode="auto">
          <a:xfrm>
            <a:off x="1114425" y="5512470"/>
            <a:ext cx="17463" cy="11398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83" name="Rectangle 23"/>
          <p:cNvSpPr>
            <a:spLocks noChangeArrowheads="1"/>
          </p:cNvSpPr>
          <p:nvPr/>
        </p:nvSpPr>
        <p:spPr bwMode="auto">
          <a:xfrm>
            <a:off x="1212850" y="5447382"/>
            <a:ext cx="15875" cy="1211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84" name="Rectangle 24"/>
          <p:cNvSpPr>
            <a:spLocks noChangeArrowheads="1"/>
          </p:cNvSpPr>
          <p:nvPr/>
        </p:nvSpPr>
        <p:spPr bwMode="auto">
          <a:xfrm>
            <a:off x="1230313" y="6488782"/>
            <a:ext cx="23812" cy="171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85" name="Freeform 25"/>
          <p:cNvSpPr>
            <a:spLocks/>
          </p:cNvSpPr>
          <p:nvPr/>
        </p:nvSpPr>
        <p:spPr bwMode="auto">
          <a:xfrm>
            <a:off x="854075" y="5447382"/>
            <a:ext cx="430213" cy="1220788"/>
          </a:xfrm>
          <a:custGeom>
            <a:avLst/>
            <a:gdLst>
              <a:gd name="T0" fmla="*/ 12 w 193"/>
              <a:gd name="T1" fmla="*/ 512 h 589"/>
              <a:gd name="T2" fmla="*/ 10 w 193"/>
              <a:gd name="T3" fmla="*/ 513 h 589"/>
              <a:gd name="T4" fmla="*/ 4 w 193"/>
              <a:gd name="T5" fmla="*/ 515 h 589"/>
              <a:gd name="T6" fmla="*/ 0 w 193"/>
              <a:gd name="T7" fmla="*/ 574 h 589"/>
              <a:gd name="T8" fmla="*/ 2 w 193"/>
              <a:gd name="T9" fmla="*/ 574 h 589"/>
              <a:gd name="T10" fmla="*/ 2 w 193"/>
              <a:gd name="T11" fmla="*/ 588 h 589"/>
              <a:gd name="T12" fmla="*/ 4 w 193"/>
              <a:gd name="T13" fmla="*/ 586 h 589"/>
              <a:gd name="T14" fmla="*/ 18 w 193"/>
              <a:gd name="T15" fmla="*/ 582 h 589"/>
              <a:gd name="T16" fmla="*/ 45 w 193"/>
              <a:gd name="T17" fmla="*/ 580 h 589"/>
              <a:gd name="T18" fmla="*/ 99 w 193"/>
              <a:gd name="T19" fmla="*/ 578 h 589"/>
              <a:gd name="T20" fmla="*/ 151 w 193"/>
              <a:gd name="T21" fmla="*/ 580 h 589"/>
              <a:gd name="T22" fmla="*/ 174 w 193"/>
              <a:gd name="T23" fmla="*/ 584 h 589"/>
              <a:gd name="T24" fmla="*/ 189 w 193"/>
              <a:gd name="T25" fmla="*/ 588 h 589"/>
              <a:gd name="T26" fmla="*/ 190 w 193"/>
              <a:gd name="T27" fmla="*/ 588 h 589"/>
              <a:gd name="T28" fmla="*/ 190 w 193"/>
              <a:gd name="T29" fmla="*/ 574 h 589"/>
              <a:gd name="T30" fmla="*/ 193 w 193"/>
              <a:gd name="T31" fmla="*/ 515 h 589"/>
              <a:gd name="T32" fmla="*/ 190 w 193"/>
              <a:gd name="T33" fmla="*/ 513 h 589"/>
              <a:gd name="T34" fmla="*/ 182 w 193"/>
              <a:gd name="T35" fmla="*/ 515 h 589"/>
              <a:gd name="T36" fmla="*/ 182 w 193"/>
              <a:gd name="T37" fmla="*/ 502 h 589"/>
              <a:gd name="T38" fmla="*/ 166 w 193"/>
              <a:gd name="T39" fmla="*/ 502 h 589"/>
              <a:gd name="T40" fmla="*/ 173 w 193"/>
              <a:gd name="T41" fmla="*/ 488 h 589"/>
              <a:gd name="T42" fmla="*/ 177 w 193"/>
              <a:gd name="T43" fmla="*/ 490 h 589"/>
              <a:gd name="T44" fmla="*/ 178 w 193"/>
              <a:gd name="T45" fmla="*/ 480 h 589"/>
              <a:gd name="T46" fmla="*/ 168 w 193"/>
              <a:gd name="T47" fmla="*/ 479 h 589"/>
              <a:gd name="T48" fmla="*/ 166 w 193"/>
              <a:gd name="T49" fmla="*/ 1 h 589"/>
              <a:gd name="T50" fmla="*/ 161 w 193"/>
              <a:gd name="T51" fmla="*/ 0 h 589"/>
              <a:gd name="T52" fmla="*/ 160 w 193"/>
              <a:gd name="T53" fmla="*/ 9 h 589"/>
              <a:gd name="T54" fmla="*/ 70 w 193"/>
              <a:gd name="T55" fmla="*/ 32 h 589"/>
              <a:gd name="T56" fmla="*/ 33 w 193"/>
              <a:gd name="T57" fmla="*/ 0 h 589"/>
              <a:gd name="T58" fmla="*/ 26 w 193"/>
              <a:gd name="T59" fmla="*/ 1 h 589"/>
              <a:gd name="T60" fmla="*/ 16 w 193"/>
              <a:gd name="T61" fmla="*/ 480 h 589"/>
              <a:gd name="T62" fmla="*/ 26 w 193"/>
              <a:gd name="T63" fmla="*/ 488 h 589"/>
              <a:gd name="T64" fmla="*/ 26 w 193"/>
              <a:gd name="T65" fmla="*/ 499 h 589"/>
              <a:gd name="T66" fmla="*/ 25 w 193"/>
              <a:gd name="T67" fmla="*/ 500 h 589"/>
              <a:gd name="T68" fmla="*/ 17 w 193"/>
              <a:gd name="T69" fmla="*/ 502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589">
                <a:moveTo>
                  <a:pt x="12" y="502"/>
                </a:moveTo>
                <a:lnTo>
                  <a:pt x="12" y="512"/>
                </a:lnTo>
                <a:lnTo>
                  <a:pt x="10" y="512"/>
                </a:lnTo>
                <a:lnTo>
                  <a:pt x="10" y="513"/>
                </a:lnTo>
                <a:lnTo>
                  <a:pt x="4" y="513"/>
                </a:lnTo>
                <a:lnTo>
                  <a:pt x="4" y="515"/>
                </a:lnTo>
                <a:lnTo>
                  <a:pt x="0" y="515"/>
                </a:lnTo>
                <a:lnTo>
                  <a:pt x="0" y="574"/>
                </a:lnTo>
                <a:lnTo>
                  <a:pt x="1" y="574"/>
                </a:lnTo>
                <a:lnTo>
                  <a:pt x="2" y="574"/>
                </a:lnTo>
                <a:lnTo>
                  <a:pt x="2" y="576"/>
                </a:lnTo>
                <a:lnTo>
                  <a:pt x="2" y="588"/>
                </a:lnTo>
                <a:lnTo>
                  <a:pt x="2" y="589"/>
                </a:lnTo>
                <a:lnTo>
                  <a:pt x="4" y="586"/>
                </a:lnTo>
                <a:lnTo>
                  <a:pt x="10" y="585"/>
                </a:lnTo>
                <a:lnTo>
                  <a:pt x="18" y="582"/>
                </a:lnTo>
                <a:lnTo>
                  <a:pt x="30" y="581"/>
                </a:lnTo>
                <a:lnTo>
                  <a:pt x="45" y="580"/>
                </a:lnTo>
                <a:lnTo>
                  <a:pt x="61" y="580"/>
                </a:lnTo>
                <a:lnTo>
                  <a:pt x="99" y="578"/>
                </a:lnTo>
                <a:lnTo>
                  <a:pt x="135" y="580"/>
                </a:lnTo>
                <a:lnTo>
                  <a:pt x="151" y="580"/>
                </a:lnTo>
                <a:lnTo>
                  <a:pt x="164" y="582"/>
                </a:lnTo>
                <a:lnTo>
                  <a:pt x="174" y="584"/>
                </a:lnTo>
                <a:lnTo>
                  <a:pt x="184" y="585"/>
                </a:lnTo>
                <a:lnTo>
                  <a:pt x="189" y="588"/>
                </a:lnTo>
                <a:lnTo>
                  <a:pt x="190" y="589"/>
                </a:lnTo>
                <a:lnTo>
                  <a:pt x="190" y="588"/>
                </a:lnTo>
                <a:lnTo>
                  <a:pt x="190" y="576"/>
                </a:lnTo>
                <a:lnTo>
                  <a:pt x="190" y="574"/>
                </a:lnTo>
                <a:lnTo>
                  <a:pt x="193" y="574"/>
                </a:lnTo>
                <a:lnTo>
                  <a:pt x="193" y="515"/>
                </a:lnTo>
                <a:lnTo>
                  <a:pt x="190" y="515"/>
                </a:lnTo>
                <a:lnTo>
                  <a:pt x="190" y="513"/>
                </a:lnTo>
                <a:lnTo>
                  <a:pt x="182" y="513"/>
                </a:lnTo>
                <a:lnTo>
                  <a:pt x="182" y="515"/>
                </a:lnTo>
                <a:lnTo>
                  <a:pt x="182" y="513"/>
                </a:lnTo>
                <a:lnTo>
                  <a:pt x="182" y="502"/>
                </a:lnTo>
                <a:lnTo>
                  <a:pt x="168" y="502"/>
                </a:lnTo>
                <a:lnTo>
                  <a:pt x="166" y="502"/>
                </a:lnTo>
                <a:lnTo>
                  <a:pt x="166" y="488"/>
                </a:lnTo>
                <a:lnTo>
                  <a:pt x="173" y="488"/>
                </a:lnTo>
                <a:lnTo>
                  <a:pt x="173" y="490"/>
                </a:lnTo>
                <a:lnTo>
                  <a:pt x="177" y="490"/>
                </a:lnTo>
                <a:lnTo>
                  <a:pt x="177" y="479"/>
                </a:lnTo>
                <a:lnTo>
                  <a:pt x="178" y="480"/>
                </a:lnTo>
                <a:lnTo>
                  <a:pt x="168" y="480"/>
                </a:lnTo>
                <a:lnTo>
                  <a:pt x="168" y="479"/>
                </a:lnTo>
                <a:lnTo>
                  <a:pt x="166" y="479"/>
                </a:lnTo>
                <a:lnTo>
                  <a:pt x="166" y="1"/>
                </a:lnTo>
                <a:lnTo>
                  <a:pt x="166" y="0"/>
                </a:lnTo>
                <a:lnTo>
                  <a:pt x="161" y="0"/>
                </a:lnTo>
                <a:lnTo>
                  <a:pt x="161" y="9"/>
                </a:lnTo>
                <a:lnTo>
                  <a:pt x="160" y="9"/>
                </a:lnTo>
                <a:lnTo>
                  <a:pt x="124" y="32"/>
                </a:lnTo>
                <a:lnTo>
                  <a:pt x="70" y="32"/>
                </a:lnTo>
                <a:lnTo>
                  <a:pt x="33" y="9"/>
                </a:lnTo>
                <a:lnTo>
                  <a:pt x="33" y="0"/>
                </a:lnTo>
                <a:lnTo>
                  <a:pt x="26" y="0"/>
                </a:lnTo>
                <a:lnTo>
                  <a:pt x="26" y="1"/>
                </a:lnTo>
                <a:lnTo>
                  <a:pt x="26" y="479"/>
                </a:lnTo>
                <a:lnTo>
                  <a:pt x="16" y="480"/>
                </a:lnTo>
                <a:lnTo>
                  <a:pt x="16" y="490"/>
                </a:lnTo>
                <a:lnTo>
                  <a:pt x="26" y="488"/>
                </a:lnTo>
                <a:lnTo>
                  <a:pt x="26" y="490"/>
                </a:lnTo>
                <a:lnTo>
                  <a:pt x="26" y="499"/>
                </a:lnTo>
                <a:lnTo>
                  <a:pt x="25" y="499"/>
                </a:lnTo>
                <a:lnTo>
                  <a:pt x="25" y="500"/>
                </a:lnTo>
                <a:lnTo>
                  <a:pt x="18" y="500"/>
                </a:lnTo>
                <a:lnTo>
                  <a:pt x="17" y="502"/>
                </a:lnTo>
                <a:lnTo>
                  <a:pt x="12" y="502"/>
                </a:lnTo>
                <a:close/>
              </a:path>
            </a:pathLst>
          </a:custGeom>
          <a:gradFill rotWithShape="0">
            <a:gsLst>
              <a:gs pos="0">
                <a:schemeClr val="folHlink"/>
              </a:gs>
              <a:gs pos="100000">
                <a:srgbClr val="DDDDDD"/>
              </a:gs>
            </a:gsLst>
            <a:lin ang="0" scaled="1"/>
          </a:gradFill>
          <a:ln w="0">
            <a:solidFill>
              <a:srgbClr val="000000"/>
            </a:solidFill>
            <a:prstDash val="solid"/>
            <a:round/>
            <a:headEnd/>
            <a:tailEnd/>
          </a:ln>
        </p:spPr>
        <p:txBody>
          <a:bodyPr/>
          <a:lstStyle/>
          <a:p>
            <a:endParaRPr lang="fr-FR"/>
          </a:p>
        </p:txBody>
      </p:sp>
      <p:sp>
        <p:nvSpPr>
          <p:cNvPr id="501786" name="Rectangle 26"/>
          <p:cNvSpPr>
            <a:spLocks noChangeArrowheads="1"/>
          </p:cNvSpPr>
          <p:nvPr/>
        </p:nvSpPr>
        <p:spPr bwMode="auto">
          <a:xfrm>
            <a:off x="1009650" y="5512470"/>
            <a:ext cx="61913" cy="844550"/>
          </a:xfrm>
          <a:prstGeom prst="rect">
            <a:avLst/>
          </a:prstGeom>
          <a:gradFill rotWithShape="0">
            <a:gsLst>
              <a:gs pos="0">
                <a:schemeClr val="folHlink"/>
              </a:gs>
              <a:gs pos="100000">
                <a:srgbClr val="DDDDD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87" name="Rectangle 27"/>
          <p:cNvSpPr>
            <a:spLocks noChangeArrowheads="1"/>
          </p:cNvSpPr>
          <p:nvPr/>
        </p:nvSpPr>
        <p:spPr bwMode="auto">
          <a:xfrm>
            <a:off x="1071563" y="5512470"/>
            <a:ext cx="55562" cy="844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88" name="Rectangle 28"/>
          <p:cNvSpPr>
            <a:spLocks noChangeArrowheads="1"/>
          </p:cNvSpPr>
          <p:nvPr/>
        </p:nvSpPr>
        <p:spPr bwMode="auto">
          <a:xfrm>
            <a:off x="1009650" y="5512470"/>
            <a:ext cx="120650" cy="844550"/>
          </a:xfrm>
          <a:prstGeom prst="rect">
            <a:avLst/>
          </a:prstGeom>
          <a:gradFill rotWithShape="0">
            <a:gsLst>
              <a:gs pos="0">
                <a:srgbClr val="969696"/>
              </a:gs>
              <a:gs pos="100000">
                <a:srgbClr val="DDDDDD"/>
              </a:gs>
            </a:gsLst>
            <a:lin ang="0" scaled="1"/>
          </a:gradFill>
          <a:ln w="0">
            <a:solidFill>
              <a:srgbClr val="000000"/>
            </a:solidFill>
            <a:miter lim="800000"/>
            <a:headEnd/>
            <a:tailEnd/>
          </a:ln>
        </p:spPr>
        <p:txBody>
          <a:bodyPr/>
          <a:lstStyle/>
          <a:p>
            <a:endParaRPr lang="fr-FR"/>
          </a:p>
        </p:txBody>
      </p:sp>
      <p:sp>
        <p:nvSpPr>
          <p:cNvPr id="501789" name="Rectangle 29"/>
          <p:cNvSpPr>
            <a:spLocks noChangeArrowheads="1"/>
          </p:cNvSpPr>
          <p:nvPr/>
        </p:nvSpPr>
        <p:spPr bwMode="auto">
          <a:xfrm>
            <a:off x="1046163" y="6374482"/>
            <a:ext cx="44450" cy="277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90" name="Rectangle 30"/>
          <p:cNvSpPr>
            <a:spLocks noChangeArrowheads="1"/>
          </p:cNvSpPr>
          <p:nvPr/>
        </p:nvSpPr>
        <p:spPr bwMode="auto">
          <a:xfrm>
            <a:off x="1046163" y="6374482"/>
            <a:ext cx="46037" cy="277813"/>
          </a:xfrm>
          <a:prstGeom prst="rect">
            <a:avLst/>
          </a:prstGeom>
          <a:gradFill rotWithShape="0">
            <a:gsLst>
              <a:gs pos="0">
                <a:srgbClr val="969696"/>
              </a:gs>
              <a:gs pos="100000">
                <a:srgbClr val="DDDDDD"/>
              </a:gs>
            </a:gsLst>
            <a:lin ang="0" scaled="1"/>
          </a:gradFill>
          <a:ln w="0">
            <a:solidFill>
              <a:srgbClr val="000000"/>
            </a:solidFill>
            <a:miter lim="800000"/>
            <a:headEnd/>
            <a:tailEnd/>
          </a:ln>
        </p:spPr>
        <p:txBody>
          <a:bodyPr/>
          <a:lstStyle/>
          <a:p>
            <a:endParaRPr lang="fr-FR"/>
          </a:p>
        </p:txBody>
      </p:sp>
      <p:sp>
        <p:nvSpPr>
          <p:cNvPr id="501791" name="Rectangle 31"/>
          <p:cNvSpPr>
            <a:spLocks noChangeArrowheads="1"/>
          </p:cNvSpPr>
          <p:nvPr/>
        </p:nvSpPr>
        <p:spPr bwMode="auto">
          <a:xfrm>
            <a:off x="1041400" y="6355432"/>
            <a:ext cx="26988"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92" name="Rectangle 32"/>
          <p:cNvSpPr>
            <a:spLocks noChangeArrowheads="1"/>
          </p:cNvSpPr>
          <p:nvPr/>
        </p:nvSpPr>
        <p:spPr bwMode="auto">
          <a:xfrm>
            <a:off x="1068388" y="6355432"/>
            <a:ext cx="23812"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93" name="Freeform 33"/>
          <p:cNvSpPr>
            <a:spLocks/>
          </p:cNvSpPr>
          <p:nvPr/>
        </p:nvSpPr>
        <p:spPr bwMode="auto">
          <a:xfrm>
            <a:off x="1009650" y="6355432"/>
            <a:ext cx="114300" cy="19050"/>
          </a:xfrm>
          <a:custGeom>
            <a:avLst/>
            <a:gdLst>
              <a:gd name="T0" fmla="*/ 37 w 51"/>
              <a:gd name="T1" fmla="*/ 8 h 9"/>
              <a:gd name="T2" fmla="*/ 51 w 51"/>
              <a:gd name="T3" fmla="*/ 0 h 9"/>
              <a:gd name="T4" fmla="*/ 50 w 51"/>
              <a:gd name="T5" fmla="*/ 0 h 9"/>
              <a:gd name="T6" fmla="*/ 0 w 51"/>
              <a:gd name="T7" fmla="*/ 0 h 9"/>
              <a:gd name="T8" fmla="*/ 14 w 51"/>
              <a:gd name="T9" fmla="*/ 9 h 9"/>
              <a:gd name="T10" fmla="*/ 16 w 51"/>
              <a:gd name="T11" fmla="*/ 9 h 9"/>
              <a:gd name="T12" fmla="*/ 34 w 51"/>
              <a:gd name="T13" fmla="*/ 9 h 9"/>
              <a:gd name="T14" fmla="*/ 37 w 51"/>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9">
                <a:moveTo>
                  <a:pt x="37" y="8"/>
                </a:moveTo>
                <a:lnTo>
                  <a:pt x="51" y="0"/>
                </a:lnTo>
                <a:lnTo>
                  <a:pt x="50" y="0"/>
                </a:lnTo>
                <a:lnTo>
                  <a:pt x="0" y="0"/>
                </a:lnTo>
                <a:lnTo>
                  <a:pt x="14" y="9"/>
                </a:lnTo>
                <a:lnTo>
                  <a:pt x="16" y="9"/>
                </a:lnTo>
                <a:lnTo>
                  <a:pt x="34" y="9"/>
                </a:lnTo>
                <a:lnTo>
                  <a:pt x="37" y="8"/>
                </a:lnTo>
                <a:close/>
              </a:path>
            </a:pathLst>
          </a:custGeom>
          <a:gradFill rotWithShape="0">
            <a:gsLst>
              <a:gs pos="0">
                <a:schemeClr val="folHlink"/>
              </a:gs>
              <a:gs pos="100000">
                <a:srgbClr val="DDDDDD"/>
              </a:gs>
            </a:gsLst>
            <a:lin ang="5400000" scaled="1"/>
          </a:gradFill>
          <a:ln w="0">
            <a:solidFill>
              <a:srgbClr val="000000"/>
            </a:solidFill>
            <a:prstDash val="solid"/>
            <a:round/>
            <a:headEnd/>
            <a:tailEnd/>
          </a:ln>
        </p:spPr>
        <p:txBody>
          <a:bodyPr/>
          <a:lstStyle/>
          <a:p>
            <a:endParaRPr lang="fr-FR"/>
          </a:p>
        </p:txBody>
      </p:sp>
      <p:sp>
        <p:nvSpPr>
          <p:cNvPr id="501794" name="Rectangle 34"/>
          <p:cNvSpPr>
            <a:spLocks noChangeArrowheads="1"/>
          </p:cNvSpPr>
          <p:nvPr/>
        </p:nvSpPr>
        <p:spPr bwMode="auto">
          <a:xfrm>
            <a:off x="1154113" y="5525170"/>
            <a:ext cx="69850" cy="1762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795" name="Freeform 35"/>
          <p:cNvSpPr>
            <a:spLocks/>
          </p:cNvSpPr>
          <p:nvPr/>
        </p:nvSpPr>
        <p:spPr bwMode="auto">
          <a:xfrm>
            <a:off x="1146175" y="5525170"/>
            <a:ext cx="77788" cy="174625"/>
          </a:xfrm>
          <a:custGeom>
            <a:avLst/>
            <a:gdLst>
              <a:gd name="T0" fmla="*/ 4 w 35"/>
              <a:gd name="T1" fmla="*/ 84 h 84"/>
              <a:gd name="T2" fmla="*/ 35 w 35"/>
              <a:gd name="T3" fmla="*/ 84 h 84"/>
              <a:gd name="T4" fmla="*/ 35 w 35"/>
              <a:gd name="T5" fmla="*/ 0 h 84"/>
              <a:gd name="T6" fmla="*/ 6 w 35"/>
              <a:gd name="T7" fmla="*/ 0 h 84"/>
              <a:gd name="T8" fmla="*/ 8 w 35"/>
              <a:gd name="T9" fmla="*/ 0 h 84"/>
              <a:gd name="T10" fmla="*/ 4 w 35"/>
              <a:gd name="T11" fmla="*/ 0 h 84"/>
              <a:gd name="T12" fmla="*/ 4 w 35"/>
              <a:gd name="T13" fmla="*/ 1 h 84"/>
              <a:gd name="T14" fmla="*/ 1 w 35"/>
              <a:gd name="T15" fmla="*/ 1 h 84"/>
              <a:gd name="T16" fmla="*/ 1 w 35"/>
              <a:gd name="T17" fmla="*/ 4 h 84"/>
              <a:gd name="T18" fmla="*/ 0 w 35"/>
              <a:gd name="T19" fmla="*/ 4 h 84"/>
              <a:gd name="T20" fmla="*/ 0 w 35"/>
              <a:gd name="T21" fmla="*/ 5 h 84"/>
              <a:gd name="T22" fmla="*/ 0 w 35"/>
              <a:gd name="T23" fmla="*/ 4 h 84"/>
              <a:gd name="T24" fmla="*/ 0 w 35"/>
              <a:gd name="T25" fmla="*/ 80 h 84"/>
              <a:gd name="T26" fmla="*/ 0 w 35"/>
              <a:gd name="T27" fmla="*/ 78 h 84"/>
              <a:gd name="T28" fmla="*/ 0 w 35"/>
              <a:gd name="T29" fmla="*/ 80 h 84"/>
              <a:gd name="T30" fmla="*/ 1 w 35"/>
              <a:gd name="T31" fmla="*/ 80 h 84"/>
              <a:gd name="T32" fmla="*/ 1 w 35"/>
              <a:gd name="T33" fmla="*/ 82 h 84"/>
              <a:gd name="T34" fmla="*/ 4 w 35"/>
              <a:gd name="T35" fmla="*/ 82 h 84"/>
              <a:gd name="T36" fmla="*/ 4 w 35"/>
              <a:gd name="T37" fmla="*/ 84 h 84"/>
              <a:gd name="T38" fmla="*/ 8 w 35"/>
              <a:gd name="T39" fmla="*/ 84 h 84"/>
              <a:gd name="T40" fmla="*/ 4 w 35"/>
              <a:gd name="T4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84">
                <a:moveTo>
                  <a:pt x="4" y="84"/>
                </a:moveTo>
                <a:lnTo>
                  <a:pt x="35" y="84"/>
                </a:lnTo>
                <a:lnTo>
                  <a:pt x="35" y="0"/>
                </a:lnTo>
                <a:lnTo>
                  <a:pt x="6" y="0"/>
                </a:lnTo>
                <a:lnTo>
                  <a:pt x="8" y="0"/>
                </a:lnTo>
                <a:lnTo>
                  <a:pt x="4" y="0"/>
                </a:lnTo>
                <a:lnTo>
                  <a:pt x="4" y="1"/>
                </a:lnTo>
                <a:lnTo>
                  <a:pt x="1" y="1"/>
                </a:lnTo>
                <a:lnTo>
                  <a:pt x="1" y="4"/>
                </a:lnTo>
                <a:lnTo>
                  <a:pt x="0" y="4"/>
                </a:lnTo>
                <a:lnTo>
                  <a:pt x="0" y="5"/>
                </a:lnTo>
                <a:lnTo>
                  <a:pt x="0" y="4"/>
                </a:lnTo>
                <a:lnTo>
                  <a:pt x="0" y="80"/>
                </a:lnTo>
                <a:lnTo>
                  <a:pt x="0" y="78"/>
                </a:lnTo>
                <a:lnTo>
                  <a:pt x="0" y="80"/>
                </a:lnTo>
                <a:lnTo>
                  <a:pt x="1" y="80"/>
                </a:lnTo>
                <a:lnTo>
                  <a:pt x="1" y="82"/>
                </a:lnTo>
                <a:lnTo>
                  <a:pt x="4" y="82"/>
                </a:lnTo>
                <a:lnTo>
                  <a:pt x="4" y="84"/>
                </a:lnTo>
                <a:lnTo>
                  <a:pt x="8" y="84"/>
                </a:lnTo>
                <a:lnTo>
                  <a:pt x="4" y="84"/>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796" name="Line 36"/>
          <p:cNvSpPr>
            <a:spLocks noChangeShapeType="1"/>
          </p:cNvSpPr>
          <p:nvPr/>
        </p:nvSpPr>
        <p:spPr bwMode="auto">
          <a:xfrm>
            <a:off x="1165225" y="5693445"/>
            <a:ext cx="58738" cy="1587"/>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797" name="Line 37"/>
          <p:cNvSpPr>
            <a:spLocks noChangeShapeType="1"/>
          </p:cNvSpPr>
          <p:nvPr/>
        </p:nvSpPr>
        <p:spPr bwMode="auto">
          <a:xfrm flipH="1">
            <a:off x="1168400" y="5528345"/>
            <a:ext cx="52388" cy="1587"/>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798" name="Line 38"/>
          <p:cNvSpPr>
            <a:spLocks noChangeShapeType="1"/>
          </p:cNvSpPr>
          <p:nvPr/>
        </p:nvSpPr>
        <p:spPr bwMode="auto">
          <a:xfrm>
            <a:off x="1154113" y="5536282"/>
            <a:ext cx="3175" cy="150813"/>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799" name="Freeform 39"/>
          <p:cNvSpPr>
            <a:spLocks/>
          </p:cNvSpPr>
          <p:nvPr/>
        </p:nvSpPr>
        <p:spPr bwMode="auto">
          <a:xfrm>
            <a:off x="1154113" y="5685507"/>
            <a:ext cx="19050" cy="7938"/>
          </a:xfrm>
          <a:custGeom>
            <a:avLst/>
            <a:gdLst>
              <a:gd name="T0" fmla="*/ 0 w 8"/>
              <a:gd name="T1" fmla="*/ 0 h 4"/>
              <a:gd name="T2" fmla="*/ 0 w 8"/>
              <a:gd name="T3" fmla="*/ 1 h 4"/>
              <a:gd name="T4" fmla="*/ 1 w 8"/>
              <a:gd name="T5" fmla="*/ 3 h 4"/>
              <a:gd name="T6" fmla="*/ 1 w 8"/>
              <a:gd name="T7" fmla="*/ 4 h 4"/>
              <a:gd name="T8" fmla="*/ 8 w 8"/>
              <a:gd name="T9" fmla="*/ 4 h 4"/>
            </a:gdLst>
            <a:ahLst/>
            <a:cxnLst>
              <a:cxn ang="0">
                <a:pos x="T0" y="T1"/>
              </a:cxn>
              <a:cxn ang="0">
                <a:pos x="T2" y="T3"/>
              </a:cxn>
              <a:cxn ang="0">
                <a:pos x="T4" y="T5"/>
              </a:cxn>
              <a:cxn ang="0">
                <a:pos x="T6" y="T7"/>
              </a:cxn>
              <a:cxn ang="0">
                <a:pos x="T8" y="T9"/>
              </a:cxn>
            </a:cxnLst>
            <a:rect l="0" t="0" r="r" b="b"/>
            <a:pathLst>
              <a:path w="8" h="4">
                <a:moveTo>
                  <a:pt x="0" y="0"/>
                </a:moveTo>
                <a:lnTo>
                  <a:pt x="0" y="1"/>
                </a:lnTo>
                <a:lnTo>
                  <a:pt x="1" y="3"/>
                </a:lnTo>
                <a:lnTo>
                  <a:pt x="1" y="4"/>
                </a:lnTo>
                <a:lnTo>
                  <a:pt x="8"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00" name="Rectangle 40"/>
          <p:cNvSpPr>
            <a:spLocks noChangeArrowheads="1"/>
          </p:cNvSpPr>
          <p:nvPr/>
        </p:nvSpPr>
        <p:spPr bwMode="auto">
          <a:xfrm>
            <a:off x="1154113" y="6085557"/>
            <a:ext cx="69850" cy="238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01" name="Freeform 41"/>
          <p:cNvSpPr>
            <a:spLocks/>
          </p:cNvSpPr>
          <p:nvPr/>
        </p:nvSpPr>
        <p:spPr bwMode="auto">
          <a:xfrm>
            <a:off x="1146175" y="6085557"/>
            <a:ext cx="77788" cy="236538"/>
          </a:xfrm>
          <a:custGeom>
            <a:avLst/>
            <a:gdLst>
              <a:gd name="T0" fmla="*/ 4 w 35"/>
              <a:gd name="T1" fmla="*/ 114 h 114"/>
              <a:gd name="T2" fmla="*/ 35 w 35"/>
              <a:gd name="T3" fmla="*/ 114 h 114"/>
              <a:gd name="T4" fmla="*/ 35 w 35"/>
              <a:gd name="T5" fmla="*/ 2 h 114"/>
              <a:gd name="T6" fmla="*/ 35 w 35"/>
              <a:gd name="T7" fmla="*/ 0 h 114"/>
              <a:gd name="T8" fmla="*/ 6 w 35"/>
              <a:gd name="T9" fmla="*/ 0 h 114"/>
              <a:gd name="T10" fmla="*/ 8 w 35"/>
              <a:gd name="T11" fmla="*/ 0 h 114"/>
              <a:gd name="T12" fmla="*/ 4 w 35"/>
              <a:gd name="T13" fmla="*/ 0 h 114"/>
              <a:gd name="T14" fmla="*/ 4 w 35"/>
              <a:gd name="T15" fmla="*/ 2 h 114"/>
              <a:gd name="T16" fmla="*/ 2 w 35"/>
              <a:gd name="T17" fmla="*/ 2 h 114"/>
              <a:gd name="T18" fmla="*/ 1 w 35"/>
              <a:gd name="T19" fmla="*/ 3 h 114"/>
              <a:gd name="T20" fmla="*/ 1 w 35"/>
              <a:gd name="T21" fmla="*/ 4 h 114"/>
              <a:gd name="T22" fmla="*/ 0 w 35"/>
              <a:gd name="T23" fmla="*/ 4 h 114"/>
              <a:gd name="T24" fmla="*/ 0 w 35"/>
              <a:gd name="T25" fmla="*/ 7 h 114"/>
              <a:gd name="T26" fmla="*/ 0 w 35"/>
              <a:gd name="T27" fmla="*/ 109 h 114"/>
              <a:gd name="T28" fmla="*/ 0 w 35"/>
              <a:gd name="T29" fmla="*/ 107 h 114"/>
              <a:gd name="T30" fmla="*/ 0 w 35"/>
              <a:gd name="T31" fmla="*/ 110 h 114"/>
              <a:gd name="T32" fmla="*/ 1 w 35"/>
              <a:gd name="T33" fmla="*/ 110 h 114"/>
              <a:gd name="T34" fmla="*/ 1 w 35"/>
              <a:gd name="T35" fmla="*/ 111 h 114"/>
              <a:gd name="T36" fmla="*/ 2 w 35"/>
              <a:gd name="T37" fmla="*/ 113 h 114"/>
              <a:gd name="T38" fmla="*/ 4 w 35"/>
              <a:gd name="T39" fmla="*/ 113 h 114"/>
              <a:gd name="T40" fmla="*/ 4 w 35"/>
              <a:gd name="T41" fmla="*/ 114 h 114"/>
              <a:gd name="T42" fmla="*/ 8 w 35"/>
              <a:gd name="T43" fmla="*/ 114 h 114"/>
              <a:gd name="T44" fmla="*/ 4 w 35"/>
              <a:gd name="T4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114">
                <a:moveTo>
                  <a:pt x="4" y="114"/>
                </a:moveTo>
                <a:lnTo>
                  <a:pt x="35" y="114"/>
                </a:lnTo>
                <a:lnTo>
                  <a:pt x="35" y="2"/>
                </a:lnTo>
                <a:lnTo>
                  <a:pt x="35" y="0"/>
                </a:lnTo>
                <a:lnTo>
                  <a:pt x="6" y="0"/>
                </a:lnTo>
                <a:lnTo>
                  <a:pt x="8" y="0"/>
                </a:lnTo>
                <a:lnTo>
                  <a:pt x="4" y="0"/>
                </a:lnTo>
                <a:lnTo>
                  <a:pt x="4" y="2"/>
                </a:lnTo>
                <a:lnTo>
                  <a:pt x="2" y="2"/>
                </a:lnTo>
                <a:lnTo>
                  <a:pt x="1" y="3"/>
                </a:lnTo>
                <a:lnTo>
                  <a:pt x="1" y="4"/>
                </a:lnTo>
                <a:lnTo>
                  <a:pt x="0" y="4"/>
                </a:lnTo>
                <a:lnTo>
                  <a:pt x="0" y="7"/>
                </a:lnTo>
                <a:lnTo>
                  <a:pt x="0" y="109"/>
                </a:lnTo>
                <a:lnTo>
                  <a:pt x="0" y="107"/>
                </a:lnTo>
                <a:lnTo>
                  <a:pt x="0" y="110"/>
                </a:lnTo>
                <a:lnTo>
                  <a:pt x="1" y="110"/>
                </a:lnTo>
                <a:lnTo>
                  <a:pt x="1" y="111"/>
                </a:lnTo>
                <a:lnTo>
                  <a:pt x="2" y="113"/>
                </a:lnTo>
                <a:lnTo>
                  <a:pt x="4" y="113"/>
                </a:lnTo>
                <a:lnTo>
                  <a:pt x="4" y="114"/>
                </a:lnTo>
                <a:lnTo>
                  <a:pt x="8" y="114"/>
                </a:lnTo>
                <a:lnTo>
                  <a:pt x="4" y="114"/>
                </a:lnTo>
                <a:close/>
              </a:path>
            </a:pathLst>
          </a:custGeom>
          <a:solidFill>
            <a:srgbClr val="C0C0C0"/>
          </a:solidFill>
          <a:ln w="0">
            <a:solidFill>
              <a:srgbClr val="000000"/>
            </a:solidFill>
            <a:prstDash val="solid"/>
            <a:round/>
            <a:headEnd/>
            <a:tailEnd/>
          </a:ln>
        </p:spPr>
        <p:txBody>
          <a:bodyPr/>
          <a:lstStyle/>
          <a:p>
            <a:endParaRPr lang="fr-FR"/>
          </a:p>
        </p:txBody>
      </p:sp>
      <p:sp>
        <p:nvSpPr>
          <p:cNvPr id="501802" name="Line 42"/>
          <p:cNvSpPr>
            <a:spLocks noChangeShapeType="1"/>
          </p:cNvSpPr>
          <p:nvPr/>
        </p:nvSpPr>
        <p:spPr bwMode="auto">
          <a:xfrm>
            <a:off x="1165225" y="6320507"/>
            <a:ext cx="58738" cy="1588"/>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03" name="Line 43"/>
          <p:cNvSpPr>
            <a:spLocks noChangeShapeType="1"/>
          </p:cNvSpPr>
          <p:nvPr/>
        </p:nvSpPr>
        <p:spPr bwMode="auto">
          <a:xfrm flipH="1">
            <a:off x="1168400" y="6090320"/>
            <a:ext cx="52388" cy="1587"/>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04" name="Freeform 44"/>
          <p:cNvSpPr>
            <a:spLocks/>
          </p:cNvSpPr>
          <p:nvPr/>
        </p:nvSpPr>
        <p:spPr bwMode="auto">
          <a:xfrm>
            <a:off x="1154113" y="6090320"/>
            <a:ext cx="19050" cy="15875"/>
          </a:xfrm>
          <a:custGeom>
            <a:avLst/>
            <a:gdLst>
              <a:gd name="T0" fmla="*/ 8 w 8"/>
              <a:gd name="T1" fmla="*/ 0 h 8"/>
              <a:gd name="T2" fmla="*/ 5 w 8"/>
              <a:gd name="T3" fmla="*/ 0 h 8"/>
              <a:gd name="T4" fmla="*/ 5 w 8"/>
              <a:gd name="T5" fmla="*/ 1 h 8"/>
              <a:gd name="T6" fmla="*/ 4 w 8"/>
              <a:gd name="T7" fmla="*/ 1 h 8"/>
              <a:gd name="T8" fmla="*/ 4 w 8"/>
              <a:gd name="T9" fmla="*/ 2 h 8"/>
              <a:gd name="T10" fmla="*/ 2 w 8"/>
              <a:gd name="T11" fmla="*/ 2 h 8"/>
              <a:gd name="T12" fmla="*/ 2 w 8"/>
              <a:gd name="T13" fmla="*/ 4 h 8"/>
              <a:gd name="T14" fmla="*/ 1 w 8"/>
              <a:gd name="T15" fmla="*/ 4 h 8"/>
              <a:gd name="T16" fmla="*/ 1 w 8"/>
              <a:gd name="T17" fmla="*/ 5 h 8"/>
              <a:gd name="T18" fmla="*/ 0 w 8"/>
              <a:gd name="T19" fmla="*/ 5 h 8"/>
              <a:gd name="T20" fmla="*/ 0 w 8"/>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8" y="0"/>
                </a:moveTo>
                <a:lnTo>
                  <a:pt x="5" y="0"/>
                </a:lnTo>
                <a:lnTo>
                  <a:pt x="5" y="1"/>
                </a:lnTo>
                <a:lnTo>
                  <a:pt x="4" y="1"/>
                </a:lnTo>
                <a:lnTo>
                  <a:pt x="4" y="2"/>
                </a:lnTo>
                <a:lnTo>
                  <a:pt x="2" y="2"/>
                </a:lnTo>
                <a:lnTo>
                  <a:pt x="2" y="4"/>
                </a:lnTo>
                <a:lnTo>
                  <a:pt x="1" y="4"/>
                </a:lnTo>
                <a:lnTo>
                  <a:pt x="1" y="5"/>
                </a:lnTo>
                <a:lnTo>
                  <a:pt x="0" y="5"/>
                </a:lnTo>
                <a:lnTo>
                  <a:pt x="0" y="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05" name="Line 45"/>
          <p:cNvSpPr>
            <a:spLocks noChangeShapeType="1"/>
          </p:cNvSpPr>
          <p:nvPr/>
        </p:nvSpPr>
        <p:spPr bwMode="auto">
          <a:xfrm>
            <a:off x="1154113" y="6103020"/>
            <a:ext cx="3175" cy="203200"/>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06" name="Freeform 46"/>
          <p:cNvSpPr>
            <a:spLocks/>
          </p:cNvSpPr>
          <p:nvPr/>
        </p:nvSpPr>
        <p:spPr bwMode="auto">
          <a:xfrm>
            <a:off x="1154113" y="6303045"/>
            <a:ext cx="19050" cy="17462"/>
          </a:xfrm>
          <a:custGeom>
            <a:avLst/>
            <a:gdLst>
              <a:gd name="T0" fmla="*/ 0 w 8"/>
              <a:gd name="T1" fmla="*/ 0 h 8"/>
              <a:gd name="T2" fmla="*/ 0 w 8"/>
              <a:gd name="T3" fmla="*/ 2 h 8"/>
              <a:gd name="T4" fmla="*/ 1 w 8"/>
              <a:gd name="T5" fmla="*/ 2 h 8"/>
              <a:gd name="T6" fmla="*/ 1 w 8"/>
              <a:gd name="T7" fmla="*/ 4 h 8"/>
              <a:gd name="T8" fmla="*/ 2 w 8"/>
              <a:gd name="T9" fmla="*/ 4 h 8"/>
              <a:gd name="T10" fmla="*/ 2 w 8"/>
              <a:gd name="T11" fmla="*/ 5 h 8"/>
              <a:gd name="T12" fmla="*/ 4 w 8"/>
              <a:gd name="T13" fmla="*/ 5 h 8"/>
              <a:gd name="T14" fmla="*/ 4 w 8"/>
              <a:gd name="T15" fmla="*/ 6 h 8"/>
              <a:gd name="T16" fmla="*/ 5 w 8"/>
              <a:gd name="T17" fmla="*/ 6 h 8"/>
              <a:gd name="T18" fmla="*/ 5 w 8"/>
              <a:gd name="T19" fmla="*/ 8 h 8"/>
              <a:gd name="T20" fmla="*/ 8 w 8"/>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0"/>
                </a:moveTo>
                <a:lnTo>
                  <a:pt x="0" y="2"/>
                </a:lnTo>
                <a:lnTo>
                  <a:pt x="1" y="2"/>
                </a:lnTo>
                <a:lnTo>
                  <a:pt x="1" y="4"/>
                </a:lnTo>
                <a:lnTo>
                  <a:pt x="2" y="4"/>
                </a:lnTo>
                <a:lnTo>
                  <a:pt x="2" y="5"/>
                </a:lnTo>
                <a:lnTo>
                  <a:pt x="4" y="5"/>
                </a:lnTo>
                <a:lnTo>
                  <a:pt x="4" y="6"/>
                </a:lnTo>
                <a:lnTo>
                  <a:pt x="5" y="6"/>
                </a:lnTo>
                <a:lnTo>
                  <a:pt x="5" y="8"/>
                </a:lnTo>
                <a:lnTo>
                  <a:pt x="8" y="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07" name="Rectangle 47"/>
          <p:cNvSpPr>
            <a:spLocks noChangeArrowheads="1"/>
          </p:cNvSpPr>
          <p:nvPr/>
        </p:nvSpPr>
        <p:spPr bwMode="auto">
          <a:xfrm>
            <a:off x="1154113" y="5712495"/>
            <a:ext cx="69850" cy="1762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08" name="Freeform 48"/>
          <p:cNvSpPr>
            <a:spLocks/>
          </p:cNvSpPr>
          <p:nvPr/>
        </p:nvSpPr>
        <p:spPr bwMode="auto">
          <a:xfrm>
            <a:off x="1146175" y="5712495"/>
            <a:ext cx="77788" cy="174625"/>
          </a:xfrm>
          <a:custGeom>
            <a:avLst/>
            <a:gdLst>
              <a:gd name="T0" fmla="*/ 4 w 35"/>
              <a:gd name="T1" fmla="*/ 84 h 84"/>
              <a:gd name="T2" fmla="*/ 35 w 35"/>
              <a:gd name="T3" fmla="*/ 84 h 84"/>
              <a:gd name="T4" fmla="*/ 35 w 35"/>
              <a:gd name="T5" fmla="*/ 0 h 84"/>
              <a:gd name="T6" fmla="*/ 6 w 35"/>
              <a:gd name="T7" fmla="*/ 0 h 84"/>
              <a:gd name="T8" fmla="*/ 8 w 35"/>
              <a:gd name="T9" fmla="*/ 0 h 84"/>
              <a:gd name="T10" fmla="*/ 4 w 35"/>
              <a:gd name="T11" fmla="*/ 0 h 84"/>
              <a:gd name="T12" fmla="*/ 4 w 35"/>
              <a:gd name="T13" fmla="*/ 2 h 84"/>
              <a:gd name="T14" fmla="*/ 1 w 35"/>
              <a:gd name="T15" fmla="*/ 2 h 84"/>
              <a:gd name="T16" fmla="*/ 1 w 35"/>
              <a:gd name="T17" fmla="*/ 4 h 84"/>
              <a:gd name="T18" fmla="*/ 0 w 35"/>
              <a:gd name="T19" fmla="*/ 4 h 84"/>
              <a:gd name="T20" fmla="*/ 0 w 35"/>
              <a:gd name="T21" fmla="*/ 5 h 84"/>
              <a:gd name="T22" fmla="*/ 0 w 35"/>
              <a:gd name="T23" fmla="*/ 4 h 84"/>
              <a:gd name="T24" fmla="*/ 0 w 35"/>
              <a:gd name="T25" fmla="*/ 80 h 84"/>
              <a:gd name="T26" fmla="*/ 0 w 35"/>
              <a:gd name="T27" fmla="*/ 78 h 84"/>
              <a:gd name="T28" fmla="*/ 0 w 35"/>
              <a:gd name="T29" fmla="*/ 80 h 84"/>
              <a:gd name="T30" fmla="*/ 1 w 35"/>
              <a:gd name="T31" fmla="*/ 80 h 84"/>
              <a:gd name="T32" fmla="*/ 1 w 35"/>
              <a:gd name="T33" fmla="*/ 82 h 84"/>
              <a:gd name="T34" fmla="*/ 4 w 35"/>
              <a:gd name="T35" fmla="*/ 82 h 84"/>
              <a:gd name="T36" fmla="*/ 4 w 35"/>
              <a:gd name="T37" fmla="*/ 84 h 84"/>
              <a:gd name="T38" fmla="*/ 8 w 35"/>
              <a:gd name="T39" fmla="*/ 84 h 84"/>
              <a:gd name="T40" fmla="*/ 4 w 35"/>
              <a:gd name="T4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84">
                <a:moveTo>
                  <a:pt x="4" y="84"/>
                </a:moveTo>
                <a:lnTo>
                  <a:pt x="35" y="84"/>
                </a:lnTo>
                <a:lnTo>
                  <a:pt x="35" y="0"/>
                </a:lnTo>
                <a:lnTo>
                  <a:pt x="6" y="0"/>
                </a:lnTo>
                <a:lnTo>
                  <a:pt x="8" y="0"/>
                </a:lnTo>
                <a:lnTo>
                  <a:pt x="4" y="0"/>
                </a:lnTo>
                <a:lnTo>
                  <a:pt x="4" y="2"/>
                </a:lnTo>
                <a:lnTo>
                  <a:pt x="1" y="2"/>
                </a:lnTo>
                <a:lnTo>
                  <a:pt x="1" y="4"/>
                </a:lnTo>
                <a:lnTo>
                  <a:pt x="0" y="4"/>
                </a:lnTo>
                <a:lnTo>
                  <a:pt x="0" y="5"/>
                </a:lnTo>
                <a:lnTo>
                  <a:pt x="0" y="4"/>
                </a:lnTo>
                <a:lnTo>
                  <a:pt x="0" y="80"/>
                </a:lnTo>
                <a:lnTo>
                  <a:pt x="0" y="78"/>
                </a:lnTo>
                <a:lnTo>
                  <a:pt x="0" y="80"/>
                </a:lnTo>
                <a:lnTo>
                  <a:pt x="1" y="80"/>
                </a:lnTo>
                <a:lnTo>
                  <a:pt x="1" y="82"/>
                </a:lnTo>
                <a:lnTo>
                  <a:pt x="4" y="82"/>
                </a:lnTo>
                <a:lnTo>
                  <a:pt x="4" y="84"/>
                </a:lnTo>
                <a:lnTo>
                  <a:pt x="8" y="84"/>
                </a:lnTo>
                <a:lnTo>
                  <a:pt x="4" y="84"/>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09" name="Line 49"/>
          <p:cNvSpPr>
            <a:spLocks noChangeShapeType="1"/>
          </p:cNvSpPr>
          <p:nvPr/>
        </p:nvSpPr>
        <p:spPr bwMode="auto">
          <a:xfrm>
            <a:off x="1165225" y="5882357"/>
            <a:ext cx="58738" cy="1588"/>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10" name="Line 50"/>
          <p:cNvSpPr>
            <a:spLocks noChangeShapeType="1"/>
          </p:cNvSpPr>
          <p:nvPr/>
        </p:nvSpPr>
        <p:spPr bwMode="auto">
          <a:xfrm flipH="1">
            <a:off x="1168400" y="5717257"/>
            <a:ext cx="52388" cy="1588"/>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11" name="Freeform 51"/>
          <p:cNvSpPr>
            <a:spLocks/>
          </p:cNvSpPr>
          <p:nvPr/>
        </p:nvSpPr>
        <p:spPr bwMode="auto">
          <a:xfrm>
            <a:off x="1154113" y="5717257"/>
            <a:ext cx="19050" cy="9525"/>
          </a:xfrm>
          <a:custGeom>
            <a:avLst/>
            <a:gdLst>
              <a:gd name="T0" fmla="*/ 8 w 8"/>
              <a:gd name="T1" fmla="*/ 0 h 5"/>
              <a:gd name="T2" fmla="*/ 4 w 8"/>
              <a:gd name="T3" fmla="*/ 0 h 5"/>
              <a:gd name="T4" fmla="*/ 4 w 8"/>
              <a:gd name="T5" fmla="*/ 1 h 5"/>
              <a:gd name="T6" fmla="*/ 1 w 8"/>
              <a:gd name="T7" fmla="*/ 1 h 5"/>
              <a:gd name="T8" fmla="*/ 1 w 8"/>
              <a:gd name="T9" fmla="*/ 3 h 5"/>
              <a:gd name="T10" fmla="*/ 0 w 8"/>
              <a:gd name="T11" fmla="*/ 3 h 5"/>
              <a:gd name="T12" fmla="*/ 0 w 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8" y="0"/>
                </a:moveTo>
                <a:lnTo>
                  <a:pt x="4" y="0"/>
                </a:lnTo>
                <a:lnTo>
                  <a:pt x="4" y="1"/>
                </a:lnTo>
                <a:lnTo>
                  <a:pt x="1" y="1"/>
                </a:lnTo>
                <a:lnTo>
                  <a:pt x="1" y="3"/>
                </a:lnTo>
                <a:lnTo>
                  <a:pt x="0" y="3"/>
                </a:lnTo>
                <a:lnTo>
                  <a:pt x="0"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12" name="Line 52"/>
          <p:cNvSpPr>
            <a:spLocks noChangeShapeType="1"/>
          </p:cNvSpPr>
          <p:nvPr/>
        </p:nvSpPr>
        <p:spPr bwMode="auto">
          <a:xfrm>
            <a:off x="1154113" y="5722020"/>
            <a:ext cx="3175" cy="152400"/>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13" name="Freeform 53"/>
          <p:cNvSpPr>
            <a:spLocks/>
          </p:cNvSpPr>
          <p:nvPr/>
        </p:nvSpPr>
        <p:spPr bwMode="auto">
          <a:xfrm>
            <a:off x="1154113" y="5872832"/>
            <a:ext cx="19050" cy="9525"/>
          </a:xfrm>
          <a:custGeom>
            <a:avLst/>
            <a:gdLst>
              <a:gd name="T0" fmla="*/ 0 w 8"/>
              <a:gd name="T1" fmla="*/ 0 h 5"/>
              <a:gd name="T2" fmla="*/ 0 w 8"/>
              <a:gd name="T3" fmla="*/ 1 h 5"/>
              <a:gd name="T4" fmla="*/ 1 w 8"/>
              <a:gd name="T5" fmla="*/ 1 h 5"/>
              <a:gd name="T6" fmla="*/ 1 w 8"/>
              <a:gd name="T7" fmla="*/ 4 h 5"/>
              <a:gd name="T8" fmla="*/ 4 w 8"/>
              <a:gd name="T9" fmla="*/ 4 h 5"/>
              <a:gd name="T10" fmla="*/ 4 w 8"/>
              <a:gd name="T11" fmla="*/ 5 h 5"/>
              <a:gd name="T12" fmla="*/ 8 w 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0" y="0"/>
                </a:moveTo>
                <a:lnTo>
                  <a:pt x="0" y="1"/>
                </a:lnTo>
                <a:lnTo>
                  <a:pt x="1" y="1"/>
                </a:lnTo>
                <a:lnTo>
                  <a:pt x="1" y="4"/>
                </a:lnTo>
                <a:lnTo>
                  <a:pt x="4" y="4"/>
                </a:lnTo>
                <a:lnTo>
                  <a:pt x="4" y="5"/>
                </a:lnTo>
                <a:lnTo>
                  <a:pt x="8"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14" name="Rectangle 54"/>
          <p:cNvSpPr>
            <a:spLocks noChangeArrowheads="1"/>
          </p:cNvSpPr>
          <p:nvPr/>
        </p:nvSpPr>
        <p:spPr bwMode="auto">
          <a:xfrm>
            <a:off x="1154113" y="5899820"/>
            <a:ext cx="69850" cy="17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15" name="Freeform 55"/>
          <p:cNvSpPr>
            <a:spLocks/>
          </p:cNvSpPr>
          <p:nvPr/>
        </p:nvSpPr>
        <p:spPr bwMode="auto">
          <a:xfrm>
            <a:off x="1146175" y="5899820"/>
            <a:ext cx="77788" cy="176212"/>
          </a:xfrm>
          <a:custGeom>
            <a:avLst/>
            <a:gdLst>
              <a:gd name="T0" fmla="*/ 4 w 35"/>
              <a:gd name="T1" fmla="*/ 85 h 85"/>
              <a:gd name="T2" fmla="*/ 35 w 35"/>
              <a:gd name="T3" fmla="*/ 85 h 85"/>
              <a:gd name="T4" fmla="*/ 35 w 35"/>
              <a:gd name="T5" fmla="*/ 2 h 85"/>
              <a:gd name="T6" fmla="*/ 35 w 35"/>
              <a:gd name="T7" fmla="*/ 0 h 85"/>
              <a:gd name="T8" fmla="*/ 6 w 35"/>
              <a:gd name="T9" fmla="*/ 0 h 85"/>
              <a:gd name="T10" fmla="*/ 8 w 35"/>
              <a:gd name="T11" fmla="*/ 0 h 85"/>
              <a:gd name="T12" fmla="*/ 4 w 35"/>
              <a:gd name="T13" fmla="*/ 0 h 85"/>
              <a:gd name="T14" fmla="*/ 4 w 35"/>
              <a:gd name="T15" fmla="*/ 2 h 85"/>
              <a:gd name="T16" fmla="*/ 1 w 35"/>
              <a:gd name="T17" fmla="*/ 2 h 85"/>
              <a:gd name="T18" fmla="*/ 1 w 35"/>
              <a:gd name="T19" fmla="*/ 4 h 85"/>
              <a:gd name="T20" fmla="*/ 0 w 35"/>
              <a:gd name="T21" fmla="*/ 4 h 85"/>
              <a:gd name="T22" fmla="*/ 0 w 35"/>
              <a:gd name="T23" fmla="*/ 6 h 85"/>
              <a:gd name="T24" fmla="*/ 0 w 35"/>
              <a:gd name="T25" fmla="*/ 4 h 85"/>
              <a:gd name="T26" fmla="*/ 0 w 35"/>
              <a:gd name="T27" fmla="*/ 81 h 85"/>
              <a:gd name="T28" fmla="*/ 0 w 35"/>
              <a:gd name="T29" fmla="*/ 80 h 85"/>
              <a:gd name="T30" fmla="*/ 0 w 35"/>
              <a:gd name="T31" fmla="*/ 81 h 85"/>
              <a:gd name="T32" fmla="*/ 1 w 35"/>
              <a:gd name="T33" fmla="*/ 81 h 85"/>
              <a:gd name="T34" fmla="*/ 1 w 35"/>
              <a:gd name="T35" fmla="*/ 84 h 85"/>
              <a:gd name="T36" fmla="*/ 4 w 35"/>
              <a:gd name="T37" fmla="*/ 84 h 85"/>
              <a:gd name="T38" fmla="*/ 4 w 35"/>
              <a:gd name="T39" fmla="*/ 85 h 85"/>
              <a:gd name="T40" fmla="*/ 8 w 35"/>
              <a:gd name="T41" fmla="*/ 85 h 85"/>
              <a:gd name="T42" fmla="*/ 4 w 35"/>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85">
                <a:moveTo>
                  <a:pt x="4" y="85"/>
                </a:moveTo>
                <a:lnTo>
                  <a:pt x="35" y="85"/>
                </a:lnTo>
                <a:lnTo>
                  <a:pt x="35" y="2"/>
                </a:lnTo>
                <a:lnTo>
                  <a:pt x="35" y="0"/>
                </a:lnTo>
                <a:lnTo>
                  <a:pt x="6" y="0"/>
                </a:lnTo>
                <a:lnTo>
                  <a:pt x="8" y="0"/>
                </a:lnTo>
                <a:lnTo>
                  <a:pt x="4" y="0"/>
                </a:lnTo>
                <a:lnTo>
                  <a:pt x="4" y="2"/>
                </a:lnTo>
                <a:lnTo>
                  <a:pt x="1" y="2"/>
                </a:lnTo>
                <a:lnTo>
                  <a:pt x="1" y="4"/>
                </a:lnTo>
                <a:lnTo>
                  <a:pt x="0" y="4"/>
                </a:lnTo>
                <a:lnTo>
                  <a:pt x="0" y="6"/>
                </a:lnTo>
                <a:lnTo>
                  <a:pt x="0" y="4"/>
                </a:lnTo>
                <a:lnTo>
                  <a:pt x="0" y="81"/>
                </a:lnTo>
                <a:lnTo>
                  <a:pt x="0" y="80"/>
                </a:lnTo>
                <a:lnTo>
                  <a:pt x="0" y="81"/>
                </a:lnTo>
                <a:lnTo>
                  <a:pt x="1" y="81"/>
                </a:lnTo>
                <a:lnTo>
                  <a:pt x="1" y="84"/>
                </a:lnTo>
                <a:lnTo>
                  <a:pt x="4" y="84"/>
                </a:lnTo>
                <a:lnTo>
                  <a:pt x="4" y="85"/>
                </a:lnTo>
                <a:lnTo>
                  <a:pt x="8" y="85"/>
                </a:lnTo>
                <a:lnTo>
                  <a:pt x="4" y="85"/>
                </a:lnTo>
                <a:close/>
              </a:path>
            </a:pathLst>
          </a:custGeom>
          <a:solidFill>
            <a:srgbClr val="C0C0C0"/>
          </a:solidFill>
          <a:ln w="0">
            <a:solidFill>
              <a:srgbClr val="000000"/>
            </a:solidFill>
            <a:prstDash val="solid"/>
            <a:round/>
            <a:headEnd/>
            <a:tailEnd/>
          </a:ln>
        </p:spPr>
        <p:txBody>
          <a:bodyPr/>
          <a:lstStyle/>
          <a:p>
            <a:endParaRPr lang="fr-FR"/>
          </a:p>
        </p:txBody>
      </p:sp>
      <p:sp>
        <p:nvSpPr>
          <p:cNvPr id="501816" name="Line 56"/>
          <p:cNvSpPr>
            <a:spLocks noChangeShapeType="1"/>
          </p:cNvSpPr>
          <p:nvPr/>
        </p:nvSpPr>
        <p:spPr bwMode="auto">
          <a:xfrm>
            <a:off x="1165225" y="6069682"/>
            <a:ext cx="58738" cy="1588"/>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17" name="Line 57"/>
          <p:cNvSpPr>
            <a:spLocks noChangeShapeType="1"/>
          </p:cNvSpPr>
          <p:nvPr/>
        </p:nvSpPr>
        <p:spPr bwMode="auto">
          <a:xfrm flipH="1">
            <a:off x="1168400" y="5904582"/>
            <a:ext cx="52388" cy="3175"/>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18" name="Freeform 58"/>
          <p:cNvSpPr>
            <a:spLocks/>
          </p:cNvSpPr>
          <p:nvPr/>
        </p:nvSpPr>
        <p:spPr bwMode="auto">
          <a:xfrm>
            <a:off x="1154113" y="5904582"/>
            <a:ext cx="19050" cy="9525"/>
          </a:xfrm>
          <a:custGeom>
            <a:avLst/>
            <a:gdLst>
              <a:gd name="T0" fmla="*/ 8 w 8"/>
              <a:gd name="T1" fmla="*/ 0 h 4"/>
              <a:gd name="T2" fmla="*/ 1 w 8"/>
              <a:gd name="T3" fmla="*/ 0 h 4"/>
              <a:gd name="T4" fmla="*/ 1 w 8"/>
              <a:gd name="T5" fmla="*/ 3 h 4"/>
              <a:gd name="T6" fmla="*/ 0 w 8"/>
              <a:gd name="T7" fmla="*/ 3 h 4"/>
              <a:gd name="T8" fmla="*/ 0 w 8"/>
              <a:gd name="T9" fmla="*/ 4 h 4"/>
            </a:gdLst>
            <a:ahLst/>
            <a:cxnLst>
              <a:cxn ang="0">
                <a:pos x="T0" y="T1"/>
              </a:cxn>
              <a:cxn ang="0">
                <a:pos x="T2" y="T3"/>
              </a:cxn>
              <a:cxn ang="0">
                <a:pos x="T4" y="T5"/>
              </a:cxn>
              <a:cxn ang="0">
                <a:pos x="T6" y="T7"/>
              </a:cxn>
              <a:cxn ang="0">
                <a:pos x="T8" y="T9"/>
              </a:cxn>
            </a:cxnLst>
            <a:rect l="0" t="0" r="r" b="b"/>
            <a:pathLst>
              <a:path w="8" h="4">
                <a:moveTo>
                  <a:pt x="8" y="0"/>
                </a:moveTo>
                <a:lnTo>
                  <a:pt x="1" y="0"/>
                </a:lnTo>
                <a:lnTo>
                  <a:pt x="1" y="3"/>
                </a:lnTo>
                <a:lnTo>
                  <a:pt x="0" y="3"/>
                </a:lnTo>
                <a:lnTo>
                  <a:pt x="0"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19" name="Line 59"/>
          <p:cNvSpPr>
            <a:spLocks noChangeShapeType="1"/>
          </p:cNvSpPr>
          <p:nvPr/>
        </p:nvSpPr>
        <p:spPr bwMode="auto">
          <a:xfrm>
            <a:off x="1154113" y="5914107"/>
            <a:ext cx="3175" cy="150813"/>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20" name="Freeform 60"/>
          <p:cNvSpPr>
            <a:spLocks/>
          </p:cNvSpPr>
          <p:nvPr/>
        </p:nvSpPr>
        <p:spPr bwMode="auto">
          <a:xfrm>
            <a:off x="1154113" y="6060157"/>
            <a:ext cx="19050" cy="9525"/>
          </a:xfrm>
          <a:custGeom>
            <a:avLst/>
            <a:gdLst>
              <a:gd name="T0" fmla="*/ 0 w 8"/>
              <a:gd name="T1" fmla="*/ 0 h 4"/>
              <a:gd name="T2" fmla="*/ 0 w 8"/>
              <a:gd name="T3" fmla="*/ 2 h 4"/>
              <a:gd name="T4" fmla="*/ 1 w 8"/>
              <a:gd name="T5" fmla="*/ 2 h 4"/>
              <a:gd name="T6" fmla="*/ 1 w 8"/>
              <a:gd name="T7" fmla="*/ 3 h 4"/>
              <a:gd name="T8" fmla="*/ 4 w 8"/>
              <a:gd name="T9" fmla="*/ 3 h 4"/>
              <a:gd name="T10" fmla="*/ 4 w 8"/>
              <a:gd name="T11" fmla="*/ 4 h 4"/>
              <a:gd name="T12" fmla="*/ 8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0" y="0"/>
                </a:moveTo>
                <a:lnTo>
                  <a:pt x="0" y="2"/>
                </a:lnTo>
                <a:lnTo>
                  <a:pt x="1" y="2"/>
                </a:lnTo>
                <a:lnTo>
                  <a:pt x="1" y="3"/>
                </a:lnTo>
                <a:lnTo>
                  <a:pt x="4" y="3"/>
                </a:lnTo>
                <a:lnTo>
                  <a:pt x="4" y="4"/>
                </a:lnTo>
                <a:lnTo>
                  <a:pt x="8"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21" name="Rectangle 61"/>
          <p:cNvSpPr>
            <a:spLocks noChangeArrowheads="1"/>
          </p:cNvSpPr>
          <p:nvPr/>
        </p:nvSpPr>
        <p:spPr bwMode="auto">
          <a:xfrm>
            <a:off x="1163638" y="6542757"/>
            <a:ext cx="50800" cy="84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22" name="Rectangle 62"/>
          <p:cNvSpPr>
            <a:spLocks noChangeArrowheads="1"/>
          </p:cNvSpPr>
          <p:nvPr/>
        </p:nvSpPr>
        <p:spPr bwMode="auto">
          <a:xfrm>
            <a:off x="1163638" y="6542757"/>
            <a:ext cx="55562" cy="84138"/>
          </a:xfrm>
          <a:prstGeom prst="rect">
            <a:avLst/>
          </a:prstGeom>
          <a:gradFill rotWithShape="0">
            <a:gsLst>
              <a:gs pos="0">
                <a:schemeClr val="folHlink"/>
              </a:gs>
              <a:gs pos="100000">
                <a:srgbClr val="DDDDDD"/>
              </a:gs>
            </a:gsLst>
            <a:lin ang="0" scaled="1"/>
          </a:gradFill>
          <a:ln w="0">
            <a:solidFill>
              <a:srgbClr val="000000"/>
            </a:solidFill>
            <a:miter lim="800000"/>
            <a:headEnd/>
            <a:tailEnd/>
          </a:ln>
        </p:spPr>
        <p:txBody>
          <a:bodyPr/>
          <a:lstStyle/>
          <a:p>
            <a:endParaRPr lang="fr-FR"/>
          </a:p>
        </p:txBody>
      </p:sp>
      <p:sp>
        <p:nvSpPr>
          <p:cNvPr id="501823" name="Rectangle 63"/>
          <p:cNvSpPr>
            <a:spLocks noChangeArrowheads="1"/>
          </p:cNvSpPr>
          <p:nvPr/>
        </p:nvSpPr>
        <p:spPr bwMode="auto">
          <a:xfrm>
            <a:off x="1174750" y="6525295"/>
            <a:ext cx="33338"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24" name="Freeform 64"/>
          <p:cNvSpPr>
            <a:spLocks/>
          </p:cNvSpPr>
          <p:nvPr/>
        </p:nvSpPr>
        <p:spPr bwMode="auto">
          <a:xfrm>
            <a:off x="1163638" y="6525295"/>
            <a:ext cx="50800" cy="17462"/>
          </a:xfrm>
          <a:custGeom>
            <a:avLst/>
            <a:gdLst>
              <a:gd name="T0" fmla="*/ 20 w 23"/>
              <a:gd name="T1" fmla="*/ 1 h 8"/>
              <a:gd name="T2" fmla="*/ 23 w 23"/>
              <a:gd name="T3" fmla="*/ 8 h 8"/>
              <a:gd name="T4" fmla="*/ 22 w 23"/>
              <a:gd name="T5" fmla="*/ 8 h 8"/>
              <a:gd name="T6" fmla="*/ 0 w 23"/>
              <a:gd name="T7" fmla="*/ 8 h 8"/>
              <a:gd name="T8" fmla="*/ 5 w 23"/>
              <a:gd name="T9" fmla="*/ 1 h 8"/>
              <a:gd name="T10" fmla="*/ 5 w 23"/>
              <a:gd name="T11" fmla="*/ 0 h 8"/>
              <a:gd name="T12" fmla="*/ 18 w 23"/>
              <a:gd name="T13" fmla="*/ 0 h 8"/>
              <a:gd name="T14" fmla="*/ 20 w 23"/>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8">
                <a:moveTo>
                  <a:pt x="20" y="1"/>
                </a:moveTo>
                <a:lnTo>
                  <a:pt x="23" y="8"/>
                </a:lnTo>
                <a:lnTo>
                  <a:pt x="22" y="8"/>
                </a:lnTo>
                <a:lnTo>
                  <a:pt x="0" y="8"/>
                </a:lnTo>
                <a:lnTo>
                  <a:pt x="5" y="1"/>
                </a:lnTo>
                <a:lnTo>
                  <a:pt x="5" y="0"/>
                </a:lnTo>
                <a:lnTo>
                  <a:pt x="18" y="0"/>
                </a:lnTo>
                <a:lnTo>
                  <a:pt x="20" y="1"/>
                </a:lnTo>
                <a:close/>
              </a:path>
            </a:pathLst>
          </a:custGeom>
          <a:gradFill rotWithShape="0">
            <a:gsLst>
              <a:gs pos="0">
                <a:schemeClr val="folHlink"/>
              </a:gs>
              <a:gs pos="100000">
                <a:schemeClr val="bg2"/>
              </a:gs>
            </a:gsLst>
            <a:lin ang="5400000" scaled="1"/>
          </a:gradFill>
          <a:ln w="0">
            <a:solidFill>
              <a:srgbClr val="000000"/>
            </a:solidFill>
            <a:prstDash val="solid"/>
            <a:round/>
            <a:headEnd/>
            <a:tailEnd/>
          </a:ln>
        </p:spPr>
        <p:txBody>
          <a:bodyPr/>
          <a:lstStyle/>
          <a:p>
            <a:endParaRPr lang="fr-FR"/>
          </a:p>
        </p:txBody>
      </p:sp>
      <p:sp>
        <p:nvSpPr>
          <p:cNvPr id="501825" name="Rectangle 65"/>
          <p:cNvSpPr>
            <a:spLocks noChangeArrowheads="1"/>
          </p:cNvSpPr>
          <p:nvPr/>
        </p:nvSpPr>
        <p:spPr bwMode="auto">
          <a:xfrm>
            <a:off x="1147763" y="6625307"/>
            <a:ext cx="82550" cy="26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26" name="Rectangle 66"/>
          <p:cNvSpPr>
            <a:spLocks noChangeArrowheads="1"/>
          </p:cNvSpPr>
          <p:nvPr/>
        </p:nvSpPr>
        <p:spPr bwMode="auto">
          <a:xfrm>
            <a:off x="1147763" y="6625307"/>
            <a:ext cx="84137" cy="26988"/>
          </a:xfrm>
          <a:prstGeom prst="rect">
            <a:avLst/>
          </a:prstGeom>
          <a:gradFill rotWithShape="0">
            <a:gsLst>
              <a:gs pos="0">
                <a:schemeClr val="folHlink"/>
              </a:gs>
              <a:gs pos="100000">
                <a:srgbClr val="969696"/>
              </a:gs>
            </a:gsLst>
            <a:lin ang="0" scaled="1"/>
          </a:gradFill>
          <a:ln w="0">
            <a:solidFill>
              <a:srgbClr val="000000"/>
            </a:solidFill>
            <a:miter lim="800000"/>
            <a:headEnd/>
            <a:tailEnd/>
          </a:ln>
        </p:spPr>
        <p:txBody>
          <a:bodyPr/>
          <a:lstStyle/>
          <a:p>
            <a:endParaRPr lang="fr-FR"/>
          </a:p>
        </p:txBody>
      </p:sp>
      <p:sp>
        <p:nvSpPr>
          <p:cNvPr id="501827" name="Freeform 67"/>
          <p:cNvSpPr>
            <a:spLocks/>
          </p:cNvSpPr>
          <p:nvPr/>
        </p:nvSpPr>
        <p:spPr bwMode="auto">
          <a:xfrm>
            <a:off x="1147763" y="6611020"/>
            <a:ext cx="15875" cy="14287"/>
          </a:xfrm>
          <a:custGeom>
            <a:avLst/>
            <a:gdLst>
              <a:gd name="T0" fmla="*/ 0 w 7"/>
              <a:gd name="T1" fmla="*/ 7 h 7"/>
              <a:gd name="T2" fmla="*/ 7 w 7"/>
              <a:gd name="T3" fmla="*/ 0 h 7"/>
              <a:gd name="T4" fmla="*/ 7 w 7"/>
              <a:gd name="T5" fmla="*/ 7 h 7"/>
              <a:gd name="T6" fmla="*/ 0 w 7"/>
              <a:gd name="T7" fmla="*/ 7 h 7"/>
            </a:gdLst>
            <a:ahLst/>
            <a:cxnLst>
              <a:cxn ang="0">
                <a:pos x="T0" y="T1"/>
              </a:cxn>
              <a:cxn ang="0">
                <a:pos x="T2" y="T3"/>
              </a:cxn>
              <a:cxn ang="0">
                <a:pos x="T4" y="T5"/>
              </a:cxn>
              <a:cxn ang="0">
                <a:pos x="T6" y="T7"/>
              </a:cxn>
            </a:cxnLst>
            <a:rect l="0" t="0" r="r" b="b"/>
            <a:pathLst>
              <a:path w="7" h="7">
                <a:moveTo>
                  <a:pt x="0" y="7"/>
                </a:moveTo>
                <a:lnTo>
                  <a:pt x="7" y="0"/>
                </a:lnTo>
                <a:lnTo>
                  <a:pt x="7" y="7"/>
                </a:lnTo>
                <a:lnTo>
                  <a:pt x="0" y="7"/>
                </a:lnTo>
                <a:close/>
              </a:path>
            </a:pathLst>
          </a:custGeom>
          <a:solidFill>
            <a:srgbClr val="000000"/>
          </a:solidFill>
          <a:ln w="0">
            <a:solidFill>
              <a:srgbClr val="000000"/>
            </a:solidFill>
            <a:prstDash val="solid"/>
            <a:round/>
            <a:headEnd/>
            <a:tailEnd/>
          </a:ln>
        </p:spPr>
        <p:txBody>
          <a:bodyPr/>
          <a:lstStyle/>
          <a:p>
            <a:endParaRPr lang="fr-FR"/>
          </a:p>
        </p:txBody>
      </p:sp>
      <p:sp>
        <p:nvSpPr>
          <p:cNvPr id="501828" name="Freeform 68"/>
          <p:cNvSpPr>
            <a:spLocks/>
          </p:cNvSpPr>
          <p:nvPr/>
        </p:nvSpPr>
        <p:spPr bwMode="auto">
          <a:xfrm>
            <a:off x="1214438" y="6611020"/>
            <a:ext cx="14287" cy="14287"/>
          </a:xfrm>
          <a:custGeom>
            <a:avLst/>
            <a:gdLst>
              <a:gd name="T0" fmla="*/ 6 w 6"/>
              <a:gd name="T1" fmla="*/ 7 h 7"/>
              <a:gd name="T2" fmla="*/ 0 w 6"/>
              <a:gd name="T3" fmla="*/ 0 h 7"/>
              <a:gd name="T4" fmla="*/ 0 w 6"/>
              <a:gd name="T5" fmla="*/ 7 h 7"/>
              <a:gd name="T6" fmla="*/ 6 w 6"/>
              <a:gd name="T7" fmla="*/ 7 h 7"/>
            </a:gdLst>
            <a:ahLst/>
            <a:cxnLst>
              <a:cxn ang="0">
                <a:pos x="T0" y="T1"/>
              </a:cxn>
              <a:cxn ang="0">
                <a:pos x="T2" y="T3"/>
              </a:cxn>
              <a:cxn ang="0">
                <a:pos x="T4" y="T5"/>
              </a:cxn>
              <a:cxn ang="0">
                <a:pos x="T6" y="T7"/>
              </a:cxn>
            </a:cxnLst>
            <a:rect l="0" t="0" r="r" b="b"/>
            <a:pathLst>
              <a:path w="6" h="7">
                <a:moveTo>
                  <a:pt x="6" y="7"/>
                </a:moveTo>
                <a:lnTo>
                  <a:pt x="0" y="0"/>
                </a:lnTo>
                <a:lnTo>
                  <a:pt x="0" y="7"/>
                </a:lnTo>
                <a:lnTo>
                  <a:pt x="6" y="7"/>
                </a:lnTo>
                <a:close/>
              </a:path>
            </a:pathLst>
          </a:custGeom>
          <a:solidFill>
            <a:srgbClr val="000000"/>
          </a:solidFill>
          <a:ln w="0">
            <a:solidFill>
              <a:srgbClr val="000000"/>
            </a:solidFill>
            <a:prstDash val="solid"/>
            <a:round/>
            <a:headEnd/>
            <a:tailEnd/>
          </a:ln>
        </p:spPr>
        <p:txBody>
          <a:bodyPr/>
          <a:lstStyle/>
          <a:p>
            <a:endParaRPr lang="fr-FR"/>
          </a:p>
        </p:txBody>
      </p:sp>
      <p:sp>
        <p:nvSpPr>
          <p:cNvPr id="501829" name="Rectangle 69"/>
          <p:cNvSpPr>
            <a:spLocks noChangeArrowheads="1"/>
          </p:cNvSpPr>
          <p:nvPr/>
        </p:nvSpPr>
        <p:spPr bwMode="auto">
          <a:xfrm>
            <a:off x="1168400" y="6323682"/>
            <a:ext cx="44450" cy="204788"/>
          </a:xfrm>
          <a:prstGeom prst="rect">
            <a:avLst/>
          </a:prstGeom>
          <a:solidFill>
            <a:srgbClr val="FFFFFF"/>
          </a:solidFill>
          <a:ln w="0">
            <a:solidFill>
              <a:srgbClr val="000000"/>
            </a:solidFill>
            <a:miter lim="800000"/>
            <a:headEnd/>
            <a:tailEnd/>
          </a:ln>
        </p:spPr>
        <p:txBody>
          <a:bodyPr/>
          <a:lstStyle/>
          <a:p>
            <a:endParaRPr lang="fr-FR"/>
          </a:p>
        </p:txBody>
      </p:sp>
      <p:sp>
        <p:nvSpPr>
          <p:cNvPr id="501830" name="Rectangle 70"/>
          <p:cNvSpPr>
            <a:spLocks noChangeArrowheads="1"/>
          </p:cNvSpPr>
          <p:nvPr/>
        </p:nvSpPr>
        <p:spPr bwMode="auto">
          <a:xfrm>
            <a:off x="1174750" y="6288757"/>
            <a:ext cx="28575" cy="239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31" name="Rectangle 71"/>
          <p:cNvSpPr>
            <a:spLocks noChangeArrowheads="1"/>
          </p:cNvSpPr>
          <p:nvPr/>
        </p:nvSpPr>
        <p:spPr bwMode="auto">
          <a:xfrm>
            <a:off x="1174750" y="6288757"/>
            <a:ext cx="33338" cy="239713"/>
          </a:xfrm>
          <a:prstGeom prst="rect">
            <a:avLst/>
          </a:prstGeom>
          <a:gradFill rotWithShape="0">
            <a:gsLst>
              <a:gs pos="0">
                <a:schemeClr val="folHlink"/>
              </a:gs>
              <a:gs pos="100000">
                <a:srgbClr val="DDDDDD"/>
              </a:gs>
            </a:gsLst>
            <a:lin ang="0" scaled="1"/>
          </a:gradFill>
          <a:ln w="0">
            <a:solidFill>
              <a:srgbClr val="000000"/>
            </a:solidFill>
            <a:miter lim="800000"/>
            <a:headEnd/>
            <a:tailEnd/>
          </a:ln>
        </p:spPr>
        <p:txBody>
          <a:bodyPr/>
          <a:lstStyle/>
          <a:p>
            <a:endParaRPr lang="fr-FR"/>
          </a:p>
        </p:txBody>
      </p:sp>
      <p:sp>
        <p:nvSpPr>
          <p:cNvPr id="501832" name="Freeform 72"/>
          <p:cNvSpPr>
            <a:spLocks/>
          </p:cNvSpPr>
          <p:nvPr/>
        </p:nvSpPr>
        <p:spPr bwMode="auto">
          <a:xfrm>
            <a:off x="1223963" y="5448970"/>
            <a:ext cx="34925" cy="976312"/>
          </a:xfrm>
          <a:custGeom>
            <a:avLst/>
            <a:gdLst>
              <a:gd name="T0" fmla="*/ 8 w 16"/>
              <a:gd name="T1" fmla="*/ 0 h 471"/>
              <a:gd name="T2" fmla="*/ 2 w 16"/>
              <a:gd name="T3" fmla="*/ 0 h 471"/>
              <a:gd name="T4" fmla="*/ 0 w 16"/>
              <a:gd name="T5" fmla="*/ 0 h 471"/>
              <a:gd name="T6" fmla="*/ 0 w 16"/>
              <a:gd name="T7" fmla="*/ 471 h 471"/>
              <a:gd name="T8" fmla="*/ 11 w 16"/>
              <a:gd name="T9" fmla="*/ 471 h 471"/>
              <a:gd name="T10" fmla="*/ 11 w 16"/>
              <a:gd name="T11" fmla="*/ 452 h 471"/>
              <a:gd name="T12" fmla="*/ 11 w 16"/>
              <a:gd name="T13" fmla="*/ 453 h 471"/>
              <a:gd name="T14" fmla="*/ 16 w 16"/>
              <a:gd name="T15" fmla="*/ 438 h 471"/>
              <a:gd name="T16" fmla="*/ 16 w 16"/>
              <a:gd name="T17" fmla="*/ 32 h 471"/>
              <a:gd name="T18" fmla="*/ 10 w 16"/>
              <a:gd name="T19" fmla="*/ 0 h 471"/>
              <a:gd name="T20" fmla="*/ 8 w 16"/>
              <a:gd name="T21" fmla="*/ 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71">
                <a:moveTo>
                  <a:pt x="8" y="0"/>
                </a:moveTo>
                <a:lnTo>
                  <a:pt x="2" y="0"/>
                </a:lnTo>
                <a:lnTo>
                  <a:pt x="0" y="0"/>
                </a:lnTo>
                <a:lnTo>
                  <a:pt x="0" y="471"/>
                </a:lnTo>
                <a:lnTo>
                  <a:pt x="11" y="471"/>
                </a:lnTo>
                <a:lnTo>
                  <a:pt x="11" y="452"/>
                </a:lnTo>
                <a:lnTo>
                  <a:pt x="11" y="453"/>
                </a:lnTo>
                <a:lnTo>
                  <a:pt x="16" y="438"/>
                </a:lnTo>
                <a:lnTo>
                  <a:pt x="16" y="32"/>
                </a:lnTo>
                <a:lnTo>
                  <a:pt x="10" y="0"/>
                </a:lnTo>
                <a:lnTo>
                  <a:pt x="8" y="0"/>
                </a:lnTo>
                <a:close/>
              </a:path>
            </a:pathLst>
          </a:custGeom>
          <a:solidFill>
            <a:srgbClr val="404040"/>
          </a:solidFill>
          <a:ln w="0">
            <a:solidFill>
              <a:srgbClr val="000000"/>
            </a:solidFill>
            <a:prstDash val="solid"/>
            <a:round/>
            <a:headEnd/>
            <a:tailEnd/>
          </a:ln>
        </p:spPr>
        <p:txBody>
          <a:bodyPr/>
          <a:lstStyle/>
          <a:p>
            <a:endParaRPr lang="fr-FR"/>
          </a:p>
        </p:txBody>
      </p:sp>
      <p:sp>
        <p:nvSpPr>
          <p:cNvPr id="501833" name="Freeform 73"/>
          <p:cNvSpPr>
            <a:spLocks/>
          </p:cNvSpPr>
          <p:nvPr/>
        </p:nvSpPr>
        <p:spPr bwMode="auto">
          <a:xfrm>
            <a:off x="1174750" y="5872832"/>
            <a:ext cx="11113" cy="400050"/>
          </a:xfrm>
          <a:custGeom>
            <a:avLst/>
            <a:gdLst>
              <a:gd name="T0" fmla="*/ 0 w 5"/>
              <a:gd name="T1" fmla="*/ 191 h 193"/>
              <a:gd name="T2" fmla="*/ 0 w 5"/>
              <a:gd name="T3" fmla="*/ 192 h 193"/>
              <a:gd name="T4" fmla="*/ 1 w 5"/>
              <a:gd name="T5" fmla="*/ 192 h 193"/>
              <a:gd name="T6" fmla="*/ 1 w 5"/>
              <a:gd name="T7" fmla="*/ 193 h 193"/>
              <a:gd name="T8" fmla="*/ 4 w 5"/>
              <a:gd name="T9" fmla="*/ 193 h 193"/>
              <a:gd name="T10" fmla="*/ 4 w 5"/>
              <a:gd name="T11" fmla="*/ 192 h 193"/>
              <a:gd name="T12" fmla="*/ 5 w 5"/>
              <a:gd name="T13" fmla="*/ 192 h 193"/>
              <a:gd name="T14" fmla="*/ 5 w 5"/>
              <a:gd name="T15" fmla="*/ 1 h 193"/>
              <a:gd name="T16" fmla="*/ 4 w 5"/>
              <a:gd name="T17" fmla="*/ 1 h 193"/>
              <a:gd name="T18" fmla="*/ 4 w 5"/>
              <a:gd name="T19" fmla="*/ 0 h 193"/>
              <a:gd name="T20" fmla="*/ 1 w 5"/>
              <a:gd name="T21" fmla="*/ 0 h 193"/>
              <a:gd name="T22" fmla="*/ 1 w 5"/>
              <a:gd name="T23" fmla="*/ 1 h 193"/>
              <a:gd name="T24" fmla="*/ 0 w 5"/>
              <a:gd name="T25" fmla="*/ 1 h 193"/>
              <a:gd name="T26" fmla="*/ 0 w 5"/>
              <a:gd name="T27" fmla="*/ 3 h 193"/>
              <a:gd name="T28" fmla="*/ 0 w 5"/>
              <a:gd name="T29" fmla="*/ 19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193">
                <a:moveTo>
                  <a:pt x="0" y="191"/>
                </a:moveTo>
                <a:lnTo>
                  <a:pt x="0" y="192"/>
                </a:lnTo>
                <a:lnTo>
                  <a:pt x="1" y="192"/>
                </a:lnTo>
                <a:lnTo>
                  <a:pt x="1" y="193"/>
                </a:lnTo>
                <a:lnTo>
                  <a:pt x="4" y="193"/>
                </a:lnTo>
                <a:lnTo>
                  <a:pt x="4" y="192"/>
                </a:lnTo>
                <a:lnTo>
                  <a:pt x="5" y="192"/>
                </a:lnTo>
                <a:lnTo>
                  <a:pt x="5" y="1"/>
                </a:lnTo>
                <a:lnTo>
                  <a:pt x="4" y="1"/>
                </a:lnTo>
                <a:lnTo>
                  <a:pt x="4" y="0"/>
                </a:lnTo>
                <a:lnTo>
                  <a:pt x="1" y="0"/>
                </a:lnTo>
                <a:lnTo>
                  <a:pt x="1" y="1"/>
                </a:lnTo>
                <a:lnTo>
                  <a:pt x="0" y="1"/>
                </a:lnTo>
                <a:lnTo>
                  <a:pt x="0" y="3"/>
                </a:lnTo>
                <a:lnTo>
                  <a:pt x="0"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34" name="Freeform 74"/>
          <p:cNvSpPr>
            <a:spLocks/>
          </p:cNvSpPr>
          <p:nvPr/>
        </p:nvSpPr>
        <p:spPr bwMode="auto">
          <a:xfrm>
            <a:off x="1203325" y="5899820"/>
            <a:ext cx="11113" cy="301625"/>
          </a:xfrm>
          <a:custGeom>
            <a:avLst/>
            <a:gdLst>
              <a:gd name="T0" fmla="*/ 0 w 5"/>
              <a:gd name="T1" fmla="*/ 143 h 146"/>
              <a:gd name="T2" fmla="*/ 0 w 5"/>
              <a:gd name="T3" fmla="*/ 145 h 146"/>
              <a:gd name="T4" fmla="*/ 2 w 5"/>
              <a:gd name="T5" fmla="*/ 145 h 146"/>
              <a:gd name="T6" fmla="*/ 2 w 5"/>
              <a:gd name="T7" fmla="*/ 146 h 146"/>
              <a:gd name="T8" fmla="*/ 4 w 5"/>
              <a:gd name="T9" fmla="*/ 146 h 146"/>
              <a:gd name="T10" fmla="*/ 4 w 5"/>
              <a:gd name="T11" fmla="*/ 145 h 146"/>
              <a:gd name="T12" fmla="*/ 5 w 5"/>
              <a:gd name="T13" fmla="*/ 145 h 146"/>
              <a:gd name="T14" fmla="*/ 5 w 5"/>
              <a:gd name="T15" fmla="*/ 2 h 146"/>
              <a:gd name="T16" fmla="*/ 4 w 5"/>
              <a:gd name="T17" fmla="*/ 2 h 146"/>
              <a:gd name="T18" fmla="*/ 4 w 5"/>
              <a:gd name="T19" fmla="*/ 0 h 146"/>
              <a:gd name="T20" fmla="*/ 2 w 5"/>
              <a:gd name="T21" fmla="*/ 0 h 146"/>
              <a:gd name="T22" fmla="*/ 2 w 5"/>
              <a:gd name="T23" fmla="*/ 2 h 146"/>
              <a:gd name="T24" fmla="*/ 0 w 5"/>
              <a:gd name="T25" fmla="*/ 2 h 146"/>
              <a:gd name="T26" fmla="*/ 0 w 5"/>
              <a:gd name="T27" fmla="*/ 3 h 146"/>
              <a:gd name="T28" fmla="*/ 0 w 5"/>
              <a:gd name="T2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146">
                <a:moveTo>
                  <a:pt x="0" y="143"/>
                </a:moveTo>
                <a:lnTo>
                  <a:pt x="0" y="145"/>
                </a:lnTo>
                <a:lnTo>
                  <a:pt x="2" y="145"/>
                </a:lnTo>
                <a:lnTo>
                  <a:pt x="2" y="146"/>
                </a:lnTo>
                <a:lnTo>
                  <a:pt x="4" y="146"/>
                </a:lnTo>
                <a:lnTo>
                  <a:pt x="4" y="145"/>
                </a:lnTo>
                <a:lnTo>
                  <a:pt x="5" y="145"/>
                </a:lnTo>
                <a:lnTo>
                  <a:pt x="5" y="2"/>
                </a:lnTo>
                <a:lnTo>
                  <a:pt x="4" y="2"/>
                </a:lnTo>
                <a:lnTo>
                  <a:pt x="4" y="0"/>
                </a:lnTo>
                <a:lnTo>
                  <a:pt x="2" y="0"/>
                </a:lnTo>
                <a:lnTo>
                  <a:pt x="2" y="2"/>
                </a:lnTo>
                <a:lnTo>
                  <a:pt x="0" y="2"/>
                </a:lnTo>
                <a:lnTo>
                  <a:pt x="0" y="3"/>
                </a:lnTo>
                <a:lnTo>
                  <a:pt x="0"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35" name="Freeform 75"/>
          <p:cNvSpPr>
            <a:spLocks/>
          </p:cNvSpPr>
          <p:nvPr/>
        </p:nvSpPr>
        <p:spPr bwMode="auto">
          <a:xfrm>
            <a:off x="1173163" y="6174457"/>
            <a:ext cx="22225" cy="38100"/>
          </a:xfrm>
          <a:custGeom>
            <a:avLst/>
            <a:gdLst>
              <a:gd name="T0" fmla="*/ 0 w 10"/>
              <a:gd name="T1" fmla="*/ 9 h 18"/>
              <a:gd name="T2" fmla="*/ 1 w 10"/>
              <a:gd name="T3" fmla="*/ 14 h 18"/>
              <a:gd name="T4" fmla="*/ 1 w 10"/>
              <a:gd name="T5" fmla="*/ 15 h 18"/>
              <a:gd name="T6" fmla="*/ 2 w 10"/>
              <a:gd name="T7" fmla="*/ 15 h 18"/>
              <a:gd name="T8" fmla="*/ 4 w 10"/>
              <a:gd name="T9" fmla="*/ 17 h 18"/>
              <a:gd name="T10" fmla="*/ 4 w 10"/>
              <a:gd name="T11" fmla="*/ 18 h 18"/>
              <a:gd name="T12" fmla="*/ 6 w 10"/>
              <a:gd name="T13" fmla="*/ 18 h 18"/>
              <a:gd name="T14" fmla="*/ 6 w 10"/>
              <a:gd name="T15" fmla="*/ 17 h 18"/>
              <a:gd name="T16" fmla="*/ 8 w 10"/>
              <a:gd name="T17" fmla="*/ 15 h 18"/>
              <a:gd name="T18" fmla="*/ 9 w 10"/>
              <a:gd name="T19" fmla="*/ 15 h 18"/>
              <a:gd name="T20" fmla="*/ 9 w 10"/>
              <a:gd name="T21" fmla="*/ 14 h 18"/>
              <a:gd name="T22" fmla="*/ 10 w 10"/>
              <a:gd name="T23" fmla="*/ 9 h 18"/>
              <a:gd name="T24" fmla="*/ 9 w 10"/>
              <a:gd name="T25" fmla="*/ 4 h 18"/>
              <a:gd name="T26" fmla="*/ 9 w 10"/>
              <a:gd name="T27" fmla="*/ 2 h 18"/>
              <a:gd name="T28" fmla="*/ 8 w 10"/>
              <a:gd name="T29" fmla="*/ 2 h 18"/>
              <a:gd name="T30" fmla="*/ 6 w 10"/>
              <a:gd name="T31" fmla="*/ 1 h 18"/>
              <a:gd name="T32" fmla="*/ 6 w 10"/>
              <a:gd name="T33" fmla="*/ 0 h 18"/>
              <a:gd name="T34" fmla="*/ 4 w 10"/>
              <a:gd name="T35" fmla="*/ 0 h 18"/>
              <a:gd name="T36" fmla="*/ 4 w 10"/>
              <a:gd name="T37" fmla="*/ 1 h 18"/>
              <a:gd name="T38" fmla="*/ 2 w 10"/>
              <a:gd name="T39" fmla="*/ 2 h 18"/>
              <a:gd name="T40" fmla="*/ 1 w 10"/>
              <a:gd name="T41" fmla="*/ 2 h 18"/>
              <a:gd name="T42" fmla="*/ 1 w 10"/>
              <a:gd name="T43" fmla="*/ 4 h 18"/>
              <a:gd name="T44" fmla="*/ 0 w 10"/>
              <a:gd name="T45" fmla="*/ 9 h 18"/>
              <a:gd name="T46" fmla="*/ 5 w 10"/>
              <a:gd name="T47" fmla="*/ 9 h 18"/>
              <a:gd name="T48" fmla="*/ 6 w 10"/>
              <a:gd name="T49" fmla="*/ 5 h 18"/>
              <a:gd name="T50" fmla="*/ 5 w 10"/>
              <a:gd name="T51" fmla="*/ 4 h 18"/>
              <a:gd name="T52" fmla="*/ 4 w 10"/>
              <a:gd name="T53" fmla="*/ 5 h 18"/>
              <a:gd name="T54" fmla="*/ 5 w 10"/>
              <a:gd name="T55" fmla="*/ 9 h 18"/>
              <a:gd name="T56" fmla="*/ 4 w 10"/>
              <a:gd name="T57" fmla="*/ 13 h 18"/>
              <a:gd name="T58" fmla="*/ 5 w 10"/>
              <a:gd name="T59" fmla="*/ 14 h 18"/>
              <a:gd name="T60" fmla="*/ 6 w 10"/>
              <a:gd name="T61" fmla="*/ 13 h 18"/>
              <a:gd name="T62" fmla="*/ 5 w 10"/>
              <a:gd name="T63" fmla="*/ 9 h 18"/>
              <a:gd name="T64" fmla="*/ 0 w 10"/>
              <a:gd name="T6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18">
                <a:moveTo>
                  <a:pt x="0" y="9"/>
                </a:moveTo>
                <a:lnTo>
                  <a:pt x="1" y="14"/>
                </a:lnTo>
                <a:lnTo>
                  <a:pt x="1" y="15"/>
                </a:lnTo>
                <a:lnTo>
                  <a:pt x="2" y="15"/>
                </a:lnTo>
                <a:lnTo>
                  <a:pt x="4" y="17"/>
                </a:lnTo>
                <a:lnTo>
                  <a:pt x="4" y="18"/>
                </a:lnTo>
                <a:lnTo>
                  <a:pt x="6" y="18"/>
                </a:lnTo>
                <a:lnTo>
                  <a:pt x="6" y="17"/>
                </a:lnTo>
                <a:lnTo>
                  <a:pt x="8" y="15"/>
                </a:lnTo>
                <a:lnTo>
                  <a:pt x="9" y="15"/>
                </a:lnTo>
                <a:lnTo>
                  <a:pt x="9" y="14"/>
                </a:lnTo>
                <a:lnTo>
                  <a:pt x="10" y="9"/>
                </a:lnTo>
                <a:lnTo>
                  <a:pt x="9" y="4"/>
                </a:lnTo>
                <a:lnTo>
                  <a:pt x="9" y="2"/>
                </a:lnTo>
                <a:lnTo>
                  <a:pt x="8" y="2"/>
                </a:lnTo>
                <a:lnTo>
                  <a:pt x="6" y="1"/>
                </a:lnTo>
                <a:lnTo>
                  <a:pt x="6" y="0"/>
                </a:lnTo>
                <a:lnTo>
                  <a:pt x="4" y="0"/>
                </a:lnTo>
                <a:lnTo>
                  <a:pt x="4" y="1"/>
                </a:lnTo>
                <a:lnTo>
                  <a:pt x="2" y="2"/>
                </a:lnTo>
                <a:lnTo>
                  <a:pt x="1" y="2"/>
                </a:lnTo>
                <a:lnTo>
                  <a:pt x="1" y="4"/>
                </a:lnTo>
                <a:lnTo>
                  <a:pt x="0" y="9"/>
                </a:lnTo>
                <a:lnTo>
                  <a:pt x="5" y="9"/>
                </a:lnTo>
                <a:lnTo>
                  <a:pt x="6" y="5"/>
                </a:lnTo>
                <a:lnTo>
                  <a:pt x="5" y="4"/>
                </a:lnTo>
                <a:lnTo>
                  <a:pt x="4" y="5"/>
                </a:lnTo>
                <a:lnTo>
                  <a:pt x="5" y="9"/>
                </a:lnTo>
                <a:lnTo>
                  <a:pt x="4" y="13"/>
                </a:lnTo>
                <a:lnTo>
                  <a:pt x="5" y="14"/>
                </a:lnTo>
                <a:lnTo>
                  <a:pt x="6" y="13"/>
                </a:lnTo>
                <a:lnTo>
                  <a:pt x="5" y="9"/>
                </a:lnTo>
                <a:lnTo>
                  <a:pt x="0" y="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36" name="Freeform 76"/>
          <p:cNvSpPr>
            <a:spLocks/>
          </p:cNvSpPr>
          <p:nvPr/>
        </p:nvSpPr>
        <p:spPr bwMode="auto">
          <a:xfrm>
            <a:off x="1198563" y="6174457"/>
            <a:ext cx="22225" cy="38100"/>
          </a:xfrm>
          <a:custGeom>
            <a:avLst/>
            <a:gdLst>
              <a:gd name="T0" fmla="*/ 0 w 10"/>
              <a:gd name="T1" fmla="*/ 9 h 18"/>
              <a:gd name="T2" fmla="*/ 1 w 10"/>
              <a:gd name="T3" fmla="*/ 14 h 18"/>
              <a:gd name="T4" fmla="*/ 1 w 10"/>
              <a:gd name="T5" fmla="*/ 15 h 18"/>
              <a:gd name="T6" fmla="*/ 2 w 10"/>
              <a:gd name="T7" fmla="*/ 15 h 18"/>
              <a:gd name="T8" fmla="*/ 4 w 10"/>
              <a:gd name="T9" fmla="*/ 17 h 18"/>
              <a:gd name="T10" fmla="*/ 4 w 10"/>
              <a:gd name="T11" fmla="*/ 18 h 18"/>
              <a:gd name="T12" fmla="*/ 6 w 10"/>
              <a:gd name="T13" fmla="*/ 18 h 18"/>
              <a:gd name="T14" fmla="*/ 6 w 10"/>
              <a:gd name="T15" fmla="*/ 17 h 18"/>
              <a:gd name="T16" fmla="*/ 7 w 10"/>
              <a:gd name="T17" fmla="*/ 15 h 18"/>
              <a:gd name="T18" fmla="*/ 9 w 10"/>
              <a:gd name="T19" fmla="*/ 15 h 18"/>
              <a:gd name="T20" fmla="*/ 9 w 10"/>
              <a:gd name="T21" fmla="*/ 14 h 18"/>
              <a:gd name="T22" fmla="*/ 10 w 10"/>
              <a:gd name="T23" fmla="*/ 9 h 18"/>
              <a:gd name="T24" fmla="*/ 9 w 10"/>
              <a:gd name="T25" fmla="*/ 4 h 18"/>
              <a:gd name="T26" fmla="*/ 9 w 10"/>
              <a:gd name="T27" fmla="*/ 2 h 18"/>
              <a:gd name="T28" fmla="*/ 7 w 10"/>
              <a:gd name="T29" fmla="*/ 2 h 18"/>
              <a:gd name="T30" fmla="*/ 6 w 10"/>
              <a:gd name="T31" fmla="*/ 1 h 18"/>
              <a:gd name="T32" fmla="*/ 6 w 10"/>
              <a:gd name="T33" fmla="*/ 0 h 18"/>
              <a:gd name="T34" fmla="*/ 4 w 10"/>
              <a:gd name="T35" fmla="*/ 0 h 18"/>
              <a:gd name="T36" fmla="*/ 4 w 10"/>
              <a:gd name="T37" fmla="*/ 1 h 18"/>
              <a:gd name="T38" fmla="*/ 2 w 10"/>
              <a:gd name="T39" fmla="*/ 2 h 18"/>
              <a:gd name="T40" fmla="*/ 1 w 10"/>
              <a:gd name="T41" fmla="*/ 2 h 18"/>
              <a:gd name="T42" fmla="*/ 1 w 10"/>
              <a:gd name="T43" fmla="*/ 4 h 18"/>
              <a:gd name="T44" fmla="*/ 0 w 10"/>
              <a:gd name="T45" fmla="*/ 9 h 18"/>
              <a:gd name="T46" fmla="*/ 5 w 10"/>
              <a:gd name="T47" fmla="*/ 9 h 18"/>
              <a:gd name="T48" fmla="*/ 6 w 10"/>
              <a:gd name="T49" fmla="*/ 5 h 18"/>
              <a:gd name="T50" fmla="*/ 5 w 10"/>
              <a:gd name="T51" fmla="*/ 4 h 18"/>
              <a:gd name="T52" fmla="*/ 4 w 10"/>
              <a:gd name="T53" fmla="*/ 5 h 18"/>
              <a:gd name="T54" fmla="*/ 5 w 10"/>
              <a:gd name="T55" fmla="*/ 9 h 18"/>
              <a:gd name="T56" fmla="*/ 4 w 10"/>
              <a:gd name="T57" fmla="*/ 13 h 18"/>
              <a:gd name="T58" fmla="*/ 5 w 10"/>
              <a:gd name="T59" fmla="*/ 14 h 18"/>
              <a:gd name="T60" fmla="*/ 6 w 10"/>
              <a:gd name="T61" fmla="*/ 13 h 18"/>
              <a:gd name="T62" fmla="*/ 5 w 10"/>
              <a:gd name="T63" fmla="*/ 9 h 18"/>
              <a:gd name="T64" fmla="*/ 0 w 10"/>
              <a:gd name="T6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18">
                <a:moveTo>
                  <a:pt x="0" y="9"/>
                </a:moveTo>
                <a:lnTo>
                  <a:pt x="1" y="14"/>
                </a:lnTo>
                <a:lnTo>
                  <a:pt x="1" y="15"/>
                </a:lnTo>
                <a:lnTo>
                  <a:pt x="2" y="15"/>
                </a:lnTo>
                <a:lnTo>
                  <a:pt x="4" y="17"/>
                </a:lnTo>
                <a:lnTo>
                  <a:pt x="4" y="18"/>
                </a:lnTo>
                <a:lnTo>
                  <a:pt x="6" y="18"/>
                </a:lnTo>
                <a:lnTo>
                  <a:pt x="6" y="17"/>
                </a:lnTo>
                <a:lnTo>
                  <a:pt x="7" y="15"/>
                </a:lnTo>
                <a:lnTo>
                  <a:pt x="9" y="15"/>
                </a:lnTo>
                <a:lnTo>
                  <a:pt x="9" y="14"/>
                </a:lnTo>
                <a:lnTo>
                  <a:pt x="10" y="9"/>
                </a:lnTo>
                <a:lnTo>
                  <a:pt x="9" y="4"/>
                </a:lnTo>
                <a:lnTo>
                  <a:pt x="9" y="2"/>
                </a:lnTo>
                <a:lnTo>
                  <a:pt x="7" y="2"/>
                </a:lnTo>
                <a:lnTo>
                  <a:pt x="6" y="1"/>
                </a:lnTo>
                <a:lnTo>
                  <a:pt x="6" y="0"/>
                </a:lnTo>
                <a:lnTo>
                  <a:pt x="4" y="0"/>
                </a:lnTo>
                <a:lnTo>
                  <a:pt x="4" y="1"/>
                </a:lnTo>
                <a:lnTo>
                  <a:pt x="2" y="2"/>
                </a:lnTo>
                <a:lnTo>
                  <a:pt x="1" y="2"/>
                </a:lnTo>
                <a:lnTo>
                  <a:pt x="1" y="4"/>
                </a:lnTo>
                <a:lnTo>
                  <a:pt x="0" y="9"/>
                </a:lnTo>
                <a:lnTo>
                  <a:pt x="5" y="9"/>
                </a:lnTo>
                <a:lnTo>
                  <a:pt x="6" y="5"/>
                </a:lnTo>
                <a:lnTo>
                  <a:pt x="5" y="4"/>
                </a:lnTo>
                <a:lnTo>
                  <a:pt x="4" y="5"/>
                </a:lnTo>
                <a:lnTo>
                  <a:pt x="5" y="9"/>
                </a:lnTo>
                <a:lnTo>
                  <a:pt x="4" y="13"/>
                </a:lnTo>
                <a:lnTo>
                  <a:pt x="5" y="14"/>
                </a:lnTo>
                <a:lnTo>
                  <a:pt x="6" y="13"/>
                </a:lnTo>
                <a:lnTo>
                  <a:pt x="5" y="9"/>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37" name="Freeform 77"/>
          <p:cNvSpPr>
            <a:spLocks/>
          </p:cNvSpPr>
          <p:nvPr/>
        </p:nvSpPr>
        <p:spPr bwMode="auto">
          <a:xfrm>
            <a:off x="1192213" y="6193507"/>
            <a:ext cx="20637" cy="79375"/>
          </a:xfrm>
          <a:custGeom>
            <a:avLst/>
            <a:gdLst>
              <a:gd name="T0" fmla="*/ 0 w 9"/>
              <a:gd name="T1" fmla="*/ 36 h 38"/>
              <a:gd name="T2" fmla="*/ 0 w 9"/>
              <a:gd name="T3" fmla="*/ 37 h 38"/>
              <a:gd name="T4" fmla="*/ 1 w 9"/>
              <a:gd name="T5" fmla="*/ 38 h 38"/>
              <a:gd name="T6" fmla="*/ 4 w 9"/>
              <a:gd name="T7" fmla="*/ 38 h 38"/>
              <a:gd name="T8" fmla="*/ 5 w 9"/>
              <a:gd name="T9" fmla="*/ 37 h 38"/>
              <a:gd name="T10" fmla="*/ 5 w 9"/>
              <a:gd name="T11" fmla="*/ 36 h 38"/>
              <a:gd name="T12" fmla="*/ 9 w 9"/>
              <a:gd name="T13" fmla="*/ 3 h 38"/>
              <a:gd name="T14" fmla="*/ 9 w 9"/>
              <a:gd name="T15" fmla="*/ 1 h 38"/>
              <a:gd name="T16" fmla="*/ 8 w 9"/>
              <a:gd name="T17" fmla="*/ 0 h 38"/>
              <a:gd name="T18" fmla="*/ 5 w 9"/>
              <a:gd name="T19" fmla="*/ 0 h 38"/>
              <a:gd name="T20" fmla="*/ 4 w 9"/>
              <a:gd name="T21" fmla="*/ 1 h 38"/>
              <a:gd name="T22" fmla="*/ 4 w 9"/>
              <a:gd name="T23" fmla="*/ 3 h 38"/>
              <a:gd name="T24" fmla="*/ 0 w 9"/>
              <a:gd name="T2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8">
                <a:moveTo>
                  <a:pt x="0" y="36"/>
                </a:moveTo>
                <a:lnTo>
                  <a:pt x="0" y="37"/>
                </a:lnTo>
                <a:lnTo>
                  <a:pt x="1" y="38"/>
                </a:lnTo>
                <a:lnTo>
                  <a:pt x="4" y="38"/>
                </a:lnTo>
                <a:lnTo>
                  <a:pt x="5" y="37"/>
                </a:lnTo>
                <a:lnTo>
                  <a:pt x="5" y="36"/>
                </a:lnTo>
                <a:lnTo>
                  <a:pt x="9" y="3"/>
                </a:lnTo>
                <a:lnTo>
                  <a:pt x="9" y="1"/>
                </a:lnTo>
                <a:lnTo>
                  <a:pt x="8" y="0"/>
                </a:lnTo>
                <a:lnTo>
                  <a:pt x="5" y="0"/>
                </a:lnTo>
                <a:lnTo>
                  <a:pt x="4" y="1"/>
                </a:lnTo>
                <a:lnTo>
                  <a:pt x="4" y="3"/>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38" name="Rectangle 78"/>
          <p:cNvSpPr>
            <a:spLocks noChangeArrowheads="1"/>
          </p:cNvSpPr>
          <p:nvPr/>
        </p:nvSpPr>
        <p:spPr bwMode="auto">
          <a:xfrm>
            <a:off x="1184275" y="6264945"/>
            <a:ext cx="14288" cy="28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39" name="Oval 79"/>
          <p:cNvSpPr>
            <a:spLocks noChangeArrowheads="1"/>
          </p:cNvSpPr>
          <p:nvPr/>
        </p:nvSpPr>
        <p:spPr bwMode="auto">
          <a:xfrm>
            <a:off x="1174750" y="6264945"/>
            <a:ext cx="33338" cy="285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40" name="Rectangle 80"/>
          <p:cNvSpPr>
            <a:spLocks noChangeArrowheads="1"/>
          </p:cNvSpPr>
          <p:nvPr/>
        </p:nvSpPr>
        <p:spPr bwMode="auto">
          <a:xfrm>
            <a:off x="912813" y="5525170"/>
            <a:ext cx="73025" cy="17621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41" name="Rectangle 81"/>
          <p:cNvSpPr>
            <a:spLocks noChangeArrowheads="1"/>
          </p:cNvSpPr>
          <p:nvPr/>
        </p:nvSpPr>
        <p:spPr bwMode="auto">
          <a:xfrm>
            <a:off x="985838" y="5528345"/>
            <a:ext cx="4762" cy="1714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42" name="Freeform 82"/>
          <p:cNvSpPr>
            <a:spLocks/>
          </p:cNvSpPr>
          <p:nvPr/>
        </p:nvSpPr>
        <p:spPr bwMode="auto">
          <a:xfrm>
            <a:off x="912813" y="5525170"/>
            <a:ext cx="79375" cy="174625"/>
          </a:xfrm>
          <a:custGeom>
            <a:avLst/>
            <a:gdLst>
              <a:gd name="T0" fmla="*/ 32 w 36"/>
              <a:gd name="T1" fmla="*/ 84 h 84"/>
              <a:gd name="T2" fmla="*/ 1 w 36"/>
              <a:gd name="T3" fmla="*/ 84 h 84"/>
              <a:gd name="T4" fmla="*/ 0 w 36"/>
              <a:gd name="T5" fmla="*/ 84 h 84"/>
              <a:gd name="T6" fmla="*/ 0 w 36"/>
              <a:gd name="T7" fmla="*/ 0 h 84"/>
              <a:gd name="T8" fmla="*/ 32 w 36"/>
              <a:gd name="T9" fmla="*/ 0 h 84"/>
              <a:gd name="T10" fmla="*/ 32 w 36"/>
              <a:gd name="T11" fmla="*/ 1 h 84"/>
              <a:gd name="T12" fmla="*/ 35 w 36"/>
              <a:gd name="T13" fmla="*/ 1 h 84"/>
              <a:gd name="T14" fmla="*/ 35 w 36"/>
              <a:gd name="T15" fmla="*/ 4 h 84"/>
              <a:gd name="T16" fmla="*/ 36 w 36"/>
              <a:gd name="T17" fmla="*/ 4 h 84"/>
              <a:gd name="T18" fmla="*/ 36 w 36"/>
              <a:gd name="T19" fmla="*/ 5 h 84"/>
              <a:gd name="T20" fmla="*/ 36 w 36"/>
              <a:gd name="T21" fmla="*/ 4 h 84"/>
              <a:gd name="T22" fmla="*/ 36 w 36"/>
              <a:gd name="T23" fmla="*/ 80 h 84"/>
              <a:gd name="T24" fmla="*/ 36 w 36"/>
              <a:gd name="T25" fmla="*/ 78 h 84"/>
              <a:gd name="T26" fmla="*/ 36 w 36"/>
              <a:gd name="T27" fmla="*/ 80 h 84"/>
              <a:gd name="T28" fmla="*/ 35 w 36"/>
              <a:gd name="T29" fmla="*/ 80 h 84"/>
              <a:gd name="T30" fmla="*/ 35 w 36"/>
              <a:gd name="T31" fmla="*/ 81 h 84"/>
              <a:gd name="T32" fmla="*/ 33 w 36"/>
              <a:gd name="T33" fmla="*/ 82 h 84"/>
              <a:gd name="T34" fmla="*/ 32 w 36"/>
              <a:gd name="T35" fmla="*/ 82 h 84"/>
              <a:gd name="T36" fmla="*/ 32 w 36"/>
              <a:gd name="T37" fmla="*/ 84 h 84"/>
              <a:gd name="T38" fmla="*/ 29 w 36"/>
              <a:gd name="T39" fmla="*/ 84 h 84"/>
              <a:gd name="T40" fmla="*/ 32 w 36"/>
              <a:gd name="T4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84">
                <a:moveTo>
                  <a:pt x="32" y="84"/>
                </a:moveTo>
                <a:lnTo>
                  <a:pt x="1" y="84"/>
                </a:lnTo>
                <a:lnTo>
                  <a:pt x="0" y="84"/>
                </a:lnTo>
                <a:lnTo>
                  <a:pt x="0" y="0"/>
                </a:lnTo>
                <a:lnTo>
                  <a:pt x="32" y="0"/>
                </a:lnTo>
                <a:lnTo>
                  <a:pt x="32" y="1"/>
                </a:lnTo>
                <a:lnTo>
                  <a:pt x="35" y="1"/>
                </a:lnTo>
                <a:lnTo>
                  <a:pt x="35" y="4"/>
                </a:lnTo>
                <a:lnTo>
                  <a:pt x="36" y="4"/>
                </a:lnTo>
                <a:lnTo>
                  <a:pt x="36" y="5"/>
                </a:lnTo>
                <a:lnTo>
                  <a:pt x="36" y="4"/>
                </a:lnTo>
                <a:lnTo>
                  <a:pt x="36" y="80"/>
                </a:lnTo>
                <a:lnTo>
                  <a:pt x="36" y="78"/>
                </a:lnTo>
                <a:lnTo>
                  <a:pt x="36" y="80"/>
                </a:lnTo>
                <a:lnTo>
                  <a:pt x="35" y="80"/>
                </a:lnTo>
                <a:lnTo>
                  <a:pt x="35" y="81"/>
                </a:lnTo>
                <a:lnTo>
                  <a:pt x="33" y="82"/>
                </a:lnTo>
                <a:lnTo>
                  <a:pt x="32" y="82"/>
                </a:lnTo>
                <a:lnTo>
                  <a:pt x="32" y="84"/>
                </a:lnTo>
                <a:lnTo>
                  <a:pt x="29" y="84"/>
                </a:lnTo>
                <a:lnTo>
                  <a:pt x="32" y="84"/>
                </a:lnTo>
                <a:close/>
              </a:path>
            </a:pathLst>
          </a:custGeom>
          <a:solidFill>
            <a:srgbClr val="C0C0C0"/>
          </a:solidFill>
          <a:ln w="0">
            <a:solidFill>
              <a:srgbClr val="000000"/>
            </a:solidFill>
            <a:prstDash val="solid"/>
            <a:round/>
            <a:headEnd/>
            <a:tailEnd/>
          </a:ln>
        </p:spPr>
        <p:txBody>
          <a:bodyPr/>
          <a:lstStyle/>
          <a:p>
            <a:endParaRPr lang="fr-FR"/>
          </a:p>
        </p:txBody>
      </p:sp>
      <p:sp>
        <p:nvSpPr>
          <p:cNvPr id="501843" name="Line 83"/>
          <p:cNvSpPr>
            <a:spLocks noChangeShapeType="1"/>
          </p:cNvSpPr>
          <p:nvPr/>
        </p:nvSpPr>
        <p:spPr bwMode="auto">
          <a:xfrm flipH="1">
            <a:off x="912813" y="5693445"/>
            <a:ext cx="61912" cy="1587"/>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44" name="Line 84"/>
          <p:cNvSpPr>
            <a:spLocks noChangeShapeType="1"/>
          </p:cNvSpPr>
          <p:nvPr/>
        </p:nvSpPr>
        <p:spPr bwMode="auto">
          <a:xfrm>
            <a:off x="914400" y="5528345"/>
            <a:ext cx="53975" cy="1587"/>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45" name="Line 85"/>
          <p:cNvSpPr>
            <a:spLocks noChangeShapeType="1"/>
          </p:cNvSpPr>
          <p:nvPr/>
        </p:nvSpPr>
        <p:spPr bwMode="auto">
          <a:xfrm>
            <a:off x="982663" y="5536282"/>
            <a:ext cx="3175" cy="150813"/>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46" name="Freeform 86"/>
          <p:cNvSpPr>
            <a:spLocks/>
          </p:cNvSpPr>
          <p:nvPr/>
        </p:nvSpPr>
        <p:spPr bwMode="auto">
          <a:xfrm>
            <a:off x="965200" y="5685507"/>
            <a:ext cx="17463" cy="7938"/>
          </a:xfrm>
          <a:custGeom>
            <a:avLst/>
            <a:gdLst>
              <a:gd name="T0" fmla="*/ 8 w 8"/>
              <a:gd name="T1" fmla="*/ 0 h 4"/>
              <a:gd name="T2" fmla="*/ 8 w 8"/>
              <a:gd name="T3" fmla="*/ 1 h 4"/>
              <a:gd name="T4" fmla="*/ 7 w 8"/>
              <a:gd name="T5" fmla="*/ 3 h 4"/>
              <a:gd name="T6" fmla="*/ 7 w 8"/>
              <a:gd name="T7" fmla="*/ 4 h 4"/>
              <a:gd name="T8" fmla="*/ 0 w 8"/>
              <a:gd name="T9" fmla="*/ 4 h 4"/>
            </a:gdLst>
            <a:ahLst/>
            <a:cxnLst>
              <a:cxn ang="0">
                <a:pos x="T0" y="T1"/>
              </a:cxn>
              <a:cxn ang="0">
                <a:pos x="T2" y="T3"/>
              </a:cxn>
              <a:cxn ang="0">
                <a:pos x="T4" y="T5"/>
              </a:cxn>
              <a:cxn ang="0">
                <a:pos x="T6" y="T7"/>
              </a:cxn>
              <a:cxn ang="0">
                <a:pos x="T8" y="T9"/>
              </a:cxn>
            </a:cxnLst>
            <a:rect l="0" t="0" r="r" b="b"/>
            <a:pathLst>
              <a:path w="8" h="4">
                <a:moveTo>
                  <a:pt x="8" y="0"/>
                </a:moveTo>
                <a:lnTo>
                  <a:pt x="8" y="1"/>
                </a:lnTo>
                <a:lnTo>
                  <a:pt x="7" y="3"/>
                </a:lnTo>
                <a:lnTo>
                  <a:pt x="7" y="4"/>
                </a:lnTo>
                <a:lnTo>
                  <a:pt x="0"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47" name="Rectangle 87"/>
          <p:cNvSpPr>
            <a:spLocks noChangeArrowheads="1"/>
          </p:cNvSpPr>
          <p:nvPr/>
        </p:nvSpPr>
        <p:spPr bwMode="auto">
          <a:xfrm>
            <a:off x="912813" y="6085557"/>
            <a:ext cx="73025" cy="2381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48" name="Rectangle 88"/>
          <p:cNvSpPr>
            <a:spLocks noChangeArrowheads="1"/>
          </p:cNvSpPr>
          <p:nvPr/>
        </p:nvSpPr>
        <p:spPr bwMode="auto">
          <a:xfrm>
            <a:off x="985838" y="6090320"/>
            <a:ext cx="4762" cy="2317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49" name="Freeform 89"/>
          <p:cNvSpPr>
            <a:spLocks/>
          </p:cNvSpPr>
          <p:nvPr/>
        </p:nvSpPr>
        <p:spPr bwMode="auto">
          <a:xfrm>
            <a:off x="912813" y="6085557"/>
            <a:ext cx="79375" cy="236538"/>
          </a:xfrm>
          <a:custGeom>
            <a:avLst/>
            <a:gdLst>
              <a:gd name="T0" fmla="*/ 32 w 36"/>
              <a:gd name="T1" fmla="*/ 114 h 114"/>
              <a:gd name="T2" fmla="*/ 1 w 36"/>
              <a:gd name="T3" fmla="*/ 114 h 114"/>
              <a:gd name="T4" fmla="*/ 0 w 36"/>
              <a:gd name="T5" fmla="*/ 114 h 114"/>
              <a:gd name="T6" fmla="*/ 0 w 36"/>
              <a:gd name="T7" fmla="*/ 2 h 114"/>
              <a:gd name="T8" fmla="*/ 0 w 36"/>
              <a:gd name="T9" fmla="*/ 0 h 114"/>
              <a:gd name="T10" fmla="*/ 32 w 36"/>
              <a:gd name="T11" fmla="*/ 0 h 114"/>
              <a:gd name="T12" fmla="*/ 32 w 36"/>
              <a:gd name="T13" fmla="*/ 2 h 114"/>
              <a:gd name="T14" fmla="*/ 33 w 36"/>
              <a:gd name="T15" fmla="*/ 2 h 114"/>
              <a:gd name="T16" fmla="*/ 33 w 36"/>
              <a:gd name="T17" fmla="*/ 3 h 114"/>
              <a:gd name="T18" fmla="*/ 35 w 36"/>
              <a:gd name="T19" fmla="*/ 3 h 114"/>
              <a:gd name="T20" fmla="*/ 35 w 36"/>
              <a:gd name="T21" fmla="*/ 4 h 114"/>
              <a:gd name="T22" fmla="*/ 36 w 36"/>
              <a:gd name="T23" fmla="*/ 6 h 114"/>
              <a:gd name="T24" fmla="*/ 36 w 36"/>
              <a:gd name="T25" fmla="*/ 7 h 114"/>
              <a:gd name="T26" fmla="*/ 36 w 36"/>
              <a:gd name="T27" fmla="*/ 109 h 114"/>
              <a:gd name="T28" fmla="*/ 36 w 36"/>
              <a:gd name="T29" fmla="*/ 107 h 114"/>
              <a:gd name="T30" fmla="*/ 36 w 36"/>
              <a:gd name="T31" fmla="*/ 110 h 114"/>
              <a:gd name="T32" fmla="*/ 35 w 36"/>
              <a:gd name="T33" fmla="*/ 110 h 114"/>
              <a:gd name="T34" fmla="*/ 35 w 36"/>
              <a:gd name="T35" fmla="*/ 111 h 114"/>
              <a:gd name="T36" fmla="*/ 33 w 36"/>
              <a:gd name="T37" fmla="*/ 111 h 114"/>
              <a:gd name="T38" fmla="*/ 33 w 36"/>
              <a:gd name="T39" fmla="*/ 113 h 114"/>
              <a:gd name="T40" fmla="*/ 32 w 36"/>
              <a:gd name="T41" fmla="*/ 113 h 114"/>
              <a:gd name="T42" fmla="*/ 32 w 36"/>
              <a:gd name="T43" fmla="*/ 114 h 114"/>
              <a:gd name="T44" fmla="*/ 29 w 36"/>
              <a:gd name="T45" fmla="*/ 114 h 114"/>
              <a:gd name="T46" fmla="*/ 32 w 36"/>
              <a:gd name="T4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114">
                <a:moveTo>
                  <a:pt x="32" y="114"/>
                </a:moveTo>
                <a:lnTo>
                  <a:pt x="1" y="114"/>
                </a:lnTo>
                <a:lnTo>
                  <a:pt x="0" y="114"/>
                </a:lnTo>
                <a:lnTo>
                  <a:pt x="0" y="2"/>
                </a:lnTo>
                <a:lnTo>
                  <a:pt x="0" y="0"/>
                </a:lnTo>
                <a:lnTo>
                  <a:pt x="32" y="0"/>
                </a:lnTo>
                <a:lnTo>
                  <a:pt x="32" y="2"/>
                </a:lnTo>
                <a:lnTo>
                  <a:pt x="33" y="2"/>
                </a:lnTo>
                <a:lnTo>
                  <a:pt x="33" y="3"/>
                </a:lnTo>
                <a:lnTo>
                  <a:pt x="35" y="3"/>
                </a:lnTo>
                <a:lnTo>
                  <a:pt x="35" y="4"/>
                </a:lnTo>
                <a:lnTo>
                  <a:pt x="36" y="6"/>
                </a:lnTo>
                <a:lnTo>
                  <a:pt x="36" y="7"/>
                </a:lnTo>
                <a:lnTo>
                  <a:pt x="36" y="109"/>
                </a:lnTo>
                <a:lnTo>
                  <a:pt x="36" y="107"/>
                </a:lnTo>
                <a:lnTo>
                  <a:pt x="36" y="110"/>
                </a:lnTo>
                <a:lnTo>
                  <a:pt x="35" y="110"/>
                </a:lnTo>
                <a:lnTo>
                  <a:pt x="35" y="111"/>
                </a:lnTo>
                <a:lnTo>
                  <a:pt x="33" y="111"/>
                </a:lnTo>
                <a:lnTo>
                  <a:pt x="33" y="113"/>
                </a:lnTo>
                <a:lnTo>
                  <a:pt x="32" y="113"/>
                </a:lnTo>
                <a:lnTo>
                  <a:pt x="32" y="114"/>
                </a:lnTo>
                <a:lnTo>
                  <a:pt x="29" y="114"/>
                </a:lnTo>
                <a:lnTo>
                  <a:pt x="32" y="114"/>
                </a:lnTo>
                <a:close/>
              </a:path>
            </a:pathLst>
          </a:custGeom>
          <a:solidFill>
            <a:srgbClr val="C0C0C0"/>
          </a:solidFill>
          <a:ln w="0">
            <a:solidFill>
              <a:srgbClr val="000000"/>
            </a:solidFill>
            <a:prstDash val="solid"/>
            <a:round/>
            <a:headEnd/>
            <a:tailEnd/>
          </a:ln>
        </p:spPr>
        <p:txBody>
          <a:bodyPr/>
          <a:lstStyle/>
          <a:p>
            <a:endParaRPr lang="fr-FR"/>
          </a:p>
        </p:txBody>
      </p:sp>
      <p:sp>
        <p:nvSpPr>
          <p:cNvPr id="501850" name="Line 90"/>
          <p:cNvSpPr>
            <a:spLocks noChangeShapeType="1"/>
          </p:cNvSpPr>
          <p:nvPr/>
        </p:nvSpPr>
        <p:spPr bwMode="auto">
          <a:xfrm flipH="1">
            <a:off x="912813" y="6320507"/>
            <a:ext cx="61912" cy="1588"/>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51" name="Line 91"/>
          <p:cNvSpPr>
            <a:spLocks noChangeShapeType="1"/>
          </p:cNvSpPr>
          <p:nvPr/>
        </p:nvSpPr>
        <p:spPr bwMode="auto">
          <a:xfrm>
            <a:off x="914400" y="6090320"/>
            <a:ext cx="53975" cy="1587"/>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52" name="Freeform 92"/>
          <p:cNvSpPr>
            <a:spLocks/>
          </p:cNvSpPr>
          <p:nvPr/>
        </p:nvSpPr>
        <p:spPr bwMode="auto">
          <a:xfrm>
            <a:off x="965200" y="6090320"/>
            <a:ext cx="17463" cy="15875"/>
          </a:xfrm>
          <a:custGeom>
            <a:avLst/>
            <a:gdLst>
              <a:gd name="T0" fmla="*/ 0 w 8"/>
              <a:gd name="T1" fmla="*/ 0 h 8"/>
              <a:gd name="T2" fmla="*/ 3 w 8"/>
              <a:gd name="T3" fmla="*/ 0 h 8"/>
              <a:gd name="T4" fmla="*/ 3 w 8"/>
              <a:gd name="T5" fmla="*/ 1 h 8"/>
              <a:gd name="T6" fmla="*/ 4 w 8"/>
              <a:gd name="T7" fmla="*/ 1 h 8"/>
              <a:gd name="T8" fmla="*/ 4 w 8"/>
              <a:gd name="T9" fmla="*/ 2 h 8"/>
              <a:gd name="T10" fmla="*/ 5 w 8"/>
              <a:gd name="T11" fmla="*/ 2 h 8"/>
              <a:gd name="T12" fmla="*/ 5 w 8"/>
              <a:gd name="T13" fmla="*/ 4 h 8"/>
              <a:gd name="T14" fmla="*/ 7 w 8"/>
              <a:gd name="T15" fmla="*/ 4 h 8"/>
              <a:gd name="T16" fmla="*/ 7 w 8"/>
              <a:gd name="T17" fmla="*/ 5 h 8"/>
              <a:gd name="T18" fmla="*/ 8 w 8"/>
              <a:gd name="T19" fmla="*/ 5 h 8"/>
              <a:gd name="T20" fmla="*/ 8 w 8"/>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0"/>
                </a:moveTo>
                <a:lnTo>
                  <a:pt x="3" y="0"/>
                </a:lnTo>
                <a:lnTo>
                  <a:pt x="3" y="1"/>
                </a:lnTo>
                <a:lnTo>
                  <a:pt x="4" y="1"/>
                </a:lnTo>
                <a:lnTo>
                  <a:pt x="4" y="2"/>
                </a:lnTo>
                <a:lnTo>
                  <a:pt x="5" y="2"/>
                </a:lnTo>
                <a:lnTo>
                  <a:pt x="5" y="4"/>
                </a:lnTo>
                <a:lnTo>
                  <a:pt x="7" y="4"/>
                </a:lnTo>
                <a:lnTo>
                  <a:pt x="7" y="5"/>
                </a:lnTo>
                <a:lnTo>
                  <a:pt x="8" y="5"/>
                </a:lnTo>
                <a:lnTo>
                  <a:pt x="8" y="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53" name="Line 93"/>
          <p:cNvSpPr>
            <a:spLocks noChangeShapeType="1"/>
          </p:cNvSpPr>
          <p:nvPr/>
        </p:nvSpPr>
        <p:spPr bwMode="auto">
          <a:xfrm>
            <a:off x="982663" y="6103020"/>
            <a:ext cx="3175" cy="203200"/>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54" name="Freeform 94"/>
          <p:cNvSpPr>
            <a:spLocks/>
          </p:cNvSpPr>
          <p:nvPr/>
        </p:nvSpPr>
        <p:spPr bwMode="auto">
          <a:xfrm>
            <a:off x="965200" y="6303045"/>
            <a:ext cx="17463" cy="17462"/>
          </a:xfrm>
          <a:custGeom>
            <a:avLst/>
            <a:gdLst>
              <a:gd name="T0" fmla="*/ 8 w 8"/>
              <a:gd name="T1" fmla="*/ 0 h 8"/>
              <a:gd name="T2" fmla="*/ 8 w 8"/>
              <a:gd name="T3" fmla="*/ 2 h 8"/>
              <a:gd name="T4" fmla="*/ 7 w 8"/>
              <a:gd name="T5" fmla="*/ 2 h 8"/>
              <a:gd name="T6" fmla="*/ 7 w 8"/>
              <a:gd name="T7" fmla="*/ 4 h 8"/>
              <a:gd name="T8" fmla="*/ 5 w 8"/>
              <a:gd name="T9" fmla="*/ 4 h 8"/>
              <a:gd name="T10" fmla="*/ 5 w 8"/>
              <a:gd name="T11" fmla="*/ 5 h 8"/>
              <a:gd name="T12" fmla="*/ 4 w 8"/>
              <a:gd name="T13" fmla="*/ 5 h 8"/>
              <a:gd name="T14" fmla="*/ 4 w 8"/>
              <a:gd name="T15" fmla="*/ 6 h 8"/>
              <a:gd name="T16" fmla="*/ 3 w 8"/>
              <a:gd name="T17" fmla="*/ 6 h 8"/>
              <a:gd name="T18" fmla="*/ 3 w 8"/>
              <a:gd name="T19" fmla="*/ 8 h 8"/>
              <a:gd name="T20" fmla="*/ 0 w 8"/>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8" y="0"/>
                </a:moveTo>
                <a:lnTo>
                  <a:pt x="8" y="2"/>
                </a:lnTo>
                <a:lnTo>
                  <a:pt x="7" y="2"/>
                </a:lnTo>
                <a:lnTo>
                  <a:pt x="7" y="4"/>
                </a:lnTo>
                <a:lnTo>
                  <a:pt x="5" y="4"/>
                </a:lnTo>
                <a:lnTo>
                  <a:pt x="5" y="5"/>
                </a:lnTo>
                <a:lnTo>
                  <a:pt x="4" y="5"/>
                </a:lnTo>
                <a:lnTo>
                  <a:pt x="4" y="6"/>
                </a:lnTo>
                <a:lnTo>
                  <a:pt x="3" y="6"/>
                </a:lnTo>
                <a:lnTo>
                  <a:pt x="3" y="8"/>
                </a:lnTo>
                <a:lnTo>
                  <a:pt x="0" y="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55" name="Rectangle 95"/>
          <p:cNvSpPr>
            <a:spLocks noChangeArrowheads="1"/>
          </p:cNvSpPr>
          <p:nvPr/>
        </p:nvSpPr>
        <p:spPr bwMode="auto">
          <a:xfrm>
            <a:off x="912813" y="5712495"/>
            <a:ext cx="73025" cy="17621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56" name="Rectangle 96"/>
          <p:cNvSpPr>
            <a:spLocks noChangeArrowheads="1"/>
          </p:cNvSpPr>
          <p:nvPr/>
        </p:nvSpPr>
        <p:spPr bwMode="auto">
          <a:xfrm>
            <a:off x="985838" y="5717257"/>
            <a:ext cx="4762" cy="16986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57" name="Freeform 97"/>
          <p:cNvSpPr>
            <a:spLocks/>
          </p:cNvSpPr>
          <p:nvPr/>
        </p:nvSpPr>
        <p:spPr bwMode="auto">
          <a:xfrm>
            <a:off x="912813" y="5712495"/>
            <a:ext cx="79375" cy="174625"/>
          </a:xfrm>
          <a:custGeom>
            <a:avLst/>
            <a:gdLst>
              <a:gd name="T0" fmla="*/ 32 w 36"/>
              <a:gd name="T1" fmla="*/ 84 h 84"/>
              <a:gd name="T2" fmla="*/ 1 w 36"/>
              <a:gd name="T3" fmla="*/ 84 h 84"/>
              <a:gd name="T4" fmla="*/ 0 w 36"/>
              <a:gd name="T5" fmla="*/ 84 h 84"/>
              <a:gd name="T6" fmla="*/ 0 w 36"/>
              <a:gd name="T7" fmla="*/ 0 h 84"/>
              <a:gd name="T8" fmla="*/ 32 w 36"/>
              <a:gd name="T9" fmla="*/ 0 h 84"/>
              <a:gd name="T10" fmla="*/ 32 w 36"/>
              <a:gd name="T11" fmla="*/ 2 h 84"/>
              <a:gd name="T12" fmla="*/ 35 w 36"/>
              <a:gd name="T13" fmla="*/ 2 h 84"/>
              <a:gd name="T14" fmla="*/ 35 w 36"/>
              <a:gd name="T15" fmla="*/ 4 h 84"/>
              <a:gd name="T16" fmla="*/ 36 w 36"/>
              <a:gd name="T17" fmla="*/ 4 h 84"/>
              <a:gd name="T18" fmla="*/ 36 w 36"/>
              <a:gd name="T19" fmla="*/ 5 h 84"/>
              <a:gd name="T20" fmla="*/ 36 w 36"/>
              <a:gd name="T21" fmla="*/ 4 h 84"/>
              <a:gd name="T22" fmla="*/ 36 w 36"/>
              <a:gd name="T23" fmla="*/ 80 h 84"/>
              <a:gd name="T24" fmla="*/ 36 w 36"/>
              <a:gd name="T25" fmla="*/ 78 h 84"/>
              <a:gd name="T26" fmla="*/ 36 w 36"/>
              <a:gd name="T27" fmla="*/ 80 h 84"/>
              <a:gd name="T28" fmla="*/ 35 w 36"/>
              <a:gd name="T29" fmla="*/ 80 h 84"/>
              <a:gd name="T30" fmla="*/ 35 w 36"/>
              <a:gd name="T31" fmla="*/ 81 h 84"/>
              <a:gd name="T32" fmla="*/ 33 w 36"/>
              <a:gd name="T33" fmla="*/ 82 h 84"/>
              <a:gd name="T34" fmla="*/ 32 w 36"/>
              <a:gd name="T35" fmla="*/ 82 h 84"/>
              <a:gd name="T36" fmla="*/ 32 w 36"/>
              <a:gd name="T37" fmla="*/ 84 h 84"/>
              <a:gd name="T38" fmla="*/ 29 w 36"/>
              <a:gd name="T39" fmla="*/ 84 h 84"/>
              <a:gd name="T40" fmla="*/ 32 w 36"/>
              <a:gd name="T4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84">
                <a:moveTo>
                  <a:pt x="32" y="84"/>
                </a:moveTo>
                <a:lnTo>
                  <a:pt x="1" y="84"/>
                </a:lnTo>
                <a:lnTo>
                  <a:pt x="0" y="84"/>
                </a:lnTo>
                <a:lnTo>
                  <a:pt x="0" y="0"/>
                </a:lnTo>
                <a:lnTo>
                  <a:pt x="32" y="0"/>
                </a:lnTo>
                <a:lnTo>
                  <a:pt x="32" y="2"/>
                </a:lnTo>
                <a:lnTo>
                  <a:pt x="35" y="2"/>
                </a:lnTo>
                <a:lnTo>
                  <a:pt x="35" y="4"/>
                </a:lnTo>
                <a:lnTo>
                  <a:pt x="36" y="4"/>
                </a:lnTo>
                <a:lnTo>
                  <a:pt x="36" y="5"/>
                </a:lnTo>
                <a:lnTo>
                  <a:pt x="36" y="4"/>
                </a:lnTo>
                <a:lnTo>
                  <a:pt x="36" y="80"/>
                </a:lnTo>
                <a:lnTo>
                  <a:pt x="36" y="78"/>
                </a:lnTo>
                <a:lnTo>
                  <a:pt x="36" y="80"/>
                </a:lnTo>
                <a:lnTo>
                  <a:pt x="35" y="80"/>
                </a:lnTo>
                <a:lnTo>
                  <a:pt x="35" y="81"/>
                </a:lnTo>
                <a:lnTo>
                  <a:pt x="33" y="82"/>
                </a:lnTo>
                <a:lnTo>
                  <a:pt x="32" y="82"/>
                </a:lnTo>
                <a:lnTo>
                  <a:pt x="32" y="84"/>
                </a:lnTo>
                <a:lnTo>
                  <a:pt x="29" y="84"/>
                </a:lnTo>
                <a:lnTo>
                  <a:pt x="32" y="84"/>
                </a:lnTo>
                <a:close/>
              </a:path>
            </a:pathLst>
          </a:custGeom>
          <a:solidFill>
            <a:srgbClr val="C0C0C0"/>
          </a:solidFill>
          <a:ln w="0">
            <a:solidFill>
              <a:srgbClr val="000000"/>
            </a:solidFill>
            <a:prstDash val="solid"/>
            <a:round/>
            <a:headEnd/>
            <a:tailEnd/>
          </a:ln>
        </p:spPr>
        <p:txBody>
          <a:bodyPr/>
          <a:lstStyle/>
          <a:p>
            <a:endParaRPr lang="fr-FR"/>
          </a:p>
        </p:txBody>
      </p:sp>
      <p:sp>
        <p:nvSpPr>
          <p:cNvPr id="501858" name="Line 98"/>
          <p:cNvSpPr>
            <a:spLocks noChangeShapeType="1"/>
          </p:cNvSpPr>
          <p:nvPr/>
        </p:nvSpPr>
        <p:spPr bwMode="auto">
          <a:xfrm flipH="1">
            <a:off x="912813" y="5882357"/>
            <a:ext cx="61912" cy="1588"/>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59" name="Line 99"/>
          <p:cNvSpPr>
            <a:spLocks noChangeShapeType="1"/>
          </p:cNvSpPr>
          <p:nvPr/>
        </p:nvSpPr>
        <p:spPr bwMode="auto">
          <a:xfrm>
            <a:off x="914400" y="5717257"/>
            <a:ext cx="53975" cy="1588"/>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60" name="Freeform 100"/>
          <p:cNvSpPr>
            <a:spLocks/>
          </p:cNvSpPr>
          <p:nvPr/>
        </p:nvSpPr>
        <p:spPr bwMode="auto">
          <a:xfrm>
            <a:off x="965200" y="5717257"/>
            <a:ext cx="17463" cy="9525"/>
          </a:xfrm>
          <a:custGeom>
            <a:avLst/>
            <a:gdLst>
              <a:gd name="T0" fmla="*/ 0 w 8"/>
              <a:gd name="T1" fmla="*/ 0 h 5"/>
              <a:gd name="T2" fmla="*/ 4 w 8"/>
              <a:gd name="T3" fmla="*/ 0 h 5"/>
              <a:gd name="T4" fmla="*/ 4 w 8"/>
              <a:gd name="T5" fmla="*/ 1 h 5"/>
              <a:gd name="T6" fmla="*/ 7 w 8"/>
              <a:gd name="T7" fmla="*/ 1 h 5"/>
              <a:gd name="T8" fmla="*/ 7 w 8"/>
              <a:gd name="T9" fmla="*/ 3 h 5"/>
              <a:gd name="T10" fmla="*/ 8 w 8"/>
              <a:gd name="T11" fmla="*/ 3 h 5"/>
              <a:gd name="T12" fmla="*/ 8 w 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0" y="0"/>
                </a:moveTo>
                <a:lnTo>
                  <a:pt x="4" y="0"/>
                </a:lnTo>
                <a:lnTo>
                  <a:pt x="4" y="1"/>
                </a:lnTo>
                <a:lnTo>
                  <a:pt x="7" y="1"/>
                </a:lnTo>
                <a:lnTo>
                  <a:pt x="7" y="3"/>
                </a:lnTo>
                <a:lnTo>
                  <a:pt x="8" y="3"/>
                </a:lnTo>
                <a:lnTo>
                  <a:pt x="8"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61" name="Line 101"/>
          <p:cNvSpPr>
            <a:spLocks noChangeShapeType="1"/>
          </p:cNvSpPr>
          <p:nvPr/>
        </p:nvSpPr>
        <p:spPr bwMode="auto">
          <a:xfrm>
            <a:off x="982663" y="5722020"/>
            <a:ext cx="3175" cy="152400"/>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62" name="Freeform 102"/>
          <p:cNvSpPr>
            <a:spLocks/>
          </p:cNvSpPr>
          <p:nvPr/>
        </p:nvSpPr>
        <p:spPr bwMode="auto">
          <a:xfrm>
            <a:off x="965200" y="5872832"/>
            <a:ext cx="17463" cy="9525"/>
          </a:xfrm>
          <a:custGeom>
            <a:avLst/>
            <a:gdLst>
              <a:gd name="T0" fmla="*/ 8 w 8"/>
              <a:gd name="T1" fmla="*/ 0 h 5"/>
              <a:gd name="T2" fmla="*/ 8 w 8"/>
              <a:gd name="T3" fmla="*/ 1 h 5"/>
              <a:gd name="T4" fmla="*/ 7 w 8"/>
              <a:gd name="T5" fmla="*/ 1 h 5"/>
              <a:gd name="T6" fmla="*/ 7 w 8"/>
              <a:gd name="T7" fmla="*/ 4 h 5"/>
              <a:gd name="T8" fmla="*/ 4 w 8"/>
              <a:gd name="T9" fmla="*/ 4 h 5"/>
              <a:gd name="T10" fmla="*/ 4 w 8"/>
              <a:gd name="T11" fmla="*/ 5 h 5"/>
              <a:gd name="T12" fmla="*/ 0 w 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8" y="0"/>
                </a:moveTo>
                <a:lnTo>
                  <a:pt x="8" y="1"/>
                </a:lnTo>
                <a:lnTo>
                  <a:pt x="7" y="1"/>
                </a:lnTo>
                <a:lnTo>
                  <a:pt x="7" y="4"/>
                </a:lnTo>
                <a:lnTo>
                  <a:pt x="4" y="4"/>
                </a:lnTo>
                <a:lnTo>
                  <a:pt x="4" y="5"/>
                </a:lnTo>
                <a:lnTo>
                  <a:pt x="0"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63" name="Rectangle 103"/>
          <p:cNvSpPr>
            <a:spLocks noChangeArrowheads="1"/>
          </p:cNvSpPr>
          <p:nvPr/>
        </p:nvSpPr>
        <p:spPr bwMode="auto">
          <a:xfrm>
            <a:off x="912813" y="5899820"/>
            <a:ext cx="73025" cy="1778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64" name="Rectangle 104"/>
          <p:cNvSpPr>
            <a:spLocks noChangeArrowheads="1"/>
          </p:cNvSpPr>
          <p:nvPr/>
        </p:nvSpPr>
        <p:spPr bwMode="auto">
          <a:xfrm>
            <a:off x="985838" y="5902995"/>
            <a:ext cx="4762" cy="173037"/>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65" name="Freeform 105"/>
          <p:cNvSpPr>
            <a:spLocks/>
          </p:cNvSpPr>
          <p:nvPr/>
        </p:nvSpPr>
        <p:spPr bwMode="auto">
          <a:xfrm>
            <a:off x="912813" y="5899820"/>
            <a:ext cx="79375" cy="176212"/>
          </a:xfrm>
          <a:custGeom>
            <a:avLst/>
            <a:gdLst>
              <a:gd name="T0" fmla="*/ 32 w 36"/>
              <a:gd name="T1" fmla="*/ 85 h 85"/>
              <a:gd name="T2" fmla="*/ 1 w 36"/>
              <a:gd name="T3" fmla="*/ 85 h 85"/>
              <a:gd name="T4" fmla="*/ 0 w 36"/>
              <a:gd name="T5" fmla="*/ 85 h 85"/>
              <a:gd name="T6" fmla="*/ 0 w 36"/>
              <a:gd name="T7" fmla="*/ 2 h 85"/>
              <a:gd name="T8" fmla="*/ 0 w 36"/>
              <a:gd name="T9" fmla="*/ 0 h 85"/>
              <a:gd name="T10" fmla="*/ 32 w 36"/>
              <a:gd name="T11" fmla="*/ 0 h 85"/>
              <a:gd name="T12" fmla="*/ 32 w 36"/>
              <a:gd name="T13" fmla="*/ 2 h 85"/>
              <a:gd name="T14" fmla="*/ 35 w 36"/>
              <a:gd name="T15" fmla="*/ 2 h 85"/>
              <a:gd name="T16" fmla="*/ 35 w 36"/>
              <a:gd name="T17" fmla="*/ 4 h 85"/>
              <a:gd name="T18" fmla="*/ 36 w 36"/>
              <a:gd name="T19" fmla="*/ 4 h 85"/>
              <a:gd name="T20" fmla="*/ 36 w 36"/>
              <a:gd name="T21" fmla="*/ 6 h 85"/>
              <a:gd name="T22" fmla="*/ 36 w 36"/>
              <a:gd name="T23" fmla="*/ 4 h 85"/>
              <a:gd name="T24" fmla="*/ 36 w 36"/>
              <a:gd name="T25" fmla="*/ 81 h 85"/>
              <a:gd name="T26" fmla="*/ 36 w 36"/>
              <a:gd name="T27" fmla="*/ 80 h 85"/>
              <a:gd name="T28" fmla="*/ 36 w 36"/>
              <a:gd name="T29" fmla="*/ 81 h 85"/>
              <a:gd name="T30" fmla="*/ 35 w 36"/>
              <a:gd name="T31" fmla="*/ 81 h 85"/>
              <a:gd name="T32" fmla="*/ 35 w 36"/>
              <a:gd name="T33" fmla="*/ 82 h 85"/>
              <a:gd name="T34" fmla="*/ 33 w 36"/>
              <a:gd name="T35" fmla="*/ 84 h 85"/>
              <a:gd name="T36" fmla="*/ 32 w 36"/>
              <a:gd name="T37" fmla="*/ 84 h 85"/>
              <a:gd name="T38" fmla="*/ 32 w 36"/>
              <a:gd name="T39" fmla="*/ 85 h 85"/>
              <a:gd name="T40" fmla="*/ 29 w 36"/>
              <a:gd name="T41" fmla="*/ 85 h 85"/>
              <a:gd name="T42" fmla="*/ 32 w 36"/>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85">
                <a:moveTo>
                  <a:pt x="32" y="85"/>
                </a:moveTo>
                <a:lnTo>
                  <a:pt x="1" y="85"/>
                </a:lnTo>
                <a:lnTo>
                  <a:pt x="0" y="85"/>
                </a:lnTo>
                <a:lnTo>
                  <a:pt x="0" y="2"/>
                </a:lnTo>
                <a:lnTo>
                  <a:pt x="0" y="0"/>
                </a:lnTo>
                <a:lnTo>
                  <a:pt x="32" y="0"/>
                </a:lnTo>
                <a:lnTo>
                  <a:pt x="32" y="2"/>
                </a:lnTo>
                <a:lnTo>
                  <a:pt x="35" y="2"/>
                </a:lnTo>
                <a:lnTo>
                  <a:pt x="35" y="4"/>
                </a:lnTo>
                <a:lnTo>
                  <a:pt x="36" y="4"/>
                </a:lnTo>
                <a:lnTo>
                  <a:pt x="36" y="6"/>
                </a:lnTo>
                <a:lnTo>
                  <a:pt x="36" y="4"/>
                </a:lnTo>
                <a:lnTo>
                  <a:pt x="36" y="81"/>
                </a:lnTo>
                <a:lnTo>
                  <a:pt x="36" y="80"/>
                </a:lnTo>
                <a:lnTo>
                  <a:pt x="36" y="81"/>
                </a:lnTo>
                <a:lnTo>
                  <a:pt x="35" y="81"/>
                </a:lnTo>
                <a:lnTo>
                  <a:pt x="35" y="82"/>
                </a:lnTo>
                <a:lnTo>
                  <a:pt x="33" y="84"/>
                </a:lnTo>
                <a:lnTo>
                  <a:pt x="32" y="84"/>
                </a:lnTo>
                <a:lnTo>
                  <a:pt x="32" y="85"/>
                </a:lnTo>
                <a:lnTo>
                  <a:pt x="29" y="85"/>
                </a:lnTo>
                <a:lnTo>
                  <a:pt x="32" y="85"/>
                </a:lnTo>
                <a:close/>
              </a:path>
            </a:pathLst>
          </a:custGeom>
          <a:solidFill>
            <a:srgbClr val="C0C0C0"/>
          </a:solidFill>
          <a:ln w="0">
            <a:solidFill>
              <a:srgbClr val="000000"/>
            </a:solidFill>
            <a:prstDash val="solid"/>
            <a:round/>
            <a:headEnd/>
            <a:tailEnd/>
          </a:ln>
        </p:spPr>
        <p:txBody>
          <a:bodyPr/>
          <a:lstStyle/>
          <a:p>
            <a:endParaRPr lang="fr-FR"/>
          </a:p>
        </p:txBody>
      </p:sp>
      <p:sp>
        <p:nvSpPr>
          <p:cNvPr id="501866" name="Line 106"/>
          <p:cNvSpPr>
            <a:spLocks noChangeShapeType="1"/>
          </p:cNvSpPr>
          <p:nvPr/>
        </p:nvSpPr>
        <p:spPr bwMode="auto">
          <a:xfrm flipH="1">
            <a:off x="912813" y="6069682"/>
            <a:ext cx="61912" cy="1588"/>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67" name="Line 107"/>
          <p:cNvSpPr>
            <a:spLocks noChangeShapeType="1"/>
          </p:cNvSpPr>
          <p:nvPr/>
        </p:nvSpPr>
        <p:spPr bwMode="auto">
          <a:xfrm>
            <a:off x="914400" y="5904582"/>
            <a:ext cx="53975" cy="3175"/>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68" name="Freeform 108"/>
          <p:cNvSpPr>
            <a:spLocks/>
          </p:cNvSpPr>
          <p:nvPr/>
        </p:nvSpPr>
        <p:spPr bwMode="auto">
          <a:xfrm>
            <a:off x="965200" y="5904582"/>
            <a:ext cx="17463" cy="9525"/>
          </a:xfrm>
          <a:custGeom>
            <a:avLst/>
            <a:gdLst>
              <a:gd name="T0" fmla="*/ 0 w 8"/>
              <a:gd name="T1" fmla="*/ 0 h 4"/>
              <a:gd name="T2" fmla="*/ 7 w 8"/>
              <a:gd name="T3" fmla="*/ 0 h 4"/>
              <a:gd name="T4" fmla="*/ 7 w 8"/>
              <a:gd name="T5" fmla="*/ 3 h 4"/>
              <a:gd name="T6" fmla="*/ 8 w 8"/>
              <a:gd name="T7" fmla="*/ 3 h 4"/>
              <a:gd name="T8" fmla="*/ 8 w 8"/>
              <a:gd name="T9" fmla="*/ 4 h 4"/>
            </a:gdLst>
            <a:ahLst/>
            <a:cxnLst>
              <a:cxn ang="0">
                <a:pos x="T0" y="T1"/>
              </a:cxn>
              <a:cxn ang="0">
                <a:pos x="T2" y="T3"/>
              </a:cxn>
              <a:cxn ang="0">
                <a:pos x="T4" y="T5"/>
              </a:cxn>
              <a:cxn ang="0">
                <a:pos x="T6" y="T7"/>
              </a:cxn>
              <a:cxn ang="0">
                <a:pos x="T8" y="T9"/>
              </a:cxn>
            </a:cxnLst>
            <a:rect l="0" t="0" r="r" b="b"/>
            <a:pathLst>
              <a:path w="8" h="4">
                <a:moveTo>
                  <a:pt x="0" y="0"/>
                </a:moveTo>
                <a:lnTo>
                  <a:pt x="7" y="0"/>
                </a:lnTo>
                <a:lnTo>
                  <a:pt x="7" y="3"/>
                </a:lnTo>
                <a:lnTo>
                  <a:pt x="8" y="3"/>
                </a:lnTo>
                <a:lnTo>
                  <a:pt x="8"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69" name="Line 109"/>
          <p:cNvSpPr>
            <a:spLocks noChangeShapeType="1"/>
          </p:cNvSpPr>
          <p:nvPr/>
        </p:nvSpPr>
        <p:spPr bwMode="auto">
          <a:xfrm>
            <a:off x="982663" y="5914107"/>
            <a:ext cx="3175" cy="150813"/>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70" name="Freeform 110"/>
          <p:cNvSpPr>
            <a:spLocks/>
          </p:cNvSpPr>
          <p:nvPr/>
        </p:nvSpPr>
        <p:spPr bwMode="auto">
          <a:xfrm>
            <a:off x="965200" y="6060157"/>
            <a:ext cx="17463" cy="9525"/>
          </a:xfrm>
          <a:custGeom>
            <a:avLst/>
            <a:gdLst>
              <a:gd name="T0" fmla="*/ 8 w 8"/>
              <a:gd name="T1" fmla="*/ 0 h 4"/>
              <a:gd name="T2" fmla="*/ 8 w 8"/>
              <a:gd name="T3" fmla="*/ 2 h 4"/>
              <a:gd name="T4" fmla="*/ 7 w 8"/>
              <a:gd name="T5" fmla="*/ 2 h 4"/>
              <a:gd name="T6" fmla="*/ 7 w 8"/>
              <a:gd name="T7" fmla="*/ 3 h 4"/>
              <a:gd name="T8" fmla="*/ 4 w 8"/>
              <a:gd name="T9" fmla="*/ 3 h 4"/>
              <a:gd name="T10" fmla="*/ 4 w 8"/>
              <a:gd name="T11" fmla="*/ 4 h 4"/>
              <a:gd name="T12" fmla="*/ 0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8" y="0"/>
                </a:moveTo>
                <a:lnTo>
                  <a:pt x="8" y="2"/>
                </a:lnTo>
                <a:lnTo>
                  <a:pt x="7" y="2"/>
                </a:lnTo>
                <a:lnTo>
                  <a:pt x="7" y="3"/>
                </a:lnTo>
                <a:lnTo>
                  <a:pt x="4" y="3"/>
                </a:lnTo>
                <a:lnTo>
                  <a:pt x="4" y="4"/>
                </a:lnTo>
                <a:lnTo>
                  <a:pt x="0"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71" name="Rectangle 111"/>
          <p:cNvSpPr>
            <a:spLocks noChangeArrowheads="1"/>
          </p:cNvSpPr>
          <p:nvPr/>
        </p:nvSpPr>
        <p:spPr bwMode="auto">
          <a:xfrm>
            <a:off x="920750" y="6542757"/>
            <a:ext cx="53975" cy="84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72" name="Rectangle 112"/>
          <p:cNvSpPr>
            <a:spLocks noChangeArrowheads="1"/>
          </p:cNvSpPr>
          <p:nvPr/>
        </p:nvSpPr>
        <p:spPr bwMode="auto">
          <a:xfrm>
            <a:off x="920750" y="6542757"/>
            <a:ext cx="55563" cy="84138"/>
          </a:xfrm>
          <a:prstGeom prst="rect">
            <a:avLst/>
          </a:prstGeom>
          <a:gradFill rotWithShape="0">
            <a:gsLst>
              <a:gs pos="0">
                <a:schemeClr val="folHlink"/>
              </a:gs>
              <a:gs pos="100000">
                <a:srgbClr val="DDDDDD"/>
              </a:gs>
            </a:gsLst>
            <a:lin ang="0" scaled="1"/>
          </a:gradFill>
          <a:ln w="0">
            <a:solidFill>
              <a:srgbClr val="000000"/>
            </a:solidFill>
            <a:miter lim="800000"/>
            <a:headEnd/>
            <a:tailEnd/>
          </a:ln>
        </p:spPr>
        <p:txBody>
          <a:bodyPr/>
          <a:lstStyle/>
          <a:p>
            <a:endParaRPr lang="fr-FR"/>
          </a:p>
        </p:txBody>
      </p:sp>
      <p:sp>
        <p:nvSpPr>
          <p:cNvPr id="501873" name="Rectangle 113"/>
          <p:cNvSpPr>
            <a:spLocks noChangeArrowheads="1"/>
          </p:cNvSpPr>
          <p:nvPr/>
        </p:nvSpPr>
        <p:spPr bwMode="auto">
          <a:xfrm>
            <a:off x="931863" y="6525295"/>
            <a:ext cx="36512"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74" name="Freeform 114"/>
          <p:cNvSpPr>
            <a:spLocks/>
          </p:cNvSpPr>
          <p:nvPr/>
        </p:nvSpPr>
        <p:spPr bwMode="auto">
          <a:xfrm>
            <a:off x="920750" y="6525295"/>
            <a:ext cx="53975" cy="17462"/>
          </a:xfrm>
          <a:custGeom>
            <a:avLst/>
            <a:gdLst>
              <a:gd name="T0" fmla="*/ 4 w 24"/>
              <a:gd name="T1" fmla="*/ 1 h 8"/>
              <a:gd name="T2" fmla="*/ 0 w 24"/>
              <a:gd name="T3" fmla="*/ 8 h 8"/>
              <a:gd name="T4" fmla="*/ 3 w 24"/>
              <a:gd name="T5" fmla="*/ 8 h 8"/>
              <a:gd name="T6" fmla="*/ 24 w 24"/>
              <a:gd name="T7" fmla="*/ 8 h 8"/>
              <a:gd name="T8" fmla="*/ 20 w 24"/>
              <a:gd name="T9" fmla="*/ 1 h 8"/>
              <a:gd name="T10" fmla="*/ 20 w 24"/>
              <a:gd name="T11" fmla="*/ 0 h 8"/>
              <a:gd name="T12" fmla="*/ 5 w 24"/>
              <a:gd name="T13" fmla="*/ 0 h 8"/>
              <a:gd name="T14" fmla="*/ 4 w 24"/>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8">
                <a:moveTo>
                  <a:pt x="4" y="1"/>
                </a:moveTo>
                <a:lnTo>
                  <a:pt x="0" y="8"/>
                </a:lnTo>
                <a:lnTo>
                  <a:pt x="3" y="8"/>
                </a:lnTo>
                <a:lnTo>
                  <a:pt x="24" y="8"/>
                </a:lnTo>
                <a:lnTo>
                  <a:pt x="20" y="1"/>
                </a:lnTo>
                <a:lnTo>
                  <a:pt x="20" y="0"/>
                </a:lnTo>
                <a:lnTo>
                  <a:pt x="5" y="0"/>
                </a:lnTo>
                <a:lnTo>
                  <a:pt x="4" y="1"/>
                </a:lnTo>
                <a:close/>
              </a:path>
            </a:pathLst>
          </a:custGeom>
          <a:gradFill rotWithShape="0">
            <a:gsLst>
              <a:gs pos="0">
                <a:schemeClr val="folHlink"/>
              </a:gs>
              <a:gs pos="100000">
                <a:schemeClr val="bg2"/>
              </a:gs>
            </a:gsLst>
            <a:lin ang="5400000" scaled="1"/>
          </a:gradFill>
          <a:ln w="0">
            <a:solidFill>
              <a:srgbClr val="000000"/>
            </a:solidFill>
            <a:prstDash val="solid"/>
            <a:round/>
            <a:headEnd/>
            <a:tailEnd/>
          </a:ln>
        </p:spPr>
        <p:txBody>
          <a:bodyPr/>
          <a:lstStyle/>
          <a:p>
            <a:endParaRPr lang="fr-FR"/>
          </a:p>
        </p:txBody>
      </p:sp>
      <p:sp>
        <p:nvSpPr>
          <p:cNvPr id="501875" name="Rectangle 115"/>
          <p:cNvSpPr>
            <a:spLocks noChangeArrowheads="1"/>
          </p:cNvSpPr>
          <p:nvPr/>
        </p:nvSpPr>
        <p:spPr bwMode="auto">
          <a:xfrm>
            <a:off x="904875" y="6625307"/>
            <a:ext cx="85725" cy="26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76" name="Rectangle 116"/>
          <p:cNvSpPr>
            <a:spLocks noChangeArrowheads="1"/>
          </p:cNvSpPr>
          <p:nvPr/>
        </p:nvSpPr>
        <p:spPr bwMode="auto">
          <a:xfrm>
            <a:off x="904875" y="6625307"/>
            <a:ext cx="87313" cy="26988"/>
          </a:xfrm>
          <a:prstGeom prst="rect">
            <a:avLst/>
          </a:prstGeom>
          <a:gradFill rotWithShape="0">
            <a:gsLst>
              <a:gs pos="0">
                <a:schemeClr val="folHlink"/>
              </a:gs>
              <a:gs pos="100000">
                <a:srgbClr val="B2B2B2"/>
              </a:gs>
            </a:gsLst>
            <a:lin ang="5400000" scaled="1"/>
          </a:gradFill>
          <a:ln w="0">
            <a:solidFill>
              <a:srgbClr val="000000"/>
            </a:solidFill>
            <a:miter lim="800000"/>
            <a:headEnd/>
            <a:tailEnd/>
          </a:ln>
        </p:spPr>
        <p:txBody>
          <a:bodyPr/>
          <a:lstStyle/>
          <a:p>
            <a:endParaRPr lang="fr-FR"/>
          </a:p>
        </p:txBody>
      </p:sp>
      <p:sp>
        <p:nvSpPr>
          <p:cNvPr id="501877" name="Freeform 117"/>
          <p:cNvSpPr>
            <a:spLocks/>
          </p:cNvSpPr>
          <p:nvPr/>
        </p:nvSpPr>
        <p:spPr bwMode="auto">
          <a:xfrm>
            <a:off x="974725" y="6611020"/>
            <a:ext cx="15875" cy="14287"/>
          </a:xfrm>
          <a:custGeom>
            <a:avLst/>
            <a:gdLst>
              <a:gd name="T0" fmla="*/ 7 w 7"/>
              <a:gd name="T1" fmla="*/ 7 h 7"/>
              <a:gd name="T2" fmla="*/ 0 w 7"/>
              <a:gd name="T3" fmla="*/ 0 h 7"/>
              <a:gd name="T4" fmla="*/ 0 w 7"/>
              <a:gd name="T5" fmla="*/ 7 h 7"/>
              <a:gd name="T6" fmla="*/ 7 w 7"/>
              <a:gd name="T7" fmla="*/ 7 h 7"/>
            </a:gdLst>
            <a:ahLst/>
            <a:cxnLst>
              <a:cxn ang="0">
                <a:pos x="T0" y="T1"/>
              </a:cxn>
              <a:cxn ang="0">
                <a:pos x="T2" y="T3"/>
              </a:cxn>
              <a:cxn ang="0">
                <a:pos x="T4" y="T5"/>
              </a:cxn>
              <a:cxn ang="0">
                <a:pos x="T6" y="T7"/>
              </a:cxn>
            </a:cxnLst>
            <a:rect l="0" t="0" r="r" b="b"/>
            <a:pathLst>
              <a:path w="7" h="7">
                <a:moveTo>
                  <a:pt x="7" y="7"/>
                </a:moveTo>
                <a:lnTo>
                  <a:pt x="0" y="0"/>
                </a:lnTo>
                <a:lnTo>
                  <a:pt x="0" y="7"/>
                </a:lnTo>
                <a:lnTo>
                  <a:pt x="7" y="7"/>
                </a:lnTo>
                <a:close/>
              </a:path>
            </a:pathLst>
          </a:custGeom>
          <a:solidFill>
            <a:srgbClr val="000000"/>
          </a:solidFill>
          <a:ln w="0">
            <a:solidFill>
              <a:srgbClr val="000000"/>
            </a:solidFill>
            <a:prstDash val="solid"/>
            <a:round/>
            <a:headEnd/>
            <a:tailEnd/>
          </a:ln>
        </p:spPr>
        <p:txBody>
          <a:bodyPr/>
          <a:lstStyle/>
          <a:p>
            <a:endParaRPr lang="fr-FR"/>
          </a:p>
        </p:txBody>
      </p:sp>
      <p:sp>
        <p:nvSpPr>
          <p:cNvPr id="501878" name="Freeform 118"/>
          <p:cNvSpPr>
            <a:spLocks/>
          </p:cNvSpPr>
          <p:nvPr/>
        </p:nvSpPr>
        <p:spPr bwMode="auto">
          <a:xfrm>
            <a:off x="909638" y="6611020"/>
            <a:ext cx="11112" cy="14287"/>
          </a:xfrm>
          <a:custGeom>
            <a:avLst/>
            <a:gdLst>
              <a:gd name="T0" fmla="*/ 0 w 5"/>
              <a:gd name="T1" fmla="*/ 7 h 7"/>
              <a:gd name="T2" fmla="*/ 5 w 5"/>
              <a:gd name="T3" fmla="*/ 0 h 7"/>
              <a:gd name="T4" fmla="*/ 5 w 5"/>
              <a:gd name="T5" fmla="*/ 7 h 7"/>
              <a:gd name="T6" fmla="*/ 0 w 5"/>
              <a:gd name="T7" fmla="*/ 7 h 7"/>
            </a:gdLst>
            <a:ahLst/>
            <a:cxnLst>
              <a:cxn ang="0">
                <a:pos x="T0" y="T1"/>
              </a:cxn>
              <a:cxn ang="0">
                <a:pos x="T2" y="T3"/>
              </a:cxn>
              <a:cxn ang="0">
                <a:pos x="T4" y="T5"/>
              </a:cxn>
              <a:cxn ang="0">
                <a:pos x="T6" y="T7"/>
              </a:cxn>
            </a:cxnLst>
            <a:rect l="0" t="0" r="r" b="b"/>
            <a:pathLst>
              <a:path w="5" h="7">
                <a:moveTo>
                  <a:pt x="0" y="7"/>
                </a:moveTo>
                <a:lnTo>
                  <a:pt x="5" y="0"/>
                </a:lnTo>
                <a:lnTo>
                  <a:pt x="5" y="7"/>
                </a:lnTo>
                <a:lnTo>
                  <a:pt x="0" y="7"/>
                </a:lnTo>
                <a:close/>
              </a:path>
            </a:pathLst>
          </a:custGeom>
          <a:solidFill>
            <a:srgbClr val="000000"/>
          </a:solidFill>
          <a:ln w="0">
            <a:solidFill>
              <a:srgbClr val="000000"/>
            </a:solidFill>
            <a:prstDash val="solid"/>
            <a:round/>
            <a:headEnd/>
            <a:tailEnd/>
          </a:ln>
        </p:spPr>
        <p:txBody>
          <a:bodyPr/>
          <a:lstStyle/>
          <a:p>
            <a:endParaRPr lang="fr-FR"/>
          </a:p>
        </p:txBody>
      </p:sp>
      <p:sp>
        <p:nvSpPr>
          <p:cNvPr id="501879" name="Rectangle 119"/>
          <p:cNvSpPr>
            <a:spLocks noChangeArrowheads="1"/>
          </p:cNvSpPr>
          <p:nvPr/>
        </p:nvSpPr>
        <p:spPr bwMode="auto">
          <a:xfrm>
            <a:off x="927100" y="6323682"/>
            <a:ext cx="44450" cy="204788"/>
          </a:xfrm>
          <a:prstGeom prst="rect">
            <a:avLst/>
          </a:prstGeom>
          <a:solidFill>
            <a:srgbClr val="FFFFFF"/>
          </a:solidFill>
          <a:ln w="0">
            <a:solidFill>
              <a:srgbClr val="000000"/>
            </a:solidFill>
            <a:miter lim="800000"/>
            <a:headEnd/>
            <a:tailEnd/>
          </a:ln>
        </p:spPr>
        <p:txBody>
          <a:bodyPr/>
          <a:lstStyle/>
          <a:p>
            <a:endParaRPr lang="fr-FR"/>
          </a:p>
        </p:txBody>
      </p:sp>
      <p:sp>
        <p:nvSpPr>
          <p:cNvPr id="501880" name="Rectangle 120"/>
          <p:cNvSpPr>
            <a:spLocks noChangeArrowheads="1"/>
          </p:cNvSpPr>
          <p:nvPr/>
        </p:nvSpPr>
        <p:spPr bwMode="auto">
          <a:xfrm>
            <a:off x="931863" y="6288757"/>
            <a:ext cx="31750" cy="239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881" name="Rectangle 121"/>
          <p:cNvSpPr>
            <a:spLocks noChangeArrowheads="1"/>
          </p:cNvSpPr>
          <p:nvPr/>
        </p:nvSpPr>
        <p:spPr bwMode="auto">
          <a:xfrm>
            <a:off x="931863" y="6288757"/>
            <a:ext cx="33337" cy="239713"/>
          </a:xfrm>
          <a:prstGeom prst="rect">
            <a:avLst/>
          </a:prstGeom>
          <a:gradFill rotWithShape="0">
            <a:gsLst>
              <a:gs pos="0">
                <a:schemeClr val="folHlink"/>
              </a:gs>
              <a:gs pos="100000">
                <a:srgbClr val="DDDDDD"/>
              </a:gs>
            </a:gsLst>
            <a:lin ang="0" scaled="1"/>
          </a:gradFill>
          <a:ln w="0">
            <a:solidFill>
              <a:srgbClr val="000000"/>
            </a:solidFill>
            <a:miter lim="800000"/>
            <a:headEnd/>
            <a:tailEnd/>
          </a:ln>
        </p:spPr>
        <p:txBody>
          <a:bodyPr/>
          <a:lstStyle/>
          <a:p>
            <a:endParaRPr lang="fr-FR"/>
          </a:p>
        </p:txBody>
      </p:sp>
      <p:sp>
        <p:nvSpPr>
          <p:cNvPr id="501882" name="Freeform 122"/>
          <p:cNvSpPr>
            <a:spLocks/>
          </p:cNvSpPr>
          <p:nvPr/>
        </p:nvSpPr>
        <p:spPr bwMode="auto">
          <a:xfrm>
            <a:off x="881063" y="5448970"/>
            <a:ext cx="31750" cy="976312"/>
          </a:xfrm>
          <a:custGeom>
            <a:avLst/>
            <a:gdLst>
              <a:gd name="T0" fmla="*/ 6 w 14"/>
              <a:gd name="T1" fmla="*/ 0 h 471"/>
              <a:gd name="T2" fmla="*/ 14 w 14"/>
              <a:gd name="T3" fmla="*/ 0 h 471"/>
              <a:gd name="T4" fmla="*/ 14 w 14"/>
              <a:gd name="T5" fmla="*/ 471 h 471"/>
              <a:gd name="T6" fmla="*/ 4 w 14"/>
              <a:gd name="T7" fmla="*/ 471 h 471"/>
              <a:gd name="T8" fmla="*/ 4 w 14"/>
              <a:gd name="T9" fmla="*/ 452 h 471"/>
              <a:gd name="T10" fmla="*/ 4 w 14"/>
              <a:gd name="T11" fmla="*/ 453 h 471"/>
              <a:gd name="T12" fmla="*/ 0 w 14"/>
              <a:gd name="T13" fmla="*/ 438 h 471"/>
              <a:gd name="T14" fmla="*/ 0 w 14"/>
              <a:gd name="T15" fmla="*/ 32 h 471"/>
              <a:gd name="T16" fmla="*/ 5 w 14"/>
              <a:gd name="T17" fmla="*/ 0 h 471"/>
              <a:gd name="T18" fmla="*/ 6 w 14"/>
              <a:gd name="T19" fmla="*/ 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71">
                <a:moveTo>
                  <a:pt x="6" y="0"/>
                </a:moveTo>
                <a:lnTo>
                  <a:pt x="14" y="0"/>
                </a:lnTo>
                <a:lnTo>
                  <a:pt x="14" y="471"/>
                </a:lnTo>
                <a:lnTo>
                  <a:pt x="4" y="471"/>
                </a:lnTo>
                <a:lnTo>
                  <a:pt x="4" y="452"/>
                </a:lnTo>
                <a:lnTo>
                  <a:pt x="4" y="453"/>
                </a:lnTo>
                <a:lnTo>
                  <a:pt x="0" y="438"/>
                </a:lnTo>
                <a:lnTo>
                  <a:pt x="0" y="32"/>
                </a:lnTo>
                <a:lnTo>
                  <a:pt x="5" y="0"/>
                </a:lnTo>
                <a:lnTo>
                  <a:pt x="6" y="0"/>
                </a:lnTo>
                <a:close/>
              </a:path>
            </a:pathLst>
          </a:custGeom>
          <a:solidFill>
            <a:srgbClr val="404040"/>
          </a:solidFill>
          <a:ln w="0">
            <a:solidFill>
              <a:srgbClr val="000000"/>
            </a:solidFill>
            <a:prstDash val="solid"/>
            <a:round/>
            <a:headEnd/>
            <a:tailEnd/>
          </a:ln>
        </p:spPr>
        <p:txBody>
          <a:bodyPr/>
          <a:lstStyle/>
          <a:p>
            <a:endParaRPr lang="fr-FR"/>
          </a:p>
        </p:txBody>
      </p:sp>
      <p:sp>
        <p:nvSpPr>
          <p:cNvPr id="501883" name="Freeform 123"/>
          <p:cNvSpPr>
            <a:spLocks/>
          </p:cNvSpPr>
          <p:nvPr/>
        </p:nvSpPr>
        <p:spPr bwMode="auto">
          <a:xfrm>
            <a:off x="949325" y="6052220"/>
            <a:ext cx="14288" cy="220662"/>
          </a:xfrm>
          <a:custGeom>
            <a:avLst/>
            <a:gdLst>
              <a:gd name="T0" fmla="*/ 0 w 6"/>
              <a:gd name="T1" fmla="*/ 104 h 106"/>
              <a:gd name="T2" fmla="*/ 0 w 6"/>
              <a:gd name="T3" fmla="*/ 105 h 106"/>
              <a:gd name="T4" fmla="*/ 2 w 6"/>
              <a:gd name="T5" fmla="*/ 105 h 106"/>
              <a:gd name="T6" fmla="*/ 2 w 6"/>
              <a:gd name="T7" fmla="*/ 106 h 106"/>
              <a:gd name="T8" fmla="*/ 4 w 6"/>
              <a:gd name="T9" fmla="*/ 106 h 106"/>
              <a:gd name="T10" fmla="*/ 4 w 6"/>
              <a:gd name="T11" fmla="*/ 105 h 106"/>
              <a:gd name="T12" fmla="*/ 6 w 6"/>
              <a:gd name="T13" fmla="*/ 105 h 106"/>
              <a:gd name="T14" fmla="*/ 6 w 6"/>
              <a:gd name="T15" fmla="*/ 2 h 106"/>
              <a:gd name="T16" fmla="*/ 4 w 6"/>
              <a:gd name="T17" fmla="*/ 2 h 106"/>
              <a:gd name="T18" fmla="*/ 4 w 6"/>
              <a:gd name="T19" fmla="*/ 0 h 106"/>
              <a:gd name="T20" fmla="*/ 2 w 6"/>
              <a:gd name="T21" fmla="*/ 0 h 106"/>
              <a:gd name="T22" fmla="*/ 2 w 6"/>
              <a:gd name="T23" fmla="*/ 2 h 106"/>
              <a:gd name="T24" fmla="*/ 0 w 6"/>
              <a:gd name="T25" fmla="*/ 2 h 106"/>
              <a:gd name="T26" fmla="*/ 0 w 6"/>
              <a:gd name="T27" fmla="*/ 3 h 106"/>
              <a:gd name="T28" fmla="*/ 0 w 6"/>
              <a:gd name="T29" fmla="*/ 10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06">
                <a:moveTo>
                  <a:pt x="0" y="104"/>
                </a:moveTo>
                <a:lnTo>
                  <a:pt x="0" y="105"/>
                </a:lnTo>
                <a:lnTo>
                  <a:pt x="2" y="105"/>
                </a:lnTo>
                <a:lnTo>
                  <a:pt x="2" y="106"/>
                </a:lnTo>
                <a:lnTo>
                  <a:pt x="4" y="106"/>
                </a:lnTo>
                <a:lnTo>
                  <a:pt x="4" y="105"/>
                </a:lnTo>
                <a:lnTo>
                  <a:pt x="6" y="105"/>
                </a:lnTo>
                <a:lnTo>
                  <a:pt x="6" y="2"/>
                </a:lnTo>
                <a:lnTo>
                  <a:pt x="4" y="2"/>
                </a:lnTo>
                <a:lnTo>
                  <a:pt x="4" y="0"/>
                </a:lnTo>
                <a:lnTo>
                  <a:pt x="2" y="0"/>
                </a:lnTo>
                <a:lnTo>
                  <a:pt x="2" y="2"/>
                </a:lnTo>
                <a:lnTo>
                  <a:pt x="0" y="2"/>
                </a:lnTo>
                <a:lnTo>
                  <a:pt x="0" y="3"/>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84" name="Freeform 124"/>
          <p:cNvSpPr>
            <a:spLocks/>
          </p:cNvSpPr>
          <p:nvPr/>
        </p:nvSpPr>
        <p:spPr bwMode="auto">
          <a:xfrm>
            <a:off x="923925" y="5679157"/>
            <a:ext cx="12700" cy="522288"/>
          </a:xfrm>
          <a:custGeom>
            <a:avLst/>
            <a:gdLst>
              <a:gd name="T0" fmla="*/ 0 w 6"/>
              <a:gd name="T1" fmla="*/ 249 h 252"/>
              <a:gd name="T2" fmla="*/ 0 w 6"/>
              <a:gd name="T3" fmla="*/ 251 h 252"/>
              <a:gd name="T4" fmla="*/ 2 w 6"/>
              <a:gd name="T5" fmla="*/ 251 h 252"/>
              <a:gd name="T6" fmla="*/ 2 w 6"/>
              <a:gd name="T7" fmla="*/ 252 h 252"/>
              <a:gd name="T8" fmla="*/ 4 w 6"/>
              <a:gd name="T9" fmla="*/ 252 h 252"/>
              <a:gd name="T10" fmla="*/ 4 w 6"/>
              <a:gd name="T11" fmla="*/ 251 h 252"/>
              <a:gd name="T12" fmla="*/ 6 w 6"/>
              <a:gd name="T13" fmla="*/ 251 h 252"/>
              <a:gd name="T14" fmla="*/ 6 w 6"/>
              <a:gd name="T15" fmla="*/ 2 h 252"/>
              <a:gd name="T16" fmla="*/ 4 w 6"/>
              <a:gd name="T17" fmla="*/ 2 h 252"/>
              <a:gd name="T18" fmla="*/ 4 w 6"/>
              <a:gd name="T19" fmla="*/ 0 h 252"/>
              <a:gd name="T20" fmla="*/ 2 w 6"/>
              <a:gd name="T21" fmla="*/ 0 h 252"/>
              <a:gd name="T22" fmla="*/ 2 w 6"/>
              <a:gd name="T23" fmla="*/ 2 h 252"/>
              <a:gd name="T24" fmla="*/ 0 w 6"/>
              <a:gd name="T25" fmla="*/ 2 h 252"/>
              <a:gd name="T26" fmla="*/ 0 w 6"/>
              <a:gd name="T27" fmla="*/ 3 h 252"/>
              <a:gd name="T28" fmla="*/ 0 w 6"/>
              <a:gd name="T29" fmla="*/ 24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252">
                <a:moveTo>
                  <a:pt x="0" y="249"/>
                </a:moveTo>
                <a:lnTo>
                  <a:pt x="0" y="251"/>
                </a:lnTo>
                <a:lnTo>
                  <a:pt x="2" y="251"/>
                </a:lnTo>
                <a:lnTo>
                  <a:pt x="2" y="252"/>
                </a:lnTo>
                <a:lnTo>
                  <a:pt x="4" y="252"/>
                </a:lnTo>
                <a:lnTo>
                  <a:pt x="4" y="251"/>
                </a:lnTo>
                <a:lnTo>
                  <a:pt x="6" y="251"/>
                </a:lnTo>
                <a:lnTo>
                  <a:pt x="6" y="2"/>
                </a:lnTo>
                <a:lnTo>
                  <a:pt x="4" y="2"/>
                </a:lnTo>
                <a:lnTo>
                  <a:pt x="4" y="0"/>
                </a:lnTo>
                <a:lnTo>
                  <a:pt x="2" y="0"/>
                </a:lnTo>
                <a:lnTo>
                  <a:pt x="2" y="2"/>
                </a:lnTo>
                <a:lnTo>
                  <a:pt x="0" y="2"/>
                </a:lnTo>
                <a:lnTo>
                  <a:pt x="0" y="3"/>
                </a:lnTo>
                <a:lnTo>
                  <a:pt x="0" y="2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85" name="Oval 125"/>
          <p:cNvSpPr>
            <a:spLocks noChangeArrowheads="1"/>
          </p:cNvSpPr>
          <p:nvPr/>
        </p:nvSpPr>
        <p:spPr bwMode="auto">
          <a:xfrm>
            <a:off x="949325" y="6179220"/>
            <a:ext cx="15875" cy="3175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86" name="Freeform 126"/>
          <p:cNvSpPr>
            <a:spLocks/>
          </p:cNvSpPr>
          <p:nvPr/>
        </p:nvSpPr>
        <p:spPr bwMode="auto">
          <a:xfrm>
            <a:off x="946150" y="6174457"/>
            <a:ext cx="22225" cy="38100"/>
          </a:xfrm>
          <a:custGeom>
            <a:avLst/>
            <a:gdLst>
              <a:gd name="T0" fmla="*/ 0 w 10"/>
              <a:gd name="T1" fmla="*/ 9 h 18"/>
              <a:gd name="T2" fmla="*/ 1 w 10"/>
              <a:gd name="T3" fmla="*/ 14 h 18"/>
              <a:gd name="T4" fmla="*/ 1 w 10"/>
              <a:gd name="T5" fmla="*/ 15 h 18"/>
              <a:gd name="T6" fmla="*/ 2 w 10"/>
              <a:gd name="T7" fmla="*/ 15 h 18"/>
              <a:gd name="T8" fmla="*/ 4 w 10"/>
              <a:gd name="T9" fmla="*/ 17 h 18"/>
              <a:gd name="T10" fmla="*/ 4 w 10"/>
              <a:gd name="T11" fmla="*/ 18 h 18"/>
              <a:gd name="T12" fmla="*/ 6 w 10"/>
              <a:gd name="T13" fmla="*/ 18 h 18"/>
              <a:gd name="T14" fmla="*/ 6 w 10"/>
              <a:gd name="T15" fmla="*/ 17 h 18"/>
              <a:gd name="T16" fmla="*/ 8 w 10"/>
              <a:gd name="T17" fmla="*/ 15 h 18"/>
              <a:gd name="T18" fmla="*/ 9 w 10"/>
              <a:gd name="T19" fmla="*/ 15 h 18"/>
              <a:gd name="T20" fmla="*/ 9 w 10"/>
              <a:gd name="T21" fmla="*/ 14 h 18"/>
              <a:gd name="T22" fmla="*/ 10 w 10"/>
              <a:gd name="T23" fmla="*/ 9 h 18"/>
              <a:gd name="T24" fmla="*/ 9 w 10"/>
              <a:gd name="T25" fmla="*/ 4 h 18"/>
              <a:gd name="T26" fmla="*/ 9 w 10"/>
              <a:gd name="T27" fmla="*/ 2 h 18"/>
              <a:gd name="T28" fmla="*/ 8 w 10"/>
              <a:gd name="T29" fmla="*/ 2 h 18"/>
              <a:gd name="T30" fmla="*/ 6 w 10"/>
              <a:gd name="T31" fmla="*/ 1 h 18"/>
              <a:gd name="T32" fmla="*/ 6 w 10"/>
              <a:gd name="T33" fmla="*/ 0 h 18"/>
              <a:gd name="T34" fmla="*/ 4 w 10"/>
              <a:gd name="T35" fmla="*/ 0 h 18"/>
              <a:gd name="T36" fmla="*/ 4 w 10"/>
              <a:gd name="T37" fmla="*/ 1 h 18"/>
              <a:gd name="T38" fmla="*/ 2 w 10"/>
              <a:gd name="T39" fmla="*/ 2 h 18"/>
              <a:gd name="T40" fmla="*/ 1 w 10"/>
              <a:gd name="T41" fmla="*/ 2 h 18"/>
              <a:gd name="T42" fmla="*/ 1 w 10"/>
              <a:gd name="T43" fmla="*/ 4 h 18"/>
              <a:gd name="T44" fmla="*/ 0 w 10"/>
              <a:gd name="T45" fmla="*/ 9 h 18"/>
              <a:gd name="T46" fmla="*/ 5 w 10"/>
              <a:gd name="T47" fmla="*/ 9 h 18"/>
              <a:gd name="T48" fmla="*/ 6 w 10"/>
              <a:gd name="T49" fmla="*/ 5 h 18"/>
              <a:gd name="T50" fmla="*/ 5 w 10"/>
              <a:gd name="T51" fmla="*/ 4 h 18"/>
              <a:gd name="T52" fmla="*/ 4 w 10"/>
              <a:gd name="T53" fmla="*/ 5 h 18"/>
              <a:gd name="T54" fmla="*/ 5 w 10"/>
              <a:gd name="T55" fmla="*/ 9 h 18"/>
              <a:gd name="T56" fmla="*/ 4 w 10"/>
              <a:gd name="T57" fmla="*/ 13 h 18"/>
              <a:gd name="T58" fmla="*/ 5 w 10"/>
              <a:gd name="T59" fmla="*/ 14 h 18"/>
              <a:gd name="T60" fmla="*/ 6 w 10"/>
              <a:gd name="T61" fmla="*/ 13 h 18"/>
              <a:gd name="T62" fmla="*/ 5 w 10"/>
              <a:gd name="T63" fmla="*/ 9 h 18"/>
              <a:gd name="T64" fmla="*/ 0 w 10"/>
              <a:gd name="T6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18">
                <a:moveTo>
                  <a:pt x="0" y="9"/>
                </a:moveTo>
                <a:lnTo>
                  <a:pt x="1" y="14"/>
                </a:lnTo>
                <a:lnTo>
                  <a:pt x="1" y="15"/>
                </a:lnTo>
                <a:lnTo>
                  <a:pt x="2" y="15"/>
                </a:lnTo>
                <a:lnTo>
                  <a:pt x="4" y="17"/>
                </a:lnTo>
                <a:lnTo>
                  <a:pt x="4" y="18"/>
                </a:lnTo>
                <a:lnTo>
                  <a:pt x="6" y="18"/>
                </a:lnTo>
                <a:lnTo>
                  <a:pt x="6" y="17"/>
                </a:lnTo>
                <a:lnTo>
                  <a:pt x="8" y="15"/>
                </a:lnTo>
                <a:lnTo>
                  <a:pt x="9" y="15"/>
                </a:lnTo>
                <a:lnTo>
                  <a:pt x="9" y="14"/>
                </a:lnTo>
                <a:lnTo>
                  <a:pt x="10" y="9"/>
                </a:lnTo>
                <a:lnTo>
                  <a:pt x="9" y="4"/>
                </a:lnTo>
                <a:lnTo>
                  <a:pt x="9" y="2"/>
                </a:lnTo>
                <a:lnTo>
                  <a:pt x="8" y="2"/>
                </a:lnTo>
                <a:lnTo>
                  <a:pt x="6" y="1"/>
                </a:lnTo>
                <a:lnTo>
                  <a:pt x="6" y="0"/>
                </a:lnTo>
                <a:lnTo>
                  <a:pt x="4" y="0"/>
                </a:lnTo>
                <a:lnTo>
                  <a:pt x="4" y="1"/>
                </a:lnTo>
                <a:lnTo>
                  <a:pt x="2" y="2"/>
                </a:lnTo>
                <a:lnTo>
                  <a:pt x="1" y="2"/>
                </a:lnTo>
                <a:lnTo>
                  <a:pt x="1" y="4"/>
                </a:lnTo>
                <a:lnTo>
                  <a:pt x="0" y="9"/>
                </a:lnTo>
                <a:lnTo>
                  <a:pt x="5" y="9"/>
                </a:lnTo>
                <a:lnTo>
                  <a:pt x="6" y="5"/>
                </a:lnTo>
                <a:lnTo>
                  <a:pt x="5" y="4"/>
                </a:lnTo>
                <a:lnTo>
                  <a:pt x="4" y="5"/>
                </a:lnTo>
                <a:lnTo>
                  <a:pt x="5" y="9"/>
                </a:lnTo>
                <a:lnTo>
                  <a:pt x="4" y="13"/>
                </a:lnTo>
                <a:lnTo>
                  <a:pt x="5" y="14"/>
                </a:lnTo>
                <a:lnTo>
                  <a:pt x="6" y="13"/>
                </a:lnTo>
                <a:lnTo>
                  <a:pt x="5" y="9"/>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87" name="Oval 127"/>
          <p:cNvSpPr>
            <a:spLocks noChangeArrowheads="1"/>
          </p:cNvSpPr>
          <p:nvPr/>
        </p:nvSpPr>
        <p:spPr bwMode="auto">
          <a:xfrm>
            <a:off x="923925" y="6179220"/>
            <a:ext cx="17463" cy="3175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88" name="Freeform 128"/>
          <p:cNvSpPr>
            <a:spLocks/>
          </p:cNvSpPr>
          <p:nvPr/>
        </p:nvSpPr>
        <p:spPr bwMode="auto">
          <a:xfrm>
            <a:off x="919163" y="6174457"/>
            <a:ext cx="26987" cy="38100"/>
          </a:xfrm>
          <a:custGeom>
            <a:avLst/>
            <a:gdLst>
              <a:gd name="T0" fmla="*/ 0 w 12"/>
              <a:gd name="T1" fmla="*/ 9 h 18"/>
              <a:gd name="T2" fmla="*/ 1 w 12"/>
              <a:gd name="T3" fmla="*/ 14 h 18"/>
              <a:gd name="T4" fmla="*/ 1 w 12"/>
              <a:gd name="T5" fmla="*/ 15 h 18"/>
              <a:gd name="T6" fmla="*/ 2 w 12"/>
              <a:gd name="T7" fmla="*/ 15 h 18"/>
              <a:gd name="T8" fmla="*/ 4 w 12"/>
              <a:gd name="T9" fmla="*/ 17 h 18"/>
              <a:gd name="T10" fmla="*/ 4 w 12"/>
              <a:gd name="T11" fmla="*/ 18 h 18"/>
              <a:gd name="T12" fmla="*/ 6 w 12"/>
              <a:gd name="T13" fmla="*/ 18 h 18"/>
              <a:gd name="T14" fmla="*/ 9 w 12"/>
              <a:gd name="T15" fmla="*/ 17 h 18"/>
              <a:gd name="T16" fmla="*/ 10 w 12"/>
              <a:gd name="T17" fmla="*/ 15 h 18"/>
              <a:gd name="T18" fmla="*/ 10 w 12"/>
              <a:gd name="T19" fmla="*/ 14 h 18"/>
              <a:gd name="T20" fmla="*/ 12 w 12"/>
              <a:gd name="T21" fmla="*/ 9 h 18"/>
              <a:gd name="T22" fmla="*/ 10 w 12"/>
              <a:gd name="T23" fmla="*/ 4 h 18"/>
              <a:gd name="T24" fmla="*/ 10 w 12"/>
              <a:gd name="T25" fmla="*/ 2 h 18"/>
              <a:gd name="T26" fmla="*/ 9 w 12"/>
              <a:gd name="T27" fmla="*/ 2 h 18"/>
              <a:gd name="T28" fmla="*/ 9 w 12"/>
              <a:gd name="T29" fmla="*/ 1 h 18"/>
              <a:gd name="T30" fmla="*/ 6 w 12"/>
              <a:gd name="T31" fmla="*/ 0 h 18"/>
              <a:gd name="T32" fmla="*/ 4 w 12"/>
              <a:gd name="T33" fmla="*/ 0 h 18"/>
              <a:gd name="T34" fmla="*/ 4 w 12"/>
              <a:gd name="T35" fmla="*/ 1 h 18"/>
              <a:gd name="T36" fmla="*/ 2 w 12"/>
              <a:gd name="T37" fmla="*/ 2 h 18"/>
              <a:gd name="T38" fmla="*/ 1 w 12"/>
              <a:gd name="T39" fmla="*/ 2 h 18"/>
              <a:gd name="T40" fmla="*/ 1 w 12"/>
              <a:gd name="T41" fmla="*/ 4 h 18"/>
              <a:gd name="T42" fmla="*/ 0 w 12"/>
              <a:gd name="T43" fmla="*/ 9 h 18"/>
              <a:gd name="T44" fmla="*/ 5 w 12"/>
              <a:gd name="T45" fmla="*/ 9 h 18"/>
              <a:gd name="T46" fmla="*/ 6 w 12"/>
              <a:gd name="T47" fmla="*/ 5 h 18"/>
              <a:gd name="T48" fmla="*/ 5 w 12"/>
              <a:gd name="T49" fmla="*/ 5 h 18"/>
              <a:gd name="T50" fmla="*/ 6 w 12"/>
              <a:gd name="T51" fmla="*/ 5 h 18"/>
              <a:gd name="T52" fmla="*/ 6 w 12"/>
              <a:gd name="T53" fmla="*/ 13 h 18"/>
              <a:gd name="T54" fmla="*/ 5 w 12"/>
              <a:gd name="T55" fmla="*/ 13 h 18"/>
              <a:gd name="T56" fmla="*/ 6 w 12"/>
              <a:gd name="T57" fmla="*/ 13 h 18"/>
              <a:gd name="T58" fmla="*/ 5 w 12"/>
              <a:gd name="T59" fmla="*/ 9 h 18"/>
              <a:gd name="T60" fmla="*/ 0 w 12"/>
              <a:gd name="T61"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 h="18">
                <a:moveTo>
                  <a:pt x="0" y="9"/>
                </a:moveTo>
                <a:lnTo>
                  <a:pt x="1" y="14"/>
                </a:lnTo>
                <a:lnTo>
                  <a:pt x="1" y="15"/>
                </a:lnTo>
                <a:lnTo>
                  <a:pt x="2" y="15"/>
                </a:lnTo>
                <a:lnTo>
                  <a:pt x="4" y="17"/>
                </a:lnTo>
                <a:lnTo>
                  <a:pt x="4" y="18"/>
                </a:lnTo>
                <a:lnTo>
                  <a:pt x="6" y="18"/>
                </a:lnTo>
                <a:lnTo>
                  <a:pt x="9" y="17"/>
                </a:lnTo>
                <a:lnTo>
                  <a:pt x="10" y="15"/>
                </a:lnTo>
                <a:lnTo>
                  <a:pt x="10" y="14"/>
                </a:lnTo>
                <a:lnTo>
                  <a:pt x="12" y="9"/>
                </a:lnTo>
                <a:lnTo>
                  <a:pt x="10" y="4"/>
                </a:lnTo>
                <a:lnTo>
                  <a:pt x="10" y="2"/>
                </a:lnTo>
                <a:lnTo>
                  <a:pt x="9" y="2"/>
                </a:lnTo>
                <a:lnTo>
                  <a:pt x="9" y="1"/>
                </a:lnTo>
                <a:lnTo>
                  <a:pt x="6" y="0"/>
                </a:lnTo>
                <a:lnTo>
                  <a:pt x="4" y="0"/>
                </a:lnTo>
                <a:lnTo>
                  <a:pt x="4" y="1"/>
                </a:lnTo>
                <a:lnTo>
                  <a:pt x="2" y="2"/>
                </a:lnTo>
                <a:lnTo>
                  <a:pt x="1" y="2"/>
                </a:lnTo>
                <a:lnTo>
                  <a:pt x="1" y="4"/>
                </a:lnTo>
                <a:lnTo>
                  <a:pt x="0" y="9"/>
                </a:lnTo>
                <a:lnTo>
                  <a:pt x="5" y="9"/>
                </a:lnTo>
                <a:lnTo>
                  <a:pt x="6" y="5"/>
                </a:lnTo>
                <a:lnTo>
                  <a:pt x="5" y="5"/>
                </a:lnTo>
                <a:lnTo>
                  <a:pt x="6" y="5"/>
                </a:lnTo>
                <a:lnTo>
                  <a:pt x="6" y="13"/>
                </a:lnTo>
                <a:lnTo>
                  <a:pt x="5" y="13"/>
                </a:lnTo>
                <a:lnTo>
                  <a:pt x="6" y="13"/>
                </a:lnTo>
                <a:lnTo>
                  <a:pt x="5" y="9"/>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89" name="Freeform 129"/>
          <p:cNvSpPr>
            <a:spLocks/>
          </p:cNvSpPr>
          <p:nvPr/>
        </p:nvSpPr>
        <p:spPr bwMode="auto">
          <a:xfrm>
            <a:off x="923925" y="6193507"/>
            <a:ext cx="22225" cy="79375"/>
          </a:xfrm>
          <a:custGeom>
            <a:avLst/>
            <a:gdLst>
              <a:gd name="T0" fmla="*/ 4 w 10"/>
              <a:gd name="T1" fmla="*/ 36 h 38"/>
              <a:gd name="T2" fmla="*/ 4 w 10"/>
              <a:gd name="T3" fmla="*/ 37 h 38"/>
              <a:gd name="T4" fmla="*/ 6 w 10"/>
              <a:gd name="T5" fmla="*/ 38 h 38"/>
              <a:gd name="T6" fmla="*/ 8 w 10"/>
              <a:gd name="T7" fmla="*/ 38 h 38"/>
              <a:gd name="T8" fmla="*/ 10 w 10"/>
              <a:gd name="T9" fmla="*/ 37 h 38"/>
              <a:gd name="T10" fmla="*/ 10 w 10"/>
              <a:gd name="T11" fmla="*/ 36 h 38"/>
              <a:gd name="T12" fmla="*/ 6 w 10"/>
              <a:gd name="T13" fmla="*/ 3 h 38"/>
              <a:gd name="T14" fmla="*/ 6 w 10"/>
              <a:gd name="T15" fmla="*/ 1 h 38"/>
              <a:gd name="T16" fmla="*/ 4 w 10"/>
              <a:gd name="T17" fmla="*/ 0 h 38"/>
              <a:gd name="T18" fmla="*/ 2 w 10"/>
              <a:gd name="T19" fmla="*/ 0 h 38"/>
              <a:gd name="T20" fmla="*/ 0 w 10"/>
              <a:gd name="T21" fmla="*/ 1 h 38"/>
              <a:gd name="T22" fmla="*/ 0 w 10"/>
              <a:gd name="T23" fmla="*/ 3 h 38"/>
              <a:gd name="T24" fmla="*/ 4 w 10"/>
              <a:gd name="T2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38">
                <a:moveTo>
                  <a:pt x="4" y="36"/>
                </a:moveTo>
                <a:lnTo>
                  <a:pt x="4" y="37"/>
                </a:lnTo>
                <a:lnTo>
                  <a:pt x="6" y="38"/>
                </a:lnTo>
                <a:lnTo>
                  <a:pt x="8" y="38"/>
                </a:lnTo>
                <a:lnTo>
                  <a:pt x="10" y="37"/>
                </a:lnTo>
                <a:lnTo>
                  <a:pt x="10" y="36"/>
                </a:lnTo>
                <a:lnTo>
                  <a:pt x="6" y="3"/>
                </a:lnTo>
                <a:lnTo>
                  <a:pt x="6" y="1"/>
                </a:lnTo>
                <a:lnTo>
                  <a:pt x="4" y="0"/>
                </a:lnTo>
                <a:lnTo>
                  <a:pt x="2" y="0"/>
                </a:lnTo>
                <a:lnTo>
                  <a:pt x="0" y="1"/>
                </a:lnTo>
                <a:lnTo>
                  <a:pt x="0" y="3"/>
                </a:lnTo>
                <a:lnTo>
                  <a:pt x="4"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90" name="Oval 130"/>
          <p:cNvSpPr>
            <a:spLocks noChangeArrowheads="1"/>
          </p:cNvSpPr>
          <p:nvPr/>
        </p:nvSpPr>
        <p:spPr bwMode="auto">
          <a:xfrm>
            <a:off x="931863" y="6264945"/>
            <a:ext cx="36512" cy="285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91" name="Freeform 131"/>
          <p:cNvSpPr>
            <a:spLocks/>
          </p:cNvSpPr>
          <p:nvPr/>
        </p:nvSpPr>
        <p:spPr bwMode="auto">
          <a:xfrm>
            <a:off x="965200" y="5722020"/>
            <a:ext cx="17463" cy="9525"/>
          </a:xfrm>
          <a:custGeom>
            <a:avLst/>
            <a:gdLst>
              <a:gd name="T0" fmla="*/ 0 w 8"/>
              <a:gd name="T1" fmla="*/ 0 h 4"/>
              <a:gd name="T2" fmla="*/ 4 w 8"/>
              <a:gd name="T3" fmla="*/ 0 h 4"/>
              <a:gd name="T4" fmla="*/ 4 w 8"/>
              <a:gd name="T5" fmla="*/ 2 h 4"/>
              <a:gd name="T6" fmla="*/ 7 w 8"/>
              <a:gd name="T7" fmla="*/ 2 h 4"/>
              <a:gd name="T8" fmla="*/ 7 w 8"/>
              <a:gd name="T9" fmla="*/ 3 h 4"/>
              <a:gd name="T10" fmla="*/ 8 w 8"/>
              <a:gd name="T11" fmla="*/ 3 h 4"/>
              <a:gd name="T12" fmla="*/ 8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0" y="0"/>
                </a:moveTo>
                <a:lnTo>
                  <a:pt x="4" y="0"/>
                </a:lnTo>
                <a:lnTo>
                  <a:pt x="4" y="2"/>
                </a:lnTo>
                <a:lnTo>
                  <a:pt x="7" y="2"/>
                </a:lnTo>
                <a:lnTo>
                  <a:pt x="7" y="3"/>
                </a:lnTo>
                <a:lnTo>
                  <a:pt x="8" y="3"/>
                </a:lnTo>
                <a:lnTo>
                  <a:pt x="8"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92" name="Line 132"/>
          <p:cNvSpPr>
            <a:spLocks noChangeShapeType="1"/>
          </p:cNvSpPr>
          <p:nvPr/>
        </p:nvSpPr>
        <p:spPr bwMode="auto">
          <a:xfrm>
            <a:off x="1154113" y="5731545"/>
            <a:ext cx="3175" cy="150812"/>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93" name="Line 133"/>
          <p:cNvSpPr>
            <a:spLocks noChangeShapeType="1"/>
          </p:cNvSpPr>
          <p:nvPr/>
        </p:nvSpPr>
        <p:spPr bwMode="auto">
          <a:xfrm>
            <a:off x="982663" y="5731545"/>
            <a:ext cx="3175" cy="150812"/>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94" name="Line 134"/>
          <p:cNvSpPr>
            <a:spLocks noChangeShapeType="1"/>
          </p:cNvSpPr>
          <p:nvPr/>
        </p:nvSpPr>
        <p:spPr bwMode="auto">
          <a:xfrm>
            <a:off x="1165225" y="5890295"/>
            <a:ext cx="58738" cy="3175"/>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fr-FR"/>
          </a:p>
        </p:txBody>
      </p:sp>
      <p:sp>
        <p:nvSpPr>
          <p:cNvPr id="501895" name="Freeform 135"/>
          <p:cNvSpPr>
            <a:spLocks/>
          </p:cNvSpPr>
          <p:nvPr/>
        </p:nvSpPr>
        <p:spPr bwMode="auto">
          <a:xfrm>
            <a:off x="1154113" y="5890295"/>
            <a:ext cx="19050" cy="12700"/>
          </a:xfrm>
          <a:custGeom>
            <a:avLst/>
            <a:gdLst>
              <a:gd name="T0" fmla="*/ 0 w 8"/>
              <a:gd name="T1" fmla="*/ 6 h 6"/>
              <a:gd name="T2" fmla="*/ 0 w 8"/>
              <a:gd name="T3" fmla="*/ 4 h 6"/>
              <a:gd name="T4" fmla="*/ 1 w 8"/>
              <a:gd name="T5" fmla="*/ 4 h 6"/>
              <a:gd name="T6" fmla="*/ 1 w 8"/>
              <a:gd name="T7" fmla="*/ 2 h 6"/>
              <a:gd name="T8" fmla="*/ 4 w 8"/>
              <a:gd name="T9" fmla="*/ 2 h 6"/>
              <a:gd name="T10" fmla="*/ 4 w 8"/>
              <a:gd name="T11" fmla="*/ 0 h 6"/>
              <a:gd name="T12" fmla="*/ 8 w 8"/>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0" y="6"/>
                </a:moveTo>
                <a:lnTo>
                  <a:pt x="0" y="4"/>
                </a:lnTo>
                <a:lnTo>
                  <a:pt x="1" y="4"/>
                </a:lnTo>
                <a:lnTo>
                  <a:pt x="1" y="2"/>
                </a:lnTo>
                <a:lnTo>
                  <a:pt x="4" y="2"/>
                </a:lnTo>
                <a:lnTo>
                  <a:pt x="4" y="0"/>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96" name="Freeform 136"/>
          <p:cNvSpPr>
            <a:spLocks/>
          </p:cNvSpPr>
          <p:nvPr/>
        </p:nvSpPr>
        <p:spPr bwMode="auto">
          <a:xfrm>
            <a:off x="965200" y="5890295"/>
            <a:ext cx="17463" cy="12700"/>
          </a:xfrm>
          <a:custGeom>
            <a:avLst/>
            <a:gdLst>
              <a:gd name="T0" fmla="*/ 8 w 8"/>
              <a:gd name="T1" fmla="*/ 6 h 6"/>
              <a:gd name="T2" fmla="*/ 8 w 8"/>
              <a:gd name="T3" fmla="*/ 4 h 6"/>
              <a:gd name="T4" fmla="*/ 7 w 8"/>
              <a:gd name="T5" fmla="*/ 4 h 6"/>
              <a:gd name="T6" fmla="*/ 7 w 8"/>
              <a:gd name="T7" fmla="*/ 2 h 6"/>
              <a:gd name="T8" fmla="*/ 4 w 8"/>
              <a:gd name="T9" fmla="*/ 2 h 6"/>
              <a:gd name="T10" fmla="*/ 4 w 8"/>
              <a:gd name="T11" fmla="*/ 0 h 6"/>
              <a:gd name="T12" fmla="*/ 0 w 8"/>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8" y="6"/>
                </a:moveTo>
                <a:lnTo>
                  <a:pt x="8" y="4"/>
                </a:lnTo>
                <a:lnTo>
                  <a:pt x="7" y="4"/>
                </a:lnTo>
                <a:lnTo>
                  <a:pt x="7" y="2"/>
                </a:lnTo>
                <a:lnTo>
                  <a:pt x="4" y="2"/>
                </a:lnTo>
                <a:lnTo>
                  <a:pt x="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897" name="Freeform 137"/>
          <p:cNvSpPr>
            <a:spLocks/>
          </p:cNvSpPr>
          <p:nvPr/>
        </p:nvSpPr>
        <p:spPr bwMode="auto">
          <a:xfrm>
            <a:off x="949325" y="5998245"/>
            <a:ext cx="231775" cy="74612"/>
          </a:xfrm>
          <a:custGeom>
            <a:avLst/>
            <a:gdLst>
              <a:gd name="T0" fmla="*/ 7 w 104"/>
              <a:gd name="T1" fmla="*/ 34 h 36"/>
              <a:gd name="T2" fmla="*/ 7 w 104"/>
              <a:gd name="T3" fmla="*/ 32 h 36"/>
              <a:gd name="T4" fmla="*/ 6 w 104"/>
              <a:gd name="T5" fmla="*/ 32 h 36"/>
              <a:gd name="T6" fmla="*/ 6 w 104"/>
              <a:gd name="T7" fmla="*/ 30 h 36"/>
              <a:gd name="T8" fmla="*/ 4 w 104"/>
              <a:gd name="T9" fmla="*/ 33 h 36"/>
              <a:gd name="T10" fmla="*/ 7 w 104"/>
              <a:gd name="T11" fmla="*/ 32 h 36"/>
              <a:gd name="T12" fmla="*/ 6 w 104"/>
              <a:gd name="T13" fmla="*/ 32 h 36"/>
              <a:gd name="T14" fmla="*/ 8 w 104"/>
              <a:gd name="T15" fmla="*/ 30 h 36"/>
              <a:gd name="T16" fmla="*/ 8 w 104"/>
              <a:gd name="T17" fmla="*/ 30 h 36"/>
              <a:gd name="T18" fmla="*/ 11 w 104"/>
              <a:gd name="T19" fmla="*/ 29 h 36"/>
              <a:gd name="T20" fmla="*/ 12 w 104"/>
              <a:gd name="T21" fmla="*/ 29 h 36"/>
              <a:gd name="T22" fmla="*/ 15 w 104"/>
              <a:gd name="T23" fmla="*/ 28 h 36"/>
              <a:gd name="T24" fmla="*/ 16 w 104"/>
              <a:gd name="T25" fmla="*/ 28 h 36"/>
              <a:gd name="T26" fmla="*/ 19 w 104"/>
              <a:gd name="T27" fmla="*/ 26 h 36"/>
              <a:gd name="T28" fmla="*/ 19 w 104"/>
              <a:gd name="T29" fmla="*/ 26 h 36"/>
              <a:gd name="T30" fmla="*/ 22 w 104"/>
              <a:gd name="T31" fmla="*/ 25 h 36"/>
              <a:gd name="T32" fmla="*/ 23 w 104"/>
              <a:gd name="T33" fmla="*/ 25 h 36"/>
              <a:gd name="T34" fmla="*/ 31 w 104"/>
              <a:gd name="T35" fmla="*/ 24 h 36"/>
              <a:gd name="T36" fmla="*/ 37 w 104"/>
              <a:gd name="T37" fmla="*/ 21 h 36"/>
              <a:gd name="T38" fmla="*/ 51 w 104"/>
              <a:gd name="T39" fmla="*/ 20 h 36"/>
              <a:gd name="T40" fmla="*/ 59 w 104"/>
              <a:gd name="T41" fmla="*/ 17 h 36"/>
              <a:gd name="T42" fmla="*/ 73 w 104"/>
              <a:gd name="T43" fmla="*/ 16 h 36"/>
              <a:gd name="T44" fmla="*/ 80 w 104"/>
              <a:gd name="T45" fmla="*/ 13 h 36"/>
              <a:gd name="T46" fmla="*/ 94 w 104"/>
              <a:gd name="T47" fmla="*/ 12 h 36"/>
              <a:gd name="T48" fmla="*/ 98 w 104"/>
              <a:gd name="T49" fmla="*/ 9 h 36"/>
              <a:gd name="T50" fmla="*/ 102 w 104"/>
              <a:gd name="T51" fmla="*/ 8 h 36"/>
              <a:gd name="T52" fmla="*/ 101 w 104"/>
              <a:gd name="T53" fmla="*/ 8 h 36"/>
              <a:gd name="T54" fmla="*/ 104 w 104"/>
              <a:gd name="T55" fmla="*/ 6 h 36"/>
              <a:gd name="T56" fmla="*/ 102 w 104"/>
              <a:gd name="T57" fmla="*/ 1 h 36"/>
              <a:gd name="T58" fmla="*/ 100 w 104"/>
              <a:gd name="T59" fmla="*/ 3 h 36"/>
              <a:gd name="T60" fmla="*/ 98 w 104"/>
              <a:gd name="T61" fmla="*/ 0 h 36"/>
              <a:gd name="T62" fmla="*/ 89 w 104"/>
              <a:gd name="T63" fmla="*/ 1 h 36"/>
              <a:gd name="T64" fmla="*/ 90 w 104"/>
              <a:gd name="T65" fmla="*/ 5 h 36"/>
              <a:gd name="T66" fmla="*/ 94 w 104"/>
              <a:gd name="T67" fmla="*/ 4 h 36"/>
              <a:gd name="T68" fmla="*/ 96 w 104"/>
              <a:gd name="T69" fmla="*/ 6 h 36"/>
              <a:gd name="T70" fmla="*/ 100 w 104"/>
              <a:gd name="T71" fmla="*/ 3 h 36"/>
              <a:gd name="T72" fmla="*/ 97 w 104"/>
              <a:gd name="T73" fmla="*/ 4 h 36"/>
              <a:gd name="T74" fmla="*/ 98 w 104"/>
              <a:gd name="T75" fmla="*/ 4 h 36"/>
              <a:gd name="T76" fmla="*/ 93 w 104"/>
              <a:gd name="T77" fmla="*/ 5 h 36"/>
              <a:gd name="T78" fmla="*/ 85 w 104"/>
              <a:gd name="T79" fmla="*/ 8 h 36"/>
              <a:gd name="T80" fmla="*/ 72 w 104"/>
              <a:gd name="T81" fmla="*/ 9 h 36"/>
              <a:gd name="T82" fmla="*/ 64 w 104"/>
              <a:gd name="T83" fmla="*/ 12 h 36"/>
              <a:gd name="T84" fmla="*/ 49 w 104"/>
              <a:gd name="T85" fmla="*/ 13 h 36"/>
              <a:gd name="T86" fmla="*/ 44 w 104"/>
              <a:gd name="T87" fmla="*/ 16 h 36"/>
              <a:gd name="T88" fmla="*/ 29 w 104"/>
              <a:gd name="T89" fmla="*/ 17 h 36"/>
              <a:gd name="T90" fmla="*/ 23 w 104"/>
              <a:gd name="T91" fmla="*/ 20 h 36"/>
              <a:gd name="T92" fmla="*/ 16 w 104"/>
              <a:gd name="T93" fmla="*/ 21 h 36"/>
              <a:gd name="T94" fmla="*/ 16 w 104"/>
              <a:gd name="T95" fmla="*/ 21 h 36"/>
              <a:gd name="T96" fmla="*/ 14 w 104"/>
              <a:gd name="T97" fmla="*/ 22 h 36"/>
              <a:gd name="T98" fmla="*/ 12 w 104"/>
              <a:gd name="T99" fmla="*/ 22 h 36"/>
              <a:gd name="T100" fmla="*/ 10 w 104"/>
              <a:gd name="T101" fmla="*/ 24 h 36"/>
              <a:gd name="T102" fmla="*/ 8 w 104"/>
              <a:gd name="T103" fmla="*/ 24 h 36"/>
              <a:gd name="T104" fmla="*/ 6 w 104"/>
              <a:gd name="T105" fmla="*/ 25 h 36"/>
              <a:gd name="T106" fmla="*/ 6 w 104"/>
              <a:gd name="T107" fmla="*/ 25 h 36"/>
              <a:gd name="T108" fmla="*/ 3 w 104"/>
              <a:gd name="T109" fmla="*/ 26 h 36"/>
              <a:gd name="T110" fmla="*/ 4 w 104"/>
              <a:gd name="T111" fmla="*/ 26 h 36"/>
              <a:gd name="T112" fmla="*/ 2 w 104"/>
              <a:gd name="T113" fmla="*/ 28 h 36"/>
              <a:gd name="T114" fmla="*/ 3 w 104"/>
              <a:gd name="T115" fmla="*/ 28 h 36"/>
              <a:gd name="T116" fmla="*/ 0 w 104"/>
              <a:gd name="T117" fmla="*/ 29 h 36"/>
              <a:gd name="T118" fmla="*/ 2 w 104"/>
              <a:gd name="T119" fmla="*/ 34 h 36"/>
              <a:gd name="T120" fmla="*/ 2 w 104"/>
              <a:gd name="T121" fmla="*/ 33 h 36"/>
              <a:gd name="T122" fmla="*/ 3 w 104"/>
              <a:gd name="T1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6">
                <a:moveTo>
                  <a:pt x="6" y="36"/>
                </a:moveTo>
                <a:lnTo>
                  <a:pt x="7" y="36"/>
                </a:lnTo>
                <a:lnTo>
                  <a:pt x="7" y="34"/>
                </a:lnTo>
                <a:lnTo>
                  <a:pt x="8" y="34"/>
                </a:lnTo>
                <a:lnTo>
                  <a:pt x="8" y="32"/>
                </a:lnTo>
                <a:lnTo>
                  <a:pt x="7" y="32"/>
                </a:lnTo>
                <a:lnTo>
                  <a:pt x="7" y="30"/>
                </a:lnTo>
                <a:lnTo>
                  <a:pt x="6" y="30"/>
                </a:lnTo>
                <a:lnTo>
                  <a:pt x="6" y="32"/>
                </a:lnTo>
                <a:lnTo>
                  <a:pt x="7" y="32"/>
                </a:lnTo>
                <a:lnTo>
                  <a:pt x="7" y="30"/>
                </a:lnTo>
                <a:lnTo>
                  <a:pt x="6" y="30"/>
                </a:lnTo>
                <a:lnTo>
                  <a:pt x="6" y="29"/>
                </a:lnTo>
                <a:lnTo>
                  <a:pt x="4" y="29"/>
                </a:lnTo>
                <a:lnTo>
                  <a:pt x="4" y="33"/>
                </a:lnTo>
                <a:lnTo>
                  <a:pt x="6" y="33"/>
                </a:lnTo>
                <a:lnTo>
                  <a:pt x="6" y="32"/>
                </a:lnTo>
                <a:lnTo>
                  <a:pt x="7" y="32"/>
                </a:lnTo>
                <a:lnTo>
                  <a:pt x="7" y="30"/>
                </a:lnTo>
                <a:lnTo>
                  <a:pt x="6" y="30"/>
                </a:lnTo>
                <a:lnTo>
                  <a:pt x="6" y="32"/>
                </a:lnTo>
                <a:lnTo>
                  <a:pt x="7" y="32"/>
                </a:lnTo>
                <a:lnTo>
                  <a:pt x="7" y="30"/>
                </a:lnTo>
                <a:lnTo>
                  <a:pt x="8" y="30"/>
                </a:lnTo>
                <a:lnTo>
                  <a:pt x="8" y="29"/>
                </a:lnTo>
                <a:lnTo>
                  <a:pt x="7" y="29"/>
                </a:lnTo>
                <a:lnTo>
                  <a:pt x="8" y="30"/>
                </a:lnTo>
                <a:lnTo>
                  <a:pt x="10" y="30"/>
                </a:lnTo>
                <a:lnTo>
                  <a:pt x="10" y="29"/>
                </a:lnTo>
                <a:lnTo>
                  <a:pt x="11" y="29"/>
                </a:lnTo>
                <a:lnTo>
                  <a:pt x="11" y="28"/>
                </a:lnTo>
                <a:lnTo>
                  <a:pt x="10" y="28"/>
                </a:lnTo>
                <a:lnTo>
                  <a:pt x="12" y="29"/>
                </a:lnTo>
                <a:lnTo>
                  <a:pt x="14" y="29"/>
                </a:lnTo>
                <a:lnTo>
                  <a:pt x="14" y="28"/>
                </a:lnTo>
                <a:lnTo>
                  <a:pt x="15" y="28"/>
                </a:lnTo>
                <a:lnTo>
                  <a:pt x="15" y="26"/>
                </a:lnTo>
                <a:lnTo>
                  <a:pt x="14" y="26"/>
                </a:lnTo>
                <a:lnTo>
                  <a:pt x="16" y="28"/>
                </a:lnTo>
                <a:lnTo>
                  <a:pt x="18" y="28"/>
                </a:lnTo>
                <a:lnTo>
                  <a:pt x="18" y="26"/>
                </a:lnTo>
                <a:lnTo>
                  <a:pt x="19" y="26"/>
                </a:lnTo>
                <a:lnTo>
                  <a:pt x="19" y="25"/>
                </a:lnTo>
                <a:lnTo>
                  <a:pt x="18" y="25"/>
                </a:lnTo>
                <a:lnTo>
                  <a:pt x="19" y="26"/>
                </a:lnTo>
                <a:lnTo>
                  <a:pt x="20" y="26"/>
                </a:lnTo>
                <a:lnTo>
                  <a:pt x="20" y="25"/>
                </a:lnTo>
                <a:lnTo>
                  <a:pt x="22" y="25"/>
                </a:lnTo>
                <a:lnTo>
                  <a:pt x="22" y="24"/>
                </a:lnTo>
                <a:lnTo>
                  <a:pt x="20" y="24"/>
                </a:lnTo>
                <a:lnTo>
                  <a:pt x="23" y="25"/>
                </a:lnTo>
                <a:lnTo>
                  <a:pt x="24" y="25"/>
                </a:lnTo>
                <a:lnTo>
                  <a:pt x="24" y="24"/>
                </a:lnTo>
                <a:lnTo>
                  <a:pt x="31" y="24"/>
                </a:lnTo>
                <a:lnTo>
                  <a:pt x="31" y="22"/>
                </a:lnTo>
                <a:lnTo>
                  <a:pt x="37" y="22"/>
                </a:lnTo>
                <a:lnTo>
                  <a:pt x="37" y="21"/>
                </a:lnTo>
                <a:lnTo>
                  <a:pt x="45" y="21"/>
                </a:lnTo>
                <a:lnTo>
                  <a:pt x="45" y="20"/>
                </a:lnTo>
                <a:lnTo>
                  <a:pt x="51" y="20"/>
                </a:lnTo>
                <a:lnTo>
                  <a:pt x="51" y="18"/>
                </a:lnTo>
                <a:lnTo>
                  <a:pt x="59" y="18"/>
                </a:lnTo>
                <a:lnTo>
                  <a:pt x="59" y="17"/>
                </a:lnTo>
                <a:lnTo>
                  <a:pt x="65" y="17"/>
                </a:lnTo>
                <a:lnTo>
                  <a:pt x="67" y="16"/>
                </a:lnTo>
                <a:lnTo>
                  <a:pt x="73" y="16"/>
                </a:lnTo>
                <a:lnTo>
                  <a:pt x="73" y="14"/>
                </a:lnTo>
                <a:lnTo>
                  <a:pt x="80" y="14"/>
                </a:lnTo>
                <a:lnTo>
                  <a:pt x="80" y="13"/>
                </a:lnTo>
                <a:lnTo>
                  <a:pt x="86" y="13"/>
                </a:lnTo>
                <a:lnTo>
                  <a:pt x="86" y="12"/>
                </a:lnTo>
                <a:lnTo>
                  <a:pt x="94" y="12"/>
                </a:lnTo>
                <a:lnTo>
                  <a:pt x="94" y="10"/>
                </a:lnTo>
                <a:lnTo>
                  <a:pt x="98" y="10"/>
                </a:lnTo>
                <a:lnTo>
                  <a:pt x="98" y="9"/>
                </a:lnTo>
                <a:lnTo>
                  <a:pt x="101" y="9"/>
                </a:lnTo>
                <a:lnTo>
                  <a:pt x="101" y="8"/>
                </a:lnTo>
                <a:lnTo>
                  <a:pt x="102" y="8"/>
                </a:lnTo>
                <a:lnTo>
                  <a:pt x="102" y="6"/>
                </a:lnTo>
                <a:lnTo>
                  <a:pt x="101" y="6"/>
                </a:lnTo>
                <a:lnTo>
                  <a:pt x="101" y="8"/>
                </a:lnTo>
                <a:lnTo>
                  <a:pt x="102" y="8"/>
                </a:lnTo>
                <a:lnTo>
                  <a:pt x="102" y="6"/>
                </a:lnTo>
                <a:lnTo>
                  <a:pt x="104" y="6"/>
                </a:lnTo>
                <a:lnTo>
                  <a:pt x="104" y="3"/>
                </a:lnTo>
                <a:lnTo>
                  <a:pt x="102" y="3"/>
                </a:lnTo>
                <a:lnTo>
                  <a:pt x="102" y="1"/>
                </a:lnTo>
                <a:lnTo>
                  <a:pt x="101" y="1"/>
                </a:lnTo>
                <a:lnTo>
                  <a:pt x="98" y="3"/>
                </a:lnTo>
                <a:lnTo>
                  <a:pt x="100" y="3"/>
                </a:lnTo>
                <a:lnTo>
                  <a:pt x="100" y="1"/>
                </a:lnTo>
                <a:lnTo>
                  <a:pt x="98" y="1"/>
                </a:lnTo>
                <a:lnTo>
                  <a:pt x="98" y="0"/>
                </a:lnTo>
                <a:lnTo>
                  <a:pt x="90" y="0"/>
                </a:lnTo>
                <a:lnTo>
                  <a:pt x="90" y="1"/>
                </a:lnTo>
                <a:lnTo>
                  <a:pt x="89" y="1"/>
                </a:lnTo>
                <a:lnTo>
                  <a:pt x="89" y="4"/>
                </a:lnTo>
                <a:lnTo>
                  <a:pt x="90" y="4"/>
                </a:lnTo>
                <a:lnTo>
                  <a:pt x="90" y="5"/>
                </a:lnTo>
                <a:lnTo>
                  <a:pt x="92" y="5"/>
                </a:lnTo>
                <a:lnTo>
                  <a:pt x="96" y="4"/>
                </a:lnTo>
                <a:lnTo>
                  <a:pt x="94" y="4"/>
                </a:lnTo>
                <a:lnTo>
                  <a:pt x="94" y="5"/>
                </a:lnTo>
                <a:lnTo>
                  <a:pt x="96" y="5"/>
                </a:lnTo>
                <a:lnTo>
                  <a:pt x="96" y="6"/>
                </a:lnTo>
                <a:lnTo>
                  <a:pt x="97" y="6"/>
                </a:lnTo>
                <a:lnTo>
                  <a:pt x="100" y="5"/>
                </a:lnTo>
                <a:lnTo>
                  <a:pt x="100" y="3"/>
                </a:lnTo>
                <a:lnTo>
                  <a:pt x="98" y="3"/>
                </a:lnTo>
                <a:lnTo>
                  <a:pt x="98" y="4"/>
                </a:lnTo>
                <a:lnTo>
                  <a:pt x="97" y="4"/>
                </a:lnTo>
                <a:lnTo>
                  <a:pt x="97" y="5"/>
                </a:lnTo>
                <a:lnTo>
                  <a:pt x="98" y="5"/>
                </a:lnTo>
                <a:lnTo>
                  <a:pt x="98" y="4"/>
                </a:lnTo>
                <a:lnTo>
                  <a:pt x="97" y="4"/>
                </a:lnTo>
                <a:lnTo>
                  <a:pt x="97" y="5"/>
                </a:lnTo>
                <a:lnTo>
                  <a:pt x="93" y="5"/>
                </a:lnTo>
                <a:lnTo>
                  <a:pt x="93" y="6"/>
                </a:lnTo>
                <a:lnTo>
                  <a:pt x="85" y="6"/>
                </a:lnTo>
                <a:lnTo>
                  <a:pt x="85" y="8"/>
                </a:lnTo>
                <a:lnTo>
                  <a:pt x="78" y="8"/>
                </a:lnTo>
                <a:lnTo>
                  <a:pt x="78" y="9"/>
                </a:lnTo>
                <a:lnTo>
                  <a:pt x="72" y="9"/>
                </a:lnTo>
                <a:lnTo>
                  <a:pt x="72" y="10"/>
                </a:lnTo>
                <a:lnTo>
                  <a:pt x="65" y="10"/>
                </a:lnTo>
                <a:lnTo>
                  <a:pt x="64" y="12"/>
                </a:lnTo>
                <a:lnTo>
                  <a:pt x="57" y="12"/>
                </a:lnTo>
                <a:lnTo>
                  <a:pt x="57" y="13"/>
                </a:lnTo>
                <a:lnTo>
                  <a:pt x="49" y="13"/>
                </a:lnTo>
                <a:lnTo>
                  <a:pt x="49" y="14"/>
                </a:lnTo>
                <a:lnTo>
                  <a:pt x="44" y="14"/>
                </a:lnTo>
                <a:lnTo>
                  <a:pt x="44" y="16"/>
                </a:lnTo>
                <a:lnTo>
                  <a:pt x="36" y="16"/>
                </a:lnTo>
                <a:lnTo>
                  <a:pt x="36" y="17"/>
                </a:lnTo>
                <a:lnTo>
                  <a:pt x="29" y="17"/>
                </a:lnTo>
                <a:lnTo>
                  <a:pt x="29" y="18"/>
                </a:lnTo>
                <a:lnTo>
                  <a:pt x="23" y="18"/>
                </a:lnTo>
                <a:lnTo>
                  <a:pt x="23" y="20"/>
                </a:lnTo>
                <a:lnTo>
                  <a:pt x="18" y="20"/>
                </a:lnTo>
                <a:lnTo>
                  <a:pt x="18" y="21"/>
                </a:lnTo>
                <a:lnTo>
                  <a:pt x="16" y="21"/>
                </a:lnTo>
                <a:lnTo>
                  <a:pt x="16" y="22"/>
                </a:lnTo>
                <a:lnTo>
                  <a:pt x="18" y="22"/>
                </a:lnTo>
                <a:lnTo>
                  <a:pt x="16" y="21"/>
                </a:lnTo>
                <a:lnTo>
                  <a:pt x="15" y="21"/>
                </a:lnTo>
                <a:lnTo>
                  <a:pt x="15" y="22"/>
                </a:lnTo>
                <a:lnTo>
                  <a:pt x="14" y="22"/>
                </a:lnTo>
                <a:lnTo>
                  <a:pt x="14" y="24"/>
                </a:lnTo>
                <a:lnTo>
                  <a:pt x="15" y="24"/>
                </a:lnTo>
                <a:lnTo>
                  <a:pt x="12" y="22"/>
                </a:lnTo>
                <a:lnTo>
                  <a:pt x="11" y="22"/>
                </a:lnTo>
                <a:lnTo>
                  <a:pt x="11" y="24"/>
                </a:lnTo>
                <a:lnTo>
                  <a:pt x="10" y="24"/>
                </a:lnTo>
                <a:lnTo>
                  <a:pt x="10" y="25"/>
                </a:lnTo>
                <a:lnTo>
                  <a:pt x="11" y="25"/>
                </a:lnTo>
                <a:lnTo>
                  <a:pt x="8" y="24"/>
                </a:lnTo>
                <a:lnTo>
                  <a:pt x="7" y="24"/>
                </a:lnTo>
                <a:lnTo>
                  <a:pt x="7" y="25"/>
                </a:lnTo>
                <a:lnTo>
                  <a:pt x="6" y="25"/>
                </a:lnTo>
                <a:lnTo>
                  <a:pt x="6" y="26"/>
                </a:lnTo>
                <a:lnTo>
                  <a:pt x="7" y="26"/>
                </a:lnTo>
                <a:lnTo>
                  <a:pt x="6" y="25"/>
                </a:lnTo>
                <a:lnTo>
                  <a:pt x="4" y="25"/>
                </a:lnTo>
                <a:lnTo>
                  <a:pt x="4" y="26"/>
                </a:lnTo>
                <a:lnTo>
                  <a:pt x="3" y="26"/>
                </a:lnTo>
                <a:lnTo>
                  <a:pt x="3" y="28"/>
                </a:lnTo>
                <a:lnTo>
                  <a:pt x="4" y="28"/>
                </a:lnTo>
                <a:lnTo>
                  <a:pt x="4" y="26"/>
                </a:lnTo>
                <a:lnTo>
                  <a:pt x="3" y="26"/>
                </a:lnTo>
                <a:lnTo>
                  <a:pt x="3" y="28"/>
                </a:lnTo>
                <a:lnTo>
                  <a:pt x="2" y="28"/>
                </a:lnTo>
                <a:lnTo>
                  <a:pt x="2" y="29"/>
                </a:lnTo>
                <a:lnTo>
                  <a:pt x="3" y="29"/>
                </a:lnTo>
                <a:lnTo>
                  <a:pt x="3" y="28"/>
                </a:lnTo>
                <a:lnTo>
                  <a:pt x="2" y="28"/>
                </a:lnTo>
                <a:lnTo>
                  <a:pt x="2" y="29"/>
                </a:lnTo>
                <a:lnTo>
                  <a:pt x="0" y="29"/>
                </a:lnTo>
                <a:lnTo>
                  <a:pt x="0" y="33"/>
                </a:lnTo>
                <a:lnTo>
                  <a:pt x="2" y="33"/>
                </a:lnTo>
                <a:lnTo>
                  <a:pt x="2" y="34"/>
                </a:lnTo>
                <a:lnTo>
                  <a:pt x="3" y="34"/>
                </a:lnTo>
                <a:lnTo>
                  <a:pt x="3" y="33"/>
                </a:lnTo>
                <a:lnTo>
                  <a:pt x="2" y="33"/>
                </a:lnTo>
                <a:lnTo>
                  <a:pt x="2" y="34"/>
                </a:lnTo>
                <a:lnTo>
                  <a:pt x="3" y="34"/>
                </a:lnTo>
                <a:lnTo>
                  <a:pt x="3" y="36"/>
                </a:lnTo>
                <a:lnTo>
                  <a:pt x="4" y="36"/>
                </a:lnTo>
                <a:lnTo>
                  <a:pt x="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98" name="Freeform 138"/>
          <p:cNvSpPr>
            <a:spLocks/>
          </p:cNvSpPr>
          <p:nvPr/>
        </p:nvSpPr>
        <p:spPr bwMode="auto">
          <a:xfrm>
            <a:off x="923925" y="5653757"/>
            <a:ext cx="69850" cy="38100"/>
          </a:xfrm>
          <a:custGeom>
            <a:avLst/>
            <a:gdLst>
              <a:gd name="T0" fmla="*/ 0 w 32"/>
              <a:gd name="T1" fmla="*/ 16 h 18"/>
              <a:gd name="T2" fmla="*/ 2 w 32"/>
              <a:gd name="T3" fmla="*/ 18 h 18"/>
              <a:gd name="T4" fmla="*/ 4 w 32"/>
              <a:gd name="T5" fmla="*/ 16 h 18"/>
              <a:gd name="T6" fmla="*/ 6 w 32"/>
              <a:gd name="T7" fmla="*/ 15 h 18"/>
              <a:gd name="T8" fmla="*/ 4 w 32"/>
              <a:gd name="T9" fmla="*/ 16 h 18"/>
              <a:gd name="T10" fmla="*/ 6 w 32"/>
              <a:gd name="T11" fmla="*/ 15 h 18"/>
              <a:gd name="T12" fmla="*/ 7 w 32"/>
              <a:gd name="T13" fmla="*/ 12 h 18"/>
              <a:gd name="T14" fmla="*/ 8 w 32"/>
              <a:gd name="T15" fmla="*/ 11 h 18"/>
              <a:gd name="T16" fmla="*/ 7 w 32"/>
              <a:gd name="T17" fmla="*/ 12 h 18"/>
              <a:gd name="T18" fmla="*/ 8 w 32"/>
              <a:gd name="T19" fmla="*/ 11 h 18"/>
              <a:gd name="T20" fmla="*/ 10 w 32"/>
              <a:gd name="T21" fmla="*/ 10 h 18"/>
              <a:gd name="T22" fmla="*/ 8 w 32"/>
              <a:gd name="T23" fmla="*/ 11 h 18"/>
              <a:gd name="T24" fmla="*/ 10 w 32"/>
              <a:gd name="T25" fmla="*/ 10 h 18"/>
              <a:gd name="T26" fmla="*/ 11 w 32"/>
              <a:gd name="T27" fmla="*/ 8 h 18"/>
              <a:gd name="T28" fmla="*/ 10 w 32"/>
              <a:gd name="T29" fmla="*/ 10 h 18"/>
              <a:gd name="T30" fmla="*/ 11 w 32"/>
              <a:gd name="T31" fmla="*/ 8 h 18"/>
              <a:gd name="T32" fmla="*/ 12 w 32"/>
              <a:gd name="T33" fmla="*/ 7 h 18"/>
              <a:gd name="T34" fmla="*/ 12 w 32"/>
              <a:gd name="T35" fmla="*/ 8 h 18"/>
              <a:gd name="T36" fmla="*/ 14 w 32"/>
              <a:gd name="T37" fmla="*/ 7 h 18"/>
              <a:gd name="T38" fmla="*/ 15 w 32"/>
              <a:gd name="T39" fmla="*/ 6 h 18"/>
              <a:gd name="T40" fmla="*/ 15 w 32"/>
              <a:gd name="T41" fmla="*/ 7 h 18"/>
              <a:gd name="T42" fmla="*/ 16 w 32"/>
              <a:gd name="T43" fmla="*/ 6 h 18"/>
              <a:gd name="T44" fmla="*/ 18 w 32"/>
              <a:gd name="T45" fmla="*/ 4 h 18"/>
              <a:gd name="T46" fmla="*/ 30 w 32"/>
              <a:gd name="T47" fmla="*/ 6 h 18"/>
              <a:gd name="T48" fmla="*/ 31 w 32"/>
              <a:gd name="T49" fmla="*/ 4 h 18"/>
              <a:gd name="T50" fmla="*/ 32 w 32"/>
              <a:gd name="T51" fmla="*/ 2 h 18"/>
              <a:gd name="T52" fmla="*/ 31 w 32"/>
              <a:gd name="T53" fmla="*/ 0 h 18"/>
              <a:gd name="T54" fmla="*/ 15 w 32"/>
              <a:gd name="T55" fmla="*/ 0 h 18"/>
              <a:gd name="T56" fmla="*/ 14 w 32"/>
              <a:gd name="T57" fmla="*/ 2 h 18"/>
              <a:gd name="T58" fmla="*/ 12 w 32"/>
              <a:gd name="T59" fmla="*/ 3 h 18"/>
              <a:gd name="T60" fmla="*/ 12 w 32"/>
              <a:gd name="T61" fmla="*/ 2 h 18"/>
              <a:gd name="T62" fmla="*/ 11 w 32"/>
              <a:gd name="T63" fmla="*/ 3 h 18"/>
              <a:gd name="T64" fmla="*/ 10 w 32"/>
              <a:gd name="T65" fmla="*/ 4 h 18"/>
              <a:gd name="T66" fmla="*/ 10 w 32"/>
              <a:gd name="T67" fmla="*/ 3 h 18"/>
              <a:gd name="T68" fmla="*/ 8 w 32"/>
              <a:gd name="T69" fmla="*/ 4 h 18"/>
              <a:gd name="T70" fmla="*/ 7 w 32"/>
              <a:gd name="T71" fmla="*/ 6 h 18"/>
              <a:gd name="T72" fmla="*/ 8 w 32"/>
              <a:gd name="T73" fmla="*/ 4 h 18"/>
              <a:gd name="T74" fmla="*/ 7 w 32"/>
              <a:gd name="T75" fmla="*/ 6 h 18"/>
              <a:gd name="T76" fmla="*/ 6 w 32"/>
              <a:gd name="T77" fmla="*/ 7 h 18"/>
              <a:gd name="T78" fmla="*/ 7 w 32"/>
              <a:gd name="T79" fmla="*/ 6 h 18"/>
              <a:gd name="T80" fmla="*/ 6 w 32"/>
              <a:gd name="T81" fmla="*/ 7 h 18"/>
              <a:gd name="T82" fmla="*/ 4 w 32"/>
              <a:gd name="T83" fmla="*/ 8 h 18"/>
              <a:gd name="T84" fmla="*/ 6 w 32"/>
              <a:gd name="T85" fmla="*/ 7 h 18"/>
              <a:gd name="T86" fmla="*/ 4 w 32"/>
              <a:gd name="T87" fmla="*/ 8 h 18"/>
              <a:gd name="T88" fmla="*/ 3 w 32"/>
              <a:gd name="T89" fmla="*/ 11 h 18"/>
              <a:gd name="T90" fmla="*/ 2 w 32"/>
              <a:gd name="T91" fmla="*/ 12 h 18"/>
              <a:gd name="T92" fmla="*/ 3 w 32"/>
              <a:gd name="T93" fmla="*/ 11 h 18"/>
              <a:gd name="T94" fmla="*/ 2 w 32"/>
              <a:gd name="T95" fmla="*/ 12 h 18"/>
              <a:gd name="T96" fmla="*/ 0 w 32"/>
              <a:gd name="T9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 h="18">
                <a:moveTo>
                  <a:pt x="0" y="15"/>
                </a:moveTo>
                <a:lnTo>
                  <a:pt x="0" y="16"/>
                </a:lnTo>
                <a:lnTo>
                  <a:pt x="2" y="16"/>
                </a:lnTo>
                <a:lnTo>
                  <a:pt x="2" y="18"/>
                </a:lnTo>
                <a:lnTo>
                  <a:pt x="4" y="18"/>
                </a:lnTo>
                <a:lnTo>
                  <a:pt x="4" y="16"/>
                </a:lnTo>
                <a:lnTo>
                  <a:pt x="6" y="16"/>
                </a:lnTo>
                <a:lnTo>
                  <a:pt x="6" y="15"/>
                </a:lnTo>
                <a:lnTo>
                  <a:pt x="4" y="15"/>
                </a:lnTo>
                <a:lnTo>
                  <a:pt x="4" y="16"/>
                </a:lnTo>
                <a:lnTo>
                  <a:pt x="6" y="16"/>
                </a:lnTo>
                <a:lnTo>
                  <a:pt x="6" y="15"/>
                </a:lnTo>
                <a:lnTo>
                  <a:pt x="7" y="15"/>
                </a:lnTo>
                <a:lnTo>
                  <a:pt x="7" y="12"/>
                </a:lnTo>
                <a:lnTo>
                  <a:pt x="8" y="12"/>
                </a:lnTo>
                <a:lnTo>
                  <a:pt x="8" y="11"/>
                </a:lnTo>
                <a:lnTo>
                  <a:pt x="7" y="11"/>
                </a:lnTo>
                <a:lnTo>
                  <a:pt x="7" y="12"/>
                </a:lnTo>
                <a:lnTo>
                  <a:pt x="8" y="12"/>
                </a:lnTo>
                <a:lnTo>
                  <a:pt x="8" y="11"/>
                </a:lnTo>
                <a:lnTo>
                  <a:pt x="10" y="11"/>
                </a:lnTo>
                <a:lnTo>
                  <a:pt x="10" y="10"/>
                </a:lnTo>
                <a:lnTo>
                  <a:pt x="8" y="10"/>
                </a:lnTo>
                <a:lnTo>
                  <a:pt x="8" y="11"/>
                </a:lnTo>
                <a:lnTo>
                  <a:pt x="10" y="11"/>
                </a:lnTo>
                <a:lnTo>
                  <a:pt x="10" y="10"/>
                </a:lnTo>
                <a:lnTo>
                  <a:pt x="11" y="10"/>
                </a:lnTo>
                <a:lnTo>
                  <a:pt x="11" y="8"/>
                </a:lnTo>
                <a:lnTo>
                  <a:pt x="10" y="8"/>
                </a:lnTo>
                <a:lnTo>
                  <a:pt x="10" y="10"/>
                </a:lnTo>
                <a:lnTo>
                  <a:pt x="11" y="10"/>
                </a:lnTo>
                <a:lnTo>
                  <a:pt x="11" y="8"/>
                </a:lnTo>
                <a:lnTo>
                  <a:pt x="12" y="8"/>
                </a:lnTo>
                <a:lnTo>
                  <a:pt x="12" y="7"/>
                </a:lnTo>
                <a:lnTo>
                  <a:pt x="11" y="7"/>
                </a:lnTo>
                <a:lnTo>
                  <a:pt x="12" y="8"/>
                </a:lnTo>
                <a:lnTo>
                  <a:pt x="14" y="8"/>
                </a:lnTo>
                <a:lnTo>
                  <a:pt x="14" y="7"/>
                </a:lnTo>
                <a:lnTo>
                  <a:pt x="15" y="7"/>
                </a:lnTo>
                <a:lnTo>
                  <a:pt x="15" y="6"/>
                </a:lnTo>
                <a:lnTo>
                  <a:pt x="14" y="6"/>
                </a:lnTo>
                <a:lnTo>
                  <a:pt x="15" y="7"/>
                </a:lnTo>
                <a:lnTo>
                  <a:pt x="16" y="7"/>
                </a:lnTo>
                <a:lnTo>
                  <a:pt x="16" y="6"/>
                </a:lnTo>
                <a:lnTo>
                  <a:pt x="18" y="6"/>
                </a:lnTo>
                <a:lnTo>
                  <a:pt x="18" y="4"/>
                </a:lnTo>
                <a:lnTo>
                  <a:pt x="16" y="4"/>
                </a:lnTo>
                <a:lnTo>
                  <a:pt x="30" y="6"/>
                </a:lnTo>
                <a:lnTo>
                  <a:pt x="31" y="6"/>
                </a:lnTo>
                <a:lnTo>
                  <a:pt x="31" y="4"/>
                </a:lnTo>
                <a:lnTo>
                  <a:pt x="32" y="4"/>
                </a:lnTo>
                <a:lnTo>
                  <a:pt x="32" y="2"/>
                </a:lnTo>
                <a:lnTo>
                  <a:pt x="31" y="2"/>
                </a:lnTo>
                <a:lnTo>
                  <a:pt x="31" y="0"/>
                </a:lnTo>
                <a:lnTo>
                  <a:pt x="30" y="0"/>
                </a:lnTo>
                <a:lnTo>
                  <a:pt x="15" y="0"/>
                </a:lnTo>
                <a:lnTo>
                  <a:pt x="14" y="0"/>
                </a:lnTo>
                <a:lnTo>
                  <a:pt x="14" y="2"/>
                </a:lnTo>
                <a:lnTo>
                  <a:pt x="12" y="2"/>
                </a:lnTo>
                <a:lnTo>
                  <a:pt x="12" y="3"/>
                </a:lnTo>
                <a:lnTo>
                  <a:pt x="14" y="3"/>
                </a:lnTo>
                <a:lnTo>
                  <a:pt x="12" y="2"/>
                </a:lnTo>
                <a:lnTo>
                  <a:pt x="11" y="2"/>
                </a:lnTo>
                <a:lnTo>
                  <a:pt x="11" y="3"/>
                </a:lnTo>
                <a:lnTo>
                  <a:pt x="10" y="3"/>
                </a:lnTo>
                <a:lnTo>
                  <a:pt x="10" y="4"/>
                </a:lnTo>
                <a:lnTo>
                  <a:pt x="11" y="4"/>
                </a:lnTo>
                <a:lnTo>
                  <a:pt x="10" y="3"/>
                </a:lnTo>
                <a:lnTo>
                  <a:pt x="8" y="3"/>
                </a:lnTo>
                <a:lnTo>
                  <a:pt x="8" y="4"/>
                </a:lnTo>
                <a:lnTo>
                  <a:pt x="7" y="4"/>
                </a:lnTo>
                <a:lnTo>
                  <a:pt x="7" y="6"/>
                </a:lnTo>
                <a:lnTo>
                  <a:pt x="8" y="6"/>
                </a:lnTo>
                <a:lnTo>
                  <a:pt x="8" y="4"/>
                </a:lnTo>
                <a:lnTo>
                  <a:pt x="7" y="4"/>
                </a:lnTo>
                <a:lnTo>
                  <a:pt x="7" y="6"/>
                </a:lnTo>
                <a:lnTo>
                  <a:pt x="6" y="6"/>
                </a:lnTo>
                <a:lnTo>
                  <a:pt x="6" y="7"/>
                </a:lnTo>
                <a:lnTo>
                  <a:pt x="7" y="7"/>
                </a:lnTo>
                <a:lnTo>
                  <a:pt x="7" y="6"/>
                </a:lnTo>
                <a:lnTo>
                  <a:pt x="6" y="6"/>
                </a:lnTo>
                <a:lnTo>
                  <a:pt x="6" y="7"/>
                </a:lnTo>
                <a:lnTo>
                  <a:pt x="4" y="7"/>
                </a:lnTo>
                <a:lnTo>
                  <a:pt x="4" y="8"/>
                </a:lnTo>
                <a:lnTo>
                  <a:pt x="6" y="8"/>
                </a:lnTo>
                <a:lnTo>
                  <a:pt x="6" y="7"/>
                </a:lnTo>
                <a:lnTo>
                  <a:pt x="4" y="7"/>
                </a:lnTo>
                <a:lnTo>
                  <a:pt x="4" y="8"/>
                </a:lnTo>
                <a:lnTo>
                  <a:pt x="3" y="8"/>
                </a:lnTo>
                <a:lnTo>
                  <a:pt x="3" y="11"/>
                </a:lnTo>
                <a:lnTo>
                  <a:pt x="2" y="11"/>
                </a:lnTo>
                <a:lnTo>
                  <a:pt x="2" y="12"/>
                </a:lnTo>
                <a:lnTo>
                  <a:pt x="3" y="12"/>
                </a:lnTo>
                <a:lnTo>
                  <a:pt x="3" y="11"/>
                </a:lnTo>
                <a:lnTo>
                  <a:pt x="2" y="11"/>
                </a:lnTo>
                <a:lnTo>
                  <a:pt x="2" y="12"/>
                </a:lnTo>
                <a:lnTo>
                  <a:pt x="0" y="12"/>
                </a:lnTo>
                <a:lnTo>
                  <a:pt x="0" y="14"/>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899" name="Rectangle 139"/>
          <p:cNvSpPr>
            <a:spLocks noChangeArrowheads="1"/>
          </p:cNvSpPr>
          <p:nvPr/>
        </p:nvSpPr>
        <p:spPr bwMode="auto">
          <a:xfrm>
            <a:off x="1165225" y="6650707"/>
            <a:ext cx="53975" cy="17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00" name="Freeform 140"/>
          <p:cNvSpPr>
            <a:spLocks/>
          </p:cNvSpPr>
          <p:nvPr/>
        </p:nvSpPr>
        <p:spPr bwMode="auto">
          <a:xfrm>
            <a:off x="1154113" y="6650707"/>
            <a:ext cx="74612" cy="173038"/>
          </a:xfrm>
          <a:custGeom>
            <a:avLst/>
            <a:gdLst>
              <a:gd name="T0" fmla="*/ 33 w 33"/>
              <a:gd name="T1" fmla="*/ 0 h 84"/>
              <a:gd name="T2" fmla="*/ 31 w 33"/>
              <a:gd name="T3" fmla="*/ 0 h 84"/>
              <a:gd name="T4" fmla="*/ 31 w 33"/>
              <a:gd name="T5" fmla="*/ 1 h 84"/>
              <a:gd name="T6" fmla="*/ 29 w 33"/>
              <a:gd name="T7" fmla="*/ 1 h 84"/>
              <a:gd name="T8" fmla="*/ 29 w 33"/>
              <a:gd name="T9" fmla="*/ 2 h 84"/>
              <a:gd name="T10" fmla="*/ 27 w 33"/>
              <a:gd name="T11" fmla="*/ 2 h 84"/>
              <a:gd name="T12" fmla="*/ 27 w 33"/>
              <a:gd name="T13" fmla="*/ 4 h 84"/>
              <a:gd name="T14" fmla="*/ 27 w 33"/>
              <a:gd name="T15" fmla="*/ 84 h 84"/>
              <a:gd name="T16" fmla="*/ 5 w 33"/>
              <a:gd name="T17" fmla="*/ 84 h 84"/>
              <a:gd name="T18" fmla="*/ 5 w 33"/>
              <a:gd name="T19" fmla="*/ 2 h 84"/>
              <a:gd name="T20" fmla="*/ 4 w 33"/>
              <a:gd name="T21" fmla="*/ 2 h 84"/>
              <a:gd name="T22" fmla="*/ 4 w 33"/>
              <a:gd name="T23" fmla="*/ 1 h 84"/>
              <a:gd name="T24" fmla="*/ 1 w 33"/>
              <a:gd name="T25" fmla="*/ 1 h 84"/>
              <a:gd name="T26" fmla="*/ 1 w 33"/>
              <a:gd name="T27" fmla="*/ 0 h 84"/>
              <a:gd name="T28" fmla="*/ 0 w 33"/>
              <a:gd name="T29" fmla="*/ 0 h 84"/>
              <a:gd name="T30" fmla="*/ 33 w 33"/>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84">
                <a:moveTo>
                  <a:pt x="33" y="0"/>
                </a:moveTo>
                <a:lnTo>
                  <a:pt x="31" y="0"/>
                </a:lnTo>
                <a:lnTo>
                  <a:pt x="31" y="1"/>
                </a:lnTo>
                <a:lnTo>
                  <a:pt x="29" y="1"/>
                </a:lnTo>
                <a:lnTo>
                  <a:pt x="29" y="2"/>
                </a:lnTo>
                <a:lnTo>
                  <a:pt x="27" y="2"/>
                </a:lnTo>
                <a:lnTo>
                  <a:pt x="27" y="4"/>
                </a:lnTo>
                <a:lnTo>
                  <a:pt x="27" y="84"/>
                </a:lnTo>
                <a:lnTo>
                  <a:pt x="5" y="84"/>
                </a:lnTo>
                <a:lnTo>
                  <a:pt x="5" y="2"/>
                </a:lnTo>
                <a:lnTo>
                  <a:pt x="4" y="2"/>
                </a:lnTo>
                <a:lnTo>
                  <a:pt x="4" y="1"/>
                </a:lnTo>
                <a:lnTo>
                  <a:pt x="1" y="1"/>
                </a:lnTo>
                <a:lnTo>
                  <a:pt x="1" y="0"/>
                </a:lnTo>
                <a:lnTo>
                  <a:pt x="0" y="0"/>
                </a:lnTo>
                <a:lnTo>
                  <a:pt x="33" y="0"/>
                </a:lnTo>
                <a:close/>
              </a:path>
            </a:pathLst>
          </a:custGeom>
          <a:gradFill rotWithShape="0">
            <a:gsLst>
              <a:gs pos="0">
                <a:schemeClr val="folHlink"/>
              </a:gs>
              <a:gs pos="100000">
                <a:srgbClr val="DDDDDD"/>
              </a:gs>
            </a:gsLst>
            <a:lin ang="0" scaled="1"/>
          </a:gradFill>
          <a:ln w="0">
            <a:solidFill>
              <a:srgbClr val="000000"/>
            </a:solidFill>
            <a:prstDash val="solid"/>
            <a:round/>
            <a:headEnd/>
            <a:tailEnd/>
          </a:ln>
        </p:spPr>
        <p:txBody>
          <a:bodyPr/>
          <a:lstStyle/>
          <a:p>
            <a:endParaRPr lang="fr-FR"/>
          </a:p>
        </p:txBody>
      </p:sp>
      <p:sp>
        <p:nvSpPr>
          <p:cNvPr id="501901" name="Rectangle 141"/>
          <p:cNvSpPr>
            <a:spLocks noChangeArrowheads="1"/>
          </p:cNvSpPr>
          <p:nvPr/>
        </p:nvSpPr>
        <p:spPr bwMode="auto">
          <a:xfrm>
            <a:off x="920750" y="6650707"/>
            <a:ext cx="55563" cy="17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02" name="Freeform 142"/>
          <p:cNvSpPr>
            <a:spLocks/>
          </p:cNvSpPr>
          <p:nvPr/>
        </p:nvSpPr>
        <p:spPr bwMode="auto">
          <a:xfrm>
            <a:off x="909638" y="6650707"/>
            <a:ext cx="73025" cy="173038"/>
          </a:xfrm>
          <a:custGeom>
            <a:avLst/>
            <a:gdLst>
              <a:gd name="T0" fmla="*/ 33 w 33"/>
              <a:gd name="T1" fmla="*/ 0 h 84"/>
              <a:gd name="T2" fmla="*/ 32 w 33"/>
              <a:gd name="T3" fmla="*/ 0 h 84"/>
              <a:gd name="T4" fmla="*/ 32 w 33"/>
              <a:gd name="T5" fmla="*/ 1 h 84"/>
              <a:gd name="T6" fmla="*/ 29 w 33"/>
              <a:gd name="T7" fmla="*/ 1 h 84"/>
              <a:gd name="T8" fmla="*/ 29 w 33"/>
              <a:gd name="T9" fmla="*/ 2 h 84"/>
              <a:gd name="T10" fmla="*/ 28 w 33"/>
              <a:gd name="T11" fmla="*/ 2 h 84"/>
              <a:gd name="T12" fmla="*/ 28 w 33"/>
              <a:gd name="T13" fmla="*/ 4 h 84"/>
              <a:gd name="T14" fmla="*/ 29 w 33"/>
              <a:gd name="T15" fmla="*/ 4 h 84"/>
              <a:gd name="T16" fmla="*/ 29 w 33"/>
              <a:gd name="T17" fmla="*/ 84 h 84"/>
              <a:gd name="T18" fmla="*/ 28 w 33"/>
              <a:gd name="T19" fmla="*/ 84 h 84"/>
              <a:gd name="T20" fmla="*/ 5 w 33"/>
              <a:gd name="T21" fmla="*/ 84 h 84"/>
              <a:gd name="T22" fmla="*/ 5 w 33"/>
              <a:gd name="T23" fmla="*/ 4 h 84"/>
              <a:gd name="T24" fmla="*/ 6 w 33"/>
              <a:gd name="T25" fmla="*/ 4 h 84"/>
              <a:gd name="T26" fmla="*/ 6 w 33"/>
              <a:gd name="T27" fmla="*/ 2 h 84"/>
              <a:gd name="T28" fmla="*/ 5 w 33"/>
              <a:gd name="T29" fmla="*/ 2 h 84"/>
              <a:gd name="T30" fmla="*/ 5 w 33"/>
              <a:gd name="T31" fmla="*/ 1 h 84"/>
              <a:gd name="T32" fmla="*/ 2 w 33"/>
              <a:gd name="T33" fmla="*/ 1 h 84"/>
              <a:gd name="T34" fmla="*/ 2 w 33"/>
              <a:gd name="T35" fmla="*/ 0 h 84"/>
              <a:gd name="T36" fmla="*/ 0 w 33"/>
              <a:gd name="T37" fmla="*/ 0 h 84"/>
              <a:gd name="T38" fmla="*/ 33 w 33"/>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84">
                <a:moveTo>
                  <a:pt x="33" y="0"/>
                </a:moveTo>
                <a:lnTo>
                  <a:pt x="32" y="0"/>
                </a:lnTo>
                <a:lnTo>
                  <a:pt x="32" y="1"/>
                </a:lnTo>
                <a:lnTo>
                  <a:pt x="29" y="1"/>
                </a:lnTo>
                <a:lnTo>
                  <a:pt x="29" y="2"/>
                </a:lnTo>
                <a:lnTo>
                  <a:pt x="28" y="2"/>
                </a:lnTo>
                <a:lnTo>
                  <a:pt x="28" y="4"/>
                </a:lnTo>
                <a:lnTo>
                  <a:pt x="29" y="4"/>
                </a:lnTo>
                <a:lnTo>
                  <a:pt x="29" y="84"/>
                </a:lnTo>
                <a:lnTo>
                  <a:pt x="28" y="84"/>
                </a:lnTo>
                <a:lnTo>
                  <a:pt x="5" y="84"/>
                </a:lnTo>
                <a:lnTo>
                  <a:pt x="5" y="4"/>
                </a:lnTo>
                <a:lnTo>
                  <a:pt x="6" y="4"/>
                </a:lnTo>
                <a:lnTo>
                  <a:pt x="6" y="2"/>
                </a:lnTo>
                <a:lnTo>
                  <a:pt x="5" y="2"/>
                </a:lnTo>
                <a:lnTo>
                  <a:pt x="5" y="1"/>
                </a:lnTo>
                <a:lnTo>
                  <a:pt x="2" y="1"/>
                </a:lnTo>
                <a:lnTo>
                  <a:pt x="2" y="0"/>
                </a:lnTo>
                <a:lnTo>
                  <a:pt x="0" y="0"/>
                </a:lnTo>
                <a:lnTo>
                  <a:pt x="33" y="0"/>
                </a:lnTo>
                <a:close/>
              </a:path>
            </a:pathLst>
          </a:custGeom>
          <a:gradFill rotWithShape="0">
            <a:gsLst>
              <a:gs pos="0">
                <a:schemeClr val="folHlink"/>
              </a:gs>
              <a:gs pos="100000">
                <a:srgbClr val="DDDDDD"/>
              </a:gs>
            </a:gsLst>
            <a:lin ang="0" scaled="1"/>
          </a:gradFill>
          <a:ln w="0">
            <a:solidFill>
              <a:srgbClr val="000000"/>
            </a:solidFill>
            <a:prstDash val="solid"/>
            <a:round/>
            <a:headEnd/>
            <a:tailEnd/>
          </a:ln>
        </p:spPr>
        <p:txBody>
          <a:bodyPr/>
          <a:lstStyle/>
          <a:p>
            <a:endParaRPr lang="fr-FR"/>
          </a:p>
        </p:txBody>
      </p:sp>
      <p:sp>
        <p:nvSpPr>
          <p:cNvPr id="501903" name="Freeform 143"/>
          <p:cNvSpPr>
            <a:spLocks/>
          </p:cNvSpPr>
          <p:nvPr/>
        </p:nvSpPr>
        <p:spPr bwMode="auto">
          <a:xfrm>
            <a:off x="892175" y="5441032"/>
            <a:ext cx="34925" cy="7938"/>
          </a:xfrm>
          <a:custGeom>
            <a:avLst/>
            <a:gdLst>
              <a:gd name="T0" fmla="*/ 1 w 16"/>
              <a:gd name="T1" fmla="*/ 4 h 4"/>
              <a:gd name="T2" fmla="*/ 16 w 16"/>
              <a:gd name="T3" fmla="*/ 4 h 4"/>
              <a:gd name="T4" fmla="*/ 14 w 16"/>
              <a:gd name="T5" fmla="*/ 4 h 4"/>
              <a:gd name="T6" fmla="*/ 14 w 16"/>
              <a:gd name="T7" fmla="*/ 3 h 4"/>
              <a:gd name="T8" fmla="*/ 13 w 16"/>
              <a:gd name="T9" fmla="*/ 3 h 4"/>
              <a:gd name="T10" fmla="*/ 13 w 16"/>
              <a:gd name="T11" fmla="*/ 1 h 4"/>
              <a:gd name="T12" fmla="*/ 12 w 16"/>
              <a:gd name="T13" fmla="*/ 1 h 4"/>
              <a:gd name="T14" fmla="*/ 10 w 16"/>
              <a:gd name="T15" fmla="*/ 0 h 4"/>
              <a:gd name="T16" fmla="*/ 5 w 16"/>
              <a:gd name="T17" fmla="*/ 0 h 4"/>
              <a:gd name="T18" fmla="*/ 4 w 16"/>
              <a:gd name="T19" fmla="*/ 1 h 4"/>
              <a:gd name="T20" fmla="*/ 3 w 16"/>
              <a:gd name="T21" fmla="*/ 1 h 4"/>
              <a:gd name="T22" fmla="*/ 3 w 16"/>
              <a:gd name="T23" fmla="*/ 3 h 4"/>
              <a:gd name="T24" fmla="*/ 1 w 16"/>
              <a:gd name="T25" fmla="*/ 3 h 4"/>
              <a:gd name="T26" fmla="*/ 0 w 16"/>
              <a:gd name="T27" fmla="*/ 4 h 4"/>
              <a:gd name="T28" fmla="*/ 1 w 16"/>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4">
                <a:moveTo>
                  <a:pt x="1" y="4"/>
                </a:moveTo>
                <a:lnTo>
                  <a:pt x="16" y="4"/>
                </a:lnTo>
                <a:lnTo>
                  <a:pt x="14" y="4"/>
                </a:lnTo>
                <a:lnTo>
                  <a:pt x="14" y="3"/>
                </a:lnTo>
                <a:lnTo>
                  <a:pt x="13" y="3"/>
                </a:lnTo>
                <a:lnTo>
                  <a:pt x="13" y="1"/>
                </a:lnTo>
                <a:lnTo>
                  <a:pt x="12" y="1"/>
                </a:lnTo>
                <a:lnTo>
                  <a:pt x="10" y="0"/>
                </a:lnTo>
                <a:lnTo>
                  <a:pt x="5" y="0"/>
                </a:lnTo>
                <a:lnTo>
                  <a:pt x="4" y="1"/>
                </a:lnTo>
                <a:lnTo>
                  <a:pt x="3" y="1"/>
                </a:lnTo>
                <a:lnTo>
                  <a:pt x="3" y="3"/>
                </a:lnTo>
                <a:lnTo>
                  <a:pt x="1" y="3"/>
                </a:lnTo>
                <a:lnTo>
                  <a:pt x="0" y="4"/>
                </a:lnTo>
                <a:lnTo>
                  <a:pt x="1" y="4"/>
                </a:lnTo>
                <a:close/>
              </a:path>
            </a:pathLst>
          </a:custGeom>
          <a:solidFill>
            <a:srgbClr val="000000"/>
          </a:solidFill>
          <a:ln w="0">
            <a:solidFill>
              <a:srgbClr val="000000"/>
            </a:solidFill>
            <a:prstDash val="solid"/>
            <a:round/>
            <a:headEnd/>
            <a:tailEnd/>
          </a:ln>
        </p:spPr>
        <p:txBody>
          <a:bodyPr/>
          <a:lstStyle/>
          <a:p>
            <a:endParaRPr lang="fr-FR"/>
          </a:p>
        </p:txBody>
      </p:sp>
      <p:sp>
        <p:nvSpPr>
          <p:cNvPr id="501904" name="Freeform 144"/>
          <p:cNvSpPr>
            <a:spLocks/>
          </p:cNvSpPr>
          <p:nvPr/>
        </p:nvSpPr>
        <p:spPr bwMode="auto">
          <a:xfrm>
            <a:off x="1212850" y="5441032"/>
            <a:ext cx="34925" cy="7938"/>
          </a:xfrm>
          <a:custGeom>
            <a:avLst/>
            <a:gdLst>
              <a:gd name="T0" fmla="*/ 1 w 16"/>
              <a:gd name="T1" fmla="*/ 4 h 4"/>
              <a:gd name="T2" fmla="*/ 16 w 16"/>
              <a:gd name="T3" fmla="*/ 4 h 4"/>
              <a:gd name="T4" fmla="*/ 15 w 16"/>
              <a:gd name="T5" fmla="*/ 4 h 4"/>
              <a:gd name="T6" fmla="*/ 15 w 16"/>
              <a:gd name="T7" fmla="*/ 3 h 4"/>
              <a:gd name="T8" fmla="*/ 13 w 16"/>
              <a:gd name="T9" fmla="*/ 3 h 4"/>
              <a:gd name="T10" fmla="*/ 13 w 16"/>
              <a:gd name="T11" fmla="*/ 1 h 4"/>
              <a:gd name="T12" fmla="*/ 12 w 16"/>
              <a:gd name="T13" fmla="*/ 1 h 4"/>
              <a:gd name="T14" fmla="*/ 11 w 16"/>
              <a:gd name="T15" fmla="*/ 0 h 4"/>
              <a:gd name="T16" fmla="*/ 5 w 16"/>
              <a:gd name="T17" fmla="*/ 0 h 4"/>
              <a:gd name="T18" fmla="*/ 4 w 16"/>
              <a:gd name="T19" fmla="*/ 1 h 4"/>
              <a:gd name="T20" fmla="*/ 3 w 16"/>
              <a:gd name="T21" fmla="*/ 1 h 4"/>
              <a:gd name="T22" fmla="*/ 3 w 16"/>
              <a:gd name="T23" fmla="*/ 3 h 4"/>
              <a:gd name="T24" fmla="*/ 1 w 16"/>
              <a:gd name="T25" fmla="*/ 3 h 4"/>
              <a:gd name="T26" fmla="*/ 0 w 16"/>
              <a:gd name="T27" fmla="*/ 4 h 4"/>
              <a:gd name="T28" fmla="*/ 1 w 16"/>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4">
                <a:moveTo>
                  <a:pt x="1" y="4"/>
                </a:moveTo>
                <a:lnTo>
                  <a:pt x="16" y="4"/>
                </a:lnTo>
                <a:lnTo>
                  <a:pt x="15" y="4"/>
                </a:lnTo>
                <a:lnTo>
                  <a:pt x="15" y="3"/>
                </a:lnTo>
                <a:lnTo>
                  <a:pt x="13" y="3"/>
                </a:lnTo>
                <a:lnTo>
                  <a:pt x="13" y="1"/>
                </a:lnTo>
                <a:lnTo>
                  <a:pt x="12" y="1"/>
                </a:lnTo>
                <a:lnTo>
                  <a:pt x="11" y="0"/>
                </a:lnTo>
                <a:lnTo>
                  <a:pt x="5" y="0"/>
                </a:lnTo>
                <a:lnTo>
                  <a:pt x="4" y="1"/>
                </a:lnTo>
                <a:lnTo>
                  <a:pt x="3" y="1"/>
                </a:lnTo>
                <a:lnTo>
                  <a:pt x="3" y="3"/>
                </a:lnTo>
                <a:lnTo>
                  <a:pt x="1" y="3"/>
                </a:lnTo>
                <a:lnTo>
                  <a:pt x="0" y="4"/>
                </a:lnTo>
                <a:lnTo>
                  <a:pt x="1" y="4"/>
                </a:lnTo>
                <a:close/>
              </a:path>
            </a:pathLst>
          </a:custGeom>
          <a:solidFill>
            <a:srgbClr val="000000"/>
          </a:solidFill>
          <a:ln w="0">
            <a:solidFill>
              <a:srgbClr val="000000"/>
            </a:solidFill>
            <a:prstDash val="solid"/>
            <a:round/>
            <a:headEnd/>
            <a:tailEnd/>
          </a:ln>
        </p:spPr>
        <p:txBody>
          <a:bodyPr/>
          <a:lstStyle/>
          <a:p>
            <a:endParaRPr lang="fr-FR"/>
          </a:p>
        </p:txBody>
      </p:sp>
      <p:sp>
        <p:nvSpPr>
          <p:cNvPr id="501905" name="Freeform 145"/>
          <p:cNvSpPr>
            <a:spLocks/>
          </p:cNvSpPr>
          <p:nvPr/>
        </p:nvSpPr>
        <p:spPr bwMode="auto">
          <a:xfrm>
            <a:off x="1104900" y="5434682"/>
            <a:ext cx="115888" cy="12700"/>
          </a:xfrm>
          <a:custGeom>
            <a:avLst/>
            <a:gdLst>
              <a:gd name="T0" fmla="*/ 0 w 52"/>
              <a:gd name="T1" fmla="*/ 0 h 6"/>
              <a:gd name="T2" fmla="*/ 8 w 52"/>
              <a:gd name="T3" fmla="*/ 0 h 6"/>
              <a:gd name="T4" fmla="*/ 10 w 52"/>
              <a:gd name="T5" fmla="*/ 2 h 6"/>
              <a:gd name="T6" fmla="*/ 23 w 52"/>
              <a:gd name="T7" fmla="*/ 2 h 6"/>
              <a:gd name="T8" fmla="*/ 24 w 52"/>
              <a:gd name="T9" fmla="*/ 3 h 6"/>
              <a:gd name="T10" fmla="*/ 38 w 52"/>
              <a:gd name="T11" fmla="*/ 3 h 6"/>
              <a:gd name="T12" fmla="*/ 39 w 52"/>
              <a:gd name="T13" fmla="*/ 4 h 6"/>
              <a:gd name="T14" fmla="*/ 49 w 52"/>
              <a:gd name="T15" fmla="*/ 4 h 6"/>
              <a:gd name="T16" fmla="*/ 49 w 52"/>
              <a:gd name="T17" fmla="*/ 6 h 6"/>
              <a:gd name="T18" fmla="*/ 52 w 52"/>
              <a:gd name="T19" fmla="*/ 6 h 6"/>
              <a:gd name="T20" fmla="*/ 49 w 52"/>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
                <a:moveTo>
                  <a:pt x="0" y="0"/>
                </a:moveTo>
                <a:lnTo>
                  <a:pt x="8" y="0"/>
                </a:lnTo>
                <a:lnTo>
                  <a:pt x="10" y="2"/>
                </a:lnTo>
                <a:lnTo>
                  <a:pt x="23" y="2"/>
                </a:lnTo>
                <a:lnTo>
                  <a:pt x="24" y="3"/>
                </a:lnTo>
                <a:lnTo>
                  <a:pt x="38" y="3"/>
                </a:lnTo>
                <a:lnTo>
                  <a:pt x="39" y="4"/>
                </a:lnTo>
                <a:lnTo>
                  <a:pt x="49" y="4"/>
                </a:lnTo>
                <a:lnTo>
                  <a:pt x="49" y="6"/>
                </a:lnTo>
                <a:lnTo>
                  <a:pt x="52" y="6"/>
                </a:lnTo>
                <a:lnTo>
                  <a:pt x="49"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906" name="Freeform 146"/>
          <p:cNvSpPr>
            <a:spLocks/>
          </p:cNvSpPr>
          <p:nvPr/>
        </p:nvSpPr>
        <p:spPr bwMode="auto">
          <a:xfrm>
            <a:off x="923925" y="5434682"/>
            <a:ext cx="106363" cy="15875"/>
          </a:xfrm>
          <a:custGeom>
            <a:avLst/>
            <a:gdLst>
              <a:gd name="T0" fmla="*/ 47 w 48"/>
              <a:gd name="T1" fmla="*/ 2 h 8"/>
              <a:gd name="T2" fmla="*/ 48 w 48"/>
              <a:gd name="T3" fmla="*/ 2 h 8"/>
              <a:gd name="T4" fmla="*/ 48 w 48"/>
              <a:gd name="T5" fmla="*/ 0 h 8"/>
              <a:gd name="T6" fmla="*/ 36 w 48"/>
              <a:gd name="T7" fmla="*/ 0 h 8"/>
              <a:gd name="T8" fmla="*/ 36 w 48"/>
              <a:gd name="T9" fmla="*/ 2 h 8"/>
              <a:gd name="T10" fmla="*/ 28 w 48"/>
              <a:gd name="T11" fmla="*/ 2 h 8"/>
              <a:gd name="T12" fmla="*/ 28 w 48"/>
              <a:gd name="T13" fmla="*/ 3 h 8"/>
              <a:gd name="T14" fmla="*/ 22 w 48"/>
              <a:gd name="T15" fmla="*/ 3 h 8"/>
              <a:gd name="T16" fmla="*/ 22 w 48"/>
              <a:gd name="T17" fmla="*/ 4 h 8"/>
              <a:gd name="T18" fmla="*/ 16 w 48"/>
              <a:gd name="T19" fmla="*/ 4 h 8"/>
              <a:gd name="T20" fmla="*/ 15 w 48"/>
              <a:gd name="T21" fmla="*/ 6 h 8"/>
              <a:gd name="T22" fmla="*/ 10 w 48"/>
              <a:gd name="T23" fmla="*/ 6 h 8"/>
              <a:gd name="T24" fmla="*/ 10 w 48"/>
              <a:gd name="T25" fmla="*/ 7 h 8"/>
              <a:gd name="T26" fmla="*/ 3 w 48"/>
              <a:gd name="T27" fmla="*/ 7 h 8"/>
              <a:gd name="T28" fmla="*/ 2 w 48"/>
              <a:gd name="T29" fmla="*/ 8 h 8"/>
              <a:gd name="T30" fmla="*/ 0 w 48"/>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8">
                <a:moveTo>
                  <a:pt x="47" y="2"/>
                </a:moveTo>
                <a:lnTo>
                  <a:pt x="48" y="2"/>
                </a:lnTo>
                <a:lnTo>
                  <a:pt x="48" y="0"/>
                </a:lnTo>
                <a:lnTo>
                  <a:pt x="36" y="0"/>
                </a:lnTo>
                <a:lnTo>
                  <a:pt x="36" y="2"/>
                </a:lnTo>
                <a:lnTo>
                  <a:pt x="28" y="2"/>
                </a:lnTo>
                <a:lnTo>
                  <a:pt x="28" y="3"/>
                </a:lnTo>
                <a:lnTo>
                  <a:pt x="22" y="3"/>
                </a:lnTo>
                <a:lnTo>
                  <a:pt x="22" y="4"/>
                </a:lnTo>
                <a:lnTo>
                  <a:pt x="16" y="4"/>
                </a:lnTo>
                <a:lnTo>
                  <a:pt x="15" y="6"/>
                </a:lnTo>
                <a:lnTo>
                  <a:pt x="10" y="6"/>
                </a:lnTo>
                <a:lnTo>
                  <a:pt x="10" y="7"/>
                </a:lnTo>
                <a:lnTo>
                  <a:pt x="3" y="7"/>
                </a:lnTo>
                <a:lnTo>
                  <a:pt x="2" y="8"/>
                </a:lnTo>
                <a:lnTo>
                  <a:pt x="0" y="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907" name="Rectangle 147"/>
          <p:cNvSpPr>
            <a:spLocks noChangeArrowheads="1"/>
          </p:cNvSpPr>
          <p:nvPr/>
        </p:nvSpPr>
        <p:spPr bwMode="auto">
          <a:xfrm>
            <a:off x="982663" y="5090195"/>
            <a:ext cx="7937" cy="266700"/>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08" name="Rectangle 148"/>
          <p:cNvSpPr>
            <a:spLocks noChangeArrowheads="1"/>
          </p:cNvSpPr>
          <p:nvPr/>
        </p:nvSpPr>
        <p:spPr bwMode="auto">
          <a:xfrm>
            <a:off x="1030288" y="5090195"/>
            <a:ext cx="79375" cy="893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09" name="Rectangle 149"/>
          <p:cNvSpPr>
            <a:spLocks noChangeArrowheads="1"/>
          </p:cNvSpPr>
          <p:nvPr/>
        </p:nvSpPr>
        <p:spPr bwMode="auto">
          <a:xfrm>
            <a:off x="1109663" y="5090195"/>
            <a:ext cx="9525" cy="893762"/>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10" name="Rectangle 150"/>
          <p:cNvSpPr>
            <a:spLocks noChangeArrowheads="1"/>
          </p:cNvSpPr>
          <p:nvPr/>
        </p:nvSpPr>
        <p:spPr bwMode="auto">
          <a:xfrm>
            <a:off x="1141413" y="5418807"/>
            <a:ext cx="4762" cy="271463"/>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11" name="Freeform 151"/>
          <p:cNvSpPr>
            <a:spLocks/>
          </p:cNvSpPr>
          <p:nvPr/>
        </p:nvSpPr>
        <p:spPr bwMode="auto">
          <a:xfrm>
            <a:off x="865188" y="4974307"/>
            <a:ext cx="400050" cy="1008063"/>
          </a:xfrm>
          <a:custGeom>
            <a:avLst/>
            <a:gdLst>
              <a:gd name="T0" fmla="*/ 0 w 180"/>
              <a:gd name="T1" fmla="*/ 0 h 486"/>
              <a:gd name="T2" fmla="*/ 15 w 180"/>
              <a:gd name="T3" fmla="*/ 0 h 486"/>
              <a:gd name="T4" fmla="*/ 13 w 180"/>
              <a:gd name="T5" fmla="*/ 0 h 486"/>
              <a:gd name="T6" fmla="*/ 13 w 180"/>
              <a:gd name="T7" fmla="*/ 57 h 486"/>
              <a:gd name="T8" fmla="*/ 15 w 180"/>
              <a:gd name="T9" fmla="*/ 56 h 486"/>
              <a:gd name="T10" fmla="*/ 167 w 180"/>
              <a:gd name="T11" fmla="*/ 56 h 486"/>
              <a:gd name="T12" fmla="*/ 167 w 180"/>
              <a:gd name="T13" fmla="*/ 57 h 486"/>
              <a:gd name="T14" fmla="*/ 167 w 180"/>
              <a:gd name="T15" fmla="*/ 0 h 486"/>
              <a:gd name="T16" fmla="*/ 180 w 180"/>
              <a:gd name="T17" fmla="*/ 0 h 486"/>
              <a:gd name="T18" fmla="*/ 180 w 180"/>
              <a:gd name="T19" fmla="*/ 1 h 486"/>
              <a:gd name="T20" fmla="*/ 180 w 180"/>
              <a:gd name="T21" fmla="*/ 142 h 486"/>
              <a:gd name="T22" fmla="*/ 112 w 180"/>
              <a:gd name="T23" fmla="*/ 195 h 486"/>
              <a:gd name="T24" fmla="*/ 112 w 180"/>
              <a:gd name="T25" fmla="*/ 193 h 486"/>
              <a:gd name="T26" fmla="*/ 112 w 180"/>
              <a:gd name="T27" fmla="*/ 486 h 486"/>
              <a:gd name="T28" fmla="*/ 71 w 180"/>
              <a:gd name="T29" fmla="*/ 486 h 486"/>
              <a:gd name="T30" fmla="*/ 71 w 180"/>
              <a:gd name="T31" fmla="*/ 196 h 486"/>
              <a:gd name="T32" fmla="*/ 67 w 180"/>
              <a:gd name="T33" fmla="*/ 195 h 486"/>
              <a:gd name="T34" fmla="*/ 0 w 180"/>
              <a:gd name="T35" fmla="*/ 143 h 486"/>
              <a:gd name="T36" fmla="*/ 0 w 180"/>
              <a:gd name="T37" fmla="*/ 142 h 486"/>
              <a:gd name="T38" fmla="*/ 0 w 180"/>
              <a:gd name="T39" fmla="*/ 1 h 486"/>
              <a:gd name="T40" fmla="*/ 0 w 180"/>
              <a:gd name="T41"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0" h="486">
                <a:moveTo>
                  <a:pt x="0" y="0"/>
                </a:moveTo>
                <a:lnTo>
                  <a:pt x="15" y="0"/>
                </a:lnTo>
                <a:lnTo>
                  <a:pt x="13" y="0"/>
                </a:lnTo>
                <a:lnTo>
                  <a:pt x="13" y="57"/>
                </a:lnTo>
                <a:lnTo>
                  <a:pt x="15" y="56"/>
                </a:lnTo>
                <a:lnTo>
                  <a:pt x="167" y="56"/>
                </a:lnTo>
                <a:lnTo>
                  <a:pt x="167" y="57"/>
                </a:lnTo>
                <a:lnTo>
                  <a:pt x="167" y="0"/>
                </a:lnTo>
                <a:lnTo>
                  <a:pt x="180" y="0"/>
                </a:lnTo>
                <a:lnTo>
                  <a:pt x="180" y="1"/>
                </a:lnTo>
                <a:lnTo>
                  <a:pt x="180" y="142"/>
                </a:lnTo>
                <a:lnTo>
                  <a:pt x="112" y="195"/>
                </a:lnTo>
                <a:lnTo>
                  <a:pt x="112" y="193"/>
                </a:lnTo>
                <a:lnTo>
                  <a:pt x="112" y="486"/>
                </a:lnTo>
                <a:lnTo>
                  <a:pt x="71" y="486"/>
                </a:lnTo>
                <a:lnTo>
                  <a:pt x="71" y="196"/>
                </a:lnTo>
                <a:lnTo>
                  <a:pt x="67" y="195"/>
                </a:lnTo>
                <a:lnTo>
                  <a:pt x="0" y="143"/>
                </a:lnTo>
                <a:lnTo>
                  <a:pt x="0" y="142"/>
                </a:lnTo>
                <a:lnTo>
                  <a:pt x="0" y="1"/>
                </a:lnTo>
                <a:lnTo>
                  <a:pt x="0" y="0"/>
                </a:lnTo>
                <a:close/>
              </a:path>
            </a:pathLst>
          </a:custGeom>
          <a:gradFill rotWithShape="0">
            <a:gsLst>
              <a:gs pos="0">
                <a:schemeClr val="folHlink"/>
              </a:gs>
              <a:gs pos="100000">
                <a:srgbClr val="DDDDDD"/>
              </a:gs>
            </a:gsLst>
            <a:lin ang="0" scaled="1"/>
          </a:gradFill>
          <a:ln w="0">
            <a:solidFill>
              <a:srgbClr val="000000"/>
            </a:solidFill>
            <a:prstDash val="solid"/>
            <a:round/>
            <a:headEnd/>
            <a:tailEnd/>
          </a:ln>
        </p:spPr>
        <p:txBody>
          <a:bodyPr/>
          <a:lstStyle/>
          <a:p>
            <a:endParaRPr lang="fr-FR"/>
          </a:p>
        </p:txBody>
      </p:sp>
      <p:sp>
        <p:nvSpPr>
          <p:cNvPr id="501912" name="Rectangle 152"/>
          <p:cNvSpPr>
            <a:spLocks noChangeArrowheads="1"/>
          </p:cNvSpPr>
          <p:nvPr/>
        </p:nvSpPr>
        <p:spPr bwMode="auto">
          <a:xfrm>
            <a:off x="985838" y="1148432"/>
            <a:ext cx="4762" cy="364966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13" name="Rectangle 153"/>
          <p:cNvSpPr>
            <a:spLocks noChangeArrowheads="1"/>
          </p:cNvSpPr>
          <p:nvPr/>
        </p:nvSpPr>
        <p:spPr bwMode="auto">
          <a:xfrm>
            <a:off x="1036638" y="918245"/>
            <a:ext cx="66675" cy="387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14" name="Rectangle 154"/>
          <p:cNvSpPr>
            <a:spLocks noChangeArrowheads="1"/>
          </p:cNvSpPr>
          <p:nvPr/>
        </p:nvSpPr>
        <p:spPr bwMode="auto">
          <a:xfrm>
            <a:off x="1104900" y="918245"/>
            <a:ext cx="19050" cy="38798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15" name="Rectangle 155"/>
          <p:cNvSpPr>
            <a:spLocks noChangeArrowheads="1"/>
          </p:cNvSpPr>
          <p:nvPr/>
        </p:nvSpPr>
        <p:spPr bwMode="auto">
          <a:xfrm>
            <a:off x="1141413" y="1470695"/>
            <a:ext cx="4762" cy="36560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16" name="Freeform 156"/>
          <p:cNvSpPr>
            <a:spLocks/>
          </p:cNvSpPr>
          <p:nvPr/>
        </p:nvSpPr>
        <p:spPr bwMode="auto">
          <a:xfrm>
            <a:off x="881063" y="908720"/>
            <a:ext cx="366712" cy="3917950"/>
          </a:xfrm>
          <a:custGeom>
            <a:avLst/>
            <a:gdLst>
              <a:gd name="T0" fmla="*/ 2 w 165"/>
              <a:gd name="T1" fmla="*/ 1882 h 1888"/>
              <a:gd name="T2" fmla="*/ 2 w 165"/>
              <a:gd name="T3" fmla="*/ 704 h 1888"/>
              <a:gd name="T4" fmla="*/ 2 w 165"/>
              <a:gd name="T5" fmla="*/ 153 h 1888"/>
              <a:gd name="T6" fmla="*/ 2 w 165"/>
              <a:gd name="T7" fmla="*/ 155 h 1888"/>
              <a:gd name="T8" fmla="*/ 60 w 165"/>
              <a:gd name="T9" fmla="*/ 103 h 1888"/>
              <a:gd name="T10" fmla="*/ 58 w 165"/>
              <a:gd name="T11" fmla="*/ 103 h 1888"/>
              <a:gd name="T12" fmla="*/ 58 w 165"/>
              <a:gd name="T13" fmla="*/ 0 h 1888"/>
              <a:gd name="T14" fmla="*/ 60 w 165"/>
              <a:gd name="T15" fmla="*/ 4 h 1888"/>
              <a:gd name="T16" fmla="*/ 108 w 165"/>
              <a:gd name="T17" fmla="*/ 4 h 1888"/>
              <a:gd name="T18" fmla="*/ 108 w 165"/>
              <a:gd name="T19" fmla="*/ 2 h 1888"/>
              <a:gd name="T20" fmla="*/ 108 w 165"/>
              <a:gd name="T21" fmla="*/ 106 h 1888"/>
              <a:gd name="T22" fmla="*/ 108 w 165"/>
              <a:gd name="T23" fmla="*/ 104 h 1888"/>
              <a:gd name="T24" fmla="*/ 164 w 165"/>
              <a:gd name="T25" fmla="*/ 152 h 1888"/>
              <a:gd name="T26" fmla="*/ 164 w 165"/>
              <a:gd name="T27" fmla="*/ 151 h 1888"/>
              <a:gd name="T28" fmla="*/ 165 w 165"/>
              <a:gd name="T29" fmla="*/ 704 h 1888"/>
              <a:gd name="T30" fmla="*/ 165 w 165"/>
              <a:gd name="T31" fmla="*/ 1886 h 1888"/>
              <a:gd name="T32" fmla="*/ 165 w 165"/>
              <a:gd name="T33" fmla="*/ 1888 h 1888"/>
              <a:gd name="T34" fmla="*/ 164 w 165"/>
              <a:gd name="T35" fmla="*/ 1884 h 1888"/>
              <a:gd name="T36" fmla="*/ 158 w 165"/>
              <a:gd name="T37" fmla="*/ 1881 h 1888"/>
              <a:gd name="T38" fmla="*/ 152 w 165"/>
              <a:gd name="T39" fmla="*/ 1878 h 1888"/>
              <a:gd name="T40" fmla="*/ 141 w 165"/>
              <a:gd name="T41" fmla="*/ 1876 h 1888"/>
              <a:gd name="T42" fmla="*/ 116 w 165"/>
              <a:gd name="T43" fmla="*/ 1873 h 1888"/>
              <a:gd name="T44" fmla="*/ 86 w 165"/>
              <a:gd name="T45" fmla="*/ 1872 h 1888"/>
              <a:gd name="T46" fmla="*/ 53 w 165"/>
              <a:gd name="T47" fmla="*/ 1873 h 1888"/>
              <a:gd name="T48" fmla="*/ 38 w 165"/>
              <a:gd name="T49" fmla="*/ 1874 h 1888"/>
              <a:gd name="T50" fmla="*/ 25 w 165"/>
              <a:gd name="T51" fmla="*/ 1876 h 1888"/>
              <a:gd name="T52" fmla="*/ 14 w 165"/>
              <a:gd name="T53" fmla="*/ 1878 h 1888"/>
              <a:gd name="T54" fmla="*/ 6 w 165"/>
              <a:gd name="T55" fmla="*/ 1881 h 1888"/>
              <a:gd name="T56" fmla="*/ 1 w 165"/>
              <a:gd name="T57" fmla="*/ 1884 h 1888"/>
              <a:gd name="T58" fmla="*/ 0 w 165"/>
              <a:gd name="T59" fmla="*/ 1886 h 1888"/>
              <a:gd name="T60" fmla="*/ 2 w 165"/>
              <a:gd name="T61" fmla="*/ 1882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5" h="1888">
                <a:moveTo>
                  <a:pt x="2" y="1882"/>
                </a:moveTo>
                <a:lnTo>
                  <a:pt x="2" y="704"/>
                </a:lnTo>
                <a:lnTo>
                  <a:pt x="2" y="153"/>
                </a:lnTo>
                <a:lnTo>
                  <a:pt x="2" y="155"/>
                </a:lnTo>
                <a:lnTo>
                  <a:pt x="60" y="103"/>
                </a:lnTo>
                <a:lnTo>
                  <a:pt x="58" y="103"/>
                </a:lnTo>
                <a:lnTo>
                  <a:pt x="58" y="0"/>
                </a:lnTo>
                <a:lnTo>
                  <a:pt x="60" y="4"/>
                </a:lnTo>
                <a:lnTo>
                  <a:pt x="108" y="4"/>
                </a:lnTo>
                <a:lnTo>
                  <a:pt x="108" y="2"/>
                </a:lnTo>
                <a:lnTo>
                  <a:pt x="108" y="106"/>
                </a:lnTo>
                <a:lnTo>
                  <a:pt x="108" y="104"/>
                </a:lnTo>
                <a:lnTo>
                  <a:pt x="164" y="152"/>
                </a:lnTo>
                <a:lnTo>
                  <a:pt x="164" y="151"/>
                </a:lnTo>
                <a:lnTo>
                  <a:pt x="165" y="704"/>
                </a:lnTo>
                <a:lnTo>
                  <a:pt x="165" y="1886"/>
                </a:lnTo>
                <a:lnTo>
                  <a:pt x="165" y="1888"/>
                </a:lnTo>
                <a:lnTo>
                  <a:pt x="164" y="1884"/>
                </a:lnTo>
                <a:lnTo>
                  <a:pt x="158" y="1881"/>
                </a:lnTo>
                <a:lnTo>
                  <a:pt x="152" y="1878"/>
                </a:lnTo>
                <a:lnTo>
                  <a:pt x="141" y="1876"/>
                </a:lnTo>
                <a:lnTo>
                  <a:pt x="116" y="1873"/>
                </a:lnTo>
                <a:lnTo>
                  <a:pt x="86" y="1872"/>
                </a:lnTo>
                <a:lnTo>
                  <a:pt x="53" y="1873"/>
                </a:lnTo>
                <a:lnTo>
                  <a:pt x="38" y="1874"/>
                </a:lnTo>
                <a:lnTo>
                  <a:pt x="25" y="1876"/>
                </a:lnTo>
                <a:lnTo>
                  <a:pt x="14" y="1878"/>
                </a:lnTo>
                <a:lnTo>
                  <a:pt x="6" y="1881"/>
                </a:lnTo>
                <a:lnTo>
                  <a:pt x="1" y="1884"/>
                </a:lnTo>
                <a:lnTo>
                  <a:pt x="0" y="1886"/>
                </a:lnTo>
                <a:lnTo>
                  <a:pt x="2" y="1882"/>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917" name="Rectangle 157"/>
          <p:cNvSpPr>
            <a:spLocks noChangeArrowheads="1"/>
          </p:cNvSpPr>
          <p:nvPr/>
        </p:nvSpPr>
        <p:spPr bwMode="auto">
          <a:xfrm>
            <a:off x="865188" y="4609182"/>
            <a:ext cx="82550" cy="501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18" name="Rectangle 158"/>
          <p:cNvSpPr>
            <a:spLocks noChangeArrowheads="1"/>
          </p:cNvSpPr>
          <p:nvPr/>
        </p:nvSpPr>
        <p:spPr bwMode="auto">
          <a:xfrm>
            <a:off x="947738" y="4609182"/>
            <a:ext cx="79375" cy="5016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19" name="Rectangle 159"/>
          <p:cNvSpPr>
            <a:spLocks noChangeArrowheads="1"/>
          </p:cNvSpPr>
          <p:nvPr/>
        </p:nvSpPr>
        <p:spPr bwMode="auto">
          <a:xfrm>
            <a:off x="1027113" y="4609182"/>
            <a:ext cx="77787" cy="501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20" name="Rectangle 160"/>
          <p:cNvSpPr>
            <a:spLocks noChangeArrowheads="1"/>
          </p:cNvSpPr>
          <p:nvPr/>
        </p:nvSpPr>
        <p:spPr bwMode="auto">
          <a:xfrm>
            <a:off x="1104900" y="4609182"/>
            <a:ext cx="80963" cy="5016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21" name="Rectangle 161"/>
          <p:cNvSpPr>
            <a:spLocks noChangeArrowheads="1"/>
          </p:cNvSpPr>
          <p:nvPr/>
        </p:nvSpPr>
        <p:spPr bwMode="auto">
          <a:xfrm>
            <a:off x="1185863" y="4609182"/>
            <a:ext cx="77787" cy="501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22" name="Rectangle 162"/>
          <p:cNvSpPr>
            <a:spLocks noChangeArrowheads="1"/>
          </p:cNvSpPr>
          <p:nvPr/>
        </p:nvSpPr>
        <p:spPr bwMode="auto">
          <a:xfrm>
            <a:off x="865188" y="4609182"/>
            <a:ext cx="400050" cy="501650"/>
          </a:xfrm>
          <a:prstGeom prst="rect">
            <a:avLst/>
          </a:prstGeom>
          <a:gradFill rotWithShape="0">
            <a:gsLst>
              <a:gs pos="0">
                <a:schemeClr val="folHlink"/>
              </a:gs>
              <a:gs pos="100000">
                <a:srgbClr val="DDDDDD"/>
              </a:gs>
            </a:gsLst>
            <a:lin ang="0" scaled="1"/>
          </a:gradFill>
          <a:ln w="0">
            <a:solidFill>
              <a:srgbClr val="000000"/>
            </a:solidFill>
            <a:miter lim="800000"/>
            <a:headEnd/>
            <a:tailEnd/>
          </a:ln>
        </p:spPr>
        <p:txBody>
          <a:bodyPr/>
          <a:lstStyle/>
          <a:p>
            <a:endParaRPr lang="fr-FR"/>
          </a:p>
        </p:txBody>
      </p:sp>
      <p:sp>
        <p:nvSpPr>
          <p:cNvPr id="501923" name="Rectangle 163"/>
          <p:cNvSpPr>
            <a:spLocks noChangeArrowheads="1"/>
          </p:cNvSpPr>
          <p:nvPr/>
        </p:nvSpPr>
        <p:spPr bwMode="auto">
          <a:xfrm>
            <a:off x="1241425" y="1283370"/>
            <a:ext cx="23813" cy="3454400"/>
          </a:xfrm>
          <a:prstGeom prst="rect">
            <a:avLst/>
          </a:prstGeom>
          <a:solidFill>
            <a:srgbClr val="808080"/>
          </a:solidFill>
          <a:ln w="0">
            <a:solidFill>
              <a:srgbClr val="000000"/>
            </a:solidFill>
            <a:miter lim="800000"/>
            <a:headEnd/>
            <a:tailEnd/>
          </a:ln>
        </p:spPr>
        <p:txBody>
          <a:bodyPr/>
          <a:lstStyle/>
          <a:p>
            <a:endParaRPr lang="fr-FR"/>
          </a:p>
        </p:txBody>
      </p:sp>
      <p:sp>
        <p:nvSpPr>
          <p:cNvPr id="501924" name="Rectangle 164"/>
          <p:cNvSpPr>
            <a:spLocks noChangeArrowheads="1"/>
          </p:cNvSpPr>
          <p:nvPr/>
        </p:nvSpPr>
        <p:spPr bwMode="auto">
          <a:xfrm>
            <a:off x="985838" y="1477045"/>
            <a:ext cx="4762" cy="1365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25" name="Rectangle 165"/>
          <p:cNvSpPr>
            <a:spLocks noChangeArrowheads="1"/>
          </p:cNvSpPr>
          <p:nvPr/>
        </p:nvSpPr>
        <p:spPr bwMode="auto">
          <a:xfrm>
            <a:off x="998538" y="1254795"/>
            <a:ext cx="28575" cy="3587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26" name="Rectangle 166"/>
          <p:cNvSpPr>
            <a:spLocks noChangeArrowheads="1"/>
          </p:cNvSpPr>
          <p:nvPr/>
        </p:nvSpPr>
        <p:spPr bwMode="auto">
          <a:xfrm>
            <a:off x="1027113" y="1254795"/>
            <a:ext cx="76200" cy="363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27" name="Rectangle 167"/>
          <p:cNvSpPr>
            <a:spLocks noChangeArrowheads="1"/>
          </p:cNvSpPr>
          <p:nvPr/>
        </p:nvSpPr>
        <p:spPr bwMode="auto">
          <a:xfrm>
            <a:off x="1109663" y="1254795"/>
            <a:ext cx="14287" cy="3587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28" name="Rectangle 168"/>
          <p:cNvSpPr>
            <a:spLocks noChangeArrowheads="1"/>
          </p:cNvSpPr>
          <p:nvPr/>
        </p:nvSpPr>
        <p:spPr bwMode="auto">
          <a:xfrm>
            <a:off x="1141413" y="1812007"/>
            <a:ext cx="4762" cy="1301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29" name="Freeform 169"/>
          <p:cNvSpPr>
            <a:spLocks/>
          </p:cNvSpPr>
          <p:nvPr/>
        </p:nvSpPr>
        <p:spPr bwMode="auto">
          <a:xfrm>
            <a:off x="863600" y="1254795"/>
            <a:ext cx="404813" cy="358775"/>
          </a:xfrm>
          <a:custGeom>
            <a:avLst/>
            <a:gdLst>
              <a:gd name="T0" fmla="*/ 180 w 182"/>
              <a:gd name="T1" fmla="*/ 160 h 173"/>
              <a:gd name="T2" fmla="*/ 178 w 182"/>
              <a:gd name="T3" fmla="*/ 163 h 173"/>
              <a:gd name="T4" fmla="*/ 173 w 182"/>
              <a:gd name="T5" fmla="*/ 165 h 173"/>
              <a:gd name="T6" fmla="*/ 165 w 182"/>
              <a:gd name="T7" fmla="*/ 168 h 173"/>
              <a:gd name="T8" fmla="*/ 153 w 182"/>
              <a:gd name="T9" fmla="*/ 169 h 173"/>
              <a:gd name="T10" fmla="*/ 140 w 182"/>
              <a:gd name="T11" fmla="*/ 171 h 173"/>
              <a:gd name="T12" fmla="*/ 125 w 182"/>
              <a:gd name="T13" fmla="*/ 172 h 173"/>
              <a:gd name="T14" fmla="*/ 91 w 182"/>
              <a:gd name="T15" fmla="*/ 173 h 173"/>
              <a:gd name="T16" fmla="*/ 55 w 182"/>
              <a:gd name="T17" fmla="*/ 172 h 173"/>
              <a:gd name="T18" fmla="*/ 39 w 182"/>
              <a:gd name="T19" fmla="*/ 171 h 173"/>
              <a:gd name="T20" fmla="*/ 26 w 182"/>
              <a:gd name="T21" fmla="*/ 169 h 173"/>
              <a:gd name="T22" fmla="*/ 16 w 182"/>
              <a:gd name="T23" fmla="*/ 168 h 173"/>
              <a:gd name="T24" fmla="*/ 6 w 182"/>
              <a:gd name="T25" fmla="*/ 165 h 173"/>
              <a:gd name="T26" fmla="*/ 1 w 182"/>
              <a:gd name="T27" fmla="*/ 163 h 173"/>
              <a:gd name="T28" fmla="*/ 0 w 182"/>
              <a:gd name="T29" fmla="*/ 160 h 173"/>
              <a:gd name="T30" fmla="*/ 2 w 182"/>
              <a:gd name="T31" fmla="*/ 160 h 173"/>
              <a:gd name="T32" fmla="*/ 61 w 182"/>
              <a:gd name="T33" fmla="*/ 102 h 173"/>
              <a:gd name="T34" fmla="*/ 61 w 182"/>
              <a:gd name="T35" fmla="*/ 18 h 173"/>
              <a:gd name="T36" fmla="*/ 59 w 182"/>
              <a:gd name="T37" fmla="*/ 0 h 173"/>
              <a:gd name="T38" fmla="*/ 117 w 182"/>
              <a:gd name="T39" fmla="*/ 0 h 173"/>
              <a:gd name="T40" fmla="*/ 117 w 182"/>
              <a:gd name="T41" fmla="*/ 104 h 173"/>
              <a:gd name="T42" fmla="*/ 116 w 182"/>
              <a:gd name="T43" fmla="*/ 102 h 173"/>
              <a:gd name="T44" fmla="*/ 182 w 182"/>
              <a:gd name="T45" fmla="*/ 160 h 173"/>
              <a:gd name="T46" fmla="*/ 180 w 182"/>
              <a:gd name="T47" fmla="*/ 16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2" h="173">
                <a:moveTo>
                  <a:pt x="180" y="160"/>
                </a:moveTo>
                <a:lnTo>
                  <a:pt x="178" y="163"/>
                </a:lnTo>
                <a:lnTo>
                  <a:pt x="173" y="165"/>
                </a:lnTo>
                <a:lnTo>
                  <a:pt x="165" y="168"/>
                </a:lnTo>
                <a:lnTo>
                  <a:pt x="153" y="169"/>
                </a:lnTo>
                <a:lnTo>
                  <a:pt x="140" y="171"/>
                </a:lnTo>
                <a:lnTo>
                  <a:pt x="125" y="172"/>
                </a:lnTo>
                <a:lnTo>
                  <a:pt x="91" y="173"/>
                </a:lnTo>
                <a:lnTo>
                  <a:pt x="55" y="172"/>
                </a:lnTo>
                <a:lnTo>
                  <a:pt x="39" y="171"/>
                </a:lnTo>
                <a:lnTo>
                  <a:pt x="26" y="169"/>
                </a:lnTo>
                <a:lnTo>
                  <a:pt x="16" y="168"/>
                </a:lnTo>
                <a:lnTo>
                  <a:pt x="6" y="165"/>
                </a:lnTo>
                <a:lnTo>
                  <a:pt x="1" y="163"/>
                </a:lnTo>
                <a:lnTo>
                  <a:pt x="0" y="160"/>
                </a:lnTo>
                <a:lnTo>
                  <a:pt x="2" y="160"/>
                </a:lnTo>
                <a:lnTo>
                  <a:pt x="61" y="102"/>
                </a:lnTo>
                <a:lnTo>
                  <a:pt x="61" y="18"/>
                </a:lnTo>
                <a:lnTo>
                  <a:pt x="59" y="0"/>
                </a:lnTo>
                <a:lnTo>
                  <a:pt x="117" y="0"/>
                </a:lnTo>
                <a:lnTo>
                  <a:pt x="117" y="104"/>
                </a:lnTo>
                <a:lnTo>
                  <a:pt x="116" y="102"/>
                </a:lnTo>
                <a:lnTo>
                  <a:pt x="182" y="160"/>
                </a:lnTo>
                <a:lnTo>
                  <a:pt x="180" y="16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930" name="Line 170"/>
          <p:cNvSpPr>
            <a:spLocks noChangeShapeType="1"/>
          </p:cNvSpPr>
          <p:nvPr/>
        </p:nvSpPr>
        <p:spPr bwMode="auto">
          <a:xfrm>
            <a:off x="1258888" y="4733007"/>
            <a:ext cx="3175" cy="1206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01931" name="Freeform 171"/>
          <p:cNvSpPr>
            <a:spLocks/>
          </p:cNvSpPr>
          <p:nvPr/>
        </p:nvSpPr>
        <p:spPr bwMode="auto">
          <a:xfrm>
            <a:off x="941388" y="2205707"/>
            <a:ext cx="254000" cy="109538"/>
          </a:xfrm>
          <a:custGeom>
            <a:avLst/>
            <a:gdLst>
              <a:gd name="T0" fmla="*/ 0 w 114"/>
              <a:gd name="T1" fmla="*/ 42 h 53"/>
              <a:gd name="T2" fmla="*/ 2 w 114"/>
              <a:gd name="T3" fmla="*/ 37 h 53"/>
              <a:gd name="T4" fmla="*/ 6 w 114"/>
              <a:gd name="T5" fmla="*/ 32 h 53"/>
              <a:gd name="T6" fmla="*/ 11 w 114"/>
              <a:gd name="T7" fmla="*/ 28 h 53"/>
              <a:gd name="T8" fmla="*/ 18 w 114"/>
              <a:gd name="T9" fmla="*/ 24 h 53"/>
              <a:gd name="T10" fmla="*/ 36 w 114"/>
              <a:gd name="T11" fmla="*/ 18 h 53"/>
              <a:gd name="T12" fmla="*/ 60 w 114"/>
              <a:gd name="T13" fmla="*/ 16 h 53"/>
              <a:gd name="T14" fmla="*/ 81 w 114"/>
              <a:gd name="T15" fmla="*/ 18 h 53"/>
              <a:gd name="T16" fmla="*/ 98 w 114"/>
              <a:gd name="T17" fmla="*/ 26 h 53"/>
              <a:gd name="T18" fmla="*/ 105 w 114"/>
              <a:gd name="T19" fmla="*/ 32 h 53"/>
              <a:gd name="T20" fmla="*/ 110 w 114"/>
              <a:gd name="T21" fmla="*/ 38 h 53"/>
              <a:gd name="T22" fmla="*/ 113 w 114"/>
              <a:gd name="T23" fmla="*/ 45 h 53"/>
              <a:gd name="T24" fmla="*/ 114 w 114"/>
              <a:gd name="T25" fmla="*/ 53 h 53"/>
              <a:gd name="T26" fmla="*/ 114 w 114"/>
              <a:gd name="T27" fmla="*/ 37 h 53"/>
              <a:gd name="T28" fmla="*/ 113 w 114"/>
              <a:gd name="T29" fmla="*/ 29 h 53"/>
              <a:gd name="T30" fmla="*/ 110 w 114"/>
              <a:gd name="T31" fmla="*/ 22 h 53"/>
              <a:gd name="T32" fmla="*/ 105 w 114"/>
              <a:gd name="T33" fmla="*/ 16 h 53"/>
              <a:gd name="T34" fmla="*/ 98 w 114"/>
              <a:gd name="T35" fmla="*/ 10 h 53"/>
              <a:gd name="T36" fmla="*/ 81 w 114"/>
              <a:gd name="T37" fmla="*/ 3 h 53"/>
              <a:gd name="T38" fmla="*/ 60 w 114"/>
              <a:gd name="T39" fmla="*/ 0 h 53"/>
              <a:gd name="T40" fmla="*/ 36 w 114"/>
              <a:gd name="T41" fmla="*/ 3 h 53"/>
              <a:gd name="T42" fmla="*/ 18 w 114"/>
              <a:gd name="T43" fmla="*/ 8 h 53"/>
              <a:gd name="T44" fmla="*/ 11 w 114"/>
              <a:gd name="T45" fmla="*/ 12 h 53"/>
              <a:gd name="T46" fmla="*/ 6 w 114"/>
              <a:gd name="T47" fmla="*/ 16 h 53"/>
              <a:gd name="T48" fmla="*/ 2 w 114"/>
              <a:gd name="T49" fmla="*/ 21 h 53"/>
              <a:gd name="T50" fmla="*/ 0 w 114"/>
              <a:gd name="T51" fmla="*/ 26 h 53"/>
              <a:gd name="T52" fmla="*/ 0 w 114"/>
              <a:gd name="T53"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53">
                <a:moveTo>
                  <a:pt x="0" y="42"/>
                </a:moveTo>
                <a:lnTo>
                  <a:pt x="2" y="37"/>
                </a:lnTo>
                <a:lnTo>
                  <a:pt x="6" y="32"/>
                </a:lnTo>
                <a:lnTo>
                  <a:pt x="11" y="28"/>
                </a:lnTo>
                <a:lnTo>
                  <a:pt x="18" y="24"/>
                </a:lnTo>
                <a:lnTo>
                  <a:pt x="36" y="18"/>
                </a:lnTo>
                <a:lnTo>
                  <a:pt x="60" y="16"/>
                </a:lnTo>
                <a:lnTo>
                  <a:pt x="81" y="18"/>
                </a:lnTo>
                <a:lnTo>
                  <a:pt x="98" y="26"/>
                </a:lnTo>
                <a:lnTo>
                  <a:pt x="105" y="32"/>
                </a:lnTo>
                <a:lnTo>
                  <a:pt x="110" y="38"/>
                </a:lnTo>
                <a:lnTo>
                  <a:pt x="113" y="45"/>
                </a:lnTo>
                <a:lnTo>
                  <a:pt x="114" y="53"/>
                </a:lnTo>
                <a:lnTo>
                  <a:pt x="114" y="37"/>
                </a:lnTo>
                <a:lnTo>
                  <a:pt x="113" y="29"/>
                </a:lnTo>
                <a:lnTo>
                  <a:pt x="110" y="22"/>
                </a:lnTo>
                <a:lnTo>
                  <a:pt x="105" y="16"/>
                </a:lnTo>
                <a:lnTo>
                  <a:pt x="98" y="10"/>
                </a:lnTo>
                <a:lnTo>
                  <a:pt x="81" y="3"/>
                </a:lnTo>
                <a:lnTo>
                  <a:pt x="60" y="0"/>
                </a:lnTo>
                <a:lnTo>
                  <a:pt x="36" y="3"/>
                </a:lnTo>
                <a:lnTo>
                  <a:pt x="18" y="8"/>
                </a:lnTo>
                <a:lnTo>
                  <a:pt x="11" y="12"/>
                </a:lnTo>
                <a:lnTo>
                  <a:pt x="6" y="16"/>
                </a:lnTo>
                <a:lnTo>
                  <a:pt x="2" y="21"/>
                </a:lnTo>
                <a:lnTo>
                  <a:pt x="0" y="26"/>
                </a:lnTo>
                <a:lnTo>
                  <a:pt x="0" y="42"/>
                </a:lnTo>
                <a:close/>
              </a:path>
            </a:pathLst>
          </a:custGeom>
          <a:solidFill>
            <a:srgbClr val="E0E0E0"/>
          </a:solidFill>
          <a:ln w="0">
            <a:solidFill>
              <a:srgbClr val="000000"/>
            </a:solidFill>
            <a:prstDash val="solid"/>
            <a:round/>
            <a:headEnd/>
            <a:tailEnd/>
          </a:ln>
        </p:spPr>
        <p:txBody>
          <a:bodyPr/>
          <a:lstStyle/>
          <a:p>
            <a:endParaRPr lang="fr-FR"/>
          </a:p>
        </p:txBody>
      </p:sp>
      <p:sp>
        <p:nvSpPr>
          <p:cNvPr id="501932" name="Freeform 172"/>
          <p:cNvSpPr>
            <a:spLocks/>
          </p:cNvSpPr>
          <p:nvPr/>
        </p:nvSpPr>
        <p:spPr bwMode="auto">
          <a:xfrm>
            <a:off x="936625" y="2148557"/>
            <a:ext cx="266700" cy="111125"/>
          </a:xfrm>
          <a:custGeom>
            <a:avLst/>
            <a:gdLst>
              <a:gd name="T0" fmla="*/ 0 w 120"/>
              <a:gd name="T1" fmla="*/ 43 h 53"/>
              <a:gd name="T2" fmla="*/ 1 w 120"/>
              <a:gd name="T3" fmla="*/ 37 h 53"/>
              <a:gd name="T4" fmla="*/ 5 w 120"/>
              <a:gd name="T5" fmla="*/ 32 h 53"/>
              <a:gd name="T6" fmla="*/ 10 w 120"/>
              <a:gd name="T7" fmla="*/ 28 h 53"/>
              <a:gd name="T8" fmla="*/ 18 w 120"/>
              <a:gd name="T9" fmla="*/ 24 h 53"/>
              <a:gd name="T10" fmla="*/ 38 w 120"/>
              <a:gd name="T11" fmla="*/ 19 h 53"/>
              <a:gd name="T12" fmla="*/ 62 w 120"/>
              <a:gd name="T13" fmla="*/ 16 h 53"/>
              <a:gd name="T14" fmla="*/ 84 w 120"/>
              <a:gd name="T15" fmla="*/ 19 h 53"/>
              <a:gd name="T16" fmla="*/ 103 w 120"/>
              <a:gd name="T17" fmla="*/ 27 h 53"/>
              <a:gd name="T18" fmla="*/ 110 w 120"/>
              <a:gd name="T19" fmla="*/ 32 h 53"/>
              <a:gd name="T20" fmla="*/ 116 w 120"/>
              <a:gd name="T21" fmla="*/ 39 h 53"/>
              <a:gd name="T22" fmla="*/ 119 w 120"/>
              <a:gd name="T23" fmla="*/ 45 h 53"/>
              <a:gd name="T24" fmla="*/ 120 w 120"/>
              <a:gd name="T25" fmla="*/ 53 h 53"/>
              <a:gd name="T26" fmla="*/ 120 w 120"/>
              <a:gd name="T27" fmla="*/ 37 h 53"/>
              <a:gd name="T28" fmla="*/ 119 w 120"/>
              <a:gd name="T29" fmla="*/ 30 h 53"/>
              <a:gd name="T30" fmla="*/ 116 w 120"/>
              <a:gd name="T31" fmla="*/ 23 h 53"/>
              <a:gd name="T32" fmla="*/ 110 w 120"/>
              <a:gd name="T33" fmla="*/ 16 h 53"/>
              <a:gd name="T34" fmla="*/ 103 w 120"/>
              <a:gd name="T35" fmla="*/ 11 h 53"/>
              <a:gd name="T36" fmla="*/ 84 w 120"/>
              <a:gd name="T37" fmla="*/ 3 h 53"/>
              <a:gd name="T38" fmla="*/ 62 w 120"/>
              <a:gd name="T39" fmla="*/ 0 h 53"/>
              <a:gd name="T40" fmla="*/ 38 w 120"/>
              <a:gd name="T41" fmla="*/ 3 h 53"/>
              <a:gd name="T42" fmla="*/ 18 w 120"/>
              <a:gd name="T43" fmla="*/ 8 h 53"/>
              <a:gd name="T44" fmla="*/ 10 w 120"/>
              <a:gd name="T45" fmla="*/ 12 h 53"/>
              <a:gd name="T46" fmla="*/ 5 w 120"/>
              <a:gd name="T47" fmla="*/ 16 h 53"/>
              <a:gd name="T48" fmla="*/ 1 w 120"/>
              <a:gd name="T49" fmla="*/ 22 h 53"/>
              <a:gd name="T50" fmla="*/ 0 w 120"/>
              <a:gd name="T51" fmla="*/ 27 h 53"/>
              <a:gd name="T52" fmla="*/ 0 w 120"/>
              <a:gd name="T5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3">
                <a:moveTo>
                  <a:pt x="0" y="43"/>
                </a:moveTo>
                <a:lnTo>
                  <a:pt x="1" y="37"/>
                </a:lnTo>
                <a:lnTo>
                  <a:pt x="5" y="32"/>
                </a:lnTo>
                <a:lnTo>
                  <a:pt x="10" y="28"/>
                </a:lnTo>
                <a:lnTo>
                  <a:pt x="18" y="24"/>
                </a:lnTo>
                <a:lnTo>
                  <a:pt x="38" y="19"/>
                </a:lnTo>
                <a:lnTo>
                  <a:pt x="62" y="16"/>
                </a:lnTo>
                <a:lnTo>
                  <a:pt x="84" y="19"/>
                </a:lnTo>
                <a:lnTo>
                  <a:pt x="103" y="27"/>
                </a:lnTo>
                <a:lnTo>
                  <a:pt x="110" y="32"/>
                </a:lnTo>
                <a:lnTo>
                  <a:pt x="116" y="39"/>
                </a:lnTo>
                <a:lnTo>
                  <a:pt x="119" y="45"/>
                </a:lnTo>
                <a:lnTo>
                  <a:pt x="120" y="53"/>
                </a:lnTo>
                <a:lnTo>
                  <a:pt x="120" y="37"/>
                </a:lnTo>
                <a:lnTo>
                  <a:pt x="119" y="30"/>
                </a:lnTo>
                <a:lnTo>
                  <a:pt x="116" y="23"/>
                </a:lnTo>
                <a:lnTo>
                  <a:pt x="110" y="16"/>
                </a:lnTo>
                <a:lnTo>
                  <a:pt x="103" y="11"/>
                </a:lnTo>
                <a:lnTo>
                  <a:pt x="84" y="3"/>
                </a:lnTo>
                <a:lnTo>
                  <a:pt x="62" y="0"/>
                </a:lnTo>
                <a:lnTo>
                  <a:pt x="38" y="3"/>
                </a:lnTo>
                <a:lnTo>
                  <a:pt x="18" y="8"/>
                </a:lnTo>
                <a:lnTo>
                  <a:pt x="10" y="12"/>
                </a:lnTo>
                <a:lnTo>
                  <a:pt x="5" y="16"/>
                </a:lnTo>
                <a:lnTo>
                  <a:pt x="1" y="22"/>
                </a:lnTo>
                <a:lnTo>
                  <a:pt x="0" y="27"/>
                </a:lnTo>
                <a:lnTo>
                  <a:pt x="0" y="43"/>
                </a:lnTo>
                <a:close/>
              </a:path>
            </a:pathLst>
          </a:custGeom>
          <a:solidFill>
            <a:srgbClr val="E0E0E0"/>
          </a:solidFill>
          <a:ln w="0">
            <a:solidFill>
              <a:srgbClr val="000000"/>
            </a:solidFill>
            <a:prstDash val="solid"/>
            <a:round/>
            <a:headEnd/>
            <a:tailEnd/>
          </a:ln>
        </p:spPr>
        <p:txBody>
          <a:bodyPr/>
          <a:lstStyle/>
          <a:p>
            <a:endParaRPr lang="fr-FR"/>
          </a:p>
        </p:txBody>
      </p:sp>
      <p:sp>
        <p:nvSpPr>
          <p:cNvPr id="501933" name="Freeform 173"/>
          <p:cNvSpPr>
            <a:spLocks/>
          </p:cNvSpPr>
          <p:nvPr/>
        </p:nvSpPr>
        <p:spPr bwMode="auto">
          <a:xfrm>
            <a:off x="941388" y="2086645"/>
            <a:ext cx="254000" cy="109537"/>
          </a:xfrm>
          <a:custGeom>
            <a:avLst/>
            <a:gdLst>
              <a:gd name="T0" fmla="*/ 0 w 114"/>
              <a:gd name="T1" fmla="*/ 42 h 53"/>
              <a:gd name="T2" fmla="*/ 2 w 114"/>
              <a:gd name="T3" fmla="*/ 37 h 53"/>
              <a:gd name="T4" fmla="*/ 6 w 114"/>
              <a:gd name="T5" fmla="*/ 32 h 53"/>
              <a:gd name="T6" fmla="*/ 11 w 114"/>
              <a:gd name="T7" fmla="*/ 28 h 53"/>
              <a:gd name="T8" fmla="*/ 18 w 114"/>
              <a:gd name="T9" fmla="*/ 24 h 53"/>
              <a:gd name="T10" fmla="*/ 36 w 114"/>
              <a:gd name="T11" fmla="*/ 19 h 53"/>
              <a:gd name="T12" fmla="*/ 59 w 114"/>
              <a:gd name="T13" fmla="*/ 16 h 53"/>
              <a:gd name="T14" fmla="*/ 80 w 114"/>
              <a:gd name="T15" fmla="*/ 19 h 53"/>
              <a:gd name="T16" fmla="*/ 98 w 114"/>
              <a:gd name="T17" fmla="*/ 26 h 53"/>
              <a:gd name="T18" fmla="*/ 105 w 114"/>
              <a:gd name="T19" fmla="*/ 33 h 53"/>
              <a:gd name="T20" fmla="*/ 110 w 114"/>
              <a:gd name="T21" fmla="*/ 38 h 53"/>
              <a:gd name="T22" fmla="*/ 113 w 114"/>
              <a:gd name="T23" fmla="*/ 45 h 53"/>
              <a:gd name="T24" fmla="*/ 114 w 114"/>
              <a:gd name="T25" fmla="*/ 53 h 53"/>
              <a:gd name="T26" fmla="*/ 114 w 114"/>
              <a:gd name="T27" fmla="*/ 38 h 53"/>
              <a:gd name="T28" fmla="*/ 113 w 114"/>
              <a:gd name="T29" fmla="*/ 30 h 53"/>
              <a:gd name="T30" fmla="*/ 110 w 114"/>
              <a:gd name="T31" fmla="*/ 24 h 53"/>
              <a:gd name="T32" fmla="*/ 105 w 114"/>
              <a:gd name="T33" fmla="*/ 17 h 53"/>
              <a:gd name="T34" fmla="*/ 98 w 114"/>
              <a:gd name="T35" fmla="*/ 12 h 53"/>
              <a:gd name="T36" fmla="*/ 80 w 114"/>
              <a:gd name="T37" fmla="*/ 3 h 53"/>
              <a:gd name="T38" fmla="*/ 59 w 114"/>
              <a:gd name="T39" fmla="*/ 0 h 53"/>
              <a:gd name="T40" fmla="*/ 36 w 114"/>
              <a:gd name="T41" fmla="*/ 3 h 53"/>
              <a:gd name="T42" fmla="*/ 18 w 114"/>
              <a:gd name="T43" fmla="*/ 8 h 53"/>
              <a:gd name="T44" fmla="*/ 11 w 114"/>
              <a:gd name="T45" fmla="*/ 12 h 53"/>
              <a:gd name="T46" fmla="*/ 6 w 114"/>
              <a:gd name="T47" fmla="*/ 16 h 53"/>
              <a:gd name="T48" fmla="*/ 2 w 114"/>
              <a:gd name="T49" fmla="*/ 21 h 53"/>
              <a:gd name="T50" fmla="*/ 0 w 114"/>
              <a:gd name="T51" fmla="*/ 26 h 53"/>
              <a:gd name="T52" fmla="*/ 0 w 114"/>
              <a:gd name="T53"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53">
                <a:moveTo>
                  <a:pt x="0" y="42"/>
                </a:moveTo>
                <a:lnTo>
                  <a:pt x="2" y="37"/>
                </a:lnTo>
                <a:lnTo>
                  <a:pt x="6" y="32"/>
                </a:lnTo>
                <a:lnTo>
                  <a:pt x="11" y="28"/>
                </a:lnTo>
                <a:lnTo>
                  <a:pt x="18" y="24"/>
                </a:lnTo>
                <a:lnTo>
                  <a:pt x="36" y="19"/>
                </a:lnTo>
                <a:lnTo>
                  <a:pt x="59" y="16"/>
                </a:lnTo>
                <a:lnTo>
                  <a:pt x="80" y="19"/>
                </a:lnTo>
                <a:lnTo>
                  <a:pt x="98" y="26"/>
                </a:lnTo>
                <a:lnTo>
                  <a:pt x="105" y="33"/>
                </a:lnTo>
                <a:lnTo>
                  <a:pt x="110" y="38"/>
                </a:lnTo>
                <a:lnTo>
                  <a:pt x="113" y="45"/>
                </a:lnTo>
                <a:lnTo>
                  <a:pt x="114" y="53"/>
                </a:lnTo>
                <a:lnTo>
                  <a:pt x="114" y="38"/>
                </a:lnTo>
                <a:lnTo>
                  <a:pt x="113" y="30"/>
                </a:lnTo>
                <a:lnTo>
                  <a:pt x="110" y="24"/>
                </a:lnTo>
                <a:lnTo>
                  <a:pt x="105" y="17"/>
                </a:lnTo>
                <a:lnTo>
                  <a:pt x="98" y="12"/>
                </a:lnTo>
                <a:lnTo>
                  <a:pt x="80" y="3"/>
                </a:lnTo>
                <a:lnTo>
                  <a:pt x="59" y="0"/>
                </a:lnTo>
                <a:lnTo>
                  <a:pt x="36" y="3"/>
                </a:lnTo>
                <a:lnTo>
                  <a:pt x="18" y="8"/>
                </a:lnTo>
                <a:lnTo>
                  <a:pt x="11" y="12"/>
                </a:lnTo>
                <a:lnTo>
                  <a:pt x="6" y="16"/>
                </a:lnTo>
                <a:lnTo>
                  <a:pt x="2" y="21"/>
                </a:lnTo>
                <a:lnTo>
                  <a:pt x="0" y="26"/>
                </a:lnTo>
                <a:lnTo>
                  <a:pt x="0" y="42"/>
                </a:lnTo>
                <a:close/>
              </a:path>
            </a:pathLst>
          </a:custGeom>
          <a:solidFill>
            <a:srgbClr val="E0E0E0"/>
          </a:solidFill>
          <a:ln w="0">
            <a:solidFill>
              <a:srgbClr val="000000"/>
            </a:solidFill>
            <a:prstDash val="solid"/>
            <a:round/>
            <a:headEnd/>
            <a:tailEnd/>
          </a:ln>
        </p:spPr>
        <p:txBody>
          <a:bodyPr/>
          <a:lstStyle/>
          <a:p>
            <a:endParaRPr lang="fr-FR"/>
          </a:p>
        </p:txBody>
      </p:sp>
      <p:sp>
        <p:nvSpPr>
          <p:cNvPr id="501934" name="Freeform 174"/>
          <p:cNvSpPr>
            <a:spLocks/>
          </p:cNvSpPr>
          <p:nvPr/>
        </p:nvSpPr>
        <p:spPr bwMode="auto">
          <a:xfrm>
            <a:off x="936625" y="2031082"/>
            <a:ext cx="266700" cy="109538"/>
          </a:xfrm>
          <a:custGeom>
            <a:avLst/>
            <a:gdLst>
              <a:gd name="T0" fmla="*/ 0 w 120"/>
              <a:gd name="T1" fmla="*/ 43 h 53"/>
              <a:gd name="T2" fmla="*/ 1 w 120"/>
              <a:gd name="T3" fmla="*/ 38 h 53"/>
              <a:gd name="T4" fmla="*/ 5 w 120"/>
              <a:gd name="T5" fmla="*/ 32 h 53"/>
              <a:gd name="T6" fmla="*/ 10 w 120"/>
              <a:gd name="T7" fmla="*/ 28 h 53"/>
              <a:gd name="T8" fmla="*/ 18 w 120"/>
              <a:gd name="T9" fmla="*/ 24 h 53"/>
              <a:gd name="T10" fmla="*/ 38 w 120"/>
              <a:gd name="T11" fmla="*/ 19 h 53"/>
              <a:gd name="T12" fmla="*/ 62 w 120"/>
              <a:gd name="T13" fmla="*/ 16 h 53"/>
              <a:gd name="T14" fmla="*/ 84 w 120"/>
              <a:gd name="T15" fmla="*/ 19 h 53"/>
              <a:gd name="T16" fmla="*/ 103 w 120"/>
              <a:gd name="T17" fmla="*/ 27 h 53"/>
              <a:gd name="T18" fmla="*/ 110 w 120"/>
              <a:gd name="T19" fmla="*/ 34 h 53"/>
              <a:gd name="T20" fmla="*/ 116 w 120"/>
              <a:gd name="T21" fmla="*/ 39 h 53"/>
              <a:gd name="T22" fmla="*/ 119 w 120"/>
              <a:gd name="T23" fmla="*/ 46 h 53"/>
              <a:gd name="T24" fmla="*/ 120 w 120"/>
              <a:gd name="T25" fmla="*/ 53 h 53"/>
              <a:gd name="T26" fmla="*/ 120 w 120"/>
              <a:gd name="T27" fmla="*/ 39 h 53"/>
              <a:gd name="T28" fmla="*/ 119 w 120"/>
              <a:gd name="T29" fmla="*/ 31 h 53"/>
              <a:gd name="T30" fmla="*/ 116 w 120"/>
              <a:gd name="T31" fmla="*/ 24 h 53"/>
              <a:gd name="T32" fmla="*/ 110 w 120"/>
              <a:gd name="T33" fmla="*/ 18 h 53"/>
              <a:gd name="T34" fmla="*/ 103 w 120"/>
              <a:gd name="T35" fmla="*/ 12 h 53"/>
              <a:gd name="T36" fmla="*/ 84 w 120"/>
              <a:gd name="T37" fmla="*/ 3 h 53"/>
              <a:gd name="T38" fmla="*/ 62 w 120"/>
              <a:gd name="T39" fmla="*/ 0 h 53"/>
              <a:gd name="T40" fmla="*/ 38 w 120"/>
              <a:gd name="T41" fmla="*/ 3 h 53"/>
              <a:gd name="T42" fmla="*/ 18 w 120"/>
              <a:gd name="T43" fmla="*/ 8 h 53"/>
              <a:gd name="T44" fmla="*/ 10 w 120"/>
              <a:gd name="T45" fmla="*/ 12 h 53"/>
              <a:gd name="T46" fmla="*/ 5 w 120"/>
              <a:gd name="T47" fmla="*/ 16 h 53"/>
              <a:gd name="T48" fmla="*/ 1 w 120"/>
              <a:gd name="T49" fmla="*/ 22 h 53"/>
              <a:gd name="T50" fmla="*/ 0 w 120"/>
              <a:gd name="T51" fmla="*/ 27 h 53"/>
              <a:gd name="T52" fmla="*/ 0 w 120"/>
              <a:gd name="T5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3">
                <a:moveTo>
                  <a:pt x="0" y="43"/>
                </a:moveTo>
                <a:lnTo>
                  <a:pt x="1" y="38"/>
                </a:lnTo>
                <a:lnTo>
                  <a:pt x="5" y="32"/>
                </a:lnTo>
                <a:lnTo>
                  <a:pt x="10" y="28"/>
                </a:lnTo>
                <a:lnTo>
                  <a:pt x="18" y="24"/>
                </a:lnTo>
                <a:lnTo>
                  <a:pt x="38" y="19"/>
                </a:lnTo>
                <a:lnTo>
                  <a:pt x="62" y="16"/>
                </a:lnTo>
                <a:lnTo>
                  <a:pt x="84" y="19"/>
                </a:lnTo>
                <a:lnTo>
                  <a:pt x="103" y="27"/>
                </a:lnTo>
                <a:lnTo>
                  <a:pt x="110" y="34"/>
                </a:lnTo>
                <a:lnTo>
                  <a:pt x="116" y="39"/>
                </a:lnTo>
                <a:lnTo>
                  <a:pt x="119" y="46"/>
                </a:lnTo>
                <a:lnTo>
                  <a:pt x="120" y="53"/>
                </a:lnTo>
                <a:lnTo>
                  <a:pt x="120" y="39"/>
                </a:lnTo>
                <a:lnTo>
                  <a:pt x="119" y="31"/>
                </a:lnTo>
                <a:lnTo>
                  <a:pt x="116" y="24"/>
                </a:lnTo>
                <a:lnTo>
                  <a:pt x="110" y="18"/>
                </a:lnTo>
                <a:lnTo>
                  <a:pt x="103" y="12"/>
                </a:lnTo>
                <a:lnTo>
                  <a:pt x="84" y="3"/>
                </a:lnTo>
                <a:lnTo>
                  <a:pt x="62" y="0"/>
                </a:lnTo>
                <a:lnTo>
                  <a:pt x="38" y="3"/>
                </a:lnTo>
                <a:lnTo>
                  <a:pt x="18" y="8"/>
                </a:lnTo>
                <a:lnTo>
                  <a:pt x="10" y="12"/>
                </a:lnTo>
                <a:lnTo>
                  <a:pt x="5" y="16"/>
                </a:lnTo>
                <a:lnTo>
                  <a:pt x="1" y="22"/>
                </a:lnTo>
                <a:lnTo>
                  <a:pt x="0" y="27"/>
                </a:lnTo>
                <a:lnTo>
                  <a:pt x="0" y="43"/>
                </a:lnTo>
                <a:close/>
              </a:path>
            </a:pathLst>
          </a:custGeom>
          <a:solidFill>
            <a:srgbClr val="E0E0E0"/>
          </a:solidFill>
          <a:ln w="0">
            <a:solidFill>
              <a:srgbClr val="000000"/>
            </a:solidFill>
            <a:prstDash val="solid"/>
            <a:round/>
            <a:headEnd/>
            <a:tailEnd/>
          </a:ln>
        </p:spPr>
        <p:txBody>
          <a:bodyPr/>
          <a:lstStyle/>
          <a:p>
            <a:endParaRPr lang="fr-FR"/>
          </a:p>
        </p:txBody>
      </p:sp>
      <p:sp>
        <p:nvSpPr>
          <p:cNvPr id="501935" name="Freeform 175"/>
          <p:cNvSpPr>
            <a:spLocks/>
          </p:cNvSpPr>
          <p:nvPr/>
        </p:nvSpPr>
        <p:spPr bwMode="auto">
          <a:xfrm>
            <a:off x="941388" y="1969170"/>
            <a:ext cx="254000" cy="109537"/>
          </a:xfrm>
          <a:custGeom>
            <a:avLst/>
            <a:gdLst>
              <a:gd name="T0" fmla="*/ 0 w 114"/>
              <a:gd name="T1" fmla="*/ 42 h 53"/>
              <a:gd name="T2" fmla="*/ 2 w 114"/>
              <a:gd name="T3" fmla="*/ 37 h 53"/>
              <a:gd name="T4" fmla="*/ 6 w 114"/>
              <a:gd name="T5" fmla="*/ 32 h 53"/>
              <a:gd name="T6" fmla="*/ 11 w 114"/>
              <a:gd name="T7" fmla="*/ 27 h 53"/>
              <a:gd name="T8" fmla="*/ 18 w 114"/>
              <a:gd name="T9" fmla="*/ 23 h 53"/>
              <a:gd name="T10" fmla="*/ 36 w 114"/>
              <a:gd name="T11" fmla="*/ 17 h 53"/>
              <a:gd name="T12" fmla="*/ 59 w 114"/>
              <a:gd name="T13" fmla="*/ 15 h 53"/>
              <a:gd name="T14" fmla="*/ 80 w 114"/>
              <a:gd name="T15" fmla="*/ 17 h 53"/>
              <a:gd name="T16" fmla="*/ 98 w 114"/>
              <a:gd name="T17" fmla="*/ 27 h 53"/>
              <a:gd name="T18" fmla="*/ 105 w 114"/>
              <a:gd name="T19" fmla="*/ 32 h 53"/>
              <a:gd name="T20" fmla="*/ 110 w 114"/>
              <a:gd name="T21" fmla="*/ 38 h 53"/>
              <a:gd name="T22" fmla="*/ 113 w 114"/>
              <a:gd name="T23" fmla="*/ 45 h 53"/>
              <a:gd name="T24" fmla="*/ 114 w 114"/>
              <a:gd name="T25" fmla="*/ 53 h 53"/>
              <a:gd name="T26" fmla="*/ 114 w 114"/>
              <a:gd name="T27" fmla="*/ 37 h 53"/>
              <a:gd name="T28" fmla="*/ 113 w 114"/>
              <a:gd name="T29" fmla="*/ 29 h 53"/>
              <a:gd name="T30" fmla="*/ 110 w 114"/>
              <a:gd name="T31" fmla="*/ 23 h 53"/>
              <a:gd name="T32" fmla="*/ 105 w 114"/>
              <a:gd name="T33" fmla="*/ 16 h 53"/>
              <a:gd name="T34" fmla="*/ 98 w 114"/>
              <a:gd name="T35" fmla="*/ 11 h 53"/>
              <a:gd name="T36" fmla="*/ 80 w 114"/>
              <a:gd name="T37" fmla="*/ 3 h 53"/>
              <a:gd name="T38" fmla="*/ 59 w 114"/>
              <a:gd name="T39" fmla="*/ 0 h 53"/>
              <a:gd name="T40" fmla="*/ 36 w 114"/>
              <a:gd name="T41" fmla="*/ 3 h 53"/>
              <a:gd name="T42" fmla="*/ 18 w 114"/>
              <a:gd name="T43" fmla="*/ 8 h 53"/>
              <a:gd name="T44" fmla="*/ 11 w 114"/>
              <a:gd name="T45" fmla="*/ 12 h 53"/>
              <a:gd name="T46" fmla="*/ 6 w 114"/>
              <a:gd name="T47" fmla="*/ 16 h 53"/>
              <a:gd name="T48" fmla="*/ 2 w 114"/>
              <a:gd name="T49" fmla="*/ 21 h 53"/>
              <a:gd name="T50" fmla="*/ 0 w 114"/>
              <a:gd name="T51" fmla="*/ 27 h 53"/>
              <a:gd name="T52" fmla="*/ 0 w 114"/>
              <a:gd name="T53"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53">
                <a:moveTo>
                  <a:pt x="0" y="42"/>
                </a:moveTo>
                <a:lnTo>
                  <a:pt x="2" y="37"/>
                </a:lnTo>
                <a:lnTo>
                  <a:pt x="6" y="32"/>
                </a:lnTo>
                <a:lnTo>
                  <a:pt x="11" y="27"/>
                </a:lnTo>
                <a:lnTo>
                  <a:pt x="18" y="23"/>
                </a:lnTo>
                <a:lnTo>
                  <a:pt x="36" y="17"/>
                </a:lnTo>
                <a:lnTo>
                  <a:pt x="59" y="15"/>
                </a:lnTo>
                <a:lnTo>
                  <a:pt x="80" y="17"/>
                </a:lnTo>
                <a:lnTo>
                  <a:pt x="98" y="27"/>
                </a:lnTo>
                <a:lnTo>
                  <a:pt x="105" y="32"/>
                </a:lnTo>
                <a:lnTo>
                  <a:pt x="110" y="38"/>
                </a:lnTo>
                <a:lnTo>
                  <a:pt x="113" y="45"/>
                </a:lnTo>
                <a:lnTo>
                  <a:pt x="114" y="53"/>
                </a:lnTo>
                <a:lnTo>
                  <a:pt x="114" y="37"/>
                </a:lnTo>
                <a:lnTo>
                  <a:pt x="113" y="29"/>
                </a:lnTo>
                <a:lnTo>
                  <a:pt x="110" y="23"/>
                </a:lnTo>
                <a:lnTo>
                  <a:pt x="105" y="16"/>
                </a:lnTo>
                <a:lnTo>
                  <a:pt x="98" y="11"/>
                </a:lnTo>
                <a:lnTo>
                  <a:pt x="80" y="3"/>
                </a:lnTo>
                <a:lnTo>
                  <a:pt x="59" y="0"/>
                </a:lnTo>
                <a:lnTo>
                  <a:pt x="36" y="3"/>
                </a:lnTo>
                <a:lnTo>
                  <a:pt x="18" y="8"/>
                </a:lnTo>
                <a:lnTo>
                  <a:pt x="11" y="12"/>
                </a:lnTo>
                <a:lnTo>
                  <a:pt x="6" y="16"/>
                </a:lnTo>
                <a:lnTo>
                  <a:pt x="2" y="21"/>
                </a:lnTo>
                <a:lnTo>
                  <a:pt x="0" y="27"/>
                </a:lnTo>
                <a:lnTo>
                  <a:pt x="0" y="42"/>
                </a:lnTo>
                <a:close/>
              </a:path>
            </a:pathLst>
          </a:custGeom>
          <a:solidFill>
            <a:srgbClr val="E0E0E0"/>
          </a:solidFill>
          <a:ln w="0">
            <a:solidFill>
              <a:srgbClr val="000000"/>
            </a:solidFill>
            <a:prstDash val="solid"/>
            <a:round/>
            <a:headEnd/>
            <a:tailEnd/>
          </a:ln>
        </p:spPr>
        <p:txBody>
          <a:bodyPr/>
          <a:lstStyle/>
          <a:p>
            <a:endParaRPr lang="fr-FR"/>
          </a:p>
        </p:txBody>
      </p:sp>
      <p:sp>
        <p:nvSpPr>
          <p:cNvPr id="501936" name="Freeform 176"/>
          <p:cNvSpPr>
            <a:spLocks/>
          </p:cNvSpPr>
          <p:nvPr/>
        </p:nvSpPr>
        <p:spPr bwMode="auto">
          <a:xfrm>
            <a:off x="936625" y="1915195"/>
            <a:ext cx="266700" cy="109537"/>
          </a:xfrm>
          <a:custGeom>
            <a:avLst/>
            <a:gdLst>
              <a:gd name="T0" fmla="*/ 0 w 120"/>
              <a:gd name="T1" fmla="*/ 41 h 53"/>
              <a:gd name="T2" fmla="*/ 1 w 120"/>
              <a:gd name="T3" fmla="*/ 35 h 53"/>
              <a:gd name="T4" fmla="*/ 5 w 120"/>
              <a:gd name="T5" fmla="*/ 30 h 53"/>
              <a:gd name="T6" fmla="*/ 10 w 120"/>
              <a:gd name="T7" fmla="*/ 26 h 53"/>
              <a:gd name="T8" fmla="*/ 18 w 120"/>
              <a:gd name="T9" fmla="*/ 22 h 53"/>
              <a:gd name="T10" fmla="*/ 38 w 120"/>
              <a:gd name="T11" fmla="*/ 17 h 53"/>
              <a:gd name="T12" fmla="*/ 62 w 120"/>
              <a:gd name="T13" fmla="*/ 14 h 53"/>
              <a:gd name="T14" fmla="*/ 84 w 120"/>
              <a:gd name="T15" fmla="*/ 17 h 53"/>
              <a:gd name="T16" fmla="*/ 103 w 120"/>
              <a:gd name="T17" fmla="*/ 26 h 53"/>
              <a:gd name="T18" fmla="*/ 110 w 120"/>
              <a:gd name="T19" fmla="*/ 31 h 53"/>
              <a:gd name="T20" fmla="*/ 116 w 120"/>
              <a:gd name="T21" fmla="*/ 38 h 53"/>
              <a:gd name="T22" fmla="*/ 119 w 120"/>
              <a:gd name="T23" fmla="*/ 45 h 53"/>
              <a:gd name="T24" fmla="*/ 120 w 120"/>
              <a:gd name="T25" fmla="*/ 53 h 53"/>
              <a:gd name="T26" fmla="*/ 120 w 120"/>
              <a:gd name="T27" fmla="*/ 37 h 53"/>
              <a:gd name="T28" fmla="*/ 119 w 120"/>
              <a:gd name="T29" fmla="*/ 29 h 53"/>
              <a:gd name="T30" fmla="*/ 116 w 120"/>
              <a:gd name="T31" fmla="*/ 22 h 53"/>
              <a:gd name="T32" fmla="*/ 110 w 120"/>
              <a:gd name="T33" fmla="*/ 15 h 53"/>
              <a:gd name="T34" fmla="*/ 103 w 120"/>
              <a:gd name="T35" fmla="*/ 10 h 53"/>
              <a:gd name="T36" fmla="*/ 84 w 120"/>
              <a:gd name="T37" fmla="*/ 2 h 53"/>
              <a:gd name="T38" fmla="*/ 62 w 120"/>
              <a:gd name="T39" fmla="*/ 0 h 53"/>
              <a:gd name="T40" fmla="*/ 38 w 120"/>
              <a:gd name="T41" fmla="*/ 2 h 53"/>
              <a:gd name="T42" fmla="*/ 18 w 120"/>
              <a:gd name="T43" fmla="*/ 8 h 53"/>
              <a:gd name="T44" fmla="*/ 10 w 120"/>
              <a:gd name="T45" fmla="*/ 11 h 53"/>
              <a:gd name="T46" fmla="*/ 5 w 120"/>
              <a:gd name="T47" fmla="*/ 15 h 53"/>
              <a:gd name="T48" fmla="*/ 1 w 120"/>
              <a:gd name="T49" fmla="*/ 21 h 53"/>
              <a:gd name="T50" fmla="*/ 0 w 120"/>
              <a:gd name="T51" fmla="*/ 26 h 53"/>
              <a:gd name="T52" fmla="*/ 0 w 120"/>
              <a:gd name="T53"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3">
                <a:moveTo>
                  <a:pt x="0" y="41"/>
                </a:moveTo>
                <a:lnTo>
                  <a:pt x="1" y="35"/>
                </a:lnTo>
                <a:lnTo>
                  <a:pt x="5" y="30"/>
                </a:lnTo>
                <a:lnTo>
                  <a:pt x="10" y="26"/>
                </a:lnTo>
                <a:lnTo>
                  <a:pt x="18" y="22"/>
                </a:lnTo>
                <a:lnTo>
                  <a:pt x="38" y="17"/>
                </a:lnTo>
                <a:lnTo>
                  <a:pt x="62" y="14"/>
                </a:lnTo>
                <a:lnTo>
                  <a:pt x="84" y="17"/>
                </a:lnTo>
                <a:lnTo>
                  <a:pt x="103" y="26"/>
                </a:lnTo>
                <a:lnTo>
                  <a:pt x="110" y="31"/>
                </a:lnTo>
                <a:lnTo>
                  <a:pt x="116" y="38"/>
                </a:lnTo>
                <a:lnTo>
                  <a:pt x="119" y="45"/>
                </a:lnTo>
                <a:lnTo>
                  <a:pt x="120" y="53"/>
                </a:lnTo>
                <a:lnTo>
                  <a:pt x="120" y="37"/>
                </a:lnTo>
                <a:lnTo>
                  <a:pt x="119" y="29"/>
                </a:lnTo>
                <a:lnTo>
                  <a:pt x="116" y="22"/>
                </a:lnTo>
                <a:lnTo>
                  <a:pt x="110" y="15"/>
                </a:lnTo>
                <a:lnTo>
                  <a:pt x="103" y="10"/>
                </a:lnTo>
                <a:lnTo>
                  <a:pt x="84" y="2"/>
                </a:lnTo>
                <a:lnTo>
                  <a:pt x="62" y="0"/>
                </a:lnTo>
                <a:lnTo>
                  <a:pt x="38" y="2"/>
                </a:lnTo>
                <a:lnTo>
                  <a:pt x="18" y="8"/>
                </a:lnTo>
                <a:lnTo>
                  <a:pt x="10" y="11"/>
                </a:lnTo>
                <a:lnTo>
                  <a:pt x="5" y="15"/>
                </a:lnTo>
                <a:lnTo>
                  <a:pt x="1" y="21"/>
                </a:lnTo>
                <a:lnTo>
                  <a:pt x="0" y="26"/>
                </a:lnTo>
                <a:lnTo>
                  <a:pt x="0" y="41"/>
                </a:lnTo>
                <a:close/>
              </a:path>
            </a:pathLst>
          </a:custGeom>
          <a:solidFill>
            <a:srgbClr val="E0E0E0"/>
          </a:solidFill>
          <a:ln w="0">
            <a:solidFill>
              <a:srgbClr val="000000"/>
            </a:solidFill>
            <a:prstDash val="solid"/>
            <a:round/>
            <a:headEnd/>
            <a:tailEnd/>
          </a:ln>
        </p:spPr>
        <p:txBody>
          <a:bodyPr/>
          <a:lstStyle/>
          <a:p>
            <a:endParaRPr lang="fr-FR"/>
          </a:p>
        </p:txBody>
      </p:sp>
      <p:sp>
        <p:nvSpPr>
          <p:cNvPr id="501937" name="Freeform 177"/>
          <p:cNvSpPr>
            <a:spLocks/>
          </p:cNvSpPr>
          <p:nvPr/>
        </p:nvSpPr>
        <p:spPr bwMode="auto">
          <a:xfrm>
            <a:off x="941388" y="1848520"/>
            <a:ext cx="254000" cy="109537"/>
          </a:xfrm>
          <a:custGeom>
            <a:avLst/>
            <a:gdLst>
              <a:gd name="T0" fmla="*/ 0 w 114"/>
              <a:gd name="T1" fmla="*/ 42 h 53"/>
              <a:gd name="T2" fmla="*/ 2 w 114"/>
              <a:gd name="T3" fmla="*/ 37 h 53"/>
              <a:gd name="T4" fmla="*/ 6 w 114"/>
              <a:gd name="T5" fmla="*/ 32 h 53"/>
              <a:gd name="T6" fmla="*/ 11 w 114"/>
              <a:gd name="T7" fmla="*/ 28 h 53"/>
              <a:gd name="T8" fmla="*/ 18 w 114"/>
              <a:gd name="T9" fmla="*/ 24 h 53"/>
              <a:gd name="T10" fmla="*/ 36 w 114"/>
              <a:gd name="T11" fmla="*/ 18 h 53"/>
              <a:gd name="T12" fmla="*/ 59 w 114"/>
              <a:gd name="T13" fmla="*/ 16 h 53"/>
              <a:gd name="T14" fmla="*/ 80 w 114"/>
              <a:gd name="T15" fmla="*/ 18 h 53"/>
              <a:gd name="T16" fmla="*/ 98 w 114"/>
              <a:gd name="T17" fmla="*/ 26 h 53"/>
              <a:gd name="T18" fmla="*/ 105 w 114"/>
              <a:gd name="T19" fmla="*/ 32 h 53"/>
              <a:gd name="T20" fmla="*/ 110 w 114"/>
              <a:gd name="T21" fmla="*/ 38 h 53"/>
              <a:gd name="T22" fmla="*/ 113 w 114"/>
              <a:gd name="T23" fmla="*/ 45 h 53"/>
              <a:gd name="T24" fmla="*/ 114 w 114"/>
              <a:gd name="T25" fmla="*/ 53 h 53"/>
              <a:gd name="T26" fmla="*/ 114 w 114"/>
              <a:gd name="T27" fmla="*/ 37 h 53"/>
              <a:gd name="T28" fmla="*/ 113 w 114"/>
              <a:gd name="T29" fmla="*/ 29 h 53"/>
              <a:gd name="T30" fmla="*/ 110 w 114"/>
              <a:gd name="T31" fmla="*/ 22 h 53"/>
              <a:gd name="T32" fmla="*/ 105 w 114"/>
              <a:gd name="T33" fmla="*/ 17 h 53"/>
              <a:gd name="T34" fmla="*/ 98 w 114"/>
              <a:gd name="T35" fmla="*/ 10 h 53"/>
              <a:gd name="T36" fmla="*/ 80 w 114"/>
              <a:gd name="T37" fmla="*/ 2 h 53"/>
              <a:gd name="T38" fmla="*/ 59 w 114"/>
              <a:gd name="T39" fmla="*/ 0 h 53"/>
              <a:gd name="T40" fmla="*/ 36 w 114"/>
              <a:gd name="T41" fmla="*/ 2 h 53"/>
              <a:gd name="T42" fmla="*/ 18 w 114"/>
              <a:gd name="T43" fmla="*/ 8 h 53"/>
              <a:gd name="T44" fmla="*/ 11 w 114"/>
              <a:gd name="T45" fmla="*/ 12 h 53"/>
              <a:gd name="T46" fmla="*/ 6 w 114"/>
              <a:gd name="T47" fmla="*/ 16 h 53"/>
              <a:gd name="T48" fmla="*/ 2 w 114"/>
              <a:gd name="T49" fmla="*/ 21 h 53"/>
              <a:gd name="T50" fmla="*/ 0 w 114"/>
              <a:gd name="T51" fmla="*/ 26 h 53"/>
              <a:gd name="T52" fmla="*/ 0 w 114"/>
              <a:gd name="T53"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53">
                <a:moveTo>
                  <a:pt x="0" y="42"/>
                </a:moveTo>
                <a:lnTo>
                  <a:pt x="2" y="37"/>
                </a:lnTo>
                <a:lnTo>
                  <a:pt x="6" y="32"/>
                </a:lnTo>
                <a:lnTo>
                  <a:pt x="11" y="28"/>
                </a:lnTo>
                <a:lnTo>
                  <a:pt x="18" y="24"/>
                </a:lnTo>
                <a:lnTo>
                  <a:pt x="36" y="18"/>
                </a:lnTo>
                <a:lnTo>
                  <a:pt x="59" y="16"/>
                </a:lnTo>
                <a:lnTo>
                  <a:pt x="80" y="18"/>
                </a:lnTo>
                <a:lnTo>
                  <a:pt x="98" y="26"/>
                </a:lnTo>
                <a:lnTo>
                  <a:pt x="105" y="32"/>
                </a:lnTo>
                <a:lnTo>
                  <a:pt x="110" y="38"/>
                </a:lnTo>
                <a:lnTo>
                  <a:pt x="113" y="45"/>
                </a:lnTo>
                <a:lnTo>
                  <a:pt x="114" y="53"/>
                </a:lnTo>
                <a:lnTo>
                  <a:pt x="114" y="37"/>
                </a:lnTo>
                <a:lnTo>
                  <a:pt x="113" y="29"/>
                </a:lnTo>
                <a:lnTo>
                  <a:pt x="110" y="22"/>
                </a:lnTo>
                <a:lnTo>
                  <a:pt x="105" y="17"/>
                </a:lnTo>
                <a:lnTo>
                  <a:pt x="98" y="10"/>
                </a:lnTo>
                <a:lnTo>
                  <a:pt x="80" y="2"/>
                </a:lnTo>
                <a:lnTo>
                  <a:pt x="59" y="0"/>
                </a:lnTo>
                <a:lnTo>
                  <a:pt x="36" y="2"/>
                </a:lnTo>
                <a:lnTo>
                  <a:pt x="18" y="8"/>
                </a:lnTo>
                <a:lnTo>
                  <a:pt x="11" y="12"/>
                </a:lnTo>
                <a:lnTo>
                  <a:pt x="6" y="16"/>
                </a:lnTo>
                <a:lnTo>
                  <a:pt x="2" y="21"/>
                </a:lnTo>
                <a:lnTo>
                  <a:pt x="0" y="26"/>
                </a:lnTo>
                <a:lnTo>
                  <a:pt x="0" y="42"/>
                </a:lnTo>
                <a:close/>
              </a:path>
            </a:pathLst>
          </a:custGeom>
          <a:solidFill>
            <a:srgbClr val="E0E0E0"/>
          </a:solidFill>
          <a:ln w="0">
            <a:solidFill>
              <a:srgbClr val="000000"/>
            </a:solidFill>
            <a:prstDash val="solid"/>
            <a:round/>
            <a:headEnd/>
            <a:tailEnd/>
          </a:ln>
        </p:spPr>
        <p:txBody>
          <a:bodyPr/>
          <a:lstStyle/>
          <a:p>
            <a:endParaRPr lang="fr-FR"/>
          </a:p>
        </p:txBody>
      </p:sp>
      <p:sp>
        <p:nvSpPr>
          <p:cNvPr id="501938" name="Freeform 178"/>
          <p:cNvSpPr>
            <a:spLocks/>
          </p:cNvSpPr>
          <p:nvPr/>
        </p:nvSpPr>
        <p:spPr bwMode="auto">
          <a:xfrm>
            <a:off x="936625" y="1791370"/>
            <a:ext cx="266700" cy="111125"/>
          </a:xfrm>
          <a:custGeom>
            <a:avLst/>
            <a:gdLst>
              <a:gd name="T0" fmla="*/ 0 w 120"/>
              <a:gd name="T1" fmla="*/ 43 h 53"/>
              <a:gd name="T2" fmla="*/ 1 w 120"/>
              <a:gd name="T3" fmla="*/ 37 h 53"/>
              <a:gd name="T4" fmla="*/ 5 w 120"/>
              <a:gd name="T5" fmla="*/ 32 h 53"/>
              <a:gd name="T6" fmla="*/ 10 w 120"/>
              <a:gd name="T7" fmla="*/ 28 h 53"/>
              <a:gd name="T8" fmla="*/ 18 w 120"/>
              <a:gd name="T9" fmla="*/ 24 h 53"/>
              <a:gd name="T10" fmla="*/ 38 w 120"/>
              <a:gd name="T11" fmla="*/ 19 h 53"/>
              <a:gd name="T12" fmla="*/ 62 w 120"/>
              <a:gd name="T13" fmla="*/ 16 h 53"/>
              <a:gd name="T14" fmla="*/ 84 w 120"/>
              <a:gd name="T15" fmla="*/ 19 h 53"/>
              <a:gd name="T16" fmla="*/ 103 w 120"/>
              <a:gd name="T17" fmla="*/ 27 h 53"/>
              <a:gd name="T18" fmla="*/ 110 w 120"/>
              <a:gd name="T19" fmla="*/ 32 h 53"/>
              <a:gd name="T20" fmla="*/ 116 w 120"/>
              <a:gd name="T21" fmla="*/ 39 h 53"/>
              <a:gd name="T22" fmla="*/ 119 w 120"/>
              <a:gd name="T23" fmla="*/ 45 h 53"/>
              <a:gd name="T24" fmla="*/ 120 w 120"/>
              <a:gd name="T25" fmla="*/ 53 h 53"/>
              <a:gd name="T26" fmla="*/ 120 w 120"/>
              <a:gd name="T27" fmla="*/ 37 h 53"/>
              <a:gd name="T28" fmla="*/ 119 w 120"/>
              <a:gd name="T29" fmla="*/ 29 h 53"/>
              <a:gd name="T30" fmla="*/ 116 w 120"/>
              <a:gd name="T31" fmla="*/ 23 h 53"/>
              <a:gd name="T32" fmla="*/ 110 w 120"/>
              <a:gd name="T33" fmla="*/ 18 h 53"/>
              <a:gd name="T34" fmla="*/ 103 w 120"/>
              <a:gd name="T35" fmla="*/ 11 h 53"/>
              <a:gd name="T36" fmla="*/ 84 w 120"/>
              <a:gd name="T37" fmla="*/ 3 h 53"/>
              <a:gd name="T38" fmla="*/ 62 w 120"/>
              <a:gd name="T39" fmla="*/ 0 h 53"/>
              <a:gd name="T40" fmla="*/ 38 w 120"/>
              <a:gd name="T41" fmla="*/ 3 h 53"/>
              <a:gd name="T42" fmla="*/ 18 w 120"/>
              <a:gd name="T43" fmla="*/ 8 h 53"/>
              <a:gd name="T44" fmla="*/ 10 w 120"/>
              <a:gd name="T45" fmla="*/ 12 h 53"/>
              <a:gd name="T46" fmla="*/ 5 w 120"/>
              <a:gd name="T47" fmla="*/ 16 h 53"/>
              <a:gd name="T48" fmla="*/ 1 w 120"/>
              <a:gd name="T49" fmla="*/ 22 h 53"/>
              <a:gd name="T50" fmla="*/ 0 w 120"/>
              <a:gd name="T51" fmla="*/ 27 h 53"/>
              <a:gd name="T52" fmla="*/ 0 w 120"/>
              <a:gd name="T5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3">
                <a:moveTo>
                  <a:pt x="0" y="43"/>
                </a:moveTo>
                <a:lnTo>
                  <a:pt x="1" y="37"/>
                </a:lnTo>
                <a:lnTo>
                  <a:pt x="5" y="32"/>
                </a:lnTo>
                <a:lnTo>
                  <a:pt x="10" y="28"/>
                </a:lnTo>
                <a:lnTo>
                  <a:pt x="18" y="24"/>
                </a:lnTo>
                <a:lnTo>
                  <a:pt x="38" y="19"/>
                </a:lnTo>
                <a:lnTo>
                  <a:pt x="62" y="16"/>
                </a:lnTo>
                <a:lnTo>
                  <a:pt x="84" y="19"/>
                </a:lnTo>
                <a:lnTo>
                  <a:pt x="103" y="27"/>
                </a:lnTo>
                <a:lnTo>
                  <a:pt x="110" y="32"/>
                </a:lnTo>
                <a:lnTo>
                  <a:pt x="116" y="39"/>
                </a:lnTo>
                <a:lnTo>
                  <a:pt x="119" y="45"/>
                </a:lnTo>
                <a:lnTo>
                  <a:pt x="120" y="53"/>
                </a:lnTo>
                <a:lnTo>
                  <a:pt x="120" y="37"/>
                </a:lnTo>
                <a:lnTo>
                  <a:pt x="119" y="29"/>
                </a:lnTo>
                <a:lnTo>
                  <a:pt x="116" y="23"/>
                </a:lnTo>
                <a:lnTo>
                  <a:pt x="110" y="18"/>
                </a:lnTo>
                <a:lnTo>
                  <a:pt x="103" y="11"/>
                </a:lnTo>
                <a:lnTo>
                  <a:pt x="84" y="3"/>
                </a:lnTo>
                <a:lnTo>
                  <a:pt x="62" y="0"/>
                </a:lnTo>
                <a:lnTo>
                  <a:pt x="38" y="3"/>
                </a:lnTo>
                <a:lnTo>
                  <a:pt x="18" y="8"/>
                </a:lnTo>
                <a:lnTo>
                  <a:pt x="10" y="12"/>
                </a:lnTo>
                <a:lnTo>
                  <a:pt x="5" y="16"/>
                </a:lnTo>
                <a:lnTo>
                  <a:pt x="1" y="22"/>
                </a:lnTo>
                <a:lnTo>
                  <a:pt x="0" y="27"/>
                </a:lnTo>
                <a:lnTo>
                  <a:pt x="0" y="43"/>
                </a:lnTo>
                <a:close/>
              </a:path>
            </a:pathLst>
          </a:custGeom>
          <a:solidFill>
            <a:srgbClr val="E0E0E0"/>
          </a:solidFill>
          <a:ln w="0">
            <a:solidFill>
              <a:srgbClr val="000000"/>
            </a:solidFill>
            <a:prstDash val="solid"/>
            <a:round/>
            <a:headEnd/>
            <a:tailEnd/>
          </a:ln>
        </p:spPr>
        <p:txBody>
          <a:bodyPr/>
          <a:lstStyle/>
          <a:p>
            <a:endParaRPr lang="fr-FR"/>
          </a:p>
        </p:txBody>
      </p:sp>
      <p:sp>
        <p:nvSpPr>
          <p:cNvPr id="501939" name="Rectangle 179"/>
          <p:cNvSpPr>
            <a:spLocks noChangeArrowheads="1"/>
          </p:cNvSpPr>
          <p:nvPr/>
        </p:nvSpPr>
        <p:spPr bwMode="auto">
          <a:xfrm>
            <a:off x="1054100" y="4652045"/>
            <a:ext cx="14288" cy="642937"/>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40" name="Rectangle 180"/>
          <p:cNvSpPr>
            <a:spLocks noChangeArrowheads="1"/>
          </p:cNvSpPr>
          <p:nvPr/>
        </p:nvSpPr>
        <p:spPr bwMode="auto">
          <a:xfrm>
            <a:off x="1114425" y="5036220"/>
            <a:ext cx="4763" cy="547687"/>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41" name="Freeform 181"/>
          <p:cNvSpPr>
            <a:spLocks/>
          </p:cNvSpPr>
          <p:nvPr/>
        </p:nvSpPr>
        <p:spPr bwMode="auto">
          <a:xfrm>
            <a:off x="1001713" y="4652045"/>
            <a:ext cx="128587" cy="641350"/>
          </a:xfrm>
          <a:custGeom>
            <a:avLst/>
            <a:gdLst>
              <a:gd name="T0" fmla="*/ 58 w 58"/>
              <a:gd name="T1" fmla="*/ 35 h 309"/>
              <a:gd name="T2" fmla="*/ 58 w 58"/>
              <a:gd name="T3" fmla="*/ 281 h 309"/>
              <a:gd name="T4" fmla="*/ 58 w 58"/>
              <a:gd name="T5" fmla="*/ 280 h 309"/>
              <a:gd name="T6" fmla="*/ 41 w 58"/>
              <a:gd name="T7" fmla="*/ 307 h 309"/>
              <a:gd name="T8" fmla="*/ 20 w 58"/>
              <a:gd name="T9" fmla="*/ 309 h 309"/>
              <a:gd name="T10" fmla="*/ 0 w 58"/>
              <a:gd name="T11" fmla="*/ 278 h 309"/>
              <a:gd name="T12" fmla="*/ 0 w 58"/>
              <a:gd name="T13" fmla="*/ 280 h 309"/>
              <a:gd name="T14" fmla="*/ 0 w 58"/>
              <a:gd name="T15" fmla="*/ 33 h 309"/>
              <a:gd name="T16" fmla="*/ 0 w 58"/>
              <a:gd name="T17" fmla="*/ 35 h 309"/>
              <a:gd name="T18" fmla="*/ 24 w 58"/>
              <a:gd name="T19" fmla="*/ 0 h 309"/>
              <a:gd name="T20" fmla="*/ 34 w 58"/>
              <a:gd name="T21" fmla="*/ 0 h 309"/>
              <a:gd name="T22" fmla="*/ 57 w 58"/>
              <a:gd name="T23" fmla="*/ 33 h 309"/>
              <a:gd name="T24" fmla="*/ 58 w 58"/>
              <a:gd name="T25" fmla="*/ 3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09">
                <a:moveTo>
                  <a:pt x="58" y="35"/>
                </a:moveTo>
                <a:lnTo>
                  <a:pt x="58" y="281"/>
                </a:lnTo>
                <a:lnTo>
                  <a:pt x="58" y="280"/>
                </a:lnTo>
                <a:lnTo>
                  <a:pt x="41" y="307"/>
                </a:lnTo>
                <a:lnTo>
                  <a:pt x="20" y="309"/>
                </a:lnTo>
                <a:lnTo>
                  <a:pt x="0" y="278"/>
                </a:lnTo>
                <a:lnTo>
                  <a:pt x="0" y="280"/>
                </a:lnTo>
                <a:lnTo>
                  <a:pt x="0" y="33"/>
                </a:lnTo>
                <a:lnTo>
                  <a:pt x="0" y="35"/>
                </a:lnTo>
                <a:lnTo>
                  <a:pt x="24" y="0"/>
                </a:lnTo>
                <a:lnTo>
                  <a:pt x="34" y="0"/>
                </a:lnTo>
                <a:lnTo>
                  <a:pt x="57" y="33"/>
                </a:lnTo>
                <a:lnTo>
                  <a:pt x="58" y="3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942" name="Rectangle 182"/>
          <p:cNvSpPr>
            <a:spLocks noChangeArrowheads="1"/>
          </p:cNvSpPr>
          <p:nvPr/>
        </p:nvSpPr>
        <p:spPr bwMode="auto">
          <a:xfrm>
            <a:off x="892175" y="4353595"/>
            <a:ext cx="88900" cy="296862"/>
          </a:xfrm>
          <a:prstGeom prst="rect">
            <a:avLst/>
          </a:prstGeom>
          <a:solidFill>
            <a:srgbClr val="FFC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43" name="Rectangle 183"/>
          <p:cNvSpPr>
            <a:spLocks noChangeArrowheads="1"/>
          </p:cNvSpPr>
          <p:nvPr/>
        </p:nvSpPr>
        <p:spPr bwMode="auto">
          <a:xfrm>
            <a:off x="981075" y="4353595"/>
            <a:ext cx="87313" cy="296862"/>
          </a:xfrm>
          <a:prstGeom prst="rect">
            <a:avLst/>
          </a:prstGeom>
          <a:solidFill>
            <a:srgbClr val="FFE5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44" name="Rectangle 184"/>
          <p:cNvSpPr>
            <a:spLocks noChangeArrowheads="1"/>
          </p:cNvSpPr>
          <p:nvPr/>
        </p:nvSpPr>
        <p:spPr bwMode="auto">
          <a:xfrm>
            <a:off x="1068388" y="4353595"/>
            <a:ext cx="85725" cy="296862"/>
          </a:xfrm>
          <a:prstGeom prst="rect">
            <a:avLst/>
          </a:prstGeom>
          <a:solidFill>
            <a:srgbClr val="CEB5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45" name="Rectangle 185"/>
          <p:cNvSpPr>
            <a:spLocks noChangeArrowheads="1"/>
          </p:cNvSpPr>
          <p:nvPr/>
        </p:nvSpPr>
        <p:spPr bwMode="auto">
          <a:xfrm>
            <a:off x="1154113" y="4353595"/>
            <a:ext cx="82550" cy="296862"/>
          </a:xfrm>
          <a:prstGeom prst="rect">
            <a:avLst/>
          </a:prstGeom>
          <a:solidFill>
            <a:srgbClr val="814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46" name="Rectangle 186"/>
          <p:cNvSpPr>
            <a:spLocks noChangeArrowheads="1"/>
          </p:cNvSpPr>
          <p:nvPr/>
        </p:nvSpPr>
        <p:spPr bwMode="auto">
          <a:xfrm>
            <a:off x="892175" y="4353595"/>
            <a:ext cx="347663" cy="296862"/>
          </a:xfrm>
          <a:prstGeom prst="rect">
            <a:avLst/>
          </a:prstGeom>
          <a:gradFill rotWithShape="0">
            <a:gsLst>
              <a:gs pos="0">
                <a:srgbClr val="FFCC66"/>
              </a:gs>
              <a:gs pos="50000">
                <a:srgbClr val="CC9900"/>
              </a:gs>
              <a:gs pos="100000">
                <a:srgbClr val="FFCC66"/>
              </a:gs>
            </a:gsLst>
            <a:lin ang="0" scaled="1"/>
          </a:gradFill>
          <a:ln w="0">
            <a:solidFill>
              <a:srgbClr val="000000"/>
            </a:solidFill>
            <a:miter lim="800000"/>
            <a:headEnd/>
            <a:tailEnd/>
          </a:ln>
        </p:spPr>
        <p:txBody>
          <a:bodyPr/>
          <a:lstStyle/>
          <a:p>
            <a:endParaRPr lang="fr-FR"/>
          </a:p>
        </p:txBody>
      </p:sp>
      <p:sp>
        <p:nvSpPr>
          <p:cNvPr id="501947" name="Rectangle 187"/>
          <p:cNvSpPr>
            <a:spLocks noChangeArrowheads="1"/>
          </p:cNvSpPr>
          <p:nvPr/>
        </p:nvSpPr>
        <p:spPr bwMode="auto">
          <a:xfrm>
            <a:off x="892175" y="4058320"/>
            <a:ext cx="88900" cy="296862"/>
          </a:xfrm>
          <a:prstGeom prst="rect">
            <a:avLst/>
          </a:prstGeom>
          <a:solidFill>
            <a:srgbClr val="FFC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48" name="Rectangle 188"/>
          <p:cNvSpPr>
            <a:spLocks noChangeArrowheads="1"/>
          </p:cNvSpPr>
          <p:nvPr/>
        </p:nvSpPr>
        <p:spPr bwMode="auto">
          <a:xfrm>
            <a:off x="981075" y="4058320"/>
            <a:ext cx="87313" cy="296862"/>
          </a:xfrm>
          <a:prstGeom prst="rect">
            <a:avLst/>
          </a:prstGeom>
          <a:solidFill>
            <a:srgbClr val="FFE5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49" name="Rectangle 189"/>
          <p:cNvSpPr>
            <a:spLocks noChangeArrowheads="1"/>
          </p:cNvSpPr>
          <p:nvPr/>
        </p:nvSpPr>
        <p:spPr bwMode="auto">
          <a:xfrm>
            <a:off x="1068388" y="4058320"/>
            <a:ext cx="85725" cy="296862"/>
          </a:xfrm>
          <a:prstGeom prst="rect">
            <a:avLst/>
          </a:prstGeom>
          <a:solidFill>
            <a:srgbClr val="CEB5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50" name="Rectangle 190"/>
          <p:cNvSpPr>
            <a:spLocks noChangeArrowheads="1"/>
          </p:cNvSpPr>
          <p:nvPr/>
        </p:nvSpPr>
        <p:spPr bwMode="auto">
          <a:xfrm>
            <a:off x="1154113" y="4058320"/>
            <a:ext cx="82550" cy="296862"/>
          </a:xfrm>
          <a:prstGeom prst="rect">
            <a:avLst/>
          </a:prstGeom>
          <a:solidFill>
            <a:srgbClr val="814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51" name="Rectangle 191"/>
          <p:cNvSpPr>
            <a:spLocks noChangeArrowheads="1"/>
          </p:cNvSpPr>
          <p:nvPr/>
        </p:nvSpPr>
        <p:spPr bwMode="auto">
          <a:xfrm>
            <a:off x="892175" y="4058320"/>
            <a:ext cx="347663" cy="296862"/>
          </a:xfrm>
          <a:prstGeom prst="rect">
            <a:avLst/>
          </a:prstGeom>
          <a:gradFill rotWithShape="0">
            <a:gsLst>
              <a:gs pos="0">
                <a:srgbClr val="FFCC66"/>
              </a:gs>
              <a:gs pos="50000">
                <a:srgbClr val="CC9900"/>
              </a:gs>
              <a:gs pos="100000">
                <a:srgbClr val="FFCC66"/>
              </a:gs>
            </a:gsLst>
            <a:lin ang="0" scaled="1"/>
          </a:gradFill>
          <a:ln w="0">
            <a:solidFill>
              <a:srgbClr val="000000"/>
            </a:solidFill>
            <a:miter lim="800000"/>
            <a:headEnd/>
            <a:tailEnd/>
          </a:ln>
        </p:spPr>
        <p:txBody>
          <a:bodyPr/>
          <a:lstStyle/>
          <a:p>
            <a:endParaRPr lang="fr-FR"/>
          </a:p>
        </p:txBody>
      </p:sp>
      <p:sp>
        <p:nvSpPr>
          <p:cNvPr id="501952" name="Rectangle 192"/>
          <p:cNvSpPr>
            <a:spLocks noChangeArrowheads="1"/>
          </p:cNvSpPr>
          <p:nvPr/>
        </p:nvSpPr>
        <p:spPr bwMode="auto">
          <a:xfrm>
            <a:off x="892175" y="3766220"/>
            <a:ext cx="88900" cy="296862"/>
          </a:xfrm>
          <a:prstGeom prst="rect">
            <a:avLst/>
          </a:prstGeom>
          <a:solidFill>
            <a:srgbClr val="FFC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53" name="Rectangle 193"/>
          <p:cNvSpPr>
            <a:spLocks noChangeArrowheads="1"/>
          </p:cNvSpPr>
          <p:nvPr/>
        </p:nvSpPr>
        <p:spPr bwMode="auto">
          <a:xfrm>
            <a:off x="981075" y="3766220"/>
            <a:ext cx="87313" cy="296862"/>
          </a:xfrm>
          <a:prstGeom prst="rect">
            <a:avLst/>
          </a:prstGeom>
          <a:solidFill>
            <a:srgbClr val="FFE5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54" name="Rectangle 194"/>
          <p:cNvSpPr>
            <a:spLocks noChangeArrowheads="1"/>
          </p:cNvSpPr>
          <p:nvPr/>
        </p:nvSpPr>
        <p:spPr bwMode="auto">
          <a:xfrm>
            <a:off x="1068388" y="3766220"/>
            <a:ext cx="85725" cy="296862"/>
          </a:xfrm>
          <a:prstGeom prst="rect">
            <a:avLst/>
          </a:prstGeom>
          <a:solidFill>
            <a:srgbClr val="CEB5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55" name="Rectangle 195"/>
          <p:cNvSpPr>
            <a:spLocks noChangeArrowheads="1"/>
          </p:cNvSpPr>
          <p:nvPr/>
        </p:nvSpPr>
        <p:spPr bwMode="auto">
          <a:xfrm>
            <a:off x="1154113" y="3766220"/>
            <a:ext cx="82550" cy="296862"/>
          </a:xfrm>
          <a:prstGeom prst="rect">
            <a:avLst/>
          </a:prstGeom>
          <a:solidFill>
            <a:srgbClr val="814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56" name="Rectangle 196"/>
          <p:cNvSpPr>
            <a:spLocks noChangeArrowheads="1"/>
          </p:cNvSpPr>
          <p:nvPr/>
        </p:nvSpPr>
        <p:spPr bwMode="auto">
          <a:xfrm>
            <a:off x="892175" y="3766220"/>
            <a:ext cx="347663" cy="296862"/>
          </a:xfrm>
          <a:prstGeom prst="rect">
            <a:avLst/>
          </a:prstGeom>
          <a:gradFill rotWithShape="0">
            <a:gsLst>
              <a:gs pos="0">
                <a:srgbClr val="FFCC66"/>
              </a:gs>
              <a:gs pos="50000">
                <a:srgbClr val="CC9900"/>
              </a:gs>
              <a:gs pos="100000">
                <a:srgbClr val="FFCC66"/>
              </a:gs>
            </a:gsLst>
            <a:lin ang="0" scaled="1"/>
          </a:gradFill>
          <a:ln w="0">
            <a:solidFill>
              <a:srgbClr val="000000"/>
            </a:solidFill>
            <a:miter lim="800000"/>
            <a:headEnd/>
            <a:tailEnd/>
          </a:ln>
        </p:spPr>
        <p:txBody>
          <a:bodyPr/>
          <a:lstStyle/>
          <a:p>
            <a:endParaRPr lang="fr-FR"/>
          </a:p>
        </p:txBody>
      </p:sp>
      <p:sp>
        <p:nvSpPr>
          <p:cNvPr id="501957" name="Rectangle 197"/>
          <p:cNvSpPr>
            <a:spLocks noChangeArrowheads="1"/>
          </p:cNvSpPr>
          <p:nvPr/>
        </p:nvSpPr>
        <p:spPr bwMode="auto">
          <a:xfrm>
            <a:off x="892175" y="3470945"/>
            <a:ext cx="88900" cy="296862"/>
          </a:xfrm>
          <a:prstGeom prst="rect">
            <a:avLst/>
          </a:prstGeom>
          <a:solidFill>
            <a:srgbClr val="FFC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58" name="Rectangle 198"/>
          <p:cNvSpPr>
            <a:spLocks noChangeArrowheads="1"/>
          </p:cNvSpPr>
          <p:nvPr/>
        </p:nvSpPr>
        <p:spPr bwMode="auto">
          <a:xfrm>
            <a:off x="981075" y="3470945"/>
            <a:ext cx="87313" cy="296862"/>
          </a:xfrm>
          <a:prstGeom prst="rect">
            <a:avLst/>
          </a:prstGeom>
          <a:solidFill>
            <a:srgbClr val="FFE5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59" name="Rectangle 199"/>
          <p:cNvSpPr>
            <a:spLocks noChangeArrowheads="1"/>
          </p:cNvSpPr>
          <p:nvPr/>
        </p:nvSpPr>
        <p:spPr bwMode="auto">
          <a:xfrm>
            <a:off x="1068388" y="3470945"/>
            <a:ext cx="85725" cy="296862"/>
          </a:xfrm>
          <a:prstGeom prst="rect">
            <a:avLst/>
          </a:prstGeom>
          <a:solidFill>
            <a:srgbClr val="CEB5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60" name="Rectangle 200"/>
          <p:cNvSpPr>
            <a:spLocks noChangeArrowheads="1"/>
          </p:cNvSpPr>
          <p:nvPr/>
        </p:nvSpPr>
        <p:spPr bwMode="auto">
          <a:xfrm>
            <a:off x="1154113" y="3470945"/>
            <a:ext cx="82550" cy="296862"/>
          </a:xfrm>
          <a:prstGeom prst="rect">
            <a:avLst/>
          </a:prstGeom>
          <a:solidFill>
            <a:srgbClr val="814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61" name="Rectangle 201"/>
          <p:cNvSpPr>
            <a:spLocks noChangeArrowheads="1"/>
          </p:cNvSpPr>
          <p:nvPr/>
        </p:nvSpPr>
        <p:spPr bwMode="auto">
          <a:xfrm>
            <a:off x="892175" y="3470945"/>
            <a:ext cx="347663" cy="296862"/>
          </a:xfrm>
          <a:prstGeom prst="rect">
            <a:avLst/>
          </a:prstGeom>
          <a:gradFill rotWithShape="0">
            <a:gsLst>
              <a:gs pos="0">
                <a:srgbClr val="FFCC66"/>
              </a:gs>
              <a:gs pos="50000">
                <a:srgbClr val="CC9900"/>
              </a:gs>
              <a:gs pos="100000">
                <a:srgbClr val="FFCC66"/>
              </a:gs>
            </a:gsLst>
            <a:lin ang="0" scaled="1"/>
          </a:gradFill>
          <a:ln w="0">
            <a:solidFill>
              <a:srgbClr val="000000"/>
            </a:solidFill>
            <a:miter lim="800000"/>
            <a:headEnd/>
            <a:tailEnd/>
          </a:ln>
        </p:spPr>
        <p:txBody>
          <a:bodyPr/>
          <a:lstStyle/>
          <a:p>
            <a:endParaRPr lang="fr-FR"/>
          </a:p>
        </p:txBody>
      </p:sp>
      <p:sp>
        <p:nvSpPr>
          <p:cNvPr id="501962" name="Rectangle 202"/>
          <p:cNvSpPr>
            <a:spLocks noChangeArrowheads="1"/>
          </p:cNvSpPr>
          <p:nvPr/>
        </p:nvSpPr>
        <p:spPr bwMode="auto">
          <a:xfrm>
            <a:off x="892175" y="3177257"/>
            <a:ext cx="88900" cy="300038"/>
          </a:xfrm>
          <a:prstGeom prst="rect">
            <a:avLst/>
          </a:prstGeom>
          <a:solidFill>
            <a:srgbClr val="FFC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63" name="Rectangle 203"/>
          <p:cNvSpPr>
            <a:spLocks noChangeArrowheads="1"/>
          </p:cNvSpPr>
          <p:nvPr/>
        </p:nvSpPr>
        <p:spPr bwMode="auto">
          <a:xfrm>
            <a:off x="981075" y="3177257"/>
            <a:ext cx="87313" cy="300038"/>
          </a:xfrm>
          <a:prstGeom prst="rect">
            <a:avLst/>
          </a:prstGeom>
          <a:solidFill>
            <a:srgbClr val="FFE5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64" name="Rectangle 204"/>
          <p:cNvSpPr>
            <a:spLocks noChangeArrowheads="1"/>
          </p:cNvSpPr>
          <p:nvPr/>
        </p:nvSpPr>
        <p:spPr bwMode="auto">
          <a:xfrm>
            <a:off x="1068388" y="3177257"/>
            <a:ext cx="85725" cy="300038"/>
          </a:xfrm>
          <a:prstGeom prst="rect">
            <a:avLst/>
          </a:prstGeom>
          <a:solidFill>
            <a:srgbClr val="CEB5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65" name="Rectangle 205"/>
          <p:cNvSpPr>
            <a:spLocks noChangeArrowheads="1"/>
          </p:cNvSpPr>
          <p:nvPr/>
        </p:nvSpPr>
        <p:spPr bwMode="auto">
          <a:xfrm>
            <a:off x="1154113" y="3177257"/>
            <a:ext cx="82550" cy="300038"/>
          </a:xfrm>
          <a:prstGeom prst="rect">
            <a:avLst/>
          </a:prstGeom>
          <a:solidFill>
            <a:srgbClr val="814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66" name="Rectangle 206"/>
          <p:cNvSpPr>
            <a:spLocks noChangeArrowheads="1"/>
          </p:cNvSpPr>
          <p:nvPr/>
        </p:nvSpPr>
        <p:spPr bwMode="auto">
          <a:xfrm>
            <a:off x="892175" y="3177257"/>
            <a:ext cx="347663" cy="300038"/>
          </a:xfrm>
          <a:prstGeom prst="rect">
            <a:avLst/>
          </a:prstGeom>
          <a:gradFill rotWithShape="0">
            <a:gsLst>
              <a:gs pos="0">
                <a:srgbClr val="FFCC66"/>
              </a:gs>
              <a:gs pos="50000">
                <a:srgbClr val="CC9900"/>
              </a:gs>
              <a:gs pos="100000">
                <a:srgbClr val="FFCC66"/>
              </a:gs>
            </a:gsLst>
            <a:lin ang="0" scaled="1"/>
          </a:gradFill>
          <a:ln w="0">
            <a:solidFill>
              <a:srgbClr val="000000"/>
            </a:solidFill>
            <a:miter lim="800000"/>
            <a:headEnd/>
            <a:tailEnd/>
          </a:ln>
        </p:spPr>
        <p:txBody>
          <a:bodyPr/>
          <a:lstStyle/>
          <a:p>
            <a:endParaRPr lang="fr-FR"/>
          </a:p>
        </p:txBody>
      </p:sp>
      <p:sp>
        <p:nvSpPr>
          <p:cNvPr id="501967" name="Rectangle 207"/>
          <p:cNvSpPr>
            <a:spLocks noChangeArrowheads="1"/>
          </p:cNvSpPr>
          <p:nvPr/>
        </p:nvSpPr>
        <p:spPr bwMode="auto">
          <a:xfrm>
            <a:off x="892175" y="3248695"/>
            <a:ext cx="88900" cy="296862"/>
          </a:xfrm>
          <a:prstGeom prst="rect">
            <a:avLst/>
          </a:prstGeom>
          <a:solidFill>
            <a:srgbClr val="FFC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68" name="Rectangle 208"/>
          <p:cNvSpPr>
            <a:spLocks noChangeArrowheads="1"/>
          </p:cNvSpPr>
          <p:nvPr/>
        </p:nvSpPr>
        <p:spPr bwMode="auto">
          <a:xfrm>
            <a:off x="981075" y="3248695"/>
            <a:ext cx="87313" cy="296862"/>
          </a:xfrm>
          <a:prstGeom prst="rect">
            <a:avLst/>
          </a:prstGeom>
          <a:solidFill>
            <a:srgbClr val="FFE5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69" name="Rectangle 209"/>
          <p:cNvSpPr>
            <a:spLocks noChangeArrowheads="1"/>
          </p:cNvSpPr>
          <p:nvPr/>
        </p:nvSpPr>
        <p:spPr bwMode="auto">
          <a:xfrm>
            <a:off x="1068388" y="3248695"/>
            <a:ext cx="85725" cy="296862"/>
          </a:xfrm>
          <a:prstGeom prst="rect">
            <a:avLst/>
          </a:prstGeom>
          <a:solidFill>
            <a:srgbClr val="CEB5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70" name="Rectangle 210"/>
          <p:cNvSpPr>
            <a:spLocks noChangeArrowheads="1"/>
          </p:cNvSpPr>
          <p:nvPr/>
        </p:nvSpPr>
        <p:spPr bwMode="auto">
          <a:xfrm>
            <a:off x="1154113" y="3248695"/>
            <a:ext cx="82550" cy="296862"/>
          </a:xfrm>
          <a:prstGeom prst="rect">
            <a:avLst/>
          </a:prstGeom>
          <a:solidFill>
            <a:srgbClr val="814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71" name="Rectangle 211"/>
          <p:cNvSpPr>
            <a:spLocks noChangeArrowheads="1"/>
          </p:cNvSpPr>
          <p:nvPr/>
        </p:nvSpPr>
        <p:spPr bwMode="auto">
          <a:xfrm>
            <a:off x="892175" y="3248695"/>
            <a:ext cx="347663" cy="296862"/>
          </a:xfrm>
          <a:prstGeom prst="rect">
            <a:avLst/>
          </a:prstGeom>
          <a:gradFill rotWithShape="0">
            <a:gsLst>
              <a:gs pos="0">
                <a:srgbClr val="FFCC66"/>
              </a:gs>
              <a:gs pos="50000">
                <a:srgbClr val="CC9900"/>
              </a:gs>
              <a:gs pos="100000">
                <a:srgbClr val="FFCC66"/>
              </a:gs>
            </a:gsLst>
            <a:lin ang="0" scaled="1"/>
          </a:gradFill>
          <a:ln w="0">
            <a:solidFill>
              <a:srgbClr val="000000"/>
            </a:solidFill>
            <a:miter lim="800000"/>
            <a:headEnd/>
            <a:tailEnd/>
          </a:ln>
        </p:spPr>
        <p:txBody>
          <a:bodyPr/>
          <a:lstStyle/>
          <a:p>
            <a:endParaRPr lang="fr-FR"/>
          </a:p>
        </p:txBody>
      </p:sp>
      <p:sp>
        <p:nvSpPr>
          <p:cNvPr id="501972" name="Rectangle 212"/>
          <p:cNvSpPr>
            <a:spLocks noChangeArrowheads="1"/>
          </p:cNvSpPr>
          <p:nvPr/>
        </p:nvSpPr>
        <p:spPr bwMode="auto">
          <a:xfrm>
            <a:off x="892175" y="2953420"/>
            <a:ext cx="88900" cy="296862"/>
          </a:xfrm>
          <a:prstGeom prst="rect">
            <a:avLst/>
          </a:prstGeom>
          <a:solidFill>
            <a:srgbClr val="FFC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73" name="Rectangle 213"/>
          <p:cNvSpPr>
            <a:spLocks noChangeArrowheads="1"/>
          </p:cNvSpPr>
          <p:nvPr/>
        </p:nvSpPr>
        <p:spPr bwMode="auto">
          <a:xfrm>
            <a:off x="981075" y="2953420"/>
            <a:ext cx="87313" cy="296862"/>
          </a:xfrm>
          <a:prstGeom prst="rect">
            <a:avLst/>
          </a:prstGeom>
          <a:solidFill>
            <a:srgbClr val="FFE5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74" name="Rectangle 214"/>
          <p:cNvSpPr>
            <a:spLocks noChangeArrowheads="1"/>
          </p:cNvSpPr>
          <p:nvPr/>
        </p:nvSpPr>
        <p:spPr bwMode="auto">
          <a:xfrm>
            <a:off x="1068388" y="2953420"/>
            <a:ext cx="85725" cy="296862"/>
          </a:xfrm>
          <a:prstGeom prst="rect">
            <a:avLst/>
          </a:prstGeom>
          <a:solidFill>
            <a:srgbClr val="CEB5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75" name="Rectangle 215"/>
          <p:cNvSpPr>
            <a:spLocks noChangeArrowheads="1"/>
          </p:cNvSpPr>
          <p:nvPr/>
        </p:nvSpPr>
        <p:spPr bwMode="auto">
          <a:xfrm>
            <a:off x="1154113" y="2953420"/>
            <a:ext cx="82550" cy="296862"/>
          </a:xfrm>
          <a:prstGeom prst="rect">
            <a:avLst/>
          </a:prstGeom>
          <a:solidFill>
            <a:srgbClr val="814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76" name="Rectangle 216"/>
          <p:cNvSpPr>
            <a:spLocks noChangeArrowheads="1"/>
          </p:cNvSpPr>
          <p:nvPr/>
        </p:nvSpPr>
        <p:spPr bwMode="auto">
          <a:xfrm>
            <a:off x="892175" y="2953420"/>
            <a:ext cx="347663" cy="296862"/>
          </a:xfrm>
          <a:prstGeom prst="rect">
            <a:avLst/>
          </a:prstGeom>
          <a:gradFill rotWithShape="0">
            <a:gsLst>
              <a:gs pos="0">
                <a:srgbClr val="FFCC66"/>
              </a:gs>
              <a:gs pos="50000">
                <a:srgbClr val="CC9900"/>
              </a:gs>
              <a:gs pos="100000">
                <a:srgbClr val="FFCC66"/>
              </a:gs>
            </a:gsLst>
            <a:lin ang="0" scaled="1"/>
          </a:gradFill>
          <a:ln w="0">
            <a:solidFill>
              <a:srgbClr val="000000"/>
            </a:solidFill>
            <a:miter lim="800000"/>
            <a:headEnd/>
            <a:tailEnd/>
          </a:ln>
        </p:spPr>
        <p:txBody>
          <a:bodyPr/>
          <a:lstStyle/>
          <a:p>
            <a:endParaRPr lang="fr-FR"/>
          </a:p>
        </p:txBody>
      </p:sp>
      <p:sp>
        <p:nvSpPr>
          <p:cNvPr id="501977" name="Rectangle 217"/>
          <p:cNvSpPr>
            <a:spLocks noChangeArrowheads="1"/>
          </p:cNvSpPr>
          <p:nvPr/>
        </p:nvSpPr>
        <p:spPr bwMode="auto">
          <a:xfrm>
            <a:off x="981075" y="2661320"/>
            <a:ext cx="87313" cy="296862"/>
          </a:xfrm>
          <a:prstGeom prst="rect">
            <a:avLst/>
          </a:prstGeom>
          <a:solidFill>
            <a:srgbClr val="FFE5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78" name="Rectangle 218"/>
          <p:cNvSpPr>
            <a:spLocks noChangeArrowheads="1"/>
          </p:cNvSpPr>
          <p:nvPr/>
        </p:nvSpPr>
        <p:spPr bwMode="auto">
          <a:xfrm>
            <a:off x="1068388" y="2661320"/>
            <a:ext cx="85725" cy="296862"/>
          </a:xfrm>
          <a:prstGeom prst="rect">
            <a:avLst/>
          </a:prstGeom>
          <a:solidFill>
            <a:srgbClr val="CEB5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79" name="Rectangle 219"/>
          <p:cNvSpPr>
            <a:spLocks noChangeArrowheads="1"/>
          </p:cNvSpPr>
          <p:nvPr/>
        </p:nvSpPr>
        <p:spPr bwMode="auto">
          <a:xfrm>
            <a:off x="1154113" y="2661320"/>
            <a:ext cx="82550" cy="296862"/>
          </a:xfrm>
          <a:prstGeom prst="rect">
            <a:avLst/>
          </a:prstGeom>
          <a:solidFill>
            <a:srgbClr val="814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80" name="Rectangle 220"/>
          <p:cNvSpPr>
            <a:spLocks noChangeArrowheads="1"/>
          </p:cNvSpPr>
          <p:nvPr/>
        </p:nvSpPr>
        <p:spPr bwMode="auto">
          <a:xfrm>
            <a:off x="892175" y="2661320"/>
            <a:ext cx="347663" cy="296862"/>
          </a:xfrm>
          <a:prstGeom prst="rect">
            <a:avLst/>
          </a:prstGeom>
          <a:gradFill rotWithShape="0">
            <a:gsLst>
              <a:gs pos="0">
                <a:srgbClr val="FFCC66"/>
              </a:gs>
              <a:gs pos="50000">
                <a:srgbClr val="CC9900"/>
              </a:gs>
              <a:gs pos="100000">
                <a:srgbClr val="FFCC66"/>
              </a:gs>
            </a:gsLst>
            <a:lin ang="0" scaled="1"/>
          </a:gradFill>
          <a:ln w="0">
            <a:solidFill>
              <a:srgbClr val="000000"/>
            </a:solidFill>
            <a:miter lim="800000"/>
            <a:headEnd/>
            <a:tailEnd/>
          </a:ln>
        </p:spPr>
        <p:txBody>
          <a:bodyPr/>
          <a:lstStyle/>
          <a:p>
            <a:endParaRPr lang="fr-FR"/>
          </a:p>
        </p:txBody>
      </p:sp>
      <p:sp>
        <p:nvSpPr>
          <p:cNvPr id="501981" name="Rectangle 221"/>
          <p:cNvSpPr>
            <a:spLocks noChangeArrowheads="1"/>
          </p:cNvSpPr>
          <p:nvPr/>
        </p:nvSpPr>
        <p:spPr bwMode="auto">
          <a:xfrm>
            <a:off x="892175" y="2366045"/>
            <a:ext cx="88900" cy="296862"/>
          </a:xfrm>
          <a:prstGeom prst="rect">
            <a:avLst/>
          </a:prstGeom>
          <a:solidFill>
            <a:srgbClr val="FFC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82" name="Rectangle 222"/>
          <p:cNvSpPr>
            <a:spLocks noChangeArrowheads="1"/>
          </p:cNvSpPr>
          <p:nvPr/>
        </p:nvSpPr>
        <p:spPr bwMode="auto">
          <a:xfrm>
            <a:off x="981075" y="2366045"/>
            <a:ext cx="87313" cy="296862"/>
          </a:xfrm>
          <a:prstGeom prst="rect">
            <a:avLst/>
          </a:prstGeom>
          <a:solidFill>
            <a:srgbClr val="FFE5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83" name="Rectangle 223"/>
          <p:cNvSpPr>
            <a:spLocks noChangeArrowheads="1"/>
          </p:cNvSpPr>
          <p:nvPr/>
        </p:nvSpPr>
        <p:spPr bwMode="auto">
          <a:xfrm>
            <a:off x="1068388" y="2366045"/>
            <a:ext cx="85725" cy="296862"/>
          </a:xfrm>
          <a:prstGeom prst="rect">
            <a:avLst/>
          </a:prstGeom>
          <a:solidFill>
            <a:srgbClr val="CEB5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84" name="Rectangle 224"/>
          <p:cNvSpPr>
            <a:spLocks noChangeArrowheads="1"/>
          </p:cNvSpPr>
          <p:nvPr/>
        </p:nvSpPr>
        <p:spPr bwMode="auto">
          <a:xfrm>
            <a:off x="1154113" y="2366045"/>
            <a:ext cx="82550" cy="296862"/>
          </a:xfrm>
          <a:prstGeom prst="rect">
            <a:avLst/>
          </a:prstGeom>
          <a:solidFill>
            <a:srgbClr val="814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85" name="Rectangle 225"/>
          <p:cNvSpPr>
            <a:spLocks noChangeArrowheads="1"/>
          </p:cNvSpPr>
          <p:nvPr/>
        </p:nvSpPr>
        <p:spPr bwMode="auto">
          <a:xfrm>
            <a:off x="892175" y="2366045"/>
            <a:ext cx="347663" cy="296862"/>
          </a:xfrm>
          <a:prstGeom prst="rect">
            <a:avLst/>
          </a:prstGeom>
          <a:gradFill rotWithShape="0">
            <a:gsLst>
              <a:gs pos="0">
                <a:srgbClr val="FFCC66"/>
              </a:gs>
              <a:gs pos="50000">
                <a:srgbClr val="CC9900"/>
              </a:gs>
              <a:gs pos="100000">
                <a:srgbClr val="FFCC66"/>
              </a:gs>
            </a:gsLst>
            <a:lin ang="0" scaled="1"/>
          </a:gradFill>
          <a:ln w="0">
            <a:solidFill>
              <a:srgbClr val="000000"/>
            </a:solidFill>
            <a:miter lim="800000"/>
            <a:headEnd/>
            <a:tailEnd/>
          </a:ln>
        </p:spPr>
        <p:txBody>
          <a:bodyPr/>
          <a:lstStyle/>
          <a:p>
            <a:endParaRPr lang="fr-FR"/>
          </a:p>
        </p:txBody>
      </p:sp>
      <p:sp>
        <p:nvSpPr>
          <p:cNvPr id="501986" name="Freeform 226"/>
          <p:cNvSpPr>
            <a:spLocks/>
          </p:cNvSpPr>
          <p:nvPr/>
        </p:nvSpPr>
        <p:spPr bwMode="auto">
          <a:xfrm>
            <a:off x="904875" y="2381920"/>
            <a:ext cx="319088" cy="190500"/>
          </a:xfrm>
          <a:custGeom>
            <a:avLst/>
            <a:gdLst>
              <a:gd name="T0" fmla="*/ 0 w 143"/>
              <a:gd name="T1" fmla="*/ 92 h 92"/>
              <a:gd name="T2" fmla="*/ 12 w 143"/>
              <a:gd name="T3" fmla="*/ 54 h 92"/>
              <a:gd name="T4" fmla="*/ 22 w 143"/>
              <a:gd name="T5" fmla="*/ 42 h 92"/>
              <a:gd name="T6" fmla="*/ 24 w 143"/>
              <a:gd name="T7" fmla="*/ 39 h 92"/>
              <a:gd name="T8" fmla="*/ 45 w 143"/>
              <a:gd name="T9" fmla="*/ 33 h 92"/>
              <a:gd name="T10" fmla="*/ 57 w 143"/>
              <a:gd name="T11" fmla="*/ 31 h 92"/>
              <a:gd name="T12" fmla="*/ 83 w 143"/>
              <a:gd name="T13" fmla="*/ 34 h 92"/>
              <a:gd name="T14" fmla="*/ 105 w 143"/>
              <a:gd name="T15" fmla="*/ 19 h 92"/>
              <a:gd name="T16" fmla="*/ 134 w 143"/>
              <a:gd name="T17" fmla="*/ 5 h 92"/>
              <a:gd name="T18" fmla="*/ 143 w 143"/>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92">
                <a:moveTo>
                  <a:pt x="0" y="92"/>
                </a:moveTo>
                <a:lnTo>
                  <a:pt x="12" y="54"/>
                </a:lnTo>
                <a:lnTo>
                  <a:pt x="22" y="42"/>
                </a:lnTo>
                <a:lnTo>
                  <a:pt x="24" y="39"/>
                </a:lnTo>
                <a:lnTo>
                  <a:pt x="45" y="33"/>
                </a:lnTo>
                <a:lnTo>
                  <a:pt x="57" y="31"/>
                </a:lnTo>
                <a:lnTo>
                  <a:pt x="83" y="34"/>
                </a:lnTo>
                <a:lnTo>
                  <a:pt x="105" y="19"/>
                </a:lnTo>
                <a:lnTo>
                  <a:pt x="134" y="5"/>
                </a:lnTo>
                <a:lnTo>
                  <a:pt x="14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987" name="Rectangle 227"/>
          <p:cNvSpPr>
            <a:spLocks noChangeArrowheads="1"/>
          </p:cNvSpPr>
          <p:nvPr/>
        </p:nvSpPr>
        <p:spPr bwMode="auto">
          <a:xfrm>
            <a:off x="1031875" y="2075532"/>
            <a:ext cx="77788" cy="2617788"/>
          </a:xfrm>
          <a:prstGeom prst="rect">
            <a:avLst/>
          </a:prstGeom>
          <a:solidFill>
            <a:srgbClr val="E0E0E0"/>
          </a:solidFill>
          <a:ln w="0">
            <a:solidFill>
              <a:srgbClr val="000000"/>
            </a:solidFill>
            <a:miter lim="800000"/>
            <a:headEnd/>
            <a:tailEnd/>
          </a:ln>
        </p:spPr>
        <p:txBody>
          <a:bodyPr/>
          <a:lstStyle/>
          <a:p>
            <a:endParaRPr lang="fr-FR"/>
          </a:p>
        </p:txBody>
      </p:sp>
      <p:sp>
        <p:nvSpPr>
          <p:cNvPr id="501988" name="Rectangle 228"/>
          <p:cNvSpPr>
            <a:spLocks noChangeArrowheads="1"/>
          </p:cNvSpPr>
          <p:nvPr/>
        </p:nvSpPr>
        <p:spPr bwMode="auto">
          <a:xfrm>
            <a:off x="1036638" y="4964782"/>
            <a:ext cx="31750" cy="212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89" name="Rectangle 229"/>
          <p:cNvSpPr>
            <a:spLocks noChangeArrowheads="1"/>
          </p:cNvSpPr>
          <p:nvPr/>
        </p:nvSpPr>
        <p:spPr bwMode="auto">
          <a:xfrm>
            <a:off x="1090613" y="4967957"/>
            <a:ext cx="23812" cy="206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90" name="Rectangle 230"/>
          <p:cNvSpPr>
            <a:spLocks noChangeArrowheads="1"/>
          </p:cNvSpPr>
          <p:nvPr/>
        </p:nvSpPr>
        <p:spPr bwMode="auto">
          <a:xfrm>
            <a:off x="1114425" y="5299745"/>
            <a:ext cx="6350" cy="200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91" name="Freeform 231"/>
          <p:cNvSpPr>
            <a:spLocks/>
          </p:cNvSpPr>
          <p:nvPr/>
        </p:nvSpPr>
        <p:spPr bwMode="auto">
          <a:xfrm>
            <a:off x="1004888" y="4964782"/>
            <a:ext cx="119062" cy="209550"/>
          </a:xfrm>
          <a:custGeom>
            <a:avLst/>
            <a:gdLst>
              <a:gd name="T0" fmla="*/ 53 w 53"/>
              <a:gd name="T1" fmla="*/ 5 h 101"/>
              <a:gd name="T2" fmla="*/ 51 w 53"/>
              <a:gd name="T3" fmla="*/ 3 h 101"/>
              <a:gd name="T4" fmla="*/ 45 w 53"/>
              <a:gd name="T5" fmla="*/ 1 h 101"/>
              <a:gd name="T6" fmla="*/ 28 w 53"/>
              <a:gd name="T7" fmla="*/ 0 h 101"/>
              <a:gd name="T8" fmla="*/ 18 w 53"/>
              <a:gd name="T9" fmla="*/ 0 h 101"/>
              <a:gd name="T10" fmla="*/ 8 w 53"/>
              <a:gd name="T11" fmla="*/ 1 h 101"/>
              <a:gd name="T12" fmla="*/ 3 w 53"/>
              <a:gd name="T13" fmla="*/ 3 h 101"/>
              <a:gd name="T14" fmla="*/ 0 w 53"/>
              <a:gd name="T15" fmla="*/ 5 h 101"/>
              <a:gd name="T16" fmla="*/ 2 w 53"/>
              <a:gd name="T17" fmla="*/ 4 h 101"/>
              <a:gd name="T18" fmla="*/ 2 w 53"/>
              <a:gd name="T19" fmla="*/ 97 h 101"/>
              <a:gd name="T20" fmla="*/ 2 w 53"/>
              <a:gd name="T21" fmla="*/ 95 h 101"/>
              <a:gd name="T22" fmla="*/ 4 w 53"/>
              <a:gd name="T23" fmla="*/ 98 h 101"/>
              <a:gd name="T24" fmla="*/ 10 w 53"/>
              <a:gd name="T25" fmla="*/ 99 h 101"/>
              <a:gd name="T26" fmla="*/ 18 w 53"/>
              <a:gd name="T27" fmla="*/ 101 h 101"/>
              <a:gd name="T28" fmla="*/ 28 w 53"/>
              <a:gd name="T29" fmla="*/ 101 h 101"/>
              <a:gd name="T30" fmla="*/ 45 w 53"/>
              <a:gd name="T31" fmla="*/ 99 h 101"/>
              <a:gd name="T32" fmla="*/ 51 w 53"/>
              <a:gd name="T33" fmla="*/ 98 h 101"/>
              <a:gd name="T34" fmla="*/ 53 w 53"/>
              <a:gd name="T35" fmla="*/ 95 h 101"/>
              <a:gd name="T36" fmla="*/ 53 w 53"/>
              <a:gd name="T37" fmla="*/ 97 h 101"/>
              <a:gd name="T38" fmla="*/ 53 w 53"/>
              <a:gd name="T39"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101">
                <a:moveTo>
                  <a:pt x="53" y="5"/>
                </a:moveTo>
                <a:lnTo>
                  <a:pt x="51" y="3"/>
                </a:lnTo>
                <a:lnTo>
                  <a:pt x="45" y="1"/>
                </a:lnTo>
                <a:lnTo>
                  <a:pt x="28" y="0"/>
                </a:lnTo>
                <a:lnTo>
                  <a:pt x="18" y="0"/>
                </a:lnTo>
                <a:lnTo>
                  <a:pt x="8" y="1"/>
                </a:lnTo>
                <a:lnTo>
                  <a:pt x="3" y="3"/>
                </a:lnTo>
                <a:lnTo>
                  <a:pt x="0" y="5"/>
                </a:lnTo>
                <a:lnTo>
                  <a:pt x="2" y="4"/>
                </a:lnTo>
                <a:lnTo>
                  <a:pt x="2" y="97"/>
                </a:lnTo>
                <a:lnTo>
                  <a:pt x="2" y="95"/>
                </a:lnTo>
                <a:lnTo>
                  <a:pt x="4" y="98"/>
                </a:lnTo>
                <a:lnTo>
                  <a:pt x="10" y="99"/>
                </a:lnTo>
                <a:lnTo>
                  <a:pt x="18" y="101"/>
                </a:lnTo>
                <a:lnTo>
                  <a:pt x="28" y="101"/>
                </a:lnTo>
                <a:lnTo>
                  <a:pt x="45" y="99"/>
                </a:lnTo>
                <a:lnTo>
                  <a:pt x="51" y="98"/>
                </a:lnTo>
                <a:lnTo>
                  <a:pt x="53" y="95"/>
                </a:lnTo>
                <a:lnTo>
                  <a:pt x="53" y="97"/>
                </a:lnTo>
                <a:lnTo>
                  <a:pt x="53" y="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992" name="Rectangle 232"/>
          <p:cNvSpPr>
            <a:spLocks noChangeArrowheads="1"/>
          </p:cNvSpPr>
          <p:nvPr/>
        </p:nvSpPr>
        <p:spPr bwMode="auto">
          <a:xfrm>
            <a:off x="1046163" y="5093370"/>
            <a:ext cx="46037" cy="377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93" name="Rectangle 233"/>
          <p:cNvSpPr>
            <a:spLocks noChangeArrowheads="1"/>
          </p:cNvSpPr>
          <p:nvPr/>
        </p:nvSpPr>
        <p:spPr bwMode="auto">
          <a:xfrm>
            <a:off x="1046163" y="5093370"/>
            <a:ext cx="47625" cy="3778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994" name="Rectangle 234"/>
          <p:cNvSpPr>
            <a:spLocks noChangeArrowheads="1"/>
          </p:cNvSpPr>
          <p:nvPr/>
        </p:nvSpPr>
        <p:spPr bwMode="auto">
          <a:xfrm>
            <a:off x="1047750" y="5464845"/>
            <a:ext cx="44450" cy="5111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95" name="Rectangle 235"/>
          <p:cNvSpPr>
            <a:spLocks noChangeArrowheads="1"/>
          </p:cNvSpPr>
          <p:nvPr/>
        </p:nvSpPr>
        <p:spPr bwMode="auto">
          <a:xfrm>
            <a:off x="1047750" y="5464845"/>
            <a:ext cx="46038" cy="5111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996" name="Rectangle 236"/>
          <p:cNvSpPr>
            <a:spLocks noChangeArrowheads="1"/>
          </p:cNvSpPr>
          <p:nvPr/>
        </p:nvSpPr>
        <p:spPr bwMode="auto">
          <a:xfrm>
            <a:off x="1047750" y="2015207"/>
            <a:ext cx="44450" cy="3068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97" name="Rectangle 237"/>
          <p:cNvSpPr>
            <a:spLocks noChangeArrowheads="1"/>
          </p:cNvSpPr>
          <p:nvPr/>
        </p:nvSpPr>
        <p:spPr bwMode="auto">
          <a:xfrm>
            <a:off x="1047750" y="2015207"/>
            <a:ext cx="46038" cy="306863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1998" name="Rectangle 238"/>
          <p:cNvSpPr>
            <a:spLocks noChangeArrowheads="1"/>
          </p:cNvSpPr>
          <p:nvPr/>
        </p:nvSpPr>
        <p:spPr bwMode="auto">
          <a:xfrm>
            <a:off x="958850" y="2358107"/>
            <a:ext cx="9525" cy="1079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1999" name="Rectangle 239"/>
          <p:cNvSpPr>
            <a:spLocks noChangeArrowheads="1"/>
          </p:cNvSpPr>
          <p:nvPr/>
        </p:nvSpPr>
        <p:spPr bwMode="auto">
          <a:xfrm>
            <a:off x="985838" y="2358107"/>
            <a:ext cx="4762" cy="100013"/>
          </a:xfrm>
          <a:prstGeom prst="rect">
            <a:avLst/>
          </a:prstGeom>
          <a:solidFill>
            <a:srgbClr val="EDED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00" name="Rectangle 240"/>
          <p:cNvSpPr>
            <a:spLocks noChangeArrowheads="1"/>
          </p:cNvSpPr>
          <p:nvPr/>
        </p:nvSpPr>
        <p:spPr bwMode="auto">
          <a:xfrm>
            <a:off x="998538" y="2361282"/>
            <a:ext cx="15875" cy="92075"/>
          </a:xfrm>
          <a:prstGeom prst="rect">
            <a:avLst/>
          </a:prstGeom>
          <a:solidFill>
            <a:srgbClr val="EDED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01" name="Rectangle 241"/>
          <p:cNvSpPr>
            <a:spLocks noChangeArrowheads="1"/>
          </p:cNvSpPr>
          <p:nvPr/>
        </p:nvSpPr>
        <p:spPr bwMode="auto">
          <a:xfrm>
            <a:off x="1014413" y="2361282"/>
            <a:ext cx="23812" cy="90488"/>
          </a:xfrm>
          <a:prstGeom prst="rect">
            <a:avLst/>
          </a:prstGeom>
          <a:solidFill>
            <a:srgbClr val="EDED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02" name="Rectangle 242"/>
          <p:cNvSpPr>
            <a:spLocks noChangeArrowheads="1"/>
          </p:cNvSpPr>
          <p:nvPr/>
        </p:nvSpPr>
        <p:spPr bwMode="auto">
          <a:xfrm>
            <a:off x="1038225" y="2364457"/>
            <a:ext cx="9525" cy="87313"/>
          </a:xfrm>
          <a:prstGeom prst="rect">
            <a:avLst/>
          </a:prstGeom>
          <a:solidFill>
            <a:srgbClr val="EDED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03" name="Rectangle 243"/>
          <p:cNvSpPr>
            <a:spLocks noChangeArrowheads="1"/>
          </p:cNvSpPr>
          <p:nvPr/>
        </p:nvSpPr>
        <p:spPr bwMode="auto">
          <a:xfrm>
            <a:off x="1047750" y="2364457"/>
            <a:ext cx="20638" cy="88900"/>
          </a:xfrm>
          <a:prstGeom prst="rect">
            <a:avLst/>
          </a:prstGeom>
          <a:solidFill>
            <a:srgbClr val="EDED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04" name="Rectangle 244"/>
          <p:cNvSpPr>
            <a:spLocks noChangeArrowheads="1"/>
          </p:cNvSpPr>
          <p:nvPr/>
        </p:nvSpPr>
        <p:spPr bwMode="auto">
          <a:xfrm>
            <a:off x="1076325" y="2364457"/>
            <a:ext cx="15875" cy="93663"/>
          </a:xfrm>
          <a:prstGeom prst="rect">
            <a:avLst/>
          </a:prstGeom>
          <a:solidFill>
            <a:srgbClr val="A16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05" name="Rectangle 245"/>
          <p:cNvSpPr>
            <a:spLocks noChangeArrowheads="1"/>
          </p:cNvSpPr>
          <p:nvPr/>
        </p:nvSpPr>
        <p:spPr bwMode="auto">
          <a:xfrm>
            <a:off x="1092200" y="2364457"/>
            <a:ext cx="6350" cy="88900"/>
          </a:xfrm>
          <a:prstGeom prst="rect">
            <a:avLst/>
          </a:prstGeom>
          <a:solidFill>
            <a:srgbClr val="A16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06" name="Rectangle 246"/>
          <p:cNvSpPr>
            <a:spLocks noChangeArrowheads="1"/>
          </p:cNvSpPr>
          <p:nvPr/>
        </p:nvSpPr>
        <p:spPr bwMode="auto">
          <a:xfrm>
            <a:off x="1114425" y="2689895"/>
            <a:ext cx="6350" cy="80962"/>
          </a:xfrm>
          <a:prstGeom prst="rect">
            <a:avLst/>
          </a:prstGeom>
          <a:solidFill>
            <a:srgbClr val="A16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07" name="Rectangle 247"/>
          <p:cNvSpPr>
            <a:spLocks noChangeArrowheads="1"/>
          </p:cNvSpPr>
          <p:nvPr/>
        </p:nvSpPr>
        <p:spPr bwMode="auto">
          <a:xfrm>
            <a:off x="1141413" y="2689895"/>
            <a:ext cx="6350" cy="65087"/>
          </a:xfrm>
          <a:prstGeom prst="rect">
            <a:avLst/>
          </a:prstGeom>
          <a:solidFill>
            <a:srgbClr val="A16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08" name="Freeform 248"/>
          <p:cNvSpPr>
            <a:spLocks/>
          </p:cNvSpPr>
          <p:nvPr/>
        </p:nvSpPr>
        <p:spPr bwMode="auto">
          <a:xfrm>
            <a:off x="892175" y="2334295"/>
            <a:ext cx="344488" cy="250825"/>
          </a:xfrm>
          <a:custGeom>
            <a:avLst/>
            <a:gdLst>
              <a:gd name="T0" fmla="*/ 0 w 155"/>
              <a:gd name="T1" fmla="*/ 121 h 121"/>
              <a:gd name="T2" fmla="*/ 0 w 155"/>
              <a:gd name="T3" fmla="*/ 1 h 121"/>
              <a:gd name="T4" fmla="*/ 0 w 155"/>
              <a:gd name="T5" fmla="*/ 0 h 121"/>
              <a:gd name="T6" fmla="*/ 1 w 155"/>
              <a:gd name="T7" fmla="*/ 3 h 121"/>
              <a:gd name="T8" fmla="*/ 6 w 155"/>
              <a:gd name="T9" fmla="*/ 5 h 121"/>
              <a:gd name="T10" fmla="*/ 14 w 155"/>
              <a:gd name="T11" fmla="*/ 8 h 121"/>
              <a:gd name="T12" fmla="*/ 24 w 155"/>
              <a:gd name="T13" fmla="*/ 11 h 121"/>
              <a:gd name="T14" fmla="*/ 50 w 155"/>
              <a:gd name="T15" fmla="*/ 13 h 121"/>
              <a:gd name="T16" fmla="*/ 82 w 155"/>
              <a:gd name="T17" fmla="*/ 15 h 121"/>
              <a:gd name="T18" fmla="*/ 110 w 155"/>
              <a:gd name="T19" fmla="*/ 13 h 121"/>
              <a:gd name="T20" fmla="*/ 134 w 155"/>
              <a:gd name="T21" fmla="*/ 11 h 121"/>
              <a:gd name="T22" fmla="*/ 143 w 155"/>
              <a:gd name="T23" fmla="*/ 9 h 121"/>
              <a:gd name="T24" fmla="*/ 149 w 155"/>
              <a:gd name="T25" fmla="*/ 8 h 121"/>
              <a:gd name="T26" fmla="*/ 153 w 155"/>
              <a:gd name="T27" fmla="*/ 5 h 121"/>
              <a:gd name="T28" fmla="*/ 155 w 155"/>
              <a:gd name="T29" fmla="*/ 3 h 121"/>
              <a:gd name="T30" fmla="*/ 155 w 155"/>
              <a:gd name="T31" fmla="*/ 1 h 121"/>
              <a:gd name="T32" fmla="*/ 155 w 155"/>
              <a:gd name="T33" fmla="*/ 27 h 121"/>
              <a:gd name="T34" fmla="*/ 155 w 155"/>
              <a:gd name="T35" fmla="*/ 24 h 121"/>
              <a:gd name="T36" fmla="*/ 145 w 155"/>
              <a:gd name="T37" fmla="*/ 29 h 121"/>
              <a:gd name="T38" fmla="*/ 112 w 155"/>
              <a:gd name="T39" fmla="*/ 44 h 121"/>
              <a:gd name="T40" fmla="*/ 89 w 155"/>
              <a:gd name="T41" fmla="*/ 58 h 121"/>
              <a:gd name="T42" fmla="*/ 62 w 155"/>
              <a:gd name="T43" fmla="*/ 56 h 121"/>
              <a:gd name="T44" fmla="*/ 49 w 155"/>
              <a:gd name="T45" fmla="*/ 57 h 121"/>
              <a:gd name="T46" fmla="*/ 26 w 155"/>
              <a:gd name="T47" fmla="*/ 64 h 121"/>
              <a:gd name="T48" fmla="*/ 24 w 155"/>
              <a:gd name="T49" fmla="*/ 65 h 121"/>
              <a:gd name="T50" fmla="*/ 13 w 155"/>
              <a:gd name="T51" fmla="*/ 78 h 121"/>
              <a:gd name="T52" fmla="*/ 1 w 155"/>
              <a:gd name="T53" fmla="*/ 117 h 121"/>
              <a:gd name="T54" fmla="*/ 0 w 155"/>
              <a:gd name="T55"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5" h="121">
                <a:moveTo>
                  <a:pt x="0" y="121"/>
                </a:moveTo>
                <a:lnTo>
                  <a:pt x="0" y="1"/>
                </a:lnTo>
                <a:lnTo>
                  <a:pt x="0" y="0"/>
                </a:lnTo>
                <a:lnTo>
                  <a:pt x="1" y="3"/>
                </a:lnTo>
                <a:lnTo>
                  <a:pt x="6" y="5"/>
                </a:lnTo>
                <a:lnTo>
                  <a:pt x="14" y="8"/>
                </a:lnTo>
                <a:lnTo>
                  <a:pt x="24" y="11"/>
                </a:lnTo>
                <a:lnTo>
                  <a:pt x="50" y="13"/>
                </a:lnTo>
                <a:lnTo>
                  <a:pt x="82" y="15"/>
                </a:lnTo>
                <a:lnTo>
                  <a:pt x="110" y="13"/>
                </a:lnTo>
                <a:lnTo>
                  <a:pt x="134" y="11"/>
                </a:lnTo>
                <a:lnTo>
                  <a:pt x="143" y="9"/>
                </a:lnTo>
                <a:lnTo>
                  <a:pt x="149" y="8"/>
                </a:lnTo>
                <a:lnTo>
                  <a:pt x="153" y="5"/>
                </a:lnTo>
                <a:lnTo>
                  <a:pt x="155" y="3"/>
                </a:lnTo>
                <a:lnTo>
                  <a:pt x="155" y="1"/>
                </a:lnTo>
                <a:lnTo>
                  <a:pt x="155" y="27"/>
                </a:lnTo>
                <a:lnTo>
                  <a:pt x="155" y="24"/>
                </a:lnTo>
                <a:lnTo>
                  <a:pt x="145" y="29"/>
                </a:lnTo>
                <a:lnTo>
                  <a:pt x="112" y="44"/>
                </a:lnTo>
                <a:lnTo>
                  <a:pt x="89" y="58"/>
                </a:lnTo>
                <a:lnTo>
                  <a:pt x="62" y="56"/>
                </a:lnTo>
                <a:lnTo>
                  <a:pt x="49" y="57"/>
                </a:lnTo>
                <a:lnTo>
                  <a:pt x="26" y="64"/>
                </a:lnTo>
                <a:lnTo>
                  <a:pt x="24" y="65"/>
                </a:lnTo>
                <a:lnTo>
                  <a:pt x="13" y="78"/>
                </a:lnTo>
                <a:lnTo>
                  <a:pt x="1" y="117"/>
                </a:lnTo>
                <a:lnTo>
                  <a:pt x="0" y="121"/>
                </a:lnTo>
                <a:close/>
              </a:path>
            </a:pathLst>
          </a:custGeom>
          <a:gradFill rotWithShape="0">
            <a:gsLst>
              <a:gs pos="0">
                <a:schemeClr val="folHlink"/>
              </a:gs>
              <a:gs pos="100000">
                <a:srgbClr val="FFCC99"/>
              </a:gs>
            </a:gsLst>
            <a:lin ang="0" scaled="1"/>
          </a:gradFill>
          <a:ln w="0">
            <a:solidFill>
              <a:srgbClr val="000000"/>
            </a:solidFill>
            <a:prstDash val="solid"/>
            <a:round/>
            <a:headEnd/>
            <a:tailEnd/>
          </a:ln>
        </p:spPr>
        <p:txBody>
          <a:bodyPr/>
          <a:lstStyle/>
          <a:p>
            <a:endParaRPr lang="fr-FR"/>
          </a:p>
        </p:txBody>
      </p:sp>
      <p:sp>
        <p:nvSpPr>
          <p:cNvPr id="502009" name="Rectangle 249"/>
          <p:cNvSpPr>
            <a:spLocks noChangeArrowheads="1"/>
          </p:cNvSpPr>
          <p:nvPr/>
        </p:nvSpPr>
        <p:spPr bwMode="auto">
          <a:xfrm>
            <a:off x="890588" y="1680245"/>
            <a:ext cx="355600"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10" name="Rectangle 250"/>
          <p:cNvSpPr>
            <a:spLocks noChangeArrowheads="1"/>
          </p:cNvSpPr>
          <p:nvPr/>
        </p:nvSpPr>
        <p:spPr bwMode="auto">
          <a:xfrm>
            <a:off x="890588" y="1705645"/>
            <a:ext cx="355600" cy="825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11" name="Rectangle 251"/>
          <p:cNvSpPr>
            <a:spLocks noChangeArrowheads="1"/>
          </p:cNvSpPr>
          <p:nvPr/>
        </p:nvSpPr>
        <p:spPr bwMode="auto">
          <a:xfrm>
            <a:off x="890588" y="1788195"/>
            <a:ext cx="355600" cy="6826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12" name="Freeform 252"/>
          <p:cNvSpPr>
            <a:spLocks/>
          </p:cNvSpPr>
          <p:nvPr/>
        </p:nvSpPr>
        <p:spPr bwMode="auto">
          <a:xfrm>
            <a:off x="890588" y="1621507"/>
            <a:ext cx="350837" cy="242888"/>
          </a:xfrm>
          <a:custGeom>
            <a:avLst/>
            <a:gdLst>
              <a:gd name="T0" fmla="*/ 0 w 158"/>
              <a:gd name="T1" fmla="*/ 114 h 117"/>
              <a:gd name="T2" fmla="*/ 0 w 158"/>
              <a:gd name="T3" fmla="*/ 48 h 117"/>
              <a:gd name="T4" fmla="*/ 0 w 158"/>
              <a:gd name="T5" fmla="*/ 28 h 117"/>
              <a:gd name="T6" fmla="*/ 158 w 158"/>
              <a:gd name="T7" fmla="*/ 0 h 117"/>
              <a:gd name="T8" fmla="*/ 158 w 158"/>
              <a:gd name="T9" fmla="*/ 117 h 117"/>
              <a:gd name="T10" fmla="*/ 158 w 158"/>
              <a:gd name="T11" fmla="*/ 111 h 117"/>
              <a:gd name="T12" fmla="*/ 2 w 158"/>
              <a:gd name="T13" fmla="*/ 111 h 117"/>
              <a:gd name="T14" fmla="*/ 0 w 158"/>
              <a:gd name="T15" fmla="*/ 114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17">
                <a:moveTo>
                  <a:pt x="0" y="114"/>
                </a:moveTo>
                <a:lnTo>
                  <a:pt x="0" y="48"/>
                </a:lnTo>
                <a:lnTo>
                  <a:pt x="0" y="28"/>
                </a:lnTo>
                <a:lnTo>
                  <a:pt x="158" y="0"/>
                </a:lnTo>
                <a:lnTo>
                  <a:pt x="158" y="117"/>
                </a:lnTo>
                <a:lnTo>
                  <a:pt x="158" y="111"/>
                </a:lnTo>
                <a:lnTo>
                  <a:pt x="2" y="111"/>
                </a:lnTo>
                <a:lnTo>
                  <a:pt x="0" y="114"/>
                </a:lnTo>
                <a:close/>
              </a:path>
            </a:pathLst>
          </a:custGeom>
          <a:gradFill rotWithShape="0">
            <a:gsLst>
              <a:gs pos="0">
                <a:schemeClr val="folHlink"/>
              </a:gs>
              <a:gs pos="100000">
                <a:srgbClr val="DDDDDD"/>
              </a:gs>
            </a:gsLst>
            <a:lin ang="0" scaled="1"/>
          </a:gradFill>
          <a:ln w="0">
            <a:solidFill>
              <a:srgbClr val="000000"/>
            </a:solidFill>
            <a:prstDash val="solid"/>
            <a:round/>
            <a:headEnd/>
            <a:tailEnd/>
          </a:ln>
        </p:spPr>
        <p:txBody>
          <a:bodyPr/>
          <a:lstStyle/>
          <a:p>
            <a:endParaRPr lang="fr-FR"/>
          </a:p>
        </p:txBody>
      </p:sp>
      <p:sp>
        <p:nvSpPr>
          <p:cNvPr id="502013" name="Rectangle 253"/>
          <p:cNvSpPr>
            <a:spLocks noChangeArrowheads="1"/>
          </p:cNvSpPr>
          <p:nvPr/>
        </p:nvSpPr>
        <p:spPr bwMode="auto">
          <a:xfrm>
            <a:off x="871538" y="1588170"/>
            <a:ext cx="9525" cy="171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14" name="Rectangle 254"/>
          <p:cNvSpPr>
            <a:spLocks noChangeArrowheads="1"/>
          </p:cNvSpPr>
          <p:nvPr/>
        </p:nvSpPr>
        <p:spPr bwMode="auto">
          <a:xfrm>
            <a:off x="892175" y="1592932"/>
            <a:ext cx="17463" cy="149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15" name="Rectangle 255"/>
          <p:cNvSpPr>
            <a:spLocks noChangeArrowheads="1"/>
          </p:cNvSpPr>
          <p:nvPr/>
        </p:nvSpPr>
        <p:spPr bwMode="auto">
          <a:xfrm>
            <a:off x="927100" y="1592932"/>
            <a:ext cx="19050" cy="1444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16" name="Rectangle 256"/>
          <p:cNvSpPr>
            <a:spLocks noChangeArrowheads="1"/>
          </p:cNvSpPr>
          <p:nvPr/>
        </p:nvSpPr>
        <p:spPr bwMode="auto">
          <a:xfrm>
            <a:off x="957263" y="1592932"/>
            <a:ext cx="11112" cy="1397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17" name="Rectangle 257"/>
          <p:cNvSpPr>
            <a:spLocks noChangeArrowheads="1"/>
          </p:cNvSpPr>
          <p:nvPr/>
        </p:nvSpPr>
        <p:spPr bwMode="auto">
          <a:xfrm>
            <a:off x="976313" y="1592932"/>
            <a:ext cx="14287" cy="13493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18" name="Rectangle 258"/>
          <p:cNvSpPr>
            <a:spLocks noChangeArrowheads="1"/>
          </p:cNvSpPr>
          <p:nvPr/>
        </p:nvSpPr>
        <p:spPr bwMode="auto">
          <a:xfrm>
            <a:off x="1004888" y="1592932"/>
            <a:ext cx="14287" cy="127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19" name="Rectangle 259"/>
          <p:cNvSpPr>
            <a:spLocks noChangeArrowheads="1"/>
          </p:cNvSpPr>
          <p:nvPr/>
        </p:nvSpPr>
        <p:spPr bwMode="auto">
          <a:xfrm>
            <a:off x="1038225" y="1592932"/>
            <a:ext cx="9525"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20" name="Rectangle 260"/>
          <p:cNvSpPr>
            <a:spLocks noChangeArrowheads="1"/>
          </p:cNvSpPr>
          <p:nvPr/>
        </p:nvSpPr>
        <p:spPr bwMode="auto">
          <a:xfrm>
            <a:off x="1057275" y="1592932"/>
            <a:ext cx="11113" cy="112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21" name="Rectangle 261"/>
          <p:cNvSpPr>
            <a:spLocks noChangeArrowheads="1"/>
          </p:cNvSpPr>
          <p:nvPr/>
        </p:nvSpPr>
        <p:spPr bwMode="auto">
          <a:xfrm>
            <a:off x="1090613" y="1592932"/>
            <a:ext cx="7937" cy="103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22" name="Rectangle 262"/>
          <p:cNvSpPr>
            <a:spLocks noChangeArrowheads="1"/>
          </p:cNvSpPr>
          <p:nvPr/>
        </p:nvSpPr>
        <p:spPr bwMode="auto">
          <a:xfrm>
            <a:off x="1112838" y="1592932"/>
            <a:ext cx="6350" cy="9683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23" name="Rectangle 263"/>
          <p:cNvSpPr>
            <a:spLocks noChangeArrowheads="1"/>
          </p:cNvSpPr>
          <p:nvPr/>
        </p:nvSpPr>
        <p:spPr bwMode="auto">
          <a:xfrm>
            <a:off x="1139825" y="1592932"/>
            <a:ext cx="7938" cy="889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24" name="Rectangle 264"/>
          <p:cNvSpPr>
            <a:spLocks noChangeArrowheads="1"/>
          </p:cNvSpPr>
          <p:nvPr/>
        </p:nvSpPr>
        <p:spPr bwMode="auto">
          <a:xfrm>
            <a:off x="1158875" y="1592932"/>
            <a:ext cx="14288" cy="857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25" name="Rectangle 265"/>
          <p:cNvSpPr>
            <a:spLocks noChangeArrowheads="1"/>
          </p:cNvSpPr>
          <p:nvPr/>
        </p:nvSpPr>
        <p:spPr bwMode="auto">
          <a:xfrm>
            <a:off x="1173163" y="1592932"/>
            <a:ext cx="12700" cy="8096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26" name="Rectangle 266"/>
          <p:cNvSpPr>
            <a:spLocks noChangeArrowheads="1"/>
          </p:cNvSpPr>
          <p:nvPr/>
        </p:nvSpPr>
        <p:spPr bwMode="auto">
          <a:xfrm>
            <a:off x="1198563" y="1588170"/>
            <a:ext cx="14287" cy="80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27" name="Rectangle 267"/>
          <p:cNvSpPr>
            <a:spLocks noChangeArrowheads="1"/>
          </p:cNvSpPr>
          <p:nvPr/>
        </p:nvSpPr>
        <p:spPr bwMode="auto">
          <a:xfrm>
            <a:off x="1212850" y="1588170"/>
            <a:ext cx="15875" cy="777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28" name="Rectangle 268"/>
          <p:cNvSpPr>
            <a:spLocks noChangeArrowheads="1"/>
          </p:cNvSpPr>
          <p:nvPr/>
        </p:nvSpPr>
        <p:spPr bwMode="auto">
          <a:xfrm>
            <a:off x="1241425" y="1586582"/>
            <a:ext cx="12700" cy="746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29" name="Freeform 269"/>
          <p:cNvSpPr>
            <a:spLocks/>
          </p:cNvSpPr>
          <p:nvPr/>
        </p:nvSpPr>
        <p:spPr bwMode="auto">
          <a:xfrm>
            <a:off x="865188" y="1584995"/>
            <a:ext cx="403225" cy="177800"/>
          </a:xfrm>
          <a:custGeom>
            <a:avLst/>
            <a:gdLst>
              <a:gd name="T0" fmla="*/ 15 w 181"/>
              <a:gd name="T1" fmla="*/ 75 h 86"/>
              <a:gd name="T2" fmla="*/ 32 w 181"/>
              <a:gd name="T3" fmla="*/ 73 h 86"/>
              <a:gd name="T4" fmla="*/ 48 w 181"/>
              <a:gd name="T5" fmla="*/ 69 h 86"/>
              <a:gd name="T6" fmla="*/ 93 w 181"/>
              <a:gd name="T7" fmla="*/ 55 h 86"/>
              <a:gd name="T8" fmla="*/ 134 w 181"/>
              <a:gd name="T9" fmla="*/ 43 h 86"/>
              <a:gd name="T10" fmla="*/ 159 w 181"/>
              <a:gd name="T11" fmla="*/ 38 h 86"/>
              <a:gd name="T12" fmla="*/ 171 w 181"/>
              <a:gd name="T13" fmla="*/ 35 h 86"/>
              <a:gd name="T14" fmla="*/ 181 w 181"/>
              <a:gd name="T15" fmla="*/ 33 h 86"/>
              <a:gd name="T16" fmla="*/ 180 w 181"/>
              <a:gd name="T17" fmla="*/ 33 h 86"/>
              <a:gd name="T18" fmla="*/ 180 w 181"/>
              <a:gd name="T19" fmla="*/ 1 h 86"/>
              <a:gd name="T20" fmla="*/ 180 w 181"/>
              <a:gd name="T21" fmla="*/ 0 h 86"/>
              <a:gd name="T22" fmla="*/ 179 w 181"/>
              <a:gd name="T23" fmla="*/ 1 h 86"/>
              <a:gd name="T24" fmla="*/ 173 w 181"/>
              <a:gd name="T25" fmla="*/ 1 h 86"/>
              <a:gd name="T26" fmla="*/ 165 w 181"/>
              <a:gd name="T27" fmla="*/ 2 h 86"/>
              <a:gd name="T28" fmla="*/ 155 w 181"/>
              <a:gd name="T29" fmla="*/ 2 h 86"/>
              <a:gd name="T30" fmla="*/ 142 w 181"/>
              <a:gd name="T31" fmla="*/ 4 h 86"/>
              <a:gd name="T32" fmla="*/ 91 w 181"/>
              <a:gd name="T33" fmla="*/ 4 h 86"/>
              <a:gd name="T34" fmla="*/ 15 w 181"/>
              <a:gd name="T35" fmla="*/ 4 h 86"/>
              <a:gd name="T36" fmla="*/ 7 w 181"/>
              <a:gd name="T37" fmla="*/ 2 h 86"/>
              <a:gd name="T38" fmla="*/ 1 w 181"/>
              <a:gd name="T39" fmla="*/ 2 h 86"/>
              <a:gd name="T40" fmla="*/ 0 w 181"/>
              <a:gd name="T41" fmla="*/ 1 h 86"/>
              <a:gd name="T42" fmla="*/ 0 w 181"/>
              <a:gd name="T43" fmla="*/ 86 h 86"/>
              <a:gd name="T44" fmla="*/ 0 w 181"/>
              <a:gd name="T45" fmla="*/ 84 h 86"/>
              <a:gd name="T46" fmla="*/ 8 w 181"/>
              <a:gd name="T47" fmla="*/ 82 h 86"/>
              <a:gd name="T48" fmla="*/ 7 w 181"/>
              <a:gd name="T49" fmla="*/ 82 h 86"/>
              <a:gd name="T50" fmla="*/ 8 w 181"/>
              <a:gd name="T51" fmla="*/ 80 h 86"/>
              <a:gd name="T52" fmla="*/ 9 w 181"/>
              <a:gd name="T53" fmla="*/ 78 h 86"/>
              <a:gd name="T54" fmla="*/ 11 w 181"/>
              <a:gd name="T55" fmla="*/ 78 h 86"/>
              <a:gd name="T56" fmla="*/ 11 w 181"/>
              <a:gd name="T57" fmla="*/ 75 h 86"/>
              <a:gd name="T58" fmla="*/ 7 w 181"/>
              <a:gd name="T59" fmla="*/ 75 h 86"/>
              <a:gd name="T60" fmla="*/ 15 w 181"/>
              <a:gd name="T61" fmla="*/ 7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1" h="86">
                <a:moveTo>
                  <a:pt x="15" y="75"/>
                </a:moveTo>
                <a:lnTo>
                  <a:pt x="32" y="73"/>
                </a:lnTo>
                <a:lnTo>
                  <a:pt x="48" y="69"/>
                </a:lnTo>
                <a:lnTo>
                  <a:pt x="93" y="55"/>
                </a:lnTo>
                <a:lnTo>
                  <a:pt x="134" y="43"/>
                </a:lnTo>
                <a:lnTo>
                  <a:pt x="159" y="38"/>
                </a:lnTo>
                <a:lnTo>
                  <a:pt x="171" y="35"/>
                </a:lnTo>
                <a:lnTo>
                  <a:pt x="181" y="33"/>
                </a:lnTo>
                <a:lnTo>
                  <a:pt x="180" y="33"/>
                </a:lnTo>
                <a:lnTo>
                  <a:pt x="180" y="1"/>
                </a:lnTo>
                <a:lnTo>
                  <a:pt x="180" y="0"/>
                </a:lnTo>
                <a:lnTo>
                  <a:pt x="179" y="1"/>
                </a:lnTo>
                <a:lnTo>
                  <a:pt x="173" y="1"/>
                </a:lnTo>
                <a:lnTo>
                  <a:pt x="165" y="2"/>
                </a:lnTo>
                <a:lnTo>
                  <a:pt x="155" y="2"/>
                </a:lnTo>
                <a:lnTo>
                  <a:pt x="142" y="4"/>
                </a:lnTo>
                <a:lnTo>
                  <a:pt x="91" y="4"/>
                </a:lnTo>
                <a:lnTo>
                  <a:pt x="15" y="4"/>
                </a:lnTo>
                <a:lnTo>
                  <a:pt x="7" y="2"/>
                </a:lnTo>
                <a:lnTo>
                  <a:pt x="1" y="2"/>
                </a:lnTo>
                <a:lnTo>
                  <a:pt x="0" y="1"/>
                </a:lnTo>
                <a:lnTo>
                  <a:pt x="0" y="86"/>
                </a:lnTo>
                <a:lnTo>
                  <a:pt x="0" y="84"/>
                </a:lnTo>
                <a:lnTo>
                  <a:pt x="8" y="82"/>
                </a:lnTo>
                <a:lnTo>
                  <a:pt x="7" y="82"/>
                </a:lnTo>
                <a:lnTo>
                  <a:pt x="8" y="80"/>
                </a:lnTo>
                <a:lnTo>
                  <a:pt x="9" y="78"/>
                </a:lnTo>
                <a:lnTo>
                  <a:pt x="11" y="78"/>
                </a:lnTo>
                <a:lnTo>
                  <a:pt x="11" y="75"/>
                </a:lnTo>
                <a:lnTo>
                  <a:pt x="7" y="75"/>
                </a:lnTo>
                <a:lnTo>
                  <a:pt x="15" y="75"/>
                </a:lnTo>
                <a:close/>
              </a:path>
            </a:pathLst>
          </a:custGeom>
          <a:gradFill rotWithShape="0">
            <a:gsLst>
              <a:gs pos="0">
                <a:schemeClr val="folHlink"/>
              </a:gs>
              <a:gs pos="100000">
                <a:srgbClr val="DDDDDD"/>
              </a:gs>
            </a:gsLst>
            <a:lin ang="0" scaled="1"/>
          </a:gradFill>
          <a:ln w="0">
            <a:solidFill>
              <a:srgbClr val="000000"/>
            </a:solidFill>
            <a:prstDash val="solid"/>
            <a:round/>
            <a:headEnd/>
            <a:tailEnd/>
          </a:ln>
        </p:spPr>
        <p:txBody>
          <a:bodyPr/>
          <a:lstStyle/>
          <a:p>
            <a:endParaRPr lang="fr-FR"/>
          </a:p>
        </p:txBody>
      </p:sp>
      <p:sp>
        <p:nvSpPr>
          <p:cNvPr id="502030" name="Freeform 270"/>
          <p:cNvSpPr>
            <a:spLocks/>
          </p:cNvSpPr>
          <p:nvPr/>
        </p:nvSpPr>
        <p:spPr bwMode="auto">
          <a:xfrm>
            <a:off x="863600" y="1654845"/>
            <a:ext cx="401638" cy="95250"/>
          </a:xfrm>
          <a:custGeom>
            <a:avLst/>
            <a:gdLst>
              <a:gd name="T0" fmla="*/ 1 w 181"/>
              <a:gd name="T1" fmla="*/ 41 h 46"/>
              <a:gd name="T2" fmla="*/ 21 w 181"/>
              <a:gd name="T3" fmla="*/ 39 h 46"/>
              <a:gd name="T4" fmla="*/ 29 w 181"/>
              <a:gd name="T5" fmla="*/ 36 h 46"/>
              <a:gd name="T6" fmla="*/ 38 w 181"/>
              <a:gd name="T7" fmla="*/ 35 h 46"/>
              <a:gd name="T8" fmla="*/ 86 w 181"/>
              <a:gd name="T9" fmla="*/ 21 h 46"/>
              <a:gd name="T10" fmla="*/ 131 w 181"/>
              <a:gd name="T11" fmla="*/ 9 h 46"/>
              <a:gd name="T12" fmla="*/ 143 w 181"/>
              <a:gd name="T13" fmla="*/ 7 h 46"/>
              <a:gd name="T14" fmla="*/ 157 w 181"/>
              <a:gd name="T15" fmla="*/ 5 h 46"/>
              <a:gd name="T16" fmla="*/ 170 w 181"/>
              <a:gd name="T17" fmla="*/ 3 h 46"/>
              <a:gd name="T18" fmla="*/ 181 w 181"/>
              <a:gd name="T19" fmla="*/ 0 h 46"/>
              <a:gd name="T20" fmla="*/ 180 w 181"/>
              <a:gd name="T21" fmla="*/ 1 h 46"/>
              <a:gd name="T22" fmla="*/ 180 w 181"/>
              <a:gd name="T23" fmla="*/ 3 h 46"/>
              <a:gd name="T24" fmla="*/ 178 w 181"/>
              <a:gd name="T25" fmla="*/ 3 h 46"/>
              <a:gd name="T26" fmla="*/ 178 w 181"/>
              <a:gd name="T27" fmla="*/ 5 h 46"/>
              <a:gd name="T28" fmla="*/ 177 w 181"/>
              <a:gd name="T29" fmla="*/ 5 h 46"/>
              <a:gd name="T30" fmla="*/ 177 w 181"/>
              <a:gd name="T31" fmla="*/ 7 h 46"/>
              <a:gd name="T32" fmla="*/ 176 w 181"/>
              <a:gd name="T33" fmla="*/ 7 h 46"/>
              <a:gd name="T34" fmla="*/ 165 w 181"/>
              <a:gd name="T35" fmla="*/ 9 h 46"/>
              <a:gd name="T36" fmla="*/ 152 w 181"/>
              <a:gd name="T37" fmla="*/ 12 h 46"/>
              <a:gd name="T38" fmla="*/ 125 w 181"/>
              <a:gd name="T39" fmla="*/ 16 h 46"/>
              <a:gd name="T40" fmla="*/ 82 w 181"/>
              <a:gd name="T41" fmla="*/ 28 h 46"/>
              <a:gd name="T42" fmla="*/ 59 w 181"/>
              <a:gd name="T43" fmla="*/ 35 h 46"/>
              <a:gd name="T44" fmla="*/ 35 w 181"/>
              <a:gd name="T45" fmla="*/ 40 h 46"/>
              <a:gd name="T46" fmla="*/ 18 w 181"/>
              <a:gd name="T47" fmla="*/ 44 h 46"/>
              <a:gd name="T48" fmla="*/ 0 w 181"/>
              <a:gd name="T49" fmla="*/ 46 h 46"/>
              <a:gd name="T50" fmla="*/ 1 w 181"/>
              <a:gd name="T51" fmla="*/ 46 h 46"/>
              <a:gd name="T52" fmla="*/ 1 w 181"/>
              <a:gd name="T53" fmla="*/ 42 h 46"/>
              <a:gd name="T54" fmla="*/ 1 w 181"/>
              <a:gd name="T55" fmla="*/ 4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1" h="46">
                <a:moveTo>
                  <a:pt x="1" y="41"/>
                </a:moveTo>
                <a:lnTo>
                  <a:pt x="21" y="39"/>
                </a:lnTo>
                <a:lnTo>
                  <a:pt x="29" y="36"/>
                </a:lnTo>
                <a:lnTo>
                  <a:pt x="38" y="35"/>
                </a:lnTo>
                <a:lnTo>
                  <a:pt x="86" y="21"/>
                </a:lnTo>
                <a:lnTo>
                  <a:pt x="131" y="9"/>
                </a:lnTo>
                <a:lnTo>
                  <a:pt x="143" y="7"/>
                </a:lnTo>
                <a:lnTo>
                  <a:pt x="157" y="5"/>
                </a:lnTo>
                <a:lnTo>
                  <a:pt x="170" y="3"/>
                </a:lnTo>
                <a:lnTo>
                  <a:pt x="181" y="0"/>
                </a:lnTo>
                <a:lnTo>
                  <a:pt x="180" y="1"/>
                </a:lnTo>
                <a:lnTo>
                  <a:pt x="180" y="3"/>
                </a:lnTo>
                <a:lnTo>
                  <a:pt x="178" y="3"/>
                </a:lnTo>
                <a:lnTo>
                  <a:pt x="178" y="5"/>
                </a:lnTo>
                <a:lnTo>
                  <a:pt x="177" y="5"/>
                </a:lnTo>
                <a:lnTo>
                  <a:pt x="177" y="7"/>
                </a:lnTo>
                <a:lnTo>
                  <a:pt x="176" y="7"/>
                </a:lnTo>
                <a:lnTo>
                  <a:pt x="165" y="9"/>
                </a:lnTo>
                <a:lnTo>
                  <a:pt x="152" y="12"/>
                </a:lnTo>
                <a:lnTo>
                  <a:pt x="125" y="16"/>
                </a:lnTo>
                <a:lnTo>
                  <a:pt x="82" y="28"/>
                </a:lnTo>
                <a:lnTo>
                  <a:pt x="59" y="35"/>
                </a:lnTo>
                <a:lnTo>
                  <a:pt x="35" y="40"/>
                </a:lnTo>
                <a:lnTo>
                  <a:pt x="18" y="44"/>
                </a:lnTo>
                <a:lnTo>
                  <a:pt x="0" y="46"/>
                </a:lnTo>
                <a:lnTo>
                  <a:pt x="1" y="46"/>
                </a:lnTo>
                <a:lnTo>
                  <a:pt x="1" y="42"/>
                </a:lnTo>
                <a:lnTo>
                  <a:pt x="1" y="41"/>
                </a:lnTo>
                <a:close/>
              </a:path>
            </a:pathLst>
          </a:custGeom>
          <a:solidFill>
            <a:srgbClr val="C0C0C0"/>
          </a:solidFill>
          <a:ln w="0">
            <a:solidFill>
              <a:srgbClr val="000000"/>
            </a:solidFill>
            <a:prstDash val="solid"/>
            <a:round/>
            <a:headEnd/>
            <a:tailEnd/>
          </a:ln>
        </p:spPr>
        <p:txBody>
          <a:bodyPr/>
          <a:lstStyle/>
          <a:p>
            <a:endParaRPr lang="fr-FR"/>
          </a:p>
        </p:txBody>
      </p:sp>
      <p:sp>
        <p:nvSpPr>
          <p:cNvPr id="502031" name="Rectangle 271"/>
          <p:cNvSpPr>
            <a:spLocks noChangeArrowheads="1"/>
          </p:cNvSpPr>
          <p:nvPr/>
        </p:nvSpPr>
        <p:spPr bwMode="auto">
          <a:xfrm>
            <a:off x="865188" y="1388145"/>
            <a:ext cx="25400" cy="3349625"/>
          </a:xfrm>
          <a:prstGeom prst="rect">
            <a:avLst/>
          </a:prstGeom>
          <a:solidFill>
            <a:srgbClr val="808080"/>
          </a:solidFill>
          <a:ln w="0">
            <a:solidFill>
              <a:srgbClr val="000000"/>
            </a:solidFill>
            <a:miter lim="800000"/>
            <a:headEnd/>
            <a:tailEnd/>
          </a:ln>
        </p:spPr>
        <p:txBody>
          <a:bodyPr/>
          <a:lstStyle/>
          <a:p>
            <a:endParaRPr lang="fr-FR"/>
          </a:p>
        </p:txBody>
      </p:sp>
      <p:sp>
        <p:nvSpPr>
          <p:cNvPr id="502032" name="Rectangle 272"/>
          <p:cNvSpPr>
            <a:spLocks noChangeArrowheads="1"/>
          </p:cNvSpPr>
          <p:nvPr/>
        </p:nvSpPr>
        <p:spPr bwMode="auto">
          <a:xfrm>
            <a:off x="927100" y="2637507"/>
            <a:ext cx="4763" cy="571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33" name="Rectangle 273"/>
          <p:cNvSpPr>
            <a:spLocks noChangeArrowheads="1"/>
          </p:cNvSpPr>
          <p:nvPr/>
        </p:nvSpPr>
        <p:spPr bwMode="auto">
          <a:xfrm>
            <a:off x="949325" y="2300957"/>
            <a:ext cx="14288" cy="746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34" name="Rectangle 274"/>
          <p:cNvSpPr>
            <a:spLocks noChangeArrowheads="1"/>
          </p:cNvSpPr>
          <p:nvPr/>
        </p:nvSpPr>
        <p:spPr bwMode="auto">
          <a:xfrm>
            <a:off x="981075" y="2296195"/>
            <a:ext cx="9525" cy="85725"/>
          </a:xfrm>
          <a:prstGeom prst="rect">
            <a:avLst/>
          </a:prstGeom>
          <a:solidFill>
            <a:srgbClr val="EDED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35" name="Rectangle 275"/>
          <p:cNvSpPr>
            <a:spLocks noChangeArrowheads="1"/>
          </p:cNvSpPr>
          <p:nvPr/>
        </p:nvSpPr>
        <p:spPr bwMode="auto">
          <a:xfrm>
            <a:off x="990600" y="2291432"/>
            <a:ext cx="39688" cy="92075"/>
          </a:xfrm>
          <a:prstGeom prst="rect">
            <a:avLst/>
          </a:prstGeom>
          <a:solidFill>
            <a:srgbClr val="EDED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36" name="Rectangle 276"/>
          <p:cNvSpPr>
            <a:spLocks noChangeArrowheads="1"/>
          </p:cNvSpPr>
          <p:nvPr/>
        </p:nvSpPr>
        <p:spPr bwMode="auto">
          <a:xfrm>
            <a:off x="1030288" y="2289845"/>
            <a:ext cx="38100" cy="95250"/>
          </a:xfrm>
          <a:prstGeom prst="rect">
            <a:avLst/>
          </a:prstGeom>
          <a:solidFill>
            <a:srgbClr val="EDED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37" name="Rectangle 277"/>
          <p:cNvSpPr>
            <a:spLocks noChangeArrowheads="1"/>
          </p:cNvSpPr>
          <p:nvPr/>
        </p:nvSpPr>
        <p:spPr bwMode="auto">
          <a:xfrm>
            <a:off x="1068388" y="2289845"/>
            <a:ext cx="30162" cy="95250"/>
          </a:xfrm>
          <a:prstGeom prst="rect">
            <a:avLst/>
          </a:prstGeom>
          <a:solidFill>
            <a:srgbClr val="A16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38" name="Rectangle 278"/>
          <p:cNvSpPr>
            <a:spLocks noChangeArrowheads="1"/>
          </p:cNvSpPr>
          <p:nvPr/>
        </p:nvSpPr>
        <p:spPr bwMode="auto">
          <a:xfrm>
            <a:off x="1098550" y="2291432"/>
            <a:ext cx="41275" cy="92075"/>
          </a:xfrm>
          <a:prstGeom prst="rect">
            <a:avLst/>
          </a:prstGeom>
          <a:solidFill>
            <a:srgbClr val="A16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39" name="Rectangle 279"/>
          <p:cNvSpPr>
            <a:spLocks noChangeArrowheads="1"/>
          </p:cNvSpPr>
          <p:nvPr/>
        </p:nvSpPr>
        <p:spPr bwMode="auto">
          <a:xfrm>
            <a:off x="1139825" y="2296195"/>
            <a:ext cx="14288" cy="85725"/>
          </a:xfrm>
          <a:prstGeom prst="rect">
            <a:avLst/>
          </a:prstGeom>
          <a:solidFill>
            <a:srgbClr val="A16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40" name="Rectangle 280"/>
          <p:cNvSpPr>
            <a:spLocks noChangeArrowheads="1"/>
          </p:cNvSpPr>
          <p:nvPr/>
        </p:nvSpPr>
        <p:spPr bwMode="auto">
          <a:xfrm>
            <a:off x="1168400" y="2300957"/>
            <a:ext cx="12700" cy="74613"/>
          </a:xfrm>
          <a:prstGeom prst="rect">
            <a:avLst/>
          </a:prstGeom>
          <a:solidFill>
            <a:srgbClr val="814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41" name="Oval 281"/>
          <p:cNvSpPr>
            <a:spLocks noChangeArrowheads="1"/>
          </p:cNvSpPr>
          <p:nvPr/>
        </p:nvSpPr>
        <p:spPr bwMode="auto">
          <a:xfrm>
            <a:off x="892175" y="2289845"/>
            <a:ext cx="347663" cy="95250"/>
          </a:xfrm>
          <a:prstGeom prst="ellipse">
            <a:avLst/>
          </a:prstGeom>
          <a:gradFill rotWithShape="0">
            <a:gsLst>
              <a:gs pos="0">
                <a:schemeClr val="folHlink"/>
              </a:gs>
              <a:gs pos="100000">
                <a:srgbClr val="FFCC99"/>
              </a:gs>
            </a:gsLst>
            <a:lin ang="0" scaled="1"/>
          </a:gradFill>
          <a:ln w="0">
            <a:solidFill>
              <a:srgbClr val="000000"/>
            </a:solidFill>
            <a:round/>
            <a:headEnd/>
            <a:tailEnd/>
          </a:ln>
        </p:spPr>
        <p:txBody>
          <a:bodyPr/>
          <a:lstStyle/>
          <a:p>
            <a:endParaRPr lang="fr-FR"/>
          </a:p>
        </p:txBody>
      </p:sp>
      <p:sp>
        <p:nvSpPr>
          <p:cNvPr id="502042" name="Rectangle 282"/>
          <p:cNvSpPr>
            <a:spLocks noChangeArrowheads="1"/>
          </p:cNvSpPr>
          <p:nvPr/>
        </p:nvSpPr>
        <p:spPr bwMode="auto">
          <a:xfrm>
            <a:off x="1049338" y="1797720"/>
            <a:ext cx="15875" cy="530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43" name="Rectangle 283"/>
          <p:cNvSpPr>
            <a:spLocks noChangeArrowheads="1"/>
          </p:cNvSpPr>
          <p:nvPr/>
        </p:nvSpPr>
        <p:spPr bwMode="auto">
          <a:xfrm>
            <a:off x="1065213" y="1797720"/>
            <a:ext cx="17462"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44" name="Freeform 284"/>
          <p:cNvSpPr>
            <a:spLocks/>
          </p:cNvSpPr>
          <p:nvPr/>
        </p:nvSpPr>
        <p:spPr bwMode="auto">
          <a:xfrm>
            <a:off x="1046163" y="1797720"/>
            <a:ext cx="46037" cy="530225"/>
          </a:xfrm>
          <a:custGeom>
            <a:avLst/>
            <a:gdLst>
              <a:gd name="T0" fmla="*/ 0 w 21"/>
              <a:gd name="T1" fmla="*/ 0 h 255"/>
              <a:gd name="T2" fmla="*/ 0 w 21"/>
              <a:gd name="T3" fmla="*/ 252 h 255"/>
              <a:gd name="T4" fmla="*/ 1 w 21"/>
              <a:gd name="T5" fmla="*/ 253 h 255"/>
              <a:gd name="T6" fmla="*/ 4 w 21"/>
              <a:gd name="T7" fmla="*/ 254 h 255"/>
              <a:gd name="T8" fmla="*/ 13 w 21"/>
              <a:gd name="T9" fmla="*/ 255 h 255"/>
              <a:gd name="T10" fmla="*/ 18 w 21"/>
              <a:gd name="T11" fmla="*/ 254 h 255"/>
              <a:gd name="T12" fmla="*/ 21 w 21"/>
              <a:gd name="T13" fmla="*/ 252 h 255"/>
              <a:gd name="T14" fmla="*/ 21 w 21"/>
              <a:gd name="T15" fmla="*/ 0 h 255"/>
              <a:gd name="T16" fmla="*/ 0 w 21"/>
              <a:gd name="T1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55">
                <a:moveTo>
                  <a:pt x="0" y="0"/>
                </a:moveTo>
                <a:lnTo>
                  <a:pt x="0" y="252"/>
                </a:lnTo>
                <a:lnTo>
                  <a:pt x="1" y="253"/>
                </a:lnTo>
                <a:lnTo>
                  <a:pt x="4" y="254"/>
                </a:lnTo>
                <a:lnTo>
                  <a:pt x="13" y="255"/>
                </a:lnTo>
                <a:lnTo>
                  <a:pt x="18" y="254"/>
                </a:lnTo>
                <a:lnTo>
                  <a:pt x="21" y="252"/>
                </a:lnTo>
                <a:lnTo>
                  <a:pt x="21" y="0"/>
                </a:lnTo>
                <a:lnTo>
                  <a:pt x="0"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2045" name="Freeform 285"/>
          <p:cNvSpPr>
            <a:spLocks/>
          </p:cNvSpPr>
          <p:nvPr/>
        </p:nvSpPr>
        <p:spPr bwMode="auto">
          <a:xfrm>
            <a:off x="930275" y="2246982"/>
            <a:ext cx="273050" cy="104775"/>
          </a:xfrm>
          <a:custGeom>
            <a:avLst/>
            <a:gdLst>
              <a:gd name="T0" fmla="*/ 0 w 123"/>
              <a:gd name="T1" fmla="*/ 10 h 51"/>
              <a:gd name="T2" fmla="*/ 1 w 123"/>
              <a:gd name="T3" fmla="*/ 16 h 51"/>
              <a:gd name="T4" fmla="*/ 5 w 123"/>
              <a:gd name="T5" fmla="*/ 21 h 51"/>
              <a:gd name="T6" fmla="*/ 11 w 123"/>
              <a:gd name="T7" fmla="*/ 25 h 51"/>
              <a:gd name="T8" fmla="*/ 19 w 123"/>
              <a:gd name="T9" fmla="*/ 29 h 51"/>
              <a:gd name="T10" fmla="*/ 40 w 123"/>
              <a:gd name="T11" fmla="*/ 34 h 51"/>
              <a:gd name="T12" fmla="*/ 64 w 123"/>
              <a:gd name="T13" fmla="*/ 36 h 51"/>
              <a:gd name="T14" fmla="*/ 87 w 123"/>
              <a:gd name="T15" fmla="*/ 33 h 51"/>
              <a:gd name="T16" fmla="*/ 106 w 123"/>
              <a:gd name="T17" fmla="*/ 25 h 51"/>
              <a:gd name="T18" fmla="*/ 113 w 123"/>
              <a:gd name="T19" fmla="*/ 20 h 51"/>
              <a:gd name="T20" fmla="*/ 118 w 123"/>
              <a:gd name="T21" fmla="*/ 14 h 51"/>
              <a:gd name="T22" fmla="*/ 122 w 123"/>
              <a:gd name="T23" fmla="*/ 6 h 51"/>
              <a:gd name="T24" fmla="*/ 123 w 123"/>
              <a:gd name="T25" fmla="*/ 0 h 51"/>
              <a:gd name="T26" fmla="*/ 123 w 123"/>
              <a:gd name="T27" fmla="*/ 14 h 51"/>
              <a:gd name="T28" fmla="*/ 122 w 123"/>
              <a:gd name="T29" fmla="*/ 22 h 51"/>
              <a:gd name="T30" fmla="*/ 118 w 123"/>
              <a:gd name="T31" fmla="*/ 29 h 51"/>
              <a:gd name="T32" fmla="*/ 113 w 123"/>
              <a:gd name="T33" fmla="*/ 36 h 51"/>
              <a:gd name="T34" fmla="*/ 106 w 123"/>
              <a:gd name="T35" fmla="*/ 41 h 51"/>
              <a:gd name="T36" fmla="*/ 87 w 123"/>
              <a:gd name="T37" fmla="*/ 49 h 51"/>
              <a:gd name="T38" fmla="*/ 64 w 123"/>
              <a:gd name="T39" fmla="*/ 51 h 51"/>
              <a:gd name="T40" fmla="*/ 40 w 123"/>
              <a:gd name="T41" fmla="*/ 49 h 51"/>
              <a:gd name="T42" fmla="*/ 19 w 123"/>
              <a:gd name="T43" fmla="*/ 43 h 51"/>
              <a:gd name="T44" fmla="*/ 11 w 123"/>
              <a:gd name="T45" fmla="*/ 39 h 51"/>
              <a:gd name="T46" fmla="*/ 5 w 123"/>
              <a:gd name="T47" fmla="*/ 36 h 51"/>
              <a:gd name="T48" fmla="*/ 1 w 123"/>
              <a:gd name="T49" fmla="*/ 30 h 51"/>
              <a:gd name="T50" fmla="*/ 0 w 123"/>
              <a:gd name="T51" fmla="*/ 25 h 51"/>
              <a:gd name="T52" fmla="*/ 0 w 123"/>
              <a:gd name="T5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51">
                <a:moveTo>
                  <a:pt x="0" y="10"/>
                </a:moveTo>
                <a:lnTo>
                  <a:pt x="1" y="16"/>
                </a:lnTo>
                <a:lnTo>
                  <a:pt x="5" y="21"/>
                </a:lnTo>
                <a:lnTo>
                  <a:pt x="11" y="25"/>
                </a:lnTo>
                <a:lnTo>
                  <a:pt x="19" y="29"/>
                </a:lnTo>
                <a:lnTo>
                  <a:pt x="40" y="34"/>
                </a:lnTo>
                <a:lnTo>
                  <a:pt x="64" y="36"/>
                </a:lnTo>
                <a:lnTo>
                  <a:pt x="87" y="33"/>
                </a:lnTo>
                <a:lnTo>
                  <a:pt x="106" y="25"/>
                </a:lnTo>
                <a:lnTo>
                  <a:pt x="113" y="20"/>
                </a:lnTo>
                <a:lnTo>
                  <a:pt x="118" y="14"/>
                </a:lnTo>
                <a:lnTo>
                  <a:pt x="122" y="6"/>
                </a:lnTo>
                <a:lnTo>
                  <a:pt x="123" y="0"/>
                </a:lnTo>
                <a:lnTo>
                  <a:pt x="123" y="14"/>
                </a:lnTo>
                <a:lnTo>
                  <a:pt x="122" y="22"/>
                </a:lnTo>
                <a:lnTo>
                  <a:pt x="118" y="29"/>
                </a:lnTo>
                <a:lnTo>
                  <a:pt x="113" y="36"/>
                </a:lnTo>
                <a:lnTo>
                  <a:pt x="106" y="41"/>
                </a:lnTo>
                <a:lnTo>
                  <a:pt x="87" y="49"/>
                </a:lnTo>
                <a:lnTo>
                  <a:pt x="64" y="51"/>
                </a:lnTo>
                <a:lnTo>
                  <a:pt x="40" y="49"/>
                </a:lnTo>
                <a:lnTo>
                  <a:pt x="19" y="43"/>
                </a:lnTo>
                <a:lnTo>
                  <a:pt x="11" y="39"/>
                </a:lnTo>
                <a:lnTo>
                  <a:pt x="5" y="36"/>
                </a:lnTo>
                <a:lnTo>
                  <a:pt x="1" y="30"/>
                </a:lnTo>
                <a:lnTo>
                  <a:pt x="0" y="25"/>
                </a:lnTo>
                <a:lnTo>
                  <a:pt x="0" y="10"/>
                </a:lnTo>
                <a:close/>
              </a:path>
            </a:pathLst>
          </a:custGeom>
          <a:solidFill>
            <a:srgbClr val="E0E0E0"/>
          </a:solidFill>
          <a:ln w="0">
            <a:solidFill>
              <a:srgbClr val="000000"/>
            </a:solidFill>
            <a:prstDash val="solid"/>
            <a:round/>
            <a:headEnd/>
            <a:tailEnd/>
          </a:ln>
        </p:spPr>
        <p:txBody>
          <a:bodyPr/>
          <a:lstStyle/>
          <a:p>
            <a:endParaRPr lang="fr-FR"/>
          </a:p>
        </p:txBody>
      </p:sp>
      <p:sp>
        <p:nvSpPr>
          <p:cNvPr id="502046" name="Freeform 286"/>
          <p:cNvSpPr>
            <a:spLocks/>
          </p:cNvSpPr>
          <p:nvPr/>
        </p:nvSpPr>
        <p:spPr bwMode="auto">
          <a:xfrm>
            <a:off x="930275" y="2189832"/>
            <a:ext cx="273050" cy="107950"/>
          </a:xfrm>
          <a:custGeom>
            <a:avLst/>
            <a:gdLst>
              <a:gd name="T0" fmla="*/ 0 w 123"/>
              <a:gd name="T1" fmla="*/ 11 h 52"/>
              <a:gd name="T2" fmla="*/ 1 w 123"/>
              <a:gd name="T3" fmla="*/ 16 h 52"/>
              <a:gd name="T4" fmla="*/ 5 w 123"/>
              <a:gd name="T5" fmla="*/ 21 h 52"/>
              <a:gd name="T6" fmla="*/ 11 w 123"/>
              <a:gd name="T7" fmla="*/ 25 h 52"/>
              <a:gd name="T8" fmla="*/ 19 w 123"/>
              <a:gd name="T9" fmla="*/ 29 h 52"/>
              <a:gd name="T10" fmla="*/ 40 w 123"/>
              <a:gd name="T11" fmla="*/ 35 h 52"/>
              <a:gd name="T12" fmla="*/ 64 w 123"/>
              <a:gd name="T13" fmla="*/ 37 h 52"/>
              <a:gd name="T14" fmla="*/ 87 w 123"/>
              <a:gd name="T15" fmla="*/ 35 h 52"/>
              <a:gd name="T16" fmla="*/ 106 w 123"/>
              <a:gd name="T17" fmla="*/ 27 h 52"/>
              <a:gd name="T18" fmla="*/ 113 w 123"/>
              <a:gd name="T19" fmla="*/ 20 h 52"/>
              <a:gd name="T20" fmla="*/ 118 w 123"/>
              <a:gd name="T21" fmla="*/ 15 h 52"/>
              <a:gd name="T22" fmla="*/ 122 w 123"/>
              <a:gd name="T23" fmla="*/ 8 h 52"/>
              <a:gd name="T24" fmla="*/ 123 w 123"/>
              <a:gd name="T25" fmla="*/ 0 h 52"/>
              <a:gd name="T26" fmla="*/ 123 w 123"/>
              <a:gd name="T27" fmla="*/ 15 h 52"/>
              <a:gd name="T28" fmla="*/ 122 w 123"/>
              <a:gd name="T29" fmla="*/ 23 h 52"/>
              <a:gd name="T30" fmla="*/ 118 w 123"/>
              <a:gd name="T31" fmla="*/ 29 h 52"/>
              <a:gd name="T32" fmla="*/ 113 w 123"/>
              <a:gd name="T33" fmla="*/ 36 h 52"/>
              <a:gd name="T34" fmla="*/ 106 w 123"/>
              <a:gd name="T35" fmla="*/ 41 h 52"/>
              <a:gd name="T36" fmla="*/ 87 w 123"/>
              <a:gd name="T37" fmla="*/ 49 h 52"/>
              <a:gd name="T38" fmla="*/ 64 w 123"/>
              <a:gd name="T39" fmla="*/ 52 h 52"/>
              <a:gd name="T40" fmla="*/ 40 w 123"/>
              <a:gd name="T41" fmla="*/ 49 h 52"/>
              <a:gd name="T42" fmla="*/ 19 w 123"/>
              <a:gd name="T43" fmla="*/ 44 h 52"/>
              <a:gd name="T44" fmla="*/ 11 w 123"/>
              <a:gd name="T45" fmla="*/ 40 h 52"/>
              <a:gd name="T46" fmla="*/ 5 w 123"/>
              <a:gd name="T47" fmla="*/ 36 h 52"/>
              <a:gd name="T48" fmla="*/ 1 w 123"/>
              <a:gd name="T49" fmla="*/ 32 h 52"/>
              <a:gd name="T50" fmla="*/ 0 w 123"/>
              <a:gd name="T51" fmla="*/ 27 h 52"/>
              <a:gd name="T52" fmla="*/ 0 w 123"/>
              <a:gd name="T53"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52">
                <a:moveTo>
                  <a:pt x="0" y="11"/>
                </a:moveTo>
                <a:lnTo>
                  <a:pt x="1" y="16"/>
                </a:lnTo>
                <a:lnTo>
                  <a:pt x="5" y="21"/>
                </a:lnTo>
                <a:lnTo>
                  <a:pt x="11" y="25"/>
                </a:lnTo>
                <a:lnTo>
                  <a:pt x="19" y="29"/>
                </a:lnTo>
                <a:lnTo>
                  <a:pt x="40" y="35"/>
                </a:lnTo>
                <a:lnTo>
                  <a:pt x="64" y="37"/>
                </a:lnTo>
                <a:lnTo>
                  <a:pt x="87" y="35"/>
                </a:lnTo>
                <a:lnTo>
                  <a:pt x="106" y="27"/>
                </a:lnTo>
                <a:lnTo>
                  <a:pt x="113" y="20"/>
                </a:lnTo>
                <a:lnTo>
                  <a:pt x="118" y="15"/>
                </a:lnTo>
                <a:lnTo>
                  <a:pt x="122" y="8"/>
                </a:lnTo>
                <a:lnTo>
                  <a:pt x="123" y="0"/>
                </a:lnTo>
                <a:lnTo>
                  <a:pt x="123" y="15"/>
                </a:lnTo>
                <a:lnTo>
                  <a:pt x="122" y="23"/>
                </a:lnTo>
                <a:lnTo>
                  <a:pt x="118" y="29"/>
                </a:lnTo>
                <a:lnTo>
                  <a:pt x="113" y="36"/>
                </a:lnTo>
                <a:lnTo>
                  <a:pt x="106" y="41"/>
                </a:lnTo>
                <a:lnTo>
                  <a:pt x="87" y="49"/>
                </a:lnTo>
                <a:lnTo>
                  <a:pt x="64" y="52"/>
                </a:lnTo>
                <a:lnTo>
                  <a:pt x="40" y="49"/>
                </a:lnTo>
                <a:lnTo>
                  <a:pt x="19" y="44"/>
                </a:lnTo>
                <a:lnTo>
                  <a:pt x="11" y="40"/>
                </a:lnTo>
                <a:lnTo>
                  <a:pt x="5" y="36"/>
                </a:lnTo>
                <a:lnTo>
                  <a:pt x="1" y="32"/>
                </a:lnTo>
                <a:lnTo>
                  <a:pt x="0" y="27"/>
                </a:lnTo>
                <a:lnTo>
                  <a:pt x="0" y="11"/>
                </a:lnTo>
                <a:close/>
              </a:path>
            </a:pathLst>
          </a:custGeom>
          <a:solidFill>
            <a:srgbClr val="E0E0E0"/>
          </a:solidFill>
          <a:ln w="0">
            <a:solidFill>
              <a:srgbClr val="000000"/>
            </a:solidFill>
            <a:prstDash val="solid"/>
            <a:round/>
            <a:headEnd/>
            <a:tailEnd/>
          </a:ln>
        </p:spPr>
        <p:txBody>
          <a:bodyPr/>
          <a:lstStyle/>
          <a:p>
            <a:endParaRPr lang="fr-FR"/>
          </a:p>
        </p:txBody>
      </p:sp>
      <p:sp>
        <p:nvSpPr>
          <p:cNvPr id="502047" name="Freeform 287"/>
          <p:cNvSpPr>
            <a:spLocks/>
          </p:cNvSpPr>
          <p:nvPr/>
        </p:nvSpPr>
        <p:spPr bwMode="auto">
          <a:xfrm>
            <a:off x="930275" y="2129507"/>
            <a:ext cx="273050" cy="107950"/>
          </a:xfrm>
          <a:custGeom>
            <a:avLst/>
            <a:gdLst>
              <a:gd name="T0" fmla="*/ 0 w 123"/>
              <a:gd name="T1" fmla="*/ 11 h 52"/>
              <a:gd name="T2" fmla="*/ 1 w 123"/>
              <a:gd name="T3" fmla="*/ 16 h 52"/>
              <a:gd name="T4" fmla="*/ 5 w 123"/>
              <a:gd name="T5" fmla="*/ 21 h 52"/>
              <a:gd name="T6" fmla="*/ 11 w 123"/>
              <a:gd name="T7" fmla="*/ 25 h 52"/>
              <a:gd name="T8" fmla="*/ 19 w 123"/>
              <a:gd name="T9" fmla="*/ 29 h 52"/>
              <a:gd name="T10" fmla="*/ 40 w 123"/>
              <a:gd name="T11" fmla="*/ 35 h 52"/>
              <a:gd name="T12" fmla="*/ 64 w 123"/>
              <a:gd name="T13" fmla="*/ 37 h 52"/>
              <a:gd name="T14" fmla="*/ 87 w 123"/>
              <a:gd name="T15" fmla="*/ 35 h 52"/>
              <a:gd name="T16" fmla="*/ 106 w 123"/>
              <a:gd name="T17" fmla="*/ 27 h 52"/>
              <a:gd name="T18" fmla="*/ 113 w 123"/>
              <a:gd name="T19" fmla="*/ 20 h 52"/>
              <a:gd name="T20" fmla="*/ 118 w 123"/>
              <a:gd name="T21" fmla="*/ 15 h 52"/>
              <a:gd name="T22" fmla="*/ 122 w 123"/>
              <a:gd name="T23" fmla="*/ 8 h 52"/>
              <a:gd name="T24" fmla="*/ 123 w 123"/>
              <a:gd name="T25" fmla="*/ 0 h 52"/>
              <a:gd name="T26" fmla="*/ 123 w 123"/>
              <a:gd name="T27" fmla="*/ 15 h 52"/>
              <a:gd name="T28" fmla="*/ 122 w 123"/>
              <a:gd name="T29" fmla="*/ 23 h 52"/>
              <a:gd name="T30" fmla="*/ 118 w 123"/>
              <a:gd name="T31" fmla="*/ 29 h 52"/>
              <a:gd name="T32" fmla="*/ 113 w 123"/>
              <a:gd name="T33" fmla="*/ 36 h 52"/>
              <a:gd name="T34" fmla="*/ 106 w 123"/>
              <a:gd name="T35" fmla="*/ 41 h 52"/>
              <a:gd name="T36" fmla="*/ 87 w 123"/>
              <a:gd name="T37" fmla="*/ 49 h 52"/>
              <a:gd name="T38" fmla="*/ 64 w 123"/>
              <a:gd name="T39" fmla="*/ 52 h 52"/>
              <a:gd name="T40" fmla="*/ 40 w 123"/>
              <a:gd name="T41" fmla="*/ 49 h 52"/>
              <a:gd name="T42" fmla="*/ 19 w 123"/>
              <a:gd name="T43" fmla="*/ 44 h 52"/>
              <a:gd name="T44" fmla="*/ 11 w 123"/>
              <a:gd name="T45" fmla="*/ 40 h 52"/>
              <a:gd name="T46" fmla="*/ 5 w 123"/>
              <a:gd name="T47" fmla="*/ 36 h 52"/>
              <a:gd name="T48" fmla="*/ 1 w 123"/>
              <a:gd name="T49" fmla="*/ 31 h 52"/>
              <a:gd name="T50" fmla="*/ 0 w 123"/>
              <a:gd name="T51" fmla="*/ 25 h 52"/>
              <a:gd name="T52" fmla="*/ 0 w 123"/>
              <a:gd name="T53"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52">
                <a:moveTo>
                  <a:pt x="0" y="11"/>
                </a:moveTo>
                <a:lnTo>
                  <a:pt x="1" y="16"/>
                </a:lnTo>
                <a:lnTo>
                  <a:pt x="5" y="21"/>
                </a:lnTo>
                <a:lnTo>
                  <a:pt x="11" y="25"/>
                </a:lnTo>
                <a:lnTo>
                  <a:pt x="19" y="29"/>
                </a:lnTo>
                <a:lnTo>
                  <a:pt x="40" y="35"/>
                </a:lnTo>
                <a:lnTo>
                  <a:pt x="64" y="37"/>
                </a:lnTo>
                <a:lnTo>
                  <a:pt x="87" y="35"/>
                </a:lnTo>
                <a:lnTo>
                  <a:pt x="106" y="27"/>
                </a:lnTo>
                <a:lnTo>
                  <a:pt x="113" y="20"/>
                </a:lnTo>
                <a:lnTo>
                  <a:pt x="118" y="15"/>
                </a:lnTo>
                <a:lnTo>
                  <a:pt x="122" y="8"/>
                </a:lnTo>
                <a:lnTo>
                  <a:pt x="123" y="0"/>
                </a:lnTo>
                <a:lnTo>
                  <a:pt x="123" y="15"/>
                </a:lnTo>
                <a:lnTo>
                  <a:pt x="122" y="23"/>
                </a:lnTo>
                <a:lnTo>
                  <a:pt x="118" y="29"/>
                </a:lnTo>
                <a:lnTo>
                  <a:pt x="113" y="36"/>
                </a:lnTo>
                <a:lnTo>
                  <a:pt x="106" y="41"/>
                </a:lnTo>
                <a:lnTo>
                  <a:pt x="87" y="49"/>
                </a:lnTo>
                <a:lnTo>
                  <a:pt x="64" y="52"/>
                </a:lnTo>
                <a:lnTo>
                  <a:pt x="40" y="49"/>
                </a:lnTo>
                <a:lnTo>
                  <a:pt x="19" y="44"/>
                </a:lnTo>
                <a:lnTo>
                  <a:pt x="11" y="40"/>
                </a:lnTo>
                <a:lnTo>
                  <a:pt x="5" y="36"/>
                </a:lnTo>
                <a:lnTo>
                  <a:pt x="1" y="31"/>
                </a:lnTo>
                <a:lnTo>
                  <a:pt x="0" y="25"/>
                </a:lnTo>
                <a:lnTo>
                  <a:pt x="0" y="11"/>
                </a:lnTo>
                <a:close/>
              </a:path>
            </a:pathLst>
          </a:custGeom>
          <a:solidFill>
            <a:srgbClr val="E0E0E0"/>
          </a:solidFill>
          <a:ln w="0">
            <a:solidFill>
              <a:srgbClr val="000000"/>
            </a:solidFill>
            <a:prstDash val="solid"/>
            <a:round/>
            <a:headEnd/>
            <a:tailEnd/>
          </a:ln>
        </p:spPr>
        <p:txBody>
          <a:bodyPr/>
          <a:lstStyle/>
          <a:p>
            <a:endParaRPr lang="fr-FR"/>
          </a:p>
        </p:txBody>
      </p:sp>
      <p:sp>
        <p:nvSpPr>
          <p:cNvPr id="502048" name="Freeform 288"/>
          <p:cNvSpPr>
            <a:spLocks/>
          </p:cNvSpPr>
          <p:nvPr/>
        </p:nvSpPr>
        <p:spPr bwMode="auto">
          <a:xfrm>
            <a:off x="930275" y="2077120"/>
            <a:ext cx="273050" cy="109537"/>
          </a:xfrm>
          <a:custGeom>
            <a:avLst/>
            <a:gdLst>
              <a:gd name="T0" fmla="*/ 0 w 123"/>
              <a:gd name="T1" fmla="*/ 10 h 53"/>
              <a:gd name="T2" fmla="*/ 1 w 123"/>
              <a:gd name="T3" fmla="*/ 16 h 53"/>
              <a:gd name="T4" fmla="*/ 5 w 123"/>
              <a:gd name="T5" fmla="*/ 21 h 53"/>
              <a:gd name="T6" fmla="*/ 11 w 123"/>
              <a:gd name="T7" fmla="*/ 25 h 53"/>
              <a:gd name="T8" fmla="*/ 19 w 123"/>
              <a:gd name="T9" fmla="*/ 29 h 53"/>
              <a:gd name="T10" fmla="*/ 40 w 123"/>
              <a:gd name="T11" fmla="*/ 34 h 53"/>
              <a:gd name="T12" fmla="*/ 64 w 123"/>
              <a:gd name="T13" fmla="*/ 37 h 53"/>
              <a:gd name="T14" fmla="*/ 87 w 123"/>
              <a:gd name="T15" fmla="*/ 34 h 53"/>
              <a:gd name="T16" fmla="*/ 106 w 123"/>
              <a:gd name="T17" fmla="*/ 26 h 53"/>
              <a:gd name="T18" fmla="*/ 113 w 123"/>
              <a:gd name="T19" fmla="*/ 20 h 53"/>
              <a:gd name="T20" fmla="*/ 118 w 123"/>
              <a:gd name="T21" fmla="*/ 14 h 53"/>
              <a:gd name="T22" fmla="*/ 122 w 123"/>
              <a:gd name="T23" fmla="*/ 8 h 53"/>
              <a:gd name="T24" fmla="*/ 123 w 123"/>
              <a:gd name="T25" fmla="*/ 0 h 53"/>
              <a:gd name="T26" fmla="*/ 123 w 123"/>
              <a:gd name="T27" fmla="*/ 16 h 53"/>
              <a:gd name="T28" fmla="*/ 122 w 123"/>
              <a:gd name="T29" fmla="*/ 24 h 53"/>
              <a:gd name="T30" fmla="*/ 118 w 123"/>
              <a:gd name="T31" fmla="*/ 30 h 53"/>
              <a:gd name="T32" fmla="*/ 113 w 123"/>
              <a:gd name="T33" fmla="*/ 35 h 53"/>
              <a:gd name="T34" fmla="*/ 106 w 123"/>
              <a:gd name="T35" fmla="*/ 42 h 53"/>
              <a:gd name="T36" fmla="*/ 87 w 123"/>
              <a:gd name="T37" fmla="*/ 50 h 53"/>
              <a:gd name="T38" fmla="*/ 64 w 123"/>
              <a:gd name="T39" fmla="*/ 53 h 53"/>
              <a:gd name="T40" fmla="*/ 40 w 123"/>
              <a:gd name="T41" fmla="*/ 50 h 53"/>
              <a:gd name="T42" fmla="*/ 19 w 123"/>
              <a:gd name="T43" fmla="*/ 45 h 53"/>
              <a:gd name="T44" fmla="*/ 11 w 123"/>
              <a:gd name="T45" fmla="*/ 41 h 53"/>
              <a:gd name="T46" fmla="*/ 5 w 123"/>
              <a:gd name="T47" fmla="*/ 37 h 53"/>
              <a:gd name="T48" fmla="*/ 1 w 123"/>
              <a:gd name="T49" fmla="*/ 31 h 53"/>
              <a:gd name="T50" fmla="*/ 0 w 123"/>
              <a:gd name="T51" fmla="*/ 26 h 53"/>
              <a:gd name="T52" fmla="*/ 0 w 123"/>
              <a:gd name="T53"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53">
                <a:moveTo>
                  <a:pt x="0" y="10"/>
                </a:moveTo>
                <a:lnTo>
                  <a:pt x="1" y="16"/>
                </a:lnTo>
                <a:lnTo>
                  <a:pt x="5" y="21"/>
                </a:lnTo>
                <a:lnTo>
                  <a:pt x="11" y="25"/>
                </a:lnTo>
                <a:lnTo>
                  <a:pt x="19" y="29"/>
                </a:lnTo>
                <a:lnTo>
                  <a:pt x="40" y="34"/>
                </a:lnTo>
                <a:lnTo>
                  <a:pt x="64" y="37"/>
                </a:lnTo>
                <a:lnTo>
                  <a:pt x="87" y="34"/>
                </a:lnTo>
                <a:lnTo>
                  <a:pt x="106" y="26"/>
                </a:lnTo>
                <a:lnTo>
                  <a:pt x="113" y="20"/>
                </a:lnTo>
                <a:lnTo>
                  <a:pt x="118" y="14"/>
                </a:lnTo>
                <a:lnTo>
                  <a:pt x="122" y="8"/>
                </a:lnTo>
                <a:lnTo>
                  <a:pt x="123" y="0"/>
                </a:lnTo>
                <a:lnTo>
                  <a:pt x="123" y="16"/>
                </a:lnTo>
                <a:lnTo>
                  <a:pt x="122" y="24"/>
                </a:lnTo>
                <a:lnTo>
                  <a:pt x="118" y="30"/>
                </a:lnTo>
                <a:lnTo>
                  <a:pt x="113" y="35"/>
                </a:lnTo>
                <a:lnTo>
                  <a:pt x="106" y="42"/>
                </a:lnTo>
                <a:lnTo>
                  <a:pt x="87" y="50"/>
                </a:lnTo>
                <a:lnTo>
                  <a:pt x="64" y="53"/>
                </a:lnTo>
                <a:lnTo>
                  <a:pt x="40" y="50"/>
                </a:lnTo>
                <a:lnTo>
                  <a:pt x="19" y="45"/>
                </a:lnTo>
                <a:lnTo>
                  <a:pt x="11" y="41"/>
                </a:lnTo>
                <a:lnTo>
                  <a:pt x="5" y="37"/>
                </a:lnTo>
                <a:lnTo>
                  <a:pt x="1" y="31"/>
                </a:lnTo>
                <a:lnTo>
                  <a:pt x="0" y="26"/>
                </a:lnTo>
                <a:lnTo>
                  <a:pt x="0" y="10"/>
                </a:lnTo>
                <a:close/>
              </a:path>
            </a:pathLst>
          </a:custGeom>
          <a:solidFill>
            <a:srgbClr val="E0E0E0"/>
          </a:solidFill>
          <a:ln w="0">
            <a:solidFill>
              <a:srgbClr val="000000"/>
            </a:solidFill>
            <a:prstDash val="solid"/>
            <a:round/>
            <a:headEnd/>
            <a:tailEnd/>
          </a:ln>
        </p:spPr>
        <p:txBody>
          <a:bodyPr/>
          <a:lstStyle/>
          <a:p>
            <a:endParaRPr lang="fr-FR"/>
          </a:p>
        </p:txBody>
      </p:sp>
      <p:sp>
        <p:nvSpPr>
          <p:cNvPr id="502049" name="Freeform 289"/>
          <p:cNvSpPr>
            <a:spLocks/>
          </p:cNvSpPr>
          <p:nvPr/>
        </p:nvSpPr>
        <p:spPr bwMode="auto">
          <a:xfrm>
            <a:off x="930275" y="2012032"/>
            <a:ext cx="273050" cy="107950"/>
          </a:xfrm>
          <a:custGeom>
            <a:avLst/>
            <a:gdLst>
              <a:gd name="T0" fmla="*/ 0 w 123"/>
              <a:gd name="T1" fmla="*/ 11 h 52"/>
              <a:gd name="T2" fmla="*/ 1 w 123"/>
              <a:gd name="T3" fmla="*/ 16 h 52"/>
              <a:gd name="T4" fmla="*/ 5 w 123"/>
              <a:gd name="T5" fmla="*/ 21 h 52"/>
              <a:gd name="T6" fmla="*/ 11 w 123"/>
              <a:gd name="T7" fmla="*/ 25 h 52"/>
              <a:gd name="T8" fmla="*/ 19 w 123"/>
              <a:gd name="T9" fmla="*/ 29 h 52"/>
              <a:gd name="T10" fmla="*/ 40 w 123"/>
              <a:gd name="T11" fmla="*/ 35 h 52"/>
              <a:gd name="T12" fmla="*/ 64 w 123"/>
              <a:gd name="T13" fmla="*/ 37 h 52"/>
              <a:gd name="T14" fmla="*/ 87 w 123"/>
              <a:gd name="T15" fmla="*/ 35 h 52"/>
              <a:gd name="T16" fmla="*/ 106 w 123"/>
              <a:gd name="T17" fmla="*/ 27 h 52"/>
              <a:gd name="T18" fmla="*/ 113 w 123"/>
              <a:gd name="T19" fmla="*/ 20 h 52"/>
              <a:gd name="T20" fmla="*/ 118 w 123"/>
              <a:gd name="T21" fmla="*/ 15 h 52"/>
              <a:gd name="T22" fmla="*/ 122 w 123"/>
              <a:gd name="T23" fmla="*/ 8 h 52"/>
              <a:gd name="T24" fmla="*/ 123 w 123"/>
              <a:gd name="T25" fmla="*/ 0 h 52"/>
              <a:gd name="T26" fmla="*/ 123 w 123"/>
              <a:gd name="T27" fmla="*/ 15 h 52"/>
              <a:gd name="T28" fmla="*/ 122 w 123"/>
              <a:gd name="T29" fmla="*/ 23 h 52"/>
              <a:gd name="T30" fmla="*/ 118 w 123"/>
              <a:gd name="T31" fmla="*/ 29 h 52"/>
              <a:gd name="T32" fmla="*/ 113 w 123"/>
              <a:gd name="T33" fmla="*/ 36 h 52"/>
              <a:gd name="T34" fmla="*/ 106 w 123"/>
              <a:gd name="T35" fmla="*/ 41 h 52"/>
              <a:gd name="T36" fmla="*/ 87 w 123"/>
              <a:gd name="T37" fmla="*/ 49 h 52"/>
              <a:gd name="T38" fmla="*/ 64 w 123"/>
              <a:gd name="T39" fmla="*/ 52 h 52"/>
              <a:gd name="T40" fmla="*/ 40 w 123"/>
              <a:gd name="T41" fmla="*/ 49 h 52"/>
              <a:gd name="T42" fmla="*/ 19 w 123"/>
              <a:gd name="T43" fmla="*/ 44 h 52"/>
              <a:gd name="T44" fmla="*/ 11 w 123"/>
              <a:gd name="T45" fmla="*/ 40 h 52"/>
              <a:gd name="T46" fmla="*/ 5 w 123"/>
              <a:gd name="T47" fmla="*/ 36 h 52"/>
              <a:gd name="T48" fmla="*/ 1 w 123"/>
              <a:gd name="T49" fmla="*/ 32 h 52"/>
              <a:gd name="T50" fmla="*/ 0 w 123"/>
              <a:gd name="T51" fmla="*/ 27 h 52"/>
              <a:gd name="T52" fmla="*/ 0 w 123"/>
              <a:gd name="T53"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52">
                <a:moveTo>
                  <a:pt x="0" y="11"/>
                </a:moveTo>
                <a:lnTo>
                  <a:pt x="1" y="16"/>
                </a:lnTo>
                <a:lnTo>
                  <a:pt x="5" y="21"/>
                </a:lnTo>
                <a:lnTo>
                  <a:pt x="11" y="25"/>
                </a:lnTo>
                <a:lnTo>
                  <a:pt x="19" y="29"/>
                </a:lnTo>
                <a:lnTo>
                  <a:pt x="40" y="35"/>
                </a:lnTo>
                <a:lnTo>
                  <a:pt x="64" y="37"/>
                </a:lnTo>
                <a:lnTo>
                  <a:pt x="87" y="35"/>
                </a:lnTo>
                <a:lnTo>
                  <a:pt x="106" y="27"/>
                </a:lnTo>
                <a:lnTo>
                  <a:pt x="113" y="20"/>
                </a:lnTo>
                <a:lnTo>
                  <a:pt x="118" y="15"/>
                </a:lnTo>
                <a:lnTo>
                  <a:pt x="122" y="8"/>
                </a:lnTo>
                <a:lnTo>
                  <a:pt x="123" y="0"/>
                </a:lnTo>
                <a:lnTo>
                  <a:pt x="123" y="15"/>
                </a:lnTo>
                <a:lnTo>
                  <a:pt x="122" y="23"/>
                </a:lnTo>
                <a:lnTo>
                  <a:pt x="118" y="29"/>
                </a:lnTo>
                <a:lnTo>
                  <a:pt x="113" y="36"/>
                </a:lnTo>
                <a:lnTo>
                  <a:pt x="106" y="41"/>
                </a:lnTo>
                <a:lnTo>
                  <a:pt x="87" y="49"/>
                </a:lnTo>
                <a:lnTo>
                  <a:pt x="64" y="52"/>
                </a:lnTo>
                <a:lnTo>
                  <a:pt x="40" y="49"/>
                </a:lnTo>
                <a:lnTo>
                  <a:pt x="19" y="44"/>
                </a:lnTo>
                <a:lnTo>
                  <a:pt x="11" y="40"/>
                </a:lnTo>
                <a:lnTo>
                  <a:pt x="5" y="36"/>
                </a:lnTo>
                <a:lnTo>
                  <a:pt x="1" y="32"/>
                </a:lnTo>
                <a:lnTo>
                  <a:pt x="0" y="27"/>
                </a:lnTo>
                <a:lnTo>
                  <a:pt x="0" y="11"/>
                </a:lnTo>
                <a:close/>
              </a:path>
            </a:pathLst>
          </a:custGeom>
          <a:solidFill>
            <a:srgbClr val="E0E0E0"/>
          </a:solidFill>
          <a:ln w="0">
            <a:solidFill>
              <a:srgbClr val="000000"/>
            </a:solidFill>
            <a:prstDash val="solid"/>
            <a:round/>
            <a:headEnd/>
            <a:tailEnd/>
          </a:ln>
        </p:spPr>
        <p:txBody>
          <a:bodyPr/>
          <a:lstStyle/>
          <a:p>
            <a:endParaRPr lang="fr-FR"/>
          </a:p>
        </p:txBody>
      </p:sp>
      <p:sp>
        <p:nvSpPr>
          <p:cNvPr id="502050" name="Freeform 290"/>
          <p:cNvSpPr>
            <a:spLocks/>
          </p:cNvSpPr>
          <p:nvPr/>
        </p:nvSpPr>
        <p:spPr bwMode="auto">
          <a:xfrm>
            <a:off x="930275" y="1958057"/>
            <a:ext cx="273050" cy="109538"/>
          </a:xfrm>
          <a:custGeom>
            <a:avLst/>
            <a:gdLst>
              <a:gd name="T0" fmla="*/ 0 w 123"/>
              <a:gd name="T1" fmla="*/ 10 h 53"/>
              <a:gd name="T2" fmla="*/ 1 w 123"/>
              <a:gd name="T3" fmla="*/ 16 h 53"/>
              <a:gd name="T4" fmla="*/ 5 w 123"/>
              <a:gd name="T5" fmla="*/ 21 h 53"/>
              <a:gd name="T6" fmla="*/ 11 w 123"/>
              <a:gd name="T7" fmla="*/ 25 h 53"/>
              <a:gd name="T8" fmla="*/ 19 w 123"/>
              <a:gd name="T9" fmla="*/ 29 h 53"/>
              <a:gd name="T10" fmla="*/ 40 w 123"/>
              <a:gd name="T11" fmla="*/ 34 h 53"/>
              <a:gd name="T12" fmla="*/ 64 w 123"/>
              <a:gd name="T13" fmla="*/ 37 h 53"/>
              <a:gd name="T14" fmla="*/ 87 w 123"/>
              <a:gd name="T15" fmla="*/ 34 h 53"/>
              <a:gd name="T16" fmla="*/ 106 w 123"/>
              <a:gd name="T17" fmla="*/ 26 h 53"/>
              <a:gd name="T18" fmla="*/ 113 w 123"/>
              <a:gd name="T19" fmla="*/ 20 h 53"/>
              <a:gd name="T20" fmla="*/ 118 w 123"/>
              <a:gd name="T21" fmla="*/ 14 h 53"/>
              <a:gd name="T22" fmla="*/ 122 w 123"/>
              <a:gd name="T23" fmla="*/ 8 h 53"/>
              <a:gd name="T24" fmla="*/ 123 w 123"/>
              <a:gd name="T25" fmla="*/ 0 h 53"/>
              <a:gd name="T26" fmla="*/ 123 w 123"/>
              <a:gd name="T27" fmla="*/ 16 h 53"/>
              <a:gd name="T28" fmla="*/ 122 w 123"/>
              <a:gd name="T29" fmla="*/ 24 h 53"/>
              <a:gd name="T30" fmla="*/ 118 w 123"/>
              <a:gd name="T31" fmla="*/ 30 h 53"/>
              <a:gd name="T32" fmla="*/ 113 w 123"/>
              <a:gd name="T33" fmla="*/ 35 h 53"/>
              <a:gd name="T34" fmla="*/ 106 w 123"/>
              <a:gd name="T35" fmla="*/ 42 h 53"/>
              <a:gd name="T36" fmla="*/ 87 w 123"/>
              <a:gd name="T37" fmla="*/ 50 h 53"/>
              <a:gd name="T38" fmla="*/ 64 w 123"/>
              <a:gd name="T39" fmla="*/ 53 h 53"/>
              <a:gd name="T40" fmla="*/ 40 w 123"/>
              <a:gd name="T41" fmla="*/ 50 h 53"/>
              <a:gd name="T42" fmla="*/ 19 w 123"/>
              <a:gd name="T43" fmla="*/ 45 h 53"/>
              <a:gd name="T44" fmla="*/ 11 w 123"/>
              <a:gd name="T45" fmla="*/ 41 h 53"/>
              <a:gd name="T46" fmla="*/ 5 w 123"/>
              <a:gd name="T47" fmla="*/ 37 h 53"/>
              <a:gd name="T48" fmla="*/ 1 w 123"/>
              <a:gd name="T49" fmla="*/ 32 h 53"/>
              <a:gd name="T50" fmla="*/ 0 w 123"/>
              <a:gd name="T51" fmla="*/ 26 h 53"/>
              <a:gd name="T52" fmla="*/ 0 w 123"/>
              <a:gd name="T53"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53">
                <a:moveTo>
                  <a:pt x="0" y="10"/>
                </a:moveTo>
                <a:lnTo>
                  <a:pt x="1" y="16"/>
                </a:lnTo>
                <a:lnTo>
                  <a:pt x="5" y="21"/>
                </a:lnTo>
                <a:lnTo>
                  <a:pt x="11" y="25"/>
                </a:lnTo>
                <a:lnTo>
                  <a:pt x="19" y="29"/>
                </a:lnTo>
                <a:lnTo>
                  <a:pt x="40" y="34"/>
                </a:lnTo>
                <a:lnTo>
                  <a:pt x="64" y="37"/>
                </a:lnTo>
                <a:lnTo>
                  <a:pt x="87" y="34"/>
                </a:lnTo>
                <a:lnTo>
                  <a:pt x="106" y="26"/>
                </a:lnTo>
                <a:lnTo>
                  <a:pt x="113" y="20"/>
                </a:lnTo>
                <a:lnTo>
                  <a:pt x="118" y="14"/>
                </a:lnTo>
                <a:lnTo>
                  <a:pt x="122" y="8"/>
                </a:lnTo>
                <a:lnTo>
                  <a:pt x="123" y="0"/>
                </a:lnTo>
                <a:lnTo>
                  <a:pt x="123" y="16"/>
                </a:lnTo>
                <a:lnTo>
                  <a:pt x="122" y="24"/>
                </a:lnTo>
                <a:lnTo>
                  <a:pt x="118" y="30"/>
                </a:lnTo>
                <a:lnTo>
                  <a:pt x="113" y="35"/>
                </a:lnTo>
                <a:lnTo>
                  <a:pt x="106" y="42"/>
                </a:lnTo>
                <a:lnTo>
                  <a:pt x="87" y="50"/>
                </a:lnTo>
                <a:lnTo>
                  <a:pt x="64" y="53"/>
                </a:lnTo>
                <a:lnTo>
                  <a:pt x="40" y="50"/>
                </a:lnTo>
                <a:lnTo>
                  <a:pt x="19" y="45"/>
                </a:lnTo>
                <a:lnTo>
                  <a:pt x="11" y="41"/>
                </a:lnTo>
                <a:lnTo>
                  <a:pt x="5" y="37"/>
                </a:lnTo>
                <a:lnTo>
                  <a:pt x="1" y="32"/>
                </a:lnTo>
                <a:lnTo>
                  <a:pt x="0" y="26"/>
                </a:lnTo>
                <a:lnTo>
                  <a:pt x="0" y="10"/>
                </a:lnTo>
                <a:close/>
              </a:path>
            </a:pathLst>
          </a:custGeom>
          <a:solidFill>
            <a:srgbClr val="E0E0E0"/>
          </a:solidFill>
          <a:ln w="0">
            <a:solidFill>
              <a:srgbClr val="000000"/>
            </a:solidFill>
            <a:prstDash val="solid"/>
            <a:round/>
            <a:headEnd/>
            <a:tailEnd/>
          </a:ln>
        </p:spPr>
        <p:txBody>
          <a:bodyPr/>
          <a:lstStyle/>
          <a:p>
            <a:endParaRPr lang="fr-FR"/>
          </a:p>
        </p:txBody>
      </p:sp>
      <p:sp>
        <p:nvSpPr>
          <p:cNvPr id="502051" name="Freeform 291"/>
          <p:cNvSpPr>
            <a:spLocks/>
          </p:cNvSpPr>
          <p:nvPr/>
        </p:nvSpPr>
        <p:spPr bwMode="auto">
          <a:xfrm>
            <a:off x="930275" y="1894557"/>
            <a:ext cx="273050" cy="106363"/>
          </a:xfrm>
          <a:custGeom>
            <a:avLst/>
            <a:gdLst>
              <a:gd name="T0" fmla="*/ 0 w 123"/>
              <a:gd name="T1" fmla="*/ 11 h 52"/>
              <a:gd name="T2" fmla="*/ 1 w 123"/>
              <a:gd name="T3" fmla="*/ 16 h 52"/>
              <a:gd name="T4" fmla="*/ 5 w 123"/>
              <a:gd name="T5" fmla="*/ 21 h 52"/>
              <a:gd name="T6" fmla="*/ 11 w 123"/>
              <a:gd name="T7" fmla="*/ 25 h 52"/>
              <a:gd name="T8" fmla="*/ 19 w 123"/>
              <a:gd name="T9" fmla="*/ 29 h 52"/>
              <a:gd name="T10" fmla="*/ 40 w 123"/>
              <a:gd name="T11" fmla="*/ 35 h 52"/>
              <a:gd name="T12" fmla="*/ 64 w 123"/>
              <a:gd name="T13" fmla="*/ 37 h 52"/>
              <a:gd name="T14" fmla="*/ 87 w 123"/>
              <a:gd name="T15" fmla="*/ 35 h 52"/>
              <a:gd name="T16" fmla="*/ 106 w 123"/>
              <a:gd name="T17" fmla="*/ 27 h 52"/>
              <a:gd name="T18" fmla="*/ 113 w 123"/>
              <a:gd name="T19" fmla="*/ 20 h 52"/>
              <a:gd name="T20" fmla="*/ 118 w 123"/>
              <a:gd name="T21" fmla="*/ 15 h 52"/>
              <a:gd name="T22" fmla="*/ 122 w 123"/>
              <a:gd name="T23" fmla="*/ 8 h 52"/>
              <a:gd name="T24" fmla="*/ 123 w 123"/>
              <a:gd name="T25" fmla="*/ 0 h 52"/>
              <a:gd name="T26" fmla="*/ 123 w 123"/>
              <a:gd name="T27" fmla="*/ 15 h 52"/>
              <a:gd name="T28" fmla="*/ 122 w 123"/>
              <a:gd name="T29" fmla="*/ 23 h 52"/>
              <a:gd name="T30" fmla="*/ 118 w 123"/>
              <a:gd name="T31" fmla="*/ 29 h 52"/>
              <a:gd name="T32" fmla="*/ 113 w 123"/>
              <a:gd name="T33" fmla="*/ 36 h 52"/>
              <a:gd name="T34" fmla="*/ 106 w 123"/>
              <a:gd name="T35" fmla="*/ 41 h 52"/>
              <a:gd name="T36" fmla="*/ 87 w 123"/>
              <a:gd name="T37" fmla="*/ 49 h 52"/>
              <a:gd name="T38" fmla="*/ 64 w 123"/>
              <a:gd name="T39" fmla="*/ 52 h 52"/>
              <a:gd name="T40" fmla="*/ 40 w 123"/>
              <a:gd name="T41" fmla="*/ 49 h 52"/>
              <a:gd name="T42" fmla="*/ 19 w 123"/>
              <a:gd name="T43" fmla="*/ 44 h 52"/>
              <a:gd name="T44" fmla="*/ 11 w 123"/>
              <a:gd name="T45" fmla="*/ 40 h 52"/>
              <a:gd name="T46" fmla="*/ 5 w 123"/>
              <a:gd name="T47" fmla="*/ 36 h 52"/>
              <a:gd name="T48" fmla="*/ 1 w 123"/>
              <a:gd name="T49" fmla="*/ 32 h 52"/>
              <a:gd name="T50" fmla="*/ 0 w 123"/>
              <a:gd name="T51" fmla="*/ 27 h 52"/>
              <a:gd name="T52" fmla="*/ 0 w 123"/>
              <a:gd name="T53"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52">
                <a:moveTo>
                  <a:pt x="0" y="11"/>
                </a:moveTo>
                <a:lnTo>
                  <a:pt x="1" y="16"/>
                </a:lnTo>
                <a:lnTo>
                  <a:pt x="5" y="21"/>
                </a:lnTo>
                <a:lnTo>
                  <a:pt x="11" y="25"/>
                </a:lnTo>
                <a:lnTo>
                  <a:pt x="19" y="29"/>
                </a:lnTo>
                <a:lnTo>
                  <a:pt x="40" y="35"/>
                </a:lnTo>
                <a:lnTo>
                  <a:pt x="64" y="37"/>
                </a:lnTo>
                <a:lnTo>
                  <a:pt x="87" y="35"/>
                </a:lnTo>
                <a:lnTo>
                  <a:pt x="106" y="27"/>
                </a:lnTo>
                <a:lnTo>
                  <a:pt x="113" y="20"/>
                </a:lnTo>
                <a:lnTo>
                  <a:pt x="118" y="15"/>
                </a:lnTo>
                <a:lnTo>
                  <a:pt x="122" y="8"/>
                </a:lnTo>
                <a:lnTo>
                  <a:pt x="123" y="0"/>
                </a:lnTo>
                <a:lnTo>
                  <a:pt x="123" y="15"/>
                </a:lnTo>
                <a:lnTo>
                  <a:pt x="122" y="23"/>
                </a:lnTo>
                <a:lnTo>
                  <a:pt x="118" y="29"/>
                </a:lnTo>
                <a:lnTo>
                  <a:pt x="113" y="36"/>
                </a:lnTo>
                <a:lnTo>
                  <a:pt x="106" y="41"/>
                </a:lnTo>
                <a:lnTo>
                  <a:pt x="87" y="49"/>
                </a:lnTo>
                <a:lnTo>
                  <a:pt x="64" y="52"/>
                </a:lnTo>
                <a:lnTo>
                  <a:pt x="40" y="49"/>
                </a:lnTo>
                <a:lnTo>
                  <a:pt x="19" y="44"/>
                </a:lnTo>
                <a:lnTo>
                  <a:pt x="11" y="40"/>
                </a:lnTo>
                <a:lnTo>
                  <a:pt x="5" y="36"/>
                </a:lnTo>
                <a:lnTo>
                  <a:pt x="1" y="32"/>
                </a:lnTo>
                <a:lnTo>
                  <a:pt x="0" y="27"/>
                </a:lnTo>
                <a:lnTo>
                  <a:pt x="0" y="11"/>
                </a:lnTo>
                <a:close/>
              </a:path>
            </a:pathLst>
          </a:custGeom>
          <a:solidFill>
            <a:srgbClr val="E0E0E0"/>
          </a:solidFill>
          <a:ln w="0">
            <a:solidFill>
              <a:srgbClr val="000000"/>
            </a:solidFill>
            <a:prstDash val="solid"/>
            <a:round/>
            <a:headEnd/>
            <a:tailEnd/>
          </a:ln>
        </p:spPr>
        <p:txBody>
          <a:bodyPr/>
          <a:lstStyle/>
          <a:p>
            <a:endParaRPr lang="fr-FR"/>
          </a:p>
        </p:txBody>
      </p:sp>
      <p:sp>
        <p:nvSpPr>
          <p:cNvPr id="502052" name="Freeform 292"/>
          <p:cNvSpPr>
            <a:spLocks/>
          </p:cNvSpPr>
          <p:nvPr/>
        </p:nvSpPr>
        <p:spPr bwMode="auto">
          <a:xfrm>
            <a:off x="930275" y="1840582"/>
            <a:ext cx="273050" cy="109538"/>
          </a:xfrm>
          <a:custGeom>
            <a:avLst/>
            <a:gdLst>
              <a:gd name="T0" fmla="*/ 0 w 123"/>
              <a:gd name="T1" fmla="*/ 10 h 53"/>
              <a:gd name="T2" fmla="*/ 1 w 123"/>
              <a:gd name="T3" fmla="*/ 16 h 53"/>
              <a:gd name="T4" fmla="*/ 5 w 123"/>
              <a:gd name="T5" fmla="*/ 21 h 53"/>
              <a:gd name="T6" fmla="*/ 11 w 123"/>
              <a:gd name="T7" fmla="*/ 25 h 53"/>
              <a:gd name="T8" fmla="*/ 19 w 123"/>
              <a:gd name="T9" fmla="*/ 29 h 53"/>
              <a:gd name="T10" fmla="*/ 40 w 123"/>
              <a:gd name="T11" fmla="*/ 34 h 53"/>
              <a:gd name="T12" fmla="*/ 64 w 123"/>
              <a:gd name="T13" fmla="*/ 37 h 53"/>
              <a:gd name="T14" fmla="*/ 87 w 123"/>
              <a:gd name="T15" fmla="*/ 34 h 53"/>
              <a:gd name="T16" fmla="*/ 106 w 123"/>
              <a:gd name="T17" fmla="*/ 26 h 53"/>
              <a:gd name="T18" fmla="*/ 113 w 123"/>
              <a:gd name="T19" fmla="*/ 20 h 53"/>
              <a:gd name="T20" fmla="*/ 118 w 123"/>
              <a:gd name="T21" fmla="*/ 14 h 53"/>
              <a:gd name="T22" fmla="*/ 122 w 123"/>
              <a:gd name="T23" fmla="*/ 8 h 53"/>
              <a:gd name="T24" fmla="*/ 123 w 123"/>
              <a:gd name="T25" fmla="*/ 0 h 53"/>
              <a:gd name="T26" fmla="*/ 123 w 123"/>
              <a:gd name="T27" fmla="*/ 16 h 53"/>
              <a:gd name="T28" fmla="*/ 122 w 123"/>
              <a:gd name="T29" fmla="*/ 24 h 53"/>
              <a:gd name="T30" fmla="*/ 118 w 123"/>
              <a:gd name="T31" fmla="*/ 30 h 53"/>
              <a:gd name="T32" fmla="*/ 113 w 123"/>
              <a:gd name="T33" fmla="*/ 36 h 53"/>
              <a:gd name="T34" fmla="*/ 106 w 123"/>
              <a:gd name="T35" fmla="*/ 42 h 53"/>
              <a:gd name="T36" fmla="*/ 87 w 123"/>
              <a:gd name="T37" fmla="*/ 50 h 53"/>
              <a:gd name="T38" fmla="*/ 64 w 123"/>
              <a:gd name="T39" fmla="*/ 53 h 53"/>
              <a:gd name="T40" fmla="*/ 40 w 123"/>
              <a:gd name="T41" fmla="*/ 50 h 53"/>
              <a:gd name="T42" fmla="*/ 19 w 123"/>
              <a:gd name="T43" fmla="*/ 45 h 53"/>
              <a:gd name="T44" fmla="*/ 11 w 123"/>
              <a:gd name="T45" fmla="*/ 41 h 53"/>
              <a:gd name="T46" fmla="*/ 5 w 123"/>
              <a:gd name="T47" fmla="*/ 37 h 53"/>
              <a:gd name="T48" fmla="*/ 1 w 123"/>
              <a:gd name="T49" fmla="*/ 32 h 53"/>
              <a:gd name="T50" fmla="*/ 0 w 123"/>
              <a:gd name="T51" fmla="*/ 26 h 53"/>
              <a:gd name="T52" fmla="*/ 0 w 123"/>
              <a:gd name="T53"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53">
                <a:moveTo>
                  <a:pt x="0" y="10"/>
                </a:moveTo>
                <a:lnTo>
                  <a:pt x="1" y="16"/>
                </a:lnTo>
                <a:lnTo>
                  <a:pt x="5" y="21"/>
                </a:lnTo>
                <a:lnTo>
                  <a:pt x="11" y="25"/>
                </a:lnTo>
                <a:lnTo>
                  <a:pt x="19" y="29"/>
                </a:lnTo>
                <a:lnTo>
                  <a:pt x="40" y="34"/>
                </a:lnTo>
                <a:lnTo>
                  <a:pt x="64" y="37"/>
                </a:lnTo>
                <a:lnTo>
                  <a:pt x="87" y="34"/>
                </a:lnTo>
                <a:lnTo>
                  <a:pt x="106" y="26"/>
                </a:lnTo>
                <a:lnTo>
                  <a:pt x="113" y="20"/>
                </a:lnTo>
                <a:lnTo>
                  <a:pt x="118" y="14"/>
                </a:lnTo>
                <a:lnTo>
                  <a:pt x="122" y="8"/>
                </a:lnTo>
                <a:lnTo>
                  <a:pt x="123" y="0"/>
                </a:lnTo>
                <a:lnTo>
                  <a:pt x="123" y="16"/>
                </a:lnTo>
                <a:lnTo>
                  <a:pt x="122" y="24"/>
                </a:lnTo>
                <a:lnTo>
                  <a:pt x="118" y="30"/>
                </a:lnTo>
                <a:lnTo>
                  <a:pt x="113" y="36"/>
                </a:lnTo>
                <a:lnTo>
                  <a:pt x="106" y="42"/>
                </a:lnTo>
                <a:lnTo>
                  <a:pt x="87" y="50"/>
                </a:lnTo>
                <a:lnTo>
                  <a:pt x="64" y="53"/>
                </a:lnTo>
                <a:lnTo>
                  <a:pt x="40" y="50"/>
                </a:lnTo>
                <a:lnTo>
                  <a:pt x="19" y="45"/>
                </a:lnTo>
                <a:lnTo>
                  <a:pt x="11" y="41"/>
                </a:lnTo>
                <a:lnTo>
                  <a:pt x="5" y="37"/>
                </a:lnTo>
                <a:lnTo>
                  <a:pt x="1" y="32"/>
                </a:lnTo>
                <a:lnTo>
                  <a:pt x="0" y="26"/>
                </a:lnTo>
                <a:lnTo>
                  <a:pt x="0" y="10"/>
                </a:lnTo>
                <a:close/>
              </a:path>
            </a:pathLst>
          </a:custGeom>
          <a:solidFill>
            <a:srgbClr val="E0E0E0"/>
          </a:solidFill>
          <a:ln w="0">
            <a:solidFill>
              <a:srgbClr val="000000"/>
            </a:solidFill>
            <a:prstDash val="solid"/>
            <a:round/>
            <a:headEnd/>
            <a:tailEnd/>
          </a:ln>
        </p:spPr>
        <p:txBody>
          <a:bodyPr/>
          <a:lstStyle/>
          <a:p>
            <a:endParaRPr lang="fr-FR"/>
          </a:p>
        </p:txBody>
      </p:sp>
      <p:sp>
        <p:nvSpPr>
          <p:cNvPr id="502053" name="Rectangle 293"/>
          <p:cNvSpPr>
            <a:spLocks noChangeArrowheads="1"/>
          </p:cNvSpPr>
          <p:nvPr/>
        </p:nvSpPr>
        <p:spPr bwMode="auto">
          <a:xfrm>
            <a:off x="1047750" y="1742157"/>
            <a:ext cx="44450" cy="125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54" name="Freeform 294"/>
          <p:cNvSpPr>
            <a:spLocks/>
          </p:cNvSpPr>
          <p:nvPr/>
        </p:nvSpPr>
        <p:spPr bwMode="auto">
          <a:xfrm>
            <a:off x="1046163" y="1742157"/>
            <a:ext cx="46037" cy="122238"/>
          </a:xfrm>
          <a:custGeom>
            <a:avLst/>
            <a:gdLst>
              <a:gd name="T0" fmla="*/ 0 w 21"/>
              <a:gd name="T1" fmla="*/ 0 h 59"/>
              <a:gd name="T2" fmla="*/ 0 w 21"/>
              <a:gd name="T3" fmla="*/ 57 h 59"/>
              <a:gd name="T4" fmla="*/ 1 w 21"/>
              <a:gd name="T5" fmla="*/ 59 h 59"/>
              <a:gd name="T6" fmla="*/ 13 w 21"/>
              <a:gd name="T7" fmla="*/ 59 h 59"/>
              <a:gd name="T8" fmla="*/ 18 w 21"/>
              <a:gd name="T9" fmla="*/ 59 h 59"/>
              <a:gd name="T10" fmla="*/ 21 w 21"/>
              <a:gd name="T11" fmla="*/ 57 h 59"/>
              <a:gd name="T12" fmla="*/ 21 w 21"/>
              <a:gd name="T13" fmla="*/ 0 h 59"/>
              <a:gd name="T14" fmla="*/ 0 w 21"/>
              <a:gd name="T15" fmla="*/ 0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9">
                <a:moveTo>
                  <a:pt x="0" y="0"/>
                </a:moveTo>
                <a:lnTo>
                  <a:pt x="0" y="57"/>
                </a:lnTo>
                <a:lnTo>
                  <a:pt x="1" y="59"/>
                </a:lnTo>
                <a:lnTo>
                  <a:pt x="13" y="59"/>
                </a:lnTo>
                <a:lnTo>
                  <a:pt x="18" y="59"/>
                </a:lnTo>
                <a:lnTo>
                  <a:pt x="21" y="57"/>
                </a:lnTo>
                <a:lnTo>
                  <a:pt x="21" y="0"/>
                </a:lnTo>
                <a:lnTo>
                  <a:pt x="0"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2055" name="Rectangle 295"/>
          <p:cNvSpPr>
            <a:spLocks noChangeArrowheads="1"/>
          </p:cNvSpPr>
          <p:nvPr/>
        </p:nvSpPr>
        <p:spPr bwMode="auto">
          <a:xfrm>
            <a:off x="1063625" y="1735807"/>
            <a:ext cx="17463" cy="20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56" name="Oval 296"/>
          <p:cNvSpPr>
            <a:spLocks noChangeArrowheads="1"/>
          </p:cNvSpPr>
          <p:nvPr/>
        </p:nvSpPr>
        <p:spPr bwMode="auto">
          <a:xfrm>
            <a:off x="1046163" y="1735807"/>
            <a:ext cx="47625" cy="20638"/>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2057" name="Freeform 297"/>
          <p:cNvSpPr>
            <a:spLocks/>
          </p:cNvSpPr>
          <p:nvPr/>
        </p:nvSpPr>
        <p:spPr bwMode="auto">
          <a:xfrm>
            <a:off x="981075" y="5528345"/>
            <a:ext cx="203200" cy="55562"/>
          </a:xfrm>
          <a:custGeom>
            <a:avLst/>
            <a:gdLst>
              <a:gd name="T0" fmla="*/ 1 w 91"/>
              <a:gd name="T1" fmla="*/ 0 h 27"/>
              <a:gd name="T2" fmla="*/ 0 w 91"/>
              <a:gd name="T3" fmla="*/ 2 h 27"/>
              <a:gd name="T4" fmla="*/ 1 w 91"/>
              <a:gd name="T5" fmla="*/ 4 h 27"/>
              <a:gd name="T6" fmla="*/ 5 w 91"/>
              <a:gd name="T7" fmla="*/ 6 h 27"/>
              <a:gd name="T8" fmla="*/ 14 w 91"/>
              <a:gd name="T9" fmla="*/ 7 h 27"/>
              <a:gd name="T10" fmla="*/ 21 w 91"/>
              <a:gd name="T11" fmla="*/ 8 h 27"/>
              <a:gd name="T12" fmla="*/ 30 w 91"/>
              <a:gd name="T13" fmla="*/ 10 h 27"/>
              <a:gd name="T14" fmla="*/ 38 w 91"/>
              <a:gd name="T15" fmla="*/ 11 h 27"/>
              <a:gd name="T16" fmla="*/ 45 w 91"/>
              <a:gd name="T17" fmla="*/ 12 h 27"/>
              <a:gd name="T18" fmla="*/ 51 w 91"/>
              <a:gd name="T19" fmla="*/ 14 h 27"/>
              <a:gd name="T20" fmla="*/ 58 w 91"/>
              <a:gd name="T21" fmla="*/ 15 h 27"/>
              <a:gd name="T22" fmla="*/ 64 w 91"/>
              <a:gd name="T23" fmla="*/ 16 h 27"/>
              <a:gd name="T24" fmla="*/ 71 w 91"/>
              <a:gd name="T25" fmla="*/ 18 h 27"/>
              <a:gd name="T26" fmla="*/ 72 w 91"/>
              <a:gd name="T27" fmla="*/ 19 h 27"/>
              <a:gd name="T28" fmla="*/ 74 w 91"/>
              <a:gd name="T29" fmla="*/ 18 h 27"/>
              <a:gd name="T30" fmla="*/ 75 w 91"/>
              <a:gd name="T31" fmla="*/ 19 h 27"/>
              <a:gd name="T32" fmla="*/ 80 w 91"/>
              <a:gd name="T33" fmla="*/ 20 h 27"/>
              <a:gd name="T34" fmla="*/ 84 w 91"/>
              <a:gd name="T35" fmla="*/ 22 h 27"/>
              <a:gd name="T36" fmla="*/ 86 w 91"/>
              <a:gd name="T37" fmla="*/ 23 h 27"/>
              <a:gd name="T38" fmla="*/ 84 w 91"/>
              <a:gd name="T39" fmla="*/ 22 h 27"/>
              <a:gd name="T40" fmla="*/ 86 w 91"/>
              <a:gd name="T41" fmla="*/ 23 h 27"/>
              <a:gd name="T42" fmla="*/ 87 w 91"/>
              <a:gd name="T43" fmla="*/ 24 h 27"/>
              <a:gd name="T44" fmla="*/ 87 w 91"/>
              <a:gd name="T45" fmla="*/ 19 h 27"/>
              <a:gd name="T46" fmla="*/ 86 w 91"/>
              <a:gd name="T47" fmla="*/ 20 h 27"/>
              <a:gd name="T48" fmla="*/ 84 w 91"/>
              <a:gd name="T49" fmla="*/ 22 h 27"/>
              <a:gd name="T50" fmla="*/ 83 w 91"/>
              <a:gd name="T51" fmla="*/ 20 h 27"/>
              <a:gd name="T52" fmla="*/ 82 w 91"/>
              <a:gd name="T53" fmla="*/ 22 h 27"/>
              <a:gd name="T54" fmla="*/ 80 w 91"/>
              <a:gd name="T55" fmla="*/ 23 h 27"/>
              <a:gd name="T56" fmla="*/ 76 w 91"/>
              <a:gd name="T57" fmla="*/ 22 h 27"/>
              <a:gd name="T58" fmla="*/ 75 w 91"/>
              <a:gd name="T59" fmla="*/ 23 h 27"/>
              <a:gd name="T60" fmla="*/ 74 w 91"/>
              <a:gd name="T61" fmla="*/ 26 h 27"/>
              <a:gd name="T62" fmla="*/ 75 w 91"/>
              <a:gd name="T63" fmla="*/ 27 h 27"/>
              <a:gd name="T64" fmla="*/ 83 w 91"/>
              <a:gd name="T65" fmla="*/ 27 h 27"/>
              <a:gd name="T66" fmla="*/ 84 w 91"/>
              <a:gd name="T67" fmla="*/ 26 h 27"/>
              <a:gd name="T68" fmla="*/ 86 w 91"/>
              <a:gd name="T69" fmla="*/ 24 h 27"/>
              <a:gd name="T70" fmla="*/ 87 w 91"/>
              <a:gd name="T71" fmla="*/ 26 h 27"/>
              <a:gd name="T72" fmla="*/ 88 w 91"/>
              <a:gd name="T73" fmla="*/ 24 h 27"/>
              <a:gd name="T74" fmla="*/ 90 w 91"/>
              <a:gd name="T75" fmla="*/ 23 h 27"/>
              <a:gd name="T76" fmla="*/ 88 w 91"/>
              <a:gd name="T77" fmla="*/ 24 h 27"/>
              <a:gd name="T78" fmla="*/ 90 w 91"/>
              <a:gd name="T79" fmla="*/ 23 h 27"/>
              <a:gd name="T80" fmla="*/ 91 w 91"/>
              <a:gd name="T81" fmla="*/ 20 h 27"/>
              <a:gd name="T82" fmla="*/ 90 w 91"/>
              <a:gd name="T83" fmla="*/ 19 h 27"/>
              <a:gd name="T84" fmla="*/ 88 w 91"/>
              <a:gd name="T85" fmla="*/ 20 h 27"/>
              <a:gd name="T86" fmla="*/ 90 w 91"/>
              <a:gd name="T87" fmla="*/ 19 h 27"/>
              <a:gd name="T88" fmla="*/ 88 w 91"/>
              <a:gd name="T89" fmla="*/ 18 h 27"/>
              <a:gd name="T90" fmla="*/ 86 w 91"/>
              <a:gd name="T91" fmla="*/ 16 h 27"/>
              <a:gd name="T92" fmla="*/ 82 w 91"/>
              <a:gd name="T93" fmla="*/ 15 h 27"/>
              <a:gd name="T94" fmla="*/ 78 w 91"/>
              <a:gd name="T95" fmla="*/ 16 h 27"/>
              <a:gd name="T96" fmla="*/ 79 w 91"/>
              <a:gd name="T97" fmla="*/ 15 h 27"/>
              <a:gd name="T98" fmla="*/ 78 w 91"/>
              <a:gd name="T99" fmla="*/ 14 h 27"/>
              <a:gd name="T100" fmla="*/ 72 w 91"/>
              <a:gd name="T101" fmla="*/ 12 h 27"/>
              <a:gd name="T102" fmla="*/ 66 w 91"/>
              <a:gd name="T103" fmla="*/ 11 h 27"/>
              <a:gd name="T104" fmla="*/ 59 w 91"/>
              <a:gd name="T105" fmla="*/ 10 h 27"/>
              <a:gd name="T106" fmla="*/ 53 w 91"/>
              <a:gd name="T107" fmla="*/ 8 h 27"/>
              <a:gd name="T108" fmla="*/ 46 w 91"/>
              <a:gd name="T109" fmla="*/ 7 h 27"/>
              <a:gd name="T110" fmla="*/ 39 w 91"/>
              <a:gd name="T111" fmla="*/ 6 h 27"/>
              <a:gd name="T112" fmla="*/ 31 w 91"/>
              <a:gd name="T113" fmla="*/ 4 h 27"/>
              <a:gd name="T114" fmla="*/ 22 w 91"/>
              <a:gd name="T115" fmla="*/ 3 h 27"/>
              <a:gd name="T116" fmla="*/ 15 w 91"/>
              <a:gd name="T117" fmla="*/ 2 h 27"/>
              <a:gd name="T118" fmla="*/ 6 w 91"/>
              <a:gd name="T119" fmla="*/ 0 h 27"/>
              <a:gd name="T120" fmla="*/ 2 w 91"/>
              <a:gd name="T1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 h="27">
                <a:moveTo>
                  <a:pt x="2" y="0"/>
                </a:moveTo>
                <a:lnTo>
                  <a:pt x="1" y="0"/>
                </a:lnTo>
                <a:lnTo>
                  <a:pt x="1" y="2"/>
                </a:lnTo>
                <a:lnTo>
                  <a:pt x="0" y="2"/>
                </a:lnTo>
                <a:lnTo>
                  <a:pt x="0" y="4"/>
                </a:lnTo>
                <a:lnTo>
                  <a:pt x="1" y="4"/>
                </a:lnTo>
                <a:lnTo>
                  <a:pt x="1" y="6"/>
                </a:lnTo>
                <a:lnTo>
                  <a:pt x="5" y="6"/>
                </a:lnTo>
                <a:lnTo>
                  <a:pt x="6" y="7"/>
                </a:lnTo>
                <a:lnTo>
                  <a:pt x="14" y="7"/>
                </a:lnTo>
                <a:lnTo>
                  <a:pt x="15" y="8"/>
                </a:lnTo>
                <a:lnTo>
                  <a:pt x="21" y="8"/>
                </a:lnTo>
                <a:lnTo>
                  <a:pt x="22" y="10"/>
                </a:lnTo>
                <a:lnTo>
                  <a:pt x="30" y="10"/>
                </a:lnTo>
                <a:lnTo>
                  <a:pt x="30" y="11"/>
                </a:lnTo>
                <a:lnTo>
                  <a:pt x="38" y="11"/>
                </a:lnTo>
                <a:lnTo>
                  <a:pt x="38" y="12"/>
                </a:lnTo>
                <a:lnTo>
                  <a:pt x="45" y="12"/>
                </a:lnTo>
                <a:lnTo>
                  <a:pt x="46" y="14"/>
                </a:lnTo>
                <a:lnTo>
                  <a:pt x="51" y="14"/>
                </a:lnTo>
                <a:lnTo>
                  <a:pt x="53" y="15"/>
                </a:lnTo>
                <a:lnTo>
                  <a:pt x="58" y="15"/>
                </a:lnTo>
                <a:lnTo>
                  <a:pt x="58" y="16"/>
                </a:lnTo>
                <a:lnTo>
                  <a:pt x="64" y="16"/>
                </a:lnTo>
                <a:lnTo>
                  <a:pt x="64" y="18"/>
                </a:lnTo>
                <a:lnTo>
                  <a:pt x="71" y="18"/>
                </a:lnTo>
                <a:lnTo>
                  <a:pt x="71" y="19"/>
                </a:lnTo>
                <a:lnTo>
                  <a:pt x="72" y="19"/>
                </a:lnTo>
                <a:lnTo>
                  <a:pt x="75" y="18"/>
                </a:lnTo>
                <a:lnTo>
                  <a:pt x="74" y="18"/>
                </a:lnTo>
                <a:lnTo>
                  <a:pt x="74" y="19"/>
                </a:lnTo>
                <a:lnTo>
                  <a:pt x="75" y="19"/>
                </a:lnTo>
                <a:lnTo>
                  <a:pt x="75" y="20"/>
                </a:lnTo>
                <a:lnTo>
                  <a:pt x="80" y="20"/>
                </a:lnTo>
                <a:lnTo>
                  <a:pt x="80" y="22"/>
                </a:lnTo>
                <a:lnTo>
                  <a:pt x="84" y="22"/>
                </a:lnTo>
                <a:lnTo>
                  <a:pt x="84" y="23"/>
                </a:lnTo>
                <a:lnTo>
                  <a:pt x="86" y="23"/>
                </a:lnTo>
                <a:lnTo>
                  <a:pt x="86" y="22"/>
                </a:lnTo>
                <a:lnTo>
                  <a:pt x="84" y="22"/>
                </a:lnTo>
                <a:lnTo>
                  <a:pt x="84" y="23"/>
                </a:lnTo>
                <a:lnTo>
                  <a:pt x="86" y="23"/>
                </a:lnTo>
                <a:lnTo>
                  <a:pt x="86" y="24"/>
                </a:lnTo>
                <a:lnTo>
                  <a:pt x="87" y="24"/>
                </a:lnTo>
                <a:lnTo>
                  <a:pt x="88" y="22"/>
                </a:lnTo>
                <a:lnTo>
                  <a:pt x="87" y="19"/>
                </a:lnTo>
                <a:lnTo>
                  <a:pt x="86" y="19"/>
                </a:lnTo>
                <a:lnTo>
                  <a:pt x="86" y="20"/>
                </a:lnTo>
                <a:lnTo>
                  <a:pt x="84" y="20"/>
                </a:lnTo>
                <a:lnTo>
                  <a:pt x="84" y="22"/>
                </a:lnTo>
                <a:lnTo>
                  <a:pt x="86" y="22"/>
                </a:lnTo>
                <a:lnTo>
                  <a:pt x="83" y="20"/>
                </a:lnTo>
                <a:lnTo>
                  <a:pt x="82" y="20"/>
                </a:lnTo>
                <a:lnTo>
                  <a:pt x="82" y="22"/>
                </a:lnTo>
                <a:lnTo>
                  <a:pt x="80" y="22"/>
                </a:lnTo>
                <a:lnTo>
                  <a:pt x="80" y="23"/>
                </a:lnTo>
                <a:lnTo>
                  <a:pt x="82" y="23"/>
                </a:lnTo>
                <a:lnTo>
                  <a:pt x="76" y="22"/>
                </a:lnTo>
                <a:lnTo>
                  <a:pt x="75" y="22"/>
                </a:lnTo>
                <a:lnTo>
                  <a:pt x="75" y="23"/>
                </a:lnTo>
                <a:lnTo>
                  <a:pt x="74" y="23"/>
                </a:lnTo>
                <a:lnTo>
                  <a:pt x="74" y="26"/>
                </a:lnTo>
                <a:lnTo>
                  <a:pt x="75" y="26"/>
                </a:lnTo>
                <a:lnTo>
                  <a:pt x="75" y="27"/>
                </a:lnTo>
                <a:lnTo>
                  <a:pt x="76" y="27"/>
                </a:lnTo>
                <a:lnTo>
                  <a:pt x="83" y="27"/>
                </a:lnTo>
                <a:lnTo>
                  <a:pt x="84" y="27"/>
                </a:lnTo>
                <a:lnTo>
                  <a:pt x="84" y="26"/>
                </a:lnTo>
                <a:lnTo>
                  <a:pt x="86" y="26"/>
                </a:lnTo>
                <a:lnTo>
                  <a:pt x="86" y="24"/>
                </a:lnTo>
                <a:lnTo>
                  <a:pt x="84" y="24"/>
                </a:lnTo>
                <a:lnTo>
                  <a:pt x="87" y="26"/>
                </a:lnTo>
                <a:lnTo>
                  <a:pt x="88" y="26"/>
                </a:lnTo>
                <a:lnTo>
                  <a:pt x="88" y="24"/>
                </a:lnTo>
                <a:lnTo>
                  <a:pt x="90" y="24"/>
                </a:lnTo>
                <a:lnTo>
                  <a:pt x="90" y="23"/>
                </a:lnTo>
                <a:lnTo>
                  <a:pt x="88" y="23"/>
                </a:lnTo>
                <a:lnTo>
                  <a:pt x="88" y="24"/>
                </a:lnTo>
                <a:lnTo>
                  <a:pt x="90" y="24"/>
                </a:lnTo>
                <a:lnTo>
                  <a:pt x="90" y="23"/>
                </a:lnTo>
                <a:lnTo>
                  <a:pt x="91" y="23"/>
                </a:lnTo>
                <a:lnTo>
                  <a:pt x="91" y="20"/>
                </a:lnTo>
                <a:lnTo>
                  <a:pt x="90" y="20"/>
                </a:lnTo>
                <a:lnTo>
                  <a:pt x="90" y="19"/>
                </a:lnTo>
                <a:lnTo>
                  <a:pt x="88" y="19"/>
                </a:lnTo>
                <a:lnTo>
                  <a:pt x="88" y="20"/>
                </a:lnTo>
                <a:lnTo>
                  <a:pt x="90" y="20"/>
                </a:lnTo>
                <a:lnTo>
                  <a:pt x="90" y="19"/>
                </a:lnTo>
                <a:lnTo>
                  <a:pt x="88" y="19"/>
                </a:lnTo>
                <a:lnTo>
                  <a:pt x="88" y="18"/>
                </a:lnTo>
                <a:lnTo>
                  <a:pt x="86" y="18"/>
                </a:lnTo>
                <a:lnTo>
                  <a:pt x="86" y="16"/>
                </a:lnTo>
                <a:lnTo>
                  <a:pt x="82" y="16"/>
                </a:lnTo>
                <a:lnTo>
                  <a:pt x="82" y="15"/>
                </a:lnTo>
                <a:lnTo>
                  <a:pt x="80" y="15"/>
                </a:lnTo>
                <a:lnTo>
                  <a:pt x="78" y="16"/>
                </a:lnTo>
                <a:lnTo>
                  <a:pt x="79" y="16"/>
                </a:lnTo>
                <a:lnTo>
                  <a:pt x="79" y="15"/>
                </a:lnTo>
                <a:lnTo>
                  <a:pt x="78" y="15"/>
                </a:lnTo>
                <a:lnTo>
                  <a:pt x="78" y="14"/>
                </a:lnTo>
                <a:lnTo>
                  <a:pt x="72" y="14"/>
                </a:lnTo>
                <a:lnTo>
                  <a:pt x="72" y="12"/>
                </a:lnTo>
                <a:lnTo>
                  <a:pt x="66" y="12"/>
                </a:lnTo>
                <a:lnTo>
                  <a:pt x="66" y="11"/>
                </a:lnTo>
                <a:lnTo>
                  <a:pt x="59" y="11"/>
                </a:lnTo>
                <a:lnTo>
                  <a:pt x="59" y="10"/>
                </a:lnTo>
                <a:lnTo>
                  <a:pt x="54" y="10"/>
                </a:lnTo>
                <a:lnTo>
                  <a:pt x="53" y="8"/>
                </a:lnTo>
                <a:lnTo>
                  <a:pt x="47" y="8"/>
                </a:lnTo>
                <a:lnTo>
                  <a:pt x="46" y="7"/>
                </a:lnTo>
                <a:lnTo>
                  <a:pt x="39" y="7"/>
                </a:lnTo>
                <a:lnTo>
                  <a:pt x="39" y="6"/>
                </a:lnTo>
                <a:lnTo>
                  <a:pt x="31" y="6"/>
                </a:lnTo>
                <a:lnTo>
                  <a:pt x="31" y="4"/>
                </a:lnTo>
                <a:lnTo>
                  <a:pt x="23" y="4"/>
                </a:lnTo>
                <a:lnTo>
                  <a:pt x="22" y="3"/>
                </a:lnTo>
                <a:lnTo>
                  <a:pt x="17" y="3"/>
                </a:lnTo>
                <a:lnTo>
                  <a:pt x="15" y="2"/>
                </a:lnTo>
                <a:lnTo>
                  <a:pt x="8" y="2"/>
                </a:lnTo>
                <a:lnTo>
                  <a:pt x="6" y="0"/>
                </a:lnTo>
                <a:lnTo>
                  <a:pt x="5"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2058" name="Freeform 298"/>
          <p:cNvSpPr>
            <a:spLocks/>
          </p:cNvSpPr>
          <p:nvPr/>
        </p:nvSpPr>
        <p:spPr bwMode="auto">
          <a:xfrm>
            <a:off x="958850" y="5566445"/>
            <a:ext cx="222250" cy="66675"/>
          </a:xfrm>
          <a:custGeom>
            <a:avLst/>
            <a:gdLst>
              <a:gd name="T0" fmla="*/ 15 w 100"/>
              <a:gd name="T1" fmla="*/ 4 h 32"/>
              <a:gd name="T2" fmla="*/ 15 w 100"/>
              <a:gd name="T3" fmla="*/ 1 h 32"/>
              <a:gd name="T4" fmla="*/ 2 w 100"/>
              <a:gd name="T5" fmla="*/ 1 h 32"/>
              <a:gd name="T6" fmla="*/ 2 w 100"/>
              <a:gd name="T7" fmla="*/ 5 h 32"/>
              <a:gd name="T8" fmla="*/ 4 w 100"/>
              <a:gd name="T9" fmla="*/ 5 h 32"/>
              <a:gd name="T10" fmla="*/ 4 w 100"/>
              <a:gd name="T11" fmla="*/ 7 h 32"/>
              <a:gd name="T12" fmla="*/ 10 w 100"/>
              <a:gd name="T13" fmla="*/ 9 h 32"/>
              <a:gd name="T14" fmla="*/ 24 w 100"/>
              <a:gd name="T15" fmla="*/ 11 h 32"/>
              <a:gd name="T16" fmla="*/ 32 w 100"/>
              <a:gd name="T17" fmla="*/ 13 h 32"/>
              <a:gd name="T18" fmla="*/ 47 w 100"/>
              <a:gd name="T19" fmla="*/ 15 h 32"/>
              <a:gd name="T20" fmla="*/ 53 w 100"/>
              <a:gd name="T21" fmla="*/ 17 h 32"/>
              <a:gd name="T22" fmla="*/ 68 w 100"/>
              <a:gd name="T23" fmla="*/ 19 h 32"/>
              <a:gd name="T24" fmla="*/ 76 w 100"/>
              <a:gd name="T25" fmla="*/ 21 h 32"/>
              <a:gd name="T26" fmla="*/ 86 w 100"/>
              <a:gd name="T27" fmla="*/ 23 h 32"/>
              <a:gd name="T28" fmla="*/ 89 w 100"/>
              <a:gd name="T29" fmla="*/ 25 h 32"/>
              <a:gd name="T30" fmla="*/ 90 w 100"/>
              <a:gd name="T31" fmla="*/ 24 h 32"/>
              <a:gd name="T32" fmla="*/ 92 w 100"/>
              <a:gd name="T33" fmla="*/ 27 h 32"/>
              <a:gd name="T34" fmla="*/ 93 w 100"/>
              <a:gd name="T35" fmla="*/ 25 h 32"/>
              <a:gd name="T36" fmla="*/ 94 w 100"/>
              <a:gd name="T37" fmla="*/ 28 h 32"/>
              <a:gd name="T38" fmla="*/ 94 w 100"/>
              <a:gd name="T39" fmla="*/ 25 h 32"/>
              <a:gd name="T40" fmla="*/ 89 w 100"/>
              <a:gd name="T41" fmla="*/ 27 h 32"/>
              <a:gd name="T42" fmla="*/ 88 w 100"/>
              <a:gd name="T43" fmla="*/ 27 h 32"/>
              <a:gd name="T44" fmla="*/ 85 w 100"/>
              <a:gd name="T45" fmla="*/ 28 h 32"/>
              <a:gd name="T46" fmla="*/ 86 w 100"/>
              <a:gd name="T47" fmla="*/ 32 h 32"/>
              <a:gd name="T48" fmla="*/ 93 w 100"/>
              <a:gd name="T49" fmla="*/ 32 h 32"/>
              <a:gd name="T50" fmla="*/ 94 w 100"/>
              <a:gd name="T51" fmla="*/ 29 h 32"/>
              <a:gd name="T52" fmla="*/ 97 w 100"/>
              <a:gd name="T53" fmla="*/ 30 h 32"/>
              <a:gd name="T54" fmla="*/ 100 w 100"/>
              <a:gd name="T55" fmla="*/ 28 h 32"/>
              <a:gd name="T56" fmla="*/ 98 w 100"/>
              <a:gd name="T57" fmla="*/ 23 h 32"/>
              <a:gd name="T58" fmla="*/ 98 w 100"/>
              <a:gd name="T59" fmla="*/ 24 h 32"/>
              <a:gd name="T60" fmla="*/ 97 w 100"/>
              <a:gd name="T61" fmla="*/ 21 h 32"/>
              <a:gd name="T62" fmla="*/ 96 w 100"/>
              <a:gd name="T63" fmla="*/ 23 h 32"/>
              <a:gd name="T64" fmla="*/ 94 w 100"/>
              <a:gd name="T65" fmla="*/ 20 h 32"/>
              <a:gd name="T66" fmla="*/ 88 w 100"/>
              <a:gd name="T67" fmla="*/ 19 h 32"/>
              <a:gd name="T68" fmla="*/ 82 w 100"/>
              <a:gd name="T69" fmla="*/ 16 h 32"/>
              <a:gd name="T70" fmla="*/ 70 w 100"/>
              <a:gd name="T71" fmla="*/ 15 h 32"/>
              <a:gd name="T72" fmla="*/ 63 w 100"/>
              <a:gd name="T73" fmla="*/ 12 h 32"/>
              <a:gd name="T74" fmla="*/ 49 w 100"/>
              <a:gd name="T75" fmla="*/ 11 h 32"/>
              <a:gd name="T76" fmla="*/ 40 w 100"/>
              <a:gd name="T77" fmla="*/ 8 h 32"/>
              <a:gd name="T78" fmla="*/ 25 w 100"/>
              <a:gd name="T79" fmla="*/ 7 h 32"/>
              <a:gd name="T80" fmla="*/ 18 w 100"/>
              <a:gd name="T81" fmla="*/ 4 h 32"/>
              <a:gd name="T82" fmla="*/ 10 w 100"/>
              <a:gd name="T83" fmla="*/ 3 h 32"/>
              <a:gd name="T84" fmla="*/ 8 w 100"/>
              <a:gd name="T85" fmla="*/ 3 h 32"/>
              <a:gd name="T86" fmla="*/ 6 w 100"/>
              <a:gd name="T87" fmla="*/ 1 h 32"/>
              <a:gd name="T88" fmla="*/ 14 w 100"/>
              <a:gd name="T89"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0" h="32">
                <a:moveTo>
                  <a:pt x="14" y="5"/>
                </a:moveTo>
                <a:lnTo>
                  <a:pt x="15" y="5"/>
                </a:lnTo>
                <a:lnTo>
                  <a:pt x="15" y="4"/>
                </a:lnTo>
                <a:lnTo>
                  <a:pt x="16" y="4"/>
                </a:lnTo>
                <a:lnTo>
                  <a:pt x="16" y="1"/>
                </a:lnTo>
                <a:lnTo>
                  <a:pt x="15" y="1"/>
                </a:lnTo>
                <a:lnTo>
                  <a:pt x="15" y="0"/>
                </a:lnTo>
                <a:lnTo>
                  <a:pt x="2" y="0"/>
                </a:lnTo>
                <a:lnTo>
                  <a:pt x="2" y="1"/>
                </a:lnTo>
                <a:lnTo>
                  <a:pt x="0" y="1"/>
                </a:lnTo>
                <a:lnTo>
                  <a:pt x="0" y="5"/>
                </a:lnTo>
                <a:lnTo>
                  <a:pt x="2" y="5"/>
                </a:lnTo>
                <a:lnTo>
                  <a:pt x="2" y="7"/>
                </a:lnTo>
                <a:lnTo>
                  <a:pt x="3" y="7"/>
                </a:lnTo>
                <a:lnTo>
                  <a:pt x="4" y="5"/>
                </a:lnTo>
                <a:lnTo>
                  <a:pt x="3" y="5"/>
                </a:lnTo>
                <a:lnTo>
                  <a:pt x="3" y="7"/>
                </a:lnTo>
                <a:lnTo>
                  <a:pt x="4" y="7"/>
                </a:lnTo>
                <a:lnTo>
                  <a:pt x="4" y="8"/>
                </a:lnTo>
                <a:lnTo>
                  <a:pt x="10" y="8"/>
                </a:lnTo>
                <a:lnTo>
                  <a:pt x="10" y="9"/>
                </a:lnTo>
                <a:lnTo>
                  <a:pt x="16" y="9"/>
                </a:lnTo>
                <a:lnTo>
                  <a:pt x="16" y="11"/>
                </a:lnTo>
                <a:lnTo>
                  <a:pt x="24" y="11"/>
                </a:lnTo>
                <a:lnTo>
                  <a:pt x="24" y="12"/>
                </a:lnTo>
                <a:lnTo>
                  <a:pt x="31" y="12"/>
                </a:lnTo>
                <a:lnTo>
                  <a:pt x="32" y="13"/>
                </a:lnTo>
                <a:lnTo>
                  <a:pt x="39" y="13"/>
                </a:lnTo>
                <a:lnTo>
                  <a:pt x="39" y="15"/>
                </a:lnTo>
                <a:lnTo>
                  <a:pt x="47" y="15"/>
                </a:lnTo>
                <a:lnTo>
                  <a:pt x="48" y="16"/>
                </a:lnTo>
                <a:lnTo>
                  <a:pt x="53" y="16"/>
                </a:lnTo>
                <a:lnTo>
                  <a:pt x="53" y="17"/>
                </a:lnTo>
                <a:lnTo>
                  <a:pt x="61" y="17"/>
                </a:lnTo>
                <a:lnTo>
                  <a:pt x="61" y="19"/>
                </a:lnTo>
                <a:lnTo>
                  <a:pt x="68" y="19"/>
                </a:lnTo>
                <a:lnTo>
                  <a:pt x="69" y="20"/>
                </a:lnTo>
                <a:lnTo>
                  <a:pt x="76" y="20"/>
                </a:lnTo>
                <a:lnTo>
                  <a:pt x="76" y="21"/>
                </a:lnTo>
                <a:lnTo>
                  <a:pt x="81" y="21"/>
                </a:lnTo>
                <a:lnTo>
                  <a:pt x="81" y="23"/>
                </a:lnTo>
                <a:lnTo>
                  <a:pt x="86" y="23"/>
                </a:lnTo>
                <a:lnTo>
                  <a:pt x="86" y="24"/>
                </a:lnTo>
                <a:lnTo>
                  <a:pt x="89" y="24"/>
                </a:lnTo>
                <a:lnTo>
                  <a:pt x="89" y="25"/>
                </a:lnTo>
                <a:lnTo>
                  <a:pt x="90" y="25"/>
                </a:lnTo>
                <a:lnTo>
                  <a:pt x="92" y="24"/>
                </a:lnTo>
                <a:lnTo>
                  <a:pt x="90" y="24"/>
                </a:lnTo>
                <a:lnTo>
                  <a:pt x="90" y="25"/>
                </a:lnTo>
                <a:lnTo>
                  <a:pt x="92" y="25"/>
                </a:lnTo>
                <a:lnTo>
                  <a:pt x="92" y="27"/>
                </a:lnTo>
                <a:lnTo>
                  <a:pt x="93" y="27"/>
                </a:lnTo>
                <a:lnTo>
                  <a:pt x="94" y="25"/>
                </a:lnTo>
                <a:lnTo>
                  <a:pt x="93" y="25"/>
                </a:lnTo>
                <a:lnTo>
                  <a:pt x="93" y="27"/>
                </a:lnTo>
                <a:lnTo>
                  <a:pt x="94" y="27"/>
                </a:lnTo>
                <a:lnTo>
                  <a:pt x="94" y="28"/>
                </a:lnTo>
                <a:lnTo>
                  <a:pt x="96" y="28"/>
                </a:lnTo>
                <a:lnTo>
                  <a:pt x="96" y="27"/>
                </a:lnTo>
                <a:lnTo>
                  <a:pt x="94" y="25"/>
                </a:lnTo>
                <a:lnTo>
                  <a:pt x="90" y="25"/>
                </a:lnTo>
                <a:lnTo>
                  <a:pt x="90" y="27"/>
                </a:lnTo>
                <a:lnTo>
                  <a:pt x="89" y="27"/>
                </a:lnTo>
                <a:lnTo>
                  <a:pt x="89" y="28"/>
                </a:lnTo>
                <a:lnTo>
                  <a:pt x="90" y="28"/>
                </a:lnTo>
                <a:lnTo>
                  <a:pt x="88" y="27"/>
                </a:lnTo>
                <a:lnTo>
                  <a:pt x="86" y="27"/>
                </a:lnTo>
                <a:lnTo>
                  <a:pt x="86" y="28"/>
                </a:lnTo>
                <a:lnTo>
                  <a:pt x="85" y="28"/>
                </a:lnTo>
                <a:lnTo>
                  <a:pt x="85" y="30"/>
                </a:lnTo>
                <a:lnTo>
                  <a:pt x="86" y="30"/>
                </a:lnTo>
                <a:lnTo>
                  <a:pt x="86" y="32"/>
                </a:lnTo>
                <a:lnTo>
                  <a:pt x="88" y="32"/>
                </a:lnTo>
                <a:lnTo>
                  <a:pt x="92" y="32"/>
                </a:lnTo>
                <a:lnTo>
                  <a:pt x="93" y="32"/>
                </a:lnTo>
                <a:lnTo>
                  <a:pt x="93" y="30"/>
                </a:lnTo>
                <a:lnTo>
                  <a:pt x="94" y="30"/>
                </a:lnTo>
                <a:lnTo>
                  <a:pt x="94" y="29"/>
                </a:lnTo>
                <a:lnTo>
                  <a:pt x="93" y="29"/>
                </a:lnTo>
                <a:lnTo>
                  <a:pt x="96" y="30"/>
                </a:lnTo>
                <a:lnTo>
                  <a:pt x="97" y="30"/>
                </a:lnTo>
                <a:lnTo>
                  <a:pt x="97" y="29"/>
                </a:lnTo>
                <a:lnTo>
                  <a:pt x="98" y="28"/>
                </a:lnTo>
                <a:lnTo>
                  <a:pt x="100" y="28"/>
                </a:lnTo>
                <a:lnTo>
                  <a:pt x="100" y="24"/>
                </a:lnTo>
                <a:lnTo>
                  <a:pt x="98" y="24"/>
                </a:lnTo>
                <a:lnTo>
                  <a:pt x="98" y="23"/>
                </a:lnTo>
                <a:lnTo>
                  <a:pt x="97" y="23"/>
                </a:lnTo>
                <a:lnTo>
                  <a:pt x="97" y="24"/>
                </a:lnTo>
                <a:lnTo>
                  <a:pt x="98" y="24"/>
                </a:lnTo>
                <a:lnTo>
                  <a:pt x="98" y="23"/>
                </a:lnTo>
                <a:lnTo>
                  <a:pt x="97" y="23"/>
                </a:lnTo>
                <a:lnTo>
                  <a:pt x="97" y="21"/>
                </a:lnTo>
                <a:lnTo>
                  <a:pt x="96" y="21"/>
                </a:lnTo>
                <a:lnTo>
                  <a:pt x="94" y="23"/>
                </a:lnTo>
                <a:lnTo>
                  <a:pt x="96" y="23"/>
                </a:lnTo>
                <a:lnTo>
                  <a:pt x="96" y="21"/>
                </a:lnTo>
                <a:lnTo>
                  <a:pt x="94" y="21"/>
                </a:lnTo>
                <a:lnTo>
                  <a:pt x="94" y="20"/>
                </a:lnTo>
                <a:lnTo>
                  <a:pt x="90" y="20"/>
                </a:lnTo>
                <a:lnTo>
                  <a:pt x="90" y="19"/>
                </a:lnTo>
                <a:lnTo>
                  <a:pt x="88" y="19"/>
                </a:lnTo>
                <a:lnTo>
                  <a:pt x="88" y="17"/>
                </a:lnTo>
                <a:lnTo>
                  <a:pt x="82" y="17"/>
                </a:lnTo>
                <a:lnTo>
                  <a:pt x="82" y="16"/>
                </a:lnTo>
                <a:lnTo>
                  <a:pt x="77" y="16"/>
                </a:lnTo>
                <a:lnTo>
                  <a:pt x="77" y="15"/>
                </a:lnTo>
                <a:lnTo>
                  <a:pt x="70" y="15"/>
                </a:lnTo>
                <a:lnTo>
                  <a:pt x="69" y="13"/>
                </a:lnTo>
                <a:lnTo>
                  <a:pt x="63" y="13"/>
                </a:lnTo>
                <a:lnTo>
                  <a:pt x="63" y="12"/>
                </a:lnTo>
                <a:lnTo>
                  <a:pt x="55" y="12"/>
                </a:lnTo>
                <a:lnTo>
                  <a:pt x="55" y="11"/>
                </a:lnTo>
                <a:lnTo>
                  <a:pt x="49" y="11"/>
                </a:lnTo>
                <a:lnTo>
                  <a:pt x="48" y="9"/>
                </a:lnTo>
                <a:lnTo>
                  <a:pt x="40" y="9"/>
                </a:lnTo>
                <a:lnTo>
                  <a:pt x="40" y="8"/>
                </a:lnTo>
                <a:lnTo>
                  <a:pt x="33" y="8"/>
                </a:lnTo>
                <a:lnTo>
                  <a:pt x="32" y="7"/>
                </a:lnTo>
                <a:lnTo>
                  <a:pt x="25" y="7"/>
                </a:lnTo>
                <a:lnTo>
                  <a:pt x="25" y="5"/>
                </a:lnTo>
                <a:lnTo>
                  <a:pt x="18" y="5"/>
                </a:lnTo>
                <a:lnTo>
                  <a:pt x="18" y="4"/>
                </a:lnTo>
                <a:lnTo>
                  <a:pt x="11" y="4"/>
                </a:lnTo>
                <a:lnTo>
                  <a:pt x="11" y="3"/>
                </a:lnTo>
                <a:lnTo>
                  <a:pt x="10" y="3"/>
                </a:lnTo>
                <a:lnTo>
                  <a:pt x="7" y="4"/>
                </a:lnTo>
                <a:lnTo>
                  <a:pt x="8" y="4"/>
                </a:lnTo>
                <a:lnTo>
                  <a:pt x="8" y="3"/>
                </a:lnTo>
                <a:lnTo>
                  <a:pt x="7" y="3"/>
                </a:lnTo>
                <a:lnTo>
                  <a:pt x="7" y="1"/>
                </a:lnTo>
                <a:lnTo>
                  <a:pt x="6" y="1"/>
                </a:lnTo>
                <a:lnTo>
                  <a:pt x="4" y="3"/>
                </a:lnTo>
                <a:lnTo>
                  <a:pt x="4" y="4"/>
                </a:lnTo>
                <a:lnTo>
                  <a:pt x="1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2059" name="Freeform 299"/>
          <p:cNvSpPr>
            <a:spLocks/>
          </p:cNvSpPr>
          <p:nvPr/>
        </p:nvSpPr>
        <p:spPr bwMode="auto">
          <a:xfrm>
            <a:off x="958850" y="5712495"/>
            <a:ext cx="222250" cy="63500"/>
          </a:xfrm>
          <a:custGeom>
            <a:avLst/>
            <a:gdLst>
              <a:gd name="T0" fmla="*/ 15 w 100"/>
              <a:gd name="T1" fmla="*/ 5 h 31"/>
              <a:gd name="T2" fmla="*/ 16 w 100"/>
              <a:gd name="T3" fmla="*/ 4 h 31"/>
              <a:gd name="T4" fmla="*/ 15 w 100"/>
              <a:gd name="T5" fmla="*/ 2 h 31"/>
              <a:gd name="T6" fmla="*/ 2 w 100"/>
              <a:gd name="T7" fmla="*/ 0 h 31"/>
              <a:gd name="T8" fmla="*/ 0 w 100"/>
              <a:gd name="T9" fmla="*/ 2 h 31"/>
              <a:gd name="T10" fmla="*/ 2 w 100"/>
              <a:gd name="T11" fmla="*/ 5 h 31"/>
              <a:gd name="T12" fmla="*/ 3 w 100"/>
              <a:gd name="T13" fmla="*/ 7 h 31"/>
              <a:gd name="T14" fmla="*/ 3 w 100"/>
              <a:gd name="T15" fmla="*/ 5 h 31"/>
              <a:gd name="T16" fmla="*/ 4 w 100"/>
              <a:gd name="T17" fmla="*/ 7 h 31"/>
              <a:gd name="T18" fmla="*/ 10 w 100"/>
              <a:gd name="T19" fmla="*/ 8 h 31"/>
              <a:gd name="T20" fmla="*/ 16 w 100"/>
              <a:gd name="T21" fmla="*/ 9 h 31"/>
              <a:gd name="T22" fmla="*/ 24 w 100"/>
              <a:gd name="T23" fmla="*/ 11 h 31"/>
              <a:gd name="T24" fmla="*/ 31 w 100"/>
              <a:gd name="T25" fmla="*/ 12 h 31"/>
              <a:gd name="T26" fmla="*/ 39 w 100"/>
              <a:gd name="T27" fmla="*/ 13 h 31"/>
              <a:gd name="T28" fmla="*/ 44 w 100"/>
              <a:gd name="T29" fmla="*/ 15 h 31"/>
              <a:gd name="T30" fmla="*/ 53 w 100"/>
              <a:gd name="T31" fmla="*/ 16 h 31"/>
              <a:gd name="T32" fmla="*/ 61 w 100"/>
              <a:gd name="T33" fmla="*/ 17 h 31"/>
              <a:gd name="T34" fmla="*/ 68 w 100"/>
              <a:gd name="T35" fmla="*/ 19 h 31"/>
              <a:gd name="T36" fmla="*/ 76 w 100"/>
              <a:gd name="T37" fmla="*/ 20 h 31"/>
              <a:gd name="T38" fmla="*/ 81 w 100"/>
              <a:gd name="T39" fmla="*/ 21 h 31"/>
              <a:gd name="T40" fmla="*/ 86 w 100"/>
              <a:gd name="T41" fmla="*/ 23 h 31"/>
              <a:gd name="T42" fmla="*/ 89 w 100"/>
              <a:gd name="T43" fmla="*/ 24 h 31"/>
              <a:gd name="T44" fmla="*/ 93 w 100"/>
              <a:gd name="T45" fmla="*/ 25 h 31"/>
              <a:gd name="T46" fmla="*/ 94 w 100"/>
              <a:gd name="T47" fmla="*/ 27 h 31"/>
              <a:gd name="T48" fmla="*/ 94 w 100"/>
              <a:gd name="T49" fmla="*/ 24 h 31"/>
              <a:gd name="T50" fmla="*/ 93 w 100"/>
              <a:gd name="T51" fmla="*/ 25 h 31"/>
              <a:gd name="T52" fmla="*/ 86 w 100"/>
              <a:gd name="T53" fmla="*/ 27 h 31"/>
              <a:gd name="T54" fmla="*/ 85 w 100"/>
              <a:gd name="T55" fmla="*/ 29 h 31"/>
              <a:gd name="T56" fmla="*/ 86 w 100"/>
              <a:gd name="T57" fmla="*/ 31 h 31"/>
              <a:gd name="T58" fmla="*/ 93 w 100"/>
              <a:gd name="T59" fmla="*/ 31 h 31"/>
              <a:gd name="T60" fmla="*/ 94 w 100"/>
              <a:gd name="T61" fmla="*/ 29 h 31"/>
              <a:gd name="T62" fmla="*/ 98 w 100"/>
              <a:gd name="T63" fmla="*/ 28 h 31"/>
              <a:gd name="T64" fmla="*/ 100 w 100"/>
              <a:gd name="T65" fmla="*/ 24 h 31"/>
              <a:gd name="T66" fmla="*/ 97 w 100"/>
              <a:gd name="T67" fmla="*/ 23 h 31"/>
              <a:gd name="T68" fmla="*/ 94 w 100"/>
              <a:gd name="T69" fmla="*/ 21 h 31"/>
              <a:gd name="T70" fmla="*/ 90 w 100"/>
              <a:gd name="T71" fmla="*/ 20 h 31"/>
              <a:gd name="T72" fmla="*/ 88 w 100"/>
              <a:gd name="T73" fmla="*/ 19 h 31"/>
              <a:gd name="T74" fmla="*/ 82 w 100"/>
              <a:gd name="T75" fmla="*/ 17 h 31"/>
              <a:gd name="T76" fmla="*/ 77 w 100"/>
              <a:gd name="T77" fmla="*/ 16 h 31"/>
              <a:gd name="T78" fmla="*/ 70 w 100"/>
              <a:gd name="T79" fmla="*/ 15 h 31"/>
              <a:gd name="T80" fmla="*/ 63 w 100"/>
              <a:gd name="T81" fmla="*/ 13 h 31"/>
              <a:gd name="T82" fmla="*/ 55 w 100"/>
              <a:gd name="T83" fmla="*/ 12 h 31"/>
              <a:gd name="T84" fmla="*/ 47 w 100"/>
              <a:gd name="T85" fmla="*/ 11 h 31"/>
              <a:gd name="T86" fmla="*/ 40 w 100"/>
              <a:gd name="T87" fmla="*/ 9 h 31"/>
              <a:gd name="T88" fmla="*/ 33 w 100"/>
              <a:gd name="T89" fmla="*/ 8 h 31"/>
              <a:gd name="T90" fmla="*/ 25 w 100"/>
              <a:gd name="T91" fmla="*/ 7 h 31"/>
              <a:gd name="T92" fmla="*/ 18 w 100"/>
              <a:gd name="T93" fmla="*/ 5 h 31"/>
              <a:gd name="T94" fmla="*/ 11 w 100"/>
              <a:gd name="T95" fmla="*/ 4 h 31"/>
              <a:gd name="T96" fmla="*/ 10 w 100"/>
              <a:gd name="T97" fmla="*/ 3 h 31"/>
              <a:gd name="T98" fmla="*/ 8 w 100"/>
              <a:gd name="T99" fmla="*/ 4 h 31"/>
              <a:gd name="T100" fmla="*/ 7 w 100"/>
              <a:gd name="T101" fmla="*/ 3 h 31"/>
              <a:gd name="T102" fmla="*/ 6 w 100"/>
              <a:gd name="T103" fmla="*/ 2 h 31"/>
              <a:gd name="T104" fmla="*/ 4 w 100"/>
              <a:gd name="T10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31">
                <a:moveTo>
                  <a:pt x="14" y="5"/>
                </a:moveTo>
                <a:lnTo>
                  <a:pt x="15" y="5"/>
                </a:lnTo>
                <a:lnTo>
                  <a:pt x="15" y="4"/>
                </a:lnTo>
                <a:lnTo>
                  <a:pt x="16" y="4"/>
                </a:lnTo>
                <a:lnTo>
                  <a:pt x="16" y="2"/>
                </a:lnTo>
                <a:lnTo>
                  <a:pt x="15" y="2"/>
                </a:lnTo>
                <a:lnTo>
                  <a:pt x="15" y="0"/>
                </a:lnTo>
                <a:lnTo>
                  <a:pt x="2" y="0"/>
                </a:lnTo>
                <a:lnTo>
                  <a:pt x="2" y="2"/>
                </a:lnTo>
                <a:lnTo>
                  <a:pt x="0" y="2"/>
                </a:lnTo>
                <a:lnTo>
                  <a:pt x="0" y="5"/>
                </a:lnTo>
                <a:lnTo>
                  <a:pt x="2" y="5"/>
                </a:lnTo>
                <a:lnTo>
                  <a:pt x="2" y="7"/>
                </a:lnTo>
                <a:lnTo>
                  <a:pt x="3" y="7"/>
                </a:lnTo>
                <a:lnTo>
                  <a:pt x="4" y="5"/>
                </a:lnTo>
                <a:lnTo>
                  <a:pt x="3" y="5"/>
                </a:lnTo>
                <a:lnTo>
                  <a:pt x="3" y="7"/>
                </a:lnTo>
                <a:lnTo>
                  <a:pt x="4" y="7"/>
                </a:lnTo>
                <a:lnTo>
                  <a:pt x="4" y="8"/>
                </a:lnTo>
                <a:lnTo>
                  <a:pt x="10" y="8"/>
                </a:lnTo>
                <a:lnTo>
                  <a:pt x="10" y="9"/>
                </a:lnTo>
                <a:lnTo>
                  <a:pt x="16" y="9"/>
                </a:lnTo>
                <a:lnTo>
                  <a:pt x="16" y="11"/>
                </a:lnTo>
                <a:lnTo>
                  <a:pt x="24" y="11"/>
                </a:lnTo>
                <a:lnTo>
                  <a:pt x="24" y="12"/>
                </a:lnTo>
                <a:lnTo>
                  <a:pt x="31" y="12"/>
                </a:lnTo>
                <a:lnTo>
                  <a:pt x="32" y="13"/>
                </a:lnTo>
                <a:lnTo>
                  <a:pt x="39" y="13"/>
                </a:lnTo>
                <a:lnTo>
                  <a:pt x="39" y="15"/>
                </a:lnTo>
                <a:lnTo>
                  <a:pt x="44" y="15"/>
                </a:lnTo>
                <a:lnTo>
                  <a:pt x="45" y="16"/>
                </a:lnTo>
                <a:lnTo>
                  <a:pt x="53" y="16"/>
                </a:lnTo>
                <a:lnTo>
                  <a:pt x="53" y="17"/>
                </a:lnTo>
                <a:lnTo>
                  <a:pt x="61" y="17"/>
                </a:lnTo>
                <a:lnTo>
                  <a:pt x="61" y="19"/>
                </a:lnTo>
                <a:lnTo>
                  <a:pt x="68" y="19"/>
                </a:lnTo>
                <a:lnTo>
                  <a:pt x="69" y="20"/>
                </a:lnTo>
                <a:lnTo>
                  <a:pt x="76" y="20"/>
                </a:lnTo>
                <a:lnTo>
                  <a:pt x="76" y="21"/>
                </a:lnTo>
                <a:lnTo>
                  <a:pt x="81" y="21"/>
                </a:lnTo>
                <a:lnTo>
                  <a:pt x="81" y="23"/>
                </a:lnTo>
                <a:lnTo>
                  <a:pt x="86" y="23"/>
                </a:lnTo>
                <a:lnTo>
                  <a:pt x="86" y="24"/>
                </a:lnTo>
                <a:lnTo>
                  <a:pt x="89" y="24"/>
                </a:lnTo>
                <a:lnTo>
                  <a:pt x="89" y="25"/>
                </a:lnTo>
                <a:lnTo>
                  <a:pt x="93" y="25"/>
                </a:lnTo>
                <a:lnTo>
                  <a:pt x="93" y="27"/>
                </a:lnTo>
                <a:lnTo>
                  <a:pt x="94" y="27"/>
                </a:lnTo>
                <a:lnTo>
                  <a:pt x="96" y="25"/>
                </a:lnTo>
                <a:lnTo>
                  <a:pt x="94" y="24"/>
                </a:lnTo>
                <a:lnTo>
                  <a:pt x="93" y="24"/>
                </a:lnTo>
                <a:lnTo>
                  <a:pt x="93" y="25"/>
                </a:lnTo>
                <a:lnTo>
                  <a:pt x="86" y="25"/>
                </a:lnTo>
                <a:lnTo>
                  <a:pt x="86" y="27"/>
                </a:lnTo>
                <a:lnTo>
                  <a:pt x="85" y="27"/>
                </a:lnTo>
                <a:lnTo>
                  <a:pt x="85" y="29"/>
                </a:lnTo>
                <a:lnTo>
                  <a:pt x="86" y="29"/>
                </a:lnTo>
                <a:lnTo>
                  <a:pt x="86" y="31"/>
                </a:lnTo>
                <a:lnTo>
                  <a:pt x="88" y="31"/>
                </a:lnTo>
                <a:lnTo>
                  <a:pt x="93" y="31"/>
                </a:lnTo>
                <a:lnTo>
                  <a:pt x="94" y="31"/>
                </a:lnTo>
                <a:lnTo>
                  <a:pt x="94" y="29"/>
                </a:lnTo>
                <a:lnTo>
                  <a:pt x="98" y="29"/>
                </a:lnTo>
                <a:lnTo>
                  <a:pt x="98" y="28"/>
                </a:lnTo>
                <a:lnTo>
                  <a:pt x="100" y="28"/>
                </a:lnTo>
                <a:lnTo>
                  <a:pt x="100" y="24"/>
                </a:lnTo>
                <a:lnTo>
                  <a:pt x="98" y="24"/>
                </a:lnTo>
                <a:lnTo>
                  <a:pt x="97" y="23"/>
                </a:lnTo>
                <a:lnTo>
                  <a:pt x="97" y="21"/>
                </a:lnTo>
                <a:lnTo>
                  <a:pt x="94" y="21"/>
                </a:lnTo>
                <a:lnTo>
                  <a:pt x="94" y="20"/>
                </a:lnTo>
                <a:lnTo>
                  <a:pt x="90" y="20"/>
                </a:lnTo>
                <a:lnTo>
                  <a:pt x="90" y="19"/>
                </a:lnTo>
                <a:lnTo>
                  <a:pt x="88" y="19"/>
                </a:lnTo>
                <a:lnTo>
                  <a:pt x="88" y="17"/>
                </a:lnTo>
                <a:lnTo>
                  <a:pt x="82" y="17"/>
                </a:lnTo>
                <a:lnTo>
                  <a:pt x="82" y="16"/>
                </a:lnTo>
                <a:lnTo>
                  <a:pt x="77" y="16"/>
                </a:lnTo>
                <a:lnTo>
                  <a:pt x="77" y="15"/>
                </a:lnTo>
                <a:lnTo>
                  <a:pt x="70" y="15"/>
                </a:lnTo>
                <a:lnTo>
                  <a:pt x="69" y="13"/>
                </a:lnTo>
                <a:lnTo>
                  <a:pt x="63" y="13"/>
                </a:lnTo>
                <a:lnTo>
                  <a:pt x="63" y="12"/>
                </a:lnTo>
                <a:lnTo>
                  <a:pt x="55" y="12"/>
                </a:lnTo>
                <a:lnTo>
                  <a:pt x="55" y="11"/>
                </a:lnTo>
                <a:lnTo>
                  <a:pt x="47" y="11"/>
                </a:lnTo>
                <a:lnTo>
                  <a:pt x="45" y="9"/>
                </a:lnTo>
                <a:lnTo>
                  <a:pt x="40" y="9"/>
                </a:lnTo>
                <a:lnTo>
                  <a:pt x="40" y="8"/>
                </a:lnTo>
                <a:lnTo>
                  <a:pt x="33" y="8"/>
                </a:lnTo>
                <a:lnTo>
                  <a:pt x="32" y="7"/>
                </a:lnTo>
                <a:lnTo>
                  <a:pt x="25" y="7"/>
                </a:lnTo>
                <a:lnTo>
                  <a:pt x="25" y="5"/>
                </a:lnTo>
                <a:lnTo>
                  <a:pt x="18" y="5"/>
                </a:lnTo>
                <a:lnTo>
                  <a:pt x="18" y="4"/>
                </a:lnTo>
                <a:lnTo>
                  <a:pt x="11" y="4"/>
                </a:lnTo>
                <a:lnTo>
                  <a:pt x="11" y="3"/>
                </a:lnTo>
                <a:lnTo>
                  <a:pt x="10" y="3"/>
                </a:lnTo>
                <a:lnTo>
                  <a:pt x="7" y="4"/>
                </a:lnTo>
                <a:lnTo>
                  <a:pt x="8" y="4"/>
                </a:lnTo>
                <a:lnTo>
                  <a:pt x="8" y="3"/>
                </a:lnTo>
                <a:lnTo>
                  <a:pt x="7" y="3"/>
                </a:lnTo>
                <a:lnTo>
                  <a:pt x="7" y="2"/>
                </a:lnTo>
                <a:lnTo>
                  <a:pt x="6" y="2"/>
                </a:lnTo>
                <a:lnTo>
                  <a:pt x="4" y="3"/>
                </a:lnTo>
                <a:lnTo>
                  <a:pt x="4" y="4"/>
                </a:lnTo>
                <a:lnTo>
                  <a:pt x="1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2060" name="Freeform 300"/>
          <p:cNvSpPr>
            <a:spLocks/>
          </p:cNvSpPr>
          <p:nvPr/>
        </p:nvSpPr>
        <p:spPr bwMode="auto">
          <a:xfrm>
            <a:off x="958850" y="5623595"/>
            <a:ext cx="222250" cy="61912"/>
          </a:xfrm>
          <a:custGeom>
            <a:avLst/>
            <a:gdLst>
              <a:gd name="T0" fmla="*/ 15 w 100"/>
              <a:gd name="T1" fmla="*/ 5 h 30"/>
              <a:gd name="T2" fmla="*/ 16 w 100"/>
              <a:gd name="T3" fmla="*/ 3 h 30"/>
              <a:gd name="T4" fmla="*/ 15 w 100"/>
              <a:gd name="T5" fmla="*/ 1 h 30"/>
              <a:gd name="T6" fmla="*/ 2 w 100"/>
              <a:gd name="T7" fmla="*/ 0 h 30"/>
              <a:gd name="T8" fmla="*/ 0 w 100"/>
              <a:gd name="T9" fmla="*/ 1 h 30"/>
              <a:gd name="T10" fmla="*/ 2 w 100"/>
              <a:gd name="T11" fmla="*/ 5 h 30"/>
              <a:gd name="T12" fmla="*/ 3 w 100"/>
              <a:gd name="T13" fmla="*/ 6 h 30"/>
              <a:gd name="T14" fmla="*/ 3 w 100"/>
              <a:gd name="T15" fmla="*/ 5 h 30"/>
              <a:gd name="T16" fmla="*/ 4 w 100"/>
              <a:gd name="T17" fmla="*/ 6 h 30"/>
              <a:gd name="T18" fmla="*/ 10 w 100"/>
              <a:gd name="T19" fmla="*/ 7 h 30"/>
              <a:gd name="T20" fmla="*/ 16 w 100"/>
              <a:gd name="T21" fmla="*/ 9 h 30"/>
              <a:gd name="T22" fmla="*/ 24 w 100"/>
              <a:gd name="T23" fmla="*/ 10 h 30"/>
              <a:gd name="T24" fmla="*/ 31 w 100"/>
              <a:gd name="T25" fmla="*/ 11 h 30"/>
              <a:gd name="T26" fmla="*/ 39 w 100"/>
              <a:gd name="T27" fmla="*/ 13 h 30"/>
              <a:gd name="T28" fmla="*/ 44 w 100"/>
              <a:gd name="T29" fmla="*/ 14 h 30"/>
              <a:gd name="T30" fmla="*/ 53 w 100"/>
              <a:gd name="T31" fmla="*/ 15 h 30"/>
              <a:gd name="T32" fmla="*/ 61 w 100"/>
              <a:gd name="T33" fmla="*/ 17 h 30"/>
              <a:gd name="T34" fmla="*/ 68 w 100"/>
              <a:gd name="T35" fmla="*/ 18 h 30"/>
              <a:gd name="T36" fmla="*/ 76 w 100"/>
              <a:gd name="T37" fmla="*/ 19 h 30"/>
              <a:gd name="T38" fmla="*/ 81 w 100"/>
              <a:gd name="T39" fmla="*/ 21 h 30"/>
              <a:gd name="T40" fmla="*/ 86 w 100"/>
              <a:gd name="T41" fmla="*/ 22 h 30"/>
              <a:gd name="T42" fmla="*/ 89 w 100"/>
              <a:gd name="T43" fmla="*/ 23 h 30"/>
              <a:gd name="T44" fmla="*/ 93 w 100"/>
              <a:gd name="T45" fmla="*/ 25 h 30"/>
              <a:gd name="T46" fmla="*/ 94 w 100"/>
              <a:gd name="T47" fmla="*/ 26 h 30"/>
              <a:gd name="T48" fmla="*/ 94 w 100"/>
              <a:gd name="T49" fmla="*/ 23 h 30"/>
              <a:gd name="T50" fmla="*/ 93 w 100"/>
              <a:gd name="T51" fmla="*/ 25 h 30"/>
              <a:gd name="T52" fmla="*/ 86 w 100"/>
              <a:gd name="T53" fmla="*/ 26 h 30"/>
              <a:gd name="T54" fmla="*/ 85 w 100"/>
              <a:gd name="T55" fmla="*/ 29 h 30"/>
              <a:gd name="T56" fmla="*/ 86 w 100"/>
              <a:gd name="T57" fmla="*/ 30 h 30"/>
              <a:gd name="T58" fmla="*/ 93 w 100"/>
              <a:gd name="T59" fmla="*/ 30 h 30"/>
              <a:gd name="T60" fmla="*/ 94 w 100"/>
              <a:gd name="T61" fmla="*/ 29 h 30"/>
              <a:gd name="T62" fmla="*/ 98 w 100"/>
              <a:gd name="T63" fmla="*/ 27 h 30"/>
              <a:gd name="T64" fmla="*/ 100 w 100"/>
              <a:gd name="T65" fmla="*/ 23 h 30"/>
              <a:gd name="T66" fmla="*/ 97 w 100"/>
              <a:gd name="T67" fmla="*/ 22 h 30"/>
              <a:gd name="T68" fmla="*/ 94 w 100"/>
              <a:gd name="T69" fmla="*/ 21 h 30"/>
              <a:gd name="T70" fmla="*/ 90 w 100"/>
              <a:gd name="T71" fmla="*/ 19 h 30"/>
              <a:gd name="T72" fmla="*/ 88 w 100"/>
              <a:gd name="T73" fmla="*/ 18 h 30"/>
              <a:gd name="T74" fmla="*/ 82 w 100"/>
              <a:gd name="T75" fmla="*/ 17 h 30"/>
              <a:gd name="T76" fmla="*/ 77 w 100"/>
              <a:gd name="T77" fmla="*/ 15 h 30"/>
              <a:gd name="T78" fmla="*/ 70 w 100"/>
              <a:gd name="T79" fmla="*/ 14 h 30"/>
              <a:gd name="T80" fmla="*/ 63 w 100"/>
              <a:gd name="T81" fmla="*/ 13 h 30"/>
              <a:gd name="T82" fmla="*/ 55 w 100"/>
              <a:gd name="T83" fmla="*/ 11 h 30"/>
              <a:gd name="T84" fmla="*/ 47 w 100"/>
              <a:gd name="T85" fmla="*/ 10 h 30"/>
              <a:gd name="T86" fmla="*/ 40 w 100"/>
              <a:gd name="T87" fmla="*/ 9 h 30"/>
              <a:gd name="T88" fmla="*/ 33 w 100"/>
              <a:gd name="T89" fmla="*/ 7 h 30"/>
              <a:gd name="T90" fmla="*/ 25 w 100"/>
              <a:gd name="T91" fmla="*/ 6 h 30"/>
              <a:gd name="T92" fmla="*/ 18 w 100"/>
              <a:gd name="T93" fmla="*/ 5 h 30"/>
              <a:gd name="T94" fmla="*/ 11 w 100"/>
              <a:gd name="T95" fmla="*/ 3 h 30"/>
              <a:gd name="T96" fmla="*/ 10 w 100"/>
              <a:gd name="T97" fmla="*/ 2 h 30"/>
              <a:gd name="T98" fmla="*/ 8 w 100"/>
              <a:gd name="T99" fmla="*/ 3 h 30"/>
              <a:gd name="T100" fmla="*/ 7 w 100"/>
              <a:gd name="T101" fmla="*/ 2 h 30"/>
              <a:gd name="T102" fmla="*/ 6 w 100"/>
              <a:gd name="T103" fmla="*/ 1 h 30"/>
              <a:gd name="T104" fmla="*/ 4 w 100"/>
              <a:gd name="T105"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30">
                <a:moveTo>
                  <a:pt x="14" y="5"/>
                </a:moveTo>
                <a:lnTo>
                  <a:pt x="15" y="5"/>
                </a:lnTo>
                <a:lnTo>
                  <a:pt x="15" y="3"/>
                </a:lnTo>
                <a:lnTo>
                  <a:pt x="16" y="3"/>
                </a:lnTo>
                <a:lnTo>
                  <a:pt x="16" y="1"/>
                </a:lnTo>
                <a:lnTo>
                  <a:pt x="15" y="1"/>
                </a:lnTo>
                <a:lnTo>
                  <a:pt x="15" y="0"/>
                </a:lnTo>
                <a:lnTo>
                  <a:pt x="2" y="0"/>
                </a:lnTo>
                <a:lnTo>
                  <a:pt x="2" y="1"/>
                </a:lnTo>
                <a:lnTo>
                  <a:pt x="0" y="1"/>
                </a:lnTo>
                <a:lnTo>
                  <a:pt x="0" y="5"/>
                </a:lnTo>
                <a:lnTo>
                  <a:pt x="2" y="5"/>
                </a:lnTo>
                <a:lnTo>
                  <a:pt x="2" y="6"/>
                </a:lnTo>
                <a:lnTo>
                  <a:pt x="3" y="6"/>
                </a:lnTo>
                <a:lnTo>
                  <a:pt x="4" y="5"/>
                </a:lnTo>
                <a:lnTo>
                  <a:pt x="3" y="5"/>
                </a:lnTo>
                <a:lnTo>
                  <a:pt x="3" y="6"/>
                </a:lnTo>
                <a:lnTo>
                  <a:pt x="4" y="6"/>
                </a:lnTo>
                <a:lnTo>
                  <a:pt x="4" y="7"/>
                </a:lnTo>
                <a:lnTo>
                  <a:pt x="10" y="7"/>
                </a:lnTo>
                <a:lnTo>
                  <a:pt x="10" y="9"/>
                </a:lnTo>
                <a:lnTo>
                  <a:pt x="16" y="9"/>
                </a:lnTo>
                <a:lnTo>
                  <a:pt x="16" y="10"/>
                </a:lnTo>
                <a:lnTo>
                  <a:pt x="24" y="10"/>
                </a:lnTo>
                <a:lnTo>
                  <a:pt x="24" y="11"/>
                </a:lnTo>
                <a:lnTo>
                  <a:pt x="31" y="11"/>
                </a:lnTo>
                <a:lnTo>
                  <a:pt x="32" y="13"/>
                </a:lnTo>
                <a:lnTo>
                  <a:pt x="39" y="13"/>
                </a:lnTo>
                <a:lnTo>
                  <a:pt x="39" y="14"/>
                </a:lnTo>
                <a:lnTo>
                  <a:pt x="44" y="14"/>
                </a:lnTo>
                <a:lnTo>
                  <a:pt x="45" y="15"/>
                </a:lnTo>
                <a:lnTo>
                  <a:pt x="53" y="15"/>
                </a:lnTo>
                <a:lnTo>
                  <a:pt x="53" y="17"/>
                </a:lnTo>
                <a:lnTo>
                  <a:pt x="61" y="17"/>
                </a:lnTo>
                <a:lnTo>
                  <a:pt x="61" y="18"/>
                </a:lnTo>
                <a:lnTo>
                  <a:pt x="68" y="18"/>
                </a:lnTo>
                <a:lnTo>
                  <a:pt x="69" y="19"/>
                </a:lnTo>
                <a:lnTo>
                  <a:pt x="76" y="19"/>
                </a:lnTo>
                <a:lnTo>
                  <a:pt x="76" y="21"/>
                </a:lnTo>
                <a:lnTo>
                  <a:pt x="81" y="21"/>
                </a:lnTo>
                <a:lnTo>
                  <a:pt x="81" y="22"/>
                </a:lnTo>
                <a:lnTo>
                  <a:pt x="86" y="22"/>
                </a:lnTo>
                <a:lnTo>
                  <a:pt x="86" y="23"/>
                </a:lnTo>
                <a:lnTo>
                  <a:pt x="89" y="23"/>
                </a:lnTo>
                <a:lnTo>
                  <a:pt x="89" y="25"/>
                </a:lnTo>
                <a:lnTo>
                  <a:pt x="93" y="25"/>
                </a:lnTo>
                <a:lnTo>
                  <a:pt x="93" y="26"/>
                </a:lnTo>
                <a:lnTo>
                  <a:pt x="94" y="26"/>
                </a:lnTo>
                <a:lnTo>
                  <a:pt x="96" y="25"/>
                </a:lnTo>
                <a:lnTo>
                  <a:pt x="94" y="23"/>
                </a:lnTo>
                <a:lnTo>
                  <a:pt x="93" y="23"/>
                </a:lnTo>
                <a:lnTo>
                  <a:pt x="93" y="25"/>
                </a:lnTo>
                <a:lnTo>
                  <a:pt x="86" y="25"/>
                </a:lnTo>
                <a:lnTo>
                  <a:pt x="86" y="26"/>
                </a:lnTo>
                <a:lnTo>
                  <a:pt x="85" y="26"/>
                </a:lnTo>
                <a:lnTo>
                  <a:pt x="85" y="29"/>
                </a:lnTo>
                <a:lnTo>
                  <a:pt x="86" y="29"/>
                </a:lnTo>
                <a:lnTo>
                  <a:pt x="86" y="30"/>
                </a:lnTo>
                <a:lnTo>
                  <a:pt x="88" y="30"/>
                </a:lnTo>
                <a:lnTo>
                  <a:pt x="93" y="30"/>
                </a:lnTo>
                <a:lnTo>
                  <a:pt x="94" y="30"/>
                </a:lnTo>
                <a:lnTo>
                  <a:pt x="94" y="29"/>
                </a:lnTo>
                <a:lnTo>
                  <a:pt x="98" y="29"/>
                </a:lnTo>
                <a:lnTo>
                  <a:pt x="98" y="27"/>
                </a:lnTo>
                <a:lnTo>
                  <a:pt x="100" y="27"/>
                </a:lnTo>
                <a:lnTo>
                  <a:pt x="100" y="23"/>
                </a:lnTo>
                <a:lnTo>
                  <a:pt x="98" y="23"/>
                </a:lnTo>
                <a:lnTo>
                  <a:pt x="97" y="22"/>
                </a:lnTo>
                <a:lnTo>
                  <a:pt x="97" y="21"/>
                </a:lnTo>
                <a:lnTo>
                  <a:pt x="94" y="21"/>
                </a:lnTo>
                <a:lnTo>
                  <a:pt x="94" y="19"/>
                </a:lnTo>
                <a:lnTo>
                  <a:pt x="90" y="19"/>
                </a:lnTo>
                <a:lnTo>
                  <a:pt x="90" y="18"/>
                </a:lnTo>
                <a:lnTo>
                  <a:pt x="88" y="18"/>
                </a:lnTo>
                <a:lnTo>
                  <a:pt x="88" y="17"/>
                </a:lnTo>
                <a:lnTo>
                  <a:pt x="82" y="17"/>
                </a:lnTo>
                <a:lnTo>
                  <a:pt x="82" y="15"/>
                </a:lnTo>
                <a:lnTo>
                  <a:pt x="77" y="15"/>
                </a:lnTo>
                <a:lnTo>
                  <a:pt x="77" y="14"/>
                </a:lnTo>
                <a:lnTo>
                  <a:pt x="70" y="14"/>
                </a:lnTo>
                <a:lnTo>
                  <a:pt x="69" y="13"/>
                </a:lnTo>
                <a:lnTo>
                  <a:pt x="63" y="13"/>
                </a:lnTo>
                <a:lnTo>
                  <a:pt x="63" y="11"/>
                </a:lnTo>
                <a:lnTo>
                  <a:pt x="55" y="11"/>
                </a:lnTo>
                <a:lnTo>
                  <a:pt x="55" y="10"/>
                </a:lnTo>
                <a:lnTo>
                  <a:pt x="47" y="10"/>
                </a:lnTo>
                <a:lnTo>
                  <a:pt x="45" y="9"/>
                </a:lnTo>
                <a:lnTo>
                  <a:pt x="40" y="9"/>
                </a:lnTo>
                <a:lnTo>
                  <a:pt x="40" y="7"/>
                </a:lnTo>
                <a:lnTo>
                  <a:pt x="33" y="7"/>
                </a:lnTo>
                <a:lnTo>
                  <a:pt x="32" y="6"/>
                </a:lnTo>
                <a:lnTo>
                  <a:pt x="25" y="6"/>
                </a:lnTo>
                <a:lnTo>
                  <a:pt x="25" y="5"/>
                </a:lnTo>
                <a:lnTo>
                  <a:pt x="18" y="5"/>
                </a:lnTo>
                <a:lnTo>
                  <a:pt x="18" y="3"/>
                </a:lnTo>
                <a:lnTo>
                  <a:pt x="11" y="3"/>
                </a:lnTo>
                <a:lnTo>
                  <a:pt x="11" y="2"/>
                </a:lnTo>
                <a:lnTo>
                  <a:pt x="10" y="2"/>
                </a:lnTo>
                <a:lnTo>
                  <a:pt x="7" y="3"/>
                </a:lnTo>
                <a:lnTo>
                  <a:pt x="8" y="3"/>
                </a:lnTo>
                <a:lnTo>
                  <a:pt x="8" y="2"/>
                </a:lnTo>
                <a:lnTo>
                  <a:pt x="7" y="2"/>
                </a:lnTo>
                <a:lnTo>
                  <a:pt x="7" y="1"/>
                </a:lnTo>
                <a:lnTo>
                  <a:pt x="6" y="1"/>
                </a:lnTo>
                <a:lnTo>
                  <a:pt x="4" y="2"/>
                </a:lnTo>
                <a:lnTo>
                  <a:pt x="4" y="3"/>
                </a:lnTo>
                <a:lnTo>
                  <a:pt x="1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2061" name="Freeform 301"/>
          <p:cNvSpPr>
            <a:spLocks/>
          </p:cNvSpPr>
          <p:nvPr/>
        </p:nvSpPr>
        <p:spPr bwMode="auto">
          <a:xfrm>
            <a:off x="958850" y="5764882"/>
            <a:ext cx="222250" cy="63500"/>
          </a:xfrm>
          <a:custGeom>
            <a:avLst/>
            <a:gdLst>
              <a:gd name="T0" fmla="*/ 15 w 100"/>
              <a:gd name="T1" fmla="*/ 6 h 31"/>
              <a:gd name="T2" fmla="*/ 16 w 100"/>
              <a:gd name="T3" fmla="*/ 4 h 31"/>
              <a:gd name="T4" fmla="*/ 15 w 100"/>
              <a:gd name="T5" fmla="*/ 2 h 31"/>
              <a:gd name="T6" fmla="*/ 2 w 100"/>
              <a:gd name="T7" fmla="*/ 0 h 31"/>
              <a:gd name="T8" fmla="*/ 0 w 100"/>
              <a:gd name="T9" fmla="*/ 2 h 31"/>
              <a:gd name="T10" fmla="*/ 2 w 100"/>
              <a:gd name="T11" fmla="*/ 6 h 31"/>
              <a:gd name="T12" fmla="*/ 3 w 100"/>
              <a:gd name="T13" fmla="*/ 7 h 31"/>
              <a:gd name="T14" fmla="*/ 3 w 100"/>
              <a:gd name="T15" fmla="*/ 6 h 31"/>
              <a:gd name="T16" fmla="*/ 4 w 100"/>
              <a:gd name="T17" fmla="*/ 7 h 31"/>
              <a:gd name="T18" fmla="*/ 10 w 100"/>
              <a:gd name="T19" fmla="*/ 8 h 31"/>
              <a:gd name="T20" fmla="*/ 16 w 100"/>
              <a:gd name="T21" fmla="*/ 10 h 31"/>
              <a:gd name="T22" fmla="*/ 24 w 100"/>
              <a:gd name="T23" fmla="*/ 11 h 31"/>
              <a:gd name="T24" fmla="*/ 31 w 100"/>
              <a:gd name="T25" fmla="*/ 12 h 31"/>
              <a:gd name="T26" fmla="*/ 39 w 100"/>
              <a:gd name="T27" fmla="*/ 14 h 31"/>
              <a:gd name="T28" fmla="*/ 44 w 100"/>
              <a:gd name="T29" fmla="*/ 15 h 31"/>
              <a:gd name="T30" fmla="*/ 53 w 100"/>
              <a:gd name="T31" fmla="*/ 16 h 31"/>
              <a:gd name="T32" fmla="*/ 61 w 100"/>
              <a:gd name="T33" fmla="*/ 18 h 31"/>
              <a:gd name="T34" fmla="*/ 68 w 100"/>
              <a:gd name="T35" fmla="*/ 19 h 31"/>
              <a:gd name="T36" fmla="*/ 76 w 100"/>
              <a:gd name="T37" fmla="*/ 20 h 31"/>
              <a:gd name="T38" fmla="*/ 81 w 100"/>
              <a:gd name="T39" fmla="*/ 22 h 31"/>
              <a:gd name="T40" fmla="*/ 86 w 100"/>
              <a:gd name="T41" fmla="*/ 23 h 31"/>
              <a:gd name="T42" fmla="*/ 89 w 100"/>
              <a:gd name="T43" fmla="*/ 24 h 31"/>
              <a:gd name="T44" fmla="*/ 93 w 100"/>
              <a:gd name="T45" fmla="*/ 26 h 31"/>
              <a:gd name="T46" fmla="*/ 94 w 100"/>
              <a:gd name="T47" fmla="*/ 27 h 31"/>
              <a:gd name="T48" fmla="*/ 94 w 100"/>
              <a:gd name="T49" fmla="*/ 24 h 31"/>
              <a:gd name="T50" fmla="*/ 93 w 100"/>
              <a:gd name="T51" fmla="*/ 26 h 31"/>
              <a:gd name="T52" fmla="*/ 86 w 100"/>
              <a:gd name="T53" fmla="*/ 27 h 31"/>
              <a:gd name="T54" fmla="*/ 85 w 100"/>
              <a:gd name="T55" fmla="*/ 29 h 31"/>
              <a:gd name="T56" fmla="*/ 86 w 100"/>
              <a:gd name="T57" fmla="*/ 31 h 31"/>
              <a:gd name="T58" fmla="*/ 93 w 100"/>
              <a:gd name="T59" fmla="*/ 31 h 31"/>
              <a:gd name="T60" fmla="*/ 94 w 100"/>
              <a:gd name="T61" fmla="*/ 29 h 31"/>
              <a:gd name="T62" fmla="*/ 98 w 100"/>
              <a:gd name="T63" fmla="*/ 28 h 31"/>
              <a:gd name="T64" fmla="*/ 100 w 100"/>
              <a:gd name="T65" fmla="*/ 24 h 31"/>
              <a:gd name="T66" fmla="*/ 97 w 100"/>
              <a:gd name="T67" fmla="*/ 23 h 31"/>
              <a:gd name="T68" fmla="*/ 94 w 100"/>
              <a:gd name="T69" fmla="*/ 22 h 31"/>
              <a:gd name="T70" fmla="*/ 90 w 100"/>
              <a:gd name="T71" fmla="*/ 20 h 31"/>
              <a:gd name="T72" fmla="*/ 88 w 100"/>
              <a:gd name="T73" fmla="*/ 19 h 31"/>
              <a:gd name="T74" fmla="*/ 82 w 100"/>
              <a:gd name="T75" fmla="*/ 18 h 31"/>
              <a:gd name="T76" fmla="*/ 77 w 100"/>
              <a:gd name="T77" fmla="*/ 16 h 31"/>
              <a:gd name="T78" fmla="*/ 70 w 100"/>
              <a:gd name="T79" fmla="*/ 15 h 31"/>
              <a:gd name="T80" fmla="*/ 63 w 100"/>
              <a:gd name="T81" fmla="*/ 14 h 31"/>
              <a:gd name="T82" fmla="*/ 55 w 100"/>
              <a:gd name="T83" fmla="*/ 12 h 31"/>
              <a:gd name="T84" fmla="*/ 47 w 100"/>
              <a:gd name="T85" fmla="*/ 11 h 31"/>
              <a:gd name="T86" fmla="*/ 40 w 100"/>
              <a:gd name="T87" fmla="*/ 10 h 31"/>
              <a:gd name="T88" fmla="*/ 33 w 100"/>
              <a:gd name="T89" fmla="*/ 8 h 31"/>
              <a:gd name="T90" fmla="*/ 25 w 100"/>
              <a:gd name="T91" fmla="*/ 7 h 31"/>
              <a:gd name="T92" fmla="*/ 18 w 100"/>
              <a:gd name="T93" fmla="*/ 6 h 31"/>
              <a:gd name="T94" fmla="*/ 11 w 100"/>
              <a:gd name="T95" fmla="*/ 4 h 31"/>
              <a:gd name="T96" fmla="*/ 10 w 100"/>
              <a:gd name="T97" fmla="*/ 3 h 31"/>
              <a:gd name="T98" fmla="*/ 8 w 100"/>
              <a:gd name="T99" fmla="*/ 4 h 31"/>
              <a:gd name="T100" fmla="*/ 7 w 100"/>
              <a:gd name="T101" fmla="*/ 3 h 31"/>
              <a:gd name="T102" fmla="*/ 6 w 100"/>
              <a:gd name="T103" fmla="*/ 2 h 31"/>
              <a:gd name="T104" fmla="*/ 4 w 100"/>
              <a:gd name="T10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31">
                <a:moveTo>
                  <a:pt x="14" y="6"/>
                </a:moveTo>
                <a:lnTo>
                  <a:pt x="15" y="6"/>
                </a:lnTo>
                <a:lnTo>
                  <a:pt x="15" y="4"/>
                </a:lnTo>
                <a:lnTo>
                  <a:pt x="16" y="4"/>
                </a:lnTo>
                <a:lnTo>
                  <a:pt x="16" y="2"/>
                </a:lnTo>
                <a:lnTo>
                  <a:pt x="15" y="2"/>
                </a:lnTo>
                <a:lnTo>
                  <a:pt x="15" y="0"/>
                </a:lnTo>
                <a:lnTo>
                  <a:pt x="2" y="0"/>
                </a:lnTo>
                <a:lnTo>
                  <a:pt x="2" y="2"/>
                </a:lnTo>
                <a:lnTo>
                  <a:pt x="0" y="2"/>
                </a:lnTo>
                <a:lnTo>
                  <a:pt x="0" y="6"/>
                </a:lnTo>
                <a:lnTo>
                  <a:pt x="2" y="6"/>
                </a:lnTo>
                <a:lnTo>
                  <a:pt x="2" y="7"/>
                </a:lnTo>
                <a:lnTo>
                  <a:pt x="3" y="7"/>
                </a:lnTo>
                <a:lnTo>
                  <a:pt x="4" y="6"/>
                </a:lnTo>
                <a:lnTo>
                  <a:pt x="3" y="6"/>
                </a:lnTo>
                <a:lnTo>
                  <a:pt x="3" y="7"/>
                </a:lnTo>
                <a:lnTo>
                  <a:pt x="4" y="7"/>
                </a:lnTo>
                <a:lnTo>
                  <a:pt x="4" y="8"/>
                </a:lnTo>
                <a:lnTo>
                  <a:pt x="10" y="8"/>
                </a:lnTo>
                <a:lnTo>
                  <a:pt x="10" y="10"/>
                </a:lnTo>
                <a:lnTo>
                  <a:pt x="16" y="10"/>
                </a:lnTo>
                <a:lnTo>
                  <a:pt x="16" y="11"/>
                </a:lnTo>
                <a:lnTo>
                  <a:pt x="24" y="11"/>
                </a:lnTo>
                <a:lnTo>
                  <a:pt x="24" y="12"/>
                </a:lnTo>
                <a:lnTo>
                  <a:pt x="31" y="12"/>
                </a:lnTo>
                <a:lnTo>
                  <a:pt x="32" y="14"/>
                </a:lnTo>
                <a:lnTo>
                  <a:pt x="39" y="14"/>
                </a:lnTo>
                <a:lnTo>
                  <a:pt x="39" y="15"/>
                </a:lnTo>
                <a:lnTo>
                  <a:pt x="44" y="15"/>
                </a:lnTo>
                <a:lnTo>
                  <a:pt x="45" y="16"/>
                </a:lnTo>
                <a:lnTo>
                  <a:pt x="53" y="16"/>
                </a:lnTo>
                <a:lnTo>
                  <a:pt x="53" y="18"/>
                </a:lnTo>
                <a:lnTo>
                  <a:pt x="61" y="18"/>
                </a:lnTo>
                <a:lnTo>
                  <a:pt x="61" y="19"/>
                </a:lnTo>
                <a:lnTo>
                  <a:pt x="68" y="19"/>
                </a:lnTo>
                <a:lnTo>
                  <a:pt x="69" y="20"/>
                </a:lnTo>
                <a:lnTo>
                  <a:pt x="76" y="20"/>
                </a:lnTo>
                <a:lnTo>
                  <a:pt x="76" y="22"/>
                </a:lnTo>
                <a:lnTo>
                  <a:pt x="81" y="22"/>
                </a:lnTo>
                <a:lnTo>
                  <a:pt x="81" y="23"/>
                </a:lnTo>
                <a:lnTo>
                  <a:pt x="86" y="23"/>
                </a:lnTo>
                <a:lnTo>
                  <a:pt x="86" y="24"/>
                </a:lnTo>
                <a:lnTo>
                  <a:pt x="89" y="24"/>
                </a:lnTo>
                <a:lnTo>
                  <a:pt x="89" y="26"/>
                </a:lnTo>
                <a:lnTo>
                  <a:pt x="93" y="26"/>
                </a:lnTo>
                <a:lnTo>
                  <a:pt x="93" y="27"/>
                </a:lnTo>
                <a:lnTo>
                  <a:pt x="94" y="27"/>
                </a:lnTo>
                <a:lnTo>
                  <a:pt x="96" y="26"/>
                </a:lnTo>
                <a:lnTo>
                  <a:pt x="94" y="24"/>
                </a:lnTo>
                <a:lnTo>
                  <a:pt x="93" y="24"/>
                </a:lnTo>
                <a:lnTo>
                  <a:pt x="93" y="26"/>
                </a:lnTo>
                <a:lnTo>
                  <a:pt x="86" y="26"/>
                </a:lnTo>
                <a:lnTo>
                  <a:pt x="86" y="27"/>
                </a:lnTo>
                <a:lnTo>
                  <a:pt x="85" y="27"/>
                </a:lnTo>
                <a:lnTo>
                  <a:pt x="85" y="29"/>
                </a:lnTo>
                <a:lnTo>
                  <a:pt x="86" y="29"/>
                </a:lnTo>
                <a:lnTo>
                  <a:pt x="86" y="31"/>
                </a:lnTo>
                <a:lnTo>
                  <a:pt x="88" y="31"/>
                </a:lnTo>
                <a:lnTo>
                  <a:pt x="93" y="31"/>
                </a:lnTo>
                <a:lnTo>
                  <a:pt x="94" y="31"/>
                </a:lnTo>
                <a:lnTo>
                  <a:pt x="94" y="29"/>
                </a:lnTo>
                <a:lnTo>
                  <a:pt x="98" y="29"/>
                </a:lnTo>
                <a:lnTo>
                  <a:pt x="98" y="28"/>
                </a:lnTo>
                <a:lnTo>
                  <a:pt x="100" y="28"/>
                </a:lnTo>
                <a:lnTo>
                  <a:pt x="100" y="24"/>
                </a:lnTo>
                <a:lnTo>
                  <a:pt x="98" y="24"/>
                </a:lnTo>
                <a:lnTo>
                  <a:pt x="97" y="23"/>
                </a:lnTo>
                <a:lnTo>
                  <a:pt x="97" y="22"/>
                </a:lnTo>
                <a:lnTo>
                  <a:pt x="94" y="22"/>
                </a:lnTo>
                <a:lnTo>
                  <a:pt x="94" y="20"/>
                </a:lnTo>
                <a:lnTo>
                  <a:pt x="90" y="20"/>
                </a:lnTo>
                <a:lnTo>
                  <a:pt x="90" y="19"/>
                </a:lnTo>
                <a:lnTo>
                  <a:pt x="88" y="19"/>
                </a:lnTo>
                <a:lnTo>
                  <a:pt x="88" y="18"/>
                </a:lnTo>
                <a:lnTo>
                  <a:pt x="82" y="18"/>
                </a:lnTo>
                <a:lnTo>
                  <a:pt x="82" y="16"/>
                </a:lnTo>
                <a:lnTo>
                  <a:pt x="77" y="16"/>
                </a:lnTo>
                <a:lnTo>
                  <a:pt x="77" y="15"/>
                </a:lnTo>
                <a:lnTo>
                  <a:pt x="70" y="15"/>
                </a:lnTo>
                <a:lnTo>
                  <a:pt x="69" y="14"/>
                </a:lnTo>
                <a:lnTo>
                  <a:pt x="63" y="14"/>
                </a:lnTo>
                <a:lnTo>
                  <a:pt x="63" y="12"/>
                </a:lnTo>
                <a:lnTo>
                  <a:pt x="55" y="12"/>
                </a:lnTo>
                <a:lnTo>
                  <a:pt x="55" y="11"/>
                </a:lnTo>
                <a:lnTo>
                  <a:pt x="47" y="11"/>
                </a:lnTo>
                <a:lnTo>
                  <a:pt x="45" y="10"/>
                </a:lnTo>
                <a:lnTo>
                  <a:pt x="40" y="10"/>
                </a:lnTo>
                <a:lnTo>
                  <a:pt x="40" y="8"/>
                </a:lnTo>
                <a:lnTo>
                  <a:pt x="33" y="8"/>
                </a:lnTo>
                <a:lnTo>
                  <a:pt x="32" y="7"/>
                </a:lnTo>
                <a:lnTo>
                  <a:pt x="25" y="7"/>
                </a:lnTo>
                <a:lnTo>
                  <a:pt x="25" y="6"/>
                </a:lnTo>
                <a:lnTo>
                  <a:pt x="18" y="6"/>
                </a:lnTo>
                <a:lnTo>
                  <a:pt x="18" y="4"/>
                </a:lnTo>
                <a:lnTo>
                  <a:pt x="11" y="4"/>
                </a:lnTo>
                <a:lnTo>
                  <a:pt x="11" y="3"/>
                </a:lnTo>
                <a:lnTo>
                  <a:pt x="10" y="3"/>
                </a:lnTo>
                <a:lnTo>
                  <a:pt x="7" y="4"/>
                </a:lnTo>
                <a:lnTo>
                  <a:pt x="8" y="4"/>
                </a:lnTo>
                <a:lnTo>
                  <a:pt x="8" y="3"/>
                </a:lnTo>
                <a:lnTo>
                  <a:pt x="7" y="3"/>
                </a:lnTo>
                <a:lnTo>
                  <a:pt x="7" y="2"/>
                </a:lnTo>
                <a:lnTo>
                  <a:pt x="6" y="2"/>
                </a:lnTo>
                <a:lnTo>
                  <a:pt x="4" y="3"/>
                </a:lnTo>
                <a:lnTo>
                  <a:pt x="4" y="4"/>
                </a:lnTo>
                <a:lnTo>
                  <a:pt x="1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2062" name="Freeform 302"/>
          <p:cNvSpPr>
            <a:spLocks/>
          </p:cNvSpPr>
          <p:nvPr/>
        </p:nvSpPr>
        <p:spPr bwMode="auto">
          <a:xfrm>
            <a:off x="958850" y="5818857"/>
            <a:ext cx="233363" cy="63500"/>
          </a:xfrm>
          <a:custGeom>
            <a:avLst/>
            <a:gdLst>
              <a:gd name="T0" fmla="*/ 15 w 105"/>
              <a:gd name="T1" fmla="*/ 3 h 31"/>
              <a:gd name="T2" fmla="*/ 15 w 105"/>
              <a:gd name="T3" fmla="*/ 1 h 31"/>
              <a:gd name="T4" fmla="*/ 4 w 105"/>
              <a:gd name="T5" fmla="*/ 1 h 31"/>
              <a:gd name="T6" fmla="*/ 4 w 105"/>
              <a:gd name="T7" fmla="*/ 2 h 31"/>
              <a:gd name="T8" fmla="*/ 2 w 105"/>
              <a:gd name="T9" fmla="*/ 2 h 31"/>
              <a:gd name="T10" fmla="*/ 2 w 105"/>
              <a:gd name="T11" fmla="*/ 6 h 31"/>
              <a:gd name="T12" fmla="*/ 4 w 105"/>
              <a:gd name="T13" fmla="*/ 6 h 31"/>
              <a:gd name="T14" fmla="*/ 4 w 105"/>
              <a:gd name="T15" fmla="*/ 7 h 31"/>
              <a:gd name="T16" fmla="*/ 10 w 105"/>
              <a:gd name="T17" fmla="*/ 10 h 31"/>
              <a:gd name="T18" fmla="*/ 24 w 105"/>
              <a:gd name="T19" fmla="*/ 11 h 31"/>
              <a:gd name="T20" fmla="*/ 33 w 105"/>
              <a:gd name="T21" fmla="*/ 14 h 31"/>
              <a:gd name="T22" fmla="*/ 48 w 105"/>
              <a:gd name="T23" fmla="*/ 15 h 31"/>
              <a:gd name="T24" fmla="*/ 57 w 105"/>
              <a:gd name="T25" fmla="*/ 18 h 31"/>
              <a:gd name="T26" fmla="*/ 73 w 105"/>
              <a:gd name="T27" fmla="*/ 19 h 31"/>
              <a:gd name="T28" fmla="*/ 81 w 105"/>
              <a:gd name="T29" fmla="*/ 22 h 31"/>
              <a:gd name="T30" fmla="*/ 89 w 105"/>
              <a:gd name="T31" fmla="*/ 23 h 31"/>
              <a:gd name="T32" fmla="*/ 94 w 105"/>
              <a:gd name="T33" fmla="*/ 26 h 31"/>
              <a:gd name="T34" fmla="*/ 96 w 105"/>
              <a:gd name="T35" fmla="*/ 25 h 31"/>
              <a:gd name="T36" fmla="*/ 97 w 105"/>
              <a:gd name="T37" fmla="*/ 27 h 31"/>
              <a:gd name="T38" fmla="*/ 98 w 105"/>
              <a:gd name="T39" fmla="*/ 26 h 31"/>
              <a:gd name="T40" fmla="*/ 100 w 105"/>
              <a:gd name="T41" fmla="*/ 29 h 31"/>
              <a:gd name="T42" fmla="*/ 100 w 105"/>
              <a:gd name="T43" fmla="*/ 25 h 31"/>
              <a:gd name="T44" fmla="*/ 97 w 105"/>
              <a:gd name="T45" fmla="*/ 27 h 31"/>
              <a:gd name="T46" fmla="*/ 97 w 105"/>
              <a:gd name="T47" fmla="*/ 30 h 31"/>
              <a:gd name="T48" fmla="*/ 100 w 105"/>
              <a:gd name="T49" fmla="*/ 31 h 31"/>
              <a:gd name="T50" fmla="*/ 104 w 105"/>
              <a:gd name="T51" fmla="*/ 30 h 31"/>
              <a:gd name="T52" fmla="*/ 105 w 105"/>
              <a:gd name="T53" fmla="*/ 25 h 31"/>
              <a:gd name="T54" fmla="*/ 102 w 105"/>
              <a:gd name="T55" fmla="*/ 23 h 31"/>
              <a:gd name="T56" fmla="*/ 104 w 105"/>
              <a:gd name="T57" fmla="*/ 23 h 31"/>
              <a:gd name="T58" fmla="*/ 101 w 105"/>
              <a:gd name="T59" fmla="*/ 22 h 31"/>
              <a:gd name="T60" fmla="*/ 101 w 105"/>
              <a:gd name="T61" fmla="*/ 22 h 31"/>
              <a:gd name="T62" fmla="*/ 96 w 105"/>
              <a:gd name="T63" fmla="*/ 21 h 31"/>
              <a:gd name="T64" fmla="*/ 90 w 105"/>
              <a:gd name="T65" fmla="*/ 18 h 31"/>
              <a:gd name="T66" fmla="*/ 82 w 105"/>
              <a:gd name="T67" fmla="*/ 17 h 31"/>
              <a:gd name="T68" fmla="*/ 74 w 105"/>
              <a:gd name="T69" fmla="*/ 14 h 31"/>
              <a:gd name="T70" fmla="*/ 59 w 105"/>
              <a:gd name="T71" fmla="*/ 13 h 31"/>
              <a:gd name="T72" fmla="*/ 49 w 105"/>
              <a:gd name="T73" fmla="*/ 10 h 31"/>
              <a:gd name="T74" fmla="*/ 35 w 105"/>
              <a:gd name="T75" fmla="*/ 9 h 31"/>
              <a:gd name="T76" fmla="*/ 25 w 105"/>
              <a:gd name="T77" fmla="*/ 6 h 31"/>
              <a:gd name="T78" fmla="*/ 11 w 105"/>
              <a:gd name="T79" fmla="*/ 5 h 31"/>
              <a:gd name="T80" fmla="*/ 7 w 105"/>
              <a:gd name="T81" fmla="*/ 5 h 31"/>
              <a:gd name="T82" fmla="*/ 7 w 105"/>
              <a:gd name="T83" fmla="*/ 3 h 31"/>
              <a:gd name="T84" fmla="*/ 4 w 105"/>
              <a:gd name="T85" fmla="*/ 3 h 31"/>
              <a:gd name="T86" fmla="*/ 7 w 105"/>
              <a:gd name="T87" fmla="*/ 6 h 31"/>
              <a:gd name="T88" fmla="*/ 8 w 105"/>
              <a:gd name="T89"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 h="31">
                <a:moveTo>
                  <a:pt x="14" y="5"/>
                </a:moveTo>
                <a:lnTo>
                  <a:pt x="15" y="5"/>
                </a:lnTo>
                <a:lnTo>
                  <a:pt x="15" y="3"/>
                </a:lnTo>
                <a:lnTo>
                  <a:pt x="16" y="3"/>
                </a:lnTo>
                <a:lnTo>
                  <a:pt x="16" y="1"/>
                </a:lnTo>
                <a:lnTo>
                  <a:pt x="15" y="1"/>
                </a:lnTo>
                <a:lnTo>
                  <a:pt x="15" y="0"/>
                </a:lnTo>
                <a:lnTo>
                  <a:pt x="4" y="0"/>
                </a:lnTo>
                <a:lnTo>
                  <a:pt x="4" y="1"/>
                </a:lnTo>
                <a:lnTo>
                  <a:pt x="3" y="1"/>
                </a:lnTo>
                <a:lnTo>
                  <a:pt x="3" y="2"/>
                </a:lnTo>
                <a:lnTo>
                  <a:pt x="4" y="2"/>
                </a:lnTo>
                <a:lnTo>
                  <a:pt x="3" y="1"/>
                </a:lnTo>
                <a:lnTo>
                  <a:pt x="2" y="1"/>
                </a:lnTo>
                <a:lnTo>
                  <a:pt x="2" y="2"/>
                </a:lnTo>
                <a:lnTo>
                  <a:pt x="0" y="2"/>
                </a:lnTo>
                <a:lnTo>
                  <a:pt x="0" y="6"/>
                </a:lnTo>
                <a:lnTo>
                  <a:pt x="2" y="6"/>
                </a:lnTo>
                <a:lnTo>
                  <a:pt x="2" y="7"/>
                </a:lnTo>
                <a:lnTo>
                  <a:pt x="3" y="7"/>
                </a:lnTo>
                <a:lnTo>
                  <a:pt x="4" y="6"/>
                </a:lnTo>
                <a:lnTo>
                  <a:pt x="3" y="6"/>
                </a:lnTo>
                <a:lnTo>
                  <a:pt x="3" y="7"/>
                </a:lnTo>
                <a:lnTo>
                  <a:pt x="4" y="7"/>
                </a:lnTo>
                <a:lnTo>
                  <a:pt x="4" y="9"/>
                </a:lnTo>
                <a:lnTo>
                  <a:pt x="10" y="9"/>
                </a:lnTo>
                <a:lnTo>
                  <a:pt x="10" y="10"/>
                </a:lnTo>
                <a:lnTo>
                  <a:pt x="16" y="10"/>
                </a:lnTo>
                <a:lnTo>
                  <a:pt x="16" y="11"/>
                </a:lnTo>
                <a:lnTo>
                  <a:pt x="24" y="11"/>
                </a:lnTo>
                <a:lnTo>
                  <a:pt x="24" y="13"/>
                </a:lnTo>
                <a:lnTo>
                  <a:pt x="32" y="13"/>
                </a:lnTo>
                <a:lnTo>
                  <a:pt x="33" y="14"/>
                </a:lnTo>
                <a:lnTo>
                  <a:pt x="40" y="14"/>
                </a:lnTo>
                <a:lnTo>
                  <a:pt x="41" y="15"/>
                </a:lnTo>
                <a:lnTo>
                  <a:pt x="48" y="15"/>
                </a:lnTo>
                <a:lnTo>
                  <a:pt x="49" y="17"/>
                </a:lnTo>
                <a:lnTo>
                  <a:pt x="56" y="17"/>
                </a:lnTo>
                <a:lnTo>
                  <a:pt x="57" y="18"/>
                </a:lnTo>
                <a:lnTo>
                  <a:pt x="65" y="18"/>
                </a:lnTo>
                <a:lnTo>
                  <a:pt x="66" y="19"/>
                </a:lnTo>
                <a:lnTo>
                  <a:pt x="73" y="19"/>
                </a:lnTo>
                <a:lnTo>
                  <a:pt x="73" y="21"/>
                </a:lnTo>
                <a:lnTo>
                  <a:pt x="81" y="21"/>
                </a:lnTo>
                <a:lnTo>
                  <a:pt x="81" y="22"/>
                </a:lnTo>
                <a:lnTo>
                  <a:pt x="86" y="22"/>
                </a:lnTo>
                <a:lnTo>
                  <a:pt x="86" y="23"/>
                </a:lnTo>
                <a:lnTo>
                  <a:pt x="89" y="23"/>
                </a:lnTo>
                <a:lnTo>
                  <a:pt x="89" y="25"/>
                </a:lnTo>
                <a:lnTo>
                  <a:pt x="94" y="25"/>
                </a:lnTo>
                <a:lnTo>
                  <a:pt x="94" y="26"/>
                </a:lnTo>
                <a:lnTo>
                  <a:pt x="96" y="26"/>
                </a:lnTo>
                <a:lnTo>
                  <a:pt x="97" y="25"/>
                </a:lnTo>
                <a:lnTo>
                  <a:pt x="96" y="25"/>
                </a:lnTo>
                <a:lnTo>
                  <a:pt x="96" y="26"/>
                </a:lnTo>
                <a:lnTo>
                  <a:pt x="97" y="26"/>
                </a:lnTo>
                <a:lnTo>
                  <a:pt x="97" y="27"/>
                </a:lnTo>
                <a:lnTo>
                  <a:pt x="98" y="27"/>
                </a:lnTo>
                <a:lnTo>
                  <a:pt x="100" y="26"/>
                </a:lnTo>
                <a:lnTo>
                  <a:pt x="98" y="26"/>
                </a:lnTo>
                <a:lnTo>
                  <a:pt x="98" y="27"/>
                </a:lnTo>
                <a:lnTo>
                  <a:pt x="100" y="27"/>
                </a:lnTo>
                <a:lnTo>
                  <a:pt x="100" y="29"/>
                </a:lnTo>
                <a:lnTo>
                  <a:pt x="101" y="29"/>
                </a:lnTo>
                <a:lnTo>
                  <a:pt x="101" y="25"/>
                </a:lnTo>
                <a:lnTo>
                  <a:pt x="100" y="25"/>
                </a:lnTo>
                <a:lnTo>
                  <a:pt x="100" y="26"/>
                </a:lnTo>
                <a:lnTo>
                  <a:pt x="97" y="26"/>
                </a:lnTo>
                <a:lnTo>
                  <a:pt x="97" y="27"/>
                </a:lnTo>
                <a:lnTo>
                  <a:pt x="96" y="27"/>
                </a:lnTo>
                <a:lnTo>
                  <a:pt x="96" y="30"/>
                </a:lnTo>
                <a:lnTo>
                  <a:pt x="97" y="30"/>
                </a:lnTo>
                <a:lnTo>
                  <a:pt x="97" y="31"/>
                </a:lnTo>
                <a:lnTo>
                  <a:pt x="98" y="31"/>
                </a:lnTo>
                <a:lnTo>
                  <a:pt x="100" y="31"/>
                </a:lnTo>
                <a:lnTo>
                  <a:pt x="101" y="31"/>
                </a:lnTo>
                <a:lnTo>
                  <a:pt x="101" y="30"/>
                </a:lnTo>
                <a:lnTo>
                  <a:pt x="104" y="30"/>
                </a:lnTo>
                <a:lnTo>
                  <a:pt x="104" y="29"/>
                </a:lnTo>
                <a:lnTo>
                  <a:pt x="105" y="29"/>
                </a:lnTo>
                <a:lnTo>
                  <a:pt x="105" y="25"/>
                </a:lnTo>
                <a:lnTo>
                  <a:pt x="104" y="25"/>
                </a:lnTo>
                <a:lnTo>
                  <a:pt x="104" y="23"/>
                </a:lnTo>
                <a:lnTo>
                  <a:pt x="102" y="23"/>
                </a:lnTo>
                <a:lnTo>
                  <a:pt x="102" y="25"/>
                </a:lnTo>
                <a:lnTo>
                  <a:pt x="104" y="25"/>
                </a:lnTo>
                <a:lnTo>
                  <a:pt x="104" y="23"/>
                </a:lnTo>
                <a:lnTo>
                  <a:pt x="102" y="23"/>
                </a:lnTo>
                <a:lnTo>
                  <a:pt x="102" y="22"/>
                </a:lnTo>
                <a:lnTo>
                  <a:pt x="101" y="22"/>
                </a:lnTo>
                <a:lnTo>
                  <a:pt x="100" y="23"/>
                </a:lnTo>
                <a:lnTo>
                  <a:pt x="101" y="23"/>
                </a:lnTo>
                <a:lnTo>
                  <a:pt x="101" y="22"/>
                </a:lnTo>
                <a:lnTo>
                  <a:pt x="100" y="22"/>
                </a:lnTo>
                <a:lnTo>
                  <a:pt x="100" y="21"/>
                </a:lnTo>
                <a:lnTo>
                  <a:pt x="96" y="21"/>
                </a:lnTo>
                <a:lnTo>
                  <a:pt x="96" y="19"/>
                </a:lnTo>
                <a:lnTo>
                  <a:pt x="90" y="19"/>
                </a:lnTo>
                <a:lnTo>
                  <a:pt x="90" y="18"/>
                </a:lnTo>
                <a:lnTo>
                  <a:pt x="88" y="18"/>
                </a:lnTo>
                <a:lnTo>
                  <a:pt x="88" y="17"/>
                </a:lnTo>
                <a:lnTo>
                  <a:pt x="82" y="17"/>
                </a:lnTo>
                <a:lnTo>
                  <a:pt x="82" y="15"/>
                </a:lnTo>
                <a:lnTo>
                  <a:pt x="74" y="15"/>
                </a:lnTo>
                <a:lnTo>
                  <a:pt x="74" y="14"/>
                </a:lnTo>
                <a:lnTo>
                  <a:pt x="68" y="14"/>
                </a:lnTo>
                <a:lnTo>
                  <a:pt x="66" y="13"/>
                </a:lnTo>
                <a:lnTo>
                  <a:pt x="59" y="13"/>
                </a:lnTo>
                <a:lnTo>
                  <a:pt x="57" y="11"/>
                </a:lnTo>
                <a:lnTo>
                  <a:pt x="51" y="11"/>
                </a:lnTo>
                <a:lnTo>
                  <a:pt x="49" y="10"/>
                </a:lnTo>
                <a:lnTo>
                  <a:pt x="43" y="10"/>
                </a:lnTo>
                <a:lnTo>
                  <a:pt x="41" y="9"/>
                </a:lnTo>
                <a:lnTo>
                  <a:pt x="35" y="9"/>
                </a:lnTo>
                <a:lnTo>
                  <a:pt x="33" y="7"/>
                </a:lnTo>
                <a:lnTo>
                  <a:pt x="25" y="7"/>
                </a:lnTo>
                <a:lnTo>
                  <a:pt x="25" y="6"/>
                </a:lnTo>
                <a:lnTo>
                  <a:pt x="18" y="6"/>
                </a:lnTo>
                <a:lnTo>
                  <a:pt x="18" y="5"/>
                </a:lnTo>
                <a:lnTo>
                  <a:pt x="11" y="5"/>
                </a:lnTo>
                <a:lnTo>
                  <a:pt x="11" y="3"/>
                </a:lnTo>
                <a:lnTo>
                  <a:pt x="10" y="3"/>
                </a:lnTo>
                <a:lnTo>
                  <a:pt x="7" y="5"/>
                </a:lnTo>
                <a:lnTo>
                  <a:pt x="8" y="5"/>
                </a:lnTo>
                <a:lnTo>
                  <a:pt x="8" y="3"/>
                </a:lnTo>
                <a:lnTo>
                  <a:pt x="7" y="3"/>
                </a:lnTo>
                <a:lnTo>
                  <a:pt x="7" y="2"/>
                </a:lnTo>
                <a:lnTo>
                  <a:pt x="6" y="2"/>
                </a:lnTo>
                <a:lnTo>
                  <a:pt x="4" y="3"/>
                </a:lnTo>
                <a:lnTo>
                  <a:pt x="4" y="5"/>
                </a:lnTo>
                <a:lnTo>
                  <a:pt x="6" y="6"/>
                </a:lnTo>
                <a:lnTo>
                  <a:pt x="7" y="6"/>
                </a:lnTo>
                <a:lnTo>
                  <a:pt x="7" y="5"/>
                </a:lnTo>
                <a:lnTo>
                  <a:pt x="8" y="5"/>
                </a:lnTo>
                <a:lnTo>
                  <a:pt x="8" y="3"/>
                </a:lnTo>
                <a:lnTo>
                  <a:pt x="7" y="3"/>
                </a:lnTo>
                <a:lnTo>
                  <a:pt x="1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2063" name="Freeform 303"/>
          <p:cNvSpPr>
            <a:spLocks/>
          </p:cNvSpPr>
          <p:nvPr/>
        </p:nvSpPr>
        <p:spPr bwMode="auto">
          <a:xfrm>
            <a:off x="958850" y="5890295"/>
            <a:ext cx="222250" cy="66675"/>
          </a:xfrm>
          <a:custGeom>
            <a:avLst/>
            <a:gdLst>
              <a:gd name="T0" fmla="*/ 15 w 100"/>
              <a:gd name="T1" fmla="*/ 31 h 32"/>
              <a:gd name="T2" fmla="*/ 15 w 100"/>
              <a:gd name="T3" fmla="*/ 28 h 32"/>
              <a:gd name="T4" fmla="*/ 7 w 100"/>
              <a:gd name="T5" fmla="*/ 28 h 32"/>
              <a:gd name="T6" fmla="*/ 7 w 100"/>
              <a:gd name="T7" fmla="*/ 27 h 32"/>
              <a:gd name="T8" fmla="*/ 4 w 100"/>
              <a:gd name="T9" fmla="*/ 27 h 32"/>
              <a:gd name="T10" fmla="*/ 7 w 100"/>
              <a:gd name="T11" fmla="*/ 29 h 32"/>
              <a:gd name="T12" fmla="*/ 8 w 100"/>
              <a:gd name="T13" fmla="*/ 27 h 32"/>
              <a:gd name="T14" fmla="*/ 11 w 100"/>
              <a:gd name="T15" fmla="*/ 28 h 32"/>
              <a:gd name="T16" fmla="*/ 14 w 100"/>
              <a:gd name="T17" fmla="*/ 25 h 32"/>
              <a:gd name="T18" fmla="*/ 14 w 100"/>
              <a:gd name="T19" fmla="*/ 24 h 32"/>
              <a:gd name="T20" fmla="*/ 18 w 100"/>
              <a:gd name="T21" fmla="*/ 24 h 32"/>
              <a:gd name="T22" fmla="*/ 35 w 100"/>
              <a:gd name="T23" fmla="*/ 23 h 32"/>
              <a:gd name="T24" fmla="*/ 43 w 100"/>
              <a:gd name="T25" fmla="*/ 20 h 32"/>
              <a:gd name="T26" fmla="*/ 59 w 100"/>
              <a:gd name="T27" fmla="*/ 19 h 32"/>
              <a:gd name="T28" fmla="*/ 68 w 100"/>
              <a:gd name="T29" fmla="*/ 16 h 32"/>
              <a:gd name="T30" fmla="*/ 82 w 100"/>
              <a:gd name="T31" fmla="*/ 15 h 32"/>
              <a:gd name="T32" fmla="*/ 90 w 100"/>
              <a:gd name="T33" fmla="*/ 12 h 32"/>
              <a:gd name="T34" fmla="*/ 97 w 100"/>
              <a:gd name="T35" fmla="*/ 11 h 32"/>
              <a:gd name="T36" fmla="*/ 98 w 100"/>
              <a:gd name="T37" fmla="*/ 8 h 32"/>
              <a:gd name="T38" fmla="*/ 98 w 100"/>
              <a:gd name="T39" fmla="*/ 10 h 32"/>
              <a:gd name="T40" fmla="*/ 100 w 100"/>
              <a:gd name="T41" fmla="*/ 4 h 32"/>
              <a:gd name="T42" fmla="*/ 97 w 100"/>
              <a:gd name="T43" fmla="*/ 3 h 32"/>
              <a:gd name="T44" fmla="*/ 98 w 100"/>
              <a:gd name="T45" fmla="*/ 3 h 32"/>
              <a:gd name="T46" fmla="*/ 96 w 100"/>
              <a:gd name="T47" fmla="*/ 2 h 32"/>
              <a:gd name="T48" fmla="*/ 94 w 100"/>
              <a:gd name="T49" fmla="*/ 2 h 32"/>
              <a:gd name="T50" fmla="*/ 86 w 100"/>
              <a:gd name="T51" fmla="*/ 0 h 32"/>
              <a:gd name="T52" fmla="*/ 85 w 100"/>
              <a:gd name="T53" fmla="*/ 4 h 32"/>
              <a:gd name="T54" fmla="*/ 88 w 100"/>
              <a:gd name="T55" fmla="*/ 6 h 32"/>
              <a:gd name="T56" fmla="*/ 89 w 100"/>
              <a:gd name="T57" fmla="*/ 6 h 32"/>
              <a:gd name="T58" fmla="*/ 92 w 100"/>
              <a:gd name="T59" fmla="*/ 7 h 32"/>
              <a:gd name="T60" fmla="*/ 93 w 100"/>
              <a:gd name="T61" fmla="*/ 7 h 32"/>
              <a:gd name="T62" fmla="*/ 96 w 100"/>
              <a:gd name="T63" fmla="*/ 8 h 32"/>
              <a:gd name="T64" fmla="*/ 94 w 100"/>
              <a:gd name="T65" fmla="*/ 6 h 32"/>
              <a:gd name="T66" fmla="*/ 94 w 100"/>
              <a:gd name="T67" fmla="*/ 7 h 32"/>
              <a:gd name="T68" fmla="*/ 93 w 100"/>
              <a:gd name="T69" fmla="*/ 7 h 32"/>
              <a:gd name="T70" fmla="*/ 81 w 100"/>
              <a:gd name="T71" fmla="*/ 8 h 32"/>
              <a:gd name="T72" fmla="*/ 73 w 100"/>
              <a:gd name="T73" fmla="*/ 11 h 32"/>
              <a:gd name="T74" fmla="*/ 57 w 100"/>
              <a:gd name="T75" fmla="*/ 12 h 32"/>
              <a:gd name="T76" fmla="*/ 49 w 100"/>
              <a:gd name="T77" fmla="*/ 15 h 32"/>
              <a:gd name="T78" fmla="*/ 33 w 100"/>
              <a:gd name="T79" fmla="*/ 16 h 32"/>
              <a:gd name="T80" fmla="*/ 24 w 100"/>
              <a:gd name="T81" fmla="*/ 19 h 32"/>
              <a:gd name="T82" fmla="*/ 11 w 100"/>
              <a:gd name="T83" fmla="*/ 20 h 32"/>
              <a:gd name="T84" fmla="*/ 10 w 100"/>
              <a:gd name="T85" fmla="*/ 23 h 32"/>
              <a:gd name="T86" fmla="*/ 10 w 100"/>
              <a:gd name="T87" fmla="*/ 21 h 32"/>
              <a:gd name="T88" fmla="*/ 4 w 100"/>
              <a:gd name="T89" fmla="*/ 24 h 32"/>
              <a:gd name="T90" fmla="*/ 4 w 100"/>
              <a:gd name="T91" fmla="*/ 25 h 32"/>
              <a:gd name="T92" fmla="*/ 2 w 100"/>
              <a:gd name="T93" fmla="*/ 25 h 32"/>
              <a:gd name="T94" fmla="*/ 2 w 100"/>
              <a:gd name="T95" fmla="*/ 29 h 32"/>
              <a:gd name="T96" fmla="*/ 4 w 100"/>
              <a:gd name="T97" fmla="*/ 29 h 32"/>
              <a:gd name="T98" fmla="*/ 4 w 100"/>
              <a:gd name="T99" fmla="*/ 31 h 32"/>
              <a:gd name="T100" fmla="*/ 14 w 100"/>
              <a:gd name="T10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 h="32">
                <a:moveTo>
                  <a:pt x="14" y="32"/>
                </a:moveTo>
                <a:lnTo>
                  <a:pt x="15" y="32"/>
                </a:lnTo>
                <a:lnTo>
                  <a:pt x="15" y="31"/>
                </a:lnTo>
                <a:lnTo>
                  <a:pt x="16" y="31"/>
                </a:lnTo>
                <a:lnTo>
                  <a:pt x="16" y="28"/>
                </a:lnTo>
                <a:lnTo>
                  <a:pt x="15" y="28"/>
                </a:lnTo>
                <a:lnTo>
                  <a:pt x="15" y="27"/>
                </a:lnTo>
                <a:lnTo>
                  <a:pt x="14" y="27"/>
                </a:lnTo>
                <a:lnTo>
                  <a:pt x="7" y="28"/>
                </a:lnTo>
                <a:lnTo>
                  <a:pt x="8" y="28"/>
                </a:lnTo>
                <a:lnTo>
                  <a:pt x="8" y="27"/>
                </a:lnTo>
                <a:lnTo>
                  <a:pt x="7" y="27"/>
                </a:lnTo>
                <a:lnTo>
                  <a:pt x="7" y="25"/>
                </a:lnTo>
                <a:lnTo>
                  <a:pt x="6" y="25"/>
                </a:lnTo>
                <a:lnTo>
                  <a:pt x="4" y="27"/>
                </a:lnTo>
                <a:lnTo>
                  <a:pt x="4" y="28"/>
                </a:lnTo>
                <a:lnTo>
                  <a:pt x="6" y="29"/>
                </a:lnTo>
                <a:lnTo>
                  <a:pt x="7" y="29"/>
                </a:lnTo>
                <a:lnTo>
                  <a:pt x="7" y="28"/>
                </a:lnTo>
                <a:lnTo>
                  <a:pt x="8" y="28"/>
                </a:lnTo>
                <a:lnTo>
                  <a:pt x="8" y="27"/>
                </a:lnTo>
                <a:lnTo>
                  <a:pt x="7" y="27"/>
                </a:lnTo>
                <a:lnTo>
                  <a:pt x="10" y="28"/>
                </a:lnTo>
                <a:lnTo>
                  <a:pt x="11" y="28"/>
                </a:lnTo>
                <a:lnTo>
                  <a:pt x="11" y="27"/>
                </a:lnTo>
                <a:lnTo>
                  <a:pt x="14" y="27"/>
                </a:lnTo>
                <a:lnTo>
                  <a:pt x="14" y="25"/>
                </a:lnTo>
                <a:lnTo>
                  <a:pt x="15" y="25"/>
                </a:lnTo>
                <a:lnTo>
                  <a:pt x="15" y="24"/>
                </a:lnTo>
                <a:lnTo>
                  <a:pt x="14" y="24"/>
                </a:lnTo>
                <a:lnTo>
                  <a:pt x="16" y="25"/>
                </a:lnTo>
                <a:lnTo>
                  <a:pt x="18" y="25"/>
                </a:lnTo>
                <a:lnTo>
                  <a:pt x="18" y="24"/>
                </a:lnTo>
                <a:lnTo>
                  <a:pt x="25" y="24"/>
                </a:lnTo>
                <a:lnTo>
                  <a:pt x="25" y="23"/>
                </a:lnTo>
                <a:lnTo>
                  <a:pt x="35" y="23"/>
                </a:lnTo>
                <a:lnTo>
                  <a:pt x="35" y="21"/>
                </a:lnTo>
                <a:lnTo>
                  <a:pt x="41" y="21"/>
                </a:lnTo>
                <a:lnTo>
                  <a:pt x="43" y="20"/>
                </a:lnTo>
                <a:lnTo>
                  <a:pt x="51" y="20"/>
                </a:lnTo>
                <a:lnTo>
                  <a:pt x="51" y="19"/>
                </a:lnTo>
                <a:lnTo>
                  <a:pt x="59" y="19"/>
                </a:lnTo>
                <a:lnTo>
                  <a:pt x="59" y="17"/>
                </a:lnTo>
                <a:lnTo>
                  <a:pt x="68" y="17"/>
                </a:lnTo>
                <a:lnTo>
                  <a:pt x="68" y="16"/>
                </a:lnTo>
                <a:lnTo>
                  <a:pt x="74" y="16"/>
                </a:lnTo>
                <a:lnTo>
                  <a:pt x="76" y="15"/>
                </a:lnTo>
                <a:lnTo>
                  <a:pt x="82" y="15"/>
                </a:lnTo>
                <a:lnTo>
                  <a:pt x="82" y="13"/>
                </a:lnTo>
                <a:lnTo>
                  <a:pt x="90" y="13"/>
                </a:lnTo>
                <a:lnTo>
                  <a:pt x="90" y="12"/>
                </a:lnTo>
                <a:lnTo>
                  <a:pt x="94" y="12"/>
                </a:lnTo>
                <a:lnTo>
                  <a:pt x="94" y="11"/>
                </a:lnTo>
                <a:lnTo>
                  <a:pt x="97" y="11"/>
                </a:lnTo>
                <a:lnTo>
                  <a:pt x="97" y="10"/>
                </a:lnTo>
                <a:lnTo>
                  <a:pt x="98" y="10"/>
                </a:lnTo>
                <a:lnTo>
                  <a:pt x="98" y="8"/>
                </a:lnTo>
                <a:lnTo>
                  <a:pt x="97" y="8"/>
                </a:lnTo>
                <a:lnTo>
                  <a:pt x="97" y="10"/>
                </a:lnTo>
                <a:lnTo>
                  <a:pt x="98" y="10"/>
                </a:lnTo>
                <a:lnTo>
                  <a:pt x="98" y="8"/>
                </a:lnTo>
                <a:lnTo>
                  <a:pt x="100" y="8"/>
                </a:lnTo>
                <a:lnTo>
                  <a:pt x="100" y="4"/>
                </a:lnTo>
                <a:lnTo>
                  <a:pt x="98" y="4"/>
                </a:lnTo>
                <a:lnTo>
                  <a:pt x="98" y="3"/>
                </a:lnTo>
                <a:lnTo>
                  <a:pt x="97" y="3"/>
                </a:lnTo>
                <a:lnTo>
                  <a:pt x="97" y="4"/>
                </a:lnTo>
                <a:lnTo>
                  <a:pt x="98" y="4"/>
                </a:lnTo>
                <a:lnTo>
                  <a:pt x="98" y="3"/>
                </a:lnTo>
                <a:lnTo>
                  <a:pt x="97" y="3"/>
                </a:lnTo>
                <a:lnTo>
                  <a:pt x="97" y="2"/>
                </a:lnTo>
                <a:lnTo>
                  <a:pt x="96" y="2"/>
                </a:lnTo>
                <a:lnTo>
                  <a:pt x="93" y="3"/>
                </a:lnTo>
                <a:lnTo>
                  <a:pt x="94" y="3"/>
                </a:lnTo>
                <a:lnTo>
                  <a:pt x="94" y="2"/>
                </a:lnTo>
                <a:lnTo>
                  <a:pt x="93" y="2"/>
                </a:lnTo>
                <a:lnTo>
                  <a:pt x="93" y="0"/>
                </a:lnTo>
                <a:lnTo>
                  <a:pt x="86" y="0"/>
                </a:lnTo>
                <a:lnTo>
                  <a:pt x="86" y="2"/>
                </a:lnTo>
                <a:lnTo>
                  <a:pt x="85" y="2"/>
                </a:lnTo>
                <a:lnTo>
                  <a:pt x="85" y="4"/>
                </a:lnTo>
                <a:lnTo>
                  <a:pt x="86" y="4"/>
                </a:lnTo>
                <a:lnTo>
                  <a:pt x="86" y="6"/>
                </a:lnTo>
                <a:lnTo>
                  <a:pt x="88" y="6"/>
                </a:lnTo>
                <a:lnTo>
                  <a:pt x="90" y="4"/>
                </a:lnTo>
                <a:lnTo>
                  <a:pt x="89" y="4"/>
                </a:lnTo>
                <a:lnTo>
                  <a:pt x="89" y="6"/>
                </a:lnTo>
                <a:lnTo>
                  <a:pt x="90" y="6"/>
                </a:lnTo>
                <a:lnTo>
                  <a:pt x="90" y="7"/>
                </a:lnTo>
                <a:lnTo>
                  <a:pt x="92" y="7"/>
                </a:lnTo>
                <a:lnTo>
                  <a:pt x="94" y="6"/>
                </a:lnTo>
                <a:lnTo>
                  <a:pt x="93" y="6"/>
                </a:lnTo>
                <a:lnTo>
                  <a:pt x="93" y="7"/>
                </a:lnTo>
                <a:lnTo>
                  <a:pt x="94" y="7"/>
                </a:lnTo>
                <a:lnTo>
                  <a:pt x="94" y="8"/>
                </a:lnTo>
                <a:lnTo>
                  <a:pt x="96" y="8"/>
                </a:lnTo>
                <a:lnTo>
                  <a:pt x="96" y="4"/>
                </a:lnTo>
                <a:lnTo>
                  <a:pt x="94" y="4"/>
                </a:lnTo>
                <a:lnTo>
                  <a:pt x="94" y="6"/>
                </a:lnTo>
                <a:lnTo>
                  <a:pt x="93" y="6"/>
                </a:lnTo>
                <a:lnTo>
                  <a:pt x="93" y="7"/>
                </a:lnTo>
                <a:lnTo>
                  <a:pt x="94" y="7"/>
                </a:lnTo>
                <a:lnTo>
                  <a:pt x="94" y="6"/>
                </a:lnTo>
                <a:lnTo>
                  <a:pt x="93" y="6"/>
                </a:lnTo>
                <a:lnTo>
                  <a:pt x="93" y="7"/>
                </a:lnTo>
                <a:lnTo>
                  <a:pt x="89" y="7"/>
                </a:lnTo>
                <a:lnTo>
                  <a:pt x="89" y="8"/>
                </a:lnTo>
                <a:lnTo>
                  <a:pt x="81" y="8"/>
                </a:lnTo>
                <a:lnTo>
                  <a:pt x="81" y="10"/>
                </a:lnTo>
                <a:lnTo>
                  <a:pt x="74" y="10"/>
                </a:lnTo>
                <a:lnTo>
                  <a:pt x="73" y="11"/>
                </a:lnTo>
                <a:lnTo>
                  <a:pt x="66" y="11"/>
                </a:lnTo>
                <a:lnTo>
                  <a:pt x="66" y="12"/>
                </a:lnTo>
                <a:lnTo>
                  <a:pt x="57" y="12"/>
                </a:lnTo>
                <a:lnTo>
                  <a:pt x="57" y="13"/>
                </a:lnTo>
                <a:lnTo>
                  <a:pt x="49" y="13"/>
                </a:lnTo>
                <a:lnTo>
                  <a:pt x="49" y="15"/>
                </a:lnTo>
                <a:lnTo>
                  <a:pt x="41" y="15"/>
                </a:lnTo>
                <a:lnTo>
                  <a:pt x="40" y="16"/>
                </a:lnTo>
                <a:lnTo>
                  <a:pt x="33" y="16"/>
                </a:lnTo>
                <a:lnTo>
                  <a:pt x="33" y="17"/>
                </a:lnTo>
                <a:lnTo>
                  <a:pt x="24" y="17"/>
                </a:lnTo>
                <a:lnTo>
                  <a:pt x="24" y="19"/>
                </a:lnTo>
                <a:lnTo>
                  <a:pt x="16" y="19"/>
                </a:lnTo>
                <a:lnTo>
                  <a:pt x="16" y="20"/>
                </a:lnTo>
                <a:lnTo>
                  <a:pt x="11" y="20"/>
                </a:lnTo>
                <a:lnTo>
                  <a:pt x="11" y="21"/>
                </a:lnTo>
                <a:lnTo>
                  <a:pt x="10" y="21"/>
                </a:lnTo>
                <a:lnTo>
                  <a:pt x="10" y="23"/>
                </a:lnTo>
                <a:lnTo>
                  <a:pt x="11" y="23"/>
                </a:lnTo>
                <a:lnTo>
                  <a:pt x="11" y="21"/>
                </a:lnTo>
                <a:lnTo>
                  <a:pt x="10" y="21"/>
                </a:lnTo>
                <a:lnTo>
                  <a:pt x="10" y="23"/>
                </a:lnTo>
                <a:lnTo>
                  <a:pt x="4" y="23"/>
                </a:lnTo>
                <a:lnTo>
                  <a:pt x="4" y="24"/>
                </a:lnTo>
                <a:lnTo>
                  <a:pt x="3" y="24"/>
                </a:lnTo>
                <a:lnTo>
                  <a:pt x="3" y="25"/>
                </a:lnTo>
                <a:lnTo>
                  <a:pt x="4" y="25"/>
                </a:lnTo>
                <a:lnTo>
                  <a:pt x="3" y="24"/>
                </a:lnTo>
                <a:lnTo>
                  <a:pt x="2" y="24"/>
                </a:lnTo>
                <a:lnTo>
                  <a:pt x="2" y="25"/>
                </a:lnTo>
                <a:lnTo>
                  <a:pt x="0" y="25"/>
                </a:lnTo>
                <a:lnTo>
                  <a:pt x="0" y="29"/>
                </a:lnTo>
                <a:lnTo>
                  <a:pt x="2" y="29"/>
                </a:lnTo>
                <a:lnTo>
                  <a:pt x="2" y="31"/>
                </a:lnTo>
                <a:lnTo>
                  <a:pt x="3" y="31"/>
                </a:lnTo>
                <a:lnTo>
                  <a:pt x="4" y="29"/>
                </a:lnTo>
                <a:lnTo>
                  <a:pt x="3" y="29"/>
                </a:lnTo>
                <a:lnTo>
                  <a:pt x="3" y="31"/>
                </a:lnTo>
                <a:lnTo>
                  <a:pt x="4" y="31"/>
                </a:lnTo>
                <a:lnTo>
                  <a:pt x="4" y="32"/>
                </a:lnTo>
                <a:lnTo>
                  <a:pt x="6" y="32"/>
                </a:lnTo>
                <a:lnTo>
                  <a:pt x="1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2064" name="Freeform 304"/>
          <p:cNvSpPr>
            <a:spLocks/>
          </p:cNvSpPr>
          <p:nvPr/>
        </p:nvSpPr>
        <p:spPr bwMode="auto">
          <a:xfrm>
            <a:off x="958850" y="5947445"/>
            <a:ext cx="222250" cy="61912"/>
          </a:xfrm>
          <a:custGeom>
            <a:avLst/>
            <a:gdLst>
              <a:gd name="T0" fmla="*/ 15 w 100"/>
              <a:gd name="T1" fmla="*/ 30 h 30"/>
              <a:gd name="T2" fmla="*/ 16 w 100"/>
              <a:gd name="T3" fmla="*/ 29 h 30"/>
              <a:gd name="T4" fmla="*/ 15 w 100"/>
              <a:gd name="T5" fmla="*/ 26 h 30"/>
              <a:gd name="T6" fmla="*/ 14 w 100"/>
              <a:gd name="T7" fmla="*/ 25 h 30"/>
              <a:gd name="T8" fmla="*/ 4 w 100"/>
              <a:gd name="T9" fmla="*/ 28 h 30"/>
              <a:gd name="T10" fmla="*/ 7 w 100"/>
              <a:gd name="T11" fmla="*/ 29 h 30"/>
              <a:gd name="T12" fmla="*/ 8 w 100"/>
              <a:gd name="T13" fmla="*/ 28 h 30"/>
              <a:gd name="T14" fmla="*/ 7 w 100"/>
              <a:gd name="T15" fmla="*/ 26 h 30"/>
              <a:gd name="T16" fmla="*/ 11 w 100"/>
              <a:gd name="T17" fmla="*/ 28 h 30"/>
              <a:gd name="T18" fmla="*/ 14 w 100"/>
              <a:gd name="T19" fmla="*/ 26 h 30"/>
              <a:gd name="T20" fmla="*/ 15 w 100"/>
              <a:gd name="T21" fmla="*/ 25 h 30"/>
              <a:gd name="T22" fmla="*/ 14 w 100"/>
              <a:gd name="T23" fmla="*/ 24 h 30"/>
              <a:gd name="T24" fmla="*/ 18 w 100"/>
              <a:gd name="T25" fmla="*/ 25 h 30"/>
              <a:gd name="T26" fmla="*/ 25 w 100"/>
              <a:gd name="T27" fmla="*/ 24 h 30"/>
              <a:gd name="T28" fmla="*/ 32 w 100"/>
              <a:gd name="T29" fmla="*/ 22 h 30"/>
              <a:gd name="T30" fmla="*/ 40 w 100"/>
              <a:gd name="T31" fmla="*/ 21 h 30"/>
              <a:gd name="T32" fmla="*/ 45 w 100"/>
              <a:gd name="T33" fmla="*/ 20 h 30"/>
              <a:gd name="T34" fmla="*/ 55 w 100"/>
              <a:gd name="T35" fmla="*/ 18 h 30"/>
              <a:gd name="T36" fmla="*/ 63 w 100"/>
              <a:gd name="T37" fmla="*/ 17 h 30"/>
              <a:gd name="T38" fmla="*/ 69 w 100"/>
              <a:gd name="T39" fmla="*/ 16 h 30"/>
              <a:gd name="T40" fmla="*/ 77 w 100"/>
              <a:gd name="T41" fmla="*/ 14 h 30"/>
              <a:gd name="T42" fmla="*/ 82 w 100"/>
              <a:gd name="T43" fmla="*/ 13 h 30"/>
              <a:gd name="T44" fmla="*/ 90 w 100"/>
              <a:gd name="T45" fmla="*/ 12 h 30"/>
              <a:gd name="T46" fmla="*/ 94 w 100"/>
              <a:gd name="T47" fmla="*/ 10 h 30"/>
              <a:gd name="T48" fmla="*/ 97 w 100"/>
              <a:gd name="T49" fmla="*/ 9 h 30"/>
              <a:gd name="T50" fmla="*/ 98 w 100"/>
              <a:gd name="T51" fmla="*/ 6 h 30"/>
              <a:gd name="T52" fmla="*/ 100 w 100"/>
              <a:gd name="T53" fmla="*/ 2 h 30"/>
              <a:gd name="T54" fmla="*/ 98 w 100"/>
              <a:gd name="T55" fmla="*/ 1 h 30"/>
              <a:gd name="T56" fmla="*/ 94 w 100"/>
              <a:gd name="T57" fmla="*/ 0 h 30"/>
              <a:gd name="T58" fmla="*/ 86 w 100"/>
              <a:gd name="T59" fmla="*/ 1 h 30"/>
              <a:gd name="T60" fmla="*/ 85 w 100"/>
              <a:gd name="T61" fmla="*/ 4 h 30"/>
              <a:gd name="T62" fmla="*/ 86 w 100"/>
              <a:gd name="T63" fmla="*/ 5 h 30"/>
              <a:gd name="T64" fmla="*/ 92 w 100"/>
              <a:gd name="T65" fmla="*/ 5 h 30"/>
              <a:gd name="T66" fmla="*/ 93 w 100"/>
              <a:gd name="T67" fmla="*/ 6 h 30"/>
              <a:gd name="T68" fmla="*/ 96 w 100"/>
              <a:gd name="T69" fmla="*/ 5 h 30"/>
              <a:gd name="T70" fmla="*/ 93 w 100"/>
              <a:gd name="T71" fmla="*/ 4 h 30"/>
              <a:gd name="T72" fmla="*/ 89 w 100"/>
              <a:gd name="T73" fmla="*/ 5 h 30"/>
              <a:gd name="T74" fmla="*/ 81 w 100"/>
              <a:gd name="T75" fmla="*/ 6 h 30"/>
              <a:gd name="T76" fmla="*/ 76 w 100"/>
              <a:gd name="T77" fmla="*/ 8 h 30"/>
              <a:gd name="T78" fmla="*/ 69 w 100"/>
              <a:gd name="T79" fmla="*/ 9 h 30"/>
              <a:gd name="T80" fmla="*/ 61 w 100"/>
              <a:gd name="T81" fmla="*/ 10 h 30"/>
              <a:gd name="T82" fmla="*/ 53 w 100"/>
              <a:gd name="T83" fmla="*/ 12 h 30"/>
              <a:gd name="T84" fmla="*/ 45 w 100"/>
              <a:gd name="T85" fmla="*/ 13 h 30"/>
              <a:gd name="T86" fmla="*/ 39 w 100"/>
              <a:gd name="T87" fmla="*/ 14 h 30"/>
              <a:gd name="T88" fmla="*/ 32 w 100"/>
              <a:gd name="T89" fmla="*/ 16 h 30"/>
              <a:gd name="T90" fmla="*/ 24 w 100"/>
              <a:gd name="T91" fmla="*/ 17 h 30"/>
              <a:gd name="T92" fmla="*/ 16 w 100"/>
              <a:gd name="T93" fmla="*/ 18 h 30"/>
              <a:gd name="T94" fmla="*/ 11 w 100"/>
              <a:gd name="T95" fmla="*/ 20 h 30"/>
              <a:gd name="T96" fmla="*/ 10 w 100"/>
              <a:gd name="T97" fmla="*/ 21 h 30"/>
              <a:gd name="T98" fmla="*/ 11 w 100"/>
              <a:gd name="T99" fmla="*/ 22 h 30"/>
              <a:gd name="T100" fmla="*/ 10 w 100"/>
              <a:gd name="T101" fmla="*/ 21 h 30"/>
              <a:gd name="T102" fmla="*/ 4 w 100"/>
              <a:gd name="T103" fmla="*/ 22 h 30"/>
              <a:gd name="T104" fmla="*/ 3 w 100"/>
              <a:gd name="T105" fmla="*/ 24 h 30"/>
              <a:gd name="T106" fmla="*/ 4 w 100"/>
              <a:gd name="T107" fmla="*/ 25 h 30"/>
              <a:gd name="T108" fmla="*/ 2 w 100"/>
              <a:gd name="T109" fmla="*/ 24 h 30"/>
              <a:gd name="T110" fmla="*/ 0 w 100"/>
              <a:gd name="T111" fmla="*/ 25 h 30"/>
              <a:gd name="T112" fmla="*/ 2 w 100"/>
              <a:gd name="T113" fmla="*/ 29 h 30"/>
              <a:gd name="T114" fmla="*/ 3 w 100"/>
              <a:gd name="T11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 h="30">
                <a:moveTo>
                  <a:pt x="14" y="30"/>
                </a:moveTo>
                <a:lnTo>
                  <a:pt x="15" y="30"/>
                </a:lnTo>
                <a:lnTo>
                  <a:pt x="15" y="29"/>
                </a:lnTo>
                <a:lnTo>
                  <a:pt x="16" y="29"/>
                </a:lnTo>
                <a:lnTo>
                  <a:pt x="16" y="26"/>
                </a:lnTo>
                <a:lnTo>
                  <a:pt x="15" y="26"/>
                </a:lnTo>
                <a:lnTo>
                  <a:pt x="15" y="25"/>
                </a:lnTo>
                <a:lnTo>
                  <a:pt x="14" y="25"/>
                </a:lnTo>
                <a:lnTo>
                  <a:pt x="4" y="26"/>
                </a:lnTo>
                <a:lnTo>
                  <a:pt x="4" y="28"/>
                </a:lnTo>
                <a:lnTo>
                  <a:pt x="6" y="29"/>
                </a:lnTo>
                <a:lnTo>
                  <a:pt x="7" y="29"/>
                </a:lnTo>
                <a:lnTo>
                  <a:pt x="7" y="28"/>
                </a:lnTo>
                <a:lnTo>
                  <a:pt x="8" y="28"/>
                </a:lnTo>
                <a:lnTo>
                  <a:pt x="8" y="26"/>
                </a:lnTo>
                <a:lnTo>
                  <a:pt x="7" y="26"/>
                </a:lnTo>
                <a:lnTo>
                  <a:pt x="10" y="28"/>
                </a:lnTo>
                <a:lnTo>
                  <a:pt x="11" y="28"/>
                </a:lnTo>
                <a:lnTo>
                  <a:pt x="11" y="26"/>
                </a:lnTo>
                <a:lnTo>
                  <a:pt x="14" y="26"/>
                </a:lnTo>
                <a:lnTo>
                  <a:pt x="14" y="25"/>
                </a:lnTo>
                <a:lnTo>
                  <a:pt x="15" y="25"/>
                </a:lnTo>
                <a:lnTo>
                  <a:pt x="15" y="24"/>
                </a:lnTo>
                <a:lnTo>
                  <a:pt x="14" y="24"/>
                </a:lnTo>
                <a:lnTo>
                  <a:pt x="16" y="25"/>
                </a:lnTo>
                <a:lnTo>
                  <a:pt x="18" y="25"/>
                </a:lnTo>
                <a:lnTo>
                  <a:pt x="18" y="24"/>
                </a:lnTo>
                <a:lnTo>
                  <a:pt x="25" y="24"/>
                </a:lnTo>
                <a:lnTo>
                  <a:pt x="25" y="22"/>
                </a:lnTo>
                <a:lnTo>
                  <a:pt x="32" y="22"/>
                </a:lnTo>
                <a:lnTo>
                  <a:pt x="33" y="21"/>
                </a:lnTo>
                <a:lnTo>
                  <a:pt x="40" y="21"/>
                </a:lnTo>
                <a:lnTo>
                  <a:pt x="40" y="20"/>
                </a:lnTo>
                <a:lnTo>
                  <a:pt x="45" y="20"/>
                </a:lnTo>
                <a:lnTo>
                  <a:pt x="47" y="18"/>
                </a:lnTo>
                <a:lnTo>
                  <a:pt x="55" y="18"/>
                </a:lnTo>
                <a:lnTo>
                  <a:pt x="55" y="17"/>
                </a:lnTo>
                <a:lnTo>
                  <a:pt x="63" y="17"/>
                </a:lnTo>
                <a:lnTo>
                  <a:pt x="63" y="16"/>
                </a:lnTo>
                <a:lnTo>
                  <a:pt x="69" y="16"/>
                </a:lnTo>
                <a:lnTo>
                  <a:pt x="70" y="14"/>
                </a:lnTo>
                <a:lnTo>
                  <a:pt x="77" y="14"/>
                </a:lnTo>
                <a:lnTo>
                  <a:pt x="77" y="13"/>
                </a:lnTo>
                <a:lnTo>
                  <a:pt x="82" y="13"/>
                </a:lnTo>
                <a:lnTo>
                  <a:pt x="82" y="12"/>
                </a:lnTo>
                <a:lnTo>
                  <a:pt x="90" y="12"/>
                </a:lnTo>
                <a:lnTo>
                  <a:pt x="90" y="10"/>
                </a:lnTo>
                <a:lnTo>
                  <a:pt x="94" y="10"/>
                </a:lnTo>
                <a:lnTo>
                  <a:pt x="94" y="9"/>
                </a:lnTo>
                <a:lnTo>
                  <a:pt x="97" y="9"/>
                </a:lnTo>
                <a:lnTo>
                  <a:pt x="97" y="8"/>
                </a:lnTo>
                <a:lnTo>
                  <a:pt x="98" y="6"/>
                </a:lnTo>
                <a:lnTo>
                  <a:pt x="100" y="6"/>
                </a:lnTo>
                <a:lnTo>
                  <a:pt x="100" y="2"/>
                </a:lnTo>
                <a:lnTo>
                  <a:pt x="98" y="2"/>
                </a:lnTo>
                <a:lnTo>
                  <a:pt x="98" y="1"/>
                </a:lnTo>
                <a:lnTo>
                  <a:pt x="94" y="1"/>
                </a:lnTo>
                <a:lnTo>
                  <a:pt x="94" y="0"/>
                </a:lnTo>
                <a:lnTo>
                  <a:pt x="86" y="0"/>
                </a:lnTo>
                <a:lnTo>
                  <a:pt x="86" y="1"/>
                </a:lnTo>
                <a:lnTo>
                  <a:pt x="85" y="1"/>
                </a:lnTo>
                <a:lnTo>
                  <a:pt x="85" y="4"/>
                </a:lnTo>
                <a:lnTo>
                  <a:pt x="86" y="4"/>
                </a:lnTo>
                <a:lnTo>
                  <a:pt x="86" y="5"/>
                </a:lnTo>
                <a:lnTo>
                  <a:pt x="88" y="5"/>
                </a:lnTo>
                <a:lnTo>
                  <a:pt x="92" y="5"/>
                </a:lnTo>
                <a:lnTo>
                  <a:pt x="93" y="5"/>
                </a:lnTo>
                <a:lnTo>
                  <a:pt x="93" y="6"/>
                </a:lnTo>
                <a:lnTo>
                  <a:pt x="94" y="6"/>
                </a:lnTo>
                <a:lnTo>
                  <a:pt x="96" y="5"/>
                </a:lnTo>
                <a:lnTo>
                  <a:pt x="94" y="4"/>
                </a:lnTo>
                <a:lnTo>
                  <a:pt x="93" y="4"/>
                </a:lnTo>
                <a:lnTo>
                  <a:pt x="93" y="5"/>
                </a:lnTo>
                <a:lnTo>
                  <a:pt x="89" y="5"/>
                </a:lnTo>
                <a:lnTo>
                  <a:pt x="89" y="6"/>
                </a:lnTo>
                <a:lnTo>
                  <a:pt x="81" y="6"/>
                </a:lnTo>
                <a:lnTo>
                  <a:pt x="81" y="8"/>
                </a:lnTo>
                <a:lnTo>
                  <a:pt x="76" y="8"/>
                </a:lnTo>
                <a:lnTo>
                  <a:pt x="76" y="9"/>
                </a:lnTo>
                <a:lnTo>
                  <a:pt x="69" y="9"/>
                </a:lnTo>
                <a:lnTo>
                  <a:pt x="68" y="10"/>
                </a:lnTo>
                <a:lnTo>
                  <a:pt x="61" y="10"/>
                </a:lnTo>
                <a:lnTo>
                  <a:pt x="61" y="12"/>
                </a:lnTo>
                <a:lnTo>
                  <a:pt x="53" y="12"/>
                </a:lnTo>
                <a:lnTo>
                  <a:pt x="53" y="13"/>
                </a:lnTo>
                <a:lnTo>
                  <a:pt x="45" y="13"/>
                </a:lnTo>
                <a:lnTo>
                  <a:pt x="44" y="14"/>
                </a:lnTo>
                <a:lnTo>
                  <a:pt x="39" y="14"/>
                </a:lnTo>
                <a:lnTo>
                  <a:pt x="39" y="16"/>
                </a:lnTo>
                <a:lnTo>
                  <a:pt x="32" y="16"/>
                </a:lnTo>
                <a:lnTo>
                  <a:pt x="31" y="17"/>
                </a:lnTo>
                <a:lnTo>
                  <a:pt x="24" y="17"/>
                </a:lnTo>
                <a:lnTo>
                  <a:pt x="24" y="18"/>
                </a:lnTo>
                <a:lnTo>
                  <a:pt x="16" y="18"/>
                </a:lnTo>
                <a:lnTo>
                  <a:pt x="16" y="20"/>
                </a:lnTo>
                <a:lnTo>
                  <a:pt x="11" y="20"/>
                </a:lnTo>
                <a:lnTo>
                  <a:pt x="11" y="21"/>
                </a:lnTo>
                <a:lnTo>
                  <a:pt x="10" y="21"/>
                </a:lnTo>
                <a:lnTo>
                  <a:pt x="10" y="22"/>
                </a:lnTo>
                <a:lnTo>
                  <a:pt x="11" y="22"/>
                </a:lnTo>
                <a:lnTo>
                  <a:pt x="11" y="21"/>
                </a:lnTo>
                <a:lnTo>
                  <a:pt x="10" y="21"/>
                </a:lnTo>
                <a:lnTo>
                  <a:pt x="10" y="22"/>
                </a:lnTo>
                <a:lnTo>
                  <a:pt x="4" y="22"/>
                </a:lnTo>
                <a:lnTo>
                  <a:pt x="4" y="24"/>
                </a:lnTo>
                <a:lnTo>
                  <a:pt x="3" y="24"/>
                </a:lnTo>
                <a:lnTo>
                  <a:pt x="3" y="25"/>
                </a:lnTo>
                <a:lnTo>
                  <a:pt x="4" y="25"/>
                </a:lnTo>
                <a:lnTo>
                  <a:pt x="3" y="24"/>
                </a:lnTo>
                <a:lnTo>
                  <a:pt x="2" y="24"/>
                </a:lnTo>
                <a:lnTo>
                  <a:pt x="2" y="25"/>
                </a:lnTo>
                <a:lnTo>
                  <a:pt x="0" y="25"/>
                </a:lnTo>
                <a:lnTo>
                  <a:pt x="0" y="29"/>
                </a:lnTo>
                <a:lnTo>
                  <a:pt x="2" y="29"/>
                </a:lnTo>
                <a:lnTo>
                  <a:pt x="2" y="30"/>
                </a:lnTo>
                <a:lnTo>
                  <a:pt x="3" y="30"/>
                </a:lnTo>
                <a:lnTo>
                  <a:pt x="14"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2065" name="Arc 305"/>
          <p:cNvSpPr>
            <a:spLocks/>
          </p:cNvSpPr>
          <p:nvPr/>
        </p:nvSpPr>
        <p:spPr bwMode="auto">
          <a:xfrm>
            <a:off x="1093788" y="5228307"/>
            <a:ext cx="33337" cy="6350"/>
          </a:xfrm>
          <a:custGeom>
            <a:avLst/>
            <a:gdLst>
              <a:gd name="G0" fmla="+- 0 0 0"/>
              <a:gd name="G1" fmla="+- 21600 0 0"/>
              <a:gd name="G2" fmla="+- 21600 0 0"/>
              <a:gd name="T0" fmla="*/ 0 w 19673"/>
              <a:gd name="T1" fmla="*/ 0 h 21600"/>
              <a:gd name="T2" fmla="*/ 19673 w 19673"/>
              <a:gd name="T3" fmla="*/ 12682 h 21600"/>
              <a:gd name="T4" fmla="*/ 0 w 19673"/>
              <a:gd name="T5" fmla="*/ 21600 h 21600"/>
            </a:gdLst>
            <a:ahLst/>
            <a:cxnLst>
              <a:cxn ang="0">
                <a:pos x="T0" y="T1"/>
              </a:cxn>
              <a:cxn ang="0">
                <a:pos x="T2" y="T3"/>
              </a:cxn>
              <a:cxn ang="0">
                <a:pos x="T4" y="T5"/>
              </a:cxn>
            </a:cxnLst>
            <a:rect l="0" t="0" r="r" b="b"/>
            <a:pathLst>
              <a:path w="19673" h="21600" fill="none" extrusionOk="0">
                <a:moveTo>
                  <a:pt x="-1" y="0"/>
                </a:moveTo>
                <a:cubicBezTo>
                  <a:pt x="8478" y="0"/>
                  <a:pt x="16172" y="4960"/>
                  <a:pt x="19673" y="12681"/>
                </a:cubicBezTo>
              </a:path>
              <a:path w="19673" h="21600" stroke="0" extrusionOk="0">
                <a:moveTo>
                  <a:pt x="-1" y="0"/>
                </a:moveTo>
                <a:cubicBezTo>
                  <a:pt x="8478" y="0"/>
                  <a:pt x="16172" y="4960"/>
                  <a:pt x="19673" y="12681"/>
                </a:cubicBezTo>
                <a:lnTo>
                  <a:pt x="0" y="2160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2066" name="Arc 306"/>
          <p:cNvSpPr>
            <a:spLocks/>
          </p:cNvSpPr>
          <p:nvPr/>
        </p:nvSpPr>
        <p:spPr bwMode="auto">
          <a:xfrm>
            <a:off x="1001713" y="5226720"/>
            <a:ext cx="46037" cy="7937"/>
          </a:xfrm>
          <a:custGeom>
            <a:avLst/>
            <a:gdLst>
              <a:gd name="G0" fmla="+- 20983 0 0"/>
              <a:gd name="G1" fmla="+- 21577 0 0"/>
              <a:gd name="G2" fmla="+- 21600 0 0"/>
              <a:gd name="T0" fmla="*/ 0 w 20983"/>
              <a:gd name="T1" fmla="*/ 16451 h 21577"/>
              <a:gd name="T2" fmla="*/ 19979 w 20983"/>
              <a:gd name="T3" fmla="*/ 0 h 21577"/>
              <a:gd name="T4" fmla="*/ 20983 w 20983"/>
              <a:gd name="T5" fmla="*/ 21577 h 21577"/>
            </a:gdLst>
            <a:ahLst/>
            <a:cxnLst>
              <a:cxn ang="0">
                <a:pos x="T0" y="T1"/>
              </a:cxn>
              <a:cxn ang="0">
                <a:pos x="T2" y="T3"/>
              </a:cxn>
              <a:cxn ang="0">
                <a:pos x="T4" y="T5"/>
              </a:cxn>
            </a:cxnLst>
            <a:rect l="0" t="0" r="r" b="b"/>
            <a:pathLst>
              <a:path w="20983" h="21577" fill="none" extrusionOk="0">
                <a:moveTo>
                  <a:pt x="0" y="16451"/>
                </a:moveTo>
                <a:cubicBezTo>
                  <a:pt x="2273" y="7143"/>
                  <a:pt x="10407" y="445"/>
                  <a:pt x="19979" y="0"/>
                </a:cubicBezTo>
              </a:path>
              <a:path w="20983" h="21577" stroke="0" extrusionOk="0">
                <a:moveTo>
                  <a:pt x="0" y="16451"/>
                </a:moveTo>
                <a:cubicBezTo>
                  <a:pt x="2273" y="7143"/>
                  <a:pt x="10407" y="445"/>
                  <a:pt x="19979" y="0"/>
                </a:cubicBezTo>
                <a:lnTo>
                  <a:pt x="20983" y="21577"/>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2067" name="Freeform 307"/>
          <p:cNvSpPr>
            <a:spLocks/>
          </p:cNvSpPr>
          <p:nvPr/>
        </p:nvSpPr>
        <p:spPr bwMode="auto">
          <a:xfrm>
            <a:off x="492125" y="1100807"/>
            <a:ext cx="1203325" cy="53975"/>
          </a:xfrm>
          <a:custGeom>
            <a:avLst/>
            <a:gdLst>
              <a:gd name="T0" fmla="*/ 520 w 541"/>
              <a:gd name="T1" fmla="*/ 26 h 26"/>
              <a:gd name="T2" fmla="*/ 541 w 541"/>
              <a:gd name="T3" fmla="*/ 0 h 26"/>
              <a:gd name="T4" fmla="*/ 22 w 541"/>
              <a:gd name="T5" fmla="*/ 0 h 26"/>
              <a:gd name="T6" fmla="*/ 0 w 541"/>
              <a:gd name="T7" fmla="*/ 26 h 26"/>
              <a:gd name="T8" fmla="*/ 520 w 541"/>
              <a:gd name="T9" fmla="*/ 26 h 26"/>
            </a:gdLst>
            <a:ahLst/>
            <a:cxnLst>
              <a:cxn ang="0">
                <a:pos x="T0" y="T1"/>
              </a:cxn>
              <a:cxn ang="0">
                <a:pos x="T2" y="T3"/>
              </a:cxn>
              <a:cxn ang="0">
                <a:pos x="T4" y="T5"/>
              </a:cxn>
              <a:cxn ang="0">
                <a:pos x="T6" y="T7"/>
              </a:cxn>
              <a:cxn ang="0">
                <a:pos x="T8" y="T9"/>
              </a:cxn>
            </a:cxnLst>
            <a:rect l="0" t="0" r="r" b="b"/>
            <a:pathLst>
              <a:path w="541" h="26">
                <a:moveTo>
                  <a:pt x="520" y="26"/>
                </a:moveTo>
                <a:lnTo>
                  <a:pt x="541" y="0"/>
                </a:lnTo>
                <a:lnTo>
                  <a:pt x="22" y="0"/>
                </a:lnTo>
                <a:lnTo>
                  <a:pt x="0" y="26"/>
                </a:lnTo>
                <a:lnTo>
                  <a:pt x="520" y="26"/>
                </a:lnTo>
                <a:close/>
              </a:path>
            </a:pathLst>
          </a:custGeom>
          <a:solidFill>
            <a:srgbClr val="A1A1A1"/>
          </a:solidFill>
          <a:ln w="0">
            <a:solidFill>
              <a:srgbClr val="000000"/>
            </a:solidFill>
            <a:prstDash val="solid"/>
            <a:round/>
            <a:headEnd/>
            <a:tailEnd/>
          </a:ln>
        </p:spPr>
        <p:txBody>
          <a:bodyPr/>
          <a:lstStyle/>
          <a:p>
            <a:endParaRPr lang="fr-FR"/>
          </a:p>
        </p:txBody>
      </p:sp>
      <p:sp>
        <p:nvSpPr>
          <p:cNvPr id="502068" name="Freeform 308"/>
          <p:cNvSpPr>
            <a:spLocks/>
          </p:cNvSpPr>
          <p:nvPr/>
        </p:nvSpPr>
        <p:spPr bwMode="auto">
          <a:xfrm>
            <a:off x="492125" y="1151607"/>
            <a:ext cx="449263" cy="193675"/>
          </a:xfrm>
          <a:custGeom>
            <a:avLst/>
            <a:gdLst>
              <a:gd name="T0" fmla="*/ 202 w 202"/>
              <a:gd name="T1" fmla="*/ 27 h 94"/>
              <a:gd name="T2" fmla="*/ 202 w 202"/>
              <a:gd name="T3" fmla="*/ 92 h 94"/>
              <a:gd name="T4" fmla="*/ 0 w 202"/>
              <a:gd name="T5" fmla="*/ 94 h 94"/>
              <a:gd name="T6" fmla="*/ 0 w 202"/>
              <a:gd name="T7" fmla="*/ 2 h 94"/>
              <a:gd name="T8" fmla="*/ 0 w 202"/>
              <a:gd name="T9" fmla="*/ 1 h 94"/>
              <a:gd name="T10" fmla="*/ 180 w 202"/>
              <a:gd name="T11" fmla="*/ 1 h 94"/>
              <a:gd name="T12" fmla="*/ 180 w 202"/>
              <a:gd name="T13" fmla="*/ 0 h 94"/>
              <a:gd name="T14" fmla="*/ 180 w 202"/>
              <a:gd name="T15" fmla="*/ 27 h 94"/>
              <a:gd name="T16" fmla="*/ 177 w 202"/>
              <a:gd name="T17" fmla="*/ 27 h 94"/>
              <a:gd name="T18" fmla="*/ 202 w 202"/>
              <a:gd name="T19"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94">
                <a:moveTo>
                  <a:pt x="202" y="27"/>
                </a:moveTo>
                <a:lnTo>
                  <a:pt x="202" y="92"/>
                </a:lnTo>
                <a:lnTo>
                  <a:pt x="0" y="94"/>
                </a:lnTo>
                <a:lnTo>
                  <a:pt x="0" y="2"/>
                </a:lnTo>
                <a:lnTo>
                  <a:pt x="0" y="1"/>
                </a:lnTo>
                <a:lnTo>
                  <a:pt x="180" y="1"/>
                </a:lnTo>
                <a:lnTo>
                  <a:pt x="180" y="0"/>
                </a:lnTo>
                <a:lnTo>
                  <a:pt x="180" y="27"/>
                </a:lnTo>
                <a:lnTo>
                  <a:pt x="177" y="27"/>
                </a:lnTo>
                <a:lnTo>
                  <a:pt x="202" y="27"/>
                </a:lnTo>
                <a:close/>
              </a:path>
            </a:pathLst>
          </a:custGeom>
          <a:solidFill>
            <a:srgbClr val="E0E0E0"/>
          </a:solidFill>
          <a:ln w="0">
            <a:solidFill>
              <a:srgbClr val="000000"/>
            </a:solidFill>
            <a:prstDash val="solid"/>
            <a:round/>
            <a:headEnd/>
            <a:tailEnd/>
          </a:ln>
        </p:spPr>
        <p:txBody>
          <a:bodyPr/>
          <a:lstStyle/>
          <a:p>
            <a:endParaRPr lang="fr-FR"/>
          </a:p>
        </p:txBody>
      </p:sp>
      <p:sp>
        <p:nvSpPr>
          <p:cNvPr id="502069" name="Freeform 309"/>
          <p:cNvSpPr>
            <a:spLocks/>
          </p:cNvSpPr>
          <p:nvPr/>
        </p:nvSpPr>
        <p:spPr bwMode="auto">
          <a:xfrm>
            <a:off x="1185863" y="1151607"/>
            <a:ext cx="461962" cy="193675"/>
          </a:xfrm>
          <a:custGeom>
            <a:avLst/>
            <a:gdLst>
              <a:gd name="T0" fmla="*/ 0 w 208"/>
              <a:gd name="T1" fmla="*/ 27 h 94"/>
              <a:gd name="T2" fmla="*/ 0 w 208"/>
              <a:gd name="T3" fmla="*/ 92 h 94"/>
              <a:gd name="T4" fmla="*/ 208 w 208"/>
              <a:gd name="T5" fmla="*/ 94 h 94"/>
              <a:gd name="T6" fmla="*/ 208 w 208"/>
              <a:gd name="T7" fmla="*/ 2 h 94"/>
              <a:gd name="T8" fmla="*/ 208 w 208"/>
              <a:gd name="T9" fmla="*/ 1 h 94"/>
              <a:gd name="T10" fmla="*/ 24 w 208"/>
              <a:gd name="T11" fmla="*/ 1 h 94"/>
              <a:gd name="T12" fmla="*/ 24 w 208"/>
              <a:gd name="T13" fmla="*/ 0 h 94"/>
              <a:gd name="T14" fmla="*/ 24 w 208"/>
              <a:gd name="T15" fmla="*/ 27 h 94"/>
              <a:gd name="T16" fmla="*/ 27 w 208"/>
              <a:gd name="T17" fmla="*/ 27 h 94"/>
              <a:gd name="T18" fmla="*/ 0 w 208"/>
              <a:gd name="T19"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94">
                <a:moveTo>
                  <a:pt x="0" y="27"/>
                </a:moveTo>
                <a:lnTo>
                  <a:pt x="0" y="92"/>
                </a:lnTo>
                <a:lnTo>
                  <a:pt x="208" y="94"/>
                </a:lnTo>
                <a:lnTo>
                  <a:pt x="208" y="2"/>
                </a:lnTo>
                <a:lnTo>
                  <a:pt x="208" y="1"/>
                </a:lnTo>
                <a:lnTo>
                  <a:pt x="24" y="1"/>
                </a:lnTo>
                <a:lnTo>
                  <a:pt x="24" y="0"/>
                </a:lnTo>
                <a:lnTo>
                  <a:pt x="24" y="27"/>
                </a:lnTo>
                <a:lnTo>
                  <a:pt x="27" y="27"/>
                </a:lnTo>
                <a:lnTo>
                  <a:pt x="0" y="27"/>
                </a:lnTo>
                <a:close/>
              </a:path>
            </a:pathLst>
          </a:custGeom>
          <a:solidFill>
            <a:srgbClr val="E0E0E0"/>
          </a:solidFill>
          <a:ln w="0">
            <a:solidFill>
              <a:srgbClr val="000000"/>
            </a:solidFill>
            <a:prstDash val="solid"/>
            <a:round/>
            <a:headEnd/>
            <a:tailEnd/>
          </a:ln>
        </p:spPr>
        <p:txBody>
          <a:bodyPr/>
          <a:lstStyle/>
          <a:p>
            <a:endParaRPr lang="fr-FR"/>
          </a:p>
        </p:txBody>
      </p:sp>
      <p:sp>
        <p:nvSpPr>
          <p:cNvPr id="502070" name="Freeform 310"/>
          <p:cNvSpPr>
            <a:spLocks/>
          </p:cNvSpPr>
          <p:nvPr/>
        </p:nvSpPr>
        <p:spPr bwMode="auto">
          <a:xfrm>
            <a:off x="1646238" y="1100807"/>
            <a:ext cx="49212" cy="244475"/>
          </a:xfrm>
          <a:custGeom>
            <a:avLst/>
            <a:gdLst>
              <a:gd name="T0" fmla="*/ 22 w 22"/>
              <a:gd name="T1" fmla="*/ 0 h 118"/>
              <a:gd name="T2" fmla="*/ 22 w 22"/>
              <a:gd name="T3" fmla="*/ 92 h 118"/>
              <a:gd name="T4" fmla="*/ 0 w 22"/>
              <a:gd name="T5" fmla="*/ 118 h 118"/>
              <a:gd name="T6" fmla="*/ 0 w 22"/>
              <a:gd name="T7" fmla="*/ 25 h 118"/>
              <a:gd name="T8" fmla="*/ 22 w 22"/>
              <a:gd name="T9" fmla="*/ 0 h 118"/>
            </a:gdLst>
            <a:ahLst/>
            <a:cxnLst>
              <a:cxn ang="0">
                <a:pos x="T0" y="T1"/>
              </a:cxn>
              <a:cxn ang="0">
                <a:pos x="T2" y="T3"/>
              </a:cxn>
              <a:cxn ang="0">
                <a:pos x="T4" y="T5"/>
              </a:cxn>
              <a:cxn ang="0">
                <a:pos x="T6" y="T7"/>
              </a:cxn>
              <a:cxn ang="0">
                <a:pos x="T8" y="T9"/>
              </a:cxn>
            </a:cxnLst>
            <a:rect l="0" t="0" r="r" b="b"/>
            <a:pathLst>
              <a:path w="22" h="118">
                <a:moveTo>
                  <a:pt x="22" y="0"/>
                </a:moveTo>
                <a:lnTo>
                  <a:pt x="22" y="92"/>
                </a:lnTo>
                <a:lnTo>
                  <a:pt x="0" y="118"/>
                </a:lnTo>
                <a:lnTo>
                  <a:pt x="0" y="25"/>
                </a:lnTo>
                <a:lnTo>
                  <a:pt x="22" y="0"/>
                </a:lnTo>
                <a:close/>
              </a:path>
            </a:pathLst>
          </a:custGeom>
          <a:solidFill>
            <a:srgbClr val="A1A1A1"/>
          </a:solidFill>
          <a:ln w="0">
            <a:solidFill>
              <a:srgbClr val="000000"/>
            </a:solidFill>
            <a:prstDash val="solid"/>
            <a:round/>
            <a:headEnd/>
            <a:tailEnd/>
          </a:ln>
        </p:spPr>
        <p:txBody>
          <a:bodyPr/>
          <a:lstStyle/>
          <a:p>
            <a:endParaRPr lang="fr-FR"/>
          </a:p>
        </p:txBody>
      </p:sp>
      <p:sp>
        <p:nvSpPr>
          <p:cNvPr id="502071" name="Rectangle 311"/>
          <p:cNvSpPr>
            <a:spLocks noChangeArrowheads="1"/>
          </p:cNvSpPr>
          <p:nvPr/>
        </p:nvSpPr>
        <p:spPr bwMode="auto">
          <a:xfrm>
            <a:off x="985838" y="1356395"/>
            <a:ext cx="4762" cy="25241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72" name="Rectangle 312"/>
          <p:cNvSpPr>
            <a:spLocks noChangeArrowheads="1"/>
          </p:cNvSpPr>
          <p:nvPr/>
        </p:nvSpPr>
        <p:spPr bwMode="auto">
          <a:xfrm>
            <a:off x="1003300" y="1240507"/>
            <a:ext cx="23813" cy="3683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73" name="Rectangle 313"/>
          <p:cNvSpPr>
            <a:spLocks noChangeArrowheads="1"/>
          </p:cNvSpPr>
          <p:nvPr/>
        </p:nvSpPr>
        <p:spPr bwMode="auto">
          <a:xfrm>
            <a:off x="1031875" y="1240507"/>
            <a:ext cx="71438"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74" name="Rectangle 314"/>
          <p:cNvSpPr>
            <a:spLocks noChangeArrowheads="1"/>
          </p:cNvSpPr>
          <p:nvPr/>
        </p:nvSpPr>
        <p:spPr bwMode="auto">
          <a:xfrm>
            <a:off x="1112838" y="1240507"/>
            <a:ext cx="19050" cy="3683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75" name="Rectangle 315"/>
          <p:cNvSpPr>
            <a:spLocks noChangeArrowheads="1"/>
          </p:cNvSpPr>
          <p:nvPr/>
        </p:nvSpPr>
        <p:spPr bwMode="auto">
          <a:xfrm>
            <a:off x="1141413" y="1678657"/>
            <a:ext cx="4762" cy="25876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76" name="Freeform 316"/>
          <p:cNvSpPr>
            <a:spLocks/>
          </p:cNvSpPr>
          <p:nvPr/>
        </p:nvSpPr>
        <p:spPr bwMode="auto">
          <a:xfrm>
            <a:off x="874713" y="1240507"/>
            <a:ext cx="393700" cy="368300"/>
          </a:xfrm>
          <a:custGeom>
            <a:avLst/>
            <a:gdLst>
              <a:gd name="T0" fmla="*/ 177 w 177"/>
              <a:gd name="T1" fmla="*/ 162 h 178"/>
              <a:gd name="T2" fmla="*/ 176 w 177"/>
              <a:gd name="T3" fmla="*/ 164 h 178"/>
              <a:gd name="T4" fmla="*/ 169 w 177"/>
              <a:gd name="T5" fmla="*/ 167 h 178"/>
              <a:gd name="T6" fmla="*/ 161 w 177"/>
              <a:gd name="T7" fmla="*/ 170 h 178"/>
              <a:gd name="T8" fmla="*/ 150 w 177"/>
              <a:gd name="T9" fmla="*/ 172 h 178"/>
              <a:gd name="T10" fmla="*/ 135 w 177"/>
              <a:gd name="T11" fmla="*/ 175 h 178"/>
              <a:gd name="T12" fmla="*/ 120 w 177"/>
              <a:gd name="T13" fmla="*/ 176 h 178"/>
              <a:gd name="T14" fmla="*/ 85 w 177"/>
              <a:gd name="T15" fmla="*/ 178 h 178"/>
              <a:gd name="T16" fmla="*/ 50 w 177"/>
              <a:gd name="T17" fmla="*/ 176 h 178"/>
              <a:gd name="T18" fmla="*/ 36 w 177"/>
              <a:gd name="T19" fmla="*/ 175 h 178"/>
              <a:gd name="T20" fmla="*/ 22 w 177"/>
              <a:gd name="T21" fmla="*/ 172 h 178"/>
              <a:gd name="T22" fmla="*/ 12 w 177"/>
              <a:gd name="T23" fmla="*/ 170 h 178"/>
              <a:gd name="T24" fmla="*/ 5 w 177"/>
              <a:gd name="T25" fmla="*/ 167 h 178"/>
              <a:gd name="T26" fmla="*/ 1 w 177"/>
              <a:gd name="T27" fmla="*/ 164 h 178"/>
              <a:gd name="T28" fmla="*/ 0 w 177"/>
              <a:gd name="T29" fmla="*/ 162 h 178"/>
              <a:gd name="T30" fmla="*/ 40 w 177"/>
              <a:gd name="T31" fmla="*/ 106 h 178"/>
              <a:gd name="T32" fmla="*/ 58 w 177"/>
              <a:gd name="T33" fmla="*/ 19 h 178"/>
              <a:gd name="T34" fmla="*/ 57 w 177"/>
              <a:gd name="T35" fmla="*/ 0 h 178"/>
              <a:gd name="T36" fmla="*/ 115 w 177"/>
              <a:gd name="T37" fmla="*/ 0 h 178"/>
              <a:gd name="T38" fmla="*/ 123 w 177"/>
              <a:gd name="T39" fmla="*/ 90 h 178"/>
              <a:gd name="T40" fmla="*/ 132 w 177"/>
              <a:gd name="T41" fmla="*/ 102 h 178"/>
              <a:gd name="T42" fmla="*/ 177 w 177"/>
              <a:gd name="T43" fmla="*/ 159 h 178"/>
              <a:gd name="T44" fmla="*/ 177 w 177"/>
              <a:gd name="T45" fmla="*/ 16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7" h="178">
                <a:moveTo>
                  <a:pt x="177" y="162"/>
                </a:moveTo>
                <a:lnTo>
                  <a:pt x="176" y="164"/>
                </a:lnTo>
                <a:lnTo>
                  <a:pt x="169" y="167"/>
                </a:lnTo>
                <a:lnTo>
                  <a:pt x="161" y="170"/>
                </a:lnTo>
                <a:lnTo>
                  <a:pt x="150" y="172"/>
                </a:lnTo>
                <a:lnTo>
                  <a:pt x="135" y="175"/>
                </a:lnTo>
                <a:lnTo>
                  <a:pt x="120" y="176"/>
                </a:lnTo>
                <a:lnTo>
                  <a:pt x="85" y="178"/>
                </a:lnTo>
                <a:lnTo>
                  <a:pt x="50" y="176"/>
                </a:lnTo>
                <a:lnTo>
                  <a:pt x="36" y="175"/>
                </a:lnTo>
                <a:lnTo>
                  <a:pt x="22" y="172"/>
                </a:lnTo>
                <a:lnTo>
                  <a:pt x="12" y="170"/>
                </a:lnTo>
                <a:lnTo>
                  <a:pt x="5" y="167"/>
                </a:lnTo>
                <a:lnTo>
                  <a:pt x="1" y="164"/>
                </a:lnTo>
                <a:lnTo>
                  <a:pt x="0" y="162"/>
                </a:lnTo>
                <a:lnTo>
                  <a:pt x="40" y="106"/>
                </a:lnTo>
                <a:lnTo>
                  <a:pt x="58" y="19"/>
                </a:lnTo>
                <a:lnTo>
                  <a:pt x="57" y="0"/>
                </a:lnTo>
                <a:lnTo>
                  <a:pt x="115" y="0"/>
                </a:lnTo>
                <a:lnTo>
                  <a:pt x="123" y="90"/>
                </a:lnTo>
                <a:lnTo>
                  <a:pt x="132" y="102"/>
                </a:lnTo>
                <a:lnTo>
                  <a:pt x="177" y="159"/>
                </a:lnTo>
                <a:lnTo>
                  <a:pt x="177" y="162"/>
                </a:lnTo>
                <a:close/>
              </a:path>
            </a:pathLst>
          </a:custGeom>
          <a:gradFill rotWithShape="0">
            <a:gsLst>
              <a:gs pos="0">
                <a:schemeClr val="folHlink"/>
              </a:gs>
              <a:gs pos="100000">
                <a:srgbClr val="DDDDDD"/>
              </a:gs>
            </a:gsLst>
            <a:lin ang="0" scaled="1"/>
          </a:gradFill>
          <a:ln w="0">
            <a:solidFill>
              <a:srgbClr val="000000"/>
            </a:solidFill>
            <a:prstDash val="solid"/>
            <a:round/>
            <a:headEnd/>
            <a:tailEnd/>
          </a:ln>
        </p:spPr>
        <p:txBody>
          <a:bodyPr/>
          <a:lstStyle/>
          <a:p>
            <a:endParaRPr lang="fr-FR"/>
          </a:p>
        </p:txBody>
      </p:sp>
      <p:sp>
        <p:nvSpPr>
          <p:cNvPr id="502077" name="Freeform 317"/>
          <p:cNvSpPr>
            <a:spLocks/>
          </p:cNvSpPr>
          <p:nvPr/>
        </p:nvSpPr>
        <p:spPr bwMode="auto">
          <a:xfrm>
            <a:off x="938213" y="1199232"/>
            <a:ext cx="265112" cy="146050"/>
          </a:xfrm>
          <a:custGeom>
            <a:avLst/>
            <a:gdLst>
              <a:gd name="T0" fmla="*/ 69 w 119"/>
              <a:gd name="T1" fmla="*/ 52 h 71"/>
              <a:gd name="T2" fmla="*/ 44 w 119"/>
              <a:gd name="T3" fmla="*/ 53 h 71"/>
              <a:gd name="T4" fmla="*/ 21 w 119"/>
              <a:gd name="T5" fmla="*/ 57 h 71"/>
              <a:gd name="T6" fmla="*/ 13 w 119"/>
              <a:gd name="T7" fmla="*/ 60 h 71"/>
              <a:gd name="T8" fmla="*/ 7 w 119"/>
              <a:gd name="T9" fmla="*/ 63 h 71"/>
              <a:gd name="T10" fmla="*/ 3 w 119"/>
              <a:gd name="T11" fmla="*/ 65 h 71"/>
              <a:gd name="T12" fmla="*/ 1 w 119"/>
              <a:gd name="T13" fmla="*/ 68 h 71"/>
              <a:gd name="T14" fmla="*/ 0 w 119"/>
              <a:gd name="T15" fmla="*/ 69 h 71"/>
              <a:gd name="T16" fmla="*/ 0 w 119"/>
              <a:gd name="T17" fmla="*/ 11 h 71"/>
              <a:gd name="T18" fmla="*/ 3 w 119"/>
              <a:gd name="T19" fmla="*/ 14 h 71"/>
              <a:gd name="T20" fmla="*/ 4 w 119"/>
              <a:gd name="T21" fmla="*/ 11 h 71"/>
              <a:gd name="T22" fmla="*/ 8 w 119"/>
              <a:gd name="T23" fmla="*/ 8 h 71"/>
              <a:gd name="T24" fmla="*/ 13 w 119"/>
              <a:gd name="T25" fmla="*/ 6 h 71"/>
              <a:gd name="T26" fmla="*/ 21 w 119"/>
              <a:gd name="T27" fmla="*/ 4 h 71"/>
              <a:gd name="T28" fmla="*/ 42 w 119"/>
              <a:gd name="T29" fmla="*/ 2 h 71"/>
              <a:gd name="T30" fmla="*/ 68 w 119"/>
              <a:gd name="T31" fmla="*/ 0 h 71"/>
              <a:gd name="T32" fmla="*/ 87 w 119"/>
              <a:gd name="T33" fmla="*/ 2 h 71"/>
              <a:gd name="T34" fmla="*/ 105 w 119"/>
              <a:gd name="T35" fmla="*/ 4 h 71"/>
              <a:gd name="T36" fmla="*/ 115 w 119"/>
              <a:gd name="T37" fmla="*/ 7 h 71"/>
              <a:gd name="T38" fmla="*/ 119 w 119"/>
              <a:gd name="T39" fmla="*/ 11 h 71"/>
              <a:gd name="T40" fmla="*/ 119 w 119"/>
              <a:gd name="T41" fmla="*/ 8 h 71"/>
              <a:gd name="T42" fmla="*/ 119 w 119"/>
              <a:gd name="T43" fmla="*/ 71 h 71"/>
              <a:gd name="T44" fmla="*/ 110 w 119"/>
              <a:gd name="T45" fmla="*/ 60 h 71"/>
              <a:gd name="T46" fmla="*/ 102 w 119"/>
              <a:gd name="T47" fmla="*/ 55 h 71"/>
              <a:gd name="T48" fmla="*/ 69 w 119"/>
              <a:gd name="T49" fmla="*/ 5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 h="71">
                <a:moveTo>
                  <a:pt x="69" y="52"/>
                </a:moveTo>
                <a:lnTo>
                  <a:pt x="44" y="53"/>
                </a:lnTo>
                <a:lnTo>
                  <a:pt x="21" y="57"/>
                </a:lnTo>
                <a:lnTo>
                  <a:pt x="13" y="60"/>
                </a:lnTo>
                <a:lnTo>
                  <a:pt x="7" y="63"/>
                </a:lnTo>
                <a:lnTo>
                  <a:pt x="3" y="65"/>
                </a:lnTo>
                <a:lnTo>
                  <a:pt x="1" y="68"/>
                </a:lnTo>
                <a:lnTo>
                  <a:pt x="0" y="69"/>
                </a:lnTo>
                <a:lnTo>
                  <a:pt x="0" y="11"/>
                </a:lnTo>
                <a:lnTo>
                  <a:pt x="3" y="14"/>
                </a:lnTo>
                <a:lnTo>
                  <a:pt x="4" y="11"/>
                </a:lnTo>
                <a:lnTo>
                  <a:pt x="8" y="8"/>
                </a:lnTo>
                <a:lnTo>
                  <a:pt x="13" y="6"/>
                </a:lnTo>
                <a:lnTo>
                  <a:pt x="21" y="4"/>
                </a:lnTo>
                <a:lnTo>
                  <a:pt x="42" y="2"/>
                </a:lnTo>
                <a:lnTo>
                  <a:pt x="68" y="0"/>
                </a:lnTo>
                <a:lnTo>
                  <a:pt x="87" y="2"/>
                </a:lnTo>
                <a:lnTo>
                  <a:pt x="105" y="4"/>
                </a:lnTo>
                <a:lnTo>
                  <a:pt x="115" y="7"/>
                </a:lnTo>
                <a:lnTo>
                  <a:pt x="119" y="11"/>
                </a:lnTo>
                <a:lnTo>
                  <a:pt x="119" y="8"/>
                </a:lnTo>
                <a:lnTo>
                  <a:pt x="119" y="71"/>
                </a:lnTo>
                <a:lnTo>
                  <a:pt x="110" y="60"/>
                </a:lnTo>
                <a:lnTo>
                  <a:pt x="102" y="55"/>
                </a:lnTo>
                <a:lnTo>
                  <a:pt x="69" y="52"/>
                </a:lnTo>
                <a:close/>
              </a:path>
            </a:pathLst>
          </a:custGeom>
          <a:solidFill>
            <a:srgbClr val="A1A1A1"/>
          </a:solidFill>
          <a:ln w="0">
            <a:solidFill>
              <a:srgbClr val="000000"/>
            </a:solidFill>
            <a:prstDash val="solid"/>
            <a:round/>
            <a:headEnd/>
            <a:tailEnd/>
          </a:ln>
        </p:spPr>
        <p:txBody>
          <a:bodyPr/>
          <a:lstStyle/>
          <a:p>
            <a:endParaRPr lang="fr-FR"/>
          </a:p>
        </p:txBody>
      </p:sp>
      <p:sp>
        <p:nvSpPr>
          <p:cNvPr id="502078" name="Rectangle 318"/>
          <p:cNvSpPr>
            <a:spLocks noChangeArrowheads="1"/>
          </p:cNvSpPr>
          <p:nvPr/>
        </p:nvSpPr>
        <p:spPr bwMode="auto">
          <a:xfrm>
            <a:off x="976313" y="1229395"/>
            <a:ext cx="14287" cy="2492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79" name="Rectangle 319"/>
          <p:cNvSpPr>
            <a:spLocks noChangeArrowheads="1"/>
          </p:cNvSpPr>
          <p:nvPr/>
        </p:nvSpPr>
        <p:spPr bwMode="auto">
          <a:xfrm>
            <a:off x="990600" y="1229395"/>
            <a:ext cx="22225" cy="254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80" name="Rectangle 320"/>
          <p:cNvSpPr>
            <a:spLocks noChangeArrowheads="1"/>
          </p:cNvSpPr>
          <p:nvPr/>
        </p:nvSpPr>
        <p:spPr bwMode="auto">
          <a:xfrm>
            <a:off x="1012825" y="1229395"/>
            <a:ext cx="17463" cy="255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81" name="Rectangle 321"/>
          <p:cNvSpPr>
            <a:spLocks noChangeArrowheads="1"/>
          </p:cNvSpPr>
          <p:nvPr/>
        </p:nvSpPr>
        <p:spPr bwMode="auto">
          <a:xfrm>
            <a:off x="1030288" y="1229395"/>
            <a:ext cx="28575" cy="255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82" name="Rectangle 322"/>
          <p:cNvSpPr>
            <a:spLocks noChangeArrowheads="1"/>
          </p:cNvSpPr>
          <p:nvPr/>
        </p:nvSpPr>
        <p:spPr bwMode="auto">
          <a:xfrm>
            <a:off x="1058863" y="1227807"/>
            <a:ext cx="46037" cy="257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83" name="Rectangle 323"/>
          <p:cNvSpPr>
            <a:spLocks noChangeArrowheads="1"/>
          </p:cNvSpPr>
          <p:nvPr/>
        </p:nvSpPr>
        <p:spPr bwMode="auto">
          <a:xfrm>
            <a:off x="1104900" y="1227807"/>
            <a:ext cx="26988" cy="257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84" name="Rectangle 324"/>
          <p:cNvSpPr>
            <a:spLocks noChangeArrowheads="1"/>
          </p:cNvSpPr>
          <p:nvPr/>
        </p:nvSpPr>
        <p:spPr bwMode="auto">
          <a:xfrm>
            <a:off x="1131888" y="1227807"/>
            <a:ext cx="22225" cy="255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85" name="Freeform 325"/>
          <p:cNvSpPr>
            <a:spLocks/>
          </p:cNvSpPr>
          <p:nvPr/>
        </p:nvSpPr>
        <p:spPr bwMode="auto">
          <a:xfrm>
            <a:off x="954088" y="1227807"/>
            <a:ext cx="222250" cy="255588"/>
          </a:xfrm>
          <a:custGeom>
            <a:avLst/>
            <a:gdLst>
              <a:gd name="T0" fmla="*/ 4 w 100"/>
              <a:gd name="T1" fmla="*/ 1 h 123"/>
              <a:gd name="T2" fmla="*/ 4 w 100"/>
              <a:gd name="T3" fmla="*/ 117 h 123"/>
              <a:gd name="T4" fmla="*/ 4 w 100"/>
              <a:gd name="T5" fmla="*/ 116 h 123"/>
              <a:gd name="T6" fmla="*/ 8 w 100"/>
              <a:gd name="T7" fmla="*/ 119 h 123"/>
              <a:gd name="T8" fmla="*/ 18 w 100"/>
              <a:gd name="T9" fmla="*/ 121 h 123"/>
              <a:gd name="T10" fmla="*/ 34 w 100"/>
              <a:gd name="T11" fmla="*/ 123 h 123"/>
              <a:gd name="T12" fmla="*/ 54 w 100"/>
              <a:gd name="T13" fmla="*/ 123 h 123"/>
              <a:gd name="T14" fmla="*/ 71 w 100"/>
              <a:gd name="T15" fmla="*/ 123 h 123"/>
              <a:gd name="T16" fmla="*/ 87 w 100"/>
              <a:gd name="T17" fmla="*/ 121 h 123"/>
              <a:gd name="T18" fmla="*/ 96 w 100"/>
              <a:gd name="T19" fmla="*/ 119 h 123"/>
              <a:gd name="T20" fmla="*/ 100 w 100"/>
              <a:gd name="T21" fmla="*/ 116 h 123"/>
              <a:gd name="T22" fmla="*/ 100 w 100"/>
              <a:gd name="T23" fmla="*/ 0 h 123"/>
              <a:gd name="T24" fmla="*/ 49 w 100"/>
              <a:gd name="T25" fmla="*/ 0 h 123"/>
              <a:gd name="T26" fmla="*/ 46 w 100"/>
              <a:gd name="T27" fmla="*/ 1 h 123"/>
              <a:gd name="T28" fmla="*/ 0 w 100"/>
              <a:gd name="T29" fmla="*/ 1 h 123"/>
              <a:gd name="T30" fmla="*/ 45 w 100"/>
              <a:gd name="T31" fmla="*/ 1 h 123"/>
              <a:gd name="T32" fmla="*/ 4 w 100"/>
              <a:gd name="T33" fmla="*/ 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23">
                <a:moveTo>
                  <a:pt x="4" y="1"/>
                </a:moveTo>
                <a:lnTo>
                  <a:pt x="4" y="117"/>
                </a:lnTo>
                <a:lnTo>
                  <a:pt x="4" y="116"/>
                </a:lnTo>
                <a:lnTo>
                  <a:pt x="8" y="119"/>
                </a:lnTo>
                <a:lnTo>
                  <a:pt x="18" y="121"/>
                </a:lnTo>
                <a:lnTo>
                  <a:pt x="34" y="123"/>
                </a:lnTo>
                <a:lnTo>
                  <a:pt x="54" y="123"/>
                </a:lnTo>
                <a:lnTo>
                  <a:pt x="71" y="123"/>
                </a:lnTo>
                <a:lnTo>
                  <a:pt x="87" y="121"/>
                </a:lnTo>
                <a:lnTo>
                  <a:pt x="96" y="119"/>
                </a:lnTo>
                <a:lnTo>
                  <a:pt x="100" y="116"/>
                </a:lnTo>
                <a:lnTo>
                  <a:pt x="100" y="0"/>
                </a:lnTo>
                <a:lnTo>
                  <a:pt x="49" y="0"/>
                </a:lnTo>
                <a:lnTo>
                  <a:pt x="46" y="1"/>
                </a:lnTo>
                <a:lnTo>
                  <a:pt x="0" y="1"/>
                </a:lnTo>
                <a:lnTo>
                  <a:pt x="45" y="1"/>
                </a:lnTo>
                <a:lnTo>
                  <a:pt x="4" y="1"/>
                </a:lnTo>
                <a:close/>
              </a:path>
            </a:pathLst>
          </a:custGeom>
          <a:gradFill rotWithShape="0">
            <a:gsLst>
              <a:gs pos="0">
                <a:schemeClr val="folHlink"/>
              </a:gs>
              <a:gs pos="100000">
                <a:srgbClr val="DDDDDD"/>
              </a:gs>
            </a:gsLst>
            <a:lin ang="0" scaled="1"/>
          </a:gradFill>
          <a:ln w="0">
            <a:solidFill>
              <a:srgbClr val="000000"/>
            </a:solidFill>
            <a:prstDash val="solid"/>
            <a:round/>
            <a:headEnd/>
            <a:tailEnd/>
          </a:ln>
        </p:spPr>
        <p:txBody>
          <a:bodyPr/>
          <a:lstStyle/>
          <a:p>
            <a:endParaRPr lang="fr-FR"/>
          </a:p>
        </p:txBody>
      </p:sp>
      <p:sp>
        <p:nvSpPr>
          <p:cNvPr id="502086" name="Freeform 326"/>
          <p:cNvSpPr>
            <a:spLocks/>
          </p:cNvSpPr>
          <p:nvPr/>
        </p:nvSpPr>
        <p:spPr bwMode="auto">
          <a:xfrm>
            <a:off x="876300" y="1145257"/>
            <a:ext cx="392113" cy="101600"/>
          </a:xfrm>
          <a:custGeom>
            <a:avLst/>
            <a:gdLst>
              <a:gd name="T0" fmla="*/ 176 w 176"/>
              <a:gd name="T1" fmla="*/ 12 h 49"/>
              <a:gd name="T2" fmla="*/ 175 w 176"/>
              <a:gd name="T3" fmla="*/ 9 h 49"/>
              <a:gd name="T4" fmla="*/ 170 w 176"/>
              <a:gd name="T5" fmla="*/ 7 h 49"/>
              <a:gd name="T6" fmla="*/ 162 w 176"/>
              <a:gd name="T7" fmla="*/ 5 h 49"/>
              <a:gd name="T8" fmla="*/ 152 w 176"/>
              <a:gd name="T9" fmla="*/ 4 h 49"/>
              <a:gd name="T10" fmla="*/ 126 w 176"/>
              <a:gd name="T11" fmla="*/ 1 h 49"/>
              <a:gd name="T12" fmla="*/ 94 w 176"/>
              <a:gd name="T13" fmla="*/ 0 h 49"/>
              <a:gd name="T14" fmla="*/ 57 w 176"/>
              <a:gd name="T15" fmla="*/ 1 h 49"/>
              <a:gd name="T16" fmla="*/ 41 w 176"/>
              <a:gd name="T17" fmla="*/ 1 h 49"/>
              <a:gd name="T18" fmla="*/ 28 w 176"/>
              <a:gd name="T19" fmla="*/ 3 h 49"/>
              <a:gd name="T20" fmla="*/ 16 w 176"/>
              <a:gd name="T21" fmla="*/ 4 h 49"/>
              <a:gd name="T22" fmla="*/ 7 w 176"/>
              <a:gd name="T23" fmla="*/ 5 h 49"/>
              <a:gd name="T24" fmla="*/ 2 w 176"/>
              <a:gd name="T25" fmla="*/ 8 h 49"/>
              <a:gd name="T26" fmla="*/ 0 w 176"/>
              <a:gd name="T27" fmla="*/ 9 h 49"/>
              <a:gd name="T28" fmla="*/ 0 w 176"/>
              <a:gd name="T29" fmla="*/ 46 h 49"/>
              <a:gd name="T30" fmla="*/ 0 w 176"/>
              <a:gd name="T31" fmla="*/ 49 h 49"/>
              <a:gd name="T32" fmla="*/ 2 w 176"/>
              <a:gd name="T33" fmla="*/ 48 h 49"/>
              <a:gd name="T34" fmla="*/ 7 w 176"/>
              <a:gd name="T35" fmla="*/ 45 h 49"/>
              <a:gd name="T36" fmla="*/ 15 w 176"/>
              <a:gd name="T37" fmla="*/ 44 h 49"/>
              <a:gd name="T38" fmla="*/ 27 w 176"/>
              <a:gd name="T39" fmla="*/ 42 h 49"/>
              <a:gd name="T40" fmla="*/ 40 w 176"/>
              <a:gd name="T41" fmla="*/ 40 h 49"/>
              <a:gd name="T42" fmla="*/ 55 w 176"/>
              <a:gd name="T43" fmla="*/ 40 h 49"/>
              <a:gd name="T44" fmla="*/ 89 w 176"/>
              <a:gd name="T45" fmla="*/ 38 h 49"/>
              <a:gd name="T46" fmla="*/ 122 w 176"/>
              <a:gd name="T47" fmla="*/ 40 h 49"/>
              <a:gd name="T48" fmla="*/ 149 w 176"/>
              <a:gd name="T49" fmla="*/ 42 h 49"/>
              <a:gd name="T50" fmla="*/ 159 w 176"/>
              <a:gd name="T51" fmla="*/ 44 h 49"/>
              <a:gd name="T52" fmla="*/ 167 w 176"/>
              <a:gd name="T53" fmla="*/ 45 h 49"/>
              <a:gd name="T54" fmla="*/ 172 w 176"/>
              <a:gd name="T55" fmla="*/ 48 h 49"/>
              <a:gd name="T56" fmla="*/ 174 w 176"/>
              <a:gd name="T57" fmla="*/ 49 h 49"/>
              <a:gd name="T58" fmla="*/ 176 w 176"/>
              <a:gd name="T59" fmla="*/ 49 h 49"/>
              <a:gd name="T60" fmla="*/ 176 w 176"/>
              <a:gd name="T61"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49">
                <a:moveTo>
                  <a:pt x="176" y="12"/>
                </a:moveTo>
                <a:lnTo>
                  <a:pt x="175" y="9"/>
                </a:lnTo>
                <a:lnTo>
                  <a:pt x="170" y="7"/>
                </a:lnTo>
                <a:lnTo>
                  <a:pt x="162" y="5"/>
                </a:lnTo>
                <a:lnTo>
                  <a:pt x="152" y="4"/>
                </a:lnTo>
                <a:lnTo>
                  <a:pt x="126" y="1"/>
                </a:lnTo>
                <a:lnTo>
                  <a:pt x="94" y="0"/>
                </a:lnTo>
                <a:lnTo>
                  <a:pt x="57" y="1"/>
                </a:lnTo>
                <a:lnTo>
                  <a:pt x="41" y="1"/>
                </a:lnTo>
                <a:lnTo>
                  <a:pt x="28" y="3"/>
                </a:lnTo>
                <a:lnTo>
                  <a:pt x="16" y="4"/>
                </a:lnTo>
                <a:lnTo>
                  <a:pt x="7" y="5"/>
                </a:lnTo>
                <a:lnTo>
                  <a:pt x="2" y="8"/>
                </a:lnTo>
                <a:lnTo>
                  <a:pt x="0" y="9"/>
                </a:lnTo>
                <a:lnTo>
                  <a:pt x="0" y="46"/>
                </a:lnTo>
                <a:lnTo>
                  <a:pt x="0" y="49"/>
                </a:lnTo>
                <a:lnTo>
                  <a:pt x="2" y="48"/>
                </a:lnTo>
                <a:lnTo>
                  <a:pt x="7" y="45"/>
                </a:lnTo>
                <a:lnTo>
                  <a:pt x="15" y="44"/>
                </a:lnTo>
                <a:lnTo>
                  <a:pt x="27" y="42"/>
                </a:lnTo>
                <a:lnTo>
                  <a:pt x="40" y="40"/>
                </a:lnTo>
                <a:lnTo>
                  <a:pt x="55" y="40"/>
                </a:lnTo>
                <a:lnTo>
                  <a:pt x="89" y="38"/>
                </a:lnTo>
                <a:lnTo>
                  <a:pt x="122" y="40"/>
                </a:lnTo>
                <a:lnTo>
                  <a:pt x="149" y="42"/>
                </a:lnTo>
                <a:lnTo>
                  <a:pt x="159" y="44"/>
                </a:lnTo>
                <a:lnTo>
                  <a:pt x="167" y="45"/>
                </a:lnTo>
                <a:lnTo>
                  <a:pt x="172" y="48"/>
                </a:lnTo>
                <a:lnTo>
                  <a:pt x="174" y="49"/>
                </a:lnTo>
                <a:lnTo>
                  <a:pt x="176" y="49"/>
                </a:lnTo>
                <a:lnTo>
                  <a:pt x="176" y="12"/>
                </a:lnTo>
                <a:close/>
              </a:path>
            </a:pathLst>
          </a:custGeom>
          <a:solidFill>
            <a:srgbClr val="A1A1A1"/>
          </a:solidFill>
          <a:ln w="0">
            <a:solidFill>
              <a:srgbClr val="000000"/>
            </a:solidFill>
            <a:prstDash val="solid"/>
            <a:round/>
            <a:headEnd/>
            <a:tailEnd/>
          </a:ln>
        </p:spPr>
        <p:txBody>
          <a:bodyPr/>
          <a:lstStyle/>
          <a:p>
            <a:endParaRPr lang="fr-FR"/>
          </a:p>
        </p:txBody>
      </p:sp>
      <p:sp>
        <p:nvSpPr>
          <p:cNvPr id="502087" name="Rectangle 327"/>
          <p:cNvSpPr>
            <a:spLocks noChangeArrowheads="1"/>
          </p:cNvSpPr>
          <p:nvPr/>
        </p:nvSpPr>
        <p:spPr bwMode="auto">
          <a:xfrm>
            <a:off x="927100" y="1169070"/>
            <a:ext cx="11113" cy="587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88" name="Rectangle 328"/>
          <p:cNvSpPr>
            <a:spLocks noChangeArrowheads="1"/>
          </p:cNvSpPr>
          <p:nvPr/>
        </p:nvSpPr>
        <p:spPr bwMode="auto">
          <a:xfrm>
            <a:off x="949325" y="1169070"/>
            <a:ext cx="14288" cy="63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89" name="Rectangle 329"/>
          <p:cNvSpPr>
            <a:spLocks noChangeArrowheads="1"/>
          </p:cNvSpPr>
          <p:nvPr/>
        </p:nvSpPr>
        <p:spPr bwMode="auto">
          <a:xfrm>
            <a:off x="982663" y="1169070"/>
            <a:ext cx="15875" cy="69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90" name="Rectangle 330"/>
          <p:cNvSpPr>
            <a:spLocks noChangeArrowheads="1"/>
          </p:cNvSpPr>
          <p:nvPr/>
        </p:nvSpPr>
        <p:spPr bwMode="auto">
          <a:xfrm>
            <a:off x="998538" y="1169070"/>
            <a:ext cx="50800" cy="714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91" name="Rectangle 331"/>
          <p:cNvSpPr>
            <a:spLocks noChangeArrowheads="1"/>
          </p:cNvSpPr>
          <p:nvPr/>
        </p:nvSpPr>
        <p:spPr bwMode="auto">
          <a:xfrm>
            <a:off x="1049338" y="1169070"/>
            <a:ext cx="22225" cy="746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92" name="Rectangle 332"/>
          <p:cNvSpPr>
            <a:spLocks noChangeArrowheads="1"/>
          </p:cNvSpPr>
          <p:nvPr/>
        </p:nvSpPr>
        <p:spPr bwMode="auto">
          <a:xfrm>
            <a:off x="1071563" y="1169070"/>
            <a:ext cx="47625" cy="746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93" name="Rectangle 333"/>
          <p:cNvSpPr>
            <a:spLocks noChangeArrowheads="1"/>
          </p:cNvSpPr>
          <p:nvPr/>
        </p:nvSpPr>
        <p:spPr bwMode="auto">
          <a:xfrm>
            <a:off x="1119188" y="1169070"/>
            <a:ext cx="38100" cy="714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94" name="Rectangle 334"/>
          <p:cNvSpPr>
            <a:spLocks noChangeArrowheads="1"/>
          </p:cNvSpPr>
          <p:nvPr/>
        </p:nvSpPr>
        <p:spPr bwMode="auto">
          <a:xfrm>
            <a:off x="1158875" y="1169070"/>
            <a:ext cx="15875" cy="69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95" name="Rectangle 335"/>
          <p:cNvSpPr>
            <a:spLocks noChangeArrowheads="1"/>
          </p:cNvSpPr>
          <p:nvPr/>
        </p:nvSpPr>
        <p:spPr bwMode="auto">
          <a:xfrm>
            <a:off x="1192213" y="1169070"/>
            <a:ext cx="11112" cy="63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96" name="Freeform 336"/>
          <p:cNvSpPr>
            <a:spLocks/>
          </p:cNvSpPr>
          <p:nvPr/>
        </p:nvSpPr>
        <p:spPr bwMode="auto">
          <a:xfrm>
            <a:off x="893763" y="1169070"/>
            <a:ext cx="352425" cy="71437"/>
          </a:xfrm>
          <a:custGeom>
            <a:avLst/>
            <a:gdLst>
              <a:gd name="T0" fmla="*/ 0 w 158"/>
              <a:gd name="T1" fmla="*/ 0 h 34"/>
              <a:gd name="T2" fmla="*/ 156 w 158"/>
              <a:gd name="T3" fmla="*/ 0 h 34"/>
              <a:gd name="T4" fmla="*/ 158 w 158"/>
              <a:gd name="T5" fmla="*/ 0 h 34"/>
              <a:gd name="T6" fmla="*/ 158 w 158"/>
              <a:gd name="T7" fmla="*/ 18 h 34"/>
              <a:gd name="T8" fmla="*/ 158 w 158"/>
              <a:gd name="T9" fmla="*/ 17 h 34"/>
              <a:gd name="T10" fmla="*/ 156 w 158"/>
              <a:gd name="T11" fmla="*/ 21 h 34"/>
              <a:gd name="T12" fmla="*/ 152 w 158"/>
              <a:gd name="T13" fmla="*/ 24 h 34"/>
              <a:gd name="T14" fmla="*/ 146 w 158"/>
              <a:gd name="T15" fmla="*/ 26 h 34"/>
              <a:gd name="T16" fmla="*/ 137 w 158"/>
              <a:gd name="T17" fmla="*/ 29 h 34"/>
              <a:gd name="T18" fmla="*/ 114 w 158"/>
              <a:gd name="T19" fmla="*/ 33 h 34"/>
              <a:gd name="T20" fmla="*/ 86 w 158"/>
              <a:gd name="T21" fmla="*/ 34 h 34"/>
              <a:gd name="T22" fmla="*/ 53 w 158"/>
              <a:gd name="T23" fmla="*/ 33 h 34"/>
              <a:gd name="T24" fmla="*/ 39 w 158"/>
              <a:gd name="T25" fmla="*/ 32 h 34"/>
              <a:gd name="T26" fmla="*/ 27 w 158"/>
              <a:gd name="T27" fmla="*/ 29 h 34"/>
              <a:gd name="T28" fmla="*/ 16 w 158"/>
              <a:gd name="T29" fmla="*/ 26 h 34"/>
              <a:gd name="T30" fmla="*/ 8 w 158"/>
              <a:gd name="T31" fmla="*/ 24 h 34"/>
              <a:gd name="T32" fmla="*/ 3 w 158"/>
              <a:gd name="T33" fmla="*/ 21 h 34"/>
              <a:gd name="T34" fmla="*/ 2 w 158"/>
              <a:gd name="T35" fmla="*/ 17 h 34"/>
              <a:gd name="T36" fmla="*/ 2 w 158"/>
              <a:gd name="T37" fmla="*/ 18 h 34"/>
              <a:gd name="T38" fmla="*/ 2 w 158"/>
              <a:gd name="T39" fmla="*/ 0 h 34"/>
              <a:gd name="T40" fmla="*/ 0 w 158"/>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34">
                <a:moveTo>
                  <a:pt x="0" y="0"/>
                </a:moveTo>
                <a:lnTo>
                  <a:pt x="156" y="0"/>
                </a:lnTo>
                <a:lnTo>
                  <a:pt x="158" y="0"/>
                </a:lnTo>
                <a:lnTo>
                  <a:pt x="158" y="18"/>
                </a:lnTo>
                <a:lnTo>
                  <a:pt x="158" y="17"/>
                </a:lnTo>
                <a:lnTo>
                  <a:pt x="156" y="21"/>
                </a:lnTo>
                <a:lnTo>
                  <a:pt x="152" y="24"/>
                </a:lnTo>
                <a:lnTo>
                  <a:pt x="146" y="26"/>
                </a:lnTo>
                <a:lnTo>
                  <a:pt x="137" y="29"/>
                </a:lnTo>
                <a:lnTo>
                  <a:pt x="114" y="33"/>
                </a:lnTo>
                <a:lnTo>
                  <a:pt x="86" y="34"/>
                </a:lnTo>
                <a:lnTo>
                  <a:pt x="53" y="33"/>
                </a:lnTo>
                <a:lnTo>
                  <a:pt x="39" y="32"/>
                </a:lnTo>
                <a:lnTo>
                  <a:pt x="27" y="29"/>
                </a:lnTo>
                <a:lnTo>
                  <a:pt x="16" y="26"/>
                </a:lnTo>
                <a:lnTo>
                  <a:pt x="8" y="24"/>
                </a:lnTo>
                <a:lnTo>
                  <a:pt x="3" y="21"/>
                </a:lnTo>
                <a:lnTo>
                  <a:pt x="2" y="17"/>
                </a:lnTo>
                <a:lnTo>
                  <a:pt x="2" y="18"/>
                </a:lnTo>
                <a:lnTo>
                  <a:pt x="2" y="0"/>
                </a:lnTo>
                <a:lnTo>
                  <a:pt x="0" y="0"/>
                </a:lnTo>
                <a:close/>
              </a:path>
            </a:pathLst>
          </a:custGeom>
          <a:gradFill rotWithShape="0">
            <a:gsLst>
              <a:gs pos="0">
                <a:schemeClr val="folHlink"/>
              </a:gs>
              <a:gs pos="100000">
                <a:srgbClr val="DDDDDD"/>
              </a:gs>
            </a:gsLst>
            <a:lin ang="0" scaled="1"/>
          </a:gradFill>
          <a:ln w="0">
            <a:solidFill>
              <a:srgbClr val="000000"/>
            </a:solidFill>
            <a:prstDash val="solid"/>
            <a:round/>
            <a:headEnd/>
            <a:tailEnd/>
          </a:ln>
        </p:spPr>
        <p:txBody>
          <a:bodyPr/>
          <a:lstStyle/>
          <a:p>
            <a:endParaRPr lang="fr-FR"/>
          </a:p>
        </p:txBody>
      </p:sp>
      <p:sp>
        <p:nvSpPr>
          <p:cNvPr id="502097" name="Rectangle 337"/>
          <p:cNvSpPr>
            <a:spLocks noChangeArrowheads="1"/>
          </p:cNvSpPr>
          <p:nvPr/>
        </p:nvSpPr>
        <p:spPr bwMode="auto">
          <a:xfrm>
            <a:off x="923925" y="1146845"/>
            <a:ext cx="7938" cy="349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98" name="Rectangle 338"/>
          <p:cNvSpPr>
            <a:spLocks noChangeArrowheads="1"/>
          </p:cNvSpPr>
          <p:nvPr/>
        </p:nvSpPr>
        <p:spPr bwMode="auto">
          <a:xfrm>
            <a:off x="931863" y="1145257"/>
            <a:ext cx="14287"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099" name="Rectangle 339"/>
          <p:cNvSpPr>
            <a:spLocks noChangeArrowheads="1"/>
          </p:cNvSpPr>
          <p:nvPr/>
        </p:nvSpPr>
        <p:spPr bwMode="auto">
          <a:xfrm>
            <a:off x="946150" y="1142082"/>
            <a:ext cx="17463"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00" name="Rectangle 340"/>
          <p:cNvSpPr>
            <a:spLocks noChangeArrowheads="1"/>
          </p:cNvSpPr>
          <p:nvPr/>
        </p:nvSpPr>
        <p:spPr bwMode="auto">
          <a:xfrm>
            <a:off x="963613" y="1138907"/>
            <a:ext cx="22225"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01" name="Rectangle 341"/>
          <p:cNvSpPr>
            <a:spLocks noChangeArrowheads="1"/>
          </p:cNvSpPr>
          <p:nvPr/>
        </p:nvSpPr>
        <p:spPr bwMode="auto">
          <a:xfrm>
            <a:off x="985838" y="1138907"/>
            <a:ext cx="6350"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02" name="Rectangle 342"/>
          <p:cNvSpPr>
            <a:spLocks noChangeArrowheads="1"/>
          </p:cNvSpPr>
          <p:nvPr/>
        </p:nvSpPr>
        <p:spPr bwMode="auto">
          <a:xfrm>
            <a:off x="992188" y="1135732"/>
            <a:ext cx="46037" cy="5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03" name="Rectangle 343"/>
          <p:cNvSpPr>
            <a:spLocks noChangeArrowheads="1"/>
          </p:cNvSpPr>
          <p:nvPr/>
        </p:nvSpPr>
        <p:spPr bwMode="auto">
          <a:xfrm>
            <a:off x="1038225" y="1134145"/>
            <a:ext cx="36513" cy="619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04" name="Rectangle 344"/>
          <p:cNvSpPr>
            <a:spLocks noChangeArrowheads="1"/>
          </p:cNvSpPr>
          <p:nvPr/>
        </p:nvSpPr>
        <p:spPr bwMode="auto">
          <a:xfrm>
            <a:off x="1074738" y="1134145"/>
            <a:ext cx="30162" cy="61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05" name="Rectangle 345"/>
          <p:cNvSpPr>
            <a:spLocks noChangeArrowheads="1"/>
          </p:cNvSpPr>
          <p:nvPr/>
        </p:nvSpPr>
        <p:spPr bwMode="auto">
          <a:xfrm>
            <a:off x="1104900" y="1135732"/>
            <a:ext cx="49213"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06" name="Rectangle 346"/>
          <p:cNvSpPr>
            <a:spLocks noChangeArrowheads="1"/>
          </p:cNvSpPr>
          <p:nvPr/>
        </p:nvSpPr>
        <p:spPr bwMode="auto">
          <a:xfrm>
            <a:off x="1163638" y="1138907"/>
            <a:ext cx="20637"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07" name="Rectangle 347"/>
          <p:cNvSpPr>
            <a:spLocks noChangeArrowheads="1"/>
          </p:cNvSpPr>
          <p:nvPr/>
        </p:nvSpPr>
        <p:spPr bwMode="auto">
          <a:xfrm>
            <a:off x="1184275" y="1142082"/>
            <a:ext cx="19050"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08" name="Oval 348"/>
          <p:cNvSpPr>
            <a:spLocks noChangeArrowheads="1"/>
          </p:cNvSpPr>
          <p:nvPr/>
        </p:nvSpPr>
        <p:spPr bwMode="auto">
          <a:xfrm>
            <a:off x="898525" y="1134145"/>
            <a:ext cx="352425" cy="61912"/>
          </a:xfrm>
          <a:prstGeom prst="ellipse">
            <a:avLst/>
          </a:prstGeom>
          <a:gradFill rotWithShape="0">
            <a:gsLst>
              <a:gs pos="0">
                <a:schemeClr val="folHlink"/>
              </a:gs>
              <a:gs pos="100000">
                <a:srgbClr val="DDDDDD"/>
              </a:gs>
            </a:gsLst>
            <a:lin ang="0" scaled="1"/>
          </a:gradFill>
          <a:ln w="0">
            <a:solidFill>
              <a:srgbClr val="000000"/>
            </a:solidFill>
            <a:round/>
            <a:headEnd/>
            <a:tailEnd/>
          </a:ln>
        </p:spPr>
        <p:txBody>
          <a:bodyPr/>
          <a:lstStyle/>
          <a:p>
            <a:endParaRPr lang="fr-FR"/>
          </a:p>
        </p:txBody>
      </p:sp>
      <p:sp>
        <p:nvSpPr>
          <p:cNvPr id="502109" name="Rectangle 349"/>
          <p:cNvSpPr>
            <a:spLocks noChangeArrowheads="1"/>
          </p:cNvSpPr>
          <p:nvPr/>
        </p:nvSpPr>
        <p:spPr bwMode="auto">
          <a:xfrm>
            <a:off x="981075" y="1037307"/>
            <a:ext cx="11113" cy="136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10" name="Rectangle 350"/>
          <p:cNvSpPr>
            <a:spLocks noChangeArrowheads="1"/>
          </p:cNvSpPr>
          <p:nvPr/>
        </p:nvSpPr>
        <p:spPr bwMode="auto">
          <a:xfrm>
            <a:off x="992188" y="1037307"/>
            <a:ext cx="22225" cy="141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11" name="Rectangle 351"/>
          <p:cNvSpPr>
            <a:spLocks noChangeArrowheads="1"/>
          </p:cNvSpPr>
          <p:nvPr/>
        </p:nvSpPr>
        <p:spPr bwMode="auto">
          <a:xfrm>
            <a:off x="1036638" y="1037307"/>
            <a:ext cx="20637" cy="142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12" name="Rectangle 352"/>
          <p:cNvSpPr>
            <a:spLocks noChangeArrowheads="1"/>
          </p:cNvSpPr>
          <p:nvPr/>
        </p:nvSpPr>
        <p:spPr bwMode="auto">
          <a:xfrm>
            <a:off x="1057275" y="1037307"/>
            <a:ext cx="41275" cy="144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13" name="Rectangle 353"/>
          <p:cNvSpPr>
            <a:spLocks noChangeArrowheads="1"/>
          </p:cNvSpPr>
          <p:nvPr/>
        </p:nvSpPr>
        <p:spPr bwMode="auto">
          <a:xfrm>
            <a:off x="1109663" y="1037307"/>
            <a:ext cx="22225"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14" name="Rectangle 354"/>
          <p:cNvSpPr>
            <a:spLocks noChangeArrowheads="1"/>
          </p:cNvSpPr>
          <p:nvPr/>
        </p:nvSpPr>
        <p:spPr bwMode="auto">
          <a:xfrm>
            <a:off x="1131888" y="1037307"/>
            <a:ext cx="22225" cy="141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15" name="Freeform 355"/>
          <p:cNvSpPr>
            <a:spLocks/>
          </p:cNvSpPr>
          <p:nvPr/>
        </p:nvSpPr>
        <p:spPr bwMode="auto">
          <a:xfrm>
            <a:off x="963613" y="1037307"/>
            <a:ext cx="217487" cy="142875"/>
          </a:xfrm>
          <a:custGeom>
            <a:avLst/>
            <a:gdLst>
              <a:gd name="T0" fmla="*/ 1 w 98"/>
              <a:gd name="T1" fmla="*/ 0 h 69"/>
              <a:gd name="T2" fmla="*/ 1 w 98"/>
              <a:gd name="T3" fmla="*/ 61 h 69"/>
              <a:gd name="T4" fmla="*/ 1 w 98"/>
              <a:gd name="T5" fmla="*/ 60 h 69"/>
              <a:gd name="T6" fmla="*/ 5 w 98"/>
              <a:gd name="T7" fmla="*/ 64 h 69"/>
              <a:gd name="T8" fmla="*/ 16 w 98"/>
              <a:gd name="T9" fmla="*/ 66 h 69"/>
              <a:gd name="T10" fmla="*/ 31 w 98"/>
              <a:gd name="T11" fmla="*/ 68 h 69"/>
              <a:gd name="T12" fmla="*/ 51 w 98"/>
              <a:gd name="T13" fmla="*/ 69 h 69"/>
              <a:gd name="T14" fmla="*/ 68 w 98"/>
              <a:gd name="T15" fmla="*/ 68 h 69"/>
              <a:gd name="T16" fmla="*/ 83 w 98"/>
              <a:gd name="T17" fmla="*/ 66 h 69"/>
              <a:gd name="T18" fmla="*/ 92 w 98"/>
              <a:gd name="T19" fmla="*/ 64 h 69"/>
              <a:gd name="T20" fmla="*/ 96 w 98"/>
              <a:gd name="T21" fmla="*/ 60 h 69"/>
              <a:gd name="T22" fmla="*/ 96 w 98"/>
              <a:gd name="T23" fmla="*/ 61 h 69"/>
              <a:gd name="T24" fmla="*/ 96 w 98"/>
              <a:gd name="T25" fmla="*/ 0 h 69"/>
              <a:gd name="T26" fmla="*/ 98 w 98"/>
              <a:gd name="T27" fmla="*/ 0 h 69"/>
              <a:gd name="T28" fmla="*/ 0 w 98"/>
              <a:gd name="T29" fmla="*/ 0 h 69"/>
              <a:gd name="T30" fmla="*/ 43 w 98"/>
              <a:gd name="T31" fmla="*/ 0 h 69"/>
              <a:gd name="T32" fmla="*/ 1 w 98"/>
              <a:gd name="T3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69">
                <a:moveTo>
                  <a:pt x="1" y="0"/>
                </a:moveTo>
                <a:lnTo>
                  <a:pt x="1" y="61"/>
                </a:lnTo>
                <a:lnTo>
                  <a:pt x="1" y="60"/>
                </a:lnTo>
                <a:lnTo>
                  <a:pt x="5" y="64"/>
                </a:lnTo>
                <a:lnTo>
                  <a:pt x="16" y="66"/>
                </a:lnTo>
                <a:lnTo>
                  <a:pt x="31" y="68"/>
                </a:lnTo>
                <a:lnTo>
                  <a:pt x="51" y="69"/>
                </a:lnTo>
                <a:lnTo>
                  <a:pt x="68" y="68"/>
                </a:lnTo>
                <a:lnTo>
                  <a:pt x="83" y="66"/>
                </a:lnTo>
                <a:lnTo>
                  <a:pt x="92" y="64"/>
                </a:lnTo>
                <a:lnTo>
                  <a:pt x="96" y="60"/>
                </a:lnTo>
                <a:lnTo>
                  <a:pt x="96" y="61"/>
                </a:lnTo>
                <a:lnTo>
                  <a:pt x="96" y="0"/>
                </a:lnTo>
                <a:lnTo>
                  <a:pt x="98" y="0"/>
                </a:lnTo>
                <a:lnTo>
                  <a:pt x="0" y="0"/>
                </a:lnTo>
                <a:lnTo>
                  <a:pt x="43" y="0"/>
                </a:lnTo>
                <a:lnTo>
                  <a:pt x="1" y="0"/>
                </a:lnTo>
                <a:close/>
              </a:path>
            </a:pathLst>
          </a:custGeom>
          <a:gradFill rotWithShape="0">
            <a:gsLst>
              <a:gs pos="0">
                <a:schemeClr val="folHlink"/>
              </a:gs>
              <a:gs pos="100000">
                <a:srgbClr val="DDDDDD"/>
              </a:gs>
            </a:gsLst>
            <a:lin ang="0" scaled="1"/>
          </a:gradFill>
          <a:ln w="0">
            <a:solidFill>
              <a:srgbClr val="000000"/>
            </a:solidFill>
            <a:prstDash val="solid"/>
            <a:round/>
            <a:headEnd/>
            <a:tailEnd/>
          </a:ln>
        </p:spPr>
        <p:txBody>
          <a:bodyPr/>
          <a:lstStyle/>
          <a:p>
            <a:endParaRPr lang="fr-FR"/>
          </a:p>
        </p:txBody>
      </p:sp>
      <p:sp>
        <p:nvSpPr>
          <p:cNvPr id="502116" name="Rectangle 356"/>
          <p:cNvSpPr>
            <a:spLocks noChangeArrowheads="1"/>
          </p:cNvSpPr>
          <p:nvPr/>
        </p:nvSpPr>
        <p:spPr bwMode="auto">
          <a:xfrm>
            <a:off x="981075" y="1024607"/>
            <a:ext cx="11113" cy="19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17" name="Rectangle 357"/>
          <p:cNvSpPr>
            <a:spLocks noChangeArrowheads="1"/>
          </p:cNvSpPr>
          <p:nvPr/>
        </p:nvSpPr>
        <p:spPr bwMode="auto">
          <a:xfrm>
            <a:off x="992188" y="1019845"/>
            <a:ext cx="22225"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18" name="Rectangle 358"/>
          <p:cNvSpPr>
            <a:spLocks noChangeArrowheads="1"/>
          </p:cNvSpPr>
          <p:nvPr/>
        </p:nvSpPr>
        <p:spPr bwMode="auto">
          <a:xfrm>
            <a:off x="1014413" y="1018257"/>
            <a:ext cx="23812" cy="31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19" name="Rectangle 359"/>
          <p:cNvSpPr>
            <a:spLocks noChangeArrowheads="1"/>
          </p:cNvSpPr>
          <p:nvPr/>
        </p:nvSpPr>
        <p:spPr bwMode="auto">
          <a:xfrm>
            <a:off x="1038225" y="1018257"/>
            <a:ext cx="11113" cy="31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20" name="Rectangle 360"/>
          <p:cNvSpPr>
            <a:spLocks noChangeArrowheads="1"/>
          </p:cNvSpPr>
          <p:nvPr/>
        </p:nvSpPr>
        <p:spPr bwMode="auto">
          <a:xfrm>
            <a:off x="1049338" y="1018257"/>
            <a:ext cx="44450"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21" name="Rectangle 361"/>
          <p:cNvSpPr>
            <a:spLocks noChangeArrowheads="1"/>
          </p:cNvSpPr>
          <p:nvPr/>
        </p:nvSpPr>
        <p:spPr bwMode="auto">
          <a:xfrm>
            <a:off x="1109663" y="1018257"/>
            <a:ext cx="22225" cy="31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22" name="Rectangle 362"/>
          <p:cNvSpPr>
            <a:spLocks noChangeArrowheads="1"/>
          </p:cNvSpPr>
          <p:nvPr/>
        </p:nvSpPr>
        <p:spPr bwMode="auto">
          <a:xfrm>
            <a:off x="1131888" y="1019845"/>
            <a:ext cx="22225"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2123" name="Oval 363"/>
          <p:cNvSpPr>
            <a:spLocks noChangeArrowheads="1"/>
          </p:cNvSpPr>
          <p:nvPr/>
        </p:nvSpPr>
        <p:spPr bwMode="auto">
          <a:xfrm>
            <a:off x="965200" y="1018257"/>
            <a:ext cx="215900" cy="33338"/>
          </a:xfrm>
          <a:prstGeom prst="ellipse">
            <a:avLst/>
          </a:prstGeom>
          <a:gradFill rotWithShape="0">
            <a:gsLst>
              <a:gs pos="0">
                <a:schemeClr val="folHlink"/>
              </a:gs>
              <a:gs pos="100000">
                <a:srgbClr val="DDDDDD"/>
              </a:gs>
            </a:gsLst>
            <a:lin ang="0" scaled="1"/>
          </a:gradFill>
          <a:ln w="0">
            <a:solidFill>
              <a:srgbClr val="000000"/>
            </a:solidFill>
            <a:round/>
            <a:headEnd/>
            <a:tailEnd/>
          </a:ln>
        </p:spPr>
        <p:txBody>
          <a:bodyPr/>
          <a:lstStyle/>
          <a:p>
            <a:endParaRPr lang="fr-FR"/>
          </a:p>
        </p:txBody>
      </p:sp>
      <p:sp>
        <p:nvSpPr>
          <p:cNvPr id="502124" name="Oval 364"/>
          <p:cNvSpPr>
            <a:spLocks noChangeArrowheads="1"/>
          </p:cNvSpPr>
          <p:nvPr/>
        </p:nvSpPr>
        <p:spPr bwMode="auto">
          <a:xfrm>
            <a:off x="1049338" y="1088107"/>
            <a:ext cx="55562" cy="46038"/>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2125" name="Line 365"/>
          <p:cNvSpPr>
            <a:spLocks noChangeShapeType="1"/>
          </p:cNvSpPr>
          <p:nvPr/>
        </p:nvSpPr>
        <p:spPr bwMode="auto">
          <a:xfrm>
            <a:off x="1536700" y="1181770"/>
            <a:ext cx="722313"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02126" name="Rectangle 366"/>
          <p:cNvSpPr>
            <a:spLocks noChangeArrowheads="1"/>
          </p:cNvSpPr>
          <p:nvPr/>
        </p:nvSpPr>
        <p:spPr bwMode="auto">
          <a:xfrm>
            <a:off x="2287588" y="1067470"/>
            <a:ext cx="16414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altLang="fr-FR" sz="1100" b="0">
                <a:solidFill>
                  <a:srgbClr val="000000"/>
                </a:solidFill>
                <a:latin typeface="Helvetica" pitchFamily="34" charset="0"/>
              </a:rPr>
              <a:t>Irradiation device structure</a:t>
            </a:r>
            <a:endParaRPr lang="en-US" altLang="fr-FR" sz="1200" b="0" i="1">
              <a:latin typeface="Helvetica" pitchFamily="34" charset="0"/>
            </a:endParaRPr>
          </a:p>
        </p:txBody>
      </p:sp>
      <p:sp>
        <p:nvSpPr>
          <p:cNvPr id="502127" name="Line 367"/>
          <p:cNvSpPr>
            <a:spLocks noChangeShapeType="1"/>
          </p:cNvSpPr>
          <p:nvPr/>
        </p:nvSpPr>
        <p:spPr bwMode="auto">
          <a:xfrm flipH="1" flipV="1">
            <a:off x="1173163" y="1634207"/>
            <a:ext cx="1085850" cy="47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02128" name="Rectangle 368"/>
          <p:cNvSpPr>
            <a:spLocks noChangeArrowheads="1"/>
          </p:cNvSpPr>
          <p:nvPr/>
        </p:nvSpPr>
        <p:spPr bwMode="auto">
          <a:xfrm>
            <a:off x="2282825" y="1550070"/>
            <a:ext cx="12652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altLang="fr-FR" sz="1200" b="0">
                <a:solidFill>
                  <a:srgbClr val="000000"/>
                </a:solidFill>
                <a:latin typeface="Helvetica" pitchFamily="34" charset="0"/>
              </a:rPr>
              <a:t>Fuel rod head plug</a:t>
            </a:r>
            <a:endParaRPr lang="en-US" altLang="fr-FR" sz="1200" b="0" i="1">
              <a:latin typeface="Helvetica" pitchFamily="34" charset="0"/>
            </a:endParaRPr>
          </a:p>
        </p:txBody>
      </p:sp>
      <p:sp>
        <p:nvSpPr>
          <p:cNvPr id="502129" name="Freeform 369"/>
          <p:cNvSpPr>
            <a:spLocks/>
          </p:cNvSpPr>
          <p:nvPr/>
        </p:nvSpPr>
        <p:spPr bwMode="auto">
          <a:xfrm>
            <a:off x="1082675" y="1767557"/>
            <a:ext cx="63500" cy="30163"/>
          </a:xfrm>
          <a:custGeom>
            <a:avLst/>
            <a:gdLst>
              <a:gd name="T0" fmla="*/ 1 w 28"/>
              <a:gd name="T1" fmla="*/ 0 h 15"/>
              <a:gd name="T2" fmla="*/ 1 w 28"/>
              <a:gd name="T3" fmla="*/ 3 h 15"/>
              <a:gd name="T4" fmla="*/ 0 w 28"/>
              <a:gd name="T5" fmla="*/ 3 h 15"/>
              <a:gd name="T6" fmla="*/ 0 w 28"/>
              <a:gd name="T7" fmla="*/ 8 h 15"/>
              <a:gd name="T8" fmla="*/ 1 w 28"/>
              <a:gd name="T9" fmla="*/ 8 h 15"/>
              <a:gd name="T10" fmla="*/ 1 w 28"/>
              <a:gd name="T11" fmla="*/ 10 h 15"/>
              <a:gd name="T12" fmla="*/ 7 w 28"/>
              <a:gd name="T13" fmla="*/ 10 h 15"/>
              <a:gd name="T14" fmla="*/ 7 w 28"/>
              <a:gd name="T15" fmla="*/ 11 h 15"/>
              <a:gd name="T16" fmla="*/ 12 w 28"/>
              <a:gd name="T17" fmla="*/ 11 h 15"/>
              <a:gd name="T18" fmla="*/ 12 w 28"/>
              <a:gd name="T19" fmla="*/ 12 h 15"/>
              <a:gd name="T20" fmla="*/ 17 w 28"/>
              <a:gd name="T21" fmla="*/ 12 h 15"/>
              <a:gd name="T22" fmla="*/ 17 w 28"/>
              <a:gd name="T23" fmla="*/ 14 h 15"/>
              <a:gd name="T24" fmla="*/ 22 w 28"/>
              <a:gd name="T25" fmla="*/ 14 h 15"/>
              <a:gd name="T26" fmla="*/ 22 w 28"/>
              <a:gd name="T27" fmla="*/ 15 h 15"/>
              <a:gd name="T28" fmla="*/ 28 w 28"/>
              <a:gd name="T29" fmla="*/ 15 h 15"/>
              <a:gd name="T30" fmla="*/ 28 w 28"/>
              <a:gd name="T31" fmla="*/ 7 h 15"/>
              <a:gd name="T32" fmla="*/ 22 w 28"/>
              <a:gd name="T33" fmla="*/ 7 h 15"/>
              <a:gd name="T34" fmla="*/ 22 w 28"/>
              <a:gd name="T35" fmla="*/ 6 h 15"/>
              <a:gd name="T36" fmla="*/ 18 w 28"/>
              <a:gd name="T37" fmla="*/ 6 h 15"/>
              <a:gd name="T38" fmla="*/ 18 w 28"/>
              <a:gd name="T39" fmla="*/ 4 h 15"/>
              <a:gd name="T40" fmla="*/ 9 w 28"/>
              <a:gd name="T41" fmla="*/ 3 h 15"/>
              <a:gd name="T42" fmla="*/ 9 w 28"/>
              <a:gd name="T43" fmla="*/ 2 h 15"/>
              <a:gd name="T44" fmla="*/ 5 w 28"/>
              <a:gd name="T45" fmla="*/ 2 h 15"/>
              <a:gd name="T46" fmla="*/ 5 w 28"/>
              <a:gd name="T47" fmla="*/ 0 h 15"/>
              <a:gd name="T48" fmla="*/ 1 w 28"/>
              <a:gd name="T4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15">
                <a:moveTo>
                  <a:pt x="1" y="0"/>
                </a:moveTo>
                <a:lnTo>
                  <a:pt x="1" y="3"/>
                </a:lnTo>
                <a:lnTo>
                  <a:pt x="0" y="3"/>
                </a:lnTo>
                <a:lnTo>
                  <a:pt x="0" y="8"/>
                </a:lnTo>
                <a:lnTo>
                  <a:pt x="1" y="8"/>
                </a:lnTo>
                <a:lnTo>
                  <a:pt x="1" y="10"/>
                </a:lnTo>
                <a:lnTo>
                  <a:pt x="7" y="10"/>
                </a:lnTo>
                <a:lnTo>
                  <a:pt x="7" y="11"/>
                </a:lnTo>
                <a:lnTo>
                  <a:pt x="12" y="11"/>
                </a:lnTo>
                <a:lnTo>
                  <a:pt x="12" y="12"/>
                </a:lnTo>
                <a:lnTo>
                  <a:pt x="17" y="12"/>
                </a:lnTo>
                <a:lnTo>
                  <a:pt x="17" y="14"/>
                </a:lnTo>
                <a:lnTo>
                  <a:pt x="22" y="14"/>
                </a:lnTo>
                <a:lnTo>
                  <a:pt x="22" y="15"/>
                </a:lnTo>
                <a:lnTo>
                  <a:pt x="28" y="15"/>
                </a:lnTo>
                <a:lnTo>
                  <a:pt x="28" y="7"/>
                </a:lnTo>
                <a:lnTo>
                  <a:pt x="22" y="7"/>
                </a:lnTo>
                <a:lnTo>
                  <a:pt x="22" y="6"/>
                </a:lnTo>
                <a:lnTo>
                  <a:pt x="18" y="6"/>
                </a:lnTo>
                <a:lnTo>
                  <a:pt x="18" y="4"/>
                </a:lnTo>
                <a:lnTo>
                  <a:pt x="9" y="3"/>
                </a:lnTo>
                <a:lnTo>
                  <a:pt x="9" y="2"/>
                </a:lnTo>
                <a:lnTo>
                  <a:pt x="5" y="2"/>
                </a:lnTo>
                <a:lnTo>
                  <a:pt x="5" y="0"/>
                </a:lnTo>
                <a:lnTo>
                  <a:pt x="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2130" name="Freeform 370"/>
          <p:cNvSpPr>
            <a:spLocks/>
          </p:cNvSpPr>
          <p:nvPr/>
        </p:nvSpPr>
        <p:spPr bwMode="auto">
          <a:xfrm>
            <a:off x="1082675" y="1767557"/>
            <a:ext cx="58738" cy="28575"/>
          </a:xfrm>
          <a:custGeom>
            <a:avLst/>
            <a:gdLst>
              <a:gd name="T0" fmla="*/ 1 w 26"/>
              <a:gd name="T1" fmla="*/ 0 h 14"/>
              <a:gd name="T2" fmla="*/ 26 w 26"/>
              <a:gd name="T3" fmla="*/ 7 h 14"/>
              <a:gd name="T4" fmla="*/ 26 w 26"/>
              <a:gd name="T5" fmla="*/ 14 h 14"/>
              <a:gd name="T6" fmla="*/ 1 w 26"/>
              <a:gd name="T7" fmla="*/ 8 h 14"/>
              <a:gd name="T8" fmla="*/ 0 w 26"/>
              <a:gd name="T9" fmla="*/ 7 h 14"/>
              <a:gd name="T10" fmla="*/ 0 w 26"/>
              <a:gd name="T11" fmla="*/ 3 h 14"/>
              <a:gd name="T12" fmla="*/ 1 w 26"/>
              <a:gd name="T13" fmla="*/ 2 h 14"/>
              <a:gd name="T14" fmla="*/ 1 w 2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4">
                <a:moveTo>
                  <a:pt x="1" y="0"/>
                </a:moveTo>
                <a:lnTo>
                  <a:pt x="26" y="7"/>
                </a:lnTo>
                <a:lnTo>
                  <a:pt x="26" y="14"/>
                </a:lnTo>
                <a:lnTo>
                  <a:pt x="1" y="8"/>
                </a:lnTo>
                <a:lnTo>
                  <a:pt x="0" y="7"/>
                </a:lnTo>
                <a:lnTo>
                  <a:pt x="0" y="3"/>
                </a:lnTo>
                <a:lnTo>
                  <a:pt x="1" y="2"/>
                </a:lnTo>
                <a:lnTo>
                  <a:pt x="1"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2131" name="Freeform 371"/>
          <p:cNvSpPr>
            <a:spLocks/>
          </p:cNvSpPr>
          <p:nvPr/>
        </p:nvSpPr>
        <p:spPr bwMode="auto">
          <a:xfrm>
            <a:off x="1131888" y="1781845"/>
            <a:ext cx="19050" cy="15875"/>
          </a:xfrm>
          <a:custGeom>
            <a:avLst/>
            <a:gdLst>
              <a:gd name="T0" fmla="*/ 3 w 8"/>
              <a:gd name="T1" fmla="*/ 0 h 8"/>
              <a:gd name="T2" fmla="*/ 3 w 8"/>
              <a:gd name="T3" fmla="*/ 1 h 8"/>
              <a:gd name="T4" fmla="*/ 0 w 8"/>
              <a:gd name="T5" fmla="*/ 3 h 8"/>
              <a:gd name="T6" fmla="*/ 3 w 8"/>
              <a:gd name="T7" fmla="*/ 8 h 8"/>
              <a:gd name="T8" fmla="*/ 6 w 8"/>
              <a:gd name="T9" fmla="*/ 8 h 8"/>
              <a:gd name="T10" fmla="*/ 6 w 8"/>
              <a:gd name="T11" fmla="*/ 7 h 8"/>
              <a:gd name="T12" fmla="*/ 8 w 8"/>
              <a:gd name="T13" fmla="*/ 5 h 8"/>
              <a:gd name="T14" fmla="*/ 8 w 8"/>
              <a:gd name="T15" fmla="*/ 3 h 8"/>
              <a:gd name="T16" fmla="*/ 4 w 8"/>
              <a:gd name="T17" fmla="*/ 1 h 8"/>
              <a:gd name="T18" fmla="*/ 4 w 8"/>
              <a:gd name="T19" fmla="*/ 0 h 8"/>
              <a:gd name="T20" fmla="*/ 3 w 8"/>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3" y="0"/>
                </a:moveTo>
                <a:lnTo>
                  <a:pt x="3" y="1"/>
                </a:lnTo>
                <a:lnTo>
                  <a:pt x="0" y="3"/>
                </a:lnTo>
                <a:lnTo>
                  <a:pt x="3" y="8"/>
                </a:lnTo>
                <a:lnTo>
                  <a:pt x="6" y="8"/>
                </a:lnTo>
                <a:lnTo>
                  <a:pt x="6" y="7"/>
                </a:lnTo>
                <a:lnTo>
                  <a:pt x="8" y="5"/>
                </a:lnTo>
                <a:lnTo>
                  <a:pt x="8" y="3"/>
                </a:lnTo>
                <a:lnTo>
                  <a:pt x="4" y="1"/>
                </a:lnTo>
                <a:lnTo>
                  <a:pt x="4" y="0"/>
                </a:lnTo>
                <a:lnTo>
                  <a:pt x="3"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2132" name="Oval 372"/>
          <p:cNvSpPr>
            <a:spLocks noChangeArrowheads="1"/>
          </p:cNvSpPr>
          <p:nvPr/>
        </p:nvSpPr>
        <p:spPr bwMode="auto">
          <a:xfrm>
            <a:off x="1131888" y="1781845"/>
            <a:ext cx="19050" cy="158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2133" name="Freeform 373"/>
          <p:cNvSpPr>
            <a:spLocks/>
          </p:cNvSpPr>
          <p:nvPr/>
        </p:nvSpPr>
        <p:spPr bwMode="auto">
          <a:xfrm>
            <a:off x="993775" y="1748507"/>
            <a:ext cx="53975" cy="26988"/>
          </a:xfrm>
          <a:custGeom>
            <a:avLst/>
            <a:gdLst>
              <a:gd name="T0" fmla="*/ 2 w 24"/>
              <a:gd name="T1" fmla="*/ 0 h 13"/>
              <a:gd name="T2" fmla="*/ 2 w 24"/>
              <a:gd name="T3" fmla="*/ 1 h 13"/>
              <a:gd name="T4" fmla="*/ 0 w 24"/>
              <a:gd name="T5" fmla="*/ 1 h 13"/>
              <a:gd name="T6" fmla="*/ 0 w 24"/>
              <a:gd name="T7" fmla="*/ 5 h 13"/>
              <a:gd name="T8" fmla="*/ 2 w 24"/>
              <a:gd name="T9" fmla="*/ 5 h 13"/>
              <a:gd name="T10" fmla="*/ 2 w 24"/>
              <a:gd name="T11" fmla="*/ 8 h 13"/>
              <a:gd name="T12" fmla="*/ 5 w 24"/>
              <a:gd name="T13" fmla="*/ 8 h 13"/>
              <a:gd name="T14" fmla="*/ 5 w 24"/>
              <a:gd name="T15" fmla="*/ 9 h 13"/>
              <a:gd name="T16" fmla="*/ 15 w 24"/>
              <a:gd name="T17" fmla="*/ 11 h 13"/>
              <a:gd name="T18" fmla="*/ 15 w 24"/>
              <a:gd name="T19" fmla="*/ 12 h 13"/>
              <a:gd name="T20" fmla="*/ 24 w 24"/>
              <a:gd name="T21" fmla="*/ 13 h 13"/>
              <a:gd name="T22" fmla="*/ 24 w 24"/>
              <a:gd name="T23" fmla="*/ 7 h 13"/>
              <a:gd name="T24" fmla="*/ 20 w 24"/>
              <a:gd name="T25" fmla="*/ 7 h 13"/>
              <a:gd name="T26" fmla="*/ 20 w 24"/>
              <a:gd name="T27" fmla="*/ 5 h 13"/>
              <a:gd name="T28" fmla="*/ 16 w 24"/>
              <a:gd name="T29" fmla="*/ 5 h 13"/>
              <a:gd name="T30" fmla="*/ 16 w 24"/>
              <a:gd name="T31" fmla="*/ 4 h 13"/>
              <a:gd name="T32" fmla="*/ 12 w 24"/>
              <a:gd name="T33" fmla="*/ 4 h 13"/>
              <a:gd name="T34" fmla="*/ 12 w 24"/>
              <a:gd name="T35" fmla="*/ 3 h 13"/>
              <a:gd name="T36" fmla="*/ 8 w 24"/>
              <a:gd name="T37" fmla="*/ 3 h 13"/>
              <a:gd name="T38" fmla="*/ 8 w 24"/>
              <a:gd name="T39" fmla="*/ 1 h 13"/>
              <a:gd name="T40" fmla="*/ 4 w 24"/>
              <a:gd name="T41" fmla="*/ 1 h 13"/>
              <a:gd name="T42" fmla="*/ 4 w 24"/>
              <a:gd name="T43" fmla="*/ 0 h 13"/>
              <a:gd name="T44" fmla="*/ 2 w 24"/>
              <a:gd name="T4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3">
                <a:moveTo>
                  <a:pt x="2" y="0"/>
                </a:moveTo>
                <a:lnTo>
                  <a:pt x="2" y="1"/>
                </a:lnTo>
                <a:lnTo>
                  <a:pt x="0" y="1"/>
                </a:lnTo>
                <a:lnTo>
                  <a:pt x="0" y="5"/>
                </a:lnTo>
                <a:lnTo>
                  <a:pt x="2" y="5"/>
                </a:lnTo>
                <a:lnTo>
                  <a:pt x="2" y="8"/>
                </a:lnTo>
                <a:lnTo>
                  <a:pt x="5" y="8"/>
                </a:lnTo>
                <a:lnTo>
                  <a:pt x="5" y="9"/>
                </a:lnTo>
                <a:lnTo>
                  <a:pt x="15" y="11"/>
                </a:lnTo>
                <a:lnTo>
                  <a:pt x="15" y="12"/>
                </a:lnTo>
                <a:lnTo>
                  <a:pt x="24" y="13"/>
                </a:lnTo>
                <a:lnTo>
                  <a:pt x="24" y="7"/>
                </a:lnTo>
                <a:lnTo>
                  <a:pt x="20" y="7"/>
                </a:lnTo>
                <a:lnTo>
                  <a:pt x="20" y="5"/>
                </a:lnTo>
                <a:lnTo>
                  <a:pt x="16" y="5"/>
                </a:lnTo>
                <a:lnTo>
                  <a:pt x="16" y="4"/>
                </a:lnTo>
                <a:lnTo>
                  <a:pt x="12" y="4"/>
                </a:lnTo>
                <a:lnTo>
                  <a:pt x="12" y="3"/>
                </a:lnTo>
                <a:lnTo>
                  <a:pt x="8" y="3"/>
                </a:lnTo>
                <a:lnTo>
                  <a:pt x="8" y="1"/>
                </a:lnTo>
                <a:lnTo>
                  <a:pt x="4" y="1"/>
                </a:lnTo>
                <a:lnTo>
                  <a:pt x="4" y="0"/>
                </a:lnTo>
                <a:lnTo>
                  <a:pt x="2"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2134" name="Freeform 374"/>
          <p:cNvSpPr>
            <a:spLocks/>
          </p:cNvSpPr>
          <p:nvPr/>
        </p:nvSpPr>
        <p:spPr bwMode="auto">
          <a:xfrm>
            <a:off x="993775" y="1748507"/>
            <a:ext cx="52388" cy="25400"/>
          </a:xfrm>
          <a:custGeom>
            <a:avLst/>
            <a:gdLst>
              <a:gd name="T0" fmla="*/ 23 w 23"/>
              <a:gd name="T1" fmla="*/ 7 h 12"/>
              <a:gd name="T2" fmla="*/ 2 w 23"/>
              <a:gd name="T3" fmla="*/ 0 h 12"/>
              <a:gd name="T4" fmla="*/ 0 w 23"/>
              <a:gd name="T5" fmla="*/ 1 h 12"/>
              <a:gd name="T6" fmla="*/ 0 w 23"/>
              <a:gd name="T7" fmla="*/ 4 h 12"/>
              <a:gd name="T8" fmla="*/ 2 w 23"/>
              <a:gd name="T9" fmla="*/ 7 h 12"/>
              <a:gd name="T10" fmla="*/ 23 w 23"/>
              <a:gd name="T11" fmla="*/ 12 h 12"/>
              <a:gd name="T12" fmla="*/ 23 w 23"/>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23" h="12">
                <a:moveTo>
                  <a:pt x="23" y="7"/>
                </a:moveTo>
                <a:lnTo>
                  <a:pt x="2" y="0"/>
                </a:lnTo>
                <a:lnTo>
                  <a:pt x="0" y="1"/>
                </a:lnTo>
                <a:lnTo>
                  <a:pt x="0" y="4"/>
                </a:lnTo>
                <a:lnTo>
                  <a:pt x="2" y="7"/>
                </a:lnTo>
                <a:lnTo>
                  <a:pt x="23" y="12"/>
                </a:lnTo>
                <a:lnTo>
                  <a:pt x="23" y="7"/>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2135" name="Rectangle 375"/>
          <p:cNvSpPr>
            <a:spLocks noChangeArrowheads="1"/>
          </p:cNvSpPr>
          <p:nvPr/>
        </p:nvSpPr>
        <p:spPr bwMode="auto">
          <a:xfrm>
            <a:off x="2282825" y="1935832"/>
            <a:ext cx="973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altLang="fr-FR" sz="1200" b="0">
                <a:solidFill>
                  <a:srgbClr val="000000"/>
                </a:solidFill>
                <a:latin typeface="Helvetica" pitchFamily="34" charset="0"/>
              </a:rPr>
              <a:t>Plenum spring</a:t>
            </a:r>
            <a:endParaRPr lang="en-US" altLang="fr-FR" sz="1200" b="0" i="1">
              <a:latin typeface="Helvetica" pitchFamily="34" charset="0"/>
            </a:endParaRPr>
          </a:p>
        </p:txBody>
      </p:sp>
      <p:sp>
        <p:nvSpPr>
          <p:cNvPr id="502136" name="Line 376"/>
          <p:cNvSpPr>
            <a:spLocks noChangeShapeType="1"/>
          </p:cNvSpPr>
          <p:nvPr/>
        </p:nvSpPr>
        <p:spPr bwMode="auto">
          <a:xfrm flipH="1" flipV="1">
            <a:off x="1173163" y="2043782"/>
            <a:ext cx="108585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02137" name="Rectangle 377"/>
          <p:cNvSpPr>
            <a:spLocks noChangeArrowheads="1"/>
          </p:cNvSpPr>
          <p:nvPr/>
        </p:nvSpPr>
        <p:spPr bwMode="auto">
          <a:xfrm>
            <a:off x="2282825" y="2656557"/>
            <a:ext cx="5572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altLang="fr-FR" sz="1200" b="0">
                <a:solidFill>
                  <a:srgbClr val="000000"/>
                </a:solidFill>
                <a:latin typeface="Helvetica" pitchFamily="34" charset="0"/>
              </a:rPr>
              <a:t>Fuel rod</a:t>
            </a:r>
            <a:endParaRPr lang="en-US" altLang="fr-FR" sz="1200" b="0" i="1">
              <a:latin typeface="Helvetica" pitchFamily="34" charset="0"/>
            </a:endParaRPr>
          </a:p>
        </p:txBody>
      </p:sp>
      <p:sp>
        <p:nvSpPr>
          <p:cNvPr id="502138" name="Line 378"/>
          <p:cNvSpPr>
            <a:spLocks noChangeShapeType="1"/>
          </p:cNvSpPr>
          <p:nvPr/>
        </p:nvSpPr>
        <p:spPr bwMode="auto">
          <a:xfrm flipH="1" flipV="1">
            <a:off x="1173163" y="2754982"/>
            <a:ext cx="108585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02139" name="Rectangle 379"/>
          <p:cNvSpPr>
            <a:spLocks noChangeArrowheads="1"/>
          </p:cNvSpPr>
          <p:nvPr/>
        </p:nvSpPr>
        <p:spPr bwMode="auto">
          <a:xfrm>
            <a:off x="2282825" y="3215357"/>
            <a:ext cx="18367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altLang="fr-FR" sz="1100">
                <a:solidFill>
                  <a:srgbClr val="000000"/>
                </a:solidFill>
                <a:latin typeface="Bookman" charset="0"/>
              </a:rPr>
              <a:t> </a:t>
            </a:r>
            <a:r>
              <a:rPr lang="en-US" altLang="fr-FR" sz="1200" b="0">
                <a:solidFill>
                  <a:srgbClr val="000000"/>
                </a:solidFill>
                <a:latin typeface="Helvetica" pitchFamily="34" charset="0"/>
              </a:rPr>
              <a:t>Tungsten rod (dia. 1,5mm)</a:t>
            </a:r>
          </a:p>
        </p:txBody>
      </p:sp>
      <p:sp>
        <p:nvSpPr>
          <p:cNvPr id="502140" name="Line 380"/>
          <p:cNvSpPr>
            <a:spLocks noChangeShapeType="1"/>
          </p:cNvSpPr>
          <p:nvPr/>
        </p:nvSpPr>
        <p:spPr bwMode="auto">
          <a:xfrm flipH="1" flipV="1">
            <a:off x="1092200" y="3323307"/>
            <a:ext cx="116681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02143" name="Rectangle 383"/>
          <p:cNvSpPr>
            <a:spLocks noChangeArrowheads="1"/>
          </p:cNvSpPr>
          <p:nvPr/>
        </p:nvSpPr>
        <p:spPr bwMode="auto">
          <a:xfrm>
            <a:off x="2282825" y="4728245"/>
            <a:ext cx="13970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altLang="fr-FR" sz="1200" b="0">
                <a:solidFill>
                  <a:srgbClr val="000000"/>
                </a:solidFill>
                <a:latin typeface="Helvetica" pitchFamily="34" charset="0"/>
              </a:rPr>
              <a:t>Fuel rod bottom plug</a:t>
            </a:r>
            <a:endParaRPr lang="en-US" altLang="fr-FR" sz="1200" b="0" i="1">
              <a:latin typeface="Helvetica" pitchFamily="34" charset="0"/>
            </a:endParaRPr>
          </a:p>
        </p:txBody>
      </p:sp>
      <p:sp>
        <p:nvSpPr>
          <p:cNvPr id="502144" name="Line 384"/>
          <p:cNvSpPr>
            <a:spLocks noChangeShapeType="1"/>
          </p:cNvSpPr>
          <p:nvPr/>
        </p:nvSpPr>
        <p:spPr bwMode="auto">
          <a:xfrm flipV="1">
            <a:off x="1214438" y="4847307"/>
            <a:ext cx="1044575" cy="47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02145" name="Rectangle 385"/>
          <p:cNvSpPr>
            <a:spLocks noChangeArrowheads="1"/>
          </p:cNvSpPr>
          <p:nvPr/>
        </p:nvSpPr>
        <p:spPr bwMode="auto">
          <a:xfrm>
            <a:off x="2282825" y="5007645"/>
            <a:ext cx="87788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altLang="fr-FR" sz="1200" b="0">
                <a:solidFill>
                  <a:srgbClr val="000000"/>
                </a:solidFill>
                <a:latin typeface="Helvetica" pitchFamily="34" charset="0"/>
              </a:rPr>
              <a:t>Core support</a:t>
            </a:r>
            <a:endParaRPr lang="en-US" altLang="fr-FR" sz="1200" b="0" i="1">
              <a:latin typeface="Helvetica" pitchFamily="34" charset="0"/>
            </a:endParaRPr>
          </a:p>
        </p:txBody>
      </p:sp>
      <p:sp>
        <p:nvSpPr>
          <p:cNvPr id="502146" name="Line 386"/>
          <p:cNvSpPr>
            <a:spLocks noChangeShapeType="1"/>
          </p:cNvSpPr>
          <p:nvPr/>
        </p:nvSpPr>
        <p:spPr bwMode="auto">
          <a:xfrm flipH="1">
            <a:off x="1131888" y="5115595"/>
            <a:ext cx="11271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02147" name="Rectangle 387"/>
          <p:cNvSpPr>
            <a:spLocks noChangeArrowheads="1"/>
          </p:cNvSpPr>
          <p:nvPr/>
        </p:nvSpPr>
        <p:spPr bwMode="auto">
          <a:xfrm>
            <a:off x="2282825" y="5468020"/>
            <a:ext cx="9525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altLang="fr-FR" sz="1200" b="0">
                <a:solidFill>
                  <a:srgbClr val="000000"/>
                </a:solidFill>
                <a:latin typeface="Helvetica" pitchFamily="34" charset="0"/>
              </a:rPr>
              <a:t>Magnetic core</a:t>
            </a:r>
            <a:endParaRPr lang="en-US" altLang="fr-FR" sz="1200" b="0" i="1">
              <a:latin typeface="Helvetica" pitchFamily="34" charset="0"/>
            </a:endParaRPr>
          </a:p>
        </p:txBody>
      </p:sp>
      <p:sp>
        <p:nvSpPr>
          <p:cNvPr id="502148" name="Line 388"/>
          <p:cNvSpPr>
            <a:spLocks noChangeShapeType="1"/>
          </p:cNvSpPr>
          <p:nvPr/>
        </p:nvSpPr>
        <p:spPr bwMode="auto">
          <a:xfrm flipH="1">
            <a:off x="1131888" y="5575970"/>
            <a:ext cx="11271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02149" name="Rectangle 389"/>
          <p:cNvSpPr>
            <a:spLocks noChangeArrowheads="1"/>
          </p:cNvSpPr>
          <p:nvPr/>
        </p:nvSpPr>
        <p:spPr bwMode="auto">
          <a:xfrm>
            <a:off x="2282825" y="5779170"/>
            <a:ext cx="17478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altLang="fr-FR" sz="1200" b="0">
                <a:solidFill>
                  <a:srgbClr val="000000"/>
                </a:solidFill>
                <a:latin typeface="Helvetica" pitchFamily="34" charset="0"/>
              </a:rPr>
              <a:t>Elongation sensor (LVDT)</a:t>
            </a:r>
            <a:endParaRPr lang="en-US" altLang="fr-FR" sz="1200" b="0" i="1">
              <a:latin typeface="Helvetica" pitchFamily="34" charset="0"/>
            </a:endParaRPr>
          </a:p>
        </p:txBody>
      </p:sp>
      <p:sp>
        <p:nvSpPr>
          <p:cNvPr id="502150" name="Line 390"/>
          <p:cNvSpPr>
            <a:spLocks noChangeShapeType="1"/>
          </p:cNvSpPr>
          <p:nvPr/>
        </p:nvSpPr>
        <p:spPr bwMode="auto">
          <a:xfrm flipH="1">
            <a:off x="1190625" y="5861720"/>
            <a:ext cx="1068388"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02151" name="Text Box 391"/>
          <p:cNvSpPr txBox="1">
            <a:spLocks noChangeArrowheads="1"/>
          </p:cNvSpPr>
          <p:nvPr/>
        </p:nvSpPr>
        <p:spPr bwMode="auto">
          <a:xfrm>
            <a:off x="4859338" y="2341843"/>
            <a:ext cx="4201791"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0"/>
              </a:spcBef>
              <a:tabLst>
                <a:tab pos="534988" algn="l"/>
              </a:tabLst>
              <a:defRPr sz="2400">
                <a:solidFill>
                  <a:schemeClr val="tx1"/>
                </a:solidFill>
                <a:latin typeface="Times New Roman" pitchFamily="18" charset="0"/>
              </a:defRPr>
            </a:lvl1pPr>
            <a:lvl2pPr algn="l">
              <a:spcBef>
                <a:spcPct val="0"/>
              </a:spcBef>
              <a:tabLst>
                <a:tab pos="534988" algn="l"/>
              </a:tabLst>
              <a:defRPr sz="2400">
                <a:solidFill>
                  <a:schemeClr val="tx1"/>
                </a:solidFill>
                <a:latin typeface="Times New Roman" pitchFamily="18" charset="0"/>
              </a:defRPr>
            </a:lvl2pPr>
            <a:lvl3pPr algn="l">
              <a:spcBef>
                <a:spcPct val="0"/>
              </a:spcBef>
              <a:tabLst>
                <a:tab pos="534988" algn="l"/>
              </a:tabLst>
              <a:defRPr sz="2400">
                <a:solidFill>
                  <a:schemeClr val="tx1"/>
                </a:solidFill>
                <a:latin typeface="Times New Roman" pitchFamily="18" charset="0"/>
              </a:defRPr>
            </a:lvl3pPr>
            <a:lvl4pPr algn="l">
              <a:spcBef>
                <a:spcPct val="0"/>
              </a:spcBef>
              <a:tabLst>
                <a:tab pos="534988" algn="l"/>
              </a:tabLst>
              <a:defRPr sz="2400">
                <a:solidFill>
                  <a:schemeClr val="tx1"/>
                </a:solidFill>
                <a:latin typeface="Times New Roman" pitchFamily="18" charset="0"/>
              </a:defRPr>
            </a:lvl4pPr>
            <a:lvl5pPr algn="l">
              <a:spcBef>
                <a:spcPct val="0"/>
              </a:spcBef>
              <a:tabLst>
                <a:tab pos="534988" algn="l"/>
              </a:tabLst>
              <a:defRPr sz="2400">
                <a:solidFill>
                  <a:schemeClr val="tx1"/>
                </a:solidFill>
                <a:latin typeface="Times New Roman" pitchFamily="18" charset="0"/>
              </a:defRPr>
            </a:lvl5pPr>
            <a:lvl6pPr eaLnBrk="0" fontAlgn="base" hangingPunct="0">
              <a:spcBef>
                <a:spcPct val="0"/>
              </a:spcBef>
              <a:spcAft>
                <a:spcPct val="0"/>
              </a:spcAft>
              <a:tabLst>
                <a:tab pos="534988" algn="l"/>
              </a:tabLst>
              <a:defRPr sz="2400">
                <a:solidFill>
                  <a:schemeClr val="tx1"/>
                </a:solidFill>
                <a:latin typeface="Times New Roman" pitchFamily="18" charset="0"/>
              </a:defRPr>
            </a:lvl6pPr>
            <a:lvl7pPr eaLnBrk="0" fontAlgn="base" hangingPunct="0">
              <a:spcBef>
                <a:spcPct val="0"/>
              </a:spcBef>
              <a:spcAft>
                <a:spcPct val="0"/>
              </a:spcAft>
              <a:tabLst>
                <a:tab pos="534988" algn="l"/>
              </a:tabLst>
              <a:defRPr sz="2400">
                <a:solidFill>
                  <a:schemeClr val="tx1"/>
                </a:solidFill>
                <a:latin typeface="Times New Roman" pitchFamily="18" charset="0"/>
              </a:defRPr>
            </a:lvl7pPr>
            <a:lvl8pPr eaLnBrk="0" fontAlgn="base" hangingPunct="0">
              <a:spcBef>
                <a:spcPct val="0"/>
              </a:spcBef>
              <a:spcAft>
                <a:spcPct val="0"/>
              </a:spcAft>
              <a:tabLst>
                <a:tab pos="534988" algn="l"/>
              </a:tabLst>
              <a:defRPr sz="2400">
                <a:solidFill>
                  <a:schemeClr val="tx1"/>
                </a:solidFill>
                <a:latin typeface="Times New Roman" pitchFamily="18" charset="0"/>
              </a:defRPr>
            </a:lvl8pPr>
            <a:lvl9pPr eaLnBrk="0" fontAlgn="base" hangingPunct="0">
              <a:spcBef>
                <a:spcPct val="0"/>
              </a:spcBef>
              <a:spcAft>
                <a:spcPct val="0"/>
              </a:spcAft>
              <a:tabLst>
                <a:tab pos="534988" algn="l"/>
              </a:tabLst>
              <a:defRPr sz="2400">
                <a:solidFill>
                  <a:schemeClr val="tx1"/>
                </a:solidFill>
                <a:latin typeface="Times New Roman" pitchFamily="18" charset="0"/>
              </a:defRPr>
            </a:lvl9pPr>
          </a:lstStyle>
          <a:p>
            <a:pPr>
              <a:spcBef>
                <a:spcPct val="50000"/>
              </a:spcBef>
            </a:pPr>
            <a:r>
              <a:rPr lang="en-US" altLang="fr-FR" sz="1600" b="1" dirty="0">
                <a:latin typeface="Arial" pitchFamily="34" charset="0"/>
              </a:rPr>
              <a:t>Measures the expansion of a metallic rod</a:t>
            </a:r>
          </a:p>
          <a:p>
            <a:pPr>
              <a:spcBef>
                <a:spcPct val="50000"/>
              </a:spcBef>
            </a:pPr>
            <a:endParaRPr lang="en-US" altLang="fr-FR" sz="1600" b="0" dirty="0">
              <a:latin typeface="Arial" pitchFamily="34" charset="0"/>
            </a:endParaRPr>
          </a:p>
          <a:p>
            <a:pPr>
              <a:spcBef>
                <a:spcPct val="50000"/>
              </a:spcBef>
            </a:pPr>
            <a:r>
              <a:rPr lang="en-US" altLang="fr-FR" sz="1600" b="0" dirty="0">
                <a:latin typeface="Arial" pitchFamily="34" charset="0"/>
                <a:sym typeface="Wingdings" pitchFamily="2" charset="2"/>
              </a:rPr>
              <a:t>+ robust</a:t>
            </a:r>
          </a:p>
          <a:p>
            <a:pPr>
              <a:spcBef>
                <a:spcPct val="50000"/>
              </a:spcBef>
            </a:pPr>
            <a:r>
              <a:rPr lang="en-US" altLang="fr-FR" sz="1600" b="0" dirty="0">
                <a:latin typeface="Arial" pitchFamily="34" charset="0"/>
                <a:sym typeface="Wingdings" pitchFamily="2" charset="2"/>
              </a:rPr>
              <a:t>+ suitable for very high temperatures</a:t>
            </a:r>
          </a:p>
          <a:p>
            <a:pPr>
              <a:spcBef>
                <a:spcPct val="50000"/>
              </a:spcBef>
              <a:buFontTx/>
              <a:buChar char="-"/>
            </a:pPr>
            <a:r>
              <a:rPr lang="en-US" altLang="fr-FR" sz="1600" b="0" dirty="0">
                <a:latin typeface="Arial" pitchFamily="34" charset="0"/>
                <a:sym typeface="Wingdings" pitchFamily="2" charset="2"/>
              </a:rPr>
              <a:t> integrated temperature</a:t>
            </a:r>
          </a:p>
          <a:p>
            <a:pPr>
              <a:spcBef>
                <a:spcPct val="50000"/>
              </a:spcBef>
              <a:buFontTx/>
              <a:buChar char="-"/>
            </a:pPr>
            <a:r>
              <a:rPr lang="en-US" altLang="fr-FR" sz="1600" b="0" dirty="0">
                <a:latin typeface="Arial" pitchFamily="34" charset="0"/>
              </a:rPr>
              <a:t> very intrusive</a:t>
            </a:r>
          </a:p>
        </p:txBody>
      </p:sp>
      <p:sp>
        <p:nvSpPr>
          <p:cNvPr id="392"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3.2. Temperature</a:t>
            </a:r>
            <a:endParaRPr lang="en-US" altLang="fr-FR" cap="none" dirty="0" smtClean="0">
              <a:sym typeface="Symbol" pitchFamily="18" charset="2"/>
            </a:endParaRPr>
          </a:p>
        </p:txBody>
      </p:sp>
      <p:sp>
        <p:nvSpPr>
          <p:cNvPr id="391" name="Espace réservé du numéro de diapositive 3"/>
          <p:cNvSpPr>
            <a:spLocks noGrp="1"/>
          </p:cNvSpPr>
          <p:nvPr>
            <p:ph type="sldNum" sz="quarter" idx="12"/>
          </p:nvPr>
        </p:nvSpPr>
        <p:spPr>
          <a:xfrm>
            <a:off x="8296275" y="6494463"/>
            <a:ext cx="847725" cy="365125"/>
          </a:xfrm>
        </p:spPr>
        <p:txBody>
          <a:bodyPr/>
          <a:lstStyle/>
          <a:p>
            <a:pPr>
              <a:defRPr/>
            </a:pPr>
            <a:r>
              <a:rPr lang="fr-FR" dirty="0"/>
              <a:t>PAGE </a:t>
            </a:r>
            <a:fld id="{0E944EC8-54F8-47CD-99A9-3E4F53CF1349}" type="slidenum">
              <a:rPr lang="fr-FR"/>
              <a:pPr>
                <a:defRPr/>
              </a:pPr>
              <a:t>41</a:t>
            </a:fld>
            <a:endParaRPr lang="fr-FR" dirty="0"/>
          </a:p>
        </p:txBody>
      </p:sp>
      <p:pic>
        <p:nvPicPr>
          <p:cNvPr id="393" name="Picture 44" descr="http://res.cloudinary.com/hx1cjgfdv/image/upload/v1356260987/dhxn5sxlipi01ynkkr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5413099"/>
            <a:ext cx="720080" cy="4914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65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17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17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17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17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17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17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17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17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17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17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17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17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17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17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178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17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17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178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17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178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17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178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178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179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17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179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179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179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017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179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179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179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179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0180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0180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180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0180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0180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0180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0180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180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180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0180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0181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0181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0181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0181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0181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0181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0181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0181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0181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0181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0182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0182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0182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0182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0182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0182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0182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0182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0182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0182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501830"/>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50183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50183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50183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50183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501835"/>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501836"/>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501837"/>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50183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50183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50184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50184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50184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501843"/>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50184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501845"/>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501846"/>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501847"/>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501848"/>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501849"/>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501850"/>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501851"/>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50185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501853"/>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501854"/>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501855"/>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501856"/>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501857"/>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501858"/>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501859"/>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501860"/>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501861"/>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501862"/>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501863"/>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501864"/>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501865"/>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501866"/>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501867"/>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501868"/>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501869"/>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501870"/>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501871"/>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501872"/>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501873"/>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501874"/>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501875"/>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501876"/>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501877"/>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501878"/>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501879"/>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501880"/>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501881"/>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501882"/>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501883"/>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501884"/>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501885"/>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501886"/>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501887"/>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501888"/>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501889"/>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501890"/>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501891"/>
                                        </p:tgtEl>
                                        <p:attrNameLst>
                                          <p:attrName>style.visibility</p:attrName>
                                        </p:attrNameLst>
                                      </p:cBhvr>
                                      <p:to>
                                        <p:strVal val="visible"/>
                                      </p:to>
                                    </p:set>
                                  </p:childTnLst>
                                </p:cTn>
                              </p:par>
                              <p:par>
                                <p:cTn id="259" presetID="1" presetClass="entr" presetSubtype="0" fill="hold" grpId="0" nodeType="withEffect">
                                  <p:stCondLst>
                                    <p:cond delay="0"/>
                                  </p:stCondLst>
                                  <p:childTnLst>
                                    <p:set>
                                      <p:cBhvr>
                                        <p:cTn id="260" dur="1" fill="hold">
                                          <p:stCondLst>
                                            <p:cond delay="0"/>
                                          </p:stCondLst>
                                        </p:cTn>
                                        <p:tgtEl>
                                          <p:spTgt spid="501892"/>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501893"/>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501894"/>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501895"/>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501896"/>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501897"/>
                                        </p:tgtEl>
                                        <p:attrNameLst>
                                          <p:attrName>style.visibility</p:attrName>
                                        </p:attrNameLst>
                                      </p:cBhvr>
                                      <p:to>
                                        <p:strVal val="visible"/>
                                      </p:to>
                                    </p:set>
                                  </p:childTnLst>
                                </p:cTn>
                              </p:par>
                              <p:par>
                                <p:cTn id="271" presetID="1" presetClass="entr" presetSubtype="0" fill="hold" grpId="0" nodeType="withEffect">
                                  <p:stCondLst>
                                    <p:cond delay="0"/>
                                  </p:stCondLst>
                                  <p:childTnLst>
                                    <p:set>
                                      <p:cBhvr>
                                        <p:cTn id="272" dur="1" fill="hold">
                                          <p:stCondLst>
                                            <p:cond delay="0"/>
                                          </p:stCondLst>
                                        </p:cTn>
                                        <p:tgtEl>
                                          <p:spTgt spid="501898"/>
                                        </p:tgtEl>
                                        <p:attrNameLst>
                                          <p:attrName>style.visibility</p:attrName>
                                        </p:attrNameLst>
                                      </p:cBhvr>
                                      <p:to>
                                        <p:strVal val="visible"/>
                                      </p:to>
                                    </p:set>
                                  </p:childTnLst>
                                </p:cTn>
                              </p:par>
                              <p:par>
                                <p:cTn id="273" presetID="1" presetClass="entr" presetSubtype="0" fill="hold" grpId="0" nodeType="withEffect">
                                  <p:stCondLst>
                                    <p:cond delay="0"/>
                                  </p:stCondLst>
                                  <p:childTnLst>
                                    <p:set>
                                      <p:cBhvr>
                                        <p:cTn id="274" dur="1" fill="hold">
                                          <p:stCondLst>
                                            <p:cond delay="0"/>
                                          </p:stCondLst>
                                        </p:cTn>
                                        <p:tgtEl>
                                          <p:spTgt spid="501899"/>
                                        </p:tgtEl>
                                        <p:attrNameLst>
                                          <p:attrName>style.visibility</p:attrName>
                                        </p:attrNameLst>
                                      </p:cBhvr>
                                      <p:to>
                                        <p:strVal val="visible"/>
                                      </p:to>
                                    </p:set>
                                  </p:childTnLst>
                                </p:cTn>
                              </p:par>
                              <p:par>
                                <p:cTn id="275" presetID="1" presetClass="entr" presetSubtype="0" fill="hold" grpId="0" nodeType="withEffect">
                                  <p:stCondLst>
                                    <p:cond delay="0"/>
                                  </p:stCondLst>
                                  <p:childTnLst>
                                    <p:set>
                                      <p:cBhvr>
                                        <p:cTn id="276" dur="1" fill="hold">
                                          <p:stCondLst>
                                            <p:cond delay="0"/>
                                          </p:stCondLst>
                                        </p:cTn>
                                        <p:tgtEl>
                                          <p:spTgt spid="501900"/>
                                        </p:tgtEl>
                                        <p:attrNameLst>
                                          <p:attrName>style.visibility</p:attrName>
                                        </p:attrNameLst>
                                      </p:cBhvr>
                                      <p:to>
                                        <p:strVal val="visible"/>
                                      </p:to>
                                    </p:set>
                                  </p:childTnLst>
                                </p:cTn>
                              </p:par>
                              <p:par>
                                <p:cTn id="277" presetID="1" presetClass="entr" presetSubtype="0" fill="hold" grpId="0" nodeType="withEffect">
                                  <p:stCondLst>
                                    <p:cond delay="0"/>
                                  </p:stCondLst>
                                  <p:childTnLst>
                                    <p:set>
                                      <p:cBhvr>
                                        <p:cTn id="278" dur="1" fill="hold">
                                          <p:stCondLst>
                                            <p:cond delay="0"/>
                                          </p:stCondLst>
                                        </p:cTn>
                                        <p:tgtEl>
                                          <p:spTgt spid="501901"/>
                                        </p:tgtEl>
                                        <p:attrNameLst>
                                          <p:attrName>style.visibility</p:attrName>
                                        </p:attrNameLst>
                                      </p:cBhvr>
                                      <p:to>
                                        <p:strVal val="visible"/>
                                      </p:to>
                                    </p:set>
                                  </p:childTnLst>
                                </p:cTn>
                              </p:par>
                              <p:par>
                                <p:cTn id="279" presetID="1" presetClass="entr" presetSubtype="0" fill="hold" grpId="0" nodeType="withEffect">
                                  <p:stCondLst>
                                    <p:cond delay="0"/>
                                  </p:stCondLst>
                                  <p:childTnLst>
                                    <p:set>
                                      <p:cBhvr>
                                        <p:cTn id="280" dur="1" fill="hold">
                                          <p:stCondLst>
                                            <p:cond delay="0"/>
                                          </p:stCondLst>
                                        </p:cTn>
                                        <p:tgtEl>
                                          <p:spTgt spid="501902"/>
                                        </p:tgtEl>
                                        <p:attrNameLst>
                                          <p:attrName>style.visibility</p:attrName>
                                        </p:attrNameLst>
                                      </p:cBhvr>
                                      <p:to>
                                        <p:strVal val="visible"/>
                                      </p:to>
                                    </p:set>
                                  </p:childTnLst>
                                </p:cTn>
                              </p:par>
                              <p:par>
                                <p:cTn id="281" presetID="1" presetClass="entr" presetSubtype="0" fill="hold" grpId="0" nodeType="withEffect">
                                  <p:stCondLst>
                                    <p:cond delay="0"/>
                                  </p:stCondLst>
                                  <p:childTnLst>
                                    <p:set>
                                      <p:cBhvr>
                                        <p:cTn id="282" dur="1" fill="hold">
                                          <p:stCondLst>
                                            <p:cond delay="0"/>
                                          </p:stCondLst>
                                        </p:cTn>
                                        <p:tgtEl>
                                          <p:spTgt spid="501903"/>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501904"/>
                                        </p:tgtEl>
                                        <p:attrNameLst>
                                          <p:attrName>style.visibility</p:attrName>
                                        </p:attrNameLst>
                                      </p:cBhvr>
                                      <p:to>
                                        <p:strVal val="visible"/>
                                      </p:to>
                                    </p:set>
                                  </p:childTnLst>
                                </p:cTn>
                              </p:par>
                              <p:par>
                                <p:cTn id="285" presetID="1" presetClass="entr" presetSubtype="0" fill="hold" grpId="0" nodeType="withEffect">
                                  <p:stCondLst>
                                    <p:cond delay="0"/>
                                  </p:stCondLst>
                                  <p:childTnLst>
                                    <p:set>
                                      <p:cBhvr>
                                        <p:cTn id="286" dur="1" fill="hold">
                                          <p:stCondLst>
                                            <p:cond delay="0"/>
                                          </p:stCondLst>
                                        </p:cTn>
                                        <p:tgtEl>
                                          <p:spTgt spid="501905"/>
                                        </p:tgtEl>
                                        <p:attrNameLst>
                                          <p:attrName>style.visibility</p:attrName>
                                        </p:attrNameLst>
                                      </p:cBhvr>
                                      <p:to>
                                        <p:strVal val="visible"/>
                                      </p:to>
                                    </p:set>
                                  </p:childTnLst>
                                </p:cTn>
                              </p:par>
                              <p:par>
                                <p:cTn id="287" presetID="1" presetClass="entr" presetSubtype="0" fill="hold" grpId="0" nodeType="withEffect">
                                  <p:stCondLst>
                                    <p:cond delay="0"/>
                                  </p:stCondLst>
                                  <p:childTnLst>
                                    <p:set>
                                      <p:cBhvr>
                                        <p:cTn id="288" dur="1" fill="hold">
                                          <p:stCondLst>
                                            <p:cond delay="0"/>
                                          </p:stCondLst>
                                        </p:cTn>
                                        <p:tgtEl>
                                          <p:spTgt spid="501906"/>
                                        </p:tgtEl>
                                        <p:attrNameLst>
                                          <p:attrName>style.visibility</p:attrName>
                                        </p:attrNameLst>
                                      </p:cBhvr>
                                      <p:to>
                                        <p:strVal val="visible"/>
                                      </p:to>
                                    </p:set>
                                  </p:childTnLst>
                                </p:cTn>
                              </p:par>
                              <p:par>
                                <p:cTn id="289" presetID="1" presetClass="entr" presetSubtype="0" fill="hold" grpId="0" nodeType="withEffect">
                                  <p:stCondLst>
                                    <p:cond delay="0"/>
                                  </p:stCondLst>
                                  <p:childTnLst>
                                    <p:set>
                                      <p:cBhvr>
                                        <p:cTn id="290" dur="1" fill="hold">
                                          <p:stCondLst>
                                            <p:cond delay="0"/>
                                          </p:stCondLst>
                                        </p:cTn>
                                        <p:tgtEl>
                                          <p:spTgt spid="501907"/>
                                        </p:tgtEl>
                                        <p:attrNameLst>
                                          <p:attrName>style.visibility</p:attrName>
                                        </p:attrNameLst>
                                      </p:cBhvr>
                                      <p:to>
                                        <p:strVal val="visible"/>
                                      </p:to>
                                    </p:set>
                                  </p:childTnLst>
                                </p:cTn>
                              </p:par>
                              <p:par>
                                <p:cTn id="291" presetID="1" presetClass="entr" presetSubtype="0" fill="hold" grpId="0" nodeType="withEffect">
                                  <p:stCondLst>
                                    <p:cond delay="0"/>
                                  </p:stCondLst>
                                  <p:childTnLst>
                                    <p:set>
                                      <p:cBhvr>
                                        <p:cTn id="292" dur="1" fill="hold">
                                          <p:stCondLst>
                                            <p:cond delay="0"/>
                                          </p:stCondLst>
                                        </p:cTn>
                                        <p:tgtEl>
                                          <p:spTgt spid="501908"/>
                                        </p:tgtEl>
                                        <p:attrNameLst>
                                          <p:attrName>style.visibility</p:attrName>
                                        </p:attrNameLst>
                                      </p:cBhvr>
                                      <p:to>
                                        <p:strVal val="visible"/>
                                      </p:to>
                                    </p:set>
                                  </p:childTnLst>
                                </p:cTn>
                              </p:par>
                              <p:par>
                                <p:cTn id="293" presetID="1" presetClass="entr" presetSubtype="0" fill="hold" grpId="0" nodeType="withEffect">
                                  <p:stCondLst>
                                    <p:cond delay="0"/>
                                  </p:stCondLst>
                                  <p:childTnLst>
                                    <p:set>
                                      <p:cBhvr>
                                        <p:cTn id="294" dur="1" fill="hold">
                                          <p:stCondLst>
                                            <p:cond delay="0"/>
                                          </p:stCondLst>
                                        </p:cTn>
                                        <p:tgtEl>
                                          <p:spTgt spid="501909"/>
                                        </p:tgtEl>
                                        <p:attrNameLst>
                                          <p:attrName>style.visibility</p:attrName>
                                        </p:attrNameLst>
                                      </p:cBhvr>
                                      <p:to>
                                        <p:strVal val="visible"/>
                                      </p:to>
                                    </p:set>
                                  </p:childTnLst>
                                </p:cTn>
                              </p:par>
                              <p:par>
                                <p:cTn id="295" presetID="1" presetClass="entr" presetSubtype="0" fill="hold" grpId="0" nodeType="withEffect">
                                  <p:stCondLst>
                                    <p:cond delay="0"/>
                                  </p:stCondLst>
                                  <p:childTnLst>
                                    <p:set>
                                      <p:cBhvr>
                                        <p:cTn id="296" dur="1" fill="hold">
                                          <p:stCondLst>
                                            <p:cond delay="0"/>
                                          </p:stCondLst>
                                        </p:cTn>
                                        <p:tgtEl>
                                          <p:spTgt spid="501910"/>
                                        </p:tgtEl>
                                        <p:attrNameLst>
                                          <p:attrName>style.visibility</p:attrName>
                                        </p:attrNameLst>
                                      </p:cBhvr>
                                      <p:to>
                                        <p:strVal val="visible"/>
                                      </p:to>
                                    </p:set>
                                  </p:childTnLst>
                                </p:cTn>
                              </p:par>
                              <p:par>
                                <p:cTn id="297" presetID="1" presetClass="entr" presetSubtype="0" fill="hold" grpId="0" nodeType="withEffect">
                                  <p:stCondLst>
                                    <p:cond delay="0"/>
                                  </p:stCondLst>
                                  <p:childTnLst>
                                    <p:set>
                                      <p:cBhvr>
                                        <p:cTn id="298" dur="1" fill="hold">
                                          <p:stCondLst>
                                            <p:cond delay="0"/>
                                          </p:stCondLst>
                                        </p:cTn>
                                        <p:tgtEl>
                                          <p:spTgt spid="501911"/>
                                        </p:tgtEl>
                                        <p:attrNameLst>
                                          <p:attrName>style.visibility</p:attrName>
                                        </p:attrNameLst>
                                      </p:cBhvr>
                                      <p:to>
                                        <p:strVal val="visible"/>
                                      </p:to>
                                    </p:set>
                                  </p:childTnLst>
                                </p:cTn>
                              </p:par>
                              <p:par>
                                <p:cTn id="299" presetID="1" presetClass="entr" presetSubtype="0" fill="hold" grpId="0" nodeType="withEffect">
                                  <p:stCondLst>
                                    <p:cond delay="0"/>
                                  </p:stCondLst>
                                  <p:childTnLst>
                                    <p:set>
                                      <p:cBhvr>
                                        <p:cTn id="300" dur="1" fill="hold">
                                          <p:stCondLst>
                                            <p:cond delay="0"/>
                                          </p:stCondLst>
                                        </p:cTn>
                                        <p:tgtEl>
                                          <p:spTgt spid="501912"/>
                                        </p:tgtEl>
                                        <p:attrNameLst>
                                          <p:attrName>style.visibility</p:attrName>
                                        </p:attrNameLst>
                                      </p:cBhvr>
                                      <p:to>
                                        <p:strVal val="visible"/>
                                      </p:to>
                                    </p:set>
                                  </p:childTnLst>
                                </p:cTn>
                              </p:par>
                              <p:par>
                                <p:cTn id="301" presetID="1" presetClass="entr" presetSubtype="0" fill="hold" grpId="0" nodeType="withEffect">
                                  <p:stCondLst>
                                    <p:cond delay="0"/>
                                  </p:stCondLst>
                                  <p:childTnLst>
                                    <p:set>
                                      <p:cBhvr>
                                        <p:cTn id="302" dur="1" fill="hold">
                                          <p:stCondLst>
                                            <p:cond delay="0"/>
                                          </p:stCondLst>
                                        </p:cTn>
                                        <p:tgtEl>
                                          <p:spTgt spid="501913"/>
                                        </p:tgtEl>
                                        <p:attrNameLst>
                                          <p:attrName>style.visibility</p:attrName>
                                        </p:attrNameLst>
                                      </p:cBhvr>
                                      <p:to>
                                        <p:strVal val="visible"/>
                                      </p:to>
                                    </p:set>
                                  </p:childTnLst>
                                </p:cTn>
                              </p:par>
                              <p:par>
                                <p:cTn id="303" presetID="1" presetClass="entr" presetSubtype="0" fill="hold" grpId="0" nodeType="withEffect">
                                  <p:stCondLst>
                                    <p:cond delay="0"/>
                                  </p:stCondLst>
                                  <p:childTnLst>
                                    <p:set>
                                      <p:cBhvr>
                                        <p:cTn id="304" dur="1" fill="hold">
                                          <p:stCondLst>
                                            <p:cond delay="0"/>
                                          </p:stCondLst>
                                        </p:cTn>
                                        <p:tgtEl>
                                          <p:spTgt spid="501914"/>
                                        </p:tgtEl>
                                        <p:attrNameLst>
                                          <p:attrName>style.visibility</p:attrName>
                                        </p:attrNameLst>
                                      </p:cBhvr>
                                      <p:to>
                                        <p:strVal val="visible"/>
                                      </p:to>
                                    </p:set>
                                  </p:childTnLst>
                                </p:cTn>
                              </p:par>
                              <p:par>
                                <p:cTn id="305" presetID="1" presetClass="entr" presetSubtype="0" fill="hold" grpId="0" nodeType="withEffect">
                                  <p:stCondLst>
                                    <p:cond delay="0"/>
                                  </p:stCondLst>
                                  <p:childTnLst>
                                    <p:set>
                                      <p:cBhvr>
                                        <p:cTn id="306" dur="1" fill="hold">
                                          <p:stCondLst>
                                            <p:cond delay="0"/>
                                          </p:stCondLst>
                                        </p:cTn>
                                        <p:tgtEl>
                                          <p:spTgt spid="501915"/>
                                        </p:tgtEl>
                                        <p:attrNameLst>
                                          <p:attrName>style.visibility</p:attrName>
                                        </p:attrNameLst>
                                      </p:cBhvr>
                                      <p:to>
                                        <p:strVal val="visible"/>
                                      </p:to>
                                    </p:set>
                                  </p:childTnLst>
                                </p:cTn>
                              </p:par>
                              <p:par>
                                <p:cTn id="307" presetID="1" presetClass="entr" presetSubtype="0" fill="hold" grpId="0" nodeType="withEffect">
                                  <p:stCondLst>
                                    <p:cond delay="0"/>
                                  </p:stCondLst>
                                  <p:childTnLst>
                                    <p:set>
                                      <p:cBhvr>
                                        <p:cTn id="308" dur="1" fill="hold">
                                          <p:stCondLst>
                                            <p:cond delay="0"/>
                                          </p:stCondLst>
                                        </p:cTn>
                                        <p:tgtEl>
                                          <p:spTgt spid="501916"/>
                                        </p:tgtEl>
                                        <p:attrNameLst>
                                          <p:attrName>style.visibility</p:attrName>
                                        </p:attrNameLst>
                                      </p:cBhvr>
                                      <p:to>
                                        <p:strVal val="visible"/>
                                      </p:to>
                                    </p:set>
                                  </p:childTnLst>
                                </p:cTn>
                              </p:par>
                              <p:par>
                                <p:cTn id="309" presetID="1" presetClass="entr" presetSubtype="0" fill="hold" grpId="0" nodeType="withEffect">
                                  <p:stCondLst>
                                    <p:cond delay="0"/>
                                  </p:stCondLst>
                                  <p:childTnLst>
                                    <p:set>
                                      <p:cBhvr>
                                        <p:cTn id="310" dur="1" fill="hold">
                                          <p:stCondLst>
                                            <p:cond delay="0"/>
                                          </p:stCondLst>
                                        </p:cTn>
                                        <p:tgtEl>
                                          <p:spTgt spid="501917"/>
                                        </p:tgtEl>
                                        <p:attrNameLst>
                                          <p:attrName>style.visibility</p:attrName>
                                        </p:attrNameLst>
                                      </p:cBhvr>
                                      <p:to>
                                        <p:strVal val="visible"/>
                                      </p:to>
                                    </p:set>
                                  </p:childTnLst>
                                </p:cTn>
                              </p:par>
                              <p:par>
                                <p:cTn id="311" presetID="1" presetClass="entr" presetSubtype="0" fill="hold" grpId="0" nodeType="withEffect">
                                  <p:stCondLst>
                                    <p:cond delay="0"/>
                                  </p:stCondLst>
                                  <p:childTnLst>
                                    <p:set>
                                      <p:cBhvr>
                                        <p:cTn id="312" dur="1" fill="hold">
                                          <p:stCondLst>
                                            <p:cond delay="0"/>
                                          </p:stCondLst>
                                        </p:cTn>
                                        <p:tgtEl>
                                          <p:spTgt spid="501918"/>
                                        </p:tgtEl>
                                        <p:attrNameLst>
                                          <p:attrName>style.visibility</p:attrName>
                                        </p:attrNameLst>
                                      </p:cBhvr>
                                      <p:to>
                                        <p:strVal val="visible"/>
                                      </p:to>
                                    </p:set>
                                  </p:childTnLst>
                                </p:cTn>
                              </p:par>
                              <p:par>
                                <p:cTn id="313" presetID="1" presetClass="entr" presetSubtype="0" fill="hold" grpId="0" nodeType="withEffect">
                                  <p:stCondLst>
                                    <p:cond delay="0"/>
                                  </p:stCondLst>
                                  <p:childTnLst>
                                    <p:set>
                                      <p:cBhvr>
                                        <p:cTn id="314" dur="1" fill="hold">
                                          <p:stCondLst>
                                            <p:cond delay="0"/>
                                          </p:stCondLst>
                                        </p:cTn>
                                        <p:tgtEl>
                                          <p:spTgt spid="501919"/>
                                        </p:tgtEl>
                                        <p:attrNameLst>
                                          <p:attrName>style.visibility</p:attrName>
                                        </p:attrNameLst>
                                      </p:cBhvr>
                                      <p:to>
                                        <p:strVal val="visible"/>
                                      </p:to>
                                    </p:set>
                                  </p:childTnLst>
                                </p:cTn>
                              </p:par>
                              <p:par>
                                <p:cTn id="315" presetID="1" presetClass="entr" presetSubtype="0" fill="hold" grpId="0" nodeType="withEffect">
                                  <p:stCondLst>
                                    <p:cond delay="0"/>
                                  </p:stCondLst>
                                  <p:childTnLst>
                                    <p:set>
                                      <p:cBhvr>
                                        <p:cTn id="316" dur="1" fill="hold">
                                          <p:stCondLst>
                                            <p:cond delay="0"/>
                                          </p:stCondLst>
                                        </p:cTn>
                                        <p:tgtEl>
                                          <p:spTgt spid="501920"/>
                                        </p:tgtEl>
                                        <p:attrNameLst>
                                          <p:attrName>style.visibility</p:attrName>
                                        </p:attrNameLst>
                                      </p:cBhvr>
                                      <p:to>
                                        <p:strVal val="visible"/>
                                      </p:to>
                                    </p:set>
                                  </p:childTnLst>
                                </p:cTn>
                              </p:par>
                              <p:par>
                                <p:cTn id="317" presetID="1" presetClass="entr" presetSubtype="0" fill="hold" grpId="0" nodeType="withEffect">
                                  <p:stCondLst>
                                    <p:cond delay="0"/>
                                  </p:stCondLst>
                                  <p:childTnLst>
                                    <p:set>
                                      <p:cBhvr>
                                        <p:cTn id="318" dur="1" fill="hold">
                                          <p:stCondLst>
                                            <p:cond delay="0"/>
                                          </p:stCondLst>
                                        </p:cTn>
                                        <p:tgtEl>
                                          <p:spTgt spid="501921"/>
                                        </p:tgtEl>
                                        <p:attrNameLst>
                                          <p:attrName>style.visibility</p:attrName>
                                        </p:attrNameLst>
                                      </p:cBhvr>
                                      <p:to>
                                        <p:strVal val="visible"/>
                                      </p:to>
                                    </p:set>
                                  </p:childTnLst>
                                </p:cTn>
                              </p:par>
                              <p:par>
                                <p:cTn id="319" presetID="1" presetClass="entr" presetSubtype="0" fill="hold" grpId="0" nodeType="withEffect">
                                  <p:stCondLst>
                                    <p:cond delay="0"/>
                                  </p:stCondLst>
                                  <p:childTnLst>
                                    <p:set>
                                      <p:cBhvr>
                                        <p:cTn id="320" dur="1" fill="hold">
                                          <p:stCondLst>
                                            <p:cond delay="0"/>
                                          </p:stCondLst>
                                        </p:cTn>
                                        <p:tgtEl>
                                          <p:spTgt spid="501922"/>
                                        </p:tgtEl>
                                        <p:attrNameLst>
                                          <p:attrName>style.visibility</p:attrName>
                                        </p:attrNameLst>
                                      </p:cBhvr>
                                      <p:to>
                                        <p:strVal val="visible"/>
                                      </p:to>
                                    </p:set>
                                  </p:childTnLst>
                                </p:cTn>
                              </p:par>
                              <p:par>
                                <p:cTn id="321" presetID="1" presetClass="entr" presetSubtype="0" fill="hold" grpId="0" nodeType="withEffect">
                                  <p:stCondLst>
                                    <p:cond delay="0"/>
                                  </p:stCondLst>
                                  <p:childTnLst>
                                    <p:set>
                                      <p:cBhvr>
                                        <p:cTn id="322" dur="1" fill="hold">
                                          <p:stCondLst>
                                            <p:cond delay="0"/>
                                          </p:stCondLst>
                                        </p:cTn>
                                        <p:tgtEl>
                                          <p:spTgt spid="501923"/>
                                        </p:tgtEl>
                                        <p:attrNameLst>
                                          <p:attrName>style.visibility</p:attrName>
                                        </p:attrNameLst>
                                      </p:cBhvr>
                                      <p:to>
                                        <p:strVal val="visible"/>
                                      </p:to>
                                    </p:set>
                                  </p:childTnLst>
                                </p:cTn>
                              </p:par>
                              <p:par>
                                <p:cTn id="323" presetID="1" presetClass="entr" presetSubtype="0" fill="hold" grpId="0" nodeType="withEffect">
                                  <p:stCondLst>
                                    <p:cond delay="0"/>
                                  </p:stCondLst>
                                  <p:childTnLst>
                                    <p:set>
                                      <p:cBhvr>
                                        <p:cTn id="324" dur="1" fill="hold">
                                          <p:stCondLst>
                                            <p:cond delay="0"/>
                                          </p:stCondLst>
                                        </p:cTn>
                                        <p:tgtEl>
                                          <p:spTgt spid="501924"/>
                                        </p:tgtEl>
                                        <p:attrNameLst>
                                          <p:attrName>style.visibility</p:attrName>
                                        </p:attrNameLst>
                                      </p:cBhvr>
                                      <p:to>
                                        <p:strVal val="visible"/>
                                      </p:to>
                                    </p:set>
                                  </p:childTnLst>
                                </p:cTn>
                              </p:par>
                              <p:par>
                                <p:cTn id="325" presetID="1" presetClass="entr" presetSubtype="0" fill="hold" grpId="0" nodeType="withEffect">
                                  <p:stCondLst>
                                    <p:cond delay="0"/>
                                  </p:stCondLst>
                                  <p:childTnLst>
                                    <p:set>
                                      <p:cBhvr>
                                        <p:cTn id="326" dur="1" fill="hold">
                                          <p:stCondLst>
                                            <p:cond delay="0"/>
                                          </p:stCondLst>
                                        </p:cTn>
                                        <p:tgtEl>
                                          <p:spTgt spid="501925"/>
                                        </p:tgtEl>
                                        <p:attrNameLst>
                                          <p:attrName>style.visibility</p:attrName>
                                        </p:attrNameLst>
                                      </p:cBhvr>
                                      <p:to>
                                        <p:strVal val="visible"/>
                                      </p:to>
                                    </p:set>
                                  </p:childTnLst>
                                </p:cTn>
                              </p:par>
                              <p:par>
                                <p:cTn id="327" presetID="1" presetClass="entr" presetSubtype="0" fill="hold" grpId="0" nodeType="withEffect">
                                  <p:stCondLst>
                                    <p:cond delay="0"/>
                                  </p:stCondLst>
                                  <p:childTnLst>
                                    <p:set>
                                      <p:cBhvr>
                                        <p:cTn id="328" dur="1" fill="hold">
                                          <p:stCondLst>
                                            <p:cond delay="0"/>
                                          </p:stCondLst>
                                        </p:cTn>
                                        <p:tgtEl>
                                          <p:spTgt spid="501926"/>
                                        </p:tgtEl>
                                        <p:attrNameLst>
                                          <p:attrName>style.visibility</p:attrName>
                                        </p:attrNameLst>
                                      </p:cBhvr>
                                      <p:to>
                                        <p:strVal val="visible"/>
                                      </p:to>
                                    </p:set>
                                  </p:childTnLst>
                                </p:cTn>
                              </p:par>
                              <p:par>
                                <p:cTn id="329" presetID="1" presetClass="entr" presetSubtype="0" fill="hold" grpId="0" nodeType="withEffect">
                                  <p:stCondLst>
                                    <p:cond delay="0"/>
                                  </p:stCondLst>
                                  <p:childTnLst>
                                    <p:set>
                                      <p:cBhvr>
                                        <p:cTn id="330" dur="1" fill="hold">
                                          <p:stCondLst>
                                            <p:cond delay="0"/>
                                          </p:stCondLst>
                                        </p:cTn>
                                        <p:tgtEl>
                                          <p:spTgt spid="501927"/>
                                        </p:tgtEl>
                                        <p:attrNameLst>
                                          <p:attrName>style.visibility</p:attrName>
                                        </p:attrNameLst>
                                      </p:cBhvr>
                                      <p:to>
                                        <p:strVal val="visible"/>
                                      </p:to>
                                    </p:set>
                                  </p:childTnLst>
                                </p:cTn>
                              </p:par>
                              <p:par>
                                <p:cTn id="331" presetID="1" presetClass="entr" presetSubtype="0" fill="hold" grpId="0" nodeType="withEffect">
                                  <p:stCondLst>
                                    <p:cond delay="0"/>
                                  </p:stCondLst>
                                  <p:childTnLst>
                                    <p:set>
                                      <p:cBhvr>
                                        <p:cTn id="332" dur="1" fill="hold">
                                          <p:stCondLst>
                                            <p:cond delay="0"/>
                                          </p:stCondLst>
                                        </p:cTn>
                                        <p:tgtEl>
                                          <p:spTgt spid="501928"/>
                                        </p:tgtEl>
                                        <p:attrNameLst>
                                          <p:attrName>style.visibility</p:attrName>
                                        </p:attrNameLst>
                                      </p:cBhvr>
                                      <p:to>
                                        <p:strVal val="visible"/>
                                      </p:to>
                                    </p:set>
                                  </p:childTnLst>
                                </p:cTn>
                              </p:par>
                              <p:par>
                                <p:cTn id="333" presetID="1" presetClass="entr" presetSubtype="0" fill="hold" grpId="0" nodeType="withEffect">
                                  <p:stCondLst>
                                    <p:cond delay="0"/>
                                  </p:stCondLst>
                                  <p:childTnLst>
                                    <p:set>
                                      <p:cBhvr>
                                        <p:cTn id="334" dur="1" fill="hold">
                                          <p:stCondLst>
                                            <p:cond delay="0"/>
                                          </p:stCondLst>
                                        </p:cTn>
                                        <p:tgtEl>
                                          <p:spTgt spid="501929"/>
                                        </p:tgtEl>
                                        <p:attrNameLst>
                                          <p:attrName>style.visibility</p:attrName>
                                        </p:attrNameLst>
                                      </p:cBhvr>
                                      <p:to>
                                        <p:strVal val="visible"/>
                                      </p:to>
                                    </p:set>
                                  </p:childTnLst>
                                </p:cTn>
                              </p:par>
                              <p:par>
                                <p:cTn id="335" presetID="1" presetClass="entr" presetSubtype="0" fill="hold" grpId="0" nodeType="withEffect">
                                  <p:stCondLst>
                                    <p:cond delay="0"/>
                                  </p:stCondLst>
                                  <p:childTnLst>
                                    <p:set>
                                      <p:cBhvr>
                                        <p:cTn id="336" dur="1" fill="hold">
                                          <p:stCondLst>
                                            <p:cond delay="0"/>
                                          </p:stCondLst>
                                        </p:cTn>
                                        <p:tgtEl>
                                          <p:spTgt spid="501930"/>
                                        </p:tgtEl>
                                        <p:attrNameLst>
                                          <p:attrName>style.visibility</p:attrName>
                                        </p:attrNameLst>
                                      </p:cBhvr>
                                      <p:to>
                                        <p:strVal val="visible"/>
                                      </p:to>
                                    </p:set>
                                  </p:childTnLst>
                                </p:cTn>
                              </p:par>
                              <p:par>
                                <p:cTn id="337" presetID="1" presetClass="entr" presetSubtype="0" fill="hold" grpId="0" nodeType="withEffect">
                                  <p:stCondLst>
                                    <p:cond delay="0"/>
                                  </p:stCondLst>
                                  <p:childTnLst>
                                    <p:set>
                                      <p:cBhvr>
                                        <p:cTn id="338" dur="1" fill="hold">
                                          <p:stCondLst>
                                            <p:cond delay="0"/>
                                          </p:stCondLst>
                                        </p:cTn>
                                        <p:tgtEl>
                                          <p:spTgt spid="501931"/>
                                        </p:tgtEl>
                                        <p:attrNameLst>
                                          <p:attrName>style.visibility</p:attrName>
                                        </p:attrNameLst>
                                      </p:cBhvr>
                                      <p:to>
                                        <p:strVal val="visible"/>
                                      </p:to>
                                    </p:set>
                                  </p:childTnLst>
                                </p:cTn>
                              </p:par>
                              <p:par>
                                <p:cTn id="339" presetID="1" presetClass="entr" presetSubtype="0" fill="hold" grpId="0" nodeType="withEffect">
                                  <p:stCondLst>
                                    <p:cond delay="0"/>
                                  </p:stCondLst>
                                  <p:childTnLst>
                                    <p:set>
                                      <p:cBhvr>
                                        <p:cTn id="340" dur="1" fill="hold">
                                          <p:stCondLst>
                                            <p:cond delay="0"/>
                                          </p:stCondLst>
                                        </p:cTn>
                                        <p:tgtEl>
                                          <p:spTgt spid="501932"/>
                                        </p:tgtEl>
                                        <p:attrNameLst>
                                          <p:attrName>style.visibility</p:attrName>
                                        </p:attrNameLst>
                                      </p:cBhvr>
                                      <p:to>
                                        <p:strVal val="visible"/>
                                      </p:to>
                                    </p:set>
                                  </p:childTnLst>
                                </p:cTn>
                              </p:par>
                              <p:par>
                                <p:cTn id="341" presetID="1" presetClass="entr" presetSubtype="0" fill="hold" grpId="0" nodeType="withEffect">
                                  <p:stCondLst>
                                    <p:cond delay="0"/>
                                  </p:stCondLst>
                                  <p:childTnLst>
                                    <p:set>
                                      <p:cBhvr>
                                        <p:cTn id="342" dur="1" fill="hold">
                                          <p:stCondLst>
                                            <p:cond delay="0"/>
                                          </p:stCondLst>
                                        </p:cTn>
                                        <p:tgtEl>
                                          <p:spTgt spid="501933"/>
                                        </p:tgtEl>
                                        <p:attrNameLst>
                                          <p:attrName>style.visibility</p:attrName>
                                        </p:attrNameLst>
                                      </p:cBhvr>
                                      <p:to>
                                        <p:strVal val="visible"/>
                                      </p:to>
                                    </p:set>
                                  </p:childTnLst>
                                </p:cTn>
                              </p:par>
                              <p:par>
                                <p:cTn id="343" presetID="1" presetClass="entr" presetSubtype="0" fill="hold" grpId="0" nodeType="withEffect">
                                  <p:stCondLst>
                                    <p:cond delay="0"/>
                                  </p:stCondLst>
                                  <p:childTnLst>
                                    <p:set>
                                      <p:cBhvr>
                                        <p:cTn id="344" dur="1" fill="hold">
                                          <p:stCondLst>
                                            <p:cond delay="0"/>
                                          </p:stCondLst>
                                        </p:cTn>
                                        <p:tgtEl>
                                          <p:spTgt spid="501934"/>
                                        </p:tgtEl>
                                        <p:attrNameLst>
                                          <p:attrName>style.visibility</p:attrName>
                                        </p:attrNameLst>
                                      </p:cBhvr>
                                      <p:to>
                                        <p:strVal val="visible"/>
                                      </p:to>
                                    </p:set>
                                  </p:childTnLst>
                                </p:cTn>
                              </p:par>
                              <p:par>
                                <p:cTn id="345" presetID="1" presetClass="entr" presetSubtype="0" fill="hold" grpId="0" nodeType="withEffect">
                                  <p:stCondLst>
                                    <p:cond delay="0"/>
                                  </p:stCondLst>
                                  <p:childTnLst>
                                    <p:set>
                                      <p:cBhvr>
                                        <p:cTn id="346" dur="1" fill="hold">
                                          <p:stCondLst>
                                            <p:cond delay="0"/>
                                          </p:stCondLst>
                                        </p:cTn>
                                        <p:tgtEl>
                                          <p:spTgt spid="501935"/>
                                        </p:tgtEl>
                                        <p:attrNameLst>
                                          <p:attrName>style.visibility</p:attrName>
                                        </p:attrNameLst>
                                      </p:cBhvr>
                                      <p:to>
                                        <p:strVal val="visible"/>
                                      </p:to>
                                    </p:set>
                                  </p:childTnLst>
                                </p:cTn>
                              </p:par>
                              <p:par>
                                <p:cTn id="347" presetID="1" presetClass="entr" presetSubtype="0" fill="hold" grpId="0" nodeType="withEffect">
                                  <p:stCondLst>
                                    <p:cond delay="0"/>
                                  </p:stCondLst>
                                  <p:childTnLst>
                                    <p:set>
                                      <p:cBhvr>
                                        <p:cTn id="348" dur="1" fill="hold">
                                          <p:stCondLst>
                                            <p:cond delay="0"/>
                                          </p:stCondLst>
                                        </p:cTn>
                                        <p:tgtEl>
                                          <p:spTgt spid="501936"/>
                                        </p:tgtEl>
                                        <p:attrNameLst>
                                          <p:attrName>style.visibility</p:attrName>
                                        </p:attrNameLst>
                                      </p:cBhvr>
                                      <p:to>
                                        <p:strVal val="visible"/>
                                      </p:to>
                                    </p:set>
                                  </p:childTnLst>
                                </p:cTn>
                              </p:par>
                              <p:par>
                                <p:cTn id="349" presetID="1" presetClass="entr" presetSubtype="0" fill="hold" grpId="0" nodeType="withEffect">
                                  <p:stCondLst>
                                    <p:cond delay="0"/>
                                  </p:stCondLst>
                                  <p:childTnLst>
                                    <p:set>
                                      <p:cBhvr>
                                        <p:cTn id="350" dur="1" fill="hold">
                                          <p:stCondLst>
                                            <p:cond delay="0"/>
                                          </p:stCondLst>
                                        </p:cTn>
                                        <p:tgtEl>
                                          <p:spTgt spid="501937"/>
                                        </p:tgtEl>
                                        <p:attrNameLst>
                                          <p:attrName>style.visibility</p:attrName>
                                        </p:attrNameLst>
                                      </p:cBhvr>
                                      <p:to>
                                        <p:strVal val="visible"/>
                                      </p:to>
                                    </p:set>
                                  </p:childTnLst>
                                </p:cTn>
                              </p:par>
                              <p:par>
                                <p:cTn id="351" presetID="1" presetClass="entr" presetSubtype="0" fill="hold" grpId="0" nodeType="withEffect">
                                  <p:stCondLst>
                                    <p:cond delay="0"/>
                                  </p:stCondLst>
                                  <p:childTnLst>
                                    <p:set>
                                      <p:cBhvr>
                                        <p:cTn id="352" dur="1" fill="hold">
                                          <p:stCondLst>
                                            <p:cond delay="0"/>
                                          </p:stCondLst>
                                        </p:cTn>
                                        <p:tgtEl>
                                          <p:spTgt spid="501938"/>
                                        </p:tgtEl>
                                        <p:attrNameLst>
                                          <p:attrName>style.visibility</p:attrName>
                                        </p:attrNameLst>
                                      </p:cBhvr>
                                      <p:to>
                                        <p:strVal val="visible"/>
                                      </p:to>
                                    </p:set>
                                  </p:childTnLst>
                                </p:cTn>
                              </p:par>
                              <p:par>
                                <p:cTn id="353" presetID="1" presetClass="entr" presetSubtype="0" fill="hold" grpId="0" nodeType="withEffect">
                                  <p:stCondLst>
                                    <p:cond delay="0"/>
                                  </p:stCondLst>
                                  <p:childTnLst>
                                    <p:set>
                                      <p:cBhvr>
                                        <p:cTn id="354" dur="1" fill="hold">
                                          <p:stCondLst>
                                            <p:cond delay="0"/>
                                          </p:stCondLst>
                                        </p:cTn>
                                        <p:tgtEl>
                                          <p:spTgt spid="501939"/>
                                        </p:tgtEl>
                                        <p:attrNameLst>
                                          <p:attrName>style.visibility</p:attrName>
                                        </p:attrNameLst>
                                      </p:cBhvr>
                                      <p:to>
                                        <p:strVal val="visible"/>
                                      </p:to>
                                    </p:set>
                                  </p:childTnLst>
                                </p:cTn>
                              </p:par>
                              <p:par>
                                <p:cTn id="355" presetID="1" presetClass="entr" presetSubtype="0" fill="hold" grpId="0" nodeType="withEffect">
                                  <p:stCondLst>
                                    <p:cond delay="0"/>
                                  </p:stCondLst>
                                  <p:childTnLst>
                                    <p:set>
                                      <p:cBhvr>
                                        <p:cTn id="356" dur="1" fill="hold">
                                          <p:stCondLst>
                                            <p:cond delay="0"/>
                                          </p:stCondLst>
                                        </p:cTn>
                                        <p:tgtEl>
                                          <p:spTgt spid="501940"/>
                                        </p:tgtEl>
                                        <p:attrNameLst>
                                          <p:attrName>style.visibility</p:attrName>
                                        </p:attrNameLst>
                                      </p:cBhvr>
                                      <p:to>
                                        <p:strVal val="visible"/>
                                      </p:to>
                                    </p:set>
                                  </p:childTnLst>
                                </p:cTn>
                              </p:par>
                              <p:par>
                                <p:cTn id="357" presetID="1" presetClass="entr" presetSubtype="0" fill="hold" grpId="0" nodeType="withEffect">
                                  <p:stCondLst>
                                    <p:cond delay="0"/>
                                  </p:stCondLst>
                                  <p:childTnLst>
                                    <p:set>
                                      <p:cBhvr>
                                        <p:cTn id="358" dur="1" fill="hold">
                                          <p:stCondLst>
                                            <p:cond delay="0"/>
                                          </p:stCondLst>
                                        </p:cTn>
                                        <p:tgtEl>
                                          <p:spTgt spid="501941"/>
                                        </p:tgtEl>
                                        <p:attrNameLst>
                                          <p:attrName>style.visibility</p:attrName>
                                        </p:attrNameLst>
                                      </p:cBhvr>
                                      <p:to>
                                        <p:strVal val="visible"/>
                                      </p:to>
                                    </p:set>
                                  </p:childTnLst>
                                </p:cTn>
                              </p:par>
                              <p:par>
                                <p:cTn id="359" presetID="1" presetClass="entr" presetSubtype="0" fill="hold" grpId="0" nodeType="withEffect">
                                  <p:stCondLst>
                                    <p:cond delay="0"/>
                                  </p:stCondLst>
                                  <p:childTnLst>
                                    <p:set>
                                      <p:cBhvr>
                                        <p:cTn id="360" dur="1" fill="hold">
                                          <p:stCondLst>
                                            <p:cond delay="0"/>
                                          </p:stCondLst>
                                        </p:cTn>
                                        <p:tgtEl>
                                          <p:spTgt spid="501942"/>
                                        </p:tgtEl>
                                        <p:attrNameLst>
                                          <p:attrName>style.visibility</p:attrName>
                                        </p:attrNameLst>
                                      </p:cBhvr>
                                      <p:to>
                                        <p:strVal val="visible"/>
                                      </p:to>
                                    </p:set>
                                  </p:childTnLst>
                                </p:cTn>
                              </p:par>
                              <p:par>
                                <p:cTn id="361" presetID="1" presetClass="entr" presetSubtype="0" fill="hold" grpId="0" nodeType="withEffect">
                                  <p:stCondLst>
                                    <p:cond delay="0"/>
                                  </p:stCondLst>
                                  <p:childTnLst>
                                    <p:set>
                                      <p:cBhvr>
                                        <p:cTn id="362" dur="1" fill="hold">
                                          <p:stCondLst>
                                            <p:cond delay="0"/>
                                          </p:stCondLst>
                                        </p:cTn>
                                        <p:tgtEl>
                                          <p:spTgt spid="501943"/>
                                        </p:tgtEl>
                                        <p:attrNameLst>
                                          <p:attrName>style.visibility</p:attrName>
                                        </p:attrNameLst>
                                      </p:cBhvr>
                                      <p:to>
                                        <p:strVal val="visible"/>
                                      </p:to>
                                    </p:set>
                                  </p:childTnLst>
                                </p:cTn>
                              </p:par>
                              <p:par>
                                <p:cTn id="363" presetID="1" presetClass="entr" presetSubtype="0" fill="hold" grpId="0" nodeType="withEffect">
                                  <p:stCondLst>
                                    <p:cond delay="0"/>
                                  </p:stCondLst>
                                  <p:childTnLst>
                                    <p:set>
                                      <p:cBhvr>
                                        <p:cTn id="364" dur="1" fill="hold">
                                          <p:stCondLst>
                                            <p:cond delay="0"/>
                                          </p:stCondLst>
                                        </p:cTn>
                                        <p:tgtEl>
                                          <p:spTgt spid="501944"/>
                                        </p:tgtEl>
                                        <p:attrNameLst>
                                          <p:attrName>style.visibility</p:attrName>
                                        </p:attrNameLst>
                                      </p:cBhvr>
                                      <p:to>
                                        <p:strVal val="visible"/>
                                      </p:to>
                                    </p:set>
                                  </p:childTnLst>
                                </p:cTn>
                              </p:par>
                              <p:par>
                                <p:cTn id="365" presetID="1" presetClass="entr" presetSubtype="0" fill="hold" grpId="0" nodeType="withEffect">
                                  <p:stCondLst>
                                    <p:cond delay="0"/>
                                  </p:stCondLst>
                                  <p:childTnLst>
                                    <p:set>
                                      <p:cBhvr>
                                        <p:cTn id="366" dur="1" fill="hold">
                                          <p:stCondLst>
                                            <p:cond delay="0"/>
                                          </p:stCondLst>
                                        </p:cTn>
                                        <p:tgtEl>
                                          <p:spTgt spid="501945"/>
                                        </p:tgtEl>
                                        <p:attrNameLst>
                                          <p:attrName>style.visibility</p:attrName>
                                        </p:attrNameLst>
                                      </p:cBhvr>
                                      <p:to>
                                        <p:strVal val="visible"/>
                                      </p:to>
                                    </p:set>
                                  </p:childTnLst>
                                </p:cTn>
                              </p:par>
                              <p:par>
                                <p:cTn id="367" presetID="1" presetClass="entr" presetSubtype="0" fill="hold" grpId="0" nodeType="withEffect">
                                  <p:stCondLst>
                                    <p:cond delay="0"/>
                                  </p:stCondLst>
                                  <p:childTnLst>
                                    <p:set>
                                      <p:cBhvr>
                                        <p:cTn id="368" dur="1" fill="hold">
                                          <p:stCondLst>
                                            <p:cond delay="0"/>
                                          </p:stCondLst>
                                        </p:cTn>
                                        <p:tgtEl>
                                          <p:spTgt spid="501946"/>
                                        </p:tgtEl>
                                        <p:attrNameLst>
                                          <p:attrName>style.visibility</p:attrName>
                                        </p:attrNameLst>
                                      </p:cBhvr>
                                      <p:to>
                                        <p:strVal val="visible"/>
                                      </p:to>
                                    </p:set>
                                  </p:childTnLst>
                                </p:cTn>
                              </p:par>
                              <p:par>
                                <p:cTn id="369" presetID="1" presetClass="entr" presetSubtype="0" fill="hold" grpId="0" nodeType="withEffect">
                                  <p:stCondLst>
                                    <p:cond delay="0"/>
                                  </p:stCondLst>
                                  <p:childTnLst>
                                    <p:set>
                                      <p:cBhvr>
                                        <p:cTn id="370" dur="1" fill="hold">
                                          <p:stCondLst>
                                            <p:cond delay="0"/>
                                          </p:stCondLst>
                                        </p:cTn>
                                        <p:tgtEl>
                                          <p:spTgt spid="501947"/>
                                        </p:tgtEl>
                                        <p:attrNameLst>
                                          <p:attrName>style.visibility</p:attrName>
                                        </p:attrNameLst>
                                      </p:cBhvr>
                                      <p:to>
                                        <p:strVal val="visible"/>
                                      </p:to>
                                    </p:set>
                                  </p:childTnLst>
                                </p:cTn>
                              </p:par>
                              <p:par>
                                <p:cTn id="371" presetID="1" presetClass="entr" presetSubtype="0" fill="hold" grpId="0" nodeType="withEffect">
                                  <p:stCondLst>
                                    <p:cond delay="0"/>
                                  </p:stCondLst>
                                  <p:childTnLst>
                                    <p:set>
                                      <p:cBhvr>
                                        <p:cTn id="372" dur="1" fill="hold">
                                          <p:stCondLst>
                                            <p:cond delay="0"/>
                                          </p:stCondLst>
                                        </p:cTn>
                                        <p:tgtEl>
                                          <p:spTgt spid="501948"/>
                                        </p:tgtEl>
                                        <p:attrNameLst>
                                          <p:attrName>style.visibility</p:attrName>
                                        </p:attrNameLst>
                                      </p:cBhvr>
                                      <p:to>
                                        <p:strVal val="visible"/>
                                      </p:to>
                                    </p:set>
                                  </p:childTnLst>
                                </p:cTn>
                              </p:par>
                              <p:par>
                                <p:cTn id="373" presetID="1" presetClass="entr" presetSubtype="0" fill="hold" grpId="0" nodeType="withEffect">
                                  <p:stCondLst>
                                    <p:cond delay="0"/>
                                  </p:stCondLst>
                                  <p:childTnLst>
                                    <p:set>
                                      <p:cBhvr>
                                        <p:cTn id="374" dur="1" fill="hold">
                                          <p:stCondLst>
                                            <p:cond delay="0"/>
                                          </p:stCondLst>
                                        </p:cTn>
                                        <p:tgtEl>
                                          <p:spTgt spid="501949"/>
                                        </p:tgtEl>
                                        <p:attrNameLst>
                                          <p:attrName>style.visibility</p:attrName>
                                        </p:attrNameLst>
                                      </p:cBhvr>
                                      <p:to>
                                        <p:strVal val="visible"/>
                                      </p:to>
                                    </p:set>
                                  </p:childTnLst>
                                </p:cTn>
                              </p:par>
                              <p:par>
                                <p:cTn id="375" presetID="1" presetClass="entr" presetSubtype="0" fill="hold" grpId="0" nodeType="withEffect">
                                  <p:stCondLst>
                                    <p:cond delay="0"/>
                                  </p:stCondLst>
                                  <p:childTnLst>
                                    <p:set>
                                      <p:cBhvr>
                                        <p:cTn id="376" dur="1" fill="hold">
                                          <p:stCondLst>
                                            <p:cond delay="0"/>
                                          </p:stCondLst>
                                        </p:cTn>
                                        <p:tgtEl>
                                          <p:spTgt spid="501950"/>
                                        </p:tgtEl>
                                        <p:attrNameLst>
                                          <p:attrName>style.visibility</p:attrName>
                                        </p:attrNameLst>
                                      </p:cBhvr>
                                      <p:to>
                                        <p:strVal val="visible"/>
                                      </p:to>
                                    </p:set>
                                  </p:childTnLst>
                                </p:cTn>
                              </p:par>
                              <p:par>
                                <p:cTn id="377" presetID="1" presetClass="entr" presetSubtype="0" fill="hold" grpId="0" nodeType="withEffect">
                                  <p:stCondLst>
                                    <p:cond delay="0"/>
                                  </p:stCondLst>
                                  <p:childTnLst>
                                    <p:set>
                                      <p:cBhvr>
                                        <p:cTn id="378" dur="1" fill="hold">
                                          <p:stCondLst>
                                            <p:cond delay="0"/>
                                          </p:stCondLst>
                                        </p:cTn>
                                        <p:tgtEl>
                                          <p:spTgt spid="501951"/>
                                        </p:tgtEl>
                                        <p:attrNameLst>
                                          <p:attrName>style.visibility</p:attrName>
                                        </p:attrNameLst>
                                      </p:cBhvr>
                                      <p:to>
                                        <p:strVal val="visible"/>
                                      </p:to>
                                    </p:set>
                                  </p:childTnLst>
                                </p:cTn>
                              </p:par>
                              <p:par>
                                <p:cTn id="379" presetID="1" presetClass="entr" presetSubtype="0" fill="hold" grpId="0" nodeType="withEffect">
                                  <p:stCondLst>
                                    <p:cond delay="0"/>
                                  </p:stCondLst>
                                  <p:childTnLst>
                                    <p:set>
                                      <p:cBhvr>
                                        <p:cTn id="380" dur="1" fill="hold">
                                          <p:stCondLst>
                                            <p:cond delay="0"/>
                                          </p:stCondLst>
                                        </p:cTn>
                                        <p:tgtEl>
                                          <p:spTgt spid="501952"/>
                                        </p:tgtEl>
                                        <p:attrNameLst>
                                          <p:attrName>style.visibility</p:attrName>
                                        </p:attrNameLst>
                                      </p:cBhvr>
                                      <p:to>
                                        <p:strVal val="visible"/>
                                      </p:to>
                                    </p:set>
                                  </p:childTnLst>
                                </p:cTn>
                              </p:par>
                              <p:par>
                                <p:cTn id="381" presetID="1" presetClass="entr" presetSubtype="0" fill="hold" grpId="0" nodeType="withEffect">
                                  <p:stCondLst>
                                    <p:cond delay="0"/>
                                  </p:stCondLst>
                                  <p:childTnLst>
                                    <p:set>
                                      <p:cBhvr>
                                        <p:cTn id="382" dur="1" fill="hold">
                                          <p:stCondLst>
                                            <p:cond delay="0"/>
                                          </p:stCondLst>
                                        </p:cTn>
                                        <p:tgtEl>
                                          <p:spTgt spid="501953"/>
                                        </p:tgtEl>
                                        <p:attrNameLst>
                                          <p:attrName>style.visibility</p:attrName>
                                        </p:attrNameLst>
                                      </p:cBhvr>
                                      <p:to>
                                        <p:strVal val="visible"/>
                                      </p:to>
                                    </p:set>
                                  </p:childTnLst>
                                </p:cTn>
                              </p:par>
                              <p:par>
                                <p:cTn id="383" presetID="1" presetClass="entr" presetSubtype="0" fill="hold" grpId="0" nodeType="withEffect">
                                  <p:stCondLst>
                                    <p:cond delay="0"/>
                                  </p:stCondLst>
                                  <p:childTnLst>
                                    <p:set>
                                      <p:cBhvr>
                                        <p:cTn id="384" dur="1" fill="hold">
                                          <p:stCondLst>
                                            <p:cond delay="0"/>
                                          </p:stCondLst>
                                        </p:cTn>
                                        <p:tgtEl>
                                          <p:spTgt spid="501954"/>
                                        </p:tgtEl>
                                        <p:attrNameLst>
                                          <p:attrName>style.visibility</p:attrName>
                                        </p:attrNameLst>
                                      </p:cBhvr>
                                      <p:to>
                                        <p:strVal val="visible"/>
                                      </p:to>
                                    </p:set>
                                  </p:childTnLst>
                                </p:cTn>
                              </p:par>
                              <p:par>
                                <p:cTn id="385" presetID="1" presetClass="entr" presetSubtype="0" fill="hold" grpId="0" nodeType="withEffect">
                                  <p:stCondLst>
                                    <p:cond delay="0"/>
                                  </p:stCondLst>
                                  <p:childTnLst>
                                    <p:set>
                                      <p:cBhvr>
                                        <p:cTn id="386" dur="1" fill="hold">
                                          <p:stCondLst>
                                            <p:cond delay="0"/>
                                          </p:stCondLst>
                                        </p:cTn>
                                        <p:tgtEl>
                                          <p:spTgt spid="501955"/>
                                        </p:tgtEl>
                                        <p:attrNameLst>
                                          <p:attrName>style.visibility</p:attrName>
                                        </p:attrNameLst>
                                      </p:cBhvr>
                                      <p:to>
                                        <p:strVal val="visible"/>
                                      </p:to>
                                    </p:set>
                                  </p:childTnLst>
                                </p:cTn>
                              </p:par>
                              <p:par>
                                <p:cTn id="387" presetID="1" presetClass="entr" presetSubtype="0" fill="hold" grpId="0" nodeType="withEffect">
                                  <p:stCondLst>
                                    <p:cond delay="0"/>
                                  </p:stCondLst>
                                  <p:childTnLst>
                                    <p:set>
                                      <p:cBhvr>
                                        <p:cTn id="388" dur="1" fill="hold">
                                          <p:stCondLst>
                                            <p:cond delay="0"/>
                                          </p:stCondLst>
                                        </p:cTn>
                                        <p:tgtEl>
                                          <p:spTgt spid="501956"/>
                                        </p:tgtEl>
                                        <p:attrNameLst>
                                          <p:attrName>style.visibility</p:attrName>
                                        </p:attrNameLst>
                                      </p:cBhvr>
                                      <p:to>
                                        <p:strVal val="visible"/>
                                      </p:to>
                                    </p:set>
                                  </p:childTnLst>
                                </p:cTn>
                              </p:par>
                              <p:par>
                                <p:cTn id="389" presetID="1" presetClass="entr" presetSubtype="0" fill="hold" grpId="0" nodeType="withEffect">
                                  <p:stCondLst>
                                    <p:cond delay="0"/>
                                  </p:stCondLst>
                                  <p:childTnLst>
                                    <p:set>
                                      <p:cBhvr>
                                        <p:cTn id="390" dur="1" fill="hold">
                                          <p:stCondLst>
                                            <p:cond delay="0"/>
                                          </p:stCondLst>
                                        </p:cTn>
                                        <p:tgtEl>
                                          <p:spTgt spid="501957"/>
                                        </p:tgtEl>
                                        <p:attrNameLst>
                                          <p:attrName>style.visibility</p:attrName>
                                        </p:attrNameLst>
                                      </p:cBhvr>
                                      <p:to>
                                        <p:strVal val="visible"/>
                                      </p:to>
                                    </p:set>
                                  </p:childTnLst>
                                </p:cTn>
                              </p:par>
                              <p:par>
                                <p:cTn id="391" presetID="1" presetClass="entr" presetSubtype="0" fill="hold" grpId="0" nodeType="withEffect">
                                  <p:stCondLst>
                                    <p:cond delay="0"/>
                                  </p:stCondLst>
                                  <p:childTnLst>
                                    <p:set>
                                      <p:cBhvr>
                                        <p:cTn id="392" dur="1" fill="hold">
                                          <p:stCondLst>
                                            <p:cond delay="0"/>
                                          </p:stCondLst>
                                        </p:cTn>
                                        <p:tgtEl>
                                          <p:spTgt spid="501958"/>
                                        </p:tgtEl>
                                        <p:attrNameLst>
                                          <p:attrName>style.visibility</p:attrName>
                                        </p:attrNameLst>
                                      </p:cBhvr>
                                      <p:to>
                                        <p:strVal val="visible"/>
                                      </p:to>
                                    </p:set>
                                  </p:childTnLst>
                                </p:cTn>
                              </p:par>
                              <p:par>
                                <p:cTn id="393" presetID="1" presetClass="entr" presetSubtype="0" fill="hold" grpId="0" nodeType="withEffect">
                                  <p:stCondLst>
                                    <p:cond delay="0"/>
                                  </p:stCondLst>
                                  <p:childTnLst>
                                    <p:set>
                                      <p:cBhvr>
                                        <p:cTn id="394" dur="1" fill="hold">
                                          <p:stCondLst>
                                            <p:cond delay="0"/>
                                          </p:stCondLst>
                                        </p:cTn>
                                        <p:tgtEl>
                                          <p:spTgt spid="501959"/>
                                        </p:tgtEl>
                                        <p:attrNameLst>
                                          <p:attrName>style.visibility</p:attrName>
                                        </p:attrNameLst>
                                      </p:cBhvr>
                                      <p:to>
                                        <p:strVal val="visible"/>
                                      </p:to>
                                    </p:set>
                                  </p:childTnLst>
                                </p:cTn>
                              </p:par>
                              <p:par>
                                <p:cTn id="395" presetID="1" presetClass="entr" presetSubtype="0" fill="hold" grpId="0" nodeType="withEffect">
                                  <p:stCondLst>
                                    <p:cond delay="0"/>
                                  </p:stCondLst>
                                  <p:childTnLst>
                                    <p:set>
                                      <p:cBhvr>
                                        <p:cTn id="396" dur="1" fill="hold">
                                          <p:stCondLst>
                                            <p:cond delay="0"/>
                                          </p:stCondLst>
                                        </p:cTn>
                                        <p:tgtEl>
                                          <p:spTgt spid="501960"/>
                                        </p:tgtEl>
                                        <p:attrNameLst>
                                          <p:attrName>style.visibility</p:attrName>
                                        </p:attrNameLst>
                                      </p:cBhvr>
                                      <p:to>
                                        <p:strVal val="visible"/>
                                      </p:to>
                                    </p:set>
                                  </p:childTnLst>
                                </p:cTn>
                              </p:par>
                              <p:par>
                                <p:cTn id="397" presetID="1" presetClass="entr" presetSubtype="0" fill="hold" grpId="0" nodeType="withEffect">
                                  <p:stCondLst>
                                    <p:cond delay="0"/>
                                  </p:stCondLst>
                                  <p:childTnLst>
                                    <p:set>
                                      <p:cBhvr>
                                        <p:cTn id="398" dur="1" fill="hold">
                                          <p:stCondLst>
                                            <p:cond delay="0"/>
                                          </p:stCondLst>
                                        </p:cTn>
                                        <p:tgtEl>
                                          <p:spTgt spid="501961"/>
                                        </p:tgtEl>
                                        <p:attrNameLst>
                                          <p:attrName>style.visibility</p:attrName>
                                        </p:attrNameLst>
                                      </p:cBhvr>
                                      <p:to>
                                        <p:strVal val="visible"/>
                                      </p:to>
                                    </p:set>
                                  </p:childTnLst>
                                </p:cTn>
                              </p:par>
                              <p:par>
                                <p:cTn id="399" presetID="1" presetClass="entr" presetSubtype="0" fill="hold" grpId="0" nodeType="withEffect">
                                  <p:stCondLst>
                                    <p:cond delay="0"/>
                                  </p:stCondLst>
                                  <p:childTnLst>
                                    <p:set>
                                      <p:cBhvr>
                                        <p:cTn id="400" dur="1" fill="hold">
                                          <p:stCondLst>
                                            <p:cond delay="0"/>
                                          </p:stCondLst>
                                        </p:cTn>
                                        <p:tgtEl>
                                          <p:spTgt spid="501962"/>
                                        </p:tgtEl>
                                        <p:attrNameLst>
                                          <p:attrName>style.visibility</p:attrName>
                                        </p:attrNameLst>
                                      </p:cBhvr>
                                      <p:to>
                                        <p:strVal val="visible"/>
                                      </p:to>
                                    </p:set>
                                  </p:childTnLst>
                                </p:cTn>
                              </p:par>
                              <p:par>
                                <p:cTn id="401" presetID="1" presetClass="entr" presetSubtype="0" fill="hold" grpId="0" nodeType="withEffect">
                                  <p:stCondLst>
                                    <p:cond delay="0"/>
                                  </p:stCondLst>
                                  <p:childTnLst>
                                    <p:set>
                                      <p:cBhvr>
                                        <p:cTn id="402" dur="1" fill="hold">
                                          <p:stCondLst>
                                            <p:cond delay="0"/>
                                          </p:stCondLst>
                                        </p:cTn>
                                        <p:tgtEl>
                                          <p:spTgt spid="501963"/>
                                        </p:tgtEl>
                                        <p:attrNameLst>
                                          <p:attrName>style.visibility</p:attrName>
                                        </p:attrNameLst>
                                      </p:cBhvr>
                                      <p:to>
                                        <p:strVal val="visible"/>
                                      </p:to>
                                    </p:set>
                                  </p:childTnLst>
                                </p:cTn>
                              </p:par>
                              <p:par>
                                <p:cTn id="403" presetID="1" presetClass="entr" presetSubtype="0" fill="hold" grpId="0" nodeType="withEffect">
                                  <p:stCondLst>
                                    <p:cond delay="0"/>
                                  </p:stCondLst>
                                  <p:childTnLst>
                                    <p:set>
                                      <p:cBhvr>
                                        <p:cTn id="404" dur="1" fill="hold">
                                          <p:stCondLst>
                                            <p:cond delay="0"/>
                                          </p:stCondLst>
                                        </p:cTn>
                                        <p:tgtEl>
                                          <p:spTgt spid="501964"/>
                                        </p:tgtEl>
                                        <p:attrNameLst>
                                          <p:attrName>style.visibility</p:attrName>
                                        </p:attrNameLst>
                                      </p:cBhvr>
                                      <p:to>
                                        <p:strVal val="visible"/>
                                      </p:to>
                                    </p:set>
                                  </p:childTnLst>
                                </p:cTn>
                              </p:par>
                              <p:par>
                                <p:cTn id="405" presetID="1" presetClass="entr" presetSubtype="0" fill="hold" grpId="0" nodeType="withEffect">
                                  <p:stCondLst>
                                    <p:cond delay="0"/>
                                  </p:stCondLst>
                                  <p:childTnLst>
                                    <p:set>
                                      <p:cBhvr>
                                        <p:cTn id="406" dur="1" fill="hold">
                                          <p:stCondLst>
                                            <p:cond delay="0"/>
                                          </p:stCondLst>
                                        </p:cTn>
                                        <p:tgtEl>
                                          <p:spTgt spid="501965"/>
                                        </p:tgtEl>
                                        <p:attrNameLst>
                                          <p:attrName>style.visibility</p:attrName>
                                        </p:attrNameLst>
                                      </p:cBhvr>
                                      <p:to>
                                        <p:strVal val="visible"/>
                                      </p:to>
                                    </p:set>
                                  </p:childTnLst>
                                </p:cTn>
                              </p:par>
                              <p:par>
                                <p:cTn id="407" presetID="1" presetClass="entr" presetSubtype="0" fill="hold" grpId="0" nodeType="withEffect">
                                  <p:stCondLst>
                                    <p:cond delay="0"/>
                                  </p:stCondLst>
                                  <p:childTnLst>
                                    <p:set>
                                      <p:cBhvr>
                                        <p:cTn id="408" dur="1" fill="hold">
                                          <p:stCondLst>
                                            <p:cond delay="0"/>
                                          </p:stCondLst>
                                        </p:cTn>
                                        <p:tgtEl>
                                          <p:spTgt spid="501966"/>
                                        </p:tgtEl>
                                        <p:attrNameLst>
                                          <p:attrName>style.visibility</p:attrName>
                                        </p:attrNameLst>
                                      </p:cBhvr>
                                      <p:to>
                                        <p:strVal val="visible"/>
                                      </p:to>
                                    </p:set>
                                  </p:childTnLst>
                                </p:cTn>
                              </p:par>
                              <p:par>
                                <p:cTn id="409" presetID="1" presetClass="entr" presetSubtype="0" fill="hold" grpId="0" nodeType="withEffect">
                                  <p:stCondLst>
                                    <p:cond delay="0"/>
                                  </p:stCondLst>
                                  <p:childTnLst>
                                    <p:set>
                                      <p:cBhvr>
                                        <p:cTn id="410" dur="1" fill="hold">
                                          <p:stCondLst>
                                            <p:cond delay="0"/>
                                          </p:stCondLst>
                                        </p:cTn>
                                        <p:tgtEl>
                                          <p:spTgt spid="501967"/>
                                        </p:tgtEl>
                                        <p:attrNameLst>
                                          <p:attrName>style.visibility</p:attrName>
                                        </p:attrNameLst>
                                      </p:cBhvr>
                                      <p:to>
                                        <p:strVal val="visible"/>
                                      </p:to>
                                    </p:set>
                                  </p:childTnLst>
                                </p:cTn>
                              </p:par>
                              <p:par>
                                <p:cTn id="411" presetID="1" presetClass="entr" presetSubtype="0" fill="hold" grpId="0" nodeType="withEffect">
                                  <p:stCondLst>
                                    <p:cond delay="0"/>
                                  </p:stCondLst>
                                  <p:childTnLst>
                                    <p:set>
                                      <p:cBhvr>
                                        <p:cTn id="412" dur="1" fill="hold">
                                          <p:stCondLst>
                                            <p:cond delay="0"/>
                                          </p:stCondLst>
                                        </p:cTn>
                                        <p:tgtEl>
                                          <p:spTgt spid="501968"/>
                                        </p:tgtEl>
                                        <p:attrNameLst>
                                          <p:attrName>style.visibility</p:attrName>
                                        </p:attrNameLst>
                                      </p:cBhvr>
                                      <p:to>
                                        <p:strVal val="visible"/>
                                      </p:to>
                                    </p:set>
                                  </p:childTnLst>
                                </p:cTn>
                              </p:par>
                              <p:par>
                                <p:cTn id="413" presetID="1" presetClass="entr" presetSubtype="0" fill="hold" grpId="0" nodeType="withEffect">
                                  <p:stCondLst>
                                    <p:cond delay="0"/>
                                  </p:stCondLst>
                                  <p:childTnLst>
                                    <p:set>
                                      <p:cBhvr>
                                        <p:cTn id="414" dur="1" fill="hold">
                                          <p:stCondLst>
                                            <p:cond delay="0"/>
                                          </p:stCondLst>
                                        </p:cTn>
                                        <p:tgtEl>
                                          <p:spTgt spid="501969"/>
                                        </p:tgtEl>
                                        <p:attrNameLst>
                                          <p:attrName>style.visibility</p:attrName>
                                        </p:attrNameLst>
                                      </p:cBhvr>
                                      <p:to>
                                        <p:strVal val="visible"/>
                                      </p:to>
                                    </p:set>
                                  </p:childTnLst>
                                </p:cTn>
                              </p:par>
                              <p:par>
                                <p:cTn id="415" presetID="1" presetClass="entr" presetSubtype="0" fill="hold" grpId="0" nodeType="withEffect">
                                  <p:stCondLst>
                                    <p:cond delay="0"/>
                                  </p:stCondLst>
                                  <p:childTnLst>
                                    <p:set>
                                      <p:cBhvr>
                                        <p:cTn id="416" dur="1" fill="hold">
                                          <p:stCondLst>
                                            <p:cond delay="0"/>
                                          </p:stCondLst>
                                        </p:cTn>
                                        <p:tgtEl>
                                          <p:spTgt spid="501970"/>
                                        </p:tgtEl>
                                        <p:attrNameLst>
                                          <p:attrName>style.visibility</p:attrName>
                                        </p:attrNameLst>
                                      </p:cBhvr>
                                      <p:to>
                                        <p:strVal val="visible"/>
                                      </p:to>
                                    </p:set>
                                  </p:childTnLst>
                                </p:cTn>
                              </p:par>
                              <p:par>
                                <p:cTn id="417" presetID="1" presetClass="entr" presetSubtype="0" fill="hold" grpId="0" nodeType="withEffect">
                                  <p:stCondLst>
                                    <p:cond delay="0"/>
                                  </p:stCondLst>
                                  <p:childTnLst>
                                    <p:set>
                                      <p:cBhvr>
                                        <p:cTn id="418" dur="1" fill="hold">
                                          <p:stCondLst>
                                            <p:cond delay="0"/>
                                          </p:stCondLst>
                                        </p:cTn>
                                        <p:tgtEl>
                                          <p:spTgt spid="501971"/>
                                        </p:tgtEl>
                                        <p:attrNameLst>
                                          <p:attrName>style.visibility</p:attrName>
                                        </p:attrNameLst>
                                      </p:cBhvr>
                                      <p:to>
                                        <p:strVal val="visible"/>
                                      </p:to>
                                    </p:set>
                                  </p:childTnLst>
                                </p:cTn>
                              </p:par>
                              <p:par>
                                <p:cTn id="419" presetID="1" presetClass="entr" presetSubtype="0" fill="hold" grpId="0" nodeType="withEffect">
                                  <p:stCondLst>
                                    <p:cond delay="0"/>
                                  </p:stCondLst>
                                  <p:childTnLst>
                                    <p:set>
                                      <p:cBhvr>
                                        <p:cTn id="420" dur="1" fill="hold">
                                          <p:stCondLst>
                                            <p:cond delay="0"/>
                                          </p:stCondLst>
                                        </p:cTn>
                                        <p:tgtEl>
                                          <p:spTgt spid="501972"/>
                                        </p:tgtEl>
                                        <p:attrNameLst>
                                          <p:attrName>style.visibility</p:attrName>
                                        </p:attrNameLst>
                                      </p:cBhvr>
                                      <p:to>
                                        <p:strVal val="visible"/>
                                      </p:to>
                                    </p:set>
                                  </p:childTnLst>
                                </p:cTn>
                              </p:par>
                              <p:par>
                                <p:cTn id="421" presetID="1" presetClass="entr" presetSubtype="0" fill="hold" grpId="0" nodeType="withEffect">
                                  <p:stCondLst>
                                    <p:cond delay="0"/>
                                  </p:stCondLst>
                                  <p:childTnLst>
                                    <p:set>
                                      <p:cBhvr>
                                        <p:cTn id="422" dur="1" fill="hold">
                                          <p:stCondLst>
                                            <p:cond delay="0"/>
                                          </p:stCondLst>
                                        </p:cTn>
                                        <p:tgtEl>
                                          <p:spTgt spid="501973"/>
                                        </p:tgtEl>
                                        <p:attrNameLst>
                                          <p:attrName>style.visibility</p:attrName>
                                        </p:attrNameLst>
                                      </p:cBhvr>
                                      <p:to>
                                        <p:strVal val="visible"/>
                                      </p:to>
                                    </p:set>
                                  </p:childTnLst>
                                </p:cTn>
                              </p:par>
                              <p:par>
                                <p:cTn id="423" presetID="1" presetClass="entr" presetSubtype="0" fill="hold" grpId="0" nodeType="withEffect">
                                  <p:stCondLst>
                                    <p:cond delay="0"/>
                                  </p:stCondLst>
                                  <p:childTnLst>
                                    <p:set>
                                      <p:cBhvr>
                                        <p:cTn id="424" dur="1" fill="hold">
                                          <p:stCondLst>
                                            <p:cond delay="0"/>
                                          </p:stCondLst>
                                        </p:cTn>
                                        <p:tgtEl>
                                          <p:spTgt spid="501974"/>
                                        </p:tgtEl>
                                        <p:attrNameLst>
                                          <p:attrName>style.visibility</p:attrName>
                                        </p:attrNameLst>
                                      </p:cBhvr>
                                      <p:to>
                                        <p:strVal val="visible"/>
                                      </p:to>
                                    </p:set>
                                  </p:childTnLst>
                                </p:cTn>
                              </p:par>
                              <p:par>
                                <p:cTn id="425" presetID="1" presetClass="entr" presetSubtype="0" fill="hold" grpId="0" nodeType="withEffect">
                                  <p:stCondLst>
                                    <p:cond delay="0"/>
                                  </p:stCondLst>
                                  <p:childTnLst>
                                    <p:set>
                                      <p:cBhvr>
                                        <p:cTn id="426" dur="1" fill="hold">
                                          <p:stCondLst>
                                            <p:cond delay="0"/>
                                          </p:stCondLst>
                                        </p:cTn>
                                        <p:tgtEl>
                                          <p:spTgt spid="501975"/>
                                        </p:tgtEl>
                                        <p:attrNameLst>
                                          <p:attrName>style.visibility</p:attrName>
                                        </p:attrNameLst>
                                      </p:cBhvr>
                                      <p:to>
                                        <p:strVal val="visible"/>
                                      </p:to>
                                    </p:set>
                                  </p:childTnLst>
                                </p:cTn>
                              </p:par>
                              <p:par>
                                <p:cTn id="427" presetID="1" presetClass="entr" presetSubtype="0" fill="hold" grpId="0" nodeType="withEffect">
                                  <p:stCondLst>
                                    <p:cond delay="0"/>
                                  </p:stCondLst>
                                  <p:childTnLst>
                                    <p:set>
                                      <p:cBhvr>
                                        <p:cTn id="428" dur="1" fill="hold">
                                          <p:stCondLst>
                                            <p:cond delay="0"/>
                                          </p:stCondLst>
                                        </p:cTn>
                                        <p:tgtEl>
                                          <p:spTgt spid="501976"/>
                                        </p:tgtEl>
                                        <p:attrNameLst>
                                          <p:attrName>style.visibility</p:attrName>
                                        </p:attrNameLst>
                                      </p:cBhvr>
                                      <p:to>
                                        <p:strVal val="visible"/>
                                      </p:to>
                                    </p:set>
                                  </p:childTnLst>
                                </p:cTn>
                              </p:par>
                              <p:par>
                                <p:cTn id="429" presetID="1" presetClass="entr" presetSubtype="0" fill="hold" grpId="0" nodeType="withEffect">
                                  <p:stCondLst>
                                    <p:cond delay="0"/>
                                  </p:stCondLst>
                                  <p:childTnLst>
                                    <p:set>
                                      <p:cBhvr>
                                        <p:cTn id="430" dur="1" fill="hold">
                                          <p:stCondLst>
                                            <p:cond delay="0"/>
                                          </p:stCondLst>
                                        </p:cTn>
                                        <p:tgtEl>
                                          <p:spTgt spid="501977"/>
                                        </p:tgtEl>
                                        <p:attrNameLst>
                                          <p:attrName>style.visibility</p:attrName>
                                        </p:attrNameLst>
                                      </p:cBhvr>
                                      <p:to>
                                        <p:strVal val="visible"/>
                                      </p:to>
                                    </p:set>
                                  </p:childTnLst>
                                </p:cTn>
                              </p:par>
                              <p:par>
                                <p:cTn id="431" presetID="1" presetClass="entr" presetSubtype="0" fill="hold" grpId="0" nodeType="withEffect">
                                  <p:stCondLst>
                                    <p:cond delay="0"/>
                                  </p:stCondLst>
                                  <p:childTnLst>
                                    <p:set>
                                      <p:cBhvr>
                                        <p:cTn id="432" dur="1" fill="hold">
                                          <p:stCondLst>
                                            <p:cond delay="0"/>
                                          </p:stCondLst>
                                        </p:cTn>
                                        <p:tgtEl>
                                          <p:spTgt spid="501978"/>
                                        </p:tgtEl>
                                        <p:attrNameLst>
                                          <p:attrName>style.visibility</p:attrName>
                                        </p:attrNameLst>
                                      </p:cBhvr>
                                      <p:to>
                                        <p:strVal val="visible"/>
                                      </p:to>
                                    </p:set>
                                  </p:childTnLst>
                                </p:cTn>
                              </p:par>
                              <p:par>
                                <p:cTn id="433" presetID="1" presetClass="entr" presetSubtype="0" fill="hold" grpId="0" nodeType="withEffect">
                                  <p:stCondLst>
                                    <p:cond delay="0"/>
                                  </p:stCondLst>
                                  <p:childTnLst>
                                    <p:set>
                                      <p:cBhvr>
                                        <p:cTn id="434" dur="1" fill="hold">
                                          <p:stCondLst>
                                            <p:cond delay="0"/>
                                          </p:stCondLst>
                                        </p:cTn>
                                        <p:tgtEl>
                                          <p:spTgt spid="501979"/>
                                        </p:tgtEl>
                                        <p:attrNameLst>
                                          <p:attrName>style.visibility</p:attrName>
                                        </p:attrNameLst>
                                      </p:cBhvr>
                                      <p:to>
                                        <p:strVal val="visible"/>
                                      </p:to>
                                    </p:set>
                                  </p:childTnLst>
                                </p:cTn>
                              </p:par>
                              <p:par>
                                <p:cTn id="435" presetID="1" presetClass="entr" presetSubtype="0" fill="hold" grpId="0" nodeType="withEffect">
                                  <p:stCondLst>
                                    <p:cond delay="0"/>
                                  </p:stCondLst>
                                  <p:childTnLst>
                                    <p:set>
                                      <p:cBhvr>
                                        <p:cTn id="436" dur="1" fill="hold">
                                          <p:stCondLst>
                                            <p:cond delay="0"/>
                                          </p:stCondLst>
                                        </p:cTn>
                                        <p:tgtEl>
                                          <p:spTgt spid="501980"/>
                                        </p:tgtEl>
                                        <p:attrNameLst>
                                          <p:attrName>style.visibility</p:attrName>
                                        </p:attrNameLst>
                                      </p:cBhvr>
                                      <p:to>
                                        <p:strVal val="visible"/>
                                      </p:to>
                                    </p:set>
                                  </p:childTnLst>
                                </p:cTn>
                              </p:par>
                              <p:par>
                                <p:cTn id="437" presetID="1" presetClass="entr" presetSubtype="0" fill="hold" grpId="0" nodeType="withEffect">
                                  <p:stCondLst>
                                    <p:cond delay="0"/>
                                  </p:stCondLst>
                                  <p:childTnLst>
                                    <p:set>
                                      <p:cBhvr>
                                        <p:cTn id="438" dur="1" fill="hold">
                                          <p:stCondLst>
                                            <p:cond delay="0"/>
                                          </p:stCondLst>
                                        </p:cTn>
                                        <p:tgtEl>
                                          <p:spTgt spid="501981"/>
                                        </p:tgtEl>
                                        <p:attrNameLst>
                                          <p:attrName>style.visibility</p:attrName>
                                        </p:attrNameLst>
                                      </p:cBhvr>
                                      <p:to>
                                        <p:strVal val="visible"/>
                                      </p:to>
                                    </p:set>
                                  </p:childTnLst>
                                </p:cTn>
                              </p:par>
                              <p:par>
                                <p:cTn id="439" presetID="1" presetClass="entr" presetSubtype="0" fill="hold" grpId="0" nodeType="withEffect">
                                  <p:stCondLst>
                                    <p:cond delay="0"/>
                                  </p:stCondLst>
                                  <p:childTnLst>
                                    <p:set>
                                      <p:cBhvr>
                                        <p:cTn id="440" dur="1" fill="hold">
                                          <p:stCondLst>
                                            <p:cond delay="0"/>
                                          </p:stCondLst>
                                        </p:cTn>
                                        <p:tgtEl>
                                          <p:spTgt spid="501982"/>
                                        </p:tgtEl>
                                        <p:attrNameLst>
                                          <p:attrName>style.visibility</p:attrName>
                                        </p:attrNameLst>
                                      </p:cBhvr>
                                      <p:to>
                                        <p:strVal val="visible"/>
                                      </p:to>
                                    </p:set>
                                  </p:childTnLst>
                                </p:cTn>
                              </p:par>
                              <p:par>
                                <p:cTn id="441" presetID="1" presetClass="entr" presetSubtype="0" fill="hold" grpId="0" nodeType="withEffect">
                                  <p:stCondLst>
                                    <p:cond delay="0"/>
                                  </p:stCondLst>
                                  <p:childTnLst>
                                    <p:set>
                                      <p:cBhvr>
                                        <p:cTn id="442" dur="1" fill="hold">
                                          <p:stCondLst>
                                            <p:cond delay="0"/>
                                          </p:stCondLst>
                                        </p:cTn>
                                        <p:tgtEl>
                                          <p:spTgt spid="501983"/>
                                        </p:tgtEl>
                                        <p:attrNameLst>
                                          <p:attrName>style.visibility</p:attrName>
                                        </p:attrNameLst>
                                      </p:cBhvr>
                                      <p:to>
                                        <p:strVal val="visible"/>
                                      </p:to>
                                    </p:set>
                                  </p:childTnLst>
                                </p:cTn>
                              </p:par>
                              <p:par>
                                <p:cTn id="443" presetID="1" presetClass="entr" presetSubtype="0" fill="hold" grpId="0" nodeType="withEffect">
                                  <p:stCondLst>
                                    <p:cond delay="0"/>
                                  </p:stCondLst>
                                  <p:childTnLst>
                                    <p:set>
                                      <p:cBhvr>
                                        <p:cTn id="444" dur="1" fill="hold">
                                          <p:stCondLst>
                                            <p:cond delay="0"/>
                                          </p:stCondLst>
                                        </p:cTn>
                                        <p:tgtEl>
                                          <p:spTgt spid="501984"/>
                                        </p:tgtEl>
                                        <p:attrNameLst>
                                          <p:attrName>style.visibility</p:attrName>
                                        </p:attrNameLst>
                                      </p:cBhvr>
                                      <p:to>
                                        <p:strVal val="visible"/>
                                      </p:to>
                                    </p:set>
                                  </p:childTnLst>
                                </p:cTn>
                              </p:par>
                              <p:par>
                                <p:cTn id="445" presetID="1" presetClass="entr" presetSubtype="0" fill="hold" grpId="0" nodeType="withEffect">
                                  <p:stCondLst>
                                    <p:cond delay="0"/>
                                  </p:stCondLst>
                                  <p:childTnLst>
                                    <p:set>
                                      <p:cBhvr>
                                        <p:cTn id="446" dur="1" fill="hold">
                                          <p:stCondLst>
                                            <p:cond delay="0"/>
                                          </p:stCondLst>
                                        </p:cTn>
                                        <p:tgtEl>
                                          <p:spTgt spid="501985"/>
                                        </p:tgtEl>
                                        <p:attrNameLst>
                                          <p:attrName>style.visibility</p:attrName>
                                        </p:attrNameLst>
                                      </p:cBhvr>
                                      <p:to>
                                        <p:strVal val="visible"/>
                                      </p:to>
                                    </p:set>
                                  </p:childTnLst>
                                </p:cTn>
                              </p:par>
                              <p:par>
                                <p:cTn id="447" presetID="1" presetClass="entr" presetSubtype="0" fill="hold" grpId="0" nodeType="withEffect">
                                  <p:stCondLst>
                                    <p:cond delay="0"/>
                                  </p:stCondLst>
                                  <p:childTnLst>
                                    <p:set>
                                      <p:cBhvr>
                                        <p:cTn id="448" dur="1" fill="hold">
                                          <p:stCondLst>
                                            <p:cond delay="0"/>
                                          </p:stCondLst>
                                        </p:cTn>
                                        <p:tgtEl>
                                          <p:spTgt spid="501986"/>
                                        </p:tgtEl>
                                        <p:attrNameLst>
                                          <p:attrName>style.visibility</p:attrName>
                                        </p:attrNameLst>
                                      </p:cBhvr>
                                      <p:to>
                                        <p:strVal val="visible"/>
                                      </p:to>
                                    </p:set>
                                  </p:childTnLst>
                                </p:cTn>
                              </p:par>
                              <p:par>
                                <p:cTn id="449" presetID="1" presetClass="entr" presetSubtype="0" fill="hold" grpId="0" nodeType="withEffect">
                                  <p:stCondLst>
                                    <p:cond delay="0"/>
                                  </p:stCondLst>
                                  <p:childTnLst>
                                    <p:set>
                                      <p:cBhvr>
                                        <p:cTn id="450" dur="1" fill="hold">
                                          <p:stCondLst>
                                            <p:cond delay="0"/>
                                          </p:stCondLst>
                                        </p:cTn>
                                        <p:tgtEl>
                                          <p:spTgt spid="501987"/>
                                        </p:tgtEl>
                                        <p:attrNameLst>
                                          <p:attrName>style.visibility</p:attrName>
                                        </p:attrNameLst>
                                      </p:cBhvr>
                                      <p:to>
                                        <p:strVal val="visible"/>
                                      </p:to>
                                    </p:set>
                                  </p:childTnLst>
                                </p:cTn>
                              </p:par>
                              <p:par>
                                <p:cTn id="451" presetID="1" presetClass="entr" presetSubtype="0" fill="hold" grpId="0" nodeType="withEffect">
                                  <p:stCondLst>
                                    <p:cond delay="0"/>
                                  </p:stCondLst>
                                  <p:childTnLst>
                                    <p:set>
                                      <p:cBhvr>
                                        <p:cTn id="452" dur="1" fill="hold">
                                          <p:stCondLst>
                                            <p:cond delay="0"/>
                                          </p:stCondLst>
                                        </p:cTn>
                                        <p:tgtEl>
                                          <p:spTgt spid="501988"/>
                                        </p:tgtEl>
                                        <p:attrNameLst>
                                          <p:attrName>style.visibility</p:attrName>
                                        </p:attrNameLst>
                                      </p:cBhvr>
                                      <p:to>
                                        <p:strVal val="visible"/>
                                      </p:to>
                                    </p:set>
                                  </p:childTnLst>
                                </p:cTn>
                              </p:par>
                              <p:par>
                                <p:cTn id="453" presetID="1" presetClass="entr" presetSubtype="0" fill="hold" grpId="0" nodeType="withEffect">
                                  <p:stCondLst>
                                    <p:cond delay="0"/>
                                  </p:stCondLst>
                                  <p:childTnLst>
                                    <p:set>
                                      <p:cBhvr>
                                        <p:cTn id="454" dur="1" fill="hold">
                                          <p:stCondLst>
                                            <p:cond delay="0"/>
                                          </p:stCondLst>
                                        </p:cTn>
                                        <p:tgtEl>
                                          <p:spTgt spid="501989"/>
                                        </p:tgtEl>
                                        <p:attrNameLst>
                                          <p:attrName>style.visibility</p:attrName>
                                        </p:attrNameLst>
                                      </p:cBhvr>
                                      <p:to>
                                        <p:strVal val="visible"/>
                                      </p:to>
                                    </p:set>
                                  </p:childTnLst>
                                </p:cTn>
                              </p:par>
                              <p:par>
                                <p:cTn id="455" presetID="1" presetClass="entr" presetSubtype="0" fill="hold" grpId="0" nodeType="withEffect">
                                  <p:stCondLst>
                                    <p:cond delay="0"/>
                                  </p:stCondLst>
                                  <p:childTnLst>
                                    <p:set>
                                      <p:cBhvr>
                                        <p:cTn id="456" dur="1" fill="hold">
                                          <p:stCondLst>
                                            <p:cond delay="0"/>
                                          </p:stCondLst>
                                        </p:cTn>
                                        <p:tgtEl>
                                          <p:spTgt spid="501990"/>
                                        </p:tgtEl>
                                        <p:attrNameLst>
                                          <p:attrName>style.visibility</p:attrName>
                                        </p:attrNameLst>
                                      </p:cBhvr>
                                      <p:to>
                                        <p:strVal val="visible"/>
                                      </p:to>
                                    </p:set>
                                  </p:childTnLst>
                                </p:cTn>
                              </p:par>
                              <p:par>
                                <p:cTn id="457" presetID="1" presetClass="entr" presetSubtype="0" fill="hold" grpId="0" nodeType="withEffect">
                                  <p:stCondLst>
                                    <p:cond delay="0"/>
                                  </p:stCondLst>
                                  <p:childTnLst>
                                    <p:set>
                                      <p:cBhvr>
                                        <p:cTn id="458" dur="1" fill="hold">
                                          <p:stCondLst>
                                            <p:cond delay="0"/>
                                          </p:stCondLst>
                                        </p:cTn>
                                        <p:tgtEl>
                                          <p:spTgt spid="501991"/>
                                        </p:tgtEl>
                                        <p:attrNameLst>
                                          <p:attrName>style.visibility</p:attrName>
                                        </p:attrNameLst>
                                      </p:cBhvr>
                                      <p:to>
                                        <p:strVal val="visible"/>
                                      </p:to>
                                    </p:set>
                                  </p:childTnLst>
                                </p:cTn>
                              </p:par>
                              <p:par>
                                <p:cTn id="459" presetID="1" presetClass="entr" presetSubtype="0" fill="hold" grpId="0" nodeType="withEffect">
                                  <p:stCondLst>
                                    <p:cond delay="0"/>
                                  </p:stCondLst>
                                  <p:childTnLst>
                                    <p:set>
                                      <p:cBhvr>
                                        <p:cTn id="460" dur="1" fill="hold">
                                          <p:stCondLst>
                                            <p:cond delay="0"/>
                                          </p:stCondLst>
                                        </p:cTn>
                                        <p:tgtEl>
                                          <p:spTgt spid="501992"/>
                                        </p:tgtEl>
                                        <p:attrNameLst>
                                          <p:attrName>style.visibility</p:attrName>
                                        </p:attrNameLst>
                                      </p:cBhvr>
                                      <p:to>
                                        <p:strVal val="visible"/>
                                      </p:to>
                                    </p:set>
                                  </p:childTnLst>
                                </p:cTn>
                              </p:par>
                              <p:par>
                                <p:cTn id="461" presetID="1" presetClass="entr" presetSubtype="0" fill="hold" grpId="0" nodeType="withEffect">
                                  <p:stCondLst>
                                    <p:cond delay="0"/>
                                  </p:stCondLst>
                                  <p:childTnLst>
                                    <p:set>
                                      <p:cBhvr>
                                        <p:cTn id="462" dur="1" fill="hold">
                                          <p:stCondLst>
                                            <p:cond delay="0"/>
                                          </p:stCondLst>
                                        </p:cTn>
                                        <p:tgtEl>
                                          <p:spTgt spid="501993"/>
                                        </p:tgtEl>
                                        <p:attrNameLst>
                                          <p:attrName>style.visibility</p:attrName>
                                        </p:attrNameLst>
                                      </p:cBhvr>
                                      <p:to>
                                        <p:strVal val="visible"/>
                                      </p:to>
                                    </p:set>
                                  </p:childTnLst>
                                </p:cTn>
                              </p:par>
                              <p:par>
                                <p:cTn id="463" presetID="1" presetClass="entr" presetSubtype="0" fill="hold" grpId="0" nodeType="withEffect">
                                  <p:stCondLst>
                                    <p:cond delay="0"/>
                                  </p:stCondLst>
                                  <p:childTnLst>
                                    <p:set>
                                      <p:cBhvr>
                                        <p:cTn id="464" dur="1" fill="hold">
                                          <p:stCondLst>
                                            <p:cond delay="0"/>
                                          </p:stCondLst>
                                        </p:cTn>
                                        <p:tgtEl>
                                          <p:spTgt spid="501994"/>
                                        </p:tgtEl>
                                        <p:attrNameLst>
                                          <p:attrName>style.visibility</p:attrName>
                                        </p:attrNameLst>
                                      </p:cBhvr>
                                      <p:to>
                                        <p:strVal val="visible"/>
                                      </p:to>
                                    </p:set>
                                  </p:childTnLst>
                                </p:cTn>
                              </p:par>
                              <p:par>
                                <p:cTn id="465" presetID="1" presetClass="entr" presetSubtype="0" fill="hold" grpId="0" nodeType="withEffect">
                                  <p:stCondLst>
                                    <p:cond delay="0"/>
                                  </p:stCondLst>
                                  <p:childTnLst>
                                    <p:set>
                                      <p:cBhvr>
                                        <p:cTn id="466" dur="1" fill="hold">
                                          <p:stCondLst>
                                            <p:cond delay="0"/>
                                          </p:stCondLst>
                                        </p:cTn>
                                        <p:tgtEl>
                                          <p:spTgt spid="501995"/>
                                        </p:tgtEl>
                                        <p:attrNameLst>
                                          <p:attrName>style.visibility</p:attrName>
                                        </p:attrNameLst>
                                      </p:cBhvr>
                                      <p:to>
                                        <p:strVal val="visible"/>
                                      </p:to>
                                    </p:set>
                                  </p:childTnLst>
                                </p:cTn>
                              </p:par>
                              <p:par>
                                <p:cTn id="467" presetID="1" presetClass="entr" presetSubtype="0" fill="hold" grpId="0" nodeType="withEffect">
                                  <p:stCondLst>
                                    <p:cond delay="0"/>
                                  </p:stCondLst>
                                  <p:childTnLst>
                                    <p:set>
                                      <p:cBhvr>
                                        <p:cTn id="468" dur="1" fill="hold">
                                          <p:stCondLst>
                                            <p:cond delay="0"/>
                                          </p:stCondLst>
                                        </p:cTn>
                                        <p:tgtEl>
                                          <p:spTgt spid="501996"/>
                                        </p:tgtEl>
                                        <p:attrNameLst>
                                          <p:attrName>style.visibility</p:attrName>
                                        </p:attrNameLst>
                                      </p:cBhvr>
                                      <p:to>
                                        <p:strVal val="visible"/>
                                      </p:to>
                                    </p:set>
                                  </p:childTnLst>
                                </p:cTn>
                              </p:par>
                              <p:par>
                                <p:cTn id="469" presetID="1" presetClass="entr" presetSubtype="0" fill="hold" grpId="0" nodeType="withEffect">
                                  <p:stCondLst>
                                    <p:cond delay="0"/>
                                  </p:stCondLst>
                                  <p:childTnLst>
                                    <p:set>
                                      <p:cBhvr>
                                        <p:cTn id="470" dur="1" fill="hold">
                                          <p:stCondLst>
                                            <p:cond delay="0"/>
                                          </p:stCondLst>
                                        </p:cTn>
                                        <p:tgtEl>
                                          <p:spTgt spid="501997"/>
                                        </p:tgtEl>
                                        <p:attrNameLst>
                                          <p:attrName>style.visibility</p:attrName>
                                        </p:attrNameLst>
                                      </p:cBhvr>
                                      <p:to>
                                        <p:strVal val="visible"/>
                                      </p:to>
                                    </p:set>
                                  </p:childTnLst>
                                </p:cTn>
                              </p:par>
                              <p:par>
                                <p:cTn id="471" presetID="1" presetClass="entr" presetSubtype="0" fill="hold" grpId="0" nodeType="withEffect">
                                  <p:stCondLst>
                                    <p:cond delay="0"/>
                                  </p:stCondLst>
                                  <p:childTnLst>
                                    <p:set>
                                      <p:cBhvr>
                                        <p:cTn id="472" dur="1" fill="hold">
                                          <p:stCondLst>
                                            <p:cond delay="0"/>
                                          </p:stCondLst>
                                        </p:cTn>
                                        <p:tgtEl>
                                          <p:spTgt spid="501998"/>
                                        </p:tgtEl>
                                        <p:attrNameLst>
                                          <p:attrName>style.visibility</p:attrName>
                                        </p:attrNameLst>
                                      </p:cBhvr>
                                      <p:to>
                                        <p:strVal val="visible"/>
                                      </p:to>
                                    </p:set>
                                  </p:childTnLst>
                                </p:cTn>
                              </p:par>
                              <p:par>
                                <p:cTn id="473" presetID="1" presetClass="entr" presetSubtype="0" fill="hold" grpId="0" nodeType="withEffect">
                                  <p:stCondLst>
                                    <p:cond delay="0"/>
                                  </p:stCondLst>
                                  <p:childTnLst>
                                    <p:set>
                                      <p:cBhvr>
                                        <p:cTn id="474" dur="1" fill="hold">
                                          <p:stCondLst>
                                            <p:cond delay="0"/>
                                          </p:stCondLst>
                                        </p:cTn>
                                        <p:tgtEl>
                                          <p:spTgt spid="501999"/>
                                        </p:tgtEl>
                                        <p:attrNameLst>
                                          <p:attrName>style.visibility</p:attrName>
                                        </p:attrNameLst>
                                      </p:cBhvr>
                                      <p:to>
                                        <p:strVal val="visible"/>
                                      </p:to>
                                    </p:set>
                                  </p:childTnLst>
                                </p:cTn>
                              </p:par>
                              <p:par>
                                <p:cTn id="475" presetID="1" presetClass="entr" presetSubtype="0" fill="hold" grpId="0" nodeType="withEffect">
                                  <p:stCondLst>
                                    <p:cond delay="0"/>
                                  </p:stCondLst>
                                  <p:childTnLst>
                                    <p:set>
                                      <p:cBhvr>
                                        <p:cTn id="476" dur="1" fill="hold">
                                          <p:stCondLst>
                                            <p:cond delay="0"/>
                                          </p:stCondLst>
                                        </p:cTn>
                                        <p:tgtEl>
                                          <p:spTgt spid="502000"/>
                                        </p:tgtEl>
                                        <p:attrNameLst>
                                          <p:attrName>style.visibility</p:attrName>
                                        </p:attrNameLst>
                                      </p:cBhvr>
                                      <p:to>
                                        <p:strVal val="visible"/>
                                      </p:to>
                                    </p:set>
                                  </p:childTnLst>
                                </p:cTn>
                              </p:par>
                              <p:par>
                                <p:cTn id="477" presetID="1" presetClass="entr" presetSubtype="0" fill="hold" grpId="0" nodeType="withEffect">
                                  <p:stCondLst>
                                    <p:cond delay="0"/>
                                  </p:stCondLst>
                                  <p:childTnLst>
                                    <p:set>
                                      <p:cBhvr>
                                        <p:cTn id="478" dur="1" fill="hold">
                                          <p:stCondLst>
                                            <p:cond delay="0"/>
                                          </p:stCondLst>
                                        </p:cTn>
                                        <p:tgtEl>
                                          <p:spTgt spid="502001"/>
                                        </p:tgtEl>
                                        <p:attrNameLst>
                                          <p:attrName>style.visibility</p:attrName>
                                        </p:attrNameLst>
                                      </p:cBhvr>
                                      <p:to>
                                        <p:strVal val="visible"/>
                                      </p:to>
                                    </p:set>
                                  </p:childTnLst>
                                </p:cTn>
                              </p:par>
                              <p:par>
                                <p:cTn id="479" presetID="1" presetClass="entr" presetSubtype="0" fill="hold" grpId="0" nodeType="withEffect">
                                  <p:stCondLst>
                                    <p:cond delay="0"/>
                                  </p:stCondLst>
                                  <p:childTnLst>
                                    <p:set>
                                      <p:cBhvr>
                                        <p:cTn id="480" dur="1" fill="hold">
                                          <p:stCondLst>
                                            <p:cond delay="0"/>
                                          </p:stCondLst>
                                        </p:cTn>
                                        <p:tgtEl>
                                          <p:spTgt spid="502002"/>
                                        </p:tgtEl>
                                        <p:attrNameLst>
                                          <p:attrName>style.visibility</p:attrName>
                                        </p:attrNameLst>
                                      </p:cBhvr>
                                      <p:to>
                                        <p:strVal val="visible"/>
                                      </p:to>
                                    </p:set>
                                  </p:childTnLst>
                                </p:cTn>
                              </p:par>
                              <p:par>
                                <p:cTn id="481" presetID="1" presetClass="entr" presetSubtype="0" fill="hold" grpId="0" nodeType="withEffect">
                                  <p:stCondLst>
                                    <p:cond delay="0"/>
                                  </p:stCondLst>
                                  <p:childTnLst>
                                    <p:set>
                                      <p:cBhvr>
                                        <p:cTn id="482" dur="1" fill="hold">
                                          <p:stCondLst>
                                            <p:cond delay="0"/>
                                          </p:stCondLst>
                                        </p:cTn>
                                        <p:tgtEl>
                                          <p:spTgt spid="502003"/>
                                        </p:tgtEl>
                                        <p:attrNameLst>
                                          <p:attrName>style.visibility</p:attrName>
                                        </p:attrNameLst>
                                      </p:cBhvr>
                                      <p:to>
                                        <p:strVal val="visible"/>
                                      </p:to>
                                    </p:set>
                                  </p:childTnLst>
                                </p:cTn>
                              </p:par>
                              <p:par>
                                <p:cTn id="483" presetID="1" presetClass="entr" presetSubtype="0" fill="hold" grpId="0" nodeType="withEffect">
                                  <p:stCondLst>
                                    <p:cond delay="0"/>
                                  </p:stCondLst>
                                  <p:childTnLst>
                                    <p:set>
                                      <p:cBhvr>
                                        <p:cTn id="484" dur="1" fill="hold">
                                          <p:stCondLst>
                                            <p:cond delay="0"/>
                                          </p:stCondLst>
                                        </p:cTn>
                                        <p:tgtEl>
                                          <p:spTgt spid="502004"/>
                                        </p:tgtEl>
                                        <p:attrNameLst>
                                          <p:attrName>style.visibility</p:attrName>
                                        </p:attrNameLst>
                                      </p:cBhvr>
                                      <p:to>
                                        <p:strVal val="visible"/>
                                      </p:to>
                                    </p:set>
                                  </p:childTnLst>
                                </p:cTn>
                              </p:par>
                              <p:par>
                                <p:cTn id="485" presetID="1" presetClass="entr" presetSubtype="0" fill="hold" grpId="0" nodeType="withEffect">
                                  <p:stCondLst>
                                    <p:cond delay="0"/>
                                  </p:stCondLst>
                                  <p:childTnLst>
                                    <p:set>
                                      <p:cBhvr>
                                        <p:cTn id="486" dur="1" fill="hold">
                                          <p:stCondLst>
                                            <p:cond delay="0"/>
                                          </p:stCondLst>
                                        </p:cTn>
                                        <p:tgtEl>
                                          <p:spTgt spid="502005"/>
                                        </p:tgtEl>
                                        <p:attrNameLst>
                                          <p:attrName>style.visibility</p:attrName>
                                        </p:attrNameLst>
                                      </p:cBhvr>
                                      <p:to>
                                        <p:strVal val="visible"/>
                                      </p:to>
                                    </p:set>
                                  </p:childTnLst>
                                </p:cTn>
                              </p:par>
                              <p:par>
                                <p:cTn id="487" presetID="1" presetClass="entr" presetSubtype="0" fill="hold" grpId="0" nodeType="withEffect">
                                  <p:stCondLst>
                                    <p:cond delay="0"/>
                                  </p:stCondLst>
                                  <p:childTnLst>
                                    <p:set>
                                      <p:cBhvr>
                                        <p:cTn id="488" dur="1" fill="hold">
                                          <p:stCondLst>
                                            <p:cond delay="0"/>
                                          </p:stCondLst>
                                        </p:cTn>
                                        <p:tgtEl>
                                          <p:spTgt spid="502006"/>
                                        </p:tgtEl>
                                        <p:attrNameLst>
                                          <p:attrName>style.visibility</p:attrName>
                                        </p:attrNameLst>
                                      </p:cBhvr>
                                      <p:to>
                                        <p:strVal val="visible"/>
                                      </p:to>
                                    </p:set>
                                  </p:childTnLst>
                                </p:cTn>
                              </p:par>
                              <p:par>
                                <p:cTn id="489" presetID="1" presetClass="entr" presetSubtype="0" fill="hold" grpId="0" nodeType="withEffect">
                                  <p:stCondLst>
                                    <p:cond delay="0"/>
                                  </p:stCondLst>
                                  <p:childTnLst>
                                    <p:set>
                                      <p:cBhvr>
                                        <p:cTn id="490" dur="1" fill="hold">
                                          <p:stCondLst>
                                            <p:cond delay="0"/>
                                          </p:stCondLst>
                                        </p:cTn>
                                        <p:tgtEl>
                                          <p:spTgt spid="502007"/>
                                        </p:tgtEl>
                                        <p:attrNameLst>
                                          <p:attrName>style.visibility</p:attrName>
                                        </p:attrNameLst>
                                      </p:cBhvr>
                                      <p:to>
                                        <p:strVal val="visible"/>
                                      </p:to>
                                    </p:set>
                                  </p:childTnLst>
                                </p:cTn>
                              </p:par>
                              <p:par>
                                <p:cTn id="491" presetID="1" presetClass="entr" presetSubtype="0" fill="hold" grpId="0" nodeType="withEffect">
                                  <p:stCondLst>
                                    <p:cond delay="0"/>
                                  </p:stCondLst>
                                  <p:childTnLst>
                                    <p:set>
                                      <p:cBhvr>
                                        <p:cTn id="492" dur="1" fill="hold">
                                          <p:stCondLst>
                                            <p:cond delay="0"/>
                                          </p:stCondLst>
                                        </p:cTn>
                                        <p:tgtEl>
                                          <p:spTgt spid="502008"/>
                                        </p:tgtEl>
                                        <p:attrNameLst>
                                          <p:attrName>style.visibility</p:attrName>
                                        </p:attrNameLst>
                                      </p:cBhvr>
                                      <p:to>
                                        <p:strVal val="visible"/>
                                      </p:to>
                                    </p:set>
                                  </p:childTnLst>
                                </p:cTn>
                              </p:par>
                              <p:par>
                                <p:cTn id="493" presetID="1" presetClass="entr" presetSubtype="0" fill="hold" grpId="0" nodeType="withEffect">
                                  <p:stCondLst>
                                    <p:cond delay="0"/>
                                  </p:stCondLst>
                                  <p:childTnLst>
                                    <p:set>
                                      <p:cBhvr>
                                        <p:cTn id="494" dur="1" fill="hold">
                                          <p:stCondLst>
                                            <p:cond delay="0"/>
                                          </p:stCondLst>
                                        </p:cTn>
                                        <p:tgtEl>
                                          <p:spTgt spid="502009"/>
                                        </p:tgtEl>
                                        <p:attrNameLst>
                                          <p:attrName>style.visibility</p:attrName>
                                        </p:attrNameLst>
                                      </p:cBhvr>
                                      <p:to>
                                        <p:strVal val="visible"/>
                                      </p:to>
                                    </p:set>
                                  </p:childTnLst>
                                </p:cTn>
                              </p:par>
                              <p:par>
                                <p:cTn id="495" presetID="1" presetClass="entr" presetSubtype="0" fill="hold" grpId="0" nodeType="withEffect">
                                  <p:stCondLst>
                                    <p:cond delay="0"/>
                                  </p:stCondLst>
                                  <p:childTnLst>
                                    <p:set>
                                      <p:cBhvr>
                                        <p:cTn id="496" dur="1" fill="hold">
                                          <p:stCondLst>
                                            <p:cond delay="0"/>
                                          </p:stCondLst>
                                        </p:cTn>
                                        <p:tgtEl>
                                          <p:spTgt spid="502010"/>
                                        </p:tgtEl>
                                        <p:attrNameLst>
                                          <p:attrName>style.visibility</p:attrName>
                                        </p:attrNameLst>
                                      </p:cBhvr>
                                      <p:to>
                                        <p:strVal val="visible"/>
                                      </p:to>
                                    </p:set>
                                  </p:childTnLst>
                                </p:cTn>
                              </p:par>
                              <p:par>
                                <p:cTn id="497" presetID="1" presetClass="entr" presetSubtype="0" fill="hold" grpId="0" nodeType="withEffect">
                                  <p:stCondLst>
                                    <p:cond delay="0"/>
                                  </p:stCondLst>
                                  <p:childTnLst>
                                    <p:set>
                                      <p:cBhvr>
                                        <p:cTn id="498" dur="1" fill="hold">
                                          <p:stCondLst>
                                            <p:cond delay="0"/>
                                          </p:stCondLst>
                                        </p:cTn>
                                        <p:tgtEl>
                                          <p:spTgt spid="502011"/>
                                        </p:tgtEl>
                                        <p:attrNameLst>
                                          <p:attrName>style.visibility</p:attrName>
                                        </p:attrNameLst>
                                      </p:cBhvr>
                                      <p:to>
                                        <p:strVal val="visible"/>
                                      </p:to>
                                    </p:set>
                                  </p:childTnLst>
                                </p:cTn>
                              </p:par>
                              <p:par>
                                <p:cTn id="499" presetID="1" presetClass="entr" presetSubtype="0" fill="hold" grpId="0" nodeType="withEffect">
                                  <p:stCondLst>
                                    <p:cond delay="0"/>
                                  </p:stCondLst>
                                  <p:childTnLst>
                                    <p:set>
                                      <p:cBhvr>
                                        <p:cTn id="500" dur="1" fill="hold">
                                          <p:stCondLst>
                                            <p:cond delay="0"/>
                                          </p:stCondLst>
                                        </p:cTn>
                                        <p:tgtEl>
                                          <p:spTgt spid="502012"/>
                                        </p:tgtEl>
                                        <p:attrNameLst>
                                          <p:attrName>style.visibility</p:attrName>
                                        </p:attrNameLst>
                                      </p:cBhvr>
                                      <p:to>
                                        <p:strVal val="visible"/>
                                      </p:to>
                                    </p:set>
                                  </p:childTnLst>
                                </p:cTn>
                              </p:par>
                              <p:par>
                                <p:cTn id="501" presetID="1" presetClass="entr" presetSubtype="0" fill="hold" grpId="0" nodeType="withEffect">
                                  <p:stCondLst>
                                    <p:cond delay="0"/>
                                  </p:stCondLst>
                                  <p:childTnLst>
                                    <p:set>
                                      <p:cBhvr>
                                        <p:cTn id="502" dur="1" fill="hold">
                                          <p:stCondLst>
                                            <p:cond delay="0"/>
                                          </p:stCondLst>
                                        </p:cTn>
                                        <p:tgtEl>
                                          <p:spTgt spid="502013"/>
                                        </p:tgtEl>
                                        <p:attrNameLst>
                                          <p:attrName>style.visibility</p:attrName>
                                        </p:attrNameLst>
                                      </p:cBhvr>
                                      <p:to>
                                        <p:strVal val="visible"/>
                                      </p:to>
                                    </p:set>
                                  </p:childTnLst>
                                </p:cTn>
                              </p:par>
                              <p:par>
                                <p:cTn id="503" presetID="1" presetClass="entr" presetSubtype="0" fill="hold" grpId="0" nodeType="withEffect">
                                  <p:stCondLst>
                                    <p:cond delay="0"/>
                                  </p:stCondLst>
                                  <p:childTnLst>
                                    <p:set>
                                      <p:cBhvr>
                                        <p:cTn id="504" dur="1" fill="hold">
                                          <p:stCondLst>
                                            <p:cond delay="0"/>
                                          </p:stCondLst>
                                        </p:cTn>
                                        <p:tgtEl>
                                          <p:spTgt spid="502014"/>
                                        </p:tgtEl>
                                        <p:attrNameLst>
                                          <p:attrName>style.visibility</p:attrName>
                                        </p:attrNameLst>
                                      </p:cBhvr>
                                      <p:to>
                                        <p:strVal val="visible"/>
                                      </p:to>
                                    </p:set>
                                  </p:childTnLst>
                                </p:cTn>
                              </p:par>
                              <p:par>
                                <p:cTn id="505" presetID="1" presetClass="entr" presetSubtype="0" fill="hold" grpId="0" nodeType="withEffect">
                                  <p:stCondLst>
                                    <p:cond delay="0"/>
                                  </p:stCondLst>
                                  <p:childTnLst>
                                    <p:set>
                                      <p:cBhvr>
                                        <p:cTn id="506" dur="1" fill="hold">
                                          <p:stCondLst>
                                            <p:cond delay="0"/>
                                          </p:stCondLst>
                                        </p:cTn>
                                        <p:tgtEl>
                                          <p:spTgt spid="502015"/>
                                        </p:tgtEl>
                                        <p:attrNameLst>
                                          <p:attrName>style.visibility</p:attrName>
                                        </p:attrNameLst>
                                      </p:cBhvr>
                                      <p:to>
                                        <p:strVal val="visible"/>
                                      </p:to>
                                    </p:set>
                                  </p:childTnLst>
                                </p:cTn>
                              </p:par>
                              <p:par>
                                <p:cTn id="507" presetID="1" presetClass="entr" presetSubtype="0" fill="hold" grpId="0" nodeType="withEffect">
                                  <p:stCondLst>
                                    <p:cond delay="0"/>
                                  </p:stCondLst>
                                  <p:childTnLst>
                                    <p:set>
                                      <p:cBhvr>
                                        <p:cTn id="508" dur="1" fill="hold">
                                          <p:stCondLst>
                                            <p:cond delay="0"/>
                                          </p:stCondLst>
                                        </p:cTn>
                                        <p:tgtEl>
                                          <p:spTgt spid="502016"/>
                                        </p:tgtEl>
                                        <p:attrNameLst>
                                          <p:attrName>style.visibility</p:attrName>
                                        </p:attrNameLst>
                                      </p:cBhvr>
                                      <p:to>
                                        <p:strVal val="visible"/>
                                      </p:to>
                                    </p:set>
                                  </p:childTnLst>
                                </p:cTn>
                              </p:par>
                              <p:par>
                                <p:cTn id="509" presetID="1" presetClass="entr" presetSubtype="0" fill="hold" grpId="0" nodeType="withEffect">
                                  <p:stCondLst>
                                    <p:cond delay="0"/>
                                  </p:stCondLst>
                                  <p:childTnLst>
                                    <p:set>
                                      <p:cBhvr>
                                        <p:cTn id="510" dur="1" fill="hold">
                                          <p:stCondLst>
                                            <p:cond delay="0"/>
                                          </p:stCondLst>
                                        </p:cTn>
                                        <p:tgtEl>
                                          <p:spTgt spid="502017"/>
                                        </p:tgtEl>
                                        <p:attrNameLst>
                                          <p:attrName>style.visibility</p:attrName>
                                        </p:attrNameLst>
                                      </p:cBhvr>
                                      <p:to>
                                        <p:strVal val="visible"/>
                                      </p:to>
                                    </p:set>
                                  </p:childTnLst>
                                </p:cTn>
                              </p:par>
                              <p:par>
                                <p:cTn id="511" presetID="1" presetClass="entr" presetSubtype="0" fill="hold" grpId="0" nodeType="withEffect">
                                  <p:stCondLst>
                                    <p:cond delay="0"/>
                                  </p:stCondLst>
                                  <p:childTnLst>
                                    <p:set>
                                      <p:cBhvr>
                                        <p:cTn id="512" dur="1" fill="hold">
                                          <p:stCondLst>
                                            <p:cond delay="0"/>
                                          </p:stCondLst>
                                        </p:cTn>
                                        <p:tgtEl>
                                          <p:spTgt spid="502018"/>
                                        </p:tgtEl>
                                        <p:attrNameLst>
                                          <p:attrName>style.visibility</p:attrName>
                                        </p:attrNameLst>
                                      </p:cBhvr>
                                      <p:to>
                                        <p:strVal val="visible"/>
                                      </p:to>
                                    </p:set>
                                  </p:childTnLst>
                                </p:cTn>
                              </p:par>
                              <p:par>
                                <p:cTn id="513" presetID="1" presetClass="entr" presetSubtype="0" fill="hold" grpId="0" nodeType="withEffect">
                                  <p:stCondLst>
                                    <p:cond delay="0"/>
                                  </p:stCondLst>
                                  <p:childTnLst>
                                    <p:set>
                                      <p:cBhvr>
                                        <p:cTn id="514" dur="1" fill="hold">
                                          <p:stCondLst>
                                            <p:cond delay="0"/>
                                          </p:stCondLst>
                                        </p:cTn>
                                        <p:tgtEl>
                                          <p:spTgt spid="502019"/>
                                        </p:tgtEl>
                                        <p:attrNameLst>
                                          <p:attrName>style.visibility</p:attrName>
                                        </p:attrNameLst>
                                      </p:cBhvr>
                                      <p:to>
                                        <p:strVal val="visible"/>
                                      </p:to>
                                    </p:set>
                                  </p:childTnLst>
                                </p:cTn>
                              </p:par>
                              <p:par>
                                <p:cTn id="515" presetID="1" presetClass="entr" presetSubtype="0" fill="hold" grpId="0" nodeType="withEffect">
                                  <p:stCondLst>
                                    <p:cond delay="0"/>
                                  </p:stCondLst>
                                  <p:childTnLst>
                                    <p:set>
                                      <p:cBhvr>
                                        <p:cTn id="516" dur="1" fill="hold">
                                          <p:stCondLst>
                                            <p:cond delay="0"/>
                                          </p:stCondLst>
                                        </p:cTn>
                                        <p:tgtEl>
                                          <p:spTgt spid="502020"/>
                                        </p:tgtEl>
                                        <p:attrNameLst>
                                          <p:attrName>style.visibility</p:attrName>
                                        </p:attrNameLst>
                                      </p:cBhvr>
                                      <p:to>
                                        <p:strVal val="visible"/>
                                      </p:to>
                                    </p:set>
                                  </p:childTnLst>
                                </p:cTn>
                              </p:par>
                              <p:par>
                                <p:cTn id="517" presetID="1" presetClass="entr" presetSubtype="0" fill="hold" grpId="0" nodeType="withEffect">
                                  <p:stCondLst>
                                    <p:cond delay="0"/>
                                  </p:stCondLst>
                                  <p:childTnLst>
                                    <p:set>
                                      <p:cBhvr>
                                        <p:cTn id="518" dur="1" fill="hold">
                                          <p:stCondLst>
                                            <p:cond delay="0"/>
                                          </p:stCondLst>
                                        </p:cTn>
                                        <p:tgtEl>
                                          <p:spTgt spid="502021"/>
                                        </p:tgtEl>
                                        <p:attrNameLst>
                                          <p:attrName>style.visibility</p:attrName>
                                        </p:attrNameLst>
                                      </p:cBhvr>
                                      <p:to>
                                        <p:strVal val="visible"/>
                                      </p:to>
                                    </p:set>
                                  </p:childTnLst>
                                </p:cTn>
                              </p:par>
                              <p:par>
                                <p:cTn id="519" presetID="1" presetClass="entr" presetSubtype="0" fill="hold" grpId="0" nodeType="withEffect">
                                  <p:stCondLst>
                                    <p:cond delay="0"/>
                                  </p:stCondLst>
                                  <p:childTnLst>
                                    <p:set>
                                      <p:cBhvr>
                                        <p:cTn id="520" dur="1" fill="hold">
                                          <p:stCondLst>
                                            <p:cond delay="0"/>
                                          </p:stCondLst>
                                        </p:cTn>
                                        <p:tgtEl>
                                          <p:spTgt spid="502022"/>
                                        </p:tgtEl>
                                        <p:attrNameLst>
                                          <p:attrName>style.visibility</p:attrName>
                                        </p:attrNameLst>
                                      </p:cBhvr>
                                      <p:to>
                                        <p:strVal val="visible"/>
                                      </p:to>
                                    </p:set>
                                  </p:childTnLst>
                                </p:cTn>
                              </p:par>
                              <p:par>
                                <p:cTn id="521" presetID="1" presetClass="entr" presetSubtype="0" fill="hold" grpId="0" nodeType="withEffect">
                                  <p:stCondLst>
                                    <p:cond delay="0"/>
                                  </p:stCondLst>
                                  <p:childTnLst>
                                    <p:set>
                                      <p:cBhvr>
                                        <p:cTn id="522" dur="1" fill="hold">
                                          <p:stCondLst>
                                            <p:cond delay="0"/>
                                          </p:stCondLst>
                                        </p:cTn>
                                        <p:tgtEl>
                                          <p:spTgt spid="502023"/>
                                        </p:tgtEl>
                                        <p:attrNameLst>
                                          <p:attrName>style.visibility</p:attrName>
                                        </p:attrNameLst>
                                      </p:cBhvr>
                                      <p:to>
                                        <p:strVal val="visible"/>
                                      </p:to>
                                    </p:set>
                                  </p:childTnLst>
                                </p:cTn>
                              </p:par>
                              <p:par>
                                <p:cTn id="523" presetID="1" presetClass="entr" presetSubtype="0" fill="hold" grpId="0" nodeType="withEffect">
                                  <p:stCondLst>
                                    <p:cond delay="0"/>
                                  </p:stCondLst>
                                  <p:childTnLst>
                                    <p:set>
                                      <p:cBhvr>
                                        <p:cTn id="524" dur="1" fill="hold">
                                          <p:stCondLst>
                                            <p:cond delay="0"/>
                                          </p:stCondLst>
                                        </p:cTn>
                                        <p:tgtEl>
                                          <p:spTgt spid="502024"/>
                                        </p:tgtEl>
                                        <p:attrNameLst>
                                          <p:attrName>style.visibility</p:attrName>
                                        </p:attrNameLst>
                                      </p:cBhvr>
                                      <p:to>
                                        <p:strVal val="visible"/>
                                      </p:to>
                                    </p:set>
                                  </p:childTnLst>
                                </p:cTn>
                              </p:par>
                              <p:par>
                                <p:cTn id="525" presetID="1" presetClass="entr" presetSubtype="0" fill="hold" grpId="0" nodeType="withEffect">
                                  <p:stCondLst>
                                    <p:cond delay="0"/>
                                  </p:stCondLst>
                                  <p:childTnLst>
                                    <p:set>
                                      <p:cBhvr>
                                        <p:cTn id="526" dur="1" fill="hold">
                                          <p:stCondLst>
                                            <p:cond delay="0"/>
                                          </p:stCondLst>
                                        </p:cTn>
                                        <p:tgtEl>
                                          <p:spTgt spid="502025"/>
                                        </p:tgtEl>
                                        <p:attrNameLst>
                                          <p:attrName>style.visibility</p:attrName>
                                        </p:attrNameLst>
                                      </p:cBhvr>
                                      <p:to>
                                        <p:strVal val="visible"/>
                                      </p:to>
                                    </p:set>
                                  </p:childTnLst>
                                </p:cTn>
                              </p:par>
                              <p:par>
                                <p:cTn id="527" presetID="1" presetClass="entr" presetSubtype="0" fill="hold" grpId="0" nodeType="withEffect">
                                  <p:stCondLst>
                                    <p:cond delay="0"/>
                                  </p:stCondLst>
                                  <p:childTnLst>
                                    <p:set>
                                      <p:cBhvr>
                                        <p:cTn id="528" dur="1" fill="hold">
                                          <p:stCondLst>
                                            <p:cond delay="0"/>
                                          </p:stCondLst>
                                        </p:cTn>
                                        <p:tgtEl>
                                          <p:spTgt spid="502026"/>
                                        </p:tgtEl>
                                        <p:attrNameLst>
                                          <p:attrName>style.visibility</p:attrName>
                                        </p:attrNameLst>
                                      </p:cBhvr>
                                      <p:to>
                                        <p:strVal val="visible"/>
                                      </p:to>
                                    </p:set>
                                  </p:childTnLst>
                                </p:cTn>
                              </p:par>
                              <p:par>
                                <p:cTn id="529" presetID="1" presetClass="entr" presetSubtype="0" fill="hold" grpId="0" nodeType="withEffect">
                                  <p:stCondLst>
                                    <p:cond delay="0"/>
                                  </p:stCondLst>
                                  <p:childTnLst>
                                    <p:set>
                                      <p:cBhvr>
                                        <p:cTn id="530" dur="1" fill="hold">
                                          <p:stCondLst>
                                            <p:cond delay="0"/>
                                          </p:stCondLst>
                                        </p:cTn>
                                        <p:tgtEl>
                                          <p:spTgt spid="502027"/>
                                        </p:tgtEl>
                                        <p:attrNameLst>
                                          <p:attrName>style.visibility</p:attrName>
                                        </p:attrNameLst>
                                      </p:cBhvr>
                                      <p:to>
                                        <p:strVal val="visible"/>
                                      </p:to>
                                    </p:set>
                                  </p:childTnLst>
                                </p:cTn>
                              </p:par>
                              <p:par>
                                <p:cTn id="531" presetID="1" presetClass="entr" presetSubtype="0" fill="hold" grpId="0" nodeType="withEffect">
                                  <p:stCondLst>
                                    <p:cond delay="0"/>
                                  </p:stCondLst>
                                  <p:childTnLst>
                                    <p:set>
                                      <p:cBhvr>
                                        <p:cTn id="532" dur="1" fill="hold">
                                          <p:stCondLst>
                                            <p:cond delay="0"/>
                                          </p:stCondLst>
                                        </p:cTn>
                                        <p:tgtEl>
                                          <p:spTgt spid="502028"/>
                                        </p:tgtEl>
                                        <p:attrNameLst>
                                          <p:attrName>style.visibility</p:attrName>
                                        </p:attrNameLst>
                                      </p:cBhvr>
                                      <p:to>
                                        <p:strVal val="visible"/>
                                      </p:to>
                                    </p:set>
                                  </p:childTnLst>
                                </p:cTn>
                              </p:par>
                              <p:par>
                                <p:cTn id="533" presetID="1" presetClass="entr" presetSubtype="0" fill="hold" grpId="0" nodeType="withEffect">
                                  <p:stCondLst>
                                    <p:cond delay="0"/>
                                  </p:stCondLst>
                                  <p:childTnLst>
                                    <p:set>
                                      <p:cBhvr>
                                        <p:cTn id="534" dur="1" fill="hold">
                                          <p:stCondLst>
                                            <p:cond delay="0"/>
                                          </p:stCondLst>
                                        </p:cTn>
                                        <p:tgtEl>
                                          <p:spTgt spid="502029"/>
                                        </p:tgtEl>
                                        <p:attrNameLst>
                                          <p:attrName>style.visibility</p:attrName>
                                        </p:attrNameLst>
                                      </p:cBhvr>
                                      <p:to>
                                        <p:strVal val="visible"/>
                                      </p:to>
                                    </p:set>
                                  </p:childTnLst>
                                </p:cTn>
                              </p:par>
                              <p:par>
                                <p:cTn id="535" presetID="1" presetClass="entr" presetSubtype="0" fill="hold" grpId="0" nodeType="withEffect">
                                  <p:stCondLst>
                                    <p:cond delay="0"/>
                                  </p:stCondLst>
                                  <p:childTnLst>
                                    <p:set>
                                      <p:cBhvr>
                                        <p:cTn id="536" dur="1" fill="hold">
                                          <p:stCondLst>
                                            <p:cond delay="0"/>
                                          </p:stCondLst>
                                        </p:cTn>
                                        <p:tgtEl>
                                          <p:spTgt spid="502030"/>
                                        </p:tgtEl>
                                        <p:attrNameLst>
                                          <p:attrName>style.visibility</p:attrName>
                                        </p:attrNameLst>
                                      </p:cBhvr>
                                      <p:to>
                                        <p:strVal val="visible"/>
                                      </p:to>
                                    </p:set>
                                  </p:childTnLst>
                                </p:cTn>
                              </p:par>
                              <p:par>
                                <p:cTn id="537" presetID="1" presetClass="entr" presetSubtype="0" fill="hold" grpId="0" nodeType="withEffect">
                                  <p:stCondLst>
                                    <p:cond delay="0"/>
                                  </p:stCondLst>
                                  <p:childTnLst>
                                    <p:set>
                                      <p:cBhvr>
                                        <p:cTn id="538" dur="1" fill="hold">
                                          <p:stCondLst>
                                            <p:cond delay="0"/>
                                          </p:stCondLst>
                                        </p:cTn>
                                        <p:tgtEl>
                                          <p:spTgt spid="502031"/>
                                        </p:tgtEl>
                                        <p:attrNameLst>
                                          <p:attrName>style.visibility</p:attrName>
                                        </p:attrNameLst>
                                      </p:cBhvr>
                                      <p:to>
                                        <p:strVal val="visible"/>
                                      </p:to>
                                    </p:set>
                                  </p:childTnLst>
                                </p:cTn>
                              </p:par>
                              <p:par>
                                <p:cTn id="539" presetID="1" presetClass="entr" presetSubtype="0" fill="hold" grpId="0" nodeType="withEffect">
                                  <p:stCondLst>
                                    <p:cond delay="0"/>
                                  </p:stCondLst>
                                  <p:childTnLst>
                                    <p:set>
                                      <p:cBhvr>
                                        <p:cTn id="540" dur="1" fill="hold">
                                          <p:stCondLst>
                                            <p:cond delay="0"/>
                                          </p:stCondLst>
                                        </p:cTn>
                                        <p:tgtEl>
                                          <p:spTgt spid="502032"/>
                                        </p:tgtEl>
                                        <p:attrNameLst>
                                          <p:attrName>style.visibility</p:attrName>
                                        </p:attrNameLst>
                                      </p:cBhvr>
                                      <p:to>
                                        <p:strVal val="visible"/>
                                      </p:to>
                                    </p:set>
                                  </p:childTnLst>
                                </p:cTn>
                              </p:par>
                              <p:par>
                                <p:cTn id="541" presetID="1" presetClass="entr" presetSubtype="0" fill="hold" grpId="0" nodeType="withEffect">
                                  <p:stCondLst>
                                    <p:cond delay="0"/>
                                  </p:stCondLst>
                                  <p:childTnLst>
                                    <p:set>
                                      <p:cBhvr>
                                        <p:cTn id="542" dur="1" fill="hold">
                                          <p:stCondLst>
                                            <p:cond delay="0"/>
                                          </p:stCondLst>
                                        </p:cTn>
                                        <p:tgtEl>
                                          <p:spTgt spid="502033"/>
                                        </p:tgtEl>
                                        <p:attrNameLst>
                                          <p:attrName>style.visibility</p:attrName>
                                        </p:attrNameLst>
                                      </p:cBhvr>
                                      <p:to>
                                        <p:strVal val="visible"/>
                                      </p:to>
                                    </p:set>
                                  </p:childTnLst>
                                </p:cTn>
                              </p:par>
                              <p:par>
                                <p:cTn id="543" presetID="1" presetClass="entr" presetSubtype="0" fill="hold" grpId="0" nodeType="withEffect">
                                  <p:stCondLst>
                                    <p:cond delay="0"/>
                                  </p:stCondLst>
                                  <p:childTnLst>
                                    <p:set>
                                      <p:cBhvr>
                                        <p:cTn id="544" dur="1" fill="hold">
                                          <p:stCondLst>
                                            <p:cond delay="0"/>
                                          </p:stCondLst>
                                        </p:cTn>
                                        <p:tgtEl>
                                          <p:spTgt spid="502034"/>
                                        </p:tgtEl>
                                        <p:attrNameLst>
                                          <p:attrName>style.visibility</p:attrName>
                                        </p:attrNameLst>
                                      </p:cBhvr>
                                      <p:to>
                                        <p:strVal val="visible"/>
                                      </p:to>
                                    </p:set>
                                  </p:childTnLst>
                                </p:cTn>
                              </p:par>
                              <p:par>
                                <p:cTn id="545" presetID="1" presetClass="entr" presetSubtype="0" fill="hold" grpId="0" nodeType="withEffect">
                                  <p:stCondLst>
                                    <p:cond delay="0"/>
                                  </p:stCondLst>
                                  <p:childTnLst>
                                    <p:set>
                                      <p:cBhvr>
                                        <p:cTn id="546" dur="1" fill="hold">
                                          <p:stCondLst>
                                            <p:cond delay="0"/>
                                          </p:stCondLst>
                                        </p:cTn>
                                        <p:tgtEl>
                                          <p:spTgt spid="502035"/>
                                        </p:tgtEl>
                                        <p:attrNameLst>
                                          <p:attrName>style.visibility</p:attrName>
                                        </p:attrNameLst>
                                      </p:cBhvr>
                                      <p:to>
                                        <p:strVal val="visible"/>
                                      </p:to>
                                    </p:set>
                                  </p:childTnLst>
                                </p:cTn>
                              </p:par>
                              <p:par>
                                <p:cTn id="547" presetID="1" presetClass="entr" presetSubtype="0" fill="hold" grpId="0" nodeType="withEffect">
                                  <p:stCondLst>
                                    <p:cond delay="0"/>
                                  </p:stCondLst>
                                  <p:childTnLst>
                                    <p:set>
                                      <p:cBhvr>
                                        <p:cTn id="548" dur="1" fill="hold">
                                          <p:stCondLst>
                                            <p:cond delay="0"/>
                                          </p:stCondLst>
                                        </p:cTn>
                                        <p:tgtEl>
                                          <p:spTgt spid="502036"/>
                                        </p:tgtEl>
                                        <p:attrNameLst>
                                          <p:attrName>style.visibility</p:attrName>
                                        </p:attrNameLst>
                                      </p:cBhvr>
                                      <p:to>
                                        <p:strVal val="visible"/>
                                      </p:to>
                                    </p:set>
                                  </p:childTnLst>
                                </p:cTn>
                              </p:par>
                              <p:par>
                                <p:cTn id="549" presetID="1" presetClass="entr" presetSubtype="0" fill="hold" grpId="0" nodeType="withEffect">
                                  <p:stCondLst>
                                    <p:cond delay="0"/>
                                  </p:stCondLst>
                                  <p:childTnLst>
                                    <p:set>
                                      <p:cBhvr>
                                        <p:cTn id="550" dur="1" fill="hold">
                                          <p:stCondLst>
                                            <p:cond delay="0"/>
                                          </p:stCondLst>
                                        </p:cTn>
                                        <p:tgtEl>
                                          <p:spTgt spid="502037"/>
                                        </p:tgtEl>
                                        <p:attrNameLst>
                                          <p:attrName>style.visibility</p:attrName>
                                        </p:attrNameLst>
                                      </p:cBhvr>
                                      <p:to>
                                        <p:strVal val="visible"/>
                                      </p:to>
                                    </p:set>
                                  </p:childTnLst>
                                </p:cTn>
                              </p:par>
                              <p:par>
                                <p:cTn id="551" presetID="1" presetClass="entr" presetSubtype="0" fill="hold" grpId="0" nodeType="withEffect">
                                  <p:stCondLst>
                                    <p:cond delay="0"/>
                                  </p:stCondLst>
                                  <p:childTnLst>
                                    <p:set>
                                      <p:cBhvr>
                                        <p:cTn id="552" dur="1" fill="hold">
                                          <p:stCondLst>
                                            <p:cond delay="0"/>
                                          </p:stCondLst>
                                        </p:cTn>
                                        <p:tgtEl>
                                          <p:spTgt spid="502038"/>
                                        </p:tgtEl>
                                        <p:attrNameLst>
                                          <p:attrName>style.visibility</p:attrName>
                                        </p:attrNameLst>
                                      </p:cBhvr>
                                      <p:to>
                                        <p:strVal val="visible"/>
                                      </p:to>
                                    </p:set>
                                  </p:childTnLst>
                                </p:cTn>
                              </p:par>
                              <p:par>
                                <p:cTn id="553" presetID="1" presetClass="entr" presetSubtype="0" fill="hold" grpId="0" nodeType="withEffect">
                                  <p:stCondLst>
                                    <p:cond delay="0"/>
                                  </p:stCondLst>
                                  <p:childTnLst>
                                    <p:set>
                                      <p:cBhvr>
                                        <p:cTn id="554" dur="1" fill="hold">
                                          <p:stCondLst>
                                            <p:cond delay="0"/>
                                          </p:stCondLst>
                                        </p:cTn>
                                        <p:tgtEl>
                                          <p:spTgt spid="502039"/>
                                        </p:tgtEl>
                                        <p:attrNameLst>
                                          <p:attrName>style.visibility</p:attrName>
                                        </p:attrNameLst>
                                      </p:cBhvr>
                                      <p:to>
                                        <p:strVal val="visible"/>
                                      </p:to>
                                    </p:set>
                                  </p:childTnLst>
                                </p:cTn>
                              </p:par>
                              <p:par>
                                <p:cTn id="555" presetID="1" presetClass="entr" presetSubtype="0" fill="hold" grpId="0" nodeType="withEffect">
                                  <p:stCondLst>
                                    <p:cond delay="0"/>
                                  </p:stCondLst>
                                  <p:childTnLst>
                                    <p:set>
                                      <p:cBhvr>
                                        <p:cTn id="556" dur="1" fill="hold">
                                          <p:stCondLst>
                                            <p:cond delay="0"/>
                                          </p:stCondLst>
                                        </p:cTn>
                                        <p:tgtEl>
                                          <p:spTgt spid="502040"/>
                                        </p:tgtEl>
                                        <p:attrNameLst>
                                          <p:attrName>style.visibility</p:attrName>
                                        </p:attrNameLst>
                                      </p:cBhvr>
                                      <p:to>
                                        <p:strVal val="visible"/>
                                      </p:to>
                                    </p:set>
                                  </p:childTnLst>
                                </p:cTn>
                              </p:par>
                              <p:par>
                                <p:cTn id="557" presetID="1" presetClass="entr" presetSubtype="0" fill="hold" grpId="0" nodeType="withEffect">
                                  <p:stCondLst>
                                    <p:cond delay="0"/>
                                  </p:stCondLst>
                                  <p:childTnLst>
                                    <p:set>
                                      <p:cBhvr>
                                        <p:cTn id="558" dur="1" fill="hold">
                                          <p:stCondLst>
                                            <p:cond delay="0"/>
                                          </p:stCondLst>
                                        </p:cTn>
                                        <p:tgtEl>
                                          <p:spTgt spid="502041"/>
                                        </p:tgtEl>
                                        <p:attrNameLst>
                                          <p:attrName>style.visibility</p:attrName>
                                        </p:attrNameLst>
                                      </p:cBhvr>
                                      <p:to>
                                        <p:strVal val="visible"/>
                                      </p:to>
                                    </p:set>
                                  </p:childTnLst>
                                </p:cTn>
                              </p:par>
                              <p:par>
                                <p:cTn id="559" presetID="1" presetClass="entr" presetSubtype="0" fill="hold" grpId="0" nodeType="withEffect">
                                  <p:stCondLst>
                                    <p:cond delay="0"/>
                                  </p:stCondLst>
                                  <p:childTnLst>
                                    <p:set>
                                      <p:cBhvr>
                                        <p:cTn id="560" dur="1" fill="hold">
                                          <p:stCondLst>
                                            <p:cond delay="0"/>
                                          </p:stCondLst>
                                        </p:cTn>
                                        <p:tgtEl>
                                          <p:spTgt spid="502042"/>
                                        </p:tgtEl>
                                        <p:attrNameLst>
                                          <p:attrName>style.visibility</p:attrName>
                                        </p:attrNameLst>
                                      </p:cBhvr>
                                      <p:to>
                                        <p:strVal val="visible"/>
                                      </p:to>
                                    </p:set>
                                  </p:childTnLst>
                                </p:cTn>
                              </p:par>
                              <p:par>
                                <p:cTn id="561" presetID="1" presetClass="entr" presetSubtype="0" fill="hold" grpId="0" nodeType="withEffect">
                                  <p:stCondLst>
                                    <p:cond delay="0"/>
                                  </p:stCondLst>
                                  <p:childTnLst>
                                    <p:set>
                                      <p:cBhvr>
                                        <p:cTn id="562" dur="1" fill="hold">
                                          <p:stCondLst>
                                            <p:cond delay="0"/>
                                          </p:stCondLst>
                                        </p:cTn>
                                        <p:tgtEl>
                                          <p:spTgt spid="502043"/>
                                        </p:tgtEl>
                                        <p:attrNameLst>
                                          <p:attrName>style.visibility</p:attrName>
                                        </p:attrNameLst>
                                      </p:cBhvr>
                                      <p:to>
                                        <p:strVal val="visible"/>
                                      </p:to>
                                    </p:set>
                                  </p:childTnLst>
                                </p:cTn>
                              </p:par>
                              <p:par>
                                <p:cTn id="563" presetID="1" presetClass="entr" presetSubtype="0" fill="hold" grpId="0" nodeType="withEffect">
                                  <p:stCondLst>
                                    <p:cond delay="0"/>
                                  </p:stCondLst>
                                  <p:childTnLst>
                                    <p:set>
                                      <p:cBhvr>
                                        <p:cTn id="564" dur="1" fill="hold">
                                          <p:stCondLst>
                                            <p:cond delay="0"/>
                                          </p:stCondLst>
                                        </p:cTn>
                                        <p:tgtEl>
                                          <p:spTgt spid="502044"/>
                                        </p:tgtEl>
                                        <p:attrNameLst>
                                          <p:attrName>style.visibility</p:attrName>
                                        </p:attrNameLst>
                                      </p:cBhvr>
                                      <p:to>
                                        <p:strVal val="visible"/>
                                      </p:to>
                                    </p:set>
                                  </p:childTnLst>
                                </p:cTn>
                              </p:par>
                              <p:par>
                                <p:cTn id="565" presetID="1" presetClass="entr" presetSubtype="0" fill="hold" grpId="0" nodeType="withEffect">
                                  <p:stCondLst>
                                    <p:cond delay="0"/>
                                  </p:stCondLst>
                                  <p:childTnLst>
                                    <p:set>
                                      <p:cBhvr>
                                        <p:cTn id="566" dur="1" fill="hold">
                                          <p:stCondLst>
                                            <p:cond delay="0"/>
                                          </p:stCondLst>
                                        </p:cTn>
                                        <p:tgtEl>
                                          <p:spTgt spid="502045"/>
                                        </p:tgtEl>
                                        <p:attrNameLst>
                                          <p:attrName>style.visibility</p:attrName>
                                        </p:attrNameLst>
                                      </p:cBhvr>
                                      <p:to>
                                        <p:strVal val="visible"/>
                                      </p:to>
                                    </p:set>
                                  </p:childTnLst>
                                </p:cTn>
                              </p:par>
                              <p:par>
                                <p:cTn id="567" presetID="1" presetClass="entr" presetSubtype="0" fill="hold" grpId="0" nodeType="withEffect">
                                  <p:stCondLst>
                                    <p:cond delay="0"/>
                                  </p:stCondLst>
                                  <p:childTnLst>
                                    <p:set>
                                      <p:cBhvr>
                                        <p:cTn id="568" dur="1" fill="hold">
                                          <p:stCondLst>
                                            <p:cond delay="0"/>
                                          </p:stCondLst>
                                        </p:cTn>
                                        <p:tgtEl>
                                          <p:spTgt spid="502046"/>
                                        </p:tgtEl>
                                        <p:attrNameLst>
                                          <p:attrName>style.visibility</p:attrName>
                                        </p:attrNameLst>
                                      </p:cBhvr>
                                      <p:to>
                                        <p:strVal val="visible"/>
                                      </p:to>
                                    </p:set>
                                  </p:childTnLst>
                                </p:cTn>
                              </p:par>
                              <p:par>
                                <p:cTn id="569" presetID="1" presetClass="entr" presetSubtype="0" fill="hold" grpId="0" nodeType="withEffect">
                                  <p:stCondLst>
                                    <p:cond delay="0"/>
                                  </p:stCondLst>
                                  <p:childTnLst>
                                    <p:set>
                                      <p:cBhvr>
                                        <p:cTn id="570" dur="1" fill="hold">
                                          <p:stCondLst>
                                            <p:cond delay="0"/>
                                          </p:stCondLst>
                                        </p:cTn>
                                        <p:tgtEl>
                                          <p:spTgt spid="502047"/>
                                        </p:tgtEl>
                                        <p:attrNameLst>
                                          <p:attrName>style.visibility</p:attrName>
                                        </p:attrNameLst>
                                      </p:cBhvr>
                                      <p:to>
                                        <p:strVal val="visible"/>
                                      </p:to>
                                    </p:set>
                                  </p:childTnLst>
                                </p:cTn>
                              </p:par>
                              <p:par>
                                <p:cTn id="571" presetID="1" presetClass="entr" presetSubtype="0" fill="hold" grpId="0" nodeType="withEffect">
                                  <p:stCondLst>
                                    <p:cond delay="0"/>
                                  </p:stCondLst>
                                  <p:childTnLst>
                                    <p:set>
                                      <p:cBhvr>
                                        <p:cTn id="572" dur="1" fill="hold">
                                          <p:stCondLst>
                                            <p:cond delay="0"/>
                                          </p:stCondLst>
                                        </p:cTn>
                                        <p:tgtEl>
                                          <p:spTgt spid="502048"/>
                                        </p:tgtEl>
                                        <p:attrNameLst>
                                          <p:attrName>style.visibility</p:attrName>
                                        </p:attrNameLst>
                                      </p:cBhvr>
                                      <p:to>
                                        <p:strVal val="visible"/>
                                      </p:to>
                                    </p:set>
                                  </p:childTnLst>
                                </p:cTn>
                              </p:par>
                              <p:par>
                                <p:cTn id="573" presetID="1" presetClass="entr" presetSubtype="0" fill="hold" grpId="0" nodeType="withEffect">
                                  <p:stCondLst>
                                    <p:cond delay="0"/>
                                  </p:stCondLst>
                                  <p:childTnLst>
                                    <p:set>
                                      <p:cBhvr>
                                        <p:cTn id="574" dur="1" fill="hold">
                                          <p:stCondLst>
                                            <p:cond delay="0"/>
                                          </p:stCondLst>
                                        </p:cTn>
                                        <p:tgtEl>
                                          <p:spTgt spid="502049"/>
                                        </p:tgtEl>
                                        <p:attrNameLst>
                                          <p:attrName>style.visibility</p:attrName>
                                        </p:attrNameLst>
                                      </p:cBhvr>
                                      <p:to>
                                        <p:strVal val="visible"/>
                                      </p:to>
                                    </p:set>
                                  </p:childTnLst>
                                </p:cTn>
                              </p:par>
                              <p:par>
                                <p:cTn id="575" presetID="1" presetClass="entr" presetSubtype="0" fill="hold" grpId="0" nodeType="withEffect">
                                  <p:stCondLst>
                                    <p:cond delay="0"/>
                                  </p:stCondLst>
                                  <p:childTnLst>
                                    <p:set>
                                      <p:cBhvr>
                                        <p:cTn id="576" dur="1" fill="hold">
                                          <p:stCondLst>
                                            <p:cond delay="0"/>
                                          </p:stCondLst>
                                        </p:cTn>
                                        <p:tgtEl>
                                          <p:spTgt spid="502050"/>
                                        </p:tgtEl>
                                        <p:attrNameLst>
                                          <p:attrName>style.visibility</p:attrName>
                                        </p:attrNameLst>
                                      </p:cBhvr>
                                      <p:to>
                                        <p:strVal val="visible"/>
                                      </p:to>
                                    </p:set>
                                  </p:childTnLst>
                                </p:cTn>
                              </p:par>
                              <p:par>
                                <p:cTn id="577" presetID="1" presetClass="entr" presetSubtype="0" fill="hold" grpId="0" nodeType="withEffect">
                                  <p:stCondLst>
                                    <p:cond delay="0"/>
                                  </p:stCondLst>
                                  <p:childTnLst>
                                    <p:set>
                                      <p:cBhvr>
                                        <p:cTn id="578" dur="1" fill="hold">
                                          <p:stCondLst>
                                            <p:cond delay="0"/>
                                          </p:stCondLst>
                                        </p:cTn>
                                        <p:tgtEl>
                                          <p:spTgt spid="502051"/>
                                        </p:tgtEl>
                                        <p:attrNameLst>
                                          <p:attrName>style.visibility</p:attrName>
                                        </p:attrNameLst>
                                      </p:cBhvr>
                                      <p:to>
                                        <p:strVal val="visible"/>
                                      </p:to>
                                    </p:set>
                                  </p:childTnLst>
                                </p:cTn>
                              </p:par>
                              <p:par>
                                <p:cTn id="579" presetID="1" presetClass="entr" presetSubtype="0" fill="hold" grpId="0" nodeType="withEffect">
                                  <p:stCondLst>
                                    <p:cond delay="0"/>
                                  </p:stCondLst>
                                  <p:childTnLst>
                                    <p:set>
                                      <p:cBhvr>
                                        <p:cTn id="580" dur="1" fill="hold">
                                          <p:stCondLst>
                                            <p:cond delay="0"/>
                                          </p:stCondLst>
                                        </p:cTn>
                                        <p:tgtEl>
                                          <p:spTgt spid="502052"/>
                                        </p:tgtEl>
                                        <p:attrNameLst>
                                          <p:attrName>style.visibility</p:attrName>
                                        </p:attrNameLst>
                                      </p:cBhvr>
                                      <p:to>
                                        <p:strVal val="visible"/>
                                      </p:to>
                                    </p:set>
                                  </p:childTnLst>
                                </p:cTn>
                              </p:par>
                              <p:par>
                                <p:cTn id="581" presetID="1" presetClass="entr" presetSubtype="0" fill="hold" grpId="0" nodeType="withEffect">
                                  <p:stCondLst>
                                    <p:cond delay="0"/>
                                  </p:stCondLst>
                                  <p:childTnLst>
                                    <p:set>
                                      <p:cBhvr>
                                        <p:cTn id="582" dur="1" fill="hold">
                                          <p:stCondLst>
                                            <p:cond delay="0"/>
                                          </p:stCondLst>
                                        </p:cTn>
                                        <p:tgtEl>
                                          <p:spTgt spid="502053"/>
                                        </p:tgtEl>
                                        <p:attrNameLst>
                                          <p:attrName>style.visibility</p:attrName>
                                        </p:attrNameLst>
                                      </p:cBhvr>
                                      <p:to>
                                        <p:strVal val="visible"/>
                                      </p:to>
                                    </p:set>
                                  </p:childTnLst>
                                </p:cTn>
                              </p:par>
                              <p:par>
                                <p:cTn id="583" presetID="1" presetClass="entr" presetSubtype="0" fill="hold" grpId="0" nodeType="withEffect">
                                  <p:stCondLst>
                                    <p:cond delay="0"/>
                                  </p:stCondLst>
                                  <p:childTnLst>
                                    <p:set>
                                      <p:cBhvr>
                                        <p:cTn id="584" dur="1" fill="hold">
                                          <p:stCondLst>
                                            <p:cond delay="0"/>
                                          </p:stCondLst>
                                        </p:cTn>
                                        <p:tgtEl>
                                          <p:spTgt spid="502054"/>
                                        </p:tgtEl>
                                        <p:attrNameLst>
                                          <p:attrName>style.visibility</p:attrName>
                                        </p:attrNameLst>
                                      </p:cBhvr>
                                      <p:to>
                                        <p:strVal val="visible"/>
                                      </p:to>
                                    </p:set>
                                  </p:childTnLst>
                                </p:cTn>
                              </p:par>
                              <p:par>
                                <p:cTn id="585" presetID="1" presetClass="entr" presetSubtype="0" fill="hold" grpId="0" nodeType="withEffect">
                                  <p:stCondLst>
                                    <p:cond delay="0"/>
                                  </p:stCondLst>
                                  <p:childTnLst>
                                    <p:set>
                                      <p:cBhvr>
                                        <p:cTn id="586" dur="1" fill="hold">
                                          <p:stCondLst>
                                            <p:cond delay="0"/>
                                          </p:stCondLst>
                                        </p:cTn>
                                        <p:tgtEl>
                                          <p:spTgt spid="502055"/>
                                        </p:tgtEl>
                                        <p:attrNameLst>
                                          <p:attrName>style.visibility</p:attrName>
                                        </p:attrNameLst>
                                      </p:cBhvr>
                                      <p:to>
                                        <p:strVal val="visible"/>
                                      </p:to>
                                    </p:set>
                                  </p:childTnLst>
                                </p:cTn>
                              </p:par>
                              <p:par>
                                <p:cTn id="587" presetID="1" presetClass="entr" presetSubtype="0" fill="hold" grpId="0" nodeType="withEffect">
                                  <p:stCondLst>
                                    <p:cond delay="0"/>
                                  </p:stCondLst>
                                  <p:childTnLst>
                                    <p:set>
                                      <p:cBhvr>
                                        <p:cTn id="588" dur="1" fill="hold">
                                          <p:stCondLst>
                                            <p:cond delay="0"/>
                                          </p:stCondLst>
                                        </p:cTn>
                                        <p:tgtEl>
                                          <p:spTgt spid="502056"/>
                                        </p:tgtEl>
                                        <p:attrNameLst>
                                          <p:attrName>style.visibility</p:attrName>
                                        </p:attrNameLst>
                                      </p:cBhvr>
                                      <p:to>
                                        <p:strVal val="visible"/>
                                      </p:to>
                                    </p:set>
                                  </p:childTnLst>
                                </p:cTn>
                              </p:par>
                              <p:par>
                                <p:cTn id="589" presetID="1" presetClass="entr" presetSubtype="0" fill="hold" grpId="0" nodeType="withEffect">
                                  <p:stCondLst>
                                    <p:cond delay="0"/>
                                  </p:stCondLst>
                                  <p:childTnLst>
                                    <p:set>
                                      <p:cBhvr>
                                        <p:cTn id="590" dur="1" fill="hold">
                                          <p:stCondLst>
                                            <p:cond delay="0"/>
                                          </p:stCondLst>
                                        </p:cTn>
                                        <p:tgtEl>
                                          <p:spTgt spid="502057"/>
                                        </p:tgtEl>
                                        <p:attrNameLst>
                                          <p:attrName>style.visibility</p:attrName>
                                        </p:attrNameLst>
                                      </p:cBhvr>
                                      <p:to>
                                        <p:strVal val="visible"/>
                                      </p:to>
                                    </p:set>
                                  </p:childTnLst>
                                </p:cTn>
                              </p:par>
                              <p:par>
                                <p:cTn id="591" presetID="1" presetClass="entr" presetSubtype="0" fill="hold" grpId="0" nodeType="withEffect">
                                  <p:stCondLst>
                                    <p:cond delay="0"/>
                                  </p:stCondLst>
                                  <p:childTnLst>
                                    <p:set>
                                      <p:cBhvr>
                                        <p:cTn id="592" dur="1" fill="hold">
                                          <p:stCondLst>
                                            <p:cond delay="0"/>
                                          </p:stCondLst>
                                        </p:cTn>
                                        <p:tgtEl>
                                          <p:spTgt spid="502058"/>
                                        </p:tgtEl>
                                        <p:attrNameLst>
                                          <p:attrName>style.visibility</p:attrName>
                                        </p:attrNameLst>
                                      </p:cBhvr>
                                      <p:to>
                                        <p:strVal val="visible"/>
                                      </p:to>
                                    </p:set>
                                  </p:childTnLst>
                                </p:cTn>
                              </p:par>
                              <p:par>
                                <p:cTn id="593" presetID="1" presetClass="entr" presetSubtype="0" fill="hold" grpId="0" nodeType="withEffect">
                                  <p:stCondLst>
                                    <p:cond delay="0"/>
                                  </p:stCondLst>
                                  <p:childTnLst>
                                    <p:set>
                                      <p:cBhvr>
                                        <p:cTn id="594" dur="1" fill="hold">
                                          <p:stCondLst>
                                            <p:cond delay="0"/>
                                          </p:stCondLst>
                                        </p:cTn>
                                        <p:tgtEl>
                                          <p:spTgt spid="502059"/>
                                        </p:tgtEl>
                                        <p:attrNameLst>
                                          <p:attrName>style.visibility</p:attrName>
                                        </p:attrNameLst>
                                      </p:cBhvr>
                                      <p:to>
                                        <p:strVal val="visible"/>
                                      </p:to>
                                    </p:set>
                                  </p:childTnLst>
                                </p:cTn>
                              </p:par>
                              <p:par>
                                <p:cTn id="595" presetID="1" presetClass="entr" presetSubtype="0" fill="hold" grpId="0" nodeType="withEffect">
                                  <p:stCondLst>
                                    <p:cond delay="0"/>
                                  </p:stCondLst>
                                  <p:childTnLst>
                                    <p:set>
                                      <p:cBhvr>
                                        <p:cTn id="596" dur="1" fill="hold">
                                          <p:stCondLst>
                                            <p:cond delay="0"/>
                                          </p:stCondLst>
                                        </p:cTn>
                                        <p:tgtEl>
                                          <p:spTgt spid="502060"/>
                                        </p:tgtEl>
                                        <p:attrNameLst>
                                          <p:attrName>style.visibility</p:attrName>
                                        </p:attrNameLst>
                                      </p:cBhvr>
                                      <p:to>
                                        <p:strVal val="visible"/>
                                      </p:to>
                                    </p:set>
                                  </p:childTnLst>
                                </p:cTn>
                              </p:par>
                              <p:par>
                                <p:cTn id="597" presetID="1" presetClass="entr" presetSubtype="0" fill="hold" grpId="0" nodeType="withEffect">
                                  <p:stCondLst>
                                    <p:cond delay="0"/>
                                  </p:stCondLst>
                                  <p:childTnLst>
                                    <p:set>
                                      <p:cBhvr>
                                        <p:cTn id="598" dur="1" fill="hold">
                                          <p:stCondLst>
                                            <p:cond delay="0"/>
                                          </p:stCondLst>
                                        </p:cTn>
                                        <p:tgtEl>
                                          <p:spTgt spid="502061"/>
                                        </p:tgtEl>
                                        <p:attrNameLst>
                                          <p:attrName>style.visibility</p:attrName>
                                        </p:attrNameLst>
                                      </p:cBhvr>
                                      <p:to>
                                        <p:strVal val="visible"/>
                                      </p:to>
                                    </p:set>
                                  </p:childTnLst>
                                </p:cTn>
                              </p:par>
                              <p:par>
                                <p:cTn id="599" presetID="1" presetClass="entr" presetSubtype="0" fill="hold" grpId="0" nodeType="withEffect">
                                  <p:stCondLst>
                                    <p:cond delay="0"/>
                                  </p:stCondLst>
                                  <p:childTnLst>
                                    <p:set>
                                      <p:cBhvr>
                                        <p:cTn id="600" dur="1" fill="hold">
                                          <p:stCondLst>
                                            <p:cond delay="0"/>
                                          </p:stCondLst>
                                        </p:cTn>
                                        <p:tgtEl>
                                          <p:spTgt spid="502062"/>
                                        </p:tgtEl>
                                        <p:attrNameLst>
                                          <p:attrName>style.visibility</p:attrName>
                                        </p:attrNameLst>
                                      </p:cBhvr>
                                      <p:to>
                                        <p:strVal val="visible"/>
                                      </p:to>
                                    </p:set>
                                  </p:childTnLst>
                                </p:cTn>
                              </p:par>
                              <p:par>
                                <p:cTn id="601" presetID="1" presetClass="entr" presetSubtype="0" fill="hold" grpId="0" nodeType="withEffect">
                                  <p:stCondLst>
                                    <p:cond delay="0"/>
                                  </p:stCondLst>
                                  <p:childTnLst>
                                    <p:set>
                                      <p:cBhvr>
                                        <p:cTn id="602" dur="1" fill="hold">
                                          <p:stCondLst>
                                            <p:cond delay="0"/>
                                          </p:stCondLst>
                                        </p:cTn>
                                        <p:tgtEl>
                                          <p:spTgt spid="502063"/>
                                        </p:tgtEl>
                                        <p:attrNameLst>
                                          <p:attrName>style.visibility</p:attrName>
                                        </p:attrNameLst>
                                      </p:cBhvr>
                                      <p:to>
                                        <p:strVal val="visible"/>
                                      </p:to>
                                    </p:set>
                                  </p:childTnLst>
                                </p:cTn>
                              </p:par>
                              <p:par>
                                <p:cTn id="603" presetID="1" presetClass="entr" presetSubtype="0" fill="hold" grpId="0" nodeType="withEffect">
                                  <p:stCondLst>
                                    <p:cond delay="0"/>
                                  </p:stCondLst>
                                  <p:childTnLst>
                                    <p:set>
                                      <p:cBhvr>
                                        <p:cTn id="604" dur="1" fill="hold">
                                          <p:stCondLst>
                                            <p:cond delay="0"/>
                                          </p:stCondLst>
                                        </p:cTn>
                                        <p:tgtEl>
                                          <p:spTgt spid="502064"/>
                                        </p:tgtEl>
                                        <p:attrNameLst>
                                          <p:attrName>style.visibility</p:attrName>
                                        </p:attrNameLst>
                                      </p:cBhvr>
                                      <p:to>
                                        <p:strVal val="visible"/>
                                      </p:to>
                                    </p:set>
                                  </p:childTnLst>
                                </p:cTn>
                              </p:par>
                              <p:par>
                                <p:cTn id="605" presetID="1" presetClass="entr" presetSubtype="0" fill="hold" grpId="0" nodeType="withEffect">
                                  <p:stCondLst>
                                    <p:cond delay="0"/>
                                  </p:stCondLst>
                                  <p:childTnLst>
                                    <p:set>
                                      <p:cBhvr>
                                        <p:cTn id="606" dur="1" fill="hold">
                                          <p:stCondLst>
                                            <p:cond delay="0"/>
                                          </p:stCondLst>
                                        </p:cTn>
                                        <p:tgtEl>
                                          <p:spTgt spid="502065"/>
                                        </p:tgtEl>
                                        <p:attrNameLst>
                                          <p:attrName>style.visibility</p:attrName>
                                        </p:attrNameLst>
                                      </p:cBhvr>
                                      <p:to>
                                        <p:strVal val="visible"/>
                                      </p:to>
                                    </p:set>
                                  </p:childTnLst>
                                </p:cTn>
                              </p:par>
                              <p:par>
                                <p:cTn id="607" presetID="1" presetClass="entr" presetSubtype="0" fill="hold" grpId="0" nodeType="withEffect">
                                  <p:stCondLst>
                                    <p:cond delay="0"/>
                                  </p:stCondLst>
                                  <p:childTnLst>
                                    <p:set>
                                      <p:cBhvr>
                                        <p:cTn id="608" dur="1" fill="hold">
                                          <p:stCondLst>
                                            <p:cond delay="0"/>
                                          </p:stCondLst>
                                        </p:cTn>
                                        <p:tgtEl>
                                          <p:spTgt spid="502066"/>
                                        </p:tgtEl>
                                        <p:attrNameLst>
                                          <p:attrName>style.visibility</p:attrName>
                                        </p:attrNameLst>
                                      </p:cBhvr>
                                      <p:to>
                                        <p:strVal val="visible"/>
                                      </p:to>
                                    </p:set>
                                  </p:childTnLst>
                                </p:cTn>
                              </p:par>
                              <p:par>
                                <p:cTn id="609" presetID="1" presetClass="entr" presetSubtype="0" fill="hold" grpId="0" nodeType="withEffect">
                                  <p:stCondLst>
                                    <p:cond delay="0"/>
                                  </p:stCondLst>
                                  <p:childTnLst>
                                    <p:set>
                                      <p:cBhvr>
                                        <p:cTn id="610" dur="1" fill="hold">
                                          <p:stCondLst>
                                            <p:cond delay="0"/>
                                          </p:stCondLst>
                                        </p:cTn>
                                        <p:tgtEl>
                                          <p:spTgt spid="502067"/>
                                        </p:tgtEl>
                                        <p:attrNameLst>
                                          <p:attrName>style.visibility</p:attrName>
                                        </p:attrNameLst>
                                      </p:cBhvr>
                                      <p:to>
                                        <p:strVal val="visible"/>
                                      </p:to>
                                    </p:set>
                                  </p:childTnLst>
                                </p:cTn>
                              </p:par>
                              <p:par>
                                <p:cTn id="611" presetID="1" presetClass="entr" presetSubtype="0" fill="hold" grpId="0" nodeType="withEffect">
                                  <p:stCondLst>
                                    <p:cond delay="0"/>
                                  </p:stCondLst>
                                  <p:childTnLst>
                                    <p:set>
                                      <p:cBhvr>
                                        <p:cTn id="612" dur="1" fill="hold">
                                          <p:stCondLst>
                                            <p:cond delay="0"/>
                                          </p:stCondLst>
                                        </p:cTn>
                                        <p:tgtEl>
                                          <p:spTgt spid="502068"/>
                                        </p:tgtEl>
                                        <p:attrNameLst>
                                          <p:attrName>style.visibility</p:attrName>
                                        </p:attrNameLst>
                                      </p:cBhvr>
                                      <p:to>
                                        <p:strVal val="visible"/>
                                      </p:to>
                                    </p:set>
                                  </p:childTnLst>
                                </p:cTn>
                              </p:par>
                              <p:par>
                                <p:cTn id="613" presetID="1" presetClass="entr" presetSubtype="0" fill="hold" grpId="0" nodeType="withEffect">
                                  <p:stCondLst>
                                    <p:cond delay="0"/>
                                  </p:stCondLst>
                                  <p:childTnLst>
                                    <p:set>
                                      <p:cBhvr>
                                        <p:cTn id="614" dur="1" fill="hold">
                                          <p:stCondLst>
                                            <p:cond delay="0"/>
                                          </p:stCondLst>
                                        </p:cTn>
                                        <p:tgtEl>
                                          <p:spTgt spid="502069"/>
                                        </p:tgtEl>
                                        <p:attrNameLst>
                                          <p:attrName>style.visibility</p:attrName>
                                        </p:attrNameLst>
                                      </p:cBhvr>
                                      <p:to>
                                        <p:strVal val="visible"/>
                                      </p:to>
                                    </p:set>
                                  </p:childTnLst>
                                </p:cTn>
                              </p:par>
                              <p:par>
                                <p:cTn id="615" presetID="1" presetClass="entr" presetSubtype="0" fill="hold" grpId="0" nodeType="withEffect">
                                  <p:stCondLst>
                                    <p:cond delay="0"/>
                                  </p:stCondLst>
                                  <p:childTnLst>
                                    <p:set>
                                      <p:cBhvr>
                                        <p:cTn id="616" dur="1" fill="hold">
                                          <p:stCondLst>
                                            <p:cond delay="0"/>
                                          </p:stCondLst>
                                        </p:cTn>
                                        <p:tgtEl>
                                          <p:spTgt spid="502070"/>
                                        </p:tgtEl>
                                        <p:attrNameLst>
                                          <p:attrName>style.visibility</p:attrName>
                                        </p:attrNameLst>
                                      </p:cBhvr>
                                      <p:to>
                                        <p:strVal val="visible"/>
                                      </p:to>
                                    </p:set>
                                  </p:childTnLst>
                                </p:cTn>
                              </p:par>
                              <p:par>
                                <p:cTn id="617" presetID="1" presetClass="entr" presetSubtype="0" fill="hold" grpId="0" nodeType="withEffect">
                                  <p:stCondLst>
                                    <p:cond delay="0"/>
                                  </p:stCondLst>
                                  <p:childTnLst>
                                    <p:set>
                                      <p:cBhvr>
                                        <p:cTn id="618" dur="1" fill="hold">
                                          <p:stCondLst>
                                            <p:cond delay="0"/>
                                          </p:stCondLst>
                                        </p:cTn>
                                        <p:tgtEl>
                                          <p:spTgt spid="502071"/>
                                        </p:tgtEl>
                                        <p:attrNameLst>
                                          <p:attrName>style.visibility</p:attrName>
                                        </p:attrNameLst>
                                      </p:cBhvr>
                                      <p:to>
                                        <p:strVal val="visible"/>
                                      </p:to>
                                    </p:set>
                                  </p:childTnLst>
                                </p:cTn>
                              </p:par>
                              <p:par>
                                <p:cTn id="619" presetID="1" presetClass="entr" presetSubtype="0" fill="hold" grpId="0" nodeType="withEffect">
                                  <p:stCondLst>
                                    <p:cond delay="0"/>
                                  </p:stCondLst>
                                  <p:childTnLst>
                                    <p:set>
                                      <p:cBhvr>
                                        <p:cTn id="620" dur="1" fill="hold">
                                          <p:stCondLst>
                                            <p:cond delay="0"/>
                                          </p:stCondLst>
                                        </p:cTn>
                                        <p:tgtEl>
                                          <p:spTgt spid="502072"/>
                                        </p:tgtEl>
                                        <p:attrNameLst>
                                          <p:attrName>style.visibility</p:attrName>
                                        </p:attrNameLst>
                                      </p:cBhvr>
                                      <p:to>
                                        <p:strVal val="visible"/>
                                      </p:to>
                                    </p:set>
                                  </p:childTnLst>
                                </p:cTn>
                              </p:par>
                              <p:par>
                                <p:cTn id="621" presetID="1" presetClass="entr" presetSubtype="0" fill="hold" grpId="0" nodeType="withEffect">
                                  <p:stCondLst>
                                    <p:cond delay="0"/>
                                  </p:stCondLst>
                                  <p:childTnLst>
                                    <p:set>
                                      <p:cBhvr>
                                        <p:cTn id="622" dur="1" fill="hold">
                                          <p:stCondLst>
                                            <p:cond delay="0"/>
                                          </p:stCondLst>
                                        </p:cTn>
                                        <p:tgtEl>
                                          <p:spTgt spid="502073"/>
                                        </p:tgtEl>
                                        <p:attrNameLst>
                                          <p:attrName>style.visibility</p:attrName>
                                        </p:attrNameLst>
                                      </p:cBhvr>
                                      <p:to>
                                        <p:strVal val="visible"/>
                                      </p:to>
                                    </p:set>
                                  </p:childTnLst>
                                </p:cTn>
                              </p:par>
                              <p:par>
                                <p:cTn id="623" presetID="1" presetClass="entr" presetSubtype="0" fill="hold" grpId="0" nodeType="withEffect">
                                  <p:stCondLst>
                                    <p:cond delay="0"/>
                                  </p:stCondLst>
                                  <p:childTnLst>
                                    <p:set>
                                      <p:cBhvr>
                                        <p:cTn id="624" dur="1" fill="hold">
                                          <p:stCondLst>
                                            <p:cond delay="0"/>
                                          </p:stCondLst>
                                        </p:cTn>
                                        <p:tgtEl>
                                          <p:spTgt spid="502074"/>
                                        </p:tgtEl>
                                        <p:attrNameLst>
                                          <p:attrName>style.visibility</p:attrName>
                                        </p:attrNameLst>
                                      </p:cBhvr>
                                      <p:to>
                                        <p:strVal val="visible"/>
                                      </p:to>
                                    </p:set>
                                  </p:childTnLst>
                                </p:cTn>
                              </p:par>
                              <p:par>
                                <p:cTn id="625" presetID="1" presetClass="entr" presetSubtype="0" fill="hold" grpId="0" nodeType="withEffect">
                                  <p:stCondLst>
                                    <p:cond delay="0"/>
                                  </p:stCondLst>
                                  <p:childTnLst>
                                    <p:set>
                                      <p:cBhvr>
                                        <p:cTn id="626" dur="1" fill="hold">
                                          <p:stCondLst>
                                            <p:cond delay="0"/>
                                          </p:stCondLst>
                                        </p:cTn>
                                        <p:tgtEl>
                                          <p:spTgt spid="502075"/>
                                        </p:tgtEl>
                                        <p:attrNameLst>
                                          <p:attrName>style.visibility</p:attrName>
                                        </p:attrNameLst>
                                      </p:cBhvr>
                                      <p:to>
                                        <p:strVal val="visible"/>
                                      </p:to>
                                    </p:set>
                                  </p:childTnLst>
                                </p:cTn>
                              </p:par>
                              <p:par>
                                <p:cTn id="627" presetID="1" presetClass="entr" presetSubtype="0" fill="hold" grpId="0" nodeType="withEffect">
                                  <p:stCondLst>
                                    <p:cond delay="0"/>
                                  </p:stCondLst>
                                  <p:childTnLst>
                                    <p:set>
                                      <p:cBhvr>
                                        <p:cTn id="628" dur="1" fill="hold">
                                          <p:stCondLst>
                                            <p:cond delay="0"/>
                                          </p:stCondLst>
                                        </p:cTn>
                                        <p:tgtEl>
                                          <p:spTgt spid="502076"/>
                                        </p:tgtEl>
                                        <p:attrNameLst>
                                          <p:attrName>style.visibility</p:attrName>
                                        </p:attrNameLst>
                                      </p:cBhvr>
                                      <p:to>
                                        <p:strVal val="visible"/>
                                      </p:to>
                                    </p:set>
                                  </p:childTnLst>
                                </p:cTn>
                              </p:par>
                              <p:par>
                                <p:cTn id="629" presetID="1" presetClass="entr" presetSubtype="0" fill="hold" grpId="0" nodeType="withEffect">
                                  <p:stCondLst>
                                    <p:cond delay="0"/>
                                  </p:stCondLst>
                                  <p:childTnLst>
                                    <p:set>
                                      <p:cBhvr>
                                        <p:cTn id="630" dur="1" fill="hold">
                                          <p:stCondLst>
                                            <p:cond delay="0"/>
                                          </p:stCondLst>
                                        </p:cTn>
                                        <p:tgtEl>
                                          <p:spTgt spid="502077"/>
                                        </p:tgtEl>
                                        <p:attrNameLst>
                                          <p:attrName>style.visibility</p:attrName>
                                        </p:attrNameLst>
                                      </p:cBhvr>
                                      <p:to>
                                        <p:strVal val="visible"/>
                                      </p:to>
                                    </p:set>
                                  </p:childTnLst>
                                </p:cTn>
                              </p:par>
                              <p:par>
                                <p:cTn id="631" presetID="1" presetClass="entr" presetSubtype="0" fill="hold" grpId="0" nodeType="withEffect">
                                  <p:stCondLst>
                                    <p:cond delay="0"/>
                                  </p:stCondLst>
                                  <p:childTnLst>
                                    <p:set>
                                      <p:cBhvr>
                                        <p:cTn id="632" dur="1" fill="hold">
                                          <p:stCondLst>
                                            <p:cond delay="0"/>
                                          </p:stCondLst>
                                        </p:cTn>
                                        <p:tgtEl>
                                          <p:spTgt spid="502078"/>
                                        </p:tgtEl>
                                        <p:attrNameLst>
                                          <p:attrName>style.visibility</p:attrName>
                                        </p:attrNameLst>
                                      </p:cBhvr>
                                      <p:to>
                                        <p:strVal val="visible"/>
                                      </p:to>
                                    </p:set>
                                  </p:childTnLst>
                                </p:cTn>
                              </p:par>
                              <p:par>
                                <p:cTn id="633" presetID="1" presetClass="entr" presetSubtype="0" fill="hold" grpId="0" nodeType="withEffect">
                                  <p:stCondLst>
                                    <p:cond delay="0"/>
                                  </p:stCondLst>
                                  <p:childTnLst>
                                    <p:set>
                                      <p:cBhvr>
                                        <p:cTn id="634" dur="1" fill="hold">
                                          <p:stCondLst>
                                            <p:cond delay="0"/>
                                          </p:stCondLst>
                                        </p:cTn>
                                        <p:tgtEl>
                                          <p:spTgt spid="502079"/>
                                        </p:tgtEl>
                                        <p:attrNameLst>
                                          <p:attrName>style.visibility</p:attrName>
                                        </p:attrNameLst>
                                      </p:cBhvr>
                                      <p:to>
                                        <p:strVal val="visible"/>
                                      </p:to>
                                    </p:set>
                                  </p:childTnLst>
                                </p:cTn>
                              </p:par>
                              <p:par>
                                <p:cTn id="635" presetID="1" presetClass="entr" presetSubtype="0" fill="hold" grpId="0" nodeType="withEffect">
                                  <p:stCondLst>
                                    <p:cond delay="0"/>
                                  </p:stCondLst>
                                  <p:childTnLst>
                                    <p:set>
                                      <p:cBhvr>
                                        <p:cTn id="636" dur="1" fill="hold">
                                          <p:stCondLst>
                                            <p:cond delay="0"/>
                                          </p:stCondLst>
                                        </p:cTn>
                                        <p:tgtEl>
                                          <p:spTgt spid="502080"/>
                                        </p:tgtEl>
                                        <p:attrNameLst>
                                          <p:attrName>style.visibility</p:attrName>
                                        </p:attrNameLst>
                                      </p:cBhvr>
                                      <p:to>
                                        <p:strVal val="visible"/>
                                      </p:to>
                                    </p:set>
                                  </p:childTnLst>
                                </p:cTn>
                              </p:par>
                              <p:par>
                                <p:cTn id="637" presetID="1" presetClass="entr" presetSubtype="0" fill="hold" grpId="0" nodeType="withEffect">
                                  <p:stCondLst>
                                    <p:cond delay="0"/>
                                  </p:stCondLst>
                                  <p:childTnLst>
                                    <p:set>
                                      <p:cBhvr>
                                        <p:cTn id="638" dur="1" fill="hold">
                                          <p:stCondLst>
                                            <p:cond delay="0"/>
                                          </p:stCondLst>
                                        </p:cTn>
                                        <p:tgtEl>
                                          <p:spTgt spid="502081"/>
                                        </p:tgtEl>
                                        <p:attrNameLst>
                                          <p:attrName>style.visibility</p:attrName>
                                        </p:attrNameLst>
                                      </p:cBhvr>
                                      <p:to>
                                        <p:strVal val="visible"/>
                                      </p:to>
                                    </p:set>
                                  </p:childTnLst>
                                </p:cTn>
                              </p:par>
                              <p:par>
                                <p:cTn id="639" presetID="1" presetClass="entr" presetSubtype="0" fill="hold" grpId="0" nodeType="withEffect">
                                  <p:stCondLst>
                                    <p:cond delay="0"/>
                                  </p:stCondLst>
                                  <p:childTnLst>
                                    <p:set>
                                      <p:cBhvr>
                                        <p:cTn id="640" dur="1" fill="hold">
                                          <p:stCondLst>
                                            <p:cond delay="0"/>
                                          </p:stCondLst>
                                        </p:cTn>
                                        <p:tgtEl>
                                          <p:spTgt spid="502082"/>
                                        </p:tgtEl>
                                        <p:attrNameLst>
                                          <p:attrName>style.visibility</p:attrName>
                                        </p:attrNameLst>
                                      </p:cBhvr>
                                      <p:to>
                                        <p:strVal val="visible"/>
                                      </p:to>
                                    </p:set>
                                  </p:childTnLst>
                                </p:cTn>
                              </p:par>
                              <p:par>
                                <p:cTn id="641" presetID="1" presetClass="entr" presetSubtype="0" fill="hold" grpId="0" nodeType="withEffect">
                                  <p:stCondLst>
                                    <p:cond delay="0"/>
                                  </p:stCondLst>
                                  <p:childTnLst>
                                    <p:set>
                                      <p:cBhvr>
                                        <p:cTn id="642" dur="1" fill="hold">
                                          <p:stCondLst>
                                            <p:cond delay="0"/>
                                          </p:stCondLst>
                                        </p:cTn>
                                        <p:tgtEl>
                                          <p:spTgt spid="502083"/>
                                        </p:tgtEl>
                                        <p:attrNameLst>
                                          <p:attrName>style.visibility</p:attrName>
                                        </p:attrNameLst>
                                      </p:cBhvr>
                                      <p:to>
                                        <p:strVal val="visible"/>
                                      </p:to>
                                    </p:set>
                                  </p:childTnLst>
                                </p:cTn>
                              </p:par>
                              <p:par>
                                <p:cTn id="643" presetID="1" presetClass="entr" presetSubtype="0" fill="hold" grpId="0" nodeType="withEffect">
                                  <p:stCondLst>
                                    <p:cond delay="0"/>
                                  </p:stCondLst>
                                  <p:childTnLst>
                                    <p:set>
                                      <p:cBhvr>
                                        <p:cTn id="644" dur="1" fill="hold">
                                          <p:stCondLst>
                                            <p:cond delay="0"/>
                                          </p:stCondLst>
                                        </p:cTn>
                                        <p:tgtEl>
                                          <p:spTgt spid="502084"/>
                                        </p:tgtEl>
                                        <p:attrNameLst>
                                          <p:attrName>style.visibility</p:attrName>
                                        </p:attrNameLst>
                                      </p:cBhvr>
                                      <p:to>
                                        <p:strVal val="visible"/>
                                      </p:to>
                                    </p:set>
                                  </p:childTnLst>
                                </p:cTn>
                              </p:par>
                              <p:par>
                                <p:cTn id="645" presetID="1" presetClass="entr" presetSubtype="0" fill="hold" grpId="0" nodeType="withEffect">
                                  <p:stCondLst>
                                    <p:cond delay="0"/>
                                  </p:stCondLst>
                                  <p:childTnLst>
                                    <p:set>
                                      <p:cBhvr>
                                        <p:cTn id="646" dur="1" fill="hold">
                                          <p:stCondLst>
                                            <p:cond delay="0"/>
                                          </p:stCondLst>
                                        </p:cTn>
                                        <p:tgtEl>
                                          <p:spTgt spid="502085"/>
                                        </p:tgtEl>
                                        <p:attrNameLst>
                                          <p:attrName>style.visibility</p:attrName>
                                        </p:attrNameLst>
                                      </p:cBhvr>
                                      <p:to>
                                        <p:strVal val="visible"/>
                                      </p:to>
                                    </p:set>
                                  </p:childTnLst>
                                </p:cTn>
                              </p:par>
                              <p:par>
                                <p:cTn id="647" presetID="1" presetClass="entr" presetSubtype="0" fill="hold" grpId="0" nodeType="withEffect">
                                  <p:stCondLst>
                                    <p:cond delay="0"/>
                                  </p:stCondLst>
                                  <p:childTnLst>
                                    <p:set>
                                      <p:cBhvr>
                                        <p:cTn id="648" dur="1" fill="hold">
                                          <p:stCondLst>
                                            <p:cond delay="0"/>
                                          </p:stCondLst>
                                        </p:cTn>
                                        <p:tgtEl>
                                          <p:spTgt spid="502086"/>
                                        </p:tgtEl>
                                        <p:attrNameLst>
                                          <p:attrName>style.visibility</p:attrName>
                                        </p:attrNameLst>
                                      </p:cBhvr>
                                      <p:to>
                                        <p:strVal val="visible"/>
                                      </p:to>
                                    </p:set>
                                  </p:childTnLst>
                                </p:cTn>
                              </p:par>
                              <p:par>
                                <p:cTn id="649" presetID="1" presetClass="entr" presetSubtype="0" fill="hold" grpId="0" nodeType="withEffect">
                                  <p:stCondLst>
                                    <p:cond delay="0"/>
                                  </p:stCondLst>
                                  <p:childTnLst>
                                    <p:set>
                                      <p:cBhvr>
                                        <p:cTn id="650" dur="1" fill="hold">
                                          <p:stCondLst>
                                            <p:cond delay="0"/>
                                          </p:stCondLst>
                                        </p:cTn>
                                        <p:tgtEl>
                                          <p:spTgt spid="502087"/>
                                        </p:tgtEl>
                                        <p:attrNameLst>
                                          <p:attrName>style.visibility</p:attrName>
                                        </p:attrNameLst>
                                      </p:cBhvr>
                                      <p:to>
                                        <p:strVal val="visible"/>
                                      </p:to>
                                    </p:set>
                                  </p:childTnLst>
                                </p:cTn>
                              </p:par>
                              <p:par>
                                <p:cTn id="651" presetID="1" presetClass="entr" presetSubtype="0" fill="hold" grpId="0" nodeType="withEffect">
                                  <p:stCondLst>
                                    <p:cond delay="0"/>
                                  </p:stCondLst>
                                  <p:childTnLst>
                                    <p:set>
                                      <p:cBhvr>
                                        <p:cTn id="652" dur="1" fill="hold">
                                          <p:stCondLst>
                                            <p:cond delay="0"/>
                                          </p:stCondLst>
                                        </p:cTn>
                                        <p:tgtEl>
                                          <p:spTgt spid="502088"/>
                                        </p:tgtEl>
                                        <p:attrNameLst>
                                          <p:attrName>style.visibility</p:attrName>
                                        </p:attrNameLst>
                                      </p:cBhvr>
                                      <p:to>
                                        <p:strVal val="visible"/>
                                      </p:to>
                                    </p:set>
                                  </p:childTnLst>
                                </p:cTn>
                              </p:par>
                              <p:par>
                                <p:cTn id="653" presetID="1" presetClass="entr" presetSubtype="0" fill="hold" grpId="0" nodeType="withEffect">
                                  <p:stCondLst>
                                    <p:cond delay="0"/>
                                  </p:stCondLst>
                                  <p:childTnLst>
                                    <p:set>
                                      <p:cBhvr>
                                        <p:cTn id="654" dur="1" fill="hold">
                                          <p:stCondLst>
                                            <p:cond delay="0"/>
                                          </p:stCondLst>
                                        </p:cTn>
                                        <p:tgtEl>
                                          <p:spTgt spid="502089"/>
                                        </p:tgtEl>
                                        <p:attrNameLst>
                                          <p:attrName>style.visibility</p:attrName>
                                        </p:attrNameLst>
                                      </p:cBhvr>
                                      <p:to>
                                        <p:strVal val="visible"/>
                                      </p:to>
                                    </p:set>
                                  </p:childTnLst>
                                </p:cTn>
                              </p:par>
                              <p:par>
                                <p:cTn id="655" presetID="1" presetClass="entr" presetSubtype="0" fill="hold" grpId="0" nodeType="withEffect">
                                  <p:stCondLst>
                                    <p:cond delay="0"/>
                                  </p:stCondLst>
                                  <p:childTnLst>
                                    <p:set>
                                      <p:cBhvr>
                                        <p:cTn id="656" dur="1" fill="hold">
                                          <p:stCondLst>
                                            <p:cond delay="0"/>
                                          </p:stCondLst>
                                        </p:cTn>
                                        <p:tgtEl>
                                          <p:spTgt spid="502090"/>
                                        </p:tgtEl>
                                        <p:attrNameLst>
                                          <p:attrName>style.visibility</p:attrName>
                                        </p:attrNameLst>
                                      </p:cBhvr>
                                      <p:to>
                                        <p:strVal val="visible"/>
                                      </p:to>
                                    </p:set>
                                  </p:childTnLst>
                                </p:cTn>
                              </p:par>
                              <p:par>
                                <p:cTn id="657" presetID="1" presetClass="entr" presetSubtype="0" fill="hold" grpId="0" nodeType="withEffect">
                                  <p:stCondLst>
                                    <p:cond delay="0"/>
                                  </p:stCondLst>
                                  <p:childTnLst>
                                    <p:set>
                                      <p:cBhvr>
                                        <p:cTn id="658" dur="1" fill="hold">
                                          <p:stCondLst>
                                            <p:cond delay="0"/>
                                          </p:stCondLst>
                                        </p:cTn>
                                        <p:tgtEl>
                                          <p:spTgt spid="502091"/>
                                        </p:tgtEl>
                                        <p:attrNameLst>
                                          <p:attrName>style.visibility</p:attrName>
                                        </p:attrNameLst>
                                      </p:cBhvr>
                                      <p:to>
                                        <p:strVal val="visible"/>
                                      </p:to>
                                    </p:set>
                                  </p:childTnLst>
                                </p:cTn>
                              </p:par>
                              <p:par>
                                <p:cTn id="659" presetID="1" presetClass="entr" presetSubtype="0" fill="hold" grpId="0" nodeType="withEffect">
                                  <p:stCondLst>
                                    <p:cond delay="0"/>
                                  </p:stCondLst>
                                  <p:childTnLst>
                                    <p:set>
                                      <p:cBhvr>
                                        <p:cTn id="660" dur="1" fill="hold">
                                          <p:stCondLst>
                                            <p:cond delay="0"/>
                                          </p:stCondLst>
                                        </p:cTn>
                                        <p:tgtEl>
                                          <p:spTgt spid="502092"/>
                                        </p:tgtEl>
                                        <p:attrNameLst>
                                          <p:attrName>style.visibility</p:attrName>
                                        </p:attrNameLst>
                                      </p:cBhvr>
                                      <p:to>
                                        <p:strVal val="visible"/>
                                      </p:to>
                                    </p:set>
                                  </p:childTnLst>
                                </p:cTn>
                              </p:par>
                              <p:par>
                                <p:cTn id="661" presetID="1" presetClass="entr" presetSubtype="0" fill="hold" grpId="0" nodeType="withEffect">
                                  <p:stCondLst>
                                    <p:cond delay="0"/>
                                  </p:stCondLst>
                                  <p:childTnLst>
                                    <p:set>
                                      <p:cBhvr>
                                        <p:cTn id="662" dur="1" fill="hold">
                                          <p:stCondLst>
                                            <p:cond delay="0"/>
                                          </p:stCondLst>
                                        </p:cTn>
                                        <p:tgtEl>
                                          <p:spTgt spid="502093"/>
                                        </p:tgtEl>
                                        <p:attrNameLst>
                                          <p:attrName>style.visibility</p:attrName>
                                        </p:attrNameLst>
                                      </p:cBhvr>
                                      <p:to>
                                        <p:strVal val="visible"/>
                                      </p:to>
                                    </p:set>
                                  </p:childTnLst>
                                </p:cTn>
                              </p:par>
                              <p:par>
                                <p:cTn id="663" presetID="1" presetClass="entr" presetSubtype="0" fill="hold" grpId="0" nodeType="withEffect">
                                  <p:stCondLst>
                                    <p:cond delay="0"/>
                                  </p:stCondLst>
                                  <p:childTnLst>
                                    <p:set>
                                      <p:cBhvr>
                                        <p:cTn id="664" dur="1" fill="hold">
                                          <p:stCondLst>
                                            <p:cond delay="0"/>
                                          </p:stCondLst>
                                        </p:cTn>
                                        <p:tgtEl>
                                          <p:spTgt spid="502094"/>
                                        </p:tgtEl>
                                        <p:attrNameLst>
                                          <p:attrName>style.visibility</p:attrName>
                                        </p:attrNameLst>
                                      </p:cBhvr>
                                      <p:to>
                                        <p:strVal val="visible"/>
                                      </p:to>
                                    </p:set>
                                  </p:childTnLst>
                                </p:cTn>
                              </p:par>
                              <p:par>
                                <p:cTn id="665" presetID="1" presetClass="entr" presetSubtype="0" fill="hold" grpId="0" nodeType="withEffect">
                                  <p:stCondLst>
                                    <p:cond delay="0"/>
                                  </p:stCondLst>
                                  <p:childTnLst>
                                    <p:set>
                                      <p:cBhvr>
                                        <p:cTn id="666" dur="1" fill="hold">
                                          <p:stCondLst>
                                            <p:cond delay="0"/>
                                          </p:stCondLst>
                                        </p:cTn>
                                        <p:tgtEl>
                                          <p:spTgt spid="502095"/>
                                        </p:tgtEl>
                                        <p:attrNameLst>
                                          <p:attrName>style.visibility</p:attrName>
                                        </p:attrNameLst>
                                      </p:cBhvr>
                                      <p:to>
                                        <p:strVal val="visible"/>
                                      </p:to>
                                    </p:set>
                                  </p:childTnLst>
                                </p:cTn>
                              </p:par>
                              <p:par>
                                <p:cTn id="667" presetID="1" presetClass="entr" presetSubtype="0" fill="hold" grpId="0" nodeType="withEffect">
                                  <p:stCondLst>
                                    <p:cond delay="0"/>
                                  </p:stCondLst>
                                  <p:childTnLst>
                                    <p:set>
                                      <p:cBhvr>
                                        <p:cTn id="668" dur="1" fill="hold">
                                          <p:stCondLst>
                                            <p:cond delay="0"/>
                                          </p:stCondLst>
                                        </p:cTn>
                                        <p:tgtEl>
                                          <p:spTgt spid="502096"/>
                                        </p:tgtEl>
                                        <p:attrNameLst>
                                          <p:attrName>style.visibility</p:attrName>
                                        </p:attrNameLst>
                                      </p:cBhvr>
                                      <p:to>
                                        <p:strVal val="visible"/>
                                      </p:to>
                                    </p:set>
                                  </p:childTnLst>
                                </p:cTn>
                              </p:par>
                              <p:par>
                                <p:cTn id="669" presetID="1" presetClass="entr" presetSubtype="0" fill="hold" grpId="0" nodeType="withEffect">
                                  <p:stCondLst>
                                    <p:cond delay="0"/>
                                  </p:stCondLst>
                                  <p:childTnLst>
                                    <p:set>
                                      <p:cBhvr>
                                        <p:cTn id="670" dur="1" fill="hold">
                                          <p:stCondLst>
                                            <p:cond delay="0"/>
                                          </p:stCondLst>
                                        </p:cTn>
                                        <p:tgtEl>
                                          <p:spTgt spid="502097"/>
                                        </p:tgtEl>
                                        <p:attrNameLst>
                                          <p:attrName>style.visibility</p:attrName>
                                        </p:attrNameLst>
                                      </p:cBhvr>
                                      <p:to>
                                        <p:strVal val="visible"/>
                                      </p:to>
                                    </p:set>
                                  </p:childTnLst>
                                </p:cTn>
                              </p:par>
                              <p:par>
                                <p:cTn id="671" presetID="1" presetClass="entr" presetSubtype="0" fill="hold" grpId="0" nodeType="withEffect">
                                  <p:stCondLst>
                                    <p:cond delay="0"/>
                                  </p:stCondLst>
                                  <p:childTnLst>
                                    <p:set>
                                      <p:cBhvr>
                                        <p:cTn id="672" dur="1" fill="hold">
                                          <p:stCondLst>
                                            <p:cond delay="0"/>
                                          </p:stCondLst>
                                        </p:cTn>
                                        <p:tgtEl>
                                          <p:spTgt spid="502098"/>
                                        </p:tgtEl>
                                        <p:attrNameLst>
                                          <p:attrName>style.visibility</p:attrName>
                                        </p:attrNameLst>
                                      </p:cBhvr>
                                      <p:to>
                                        <p:strVal val="visible"/>
                                      </p:to>
                                    </p:set>
                                  </p:childTnLst>
                                </p:cTn>
                              </p:par>
                              <p:par>
                                <p:cTn id="673" presetID="1" presetClass="entr" presetSubtype="0" fill="hold" grpId="0" nodeType="withEffect">
                                  <p:stCondLst>
                                    <p:cond delay="0"/>
                                  </p:stCondLst>
                                  <p:childTnLst>
                                    <p:set>
                                      <p:cBhvr>
                                        <p:cTn id="674" dur="1" fill="hold">
                                          <p:stCondLst>
                                            <p:cond delay="0"/>
                                          </p:stCondLst>
                                        </p:cTn>
                                        <p:tgtEl>
                                          <p:spTgt spid="502099"/>
                                        </p:tgtEl>
                                        <p:attrNameLst>
                                          <p:attrName>style.visibility</p:attrName>
                                        </p:attrNameLst>
                                      </p:cBhvr>
                                      <p:to>
                                        <p:strVal val="visible"/>
                                      </p:to>
                                    </p:set>
                                  </p:childTnLst>
                                </p:cTn>
                              </p:par>
                              <p:par>
                                <p:cTn id="675" presetID="1" presetClass="entr" presetSubtype="0" fill="hold" grpId="0" nodeType="withEffect">
                                  <p:stCondLst>
                                    <p:cond delay="0"/>
                                  </p:stCondLst>
                                  <p:childTnLst>
                                    <p:set>
                                      <p:cBhvr>
                                        <p:cTn id="676" dur="1" fill="hold">
                                          <p:stCondLst>
                                            <p:cond delay="0"/>
                                          </p:stCondLst>
                                        </p:cTn>
                                        <p:tgtEl>
                                          <p:spTgt spid="502100"/>
                                        </p:tgtEl>
                                        <p:attrNameLst>
                                          <p:attrName>style.visibility</p:attrName>
                                        </p:attrNameLst>
                                      </p:cBhvr>
                                      <p:to>
                                        <p:strVal val="visible"/>
                                      </p:to>
                                    </p:set>
                                  </p:childTnLst>
                                </p:cTn>
                              </p:par>
                              <p:par>
                                <p:cTn id="677" presetID="1" presetClass="entr" presetSubtype="0" fill="hold" grpId="0" nodeType="withEffect">
                                  <p:stCondLst>
                                    <p:cond delay="0"/>
                                  </p:stCondLst>
                                  <p:childTnLst>
                                    <p:set>
                                      <p:cBhvr>
                                        <p:cTn id="678" dur="1" fill="hold">
                                          <p:stCondLst>
                                            <p:cond delay="0"/>
                                          </p:stCondLst>
                                        </p:cTn>
                                        <p:tgtEl>
                                          <p:spTgt spid="502101"/>
                                        </p:tgtEl>
                                        <p:attrNameLst>
                                          <p:attrName>style.visibility</p:attrName>
                                        </p:attrNameLst>
                                      </p:cBhvr>
                                      <p:to>
                                        <p:strVal val="visible"/>
                                      </p:to>
                                    </p:set>
                                  </p:childTnLst>
                                </p:cTn>
                              </p:par>
                              <p:par>
                                <p:cTn id="679" presetID="1" presetClass="entr" presetSubtype="0" fill="hold" grpId="0" nodeType="withEffect">
                                  <p:stCondLst>
                                    <p:cond delay="0"/>
                                  </p:stCondLst>
                                  <p:childTnLst>
                                    <p:set>
                                      <p:cBhvr>
                                        <p:cTn id="680" dur="1" fill="hold">
                                          <p:stCondLst>
                                            <p:cond delay="0"/>
                                          </p:stCondLst>
                                        </p:cTn>
                                        <p:tgtEl>
                                          <p:spTgt spid="502102"/>
                                        </p:tgtEl>
                                        <p:attrNameLst>
                                          <p:attrName>style.visibility</p:attrName>
                                        </p:attrNameLst>
                                      </p:cBhvr>
                                      <p:to>
                                        <p:strVal val="visible"/>
                                      </p:to>
                                    </p:set>
                                  </p:childTnLst>
                                </p:cTn>
                              </p:par>
                              <p:par>
                                <p:cTn id="681" presetID="1" presetClass="entr" presetSubtype="0" fill="hold" grpId="0" nodeType="withEffect">
                                  <p:stCondLst>
                                    <p:cond delay="0"/>
                                  </p:stCondLst>
                                  <p:childTnLst>
                                    <p:set>
                                      <p:cBhvr>
                                        <p:cTn id="682" dur="1" fill="hold">
                                          <p:stCondLst>
                                            <p:cond delay="0"/>
                                          </p:stCondLst>
                                        </p:cTn>
                                        <p:tgtEl>
                                          <p:spTgt spid="502103"/>
                                        </p:tgtEl>
                                        <p:attrNameLst>
                                          <p:attrName>style.visibility</p:attrName>
                                        </p:attrNameLst>
                                      </p:cBhvr>
                                      <p:to>
                                        <p:strVal val="visible"/>
                                      </p:to>
                                    </p:set>
                                  </p:childTnLst>
                                </p:cTn>
                              </p:par>
                              <p:par>
                                <p:cTn id="683" presetID="1" presetClass="entr" presetSubtype="0" fill="hold" grpId="0" nodeType="withEffect">
                                  <p:stCondLst>
                                    <p:cond delay="0"/>
                                  </p:stCondLst>
                                  <p:childTnLst>
                                    <p:set>
                                      <p:cBhvr>
                                        <p:cTn id="684" dur="1" fill="hold">
                                          <p:stCondLst>
                                            <p:cond delay="0"/>
                                          </p:stCondLst>
                                        </p:cTn>
                                        <p:tgtEl>
                                          <p:spTgt spid="502104"/>
                                        </p:tgtEl>
                                        <p:attrNameLst>
                                          <p:attrName>style.visibility</p:attrName>
                                        </p:attrNameLst>
                                      </p:cBhvr>
                                      <p:to>
                                        <p:strVal val="visible"/>
                                      </p:to>
                                    </p:set>
                                  </p:childTnLst>
                                </p:cTn>
                              </p:par>
                              <p:par>
                                <p:cTn id="685" presetID="1" presetClass="entr" presetSubtype="0" fill="hold" grpId="0" nodeType="withEffect">
                                  <p:stCondLst>
                                    <p:cond delay="0"/>
                                  </p:stCondLst>
                                  <p:childTnLst>
                                    <p:set>
                                      <p:cBhvr>
                                        <p:cTn id="686" dur="1" fill="hold">
                                          <p:stCondLst>
                                            <p:cond delay="0"/>
                                          </p:stCondLst>
                                        </p:cTn>
                                        <p:tgtEl>
                                          <p:spTgt spid="502105"/>
                                        </p:tgtEl>
                                        <p:attrNameLst>
                                          <p:attrName>style.visibility</p:attrName>
                                        </p:attrNameLst>
                                      </p:cBhvr>
                                      <p:to>
                                        <p:strVal val="visible"/>
                                      </p:to>
                                    </p:set>
                                  </p:childTnLst>
                                </p:cTn>
                              </p:par>
                              <p:par>
                                <p:cTn id="687" presetID="1" presetClass="entr" presetSubtype="0" fill="hold" grpId="0" nodeType="withEffect">
                                  <p:stCondLst>
                                    <p:cond delay="0"/>
                                  </p:stCondLst>
                                  <p:childTnLst>
                                    <p:set>
                                      <p:cBhvr>
                                        <p:cTn id="688" dur="1" fill="hold">
                                          <p:stCondLst>
                                            <p:cond delay="0"/>
                                          </p:stCondLst>
                                        </p:cTn>
                                        <p:tgtEl>
                                          <p:spTgt spid="502106"/>
                                        </p:tgtEl>
                                        <p:attrNameLst>
                                          <p:attrName>style.visibility</p:attrName>
                                        </p:attrNameLst>
                                      </p:cBhvr>
                                      <p:to>
                                        <p:strVal val="visible"/>
                                      </p:to>
                                    </p:set>
                                  </p:childTnLst>
                                </p:cTn>
                              </p:par>
                              <p:par>
                                <p:cTn id="689" presetID="1" presetClass="entr" presetSubtype="0" fill="hold" grpId="0" nodeType="withEffect">
                                  <p:stCondLst>
                                    <p:cond delay="0"/>
                                  </p:stCondLst>
                                  <p:childTnLst>
                                    <p:set>
                                      <p:cBhvr>
                                        <p:cTn id="690" dur="1" fill="hold">
                                          <p:stCondLst>
                                            <p:cond delay="0"/>
                                          </p:stCondLst>
                                        </p:cTn>
                                        <p:tgtEl>
                                          <p:spTgt spid="502107"/>
                                        </p:tgtEl>
                                        <p:attrNameLst>
                                          <p:attrName>style.visibility</p:attrName>
                                        </p:attrNameLst>
                                      </p:cBhvr>
                                      <p:to>
                                        <p:strVal val="visible"/>
                                      </p:to>
                                    </p:set>
                                  </p:childTnLst>
                                </p:cTn>
                              </p:par>
                              <p:par>
                                <p:cTn id="691" presetID="1" presetClass="entr" presetSubtype="0" fill="hold" grpId="0" nodeType="withEffect">
                                  <p:stCondLst>
                                    <p:cond delay="0"/>
                                  </p:stCondLst>
                                  <p:childTnLst>
                                    <p:set>
                                      <p:cBhvr>
                                        <p:cTn id="692" dur="1" fill="hold">
                                          <p:stCondLst>
                                            <p:cond delay="0"/>
                                          </p:stCondLst>
                                        </p:cTn>
                                        <p:tgtEl>
                                          <p:spTgt spid="502108"/>
                                        </p:tgtEl>
                                        <p:attrNameLst>
                                          <p:attrName>style.visibility</p:attrName>
                                        </p:attrNameLst>
                                      </p:cBhvr>
                                      <p:to>
                                        <p:strVal val="visible"/>
                                      </p:to>
                                    </p:set>
                                  </p:childTnLst>
                                </p:cTn>
                              </p:par>
                              <p:par>
                                <p:cTn id="693" presetID="1" presetClass="entr" presetSubtype="0" fill="hold" grpId="0" nodeType="withEffect">
                                  <p:stCondLst>
                                    <p:cond delay="0"/>
                                  </p:stCondLst>
                                  <p:childTnLst>
                                    <p:set>
                                      <p:cBhvr>
                                        <p:cTn id="694" dur="1" fill="hold">
                                          <p:stCondLst>
                                            <p:cond delay="0"/>
                                          </p:stCondLst>
                                        </p:cTn>
                                        <p:tgtEl>
                                          <p:spTgt spid="502109"/>
                                        </p:tgtEl>
                                        <p:attrNameLst>
                                          <p:attrName>style.visibility</p:attrName>
                                        </p:attrNameLst>
                                      </p:cBhvr>
                                      <p:to>
                                        <p:strVal val="visible"/>
                                      </p:to>
                                    </p:set>
                                  </p:childTnLst>
                                </p:cTn>
                              </p:par>
                              <p:par>
                                <p:cTn id="695" presetID="1" presetClass="entr" presetSubtype="0" fill="hold" grpId="0" nodeType="withEffect">
                                  <p:stCondLst>
                                    <p:cond delay="0"/>
                                  </p:stCondLst>
                                  <p:childTnLst>
                                    <p:set>
                                      <p:cBhvr>
                                        <p:cTn id="696" dur="1" fill="hold">
                                          <p:stCondLst>
                                            <p:cond delay="0"/>
                                          </p:stCondLst>
                                        </p:cTn>
                                        <p:tgtEl>
                                          <p:spTgt spid="502110"/>
                                        </p:tgtEl>
                                        <p:attrNameLst>
                                          <p:attrName>style.visibility</p:attrName>
                                        </p:attrNameLst>
                                      </p:cBhvr>
                                      <p:to>
                                        <p:strVal val="visible"/>
                                      </p:to>
                                    </p:set>
                                  </p:childTnLst>
                                </p:cTn>
                              </p:par>
                              <p:par>
                                <p:cTn id="697" presetID="1" presetClass="entr" presetSubtype="0" fill="hold" grpId="0" nodeType="withEffect">
                                  <p:stCondLst>
                                    <p:cond delay="0"/>
                                  </p:stCondLst>
                                  <p:childTnLst>
                                    <p:set>
                                      <p:cBhvr>
                                        <p:cTn id="698" dur="1" fill="hold">
                                          <p:stCondLst>
                                            <p:cond delay="0"/>
                                          </p:stCondLst>
                                        </p:cTn>
                                        <p:tgtEl>
                                          <p:spTgt spid="502111"/>
                                        </p:tgtEl>
                                        <p:attrNameLst>
                                          <p:attrName>style.visibility</p:attrName>
                                        </p:attrNameLst>
                                      </p:cBhvr>
                                      <p:to>
                                        <p:strVal val="visible"/>
                                      </p:to>
                                    </p:set>
                                  </p:childTnLst>
                                </p:cTn>
                              </p:par>
                              <p:par>
                                <p:cTn id="699" presetID="1" presetClass="entr" presetSubtype="0" fill="hold" grpId="0" nodeType="withEffect">
                                  <p:stCondLst>
                                    <p:cond delay="0"/>
                                  </p:stCondLst>
                                  <p:childTnLst>
                                    <p:set>
                                      <p:cBhvr>
                                        <p:cTn id="700" dur="1" fill="hold">
                                          <p:stCondLst>
                                            <p:cond delay="0"/>
                                          </p:stCondLst>
                                        </p:cTn>
                                        <p:tgtEl>
                                          <p:spTgt spid="502112"/>
                                        </p:tgtEl>
                                        <p:attrNameLst>
                                          <p:attrName>style.visibility</p:attrName>
                                        </p:attrNameLst>
                                      </p:cBhvr>
                                      <p:to>
                                        <p:strVal val="visible"/>
                                      </p:to>
                                    </p:set>
                                  </p:childTnLst>
                                </p:cTn>
                              </p:par>
                              <p:par>
                                <p:cTn id="701" presetID="1" presetClass="entr" presetSubtype="0" fill="hold" grpId="0" nodeType="withEffect">
                                  <p:stCondLst>
                                    <p:cond delay="0"/>
                                  </p:stCondLst>
                                  <p:childTnLst>
                                    <p:set>
                                      <p:cBhvr>
                                        <p:cTn id="702" dur="1" fill="hold">
                                          <p:stCondLst>
                                            <p:cond delay="0"/>
                                          </p:stCondLst>
                                        </p:cTn>
                                        <p:tgtEl>
                                          <p:spTgt spid="502113"/>
                                        </p:tgtEl>
                                        <p:attrNameLst>
                                          <p:attrName>style.visibility</p:attrName>
                                        </p:attrNameLst>
                                      </p:cBhvr>
                                      <p:to>
                                        <p:strVal val="visible"/>
                                      </p:to>
                                    </p:set>
                                  </p:childTnLst>
                                </p:cTn>
                              </p:par>
                              <p:par>
                                <p:cTn id="703" presetID="1" presetClass="entr" presetSubtype="0" fill="hold" grpId="0" nodeType="withEffect">
                                  <p:stCondLst>
                                    <p:cond delay="0"/>
                                  </p:stCondLst>
                                  <p:childTnLst>
                                    <p:set>
                                      <p:cBhvr>
                                        <p:cTn id="704" dur="1" fill="hold">
                                          <p:stCondLst>
                                            <p:cond delay="0"/>
                                          </p:stCondLst>
                                        </p:cTn>
                                        <p:tgtEl>
                                          <p:spTgt spid="502114"/>
                                        </p:tgtEl>
                                        <p:attrNameLst>
                                          <p:attrName>style.visibility</p:attrName>
                                        </p:attrNameLst>
                                      </p:cBhvr>
                                      <p:to>
                                        <p:strVal val="visible"/>
                                      </p:to>
                                    </p:set>
                                  </p:childTnLst>
                                </p:cTn>
                              </p:par>
                              <p:par>
                                <p:cTn id="705" presetID="1" presetClass="entr" presetSubtype="0" fill="hold" grpId="0" nodeType="withEffect">
                                  <p:stCondLst>
                                    <p:cond delay="0"/>
                                  </p:stCondLst>
                                  <p:childTnLst>
                                    <p:set>
                                      <p:cBhvr>
                                        <p:cTn id="706" dur="1" fill="hold">
                                          <p:stCondLst>
                                            <p:cond delay="0"/>
                                          </p:stCondLst>
                                        </p:cTn>
                                        <p:tgtEl>
                                          <p:spTgt spid="502115"/>
                                        </p:tgtEl>
                                        <p:attrNameLst>
                                          <p:attrName>style.visibility</p:attrName>
                                        </p:attrNameLst>
                                      </p:cBhvr>
                                      <p:to>
                                        <p:strVal val="visible"/>
                                      </p:to>
                                    </p:set>
                                  </p:childTnLst>
                                </p:cTn>
                              </p:par>
                              <p:par>
                                <p:cTn id="707" presetID="1" presetClass="entr" presetSubtype="0" fill="hold" grpId="0" nodeType="withEffect">
                                  <p:stCondLst>
                                    <p:cond delay="0"/>
                                  </p:stCondLst>
                                  <p:childTnLst>
                                    <p:set>
                                      <p:cBhvr>
                                        <p:cTn id="708" dur="1" fill="hold">
                                          <p:stCondLst>
                                            <p:cond delay="0"/>
                                          </p:stCondLst>
                                        </p:cTn>
                                        <p:tgtEl>
                                          <p:spTgt spid="502116"/>
                                        </p:tgtEl>
                                        <p:attrNameLst>
                                          <p:attrName>style.visibility</p:attrName>
                                        </p:attrNameLst>
                                      </p:cBhvr>
                                      <p:to>
                                        <p:strVal val="visible"/>
                                      </p:to>
                                    </p:set>
                                  </p:childTnLst>
                                </p:cTn>
                              </p:par>
                              <p:par>
                                <p:cTn id="709" presetID="1" presetClass="entr" presetSubtype="0" fill="hold" grpId="0" nodeType="withEffect">
                                  <p:stCondLst>
                                    <p:cond delay="0"/>
                                  </p:stCondLst>
                                  <p:childTnLst>
                                    <p:set>
                                      <p:cBhvr>
                                        <p:cTn id="710" dur="1" fill="hold">
                                          <p:stCondLst>
                                            <p:cond delay="0"/>
                                          </p:stCondLst>
                                        </p:cTn>
                                        <p:tgtEl>
                                          <p:spTgt spid="502117"/>
                                        </p:tgtEl>
                                        <p:attrNameLst>
                                          <p:attrName>style.visibility</p:attrName>
                                        </p:attrNameLst>
                                      </p:cBhvr>
                                      <p:to>
                                        <p:strVal val="visible"/>
                                      </p:to>
                                    </p:set>
                                  </p:childTnLst>
                                </p:cTn>
                              </p:par>
                              <p:par>
                                <p:cTn id="711" presetID="1" presetClass="entr" presetSubtype="0" fill="hold" grpId="0" nodeType="withEffect">
                                  <p:stCondLst>
                                    <p:cond delay="0"/>
                                  </p:stCondLst>
                                  <p:childTnLst>
                                    <p:set>
                                      <p:cBhvr>
                                        <p:cTn id="712" dur="1" fill="hold">
                                          <p:stCondLst>
                                            <p:cond delay="0"/>
                                          </p:stCondLst>
                                        </p:cTn>
                                        <p:tgtEl>
                                          <p:spTgt spid="502118"/>
                                        </p:tgtEl>
                                        <p:attrNameLst>
                                          <p:attrName>style.visibility</p:attrName>
                                        </p:attrNameLst>
                                      </p:cBhvr>
                                      <p:to>
                                        <p:strVal val="visible"/>
                                      </p:to>
                                    </p:set>
                                  </p:childTnLst>
                                </p:cTn>
                              </p:par>
                              <p:par>
                                <p:cTn id="713" presetID="1" presetClass="entr" presetSubtype="0" fill="hold" grpId="0" nodeType="withEffect">
                                  <p:stCondLst>
                                    <p:cond delay="0"/>
                                  </p:stCondLst>
                                  <p:childTnLst>
                                    <p:set>
                                      <p:cBhvr>
                                        <p:cTn id="714" dur="1" fill="hold">
                                          <p:stCondLst>
                                            <p:cond delay="0"/>
                                          </p:stCondLst>
                                        </p:cTn>
                                        <p:tgtEl>
                                          <p:spTgt spid="502119"/>
                                        </p:tgtEl>
                                        <p:attrNameLst>
                                          <p:attrName>style.visibility</p:attrName>
                                        </p:attrNameLst>
                                      </p:cBhvr>
                                      <p:to>
                                        <p:strVal val="visible"/>
                                      </p:to>
                                    </p:set>
                                  </p:childTnLst>
                                </p:cTn>
                              </p:par>
                              <p:par>
                                <p:cTn id="715" presetID="1" presetClass="entr" presetSubtype="0" fill="hold" grpId="0" nodeType="withEffect">
                                  <p:stCondLst>
                                    <p:cond delay="0"/>
                                  </p:stCondLst>
                                  <p:childTnLst>
                                    <p:set>
                                      <p:cBhvr>
                                        <p:cTn id="716" dur="1" fill="hold">
                                          <p:stCondLst>
                                            <p:cond delay="0"/>
                                          </p:stCondLst>
                                        </p:cTn>
                                        <p:tgtEl>
                                          <p:spTgt spid="502120"/>
                                        </p:tgtEl>
                                        <p:attrNameLst>
                                          <p:attrName>style.visibility</p:attrName>
                                        </p:attrNameLst>
                                      </p:cBhvr>
                                      <p:to>
                                        <p:strVal val="visible"/>
                                      </p:to>
                                    </p:set>
                                  </p:childTnLst>
                                </p:cTn>
                              </p:par>
                              <p:par>
                                <p:cTn id="717" presetID="1" presetClass="entr" presetSubtype="0" fill="hold" grpId="0" nodeType="withEffect">
                                  <p:stCondLst>
                                    <p:cond delay="0"/>
                                  </p:stCondLst>
                                  <p:childTnLst>
                                    <p:set>
                                      <p:cBhvr>
                                        <p:cTn id="718" dur="1" fill="hold">
                                          <p:stCondLst>
                                            <p:cond delay="0"/>
                                          </p:stCondLst>
                                        </p:cTn>
                                        <p:tgtEl>
                                          <p:spTgt spid="502121"/>
                                        </p:tgtEl>
                                        <p:attrNameLst>
                                          <p:attrName>style.visibility</p:attrName>
                                        </p:attrNameLst>
                                      </p:cBhvr>
                                      <p:to>
                                        <p:strVal val="visible"/>
                                      </p:to>
                                    </p:set>
                                  </p:childTnLst>
                                </p:cTn>
                              </p:par>
                              <p:par>
                                <p:cTn id="719" presetID="1" presetClass="entr" presetSubtype="0" fill="hold" grpId="0" nodeType="withEffect">
                                  <p:stCondLst>
                                    <p:cond delay="0"/>
                                  </p:stCondLst>
                                  <p:childTnLst>
                                    <p:set>
                                      <p:cBhvr>
                                        <p:cTn id="720" dur="1" fill="hold">
                                          <p:stCondLst>
                                            <p:cond delay="0"/>
                                          </p:stCondLst>
                                        </p:cTn>
                                        <p:tgtEl>
                                          <p:spTgt spid="502122"/>
                                        </p:tgtEl>
                                        <p:attrNameLst>
                                          <p:attrName>style.visibility</p:attrName>
                                        </p:attrNameLst>
                                      </p:cBhvr>
                                      <p:to>
                                        <p:strVal val="visible"/>
                                      </p:to>
                                    </p:set>
                                  </p:childTnLst>
                                </p:cTn>
                              </p:par>
                              <p:par>
                                <p:cTn id="721" presetID="1" presetClass="entr" presetSubtype="0" fill="hold" grpId="0" nodeType="withEffect">
                                  <p:stCondLst>
                                    <p:cond delay="0"/>
                                  </p:stCondLst>
                                  <p:childTnLst>
                                    <p:set>
                                      <p:cBhvr>
                                        <p:cTn id="722" dur="1" fill="hold">
                                          <p:stCondLst>
                                            <p:cond delay="0"/>
                                          </p:stCondLst>
                                        </p:cTn>
                                        <p:tgtEl>
                                          <p:spTgt spid="502123"/>
                                        </p:tgtEl>
                                        <p:attrNameLst>
                                          <p:attrName>style.visibility</p:attrName>
                                        </p:attrNameLst>
                                      </p:cBhvr>
                                      <p:to>
                                        <p:strVal val="visible"/>
                                      </p:to>
                                    </p:set>
                                  </p:childTnLst>
                                </p:cTn>
                              </p:par>
                              <p:par>
                                <p:cTn id="723" presetID="1" presetClass="entr" presetSubtype="0" fill="hold" grpId="0" nodeType="withEffect">
                                  <p:stCondLst>
                                    <p:cond delay="0"/>
                                  </p:stCondLst>
                                  <p:childTnLst>
                                    <p:set>
                                      <p:cBhvr>
                                        <p:cTn id="724" dur="1" fill="hold">
                                          <p:stCondLst>
                                            <p:cond delay="0"/>
                                          </p:stCondLst>
                                        </p:cTn>
                                        <p:tgtEl>
                                          <p:spTgt spid="502124"/>
                                        </p:tgtEl>
                                        <p:attrNameLst>
                                          <p:attrName>style.visibility</p:attrName>
                                        </p:attrNameLst>
                                      </p:cBhvr>
                                      <p:to>
                                        <p:strVal val="visible"/>
                                      </p:to>
                                    </p:set>
                                  </p:childTnLst>
                                </p:cTn>
                              </p:par>
                              <p:par>
                                <p:cTn id="725" presetID="1" presetClass="entr" presetSubtype="0" fill="hold" grpId="0" nodeType="withEffect">
                                  <p:stCondLst>
                                    <p:cond delay="0"/>
                                  </p:stCondLst>
                                  <p:childTnLst>
                                    <p:set>
                                      <p:cBhvr>
                                        <p:cTn id="726" dur="1" fill="hold">
                                          <p:stCondLst>
                                            <p:cond delay="0"/>
                                          </p:stCondLst>
                                        </p:cTn>
                                        <p:tgtEl>
                                          <p:spTgt spid="502125"/>
                                        </p:tgtEl>
                                        <p:attrNameLst>
                                          <p:attrName>style.visibility</p:attrName>
                                        </p:attrNameLst>
                                      </p:cBhvr>
                                      <p:to>
                                        <p:strVal val="visible"/>
                                      </p:to>
                                    </p:set>
                                  </p:childTnLst>
                                </p:cTn>
                              </p:par>
                              <p:par>
                                <p:cTn id="727" presetID="1" presetClass="entr" presetSubtype="0" fill="hold" grpId="0" nodeType="withEffect">
                                  <p:stCondLst>
                                    <p:cond delay="0"/>
                                  </p:stCondLst>
                                  <p:childTnLst>
                                    <p:set>
                                      <p:cBhvr>
                                        <p:cTn id="728" dur="1" fill="hold">
                                          <p:stCondLst>
                                            <p:cond delay="0"/>
                                          </p:stCondLst>
                                        </p:cTn>
                                        <p:tgtEl>
                                          <p:spTgt spid="502126"/>
                                        </p:tgtEl>
                                        <p:attrNameLst>
                                          <p:attrName>style.visibility</p:attrName>
                                        </p:attrNameLst>
                                      </p:cBhvr>
                                      <p:to>
                                        <p:strVal val="visible"/>
                                      </p:to>
                                    </p:set>
                                  </p:childTnLst>
                                </p:cTn>
                              </p:par>
                              <p:par>
                                <p:cTn id="729" presetID="1" presetClass="entr" presetSubtype="0" fill="hold" grpId="0" nodeType="withEffect">
                                  <p:stCondLst>
                                    <p:cond delay="0"/>
                                  </p:stCondLst>
                                  <p:childTnLst>
                                    <p:set>
                                      <p:cBhvr>
                                        <p:cTn id="730" dur="1" fill="hold">
                                          <p:stCondLst>
                                            <p:cond delay="0"/>
                                          </p:stCondLst>
                                        </p:cTn>
                                        <p:tgtEl>
                                          <p:spTgt spid="502127"/>
                                        </p:tgtEl>
                                        <p:attrNameLst>
                                          <p:attrName>style.visibility</p:attrName>
                                        </p:attrNameLst>
                                      </p:cBhvr>
                                      <p:to>
                                        <p:strVal val="visible"/>
                                      </p:to>
                                    </p:set>
                                  </p:childTnLst>
                                </p:cTn>
                              </p:par>
                              <p:par>
                                <p:cTn id="731" presetID="1" presetClass="entr" presetSubtype="0" fill="hold" grpId="0" nodeType="withEffect">
                                  <p:stCondLst>
                                    <p:cond delay="0"/>
                                  </p:stCondLst>
                                  <p:childTnLst>
                                    <p:set>
                                      <p:cBhvr>
                                        <p:cTn id="732" dur="1" fill="hold">
                                          <p:stCondLst>
                                            <p:cond delay="0"/>
                                          </p:stCondLst>
                                        </p:cTn>
                                        <p:tgtEl>
                                          <p:spTgt spid="502128"/>
                                        </p:tgtEl>
                                        <p:attrNameLst>
                                          <p:attrName>style.visibility</p:attrName>
                                        </p:attrNameLst>
                                      </p:cBhvr>
                                      <p:to>
                                        <p:strVal val="visible"/>
                                      </p:to>
                                    </p:set>
                                  </p:childTnLst>
                                </p:cTn>
                              </p:par>
                              <p:par>
                                <p:cTn id="733" presetID="1" presetClass="entr" presetSubtype="0" fill="hold" grpId="0" nodeType="withEffect">
                                  <p:stCondLst>
                                    <p:cond delay="0"/>
                                  </p:stCondLst>
                                  <p:childTnLst>
                                    <p:set>
                                      <p:cBhvr>
                                        <p:cTn id="734" dur="1" fill="hold">
                                          <p:stCondLst>
                                            <p:cond delay="0"/>
                                          </p:stCondLst>
                                        </p:cTn>
                                        <p:tgtEl>
                                          <p:spTgt spid="502129"/>
                                        </p:tgtEl>
                                        <p:attrNameLst>
                                          <p:attrName>style.visibility</p:attrName>
                                        </p:attrNameLst>
                                      </p:cBhvr>
                                      <p:to>
                                        <p:strVal val="visible"/>
                                      </p:to>
                                    </p:set>
                                  </p:childTnLst>
                                </p:cTn>
                              </p:par>
                              <p:par>
                                <p:cTn id="735" presetID="1" presetClass="entr" presetSubtype="0" fill="hold" grpId="0" nodeType="withEffect">
                                  <p:stCondLst>
                                    <p:cond delay="0"/>
                                  </p:stCondLst>
                                  <p:childTnLst>
                                    <p:set>
                                      <p:cBhvr>
                                        <p:cTn id="736" dur="1" fill="hold">
                                          <p:stCondLst>
                                            <p:cond delay="0"/>
                                          </p:stCondLst>
                                        </p:cTn>
                                        <p:tgtEl>
                                          <p:spTgt spid="502130"/>
                                        </p:tgtEl>
                                        <p:attrNameLst>
                                          <p:attrName>style.visibility</p:attrName>
                                        </p:attrNameLst>
                                      </p:cBhvr>
                                      <p:to>
                                        <p:strVal val="visible"/>
                                      </p:to>
                                    </p:set>
                                  </p:childTnLst>
                                </p:cTn>
                              </p:par>
                              <p:par>
                                <p:cTn id="737" presetID="1" presetClass="entr" presetSubtype="0" fill="hold" grpId="0" nodeType="withEffect">
                                  <p:stCondLst>
                                    <p:cond delay="0"/>
                                  </p:stCondLst>
                                  <p:childTnLst>
                                    <p:set>
                                      <p:cBhvr>
                                        <p:cTn id="738" dur="1" fill="hold">
                                          <p:stCondLst>
                                            <p:cond delay="0"/>
                                          </p:stCondLst>
                                        </p:cTn>
                                        <p:tgtEl>
                                          <p:spTgt spid="502131"/>
                                        </p:tgtEl>
                                        <p:attrNameLst>
                                          <p:attrName>style.visibility</p:attrName>
                                        </p:attrNameLst>
                                      </p:cBhvr>
                                      <p:to>
                                        <p:strVal val="visible"/>
                                      </p:to>
                                    </p:set>
                                  </p:childTnLst>
                                </p:cTn>
                              </p:par>
                              <p:par>
                                <p:cTn id="739" presetID="1" presetClass="entr" presetSubtype="0" fill="hold" grpId="0" nodeType="withEffect">
                                  <p:stCondLst>
                                    <p:cond delay="0"/>
                                  </p:stCondLst>
                                  <p:childTnLst>
                                    <p:set>
                                      <p:cBhvr>
                                        <p:cTn id="740" dur="1" fill="hold">
                                          <p:stCondLst>
                                            <p:cond delay="0"/>
                                          </p:stCondLst>
                                        </p:cTn>
                                        <p:tgtEl>
                                          <p:spTgt spid="502132"/>
                                        </p:tgtEl>
                                        <p:attrNameLst>
                                          <p:attrName>style.visibility</p:attrName>
                                        </p:attrNameLst>
                                      </p:cBhvr>
                                      <p:to>
                                        <p:strVal val="visible"/>
                                      </p:to>
                                    </p:set>
                                  </p:childTnLst>
                                </p:cTn>
                              </p:par>
                              <p:par>
                                <p:cTn id="741" presetID="1" presetClass="entr" presetSubtype="0" fill="hold" grpId="0" nodeType="withEffect">
                                  <p:stCondLst>
                                    <p:cond delay="0"/>
                                  </p:stCondLst>
                                  <p:childTnLst>
                                    <p:set>
                                      <p:cBhvr>
                                        <p:cTn id="742" dur="1" fill="hold">
                                          <p:stCondLst>
                                            <p:cond delay="0"/>
                                          </p:stCondLst>
                                        </p:cTn>
                                        <p:tgtEl>
                                          <p:spTgt spid="502133"/>
                                        </p:tgtEl>
                                        <p:attrNameLst>
                                          <p:attrName>style.visibility</p:attrName>
                                        </p:attrNameLst>
                                      </p:cBhvr>
                                      <p:to>
                                        <p:strVal val="visible"/>
                                      </p:to>
                                    </p:set>
                                  </p:childTnLst>
                                </p:cTn>
                              </p:par>
                              <p:par>
                                <p:cTn id="743" presetID="1" presetClass="entr" presetSubtype="0" fill="hold" grpId="0" nodeType="withEffect">
                                  <p:stCondLst>
                                    <p:cond delay="0"/>
                                  </p:stCondLst>
                                  <p:childTnLst>
                                    <p:set>
                                      <p:cBhvr>
                                        <p:cTn id="744" dur="1" fill="hold">
                                          <p:stCondLst>
                                            <p:cond delay="0"/>
                                          </p:stCondLst>
                                        </p:cTn>
                                        <p:tgtEl>
                                          <p:spTgt spid="502134"/>
                                        </p:tgtEl>
                                        <p:attrNameLst>
                                          <p:attrName>style.visibility</p:attrName>
                                        </p:attrNameLst>
                                      </p:cBhvr>
                                      <p:to>
                                        <p:strVal val="visible"/>
                                      </p:to>
                                    </p:set>
                                  </p:childTnLst>
                                </p:cTn>
                              </p:par>
                              <p:par>
                                <p:cTn id="745" presetID="1" presetClass="entr" presetSubtype="0" fill="hold" grpId="0" nodeType="withEffect">
                                  <p:stCondLst>
                                    <p:cond delay="0"/>
                                  </p:stCondLst>
                                  <p:childTnLst>
                                    <p:set>
                                      <p:cBhvr>
                                        <p:cTn id="746" dur="1" fill="hold">
                                          <p:stCondLst>
                                            <p:cond delay="0"/>
                                          </p:stCondLst>
                                        </p:cTn>
                                        <p:tgtEl>
                                          <p:spTgt spid="502135"/>
                                        </p:tgtEl>
                                        <p:attrNameLst>
                                          <p:attrName>style.visibility</p:attrName>
                                        </p:attrNameLst>
                                      </p:cBhvr>
                                      <p:to>
                                        <p:strVal val="visible"/>
                                      </p:to>
                                    </p:set>
                                  </p:childTnLst>
                                </p:cTn>
                              </p:par>
                              <p:par>
                                <p:cTn id="747" presetID="1" presetClass="entr" presetSubtype="0" fill="hold" grpId="0" nodeType="withEffect">
                                  <p:stCondLst>
                                    <p:cond delay="0"/>
                                  </p:stCondLst>
                                  <p:childTnLst>
                                    <p:set>
                                      <p:cBhvr>
                                        <p:cTn id="748" dur="1" fill="hold">
                                          <p:stCondLst>
                                            <p:cond delay="0"/>
                                          </p:stCondLst>
                                        </p:cTn>
                                        <p:tgtEl>
                                          <p:spTgt spid="502136"/>
                                        </p:tgtEl>
                                        <p:attrNameLst>
                                          <p:attrName>style.visibility</p:attrName>
                                        </p:attrNameLst>
                                      </p:cBhvr>
                                      <p:to>
                                        <p:strVal val="visible"/>
                                      </p:to>
                                    </p:set>
                                  </p:childTnLst>
                                </p:cTn>
                              </p:par>
                              <p:par>
                                <p:cTn id="749" presetID="1" presetClass="entr" presetSubtype="0" fill="hold" grpId="0" nodeType="withEffect">
                                  <p:stCondLst>
                                    <p:cond delay="0"/>
                                  </p:stCondLst>
                                  <p:childTnLst>
                                    <p:set>
                                      <p:cBhvr>
                                        <p:cTn id="750" dur="1" fill="hold">
                                          <p:stCondLst>
                                            <p:cond delay="0"/>
                                          </p:stCondLst>
                                        </p:cTn>
                                        <p:tgtEl>
                                          <p:spTgt spid="502137"/>
                                        </p:tgtEl>
                                        <p:attrNameLst>
                                          <p:attrName>style.visibility</p:attrName>
                                        </p:attrNameLst>
                                      </p:cBhvr>
                                      <p:to>
                                        <p:strVal val="visible"/>
                                      </p:to>
                                    </p:set>
                                  </p:childTnLst>
                                </p:cTn>
                              </p:par>
                              <p:par>
                                <p:cTn id="751" presetID="1" presetClass="entr" presetSubtype="0" fill="hold" grpId="0" nodeType="withEffect">
                                  <p:stCondLst>
                                    <p:cond delay="0"/>
                                  </p:stCondLst>
                                  <p:childTnLst>
                                    <p:set>
                                      <p:cBhvr>
                                        <p:cTn id="752" dur="1" fill="hold">
                                          <p:stCondLst>
                                            <p:cond delay="0"/>
                                          </p:stCondLst>
                                        </p:cTn>
                                        <p:tgtEl>
                                          <p:spTgt spid="502138"/>
                                        </p:tgtEl>
                                        <p:attrNameLst>
                                          <p:attrName>style.visibility</p:attrName>
                                        </p:attrNameLst>
                                      </p:cBhvr>
                                      <p:to>
                                        <p:strVal val="visible"/>
                                      </p:to>
                                    </p:set>
                                  </p:childTnLst>
                                </p:cTn>
                              </p:par>
                              <p:par>
                                <p:cTn id="753" presetID="1" presetClass="entr" presetSubtype="0" fill="hold" grpId="0" nodeType="withEffect">
                                  <p:stCondLst>
                                    <p:cond delay="0"/>
                                  </p:stCondLst>
                                  <p:childTnLst>
                                    <p:set>
                                      <p:cBhvr>
                                        <p:cTn id="754" dur="1" fill="hold">
                                          <p:stCondLst>
                                            <p:cond delay="0"/>
                                          </p:stCondLst>
                                        </p:cTn>
                                        <p:tgtEl>
                                          <p:spTgt spid="502139"/>
                                        </p:tgtEl>
                                        <p:attrNameLst>
                                          <p:attrName>style.visibility</p:attrName>
                                        </p:attrNameLst>
                                      </p:cBhvr>
                                      <p:to>
                                        <p:strVal val="visible"/>
                                      </p:to>
                                    </p:set>
                                  </p:childTnLst>
                                </p:cTn>
                              </p:par>
                              <p:par>
                                <p:cTn id="755" presetID="1" presetClass="entr" presetSubtype="0" fill="hold" grpId="0" nodeType="withEffect">
                                  <p:stCondLst>
                                    <p:cond delay="0"/>
                                  </p:stCondLst>
                                  <p:childTnLst>
                                    <p:set>
                                      <p:cBhvr>
                                        <p:cTn id="756" dur="1" fill="hold">
                                          <p:stCondLst>
                                            <p:cond delay="0"/>
                                          </p:stCondLst>
                                        </p:cTn>
                                        <p:tgtEl>
                                          <p:spTgt spid="502140"/>
                                        </p:tgtEl>
                                        <p:attrNameLst>
                                          <p:attrName>style.visibility</p:attrName>
                                        </p:attrNameLst>
                                      </p:cBhvr>
                                      <p:to>
                                        <p:strVal val="visible"/>
                                      </p:to>
                                    </p:set>
                                  </p:childTnLst>
                                </p:cTn>
                              </p:par>
                              <p:par>
                                <p:cTn id="757" presetID="1" presetClass="entr" presetSubtype="0" fill="hold" grpId="0" nodeType="withEffect">
                                  <p:stCondLst>
                                    <p:cond delay="0"/>
                                  </p:stCondLst>
                                  <p:childTnLst>
                                    <p:set>
                                      <p:cBhvr>
                                        <p:cTn id="758" dur="1" fill="hold">
                                          <p:stCondLst>
                                            <p:cond delay="0"/>
                                          </p:stCondLst>
                                        </p:cTn>
                                        <p:tgtEl>
                                          <p:spTgt spid="502143"/>
                                        </p:tgtEl>
                                        <p:attrNameLst>
                                          <p:attrName>style.visibility</p:attrName>
                                        </p:attrNameLst>
                                      </p:cBhvr>
                                      <p:to>
                                        <p:strVal val="visible"/>
                                      </p:to>
                                    </p:set>
                                  </p:childTnLst>
                                </p:cTn>
                              </p:par>
                              <p:par>
                                <p:cTn id="759" presetID="1" presetClass="entr" presetSubtype="0" fill="hold" grpId="0" nodeType="withEffect">
                                  <p:stCondLst>
                                    <p:cond delay="0"/>
                                  </p:stCondLst>
                                  <p:childTnLst>
                                    <p:set>
                                      <p:cBhvr>
                                        <p:cTn id="760" dur="1" fill="hold">
                                          <p:stCondLst>
                                            <p:cond delay="0"/>
                                          </p:stCondLst>
                                        </p:cTn>
                                        <p:tgtEl>
                                          <p:spTgt spid="502144"/>
                                        </p:tgtEl>
                                        <p:attrNameLst>
                                          <p:attrName>style.visibility</p:attrName>
                                        </p:attrNameLst>
                                      </p:cBhvr>
                                      <p:to>
                                        <p:strVal val="visible"/>
                                      </p:to>
                                    </p:set>
                                  </p:childTnLst>
                                </p:cTn>
                              </p:par>
                              <p:par>
                                <p:cTn id="761" presetID="1" presetClass="entr" presetSubtype="0" fill="hold" grpId="0" nodeType="withEffect">
                                  <p:stCondLst>
                                    <p:cond delay="0"/>
                                  </p:stCondLst>
                                  <p:childTnLst>
                                    <p:set>
                                      <p:cBhvr>
                                        <p:cTn id="762" dur="1" fill="hold">
                                          <p:stCondLst>
                                            <p:cond delay="0"/>
                                          </p:stCondLst>
                                        </p:cTn>
                                        <p:tgtEl>
                                          <p:spTgt spid="502145"/>
                                        </p:tgtEl>
                                        <p:attrNameLst>
                                          <p:attrName>style.visibility</p:attrName>
                                        </p:attrNameLst>
                                      </p:cBhvr>
                                      <p:to>
                                        <p:strVal val="visible"/>
                                      </p:to>
                                    </p:set>
                                  </p:childTnLst>
                                </p:cTn>
                              </p:par>
                              <p:par>
                                <p:cTn id="763" presetID="1" presetClass="entr" presetSubtype="0" fill="hold" grpId="0" nodeType="withEffect">
                                  <p:stCondLst>
                                    <p:cond delay="0"/>
                                  </p:stCondLst>
                                  <p:childTnLst>
                                    <p:set>
                                      <p:cBhvr>
                                        <p:cTn id="764" dur="1" fill="hold">
                                          <p:stCondLst>
                                            <p:cond delay="0"/>
                                          </p:stCondLst>
                                        </p:cTn>
                                        <p:tgtEl>
                                          <p:spTgt spid="502146"/>
                                        </p:tgtEl>
                                        <p:attrNameLst>
                                          <p:attrName>style.visibility</p:attrName>
                                        </p:attrNameLst>
                                      </p:cBhvr>
                                      <p:to>
                                        <p:strVal val="visible"/>
                                      </p:to>
                                    </p:set>
                                  </p:childTnLst>
                                </p:cTn>
                              </p:par>
                              <p:par>
                                <p:cTn id="765" presetID="1" presetClass="entr" presetSubtype="0" fill="hold" grpId="0" nodeType="withEffect">
                                  <p:stCondLst>
                                    <p:cond delay="0"/>
                                  </p:stCondLst>
                                  <p:childTnLst>
                                    <p:set>
                                      <p:cBhvr>
                                        <p:cTn id="766" dur="1" fill="hold">
                                          <p:stCondLst>
                                            <p:cond delay="0"/>
                                          </p:stCondLst>
                                        </p:cTn>
                                        <p:tgtEl>
                                          <p:spTgt spid="502147"/>
                                        </p:tgtEl>
                                        <p:attrNameLst>
                                          <p:attrName>style.visibility</p:attrName>
                                        </p:attrNameLst>
                                      </p:cBhvr>
                                      <p:to>
                                        <p:strVal val="visible"/>
                                      </p:to>
                                    </p:set>
                                  </p:childTnLst>
                                </p:cTn>
                              </p:par>
                              <p:par>
                                <p:cTn id="767" presetID="1" presetClass="entr" presetSubtype="0" fill="hold" grpId="0" nodeType="withEffect">
                                  <p:stCondLst>
                                    <p:cond delay="0"/>
                                  </p:stCondLst>
                                  <p:childTnLst>
                                    <p:set>
                                      <p:cBhvr>
                                        <p:cTn id="768" dur="1" fill="hold">
                                          <p:stCondLst>
                                            <p:cond delay="0"/>
                                          </p:stCondLst>
                                        </p:cTn>
                                        <p:tgtEl>
                                          <p:spTgt spid="502148"/>
                                        </p:tgtEl>
                                        <p:attrNameLst>
                                          <p:attrName>style.visibility</p:attrName>
                                        </p:attrNameLst>
                                      </p:cBhvr>
                                      <p:to>
                                        <p:strVal val="visible"/>
                                      </p:to>
                                    </p:set>
                                  </p:childTnLst>
                                </p:cTn>
                              </p:par>
                              <p:par>
                                <p:cTn id="769" presetID="1" presetClass="entr" presetSubtype="0" fill="hold" grpId="0" nodeType="withEffect">
                                  <p:stCondLst>
                                    <p:cond delay="0"/>
                                  </p:stCondLst>
                                  <p:childTnLst>
                                    <p:set>
                                      <p:cBhvr>
                                        <p:cTn id="770" dur="1" fill="hold">
                                          <p:stCondLst>
                                            <p:cond delay="0"/>
                                          </p:stCondLst>
                                        </p:cTn>
                                        <p:tgtEl>
                                          <p:spTgt spid="502149"/>
                                        </p:tgtEl>
                                        <p:attrNameLst>
                                          <p:attrName>style.visibility</p:attrName>
                                        </p:attrNameLst>
                                      </p:cBhvr>
                                      <p:to>
                                        <p:strVal val="visible"/>
                                      </p:to>
                                    </p:set>
                                  </p:childTnLst>
                                </p:cTn>
                              </p:par>
                              <p:par>
                                <p:cTn id="771" presetID="1" presetClass="entr" presetSubtype="0" fill="hold" grpId="0" nodeType="withEffect">
                                  <p:stCondLst>
                                    <p:cond delay="0"/>
                                  </p:stCondLst>
                                  <p:childTnLst>
                                    <p:set>
                                      <p:cBhvr>
                                        <p:cTn id="772" dur="1" fill="hold">
                                          <p:stCondLst>
                                            <p:cond delay="0"/>
                                          </p:stCondLst>
                                        </p:cTn>
                                        <p:tgtEl>
                                          <p:spTgt spid="502150"/>
                                        </p:tgtEl>
                                        <p:attrNameLst>
                                          <p:attrName>style.visibility</p:attrName>
                                        </p:attrNameLst>
                                      </p:cBhvr>
                                      <p:to>
                                        <p:strVal val="visible"/>
                                      </p:to>
                                    </p:set>
                                  </p:childTnLst>
                                </p:cTn>
                              </p:par>
                              <p:par>
                                <p:cTn id="773" presetID="1" presetClass="entr" presetSubtype="0" fill="hold" grpId="0" nodeType="withEffect">
                                  <p:stCondLst>
                                    <p:cond delay="0"/>
                                  </p:stCondLst>
                                  <p:childTnLst>
                                    <p:set>
                                      <p:cBhvr>
                                        <p:cTn id="774" dur="1" fill="hold">
                                          <p:stCondLst>
                                            <p:cond delay="0"/>
                                          </p:stCondLst>
                                        </p:cTn>
                                        <p:tgtEl>
                                          <p:spTgt spid="502151"/>
                                        </p:tgtEl>
                                        <p:attrNameLst>
                                          <p:attrName>style.visibility</p:attrName>
                                        </p:attrNameLst>
                                      </p:cBhvr>
                                      <p:to>
                                        <p:strVal val="visible"/>
                                      </p:to>
                                    </p:set>
                                  </p:childTnLst>
                                </p:cTn>
                              </p:par>
                              <p:par>
                                <p:cTn id="775" presetID="1" presetClass="entr" presetSubtype="0" fill="hold" grpId="0" nodeType="withEffect">
                                  <p:stCondLst>
                                    <p:cond delay="0"/>
                                  </p:stCondLst>
                                  <p:childTnLst>
                                    <p:set>
                                      <p:cBhvr>
                                        <p:cTn id="776" dur="1" fill="hold">
                                          <p:stCondLst>
                                            <p:cond delay="0"/>
                                          </p:stCondLst>
                                        </p:cTn>
                                        <p:tgtEl>
                                          <p:spTgt spid="391"/>
                                        </p:tgtEl>
                                        <p:attrNameLst>
                                          <p:attrName>style.visibility</p:attrName>
                                        </p:attrNameLst>
                                      </p:cBhvr>
                                      <p:to>
                                        <p:strVal val="visible"/>
                                      </p:to>
                                    </p:set>
                                  </p:childTnLst>
                                </p:cTn>
                              </p:par>
                              <p:par>
                                <p:cTn id="777" presetID="1" presetClass="entr" presetSubtype="0" fill="hold" nodeType="withEffect">
                                  <p:stCondLst>
                                    <p:cond delay="0"/>
                                  </p:stCondLst>
                                  <p:childTnLst>
                                    <p:set>
                                      <p:cBhvr>
                                        <p:cTn id="778"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4" grpId="0" animBg="1"/>
      <p:bldP spid="501765" grpId="0" animBg="1"/>
      <p:bldP spid="501766" grpId="0" animBg="1"/>
      <p:bldP spid="501767" grpId="0" animBg="1"/>
      <p:bldP spid="501768" grpId="0" animBg="1"/>
      <p:bldP spid="501769" grpId="0" animBg="1"/>
      <p:bldP spid="501770" grpId="0" animBg="1"/>
      <p:bldP spid="501771" grpId="0" animBg="1"/>
      <p:bldP spid="501772" grpId="0" animBg="1"/>
      <p:bldP spid="501773" grpId="0" animBg="1"/>
      <p:bldP spid="501774" grpId="0" animBg="1"/>
      <p:bldP spid="501775" grpId="0" animBg="1"/>
      <p:bldP spid="501776" grpId="0" animBg="1"/>
      <p:bldP spid="501777" grpId="0" animBg="1"/>
      <p:bldP spid="501778" grpId="0" animBg="1"/>
      <p:bldP spid="501779" grpId="0" animBg="1"/>
      <p:bldP spid="501780" grpId="0" animBg="1"/>
      <p:bldP spid="501781" grpId="0" animBg="1"/>
      <p:bldP spid="501783" grpId="0" animBg="1"/>
      <p:bldP spid="501784" grpId="0" animBg="1"/>
      <p:bldP spid="501785" grpId="0" animBg="1"/>
      <p:bldP spid="501786" grpId="0" animBg="1"/>
      <p:bldP spid="501787" grpId="0" animBg="1"/>
      <p:bldP spid="501788" grpId="0" animBg="1"/>
      <p:bldP spid="501789" grpId="0" animBg="1"/>
      <p:bldP spid="501790" grpId="0" animBg="1"/>
      <p:bldP spid="501791" grpId="0" animBg="1"/>
      <p:bldP spid="501792" grpId="0" animBg="1"/>
      <p:bldP spid="501793" grpId="0" animBg="1"/>
      <p:bldP spid="501794" grpId="0" animBg="1"/>
      <p:bldP spid="501795" grpId="0" animBg="1"/>
      <p:bldP spid="501796" grpId="0" animBg="1"/>
      <p:bldP spid="501797" grpId="0" animBg="1"/>
      <p:bldP spid="501798" grpId="0" animBg="1"/>
      <p:bldP spid="501799" grpId="0" animBg="1"/>
      <p:bldP spid="501800" grpId="0" animBg="1"/>
      <p:bldP spid="501801" grpId="0" animBg="1"/>
      <p:bldP spid="501802" grpId="0" animBg="1"/>
      <p:bldP spid="501803" grpId="0" animBg="1"/>
      <p:bldP spid="501804" grpId="0" animBg="1"/>
      <p:bldP spid="501805" grpId="0" animBg="1"/>
      <p:bldP spid="501806" grpId="0" animBg="1"/>
      <p:bldP spid="501807" grpId="0" animBg="1"/>
      <p:bldP spid="501808" grpId="0" animBg="1"/>
      <p:bldP spid="501809" grpId="0" animBg="1"/>
      <p:bldP spid="501810" grpId="0" animBg="1"/>
      <p:bldP spid="501811" grpId="0" animBg="1"/>
      <p:bldP spid="501812" grpId="0" animBg="1"/>
      <p:bldP spid="501813" grpId="0" animBg="1"/>
      <p:bldP spid="501814" grpId="0" animBg="1"/>
      <p:bldP spid="501815" grpId="0" animBg="1"/>
      <p:bldP spid="501816" grpId="0" animBg="1"/>
      <p:bldP spid="501817" grpId="0" animBg="1"/>
      <p:bldP spid="501818" grpId="0" animBg="1"/>
      <p:bldP spid="501819" grpId="0" animBg="1"/>
      <p:bldP spid="501820" grpId="0" animBg="1"/>
      <p:bldP spid="501821" grpId="0" animBg="1"/>
      <p:bldP spid="501822" grpId="0" animBg="1"/>
      <p:bldP spid="501823" grpId="0" animBg="1"/>
      <p:bldP spid="501824" grpId="0" animBg="1"/>
      <p:bldP spid="501825" grpId="0" animBg="1"/>
      <p:bldP spid="501826" grpId="0" animBg="1"/>
      <p:bldP spid="501827" grpId="0" animBg="1"/>
      <p:bldP spid="501828" grpId="0" animBg="1"/>
      <p:bldP spid="501829" grpId="0" animBg="1"/>
      <p:bldP spid="501830" grpId="0" animBg="1"/>
      <p:bldP spid="501831" grpId="0" animBg="1"/>
      <p:bldP spid="501832" grpId="0" animBg="1"/>
      <p:bldP spid="501833" grpId="0" animBg="1"/>
      <p:bldP spid="501834" grpId="0" animBg="1"/>
      <p:bldP spid="501835" grpId="0" animBg="1"/>
      <p:bldP spid="501836" grpId="0" animBg="1"/>
      <p:bldP spid="501837" grpId="0" animBg="1"/>
      <p:bldP spid="501838" grpId="0" animBg="1"/>
      <p:bldP spid="501839" grpId="0" animBg="1"/>
      <p:bldP spid="501840" grpId="0" animBg="1"/>
      <p:bldP spid="501841" grpId="0" animBg="1"/>
      <p:bldP spid="501842" grpId="0" animBg="1"/>
      <p:bldP spid="501843" grpId="0" animBg="1"/>
      <p:bldP spid="501844" grpId="0" animBg="1"/>
      <p:bldP spid="501845" grpId="0" animBg="1"/>
      <p:bldP spid="501846" grpId="0" animBg="1"/>
      <p:bldP spid="501847" grpId="0" animBg="1"/>
      <p:bldP spid="501848" grpId="0" animBg="1"/>
      <p:bldP spid="501849" grpId="0" animBg="1"/>
      <p:bldP spid="501850" grpId="0" animBg="1"/>
      <p:bldP spid="501851" grpId="0" animBg="1"/>
      <p:bldP spid="501852" grpId="0" animBg="1"/>
      <p:bldP spid="501853" grpId="0" animBg="1"/>
      <p:bldP spid="501854" grpId="0" animBg="1"/>
      <p:bldP spid="501855" grpId="0" animBg="1"/>
      <p:bldP spid="501856" grpId="0" animBg="1"/>
      <p:bldP spid="501857" grpId="0" animBg="1"/>
      <p:bldP spid="501858" grpId="0" animBg="1"/>
      <p:bldP spid="501859" grpId="0" animBg="1"/>
      <p:bldP spid="501860" grpId="0" animBg="1"/>
      <p:bldP spid="501861" grpId="0" animBg="1"/>
      <p:bldP spid="501862" grpId="0" animBg="1"/>
      <p:bldP spid="501863" grpId="0" animBg="1"/>
      <p:bldP spid="501864" grpId="0" animBg="1"/>
      <p:bldP spid="501865" grpId="0" animBg="1"/>
      <p:bldP spid="501866" grpId="0" animBg="1"/>
      <p:bldP spid="501867" grpId="0" animBg="1"/>
      <p:bldP spid="501868" grpId="0" animBg="1"/>
      <p:bldP spid="501869" grpId="0" animBg="1"/>
      <p:bldP spid="501870" grpId="0" animBg="1"/>
      <p:bldP spid="501871" grpId="0" animBg="1"/>
      <p:bldP spid="501872" grpId="0" animBg="1"/>
      <p:bldP spid="501873" grpId="0" animBg="1"/>
      <p:bldP spid="501874" grpId="0" animBg="1"/>
      <p:bldP spid="501875" grpId="0" animBg="1"/>
      <p:bldP spid="501876" grpId="0" animBg="1"/>
      <p:bldP spid="501877" grpId="0" animBg="1"/>
      <p:bldP spid="501878" grpId="0" animBg="1"/>
      <p:bldP spid="501879" grpId="0" animBg="1"/>
      <p:bldP spid="501880" grpId="0" animBg="1"/>
      <p:bldP spid="501881" grpId="0" animBg="1"/>
      <p:bldP spid="501882" grpId="0" animBg="1"/>
      <p:bldP spid="501883" grpId="0" animBg="1"/>
      <p:bldP spid="501884" grpId="0" animBg="1"/>
      <p:bldP spid="501885" grpId="0" animBg="1"/>
      <p:bldP spid="501886" grpId="0" animBg="1"/>
      <p:bldP spid="501887" grpId="0" animBg="1"/>
      <p:bldP spid="501888" grpId="0" animBg="1"/>
      <p:bldP spid="501889" grpId="0" animBg="1"/>
      <p:bldP spid="501890" grpId="0" animBg="1"/>
      <p:bldP spid="501891" grpId="0" animBg="1"/>
      <p:bldP spid="501892" grpId="0" animBg="1"/>
      <p:bldP spid="501893" grpId="0" animBg="1"/>
      <p:bldP spid="501894" grpId="0" animBg="1"/>
      <p:bldP spid="501895" grpId="0" animBg="1"/>
      <p:bldP spid="501896" grpId="0" animBg="1"/>
      <p:bldP spid="501897" grpId="0" animBg="1"/>
      <p:bldP spid="501898" grpId="0" animBg="1"/>
      <p:bldP spid="501899" grpId="0" animBg="1"/>
      <p:bldP spid="501900" grpId="0" animBg="1"/>
      <p:bldP spid="501901" grpId="0" animBg="1"/>
      <p:bldP spid="501902" grpId="0" animBg="1"/>
      <p:bldP spid="501903" grpId="0" animBg="1"/>
      <p:bldP spid="501904" grpId="0" animBg="1"/>
      <p:bldP spid="501905" grpId="0" animBg="1"/>
      <p:bldP spid="501906" grpId="0" animBg="1"/>
      <p:bldP spid="501907" grpId="0" animBg="1"/>
      <p:bldP spid="501908" grpId="0" animBg="1"/>
      <p:bldP spid="501909" grpId="0" animBg="1"/>
      <p:bldP spid="501910" grpId="0" animBg="1"/>
      <p:bldP spid="501911" grpId="0" animBg="1"/>
      <p:bldP spid="501912" grpId="0" animBg="1"/>
      <p:bldP spid="501913" grpId="0" animBg="1"/>
      <p:bldP spid="501914" grpId="0" animBg="1"/>
      <p:bldP spid="501915" grpId="0" animBg="1"/>
      <p:bldP spid="501916" grpId="0" animBg="1"/>
      <p:bldP spid="501917" grpId="0" animBg="1"/>
      <p:bldP spid="501918" grpId="0" animBg="1"/>
      <p:bldP spid="501919" grpId="0" animBg="1"/>
      <p:bldP spid="501920" grpId="0" animBg="1"/>
      <p:bldP spid="501921" grpId="0" animBg="1"/>
      <p:bldP spid="501922" grpId="0" animBg="1"/>
      <p:bldP spid="501923" grpId="0" animBg="1"/>
      <p:bldP spid="501924" grpId="0" animBg="1"/>
      <p:bldP spid="501925" grpId="0" animBg="1"/>
      <p:bldP spid="501926" grpId="0" animBg="1"/>
      <p:bldP spid="501927" grpId="0" animBg="1"/>
      <p:bldP spid="501928" grpId="0" animBg="1"/>
      <p:bldP spid="501929" grpId="0" animBg="1"/>
      <p:bldP spid="501930" grpId="0" animBg="1"/>
      <p:bldP spid="501931" grpId="0" animBg="1"/>
      <p:bldP spid="501932" grpId="0" animBg="1"/>
      <p:bldP spid="501933" grpId="0" animBg="1"/>
      <p:bldP spid="501934" grpId="0" animBg="1"/>
      <p:bldP spid="501935" grpId="0" animBg="1"/>
      <p:bldP spid="501936" grpId="0" animBg="1"/>
      <p:bldP spid="501937" grpId="0" animBg="1"/>
      <p:bldP spid="501938" grpId="0" animBg="1"/>
      <p:bldP spid="501939" grpId="0" animBg="1"/>
      <p:bldP spid="501940" grpId="0" animBg="1"/>
      <p:bldP spid="501941" grpId="0" animBg="1"/>
      <p:bldP spid="501942" grpId="0" animBg="1"/>
      <p:bldP spid="501943" grpId="0" animBg="1"/>
      <p:bldP spid="501944" grpId="0" animBg="1"/>
      <p:bldP spid="501945" grpId="0" animBg="1"/>
      <p:bldP spid="501946" grpId="0" animBg="1"/>
      <p:bldP spid="501947" grpId="0" animBg="1"/>
      <p:bldP spid="501948" grpId="0" animBg="1"/>
      <p:bldP spid="501949" grpId="0" animBg="1"/>
      <p:bldP spid="501950" grpId="0" animBg="1"/>
      <p:bldP spid="501951" grpId="0" animBg="1"/>
      <p:bldP spid="501952" grpId="0" animBg="1"/>
      <p:bldP spid="501953" grpId="0" animBg="1"/>
      <p:bldP spid="501954" grpId="0" animBg="1"/>
      <p:bldP spid="501955" grpId="0" animBg="1"/>
      <p:bldP spid="501956" grpId="0" animBg="1"/>
      <p:bldP spid="501957" grpId="0" animBg="1"/>
      <p:bldP spid="501958" grpId="0" animBg="1"/>
      <p:bldP spid="501959" grpId="0" animBg="1"/>
      <p:bldP spid="501960" grpId="0" animBg="1"/>
      <p:bldP spid="501961" grpId="0" animBg="1"/>
      <p:bldP spid="501962" grpId="0" animBg="1"/>
      <p:bldP spid="501963" grpId="0" animBg="1"/>
      <p:bldP spid="501964" grpId="0" animBg="1"/>
      <p:bldP spid="501965" grpId="0" animBg="1"/>
      <p:bldP spid="501966" grpId="0" animBg="1"/>
      <p:bldP spid="501967" grpId="0" animBg="1"/>
      <p:bldP spid="501968" grpId="0" animBg="1"/>
      <p:bldP spid="501969" grpId="0" animBg="1"/>
      <p:bldP spid="501970" grpId="0" animBg="1"/>
      <p:bldP spid="501971" grpId="0" animBg="1"/>
      <p:bldP spid="501972" grpId="0" animBg="1"/>
      <p:bldP spid="501973" grpId="0" animBg="1"/>
      <p:bldP spid="501974" grpId="0" animBg="1"/>
      <p:bldP spid="501975" grpId="0" animBg="1"/>
      <p:bldP spid="501976" grpId="0" animBg="1"/>
      <p:bldP spid="501977" grpId="0" animBg="1"/>
      <p:bldP spid="501978" grpId="0" animBg="1"/>
      <p:bldP spid="501979" grpId="0" animBg="1"/>
      <p:bldP spid="501980" grpId="0" animBg="1"/>
      <p:bldP spid="501981" grpId="0" animBg="1"/>
      <p:bldP spid="501982" grpId="0" animBg="1"/>
      <p:bldP spid="501983" grpId="0" animBg="1"/>
      <p:bldP spid="501984" grpId="0" animBg="1"/>
      <p:bldP spid="501985" grpId="0" animBg="1"/>
      <p:bldP spid="501986" grpId="0" animBg="1"/>
      <p:bldP spid="501987" grpId="0" animBg="1"/>
      <p:bldP spid="501988" grpId="0" animBg="1"/>
      <p:bldP spid="501989" grpId="0" animBg="1"/>
      <p:bldP spid="501990" grpId="0" animBg="1"/>
      <p:bldP spid="501991" grpId="0" animBg="1"/>
      <p:bldP spid="501992" grpId="0" animBg="1"/>
      <p:bldP spid="501993" grpId="0" animBg="1"/>
      <p:bldP spid="501994" grpId="0" animBg="1"/>
      <p:bldP spid="501995" grpId="0" animBg="1"/>
      <p:bldP spid="501996" grpId="0" animBg="1"/>
      <p:bldP spid="501997" grpId="0" animBg="1"/>
      <p:bldP spid="501998" grpId="0" animBg="1"/>
      <p:bldP spid="501999" grpId="0" animBg="1"/>
      <p:bldP spid="502000" grpId="0" animBg="1"/>
      <p:bldP spid="502001" grpId="0" animBg="1"/>
      <p:bldP spid="502002" grpId="0" animBg="1"/>
      <p:bldP spid="502003" grpId="0" animBg="1"/>
      <p:bldP spid="502004" grpId="0" animBg="1"/>
      <p:bldP spid="502005" grpId="0" animBg="1"/>
      <p:bldP spid="502006" grpId="0" animBg="1"/>
      <p:bldP spid="502007" grpId="0" animBg="1"/>
      <p:bldP spid="502008" grpId="0" animBg="1"/>
      <p:bldP spid="502009" grpId="0" animBg="1"/>
      <p:bldP spid="502010" grpId="0" animBg="1"/>
      <p:bldP spid="502011" grpId="0" animBg="1"/>
      <p:bldP spid="502012" grpId="0" animBg="1"/>
      <p:bldP spid="502013" grpId="0" animBg="1"/>
      <p:bldP spid="502014" grpId="0" animBg="1"/>
      <p:bldP spid="502015" grpId="0" animBg="1"/>
      <p:bldP spid="502016" grpId="0" animBg="1"/>
      <p:bldP spid="502017" grpId="0" animBg="1"/>
      <p:bldP spid="502018" grpId="0" animBg="1"/>
      <p:bldP spid="502019" grpId="0" animBg="1"/>
      <p:bldP spid="502020" grpId="0" animBg="1"/>
      <p:bldP spid="502021" grpId="0" animBg="1"/>
      <p:bldP spid="502022" grpId="0" animBg="1"/>
      <p:bldP spid="502023" grpId="0" animBg="1"/>
      <p:bldP spid="502024" grpId="0" animBg="1"/>
      <p:bldP spid="502025" grpId="0" animBg="1"/>
      <p:bldP spid="502026" grpId="0" animBg="1"/>
      <p:bldP spid="502027" grpId="0" animBg="1"/>
      <p:bldP spid="502028" grpId="0" animBg="1"/>
      <p:bldP spid="502029" grpId="0" animBg="1"/>
      <p:bldP spid="502030" grpId="0" animBg="1"/>
      <p:bldP spid="502031" grpId="0" animBg="1"/>
      <p:bldP spid="502032" grpId="0" animBg="1"/>
      <p:bldP spid="502033" grpId="0" animBg="1"/>
      <p:bldP spid="502034" grpId="0" animBg="1"/>
      <p:bldP spid="502035" grpId="0" animBg="1"/>
      <p:bldP spid="502036" grpId="0" animBg="1"/>
      <p:bldP spid="502037" grpId="0" animBg="1"/>
      <p:bldP spid="502038" grpId="0" animBg="1"/>
      <p:bldP spid="502039" grpId="0" animBg="1"/>
      <p:bldP spid="502040" grpId="0" animBg="1"/>
      <p:bldP spid="502041" grpId="0" animBg="1"/>
      <p:bldP spid="502042" grpId="0" animBg="1"/>
      <p:bldP spid="502043" grpId="0" animBg="1"/>
      <p:bldP spid="502044" grpId="0" animBg="1"/>
      <p:bldP spid="502045" grpId="0" animBg="1"/>
      <p:bldP spid="502046" grpId="0" animBg="1"/>
      <p:bldP spid="502047" grpId="0" animBg="1"/>
      <p:bldP spid="502048" grpId="0" animBg="1"/>
      <p:bldP spid="502049" grpId="0" animBg="1"/>
      <p:bldP spid="502050" grpId="0" animBg="1"/>
      <p:bldP spid="502051" grpId="0" animBg="1"/>
      <p:bldP spid="502052" grpId="0" animBg="1"/>
      <p:bldP spid="502053" grpId="0" animBg="1"/>
      <p:bldP spid="502054" grpId="0" animBg="1"/>
      <p:bldP spid="502055" grpId="0" animBg="1"/>
      <p:bldP spid="502056" grpId="0" animBg="1"/>
      <p:bldP spid="502057" grpId="0" animBg="1"/>
      <p:bldP spid="502058" grpId="0" animBg="1"/>
      <p:bldP spid="502059" grpId="0" animBg="1"/>
      <p:bldP spid="502060" grpId="0" animBg="1"/>
      <p:bldP spid="502061" grpId="0" animBg="1"/>
      <p:bldP spid="502062" grpId="0" animBg="1"/>
      <p:bldP spid="502063" grpId="0" animBg="1"/>
      <p:bldP spid="502064" grpId="0" animBg="1"/>
      <p:bldP spid="502065" grpId="0" animBg="1"/>
      <p:bldP spid="502066" grpId="0" animBg="1"/>
      <p:bldP spid="502067" grpId="0" animBg="1"/>
      <p:bldP spid="502068" grpId="0" animBg="1"/>
      <p:bldP spid="502069" grpId="0" animBg="1"/>
      <p:bldP spid="502070" grpId="0" animBg="1"/>
      <p:bldP spid="502071" grpId="0" animBg="1"/>
      <p:bldP spid="502072" grpId="0" animBg="1"/>
      <p:bldP spid="502073" grpId="0" animBg="1"/>
      <p:bldP spid="502074" grpId="0" animBg="1"/>
      <p:bldP spid="502075" grpId="0" animBg="1"/>
      <p:bldP spid="502076" grpId="0" animBg="1"/>
      <p:bldP spid="502077" grpId="0" animBg="1"/>
      <p:bldP spid="502078" grpId="0" animBg="1"/>
      <p:bldP spid="502079" grpId="0" animBg="1"/>
      <p:bldP spid="502080" grpId="0" animBg="1"/>
      <p:bldP spid="502081" grpId="0" animBg="1"/>
      <p:bldP spid="502082" grpId="0" animBg="1"/>
      <p:bldP spid="502083" grpId="0" animBg="1"/>
      <p:bldP spid="502084" grpId="0" animBg="1"/>
      <p:bldP spid="502085" grpId="0" animBg="1"/>
      <p:bldP spid="502086" grpId="0" animBg="1"/>
      <p:bldP spid="502087" grpId="0" animBg="1"/>
      <p:bldP spid="502088" grpId="0" animBg="1"/>
      <p:bldP spid="502089" grpId="0" animBg="1"/>
      <p:bldP spid="502090" grpId="0" animBg="1"/>
      <p:bldP spid="502091" grpId="0" animBg="1"/>
      <p:bldP spid="502092" grpId="0" animBg="1"/>
      <p:bldP spid="502093" grpId="0" animBg="1"/>
      <p:bldP spid="502094" grpId="0" animBg="1"/>
      <p:bldP spid="502095" grpId="0" animBg="1"/>
      <p:bldP spid="502096" grpId="0" animBg="1"/>
      <p:bldP spid="502097" grpId="0" animBg="1"/>
      <p:bldP spid="502098" grpId="0" animBg="1"/>
      <p:bldP spid="502099" grpId="0" animBg="1"/>
      <p:bldP spid="502100" grpId="0" animBg="1"/>
      <p:bldP spid="502101" grpId="0" animBg="1"/>
      <p:bldP spid="502102" grpId="0" animBg="1"/>
      <p:bldP spid="502103" grpId="0" animBg="1"/>
      <p:bldP spid="502104" grpId="0" animBg="1"/>
      <p:bldP spid="502105" grpId="0" animBg="1"/>
      <p:bldP spid="502106" grpId="0" animBg="1"/>
      <p:bldP spid="502107" grpId="0" animBg="1"/>
      <p:bldP spid="502108" grpId="0" animBg="1"/>
      <p:bldP spid="502109" grpId="0" animBg="1"/>
      <p:bldP spid="502110" grpId="0" animBg="1"/>
      <p:bldP spid="502111" grpId="0" animBg="1"/>
      <p:bldP spid="502112" grpId="0" animBg="1"/>
      <p:bldP spid="502113" grpId="0" animBg="1"/>
      <p:bldP spid="502114" grpId="0" animBg="1"/>
      <p:bldP spid="502115" grpId="0" animBg="1"/>
      <p:bldP spid="502116" grpId="0" animBg="1"/>
      <p:bldP spid="502117" grpId="0" animBg="1"/>
      <p:bldP spid="502118" grpId="0" animBg="1"/>
      <p:bldP spid="502119" grpId="0" animBg="1"/>
      <p:bldP spid="502120" grpId="0" animBg="1"/>
      <p:bldP spid="502121" grpId="0" animBg="1"/>
      <p:bldP spid="502122" grpId="0" animBg="1"/>
      <p:bldP spid="502123" grpId="0" animBg="1"/>
      <p:bldP spid="502124" grpId="0" animBg="1"/>
      <p:bldP spid="502125" grpId="0" animBg="1"/>
      <p:bldP spid="502126" grpId="0"/>
      <p:bldP spid="502127" grpId="0" animBg="1"/>
      <p:bldP spid="502128" grpId="0"/>
      <p:bldP spid="502129" grpId="0" animBg="1"/>
      <p:bldP spid="502130" grpId="0" animBg="1"/>
      <p:bldP spid="502131" grpId="0" animBg="1"/>
      <p:bldP spid="502132" grpId="0" animBg="1"/>
      <p:bldP spid="502133" grpId="0" animBg="1"/>
      <p:bldP spid="502134" grpId="0" animBg="1"/>
      <p:bldP spid="502135" grpId="0"/>
      <p:bldP spid="502136" grpId="0" animBg="1"/>
      <p:bldP spid="502137" grpId="0"/>
      <p:bldP spid="502138" grpId="0" animBg="1"/>
      <p:bldP spid="502139" grpId="0"/>
      <p:bldP spid="502140" grpId="0" animBg="1"/>
      <p:bldP spid="502143" grpId="0"/>
      <p:bldP spid="502144" grpId="0" animBg="1"/>
      <p:bldP spid="502145" grpId="0"/>
      <p:bldP spid="502146" grpId="0" animBg="1"/>
      <p:bldP spid="502147" grpId="0"/>
      <p:bldP spid="502148" grpId="0" animBg="1"/>
      <p:bldP spid="502149" grpId="0"/>
      <p:bldP spid="502150" grpId="0" animBg="1"/>
      <p:bldP spid="502151" grpId="0"/>
      <p:bldP spid="39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4294967295"/>
          </p:nvPr>
        </p:nvSpPr>
        <p:spPr>
          <a:xfrm>
            <a:off x="2339752" y="1061715"/>
            <a:ext cx="4360863" cy="846137"/>
          </a:xfrm>
        </p:spPr>
        <p:txBody>
          <a:bodyPr/>
          <a:lstStyle/>
          <a:p>
            <a:pPr marL="0" indent="190500" algn="ctr">
              <a:buFont typeface="Wingdings" pitchFamily="2" charset="2"/>
              <a:buNone/>
              <a:tabLst>
                <a:tab pos="179388" algn="l"/>
              </a:tabLst>
            </a:pPr>
            <a:r>
              <a:rPr lang="en-US" altLang="fr-FR" b="1" dirty="0" smtClean="0"/>
              <a:t>Ultrasonic sensors</a:t>
            </a:r>
          </a:p>
          <a:p>
            <a:pPr marL="0" indent="190500">
              <a:buFont typeface="Wingdings" pitchFamily="2" charset="2"/>
              <a:buChar char="§"/>
              <a:tabLst>
                <a:tab pos="179388" algn="l"/>
              </a:tabLst>
            </a:pPr>
            <a:endParaRPr lang="en-US" altLang="fr-FR" b="1" dirty="0" smtClean="0">
              <a:solidFill>
                <a:schemeClr val="accent2"/>
              </a:solidFill>
            </a:endParaRPr>
          </a:p>
        </p:txBody>
      </p:sp>
      <p:sp>
        <p:nvSpPr>
          <p:cNvPr id="57347" name="Text Box 392"/>
          <p:cNvSpPr txBox="1">
            <a:spLocks noChangeArrowheads="1"/>
          </p:cNvSpPr>
          <p:nvPr/>
        </p:nvSpPr>
        <p:spPr bwMode="auto">
          <a:xfrm>
            <a:off x="251520" y="1484784"/>
            <a:ext cx="8174037"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spcBef>
                <a:spcPct val="50000"/>
              </a:spcBef>
              <a:buFontTx/>
              <a:buNone/>
            </a:pPr>
            <a:r>
              <a:rPr lang="en-US" altLang="fr-FR" dirty="0" smtClean="0">
                <a:solidFill>
                  <a:srgbClr val="666666"/>
                </a:solidFill>
              </a:rPr>
              <a:t>Measures the acoustic wave velocity in a metallic rod or wire </a:t>
            </a:r>
          </a:p>
          <a:p>
            <a:pPr>
              <a:spcBef>
                <a:spcPct val="50000"/>
              </a:spcBef>
              <a:buFontTx/>
              <a:buNone/>
            </a:pPr>
            <a:r>
              <a:rPr lang="en-US" altLang="fr-FR" dirty="0" smtClean="0">
                <a:solidFill>
                  <a:srgbClr val="666666"/>
                </a:solidFill>
              </a:rPr>
              <a:t>Notches </a:t>
            </a:r>
            <a:r>
              <a:rPr lang="en-US" altLang="fr-FR" dirty="0" smtClean="0">
                <a:solidFill>
                  <a:srgbClr val="666666"/>
                </a:solidFill>
                <a:sym typeface="Wingdings" pitchFamily="2" charset="2"/>
              </a:rPr>
              <a:t> wave reflection (echoes)</a:t>
            </a:r>
          </a:p>
          <a:p>
            <a:pPr lvl="2">
              <a:spcBef>
                <a:spcPct val="0"/>
              </a:spcBef>
              <a:buFont typeface="Wingdings" pitchFamily="2" charset="2"/>
              <a:buChar char="à"/>
            </a:pPr>
            <a:r>
              <a:rPr lang="en-US" altLang="fr-FR" dirty="0" smtClean="0">
                <a:solidFill>
                  <a:srgbClr val="666666"/>
                </a:solidFill>
                <a:sym typeface="Wingdings" pitchFamily="2" charset="2"/>
              </a:rPr>
              <a:t> Detection of acoustic wave velocity changes between notches</a:t>
            </a:r>
            <a:endParaRPr lang="en-US" altLang="fr-FR" dirty="0">
              <a:solidFill>
                <a:srgbClr val="666666"/>
              </a:solidFill>
            </a:endParaRPr>
          </a:p>
        </p:txBody>
      </p:sp>
      <p:sp>
        <p:nvSpPr>
          <p:cNvPr id="57348" name="Text Box 393"/>
          <p:cNvSpPr txBox="1">
            <a:spLocks noChangeArrowheads="1"/>
          </p:cNvSpPr>
          <p:nvPr/>
        </p:nvSpPr>
        <p:spPr bwMode="auto">
          <a:xfrm>
            <a:off x="960438" y="6089650"/>
            <a:ext cx="5049780"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spcBef>
                <a:spcPct val="50000"/>
              </a:spcBef>
              <a:buNone/>
            </a:pPr>
            <a:r>
              <a:rPr lang="en-US" altLang="fr-FR" dirty="0" smtClean="0">
                <a:solidFill>
                  <a:srgbClr val="C00000"/>
                </a:solidFill>
                <a:sym typeface="Wingdings" panose="05000000000000000000" pitchFamily="2" charset="2"/>
              </a:rPr>
              <a:t> H</a:t>
            </a:r>
            <a:r>
              <a:rPr lang="en-US" altLang="fr-FR" dirty="0" smtClean="0">
                <a:solidFill>
                  <a:srgbClr val="C00000"/>
                </a:solidFill>
              </a:rPr>
              <a:t>igh-temperature measurements (&gt; 2000°C)</a:t>
            </a:r>
          </a:p>
          <a:p>
            <a:pPr>
              <a:spcBef>
                <a:spcPts val="600"/>
              </a:spcBef>
              <a:buNone/>
            </a:pPr>
            <a:r>
              <a:rPr lang="en-US" altLang="fr-FR" dirty="0" smtClean="0">
                <a:solidFill>
                  <a:srgbClr val="C00000"/>
                </a:solidFill>
                <a:sym typeface="Wingdings" panose="05000000000000000000" pitchFamily="2" charset="2"/>
              </a:rPr>
              <a:t> </a:t>
            </a:r>
            <a:r>
              <a:rPr lang="en-US" altLang="fr-FR" dirty="0" smtClean="0">
                <a:solidFill>
                  <a:srgbClr val="C00000"/>
                </a:solidFill>
              </a:rPr>
              <a:t>Distributed</a:t>
            </a:r>
            <a:r>
              <a:rPr lang="en-US" altLang="fr-FR" dirty="0" smtClean="0">
                <a:solidFill>
                  <a:srgbClr val="C00000"/>
                </a:solidFill>
              </a:rPr>
              <a:t> measurements</a:t>
            </a:r>
            <a:endParaRPr lang="en-US" altLang="fr-FR" dirty="0">
              <a:solidFill>
                <a:srgbClr val="C00000"/>
              </a:solidFill>
            </a:endParaRPr>
          </a:p>
        </p:txBody>
      </p:sp>
      <p:sp>
        <p:nvSpPr>
          <p:cNvPr id="4" name="Espace réservé du numéro de diapositive 3"/>
          <p:cNvSpPr>
            <a:spLocks noGrp="1"/>
          </p:cNvSpPr>
          <p:nvPr>
            <p:ph type="sldNum" sz="quarter" idx="12"/>
          </p:nvPr>
        </p:nvSpPr>
        <p:spPr/>
        <p:txBody>
          <a:bodyPr/>
          <a:lstStyle/>
          <a:p>
            <a:pPr>
              <a:defRPr/>
            </a:pPr>
            <a:r>
              <a:rPr lang="fr-FR"/>
              <a:t>PAGE </a:t>
            </a:r>
            <a:fld id="{C26A9A00-892B-405D-9269-FFAE334384DF}" type="slidenum">
              <a:rPr lang="fr-FR"/>
              <a:pPr>
                <a:defRPr/>
              </a:pPr>
              <a:t>42</a:t>
            </a:fld>
            <a:endParaRPr lang="fr-FR"/>
          </a:p>
        </p:txBody>
      </p:sp>
      <p:pic>
        <p:nvPicPr>
          <p:cNvPr id="57351" name="Picture 3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2796108"/>
            <a:ext cx="54864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9"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3.2. Temperature</a:t>
            </a:r>
            <a:endParaRPr lang="en-US" altLang="fr-FR" cap="none" dirty="0" smtClean="0">
              <a:sym typeface="Symbol" pitchFamily="18" charset="2"/>
            </a:endParaRPr>
          </a:p>
        </p:txBody>
      </p:sp>
      <p:pic>
        <p:nvPicPr>
          <p:cNvPr id="10" name="Picture 42" descr="http://seniordesign.engr.uidaho.edu/2009-2010/cfd/images/INL-Default_Bl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213" y="5517232"/>
            <a:ext cx="1157267" cy="78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73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3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P spid="5734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4294967295"/>
          </p:nvPr>
        </p:nvSpPr>
        <p:spPr>
          <a:xfrm>
            <a:off x="2339752" y="1061715"/>
            <a:ext cx="4360863" cy="846137"/>
          </a:xfrm>
        </p:spPr>
        <p:txBody>
          <a:bodyPr/>
          <a:lstStyle/>
          <a:p>
            <a:pPr marL="0" indent="190500" algn="ctr">
              <a:buFont typeface="Wingdings" pitchFamily="2" charset="2"/>
              <a:buNone/>
              <a:tabLst>
                <a:tab pos="179388" algn="l"/>
              </a:tabLst>
            </a:pPr>
            <a:r>
              <a:rPr lang="en-US" altLang="fr-FR" b="1" dirty="0" smtClean="0"/>
              <a:t>Melt wires</a:t>
            </a:r>
          </a:p>
          <a:p>
            <a:pPr marL="0" indent="190500">
              <a:buFont typeface="Wingdings" pitchFamily="2" charset="2"/>
              <a:buChar char="§"/>
              <a:tabLst>
                <a:tab pos="179388" algn="l"/>
              </a:tabLst>
            </a:pPr>
            <a:endParaRPr lang="en-US" altLang="fr-FR" b="1" dirty="0" smtClean="0">
              <a:solidFill>
                <a:schemeClr val="accent2"/>
              </a:solidFill>
            </a:endParaRPr>
          </a:p>
        </p:txBody>
      </p:sp>
      <p:sp>
        <p:nvSpPr>
          <p:cNvPr id="57347" name="Text Box 392"/>
          <p:cNvSpPr txBox="1">
            <a:spLocks noChangeArrowheads="1"/>
          </p:cNvSpPr>
          <p:nvPr/>
        </p:nvSpPr>
        <p:spPr bwMode="auto">
          <a:xfrm>
            <a:off x="251520" y="1484784"/>
            <a:ext cx="817403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spcBef>
                <a:spcPct val="50000"/>
              </a:spcBef>
              <a:buFontTx/>
              <a:buNone/>
            </a:pPr>
            <a:r>
              <a:rPr lang="en-US" altLang="fr-FR" dirty="0" smtClean="0">
                <a:solidFill>
                  <a:srgbClr val="666666"/>
                </a:solidFill>
              </a:rPr>
              <a:t>Based on the detection of wire melting</a:t>
            </a:r>
            <a:endParaRPr lang="en-US" altLang="fr-FR" dirty="0" smtClean="0">
              <a:solidFill>
                <a:srgbClr val="666666"/>
              </a:solidFill>
            </a:endParaRPr>
          </a:p>
          <a:p>
            <a:pPr>
              <a:spcBef>
                <a:spcPct val="50000"/>
              </a:spcBef>
              <a:buFontTx/>
              <a:buNone/>
            </a:pPr>
            <a:r>
              <a:rPr lang="en-US" altLang="fr-FR" dirty="0" smtClean="0">
                <a:solidFill>
                  <a:srgbClr val="666666"/>
                </a:solidFill>
                <a:sym typeface="Wingdings" pitchFamily="2" charset="2"/>
              </a:rPr>
              <a:t>			</a:t>
            </a:r>
            <a:endParaRPr lang="en-US" altLang="fr-FR" dirty="0">
              <a:solidFill>
                <a:srgbClr val="666666"/>
              </a:solidFill>
            </a:endParaRPr>
          </a:p>
        </p:txBody>
      </p:sp>
      <p:sp>
        <p:nvSpPr>
          <p:cNvPr id="57348" name="Text Box 393"/>
          <p:cNvSpPr txBox="1">
            <a:spLocks noChangeArrowheads="1"/>
          </p:cNvSpPr>
          <p:nvPr/>
        </p:nvSpPr>
        <p:spPr bwMode="auto">
          <a:xfrm>
            <a:off x="705521" y="5373216"/>
            <a:ext cx="673966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spcBef>
                <a:spcPct val="50000"/>
              </a:spcBef>
              <a:buNone/>
            </a:pPr>
            <a:r>
              <a:rPr lang="en-US" altLang="fr-FR" dirty="0" smtClean="0">
                <a:solidFill>
                  <a:srgbClr val="C00000"/>
                </a:solidFill>
                <a:sym typeface="Wingdings" panose="05000000000000000000" pitchFamily="2" charset="2"/>
              </a:rPr>
              <a:t> Easy implementation (no cable)</a:t>
            </a:r>
            <a:endParaRPr lang="en-US" altLang="fr-FR" dirty="0" smtClean="0">
              <a:solidFill>
                <a:srgbClr val="C00000"/>
              </a:solidFill>
            </a:endParaRPr>
          </a:p>
          <a:p>
            <a:pPr>
              <a:spcBef>
                <a:spcPts val="600"/>
              </a:spcBef>
              <a:buNone/>
            </a:pPr>
            <a:r>
              <a:rPr lang="en-US" altLang="fr-FR" dirty="0" smtClean="0">
                <a:solidFill>
                  <a:srgbClr val="C00000"/>
                </a:solidFill>
                <a:sym typeface="Wingdings" panose="05000000000000000000" pitchFamily="2" charset="2"/>
              </a:rPr>
              <a:t>But 	- post-irradiation measurement</a:t>
            </a:r>
          </a:p>
          <a:p>
            <a:pPr>
              <a:spcBef>
                <a:spcPts val="600"/>
              </a:spcBef>
              <a:buNone/>
            </a:pPr>
            <a:r>
              <a:rPr lang="en-US" altLang="fr-FR" dirty="0">
                <a:solidFill>
                  <a:srgbClr val="C00000"/>
                </a:solidFill>
                <a:sym typeface="Wingdings" panose="05000000000000000000" pitchFamily="2" charset="2"/>
              </a:rPr>
              <a:t>	</a:t>
            </a:r>
            <a:r>
              <a:rPr lang="en-US" altLang="fr-FR" dirty="0" smtClean="0">
                <a:solidFill>
                  <a:srgbClr val="C00000"/>
                </a:solidFill>
                <a:sym typeface="Wingdings" panose="05000000000000000000" pitchFamily="2" charset="2"/>
              </a:rPr>
              <a:t>- only indicates that melting temperature has been reached</a:t>
            </a:r>
            <a:endParaRPr lang="en-US" altLang="fr-FR" dirty="0">
              <a:solidFill>
                <a:srgbClr val="C00000"/>
              </a:solidFill>
            </a:endParaRPr>
          </a:p>
        </p:txBody>
      </p:sp>
      <p:sp>
        <p:nvSpPr>
          <p:cNvPr id="4" name="Espace réservé du numéro de diapositive 3"/>
          <p:cNvSpPr>
            <a:spLocks noGrp="1"/>
          </p:cNvSpPr>
          <p:nvPr>
            <p:ph type="sldNum" sz="quarter" idx="12"/>
          </p:nvPr>
        </p:nvSpPr>
        <p:spPr/>
        <p:txBody>
          <a:bodyPr/>
          <a:lstStyle/>
          <a:p>
            <a:pPr>
              <a:defRPr/>
            </a:pPr>
            <a:r>
              <a:rPr lang="fr-FR"/>
              <a:t>PAGE </a:t>
            </a:r>
            <a:fld id="{C26A9A00-892B-405D-9269-FFAE334384DF}" type="slidenum">
              <a:rPr lang="fr-FR"/>
              <a:pPr>
                <a:defRPr/>
              </a:pPr>
              <a:t>43</a:t>
            </a:fld>
            <a:endParaRPr lang="fr-FR"/>
          </a:p>
        </p:txBody>
      </p:sp>
      <p:sp>
        <p:nvSpPr>
          <p:cNvPr id="9"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3.2. Temperature</a:t>
            </a:r>
            <a:endParaRPr lang="en-US" altLang="fr-FR" cap="none" dirty="0" smtClean="0">
              <a:sym typeface="Symbol" pitchFamily="18" charset="2"/>
            </a:endParaRPr>
          </a:p>
        </p:txBody>
      </p:sp>
      <p:pic>
        <p:nvPicPr>
          <p:cNvPr id="10" name="Picture 42" descr="http://seniordesign.engr.uidaho.edu/2009-2010/cfd/images/INL-Default_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6923" y="5273867"/>
            <a:ext cx="1157267" cy="78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397" t="22791" r="13255" b="40173"/>
          <a:stretch/>
        </p:blipFill>
        <p:spPr bwMode="auto">
          <a:xfrm>
            <a:off x="71592" y="1955800"/>
            <a:ext cx="9064685" cy="2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397" t="69704" r="13255" b="21760"/>
          <a:stretch/>
        </p:blipFill>
        <p:spPr bwMode="auto">
          <a:xfrm>
            <a:off x="71592" y="4581128"/>
            <a:ext cx="9064685" cy="585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895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P spid="57348"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364162" cy="4719638"/>
          </a:xfrm>
        </p:spPr>
        <p:txBody>
          <a:bodyPr wrap="square" numCol="1" compatLnSpc="1">
            <a:prstTxWarp prst="textNoShape">
              <a:avLst/>
            </a:prstTxWarp>
          </a:body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a:t/>
            </a:r>
            <a:br>
              <a:rPr lang="en-US" altLang="fr-FR" cap="none" dirty="0"/>
            </a:br>
            <a:r>
              <a:rPr lang="en-US" altLang="fr-FR" cap="none" dirty="0" smtClean="0"/>
              <a:t>	3.3. </a:t>
            </a:r>
            <a:r>
              <a:rPr lang="en-US" altLang="fr-FR" cap="none" dirty="0" smtClean="0"/>
              <a:t>Prospect : fiber </a:t>
            </a:r>
            <a:r>
              <a:rPr lang="en-US" altLang="fr-FR" cap="none" dirty="0" smtClean="0"/>
              <a:t>optics</a:t>
            </a:r>
            <a:endParaRPr lang="en-US" altLang="fr-FR" cap="none" dirty="0"/>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28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44</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extLst>
      <p:ext uri="{BB962C8B-B14F-4D97-AF65-F5344CB8AC3E}">
        <p14:creationId xmlns:p14="http://schemas.microsoft.com/office/powerpoint/2010/main" val="33524784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141364"/>
            <a:ext cx="4097337"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5924" name="Rectangle 4"/>
          <p:cNvSpPr>
            <a:spLocks noGrp="1" noChangeArrowheads="1"/>
          </p:cNvSpPr>
          <p:nvPr>
            <p:ph type="body" idx="1"/>
          </p:nvPr>
        </p:nvSpPr>
        <p:spPr>
          <a:xfrm>
            <a:off x="576263" y="1628477"/>
            <a:ext cx="8172450" cy="4968875"/>
          </a:xfrm>
        </p:spPr>
        <p:txBody>
          <a:bodyPr/>
          <a:lstStyle/>
          <a:p>
            <a:pPr lvl="1">
              <a:buFontTx/>
              <a:buNone/>
            </a:pPr>
            <a:endParaRPr lang="fr-FR" altLang="fr-FR">
              <a:sym typeface="Wingdings" pitchFamily="2" charset="2"/>
            </a:endParaRPr>
          </a:p>
          <a:p>
            <a:endParaRPr lang="fr-FR" altLang="fr-FR"/>
          </a:p>
          <a:p>
            <a:endParaRPr lang="fr-FR" altLang="fr-FR"/>
          </a:p>
        </p:txBody>
      </p:sp>
      <p:sp>
        <p:nvSpPr>
          <p:cNvPr id="465925" name="Text Box 5"/>
          <p:cNvSpPr txBox="1">
            <a:spLocks noChangeArrowheads="1"/>
          </p:cNvSpPr>
          <p:nvPr/>
        </p:nvSpPr>
        <p:spPr bwMode="auto">
          <a:xfrm>
            <a:off x="1595747" y="986955"/>
            <a:ext cx="58496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fr-FR" sz="2000" b="1" dirty="0">
                <a:solidFill>
                  <a:srgbClr val="C00000"/>
                </a:solidFill>
              </a:rPr>
              <a:t>Recent results : new fibers can survive </a:t>
            </a:r>
            <a:r>
              <a:rPr lang="en-US" altLang="fr-FR" sz="2000" b="1" dirty="0" smtClean="0">
                <a:solidFill>
                  <a:srgbClr val="C00000"/>
                </a:solidFill>
              </a:rPr>
              <a:t>in-core</a:t>
            </a:r>
            <a:endParaRPr lang="en-US" altLang="fr-FR" sz="2000" b="1" u="sng" dirty="0">
              <a:solidFill>
                <a:srgbClr val="C00000"/>
              </a:solidFill>
            </a:endParaRPr>
          </a:p>
        </p:txBody>
      </p:sp>
      <p:sp>
        <p:nvSpPr>
          <p:cNvPr id="465926" name="Text Box 6"/>
          <p:cNvSpPr txBox="1">
            <a:spLocks noChangeArrowheads="1"/>
          </p:cNvSpPr>
          <p:nvPr/>
        </p:nvSpPr>
        <p:spPr bwMode="auto">
          <a:xfrm>
            <a:off x="1547813" y="1557039"/>
            <a:ext cx="663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fr-FR" altLang="fr-FR" sz="1800" b="0"/>
              <a:t>Example :</a:t>
            </a:r>
            <a:r>
              <a:rPr lang="fr-FR" altLang="fr-FR" sz="1800"/>
              <a:t> COSI experiment (OSIRIS reactor, France – 2006) </a:t>
            </a:r>
          </a:p>
        </p:txBody>
      </p:sp>
      <p:pic>
        <p:nvPicPr>
          <p:cNvPr id="465927" name="Picture 7" descr="Cosi a Osi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060277"/>
            <a:ext cx="3025775" cy="2413000"/>
          </a:xfrm>
          <a:prstGeom prst="rect">
            <a:avLst/>
          </a:prstGeom>
          <a:noFill/>
          <a:extLst>
            <a:ext uri="{909E8E84-426E-40DD-AFC4-6F175D3DCCD1}">
              <a14:hiddenFill xmlns:a14="http://schemas.microsoft.com/office/drawing/2010/main">
                <a:solidFill>
                  <a:srgbClr val="FFFFFF"/>
                </a:solidFill>
              </a14:hiddenFill>
            </a:ext>
          </a:extLst>
        </p:spPr>
      </p:pic>
      <p:sp>
        <p:nvSpPr>
          <p:cNvPr id="465928" name="Text Box 8"/>
          <p:cNvSpPr txBox="1">
            <a:spLocks noChangeArrowheads="1"/>
          </p:cNvSpPr>
          <p:nvPr/>
        </p:nvSpPr>
        <p:spPr bwMode="auto">
          <a:xfrm>
            <a:off x="1331913" y="2536527"/>
            <a:ext cx="1943100" cy="244475"/>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pPr>
            <a:r>
              <a:rPr lang="fr-FR" altLang="fr-FR" sz="1000">
                <a:solidFill>
                  <a:srgbClr val="FF0000"/>
                </a:solidFill>
              </a:rPr>
              <a:t>Location of the tested fibers</a:t>
            </a:r>
          </a:p>
        </p:txBody>
      </p:sp>
      <p:sp>
        <p:nvSpPr>
          <p:cNvPr id="465929" name="Freeform 9"/>
          <p:cNvSpPr>
            <a:spLocks/>
          </p:cNvSpPr>
          <p:nvPr/>
        </p:nvSpPr>
        <p:spPr bwMode="auto">
          <a:xfrm>
            <a:off x="4067175" y="4149427"/>
            <a:ext cx="681038" cy="1828800"/>
          </a:xfrm>
          <a:custGeom>
            <a:avLst/>
            <a:gdLst>
              <a:gd name="T0" fmla="*/ 293 w 389"/>
              <a:gd name="T1" fmla="*/ 15 h 1149"/>
              <a:gd name="T2" fmla="*/ 164 w 389"/>
              <a:gd name="T3" fmla="*/ 15 h 1149"/>
              <a:gd name="T4" fmla="*/ 92 w 389"/>
              <a:gd name="T5" fmla="*/ 75 h 1149"/>
              <a:gd name="T6" fmla="*/ 98 w 389"/>
              <a:gd name="T7" fmla="*/ 237 h 1149"/>
              <a:gd name="T8" fmla="*/ 101 w 389"/>
              <a:gd name="T9" fmla="*/ 477 h 1149"/>
              <a:gd name="T10" fmla="*/ 101 w 389"/>
              <a:gd name="T11" fmla="*/ 570 h 1149"/>
              <a:gd name="T12" fmla="*/ 101 w 389"/>
              <a:gd name="T13" fmla="*/ 597 h 1149"/>
              <a:gd name="T14" fmla="*/ 83 w 389"/>
              <a:gd name="T15" fmla="*/ 624 h 1149"/>
              <a:gd name="T16" fmla="*/ 17 w 389"/>
              <a:gd name="T17" fmla="*/ 630 h 1149"/>
              <a:gd name="T18" fmla="*/ 38 w 389"/>
              <a:gd name="T19" fmla="*/ 630 h 1149"/>
              <a:gd name="T20" fmla="*/ 20 w 389"/>
              <a:gd name="T21" fmla="*/ 645 h 1149"/>
              <a:gd name="T22" fmla="*/ 14 w 389"/>
              <a:gd name="T23" fmla="*/ 672 h 1149"/>
              <a:gd name="T24" fmla="*/ 2 w 389"/>
              <a:gd name="T25" fmla="*/ 720 h 1149"/>
              <a:gd name="T26" fmla="*/ 2 w 389"/>
              <a:gd name="T27" fmla="*/ 879 h 1149"/>
              <a:gd name="T28" fmla="*/ 2 w 389"/>
              <a:gd name="T29" fmla="*/ 1023 h 1149"/>
              <a:gd name="T30" fmla="*/ 5 w 389"/>
              <a:gd name="T31" fmla="*/ 1149 h 1149"/>
              <a:gd name="T32" fmla="*/ 2 w 389"/>
              <a:gd name="T33" fmla="*/ 1023 h 1149"/>
              <a:gd name="T34" fmla="*/ 5 w 389"/>
              <a:gd name="T35" fmla="*/ 849 h 1149"/>
              <a:gd name="T36" fmla="*/ 8 w 389"/>
              <a:gd name="T37" fmla="*/ 672 h 1149"/>
              <a:gd name="T38" fmla="*/ 41 w 389"/>
              <a:gd name="T39" fmla="*/ 633 h 1149"/>
              <a:gd name="T40" fmla="*/ 89 w 389"/>
              <a:gd name="T41" fmla="*/ 612 h 1149"/>
              <a:gd name="T42" fmla="*/ 107 w 389"/>
              <a:gd name="T43" fmla="*/ 585 h 1149"/>
              <a:gd name="T44" fmla="*/ 110 w 389"/>
              <a:gd name="T45" fmla="*/ 444 h 1149"/>
              <a:gd name="T46" fmla="*/ 113 w 389"/>
              <a:gd name="T47" fmla="*/ 420 h 1149"/>
              <a:gd name="T48" fmla="*/ 113 w 389"/>
              <a:gd name="T49" fmla="*/ 246 h 1149"/>
              <a:gd name="T50" fmla="*/ 98 w 389"/>
              <a:gd name="T51" fmla="*/ 120 h 1149"/>
              <a:gd name="T52" fmla="*/ 128 w 389"/>
              <a:gd name="T53" fmla="*/ 18 h 1149"/>
              <a:gd name="T54" fmla="*/ 239 w 389"/>
              <a:gd name="T55" fmla="*/ 9 h 1149"/>
              <a:gd name="T56" fmla="*/ 389 w 389"/>
              <a:gd name="T57" fmla="*/ 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9" h="1149">
                <a:moveTo>
                  <a:pt x="293" y="15"/>
                </a:moveTo>
                <a:cubicBezTo>
                  <a:pt x="245" y="10"/>
                  <a:pt x="197" y="5"/>
                  <a:pt x="164" y="15"/>
                </a:cubicBezTo>
                <a:cubicBezTo>
                  <a:pt x="131" y="25"/>
                  <a:pt x="103" y="38"/>
                  <a:pt x="92" y="75"/>
                </a:cubicBezTo>
                <a:cubicBezTo>
                  <a:pt x="81" y="112"/>
                  <a:pt x="96" y="170"/>
                  <a:pt x="98" y="237"/>
                </a:cubicBezTo>
                <a:cubicBezTo>
                  <a:pt x="100" y="304"/>
                  <a:pt x="101" y="422"/>
                  <a:pt x="101" y="477"/>
                </a:cubicBezTo>
                <a:cubicBezTo>
                  <a:pt x="101" y="532"/>
                  <a:pt x="101" y="550"/>
                  <a:pt x="101" y="570"/>
                </a:cubicBezTo>
                <a:cubicBezTo>
                  <a:pt x="101" y="590"/>
                  <a:pt x="104" y="588"/>
                  <a:pt x="101" y="597"/>
                </a:cubicBezTo>
                <a:cubicBezTo>
                  <a:pt x="98" y="606"/>
                  <a:pt x="97" y="618"/>
                  <a:pt x="83" y="624"/>
                </a:cubicBezTo>
                <a:cubicBezTo>
                  <a:pt x="69" y="630"/>
                  <a:pt x="24" y="629"/>
                  <a:pt x="17" y="630"/>
                </a:cubicBezTo>
                <a:cubicBezTo>
                  <a:pt x="10" y="631"/>
                  <a:pt x="38" y="628"/>
                  <a:pt x="38" y="630"/>
                </a:cubicBezTo>
                <a:cubicBezTo>
                  <a:pt x="38" y="632"/>
                  <a:pt x="24" y="638"/>
                  <a:pt x="20" y="645"/>
                </a:cubicBezTo>
                <a:cubicBezTo>
                  <a:pt x="16" y="652"/>
                  <a:pt x="17" y="660"/>
                  <a:pt x="14" y="672"/>
                </a:cubicBezTo>
                <a:cubicBezTo>
                  <a:pt x="11" y="684"/>
                  <a:pt x="4" y="686"/>
                  <a:pt x="2" y="720"/>
                </a:cubicBezTo>
                <a:cubicBezTo>
                  <a:pt x="0" y="754"/>
                  <a:pt x="2" y="829"/>
                  <a:pt x="2" y="879"/>
                </a:cubicBezTo>
                <a:cubicBezTo>
                  <a:pt x="2" y="929"/>
                  <a:pt x="2" y="978"/>
                  <a:pt x="2" y="1023"/>
                </a:cubicBezTo>
                <a:cubicBezTo>
                  <a:pt x="2" y="1068"/>
                  <a:pt x="5" y="1149"/>
                  <a:pt x="5" y="1149"/>
                </a:cubicBezTo>
                <a:cubicBezTo>
                  <a:pt x="5" y="1149"/>
                  <a:pt x="2" y="1073"/>
                  <a:pt x="2" y="1023"/>
                </a:cubicBezTo>
                <a:cubicBezTo>
                  <a:pt x="2" y="973"/>
                  <a:pt x="4" y="907"/>
                  <a:pt x="5" y="849"/>
                </a:cubicBezTo>
                <a:cubicBezTo>
                  <a:pt x="6" y="791"/>
                  <a:pt x="2" y="708"/>
                  <a:pt x="8" y="672"/>
                </a:cubicBezTo>
                <a:cubicBezTo>
                  <a:pt x="14" y="636"/>
                  <a:pt x="28" y="643"/>
                  <a:pt x="41" y="633"/>
                </a:cubicBezTo>
                <a:cubicBezTo>
                  <a:pt x="54" y="623"/>
                  <a:pt x="78" y="620"/>
                  <a:pt x="89" y="612"/>
                </a:cubicBezTo>
                <a:cubicBezTo>
                  <a:pt x="100" y="604"/>
                  <a:pt x="104" y="613"/>
                  <a:pt x="107" y="585"/>
                </a:cubicBezTo>
                <a:cubicBezTo>
                  <a:pt x="110" y="557"/>
                  <a:pt x="109" y="471"/>
                  <a:pt x="110" y="444"/>
                </a:cubicBezTo>
                <a:cubicBezTo>
                  <a:pt x="111" y="417"/>
                  <a:pt x="112" y="453"/>
                  <a:pt x="113" y="420"/>
                </a:cubicBezTo>
                <a:cubicBezTo>
                  <a:pt x="114" y="387"/>
                  <a:pt x="116" y="296"/>
                  <a:pt x="113" y="246"/>
                </a:cubicBezTo>
                <a:cubicBezTo>
                  <a:pt x="110" y="196"/>
                  <a:pt x="96" y="158"/>
                  <a:pt x="98" y="120"/>
                </a:cubicBezTo>
                <a:cubicBezTo>
                  <a:pt x="100" y="82"/>
                  <a:pt x="105" y="36"/>
                  <a:pt x="128" y="18"/>
                </a:cubicBezTo>
                <a:cubicBezTo>
                  <a:pt x="151" y="0"/>
                  <a:pt x="196" y="10"/>
                  <a:pt x="239" y="9"/>
                </a:cubicBezTo>
                <a:cubicBezTo>
                  <a:pt x="282" y="8"/>
                  <a:pt x="364" y="9"/>
                  <a:pt x="389" y="9"/>
                </a:cubicBezTo>
              </a:path>
            </a:pathLst>
          </a:custGeom>
          <a:noFill/>
          <a:ln w="1905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30" name="Freeform 10"/>
          <p:cNvSpPr>
            <a:spLocks/>
          </p:cNvSpPr>
          <p:nvPr/>
        </p:nvSpPr>
        <p:spPr bwMode="auto">
          <a:xfrm>
            <a:off x="4716463" y="3789064"/>
            <a:ext cx="1008062" cy="314325"/>
          </a:xfrm>
          <a:custGeom>
            <a:avLst/>
            <a:gdLst>
              <a:gd name="T0" fmla="*/ 960 w 960"/>
              <a:gd name="T1" fmla="*/ 0 h 384"/>
              <a:gd name="T2" fmla="*/ 192 w 960"/>
              <a:gd name="T3" fmla="*/ 144 h 384"/>
              <a:gd name="T4" fmla="*/ 0 w 960"/>
              <a:gd name="T5" fmla="*/ 384 h 384"/>
            </a:gdLst>
            <a:ahLst/>
            <a:cxnLst>
              <a:cxn ang="0">
                <a:pos x="T0" y="T1"/>
              </a:cxn>
              <a:cxn ang="0">
                <a:pos x="T2" y="T3"/>
              </a:cxn>
              <a:cxn ang="0">
                <a:pos x="T4" y="T5"/>
              </a:cxn>
            </a:cxnLst>
            <a:rect l="0" t="0" r="r" b="b"/>
            <a:pathLst>
              <a:path w="960" h="384">
                <a:moveTo>
                  <a:pt x="960" y="0"/>
                </a:moveTo>
                <a:cubicBezTo>
                  <a:pt x="656" y="40"/>
                  <a:pt x="352" y="80"/>
                  <a:pt x="192" y="144"/>
                </a:cubicBezTo>
                <a:cubicBezTo>
                  <a:pt x="32" y="208"/>
                  <a:pt x="32" y="344"/>
                  <a:pt x="0" y="384"/>
                </a:cubicBezTo>
              </a:path>
            </a:pathLst>
          </a:custGeom>
          <a:noFill/>
          <a:ln w="28575" cap="flat" cmpd="sng">
            <a:solidFill>
              <a:srgbClr val="33CC33"/>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31" name="Line 11"/>
          <p:cNvSpPr>
            <a:spLocks noChangeShapeType="1"/>
          </p:cNvSpPr>
          <p:nvPr/>
        </p:nvSpPr>
        <p:spPr bwMode="auto">
          <a:xfrm flipH="1">
            <a:off x="4716463" y="4017664"/>
            <a:ext cx="38100" cy="85725"/>
          </a:xfrm>
          <a:prstGeom prst="line">
            <a:avLst/>
          </a:prstGeom>
          <a:noFill/>
          <a:ln w="28575">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465932" name="Group 12"/>
          <p:cNvGrpSpPr>
            <a:grpSpLocks/>
          </p:cNvGrpSpPr>
          <p:nvPr/>
        </p:nvGrpSpPr>
        <p:grpSpPr bwMode="auto">
          <a:xfrm>
            <a:off x="5508625" y="2420639"/>
            <a:ext cx="2692400" cy="2520950"/>
            <a:chOff x="2454" y="576"/>
            <a:chExt cx="3329" cy="2832"/>
          </a:xfrm>
        </p:grpSpPr>
        <p:pic>
          <p:nvPicPr>
            <p:cNvPr id="46593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760"/>
              <a:ext cx="2496" cy="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5934" name="Oval 14"/>
            <p:cNvSpPr>
              <a:spLocks noChangeArrowheads="1"/>
            </p:cNvSpPr>
            <p:nvPr/>
          </p:nvSpPr>
          <p:spPr bwMode="auto">
            <a:xfrm>
              <a:off x="2736" y="576"/>
              <a:ext cx="2903" cy="2832"/>
            </a:xfrm>
            <a:prstGeom prst="ellipse">
              <a:avLst/>
            </a:prstGeom>
            <a:noFill/>
            <a:ln w="28575">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465935" name="Group 15"/>
            <p:cNvGrpSpPr>
              <a:grpSpLocks/>
            </p:cNvGrpSpPr>
            <p:nvPr/>
          </p:nvGrpSpPr>
          <p:grpSpPr bwMode="auto">
            <a:xfrm>
              <a:off x="3663" y="2883"/>
              <a:ext cx="0" cy="339"/>
              <a:chOff x="3663" y="2883"/>
              <a:chExt cx="0" cy="339"/>
            </a:xfrm>
          </p:grpSpPr>
          <p:sp>
            <p:nvSpPr>
              <p:cNvPr id="465936" name="Line 16"/>
              <p:cNvSpPr>
                <a:spLocks noChangeShapeType="1"/>
              </p:cNvSpPr>
              <p:nvPr/>
            </p:nvSpPr>
            <p:spPr bwMode="auto">
              <a:xfrm>
                <a:off x="3663" y="2883"/>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37" name="Line 17"/>
              <p:cNvSpPr>
                <a:spLocks noChangeShapeType="1"/>
              </p:cNvSpPr>
              <p:nvPr/>
            </p:nvSpPr>
            <p:spPr bwMode="auto">
              <a:xfrm>
                <a:off x="3663" y="3135"/>
                <a:ext cx="0" cy="87"/>
              </a:xfrm>
              <a:prstGeom prst="line">
                <a:avLst/>
              </a:prstGeom>
              <a:noFill/>
              <a:ln w="1905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465938" name="Group 18"/>
            <p:cNvGrpSpPr>
              <a:grpSpLocks/>
            </p:cNvGrpSpPr>
            <p:nvPr/>
          </p:nvGrpSpPr>
          <p:grpSpPr bwMode="auto">
            <a:xfrm>
              <a:off x="3579" y="2874"/>
              <a:ext cx="0" cy="339"/>
              <a:chOff x="3663" y="2883"/>
              <a:chExt cx="0" cy="339"/>
            </a:xfrm>
          </p:grpSpPr>
          <p:sp>
            <p:nvSpPr>
              <p:cNvPr id="465939" name="Line 19"/>
              <p:cNvSpPr>
                <a:spLocks noChangeShapeType="1"/>
              </p:cNvSpPr>
              <p:nvPr/>
            </p:nvSpPr>
            <p:spPr bwMode="auto">
              <a:xfrm>
                <a:off x="3663" y="2883"/>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40" name="Line 20"/>
              <p:cNvSpPr>
                <a:spLocks noChangeShapeType="1"/>
              </p:cNvSpPr>
              <p:nvPr/>
            </p:nvSpPr>
            <p:spPr bwMode="auto">
              <a:xfrm>
                <a:off x="3663" y="3135"/>
                <a:ext cx="0" cy="87"/>
              </a:xfrm>
              <a:prstGeom prst="line">
                <a:avLst/>
              </a:prstGeom>
              <a:noFill/>
              <a:ln w="1905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465941" name="Group 21"/>
            <p:cNvGrpSpPr>
              <a:grpSpLocks/>
            </p:cNvGrpSpPr>
            <p:nvPr/>
          </p:nvGrpSpPr>
          <p:grpSpPr bwMode="auto">
            <a:xfrm>
              <a:off x="3498" y="2874"/>
              <a:ext cx="0" cy="339"/>
              <a:chOff x="3663" y="2883"/>
              <a:chExt cx="0" cy="339"/>
            </a:xfrm>
          </p:grpSpPr>
          <p:sp>
            <p:nvSpPr>
              <p:cNvPr id="465942" name="Line 22"/>
              <p:cNvSpPr>
                <a:spLocks noChangeShapeType="1"/>
              </p:cNvSpPr>
              <p:nvPr/>
            </p:nvSpPr>
            <p:spPr bwMode="auto">
              <a:xfrm>
                <a:off x="3663" y="2883"/>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43" name="Line 23"/>
              <p:cNvSpPr>
                <a:spLocks noChangeShapeType="1"/>
              </p:cNvSpPr>
              <p:nvPr/>
            </p:nvSpPr>
            <p:spPr bwMode="auto">
              <a:xfrm>
                <a:off x="3663" y="3135"/>
                <a:ext cx="0" cy="87"/>
              </a:xfrm>
              <a:prstGeom prst="line">
                <a:avLst/>
              </a:prstGeom>
              <a:noFill/>
              <a:ln w="1905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465944" name="Group 24"/>
            <p:cNvGrpSpPr>
              <a:grpSpLocks/>
            </p:cNvGrpSpPr>
            <p:nvPr/>
          </p:nvGrpSpPr>
          <p:grpSpPr bwMode="auto">
            <a:xfrm>
              <a:off x="3414" y="2877"/>
              <a:ext cx="0" cy="339"/>
              <a:chOff x="3663" y="2883"/>
              <a:chExt cx="0" cy="339"/>
            </a:xfrm>
          </p:grpSpPr>
          <p:sp>
            <p:nvSpPr>
              <p:cNvPr id="465945" name="Line 25"/>
              <p:cNvSpPr>
                <a:spLocks noChangeShapeType="1"/>
              </p:cNvSpPr>
              <p:nvPr/>
            </p:nvSpPr>
            <p:spPr bwMode="auto">
              <a:xfrm>
                <a:off x="3663" y="2883"/>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46" name="Line 26"/>
              <p:cNvSpPr>
                <a:spLocks noChangeShapeType="1"/>
              </p:cNvSpPr>
              <p:nvPr/>
            </p:nvSpPr>
            <p:spPr bwMode="auto">
              <a:xfrm>
                <a:off x="3663" y="3135"/>
                <a:ext cx="0" cy="87"/>
              </a:xfrm>
              <a:prstGeom prst="line">
                <a:avLst/>
              </a:prstGeom>
              <a:noFill/>
              <a:ln w="1905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465947" name="Line 27"/>
            <p:cNvSpPr>
              <a:spLocks noChangeShapeType="1"/>
            </p:cNvSpPr>
            <p:nvPr/>
          </p:nvSpPr>
          <p:spPr bwMode="auto">
            <a:xfrm>
              <a:off x="4740" y="2883"/>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48" name="Line 28"/>
            <p:cNvSpPr>
              <a:spLocks noChangeShapeType="1"/>
            </p:cNvSpPr>
            <p:nvPr/>
          </p:nvSpPr>
          <p:spPr bwMode="auto">
            <a:xfrm>
              <a:off x="4656" y="2874"/>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49" name="Line 29"/>
            <p:cNvSpPr>
              <a:spLocks noChangeShapeType="1"/>
            </p:cNvSpPr>
            <p:nvPr/>
          </p:nvSpPr>
          <p:spPr bwMode="auto">
            <a:xfrm>
              <a:off x="4575" y="2874"/>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50" name="Line 30"/>
            <p:cNvSpPr>
              <a:spLocks noChangeShapeType="1"/>
            </p:cNvSpPr>
            <p:nvPr/>
          </p:nvSpPr>
          <p:spPr bwMode="auto">
            <a:xfrm>
              <a:off x="4491" y="2877"/>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51" name="Line 31"/>
            <p:cNvSpPr>
              <a:spLocks noChangeShapeType="1"/>
            </p:cNvSpPr>
            <p:nvPr/>
          </p:nvSpPr>
          <p:spPr bwMode="auto">
            <a:xfrm>
              <a:off x="3957" y="2874"/>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52" name="Line 32"/>
            <p:cNvSpPr>
              <a:spLocks noChangeShapeType="1"/>
            </p:cNvSpPr>
            <p:nvPr/>
          </p:nvSpPr>
          <p:spPr bwMode="auto">
            <a:xfrm>
              <a:off x="3912" y="2874"/>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53" name="Line 33"/>
            <p:cNvSpPr>
              <a:spLocks noChangeShapeType="1"/>
            </p:cNvSpPr>
            <p:nvPr/>
          </p:nvSpPr>
          <p:spPr bwMode="auto">
            <a:xfrm>
              <a:off x="3822" y="2874"/>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465954" name="Group 34"/>
            <p:cNvGrpSpPr>
              <a:grpSpLocks/>
            </p:cNvGrpSpPr>
            <p:nvPr/>
          </p:nvGrpSpPr>
          <p:grpSpPr bwMode="auto">
            <a:xfrm>
              <a:off x="3738" y="2877"/>
              <a:ext cx="0" cy="339"/>
              <a:chOff x="3663" y="2883"/>
              <a:chExt cx="0" cy="339"/>
            </a:xfrm>
          </p:grpSpPr>
          <p:sp>
            <p:nvSpPr>
              <p:cNvPr id="465955" name="Line 35"/>
              <p:cNvSpPr>
                <a:spLocks noChangeShapeType="1"/>
              </p:cNvSpPr>
              <p:nvPr/>
            </p:nvSpPr>
            <p:spPr bwMode="auto">
              <a:xfrm>
                <a:off x="3663" y="2883"/>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56" name="Line 36"/>
              <p:cNvSpPr>
                <a:spLocks noChangeShapeType="1"/>
              </p:cNvSpPr>
              <p:nvPr/>
            </p:nvSpPr>
            <p:spPr bwMode="auto">
              <a:xfrm>
                <a:off x="3663" y="3135"/>
                <a:ext cx="0" cy="87"/>
              </a:xfrm>
              <a:prstGeom prst="line">
                <a:avLst/>
              </a:prstGeom>
              <a:noFill/>
              <a:ln w="1905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465957" name="Group 37"/>
            <p:cNvGrpSpPr>
              <a:grpSpLocks/>
            </p:cNvGrpSpPr>
            <p:nvPr/>
          </p:nvGrpSpPr>
          <p:grpSpPr bwMode="auto">
            <a:xfrm>
              <a:off x="5037" y="2871"/>
              <a:ext cx="0" cy="339"/>
              <a:chOff x="3663" y="2883"/>
              <a:chExt cx="0" cy="339"/>
            </a:xfrm>
          </p:grpSpPr>
          <p:sp>
            <p:nvSpPr>
              <p:cNvPr id="465958" name="Line 38"/>
              <p:cNvSpPr>
                <a:spLocks noChangeShapeType="1"/>
              </p:cNvSpPr>
              <p:nvPr/>
            </p:nvSpPr>
            <p:spPr bwMode="auto">
              <a:xfrm>
                <a:off x="3663" y="2883"/>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59" name="Line 39"/>
              <p:cNvSpPr>
                <a:spLocks noChangeShapeType="1"/>
              </p:cNvSpPr>
              <p:nvPr/>
            </p:nvSpPr>
            <p:spPr bwMode="auto">
              <a:xfrm>
                <a:off x="3663" y="3135"/>
                <a:ext cx="0" cy="87"/>
              </a:xfrm>
              <a:prstGeom prst="line">
                <a:avLst/>
              </a:prstGeom>
              <a:noFill/>
              <a:ln w="1905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465960" name="Group 40"/>
            <p:cNvGrpSpPr>
              <a:grpSpLocks/>
            </p:cNvGrpSpPr>
            <p:nvPr/>
          </p:nvGrpSpPr>
          <p:grpSpPr bwMode="auto">
            <a:xfrm>
              <a:off x="4989" y="2868"/>
              <a:ext cx="0" cy="339"/>
              <a:chOff x="3663" y="2883"/>
              <a:chExt cx="0" cy="339"/>
            </a:xfrm>
          </p:grpSpPr>
          <p:sp>
            <p:nvSpPr>
              <p:cNvPr id="465961" name="Line 41"/>
              <p:cNvSpPr>
                <a:spLocks noChangeShapeType="1"/>
              </p:cNvSpPr>
              <p:nvPr/>
            </p:nvSpPr>
            <p:spPr bwMode="auto">
              <a:xfrm>
                <a:off x="3663" y="2883"/>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62" name="Line 42"/>
              <p:cNvSpPr>
                <a:spLocks noChangeShapeType="1"/>
              </p:cNvSpPr>
              <p:nvPr/>
            </p:nvSpPr>
            <p:spPr bwMode="auto">
              <a:xfrm>
                <a:off x="3663" y="3135"/>
                <a:ext cx="0" cy="87"/>
              </a:xfrm>
              <a:prstGeom prst="line">
                <a:avLst/>
              </a:prstGeom>
              <a:noFill/>
              <a:ln w="1905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465963" name="Group 43"/>
            <p:cNvGrpSpPr>
              <a:grpSpLocks/>
            </p:cNvGrpSpPr>
            <p:nvPr/>
          </p:nvGrpSpPr>
          <p:grpSpPr bwMode="auto">
            <a:xfrm>
              <a:off x="4908" y="2868"/>
              <a:ext cx="0" cy="339"/>
              <a:chOff x="3663" y="2883"/>
              <a:chExt cx="0" cy="339"/>
            </a:xfrm>
          </p:grpSpPr>
          <p:sp>
            <p:nvSpPr>
              <p:cNvPr id="465964" name="Line 44"/>
              <p:cNvSpPr>
                <a:spLocks noChangeShapeType="1"/>
              </p:cNvSpPr>
              <p:nvPr/>
            </p:nvSpPr>
            <p:spPr bwMode="auto">
              <a:xfrm>
                <a:off x="3663" y="2883"/>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65" name="Line 45"/>
              <p:cNvSpPr>
                <a:spLocks noChangeShapeType="1"/>
              </p:cNvSpPr>
              <p:nvPr/>
            </p:nvSpPr>
            <p:spPr bwMode="auto">
              <a:xfrm>
                <a:off x="3663" y="3135"/>
                <a:ext cx="0" cy="87"/>
              </a:xfrm>
              <a:prstGeom prst="line">
                <a:avLst/>
              </a:prstGeom>
              <a:noFill/>
              <a:ln w="1905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465966" name="Line 46"/>
            <p:cNvSpPr>
              <a:spLocks noChangeShapeType="1"/>
            </p:cNvSpPr>
            <p:nvPr/>
          </p:nvSpPr>
          <p:spPr bwMode="auto">
            <a:xfrm>
              <a:off x="4824" y="2871"/>
              <a:ext cx="0" cy="261"/>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67" name="WordArt 47"/>
            <p:cNvSpPr>
              <a:spLocks noChangeArrowheads="1" noChangeShapeType="1" noTextEdit="1"/>
            </p:cNvSpPr>
            <p:nvPr/>
          </p:nvSpPr>
          <p:spPr bwMode="auto">
            <a:xfrm>
              <a:off x="2454" y="957"/>
              <a:ext cx="618" cy="484"/>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1194"/>
                </a:avLst>
              </a:prstTxWarp>
            </a:bodyPr>
            <a:lstStyle/>
            <a:p>
              <a:r>
                <a:rPr lang="fr-FR" kern="10" spc="320">
                  <a:ln w="9525">
                    <a:solidFill>
                      <a:srgbClr val="FF6600"/>
                    </a:solidFill>
                    <a:round/>
                    <a:headEnd/>
                    <a:tailEnd/>
                  </a:ln>
                  <a:solidFill>
                    <a:srgbClr val="000000"/>
                  </a:solidFill>
                  <a:latin typeface="Arial Black"/>
                </a:rPr>
                <a:t>emission</a:t>
              </a:r>
            </a:p>
          </p:txBody>
        </p:sp>
        <p:sp>
          <p:nvSpPr>
            <p:cNvPr id="465968" name="WordArt 48"/>
            <p:cNvSpPr>
              <a:spLocks noChangeArrowheads="1" noChangeShapeType="1" noTextEdit="1"/>
            </p:cNvSpPr>
            <p:nvPr/>
          </p:nvSpPr>
          <p:spPr bwMode="auto">
            <a:xfrm>
              <a:off x="5165" y="1110"/>
              <a:ext cx="618" cy="468"/>
            </a:xfrm>
            <a:prstGeom prst="rect">
              <a:avLst/>
            </a:prstGeom>
            <a:extLst>
              <a:ext uri="{AF507438-7753-43E0-B8FC-AC1667EBCBE1}">
                <a14:hiddenEffects xmlns:a14="http://schemas.microsoft.com/office/drawing/2010/main">
                  <a:effectLst/>
                </a14:hiddenEffects>
              </a:ext>
            </a:extLst>
          </p:spPr>
          <p:txBody>
            <a:bodyPr wrap="none" fromWordArt="1">
              <a:prstTxWarp prst="textSlantDown">
                <a:avLst>
                  <a:gd name="adj" fmla="val 63676"/>
                </a:avLst>
              </a:prstTxWarp>
            </a:bodyPr>
            <a:lstStyle/>
            <a:p>
              <a:r>
                <a:rPr lang="fr-FR" kern="10" spc="320">
                  <a:ln w="9525">
                    <a:solidFill>
                      <a:srgbClr val="FF6600"/>
                    </a:solidFill>
                    <a:round/>
                    <a:headEnd/>
                    <a:tailEnd/>
                  </a:ln>
                  <a:solidFill>
                    <a:srgbClr val="000000"/>
                  </a:solidFill>
                  <a:latin typeface="Arial Black"/>
                </a:rPr>
                <a:t>reception</a:t>
              </a:r>
            </a:p>
          </p:txBody>
        </p:sp>
        <p:sp>
          <p:nvSpPr>
            <p:cNvPr id="465969" name="Line 49"/>
            <p:cNvSpPr>
              <a:spLocks noChangeShapeType="1"/>
            </p:cNvSpPr>
            <p:nvPr/>
          </p:nvSpPr>
          <p:spPr bwMode="auto">
            <a:xfrm>
              <a:off x="4353" y="789"/>
              <a:ext cx="3" cy="2565"/>
            </a:xfrm>
            <a:prstGeom prst="line">
              <a:avLst/>
            </a:prstGeom>
            <a:noFill/>
            <a:ln w="38100">
              <a:solidFill>
                <a:srgbClr val="9966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pic>
        <p:nvPicPr>
          <p:cNvPr id="46597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941589"/>
            <a:ext cx="13462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71" name="Oval 51"/>
          <p:cNvSpPr>
            <a:spLocks noChangeArrowheads="1"/>
          </p:cNvSpPr>
          <p:nvPr/>
        </p:nvSpPr>
        <p:spPr bwMode="auto">
          <a:xfrm>
            <a:off x="250825" y="4797127"/>
            <a:ext cx="1657350" cy="1655762"/>
          </a:xfrm>
          <a:prstGeom prst="ellipse">
            <a:avLst/>
          </a:prstGeom>
          <a:noFill/>
          <a:ln w="9525">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65972" name="Line 52"/>
          <p:cNvSpPr>
            <a:spLocks noChangeShapeType="1"/>
          </p:cNvSpPr>
          <p:nvPr/>
        </p:nvSpPr>
        <p:spPr bwMode="auto">
          <a:xfrm>
            <a:off x="1331913" y="4797127"/>
            <a:ext cx="2663825" cy="100806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5973" name="Line 53"/>
          <p:cNvSpPr>
            <a:spLocks noChangeShapeType="1"/>
          </p:cNvSpPr>
          <p:nvPr/>
        </p:nvSpPr>
        <p:spPr bwMode="auto">
          <a:xfrm flipV="1">
            <a:off x="1331913" y="5949652"/>
            <a:ext cx="2663825" cy="503237"/>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5974" name="Text Box 54"/>
          <p:cNvSpPr txBox="1">
            <a:spLocks noChangeArrowheads="1"/>
          </p:cNvSpPr>
          <p:nvPr/>
        </p:nvSpPr>
        <p:spPr bwMode="auto">
          <a:xfrm>
            <a:off x="6135688" y="4795539"/>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endParaRPr lang="fr-FR" altLang="fr-FR" sz="1400" b="0"/>
          </a:p>
        </p:txBody>
      </p:sp>
      <p:sp>
        <p:nvSpPr>
          <p:cNvPr id="465975" name="Text Box 55"/>
          <p:cNvSpPr txBox="1">
            <a:spLocks noChangeArrowheads="1"/>
          </p:cNvSpPr>
          <p:nvPr/>
        </p:nvSpPr>
        <p:spPr bwMode="auto">
          <a:xfrm>
            <a:off x="6084888" y="5228927"/>
            <a:ext cx="271621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altLang="fr-FR" b="0"/>
              <a:t>92 days of reactor operation</a:t>
            </a:r>
          </a:p>
          <a:p>
            <a:pPr algn="l">
              <a:spcBef>
                <a:spcPct val="20000"/>
              </a:spcBef>
              <a:buFont typeface="Wingdings" pitchFamily="2" charset="2"/>
              <a:buChar char="à"/>
            </a:pPr>
            <a:r>
              <a:rPr lang="en-US" altLang="fr-FR" b="0">
                <a:sym typeface="Wingdings" pitchFamily="2" charset="2"/>
              </a:rPr>
              <a:t> Dose 	&gt; 1E20 n</a:t>
            </a:r>
            <a:r>
              <a:rPr lang="en-US" altLang="fr-FR" sz="2000" b="0" baseline="-25000">
                <a:sym typeface="Wingdings" pitchFamily="2" charset="2"/>
              </a:rPr>
              <a:t>fast</a:t>
            </a:r>
            <a:r>
              <a:rPr lang="en-US" altLang="fr-FR" b="0">
                <a:sym typeface="Wingdings" pitchFamily="2" charset="2"/>
              </a:rPr>
              <a:t>/cm</a:t>
            </a:r>
            <a:r>
              <a:rPr lang="en-US" altLang="fr-FR" b="0" baseline="30000">
                <a:sym typeface="Wingdings" pitchFamily="2" charset="2"/>
              </a:rPr>
              <a:t>-2</a:t>
            </a:r>
          </a:p>
          <a:p>
            <a:pPr algn="l">
              <a:spcBef>
                <a:spcPct val="20000"/>
              </a:spcBef>
              <a:buFont typeface="Wingdings" pitchFamily="2" charset="2"/>
              <a:buNone/>
            </a:pPr>
            <a:r>
              <a:rPr lang="en-US" altLang="fr-FR" b="0"/>
              <a:t>	&gt; 16 GGy </a:t>
            </a:r>
          </a:p>
        </p:txBody>
      </p:sp>
      <p:sp>
        <p:nvSpPr>
          <p:cNvPr id="465976" name="Text Box 56"/>
          <p:cNvSpPr txBox="1">
            <a:spLocks noChangeArrowheads="1"/>
          </p:cNvSpPr>
          <p:nvPr/>
        </p:nvSpPr>
        <p:spPr bwMode="auto">
          <a:xfrm>
            <a:off x="3348038" y="1988839"/>
            <a:ext cx="4611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altLang="fr-FR" b="0"/>
              <a:t>Irradiation of 12 recently developed optical fibers </a:t>
            </a:r>
          </a:p>
        </p:txBody>
      </p:sp>
      <p:sp>
        <p:nvSpPr>
          <p:cNvPr id="58"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3.3. Fiber optics</a:t>
            </a:r>
            <a:endParaRPr lang="en-US" altLang="fr-FR" cap="none" dirty="0" smtClean="0">
              <a:sym typeface="Symbol" pitchFamily="18" charset="2"/>
            </a:endParaRPr>
          </a:p>
        </p:txBody>
      </p:sp>
      <p:sp>
        <p:nvSpPr>
          <p:cNvPr id="57" name="Espace réservé du numéro de diapositive 3"/>
          <p:cNvSpPr>
            <a:spLocks noGrp="1"/>
          </p:cNvSpPr>
          <p:nvPr>
            <p:ph type="sldNum" sz="quarter" idx="12"/>
          </p:nvPr>
        </p:nvSpPr>
        <p:spPr>
          <a:xfrm>
            <a:off x="8296275" y="6494463"/>
            <a:ext cx="847725" cy="365125"/>
          </a:xfrm>
        </p:spPr>
        <p:txBody>
          <a:bodyPr/>
          <a:lstStyle/>
          <a:p>
            <a:pPr>
              <a:defRPr/>
            </a:pPr>
            <a:r>
              <a:rPr lang="fr-FR"/>
              <a:t>PAGE </a:t>
            </a:r>
            <a:fld id="{C26A9A00-892B-405D-9269-FFAE334384DF}" type="slidenum">
              <a:rPr lang="fr-FR"/>
              <a:pPr>
                <a:defRPr/>
              </a:pPr>
              <a:t>45</a:t>
            </a:fld>
            <a:endParaRPr lang="fr-FR"/>
          </a:p>
        </p:txBody>
      </p:sp>
    </p:spTree>
    <p:extLst>
      <p:ext uri="{BB962C8B-B14F-4D97-AF65-F5344CB8AC3E}">
        <p14:creationId xmlns:p14="http://schemas.microsoft.com/office/powerpoint/2010/main" val="37187164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7" name="Rectangle 3"/>
          <p:cNvSpPr>
            <a:spLocks noGrp="1" noChangeArrowheads="1"/>
          </p:cNvSpPr>
          <p:nvPr>
            <p:ph type="body" idx="1"/>
          </p:nvPr>
        </p:nvSpPr>
        <p:spPr>
          <a:xfrm>
            <a:off x="576263" y="1556469"/>
            <a:ext cx="8172450" cy="4968875"/>
          </a:xfrm>
        </p:spPr>
        <p:txBody>
          <a:bodyPr/>
          <a:lstStyle/>
          <a:p>
            <a:pPr lvl="1">
              <a:buFontTx/>
              <a:buNone/>
            </a:pPr>
            <a:endParaRPr lang="fr-FR" altLang="fr-FR">
              <a:sym typeface="Wingdings" pitchFamily="2" charset="2"/>
            </a:endParaRPr>
          </a:p>
          <a:p>
            <a:endParaRPr lang="fr-FR" altLang="fr-FR"/>
          </a:p>
          <a:p>
            <a:endParaRPr lang="fr-FR" altLang="fr-FR"/>
          </a:p>
        </p:txBody>
      </p:sp>
      <p:pic>
        <p:nvPicPr>
          <p:cNvPr id="4669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061294"/>
            <a:ext cx="3995738" cy="225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69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700931"/>
            <a:ext cx="3663950"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6952" name="Text Box 8"/>
          <p:cNvSpPr txBox="1">
            <a:spLocks noChangeArrowheads="1"/>
          </p:cNvSpPr>
          <p:nvPr/>
        </p:nvSpPr>
        <p:spPr bwMode="auto">
          <a:xfrm>
            <a:off x="1023938" y="4723531"/>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endParaRPr lang="fr-FR" altLang="fr-FR" sz="1400" b="0"/>
          </a:p>
        </p:txBody>
      </p:sp>
      <p:sp>
        <p:nvSpPr>
          <p:cNvPr id="466953" name="Text Box 9"/>
          <p:cNvSpPr txBox="1">
            <a:spLocks noChangeArrowheads="1"/>
          </p:cNvSpPr>
          <p:nvPr/>
        </p:nvSpPr>
        <p:spPr bwMode="auto">
          <a:xfrm>
            <a:off x="293266" y="4653681"/>
            <a:ext cx="8424863" cy="1809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buFontTx/>
              <a:buChar char="•"/>
            </a:pPr>
            <a:r>
              <a:rPr lang="en-US" altLang="fr-FR" dirty="0"/>
              <a:t> Favorable spectral region in the 800-1200 nm range </a:t>
            </a:r>
          </a:p>
          <a:p>
            <a:pPr algn="l">
              <a:spcBef>
                <a:spcPct val="20000"/>
              </a:spcBef>
              <a:buFontTx/>
              <a:buChar char="•"/>
            </a:pPr>
            <a:r>
              <a:rPr lang="en-US" altLang="fr-FR" dirty="0"/>
              <a:t> RIA measured losses &lt; 10 dB </a:t>
            </a:r>
            <a:r>
              <a:rPr lang="en-US" altLang="fr-FR" dirty="0">
                <a:sym typeface="Wingdings" pitchFamily="2" charset="2"/>
              </a:rPr>
              <a:t> </a:t>
            </a:r>
            <a:r>
              <a:rPr lang="en-US" altLang="fr-FR" dirty="0"/>
              <a:t>suitable</a:t>
            </a:r>
            <a:r>
              <a:rPr lang="en-US" altLang="fr-FR" dirty="0">
                <a:sym typeface="Wingdings" pitchFamily="2" charset="2"/>
              </a:rPr>
              <a:t> </a:t>
            </a:r>
            <a:r>
              <a:rPr lang="en-US" altLang="fr-FR" dirty="0"/>
              <a:t>multimode and single mode fibers exist for </a:t>
            </a:r>
            <a:r>
              <a:rPr lang="en-US" altLang="fr-FR" dirty="0" smtClean="0"/>
              <a:t>in-core </a:t>
            </a:r>
            <a:r>
              <a:rPr lang="en-US" altLang="fr-FR" dirty="0"/>
              <a:t>applications</a:t>
            </a:r>
          </a:p>
          <a:p>
            <a:pPr algn="l">
              <a:spcBef>
                <a:spcPct val="0"/>
              </a:spcBef>
            </a:pPr>
            <a:endParaRPr lang="en-US" altLang="fr-FR" dirty="0"/>
          </a:p>
          <a:p>
            <a:pPr algn="l">
              <a:spcBef>
                <a:spcPct val="0"/>
              </a:spcBef>
            </a:pPr>
            <a:r>
              <a:rPr lang="en-US" altLang="fr-FR" b="0" dirty="0" smtClean="0"/>
              <a:t>Better choose measurement </a:t>
            </a:r>
            <a:r>
              <a:rPr lang="en-US" altLang="fr-FR" b="0" dirty="0"/>
              <a:t>systems </a:t>
            </a:r>
            <a:r>
              <a:rPr lang="en-US" altLang="fr-FR" b="0" dirty="0" smtClean="0"/>
              <a:t>that do not rely on light </a:t>
            </a:r>
            <a:r>
              <a:rPr lang="en-US" altLang="fr-FR" b="0" dirty="0"/>
              <a:t>intensity</a:t>
            </a:r>
          </a:p>
          <a:p>
            <a:pPr algn="l">
              <a:spcBef>
                <a:spcPct val="0"/>
              </a:spcBef>
            </a:pPr>
            <a:r>
              <a:rPr lang="en-US" altLang="fr-FR" b="0" i="1" dirty="0"/>
              <a:t>			</a:t>
            </a:r>
            <a:r>
              <a:rPr lang="en-US" altLang="fr-FR" b="0" i="1" dirty="0">
                <a:sym typeface="Wingdings" pitchFamily="2" charset="2"/>
              </a:rPr>
              <a:t> interferometry (</a:t>
            </a:r>
            <a:r>
              <a:rPr lang="en-US" altLang="fr-FR" b="0" i="1" dirty="0" err="1">
                <a:sym typeface="Wingdings" pitchFamily="2" charset="2"/>
              </a:rPr>
              <a:t>Fabry</a:t>
            </a:r>
            <a:r>
              <a:rPr lang="en-US" altLang="fr-FR" b="0" i="1" dirty="0">
                <a:sym typeface="Wingdings" pitchFamily="2" charset="2"/>
              </a:rPr>
              <a:t>-Perot, Bragg gratings…)</a:t>
            </a:r>
            <a:endParaRPr lang="en-US" altLang="fr-FR" b="0" i="1" dirty="0"/>
          </a:p>
        </p:txBody>
      </p:sp>
      <p:sp>
        <p:nvSpPr>
          <p:cNvPr id="466954" name="Line 10"/>
          <p:cNvSpPr>
            <a:spLocks noChangeShapeType="1"/>
          </p:cNvSpPr>
          <p:nvPr/>
        </p:nvSpPr>
        <p:spPr bwMode="auto">
          <a:xfrm flipH="1" flipV="1">
            <a:off x="1908175" y="4077419"/>
            <a:ext cx="43180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3.3. Fiber optics</a:t>
            </a:r>
            <a:endParaRPr lang="en-US" altLang="fr-FR" cap="none" dirty="0" smtClean="0">
              <a:sym typeface="Symbol" pitchFamily="18" charset="2"/>
            </a:endParaRPr>
          </a:p>
        </p:txBody>
      </p:sp>
      <p:sp>
        <p:nvSpPr>
          <p:cNvPr id="11" name="Text Box 5"/>
          <p:cNvSpPr txBox="1">
            <a:spLocks noChangeArrowheads="1"/>
          </p:cNvSpPr>
          <p:nvPr/>
        </p:nvSpPr>
        <p:spPr bwMode="auto">
          <a:xfrm>
            <a:off x="1595747" y="986955"/>
            <a:ext cx="58496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fr-FR" sz="2000" b="1" dirty="0">
                <a:solidFill>
                  <a:srgbClr val="C00000"/>
                </a:solidFill>
              </a:rPr>
              <a:t>Recent results : new fibers can survive </a:t>
            </a:r>
            <a:r>
              <a:rPr lang="en-US" altLang="fr-FR" sz="2000" b="1" dirty="0" smtClean="0">
                <a:solidFill>
                  <a:srgbClr val="C00000"/>
                </a:solidFill>
              </a:rPr>
              <a:t>in-core</a:t>
            </a:r>
            <a:endParaRPr lang="en-US" altLang="fr-FR" sz="2000" b="1" u="sng" dirty="0">
              <a:solidFill>
                <a:srgbClr val="C00000"/>
              </a:solidFill>
            </a:endParaRPr>
          </a:p>
        </p:txBody>
      </p:sp>
      <p:sp>
        <p:nvSpPr>
          <p:cNvPr id="466949" name="Text Box 5"/>
          <p:cNvSpPr txBox="1">
            <a:spLocks noChangeArrowheads="1"/>
          </p:cNvSpPr>
          <p:nvPr/>
        </p:nvSpPr>
        <p:spPr bwMode="auto">
          <a:xfrm>
            <a:off x="2115608" y="1538212"/>
            <a:ext cx="38908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altLang="fr-FR" sz="1800" dirty="0" smtClean="0"/>
              <a:t>Some results from COSI experiment</a:t>
            </a:r>
            <a:endParaRPr lang="en-US" altLang="fr-FR" sz="1800" dirty="0"/>
          </a:p>
        </p:txBody>
      </p:sp>
      <p:sp>
        <p:nvSpPr>
          <p:cNvPr id="13" name="Espace réservé du numéro de diapositive 3"/>
          <p:cNvSpPr>
            <a:spLocks noGrp="1"/>
          </p:cNvSpPr>
          <p:nvPr>
            <p:ph type="sldNum" sz="quarter" idx="12"/>
          </p:nvPr>
        </p:nvSpPr>
        <p:spPr>
          <a:xfrm>
            <a:off x="8296275" y="6494463"/>
            <a:ext cx="847725" cy="365125"/>
          </a:xfrm>
        </p:spPr>
        <p:txBody>
          <a:bodyPr/>
          <a:lstStyle/>
          <a:p>
            <a:pPr>
              <a:defRPr/>
            </a:pPr>
            <a:r>
              <a:rPr lang="fr-FR"/>
              <a:t>PAGE </a:t>
            </a:r>
            <a:fld id="{C26A9A00-892B-405D-9269-FFAE334384DF}" type="slidenum">
              <a:rPr lang="fr-FR"/>
              <a:pPr>
                <a:defRPr/>
              </a:pPr>
              <a:t>46</a:t>
            </a:fld>
            <a:endParaRPr lang="fr-FR"/>
          </a:p>
        </p:txBody>
      </p:sp>
    </p:spTree>
    <p:extLst>
      <p:ext uri="{BB962C8B-B14F-4D97-AF65-F5344CB8AC3E}">
        <p14:creationId xmlns:p14="http://schemas.microsoft.com/office/powerpoint/2010/main" val="2758956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Espace réservé du contenu 11"/>
          <p:cNvSpPr>
            <a:spLocks/>
          </p:cNvSpPr>
          <p:nvPr/>
        </p:nvSpPr>
        <p:spPr bwMode="auto">
          <a:xfrm>
            <a:off x="62358" y="1052513"/>
            <a:ext cx="9021269"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923925"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r>
              <a:rPr lang="en-US" altLang="fr-FR" sz="2000" b="1" dirty="0" smtClean="0">
                <a:solidFill>
                  <a:srgbClr val="C00000"/>
                </a:solidFill>
              </a:rPr>
              <a:t>Example of fiber-based in-core sensor : optical extensometer  </a:t>
            </a:r>
            <a:endParaRPr lang="en-US" altLang="fr-FR" sz="2000" b="1" dirty="0">
              <a:solidFill>
                <a:srgbClr val="C00000"/>
              </a:solidFill>
            </a:endParaRPr>
          </a:p>
        </p:txBody>
      </p:sp>
      <p:pic>
        <p:nvPicPr>
          <p:cNvPr id="58374" name="Picture 1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16216" y="1484486"/>
            <a:ext cx="252095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93" name="Text Box 49"/>
          <p:cNvSpPr txBox="1">
            <a:spLocks noChangeArrowheads="1"/>
          </p:cNvSpPr>
          <p:nvPr/>
        </p:nvSpPr>
        <p:spPr bwMode="auto">
          <a:xfrm>
            <a:off x="22870" y="1556792"/>
            <a:ext cx="6336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800" b="1" dirty="0">
                <a:solidFill>
                  <a:srgbClr val="666666"/>
                </a:solidFill>
              </a:rPr>
              <a:t>Nuclear-grade elongation </a:t>
            </a:r>
            <a:r>
              <a:rPr lang="en-US" altLang="fr-FR" sz="1800" b="1" dirty="0" err="1" smtClean="0">
                <a:solidFill>
                  <a:srgbClr val="666666"/>
                </a:solidFill>
              </a:rPr>
              <a:t>Fabry</a:t>
            </a:r>
            <a:r>
              <a:rPr lang="en-US" altLang="fr-FR" sz="1800" b="1" dirty="0" smtClean="0">
                <a:solidFill>
                  <a:srgbClr val="666666"/>
                </a:solidFill>
              </a:rPr>
              <a:t>-Perrot type sensors </a:t>
            </a:r>
            <a:endParaRPr lang="en-US" altLang="fr-FR" sz="1800" b="1" dirty="0">
              <a:solidFill>
                <a:srgbClr val="666666"/>
              </a:solidFill>
            </a:endParaRPr>
          </a:p>
        </p:txBody>
      </p:sp>
      <p:pic>
        <p:nvPicPr>
          <p:cNvPr id="3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3528" y="1988840"/>
            <a:ext cx="4865615" cy="113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t="6198"/>
          <a:stretch>
            <a:fillRect/>
          </a:stretch>
        </p:blipFill>
        <p:spPr bwMode="auto">
          <a:xfrm>
            <a:off x="201118" y="4348110"/>
            <a:ext cx="4730922" cy="240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2358" y="3329116"/>
            <a:ext cx="6296770" cy="769441"/>
          </a:xfrm>
          <a:prstGeom prst="rect">
            <a:avLst/>
          </a:prstGeom>
        </p:spPr>
        <p:txBody>
          <a:bodyPr wrap="square">
            <a:spAutoFit/>
          </a:bodyPr>
          <a:lstStyle/>
          <a:p>
            <a:pPr>
              <a:buFontTx/>
              <a:buChar char="•"/>
            </a:pPr>
            <a:r>
              <a:rPr lang="en-US" altLang="fr-FR" sz="1600" dirty="0">
                <a:solidFill>
                  <a:schemeClr val="bg1">
                    <a:lumMod val="50000"/>
                  </a:schemeClr>
                </a:solidFill>
              </a:rPr>
              <a:t> </a:t>
            </a:r>
            <a:r>
              <a:rPr lang="en-US" altLang="fr-FR" sz="1400" dirty="0" smtClean="0">
                <a:solidFill>
                  <a:schemeClr val="bg1">
                    <a:lumMod val="50000"/>
                  </a:schemeClr>
                </a:solidFill>
              </a:rPr>
              <a:t>Adaptation to high T (400°C), with HT resistant fiber  (</a:t>
            </a:r>
            <a:r>
              <a:rPr lang="en-US" altLang="fr-FR" sz="1400" i="1" dirty="0" err="1" smtClean="0">
                <a:solidFill>
                  <a:schemeClr val="bg1">
                    <a:lumMod val="50000"/>
                  </a:schemeClr>
                </a:solidFill>
              </a:rPr>
              <a:t>Cuball</a:t>
            </a:r>
            <a:r>
              <a:rPr lang="en-US" altLang="fr-FR" sz="1400" dirty="0" smtClean="0">
                <a:solidFill>
                  <a:schemeClr val="bg1">
                    <a:lumMod val="50000"/>
                  </a:schemeClr>
                </a:solidFill>
              </a:rPr>
              <a:t>, Al, Au coating)</a:t>
            </a:r>
          </a:p>
          <a:p>
            <a:pPr>
              <a:buFontTx/>
              <a:buChar char="•"/>
            </a:pPr>
            <a:r>
              <a:rPr lang="en-US" altLang="fr-FR" sz="1400" dirty="0" smtClean="0">
                <a:solidFill>
                  <a:schemeClr val="bg1">
                    <a:lumMod val="50000"/>
                  </a:schemeClr>
                </a:solidFill>
              </a:rPr>
              <a:t> Better sensor-sample sealing </a:t>
            </a:r>
          </a:p>
          <a:p>
            <a:pPr>
              <a:buFontTx/>
              <a:buChar char="•"/>
            </a:pPr>
            <a:r>
              <a:rPr lang="en-US" altLang="fr-FR" sz="1400" dirty="0" smtClean="0">
                <a:solidFill>
                  <a:schemeClr val="bg1">
                    <a:lumMod val="50000"/>
                  </a:schemeClr>
                </a:solidFill>
              </a:rPr>
              <a:t> Increased accuracy (1µm/100µm) and temperature compensation</a:t>
            </a:r>
            <a:endParaRPr lang="fr-FR" altLang="fr-FR" sz="1400" dirty="0">
              <a:solidFill>
                <a:schemeClr val="bg1">
                  <a:lumMod val="50000"/>
                </a:schemeClr>
              </a:solidFill>
            </a:endParaRPr>
          </a:p>
        </p:txBody>
      </p:sp>
      <p:sp>
        <p:nvSpPr>
          <p:cNvPr id="12" name="Espace réservé du numéro de diapositive 8"/>
          <p:cNvSpPr txBox="1">
            <a:spLocks noGrp="1"/>
          </p:cNvSpPr>
          <p:nvPr/>
        </p:nvSpPr>
        <p:spPr bwMode="auto">
          <a:xfrm>
            <a:off x="8042399" y="649287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en-US" altLang="fr-FR" sz="1000">
                <a:solidFill>
                  <a:srgbClr val="666666"/>
                </a:solidFill>
              </a:rPr>
              <a:t>  PAGE </a:t>
            </a:r>
            <a:fld id="{5567F1C2-2EC4-4908-9986-E143DFB88C0C}" type="slidenum">
              <a:rPr lang="en-US" altLang="fr-FR" sz="1000">
                <a:solidFill>
                  <a:srgbClr val="666666"/>
                </a:solidFill>
              </a:rPr>
              <a:pPr algn="ctr" eaLnBrk="1" hangingPunct="1">
                <a:spcAft>
                  <a:spcPct val="0"/>
                </a:spcAft>
                <a:buFontTx/>
                <a:buNone/>
              </a:pPr>
              <a:t>47</a:t>
            </a:fld>
            <a:endParaRPr lang="en-US" altLang="fr-FR" sz="1000">
              <a:solidFill>
                <a:srgbClr val="666666"/>
              </a:solidFill>
            </a:endParaRPr>
          </a:p>
        </p:txBody>
      </p:sp>
      <p:sp>
        <p:nvSpPr>
          <p:cNvPr id="13"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3.3. Fiber optics</a:t>
            </a:r>
            <a:endParaRPr lang="en-US" altLang="fr-FR" cap="none" dirty="0" smtClean="0">
              <a:sym typeface="Symbol" pitchFamily="18" charset="2"/>
            </a:endParaRPr>
          </a:p>
        </p:txBody>
      </p:sp>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0006" y="5077146"/>
            <a:ext cx="3054063" cy="177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092315" y="4797152"/>
            <a:ext cx="4847802" cy="369332"/>
          </a:xfrm>
          <a:prstGeom prst="rect">
            <a:avLst/>
          </a:prstGeom>
        </p:spPr>
        <p:txBody>
          <a:bodyPr wrap="none">
            <a:spAutoFit/>
          </a:bodyPr>
          <a:lstStyle/>
          <a:p>
            <a:r>
              <a:rPr lang="en-US" altLang="fr-FR" dirty="0">
                <a:solidFill>
                  <a:srgbClr val="C00000"/>
                </a:solidFill>
                <a:sym typeface="Wingdings" panose="05000000000000000000" pitchFamily="2" charset="2"/>
              </a:rPr>
              <a:t> Low </a:t>
            </a:r>
            <a:r>
              <a:rPr lang="en-US" altLang="fr-FR" dirty="0" smtClean="0">
                <a:solidFill>
                  <a:srgbClr val="C00000"/>
                </a:solidFill>
                <a:sym typeface="Wingdings" panose="05000000000000000000" pitchFamily="2" charset="2"/>
              </a:rPr>
              <a:t>drift at high temperature and high flux </a:t>
            </a:r>
            <a:endParaRPr lang="fr-FR" dirty="0"/>
          </a:p>
        </p:txBody>
      </p:sp>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9451" y="103027"/>
            <a:ext cx="1584176" cy="731840"/>
          </a:xfrm>
          <a:prstGeom prst="rect">
            <a:avLst/>
          </a:prstGeom>
        </p:spPr>
      </p:pic>
    </p:spTree>
    <p:extLst>
      <p:ext uri="{BB962C8B-B14F-4D97-AF65-F5344CB8AC3E}">
        <p14:creationId xmlns:p14="http://schemas.microsoft.com/office/powerpoint/2010/main" val="8504187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Espace réservé du numéro de diapositive 8"/>
          <p:cNvSpPr txBox="1">
            <a:spLocks noGrp="1"/>
          </p:cNvSpPr>
          <p:nvPr/>
        </p:nvSpPr>
        <p:spPr bwMode="auto">
          <a:xfrm>
            <a:off x="8040188" y="6494527"/>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fr-FR" altLang="fr-FR" sz="1000" dirty="0">
                <a:solidFill>
                  <a:srgbClr val="666666"/>
                </a:solidFill>
              </a:rPr>
              <a:t>  PAGE </a:t>
            </a:r>
            <a:fld id="{0F7EA4E2-18F7-4D74-A67C-73302FA48F67}" type="slidenum">
              <a:rPr lang="fr-FR" altLang="fr-FR" sz="1000">
                <a:solidFill>
                  <a:srgbClr val="666666"/>
                </a:solidFill>
              </a:rPr>
              <a:pPr algn="ctr" eaLnBrk="1" hangingPunct="1">
                <a:spcAft>
                  <a:spcPct val="0"/>
                </a:spcAft>
                <a:buFontTx/>
                <a:buNone/>
              </a:pPr>
              <a:t>48</a:t>
            </a:fld>
            <a:endParaRPr lang="fr-FR" altLang="fr-FR" sz="1000" dirty="0">
              <a:solidFill>
                <a:srgbClr val="666666"/>
              </a:solidFill>
            </a:endParaRPr>
          </a:p>
        </p:txBody>
      </p:sp>
      <p:sp>
        <p:nvSpPr>
          <p:cNvPr id="57348" name="Espace réservé du contenu 11"/>
          <p:cNvSpPr>
            <a:spLocks/>
          </p:cNvSpPr>
          <p:nvPr/>
        </p:nvSpPr>
        <p:spPr bwMode="auto">
          <a:xfrm>
            <a:off x="827089" y="1052414"/>
            <a:ext cx="640920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923925"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lvl="0" algn="ctr"/>
            <a:r>
              <a:rPr lang="en-US" sz="2000" b="1" dirty="0" smtClean="0">
                <a:solidFill>
                  <a:srgbClr val="C00000"/>
                </a:solidFill>
              </a:rPr>
              <a:t>In-core </a:t>
            </a:r>
            <a:r>
              <a:rPr lang="en-US" sz="2000" b="1" dirty="0">
                <a:solidFill>
                  <a:srgbClr val="C00000"/>
                </a:solidFill>
              </a:rPr>
              <a:t>optical measurements</a:t>
            </a:r>
          </a:p>
        </p:txBody>
      </p:sp>
      <p:sp>
        <p:nvSpPr>
          <p:cNvPr id="57356" name="Text Box 18"/>
          <p:cNvSpPr txBox="1">
            <a:spLocks noChangeArrowheads="1"/>
          </p:cNvSpPr>
          <p:nvPr/>
        </p:nvSpPr>
        <p:spPr bwMode="auto">
          <a:xfrm>
            <a:off x="179385" y="1556792"/>
            <a:ext cx="878522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marL="285750" indent="-285750" eaLnBrk="1" hangingPunct="1">
              <a:spcAft>
                <a:spcPct val="0"/>
              </a:spcAft>
              <a:buFont typeface="Arial" panose="020B0604020202020204" pitchFamily="34" charset="0"/>
              <a:buChar char="•"/>
            </a:pPr>
            <a:r>
              <a:rPr lang="en-US" altLang="fr-FR" sz="1800" dirty="0" err="1" smtClean="0">
                <a:solidFill>
                  <a:schemeClr val="tx1"/>
                </a:solidFill>
              </a:rPr>
              <a:t>Fabry</a:t>
            </a:r>
            <a:r>
              <a:rPr lang="en-US" altLang="fr-FR" sz="1800" dirty="0" smtClean="0">
                <a:solidFill>
                  <a:schemeClr val="tx1"/>
                </a:solidFill>
              </a:rPr>
              <a:t>-Perot sensor is now in a phase of industrial transfer</a:t>
            </a:r>
          </a:p>
          <a:p>
            <a:pPr marL="285750" indent="-285750" eaLnBrk="1" hangingPunct="1">
              <a:spcBef>
                <a:spcPts val="1200"/>
              </a:spcBef>
              <a:spcAft>
                <a:spcPct val="0"/>
              </a:spcAft>
              <a:buFont typeface="Arial" panose="020B0604020202020204" pitchFamily="34" charset="0"/>
              <a:buChar char="•"/>
            </a:pPr>
            <a:r>
              <a:rPr lang="en-US" altLang="fr-FR" sz="1800" dirty="0" smtClean="0">
                <a:solidFill>
                  <a:schemeClr val="tx1"/>
                </a:solidFill>
              </a:rPr>
              <a:t>Other developments : </a:t>
            </a:r>
            <a:r>
              <a:rPr lang="en-US" altLang="fr-FR" sz="1800" b="1" dirty="0" smtClean="0">
                <a:solidFill>
                  <a:srgbClr val="C00000"/>
                </a:solidFill>
              </a:rPr>
              <a:t>Bragg </a:t>
            </a:r>
            <a:r>
              <a:rPr lang="en-US" altLang="fr-FR" sz="1800" b="1" dirty="0" smtClean="0">
                <a:solidFill>
                  <a:srgbClr val="C00000"/>
                </a:solidFill>
              </a:rPr>
              <a:t>Grating sensors</a:t>
            </a:r>
            <a:endParaRPr lang="en-US" altLang="fr-FR" sz="1800" b="1" dirty="0">
              <a:solidFill>
                <a:schemeClr val="tx1">
                  <a:lumMod val="75000"/>
                  <a:lumOff val="25000"/>
                </a:schemeClr>
              </a:solidFill>
            </a:endParaRPr>
          </a:p>
        </p:txBody>
      </p:sp>
      <p:sp>
        <p:nvSpPr>
          <p:cNvPr id="61" name="Text Box 12"/>
          <p:cNvSpPr txBox="1">
            <a:spLocks noChangeArrowheads="1"/>
          </p:cNvSpPr>
          <p:nvPr/>
        </p:nvSpPr>
        <p:spPr bwMode="auto">
          <a:xfrm>
            <a:off x="3245270" y="2467635"/>
            <a:ext cx="59114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algn="ctr" eaLnBrk="0" fontAlgn="base" hangingPunct="0">
              <a:spcBef>
                <a:spcPct val="50000"/>
              </a:spcBef>
              <a:spcAft>
                <a:spcPct val="0"/>
              </a:spcAft>
              <a:defRPr sz="1600" b="1">
                <a:solidFill>
                  <a:schemeClr val="tx1"/>
                </a:solidFill>
                <a:latin typeface="Arial" pitchFamily="34" charset="0"/>
              </a:defRPr>
            </a:lvl6pPr>
            <a:lvl7pPr marL="2971800" indent="-228600" algn="ctr" eaLnBrk="0" fontAlgn="base" hangingPunct="0">
              <a:spcBef>
                <a:spcPct val="50000"/>
              </a:spcBef>
              <a:spcAft>
                <a:spcPct val="0"/>
              </a:spcAft>
              <a:defRPr sz="1600" b="1">
                <a:solidFill>
                  <a:schemeClr val="tx1"/>
                </a:solidFill>
                <a:latin typeface="Arial" pitchFamily="34" charset="0"/>
              </a:defRPr>
            </a:lvl7pPr>
            <a:lvl8pPr marL="3429000" indent="-228600" algn="ctr" eaLnBrk="0" fontAlgn="base" hangingPunct="0">
              <a:spcBef>
                <a:spcPct val="50000"/>
              </a:spcBef>
              <a:spcAft>
                <a:spcPct val="0"/>
              </a:spcAft>
              <a:defRPr sz="1600" b="1">
                <a:solidFill>
                  <a:schemeClr val="tx1"/>
                </a:solidFill>
                <a:latin typeface="Arial" pitchFamily="34" charset="0"/>
              </a:defRPr>
            </a:lvl8pPr>
            <a:lvl9pPr marL="3886200" indent="-228600" algn="ctr" eaLnBrk="0" fontAlgn="base" hangingPunct="0">
              <a:spcBef>
                <a:spcPct val="50000"/>
              </a:spcBef>
              <a:spcAft>
                <a:spcPct val="0"/>
              </a:spcAft>
              <a:defRPr sz="1600" b="1">
                <a:solidFill>
                  <a:schemeClr val="tx1"/>
                </a:solidFill>
                <a:latin typeface="Arial" pitchFamily="34" charset="0"/>
              </a:defRPr>
            </a:lvl9pPr>
          </a:lstStyle>
          <a:p>
            <a:pPr algn="l">
              <a:spcBef>
                <a:spcPct val="0"/>
              </a:spcBef>
            </a:pPr>
            <a:r>
              <a:rPr lang="en-US" altLang="fr-FR" dirty="0" smtClean="0">
                <a:sym typeface="Wingdings" pitchFamily="2" charset="2"/>
              </a:rPr>
              <a:t>= </a:t>
            </a:r>
            <a:r>
              <a:rPr lang="en-US" altLang="fr-FR" dirty="0" smtClean="0">
                <a:sym typeface="Wingdings" pitchFamily="2" charset="2"/>
              </a:rPr>
              <a:t>distributed </a:t>
            </a:r>
            <a:r>
              <a:rPr lang="en-US" altLang="fr-FR" dirty="0" smtClean="0">
                <a:sym typeface="Wingdings" pitchFamily="2" charset="2"/>
              </a:rPr>
              <a:t>measurements of temperature / deformation</a:t>
            </a:r>
            <a:endParaRPr lang="en-US" altLang="fr-FR" dirty="0">
              <a:sym typeface="Wingdings" pitchFamily="2" charset="2"/>
            </a:endParaRPr>
          </a:p>
        </p:txBody>
      </p:sp>
      <p:sp>
        <p:nvSpPr>
          <p:cNvPr id="62" name="Rectangle 34"/>
          <p:cNvSpPr>
            <a:spLocks noChangeArrowheads="1"/>
          </p:cNvSpPr>
          <p:nvPr/>
        </p:nvSpPr>
        <p:spPr bwMode="auto">
          <a:xfrm>
            <a:off x="7625851" y="3176601"/>
            <a:ext cx="252412" cy="73025"/>
          </a:xfrm>
          <a:prstGeom prst="rect">
            <a:avLst/>
          </a:prstGeom>
          <a:solidFill>
            <a:srgbClr val="FFBC2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algn="ctr" eaLnBrk="0" fontAlgn="base" hangingPunct="0">
              <a:spcBef>
                <a:spcPct val="50000"/>
              </a:spcBef>
              <a:spcAft>
                <a:spcPct val="0"/>
              </a:spcAft>
              <a:defRPr sz="1600" b="1">
                <a:solidFill>
                  <a:schemeClr val="tx1"/>
                </a:solidFill>
                <a:latin typeface="Arial" pitchFamily="34" charset="0"/>
              </a:defRPr>
            </a:lvl6pPr>
            <a:lvl7pPr marL="2971800" indent="-228600" algn="ctr" eaLnBrk="0" fontAlgn="base" hangingPunct="0">
              <a:spcBef>
                <a:spcPct val="50000"/>
              </a:spcBef>
              <a:spcAft>
                <a:spcPct val="0"/>
              </a:spcAft>
              <a:defRPr sz="1600" b="1">
                <a:solidFill>
                  <a:schemeClr val="tx1"/>
                </a:solidFill>
                <a:latin typeface="Arial" pitchFamily="34" charset="0"/>
              </a:defRPr>
            </a:lvl7pPr>
            <a:lvl8pPr marL="3429000" indent="-228600" algn="ctr" eaLnBrk="0" fontAlgn="base" hangingPunct="0">
              <a:spcBef>
                <a:spcPct val="50000"/>
              </a:spcBef>
              <a:spcAft>
                <a:spcPct val="0"/>
              </a:spcAft>
              <a:defRPr sz="1600" b="1">
                <a:solidFill>
                  <a:schemeClr val="tx1"/>
                </a:solidFill>
                <a:latin typeface="Arial" pitchFamily="34" charset="0"/>
              </a:defRPr>
            </a:lvl8pPr>
            <a:lvl9pPr marL="3886200" indent="-228600" algn="ctr" eaLnBrk="0" fontAlgn="base" hangingPunct="0">
              <a:spcBef>
                <a:spcPct val="50000"/>
              </a:spcBef>
              <a:spcAft>
                <a:spcPct val="0"/>
              </a:spcAft>
              <a:defRPr sz="1600" b="1">
                <a:solidFill>
                  <a:schemeClr val="tx1"/>
                </a:solidFill>
                <a:latin typeface="Arial" pitchFamily="34" charset="0"/>
              </a:defRPr>
            </a:lvl9pPr>
          </a:lstStyle>
          <a:p>
            <a:endParaRPr lang="fr-FR" altLang="fr-FR"/>
          </a:p>
        </p:txBody>
      </p:sp>
      <p:sp>
        <p:nvSpPr>
          <p:cNvPr id="63" name="Line 35"/>
          <p:cNvSpPr>
            <a:spLocks noChangeShapeType="1"/>
          </p:cNvSpPr>
          <p:nvPr/>
        </p:nvSpPr>
        <p:spPr bwMode="auto">
          <a:xfrm flipH="1">
            <a:off x="7157538" y="3213113"/>
            <a:ext cx="4683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4" name="Arc 36"/>
          <p:cNvSpPr>
            <a:spLocks/>
          </p:cNvSpPr>
          <p:nvPr/>
        </p:nvSpPr>
        <p:spPr bwMode="auto">
          <a:xfrm>
            <a:off x="5087438" y="3284551"/>
            <a:ext cx="127000" cy="142875"/>
          </a:xfrm>
          <a:custGeom>
            <a:avLst/>
            <a:gdLst>
              <a:gd name="T0" fmla="*/ 0 w 21600"/>
              <a:gd name="T1" fmla="*/ 0 h 43200"/>
              <a:gd name="T2" fmla="*/ 423 w 21600"/>
              <a:gd name="T3" fmla="*/ 142875 h 43200"/>
              <a:gd name="T4" fmla="*/ 0 w 21600"/>
              <a:gd name="T5" fmla="*/ 71438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01"/>
                  <a:pt x="11973" y="43160"/>
                  <a:pt x="71" y="43199"/>
                </a:cubicBezTo>
              </a:path>
              <a:path w="21600" h="43200" stroke="0" extrusionOk="0">
                <a:moveTo>
                  <a:pt x="-1" y="0"/>
                </a:moveTo>
                <a:cubicBezTo>
                  <a:pt x="11929" y="0"/>
                  <a:pt x="21600" y="9670"/>
                  <a:pt x="21600" y="21600"/>
                </a:cubicBezTo>
                <a:cubicBezTo>
                  <a:pt x="21600" y="33501"/>
                  <a:pt x="11973" y="43160"/>
                  <a:pt x="71" y="43199"/>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5" name="Line 37"/>
          <p:cNvSpPr>
            <a:spLocks noChangeShapeType="1"/>
          </p:cNvSpPr>
          <p:nvPr/>
        </p:nvSpPr>
        <p:spPr bwMode="auto">
          <a:xfrm flipH="1">
            <a:off x="4744538" y="3429013"/>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 name="Arc 38"/>
          <p:cNvSpPr>
            <a:spLocks/>
          </p:cNvSpPr>
          <p:nvPr/>
        </p:nvSpPr>
        <p:spPr bwMode="auto">
          <a:xfrm>
            <a:off x="5771651" y="3284551"/>
            <a:ext cx="127000" cy="142875"/>
          </a:xfrm>
          <a:custGeom>
            <a:avLst/>
            <a:gdLst>
              <a:gd name="T0" fmla="*/ 0 w 21600"/>
              <a:gd name="T1" fmla="*/ 0 h 43200"/>
              <a:gd name="T2" fmla="*/ 423 w 21600"/>
              <a:gd name="T3" fmla="*/ 142875 h 43200"/>
              <a:gd name="T4" fmla="*/ 0 w 21600"/>
              <a:gd name="T5" fmla="*/ 71438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01"/>
                  <a:pt x="11973" y="43160"/>
                  <a:pt x="71" y="43199"/>
                </a:cubicBezTo>
              </a:path>
              <a:path w="21600" h="43200" stroke="0" extrusionOk="0">
                <a:moveTo>
                  <a:pt x="-1" y="0"/>
                </a:moveTo>
                <a:cubicBezTo>
                  <a:pt x="11929" y="0"/>
                  <a:pt x="21600" y="9670"/>
                  <a:pt x="21600" y="21600"/>
                </a:cubicBezTo>
                <a:cubicBezTo>
                  <a:pt x="21600" y="33501"/>
                  <a:pt x="11973" y="43160"/>
                  <a:pt x="71" y="43199"/>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7" name="Line 39"/>
          <p:cNvSpPr>
            <a:spLocks noChangeShapeType="1"/>
          </p:cNvSpPr>
          <p:nvPr/>
        </p:nvSpPr>
        <p:spPr bwMode="auto">
          <a:xfrm flipH="1">
            <a:off x="5428751" y="3429013"/>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4" name="Groupe 3"/>
          <p:cNvGrpSpPr/>
          <p:nvPr/>
        </p:nvGrpSpPr>
        <p:grpSpPr>
          <a:xfrm>
            <a:off x="173038" y="2636912"/>
            <a:ext cx="2700338" cy="1743000"/>
            <a:chOff x="173038" y="3102123"/>
            <a:chExt cx="3170238" cy="2056033"/>
          </a:xfrm>
        </p:grpSpPr>
        <p:pic>
          <p:nvPicPr>
            <p:cNvPr id="55" name="Picture 6" descr="reseau brag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38" y="3102123"/>
              <a:ext cx="29527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Box 7"/>
            <p:cNvSpPr txBox="1">
              <a:spLocks noChangeArrowheads="1"/>
            </p:cNvSpPr>
            <p:nvPr/>
          </p:nvSpPr>
          <p:spPr bwMode="auto">
            <a:xfrm>
              <a:off x="287338" y="3102123"/>
              <a:ext cx="1285749" cy="272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algn="ctr" eaLnBrk="0" fontAlgn="base" hangingPunct="0">
                <a:spcBef>
                  <a:spcPct val="50000"/>
                </a:spcBef>
                <a:spcAft>
                  <a:spcPct val="0"/>
                </a:spcAft>
                <a:defRPr sz="1600" b="1">
                  <a:solidFill>
                    <a:schemeClr val="tx1"/>
                  </a:solidFill>
                  <a:latin typeface="Arial" pitchFamily="34" charset="0"/>
                </a:defRPr>
              </a:lvl6pPr>
              <a:lvl7pPr marL="2971800" indent="-228600" algn="ctr" eaLnBrk="0" fontAlgn="base" hangingPunct="0">
                <a:spcBef>
                  <a:spcPct val="50000"/>
                </a:spcBef>
                <a:spcAft>
                  <a:spcPct val="0"/>
                </a:spcAft>
                <a:defRPr sz="1600" b="1">
                  <a:solidFill>
                    <a:schemeClr val="tx1"/>
                  </a:solidFill>
                  <a:latin typeface="Arial" pitchFamily="34" charset="0"/>
                </a:defRPr>
              </a:lvl7pPr>
              <a:lvl8pPr marL="3429000" indent="-228600" algn="ctr" eaLnBrk="0" fontAlgn="base" hangingPunct="0">
                <a:spcBef>
                  <a:spcPct val="50000"/>
                </a:spcBef>
                <a:spcAft>
                  <a:spcPct val="0"/>
                </a:spcAft>
                <a:defRPr sz="1600" b="1">
                  <a:solidFill>
                    <a:schemeClr val="tx1"/>
                  </a:solidFill>
                  <a:latin typeface="Arial" pitchFamily="34" charset="0"/>
                </a:defRPr>
              </a:lvl8pPr>
              <a:lvl9pPr marL="3886200" indent="-228600" algn="ctr" eaLnBrk="0" fontAlgn="base" hangingPunct="0">
                <a:spcBef>
                  <a:spcPct val="50000"/>
                </a:spcBef>
                <a:spcAft>
                  <a:spcPct val="0"/>
                </a:spcAft>
                <a:defRPr sz="1600" b="1">
                  <a:solidFill>
                    <a:schemeClr val="tx1"/>
                  </a:solidFill>
                  <a:latin typeface="Arial" pitchFamily="34" charset="0"/>
                </a:defRPr>
              </a:lvl9pPr>
            </a:lstStyle>
            <a:p>
              <a:pPr algn="l">
                <a:spcBef>
                  <a:spcPct val="0"/>
                </a:spcBef>
              </a:pPr>
              <a:r>
                <a:rPr lang="fr-FR" altLang="fr-FR" sz="900"/>
                <a:t>Unstressed fiber</a:t>
              </a:r>
            </a:p>
          </p:txBody>
        </p:sp>
        <p:sp>
          <p:nvSpPr>
            <p:cNvPr id="57" name="Text Box 8"/>
            <p:cNvSpPr txBox="1">
              <a:spLocks noChangeArrowheads="1"/>
            </p:cNvSpPr>
            <p:nvPr/>
          </p:nvSpPr>
          <p:spPr bwMode="auto">
            <a:xfrm>
              <a:off x="315913" y="4075261"/>
              <a:ext cx="888280" cy="272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algn="ctr" eaLnBrk="0" fontAlgn="base" hangingPunct="0">
                <a:spcBef>
                  <a:spcPct val="50000"/>
                </a:spcBef>
                <a:spcAft>
                  <a:spcPct val="0"/>
                </a:spcAft>
                <a:defRPr sz="1600" b="1">
                  <a:solidFill>
                    <a:schemeClr val="tx1"/>
                  </a:solidFill>
                  <a:latin typeface="Arial" pitchFamily="34" charset="0"/>
                </a:defRPr>
              </a:lvl6pPr>
              <a:lvl7pPr marL="2971800" indent="-228600" algn="ctr" eaLnBrk="0" fontAlgn="base" hangingPunct="0">
                <a:spcBef>
                  <a:spcPct val="50000"/>
                </a:spcBef>
                <a:spcAft>
                  <a:spcPct val="0"/>
                </a:spcAft>
                <a:defRPr sz="1600" b="1">
                  <a:solidFill>
                    <a:schemeClr val="tx1"/>
                  </a:solidFill>
                  <a:latin typeface="Arial" pitchFamily="34" charset="0"/>
                </a:defRPr>
              </a:lvl7pPr>
              <a:lvl8pPr marL="3429000" indent="-228600" algn="ctr" eaLnBrk="0" fontAlgn="base" hangingPunct="0">
                <a:spcBef>
                  <a:spcPct val="50000"/>
                </a:spcBef>
                <a:spcAft>
                  <a:spcPct val="0"/>
                </a:spcAft>
                <a:defRPr sz="1600" b="1">
                  <a:solidFill>
                    <a:schemeClr val="tx1"/>
                  </a:solidFill>
                  <a:latin typeface="Arial" pitchFamily="34" charset="0"/>
                </a:defRPr>
              </a:lvl8pPr>
              <a:lvl9pPr marL="3886200" indent="-228600" algn="ctr" eaLnBrk="0" fontAlgn="base" hangingPunct="0">
                <a:spcBef>
                  <a:spcPct val="50000"/>
                </a:spcBef>
                <a:spcAft>
                  <a:spcPct val="0"/>
                </a:spcAft>
                <a:defRPr sz="1600" b="1">
                  <a:solidFill>
                    <a:schemeClr val="tx1"/>
                  </a:solidFill>
                  <a:latin typeface="Arial" pitchFamily="34" charset="0"/>
                </a:defRPr>
              </a:lvl9pPr>
            </a:lstStyle>
            <a:p>
              <a:pPr algn="l">
                <a:spcBef>
                  <a:spcPct val="0"/>
                </a:spcBef>
              </a:pPr>
              <a:r>
                <a:rPr lang="fr-FR" altLang="fr-FR" sz="900"/>
                <a:t>stressed fiber</a:t>
              </a:r>
            </a:p>
          </p:txBody>
        </p:sp>
        <p:sp>
          <p:nvSpPr>
            <p:cNvPr id="58" name="Text Box 9"/>
            <p:cNvSpPr txBox="1">
              <a:spLocks noChangeArrowheads="1"/>
            </p:cNvSpPr>
            <p:nvPr/>
          </p:nvSpPr>
          <p:spPr bwMode="auto">
            <a:xfrm>
              <a:off x="563562" y="4885868"/>
              <a:ext cx="1180358" cy="272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algn="ctr" eaLnBrk="0" fontAlgn="base" hangingPunct="0">
                <a:spcBef>
                  <a:spcPct val="50000"/>
                </a:spcBef>
                <a:spcAft>
                  <a:spcPct val="0"/>
                </a:spcAft>
                <a:defRPr sz="1600" b="1">
                  <a:solidFill>
                    <a:schemeClr val="tx1"/>
                  </a:solidFill>
                  <a:latin typeface="Arial" pitchFamily="34" charset="0"/>
                </a:defRPr>
              </a:lvl6pPr>
              <a:lvl7pPr marL="2971800" indent="-228600" algn="ctr" eaLnBrk="0" fontAlgn="base" hangingPunct="0">
                <a:spcBef>
                  <a:spcPct val="50000"/>
                </a:spcBef>
                <a:spcAft>
                  <a:spcPct val="0"/>
                </a:spcAft>
                <a:defRPr sz="1600" b="1">
                  <a:solidFill>
                    <a:schemeClr val="tx1"/>
                  </a:solidFill>
                  <a:latin typeface="Arial" pitchFamily="34" charset="0"/>
                </a:defRPr>
              </a:lvl7pPr>
              <a:lvl8pPr marL="3429000" indent="-228600" algn="ctr" eaLnBrk="0" fontAlgn="base" hangingPunct="0">
                <a:spcBef>
                  <a:spcPct val="50000"/>
                </a:spcBef>
                <a:spcAft>
                  <a:spcPct val="0"/>
                </a:spcAft>
                <a:defRPr sz="1600" b="1">
                  <a:solidFill>
                    <a:schemeClr val="tx1"/>
                  </a:solidFill>
                  <a:latin typeface="Arial" pitchFamily="34" charset="0"/>
                </a:defRPr>
              </a:lvl8pPr>
              <a:lvl9pPr marL="3886200" indent="-228600" algn="ctr" eaLnBrk="0" fontAlgn="base" hangingPunct="0">
                <a:spcBef>
                  <a:spcPct val="50000"/>
                </a:spcBef>
                <a:spcAft>
                  <a:spcPct val="0"/>
                </a:spcAft>
                <a:defRPr sz="1600" b="1">
                  <a:solidFill>
                    <a:schemeClr val="tx1"/>
                  </a:solidFill>
                  <a:latin typeface="Arial" pitchFamily="34" charset="0"/>
                </a:defRPr>
              </a:lvl9pPr>
            </a:lstStyle>
            <a:p>
              <a:pPr algn="l">
                <a:spcBef>
                  <a:spcPct val="0"/>
                </a:spcBef>
              </a:pPr>
              <a:r>
                <a:rPr lang="fr-FR" altLang="fr-FR" sz="900" dirty="0">
                  <a:solidFill>
                    <a:srgbClr val="FF0000"/>
                  </a:solidFill>
                </a:rPr>
                <a:t>Bragg </a:t>
              </a:r>
              <a:r>
                <a:rPr lang="en-US" altLang="fr-FR" sz="900" dirty="0" smtClean="0">
                  <a:solidFill>
                    <a:srgbClr val="FF0000"/>
                  </a:solidFill>
                </a:rPr>
                <a:t>gratings</a:t>
              </a:r>
              <a:endParaRPr lang="en-US" altLang="fr-FR" sz="900" dirty="0">
                <a:solidFill>
                  <a:srgbClr val="FF0000"/>
                </a:solidFill>
              </a:endParaRPr>
            </a:p>
          </p:txBody>
        </p:sp>
        <p:sp>
          <p:nvSpPr>
            <p:cNvPr id="59" name="Text Box 10"/>
            <p:cNvSpPr txBox="1">
              <a:spLocks noChangeArrowheads="1"/>
            </p:cNvSpPr>
            <p:nvPr/>
          </p:nvSpPr>
          <p:spPr bwMode="auto">
            <a:xfrm>
              <a:off x="1323976" y="4019698"/>
              <a:ext cx="541337" cy="3993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algn="ctr" eaLnBrk="0" fontAlgn="base" hangingPunct="0">
                <a:spcBef>
                  <a:spcPct val="50000"/>
                </a:spcBef>
                <a:spcAft>
                  <a:spcPct val="0"/>
                </a:spcAft>
                <a:defRPr sz="1600" b="1">
                  <a:solidFill>
                    <a:schemeClr val="tx1"/>
                  </a:solidFill>
                  <a:latin typeface="Arial" pitchFamily="34" charset="0"/>
                </a:defRPr>
              </a:lvl6pPr>
              <a:lvl7pPr marL="2971800" indent="-228600" algn="ctr" eaLnBrk="0" fontAlgn="base" hangingPunct="0">
                <a:spcBef>
                  <a:spcPct val="50000"/>
                </a:spcBef>
                <a:spcAft>
                  <a:spcPct val="0"/>
                </a:spcAft>
                <a:defRPr sz="1600" b="1">
                  <a:solidFill>
                    <a:schemeClr val="tx1"/>
                  </a:solidFill>
                  <a:latin typeface="Arial" pitchFamily="34" charset="0"/>
                </a:defRPr>
              </a:lvl7pPr>
              <a:lvl8pPr marL="3429000" indent="-228600" algn="ctr" eaLnBrk="0" fontAlgn="base" hangingPunct="0">
                <a:spcBef>
                  <a:spcPct val="50000"/>
                </a:spcBef>
                <a:spcAft>
                  <a:spcPct val="0"/>
                </a:spcAft>
                <a:defRPr sz="1600" b="1">
                  <a:solidFill>
                    <a:schemeClr val="tx1"/>
                  </a:solidFill>
                  <a:latin typeface="Arial" pitchFamily="34" charset="0"/>
                </a:defRPr>
              </a:lvl8pPr>
              <a:lvl9pPr marL="3886200" indent="-228600" algn="ctr" eaLnBrk="0" fontAlgn="base" hangingPunct="0">
                <a:spcBef>
                  <a:spcPct val="50000"/>
                </a:spcBef>
                <a:spcAft>
                  <a:spcPct val="0"/>
                </a:spcAft>
                <a:defRPr sz="1600" b="1">
                  <a:solidFill>
                    <a:schemeClr val="tx1"/>
                  </a:solidFill>
                  <a:latin typeface="Arial" pitchFamily="34" charset="0"/>
                </a:defRPr>
              </a:lvl9pPr>
            </a:lstStyle>
            <a:p>
              <a:pPr>
                <a:spcBef>
                  <a:spcPct val="0"/>
                </a:spcBef>
              </a:pPr>
              <a:r>
                <a:rPr lang="fr-FR" altLang="fr-FR" sz="800"/>
                <a:t>Spectral shift</a:t>
              </a:r>
            </a:p>
          </p:txBody>
        </p:sp>
        <p:sp>
          <p:nvSpPr>
            <p:cNvPr id="60" name="Text Box 11"/>
            <p:cNvSpPr txBox="1">
              <a:spLocks noChangeArrowheads="1"/>
            </p:cNvSpPr>
            <p:nvPr/>
          </p:nvSpPr>
          <p:spPr bwMode="auto">
            <a:xfrm>
              <a:off x="2225676" y="3929211"/>
              <a:ext cx="931942" cy="272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algn="ctr" eaLnBrk="0" fontAlgn="base" hangingPunct="0">
                <a:spcBef>
                  <a:spcPct val="50000"/>
                </a:spcBef>
                <a:spcAft>
                  <a:spcPct val="0"/>
                </a:spcAft>
                <a:defRPr sz="1600" b="1">
                  <a:solidFill>
                    <a:schemeClr val="tx1"/>
                  </a:solidFill>
                  <a:latin typeface="Arial" pitchFamily="34" charset="0"/>
                </a:defRPr>
              </a:lvl6pPr>
              <a:lvl7pPr marL="2971800" indent="-228600" algn="ctr" eaLnBrk="0" fontAlgn="base" hangingPunct="0">
                <a:spcBef>
                  <a:spcPct val="50000"/>
                </a:spcBef>
                <a:spcAft>
                  <a:spcPct val="0"/>
                </a:spcAft>
                <a:defRPr sz="1600" b="1">
                  <a:solidFill>
                    <a:schemeClr val="tx1"/>
                  </a:solidFill>
                  <a:latin typeface="Arial" pitchFamily="34" charset="0"/>
                </a:defRPr>
              </a:lvl7pPr>
              <a:lvl8pPr marL="3429000" indent="-228600" algn="ctr" eaLnBrk="0" fontAlgn="base" hangingPunct="0">
                <a:spcBef>
                  <a:spcPct val="50000"/>
                </a:spcBef>
                <a:spcAft>
                  <a:spcPct val="0"/>
                </a:spcAft>
                <a:defRPr sz="1600" b="1">
                  <a:solidFill>
                    <a:schemeClr val="tx1"/>
                  </a:solidFill>
                  <a:latin typeface="Arial" pitchFamily="34" charset="0"/>
                </a:defRPr>
              </a:lvl8pPr>
              <a:lvl9pPr marL="3886200" indent="-228600" algn="ctr" eaLnBrk="0" fontAlgn="base" hangingPunct="0">
                <a:spcBef>
                  <a:spcPct val="50000"/>
                </a:spcBef>
                <a:spcAft>
                  <a:spcPct val="0"/>
                </a:spcAft>
                <a:defRPr sz="1600" b="1">
                  <a:solidFill>
                    <a:schemeClr val="tx1"/>
                  </a:solidFill>
                  <a:latin typeface="Arial" pitchFamily="34" charset="0"/>
                </a:defRPr>
              </a:lvl9pPr>
            </a:lstStyle>
            <a:p>
              <a:pPr algn="l">
                <a:spcBef>
                  <a:spcPct val="0"/>
                </a:spcBef>
              </a:pPr>
              <a:r>
                <a:rPr lang="fr-FR" altLang="fr-FR" sz="900">
                  <a:solidFill>
                    <a:srgbClr val="008000"/>
                  </a:solidFill>
                </a:rPr>
                <a:t>Wavelengh</a:t>
              </a:r>
            </a:p>
          </p:txBody>
        </p:sp>
        <p:sp>
          <p:nvSpPr>
            <p:cNvPr id="68" name="Arc 40"/>
            <p:cNvSpPr>
              <a:spLocks/>
            </p:cNvSpPr>
            <p:nvPr/>
          </p:nvSpPr>
          <p:spPr bwMode="auto">
            <a:xfrm>
              <a:off x="2641601" y="4541986"/>
              <a:ext cx="127000" cy="142875"/>
            </a:xfrm>
            <a:custGeom>
              <a:avLst/>
              <a:gdLst>
                <a:gd name="T0" fmla="*/ 0 w 21600"/>
                <a:gd name="T1" fmla="*/ 0 h 43200"/>
                <a:gd name="T2" fmla="*/ 423 w 21600"/>
                <a:gd name="T3" fmla="*/ 142875 h 43200"/>
                <a:gd name="T4" fmla="*/ 0 w 21600"/>
                <a:gd name="T5" fmla="*/ 71438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01"/>
                    <a:pt x="11973" y="43160"/>
                    <a:pt x="71" y="43199"/>
                  </a:cubicBezTo>
                </a:path>
                <a:path w="21600" h="43200" stroke="0" extrusionOk="0">
                  <a:moveTo>
                    <a:pt x="-1" y="0"/>
                  </a:moveTo>
                  <a:cubicBezTo>
                    <a:pt x="11929" y="0"/>
                    <a:pt x="21600" y="9670"/>
                    <a:pt x="21600" y="21600"/>
                  </a:cubicBezTo>
                  <a:cubicBezTo>
                    <a:pt x="21600" y="33501"/>
                    <a:pt x="11973" y="43160"/>
                    <a:pt x="71" y="43199"/>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600"/>
            </a:p>
          </p:txBody>
        </p:sp>
        <p:sp>
          <p:nvSpPr>
            <p:cNvPr id="69" name="Line 41"/>
            <p:cNvSpPr>
              <a:spLocks noChangeShapeType="1"/>
            </p:cNvSpPr>
            <p:nvPr/>
          </p:nvSpPr>
          <p:spPr bwMode="auto">
            <a:xfrm flipH="1">
              <a:off x="2298701" y="468644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600"/>
            </a:p>
          </p:txBody>
        </p:sp>
        <p:sp>
          <p:nvSpPr>
            <p:cNvPr id="70" name="Arc 42"/>
            <p:cNvSpPr>
              <a:spLocks/>
            </p:cNvSpPr>
            <p:nvPr/>
          </p:nvSpPr>
          <p:spPr bwMode="auto">
            <a:xfrm>
              <a:off x="3216276" y="4541986"/>
              <a:ext cx="127000" cy="142875"/>
            </a:xfrm>
            <a:custGeom>
              <a:avLst/>
              <a:gdLst>
                <a:gd name="T0" fmla="*/ 0 w 21600"/>
                <a:gd name="T1" fmla="*/ 0 h 43200"/>
                <a:gd name="T2" fmla="*/ 423 w 21600"/>
                <a:gd name="T3" fmla="*/ 142875 h 43200"/>
                <a:gd name="T4" fmla="*/ 0 w 21600"/>
                <a:gd name="T5" fmla="*/ 71438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01"/>
                    <a:pt x="11973" y="43160"/>
                    <a:pt x="71" y="43199"/>
                  </a:cubicBezTo>
                </a:path>
                <a:path w="21600" h="43200" stroke="0" extrusionOk="0">
                  <a:moveTo>
                    <a:pt x="-1" y="0"/>
                  </a:moveTo>
                  <a:cubicBezTo>
                    <a:pt x="11929" y="0"/>
                    <a:pt x="21600" y="9670"/>
                    <a:pt x="21600" y="21600"/>
                  </a:cubicBezTo>
                  <a:cubicBezTo>
                    <a:pt x="21600" y="33501"/>
                    <a:pt x="11973" y="43160"/>
                    <a:pt x="71" y="43199"/>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600"/>
            </a:p>
          </p:txBody>
        </p:sp>
        <p:sp>
          <p:nvSpPr>
            <p:cNvPr id="71" name="Line 43"/>
            <p:cNvSpPr>
              <a:spLocks noChangeShapeType="1"/>
            </p:cNvSpPr>
            <p:nvPr/>
          </p:nvSpPr>
          <p:spPr bwMode="auto">
            <a:xfrm flipH="1">
              <a:off x="2873376" y="468644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600"/>
            </a:p>
          </p:txBody>
        </p:sp>
      </p:grpSp>
      <p:sp>
        <p:nvSpPr>
          <p:cNvPr id="72" name="Arc 44"/>
          <p:cNvSpPr>
            <a:spLocks/>
          </p:cNvSpPr>
          <p:nvPr/>
        </p:nvSpPr>
        <p:spPr bwMode="auto">
          <a:xfrm>
            <a:off x="6490788" y="3284551"/>
            <a:ext cx="127000" cy="142875"/>
          </a:xfrm>
          <a:custGeom>
            <a:avLst/>
            <a:gdLst>
              <a:gd name="T0" fmla="*/ 0 w 21600"/>
              <a:gd name="T1" fmla="*/ 0 h 43200"/>
              <a:gd name="T2" fmla="*/ 423 w 21600"/>
              <a:gd name="T3" fmla="*/ 142875 h 43200"/>
              <a:gd name="T4" fmla="*/ 0 w 21600"/>
              <a:gd name="T5" fmla="*/ 71438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01"/>
                  <a:pt x="11973" y="43160"/>
                  <a:pt x="71" y="43199"/>
                </a:cubicBezTo>
              </a:path>
              <a:path w="21600" h="43200" stroke="0" extrusionOk="0">
                <a:moveTo>
                  <a:pt x="-1" y="0"/>
                </a:moveTo>
                <a:cubicBezTo>
                  <a:pt x="11929" y="0"/>
                  <a:pt x="21600" y="9670"/>
                  <a:pt x="21600" y="21600"/>
                </a:cubicBezTo>
                <a:cubicBezTo>
                  <a:pt x="21600" y="33501"/>
                  <a:pt x="11973" y="43160"/>
                  <a:pt x="71" y="43199"/>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 name="Line 45"/>
          <p:cNvSpPr>
            <a:spLocks noChangeShapeType="1"/>
          </p:cNvSpPr>
          <p:nvPr/>
        </p:nvSpPr>
        <p:spPr bwMode="auto">
          <a:xfrm flipH="1">
            <a:off x="6147888" y="3429013"/>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 name="Arc 46"/>
          <p:cNvSpPr>
            <a:spLocks/>
          </p:cNvSpPr>
          <p:nvPr/>
        </p:nvSpPr>
        <p:spPr bwMode="auto">
          <a:xfrm>
            <a:off x="7211513" y="3284551"/>
            <a:ext cx="127000" cy="142875"/>
          </a:xfrm>
          <a:custGeom>
            <a:avLst/>
            <a:gdLst>
              <a:gd name="T0" fmla="*/ 0 w 21600"/>
              <a:gd name="T1" fmla="*/ 0 h 43200"/>
              <a:gd name="T2" fmla="*/ 423 w 21600"/>
              <a:gd name="T3" fmla="*/ 142875 h 43200"/>
              <a:gd name="T4" fmla="*/ 0 w 21600"/>
              <a:gd name="T5" fmla="*/ 71438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01"/>
                  <a:pt x="11973" y="43160"/>
                  <a:pt x="71" y="43199"/>
                </a:cubicBezTo>
              </a:path>
              <a:path w="21600" h="43200" stroke="0" extrusionOk="0">
                <a:moveTo>
                  <a:pt x="-1" y="0"/>
                </a:moveTo>
                <a:cubicBezTo>
                  <a:pt x="11929" y="0"/>
                  <a:pt x="21600" y="9670"/>
                  <a:pt x="21600" y="21600"/>
                </a:cubicBezTo>
                <a:cubicBezTo>
                  <a:pt x="21600" y="33501"/>
                  <a:pt x="11973" y="43160"/>
                  <a:pt x="71" y="43199"/>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5" name="Line 47"/>
          <p:cNvSpPr>
            <a:spLocks noChangeShapeType="1"/>
          </p:cNvSpPr>
          <p:nvPr/>
        </p:nvSpPr>
        <p:spPr bwMode="auto">
          <a:xfrm flipH="1">
            <a:off x="6868613" y="3429013"/>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6" name="Arc 48"/>
          <p:cNvSpPr>
            <a:spLocks/>
          </p:cNvSpPr>
          <p:nvPr/>
        </p:nvSpPr>
        <p:spPr bwMode="auto">
          <a:xfrm>
            <a:off x="7913188" y="3284551"/>
            <a:ext cx="127000" cy="142875"/>
          </a:xfrm>
          <a:custGeom>
            <a:avLst/>
            <a:gdLst>
              <a:gd name="T0" fmla="*/ 0 w 21600"/>
              <a:gd name="T1" fmla="*/ 0 h 43200"/>
              <a:gd name="T2" fmla="*/ 423 w 21600"/>
              <a:gd name="T3" fmla="*/ 142875 h 43200"/>
              <a:gd name="T4" fmla="*/ 0 w 21600"/>
              <a:gd name="T5" fmla="*/ 71438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01"/>
                  <a:pt x="11973" y="43160"/>
                  <a:pt x="71" y="43199"/>
                </a:cubicBezTo>
              </a:path>
              <a:path w="21600" h="43200" stroke="0" extrusionOk="0">
                <a:moveTo>
                  <a:pt x="-1" y="0"/>
                </a:moveTo>
                <a:cubicBezTo>
                  <a:pt x="11929" y="0"/>
                  <a:pt x="21600" y="9670"/>
                  <a:pt x="21600" y="21600"/>
                </a:cubicBezTo>
                <a:cubicBezTo>
                  <a:pt x="21600" y="33501"/>
                  <a:pt x="11973" y="43160"/>
                  <a:pt x="71" y="43199"/>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 name="Line 49"/>
          <p:cNvSpPr>
            <a:spLocks noChangeShapeType="1"/>
          </p:cNvSpPr>
          <p:nvPr/>
        </p:nvSpPr>
        <p:spPr bwMode="auto">
          <a:xfrm flipH="1">
            <a:off x="7570288" y="3429013"/>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 name="Rectangle 50"/>
          <p:cNvSpPr>
            <a:spLocks noChangeArrowheads="1"/>
          </p:cNvSpPr>
          <p:nvPr/>
        </p:nvSpPr>
        <p:spPr bwMode="auto">
          <a:xfrm>
            <a:off x="6905126" y="3176601"/>
            <a:ext cx="252412" cy="73025"/>
          </a:xfrm>
          <a:prstGeom prst="rect">
            <a:avLst/>
          </a:prstGeom>
          <a:solidFill>
            <a:srgbClr val="FFBC2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algn="ctr" eaLnBrk="0" fontAlgn="base" hangingPunct="0">
              <a:spcBef>
                <a:spcPct val="50000"/>
              </a:spcBef>
              <a:spcAft>
                <a:spcPct val="0"/>
              </a:spcAft>
              <a:defRPr sz="1600" b="1">
                <a:solidFill>
                  <a:schemeClr val="tx1"/>
                </a:solidFill>
                <a:latin typeface="Arial" pitchFamily="34" charset="0"/>
              </a:defRPr>
            </a:lvl6pPr>
            <a:lvl7pPr marL="2971800" indent="-228600" algn="ctr" eaLnBrk="0" fontAlgn="base" hangingPunct="0">
              <a:spcBef>
                <a:spcPct val="50000"/>
              </a:spcBef>
              <a:spcAft>
                <a:spcPct val="0"/>
              </a:spcAft>
              <a:defRPr sz="1600" b="1">
                <a:solidFill>
                  <a:schemeClr val="tx1"/>
                </a:solidFill>
                <a:latin typeface="Arial" pitchFamily="34" charset="0"/>
              </a:defRPr>
            </a:lvl7pPr>
            <a:lvl8pPr marL="3429000" indent="-228600" algn="ctr" eaLnBrk="0" fontAlgn="base" hangingPunct="0">
              <a:spcBef>
                <a:spcPct val="50000"/>
              </a:spcBef>
              <a:spcAft>
                <a:spcPct val="0"/>
              </a:spcAft>
              <a:defRPr sz="1600" b="1">
                <a:solidFill>
                  <a:schemeClr val="tx1"/>
                </a:solidFill>
                <a:latin typeface="Arial" pitchFamily="34" charset="0"/>
              </a:defRPr>
            </a:lvl8pPr>
            <a:lvl9pPr marL="3886200" indent="-228600" algn="ctr" eaLnBrk="0" fontAlgn="base" hangingPunct="0">
              <a:spcBef>
                <a:spcPct val="50000"/>
              </a:spcBef>
              <a:spcAft>
                <a:spcPct val="0"/>
              </a:spcAft>
              <a:defRPr sz="1600" b="1">
                <a:solidFill>
                  <a:schemeClr val="tx1"/>
                </a:solidFill>
                <a:latin typeface="Arial" pitchFamily="34" charset="0"/>
              </a:defRPr>
            </a:lvl9pPr>
          </a:lstStyle>
          <a:p>
            <a:endParaRPr lang="fr-FR" altLang="fr-FR"/>
          </a:p>
        </p:txBody>
      </p:sp>
      <p:sp>
        <p:nvSpPr>
          <p:cNvPr id="79" name="Line 51"/>
          <p:cNvSpPr>
            <a:spLocks noChangeShapeType="1"/>
          </p:cNvSpPr>
          <p:nvPr/>
        </p:nvSpPr>
        <p:spPr bwMode="auto">
          <a:xfrm flipH="1">
            <a:off x="6436813" y="3213113"/>
            <a:ext cx="4683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0" name="Rectangle 52"/>
          <p:cNvSpPr>
            <a:spLocks noChangeArrowheads="1"/>
          </p:cNvSpPr>
          <p:nvPr/>
        </p:nvSpPr>
        <p:spPr bwMode="auto">
          <a:xfrm>
            <a:off x="6185988" y="3176601"/>
            <a:ext cx="252413" cy="73025"/>
          </a:xfrm>
          <a:prstGeom prst="rect">
            <a:avLst/>
          </a:prstGeom>
          <a:solidFill>
            <a:srgbClr val="FFBC2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algn="ctr" eaLnBrk="0" fontAlgn="base" hangingPunct="0">
              <a:spcBef>
                <a:spcPct val="50000"/>
              </a:spcBef>
              <a:spcAft>
                <a:spcPct val="0"/>
              </a:spcAft>
              <a:defRPr sz="1600" b="1">
                <a:solidFill>
                  <a:schemeClr val="tx1"/>
                </a:solidFill>
                <a:latin typeface="Arial" pitchFamily="34" charset="0"/>
              </a:defRPr>
            </a:lvl6pPr>
            <a:lvl7pPr marL="2971800" indent="-228600" algn="ctr" eaLnBrk="0" fontAlgn="base" hangingPunct="0">
              <a:spcBef>
                <a:spcPct val="50000"/>
              </a:spcBef>
              <a:spcAft>
                <a:spcPct val="0"/>
              </a:spcAft>
              <a:defRPr sz="1600" b="1">
                <a:solidFill>
                  <a:schemeClr val="tx1"/>
                </a:solidFill>
                <a:latin typeface="Arial" pitchFamily="34" charset="0"/>
              </a:defRPr>
            </a:lvl7pPr>
            <a:lvl8pPr marL="3429000" indent="-228600" algn="ctr" eaLnBrk="0" fontAlgn="base" hangingPunct="0">
              <a:spcBef>
                <a:spcPct val="50000"/>
              </a:spcBef>
              <a:spcAft>
                <a:spcPct val="0"/>
              </a:spcAft>
              <a:defRPr sz="1600" b="1">
                <a:solidFill>
                  <a:schemeClr val="tx1"/>
                </a:solidFill>
                <a:latin typeface="Arial" pitchFamily="34" charset="0"/>
              </a:defRPr>
            </a:lvl8pPr>
            <a:lvl9pPr marL="3886200" indent="-228600" algn="ctr" eaLnBrk="0" fontAlgn="base" hangingPunct="0">
              <a:spcBef>
                <a:spcPct val="50000"/>
              </a:spcBef>
              <a:spcAft>
                <a:spcPct val="0"/>
              </a:spcAft>
              <a:defRPr sz="1600" b="1">
                <a:solidFill>
                  <a:schemeClr val="tx1"/>
                </a:solidFill>
                <a:latin typeface="Arial" pitchFamily="34" charset="0"/>
              </a:defRPr>
            </a:lvl9pPr>
          </a:lstStyle>
          <a:p>
            <a:endParaRPr lang="fr-FR" altLang="fr-FR"/>
          </a:p>
        </p:txBody>
      </p:sp>
      <p:sp>
        <p:nvSpPr>
          <p:cNvPr id="81" name="Line 53"/>
          <p:cNvSpPr>
            <a:spLocks noChangeShapeType="1"/>
          </p:cNvSpPr>
          <p:nvPr/>
        </p:nvSpPr>
        <p:spPr bwMode="auto">
          <a:xfrm flipH="1">
            <a:off x="5717676" y="3213113"/>
            <a:ext cx="4683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 name="Rectangle 54"/>
          <p:cNvSpPr>
            <a:spLocks noChangeArrowheads="1"/>
          </p:cNvSpPr>
          <p:nvPr/>
        </p:nvSpPr>
        <p:spPr bwMode="auto">
          <a:xfrm>
            <a:off x="5465263" y="3176601"/>
            <a:ext cx="252413" cy="73025"/>
          </a:xfrm>
          <a:prstGeom prst="rect">
            <a:avLst/>
          </a:prstGeom>
          <a:solidFill>
            <a:srgbClr val="FFBC2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algn="ctr" eaLnBrk="0" fontAlgn="base" hangingPunct="0">
              <a:spcBef>
                <a:spcPct val="50000"/>
              </a:spcBef>
              <a:spcAft>
                <a:spcPct val="0"/>
              </a:spcAft>
              <a:defRPr sz="1600" b="1">
                <a:solidFill>
                  <a:schemeClr val="tx1"/>
                </a:solidFill>
                <a:latin typeface="Arial" pitchFamily="34" charset="0"/>
              </a:defRPr>
            </a:lvl6pPr>
            <a:lvl7pPr marL="2971800" indent="-228600" algn="ctr" eaLnBrk="0" fontAlgn="base" hangingPunct="0">
              <a:spcBef>
                <a:spcPct val="50000"/>
              </a:spcBef>
              <a:spcAft>
                <a:spcPct val="0"/>
              </a:spcAft>
              <a:defRPr sz="1600" b="1">
                <a:solidFill>
                  <a:schemeClr val="tx1"/>
                </a:solidFill>
                <a:latin typeface="Arial" pitchFamily="34" charset="0"/>
              </a:defRPr>
            </a:lvl7pPr>
            <a:lvl8pPr marL="3429000" indent="-228600" algn="ctr" eaLnBrk="0" fontAlgn="base" hangingPunct="0">
              <a:spcBef>
                <a:spcPct val="50000"/>
              </a:spcBef>
              <a:spcAft>
                <a:spcPct val="0"/>
              </a:spcAft>
              <a:defRPr sz="1600" b="1">
                <a:solidFill>
                  <a:schemeClr val="tx1"/>
                </a:solidFill>
                <a:latin typeface="Arial" pitchFamily="34" charset="0"/>
              </a:defRPr>
            </a:lvl8pPr>
            <a:lvl9pPr marL="3886200" indent="-228600" algn="ctr" eaLnBrk="0" fontAlgn="base" hangingPunct="0">
              <a:spcBef>
                <a:spcPct val="50000"/>
              </a:spcBef>
              <a:spcAft>
                <a:spcPct val="0"/>
              </a:spcAft>
              <a:defRPr sz="1600" b="1">
                <a:solidFill>
                  <a:schemeClr val="tx1"/>
                </a:solidFill>
                <a:latin typeface="Arial" pitchFamily="34" charset="0"/>
              </a:defRPr>
            </a:lvl9pPr>
          </a:lstStyle>
          <a:p>
            <a:endParaRPr lang="fr-FR" altLang="fr-FR"/>
          </a:p>
        </p:txBody>
      </p:sp>
      <p:sp>
        <p:nvSpPr>
          <p:cNvPr id="83" name="Line 55"/>
          <p:cNvSpPr>
            <a:spLocks noChangeShapeType="1"/>
          </p:cNvSpPr>
          <p:nvPr/>
        </p:nvSpPr>
        <p:spPr bwMode="auto">
          <a:xfrm flipH="1">
            <a:off x="4996951" y="3213113"/>
            <a:ext cx="4683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4" name="Line 56"/>
          <p:cNvSpPr>
            <a:spLocks noChangeShapeType="1"/>
          </p:cNvSpPr>
          <p:nvPr/>
        </p:nvSpPr>
        <p:spPr bwMode="auto">
          <a:xfrm flipH="1">
            <a:off x="7876676" y="3213113"/>
            <a:ext cx="4683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5" name="Rectangle 57"/>
          <p:cNvSpPr>
            <a:spLocks noChangeArrowheads="1"/>
          </p:cNvSpPr>
          <p:nvPr/>
        </p:nvSpPr>
        <p:spPr bwMode="auto">
          <a:xfrm>
            <a:off x="4744538" y="3176601"/>
            <a:ext cx="252413" cy="73025"/>
          </a:xfrm>
          <a:prstGeom prst="rect">
            <a:avLst/>
          </a:prstGeom>
          <a:solidFill>
            <a:srgbClr val="FFBC2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algn="ctr" eaLnBrk="0" fontAlgn="base" hangingPunct="0">
              <a:spcBef>
                <a:spcPct val="50000"/>
              </a:spcBef>
              <a:spcAft>
                <a:spcPct val="0"/>
              </a:spcAft>
              <a:defRPr sz="1600" b="1">
                <a:solidFill>
                  <a:schemeClr val="tx1"/>
                </a:solidFill>
                <a:latin typeface="Arial" pitchFamily="34" charset="0"/>
              </a:defRPr>
            </a:lvl6pPr>
            <a:lvl7pPr marL="2971800" indent="-228600" algn="ctr" eaLnBrk="0" fontAlgn="base" hangingPunct="0">
              <a:spcBef>
                <a:spcPct val="50000"/>
              </a:spcBef>
              <a:spcAft>
                <a:spcPct val="0"/>
              </a:spcAft>
              <a:defRPr sz="1600" b="1">
                <a:solidFill>
                  <a:schemeClr val="tx1"/>
                </a:solidFill>
                <a:latin typeface="Arial" pitchFamily="34" charset="0"/>
              </a:defRPr>
            </a:lvl7pPr>
            <a:lvl8pPr marL="3429000" indent="-228600" algn="ctr" eaLnBrk="0" fontAlgn="base" hangingPunct="0">
              <a:spcBef>
                <a:spcPct val="50000"/>
              </a:spcBef>
              <a:spcAft>
                <a:spcPct val="0"/>
              </a:spcAft>
              <a:defRPr sz="1600" b="1">
                <a:solidFill>
                  <a:schemeClr val="tx1"/>
                </a:solidFill>
                <a:latin typeface="Arial" pitchFamily="34" charset="0"/>
              </a:defRPr>
            </a:lvl8pPr>
            <a:lvl9pPr marL="3886200" indent="-228600" algn="ctr" eaLnBrk="0" fontAlgn="base" hangingPunct="0">
              <a:spcBef>
                <a:spcPct val="50000"/>
              </a:spcBef>
              <a:spcAft>
                <a:spcPct val="0"/>
              </a:spcAft>
              <a:defRPr sz="1600" b="1">
                <a:solidFill>
                  <a:schemeClr val="tx1"/>
                </a:solidFill>
                <a:latin typeface="Arial" pitchFamily="34" charset="0"/>
              </a:defRPr>
            </a:lvl9pPr>
          </a:lstStyle>
          <a:p>
            <a:endParaRPr lang="fr-FR" altLang="fr-FR"/>
          </a:p>
        </p:txBody>
      </p:sp>
      <p:sp>
        <p:nvSpPr>
          <p:cNvPr id="86" name="Line 58"/>
          <p:cNvSpPr>
            <a:spLocks noChangeShapeType="1"/>
          </p:cNvSpPr>
          <p:nvPr/>
        </p:nvSpPr>
        <p:spPr bwMode="auto">
          <a:xfrm flipH="1">
            <a:off x="3988888" y="3213113"/>
            <a:ext cx="755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 name="Imag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394671" y="3647781"/>
            <a:ext cx="3535980" cy="1869450"/>
          </a:xfrm>
          <a:prstGeom prst="rect">
            <a:avLst/>
          </a:prstGeom>
        </p:spPr>
      </p:pic>
      <p:pic>
        <p:nvPicPr>
          <p:cNvPr id="88" name="Picture 67" descr="brag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85" y="4437111"/>
            <a:ext cx="2913062"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4325489" y="5733255"/>
            <a:ext cx="4217758" cy="646331"/>
          </a:xfrm>
          <a:prstGeom prst="rect">
            <a:avLst/>
          </a:prstGeom>
          <a:noFill/>
        </p:spPr>
        <p:txBody>
          <a:bodyPr wrap="none" rtlCol="0">
            <a:spAutoFit/>
          </a:bodyPr>
          <a:lstStyle/>
          <a:p>
            <a:pPr marL="285750" indent="-285750">
              <a:buFont typeface="Wingdings"/>
              <a:buChar char="à"/>
            </a:pPr>
            <a:r>
              <a:rPr lang="en-US" i="1" dirty="0" smtClean="0">
                <a:sym typeface="Wingdings" panose="05000000000000000000" pitchFamily="2" charset="2"/>
              </a:rPr>
              <a:t>On-going tests at the MITR</a:t>
            </a:r>
          </a:p>
          <a:p>
            <a:pPr marL="285750" indent="-285750">
              <a:buFont typeface="Wingdings"/>
              <a:buChar char="à"/>
            </a:pPr>
            <a:r>
              <a:rPr lang="en-US" i="1" dirty="0" smtClean="0">
                <a:sym typeface="Wingdings" panose="05000000000000000000" pitchFamily="2" charset="2"/>
              </a:rPr>
              <a:t>Scheduled tests at the ATR and BR2</a:t>
            </a:r>
          </a:p>
        </p:txBody>
      </p:sp>
      <p:sp>
        <p:nvSpPr>
          <p:cNvPr id="43" name="Titre 10"/>
          <p:cNvSpPr txBox="1">
            <a:spLocks/>
          </p:cNvSpPr>
          <p:nvPr/>
        </p:nvSpPr>
        <p:spPr bwMode="auto">
          <a:xfrm>
            <a:off x="1511300" y="52388"/>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dirty="0" smtClean="0"/>
              <a:t>3. Examples of </a:t>
            </a:r>
            <a:r>
              <a:rPr lang="en-US" altLang="fr-FR" cap="none" dirty="0" smtClean="0"/>
              <a:t>in-core </a:t>
            </a:r>
            <a:r>
              <a:rPr lang="en-US" altLang="fr-FR" cap="none" dirty="0" smtClean="0"/>
              <a:t>instrumentation</a:t>
            </a:r>
            <a:br>
              <a:rPr lang="en-US" altLang="fr-FR" cap="none" dirty="0" smtClean="0"/>
            </a:br>
            <a:r>
              <a:rPr lang="en-US" altLang="fr-FR" cap="none" dirty="0" smtClean="0"/>
              <a:t>	</a:t>
            </a:r>
            <a:r>
              <a:rPr lang="en-US" altLang="fr-FR" cap="none" dirty="0"/>
              <a:t>3.3. Fiber optics</a:t>
            </a:r>
            <a:endParaRPr lang="en-US" altLang="fr-FR" cap="none" dirty="0" smtClean="0">
              <a:sym typeface="Symbol" pitchFamily="18" charset="2"/>
            </a:endParaRPr>
          </a:p>
        </p:txBody>
      </p:sp>
    </p:spTree>
    <p:extLst>
      <p:ext uri="{BB962C8B-B14F-4D97-AF65-F5344CB8AC3E}">
        <p14:creationId xmlns:p14="http://schemas.microsoft.com/office/powerpoint/2010/main" val="303673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P spid="63" grpId="0" animBg="1"/>
      <p:bldP spid="64" grpId="0" animBg="1"/>
      <p:bldP spid="65" grpId="0" animBg="1"/>
      <p:bldP spid="66" grpId="0" animBg="1"/>
      <p:bldP spid="67"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292600" cy="4719638"/>
          </a:xfrm>
        </p:spPr>
        <p:txBody>
          <a:bodyPr wrap="square" numCol="1" compatLnSpc="1">
            <a:prstTxWarp prst="textNoShape">
              <a:avLst/>
            </a:prstTxWarp>
          </a:bodyPr>
          <a:lstStyle/>
          <a:p>
            <a:pPr eaLnBrk="1" hangingPunct="1"/>
            <a:r>
              <a:rPr lang="en-US" altLang="fr-FR" cap="none" dirty="0"/>
              <a:t>4. Review of MTR instrumentation around the World</a:t>
            </a:r>
            <a:br>
              <a:rPr lang="en-US" altLang="fr-FR" cap="none" dirty="0"/>
            </a:br>
            <a:r>
              <a:rPr lang="en-US" altLang="fr-FR" cap="none" dirty="0" smtClean="0"/>
              <a:t/>
            </a:r>
            <a:br>
              <a:rPr lang="en-US" altLang="fr-FR" cap="none" dirty="0" smtClean="0"/>
            </a:br>
            <a:r>
              <a:rPr lang="en-US" altLang="fr-FR" cap="none" dirty="0"/>
              <a:t/>
            </a:r>
            <a:br>
              <a:rPr lang="en-US" altLang="fr-FR" cap="none" dirty="0"/>
            </a:br>
            <a:r>
              <a:rPr lang="en-US" altLang="fr-FR" cap="none" dirty="0" smtClean="0"/>
              <a:t>	</a:t>
            </a:r>
            <a:endParaRPr lang="en-US" altLang="fr-FR" cap="none" dirty="0"/>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28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49</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extLst>
      <p:ext uri="{BB962C8B-B14F-4D97-AF65-F5344CB8AC3E}">
        <p14:creationId xmlns:p14="http://schemas.microsoft.com/office/powerpoint/2010/main" val="3731981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7" name="Espace réservé du numéro de diapositive 8"/>
          <p:cNvSpPr txBox="1">
            <a:spLocks noGrp="1"/>
          </p:cNvSpPr>
          <p:nvPr/>
        </p:nvSpPr>
        <p:spPr bwMode="auto">
          <a:xfrm>
            <a:off x="8024813" y="6303963"/>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000" dirty="0" smtClean="0">
                <a:solidFill>
                  <a:srgbClr val="666666"/>
                </a:solidFill>
              </a:rPr>
              <a:t>  PAGE </a:t>
            </a:r>
            <a:fld id="{4FFC47FA-3D92-4E8B-8132-1D3D1A2B6168}" type="slidenum">
              <a:rPr lang="en-US" altLang="fr-FR" sz="1000" smtClean="0">
                <a:solidFill>
                  <a:srgbClr val="666666"/>
                </a:solidFill>
              </a:rPr>
              <a:pPr eaLnBrk="1" hangingPunct="1">
                <a:spcAft>
                  <a:spcPct val="0"/>
                </a:spcAft>
                <a:buFontTx/>
                <a:buNone/>
              </a:pPr>
              <a:t>5</a:t>
            </a:fld>
            <a:endParaRPr lang="en-US" altLang="fr-FR" sz="1000" dirty="0">
              <a:solidFill>
                <a:srgbClr val="666666"/>
              </a:solidFill>
            </a:endParaRPr>
          </a:p>
        </p:txBody>
      </p:sp>
      <p:sp>
        <p:nvSpPr>
          <p:cNvPr id="20" name="Espace réservé du contenu 11"/>
          <p:cNvSpPr>
            <a:spLocks/>
          </p:cNvSpPr>
          <p:nvPr/>
        </p:nvSpPr>
        <p:spPr bwMode="auto">
          <a:xfrm>
            <a:off x="431800" y="1196975"/>
            <a:ext cx="82438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923925"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r>
              <a:rPr lang="en-US" altLang="fr-FR" sz="2000" b="1" u="none" dirty="0" smtClean="0">
                <a:solidFill>
                  <a:srgbClr val="C00000"/>
                </a:solidFill>
              </a:rPr>
              <a:t>Main stakes for </a:t>
            </a:r>
            <a:r>
              <a:rPr lang="en-US" altLang="fr-FR" sz="2000" b="1" u="none" dirty="0" smtClean="0">
                <a:solidFill>
                  <a:srgbClr val="C00000"/>
                </a:solidFill>
              </a:rPr>
              <a:t>in-core </a:t>
            </a:r>
            <a:r>
              <a:rPr lang="en-US" altLang="fr-FR" sz="2000" b="1" u="none" dirty="0" smtClean="0">
                <a:solidFill>
                  <a:srgbClr val="C00000"/>
                </a:solidFill>
              </a:rPr>
              <a:t>instrumentation</a:t>
            </a:r>
            <a:endParaRPr lang="en-US" altLang="fr-FR" sz="2000" b="1" u="none" dirty="0">
              <a:solidFill>
                <a:srgbClr val="C00000"/>
              </a:solidFill>
            </a:endParaRPr>
          </a:p>
        </p:txBody>
      </p:sp>
      <p:sp>
        <p:nvSpPr>
          <p:cNvPr id="21" name="Text Box 27"/>
          <p:cNvSpPr txBox="1">
            <a:spLocks noChangeArrowheads="1"/>
          </p:cNvSpPr>
          <p:nvPr/>
        </p:nvSpPr>
        <p:spPr bwMode="auto">
          <a:xfrm>
            <a:off x="250825" y="2139950"/>
            <a:ext cx="3168650" cy="1165225"/>
          </a:xfrm>
          <a:prstGeom prst="rect">
            <a:avLst/>
          </a:prstGeom>
          <a:solidFill>
            <a:srgbClr val="E3F43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srgbClr val="3333CC"/>
                </a:solidFill>
              </a:rPr>
              <a:t>Reduction of uncertainties in experimental conditions</a:t>
            </a:r>
          </a:p>
          <a:p>
            <a:pPr eaLnBrk="1" hangingPunct="1">
              <a:spcAft>
                <a:spcPct val="0"/>
              </a:spcAft>
              <a:buFontTx/>
              <a:buNone/>
            </a:pPr>
            <a:r>
              <a:rPr lang="en-US" altLang="fr-FR" sz="1400" u="none" dirty="0">
                <a:solidFill>
                  <a:prstClr val="black"/>
                </a:solidFill>
              </a:rPr>
              <a:t>- Neutrons / gamma flux</a:t>
            </a:r>
          </a:p>
          <a:p>
            <a:pPr eaLnBrk="1" hangingPunct="1">
              <a:spcAft>
                <a:spcPct val="0"/>
              </a:spcAft>
              <a:buFontTx/>
              <a:buNone/>
            </a:pPr>
            <a:r>
              <a:rPr lang="en-US" altLang="fr-FR" sz="1400" u="none" dirty="0">
                <a:solidFill>
                  <a:prstClr val="black"/>
                </a:solidFill>
              </a:rPr>
              <a:t>- Neutron spectrum</a:t>
            </a:r>
          </a:p>
          <a:p>
            <a:pPr eaLnBrk="1" hangingPunct="1">
              <a:spcAft>
                <a:spcPct val="0"/>
              </a:spcAft>
              <a:buFontTx/>
              <a:buNone/>
            </a:pPr>
            <a:r>
              <a:rPr lang="en-US" altLang="fr-FR" sz="1400" u="none" dirty="0">
                <a:solidFill>
                  <a:prstClr val="black"/>
                </a:solidFill>
              </a:rPr>
              <a:t>- Neutron </a:t>
            </a:r>
            <a:r>
              <a:rPr lang="en-US" altLang="fr-FR" sz="1400" u="none" dirty="0" smtClean="0">
                <a:solidFill>
                  <a:prstClr val="black"/>
                </a:solidFill>
              </a:rPr>
              <a:t>dose</a:t>
            </a:r>
            <a:endParaRPr lang="en-US" altLang="fr-FR" sz="1400" u="none" dirty="0">
              <a:solidFill>
                <a:prstClr val="black"/>
              </a:solidFill>
            </a:endParaRPr>
          </a:p>
        </p:txBody>
      </p:sp>
      <p:sp>
        <p:nvSpPr>
          <p:cNvPr id="22" name="Text Box 28"/>
          <p:cNvSpPr txBox="1">
            <a:spLocks noChangeArrowheads="1"/>
          </p:cNvSpPr>
          <p:nvPr/>
        </p:nvSpPr>
        <p:spPr bwMode="auto">
          <a:xfrm>
            <a:off x="684213" y="3508375"/>
            <a:ext cx="3168650" cy="738664"/>
          </a:xfrm>
          <a:prstGeom prst="rect">
            <a:avLst/>
          </a:prstGeom>
          <a:solidFill>
            <a:srgbClr val="E3F43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srgbClr val="3333CC"/>
                </a:solidFill>
              </a:rPr>
              <a:t>Better knowledge of nuclear heating</a:t>
            </a:r>
          </a:p>
          <a:p>
            <a:pPr eaLnBrk="1" hangingPunct="1">
              <a:spcAft>
                <a:spcPct val="0"/>
              </a:spcAft>
              <a:buFontTx/>
              <a:buNone/>
            </a:pPr>
            <a:r>
              <a:rPr lang="en-US" altLang="fr-FR" sz="1400" u="none" dirty="0">
                <a:solidFill>
                  <a:prstClr val="black"/>
                </a:solidFill>
                <a:sym typeface="Wingdings" pitchFamily="2" charset="2"/>
              </a:rPr>
              <a:t> design of experimental </a:t>
            </a:r>
            <a:r>
              <a:rPr lang="en-US" altLang="fr-FR" sz="1400" u="none" dirty="0" smtClean="0">
                <a:solidFill>
                  <a:prstClr val="black"/>
                </a:solidFill>
                <a:sym typeface="Wingdings" pitchFamily="2" charset="2"/>
              </a:rPr>
              <a:t>devices</a:t>
            </a:r>
            <a:endParaRPr lang="en-US" altLang="fr-FR" sz="1400" u="none" dirty="0">
              <a:solidFill>
                <a:prstClr val="black"/>
              </a:solidFill>
            </a:endParaRPr>
          </a:p>
        </p:txBody>
      </p:sp>
      <p:sp>
        <p:nvSpPr>
          <p:cNvPr id="24" name="Text Box 29"/>
          <p:cNvSpPr txBox="1">
            <a:spLocks noChangeArrowheads="1"/>
          </p:cNvSpPr>
          <p:nvPr/>
        </p:nvSpPr>
        <p:spPr bwMode="auto">
          <a:xfrm>
            <a:off x="4356100" y="3724275"/>
            <a:ext cx="3744913" cy="9525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srgbClr val="3333CC"/>
                </a:solidFill>
              </a:rPr>
              <a:t>Highly instrumented experiments</a:t>
            </a:r>
          </a:p>
          <a:p>
            <a:pPr eaLnBrk="1" hangingPunct="1">
              <a:spcAft>
                <a:spcPct val="0"/>
              </a:spcAft>
              <a:buFontTx/>
              <a:buNone/>
            </a:pPr>
            <a:endParaRPr lang="en-US" altLang="fr-FR" sz="1400" dirty="0">
              <a:solidFill>
                <a:srgbClr val="3333CC"/>
              </a:solidFill>
            </a:endParaRPr>
          </a:p>
          <a:p>
            <a:pPr eaLnBrk="1" hangingPunct="1">
              <a:spcAft>
                <a:spcPct val="0"/>
              </a:spcAft>
              <a:buFontTx/>
              <a:buNone/>
            </a:pPr>
            <a:r>
              <a:rPr lang="en-US" altLang="fr-FR" sz="1400" u="none" dirty="0">
                <a:solidFill>
                  <a:prstClr val="black"/>
                </a:solidFill>
              </a:rPr>
              <a:t>« Cook and look » </a:t>
            </a:r>
            <a:r>
              <a:rPr lang="en-US" altLang="fr-FR" sz="1400" u="none" dirty="0">
                <a:solidFill>
                  <a:prstClr val="black"/>
                </a:solidFill>
                <a:sym typeface="Wingdings" pitchFamily="2" charset="2"/>
              </a:rPr>
              <a:t></a:t>
            </a:r>
          </a:p>
          <a:p>
            <a:pPr eaLnBrk="1" hangingPunct="1">
              <a:spcAft>
                <a:spcPct val="0"/>
              </a:spcAft>
              <a:buFontTx/>
              <a:buNone/>
            </a:pPr>
            <a:endParaRPr lang="en-US" altLang="fr-FR" sz="1400" dirty="0">
              <a:solidFill>
                <a:prstClr val="black"/>
              </a:solidFill>
            </a:endParaRPr>
          </a:p>
        </p:txBody>
      </p:sp>
      <p:sp>
        <p:nvSpPr>
          <p:cNvPr id="25" name="Text Box 30"/>
          <p:cNvSpPr txBox="1">
            <a:spLocks noChangeArrowheads="1"/>
          </p:cNvSpPr>
          <p:nvPr/>
        </p:nvSpPr>
        <p:spPr bwMode="auto">
          <a:xfrm>
            <a:off x="6084888" y="3940175"/>
            <a:ext cx="208756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u="none" dirty="0">
                <a:solidFill>
                  <a:prstClr val="black"/>
                </a:solidFill>
                <a:sym typeface="Wingdings" pitchFamily="2" charset="2"/>
              </a:rPr>
              <a:t>Online measurement of experimental parameters</a:t>
            </a:r>
            <a:endParaRPr lang="en-US" altLang="fr-FR" sz="1800" u="none" dirty="0">
              <a:solidFill>
                <a:prstClr val="black"/>
              </a:solidFill>
            </a:endParaRPr>
          </a:p>
        </p:txBody>
      </p:sp>
      <p:sp>
        <p:nvSpPr>
          <p:cNvPr id="26" name="Text Box 31"/>
          <p:cNvSpPr txBox="1">
            <a:spLocks noChangeArrowheads="1"/>
          </p:cNvSpPr>
          <p:nvPr/>
        </p:nvSpPr>
        <p:spPr bwMode="auto">
          <a:xfrm>
            <a:off x="1609725" y="5154613"/>
            <a:ext cx="3516313" cy="9525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prstClr val="black"/>
                </a:solidFill>
              </a:rPr>
              <a:t>Material behavior</a:t>
            </a:r>
          </a:p>
          <a:p>
            <a:pPr eaLnBrk="1" hangingPunct="1">
              <a:spcAft>
                <a:spcPct val="0"/>
              </a:spcAft>
              <a:buFontTx/>
              <a:buNone/>
            </a:pPr>
            <a:r>
              <a:rPr lang="en-US" altLang="fr-FR" sz="1400" u="none" dirty="0">
                <a:solidFill>
                  <a:prstClr val="black"/>
                </a:solidFill>
              </a:rPr>
              <a:t>New materials, better representativeness</a:t>
            </a:r>
          </a:p>
          <a:p>
            <a:pPr eaLnBrk="1" hangingPunct="1">
              <a:spcAft>
                <a:spcPct val="0"/>
              </a:spcAft>
              <a:buFontTx/>
              <a:buNone/>
            </a:pPr>
            <a:r>
              <a:rPr lang="en-US" altLang="fr-FR" sz="1400" u="none" dirty="0">
                <a:solidFill>
                  <a:prstClr val="black"/>
                </a:solidFill>
                <a:sym typeface="Wingdings" pitchFamily="2" charset="2"/>
              </a:rPr>
              <a:t>- Temperature </a:t>
            </a:r>
          </a:p>
          <a:p>
            <a:pPr eaLnBrk="1" hangingPunct="1">
              <a:spcAft>
                <a:spcPct val="0"/>
              </a:spcAft>
              <a:buFontTx/>
              <a:buNone/>
            </a:pPr>
            <a:r>
              <a:rPr lang="en-US" altLang="fr-FR" sz="1400" u="none" dirty="0">
                <a:solidFill>
                  <a:prstClr val="black"/>
                </a:solidFill>
                <a:sym typeface="Wingdings" pitchFamily="2" charset="2"/>
              </a:rPr>
              <a:t>- Deformations (creep…)</a:t>
            </a:r>
            <a:endParaRPr lang="en-US" altLang="fr-FR" sz="1400" u="none" dirty="0">
              <a:solidFill>
                <a:prstClr val="black"/>
              </a:solidFill>
            </a:endParaRPr>
          </a:p>
        </p:txBody>
      </p:sp>
      <p:sp>
        <p:nvSpPr>
          <p:cNvPr id="27" name="Text Box 32"/>
          <p:cNvSpPr txBox="1">
            <a:spLocks noChangeArrowheads="1"/>
          </p:cNvSpPr>
          <p:nvPr/>
        </p:nvSpPr>
        <p:spPr bwMode="auto">
          <a:xfrm>
            <a:off x="5724525" y="2139950"/>
            <a:ext cx="3097213" cy="739775"/>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srgbClr val="3333CC"/>
                </a:solidFill>
              </a:rPr>
              <a:t>Better characterization of thermo-hydraulic conditions</a:t>
            </a:r>
          </a:p>
          <a:p>
            <a:pPr eaLnBrk="1" hangingPunct="1">
              <a:spcAft>
                <a:spcPct val="0"/>
              </a:spcAft>
              <a:buFontTx/>
              <a:buNone/>
            </a:pPr>
            <a:r>
              <a:rPr lang="en-US" altLang="fr-FR" sz="1400" u="none" dirty="0">
                <a:solidFill>
                  <a:prstClr val="black"/>
                </a:solidFill>
                <a:sym typeface="Wingdings" pitchFamily="2" charset="2"/>
              </a:rPr>
              <a:t> temperature field / fluid flows</a:t>
            </a:r>
            <a:endParaRPr lang="en-US" altLang="fr-FR" sz="1400" u="none" dirty="0">
              <a:solidFill>
                <a:prstClr val="black"/>
              </a:solidFill>
            </a:endParaRPr>
          </a:p>
        </p:txBody>
      </p:sp>
      <p:sp>
        <p:nvSpPr>
          <p:cNvPr id="28" name="Text Box 33"/>
          <p:cNvSpPr txBox="1">
            <a:spLocks noChangeArrowheads="1"/>
          </p:cNvSpPr>
          <p:nvPr/>
        </p:nvSpPr>
        <p:spPr bwMode="auto">
          <a:xfrm>
            <a:off x="5508625" y="5164138"/>
            <a:ext cx="3168650" cy="954107"/>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prstClr val="black"/>
                </a:solidFill>
              </a:rPr>
              <a:t>Fuel improvement and qualification</a:t>
            </a:r>
          </a:p>
          <a:p>
            <a:pPr eaLnBrk="1" hangingPunct="1">
              <a:spcAft>
                <a:spcPct val="0"/>
              </a:spcAft>
              <a:buFontTx/>
              <a:buNone/>
            </a:pPr>
            <a:r>
              <a:rPr lang="en-US" altLang="fr-FR" sz="1400" u="none" dirty="0">
                <a:solidFill>
                  <a:prstClr val="black"/>
                </a:solidFill>
                <a:sym typeface="Wingdings" pitchFamily="2" charset="2"/>
              </a:rPr>
              <a:t>- Fission gas release </a:t>
            </a:r>
          </a:p>
          <a:p>
            <a:pPr eaLnBrk="1" hangingPunct="1">
              <a:spcAft>
                <a:spcPct val="0"/>
              </a:spcAft>
              <a:buFontTx/>
              <a:buNone/>
            </a:pPr>
            <a:r>
              <a:rPr lang="en-US" altLang="fr-FR" sz="1400" u="none" dirty="0">
                <a:solidFill>
                  <a:prstClr val="black"/>
                </a:solidFill>
                <a:sym typeface="Wingdings" pitchFamily="2" charset="2"/>
              </a:rPr>
              <a:t>- Pellet-cladding interaction</a:t>
            </a:r>
          </a:p>
          <a:p>
            <a:pPr eaLnBrk="1" hangingPunct="1">
              <a:spcAft>
                <a:spcPct val="0"/>
              </a:spcAft>
              <a:buFontTx/>
              <a:buNone/>
            </a:pPr>
            <a:r>
              <a:rPr lang="en-US" altLang="fr-FR" sz="1400" u="none" dirty="0">
                <a:solidFill>
                  <a:prstClr val="black"/>
                </a:solidFill>
                <a:sym typeface="Wingdings" pitchFamily="2" charset="2"/>
              </a:rPr>
              <a:t>- Accidental conditions (LOCA)</a:t>
            </a:r>
            <a:endParaRPr lang="en-US" altLang="fr-FR" sz="1400" u="none" dirty="0">
              <a:solidFill>
                <a:prstClr val="black"/>
              </a:solidFill>
            </a:endParaRPr>
          </a:p>
        </p:txBody>
      </p:sp>
      <p:sp>
        <p:nvSpPr>
          <p:cNvPr id="29" name="Line 34"/>
          <p:cNvSpPr>
            <a:spLocks noChangeShapeType="1"/>
          </p:cNvSpPr>
          <p:nvPr/>
        </p:nvSpPr>
        <p:spPr bwMode="auto">
          <a:xfrm flipH="1">
            <a:off x="3419475" y="1700213"/>
            <a:ext cx="936625" cy="584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0" name="Line 35"/>
          <p:cNvSpPr>
            <a:spLocks noChangeShapeType="1"/>
          </p:cNvSpPr>
          <p:nvPr/>
        </p:nvSpPr>
        <p:spPr bwMode="auto">
          <a:xfrm flipH="1">
            <a:off x="3492500" y="1708150"/>
            <a:ext cx="863600"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1" name="Line 36"/>
          <p:cNvSpPr>
            <a:spLocks noChangeShapeType="1"/>
          </p:cNvSpPr>
          <p:nvPr/>
        </p:nvSpPr>
        <p:spPr bwMode="auto">
          <a:xfrm>
            <a:off x="5292725" y="1708150"/>
            <a:ext cx="574675"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2" name="Line 37"/>
          <p:cNvSpPr>
            <a:spLocks noChangeShapeType="1"/>
          </p:cNvSpPr>
          <p:nvPr/>
        </p:nvSpPr>
        <p:spPr bwMode="auto">
          <a:xfrm>
            <a:off x="5292725" y="1708150"/>
            <a:ext cx="358775" cy="201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3" name="Line 38"/>
          <p:cNvSpPr>
            <a:spLocks noChangeShapeType="1"/>
          </p:cNvSpPr>
          <p:nvPr/>
        </p:nvSpPr>
        <p:spPr bwMode="auto">
          <a:xfrm flipH="1">
            <a:off x="4859338" y="4660900"/>
            <a:ext cx="504825"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4" name="Line 39"/>
          <p:cNvSpPr>
            <a:spLocks noChangeShapeType="1"/>
          </p:cNvSpPr>
          <p:nvPr/>
        </p:nvSpPr>
        <p:spPr bwMode="auto">
          <a:xfrm>
            <a:off x="5364163" y="4660900"/>
            <a:ext cx="360362"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5" name="Text Box 40"/>
          <p:cNvSpPr txBox="1">
            <a:spLocks noChangeArrowheads="1"/>
          </p:cNvSpPr>
          <p:nvPr/>
        </p:nvSpPr>
        <p:spPr bwMode="auto">
          <a:xfrm>
            <a:off x="250825" y="1700213"/>
            <a:ext cx="2154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i="1">
                <a:solidFill>
                  <a:prstClr val="black"/>
                </a:solidFill>
              </a:rPr>
              <a:t>Radiation measurements</a:t>
            </a:r>
          </a:p>
        </p:txBody>
      </p:sp>
      <p:sp>
        <p:nvSpPr>
          <p:cNvPr id="36" name="Text Box 41"/>
          <p:cNvSpPr txBox="1">
            <a:spLocks noChangeArrowheads="1"/>
          </p:cNvSpPr>
          <p:nvPr/>
        </p:nvSpPr>
        <p:spPr bwMode="auto">
          <a:xfrm>
            <a:off x="5940425" y="1684338"/>
            <a:ext cx="2922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i="1">
                <a:solidFill>
                  <a:prstClr val="black"/>
                </a:solidFill>
              </a:rPr>
              <a:t>Physical parameter measurements</a:t>
            </a:r>
          </a:p>
        </p:txBody>
      </p:sp>
      <p:sp>
        <p:nvSpPr>
          <p:cNvPr id="37" name="Titre 1"/>
          <p:cNvSpPr>
            <a:spLocks noGrp="1"/>
          </p:cNvSpPr>
          <p:nvPr>
            <p:ph type="title"/>
          </p:nvPr>
        </p:nvSpPr>
        <p:spPr>
          <a:xfrm>
            <a:off x="1511300" y="52388"/>
            <a:ext cx="7632700" cy="909637"/>
          </a:xfrm>
        </p:spPr>
        <p:txBody>
          <a:bodyPr/>
          <a:lstStyle/>
          <a:p>
            <a:pPr>
              <a:defRPr/>
            </a:pPr>
            <a:r>
              <a:rPr lang="en-US" altLang="fr-FR" cap="none" dirty="0"/>
              <a:t>1. General requirements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8011294"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pPr algn="ctr">
              <a:defRPr/>
            </a:pPr>
            <a:r>
              <a:rPr lang="fr-FR"/>
              <a:t>PAGE </a:t>
            </a:r>
            <a:fld id="{68C93ECD-F763-422F-8698-B6C2229DD1CA}" type="slidenum">
              <a:rPr lang="fr-FR"/>
              <a:pPr algn="ctr">
                <a:defRPr/>
              </a:pPr>
              <a:t>50</a:t>
            </a:fld>
            <a:endParaRPr lang="fr-FR"/>
          </a:p>
        </p:txBody>
      </p:sp>
      <p:sp>
        <p:nvSpPr>
          <p:cNvPr id="6" name="Titre 1"/>
          <p:cNvSpPr txBox="1">
            <a:spLocks/>
          </p:cNvSpPr>
          <p:nvPr/>
        </p:nvSpPr>
        <p:spPr>
          <a:xfrm>
            <a:off x="1187624" y="52388"/>
            <a:ext cx="7956376"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4. </a:t>
            </a:r>
            <a:r>
              <a:rPr lang="en-US" altLang="fr-FR" cap="none" dirty="0"/>
              <a:t>Review of </a:t>
            </a:r>
            <a:r>
              <a:rPr lang="en-US" altLang="fr-FR" cap="none" dirty="0" smtClean="0"/>
              <a:t>MTR </a:t>
            </a:r>
            <a:r>
              <a:rPr lang="en-US" altLang="fr-FR" cap="none" dirty="0"/>
              <a:t>instrumentation </a:t>
            </a:r>
            <a:r>
              <a:rPr lang="en-US" altLang="fr-FR" cap="none" dirty="0" smtClean="0"/>
              <a:t>around </a:t>
            </a:r>
            <a:r>
              <a:rPr lang="en-US" altLang="fr-FR" cap="none" dirty="0"/>
              <a:t>the World</a:t>
            </a:r>
            <a:endParaRPr lang="en-US" altLang="fr-FR" cap="none" dirty="0"/>
          </a:p>
        </p:txBody>
      </p:sp>
    </p:spTree>
    <p:extLst>
      <p:ext uri="{BB962C8B-B14F-4D97-AF65-F5344CB8AC3E}">
        <p14:creationId xmlns:p14="http://schemas.microsoft.com/office/powerpoint/2010/main" val="16456959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6"/>
          <p:cNvGrpSpPr>
            <a:grpSpLocks/>
          </p:cNvGrpSpPr>
          <p:nvPr/>
        </p:nvGrpSpPr>
        <p:grpSpPr bwMode="auto">
          <a:xfrm>
            <a:off x="467545" y="1009650"/>
            <a:ext cx="7952556" cy="5803726"/>
            <a:chOff x="636" y="438"/>
            <a:chExt cx="4890" cy="3583"/>
          </a:xfrm>
        </p:grpSpPr>
        <p:pic>
          <p:nvPicPr>
            <p:cNvPr id="10035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 y="438"/>
              <a:ext cx="4890" cy="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8" name="Rectangle 5"/>
            <p:cNvSpPr>
              <a:spLocks noChangeArrowheads="1"/>
            </p:cNvSpPr>
            <p:nvPr/>
          </p:nvSpPr>
          <p:spPr bwMode="auto">
            <a:xfrm>
              <a:off x="672" y="1446"/>
              <a:ext cx="1536" cy="21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50000"/>
                </a:spcBef>
                <a:buFontTx/>
                <a:buNone/>
              </a:pPr>
              <a:endParaRPr lang="fr-FR" altLang="fr-FR"/>
            </a:p>
          </p:txBody>
        </p:sp>
      </p:grpSp>
      <p:sp>
        <p:nvSpPr>
          <p:cNvPr id="4" name="Espace réservé du numéro de diapositive 3"/>
          <p:cNvSpPr>
            <a:spLocks noGrp="1"/>
          </p:cNvSpPr>
          <p:nvPr>
            <p:ph type="sldNum" sz="quarter" idx="12"/>
          </p:nvPr>
        </p:nvSpPr>
        <p:spPr/>
        <p:txBody>
          <a:bodyPr/>
          <a:lstStyle/>
          <a:p>
            <a:pPr algn="ctr">
              <a:defRPr/>
            </a:pPr>
            <a:r>
              <a:rPr lang="fr-FR"/>
              <a:t>PAGE </a:t>
            </a:r>
            <a:fld id="{A8AA6E91-55DC-4B34-BB88-029EB5F7A8E8}" type="slidenum">
              <a:rPr lang="fr-FR"/>
              <a:pPr algn="ctr">
                <a:defRPr/>
              </a:pPr>
              <a:t>51</a:t>
            </a:fld>
            <a:endParaRPr lang="fr-FR"/>
          </a:p>
        </p:txBody>
      </p:sp>
      <p:sp>
        <p:nvSpPr>
          <p:cNvPr id="7" name="Titre 1"/>
          <p:cNvSpPr txBox="1">
            <a:spLocks/>
          </p:cNvSpPr>
          <p:nvPr/>
        </p:nvSpPr>
        <p:spPr>
          <a:xfrm>
            <a:off x="1187624" y="52388"/>
            <a:ext cx="7956376"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4. Review of MTR instrumentation around the World</a:t>
            </a:r>
            <a:endParaRPr lang="en-US" altLang="fr-FR" cap="none" dirty="0"/>
          </a:p>
        </p:txBody>
      </p:sp>
    </p:spTree>
    <p:extLst>
      <p:ext uri="{BB962C8B-B14F-4D97-AF65-F5344CB8AC3E}">
        <p14:creationId xmlns:p14="http://schemas.microsoft.com/office/powerpoint/2010/main" val="27806681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13"/>
          <p:cNvGrpSpPr>
            <a:grpSpLocks/>
          </p:cNvGrpSpPr>
          <p:nvPr/>
        </p:nvGrpSpPr>
        <p:grpSpPr bwMode="auto">
          <a:xfrm>
            <a:off x="323529" y="962025"/>
            <a:ext cx="8409310" cy="5851351"/>
            <a:chOff x="465" y="432"/>
            <a:chExt cx="5162" cy="3582"/>
          </a:xfrm>
        </p:grpSpPr>
        <p:pic>
          <p:nvPicPr>
            <p:cNvPr id="10138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 y="432"/>
              <a:ext cx="5162" cy="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2" name="Rectangle 9"/>
            <p:cNvSpPr>
              <a:spLocks noChangeArrowheads="1"/>
            </p:cNvSpPr>
            <p:nvPr/>
          </p:nvSpPr>
          <p:spPr bwMode="auto">
            <a:xfrm>
              <a:off x="490" y="1992"/>
              <a:ext cx="1640" cy="234"/>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50000"/>
                </a:spcBef>
                <a:buFontTx/>
                <a:buNone/>
              </a:pPr>
              <a:endParaRPr lang="fr-FR" altLang="fr-FR"/>
            </a:p>
          </p:txBody>
        </p:sp>
        <p:sp>
          <p:nvSpPr>
            <p:cNvPr id="101383" name="Rectangle 11"/>
            <p:cNvSpPr>
              <a:spLocks noChangeArrowheads="1"/>
            </p:cNvSpPr>
            <p:nvPr/>
          </p:nvSpPr>
          <p:spPr bwMode="auto">
            <a:xfrm>
              <a:off x="2660" y="1220"/>
              <a:ext cx="608" cy="72"/>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a:solidFill>
                    <a:schemeClr val="tx1"/>
                  </a:solidFill>
                  <a:latin typeface="Arial" charset="0"/>
                </a:defRPr>
              </a:lvl3pPr>
              <a:lvl4pPr marL="1600200" indent="-228600" algn="l">
                <a:spcBef>
                  <a:spcPct val="20000"/>
                </a:spcBef>
                <a:buChar char="–"/>
                <a:defRPr>
                  <a:solidFill>
                    <a:schemeClr val="tx1"/>
                  </a:solidFill>
                  <a:latin typeface="Arial" charset="0"/>
                </a:defRPr>
              </a:lvl4pPr>
              <a:lvl5pPr marL="2057400" indent="-228600" algn="l">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50000"/>
                </a:spcBef>
                <a:buFontTx/>
                <a:buNone/>
              </a:pPr>
              <a:endParaRPr lang="fr-FR" altLang="fr-FR"/>
            </a:p>
          </p:txBody>
        </p:sp>
        <p:pic>
          <p:nvPicPr>
            <p:cNvPr id="10138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 y="1222"/>
              <a:ext cx="130" cy="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Espace réservé du numéro de diapositive 3"/>
          <p:cNvSpPr>
            <a:spLocks noGrp="1"/>
          </p:cNvSpPr>
          <p:nvPr>
            <p:ph type="sldNum" sz="quarter" idx="12"/>
          </p:nvPr>
        </p:nvSpPr>
        <p:spPr/>
        <p:txBody>
          <a:bodyPr/>
          <a:lstStyle/>
          <a:p>
            <a:pPr algn="r">
              <a:defRPr/>
            </a:pPr>
            <a:r>
              <a:rPr lang="fr-FR" dirty="0"/>
              <a:t>PAGE </a:t>
            </a:r>
            <a:fld id="{457218ED-CE5D-4178-A2A4-3612452C22E6}" type="slidenum">
              <a:rPr lang="fr-FR"/>
              <a:pPr algn="r">
                <a:defRPr/>
              </a:pPr>
              <a:t>52</a:t>
            </a:fld>
            <a:endParaRPr lang="fr-FR" dirty="0"/>
          </a:p>
        </p:txBody>
      </p:sp>
      <p:sp>
        <p:nvSpPr>
          <p:cNvPr id="9" name="Titre 1"/>
          <p:cNvSpPr txBox="1">
            <a:spLocks/>
          </p:cNvSpPr>
          <p:nvPr/>
        </p:nvSpPr>
        <p:spPr>
          <a:xfrm>
            <a:off x="1187624" y="52388"/>
            <a:ext cx="7956376"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4. Review of MTR instrumentation around the World</a:t>
            </a:r>
            <a:endParaRPr lang="en-US" altLang="fr-FR" cap="none" dirty="0"/>
          </a:p>
        </p:txBody>
      </p:sp>
    </p:spTree>
    <p:extLst>
      <p:ext uri="{BB962C8B-B14F-4D97-AF65-F5344CB8AC3E}">
        <p14:creationId xmlns:p14="http://schemas.microsoft.com/office/powerpoint/2010/main" val="42029426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5"/>
          <p:cNvSpPr>
            <a:spLocks noGrp="1"/>
          </p:cNvSpPr>
          <p:nvPr>
            <p:ph type="title"/>
          </p:nvPr>
        </p:nvSpPr>
        <p:spPr bwMode="auto">
          <a:xfrm>
            <a:off x="6660232" y="5799138"/>
            <a:ext cx="2483769" cy="942975"/>
          </a:xfrm>
        </p:spPr>
        <p:txBody>
          <a:bodyPr wrap="square" numCol="1" compatLnSpc="1">
            <a:prstTxWarp prst="textNoShape">
              <a:avLst/>
            </a:prstTxWarp>
          </a:bodyPr>
          <a:lstStyle/>
          <a:p>
            <a:pPr eaLnBrk="1" hangingPunct="1"/>
            <a:r>
              <a:rPr lang="en-US" altLang="fr-FR" sz="800" dirty="0"/>
              <a:t>Nuclear Energy Division </a:t>
            </a:r>
            <a:br>
              <a:rPr lang="en-US" altLang="fr-FR" sz="800" dirty="0"/>
            </a:br>
            <a:r>
              <a:rPr lang="en-US" altLang="fr-FR" sz="800" dirty="0"/>
              <a:t>Reactor Studies </a:t>
            </a:r>
            <a:r>
              <a:rPr lang="en-US" altLang="fr-FR" sz="800" dirty="0" smtClean="0"/>
              <a:t>Department</a:t>
            </a:r>
            <a:br>
              <a:rPr lang="en-US" altLang="fr-FR" sz="800" dirty="0" smtClean="0"/>
            </a:br>
            <a:r>
              <a:rPr lang="en-US" altLang="fr-FR" sz="800" dirty="0" smtClean="0"/>
              <a:t>Experimental Physics Section</a:t>
            </a:r>
            <a:r>
              <a:rPr lang="en-US" altLang="fr-FR" sz="800" dirty="0"/>
              <a:t/>
            </a:r>
            <a:br>
              <a:rPr lang="en-US" altLang="fr-FR" sz="800" dirty="0"/>
            </a:br>
            <a:r>
              <a:rPr lang="en-US" altLang="fr-FR" sz="800" dirty="0" smtClean="0"/>
              <a:t>Instrumentation </a:t>
            </a:r>
            <a:r>
              <a:rPr lang="en-US" altLang="fr-FR" sz="800" dirty="0"/>
              <a:t>Sensors and Dosimetry Laboratory</a:t>
            </a:r>
            <a:br>
              <a:rPr lang="en-US" altLang="fr-FR" sz="800" dirty="0"/>
            </a:br>
            <a:endParaRPr lang="en-US" altLang="fr-FR" sz="800" dirty="0" smtClean="0"/>
          </a:p>
        </p:txBody>
      </p:sp>
      <p:sp>
        <p:nvSpPr>
          <p:cNvPr id="32771" name="Espace réservé du contenu 6"/>
          <p:cNvSpPr>
            <a:spLocks noGrp="1"/>
          </p:cNvSpPr>
          <p:nvPr>
            <p:ph idx="1"/>
          </p:nvPr>
        </p:nvSpPr>
        <p:spPr>
          <a:xfrm>
            <a:off x="3540125" y="5799138"/>
            <a:ext cx="3552825" cy="942975"/>
          </a:xfrm>
        </p:spPr>
        <p:txBody>
          <a:bodyPr/>
          <a:lstStyle/>
          <a:p>
            <a:pPr eaLnBrk="1" hangingPunct="1">
              <a:spcAft>
                <a:spcPct val="0"/>
              </a:spcAft>
            </a:pPr>
            <a:r>
              <a:rPr lang="en-US" altLang="fr-FR" dirty="0"/>
              <a:t>French alternative energies and atomic energy commission</a:t>
            </a:r>
          </a:p>
          <a:p>
            <a:pPr eaLnBrk="1" hangingPunct="1">
              <a:spcAft>
                <a:spcPct val="0"/>
              </a:spcAft>
            </a:pPr>
            <a:r>
              <a:rPr lang="en-US" altLang="fr-FR" dirty="0" smtClean="0"/>
              <a:t>Cadarache </a:t>
            </a:r>
            <a:r>
              <a:rPr lang="fr-FR" altLang="fr-FR" sz="900" b="1" dirty="0" smtClean="0">
                <a:solidFill>
                  <a:schemeClr val="bg2"/>
                </a:solidFill>
              </a:rPr>
              <a:t>| </a:t>
            </a:r>
            <a:r>
              <a:rPr lang="fr-FR" altLang="fr-FR" dirty="0"/>
              <a:t>F-13</a:t>
            </a:r>
            <a:r>
              <a:rPr lang="fr-FR" altLang="fr-FR" dirty="0" smtClean="0"/>
              <a:t>108 Saint-Paul-lez-Durance </a:t>
            </a:r>
            <a:r>
              <a:rPr lang="fr-FR" altLang="fr-FR" b="1" dirty="0" smtClean="0">
                <a:solidFill>
                  <a:schemeClr val="bg2"/>
                </a:solidFill>
              </a:rPr>
              <a:t>| </a:t>
            </a:r>
            <a:r>
              <a:rPr lang="fr-FR" altLang="fr-FR" dirty="0" smtClean="0"/>
              <a:t>France</a:t>
            </a:r>
          </a:p>
          <a:p>
            <a:pPr eaLnBrk="1" hangingPunct="1">
              <a:spcAft>
                <a:spcPct val="0"/>
              </a:spcAft>
              <a:buFont typeface="Arial" charset="0"/>
              <a:buNone/>
            </a:pPr>
            <a:r>
              <a:rPr lang="fr-FR" altLang="fr-FR" dirty="0" smtClean="0"/>
              <a:t>T. +33 (0)4  42 25 79 62 </a:t>
            </a:r>
            <a:r>
              <a:rPr lang="fr-FR" altLang="fr-FR" sz="900" b="1" dirty="0" smtClean="0">
                <a:solidFill>
                  <a:schemeClr val="bg2"/>
                </a:solidFill>
              </a:rPr>
              <a:t>|</a:t>
            </a:r>
            <a:r>
              <a:rPr lang="fr-FR" altLang="fr-FR" dirty="0" smtClean="0"/>
              <a:t> F. +33 (0)4 42 25 78 76</a:t>
            </a:r>
          </a:p>
          <a:p>
            <a:pPr eaLnBrk="1" hangingPunct="1">
              <a:spcAft>
                <a:spcPct val="0"/>
              </a:spcAft>
              <a:buFont typeface="Arial" charset="0"/>
              <a:buNone/>
            </a:pPr>
            <a:r>
              <a:rPr lang="fr-FR" altLang="fr-FR" dirty="0" smtClean="0"/>
              <a:t>Etablissement public à caractère industriel et commercial</a:t>
            </a:r>
          </a:p>
          <a:p>
            <a:pPr eaLnBrk="1" hangingPunct="1">
              <a:spcAft>
                <a:spcPct val="0"/>
              </a:spcAft>
              <a:buFont typeface="Arial" charset="0"/>
              <a:buNone/>
            </a:pPr>
            <a:r>
              <a:rPr lang="fr-FR" altLang="fr-FR" dirty="0" smtClean="0"/>
              <a:t>RCS Paris B 775 685 019</a:t>
            </a:r>
          </a:p>
        </p:txBody>
      </p:sp>
      <p:sp>
        <p:nvSpPr>
          <p:cNvPr id="2" name="Espace réservé de la date 1"/>
          <p:cNvSpPr>
            <a:spLocks noGrp="1"/>
          </p:cNvSpPr>
          <p:nvPr>
            <p:ph type="dt" sz="quarter" idx="10"/>
          </p:nvPr>
        </p:nvSpPr>
        <p:spPr/>
        <p:txBody>
          <a:bodyPr/>
          <a:lstStyle/>
          <a:p>
            <a:pPr>
              <a:defRPr/>
            </a:pPr>
            <a:fld id="{543FF7CE-97EC-4586-B3DF-51FAF4B33A99}" type="datetime4">
              <a:rPr lang="fr-FR"/>
              <a:pPr>
                <a:defRPr/>
              </a:pPr>
              <a:t>28 octobre 2017</a:t>
            </a:fld>
            <a:endParaRPr lang="fr-FR" dirty="0"/>
          </a:p>
        </p:txBody>
      </p:sp>
      <p:sp>
        <p:nvSpPr>
          <p:cNvPr id="19461" name="Espace réservé du numéro de diapositive 2"/>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DEBAD9FB-814C-4D4D-926A-81F467A43581}" type="slidenum">
              <a:rPr lang="fr-FR" dirty="0" smtClean="0">
                <a:solidFill>
                  <a:schemeClr val="bg1"/>
                </a:solidFill>
              </a:rPr>
              <a:pPr fontAlgn="base">
                <a:spcBef>
                  <a:spcPct val="0"/>
                </a:spcBef>
                <a:spcAft>
                  <a:spcPct val="0"/>
                </a:spcAft>
                <a:defRPr/>
              </a:pPr>
              <a:t>53</a:t>
            </a:fld>
            <a:endParaRPr lang="fr-FR" dirty="0" smtClean="0">
              <a:solidFill>
                <a:schemeClr val="bg1"/>
              </a:solidFill>
            </a:endParaRPr>
          </a:p>
        </p:txBody>
      </p:sp>
      <p:sp>
        <p:nvSpPr>
          <p:cNvPr id="19462" name="Espace réservé du pied de page 3"/>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CEA | 10 AVRIL 2012</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body" idx="1"/>
          </p:nvPr>
        </p:nvSpPr>
        <p:spPr>
          <a:xfrm>
            <a:off x="179388" y="1052513"/>
            <a:ext cx="8640762" cy="5046662"/>
          </a:xfrm>
        </p:spPr>
        <p:txBody>
          <a:bodyPr/>
          <a:lstStyle/>
          <a:p>
            <a:pPr marL="1333500" indent="-1231900" algn="ctr" eaLnBrk="1" hangingPunct="1"/>
            <a:r>
              <a:rPr lang="en-US" altLang="fr-FR" sz="2000" b="1" dirty="0" smtClean="0">
                <a:solidFill>
                  <a:srgbClr val="C00000"/>
                </a:solidFill>
              </a:rPr>
              <a:t>Main reactor measurement needs and R&amp;D programs</a:t>
            </a:r>
            <a:endParaRPr lang="en-US" altLang="fr-FR" sz="1400" b="1" u="sng" dirty="0" smtClean="0">
              <a:solidFill>
                <a:srgbClr val="C00000"/>
              </a:solidFill>
            </a:endParaRPr>
          </a:p>
          <a:p>
            <a:pPr marL="1333500" indent="-1231900" algn="ctr" eaLnBrk="1" hangingPunct="1"/>
            <a:endParaRPr lang="en-US" altLang="fr-FR" sz="1500" b="1" u="sng" dirty="0" smtClean="0"/>
          </a:p>
          <a:p>
            <a:pPr marL="1333500" indent="-1231900" algn="ctr"/>
            <a:endParaRPr lang="en-US" altLang="fr-FR" dirty="0" smtClean="0"/>
          </a:p>
        </p:txBody>
      </p:sp>
      <p:sp>
        <p:nvSpPr>
          <p:cNvPr id="14339" name="Espace réservé du numéro de diapositive 8"/>
          <p:cNvSpPr txBox="1">
            <a:spLocks noGrp="1"/>
          </p:cNvSpPr>
          <p:nvPr/>
        </p:nvSpPr>
        <p:spPr bwMode="auto">
          <a:xfrm>
            <a:off x="8024813" y="6303963"/>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fr-FR" altLang="fr-FR" sz="1000">
                <a:solidFill>
                  <a:srgbClr val="666666"/>
                </a:solidFill>
              </a:rPr>
              <a:t>  PAGE </a:t>
            </a:r>
            <a:fld id="{67660716-437A-458F-8C59-D8C888BFF4CF}" type="slidenum">
              <a:rPr lang="fr-FR" altLang="fr-FR" sz="1000">
                <a:solidFill>
                  <a:srgbClr val="666666"/>
                </a:solidFill>
              </a:rPr>
              <a:pPr eaLnBrk="1" hangingPunct="1">
                <a:spcAft>
                  <a:spcPct val="0"/>
                </a:spcAft>
                <a:buFontTx/>
                <a:buNone/>
              </a:pPr>
              <a:t>6</a:t>
            </a:fld>
            <a:endParaRPr lang="fr-FR" altLang="fr-FR" sz="1000">
              <a:solidFill>
                <a:srgbClr val="666666"/>
              </a:solidFill>
            </a:endParaRPr>
          </a:p>
        </p:txBody>
      </p:sp>
      <p:sp>
        <p:nvSpPr>
          <p:cNvPr id="8" name="Titre 1"/>
          <p:cNvSpPr>
            <a:spLocks noGrp="1"/>
          </p:cNvSpPr>
          <p:nvPr>
            <p:ph type="title"/>
          </p:nvPr>
        </p:nvSpPr>
        <p:spPr>
          <a:xfrm>
            <a:off x="1511300" y="52388"/>
            <a:ext cx="7632700" cy="909637"/>
          </a:xfrm>
        </p:spPr>
        <p:txBody>
          <a:bodyPr/>
          <a:lstStyle/>
          <a:p>
            <a:pPr>
              <a:defRPr/>
            </a:pPr>
            <a:r>
              <a:rPr lang="en-US" altLang="fr-FR" cap="none" dirty="0"/>
              <a:t>1. General requirements</a:t>
            </a:r>
            <a:endParaRPr lang="en-US" dirty="0"/>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81627" y="1686658"/>
            <a:ext cx="8710853" cy="469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p:cNvGraphicFramePr>
            <a:graphicFrameLocks noGrp="1"/>
          </p:cNvGraphicFramePr>
          <p:nvPr>
            <p:ph idx="1"/>
            <p:extLst>
              <p:ext uri="{D42A27DB-BD31-4B8C-83A1-F6EECF244321}">
                <p14:modId xmlns:p14="http://schemas.microsoft.com/office/powerpoint/2010/main" val="2413931273"/>
              </p:ext>
            </p:extLst>
          </p:nvPr>
        </p:nvGraphicFramePr>
        <p:xfrm>
          <a:off x="360656" y="1844824"/>
          <a:ext cx="8783344" cy="4571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p:cNvSpPr txBox="1"/>
          <p:nvPr/>
        </p:nvSpPr>
        <p:spPr>
          <a:xfrm>
            <a:off x="1979712" y="1146150"/>
            <a:ext cx="5440698" cy="707886"/>
          </a:xfrm>
          <a:prstGeom prst="rect">
            <a:avLst/>
          </a:prstGeom>
          <a:noFill/>
        </p:spPr>
        <p:txBody>
          <a:bodyPr wrap="square" rtlCol="0">
            <a:spAutoFit/>
          </a:bodyPr>
          <a:lstStyle/>
          <a:p>
            <a:pPr algn="ctr" eaLnBrk="1" hangingPunct="1">
              <a:spcBef>
                <a:spcPct val="0"/>
              </a:spcBef>
            </a:pPr>
            <a:r>
              <a:rPr lang="en-US" sz="2000" b="1" dirty="0" smtClean="0">
                <a:solidFill>
                  <a:srgbClr val="C00000"/>
                </a:solidFill>
                <a:sym typeface="Wingdings" panose="05000000000000000000" pitchFamily="2" charset="2"/>
              </a:rPr>
              <a:t>Ways to develop and qualify </a:t>
            </a:r>
            <a:r>
              <a:rPr lang="en-US" sz="2000" b="1" dirty="0" smtClean="0">
                <a:solidFill>
                  <a:srgbClr val="C00000"/>
                </a:solidFill>
                <a:sym typeface="Wingdings" panose="05000000000000000000" pitchFamily="2" charset="2"/>
              </a:rPr>
              <a:t>in-core </a:t>
            </a:r>
            <a:r>
              <a:rPr lang="en-US" sz="2000" b="1" dirty="0" smtClean="0">
                <a:solidFill>
                  <a:srgbClr val="C00000"/>
                </a:solidFill>
                <a:sym typeface="Wingdings" panose="05000000000000000000" pitchFamily="2" charset="2"/>
              </a:rPr>
              <a:t>instrumentation are changing</a:t>
            </a:r>
            <a:endParaRPr lang="en-US" sz="2000" b="1" dirty="0">
              <a:solidFill>
                <a:srgbClr val="C00000"/>
              </a:solidFill>
            </a:endParaRPr>
          </a:p>
        </p:txBody>
      </p:sp>
      <p:sp>
        <p:nvSpPr>
          <p:cNvPr id="30" name="Espace réservé du numéro de diapositive 8"/>
          <p:cNvSpPr txBox="1">
            <a:spLocks noGrp="1"/>
          </p:cNvSpPr>
          <p:nvPr/>
        </p:nvSpPr>
        <p:spPr bwMode="auto">
          <a:xfrm>
            <a:off x="7917309" y="6477791"/>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8"/>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9"/>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Bef>
                <a:spcPct val="0"/>
              </a:spcBef>
              <a:spcAft>
                <a:spcPct val="0"/>
              </a:spcAft>
              <a:buFontTx/>
              <a:buNone/>
            </a:pPr>
            <a:r>
              <a:rPr lang="fr-FR" altLang="fr-FR" sz="1000" dirty="0">
                <a:solidFill>
                  <a:srgbClr val="666666"/>
                </a:solidFill>
                <a:cs typeface="Arial" charset="0"/>
              </a:rPr>
              <a:t>  PAGE </a:t>
            </a:r>
            <a:fld id="{8EBAF8E3-4212-4584-938E-ADEDC63E6F8D}" type="slidenum">
              <a:rPr lang="fr-FR" altLang="fr-FR" sz="1000">
                <a:solidFill>
                  <a:srgbClr val="666666"/>
                </a:solidFill>
                <a:cs typeface="Arial" charset="0"/>
              </a:rPr>
              <a:pPr algn="r" eaLnBrk="1" hangingPunct="1">
                <a:spcBef>
                  <a:spcPct val="0"/>
                </a:spcBef>
                <a:spcAft>
                  <a:spcPct val="0"/>
                </a:spcAft>
                <a:buFontTx/>
                <a:buNone/>
              </a:pPr>
              <a:t>7</a:t>
            </a:fld>
            <a:endParaRPr lang="fr-FR" altLang="fr-FR" sz="1000" dirty="0">
              <a:solidFill>
                <a:srgbClr val="666666"/>
              </a:solidFill>
              <a:cs typeface="Arial" charset="0"/>
            </a:endParaRPr>
          </a:p>
        </p:txBody>
      </p:sp>
      <p:sp>
        <p:nvSpPr>
          <p:cNvPr id="12" name="Titre 1"/>
          <p:cNvSpPr>
            <a:spLocks noGrp="1"/>
          </p:cNvSpPr>
          <p:nvPr>
            <p:ph type="title"/>
          </p:nvPr>
        </p:nvSpPr>
        <p:spPr>
          <a:xfrm>
            <a:off x="1511300" y="52388"/>
            <a:ext cx="7632700" cy="909637"/>
          </a:xfrm>
        </p:spPr>
        <p:txBody>
          <a:bodyPr/>
          <a:lstStyle/>
          <a:p>
            <a:pPr>
              <a:defRPr/>
            </a:pPr>
            <a:r>
              <a:rPr lang="en-US" altLang="fr-FR" cap="none" dirty="0"/>
              <a:t>1. General requirements</a:t>
            </a:r>
            <a:endParaRPr lang="en-US" dirty="0"/>
          </a:p>
        </p:txBody>
      </p:sp>
    </p:spTree>
    <p:extLst>
      <p:ext uri="{BB962C8B-B14F-4D97-AF65-F5344CB8AC3E}">
        <p14:creationId xmlns:p14="http://schemas.microsoft.com/office/powerpoint/2010/main" val="3321550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364162" cy="4719638"/>
          </a:xfrm>
        </p:spPr>
        <p:txBody>
          <a:bodyPr wrap="square" numCol="1" compatLnSpc="1">
            <a:prstTxWarp prst="textNoShape">
              <a:avLst/>
            </a:prstTxWarp>
          </a:bodyPr>
          <a:lstStyle/>
          <a:p>
            <a:pPr eaLnBrk="1" hangingPunct="1">
              <a:lnSpc>
                <a:spcPct val="150000"/>
              </a:lnSpc>
              <a:spcBef>
                <a:spcPts val="600"/>
              </a:spcBef>
            </a:pPr>
            <a:r>
              <a:rPr lang="en-US" altLang="fr-FR" cap="none" dirty="0"/>
              <a:t>2. Conditions of measurement</a:t>
            </a:r>
            <a:br>
              <a:rPr lang="en-US" altLang="fr-FR" cap="none" dirty="0"/>
            </a:br>
            <a:r>
              <a:rPr lang="en-US" altLang="fr-FR" cap="none" dirty="0" smtClean="0"/>
              <a:t>	a</a:t>
            </a:r>
            <a:r>
              <a:rPr lang="en-US" altLang="fr-FR" cap="none" dirty="0"/>
              <a:t>. Physicochemical environment</a:t>
            </a:r>
            <a:br>
              <a:rPr lang="en-US" altLang="fr-FR" cap="none" dirty="0"/>
            </a:br>
            <a:r>
              <a:rPr lang="en-US" altLang="fr-FR" cap="none" dirty="0"/>
              <a:t>	</a:t>
            </a:r>
            <a:r>
              <a:rPr lang="en-US" altLang="fr-FR" cap="none" dirty="0" smtClean="0"/>
              <a:t>b</a:t>
            </a:r>
            <a:r>
              <a:rPr lang="en-US" altLang="fr-FR" cap="none" dirty="0"/>
              <a:t>. Effects of radiations</a:t>
            </a:r>
            <a:br>
              <a:rPr lang="en-US" altLang="fr-FR" cap="none" dirty="0"/>
            </a:br>
            <a:r>
              <a:rPr lang="en-US" altLang="fr-FR" cap="none" dirty="0"/>
              <a:t>	c. Operational issues</a:t>
            </a:r>
            <a:br>
              <a:rPr lang="en-US" altLang="fr-FR" cap="none" dirty="0"/>
            </a:br>
            <a:endParaRPr lang="en-US" altLang="fr-FR" cap="none" dirty="0"/>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28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8</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extLst>
      <p:ext uri="{BB962C8B-B14F-4D97-AF65-F5344CB8AC3E}">
        <p14:creationId xmlns:p14="http://schemas.microsoft.com/office/powerpoint/2010/main" val="4084187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18130" y="1052736"/>
            <a:ext cx="89183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indent="-342900" algn="ctr" eaLnBrk="1" hangingPunct="1">
              <a:spcBef>
                <a:spcPct val="0"/>
              </a:spcBef>
              <a:buFontTx/>
              <a:buNone/>
            </a:pPr>
            <a:r>
              <a:rPr lang="en-US" altLang="fr-FR" sz="2000" b="1" dirty="0">
                <a:solidFill>
                  <a:srgbClr val="C00000"/>
                </a:solidFill>
              </a:rPr>
              <a:t>Physicochemical </a:t>
            </a:r>
            <a:r>
              <a:rPr lang="en-US" altLang="fr-FR" sz="2000" b="1" dirty="0" smtClean="0">
                <a:solidFill>
                  <a:srgbClr val="C00000"/>
                </a:solidFill>
              </a:rPr>
              <a:t>environment of </a:t>
            </a:r>
            <a:r>
              <a:rPr lang="en-US" altLang="fr-FR" sz="2000" b="1" dirty="0" smtClean="0">
                <a:solidFill>
                  <a:srgbClr val="C00000"/>
                </a:solidFill>
              </a:rPr>
              <a:t>in-core </a:t>
            </a:r>
            <a:r>
              <a:rPr lang="en-US" altLang="fr-FR" sz="2000" b="1" dirty="0" smtClean="0">
                <a:solidFill>
                  <a:srgbClr val="C00000"/>
                </a:solidFill>
              </a:rPr>
              <a:t>instrumentation</a:t>
            </a:r>
            <a:endParaRPr lang="en-US" altLang="fr-FR" sz="2000" b="1" dirty="0">
              <a:solidFill>
                <a:srgbClr val="C00000"/>
              </a:solidFill>
            </a:endParaRPr>
          </a:p>
        </p:txBody>
      </p:sp>
      <p:sp>
        <p:nvSpPr>
          <p:cNvPr id="535556" name="Text Box 4"/>
          <p:cNvSpPr txBox="1">
            <a:spLocks noChangeArrowheads="1"/>
          </p:cNvSpPr>
          <p:nvPr/>
        </p:nvSpPr>
        <p:spPr bwMode="auto">
          <a:xfrm>
            <a:off x="118129" y="1548553"/>
            <a:ext cx="87518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spcBef>
                <a:spcPct val="50000"/>
              </a:spcBef>
              <a:buFontTx/>
              <a:buNone/>
            </a:pPr>
            <a:r>
              <a:rPr lang="en-US" altLang="fr-FR" b="1" dirty="0" smtClean="0"/>
              <a:t>High temperature:</a:t>
            </a:r>
            <a:r>
              <a:rPr lang="fr-FR" altLang="fr-FR" b="1" dirty="0">
                <a:solidFill>
                  <a:schemeClr val="accent2"/>
                </a:solidFill>
              </a:rPr>
              <a:t>	</a:t>
            </a:r>
          </a:p>
          <a:p>
            <a:pPr>
              <a:spcBef>
                <a:spcPct val="50000"/>
              </a:spcBef>
              <a:buFontTx/>
              <a:buNone/>
            </a:pPr>
            <a:r>
              <a:rPr lang="fr-FR" altLang="fr-FR" dirty="0">
                <a:solidFill>
                  <a:srgbClr val="666666"/>
                </a:solidFill>
                <a:sym typeface="Wingdings" pitchFamily="2" charset="2"/>
              </a:rPr>
              <a:t>	 </a:t>
            </a:r>
            <a:r>
              <a:rPr lang="fr-FR" altLang="fr-FR" dirty="0" smtClean="0">
                <a:solidFill>
                  <a:srgbClr val="666666"/>
                </a:solidFill>
                <a:sym typeface="Wingdings" pitchFamily="2" charset="2"/>
              </a:rPr>
              <a:t>LWR conditions : </a:t>
            </a:r>
            <a:r>
              <a:rPr lang="fr-FR" altLang="fr-FR" dirty="0">
                <a:solidFill>
                  <a:srgbClr val="666666"/>
                </a:solidFill>
                <a:sym typeface="Wingdings" pitchFamily="2" charset="2"/>
              </a:rPr>
              <a:t>300-400°C </a:t>
            </a:r>
            <a:r>
              <a:rPr lang="en-US" altLang="fr-FR" dirty="0" smtClean="0">
                <a:solidFill>
                  <a:srgbClr val="666666"/>
                </a:solidFill>
                <a:sym typeface="Wingdings" pitchFamily="2" charset="2"/>
              </a:rPr>
              <a:t>continuous</a:t>
            </a:r>
            <a:r>
              <a:rPr lang="fr-FR" altLang="fr-FR" dirty="0" smtClean="0">
                <a:solidFill>
                  <a:srgbClr val="666666"/>
                </a:solidFill>
                <a:sym typeface="Wingdings" pitchFamily="2" charset="2"/>
              </a:rPr>
              <a:t> (</a:t>
            </a:r>
            <a:r>
              <a:rPr lang="en-US" altLang="fr-FR" dirty="0" smtClean="0">
                <a:solidFill>
                  <a:srgbClr val="666666"/>
                </a:solidFill>
                <a:sym typeface="Wingdings" pitchFamily="2" charset="2"/>
              </a:rPr>
              <a:t>up to 1200-1800°C in transients</a:t>
            </a:r>
            <a:r>
              <a:rPr lang="fr-FR" altLang="fr-FR" dirty="0" smtClean="0">
                <a:solidFill>
                  <a:srgbClr val="666666"/>
                </a:solidFill>
                <a:sym typeface="Wingdings" pitchFamily="2" charset="2"/>
              </a:rPr>
              <a:t>)</a:t>
            </a:r>
            <a:endParaRPr lang="fr-FR" altLang="fr-FR" dirty="0">
              <a:solidFill>
                <a:srgbClr val="666666"/>
              </a:solidFill>
              <a:sym typeface="Wingdings" pitchFamily="2" charset="2"/>
            </a:endParaRPr>
          </a:p>
          <a:p>
            <a:pPr>
              <a:buFontTx/>
              <a:buNone/>
            </a:pPr>
            <a:r>
              <a:rPr lang="fr-FR" altLang="fr-FR" dirty="0">
                <a:solidFill>
                  <a:srgbClr val="666666"/>
                </a:solidFill>
                <a:sym typeface="Wingdings" pitchFamily="2" charset="2"/>
              </a:rPr>
              <a:t>	 </a:t>
            </a:r>
            <a:r>
              <a:rPr lang="en-US" altLang="fr-FR" dirty="0" smtClean="0">
                <a:solidFill>
                  <a:srgbClr val="666666"/>
                </a:solidFill>
                <a:sym typeface="Wingdings" pitchFamily="2" charset="2"/>
              </a:rPr>
              <a:t>SFR conditions : 400-500°C continuous</a:t>
            </a:r>
          </a:p>
          <a:p>
            <a:pPr>
              <a:buFontTx/>
              <a:buNone/>
            </a:pPr>
            <a:r>
              <a:rPr lang="fr-FR" altLang="fr-FR" dirty="0">
                <a:solidFill>
                  <a:srgbClr val="666666"/>
                </a:solidFill>
                <a:sym typeface="Wingdings" pitchFamily="2" charset="2"/>
              </a:rPr>
              <a:t>	</a:t>
            </a:r>
            <a:r>
              <a:rPr lang="en-US" altLang="fr-FR" dirty="0" smtClean="0">
                <a:solidFill>
                  <a:srgbClr val="666666"/>
                </a:solidFill>
                <a:sym typeface="Wingdings" pitchFamily="2" charset="2"/>
              </a:rPr>
              <a:t> HTR-VHTR conditions, materials for fusion : 800-1200°C continuous</a:t>
            </a:r>
          </a:p>
          <a:p>
            <a:pPr>
              <a:spcBef>
                <a:spcPct val="50000"/>
              </a:spcBef>
              <a:buFontTx/>
              <a:buNone/>
            </a:pPr>
            <a:r>
              <a:rPr lang="fr-FR" altLang="fr-FR" b="1" dirty="0" smtClean="0"/>
              <a:t> </a:t>
            </a:r>
            <a:r>
              <a:rPr lang="en-US" altLang="fr-FR" b="1" dirty="0" smtClean="0"/>
              <a:t>Various media: 	</a:t>
            </a:r>
          </a:p>
          <a:p>
            <a:pPr>
              <a:buFontTx/>
              <a:buNone/>
            </a:pPr>
            <a:r>
              <a:rPr lang="en-US" altLang="fr-FR" dirty="0" smtClean="0">
                <a:solidFill>
                  <a:srgbClr val="666666"/>
                </a:solidFill>
                <a:sym typeface="Wingdings" pitchFamily="2" charset="2"/>
              </a:rPr>
              <a:t>	 </a:t>
            </a:r>
            <a:r>
              <a:rPr lang="en-US" altLang="fr-FR" dirty="0" smtClean="0">
                <a:solidFill>
                  <a:srgbClr val="666666"/>
                </a:solidFill>
              </a:rPr>
              <a:t>Pressurized water (+ bore and lithium)	</a:t>
            </a:r>
          </a:p>
          <a:p>
            <a:pPr>
              <a:buFontTx/>
              <a:buNone/>
            </a:pPr>
            <a:r>
              <a:rPr lang="en-US" altLang="fr-FR" dirty="0" smtClean="0">
                <a:solidFill>
                  <a:srgbClr val="666666"/>
                </a:solidFill>
              </a:rPr>
              <a:t>	</a:t>
            </a:r>
            <a:r>
              <a:rPr lang="en-US" altLang="fr-FR" dirty="0" smtClean="0">
                <a:solidFill>
                  <a:srgbClr val="666666"/>
                </a:solidFill>
                <a:sym typeface="Wingdings" pitchFamily="2" charset="2"/>
              </a:rPr>
              <a:t> Liquid metals (</a:t>
            </a:r>
            <a:r>
              <a:rPr lang="en-US" altLang="fr-FR" dirty="0" err="1" smtClean="0">
                <a:solidFill>
                  <a:srgbClr val="666666"/>
                </a:solidFill>
                <a:sym typeface="Wingdings" pitchFamily="2" charset="2"/>
              </a:rPr>
              <a:t>NaK</a:t>
            </a:r>
            <a:r>
              <a:rPr lang="en-US" altLang="fr-FR" dirty="0" smtClean="0">
                <a:solidFill>
                  <a:srgbClr val="666666"/>
                </a:solidFill>
                <a:sym typeface="Wingdings" pitchFamily="2" charset="2"/>
              </a:rPr>
              <a:t>, </a:t>
            </a:r>
            <a:r>
              <a:rPr lang="en-US" altLang="fr-FR" dirty="0" smtClean="0">
                <a:solidFill>
                  <a:srgbClr val="666666"/>
                </a:solidFill>
                <a:sym typeface="Wingdings" pitchFamily="2" charset="2"/>
              </a:rPr>
              <a:t>Na…)</a:t>
            </a:r>
            <a:endParaRPr lang="en-US" altLang="fr-FR" dirty="0" smtClean="0">
              <a:solidFill>
                <a:srgbClr val="666666"/>
              </a:solidFill>
              <a:sym typeface="Wingdings" pitchFamily="2" charset="2"/>
            </a:endParaRPr>
          </a:p>
          <a:p>
            <a:pPr>
              <a:buFontTx/>
              <a:buNone/>
            </a:pPr>
            <a:r>
              <a:rPr lang="en-US" altLang="fr-FR" dirty="0" smtClean="0">
                <a:solidFill>
                  <a:srgbClr val="666666"/>
                </a:solidFill>
                <a:sym typeface="Wingdings" pitchFamily="2" charset="2"/>
              </a:rPr>
              <a:t>	 High-temperature gas</a:t>
            </a:r>
          </a:p>
          <a:p>
            <a:pPr>
              <a:spcBef>
                <a:spcPct val="50000"/>
              </a:spcBef>
              <a:buNone/>
            </a:pPr>
            <a:endParaRPr lang="fr-FR" dirty="0"/>
          </a:p>
          <a:p>
            <a:pPr>
              <a:spcBef>
                <a:spcPct val="50000"/>
              </a:spcBef>
              <a:buFontTx/>
              <a:buNone/>
            </a:pPr>
            <a:endParaRPr lang="en-US" altLang="fr-FR" dirty="0">
              <a:solidFill>
                <a:schemeClr val="accent2"/>
              </a:solidFill>
            </a:endParaRPr>
          </a:p>
        </p:txBody>
      </p:sp>
      <p:pic>
        <p:nvPicPr>
          <p:cNvPr id="536520" name="Picture 9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901" y="4545481"/>
            <a:ext cx="6467491" cy="219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6521" name="Text Box 969"/>
          <p:cNvSpPr txBox="1">
            <a:spLocks noChangeArrowheads="1"/>
          </p:cNvSpPr>
          <p:nvPr/>
        </p:nvSpPr>
        <p:spPr bwMode="auto">
          <a:xfrm>
            <a:off x="4571464" y="4276328"/>
            <a:ext cx="35632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tabLst>
                <a:tab pos="534988" algn="l"/>
              </a:tabLst>
              <a:defRPr>
                <a:solidFill>
                  <a:schemeClr val="tx1"/>
                </a:solidFill>
                <a:latin typeface="Arial" charset="0"/>
              </a:defRPr>
            </a:lvl1pPr>
            <a:lvl2pPr marL="742950" indent="-285750" algn="l">
              <a:spcBef>
                <a:spcPct val="20000"/>
              </a:spcBef>
              <a:buChar char="–"/>
              <a:tabLst>
                <a:tab pos="534988" algn="l"/>
              </a:tabLst>
              <a:defRPr>
                <a:solidFill>
                  <a:schemeClr val="tx1"/>
                </a:solidFill>
                <a:latin typeface="Arial" charset="0"/>
              </a:defRPr>
            </a:lvl2pPr>
            <a:lvl3pPr marL="1143000" indent="-228600" algn="l">
              <a:spcBef>
                <a:spcPct val="20000"/>
              </a:spcBef>
              <a:buChar char="•"/>
              <a:tabLst>
                <a:tab pos="534988" algn="l"/>
              </a:tabLst>
              <a:defRPr>
                <a:solidFill>
                  <a:schemeClr val="tx1"/>
                </a:solidFill>
                <a:latin typeface="Arial" charset="0"/>
              </a:defRPr>
            </a:lvl3pPr>
            <a:lvl4pPr marL="1600200" indent="-228600" algn="l">
              <a:spcBef>
                <a:spcPct val="20000"/>
              </a:spcBef>
              <a:buChar char="–"/>
              <a:tabLst>
                <a:tab pos="534988" algn="l"/>
              </a:tabLst>
              <a:defRPr>
                <a:solidFill>
                  <a:schemeClr val="tx1"/>
                </a:solidFill>
                <a:latin typeface="Arial" charset="0"/>
              </a:defRPr>
            </a:lvl4pPr>
            <a:lvl5pPr marL="2057400" indent="-228600" algn="l">
              <a:spcBef>
                <a:spcPct val="20000"/>
              </a:spcBef>
              <a:buChar char="»"/>
              <a:tabLst>
                <a:tab pos="534988" algn="l"/>
              </a:tabLst>
              <a:defRPr>
                <a:solidFill>
                  <a:schemeClr val="tx1"/>
                </a:solidFill>
                <a:latin typeface="Arial" charset="0"/>
              </a:defRPr>
            </a:lvl5pPr>
            <a:lvl6pPr marL="2514600" indent="-228600" eaLnBrk="0" fontAlgn="base" hangingPunct="0">
              <a:spcBef>
                <a:spcPct val="20000"/>
              </a:spcBef>
              <a:spcAft>
                <a:spcPct val="0"/>
              </a:spcAft>
              <a:buChar char="»"/>
              <a:tabLst>
                <a:tab pos="534988" algn="l"/>
              </a:tabLst>
              <a:defRPr>
                <a:solidFill>
                  <a:schemeClr val="tx1"/>
                </a:solidFill>
                <a:latin typeface="Arial" charset="0"/>
              </a:defRPr>
            </a:lvl6pPr>
            <a:lvl7pPr marL="2971800" indent="-228600" eaLnBrk="0" fontAlgn="base" hangingPunct="0">
              <a:spcBef>
                <a:spcPct val="20000"/>
              </a:spcBef>
              <a:spcAft>
                <a:spcPct val="0"/>
              </a:spcAft>
              <a:buChar char="»"/>
              <a:tabLst>
                <a:tab pos="534988" algn="l"/>
              </a:tabLst>
              <a:defRPr>
                <a:solidFill>
                  <a:schemeClr val="tx1"/>
                </a:solidFill>
                <a:latin typeface="Arial" charset="0"/>
              </a:defRPr>
            </a:lvl7pPr>
            <a:lvl8pPr marL="3429000" indent="-228600" eaLnBrk="0" fontAlgn="base" hangingPunct="0">
              <a:spcBef>
                <a:spcPct val="20000"/>
              </a:spcBef>
              <a:spcAft>
                <a:spcPct val="0"/>
              </a:spcAft>
              <a:buChar char="»"/>
              <a:tabLst>
                <a:tab pos="534988" algn="l"/>
              </a:tabLst>
              <a:defRPr>
                <a:solidFill>
                  <a:schemeClr val="tx1"/>
                </a:solidFill>
                <a:latin typeface="Arial" charset="0"/>
              </a:defRPr>
            </a:lvl8pPr>
            <a:lvl9pPr marL="3886200" indent="-228600" eaLnBrk="0" fontAlgn="base" hangingPunct="0">
              <a:spcBef>
                <a:spcPct val="20000"/>
              </a:spcBef>
              <a:spcAft>
                <a:spcPct val="0"/>
              </a:spcAft>
              <a:buChar char="»"/>
              <a:tabLst>
                <a:tab pos="534988" algn="l"/>
              </a:tabLst>
              <a:defRPr>
                <a:solidFill>
                  <a:schemeClr val="tx1"/>
                </a:solidFill>
                <a:latin typeface="Arial" charset="0"/>
              </a:defRPr>
            </a:lvl9pPr>
          </a:lstStyle>
          <a:p>
            <a:pPr algn="ctr">
              <a:spcBef>
                <a:spcPct val="50000"/>
              </a:spcBef>
              <a:buFontTx/>
              <a:buNone/>
            </a:pPr>
            <a:r>
              <a:rPr lang="en-US" altLang="fr-FR" sz="1400" i="1" dirty="0" smtClean="0"/>
              <a:t>Typical alloys used for </a:t>
            </a:r>
            <a:r>
              <a:rPr lang="en-US" altLang="fr-FR" sz="1400" i="1" dirty="0" smtClean="0"/>
              <a:t>in-core </a:t>
            </a:r>
            <a:r>
              <a:rPr lang="en-US" altLang="fr-FR" sz="1400" i="1" dirty="0" smtClean="0"/>
              <a:t>components</a:t>
            </a:r>
            <a:endParaRPr lang="en-US" altLang="fr-FR" sz="1400" i="1" dirty="0"/>
          </a:p>
        </p:txBody>
      </p:sp>
      <p:sp>
        <p:nvSpPr>
          <p:cNvPr id="4" name="Espace réservé du numéro de diapositive 3"/>
          <p:cNvSpPr>
            <a:spLocks noGrp="1"/>
          </p:cNvSpPr>
          <p:nvPr>
            <p:ph type="sldNum" sz="quarter" idx="12"/>
          </p:nvPr>
        </p:nvSpPr>
        <p:spPr/>
        <p:txBody>
          <a:bodyPr/>
          <a:lstStyle/>
          <a:p>
            <a:pPr>
              <a:defRPr/>
            </a:pPr>
            <a:r>
              <a:rPr lang="fr-FR"/>
              <a:t>PAGE </a:t>
            </a:r>
            <a:fld id="{EBA58ED7-A801-4F85-95E8-A047784BBCE3}" type="slidenum">
              <a:rPr lang="fr-FR"/>
              <a:pPr>
                <a:defRPr/>
              </a:pPr>
              <a:t>9</a:t>
            </a:fld>
            <a:endParaRPr lang="fr-FR"/>
          </a:p>
        </p:txBody>
      </p:sp>
      <p:sp>
        <p:nvSpPr>
          <p:cNvPr id="8"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2. Conditions of </a:t>
            </a:r>
            <a:r>
              <a:rPr lang="en-US" altLang="fr-FR" cap="none" dirty="0" smtClean="0"/>
              <a:t>measurement</a:t>
            </a:r>
          </a:p>
          <a:p>
            <a:pPr>
              <a:defRPr/>
            </a:pPr>
            <a:r>
              <a:rPr lang="en-US" altLang="fr-FR" cap="none" dirty="0" smtClean="0"/>
              <a:t>	a</a:t>
            </a:r>
            <a:r>
              <a:rPr lang="en-US" altLang="fr-FR" cap="none" dirty="0"/>
              <a:t>. Physicochemical </a:t>
            </a:r>
            <a:r>
              <a:rPr lang="en-US" altLang="fr-FR" cap="none" dirty="0" smtClean="0"/>
              <a:t>environment</a:t>
            </a:r>
            <a:endParaRPr lang="en-US" altLang="fr-FR" cap="none" dirty="0"/>
          </a:p>
        </p:txBody>
      </p:sp>
      <p:graphicFrame>
        <p:nvGraphicFramePr>
          <p:cNvPr id="2" name="Tableau 1"/>
          <p:cNvGraphicFramePr>
            <a:graphicFrameLocks noGrp="1"/>
          </p:cNvGraphicFramePr>
          <p:nvPr>
            <p:extLst>
              <p:ext uri="{D42A27DB-BD31-4B8C-83A1-F6EECF244321}">
                <p14:modId xmlns:p14="http://schemas.microsoft.com/office/powerpoint/2010/main" val="741406571"/>
              </p:ext>
            </p:extLst>
          </p:nvPr>
        </p:nvGraphicFramePr>
        <p:xfrm>
          <a:off x="1619672" y="4584106"/>
          <a:ext cx="1800200" cy="2157266"/>
        </p:xfrm>
        <a:graphic>
          <a:graphicData uri="http://schemas.openxmlformats.org/drawingml/2006/table">
            <a:tbl>
              <a:tblPr firstRow="1" bandRow="1">
                <a:tableStyleId>{5C22544A-7EE6-4342-B048-85BDC9FD1C3A}</a:tableStyleId>
              </a:tblPr>
              <a:tblGrid>
                <a:gridCol w="1800200"/>
              </a:tblGrid>
              <a:tr h="272261">
                <a:tc>
                  <a:txBody>
                    <a:bodyPr/>
                    <a:lstStyle/>
                    <a:p>
                      <a:pPr algn="ctr"/>
                      <a:r>
                        <a:rPr lang="en-US" sz="1000" b="1" noProof="0" dirty="0" smtClean="0">
                          <a:solidFill>
                            <a:schemeClr val="tx1"/>
                          </a:solidFill>
                        </a:rPr>
                        <a:t>Type</a:t>
                      </a:r>
                      <a:endParaRPr lang="en-US" sz="1000" b="1" noProof="0" dirty="0">
                        <a:solidFill>
                          <a:schemeClr val="tx1"/>
                        </a:solidFil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209445">
                <a:tc>
                  <a:txBody>
                    <a:bodyPr/>
                    <a:lstStyle/>
                    <a:p>
                      <a:r>
                        <a:rPr lang="en-US" sz="1000" b="1" noProof="0" dirty="0" smtClean="0">
                          <a:solidFill>
                            <a:schemeClr val="tx1"/>
                          </a:solidFill>
                        </a:rPr>
                        <a:t>  Stainless steels</a:t>
                      </a:r>
                      <a:endParaRPr lang="en-US" sz="1000" b="1" noProof="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09445">
                <a:tc>
                  <a:txBody>
                    <a:bodyPr/>
                    <a:lstStyle/>
                    <a:p>
                      <a:r>
                        <a:rPr lang="en-US" sz="1000" b="0" noProof="0" dirty="0" smtClean="0">
                          <a:solidFill>
                            <a:schemeClr val="tx1"/>
                          </a:solidFill>
                        </a:rPr>
                        <a:t>     AISI 304 L</a:t>
                      </a:r>
                      <a:endParaRPr lang="en-US" sz="1000" b="0" noProof="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09445">
                <a:tc>
                  <a:txBody>
                    <a:bodyPr/>
                    <a:lstStyle/>
                    <a:p>
                      <a:r>
                        <a:rPr lang="en-US" sz="1000" b="0" noProof="0" dirty="0" smtClean="0">
                          <a:solidFill>
                            <a:schemeClr val="tx1"/>
                          </a:solidFill>
                        </a:rPr>
                        <a:t>     AISI 316 L</a:t>
                      </a:r>
                      <a:endParaRPr lang="en-US" sz="1000" b="0" noProof="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09445">
                <a:tc>
                  <a:txBody>
                    <a:bodyPr/>
                    <a:lstStyle/>
                    <a:p>
                      <a:r>
                        <a:rPr lang="en-US" sz="1000" b="1" noProof="0" dirty="0" smtClean="0">
                          <a:solidFill>
                            <a:schemeClr val="tx1"/>
                          </a:solidFill>
                        </a:rPr>
                        <a:t>  Nickel alloys (Inconel)</a:t>
                      </a:r>
                      <a:endParaRPr lang="en-US" sz="1000" b="1" noProof="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lumMod val="95000"/>
                      </a:schemeClr>
                    </a:solidFill>
                  </a:tcPr>
                </a:tc>
              </a:tr>
              <a:tr h="209445">
                <a:tc>
                  <a:txBody>
                    <a:bodyPr/>
                    <a:lstStyle/>
                    <a:p>
                      <a:r>
                        <a:rPr lang="en-US" sz="1000" b="0" noProof="0" dirty="0" smtClean="0">
                          <a:solidFill>
                            <a:schemeClr val="tx1"/>
                          </a:solidFill>
                        </a:rPr>
                        <a:t>     Alloy</a:t>
                      </a:r>
                      <a:r>
                        <a:rPr lang="en-US" sz="1000" b="0" baseline="0" noProof="0" dirty="0" smtClean="0">
                          <a:solidFill>
                            <a:schemeClr val="tx1"/>
                          </a:solidFill>
                        </a:rPr>
                        <a:t> 600</a:t>
                      </a:r>
                      <a:endParaRPr lang="en-US" sz="1000" b="0" noProof="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lumMod val="95000"/>
                      </a:schemeClr>
                    </a:solidFill>
                  </a:tcPr>
                </a:tc>
              </a:tr>
              <a:tr h="209445">
                <a:tc>
                  <a:txBody>
                    <a:bodyPr/>
                    <a:lstStyle/>
                    <a:p>
                      <a:r>
                        <a:rPr lang="en-US" sz="1000" b="0" noProof="0" dirty="0" smtClean="0">
                          <a:solidFill>
                            <a:schemeClr val="tx1"/>
                          </a:solidFill>
                        </a:rPr>
                        <a:t>     Alloy 718</a:t>
                      </a:r>
                      <a:endParaRPr lang="en-US" sz="1000" b="0" noProof="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09445">
                <a:tc>
                  <a:txBody>
                    <a:bodyPr/>
                    <a:lstStyle/>
                    <a:p>
                      <a:r>
                        <a:rPr lang="en-US" sz="1000" b="1" noProof="0" dirty="0" smtClean="0">
                          <a:solidFill>
                            <a:schemeClr val="tx1"/>
                          </a:solidFill>
                        </a:rPr>
                        <a:t>  Zirconium alloys</a:t>
                      </a:r>
                      <a:endParaRPr lang="en-US" sz="1000" b="1" noProof="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lumMod val="95000"/>
                      </a:schemeClr>
                    </a:solidFill>
                  </a:tcPr>
                </a:tc>
              </a:tr>
              <a:tr h="209445">
                <a:tc>
                  <a:txBody>
                    <a:bodyPr/>
                    <a:lstStyle/>
                    <a:p>
                      <a:r>
                        <a:rPr lang="en-US" sz="1000" b="0" noProof="0" dirty="0" smtClean="0">
                          <a:solidFill>
                            <a:schemeClr val="tx1"/>
                          </a:solidFill>
                        </a:rPr>
                        <a:t>     </a:t>
                      </a:r>
                      <a:r>
                        <a:rPr lang="en-US" sz="1000" b="0" noProof="0" dirty="0" err="1" smtClean="0">
                          <a:solidFill>
                            <a:schemeClr val="tx1"/>
                          </a:solidFill>
                        </a:rPr>
                        <a:t>Zircaloy</a:t>
                      </a:r>
                      <a:r>
                        <a:rPr lang="en-US" sz="1000" b="0" baseline="0" noProof="0" dirty="0" smtClean="0">
                          <a:solidFill>
                            <a:schemeClr val="tx1"/>
                          </a:solidFill>
                        </a:rPr>
                        <a:t> 4</a:t>
                      </a:r>
                      <a:endParaRPr lang="en-US" sz="1000" b="0" noProof="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lumMod val="95000"/>
                      </a:schemeClr>
                    </a:solidFill>
                  </a:tcPr>
                </a:tc>
              </a:tr>
              <a:tr h="209445">
                <a:tc>
                  <a:txBody>
                    <a:bodyPr/>
                    <a:lstStyle/>
                    <a:p>
                      <a:r>
                        <a:rPr lang="en-US" sz="1000" b="0" noProof="0" dirty="0" smtClean="0">
                          <a:solidFill>
                            <a:schemeClr val="tx1"/>
                          </a:solidFill>
                        </a:rPr>
                        <a:t>     </a:t>
                      </a:r>
                      <a:r>
                        <a:rPr lang="en-US" sz="1000" b="0" noProof="0" dirty="0" err="1" smtClean="0">
                          <a:solidFill>
                            <a:schemeClr val="tx1"/>
                          </a:solidFill>
                        </a:rPr>
                        <a:t>Zr-Nb</a:t>
                      </a:r>
                      <a:r>
                        <a:rPr lang="en-US" sz="1000" b="0" noProof="0" dirty="0" smtClean="0">
                          <a:solidFill>
                            <a:schemeClr val="tx1"/>
                          </a:solidFill>
                        </a:rPr>
                        <a:t> </a:t>
                      </a:r>
                      <a:endParaRPr lang="en-US" sz="1000" b="0" noProof="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4178813490"/>
              </p:ext>
            </p:extLst>
          </p:nvPr>
        </p:nvGraphicFramePr>
        <p:xfrm>
          <a:off x="7024444" y="4581128"/>
          <a:ext cx="1075948" cy="280783"/>
        </p:xfrm>
        <a:graphic>
          <a:graphicData uri="http://schemas.openxmlformats.org/drawingml/2006/table">
            <a:tbl>
              <a:tblPr firstRow="1" bandRow="1">
                <a:tableStyleId>{5C22544A-7EE6-4342-B048-85BDC9FD1C3A}</a:tableStyleId>
              </a:tblPr>
              <a:tblGrid>
                <a:gridCol w="1075948"/>
              </a:tblGrid>
              <a:tr h="280783">
                <a:tc>
                  <a:txBody>
                    <a:bodyPr/>
                    <a:lstStyle/>
                    <a:p>
                      <a:r>
                        <a:rPr lang="en-US" sz="1000" noProof="0" dirty="0" smtClean="0">
                          <a:solidFill>
                            <a:schemeClr val="tx1"/>
                          </a:solidFill>
                        </a:rPr>
                        <a:t>Others</a:t>
                      </a:r>
                      <a:endParaRPr lang="en-US" sz="1000" noProof="0" dirty="0">
                        <a:solidFill>
                          <a:schemeClr val="tx1"/>
                        </a:solidFill>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accent3">
                        <a:lumMod val="60000"/>
                        <a:lumOff val="40000"/>
                      </a:schemeClr>
                    </a:solidFill>
                  </a:tcPr>
                </a:tc>
              </a:tr>
            </a:tbl>
          </a:graphicData>
        </a:graphic>
      </p:graphicFrame>
    </p:spTree>
    <p:extLst>
      <p:ext uri="{BB962C8B-B14F-4D97-AF65-F5344CB8AC3E}">
        <p14:creationId xmlns:p14="http://schemas.microsoft.com/office/powerpoint/2010/main" val="91664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Masque principal">
  <a:themeElements>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4782</TotalTime>
  <Words>2508</Words>
  <Application>Microsoft Office PowerPoint</Application>
  <PresentationFormat>Affichage à l'écran (4:3)</PresentationFormat>
  <Paragraphs>665</Paragraphs>
  <Slides>53</Slides>
  <Notes>4</Notes>
  <HiddenSlides>3</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53</vt:i4>
      </vt:variant>
    </vt:vector>
  </HeadingPairs>
  <TitlesOfParts>
    <vt:vector size="55" baseType="lpstr">
      <vt:lpstr>Masque principal</vt:lpstr>
      <vt:lpstr>Document</vt:lpstr>
      <vt:lpstr>In-core Instrumentation  for MTR Experiments</vt:lpstr>
      <vt:lpstr>In-core Instrumentation for MTR Experiments</vt:lpstr>
      <vt:lpstr>1. General requirements</vt:lpstr>
      <vt:lpstr>1. General requirements</vt:lpstr>
      <vt:lpstr>1. General requirements</vt:lpstr>
      <vt:lpstr>1. General requirements</vt:lpstr>
      <vt:lpstr>1. General requirements</vt:lpstr>
      <vt:lpstr>2. Conditions of measurement  a. Physicochemical environment  b. Effects of radiations  c. Operational issues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Examples of in-core instrumentation   3.1. Neutron and gamma flux</vt:lpstr>
      <vt:lpstr>3. Examples of in-core instrumentation  3.1. Neutron and gamma flux</vt:lpstr>
      <vt:lpstr>3. Examples of in-core instrumentation  3.1. Neutron and gamma flux</vt:lpstr>
      <vt:lpstr>Présentation PowerPoint</vt:lpstr>
      <vt:lpstr>Présentation PowerPoint</vt:lpstr>
      <vt:lpstr>Présentation PowerPoint</vt:lpstr>
      <vt:lpstr>Présentation PowerPoint</vt:lpstr>
      <vt:lpstr>3. Examples of in-core instrumentation  3.1. Neutron and gamma flux</vt:lpstr>
      <vt:lpstr>3. Examples of in-core instrumentation  3.1. Neutron and gamma flux</vt:lpstr>
      <vt:lpstr>3. Examples of in-core instrumentation  3.1. Neutron and gamma flux</vt:lpstr>
      <vt:lpstr>3. Examples of in-core instrumentation  3.1. Neutron and gamma flux</vt:lpstr>
      <vt:lpstr>3. Examples of in-core instrumentation  3.1. Neutron and gamma flux</vt:lpstr>
      <vt:lpstr>3. Examples of in-core instrumentation  3.1. Neutron and gamma flux</vt:lpstr>
      <vt:lpstr>3. Examples of in-core instrumentation  3.1. Neutron and gamma flux</vt:lpstr>
      <vt:lpstr>Présentation PowerPoint</vt:lpstr>
      <vt:lpstr>Présentation PowerPoint</vt:lpstr>
      <vt:lpstr>3. Examples of in-core instrumentation  3.1. Neutron and gamma flux</vt:lpstr>
      <vt:lpstr>3. Examples of in-core instrumentation  3.1. Neutron and gamma flux</vt:lpstr>
      <vt:lpstr>3. Examples of in-core instrumentation  3.1. Neutron and gamma flux</vt:lpstr>
      <vt:lpstr>3. Examples of in-core instrumentation   3.2. Temperature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Examples of in-core instrumentation   3.3. Prospect : fiber optics</vt:lpstr>
      <vt:lpstr>Présentation PowerPoint</vt:lpstr>
      <vt:lpstr>Présentation PowerPoint</vt:lpstr>
      <vt:lpstr>Présentation PowerPoint</vt:lpstr>
      <vt:lpstr>Présentation PowerPoint</vt:lpstr>
      <vt:lpstr>4. Review of MTR instrumentation around the World    </vt:lpstr>
      <vt:lpstr>Présentation PowerPoint</vt:lpstr>
      <vt:lpstr>Présentation PowerPoint</vt:lpstr>
      <vt:lpstr>Présentation PowerPoint</vt:lpstr>
      <vt:lpstr>Nuclear Energy Division  Reactor Studies Department Experimental Physics Section Instrumentation Sensors and Dosimetry Laboratory </vt:lpstr>
    </vt:vector>
  </TitlesOfParts>
  <Company>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dc:creator>
  <cp:lastModifiedBy>VILLARD Jean-François 153409</cp:lastModifiedBy>
  <cp:revision>300</cp:revision>
  <dcterms:created xsi:type="dcterms:W3CDTF">2012-05-16T13:45:41Z</dcterms:created>
  <dcterms:modified xsi:type="dcterms:W3CDTF">2017-10-28T16:11:15Z</dcterms:modified>
</cp:coreProperties>
</file>