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94" r:id="rId3"/>
    <p:sldId id="575" r:id="rId4"/>
    <p:sldId id="576" r:id="rId5"/>
    <p:sldId id="579" r:id="rId6"/>
    <p:sldId id="577" r:id="rId7"/>
    <p:sldId id="596" r:id="rId8"/>
    <p:sldId id="597" r:id="rId9"/>
    <p:sldId id="580" r:id="rId10"/>
    <p:sldId id="594" r:id="rId11"/>
    <p:sldId id="595" r:id="rId12"/>
    <p:sldId id="583" r:id="rId13"/>
    <p:sldId id="584" r:id="rId14"/>
    <p:sldId id="585" r:id="rId15"/>
    <p:sldId id="590" r:id="rId16"/>
    <p:sldId id="591" r:id="rId17"/>
    <p:sldId id="586" r:id="rId18"/>
    <p:sldId id="588" r:id="rId19"/>
    <p:sldId id="592" r:id="rId20"/>
    <p:sldId id="593" r:id="rId21"/>
    <p:sldId id="578" r:id="rId22"/>
    <p:sldId id="445" r:id="rId23"/>
    <p:sldId id="272" r:id="rId2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5" autoAdjust="0"/>
  </p:normalViewPr>
  <p:slideViewPr>
    <p:cSldViewPr>
      <p:cViewPr>
        <p:scale>
          <a:sx n="99" d="100"/>
          <a:sy n="99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F5F4A4C-5FAD-437E-9B60-7FFDA40CD400}" type="datetimeFigureOut">
              <a:rPr lang="fr-FR"/>
              <a:pPr>
                <a:defRPr/>
              </a:pPr>
              <a:t>14/10/17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BFB35B1-6CA0-4678-AD22-EB9D907F7B15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210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bandeau_tit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400" b="0" cap="sm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681B-F61A-4DE4-B4C7-2F688BC0B2D2}" type="datetime4">
              <a:rPr lang="fr-FR"/>
              <a:pPr>
                <a:defRPr/>
              </a:pPr>
              <a:t>ottobre 14, 2017</a:t>
            </a:fld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CEF596CC-36AA-4271-AB8C-6F26FCC96B73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819150" indent="-457200">
              <a:lnSpc>
                <a:spcPts val="2800"/>
              </a:lnSpc>
              <a:buFont typeface="+mj-lt"/>
              <a:buAutoNum type="arabicPeriod"/>
              <a:tabLst>
                <a:tab pos="8077200" algn="r"/>
              </a:tabLst>
              <a:defRPr sz="1800" b="1" baseline="0">
                <a:solidFill>
                  <a:schemeClr val="tx2">
                    <a:lumMod val="75000"/>
                  </a:schemeClr>
                </a:solidFill>
              </a:defRPr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1616075" indent="-276225">
              <a:lnSpc>
                <a:spcPts val="2800"/>
              </a:lnSpc>
              <a:buSzPct val="100000"/>
              <a:buFont typeface="Wingdings" pitchFamily="2" charset="2"/>
              <a:buChar char="Ø"/>
              <a:tabLst>
                <a:tab pos="8077200" algn="r"/>
              </a:tabLst>
              <a:defRPr sz="1800" baseline="0"/>
            </a:lvl4pPr>
            <a:lvl5pPr marL="1274763" indent="-285750">
              <a:lnSpc>
                <a:spcPts val="2800"/>
              </a:lnSpc>
              <a:buFont typeface="Arial" pitchFamily="34" charset="0"/>
              <a:buChar char="•"/>
              <a:tabLst>
                <a:tab pos="8077200" algn="r"/>
              </a:tabLst>
              <a:defRPr sz="1800" b="1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4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1411-F002-4CA2-8445-0604151D1D61}" type="datetime4">
              <a:rPr lang="fr-FR"/>
              <a:pPr>
                <a:defRPr/>
              </a:pPr>
              <a:t>ottobre 14,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65D83FB-48E8-447D-B72F-B4D637A0F8FA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CEA | 23 AOUT 2012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37B4-62F9-4FEB-9F6B-976E1BBD1093}" type="datetime4">
              <a:rPr lang="fr-FR"/>
              <a:pPr>
                <a:defRPr/>
              </a:pPr>
              <a:t>ottobre 14, 2017</a:t>
            </a:fld>
            <a:endParaRPr lang="fr-FR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F5DF20F-4AD8-4295-AFEE-4FB9BA8CAFA7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11C27-FDB3-409D-9120-ABF8FC7E5736}" type="datetime4">
              <a:rPr lang="fr-FR"/>
              <a:pPr>
                <a:defRPr/>
              </a:pPr>
              <a:t>ottobre 14,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CEA | 23 AOUT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F1920494-D7BE-48C1-AD66-C5DD3DE301C4}" type="slidenum">
              <a:rPr lang="fr-FR"/>
              <a:pPr>
                <a:defRPr/>
              </a:pPr>
              <a:t>‹n.›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1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microsoft.com/office/2007/relationships/hdphoto" Target="../media/hdphoto7.wdp"/><Relationship Id="rId7" Type="http://schemas.openxmlformats.org/officeDocument/2006/relationships/image" Target="../media/image79.jpeg"/><Relationship Id="rId8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2.png"/><Relationship Id="rId5" Type="http://schemas.microsoft.com/office/2007/relationships/hdphoto" Target="../media/hdphoto3.wdp"/><Relationship Id="rId6" Type="http://schemas.openxmlformats.org/officeDocument/2006/relationships/image" Target="../media/image13.png"/><Relationship Id="rId7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microsoft.com/office/2007/relationships/hdphoto" Target="../media/hdphoto5.wdp"/><Relationship Id="rId4" Type="http://schemas.openxmlformats.org/officeDocument/2006/relationships/image" Target="../media/image33.png"/><Relationship Id="rId5" Type="http://schemas.microsoft.com/office/2007/relationships/hdphoto" Target="../media/hdphoto6.wdp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8"/>
          <p:cNvSpPr>
            <a:spLocks noGrp="1"/>
          </p:cNvSpPr>
          <p:nvPr>
            <p:ph type="ctrTitle"/>
          </p:nvPr>
        </p:nvSpPr>
        <p:spPr bwMode="auto">
          <a:xfrm>
            <a:off x="3491631" y="1412776"/>
            <a:ext cx="5256833" cy="403244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it-IT" sz="2800" dirty="0" err="1"/>
              <a:t>Eigenvalue</a:t>
            </a:r>
            <a:r>
              <a:rPr lang="it-IT" sz="2800" dirty="0"/>
              <a:t> </a:t>
            </a:r>
            <a:r>
              <a:rPr lang="it-IT" sz="2800" dirty="0" err="1" smtClean="0"/>
              <a:t>Problems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/>
              <a:t>in </a:t>
            </a:r>
            <a:r>
              <a:rPr lang="it-IT" sz="2800" dirty="0"/>
              <a:t>Three-</a:t>
            </a:r>
            <a:r>
              <a:rPr lang="it-IT" sz="2800" dirty="0" err="1"/>
              <a:t>dimensional</a:t>
            </a:r>
            <a:r>
              <a:rPr lang="it-IT" sz="2800" dirty="0"/>
              <a:t> Random </a:t>
            </a:r>
            <a:r>
              <a:rPr lang="it-IT" sz="2800" dirty="0" smtClean="0"/>
              <a:t>Media</a:t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en-US" sz="2000" dirty="0" smtClean="0"/>
              <a:t>Andrea Zoia, </a:t>
            </a:r>
            <a:r>
              <a:rPr lang="en-US" sz="2000" dirty="0" err="1" smtClean="0"/>
              <a:t>Coline</a:t>
            </a:r>
            <a:r>
              <a:rPr lang="en-US" sz="2000" dirty="0" smtClean="0"/>
              <a:t> </a:t>
            </a:r>
            <a:r>
              <a:rPr lang="en-US" sz="2000" dirty="0" err="1" smtClean="0"/>
              <a:t>Larmier</a:t>
            </a:r>
            <a:r>
              <a:rPr lang="en-US" sz="2000" dirty="0" smtClean="0"/>
              <a:t>, </a:t>
            </a:r>
            <a:r>
              <a:rPr lang="en-US" sz="2000" dirty="0" err="1" smtClean="0"/>
              <a:t>Fausto</a:t>
            </a:r>
            <a:r>
              <a:rPr lang="en-US" sz="2000" dirty="0" smtClean="0"/>
              <a:t> </a:t>
            </a:r>
            <a:r>
              <a:rPr lang="en-US" sz="2000" dirty="0" err="1" smtClean="0"/>
              <a:t>Malvagi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CEA/</a:t>
            </a:r>
            <a:r>
              <a:rPr lang="en-US" sz="1800" b="1" dirty="0" err="1" smtClean="0"/>
              <a:t>Saclay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  <p:sp>
        <p:nvSpPr>
          <p:cNvPr id="13314" name="Sous-titre 9"/>
          <p:cNvSpPr>
            <a:spLocks noGrp="1"/>
          </p:cNvSpPr>
          <p:nvPr>
            <p:ph type="subTitle" idx="1"/>
          </p:nvPr>
        </p:nvSpPr>
        <p:spPr>
          <a:xfrm>
            <a:off x="3959225" y="5805488"/>
            <a:ext cx="4789488" cy="503237"/>
          </a:xfrm>
        </p:spPr>
        <p:txBody>
          <a:bodyPr/>
          <a:lstStyle/>
          <a:p>
            <a:pPr eaLnBrk="1" hangingPunct="1"/>
            <a:r>
              <a:rPr lang="en-GB" sz="1500" cap="none" dirty="0" smtClean="0"/>
              <a:t>October 16-20th 2017</a:t>
            </a:r>
          </a:p>
        </p:txBody>
      </p:sp>
      <p:sp>
        <p:nvSpPr>
          <p:cNvPr id="13315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995936" y="5589240"/>
            <a:ext cx="4789488" cy="57606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800" dirty="0" smtClean="0"/>
              <a:t>ICTT2017 Monterey</a:t>
            </a:r>
            <a:r>
              <a:rPr lang="fr-FR" sz="900" b="1" dirty="0" smtClean="0">
                <a:solidFill>
                  <a:schemeClr val="bg2"/>
                </a:solidFill>
              </a:rPr>
              <a:t>|</a:t>
            </a:r>
          </a:p>
          <a:p>
            <a:pPr eaLnBrk="1" hangingPunct="1"/>
            <a:r>
              <a:rPr lang="fr-FR" sz="800" dirty="0" smtClean="0"/>
              <a:t>Andrea ZOIA</a:t>
            </a:r>
            <a:r>
              <a:rPr lang="fr-FR" sz="800" b="1" dirty="0" smtClean="0">
                <a:solidFill>
                  <a:schemeClr val="bg2"/>
                </a:solidFill>
              </a:rPr>
              <a:t>| </a:t>
            </a:r>
            <a:r>
              <a:rPr lang="fr-FR" sz="800" dirty="0" smtClean="0"/>
              <a:t>DEN/DANS/DM2S/SERMA/LTSD</a:t>
            </a:r>
            <a:endParaRPr lang="fr-FR" sz="800" dirty="0"/>
          </a:p>
          <a:p>
            <a:pPr eaLnBrk="1" hangingPunct="1"/>
            <a:endParaRPr lang="fr-FR" sz="800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ottobre 14, 2017</a:t>
            </a:fld>
            <a:endParaRPr lang="fr-FR" dirty="0"/>
          </a:p>
        </p:txBody>
      </p:sp>
      <p:sp>
        <p:nvSpPr>
          <p:cNvPr id="9222" name="Espace réservé du numéro de diapositive 6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584CF56E-ECCA-4AE3-8E7E-9D607AFC130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calibration: chord length</a:t>
            </a:r>
            <a:endParaRPr lang="en-GB" dirty="0"/>
          </a:p>
        </p:txBody>
      </p:sp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CasellaDiTesto 12"/>
          <p:cNvSpPr txBox="1"/>
          <p:nvPr/>
        </p:nvSpPr>
        <p:spPr>
          <a:xfrm>
            <a:off x="395536" y="1122903"/>
            <a:ext cx="7344816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GB" dirty="0" smtClean="0">
                <a:solidFill>
                  <a:srgbClr val="000090"/>
                </a:solidFill>
              </a:rPr>
              <a:t>Setting </a:t>
            </a:r>
            <a:r>
              <a:rPr lang="en-GB" dirty="0">
                <a:solidFill>
                  <a:srgbClr val="000090"/>
                </a:solidFill>
              </a:rPr>
              <a:t>the mixing </a:t>
            </a:r>
            <a:r>
              <a:rPr lang="en-GB" dirty="0" smtClean="0">
                <a:solidFill>
                  <a:srgbClr val="000090"/>
                </a:solidFill>
              </a:rPr>
              <a:t>statistics </a:t>
            </a:r>
            <a:r>
              <a:rPr lang="en-GB" dirty="0" smtClean="0">
                <a:solidFill>
                  <a:srgbClr val="FF0000"/>
                </a:solidFill>
              </a:rPr>
              <a:t>parameters</a:t>
            </a:r>
            <a:r>
              <a:rPr lang="en-GB" dirty="0" smtClean="0">
                <a:solidFill>
                  <a:srgbClr val="000090"/>
                </a:solidFill>
              </a:rPr>
              <a:t> so that they all have the</a:t>
            </a:r>
            <a:endParaRPr lang="en-GB" sz="1600" dirty="0" smtClean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000090"/>
                </a:solidFill>
              </a:rPr>
              <a:t> </a:t>
            </a:r>
            <a:r>
              <a:rPr lang="en-GB" sz="1600" b="1" dirty="0" smtClean="0">
                <a:solidFill>
                  <a:srgbClr val="000090"/>
                </a:solidFill>
              </a:rPr>
              <a:t>    </a:t>
            </a:r>
            <a:r>
              <a:rPr lang="en-GB" b="1" dirty="0" smtClean="0">
                <a:solidFill>
                  <a:srgbClr val="000090"/>
                </a:solidFill>
              </a:rPr>
              <a:t>same average chord length </a:t>
            </a:r>
            <a:r>
              <a:rPr lang="en-GB" dirty="0" smtClean="0">
                <a:solidFill>
                  <a:srgbClr val="000090"/>
                </a:solidFill>
              </a:rPr>
              <a:t>&lt;</a:t>
            </a:r>
            <a:r>
              <a:rPr lang="en-GB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L</a:t>
            </a:r>
            <a:r>
              <a:rPr lang="en-GB" dirty="0" smtClean="0">
                <a:solidFill>
                  <a:srgbClr val="000090"/>
                </a:solidFill>
              </a:rPr>
              <a:t>&gt;</a:t>
            </a:r>
            <a:r>
              <a:rPr lang="en-GB" b="1" dirty="0" smtClean="0">
                <a:solidFill>
                  <a:srgbClr val="000090"/>
                </a:solidFill>
              </a:rPr>
              <a:t> </a:t>
            </a:r>
            <a:r>
              <a:rPr lang="en-GB" dirty="0" smtClean="0">
                <a:solidFill>
                  <a:srgbClr val="000090"/>
                </a:solidFill>
              </a:rPr>
              <a:t>for a typical polyhedral cell</a:t>
            </a:r>
            <a:endParaRPr lang="en-GB" sz="1600" dirty="0" smtClean="0">
              <a:solidFill>
                <a:srgbClr val="000090"/>
              </a:solidFill>
            </a:endParaRPr>
          </a:p>
        </p:txBody>
      </p:sp>
      <p:sp>
        <p:nvSpPr>
          <p:cNvPr id="2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  <p:grpSp>
        <p:nvGrpSpPr>
          <p:cNvPr id="8" name="Gruppo 7"/>
          <p:cNvGrpSpPr/>
          <p:nvPr/>
        </p:nvGrpSpPr>
        <p:grpSpPr>
          <a:xfrm>
            <a:off x="581943" y="2097978"/>
            <a:ext cx="8094513" cy="4355358"/>
            <a:chOff x="581943" y="2097978"/>
            <a:chExt cx="8094513" cy="4355358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072" y="2097978"/>
              <a:ext cx="6217190" cy="4355358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32" y="2420888"/>
              <a:ext cx="1612776" cy="537592"/>
            </a:xfrm>
            <a:prstGeom prst="rect">
              <a:avLst/>
            </a:prstGeom>
          </p:spPr>
        </p:pic>
        <p:sp>
          <p:nvSpPr>
            <p:cNvPr id="10" name="CasellaDiTesto 12"/>
            <p:cNvSpPr txBox="1"/>
            <p:nvPr/>
          </p:nvSpPr>
          <p:spPr>
            <a:xfrm>
              <a:off x="6876256" y="2996952"/>
              <a:ext cx="1800200" cy="1315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000090"/>
                  </a:solidFill>
                </a:rPr>
                <a:t>Blue: Poisson</a:t>
              </a:r>
            </a:p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660066"/>
                  </a:solidFill>
                </a:rPr>
                <a:t>Magenta: Box</a:t>
              </a:r>
            </a:p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008000"/>
                  </a:solidFill>
                </a:rPr>
                <a:t>Green: </a:t>
              </a:r>
              <a:r>
                <a:rPr lang="en-GB" dirty="0" err="1" smtClean="0">
                  <a:solidFill>
                    <a:srgbClr val="008000"/>
                  </a:solidFill>
                </a:rPr>
                <a:t>Voronoi</a:t>
              </a:r>
              <a:endParaRPr lang="en-GB" dirty="0" smtClean="0">
                <a:solidFill>
                  <a:srgbClr val="008000"/>
                </a:solidFill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1547664" y="2348880"/>
              <a:ext cx="360040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 rot="19843123">
              <a:off x="1899982" y="3064606"/>
              <a:ext cx="328646" cy="135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 rot="18890963">
              <a:off x="2863377" y="4381897"/>
              <a:ext cx="151546" cy="930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 rot="16200000">
              <a:off x="2420659" y="4446007"/>
              <a:ext cx="203196" cy="288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 rot="16200000">
              <a:off x="3318275" y="5055595"/>
              <a:ext cx="203196" cy="288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 rot="13905209">
              <a:off x="3592731" y="4755463"/>
              <a:ext cx="752351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 rot="13905209">
              <a:off x="4225661" y="5029701"/>
              <a:ext cx="237349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 rot="12828724">
              <a:off x="2474700" y="5282766"/>
              <a:ext cx="1056629" cy="288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 rot="11287768">
              <a:off x="3289040" y="5514361"/>
              <a:ext cx="549590" cy="225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/>
            <p:cNvSpPr/>
            <p:nvPr/>
          </p:nvSpPr>
          <p:spPr>
            <a:xfrm rot="11962448">
              <a:off x="1545890" y="4163147"/>
              <a:ext cx="418798" cy="340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 rot="16200000">
              <a:off x="272715" y="3882243"/>
              <a:ext cx="108012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solidFill>
                    <a:srgbClr val="000090"/>
                  </a:solidFill>
                </a:rPr>
                <a:t>P(</a:t>
              </a:r>
              <a:r>
                <a:rPr lang="en-GB" sz="2400" dirty="0" smtClean="0">
                  <a:solidFill>
                    <a:srgbClr val="000090"/>
                  </a:solidFill>
                  <a:latin typeface="Symbol" charset="2"/>
                  <a:cs typeface="Symbol" charset="2"/>
                </a:rPr>
                <a:t>L</a:t>
              </a:r>
              <a:r>
                <a:rPr lang="en-GB" sz="2400" dirty="0" smtClean="0">
                  <a:solidFill>
                    <a:srgbClr val="000090"/>
                  </a:solidFill>
                </a:rPr>
                <a:t>)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061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calibration: polyhedral features</a:t>
            </a:r>
            <a:endParaRPr lang="en-GB" dirty="0"/>
          </a:p>
        </p:txBody>
      </p:sp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CasellaDiTesto 12"/>
          <p:cNvSpPr txBox="1"/>
          <p:nvPr/>
        </p:nvSpPr>
        <p:spPr>
          <a:xfrm>
            <a:off x="323528" y="1340768"/>
            <a:ext cx="6696744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When imposing the </a:t>
            </a:r>
            <a:r>
              <a:rPr lang="en-GB" b="1" dirty="0" smtClean="0">
                <a:solidFill>
                  <a:srgbClr val="000090"/>
                </a:solidFill>
              </a:rPr>
              <a:t>same</a:t>
            </a:r>
            <a:r>
              <a:rPr lang="en-GB" dirty="0" smtClean="0">
                <a:solidFill>
                  <a:srgbClr val="000090"/>
                </a:solidFill>
              </a:rPr>
              <a:t> average </a:t>
            </a:r>
            <a:r>
              <a:rPr lang="en-GB" b="1" dirty="0" smtClean="0">
                <a:solidFill>
                  <a:srgbClr val="000090"/>
                </a:solidFill>
              </a:rPr>
              <a:t>chord length</a:t>
            </a:r>
            <a:r>
              <a:rPr lang="en-GB" dirty="0" smtClean="0">
                <a:solidFill>
                  <a:srgbClr val="000090"/>
                </a:solidFill>
              </a:rPr>
              <a:t> &lt;</a:t>
            </a:r>
            <a:r>
              <a:rPr lang="en-GB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L</a:t>
            </a:r>
            <a:r>
              <a:rPr lang="en-GB" dirty="0" smtClean="0">
                <a:solidFill>
                  <a:srgbClr val="000090"/>
                </a:solidFill>
                <a:latin typeface="Arial"/>
                <a:cs typeface="Arial"/>
              </a:rPr>
              <a:t>&gt;</a:t>
            </a:r>
            <a:r>
              <a:rPr lang="en-GB" dirty="0" smtClean="0">
                <a:solidFill>
                  <a:srgbClr val="000090"/>
                </a:solidFill>
              </a:rPr>
              <a:t>, we have:</a:t>
            </a:r>
            <a:endParaRPr lang="en-GB" sz="1600" dirty="0" smtClean="0">
              <a:solidFill>
                <a:srgbClr val="000090"/>
              </a:solidFill>
            </a:endParaRPr>
          </a:p>
        </p:txBody>
      </p:sp>
      <p:sp>
        <p:nvSpPr>
          <p:cNvPr id="7" name="CasellaDiTesto 12"/>
          <p:cNvSpPr txBox="1"/>
          <p:nvPr/>
        </p:nvSpPr>
        <p:spPr>
          <a:xfrm>
            <a:off x="251520" y="2852936"/>
            <a:ext cx="115212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00FF"/>
                </a:solidFill>
              </a:rPr>
              <a:t>Poisson</a:t>
            </a:r>
            <a:endParaRPr lang="en-GB" sz="1600" b="1" dirty="0" smtClean="0">
              <a:solidFill>
                <a:srgbClr val="0000FF"/>
              </a:solidFill>
            </a:endParaRPr>
          </a:p>
        </p:txBody>
      </p:sp>
      <p:sp>
        <p:nvSpPr>
          <p:cNvPr id="10" name="CasellaDiTesto 12"/>
          <p:cNvSpPr txBox="1"/>
          <p:nvPr/>
        </p:nvSpPr>
        <p:spPr>
          <a:xfrm>
            <a:off x="2195736" y="2004576"/>
            <a:ext cx="100811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0090"/>
                </a:solidFill>
              </a:rPr>
              <a:t>Volume</a:t>
            </a:r>
            <a:endParaRPr lang="en-GB" sz="1600" b="1" dirty="0" smtClean="0">
              <a:solidFill>
                <a:srgbClr val="000090"/>
              </a:solidFill>
            </a:endParaRPr>
          </a:p>
        </p:txBody>
      </p:sp>
      <p:sp>
        <p:nvSpPr>
          <p:cNvPr id="11" name="CasellaDiTesto 12"/>
          <p:cNvSpPr txBox="1"/>
          <p:nvPr/>
        </p:nvSpPr>
        <p:spPr>
          <a:xfrm>
            <a:off x="5016877" y="2004576"/>
            <a:ext cx="115212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0090"/>
                </a:solidFill>
              </a:rPr>
              <a:t>Surface</a:t>
            </a:r>
            <a:endParaRPr lang="en-GB" sz="1600" b="1" dirty="0" smtClean="0">
              <a:solidFill>
                <a:srgbClr val="000090"/>
              </a:solidFill>
            </a:endParaRPr>
          </a:p>
        </p:txBody>
      </p:sp>
      <p:sp>
        <p:nvSpPr>
          <p:cNvPr id="12" name="CasellaDiTesto 12"/>
          <p:cNvSpPr txBox="1"/>
          <p:nvPr/>
        </p:nvSpPr>
        <p:spPr>
          <a:xfrm>
            <a:off x="7596336" y="2030232"/>
            <a:ext cx="100811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0090"/>
                </a:solidFill>
              </a:rPr>
              <a:t>Faces</a:t>
            </a:r>
            <a:endParaRPr lang="en-GB" sz="1600" b="1" dirty="0" smtClean="0">
              <a:solidFill>
                <a:srgbClr val="000090"/>
              </a:solidFill>
            </a:endParaRPr>
          </a:p>
        </p:txBody>
      </p:sp>
      <p:sp>
        <p:nvSpPr>
          <p:cNvPr id="14" name="CasellaDiTesto 12"/>
          <p:cNvSpPr txBox="1"/>
          <p:nvPr/>
        </p:nvSpPr>
        <p:spPr>
          <a:xfrm>
            <a:off x="251520" y="3861048"/>
            <a:ext cx="115212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err="1" smtClean="0">
                <a:solidFill>
                  <a:srgbClr val="008000"/>
                </a:solidFill>
              </a:rPr>
              <a:t>Voronoi</a:t>
            </a:r>
            <a:endParaRPr lang="en-GB" sz="1600" b="1" dirty="0" smtClean="0">
              <a:solidFill>
                <a:srgbClr val="008000"/>
              </a:solidFill>
            </a:endParaRPr>
          </a:p>
        </p:txBody>
      </p:sp>
      <p:sp>
        <p:nvSpPr>
          <p:cNvPr id="15" name="CasellaDiTesto 12"/>
          <p:cNvSpPr txBox="1"/>
          <p:nvPr/>
        </p:nvSpPr>
        <p:spPr>
          <a:xfrm>
            <a:off x="285041" y="5033872"/>
            <a:ext cx="100811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Box</a:t>
            </a:r>
            <a:endParaRPr lang="en-GB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107504" y="3645024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107504" y="4797152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4932040" y="2204864"/>
            <a:ext cx="0" cy="3744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7452320" y="2204864"/>
            <a:ext cx="0" cy="3744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676" y="2823460"/>
            <a:ext cx="2400300" cy="7239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493" y="3814696"/>
            <a:ext cx="3263900" cy="825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987" y="4974692"/>
            <a:ext cx="2857500" cy="8128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462" y="2060848"/>
            <a:ext cx="558800" cy="4572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2924944"/>
            <a:ext cx="1168400" cy="4445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6591" y="4005064"/>
            <a:ext cx="1244600" cy="4445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6540" y="5203544"/>
            <a:ext cx="1155700" cy="368300"/>
          </a:xfrm>
          <a:prstGeom prst="rect">
            <a:avLst/>
          </a:prstGeom>
        </p:spPr>
      </p:pic>
      <p:pic>
        <p:nvPicPr>
          <p:cNvPr id="96" name="Immagine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8424" y="2086504"/>
            <a:ext cx="596900" cy="444500"/>
          </a:xfrm>
          <a:prstGeom prst="rect">
            <a:avLst/>
          </a:prstGeom>
        </p:spPr>
      </p:pic>
      <p:cxnSp>
        <p:nvCxnSpPr>
          <p:cNvPr id="34" name="Connettore 1 33"/>
          <p:cNvCxnSpPr/>
          <p:nvPr/>
        </p:nvCxnSpPr>
        <p:spPr>
          <a:xfrm>
            <a:off x="1403648" y="2225560"/>
            <a:ext cx="0" cy="3744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133162" y="2708920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7" name="Immagine 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8384" y="2924944"/>
            <a:ext cx="368300" cy="444500"/>
          </a:xfrm>
          <a:prstGeom prst="rect">
            <a:avLst/>
          </a:prstGeom>
        </p:spPr>
      </p:pic>
      <p:pic>
        <p:nvPicPr>
          <p:cNvPr id="98" name="Immagine 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8018" y="4005064"/>
            <a:ext cx="736600" cy="3937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9076" y="5178264"/>
            <a:ext cx="368300" cy="444500"/>
          </a:xfrm>
          <a:prstGeom prst="rect">
            <a:avLst/>
          </a:prstGeom>
        </p:spPr>
      </p:pic>
      <p:cxnSp>
        <p:nvCxnSpPr>
          <p:cNvPr id="39" name="Connettore 1 38"/>
          <p:cNvCxnSpPr/>
          <p:nvPr/>
        </p:nvCxnSpPr>
        <p:spPr>
          <a:xfrm>
            <a:off x="153854" y="5949280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4297" y="1937528"/>
            <a:ext cx="1368152" cy="7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4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eff</a:t>
            </a:r>
            <a:r>
              <a:rPr lang="en-GB" dirty="0" smtClean="0"/>
              <a:t>, 1x1 damaged fuel portion</a:t>
            </a:r>
            <a:endParaRPr lang="en-GB" dirty="0"/>
          </a:p>
        </p:txBody>
      </p:sp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068960"/>
            <a:ext cx="8921538" cy="30963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69" y="1052736"/>
            <a:ext cx="3824117" cy="1865549"/>
          </a:xfrm>
          <a:prstGeom prst="rect">
            <a:avLst/>
          </a:prstGeom>
        </p:spPr>
      </p:pic>
      <p:sp>
        <p:nvSpPr>
          <p:cNvPr id="9" name="CustomShape 2"/>
          <p:cNvSpPr/>
          <p:nvPr/>
        </p:nvSpPr>
        <p:spPr>
          <a:xfrm>
            <a:off x="3563888" y="3212976"/>
            <a:ext cx="648072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+mj-lt"/>
                <a:cs typeface="Symbol" charset="2"/>
              </a:rPr>
              <a:t>UOX</a:t>
            </a:r>
            <a:endParaRPr lang="fr-FR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8100392" y="3212976"/>
            <a:ext cx="720080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+mj-lt"/>
                <a:cs typeface="Symbol" charset="2"/>
              </a:rPr>
              <a:t>M</a:t>
            </a:r>
            <a:r>
              <a:rPr lang="fr-FR" b="1" dirty="0" smtClean="0">
                <a:solidFill>
                  <a:srgbClr val="002060"/>
                </a:solidFill>
                <a:latin typeface="+mj-lt"/>
                <a:cs typeface="Symbol" charset="2"/>
              </a:rPr>
              <a:t>OX</a:t>
            </a:r>
            <a:endParaRPr lang="fr-FR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CasellaDiTesto 12"/>
          <p:cNvSpPr txBox="1"/>
          <p:nvPr/>
        </p:nvSpPr>
        <p:spPr>
          <a:xfrm>
            <a:off x="4572000" y="1249159"/>
            <a:ext cx="1800200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  <a:latin typeface="+mn-lt"/>
              </a:rPr>
              <a:t>Blue: Poisson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  <a:latin typeface="+mn-lt"/>
              </a:rPr>
              <a:t>Magenta: Box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8000"/>
                </a:solidFill>
                <a:latin typeface="+mn-lt"/>
              </a:rPr>
              <a:t>Green: </a:t>
            </a:r>
            <a:r>
              <a:rPr lang="en-GB" dirty="0" err="1" smtClean="0">
                <a:solidFill>
                  <a:srgbClr val="008000"/>
                </a:solidFill>
                <a:latin typeface="+mn-lt"/>
              </a:rPr>
              <a:t>Voronoi</a:t>
            </a:r>
            <a:endParaRPr lang="en-GB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660232" y="1628800"/>
            <a:ext cx="223224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Black: intact assembly</a:t>
            </a:r>
          </a:p>
        </p:txBody>
      </p:sp>
    </p:spTree>
    <p:extLst>
      <p:ext uri="{BB962C8B-B14F-4D97-AF65-F5344CB8AC3E}">
        <p14:creationId xmlns:p14="http://schemas.microsoft.com/office/powerpoint/2010/main" val="204569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7" y="3164929"/>
            <a:ext cx="8881839" cy="30723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4" y="1044149"/>
            <a:ext cx="3898950" cy="1880795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GB" dirty="0" smtClean="0"/>
              <a:t>Average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eff</a:t>
            </a:r>
            <a:r>
              <a:rPr lang="en-GB" dirty="0" smtClean="0"/>
              <a:t>, 7x7 damaged fuel portion</a:t>
            </a:r>
            <a:endParaRPr lang="en-GB" dirty="0"/>
          </a:p>
        </p:txBody>
      </p:sp>
      <p:sp>
        <p:nvSpPr>
          <p:cNvPr id="11" name="CustomShape 2"/>
          <p:cNvSpPr/>
          <p:nvPr/>
        </p:nvSpPr>
        <p:spPr>
          <a:xfrm>
            <a:off x="3563888" y="5183902"/>
            <a:ext cx="648072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+mj-lt"/>
                <a:cs typeface="Symbol" charset="2"/>
              </a:rPr>
              <a:t>UOX</a:t>
            </a:r>
            <a:endParaRPr lang="fr-FR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8100392" y="5183902"/>
            <a:ext cx="720080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+mj-lt"/>
                <a:cs typeface="Symbol" charset="2"/>
              </a:rPr>
              <a:t>M</a:t>
            </a:r>
            <a:r>
              <a:rPr lang="fr-FR" b="1" dirty="0" smtClean="0">
                <a:solidFill>
                  <a:srgbClr val="002060"/>
                </a:solidFill>
                <a:latin typeface="+mj-lt"/>
                <a:cs typeface="Symbol" charset="2"/>
              </a:rPr>
              <a:t>OX</a:t>
            </a:r>
            <a:endParaRPr lang="fr-FR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  <p:sp>
        <p:nvSpPr>
          <p:cNvPr id="15" name="CasellaDiTesto 12"/>
          <p:cNvSpPr txBox="1"/>
          <p:nvPr/>
        </p:nvSpPr>
        <p:spPr>
          <a:xfrm>
            <a:off x="4572000" y="1249159"/>
            <a:ext cx="1800200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  <a:latin typeface="+mn-lt"/>
              </a:rPr>
              <a:t>Blue: Poisson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  <a:latin typeface="+mn-lt"/>
              </a:rPr>
              <a:t>Magenta: Box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8000"/>
                </a:solidFill>
                <a:latin typeface="+mn-lt"/>
              </a:rPr>
              <a:t>Green: </a:t>
            </a:r>
            <a:r>
              <a:rPr lang="en-GB" dirty="0" err="1" smtClean="0">
                <a:solidFill>
                  <a:srgbClr val="008000"/>
                </a:solidFill>
                <a:latin typeface="+mn-lt"/>
              </a:rPr>
              <a:t>Voronoi</a:t>
            </a:r>
            <a:endParaRPr lang="en-GB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660232" y="1628800"/>
            <a:ext cx="223224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Black: intact assembly</a:t>
            </a:r>
          </a:p>
        </p:txBody>
      </p:sp>
    </p:spTree>
    <p:extLst>
      <p:ext uri="{BB962C8B-B14F-4D97-AF65-F5344CB8AC3E}">
        <p14:creationId xmlns:p14="http://schemas.microsoft.com/office/powerpoint/2010/main" val="177732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5" y="3212976"/>
            <a:ext cx="8940631" cy="3165657"/>
          </a:xfrm>
          <a:prstGeom prst="rect">
            <a:avLst/>
          </a:prstGeom>
        </p:spPr>
      </p:pic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GB" dirty="0" smtClean="0"/>
              <a:t>Average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eff</a:t>
            </a:r>
            <a:r>
              <a:rPr lang="en-GB" dirty="0" smtClean="0"/>
              <a:t>, 17x17 damaged fuel portion</a:t>
            </a:r>
            <a:endParaRPr lang="en-GB" dirty="0"/>
          </a:p>
        </p:txBody>
      </p:sp>
      <p:sp>
        <p:nvSpPr>
          <p:cNvPr id="11" name="CustomShape 2"/>
          <p:cNvSpPr/>
          <p:nvPr/>
        </p:nvSpPr>
        <p:spPr>
          <a:xfrm>
            <a:off x="3563888" y="3599726"/>
            <a:ext cx="648072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+mj-lt"/>
                <a:cs typeface="Symbol" charset="2"/>
              </a:rPr>
              <a:t>UOX</a:t>
            </a:r>
            <a:endParaRPr lang="fr-FR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8100392" y="3599726"/>
            <a:ext cx="720080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+mj-lt"/>
                <a:cs typeface="Symbol" charset="2"/>
              </a:rPr>
              <a:t>M</a:t>
            </a:r>
            <a:r>
              <a:rPr lang="fr-FR" b="1" dirty="0" smtClean="0">
                <a:solidFill>
                  <a:srgbClr val="002060"/>
                </a:solidFill>
                <a:latin typeface="+mj-lt"/>
                <a:cs typeface="Symbol" charset="2"/>
              </a:rPr>
              <a:t>OX</a:t>
            </a:r>
            <a:endParaRPr lang="fr-FR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33" y="1106956"/>
            <a:ext cx="3947684" cy="1872208"/>
          </a:xfrm>
          <a:prstGeom prst="rect">
            <a:avLst/>
          </a:prstGeom>
        </p:spPr>
      </p:pic>
      <p:sp>
        <p:nvSpPr>
          <p:cNvPr id="1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  <p:sp>
        <p:nvSpPr>
          <p:cNvPr id="15" name="CasellaDiTesto 12"/>
          <p:cNvSpPr txBox="1"/>
          <p:nvPr/>
        </p:nvSpPr>
        <p:spPr>
          <a:xfrm>
            <a:off x="4572000" y="1249159"/>
            <a:ext cx="1800200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  <a:latin typeface="+mn-lt"/>
              </a:rPr>
              <a:t>Blue: Poisson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  <a:latin typeface="+mn-lt"/>
              </a:rPr>
              <a:t>Magenta: Box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8000"/>
                </a:solidFill>
                <a:latin typeface="+mn-lt"/>
              </a:rPr>
              <a:t>Green: </a:t>
            </a:r>
            <a:r>
              <a:rPr lang="en-GB" dirty="0" err="1" smtClean="0">
                <a:solidFill>
                  <a:srgbClr val="008000"/>
                </a:solidFill>
                <a:latin typeface="+mn-lt"/>
              </a:rPr>
              <a:t>Voronoi</a:t>
            </a:r>
            <a:endParaRPr lang="en-GB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660232" y="1628800"/>
            <a:ext cx="223224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Black: intact assembly</a:t>
            </a:r>
          </a:p>
        </p:txBody>
      </p:sp>
    </p:spTree>
    <p:extLst>
      <p:ext uri="{BB962C8B-B14F-4D97-AF65-F5344CB8AC3E}">
        <p14:creationId xmlns:p14="http://schemas.microsoft.com/office/powerpoint/2010/main" val="308302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632700" cy="909637"/>
          </a:xfrm>
        </p:spPr>
        <p:txBody>
          <a:bodyPr/>
          <a:lstStyle/>
          <a:p>
            <a:r>
              <a:rPr lang="en-GB" dirty="0" smtClean="0"/>
              <a:t>Distribution of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eff</a:t>
            </a:r>
            <a:r>
              <a:rPr lang="en-GB" dirty="0" smtClean="0"/>
              <a:t> as a function of &lt;</a:t>
            </a:r>
            <a:r>
              <a:rPr lang="en-GB" dirty="0" smtClean="0">
                <a:latin typeface="Symbol" charset="2"/>
                <a:cs typeface="Symbol" charset="2"/>
              </a:rPr>
              <a:t>L</a:t>
            </a:r>
            <a:r>
              <a:rPr lang="en-GB" dirty="0" smtClean="0"/>
              <a:t>&gt;</a:t>
            </a:r>
            <a:endParaRPr lang="en-GB" dirty="0">
              <a:latin typeface="Symbol" charset="2"/>
              <a:cs typeface="Symbol" charset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20" y="1907251"/>
            <a:ext cx="6571776" cy="4330061"/>
          </a:xfrm>
          <a:prstGeom prst="rect">
            <a:avLst/>
          </a:prstGeom>
        </p:spPr>
      </p:pic>
      <p:sp>
        <p:nvSpPr>
          <p:cNvPr id="7" name="CasellaDiTesto 12"/>
          <p:cNvSpPr txBox="1"/>
          <p:nvPr/>
        </p:nvSpPr>
        <p:spPr>
          <a:xfrm>
            <a:off x="395536" y="1216060"/>
            <a:ext cx="748883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0090"/>
                </a:solidFill>
              </a:rPr>
              <a:t>MOX</a:t>
            </a:r>
            <a:r>
              <a:rPr lang="en-GB" dirty="0" smtClean="0">
                <a:solidFill>
                  <a:srgbClr val="000090"/>
                </a:solidFill>
              </a:rPr>
              <a:t> assembly with </a:t>
            </a:r>
            <a:r>
              <a:rPr lang="en-GB" b="1" dirty="0" smtClean="0">
                <a:solidFill>
                  <a:srgbClr val="000090"/>
                </a:solidFill>
              </a:rPr>
              <a:t>17x17</a:t>
            </a:r>
            <a:r>
              <a:rPr lang="en-GB" dirty="0" smtClean="0">
                <a:solidFill>
                  <a:srgbClr val="000090"/>
                </a:solidFill>
              </a:rPr>
              <a:t> damaged portion, with </a:t>
            </a:r>
            <a:r>
              <a:rPr lang="en-GB" b="1" dirty="0" smtClean="0">
                <a:solidFill>
                  <a:srgbClr val="000090"/>
                </a:solidFill>
              </a:rPr>
              <a:t>Poisson</a:t>
            </a:r>
            <a:r>
              <a:rPr lang="en-GB" dirty="0" smtClean="0">
                <a:solidFill>
                  <a:srgbClr val="000090"/>
                </a:solidFill>
              </a:rPr>
              <a:t> tessellation</a:t>
            </a:r>
            <a:endParaRPr lang="en-GB" sz="1600" dirty="0" smtClean="0">
              <a:solidFill>
                <a:srgbClr val="00009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420888"/>
            <a:ext cx="1080120" cy="2700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012408"/>
            <a:ext cx="1008112" cy="1873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740" y="3607290"/>
            <a:ext cx="787524" cy="25375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328" y="2492896"/>
            <a:ext cx="1299840" cy="245916"/>
          </a:xfrm>
          <a:prstGeom prst="rect">
            <a:avLst/>
          </a:prstGeom>
        </p:spPr>
      </p:pic>
      <p:sp>
        <p:nvSpPr>
          <p:cNvPr id="1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3563888" y="2852936"/>
            <a:ext cx="2448272" cy="792088"/>
          </a:xfrm>
          <a:prstGeom prst="straightConnector1">
            <a:avLst/>
          </a:prstGeom>
          <a:ln>
            <a:solidFill>
              <a:srgbClr val="660066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stomShape 2"/>
          <p:cNvSpPr/>
          <p:nvPr/>
        </p:nvSpPr>
        <p:spPr>
          <a:xfrm>
            <a:off x="4644008" y="2879646"/>
            <a:ext cx="648072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sz="2000" b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43835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GB" dirty="0"/>
              <a:t>Distribution of </a:t>
            </a:r>
            <a:r>
              <a:rPr lang="en-GB" dirty="0" err="1"/>
              <a:t>K</a:t>
            </a:r>
            <a:r>
              <a:rPr lang="en-GB" baseline="-25000" dirty="0" err="1"/>
              <a:t>eff</a:t>
            </a:r>
            <a:r>
              <a:rPr lang="en-GB" dirty="0"/>
              <a:t> as a function of </a:t>
            </a:r>
            <a:r>
              <a:rPr lang="en-GB" dirty="0" smtClean="0"/>
              <a:t>Models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60848"/>
            <a:ext cx="5885768" cy="41578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624" y="4437112"/>
            <a:ext cx="1447800" cy="406400"/>
          </a:xfrm>
          <a:prstGeom prst="rect">
            <a:avLst/>
          </a:prstGeom>
        </p:spPr>
      </p:pic>
      <p:sp>
        <p:nvSpPr>
          <p:cNvPr id="8" name="CasellaDiTesto 12"/>
          <p:cNvSpPr txBox="1"/>
          <p:nvPr/>
        </p:nvSpPr>
        <p:spPr>
          <a:xfrm>
            <a:off x="395536" y="1216060"/>
            <a:ext cx="7488832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90"/>
                </a:solidFill>
              </a:rPr>
              <a:t>U</a:t>
            </a:r>
            <a:r>
              <a:rPr lang="en-GB" b="1" dirty="0" smtClean="0">
                <a:solidFill>
                  <a:srgbClr val="000090"/>
                </a:solidFill>
              </a:rPr>
              <a:t>OX</a:t>
            </a:r>
            <a:r>
              <a:rPr lang="en-GB" dirty="0" smtClean="0">
                <a:solidFill>
                  <a:srgbClr val="000090"/>
                </a:solidFill>
              </a:rPr>
              <a:t> assembly with </a:t>
            </a:r>
            <a:r>
              <a:rPr lang="en-GB" b="1" dirty="0" smtClean="0">
                <a:solidFill>
                  <a:srgbClr val="000090"/>
                </a:solidFill>
              </a:rPr>
              <a:t>17x17</a:t>
            </a:r>
            <a:r>
              <a:rPr lang="en-GB" dirty="0" smtClean="0">
                <a:solidFill>
                  <a:srgbClr val="000090"/>
                </a:solidFill>
              </a:rPr>
              <a:t> damaged portion</a:t>
            </a:r>
            <a:endParaRPr lang="en-GB" sz="1600" dirty="0" smtClean="0">
              <a:solidFill>
                <a:srgbClr val="00009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284984"/>
            <a:ext cx="1143248" cy="2162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139" y="2060848"/>
            <a:ext cx="1377053" cy="237108"/>
          </a:xfrm>
          <a:prstGeom prst="rect">
            <a:avLst/>
          </a:prstGeom>
        </p:spPr>
      </p:pic>
      <p:sp>
        <p:nvSpPr>
          <p:cNvPr id="11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  <p:sp>
        <p:nvSpPr>
          <p:cNvPr id="12" name="CasellaDiTesto 12"/>
          <p:cNvSpPr txBox="1"/>
          <p:nvPr/>
        </p:nvSpPr>
        <p:spPr>
          <a:xfrm>
            <a:off x="6948264" y="2924944"/>
            <a:ext cx="1800200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  <a:latin typeface="+mn-lt"/>
              </a:rPr>
              <a:t>Blue: Poisson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  <a:latin typeface="+mn-lt"/>
              </a:rPr>
              <a:t>Magenta: Box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8000"/>
                </a:solidFill>
                <a:latin typeface="+mn-lt"/>
              </a:rPr>
              <a:t>Green: </a:t>
            </a:r>
            <a:r>
              <a:rPr lang="en-GB" dirty="0" err="1" smtClean="0">
                <a:solidFill>
                  <a:srgbClr val="008000"/>
                </a:solidFill>
                <a:latin typeface="+mn-lt"/>
              </a:rPr>
              <a:t>Voronoi</a:t>
            </a:r>
            <a:endParaRPr lang="en-GB" dirty="0" smtClean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591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8" y="3284984"/>
            <a:ext cx="8854458" cy="3096344"/>
          </a:xfrm>
          <a:prstGeom prst="rect">
            <a:avLst/>
          </a:prstGeom>
        </p:spPr>
      </p:pic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GB" dirty="0" smtClean="0"/>
              <a:t>Average </a:t>
            </a:r>
            <a:r>
              <a:rPr lang="en-GB" cap="none" dirty="0" err="1" smtClean="0">
                <a:latin typeface="Symbol" charset="2"/>
                <a:cs typeface="Symbol" charset="2"/>
              </a:rPr>
              <a:t>b</a:t>
            </a:r>
            <a:r>
              <a:rPr lang="en-GB" baseline="-25000" dirty="0" err="1" smtClean="0"/>
              <a:t>eff</a:t>
            </a:r>
            <a:r>
              <a:rPr lang="en-GB" dirty="0" smtClean="0"/>
              <a:t>, 7x7 damaged fuel portion</a:t>
            </a:r>
            <a:endParaRPr lang="en-GB" dirty="0"/>
          </a:p>
        </p:txBody>
      </p:sp>
      <p:sp>
        <p:nvSpPr>
          <p:cNvPr id="11" name="CustomShape 2"/>
          <p:cNvSpPr/>
          <p:nvPr/>
        </p:nvSpPr>
        <p:spPr>
          <a:xfrm>
            <a:off x="3563888" y="3501008"/>
            <a:ext cx="648072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+mj-lt"/>
                <a:cs typeface="Symbol" charset="2"/>
              </a:rPr>
              <a:t>UOX</a:t>
            </a:r>
            <a:endParaRPr lang="fr-FR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8100392" y="3501008"/>
            <a:ext cx="720080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+mj-lt"/>
                <a:cs typeface="Symbol" charset="2"/>
              </a:rPr>
              <a:t>M</a:t>
            </a:r>
            <a:r>
              <a:rPr lang="fr-FR" b="1" dirty="0" smtClean="0">
                <a:solidFill>
                  <a:srgbClr val="002060"/>
                </a:solidFill>
                <a:latin typeface="+mj-lt"/>
                <a:cs typeface="Symbol" charset="2"/>
              </a:rPr>
              <a:t>OX</a:t>
            </a:r>
            <a:endParaRPr lang="fr-FR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4" y="1044149"/>
            <a:ext cx="3898950" cy="1880795"/>
          </a:xfrm>
          <a:prstGeom prst="rect">
            <a:avLst/>
          </a:prstGeom>
        </p:spPr>
      </p:pic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  <p:sp>
        <p:nvSpPr>
          <p:cNvPr id="16" name="CasellaDiTesto 12"/>
          <p:cNvSpPr txBox="1"/>
          <p:nvPr/>
        </p:nvSpPr>
        <p:spPr>
          <a:xfrm>
            <a:off x="4572000" y="1249159"/>
            <a:ext cx="1800200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  <a:latin typeface="+mn-lt"/>
              </a:rPr>
              <a:t>Blue: Poisson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  <a:latin typeface="+mn-lt"/>
              </a:rPr>
              <a:t>Magenta: Box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8000"/>
                </a:solidFill>
                <a:latin typeface="+mn-lt"/>
              </a:rPr>
              <a:t>Green: </a:t>
            </a:r>
            <a:r>
              <a:rPr lang="en-GB" dirty="0" err="1" smtClean="0">
                <a:solidFill>
                  <a:srgbClr val="008000"/>
                </a:solidFill>
                <a:latin typeface="+mn-lt"/>
              </a:rPr>
              <a:t>Voronoi</a:t>
            </a:r>
            <a:endParaRPr lang="en-GB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660232" y="1628800"/>
            <a:ext cx="223224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Black: intact assembly</a:t>
            </a:r>
          </a:p>
        </p:txBody>
      </p:sp>
    </p:spTree>
    <p:extLst>
      <p:ext uri="{BB962C8B-B14F-4D97-AF65-F5344CB8AC3E}">
        <p14:creationId xmlns:p14="http://schemas.microsoft.com/office/powerpoint/2010/main" val="139235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76222"/>
            <a:ext cx="8964488" cy="3158391"/>
          </a:xfrm>
          <a:prstGeom prst="rect">
            <a:avLst/>
          </a:prstGeom>
        </p:spPr>
      </p:pic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GB" dirty="0" smtClean="0"/>
              <a:t>Average </a:t>
            </a:r>
            <a:r>
              <a:rPr lang="en-GB" cap="none" dirty="0" err="1">
                <a:latin typeface="Symbol" charset="2"/>
                <a:cs typeface="Symbol" charset="2"/>
              </a:rPr>
              <a:t>L</a:t>
            </a:r>
            <a:r>
              <a:rPr lang="en-GB" baseline="-25000" dirty="0" err="1" smtClean="0"/>
              <a:t>eff</a:t>
            </a:r>
            <a:r>
              <a:rPr lang="en-GB" dirty="0" smtClean="0"/>
              <a:t>, 7x7 damaged fuel portion</a:t>
            </a:r>
            <a:endParaRPr lang="en-GB" dirty="0"/>
          </a:p>
        </p:txBody>
      </p:sp>
      <p:sp>
        <p:nvSpPr>
          <p:cNvPr id="11" name="CustomShape 2"/>
          <p:cNvSpPr/>
          <p:nvPr/>
        </p:nvSpPr>
        <p:spPr>
          <a:xfrm>
            <a:off x="3563888" y="4967878"/>
            <a:ext cx="648072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+mj-lt"/>
                <a:cs typeface="Symbol" charset="2"/>
              </a:rPr>
              <a:t>UOX</a:t>
            </a:r>
            <a:endParaRPr lang="fr-FR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8100392" y="4967878"/>
            <a:ext cx="720080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+mj-lt"/>
                <a:cs typeface="Symbol" charset="2"/>
              </a:rPr>
              <a:t>M</a:t>
            </a:r>
            <a:r>
              <a:rPr lang="fr-FR" b="1" dirty="0" smtClean="0">
                <a:solidFill>
                  <a:srgbClr val="002060"/>
                </a:solidFill>
                <a:latin typeface="+mj-lt"/>
                <a:cs typeface="Symbol" charset="2"/>
              </a:rPr>
              <a:t>OX</a:t>
            </a:r>
            <a:endParaRPr lang="fr-FR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4" y="1044149"/>
            <a:ext cx="3898950" cy="1880795"/>
          </a:xfrm>
          <a:prstGeom prst="rect">
            <a:avLst/>
          </a:prstGeom>
        </p:spPr>
      </p:pic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  <p:sp>
        <p:nvSpPr>
          <p:cNvPr id="16" name="CasellaDiTesto 12"/>
          <p:cNvSpPr txBox="1"/>
          <p:nvPr/>
        </p:nvSpPr>
        <p:spPr>
          <a:xfrm>
            <a:off x="4572000" y="1249159"/>
            <a:ext cx="1800200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  <a:latin typeface="+mn-lt"/>
              </a:rPr>
              <a:t>Blue: Poisson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660066"/>
                </a:solidFill>
                <a:latin typeface="+mn-lt"/>
              </a:rPr>
              <a:t>Magenta: Box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8000"/>
                </a:solidFill>
                <a:latin typeface="+mn-lt"/>
              </a:rPr>
              <a:t>Green: </a:t>
            </a:r>
            <a:r>
              <a:rPr lang="en-GB" dirty="0" err="1" smtClean="0">
                <a:solidFill>
                  <a:srgbClr val="008000"/>
                </a:solidFill>
                <a:latin typeface="+mn-lt"/>
              </a:rPr>
              <a:t>Voronoi</a:t>
            </a:r>
            <a:endParaRPr lang="en-GB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660232" y="1628800"/>
            <a:ext cx="2232248" cy="4847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Black: intact assembly</a:t>
            </a:r>
          </a:p>
        </p:txBody>
      </p:sp>
    </p:spTree>
    <p:extLst>
      <p:ext uri="{BB962C8B-B14F-4D97-AF65-F5344CB8AC3E}">
        <p14:creationId xmlns:p14="http://schemas.microsoft.com/office/powerpoint/2010/main" val="220806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GB" dirty="0" smtClean="0"/>
              <a:t>Flux Spectra, 17x17 damaged fuel portion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6533"/>
            <a:ext cx="9144000" cy="3194795"/>
          </a:xfrm>
          <a:prstGeom prst="rect">
            <a:avLst/>
          </a:prstGeom>
        </p:spPr>
      </p:pic>
      <p:sp>
        <p:nvSpPr>
          <p:cNvPr id="15" name="CustomShape 2"/>
          <p:cNvSpPr/>
          <p:nvPr/>
        </p:nvSpPr>
        <p:spPr>
          <a:xfrm>
            <a:off x="3563888" y="5389507"/>
            <a:ext cx="648072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+mj-lt"/>
                <a:cs typeface="Symbol" charset="2"/>
              </a:rPr>
              <a:t>UOX</a:t>
            </a:r>
            <a:endParaRPr lang="fr-FR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CustomShape 2"/>
          <p:cNvSpPr/>
          <p:nvPr/>
        </p:nvSpPr>
        <p:spPr>
          <a:xfrm>
            <a:off x="8100392" y="5389507"/>
            <a:ext cx="720080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+mj-lt"/>
                <a:cs typeface="Symbol" charset="2"/>
              </a:rPr>
              <a:t>M</a:t>
            </a:r>
            <a:r>
              <a:rPr lang="fr-FR" b="1" dirty="0" smtClean="0">
                <a:solidFill>
                  <a:srgbClr val="002060"/>
                </a:solidFill>
                <a:latin typeface="+mj-lt"/>
                <a:cs typeface="Symbol" charset="2"/>
              </a:rPr>
              <a:t>OX</a:t>
            </a:r>
            <a:endParaRPr lang="fr-FR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1259632" y="4210669"/>
            <a:ext cx="576064" cy="50405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 flipV="1">
            <a:off x="5868144" y="4282677"/>
            <a:ext cx="576064" cy="50405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4572000" y="1340768"/>
            <a:ext cx="3672408" cy="13157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0090"/>
                </a:solidFill>
                <a:latin typeface="+mn-lt"/>
              </a:rPr>
              <a:t>Poisson</a:t>
            </a:r>
            <a:r>
              <a:rPr lang="en-GB" dirty="0" smtClean="0">
                <a:solidFill>
                  <a:srgbClr val="000090"/>
                </a:solidFill>
                <a:latin typeface="+mn-lt"/>
              </a:rPr>
              <a:t> mixing statistics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+mn-lt"/>
              </a:rPr>
              <a:t>Black dashed line: intact fuel pins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Purple dashed line: atomic mix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33" y="1106956"/>
            <a:ext cx="3947684" cy="1872208"/>
          </a:xfrm>
          <a:prstGeom prst="rect">
            <a:avLst/>
          </a:prstGeom>
        </p:spPr>
      </p:pic>
      <p:sp>
        <p:nvSpPr>
          <p:cNvPr id="20" name="CustomShape 2"/>
          <p:cNvSpPr/>
          <p:nvPr/>
        </p:nvSpPr>
        <p:spPr>
          <a:xfrm>
            <a:off x="899592" y="3762597"/>
            <a:ext cx="648072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Symbol" charset="2"/>
                <a:cs typeface="Symbol" charset="2"/>
              </a:rPr>
              <a:t>L</a:t>
            </a:r>
          </a:p>
        </p:txBody>
      </p:sp>
      <p:sp>
        <p:nvSpPr>
          <p:cNvPr id="21" name="CustomShape 2"/>
          <p:cNvSpPr/>
          <p:nvPr/>
        </p:nvSpPr>
        <p:spPr>
          <a:xfrm>
            <a:off x="5508104" y="3834605"/>
            <a:ext cx="648072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Symbol" charset="2"/>
                <a:cs typeface="Symbol" charset="2"/>
              </a:rPr>
              <a:t>L</a:t>
            </a:r>
          </a:p>
        </p:txBody>
      </p:sp>
      <p:sp>
        <p:nvSpPr>
          <p:cNvPr id="1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6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812" y="2492896"/>
            <a:ext cx="7933580" cy="216024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 Stochastic tessellations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Analysis of fuel assemblies</a:t>
            </a:r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Perspectives</a:t>
            </a:r>
          </a:p>
        </p:txBody>
      </p:sp>
      <p:sp>
        <p:nvSpPr>
          <p:cNvPr id="7" name="Rettangolo 6"/>
          <p:cNvSpPr/>
          <p:nvPr/>
        </p:nvSpPr>
        <p:spPr>
          <a:xfrm>
            <a:off x="988521" y="1692300"/>
            <a:ext cx="49039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200" dirty="0">
                <a:solidFill>
                  <a:srgbClr val="DC0528"/>
                </a:solidFill>
              </a:rPr>
              <a:t> </a:t>
            </a:r>
            <a:r>
              <a:rPr lang="en-GB" sz="2200" dirty="0">
                <a:solidFill>
                  <a:srgbClr val="DC0528"/>
                </a:solidFill>
                <a:latin typeface="+mn-lt"/>
              </a:rPr>
              <a:t>E</a:t>
            </a:r>
            <a:r>
              <a:rPr lang="en-GB" sz="2200" dirty="0" smtClean="0">
                <a:solidFill>
                  <a:srgbClr val="DC0528"/>
                </a:solidFill>
                <a:latin typeface="+mn-lt"/>
              </a:rPr>
              <a:t>igenvalue problems in random media</a:t>
            </a:r>
            <a:endParaRPr lang="en-GB" sz="2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r>
              <a:rPr lang="en-GB" dirty="0" smtClean="0"/>
              <a:t>Simulation time [s]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257300"/>
            <a:ext cx="5524500" cy="43307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5877272"/>
            <a:ext cx="4495800" cy="3683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5915756"/>
            <a:ext cx="825500" cy="292100"/>
          </a:xfrm>
          <a:prstGeom prst="rect">
            <a:avLst/>
          </a:prstGeom>
        </p:spPr>
      </p:pic>
      <p:sp>
        <p:nvSpPr>
          <p:cNvPr id="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4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4235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4"/>
            <a:ext cx="4250183" cy="3744418"/>
          </a:xfrm>
          <a:prstGeom prst="rect">
            <a:avLst/>
          </a:prstGeom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39" y="1268760"/>
            <a:ext cx="2509995" cy="288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TextShape 1"/>
          <p:cNvSpPr txBox="1"/>
          <p:nvPr/>
        </p:nvSpPr>
        <p:spPr>
          <a:xfrm>
            <a:off x="1511280" y="52560"/>
            <a:ext cx="7237080" cy="909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200" b="1" dirty="0" smtClean="0">
                <a:solidFill>
                  <a:srgbClr val="FFFFFF"/>
                </a:solidFill>
                <a:latin typeface="Calibri"/>
              </a:rPr>
              <a:t>INCLUDING ANISOTROPY IN POISSON TESSELLATIONS</a:t>
            </a:r>
            <a:endParaRPr lang="en-US" sz="22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CEA | October 16th 2017</a:t>
            </a:r>
            <a:endParaRPr lang="en-US"/>
          </a:p>
        </p:txBody>
      </p:sp>
      <p:sp>
        <p:nvSpPr>
          <p:cNvPr id="35" name="CustomShape 2"/>
          <p:cNvSpPr/>
          <p:nvPr/>
        </p:nvSpPr>
        <p:spPr>
          <a:xfrm>
            <a:off x="3635896" y="1628800"/>
            <a:ext cx="2808312" cy="43204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90"/>
                </a:solidFill>
              </a:rPr>
              <a:t>Angular distribution H(</a:t>
            </a:r>
            <a:r>
              <a:rPr lang="en-US" b="1" dirty="0" smtClean="0">
                <a:solidFill>
                  <a:srgbClr val="000090"/>
                </a:solidFill>
              </a:rPr>
              <a:t>n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endParaRPr lang="en-US" dirty="0"/>
          </a:p>
        </p:txBody>
      </p:sp>
      <p:grpSp>
        <p:nvGrpSpPr>
          <p:cNvPr id="44" name="Gruppo 43"/>
          <p:cNvGrpSpPr/>
          <p:nvPr/>
        </p:nvGrpSpPr>
        <p:grpSpPr>
          <a:xfrm>
            <a:off x="3995936" y="1268760"/>
            <a:ext cx="5040560" cy="2520280"/>
            <a:chOff x="3995936" y="1268760"/>
            <a:chExt cx="5040560" cy="252028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3968" y="2828933"/>
              <a:ext cx="2016224" cy="672075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sp>
          <p:nvSpPr>
            <p:cNvPr id="37" name="CustomShape 2"/>
            <p:cNvSpPr/>
            <p:nvPr/>
          </p:nvSpPr>
          <p:spPr>
            <a:xfrm>
              <a:off x="3995936" y="2420888"/>
              <a:ext cx="2808312" cy="432048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100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Isotropic</a:t>
              </a:r>
              <a:r>
                <a:rPr lang="en-US" dirty="0" smtClean="0">
                  <a:solidFill>
                    <a:srgbClr val="000090"/>
                  </a:solidFill>
                </a:rPr>
                <a:t> tessellations:</a:t>
              </a:r>
              <a:endParaRPr lang="en-US" dirty="0"/>
            </a:p>
          </p:txBody>
        </p:sp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5">
              <a:grayscl/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16216" y="1268760"/>
              <a:ext cx="2520280" cy="2520280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</p:grpSp>
      <p:grpSp>
        <p:nvGrpSpPr>
          <p:cNvPr id="45" name="Gruppo 44"/>
          <p:cNvGrpSpPr/>
          <p:nvPr/>
        </p:nvGrpSpPr>
        <p:grpSpPr>
          <a:xfrm>
            <a:off x="683568" y="3894572"/>
            <a:ext cx="6336704" cy="2520280"/>
            <a:chOff x="611560" y="3894572"/>
            <a:chExt cx="6336704" cy="2520280"/>
          </a:xfrm>
        </p:grpSpPr>
        <p:pic>
          <p:nvPicPr>
            <p:cNvPr id="41" name="Immagine 40"/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27984" y="3894572"/>
              <a:ext cx="2520280" cy="2520280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</p:pic>
        <p:sp>
          <p:nvSpPr>
            <p:cNvPr id="43" name="CustomShape 2"/>
            <p:cNvSpPr/>
            <p:nvPr/>
          </p:nvSpPr>
          <p:spPr>
            <a:xfrm>
              <a:off x="611560" y="5157192"/>
              <a:ext cx="4032448" cy="10801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10000"/>
                </a:lnSpc>
              </a:pPr>
              <a:r>
                <a:rPr lang="en-US" dirty="0">
                  <a:solidFill>
                    <a:srgbClr val="FF0000"/>
                  </a:solidFill>
                </a:rPr>
                <a:t>A</a:t>
              </a:r>
              <a:r>
                <a:rPr lang="en-US" dirty="0" smtClean="0">
                  <a:solidFill>
                    <a:srgbClr val="FF0000"/>
                  </a:solidFill>
                </a:rPr>
                <a:t>nisotropic</a:t>
              </a:r>
              <a:r>
                <a:rPr lang="en-US" dirty="0" smtClean="0">
                  <a:solidFill>
                    <a:srgbClr val="000090"/>
                  </a:solidFill>
                </a:rPr>
                <a:t> tessellations:</a:t>
              </a:r>
            </a:p>
            <a:p>
              <a:pPr lvl="1">
                <a:lnSpc>
                  <a:spcPct val="110000"/>
                </a:lnSpc>
              </a:pPr>
              <a:r>
                <a:rPr lang="en-US" dirty="0" smtClean="0">
                  <a:solidFill>
                    <a:srgbClr val="000090"/>
                  </a:solidFill>
                </a:rPr>
                <a:t>Strongly peaked H(</a:t>
              </a:r>
              <a:r>
                <a:rPr lang="en-US" b="1" dirty="0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)</a:t>
              </a:r>
            </a:p>
            <a:p>
              <a:pPr lvl="1">
                <a:lnSpc>
                  <a:spcPct val="110000"/>
                </a:lnSpc>
              </a:pPr>
              <a:r>
                <a:rPr lang="en-US" dirty="0" smtClean="0">
                  <a:solidFill>
                    <a:srgbClr val="000090"/>
                  </a:solidFill>
                </a:rPr>
                <a:t>Example: </a:t>
              </a:r>
              <a:r>
                <a:rPr lang="en-US" i="1" dirty="0" smtClean="0">
                  <a:solidFill>
                    <a:srgbClr val="000090"/>
                  </a:solidFill>
                </a:rPr>
                <a:t>material stratification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59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12"/>
          <p:cNvSpPr txBox="1"/>
          <p:nvPr/>
        </p:nvSpPr>
        <p:spPr>
          <a:xfrm>
            <a:off x="1763688" y="1988840"/>
            <a:ext cx="5688632" cy="9643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 smtClean="0">
                <a:solidFill>
                  <a:schemeClr val="tx2"/>
                </a:solidFill>
                <a:latin typeface="+mn-lt"/>
              </a:rPr>
              <a:t>Thanks for your attention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CasellaDiTesto 12"/>
          <p:cNvSpPr txBox="1"/>
          <p:nvPr/>
        </p:nvSpPr>
        <p:spPr>
          <a:xfrm>
            <a:off x="179512" y="3212976"/>
            <a:ext cx="8856984" cy="27422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b="1" dirty="0" err="1" smtClean="0">
                <a:solidFill>
                  <a:srgbClr val="000090"/>
                </a:solidFill>
                <a:latin typeface="+mn-lt"/>
              </a:rPr>
              <a:t>References</a:t>
            </a:r>
            <a:endParaRPr lang="it-IT" b="1" dirty="0" smtClean="0">
              <a:solidFill>
                <a:srgbClr val="000090"/>
              </a:solidFill>
              <a:latin typeface="+mn-lt"/>
            </a:endParaRPr>
          </a:p>
          <a:p>
            <a:pPr>
              <a:lnSpc>
                <a:spcPct val="130000"/>
              </a:lnSpc>
            </a:pPr>
            <a:endParaRPr lang="it-IT" sz="1600" b="1" dirty="0" smtClean="0">
              <a:solidFill>
                <a:srgbClr val="000090"/>
              </a:solidFill>
              <a:latin typeface="+mn-lt"/>
            </a:endParaRPr>
          </a:p>
          <a:p>
            <a:pPr marL="285750" indent="-285750">
              <a:buFont typeface="Wingdings" charset="2"/>
              <a:buChar char="q"/>
            </a:pPr>
            <a:r>
              <a:rPr lang="it-IT" sz="1600" dirty="0" smtClean="0">
                <a:solidFill>
                  <a:srgbClr val="000090"/>
                </a:solidFill>
                <a:latin typeface="+mn-lt"/>
              </a:rPr>
              <a:t>C</a:t>
            </a:r>
            <a:r>
              <a:rPr lang="it-IT" sz="1600" dirty="0">
                <a:solidFill>
                  <a:srgbClr val="000090"/>
                </a:solidFill>
                <a:latin typeface="+mn-lt"/>
              </a:rPr>
              <a:t>. </a:t>
            </a:r>
            <a:r>
              <a:rPr lang="it-IT" sz="1600" dirty="0" err="1">
                <a:solidFill>
                  <a:srgbClr val="000090"/>
                </a:solidFill>
                <a:latin typeface="+mn-lt"/>
              </a:rPr>
              <a:t>Larmier</a:t>
            </a:r>
            <a:r>
              <a:rPr lang="it-IT" sz="1600" dirty="0">
                <a:solidFill>
                  <a:srgbClr val="000090"/>
                </a:solidFill>
                <a:latin typeface="+mn-lt"/>
              </a:rPr>
              <a:t>, A. Zoia, </a:t>
            </a:r>
            <a:r>
              <a:rPr lang="it-IT" sz="1600" dirty="0" err="1">
                <a:solidFill>
                  <a:srgbClr val="000090"/>
                </a:solidFill>
                <a:latin typeface="+mn-lt"/>
              </a:rPr>
              <a:t>F</a:t>
            </a:r>
            <a:r>
              <a:rPr lang="it-IT" sz="1600" dirty="0">
                <a:solidFill>
                  <a:srgbClr val="000090"/>
                </a:solidFill>
                <a:latin typeface="+mn-lt"/>
              </a:rPr>
              <a:t>. Malvagi, E. </a:t>
            </a:r>
            <a:r>
              <a:rPr lang="it-IT" sz="1600" dirty="0" err="1">
                <a:solidFill>
                  <a:srgbClr val="000090"/>
                </a:solidFill>
                <a:latin typeface="+mn-lt"/>
              </a:rPr>
              <a:t>Dumonteil</a:t>
            </a:r>
            <a:r>
              <a:rPr lang="it-IT" sz="1600" dirty="0">
                <a:solidFill>
                  <a:srgbClr val="000090"/>
                </a:solidFill>
                <a:latin typeface="+mn-lt"/>
              </a:rPr>
              <a:t>, A. Mazzolo, </a:t>
            </a:r>
            <a:r>
              <a:rPr lang="it-IT" sz="1600" i="1" dirty="0" err="1">
                <a:solidFill>
                  <a:srgbClr val="000090"/>
                </a:solidFill>
                <a:latin typeface="+mn-lt"/>
              </a:rPr>
              <a:t>Neutron</a:t>
            </a:r>
            <a:r>
              <a:rPr lang="it-IT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it-IT" sz="1600" i="1" dirty="0" err="1">
                <a:solidFill>
                  <a:srgbClr val="000090"/>
                </a:solidFill>
                <a:latin typeface="+mn-lt"/>
              </a:rPr>
              <a:t>multiplication</a:t>
            </a:r>
            <a:r>
              <a:rPr lang="it-IT" sz="1600" i="1" dirty="0">
                <a:solidFill>
                  <a:srgbClr val="000090"/>
                </a:solidFill>
                <a:latin typeface="+mn-lt"/>
              </a:rPr>
              <a:t> in random media: </a:t>
            </a:r>
            <a:r>
              <a:rPr lang="it-IT" sz="1600" i="1" dirty="0" err="1">
                <a:solidFill>
                  <a:srgbClr val="000090"/>
                </a:solidFill>
                <a:latin typeface="+mn-lt"/>
              </a:rPr>
              <a:t>Reactivity</a:t>
            </a:r>
            <a:r>
              <a:rPr lang="it-IT" sz="1600" i="1" dirty="0">
                <a:solidFill>
                  <a:srgbClr val="000090"/>
                </a:solidFill>
                <a:latin typeface="+mn-lt"/>
              </a:rPr>
              <a:t> and </a:t>
            </a:r>
            <a:r>
              <a:rPr lang="it-IT" sz="1600" i="1" dirty="0" err="1">
                <a:solidFill>
                  <a:srgbClr val="000090"/>
                </a:solidFill>
                <a:latin typeface="+mn-lt"/>
              </a:rPr>
              <a:t>kinetics</a:t>
            </a:r>
            <a:r>
              <a:rPr lang="it-IT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it-IT" sz="1600" i="1" dirty="0" err="1">
                <a:solidFill>
                  <a:srgbClr val="000090"/>
                </a:solidFill>
                <a:latin typeface="+mn-lt"/>
              </a:rPr>
              <a:t>parameters</a:t>
            </a:r>
            <a:r>
              <a:rPr lang="it-IT" sz="1600" dirty="0" smtClean="0">
                <a:solidFill>
                  <a:srgbClr val="000090"/>
                </a:solidFill>
                <a:latin typeface="+mn-lt"/>
              </a:rPr>
              <a:t>, </a:t>
            </a:r>
            <a:r>
              <a:rPr lang="cs-CZ" sz="1600" dirty="0" smtClean="0">
                <a:solidFill>
                  <a:srgbClr val="000090"/>
                </a:solidFill>
                <a:latin typeface="+mn-lt"/>
              </a:rPr>
              <a:t>Ann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Nucl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Energy</a:t>
            </a:r>
            <a:r>
              <a:rPr lang="cs-CZ" sz="1600" b="1" dirty="0">
                <a:solidFill>
                  <a:srgbClr val="000090"/>
                </a:solidFill>
                <a:latin typeface="+mn-lt"/>
              </a:rPr>
              <a:t> 111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391-406 (2018</a:t>
            </a:r>
            <a:r>
              <a:rPr lang="cs-CZ" sz="1600" dirty="0" smtClean="0">
                <a:solidFill>
                  <a:srgbClr val="000090"/>
                </a:solidFill>
                <a:latin typeface="+mn-lt"/>
              </a:rPr>
              <a:t>)</a:t>
            </a:r>
          </a:p>
          <a:p>
            <a:pPr marL="285750" indent="-285750">
              <a:buFont typeface="Wingdings" charset="2"/>
              <a:buChar char="q"/>
            </a:pPr>
            <a:r>
              <a:rPr lang="cs-CZ" sz="1600" dirty="0">
                <a:solidFill>
                  <a:srgbClr val="000090"/>
                </a:solidFill>
                <a:latin typeface="+mn-lt"/>
              </a:rPr>
              <a:t>C.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Larmier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A. Zoia, F.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Malvagi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E.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Dumonteil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A.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Mazzolo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Monte Carlo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particle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transport in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random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media: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the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effects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of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mixing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 smtClean="0">
                <a:solidFill>
                  <a:srgbClr val="000090"/>
                </a:solidFill>
                <a:latin typeface="+mn-lt"/>
              </a:rPr>
              <a:t>statistics</a:t>
            </a:r>
            <a:r>
              <a:rPr lang="cs-CZ" sz="1600" dirty="0" smtClean="0">
                <a:solidFill>
                  <a:srgbClr val="000090"/>
                </a:solidFill>
                <a:latin typeface="+mn-lt"/>
              </a:rPr>
              <a:t>. JQSRT </a:t>
            </a:r>
            <a:r>
              <a:rPr lang="cs-CZ" sz="1600" b="1" dirty="0">
                <a:solidFill>
                  <a:srgbClr val="000090"/>
                </a:solidFill>
                <a:latin typeface="+mn-lt"/>
              </a:rPr>
              <a:t>196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270-286 (2017</a:t>
            </a:r>
            <a:r>
              <a:rPr lang="cs-CZ" sz="1600" dirty="0" smtClean="0">
                <a:solidFill>
                  <a:srgbClr val="000090"/>
                </a:solidFill>
                <a:latin typeface="+mn-lt"/>
              </a:rPr>
              <a:t>)</a:t>
            </a:r>
          </a:p>
          <a:p>
            <a:pPr marL="285750" indent="-285750">
              <a:buFont typeface="Wingdings" charset="2"/>
              <a:buChar char="q"/>
            </a:pPr>
            <a:r>
              <a:rPr lang="cs-CZ" sz="1600" dirty="0" smtClean="0">
                <a:solidFill>
                  <a:srgbClr val="000090"/>
                </a:solidFill>
                <a:latin typeface="+mn-lt"/>
              </a:rPr>
              <a:t>C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Larmier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François-Xavier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Hugot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F.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Malvagi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A.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Mazzolo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A. Zoia,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Benchmark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solutions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for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transport in d-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dimensional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Markovian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 smtClean="0">
                <a:solidFill>
                  <a:srgbClr val="000090"/>
                </a:solidFill>
                <a:latin typeface="+mn-lt"/>
              </a:rPr>
              <a:t>binary</a:t>
            </a:r>
            <a:r>
              <a:rPr lang="cs-CZ" sz="1600" i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 smtClean="0">
                <a:solidFill>
                  <a:srgbClr val="000090"/>
                </a:solidFill>
                <a:latin typeface="+mn-lt"/>
              </a:rPr>
              <a:t>mixtures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JQSRT </a:t>
            </a:r>
            <a:r>
              <a:rPr lang="cs-CZ" sz="1600" b="1" dirty="0">
                <a:solidFill>
                  <a:srgbClr val="000090"/>
                </a:solidFill>
                <a:latin typeface="+mn-lt"/>
              </a:rPr>
              <a:t>189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133-148 (2017</a:t>
            </a:r>
            <a:r>
              <a:rPr lang="cs-CZ" sz="1600" dirty="0" smtClean="0">
                <a:solidFill>
                  <a:srgbClr val="000090"/>
                </a:solidFill>
                <a:latin typeface="+mn-lt"/>
              </a:rPr>
              <a:t>)</a:t>
            </a:r>
          </a:p>
          <a:p>
            <a:pPr marL="285750" indent="-285750">
              <a:buFont typeface="Wingdings" charset="2"/>
              <a:buChar char="q"/>
            </a:pPr>
            <a:r>
              <a:rPr lang="cs-CZ" sz="1600" dirty="0">
                <a:solidFill>
                  <a:srgbClr val="000090"/>
                </a:solidFill>
                <a:latin typeface="+mn-lt"/>
              </a:rPr>
              <a:t>C.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Larmier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E.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Dumonteil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F.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Malvagi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A.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Mazzolo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A. Zoia,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Finite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size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effects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and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percolation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properties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of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Poisson</a:t>
            </a:r>
            <a:r>
              <a:rPr lang="cs-CZ" sz="1600" i="1" dirty="0">
                <a:solidFill>
                  <a:srgbClr val="000090"/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rgbClr val="000090"/>
                </a:solidFill>
                <a:latin typeface="+mn-lt"/>
              </a:rPr>
              <a:t>geometries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Phys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. </a:t>
            </a:r>
            <a:r>
              <a:rPr lang="cs-CZ" sz="1600" dirty="0" err="1">
                <a:solidFill>
                  <a:srgbClr val="000090"/>
                </a:solidFill>
                <a:latin typeface="+mn-lt"/>
              </a:rPr>
              <a:t>Rev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. E </a:t>
            </a:r>
            <a:r>
              <a:rPr lang="cs-CZ" sz="1600" b="1" dirty="0">
                <a:solidFill>
                  <a:srgbClr val="000090"/>
                </a:solidFill>
                <a:latin typeface="+mn-lt"/>
              </a:rPr>
              <a:t>94</a:t>
            </a:r>
            <a:r>
              <a:rPr lang="cs-CZ" sz="1600" dirty="0">
                <a:solidFill>
                  <a:srgbClr val="000090"/>
                </a:solidFill>
                <a:latin typeface="+mn-lt"/>
              </a:rPr>
              <a:t>, 012130 (2016</a:t>
            </a:r>
            <a:r>
              <a:rPr lang="cs-CZ" sz="1600" dirty="0" smtClean="0">
                <a:solidFill>
                  <a:srgbClr val="000090"/>
                </a:solidFill>
                <a:latin typeface="+mn-lt"/>
              </a:rPr>
              <a:t>)</a:t>
            </a:r>
            <a:endParaRPr lang="cs-CZ" sz="16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9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5"/>
          <p:cNvSpPr>
            <a:spLocks noGrp="1"/>
          </p:cNvSpPr>
          <p:nvPr>
            <p:ph type="title"/>
          </p:nvPr>
        </p:nvSpPr>
        <p:spPr bwMode="auto">
          <a:xfrm>
            <a:off x="7308304" y="5805264"/>
            <a:ext cx="1440160" cy="9429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800" dirty="0" smtClean="0"/>
              <a:t>DEN/DANS</a:t>
            </a:r>
            <a:br>
              <a:rPr lang="fr-FR" sz="800" dirty="0" smtClean="0"/>
            </a:br>
            <a:r>
              <a:rPr lang="fr-FR" sz="800" dirty="0" smtClean="0"/>
              <a:t>DM2S</a:t>
            </a:r>
            <a:br>
              <a:rPr lang="fr-FR" sz="800" dirty="0" smtClean="0"/>
            </a:br>
            <a:r>
              <a:rPr lang="fr-FR" sz="800" dirty="0" smtClean="0"/>
              <a:t>SERMA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ottobre 14, 2017</a:t>
            </a:fld>
            <a:endParaRPr lang="fr-FR" dirty="0"/>
          </a:p>
        </p:txBody>
      </p:sp>
      <p:sp>
        <p:nvSpPr>
          <p:cNvPr id="19461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D3A085E1-7DC8-4A79-9174-20D6D78BD12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/>
          </a:p>
        </p:txBody>
      </p:sp>
      <p:sp>
        <p:nvSpPr>
          <p:cNvPr id="19462" name="Espace réservé du pied de page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  <p:sp>
        <p:nvSpPr>
          <p:cNvPr id="9" name="Espace réservé du contenu 6"/>
          <p:cNvSpPr>
            <a:spLocks noGrp="1"/>
          </p:cNvSpPr>
          <p:nvPr>
            <p:ph idx="1"/>
          </p:nvPr>
        </p:nvSpPr>
        <p:spPr>
          <a:xfrm>
            <a:off x="3419873" y="5805264"/>
            <a:ext cx="3168352" cy="943200"/>
          </a:xfrm>
        </p:spPr>
        <p:txBody>
          <a:bodyPr/>
          <a:lstStyle/>
          <a:p>
            <a:r>
              <a:rPr lang="fr-FR" dirty="0" smtClean="0"/>
              <a:t>Commissariat à l’énergie atomique et aux énergies alternatives</a:t>
            </a:r>
          </a:p>
          <a:p>
            <a:r>
              <a:rPr lang="fr-FR" dirty="0" smtClean="0"/>
              <a:t>Centre de Saclay</a:t>
            </a:r>
            <a:r>
              <a:rPr lang="fr-FR" sz="950" b="1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 </a:t>
            </a:r>
            <a:r>
              <a:rPr lang="fr-FR" dirty="0" smtClean="0"/>
              <a:t>91191 Gif-sur-Yvette Cedex</a:t>
            </a:r>
          </a:p>
          <a:p>
            <a:r>
              <a:rPr lang="fr-FR" dirty="0" smtClean="0"/>
              <a:t>T. +33 (0)1 69 08 62 75 </a:t>
            </a:r>
            <a:r>
              <a:rPr lang="fr-FR" sz="950" b="1" dirty="0" smtClean="0">
                <a:solidFill>
                  <a:schemeClr val="bg2"/>
                </a:solidFill>
              </a:rPr>
              <a:t>|</a:t>
            </a:r>
            <a:r>
              <a:rPr lang="fr-FR" dirty="0"/>
              <a:t> </a:t>
            </a:r>
            <a:r>
              <a:rPr lang="fr-FR" dirty="0" err="1" smtClean="0"/>
              <a:t>Secr</a:t>
            </a:r>
            <a:r>
              <a:rPr lang="fr-FR" dirty="0" smtClean="0"/>
              <a:t> :+33 </a:t>
            </a:r>
            <a:r>
              <a:rPr lang="fr-FR" dirty="0"/>
              <a:t>(0)1 69 08 </a:t>
            </a:r>
            <a:r>
              <a:rPr lang="fr-FR" dirty="0" smtClean="0"/>
              <a:t>39 61</a:t>
            </a:r>
          </a:p>
          <a:p>
            <a:r>
              <a:rPr lang="fr-FR" dirty="0" smtClean="0"/>
              <a:t>Etablissement public à caractère industriel et commercial </a:t>
            </a:r>
            <a:r>
              <a:rPr lang="fr-FR" sz="8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RCS Paris B 775 685 019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3" name="CustomShape 2"/>
          <p:cNvSpPr/>
          <p:nvPr/>
        </p:nvSpPr>
        <p:spPr>
          <a:xfrm>
            <a:off x="684472" y="1340768"/>
            <a:ext cx="7415920" cy="399851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mtClean="0">
                <a:solidFill>
                  <a:srgbClr val="000090"/>
                </a:solidFill>
              </a:rPr>
              <a:t>Analysis of </a:t>
            </a:r>
            <a:r>
              <a:rPr lang="en-US" b="1" smtClean="0">
                <a:solidFill>
                  <a:srgbClr val="000090"/>
                </a:solidFill>
              </a:rPr>
              <a:t>re-criticality</a:t>
            </a:r>
            <a:r>
              <a:rPr lang="en-US" smtClean="0">
                <a:solidFill>
                  <a:srgbClr val="000090"/>
                </a:solidFill>
              </a:rPr>
              <a:t> probability following </a:t>
            </a:r>
            <a:r>
              <a:rPr lang="en-US" b="1" smtClean="0">
                <a:solidFill>
                  <a:srgbClr val="000090"/>
                </a:solidFill>
              </a:rPr>
              <a:t>severe core accidents</a:t>
            </a:r>
          </a:p>
          <a:p>
            <a:endParaRPr lang="en-US" smtClean="0"/>
          </a:p>
          <a:p>
            <a:pPr lvl="1">
              <a:lnSpc>
                <a:spcPct val="150000"/>
              </a:lnSpc>
              <a:buFont typeface="Wingdings" charset="2"/>
              <a:buChar char=""/>
            </a:pPr>
            <a:endParaRPr lang="en-US" smtClean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</a:pPr>
            <a:endParaRPr lang="en-US" smtClean="0"/>
          </a:p>
          <a:p>
            <a:pPr>
              <a:lnSpc>
                <a:spcPct val="150000"/>
              </a:lnSpc>
            </a:pPr>
            <a:endParaRPr lang="en-US" smtClean="0"/>
          </a:p>
          <a:p>
            <a:pPr lvl="1">
              <a:lnSpc>
                <a:spcPct val="150000"/>
              </a:lnSpc>
              <a:buFont typeface="Wingdings" charset="2"/>
              <a:buChar char=""/>
            </a:pPr>
            <a:endParaRPr lang="en-US" smtClean="0"/>
          </a:p>
          <a:p>
            <a:pPr lvl="1">
              <a:lnSpc>
                <a:spcPct val="150000"/>
              </a:lnSpc>
              <a:buFont typeface="Wingdings" charset="2"/>
              <a:buChar char=""/>
            </a:pPr>
            <a:endParaRPr lang="en-US" smtClean="0"/>
          </a:p>
          <a:p>
            <a:pPr>
              <a:lnSpc>
                <a:spcPct val="150000"/>
              </a:lnSpc>
            </a:pPr>
            <a:r>
              <a:rPr lang="en-US" smtClean="0"/>
              <a:t> </a:t>
            </a:r>
            <a:endParaRPr lang="en-US"/>
          </a:p>
        </p:txBody>
      </p:sp>
      <p:sp>
        <p:nvSpPr>
          <p:cNvPr id="38" name="TextShape 1"/>
          <p:cNvSpPr txBox="1"/>
          <p:nvPr/>
        </p:nvSpPr>
        <p:spPr>
          <a:xfrm>
            <a:off x="1511280" y="52560"/>
            <a:ext cx="7237080" cy="909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200" b="1" smtClean="0">
                <a:solidFill>
                  <a:srgbClr val="FFFFFF"/>
                </a:solidFill>
                <a:latin typeface="Calibri"/>
              </a:rPr>
              <a:t>CONTEXT AND MOTIVATIONS</a:t>
            </a:r>
            <a:endParaRPr lang="en-US"/>
          </a:p>
        </p:txBody>
      </p:sp>
      <p:pic>
        <p:nvPicPr>
          <p:cNvPr id="14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1"/>
          <a:stretch/>
        </p:blipFill>
        <p:spPr>
          <a:xfrm>
            <a:off x="6143773" y="3220453"/>
            <a:ext cx="2244651" cy="2224771"/>
          </a:xfrm>
          <a:prstGeom prst="rect">
            <a:avLst/>
          </a:prstGeom>
        </p:spPr>
      </p:pic>
      <p:pic>
        <p:nvPicPr>
          <p:cNvPr id="17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72815"/>
            <a:ext cx="5184576" cy="4932065"/>
          </a:xfrm>
          <a:prstGeom prst="rect">
            <a:avLst/>
          </a:prstGeom>
        </p:spPr>
      </p:pic>
      <p:sp>
        <p:nvSpPr>
          <p:cNvPr id="20" name="Rectangle 23"/>
          <p:cNvSpPr/>
          <p:nvPr/>
        </p:nvSpPr>
        <p:spPr>
          <a:xfrm>
            <a:off x="6300192" y="5445224"/>
            <a:ext cx="1929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TMI corium sample</a:t>
            </a:r>
            <a:endParaRPr lang="en-US" sz="1600" dirty="0"/>
          </a:p>
        </p:txBody>
      </p:sp>
      <p:sp>
        <p:nvSpPr>
          <p:cNvPr id="21" name="Rectangle 23"/>
          <p:cNvSpPr/>
          <p:nvPr/>
        </p:nvSpPr>
        <p:spPr>
          <a:xfrm>
            <a:off x="5450512" y="2014506"/>
            <a:ext cx="3441968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Fuel degradation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</a:p>
          <a:p>
            <a:pPr marL="742950" lvl="1" indent="-285750">
              <a:lnSpc>
                <a:spcPct val="14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melting</a:t>
            </a:r>
            <a:r>
              <a:rPr lang="en-US" dirty="0" smtClean="0">
                <a:solidFill>
                  <a:srgbClr val="000090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solidification</a:t>
            </a:r>
          </a:p>
          <a:p>
            <a:pPr marL="742950" lvl="1" indent="-285750">
              <a:lnSpc>
                <a:spcPct val="14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random</a:t>
            </a:r>
            <a:r>
              <a:rPr lang="en-US" dirty="0" smtClean="0">
                <a:solidFill>
                  <a:srgbClr val="000090"/>
                </a:solidFill>
              </a:rPr>
              <a:t> configurations</a:t>
            </a:r>
            <a:endParaRPr lang="en-US" dirty="0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1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1954693" cy="199705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9320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" name="CustomShape 2"/>
          <p:cNvSpPr/>
          <p:nvPr/>
        </p:nvSpPr>
        <p:spPr>
          <a:xfrm>
            <a:off x="468448" y="1112301"/>
            <a:ext cx="8136000" cy="2203183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000090"/>
                </a:solidFill>
              </a:rPr>
              <a:t>The</a:t>
            </a:r>
            <a:r>
              <a:rPr lang="en-US" b="1" dirty="0" smtClean="0">
                <a:solidFill>
                  <a:srgbClr val="000090"/>
                </a:solidFill>
              </a:rPr>
              <a:t> randomness </a:t>
            </a:r>
            <a:r>
              <a:rPr lang="en-US" dirty="0" smtClean="0">
                <a:solidFill>
                  <a:srgbClr val="000090"/>
                </a:solidFill>
              </a:rPr>
              <a:t>of a medium is measured </a:t>
            </a:r>
            <a:r>
              <a:rPr lang="en-US" dirty="0" err="1" smtClean="0">
                <a:solidFill>
                  <a:srgbClr val="000090"/>
                </a:solidFill>
              </a:rPr>
              <a:t>w.r.t</a:t>
            </a:r>
            <a:r>
              <a:rPr lang="en-US" dirty="0" smtClean="0">
                <a:solidFill>
                  <a:srgbClr val="000090"/>
                </a:solidFill>
              </a:rPr>
              <a:t>. </a:t>
            </a:r>
            <a:r>
              <a:rPr lang="en-US" b="1" dirty="0" smtClean="0">
                <a:solidFill>
                  <a:srgbClr val="000090"/>
                </a:solidFill>
              </a:rPr>
              <a:t>neutron transport</a:t>
            </a:r>
            <a:endParaRPr lang="en-US" sz="1600" dirty="0" smtClean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90"/>
                </a:solidFill>
                <a:latin typeface="Arial"/>
              </a:rPr>
              <a:t>Define :</a:t>
            </a:r>
            <a:endParaRPr lang="en-US" dirty="0" smtClean="0"/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90"/>
                </a:solidFill>
                <a:latin typeface="Symbol" panose="05050102010706020507" pitchFamily="18" charset="2"/>
                <a:ea typeface="DejaVu San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ea typeface="DejaVu Sans"/>
              </a:rPr>
              <a:t>l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DejaVu Sans"/>
                <a:cs typeface="Arial"/>
              </a:rPr>
              <a:t>=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  <a:ea typeface="DejaVu San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  <a:ea typeface="DejaVu Sans"/>
              </a:rPr>
              <a:t>1 / S </a:t>
            </a:r>
            <a:r>
              <a:rPr lang="en-US" sz="1600" dirty="0" smtClean="0">
                <a:solidFill>
                  <a:srgbClr val="000090"/>
                </a:solidFill>
                <a:latin typeface="DejaVu Sans"/>
                <a:ea typeface="DejaVu Sans"/>
              </a:rPr>
              <a:t>=  neutron </a:t>
            </a:r>
            <a:r>
              <a:rPr lang="en-US" sz="1600" dirty="0" smtClean="0">
                <a:solidFill>
                  <a:srgbClr val="000090"/>
                </a:solidFill>
                <a:latin typeface="Arial"/>
                <a:ea typeface="DejaVu Sans"/>
              </a:rPr>
              <a:t>mean free path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90"/>
                </a:solidFill>
                <a:latin typeface="Symbol" panose="05050102010706020507" pitchFamily="18" charset="2"/>
                <a:ea typeface="DejaVu San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  <a:ea typeface="DejaVu Sans"/>
              </a:rPr>
              <a:t>L</a:t>
            </a:r>
            <a:r>
              <a:rPr lang="en-US" sz="1600" dirty="0" smtClean="0">
                <a:solidFill>
                  <a:srgbClr val="000090"/>
                </a:solidFill>
                <a:latin typeface="DejaVu Sans"/>
                <a:ea typeface="DejaVu Sans"/>
              </a:rPr>
              <a:t> =  </a:t>
            </a:r>
            <a:r>
              <a:rPr lang="en-US" sz="1600" dirty="0" smtClean="0">
                <a:solidFill>
                  <a:srgbClr val="000090"/>
                </a:solidFill>
                <a:latin typeface="Arial"/>
              </a:rPr>
              <a:t>typical disorder size (</a:t>
            </a:r>
            <a:r>
              <a:rPr lang="en-US" sz="1600" i="1" dirty="0" smtClean="0">
                <a:solidFill>
                  <a:srgbClr val="000090"/>
                </a:solidFill>
                <a:latin typeface="Arial"/>
              </a:rPr>
              <a:t>correlation length</a:t>
            </a:r>
            <a:r>
              <a:rPr lang="en-US" sz="1600" dirty="0" smtClean="0">
                <a:solidFill>
                  <a:srgbClr val="000090"/>
                </a:solidFill>
                <a:latin typeface="Arial"/>
              </a:rPr>
              <a:t>) : </a:t>
            </a:r>
          </a:p>
          <a:p>
            <a:pPr lvl="1"/>
            <a:r>
              <a:rPr lang="en-US" sz="1600" dirty="0" smtClean="0">
                <a:solidFill>
                  <a:srgbClr val="000090"/>
                </a:solidFill>
                <a:latin typeface="Arial"/>
              </a:rPr>
              <a:t>              average size of homogeneous regions</a:t>
            </a:r>
            <a:endParaRPr lang="en-US" dirty="0" smtClean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1483747" cy="754815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H="1" flipV="1">
            <a:off x="5436096" y="1968144"/>
            <a:ext cx="110813" cy="48488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stomShape 2"/>
          <p:cNvSpPr/>
          <p:nvPr/>
        </p:nvSpPr>
        <p:spPr>
          <a:xfrm>
            <a:off x="5402892" y="1900540"/>
            <a:ext cx="577890" cy="335291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  <a:ea typeface="DejaVu Sans"/>
              </a:rPr>
              <a:t>l</a:t>
            </a:r>
            <a:endParaRPr lang="en-US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6776902" y="2996952"/>
            <a:ext cx="531402" cy="6543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stomShape 2"/>
          <p:cNvSpPr/>
          <p:nvPr/>
        </p:nvSpPr>
        <p:spPr>
          <a:xfrm>
            <a:off x="6732240" y="2539248"/>
            <a:ext cx="502685" cy="45283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  <a:ea typeface="DejaVu Sans"/>
              </a:rPr>
              <a:t>L</a:t>
            </a:r>
            <a:endParaRPr lang="en-US" b="1" baseline="30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32" name="TextShape 1"/>
          <p:cNvSpPr txBox="1"/>
          <p:nvPr/>
        </p:nvSpPr>
        <p:spPr>
          <a:xfrm>
            <a:off x="1511280" y="52560"/>
            <a:ext cx="7237080" cy="909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200" b="1" dirty="0" smtClean="0">
                <a:solidFill>
                  <a:srgbClr val="FFFFFF"/>
                </a:solidFill>
                <a:latin typeface="Calibri"/>
              </a:rPr>
              <a:t>NEUTRON TRANSPORT IN « RANDOM » MEDIA</a:t>
            </a:r>
            <a:endParaRPr lang="en-US" dirty="0"/>
          </a:p>
        </p:txBody>
      </p:sp>
      <p:grpSp>
        <p:nvGrpSpPr>
          <p:cNvPr id="4" name="Gruppo 3"/>
          <p:cNvGrpSpPr/>
          <p:nvPr/>
        </p:nvGrpSpPr>
        <p:grpSpPr>
          <a:xfrm>
            <a:off x="218424" y="3789040"/>
            <a:ext cx="8789548" cy="2500972"/>
            <a:chOff x="218424" y="4096380"/>
            <a:chExt cx="8789548" cy="2500972"/>
          </a:xfrm>
        </p:grpSpPr>
        <p:grpSp>
          <p:nvGrpSpPr>
            <p:cNvPr id="2" name="Gruppo 1"/>
            <p:cNvGrpSpPr/>
            <p:nvPr/>
          </p:nvGrpSpPr>
          <p:grpSpPr>
            <a:xfrm>
              <a:off x="218424" y="4515618"/>
              <a:ext cx="8789548" cy="2081734"/>
              <a:chOff x="218424" y="4515618"/>
              <a:chExt cx="8789548" cy="2081734"/>
            </a:xfrm>
          </p:grpSpPr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395536" y="5082788"/>
                <a:ext cx="8188664" cy="36004"/>
              </a:xfrm>
              <a:prstGeom prst="straightConnector1">
                <a:avLst/>
              </a:prstGeom>
              <a:ln w="28575">
                <a:solidFill>
                  <a:srgbClr val="00009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8605298" y="4515618"/>
                <a:ext cx="402674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solidFill>
                      <a:srgbClr val="FF0000"/>
                    </a:solidFill>
                    <a:latin typeface="Symbol" panose="05050102010706020507" pitchFamily="18" charset="2"/>
                    <a:ea typeface="DejaVu Sans"/>
                  </a:rPr>
                  <a:t>L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" name="Connecteur droit 15"/>
              <p:cNvCxnSpPr/>
              <p:nvPr/>
            </p:nvCxnSpPr>
            <p:spPr>
              <a:xfrm flipV="1">
                <a:off x="2843808" y="4965650"/>
                <a:ext cx="0" cy="280627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V="1">
                <a:off x="5724128" y="4960476"/>
                <a:ext cx="0" cy="280627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CustomShape 2"/>
              <p:cNvSpPr/>
              <p:nvPr/>
            </p:nvSpPr>
            <p:spPr>
              <a:xfrm>
                <a:off x="5940152" y="4545463"/>
                <a:ext cx="2807959" cy="1953308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pPr>
                  <a:lnSpc>
                    <a:spcPct val="150000"/>
                  </a:lnSpc>
                </a:pPr>
                <a:endParaRPr lang="en-US" dirty="0" smtClean="0">
                  <a:solidFill>
                    <a:srgbClr val="000090"/>
                  </a:solidFill>
                  <a:latin typeface="DejaVu Sans"/>
                </a:endParaRPr>
              </a:p>
              <a:p>
                <a:pPr>
                  <a:lnSpc>
                    <a:spcPct val="150000"/>
                  </a:lnSpc>
                </a:pPr>
                <a:endParaRPr lang="en-US" dirty="0" smtClean="0">
                  <a:solidFill>
                    <a:srgbClr val="000090"/>
                  </a:solidFill>
                  <a:latin typeface="DejaVu Sans"/>
                </a:endParaRP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1400" b="1" dirty="0" smtClean="0">
                    <a:solidFill>
                      <a:srgbClr val="000090"/>
                    </a:solidFill>
                  </a:rPr>
                  <a:t>Macroscopically</a:t>
                </a:r>
                <a:r>
                  <a:rPr lang="en-US" sz="1400" dirty="0" smtClean="0">
                    <a:solidFill>
                      <a:srgbClr val="000090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rgbClr val="000090"/>
                    </a:solidFill>
                  </a:rPr>
                  <a:t>heterogeneous</a:t>
                </a:r>
                <a:r>
                  <a:rPr lang="en-US" sz="1400" dirty="0" smtClean="0">
                    <a:solidFill>
                      <a:srgbClr val="000090"/>
                    </a:solidFill>
                  </a:rPr>
                  <a:t> medium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400" dirty="0" smtClean="0">
                    <a:solidFill>
                      <a:srgbClr val="000090"/>
                    </a:solidFill>
                  </a:rPr>
                  <a:t>      (homogeneous « by blocks »)</a:t>
                </a:r>
              </a:p>
            </p:txBody>
          </p:sp>
          <p:sp>
            <p:nvSpPr>
              <p:cNvPr id="19" name="CustomShape 2"/>
              <p:cNvSpPr/>
              <p:nvPr/>
            </p:nvSpPr>
            <p:spPr>
              <a:xfrm>
                <a:off x="2940688" y="5410511"/>
                <a:ext cx="2808313" cy="1186841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1400" b="1" smtClean="0">
                    <a:solidFill>
                      <a:srgbClr val="000090"/>
                    </a:solidFill>
                  </a:rPr>
                  <a:t>Microscopically heterogeneous </a:t>
                </a:r>
                <a:r>
                  <a:rPr lang="en-US" sz="1400" smtClean="0">
                    <a:solidFill>
                      <a:srgbClr val="000090"/>
                    </a:solidFill>
                  </a:rPr>
                  <a:t>medium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1400" smtClean="0">
                    <a:solidFill>
                      <a:srgbClr val="000090"/>
                    </a:solidFill>
                  </a:rPr>
                  <a:t>Disorder can be described by </a:t>
                </a:r>
                <a:r>
                  <a:rPr lang="en-US" sz="1400" b="1" smtClean="0">
                    <a:solidFill>
                      <a:srgbClr val="000090"/>
                    </a:solidFill>
                  </a:rPr>
                  <a:t>probabilistic models</a:t>
                </a:r>
              </a:p>
            </p:txBody>
          </p:sp>
          <p:sp>
            <p:nvSpPr>
              <p:cNvPr id="20" name="CustomShape 2"/>
              <p:cNvSpPr/>
              <p:nvPr/>
            </p:nvSpPr>
            <p:spPr>
              <a:xfrm>
                <a:off x="218424" y="5009575"/>
                <a:ext cx="2841408" cy="1489196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pPr>
                  <a:lnSpc>
                    <a:spcPct val="150000"/>
                  </a:lnSpc>
                </a:pPr>
                <a:endParaRPr lang="en-US" dirty="0" smtClean="0">
                  <a:solidFill>
                    <a:srgbClr val="000090"/>
                  </a:solidFill>
                  <a:latin typeface="DejaVu Sans"/>
                </a:endParaRP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1400" b="1" dirty="0">
                    <a:solidFill>
                      <a:srgbClr val="000090"/>
                    </a:solidFill>
                  </a:rPr>
                  <a:t>Microscopically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rgbClr val="000090"/>
                    </a:solidFill>
                  </a:rPr>
                  <a:t>      </a:t>
                </a:r>
                <a:r>
                  <a:rPr lang="en-US" sz="1400" b="1" dirty="0">
                    <a:solidFill>
                      <a:srgbClr val="000090"/>
                    </a:solidFill>
                  </a:rPr>
                  <a:t>homogeneous</a:t>
                </a:r>
                <a:r>
                  <a:rPr lang="en-US" sz="1400" dirty="0">
                    <a:solidFill>
                      <a:srgbClr val="000090"/>
                    </a:solidFill>
                  </a:rPr>
                  <a:t> medium</a:t>
                </a:r>
                <a:endParaRPr lang="en-US" sz="1400" dirty="0"/>
              </a:p>
              <a:p>
                <a:pPr>
                  <a:lnSpc>
                    <a:spcPct val="120000"/>
                  </a:lnSpc>
                </a:pPr>
                <a:r>
                  <a:rPr lang="en-US" sz="1400" dirty="0" smtClean="0">
                    <a:solidFill>
                      <a:srgbClr val="000090"/>
                    </a:solidFill>
                  </a:rPr>
                  <a:t>      («</a:t>
                </a:r>
                <a:r>
                  <a:rPr lang="en-US" sz="1400" dirty="0" smtClean="0">
                    <a:solidFill>
                      <a:srgbClr val="000090"/>
                    </a:solidFill>
                  </a:rPr>
                  <a:t> </a:t>
                </a:r>
                <a:r>
                  <a:rPr lang="en-US" sz="1400" b="1" i="1" dirty="0" smtClean="0">
                    <a:solidFill>
                      <a:srgbClr val="000090"/>
                    </a:solidFill>
                  </a:rPr>
                  <a:t>atomic mix</a:t>
                </a:r>
                <a:r>
                  <a:rPr lang="en-US" sz="1400" dirty="0" smtClean="0">
                    <a:solidFill>
                      <a:srgbClr val="000090"/>
                    </a:solidFill>
                  </a:rPr>
                  <a:t> </a:t>
                </a:r>
                <a:r>
                  <a:rPr lang="en-US" sz="1400" dirty="0" smtClean="0">
                    <a:solidFill>
                      <a:srgbClr val="000090"/>
                    </a:solidFill>
                  </a:rPr>
                  <a:t>»)</a:t>
                </a:r>
                <a:r>
                  <a:rPr lang="en-US" sz="1400" dirty="0" smtClean="0">
                    <a:solidFill>
                      <a:srgbClr val="000090"/>
                    </a:solidFill>
                  </a:rPr>
                  <a:t> 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43608" y="4670479"/>
                <a:ext cx="1224136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DejaVu Sans"/>
                  </a:rPr>
                  <a:t>L</a:t>
                </a:r>
                <a:r>
                  <a:rPr lang="en-US" sz="2000" dirty="0" smtClean="0">
                    <a:solidFill>
                      <a:srgbClr val="DC0528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sz="2000" dirty="0" smtClean="0">
                    <a:solidFill>
                      <a:srgbClr val="DC0528"/>
                    </a:solidFill>
                    <a:latin typeface="Arial"/>
                    <a:cs typeface="Arial"/>
                  </a:rPr>
                  <a:t>&lt;&lt;</a:t>
                </a:r>
                <a:r>
                  <a:rPr lang="en-US" sz="2000" dirty="0" smtClean="0">
                    <a:solidFill>
                      <a:srgbClr val="DC0528"/>
                    </a:solidFill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Symbol" panose="05050102010706020507" pitchFamily="18" charset="2"/>
                    <a:ea typeface="DejaVu Sans"/>
                  </a:rPr>
                  <a:t>l</a:t>
                </a:r>
                <a:endParaRPr lang="en-US" sz="2000" dirty="0" smtClean="0">
                  <a:solidFill>
                    <a:srgbClr val="DC0528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16468" y="4658801"/>
                <a:ext cx="1043564" cy="360040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DejaVu Sans"/>
                  </a:rPr>
                  <a:t>L </a:t>
                </a:r>
                <a:r>
                  <a:rPr lang="en-US" sz="2000" dirty="0" smtClean="0">
                    <a:solidFill>
                      <a:srgbClr val="DC0528"/>
                    </a:solidFill>
                    <a:latin typeface="Arial"/>
                    <a:cs typeface="Arial"/>
                  </a:rPr>
                  <a:t>≈ </a:t>
                </a:r>
                <a:r>
                  <a:rPr lang="en-US" sz="2000" b="1" dirty="0">
                    <a:solidFill>
                      <a:srgbClr val="FF0000"/>
                    </a:solidFill>
                    <a:latin typeface="Symbol" panose="05050102010706020507" pitchFamily="18" charset="2"/>
                    <a:ea typeface="DejaVu Sans"/>
                  </a:rPr>
                  <a:t>l</a:t>
                </a:r>
                <a:endParaRPr lang="en-US" sz="2000" dirty="0" smtClean="0">
                  <a:solidFill>
                    <a:srgbClr val="DC0528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660232" y="4672444"/>
                <a:ext cx="1184055" cy="360040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Symbol" panose="05050102010706020507" pitchFamily="18" charset="2"/>
                    <a:ea typeface="DejaVu Sans"/>
                  </a:rPr>
                  <a:t>L</a:t>
                </a:r>
                <a:r>
                  <a:rPr lang="en-US" sz="2000" dirty="0" smtClean="0">
                    <a:solidFill>
                      <a:srgbClr val="DC0528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sz="2000" dirty="0" smtClean="0">
                    <a:solidFill>
                      <a:srgbClr val="DC0528"/>
                    </a:solidFill>
                    <a:latin typeface="Arial"/>
                    <a:cs typeface="Arial"/>
                  </a:rPr>
                  <a:t>&gt;&gt;</a:t>
                </a:r>
                <a:r>
                  <a:rPr lang="en-US" sz="2000" dirty="0" smtClean="0">
                    <a:solidFill>
                      <a:srgbClr val="DC0528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Symbol" panose="05050102010706020507" pitchFamily="18" charset="2"/>
                    <a:ea typeface="DejaVu Sans"/>
                  </a:rPr>
                  <a:t>l</a:t>
                </a:r>
                <a:endParaRPr lang="en-US" sz="2000" dirty="0">
                  <a:solidFill>
                    <a:srgbClr val="DC0528"/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3" name="Rettangolo 2"/>
            <p:cNvSpPr/>
            <p:nvPr/>
          </p:nvSpPr>
          <p:spPr>
            <a:xfrm>
              <a:off x="427389" y="4096380"/>
              <a:ext cx="2776459" cy="484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0090"/>
                  </a:solidFill>
                  <a:latin typeface="Arial"/>
                  <a:ea typeface="DejaVu Sans"/>
                </a:rPr>
                <a:t>Three possible </a:t>
              </a:r>
              <a:r>
                <a:rPr lang="en-US" b="1" dirty="0" smtClean="0">
                  <a:solidFill>
                    <a:srgbClr val="000090"/>
                  </a:solidFill>
                  <a:latin typeface="Arial"/>
                  <a:ea typeface="DejaVu Sans"/>
                </a:rPr>
                <a:t>regimes</a:t>
              </a:r>
              <a:r>
                <a:rPr lang="en-US" dirty="0" smtClean="0">
                  <a:solidFill>
                    <a:srgbClr val="000090"/>
                  </a:solidFill>
                  <a:latin typeface="Arial"/>
                  <a:ea typeface="DejaVu Sans"/>
                </a:rPr>
                <a:t> :</a:t>
              </a:r>
              <a:endParaRPr lang="en-US" dirty="0"/>
            </a:p>
          </p:txBody>
        </p:sp>
      </p:grpSp>
      <p:sp>
        <p:nvSpPr>
          <p:cNvPr id="3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5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9320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2" name="TextShape 1"/>
          <p:cNvSpPr txBox="1"/>
          <p:nvPr/>
        </p:nvSpPr>
        <p:spPr>
          <a:xfrm>
            <a:off x="1511280" y="52560"/>
            <a:ext cx="7237080" cy="909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200" b="1" dirty="0" smtClean="0">
                <a:solidFill>
                  <a:srgbClr val="FFFFFF"/>
                </a:solidFill>
                <a:latin typeface="Calibri"/>
              </a:rPr>
              <a:t>STOCHASTIC TESSELLATIONS FOR CRITICALITY PROBLEMS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467544" y="1196752"/>
            <a:ext cx="828092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90"/>
                </a:solidFill>
              </a:rPr>
              <a:t>Stochastic tessellations</a:t>
            </a:r>
            <a:r>
              <a:rPr lang="en-US" dirty="0">
                <a:solidFill>
                  <a:srgbClr val="000090"/>
                </a:solidFill>
              </a:rPr>
              <a:t> [Miles, </a:t>
            </a:r>
            <a:r>
              <a:rPr lang="en-US" dirty="0" err="1">
                <a:solidFill>
                  <a:srgbClr val="000090"/>
                </a:solidFill>
              </a:rPr>
              <a:t>Santalo</a:t>
            </a:r>
            <a:r>
              <a:rPr lang="en-US" dirty="0">
                <a:solidFill>
                  <a:srgbClr val="000090"/>
                </a:solidFill>
              </a:rPr>
              <a:t>] are a convenient model for disorder</a:t>
            </a:r>
          </a:p>
          <a:p>
            <a:pPr lvl="1">
              <a:lnSpc>
                <a:spcPct val="150000"/>
              </a:lnSpc>
              <a:buFont typeface="Wingdings" charset="2"/>
              <a:buChar char=""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sz="1600" dirty="0">
                <a:solidFill>
                  <a:srgbClr val="000090"/>
                </a:solidFill>
              </a:rPr>
              <a:t>Idea: </a:t>
            </a:r>
            <a:r>
              <a:rPr lang="en-US" sz="1600" dirty="0">
                <a:solidFill>
                  <a:srgbClr val="FF0000"/>
                </a:solidFill>
              </a:rPr>
              <a:t>partition</a:t>
            </a:r>
            <a:r>
              <a:rPr lang="en-US" sz="1600" dirty="0">
                <a:solidFill>
                  <a:srgbClr val="000090"/>
                </a:solidFill>
              </a:rPr>
              <a:t> a d-dimensional region according to a given </a:t>
            </a:r>
            <a:r>
              <a:rPr lang="en-US" sz="1600" dirty="0">
                <a:solidFill>
                  <a:srgbClr val="FF0000"/>
                </a:solidFill>
              </a:rPr>
              <a:t>probability law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3275856" y="2423080"/>
            <a:ext cx="2808312" cy="3742224"/>
            <a:chOff x="3275856" y="2423080"/>
            <a:chExt cx="2808312" cy="3742224"/>
          </a:xfrm>
        </p:grpSpPr>
        <p:pic>
          <p:nvPicPr>
            <p:cNvPr id="3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  <a14:imgEffect>
                        <a14:brightnessContrast bright="-2000" contras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2423080"/>
              <a:ext cx="2592288" cy="2555835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3347864" y="4939327"/>
              <a:ext cx="2736304" cy="12259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err="1" smtClean="0">
                  <a:solidFill>
                    <a:srgbClr val="FF0000"/>
                  </a:solidFill>
                </a:rPr>
                <a:t>Voronoi</a:t>
              </a:r>
              <a:r>
                <a:rPr lang="en-GB" dirty="0" smtClean="0">
                  <a:solidFill>
                    <a:srgbClr val="FF0000"/>
                  </a:solidFill>
                </a:rPr>
                <a:t> tessellations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GB" sz="1600" dirty="0" smtClean="0">
                  <a:solidFill>
                    <a:srgbClr val="000090"/>
                  </a:solidFill>
                </a:rPr>
                <a:t>Poisson point process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GB" sz="1600" dirty="0" err="1" smtClean="0">
                  <a:solidFill>
                    <a:srgbClr val="000090"/>
                  </a:solidFill>
                </a:rPr>
                <a:t>Voronoi</a:t>
              </a:r>
              <a:r>
                <a:rPr lang="en-GB" sz="1600" dirty="0" smtClean="0">
                  <a:solidFill>
                    <a:srgbClr val="000090"/>
                  </a:solidFill>
                </a:rPr>
                <a:t> diagrams</a:t>
              </a:r>
            </a:p>
          </p:txBody>
        </p:sp>
      </p:grpSp>
      <p:sp>
        <p:nvSpPr>
          <p:cNvPr id="12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  <p:grpSp>
        <p:nvGrpSpPr>
          <p:cNvPr id="16" name="Gruppo 15"/>
          <p:cNvGrpSpPr/>
          <p:nvPr/>
        </p:nvGrpSpPr>
        <p:grpSpPr>
          <a:xfrm>
            <a:off x="323528" y="2420888"/>
            <a:ext cx="2880320" cy="3744416"/>
            <a:chOff x="323528" y="2420888"/>
            <a:chExt cx="2880320" cy="3744416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467544" y="4939327"/>
              <a:ext cx="2736304" cy="12259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FF0000"/>
                  </a:solidFill>
                </a:rPr>
                <a:t>Poisson tessellations</a:t>
              </a:r>
              <a:endParaRPr lang="en-GB" sz="1600" dirty="0" smtClean="0">
                <a:solidFill>
                  <a:srgbClr val="FF0000"/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GB" sz="1600" dirty="0" smtClean="0">
                  <a:solidFill>
                    <a:srgbClr val="000090"/>
                  </a:solidFill>
                </a:rPr>
                <a:t>Random hyper-planes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GB" sz="1600" dirty="0" smtClean="0">
                  <a:solidFill>
                    <a:srgbClr val="000090"/>
                  </a:solidFill>
                </a:rPr>
                <a:t>Markov property</a:t>
              </a: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9000"/>
                      </a14:imgEffect>
                      <a14:imgEffect>
                        <a14:saturation sat="0"/>
                      </a14:imgEffect>
                      <a14:imgEffect>
                        <a14:brightnessContrast contrast="2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3528" y="2420888"/>
              <a:ext cx="2664295" cy="2607780"/>
            </a:xfrm>
            <a:prstGeom prst="rect">
              <a:avLst/>
            </a:prstGeom>
          </p:spPr>
        </p:pic>
      </p:grpSp>
      <p:grpSp>
        <p:nvGrpSpPr>
          <p:cNvPr id="18" name="Gruppo 17"/>
          <p:cNvGrpSpPr/>
          <p:nvPr/>
        </p:nvGrpSpPr>
        <p:grpSpPr>
          <a:xfrm>
            <a:off x="6286737" y="2502520"/>
            <a:ext cx="2677751" cy="3662784"/>
            <a:chOff x="6286737" y="2502520"/>
            <a:chExt cx="2677751" cy="3662784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6372200" y="4939327"/>
              <a:ext cx="2592288" cy="12259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 smtClean="0">
                  <a:solidFill>
                    <a:srgbClr val="FF0000"/>
                  </a:solidFill>
                </a:rPr>
                <a:t>Box tessellations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GB" sz="1600" dirty="0" smtClean="0">
                  <a:solidFill>
                    <a:srgbClr val="000090"/>
                  </a:solidFill>
                </a:rPr>
                <a:t>Poisson point process</a:t>
              </a:r>
            </a:p>
            <a:p>
              <a:pPr marL="285750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GB" sz="1600" dirty="0" smtClean="0">
                  <a:solidFill>
                    <a:srgbClr val="000090"/>
                  </a:solidFill>
                </a:rPr>
                <a:t>Parallel hyper-planes</a:t>
              </a:r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4000"/>
                      </a14:imgEffect>
                      <a14:imgEffect>
                        <a14:saturation sat="0"/>
                      </a14:imgEffect>
                      <a14:imgEffect>
                        <a14:brightnessContrast contras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86737" y="2502520"/>
              <a:ext cx="2461727" cy="2438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505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Shape 1"/>
          <p:cNvSpPr txBox="1"/>
          <p:nvPr/>
        </p:nvSpPr>
        <p:spPr>
          <a:xfrm>
            <a:off x="1511280" y="52560"/>
            <a:ext cx="7237080" cy="909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2200" b="1" dirty="0" smtClean="0">
                <a:solidFill>
                  <a:srgbClr val="FFFFFF"/>
                </a:solidFill>
                <a:latin typeface="Calibri"/>
              </a:rPr>
              <a:t>NUMERICAL TOOLS</a:t>
            </a:r>
            <a:endParaRPr dirty="0"/>
          </a:p>
        </p:txBody>
      </p:sp>
      <p:grpSp>
        <p:nvGrpSpPr>
          <p:cNvPr id="2" name="Gruppo 1"/>
          <p:cNvGrpSpPr/>
          <p:nvPr/>
        </p:nvGrpSpPr>
        <p:grpSpPr>
          <a:xfrm>
            <a:off x="171649" y="2420888"/>
            <a:ext cx="8757620" cy="3880316"/>
            <a:chOff x="171649" y="2420888"/>
            <a:chExt cx="8757620" cy="3880316"/>
          </a:xfrm>
        </p:grpSpPr>
        <p:sp>
          <p:nvSpPr>
            <p:cNvPr id="4" name="CustomShape 2"/>
            <p:cNvSpPr/>
            <p:nvPr/>
          </p:nvSpPr>
          <p:spPr>
            <a:xfrm>
              <a:off x="395536" y="2420888"/>
              <a:ext cx="8424936" cy="21602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0090"/>
                  </a:solidFill>
                </a:rPr>
                <a:t>We have developed a </a:t>
              </a:r>
              <a:r>
                <a:rPr lang="en-US" b="1" dirty="0" smtClean="0">
                  <a:solidFill>
                    <a:srgbClr val="000090"/>
                  </a:solidFill>
                </a:rPr>
                <a:t>c++ code </a:t>
              </a:r>
              <a:r>
                <a:rPr lang="en-US" dirty="0" smtClean="0">
                  <a:solidFill>
                    <a:srgbClr val="000090"/>
                  </a:solidFill>
                </a:rPr>
                <a:t>to generate random tessellations</a:t>
              </a:r>
            </a:p>
            <a:p>
              <a:pPr marL="1200150" lvl="2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US" sz="1600" dirty="0" smtClean="0">
                  <a:solidFill>
                    <a:srgbClr val="000090"/>
                  </a:solidFill>
                </a:rPr>
                <a:t>Several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geometrical forms</a:t>
              </a:r>
              <a:r>
                <a:rPr lang="en-US" sz="1600" dirty="0" smtClean="0">
                  <a:solidFill>
                    <a:srgbClr val="000090"/>
                  </a:solidFill>
                </a:rPr>
                <a:t>: d-parallelepipeds, cones, spheres, cylinders, </a:t>
              </a:r>
              <a:r>
                <a:rPr lang="is-IS" sz="1600" dirty="0" smtClean="0">
                  <a:solidFill>
                    <a:srgbClr val="000090"/>
                  </a:solidFill>
                </a:rPr>
                <a:t>…</a:t>
              </a:r>
              <a:endParaRPr lang="en-US" sz="1600" dirty="0" smtClean="0">
                <a:solidFill>
                  <a:srgbClr val="000090"/>
                </a:solidFill>
              </a:endParaRPr>
            </a:p>
            <a:p>
              <a:pPr marL="1200150" lvl="2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US" sz="1600" dirty="0" smtClean="0">
                  <a:solidFill>
                    <a:srgbClr val="000090"/>
                  </a:solidFill>
                </a:rPr>
                <a:t>Dimensions: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1d</a:t>
              </a:r>
              <a:r>
                <a:rPr lang="en-US" sz="1600" dirty="0" smtClean="0">
                  <a:solidFill>
                    <a:srgbClr val="000090"/>
                  </a:solidFill>
                </a:rPr>
                <a:t> (rod or slab);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2d</a:t>
              </a:r>
              <a:r>
                <a:rPr lang="en-US" sz="1600" dirty="0" smtClean="0">
                  <a:solidFill>
                    <a:srgbClr val="000090"/>
                  </a:solidFill>
                </a:rPr>
                <a:t> (flat or extruded);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3d</a:t>
              </a:r>
            </a:p>
            <a:p>
              <a:pPr marL="1200150" lvl="2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US" sz="1600" dirty="0" smtClean="0">
                  <a:solidFill>
                    <a:srgbClr val="000090"/>
                  </a:solidFill>
                </a:rPr>
                <a:t>Several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mixing statistics</a:t>
              </a:r>
              <a:r>
                <a:rPr lang="en-US" sz="1600" dirty="0" smtClean="0">
                  <a:solidFill>
                    <a:srgbClr val="000090"/>
                  </a:solidFill>
                </a:rPr>
                <a:t>: Poisson (Markov), </a:t>
              </a:r>
              <a:r>
                <a:rPr lang="en-US" sz="1600" dirty="0" err="1" smtClean="0">
                  <a:solidFill>
                    <a:srgbClr val="000090"/>
                  </a:solidFill>
                </a:rPr>
                <a:t>Voronoi</a:t>
              </a:r>
              <a:r>
                <a:rPr lang="en-US" sz="1600" dirty="0" smtClean="0">
                  <a:solidFill>
                    <a:srgbClr val="000090"/>
                  </a:solidFill>
                </a:rPr>
                <a:t>, Box</a:t>
              </a:r>
              <a:endParaRPr lang="en-US" sz="1600" dirty="0">
                <a:solidFill>
                  <a:srgbClr val="000090"/>
                </a:solidFill>
              </a:endParaRPr>
            </a:p>
            <a:p>
              <a:pPr marL="1200150" lvl="2" indent="-285750">
                <a:lnSpc>
                  <a:spcPct val="150000"/>
                </a:lnSpc>
                <a:buFont typeface="Wingdings" charset="2"/>
                <a:buChar char="Ø"/>
              </a:pPr>
              <a:r>
                <a:rPr lang="en-US" sz="1600" b="1" dirty="0" smtClean="0">
                  <a:solidFill>
                    <a:srgbClr val="FF0000"/>
                  </a:solidFill>
                </a:rPr>
                <a:t>Interface</a:t>
              </a:r>
              <a:r>
                <a:rPr lang="en-US" sz="1600" dirty="0" smtClean="0">
                  <a:solidFill>
                    <a:srgbClr val="000090"/>
                  </a:solidFill>
                </a:rPr>
                <a:t> for the Monte Carlo transport code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TRIPOLI-4</a:t>
              </a:r>
            </a:p>
          </p:txBody>
        </p:sp>
        <p:pic>
          <p:nvPicPr>
            <p:cNvPr id="14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448" y="4727519"/>
              <a:ext cx="1228366" cy="1221761"/>
            </a:xfrm>
            <a:prstGeom prst="rect">
              <a:avLst/>
            </a:prstGeom>
          </p:spPr>
        </p:pic>
        <p:pic>
          <p:nvPicPr>
            <p:cNvPr id="15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608" y="4611737"/>
              <a:ext cx="1537229" cy="1537229"/>
            </a:xfrm>
            <a:prstGeom prst="rect">
              <a:avLst/>
            </a:prstGeom>
          </p:spPr>
        </p:pic>
        <p:pic>
          <p:nvPicPr>
            <p:cNvPr id="16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5581">
              <a:off x="7483854" y="4430705"/>
              <a:ext cx="1445415" cy="1870499"/>
            </a:xfrm>
            <a:prstGeom prst="rect">
              <a:avLst/>
            </a:prstGeom>
          </p:spPr>
        </p:pic>
        <p:pic>
          <p:nvPicPr>
            <p:cNvPr id="19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49" y="4689559"/>
              <a:ext cx="2304256" cy="1378602"/>
            </a:xfrm>
            <a:prstGeom prst="rect">
              <a:avLst/>
            </a:prstGeom>
          </p:spPr>
        </p:pic>
        <p:pic>
          <p:nvPicPr>
            <p:cNvPr id="20" name="Image 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913" y="4617551"/>
              <a:ext cx="1575699" cy="1553541"/>
            </a:xfrm>
            <a:prstGeom prst="rect">
              <a:avLst/>
            </a:prstGeom>
          </p:spPr>
        </p:pic>
      </p:grpSp>
      <p:sp>
        <p:nvSpPr>
          <p:cNvPr id="12" name="CasellaDiTesto 12"/>
          <p:cNvSpPr txBox="1"/>
          <p:nvPr/>
        </p:nvSpPr>
        <p:spPr>
          <a:xfrm>
            <a:off x="395536" y="1122903"/>
            <a:ext cx="6984776" cy="1225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90"/>
                </a:solidFill>
              </a:rPr>
              <a:t>Poisson (</a:t>
            </a:r>
            <a:r>
              <a:rPr lang="en-GB" dirty="0" err="1" smtClean="0">
                <a:solidFill>
                  <a:srgbClr val="000090"/>
                </a:solidFill>
              </a:rPr>
              <a:t>Markovian</a:t>
            </a:r>
            <a:r>
              <a:rPr lang="en-GB" dirty="0" smtClean="0">
                <a:solidFill>
                  <a:srgbClr val="000090"/>
                </a:solidFill>
              </a:rPr>
              <a:t>) tessellations in eigenvalue problems: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q"/>
            </a:pPr>
            <a:r>
              <a:rPr lang="en-GB" sz="1600" dirty="0" smtClean="0">
                <a:solidFill>
                  <a:srgbClr val="000090"/>
                </a:solidFill>
              </a:rPr>
              <a:t>Analytical results via perturbation theory </a:t>
            </a:r>
            <a:r>
              <a:rPr lang="en-GB" sz="1600" dirty="0" smtClean="0">
                <a:solidFill>
                  <a:srgbClr val="000090"/>
                </a:solidFill>
              </a:rPr>
              <a:t>[</a:t>
            </a:r>
            <a:r>
              <a:rPr lang="en-GB" sz="1600" dirty="0" err="1" smtClean="0">
                <a:solidFill>
                  <a:srgbClr val="000090"/>
                </a:solidFill>
              </a:rPr>
              <a:t>Pomraning</a:t>
            </a:r>
            <a:r>
              <a:rPr lang="en-GB" sz="1600" dirty="0" smtClean="0">
                <a:solidFill>
                  <a:srgbClr val="000090"/>
                </a:solidFill>
              </a:rPr>
              <a:t>;</a:t>
            </a:r>
            <a:r>
              <a:rPr lang="en-GB" sz="1600" dirty="0" smtClean="0">
                <a:solidFill>
                  <a:srgbClr val="000090"/>
                </a:solidFill>
              </a:rPr>
              <a:t> Williams]</a:t>
            </a:r>
            <a:endParaRPr lang="en-GB" sz="1600" dirty="0" smtClean="0">
              <a:solidFill>
                <a:srgbClr val="00009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charset="2"/>
              <a:buChar char="q"/>
            </a:pPr>
            <a:r>
              <a:rPr lang="en-GB" sz="1600" dirty="0" smtClean="0">
                <a:solidFill>
                  <a:srgbClr val="000090"/>
                </a:solidFill>
              </a:rPr>
              <a:t>Numerical simulations for 1d configurations (slab or rod)</a:t>
            </a:r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4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11" y="3421765"/>
            <a:ext cx="2169756" cy="2169756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91" y="3428486"/>
            <a:ext cx="2169756" cy="21697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417173"/>
            <a:ext cx="2177480" cy="2177480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 flipV="1">
            <a:off x="404578" y="4207308"/>
            <a:ext cx="0" cy="573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5400000" flipV="1">
            <a:off x="691086" y="4493816"/>
            <a:ext cx="0" cy="573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stomShape 2"/>
          <p:cNvSpPr/>
          <p:nvPr/>
        </p:nvSpPr>
        <p:spPr>
          <a:xfrm>
            <a:off x="228446" y="3763791"/>
            <a:ext cx="352264" cy="38421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dirty="0">
                <a:latin typeface="Calibri"/>
                <a:cs typeface="Arial" panose="020B0604020202020204" pitchFamily="34" charset="0"/>
              </a:rPr>
              <a:t>z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stomShape 2"/>
          <p:cNvSpPr/>
          <p:nvPr/>
        </p:nvSpPr>
        <p:spPr>
          <a:xfrm>
            <a:off x="907368" y="4493815"/>
            <a:ext cx="352264" cy="38421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dirty="0" smtClean="0">
                <a:latin typeface="Calibri"/>
                <a:cs typeface="Arial" panose="020B0604020202020204" pitchFamily="34" charset="0"/>
              </a:rPr>
              <a:t>x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909964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4" name="CustomShape 2"/>
          <p:cNvSpPr/>
          <p:nvPr/>
        </p:nvSpPr>
        <p:spPr>
          <a:xfrm>
            <a:off x="3882771" y="1052736"/>
            <a:ext cx="2185576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7x7 portion</a:t>
            </a:r>
            <a:endParaRPr lang="fr-F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Shape 1"/>
          <p:cNvSpPr txBox="1"/>
          <p:nvPr/>
        </p:nvSpPr>
        <p:spPr>
          <a:xfrm>
            <a:off x="1511280" y="52560"/>
            <a:ext cx="7237080" cy="909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2200" b="1" dirty="0" smtClean="0">
                <a:solidFill>
                  <a:srgbClr val="FFFFFF"/>
                </a:solidFill>
                <a:latin typeface="Calibri"/>
              </a:rPr>
              <a:t>CRITICALITY BENCHMARK: DAMAGED 17x17 FUEL ASSEMBLY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91" y="1568710"/>
            <a:ext cx="2201397" cy="22048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71" y="1591076"/>
            <a:ext cx="2201397" cy="22083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586586"/>
            <a:ext cx="2186954" cy="2183521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 flipV="1">
            <a:off x="395536" y="2357749"/>
            <a:ext cx="0" cy="573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 flipV="1">
            <a:off x="682044" y="2644257"/>
            <a:ext cx="0" cy="573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stomShape 2"/>
          <p:cNvSpPr/>
          <p:nvPr/>
        </p:nvSpPr>
        <p:spPr>
          <a:xfrm>
            <a:off x="219404" y="1914232"/>
            <a:ext cx="352264" cy="38421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dirty="0" smtClean="0">
                <a:latin typeface="Calibri"/>
                <a:cs typeface="Arial" panose="020B0604020202020204" pitchFamily="34" charset="0"/>
              </a:rPr>
              <a:t>y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stomShape 2"/>
          <p:cNvSpPr/>
          <p:nvPr/>
        </p:nvSpPr>
        <p:spPr>
          <a:xfrm>
            <a:off x="898326" y="2644256"/>
            <a:ext cx="352264" cy="38421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dirty="0">
                <a:latin typeface="Calibri"/>
                <a:cs typeface="Arial" panose="020B0604020202020204" pitchFamily="34" charset="0"/>
              </a:rPr>
              <a:t>x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stomShape 2"/>
          <p:cNvSpPr/>
          <p:nvPr/>
        </p:nvSpPr>
        <p:spPr>
          <a:xfrm>
            <a:off x="1691680" y="1058940"/>
            <a:ext cx="1558450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1x1 portion</a:t>
            </a:r>
            <a:endParaRPr lang="fr-F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stomShape 2"/>
          <p:cNvSpPr/>
          <p:nvPr/>
        </p:nvSpPr>
        <p:spPr>
          <a:xfrm>
            <a:off x="6363318" y="1052736"/>
            <a:ext cx="2185576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17x17 portion</a:t>
            </a:r>
            <a:endParaRPr lang="fr-F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8960" y="5549125"/>
            <a:ext cx="335700" cy="238257"/>
          </a:xfrm>
          <a:prstGeom prst="rect">
            <a:avLst/>
          </a:prstGeom>
          <a:solidFill>
            <a:srgbClr val="FF11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358960" y="5892877"/>
            <a:ext cx="335700" cy="238257"/>
          </a:xfrm>
          <a:prstGeom prst="rect">
            <a:avLst/>
          </a:prstGeom>
          <a:solidFill>
            <a:srgbClr val="33F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4D2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58960" y="6275982"/>
            <a:ext cx="335700" cy="238257"/>
          </a:xfrm>
          <a:prstGeom prst="rect">
            <a:avLst/>
          </a:prstGeom>
          <a:solidFill>
            <a:srgbClr val="14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414FF"/>
              </a:solidFill>
            </a:endParaRPr>
          </a:p>
        </p:txBody>
      </p:sp>
      <p:sp>
        <p:nvSpPr>
          <p:cNvPr id="26" name="CustomShape 2"/>
          <p:cNvSpPr/>
          <p:nvPr/>
        </p:nvSpPr>
        <p:spPr>
          <a:xfrm>
            <a:off x="2839830" y="5395490"/>
            <a:ext cx="2698129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1114"/>
                </a:solidFill>
                <a:latin typeface="Calibri"/>
                <a:cs typeface="Arial" panose="020B0604020202020204" pitchFamily="34" charset="0"/>
              </a:rPr>
              <a:t>Fuel: UOX/MOX   : 35%  </a:t>
            </a:r>
            <a:endParaRPr lang="fr-FR" b="1" dirty="0" smtClean="0">
              <a:solidFill>
                <a:srgbClr val="FF11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stomShape 2"/>
          <p:cNvSpPr/>
          <p:nvPr/>
        </p:nvSpPr>
        <p:spPr>
          <a:xfrm>
            <a:off x="2736699" y="6095103"/>
            <a:ext cx="2626121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1414FF"/>
                </a:solidFill>
                <a:latin typeface="Calibri"/>
                <a:cs typeface="Arial" panose="020B0604020202020204" pitchFamily="34" charset="0"/>
              </a:rPr>
              <a:t>  </a:t>
            </a:r>
            <a:r>
              <a:rPr lang="fr-FR" b="1" dirty="0" err="1" smtClean="0">
                <a:solidFill>
                  <a:srgbClr val="1414FF"/>
                </a:solidFill>
                <a:latin typeface="Calibri"/>
                <a:cs typeface="Arial" panose="020B0604020202020204" pitchFamily="34" charset="0"/>
              </a:rPr>
              <a:t>Moderator</a:t>
            </a:r>
            <a:r>
              <a:rPr lang="fr-FR" b="1" dirty="0" smtClean="0">
                <a:solidFill>
                  <a:srgbClr val="1414FF"/>
                </a:solidFill>
                <a:latin typeface="Calibri"/>
                <a:cs typeface="Arial" panose="020B0604020202020204" pitchFamily="34" charset="0"/>
              </a:rPr>
              <a:t>: H</a:t>
            </a:r>
            <a:r>
              <a:rPr lang="fr-FR" b="1" baseline="-25000" dirty="0" smtClean="0">
                <a:solidFill>
                  <a:srgbClr val="1414FF"/>
                </a:solidFill>
                <a:latin typeface="Calibri"/>
                <a:cs typeface="Arial" panose="020B0604020202020204" pitchFamily="34" charset="0"/>
              </a:rPr>
              <a:t>2</a:t>
            </a:r>
            <a:r>
              <a:rPr lang="fr-FR" b="1" dirty="0" smtClean="0">
                <a:solidFill>
                  <a:srgbClr val="1414FF"/>
                </a:solidFill>
                <a:latin typeface="Calibri"/>
                <a:cs typeface="Arial" panose="020B0604020202020204" pitchFamily="34" charset="0"/>
              </a:rPr>
              <a:t>O   : 55%</a:t>
            </a:r>
            <a:endParaRPr lang="fr-FR" b="1" dirty="0" smtClean="0">
              <a:solidFill>
                <a:srgbClr val="1414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stomShape 2"/>
          <p:cNvSpPr/>
          <p:nvPr/>
        </p:nvSpPr>
        <p:spPr>
          <a:xfrm>
            <a:off x="2338485" y="5719708"/>
            <a:ext cx="3199474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14D200"/>
                </a:solidFill>
                <a:latin typeface="Calibri"/>
                <a:cs typeface="Arial" panose="020B0604020202020204" pitchFamily="34" charset="0"/>
              </a:rPr>
              <a:t>   </a:t>
            </a:r>
            <a:r>
              <a:rPr lang="fr-FR" b="1" dirty="0" err="1" smtClean="0">
                <a:solidFill>
                  <a:srgbClr val="14D200"/>
                </a:solidFill>
                <a:latin typeface="Calibri"/>
                <a:cs typeface="Arial" panose="020B0604020202020204" pitchFamily="34" charset="0"/>
              </a:rPr>
              <a:t>Cladding</a:t>
            </a:r>
            <a:r>
              <a:rPr lang="fr-FR" b="1" dirty="0" smtClean="0">
                <a:solidFill>
                  <a:srgbClr val="14D200"/>
                </a:solidFill>
                <a:latin typeface="Calibri"/>
                <a:cs typeface="Arial" panose="020B0604020202020204" pitchFamily="34" charset="0"/>
              </a:rPr>
              <a:t>                : 10%</a:t>
            </a:r>
            <a:endParaRPr lang="fr-FR" b="1" dirty="0" smtClean="0">
              <a:solidFill>
                <a:srgbClr val="14D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stomShape 2"/>
          <p:cNvSpPr/>
          <p:nvPr/>
        </p:nvSpPr>
        <p:spPr>
          <a:xfrm>
            <a:off x="251520" y="5157192"/>
            <a:ext cx="2185576" cy="1584176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30000"/>
              </a:lnSpc>
            </a:pPr>
            <a:r>
              <a:rPr lang="fr-FR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Compositions</a:t>
            </a:r>
            <a:r>
              <a:rPr lang="fr-FR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fr-FR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(</a:t>
            </a:r>
            <a:r>
              <a:rPr lang="fr-FR" i="1" dirty="0" err="1" smtClean="0">
                <a:solidFill>
                  <a:srgbClr val="000090"/>
                </a:solidFill>
                <a:latin typeface="Calibri"/>
                <a:cs typeface="Arial" panose="020B0604020202020204" pitchFamily="34" charset="0"/>
              </a:rPr>
              <a:t>ternary</a:t>
            </a:r>
            <a:r>
              <a:rPr lang="fr-FR" i="1" dirty="0" smtClean="0">
                <a:solidFill>
                  <a:srgbClr val="00009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fr-FR" i="1" dirty="0" err="1" smtClean="0">
                <a:solidFill>
                  <a:srgbClr val="000090"/>
                </a:solidFill>
                <a:latin typeface="Calibri"/>
                <a:cs typeface="Arial" panose="020B0604020202020204" pitchFamily="34" charset="0"/>
              </a:rPr>
              <a:t>mixing</a:t>
            </a:r>
            <a:r>
              <a:rPr lang="fr-FR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fr-FR" dirty="0" err="1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r</a:t>
            </a:r>
            <a:r>
              <a:rPr lang="fr-FR" dirty="0" err="1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especting</a:t>
            </a:r>
            <a:r>
              <a:rPr lang="fr-FR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volume </a:t>
            </a:r>
            <a:r>
              <a:rPr lang="fr-FR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fractions </a:t>
            </a:r>
            <a:r>
              <a:rPr lang="fr-FR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p</a:t>
            </a:r>
            <a:r>
              <a:rPr lang="fr-FR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)</a:t>
            </a:r>
            <a:endParaRPr lang="fr-F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8717" y="5634894"/>
            <a:ext cx="658832" cy="658832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6660232" y="5629268"/>
            <a:ext cx="7835" cy="680052"/>
          </a:xfrm>
          <a:prstGeom prst="straightConnector1">
            <a:avLst/>
          </a:prstGeom>
          <a:ln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114800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p:sp>
        <p:nvSpPr>
          <p:cNvPr id="35" name="CustomShape 2"/>
          <p:cNvSpPr/>
          <p:nvPr/>
        </p:nvSpPr>
        <p:spPr>
          <a:xfrm>
            <a:off x="6466833" y="5663132"/>
            <a:ext cx="1777575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fr-FR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= 1.21 cm</a:t>
            </a:r>
            <a:endParaRPr lang="fr-F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3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|  PAGE </a:t>
            </a:r>
            <a:fld id="{165D83FB-48E8-447D-B72F-B4D637A0F8F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4" name="CustomShape 2"/>
          <p:cNvSpPr/>
          <p:nvPr/>
        </p:nvSpPr>
        <p:spPr>
          <a:xfrm>
            <a:off x="1907704" y="1211468"/>
            <a:ext cx="2193761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3366FF"/>
                </a:solidFill>
                <a:latin typeface="Calibri"/>
                <a:cs typeface="Arial" panose="020B0604020202020204" pitchFamily="34" charset="0"/>
              </a:rPr>
              <a:t>Poisson</a:t>
            </a:r>
            <a:r>
              <a:rPr lang="fr-FR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tessellation</a:t>
            </a:r>
            <a:endParaRPr lang="fr-F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40" y="1772816"/>
            <a:ext cx="1854535" cy="18603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73" y="1788722"/>
            <a:ext cx="1843353" cy="18462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89" y="1760510"/>
            <a:ext cx="1857451" cy="1860376"/>
          </a:xfrm>
          <a:prstGeom prst="rect">
            <a:avLst/>
          </a:prstGeom>
        </p:spPr>
      </p:pic>
      <p:sp>
        <p:nvSpPr>
          <p:cNvPr id="18" name="CustomShape 2"/>
          <p:cNvSpPr/>
          <p:nvPr/>
        </p:nvSpPr>
        <p:spPr>
          <a:xfrm>
            <a:off x="4186302" y="1211468"/>
            <a:ext cx="2232248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b="1" dirty="0" err="1" smtClean="0">
                <a:solidFill>
                  <a:srgbClr val="3366FF"/>
                </a:solidFill>
                <a:latin typeface="Calibri"/>
                <a:cs typeface="Arial" panose="020B0604020202020204" pitchFamily="34" charset="0"/>
              </a:rPr>
              <a:t>Voronoi</a:t>
            </a:r>
            <a:r>
              <a:rPr lang="fr-FR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tessellation</a:t>
            </a:r>
            <a:endParaRPr lang="fr-F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stomShape 2"/>
          <p:cNvSpPr/>
          <p:nvPr/>
        </p:nvSpPr>
        <p:spPr>
          <a:xfrm>
            <a:off x="6516216" y="1197376"/>
            <a:ext cx="2088232" cy="47734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3366FF"/>
                </a:solidFill>
                <a:latin typeface="Calibri"/>
                <a:cs typeface="Arial" panose="020B0604020202020204" pitchFamily="34" charset="0"/>
              </a:rPr>
              <a:t>Box</a:t>
            </a:r>
            <a:r>
              <a:rPr lang="fr-FR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tessellation</a:t>
            </a:r>
            <a:endParaRPr lang="fr-F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Shape 1"/>
          <p:cNvSpPr txBox="1"/>
          <p:nvPr/>
        </p:nvSpPr>
        <p:spPr>
          <a:xfrm>
            <a:off x="1511280" y="52560"/>
            <a:ext cx="7237080" cy="909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2200" b="1" dirty="0" smtClean="0">
                <a:solidFill>
                  <a:srgbClr val="FFFFFF"/>
                </a:solidFill>
                <a:latin typeface="Calibri"/>
              </a:rPr>
              <a:t>BENCHMARK PARAMETERS</a:t>
            </a:r>
            <a:endParaRPr dirty="0"/>
          </a:p>
        </p:txBody>
      </p:sp>
      <p:grpSp>
        <p:nvGrpSpPr>
          <p:cNvPr id="4" name="Gruppo 3"/>
          <p:cNvGrpSpPr/>
          <p:nvPr/>
        </p:nvGrpSpPr>
        <p:grpSpPr>
          <a:xfrm>
            <a:off x="107505" y="1556792"/>
            <a:ext cx="8424935" cy="4273168"/>
            <a:chOff x="107505" y="1556792"/>
            <a:chExt cx="8424935" cy="427316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303" y="3972505"/>
              <a:ext cx="1841923" cy="1844824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340" y="3972505"/>
              <a:ext cx="1854535" cy="1857455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989" y="3964729"/>
              <a:ext cx="1857451" cy="1860376"/>
            </a:xfrm>
            <a:prstGeom prst="rect">
              <a:avLst/>
            </a:prstGeom>
          </p:spPr>
        </p:pic>
        <p:sp>
          <p:nvSpPr>
            <p:cNvPr id="25" name="Flèche vers le bas 24"/>
            <p:cNvSpPr/>
            <p:nvPr/>
          </p:nvSpPr>
          <p:spPr>
            <a:xfrm rot="10800000">
              <a:off x="648475" y="1556792"/>
              <a:ext cx="288032" cy="4150383"/>
            </a:xfrm>
            <a:prstGeom prst="downArrow">
              <a:avLst/>
            </a:prstGeom>
            <a:gradFill>
              <a:gsLst>
                <a:gs pos="89000">
                  <a:schemeClr val="accent5">
                    <a:tint val="50000"/>
                    <a:satMod val="300000"/>
                  </a:schemeClr>
                </a:gs>
                <a:gs pos="0">
                  <a:srgbClr val="3366FF"/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7" name="CustomShape 2"/>
            <p:cNvSpPr/>
            <p:nvPr/>
          </p:nvSpPr>
          <p:spPr>
            <a:xfrm>
              <a:off x="1043608" y="2447598"/>
              <a:ext cx="1031186" cy="477346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 algn="ctr">
                <a:lnSpc>
                  <a:spcPct val="150000"/>
                </a:lnSpc>
              </a:pPr>
              <a:r>
                <a:rPr lang="fr-FR" b="1" dirty="0" smtClean="0">
                  <a:solidFill>
                    <a:srgbClr val="002060"/>
                  </a:solidFill>
                  <a:latin typeface="Calibri"/>
                  <a:cs typeface="Calibri"/>
                </a:rPr>
                <a:t>Large</a:t>
              </a:r>
              <a:r>
                <a:rPr lang="fr-FR" b="1" dirty="0" smtClean="0">
                  <a:solidFill>
                    <a:srgbClr val="002060"/>
                  </a:solidFill>
                  <a:latin typeface="Symbol" charset="2"/>
                  <a:cs typeface="Symbol" charset="2"/>
                </a:rPr>
                <a:t> L</a:t>
              </a:r>
              <a:endParaRPr lang="fr-F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ustomShape 2"/>
            <p:cNvSpPr/>
            <p:nvPr/>
          </p:nvSpPr>
          <p:spPr>
            <a:xfrm>
              <a:off x="1043608" y="4535830"/>
              <a:ext cx="1031186" cy="477346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 algn="ctr">
                <a:lnSpc>
                  <a:spcPct val="150000"/>
                </a:lnSpc>
              </a:pPr>
              <a:r>
                <a:rPr lang="fr-FR" b="1" dirty="0" smtClean="0">
                  <a:solidFill>
                    <a:srgbClr val="002060"/>
                  </a:solidFill>
                  <a:latin typeface="Calibri"/>
                  <a:cs typeface="Calibri"/>
                </a:rPr>
                <a:t>Small</a:t>
              </a:r>
              <a:r>
                <a:rPr lang="fr-FR" b="1" dirty="0" smtClean="0">
                  <a:solidFill>
                    <a:srgbClr val="002060"/>
                  </a:solidFill>
                  <a:latin typeface="Symbol" charset="2"/>
                  <a:cs typeface="Symbol" charset="2"/>
                </a:rPr>
                <a:t> L</a:t>
              </a:r>
              <a:endParaRPr lang="fr-F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stomShape 2"/>
            <p:cNvSpPr/>
            <p:nvPr/>
          </p:nvSpPr>
          <p:spPr>
            <a:xfrm rot="16200000">
              <a:off x="-825871" y="3322806"/>
              <a:ext cx="2479730" cy="612978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 algn="ctr">
                <a:lnSpc>
                  <a:spcPct val="150000"/>
                </a:lnSpc>
              </a:pPr>
              <a:r>
                <a:rPr lang="fr-FR" b="1" dirty="0" err="1" smtClean="0">
                  <a:solidFill>
                    <a:srgbClr val="002060"/>
                  </a:solidFill>
                  <a:latin typeface="+mj-lt"/>
                  <a:cs typeface="Symbol" charset="2"/>
                </a:rPr>
                <a:t>Correlation</a:t>
              </a:r>
              <a:r>
                <a:rPr lang="fr-FR" b="1" dirty="0" smtClean="0">
                  <a:solidFill>
                    <a:srgbClr val="002060"/>
                  </a:solidFill>
                  <a:latin typeface="+mj-lt"/>
                  <a:cs typeface="Symbol" charset="2"/>
                </a:rPr>
                <a:t> </a:t>
              </a:r>
              <a:r>
                <a:rPr lang="fr-FR" b="1" dirty="0" err="1" smtClean="0">
                  <a:solidFill>
                    <a:srgbClr val="002060"/>
                  </a:solidFill>
                  <a:latin typeface="+mj-lt"/>
                  <a:cs typeface="Symbol" charset="2"/>
                </a:rPr>
                <a:t>length</a:t>
              </a:r>
              <a:r>
                <a:rPr lang="fr-FR" b="1" dirty="0" smtClean="0">
                  <a:solidFill>
                    <a:srgbClr val="002060"/>
                  </a:solidFill>
                  <a:latin typeface="+mj-lt"/>
                  <a:cs typeface="Symbol" charset="2"/>
                </a:rPr>
                <a:t> </a:t>
              </a:r>
              <a:r>
                <a:rPr lang="fr-FR" b="1" dirty="0" smtClean="0">
                  <a:solidFill>
                    <a:srgbClr val="002060"/>
                  </a:solidFill>
                  <a:latin typeface="Symbol" charset="2"/>
                  <a:cs typeface="Symbol" charset="2"/>
                </a:rPr>
                <a:t>L</a:t>
              </a:r>
              <a:endParaRPr lang="fr-F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0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81" t="13122" r="15455" b="3325"/>
          <a:stretch/>
        </p:blipFill>
        <p:spPr>
          <a:xfrm>
            <a:off x="1842612" y="4758284"/>
            <a:ext cx="1275449" cy="1215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77" t="13771" r="16861" b="3135"/>
          <a:stretch/>
        </p:blipFill>
        <p:spPr>
          <a:xfrm>
            <a:off x="1846476" y="1610756"/>
            <a:ext cx="1247092" cy="121500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251520" y="3486998"/>
            <a:ext cx="1116706" cy="594066"/>
          </a:xfrm>
          <a:prstGeom prst="rect">
            <a:avLst/>
          </a:prstGeom>
          <a:ln w="38100">
            <a:solidFill>
              <a:srgbClr val="000090"/>
            </a:solidFill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1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Tessellation</a:t>
            </a:r>
          </a:p>
          <a:p>
            <a:pPr algn="ctr">
              <a:lnSpc>
                <a:spcPct val="150000"/>
              </a:lnSpc>
            </a:pPr>
            <a:r>
              <a:rPr lang="fr-FR" sz="1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endParaRPr lang="fr-FR" sz="11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335161" y="1902386"/>
            <a:ext cx="1728192" cy="594066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TRIPOLI-4</a:t>
            </a:r>
          </a:p>
          <a:p>
            <a:pPr algn="ctr">
              <a:lnSpc>
                <a:spcPct val="150000"/>
              </a:lnSpc>
            </a:pPr>
            <a:r>
              <a:rPr lang="fr-FR" sz="12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Criticality</a:t>
            </a:r>
            <a:r>
              <a:rPr lang="fr-FR" sz="1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fr-FR" sz="11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ccia a destra 4"/>
          <p:cNvSpPr/>
          <p:nvPr/>
        </p:nvSpPr>
        <p:spPr>
          <a:xfrm>
            <a:off x="3176632" y="2075081"/>
            <a:ext cx="332355" cy="216024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58"/>
          <p:cNvSpPr/>
          <p:nvPr/>
        </p:nvSpPr>
        <p:spPr>
          <a:xfrm>
            <a:off x="4974878" y="2083817"/>
            <a:ext cx="332355" cy="216024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5"/>
          <p:cNvSpPr/>
          <p:nvPr/>
        </p:nvSpPr>
        <p:spPr>
          <a:xfrm rot="18832586">
            <a:off x="1185126" y="2965593"/>
            <a:ext cx="839237" cy="10033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57"/>
          <p:cNvSpPr/>
          <p:nvPr/>
        </p:nvSpPr>
        <p:spPr>
          <a:xfrm>
            <a:off x="3201126" y="5215301"/>
            <a:ext cx="332355" cy="216024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ustomShape 2"/>
          <p:cNvSpPr/>
          <p:nvPr/>
        </p:nvSpPr>
        <p:spPr>
          <a:xfrm>
            <a:off x="7668344" y="3485655"/>
            <a:ext cx="1023473" cy="594066"/>
          </a:xfrm>
          <a:prstGeom prst="rect">
            <a:avLst/>
          </a:prstGeom>
          <a:ln w="38100">
            <a:solidFill>
              <a:srgbClr val="000090"/>
            </a:solidFill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1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averages</a:t>
            </a:r>
            <a:endParaRPr lang="fr-FR" sz="11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ccia a destra 62"/>
          <p:cNvSpPr/>
          <p:nvPr/>
        </p:nvSpPr>
        <p:spPr>
          <a:xfrm rot="2968976">
            <a:off x="1089210" y="4470471"/>
            <a:ext cx="839237" cy="10033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64"/>
          <p:cNvSpPr/>
          <p:nvPr/>
        </p:nvSpPr>
        <p:spPr>
          <a:xfrm>
            <a:off x="4978428" y="5197997"/>
            <a:ext cx="332355" cy="216024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65"/>
          <p:cNvSpPr/>
          <p:nvPr/>
        </p:nvSpPr>
        <p:spPr>
          <a:xfrm rot="2968976">
            <a:off x="6833465" y="2835906"/>
            <a:ext cx="839237" cy="10033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66"/>
          <p:cNvSpPr/>
          <p:nvPr/>
        </p:nvSpPr>
        <p:spPr>
          <a:xfrm rot="18832586">
            <a:off x="6849714" y="4540716"/>
            <a:ext cx="839237" cy="10033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67"/>
          <p:cNvSpPr/>
          <p:nvPr/>
        </p:nvSpPr>
        <p:spPr>
          <a:xfrm rot="19688304">
            <a:off x="1445301" y="3277851"/>
            <a:ext cx="839237" cy="10033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68"/>
          <p:cNvSpPr/>
          <p:nvPr/>
        </p:nvSpPr>
        <p:spPr>
          <a:xfrm rot="2012822">
            <a:off x="1440825" y="4221028"/>
            <a:ext cx="839237" cy="10033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69"/>
          <p:cNvSpPr/>
          <p:nvPr/>
        </p:nvSpPr>
        <p:spPr>
          <a:xfrm rot="19847508">
            <a:off x="6671546" y="4196652"/>
            <a:ext cx="839237" cy="10033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70"/>
          <p:cNvSpPr/>
          <p:nvPr/>
        </p:nvSpPr>
        <p:spPr>
          <a:xfrm rot="2055943">
            <a:off x="6685198" y="3233638"/>
            <a:ext cx="839237" cy="100336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ustomShape 2"/>
          <p:cNvSpPr/>
          <p:nvPr/>
        </p:nvSpPr>
        <p:spPr>
          <a:xfrm>
            <a:off x="2033243" y="3381772"/>
            <a:ext cx="1170605" cy="862331"/>
          </a:xfrm>
          <a:prstGeom prst="rect">
            <a:avLst/>
          </a:prstGeom>
          <a:ln>
            <a:noFill/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1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realizations</a:t>
            </a:r>
          </a:p>
          <a:p>
            <a:pPr algn="ctr">
              <a:lnSpc>
                <a:spcPct val="150000"/>
              </a:lnSpc>
            </a:pPr>
            <a:r>
              <a:rPr lang="fr-FR" sz="1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stochastic tessellations</a:t>
            </a:r>
            <a:endParaRPr lang="fr-FR" sz="11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stomShape 2"/>
          <p:cNvSpPr/>
          <p:nvPr/>
        </p:nvSpPr>
        <p:spPr>
          <a:xfrm>
            <a:off x="5335162" y="3517144"/>
            <a:ext cx="1656184" cy="3343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12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2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eigenvalue</a:t>
            </a: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fr-FR" sz="1100" b="1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iù 6"/>
          <p:cNvSpPr/>
          <p:nvPr/>
        </p:nvSpPr>
        <p:spPr>
          <a:xfrm>
            <a:off x="5109152" y="3704926"/>
            <a:ext cx="231743" cy="216024"/>
          </a:xfrm>
          <a:prstGeom prst="mathPl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ustomShape 2"/>
          <p:cNvSpPr/>
          <p:nvPr/>
        </p:nvSpPr>
        <p:spPr>
          <a:xfrm>
            <a:off x="3471189" y="3525012"/>
            <a:ext cx="1602410" cy="696076"/>
          </a:xfrm>
          <a:prstGeom prst="rect">
            <a:avLst/>
          </a:prstGeom>
          <a:ln>
            <a:noFill/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12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Colouring</a:t>
            </a:r>
            <a:endParaRPr lang="fr-FR" sz="1200" b="1" dirty="0" smtClean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2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volumic</a:t>
            </a: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p)</a:t>
            </a:r>
            <a:endParaRPr lang="fr-FR" sz="11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Più 6"/>
          <p:cNvSpPr/>
          <p:nvPr/>
        </p:nvSpPr>
        <p:spPr>
          <a:xfrm>
            <a:off x="3303218" y="3704926"/>
            <a:ext cx="231743" cy="216024"/>
          </a:xfrm>
          <a:prstGeom prst="mathPlu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t="10201" r="15482"/>
          <a:stretch/>
        </p:blipFill>
        <p:spPr>
          <a:xfrm>
            <a:off x="3644175" y="4724516"/>
            <a:ext cx="1219388" cy="1215000"/>
          </a:xfrm>
          <a:prstGeom prst="rect">
            <a:avLst/>
          </a:prstGeom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2" t="11091" r="16562" b="2992"/>
          <a:stretch/>
        </p:blipFill>
        <p:spPr>
          <a:xfrm>
            <a:off x="3701371" y="1610756"/>
            <a:ext cx="1172554" cy="1161000"/>
          </a:xfrm>
          <a:prstGeom prst="rect">
            <a:avLst/>
          </a:prstGeom>
        </p:spPr>
      </p:pic>
      <p:sp>
        <p:nvSpPr>
          <p:cNvPr id="32" name="CustomShape 2"/>
          <p:cNvSpPr/>
          <p:nvPr/>
        </p:nvSpPr>
        <p:spPr>
          <a:xfrm>
            <a:off x="2018937" y="3823831"/>
            <a:ext cx="1170605" cy="961895"/>
          </a:xfrm>
          <a:prstGeom prst="rect">
            <a:avLst/>
          </a:prstGeom>
          <a:ln>
            <a:noFill/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4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3" name="CustomShape 2"/>
          <p:cNvSpPr/>
          <p:nvPr/>
        </p:nvSpPr>
        <p:spPr>
          <a:xfrm>
            <a:off x="2022482" y="2405125"/>
            <a:ext cx="1170605" cy="961895"/>
          </a:xfrm>
          <a:prstGeom prst="rect">
            <a:avLst/>
          </a:prstGeom>
          <a:ln>
            <a:noFill/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4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4" name="CustomShape 2"/>
          <p:cNvSpPr/>
          <p:nvPr/>
        </p:nvSpPr>
        <p:spPr>
          <a:xfrm>
            <a:off x="5544132" y="3763514"/>
            <a:ext cx="1170605" cy="961895"/>
          </a:xfrm>
          <a:prstGeom prst="rect">
            <a:avLst/>
          </a:prstGeom>
          <a:ln>
            <a:noFill/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4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5" name="CustomShape 2"/>
          <p:cNvSpPr/>
          <p:nvPr/>
        </p:nvSpPr>
        <p:spPr>
          <a:xfrm>
            <a:off x="5547677" y="2344808"/>
            <a:ext cx="1170605" cy="961895"/>
          </a:xfrm>
          <a:prstGeom prst="rect">
            <a:avLst/>
          </a:prstGeom>
          <a:ln>
            <a:noFill/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4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6" name="CustomShape 2"/>
          <p:cNvSpPr/>
          <p:nvPr/>
        </p:nvSpPr>
        <p:spPr>
          <a:xfrm>
            <a:off x="3716298" y="3823828"/>
            <a:ext cx="1170605" cy="961895"/>
          </a:xfrm>
          <a:prstGeom prst="rect">
            <a:avLst/>
          </a:prstGeom>
          <a:ln>
            <a:noFill/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4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7" name="CustomShape 2"/>
          <p:cNvSpPr/>
          <p:nvPr/>
        </p:nvSpPr>
        <p:spPr>
          <a:xfrm>
            <a:off x="3719844" y="2405122"/>
            <a:ext cx="1170605" cy="961895"/>
          </a:xfrm>
          <a:prstGeom prst="rect">
            <a:avLst/>
          </a:prstGeom>
          <a:ln>
            <a:noFill/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4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r>
              <a:rPr lang="en-US" smtClean="0"/>
              <a:t>|  PAGE </a:t>
            </a:r>
            <a:fld id="{165D83FB-48E8-447D-B72F-B4D637A0F8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0" name="TextShape 1"/>
          <p:cNvSpPr txBox="1"/>
          <p:nvPr/>
        </p:nvSpPr>
        <p:spPr>
          <a:xfrm>
            <a:off x="1511280" y="52560"/>
            <a:ext cx="7237080" cy="909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2200" b="1" dirty="0" smtClean="0">
                <a:solidFill>
                  <a:srgbClr val="FFFFFF"/>
                </a:solidFill>
                <a:latin typeface="Calibri"/>
              </a:rPr>
              <a:t>REFERENCE SOLUTIONS BY MONTE CARLO METHODS</a:t>
            </a:r>
            <a:endParaRPr lang="fr-FR" sz="2400" dirty="0"/>
          </a:p>
        </p:txBody>
      </p:sp>
      <p:sp>
        <p:nvSpPr>
          <p:cNvPr id="39" name="CustomShape 2"/>
          <p:cNvSpPr/>
          <p:nvPr/>
        </p:nvSpPr>
        <p:spPr>
          <a:xfrm>
            <a:off x="5335161" y="5019178"/>
            <a:ext cx="1728192" cy="594066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TRIPOLI-4</a:t>
            </a:r>
          </a:p>
          <a:p>
            <a:pPr algn="ctr">
              <a:lnSpc>
                <a:spcPct val="150000"/>
              </a:lnSpc>
            </a:pPr>
            <a:r>
              <a:rPr lang="fr-FR" sz="12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Criticality</a:t>
            </a:r>
            <a:r>
              <a:rPr lang="fr-FR" sz="1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fr-FR" sz="11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9177" y="1340768"/>
            <a:ext cx="1440160" cy="528059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9177" y="5685252"/>
            <a:ext cx="1440160" cy="528059"/>
          </a:xfrm>
          <a:prstGeom prst="rect">
            <a:avLst/>
          </a:prstGeom>
        </p:spPr>
      </p:pic>
      <p:sp>
        <p:nvSpPr>
          <p:cNvPr id="7" name="Freccia su 6"/>
          <p:cNvSpPr/>
          <p:nvPr/>
        </p:nvSpPr>
        <p:spPr>
          <a:xfrm>
            <a:off x="7938812" y="2852936"/>
            <a:ext cx="504056" cy="432048"/>
          </a:xfrm>
          <a:prstGeom prst="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su 43"/>
          <p:cNvSpPr/>
          <p:nvPr/>
        </p:nvSpPr>
        <p:spPr>
          <a:xfrm rot="10800000">
            <a:off x="7938812" y="4293095"/>
            <a:ext cx="504056" cy="432048"/>
          </a:xfrm>
          <a:prstGeom prst="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2788" y="2204864"/>
            <a:ext cx="863600" cy="5461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2788" y="4797152"/>
            <a:ext cx="927100" cy="5969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4796" y="5373216"/>
            <a:ext cx="838200" cy="4953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6112" y="1654456"/>
            <a:ext cx="609600" cy="520700"/>
          </a:xfrm>
          <a:prstGeom prst="rect">
            <a:avLst/>
          </a:prstGeom>
        </p:spPr>
      </p:pic>
      <p:sp>
        <p:nvSpPr>
          <p:cNvPr id="4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CEA | October 16th 2017</a:t>
            </a:r>
            <a:endParaRPr lang="en-US" dirty="0"/>
          </a:p>
        </p:txBody>
      </p:sp>
      <p:sp>
        <p:nvSpPr>
          <p:cNvPr id="46" name="CustomShape 2"/>
          <p:cNvSpPr/>
          <p:nvPr/>
        </p:nvSpPr>
        <p:spPr>
          <a:xfrm>
            <a:off x="133402" y="1918597"/>
            <a:ext cx="1414262" cy="646307"/>
          </a:xfrm>
          <a:prstGeom prst="rect">
            <a:avLst/>
          </a:prstGeom>
          <a:ln>
            <a:noFill/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12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fr-FR" sz="11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827584" y="2636912"/>
            <a:ext cx="0" cy="720080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ustomShape 2"/>
          <p:cNvSpPr/>
          <p:nvPr/>
        </p:nvSpPr>
        <p:spPr>
          <a:xfrm>
            <a:off x="133162" y="4869160"/>
            <a:ext cx="1414262" cy="646307"/>
          </a:xfrm>
          <a:prstGeom prst="rect">
            <a:avLst/>
          </a:prstGeom>
          <a:ln>
            <a:noFill/>
          </a:ln>
        </p:spPr>
        <p:txBody>
          <a:bodyPr lIns="67500" tIns="33750" rIns="67500" bIns="33750"/>
          <a:lstStyle/>
          <a:p>
            <a:pPr algn="ctr">
              <a:lnSpc>
                <a:spcPct val="150000"/>
              </a:lnSpc>
            </a:pPr>
            <a:r>
              <a:rPr lang="fr-FR" sz="120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fr-FR" sz="1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2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L</a:t>
            </a:r>
            <a:endParaRPr lang="fr-FR" sz="1100" b="1" dirty="0">
              <a:solidFill>
                <a:srgbClr val="00009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48" name="Connettore 2 47"/>
          <p:cNvCxnSpPr/>
          <p:nvPr/>
        </p:nvCxnSpPr>
        <p:spPr>
          <a:xfrm flipV="1">
            <a:off x="827584" y="4174736"/>
            <a:ext cx="0" cy="720080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19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</Template>
  <TotalTime>41542</TotalTime>
  <Words>1085</Words>
  <Application>Microsoft Macintosh PowerPoint</Application>
  <PresentationFormat>Presentazione su schermo (4:3)</PresentationFormat>
  <Paragraphs>242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cea</vt:lpstr>
      <vt:lpstr> Eigenvalue Problems in Three-dimensional Random Media  Andrea Zoia, Coline Larmier, Fausto Malvagi  CEA/Saclay  </vt:lpstr>
      <vt:lpstr>Outline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Model calibration: chord length</vt:lpstr>
      <vt:lpstr>Model calibration: polyhedral features</vt:lpstr>
      <vt:lpstr>Average keff, 1x1 damaged fuel portion</vt:lpstr>
      <vt:lpstr>Average keff, 7x7 damaged fuel portion</vt:lpstr>
      <vt:lpstr>Average keff, 17x17 damaged fuel portion</vt:lpstr>
      <vt:lpstr>Distribution of Keff as a function of &lt;L&gt;</vt:lpstr>
      <vt:lpstr>Distribution of Keff as a function of Models</vt:lpstr>
      <vt:lpstr>Average beff, 7x7 damaged fuel portion</vt:lpstr>
      <vt:lpstr>Average Leff, 7x7 damaged fuel portion</vt:lpstr>
      <vt:lpstr>Flux Spectra, 17x17 damaged fuel portion</vt:lpstr>
      <vt:lpstr>Simulation time [s]</vt:lpstr>
      <vt:lpstr>Presentazione di PowerPoint</vt:lpstr>
      <vt:lpstr>Presentazione di PowerPoint</vt:lpstr>
      <vt:lpstr>DEN/DANS DM2S SERMA</vt:lpstr>
    </vt:vector>
  </TitlesOfParts>
  <Manager/>
  <Company>CEA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</dc:title>
  <dc:subject/>
  <dc:creator>ZOIA Andrea</dc:creator>
  <cp:keywords/>
  <dc:description/>
  <cp:lastModifiedBy>Andrea Zoia</cp:lastModifiedBy>
  <cp:revision>3535</cp:revision>
  <cp:lastPrinted>2013-11-24T21:10:36Z</cp:lastPrinted>
  <dcterms:created xsi:type="dcterms:W3CDTF">2012-05-31T11:40:33Z</dcterms:created>
  <dcterms:modified xsi:type="dcterms:W3CDTF">2017-10-14T14:09:29Z</dcterms:modified>
  <cp:category/>
</cp:coreProperties>
</file>