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outlineViewPr>
    <p:cViewPr>
      <p:scale>
        <a:sx n="33" d="100"/>
        <a:sy n="33" d="100"/>
      </p:scale>
      <p:origin x="0" y="-21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95177-A371-479F-B82C-3A5C64364B48}" type="doc">
      <dgm:prSet loTypeId="urn:microsoft.com/office/officeart/2005/8/layout/cycle7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1395AC92-5180-4AEE-980E-0DAF42D35DEC}">
      <dgm:prSet phldrT="[Texte]" custT="1"/>
      <dgm:spPr/>
      <dgm:t>
        <a:bodyPr/>
        <a:lstStyle/>
        <a:p>
          <a:r>
            <a:rPr lang="fr-FR" sz="2400" dirty="0"/>
            <a:t>Experience, </a:t>
          </a:r>
          <a:r>
            <a:rPr lang="fr-FR" sz="2400" dirty="0" smtClean="0"/>
            <a:t>action</a:t>
          </a:r>
          <a:endParaRPr lang="fr-FR" sz="2400" dirty="0"/>
        </a:p>
        <a:p>
          <a:r>
            <a:rPr lang="fr-FR" sz="2400" i="1" dirty="0">
              <a:solidFill>
                <a:schemeClr val="tx2"/>
              </a:solidFill>
            </a:rPr>
            <a:t>Sensible </a:t>
          </a:r>
          <a:r>
            <a:rPr lang="fr-FR" sz="2400" i="1" dirty="0" err="1">
              <a:solidFill>
                <a:schemeClr val="tx2"/>
              </a:solidFill>
            </a:rPr>
            <a:t>reason</a:t>
          </a:r>
          <a:endParaRPr lang="fr-FR" sz="2400" i="1" dirty="0">
            <a:solidFill>
              <a:schemeClr val="tx2"/>
            </a:solidFill>
          </a:endParaRPr>
        </a:p>
        <a:p>
          <a:r>
            <a:rPr lang="fr-FR" sz="2400" b="1" dirty="0" smtClean="0"/>
            <a:t>Distance</a:t>
          </a:r>
          <a:endParaRPr lang="fr-FR" sz="2400" b="1" dirty="0"/>
        </a:p>
      </dgm:t>
    </dgm:pt>
    <dgm:pt modelId="{6B5B6A03-9374-4B50-84E2-BE51C80046F8}" type="parTrans" cxnId="{B95CC510-E46B-43FC-ABD4-5977FCBF54BF}">
      <dgm:prSet/>
      <dgm:spPr/>
      <dgm:t>
        <a:bodyPr/>
        <a:lstStyle/>
        <a:p>
          <a:endParaRPr lang="fr-FR"/>
        </a:p>
      </dgm:t>
    </dgm:pt>
    <dgm:pt modelId="{CA7EE33C-1A13-436F-8460-AC4248796922}" type="sibTrans" cxnId="{B95CC510-E46B-43FC-ABD4-5977FCBF54BF}">
      <dgm:prSet/>
      <dgm:spPr/>
      <dgm:t>
        <a:bodyPr/>
        <a:lstStyle/>
        <a:p>
          <a:endParaRPr lang="fr-FR"/>
        </a:p>
      </dgm:t>
    </dgm:pt>
    <dgm:pt modelId="{7D1D5358-67AB-4C4C-9E30-5FAA2CC8CDB5}">
      <dgm:prSet phldrT="[Texte]" custT="1"/>
      <dgm:spPr/>
      <dgm:t>
        <a:bodyPr/>
        <a:lstStyle/>
        <a:p>
          <a:r>
            <a:rPr lang="fr-FR" sz="2400" dirty="0" smtClean="0"/>
            <a:t>Theory, </a:t>
          </a:r>
          <a:r>
            <a:rPr lang="fr-FR" sz="2400" dirty="0" err="1" smtClean="0"/>
            <a:t>knowledge</a:t>
          </a:r>
          <a:r>
            <a:rPr lang="fr-FR" sz="2400" dirty="0" smtClean="0"/>
            <a:t> </a:t>
          </a:r>
          <a:r>
            <a:rPr lang="fr-FR" sz="2400" dirty="0" err="1"/>
            <a:t>prodcution</a:t>
          </a:r>
          <a:endParaRPr lang="fr-FR" sz="2400" dirty="0"/>
        </a:p>
        <a:p>
          <a:r>
            <a:rPr lang="fr-FR" sz="2400" i="1" dirty="0" err="1">
              <a:solidFill>
                <a:schemeClr val="tx2"/>
              </a:solidFill>
            </a:rPr>
            <a:t>Formal</a:t>
          </a:r>
          <a:r>
            <a:rPr lang="fr-FR" sz="2400" i="1" dirty="0">
              <a:solidFill>
                <a:schemeClr val="tx2"/>
              </a:solidFill>
            </a:rPr>
            <a:t> </a:t>
          </a:r>
          <a:r>
            <a:rPr lang="fr-FR" sz="2400" i="1" dirty="0" err="1">
              <a:solidFill>
                <a:schemeClr val="tx2"/>
              </a:solidFill>
            </a:rPr>
            <a:t>reason</a:t>
          </a:r>
          <a:endParaRPr lang="fr-FR" sz="2400" i="1" dirty="0">
            <a:solidFill>
              <a:schemeClr val="tx2"/>
            </a:solidFill>
          </a:endParaRPr>
        </a:p>
        <a:p>
          <a:r>
            <a:rPr lang="fr-FR" sz="2400" b="1" dirty="0"/>
            <a:t>Distance/Présence</a:t>
          </a:r>
        </a:p>
      </dgm:t>
    </dgm:pt>
    <dgm:pt modelId="{FF9BD6AE-15B7-49D1-B1B2-438D44ECDB84}" type="parTrans" cxnId="{ED276AAA-65DB-4616-94B6-DEA51D3E2914}">
      <dgm:prSet/>
      <dgm:spPr/>
      <dgm:t>
        <a:bodyPr/>
        <a:lstStyle/>
        <a:p>
          <a:endParaRPr lang="fr-FR"/>
        </a:p>
      </dgm:t>
    </dgm:pt>
    <dgm:pt modelId="{11AE4DFC-3D89-44CF-91CA-385242EBF5F2}" type="sibTrans" cxnId="{ED276AAA-65DB-4616-94B6-DEA51D3E2914}">
      <dgm:prSet/>
      <dgm:spPr/>
      <dgm:t>
        <a:bodyPr/>
        <a:lstStyle/>
        <a:p>
          <a:endParaRPr lang="fr-FR"/>
        </a:p>
      </dgm:t>
    </dgm:pt>
    <dgm:pt modelId="{1ACB488C-F268-4813-BD19-497428ED2EF0}">
      <dgm:prSet phldrT="[Texte]" custT="1"/>
      <dgm:spPr/>
      <dgm:t>
        <a:bodyPr/>
        <a:lstStyle/>
        <a:p>
          <a:r>
            <a:rPr lang="fr-FR" sz="2400" dirty="0" err="1" smtClean="0"/>
            <a:t>Reflection</a:t>
          </a:r>
          <a:r>
            <a:rPr lang="fr-FR" sz="2400" dirty="0" smtClean="0"/>
            <a:t> on the </a:t>
          </a:r>
          <a:r>
            <a:rPr lang="fr-FR" sz="2400" dirty="0"/>
            <a:t>experience</a:t>
          </a:r>
        </a:p>
        <a:p>
          <a:r>
            <a:rPr lang="fr-FR" sz="2400" i="1" dirty="0" err="1">
              <a:solidFill>
                <a:schemeClr val="tx2"/>
              </a:solidFill>
            </a:rPr>
            <a:t>Experiential</a:t>
          </a:r>
          <a:r>
            <a:rPr lang="fr-FR" sz="2400" i="1" dirty="0">
              <a:solidFill>
                <a:schemeClr val="tx2"/>
              </a:solidFill>
            </a:rPr>
            <a:t> </a:t>
          </a:r>
          <a:r>
            <a:rPr lang="fr-FR" sz="2400" i="1" dirty="0" err="1">
              <a:solidFill>
                <a:schemeClr val="tx2"/>
              </a:solidFill>
            </a:rPr>
            <a:t>reason</a:t>
          </a:r>
          <a:endParaRPr lang="fr-FR" sz="2400" i="1" dirty="0">
            <a:solidFill>
              <a:schemeClr val="tx2"/>
            </a:solidFill>
          </a:endParaRPr>
        </a:p>
        <a:p>
          <a:r>
            <a:rPr lang="fr-FR" sz="2400" b="1" dirty="0"/>
            <a:t>Présence</a:t>
          </a:r>
        </a:p>
      </dgm:t>
    </dgm:pt>
    <dgm:pt modelId="{60A75D56-37E2-4D9D-A130-9B961D1CEE5D}" type="parTrans" cxnId="{6201F908-8BB5-455A-BA08-B2CB1C24D498}">
      <dgm:prSet/>
      <dgm:spPr/>
      <dgm:t>
        <a:bodyPr/>
        <a:lstStyle/>
        <a:p>
          <a:endParaRPr lang="fr-FR"/>
        </a:p>
      </dgm:t>
    </dgm:pt>
    <dgm:pt modelId="{0FC53B70-011E-4D37-8EE8-522B5AD3AA96}" type="sibTrans" cxnId="{6201F908-8BB5-455A-BA08-B2CB1C24D498}">
      <dgm:prSet/>
      <dgm:spPr/>
      <dgm:t>
        <a:bodyPr/>
        <a:lstStyle/>
        <a:p>
          <a:endParaRPr lang="fr-FR"/>
        </a:p>
      </dgm:t>
    </dgm:pt>
    <dgm:pt modelId="{BB9C8D37-88A1-47A3-824F-4B7C5F33AD5B}" type="pres">
      <dgm:prSet presAssocID="{18A95177-A371-479F-B82C-3A5C64364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922044D-B222-46A2-85A8-AAD3892F6D8F}" type="pres">
      <dgm:prSet presAssocID="{1395AC92-5180-4AEE-980E-0DAF42D35DEC}" presName="node" presStyleLbl="node1" presStyleIdx="0" presStyleCnt="3" custScaleX="124102" custScaleY="142967" custRadScaleRad="84990" custRadScaleInc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8A264D-91AF-463C-BCBF-41DAFCDB09E3}" type="pres">
      <dgm:prSet presAssocID="{CA7EE33C-1A13-436F-8460-AC4248796922}" presName="sibTrans" presStyleLbl="sibTrans2D1" presStyleIdx="0" presStyleCnt="3"/>
      <dgm:spPr/>
      <dgm:t>
        <a:bodyPr/>
        <a:lstStyle/>
        <a:p>
          <a:endParaRPr lang="fr-FR"/>
        </a:p>
      </dgm:t>
    </dgm:pt>
    <dgm:pt modelId="{0A241A61-127D-4102-9A37-B114FF1D0162}" type="pres">
      <dgm:prSet presAssocID="{CA7EE33C-1A13-436F-8460-AC4248796922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8BEBE0B5-0FAB-415F-8F1F-843477A041D4}" type="pres">
      <dgm:prSet presAssocID="{7D1D5358-67AB-4C4C-9E30-5FAA2CC8CDB5}" presName="node" presStyleLbl="node1" presStyleIdx="1" presStyleCnt="3" custScaleX="134831" custScaleY="141070" custRadScaleRad="95291" custRadScaleInc="-89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451C7D-B840-4993-9079-7A907E34F80E}" type="pres">
      <dgm:prSet presAssocID="{11AE4DFC-3D89-44CF-91CA-385242EBF5F2}" presName="sibTrans" presStyleLbl="sibTrans2D1" presStyleIdx="1" presStyleCnt="3"/>
      <dgm:spPr/>
      <dgm:t>
        <a:bodyPr/>
        <a:lstStyle/>
        <a:p>
          <a:endParaRPr lang="fr-FR"/>
        </a:p>
      </dgm:t>
    </dgm:pt>
    <dgm:pt modelId="{27C722F6-DDF4-4ED5-9F5F-CA21AD12EEA5}" type="pres">
      <dgm:prSet presAssocID="{11AE4DFC-3D89-44CF-91CA-385242EBF5F2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FE55AA79-BC8D-47BC-94D7-CEDC47371296}" type="pres">
      <dgm:prSet presAssocID="{1ACB488C-F268-4813-BD19-497428ED2EF0}" presName="node" presStyleLbl="node1" presStyleIdx="2" presStyleCnt="3" custScaleX="131729" custScaleY="144645" custRadScaleRad="94904" custRadScaleInc="97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55ACFA-B96E-4B68-93D6-B3028F86A757}" type="pres">
      <dgm:prSet presAssocID="{0FC53B70-011E-4D37-8EE8-522B5AD3AA96}" presName="sibTrans" presStyleLbl="sibTrans2D1" presStyleIdx="2" presStyleCnt="3"/>
      <dgm:spPr/>
      <dgm:t>
        <a:bodyPr/>
        <a:lstStyle/>
        <a:p>
          <a:endParaRPr lang="fr-FR"/>
        </a:p>
      </dgm:t>
    </dgm:pt>
    <dgm:pt modelId="{0B0BAB31-8601-4466-A969-4D32DA4A7B0E}" type="pres">
      <dgm:prSet presAssocID="{0FC53B70-011E-4D37-8EE8-522B5AD3AA96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CD79606F-8A78-443C-9A3F-19BF8AAF220E}" type="presOf" srcId="{11AE4DFC-3D89-44CF-91CA-385242EBF5F2}" destId="{27C722F6-DDF4-4ED5-9F5F-CA21AD12EEA5}" srcOrd="1" destOrd="0" presId="urn:microsoft.com/office/officeart/2005/8/layout/cycle7"/>
    <dgm:cxn modelId="{3AA5EA1B-652E-4F3D-960E-3A8086DB8763}" type="presOf" srcId="{18A95177-A371-479F-B82C-3A5C64364B48}" destId="{BB9C8D37-88A1-47A3-824F-4B7C5F33AD5B}" srcOrd="0" destOrd="0" presId="urn:microsoft.com/office/officeart/2005/8/layout/cycle7"/>
    <dgm:cxn modelId="{B016B1B8-DFE6-4190-864D-6FB445B204AA}" type="presOf" srcId="{1395AC92-5180-4AEE-980E-0DAF42D35DEC}" destId="{C922044D-B222-46A2-85A8-AAD3892F6D8F}" srcOrd="0" destOrd="0" presId="urn:microsoft.com/office/officeart/2005/8/layout/cycle7"/>
    <dgm:cxn modelId="{B95CC510-E46B-43FC-ABD4-5977FCBF54BF}" srcId="{18A95177-A371-479F-B82C-3A5C64364B48}" destId="{1395AC92-5180-4AEE-980E-0DAF42D35DEC}" srcOrd="0" destOrd="0" parTransId="{6B5B6A03-9374-4B50-84E2-BE51C80046F8}" sibTransId="{CA7EE33C-1A13-436F-8460-AC4248796922}"/>
    <dgm:cxn modelId="{599829A0-8578-4A88-8CE0-F3BBFB1A8A2F}" type="presOf" srcId="{7D1D5358-67AB-4C4C-9E30-5FAA2CC8CDB5}" destId="{8BEBE0B5-0FAB-415F-8F1F-843477A041D4}" srcOrd="0" destOrd="0" presId="urn:microsoft.com/office/officeart/2005/8/layout/cycle7"/>
    <dgm:cxn modelId="{36B3CD91-0E3D-4023-97D5-AB7DF05E2B89}" type="presOf" srcId="{1ACB488C-F268-4813-BD19-497428ED2EF0}" destId="{FE55AA79-BC8D-47BC-94D7-CEDC47371296}" srcOrd="0" destOrd="0" presId="urn:microsoft.com/office/officeart/2005/8/layout/cycle7"/>
    <dgm:cxn modelId="{6201F908-8BB5-455A-BA08-B2CB1C24D498}" srcId="{18A95177-A371-479F-B82C-3A5C64364B48}" destId="{1ACB488C-F268-4813-BD19-497428ED2EF0}" srcOrd="2" destOrd="0" parTransId="{60A75D56-37E2-4D9D-A130-9B961D1CEE5D}" sibTransId="{0FC53B70-011E-4D37-8EE8-522B5AD3AA96}"/>
    <dgm:cxn modelId="{72A8B89F-2264-41AC-BB77-A23F6344774E}" type="presOf" srcId="{11AE4DFC-3D89-44CF-91CA-385242EBF5F2}" destId="{D5451C7D-B840-4993-9079-7A907E34F80E}" srcOrd="0" destOrd="0" presId="urn:microsoft.com/office/officeart/2005/8/layout/cycle7"/>
    <dgm:cxn modelId="{ED276AAA-65DB-4616-94B6-DEA51D3E2914}" srcId="{18A95177-A371-479F-B82C-3A5C64364B48}" destId="{7D1D5358-67AB-4C4C-9E30-5FAA2CC8CDB5}" srcOrd="1" destOrd="0" parTransId="{FF9BD6AE-15B7-49D1-B1B2-438D44ECDB84}" sibTransId="{11AE4DFC-3D89-44CF-91CA-385242EBF5F2}"/>
    <dgm:cxn modelId="{C58FAA25-B5DE-49BA-99EF-DE38EFD935E0}" type="presOf" srcId="{0FC53B70-011E-4D37-8EE8-522B5AD3AA96}" destId="{FB55ACFA-B96E-4B68-93D6-B3028F86A757}" srcOrd="0" destOrd="0" presId="urn:microsoft.com/office/officeart/2005/8/layout/cycle7"/>
    <dgm:cxn modelId="{3C7BF7A5-249E-4FF0-9FA9-C37ECFD6D728}" type="presOf" srcId="{0FC53B70-011E-4D37-8EE8-522B5AD3AA96}" destId="{0B0BAB31-8601-4466-A969-4D32DA4A7B0E}" srcOrd="1" destOrd="0" presId="urn:microsoft.com/office/officeart/2005/8/layout/cycle7"/>
    <dgm:cxn modelId="{AE013ED4-A37C-429D-9CB5-31470C8ACC49}" type="presOf" srcId="{CA7EE33C-1A13-436F-8460-AC4248796922}" destId="{F78A264D-91AF-463C-BCBF-41DAFCDB09E3}" srcOrd="0" destOrd="0" presId="urn:microsoft.com/office/officeart/2005/8/layout/cycle7"/>
    <dgm:cxn modelId="{63B742E8-5568-4C8D-87BA-897EA98A844E}" type="presOf" srcId="{CA7EE33C-1A13-436F-8460-AC4248796922}" destId="{0A241A61-127D-4102-9A37-B114FF1D0162}" srcOrd="1" destOrd="0" presId="urn:microsoft.com/office/officeart/2005/8/layout/cycle7"/>
    <dgm:cxn modelId="{4F20474E-C6A3-444C-A91B-C3C9E20883B4}" type="presParOf" srcId="{BB9C8D37-88A1-47A3-824F-4B7C5F33AD5B}" destId="{C922044D-B222-46A2-85A8-AAD3892F6D8F}" srcOrd="0" destOrd="0" presId="urn:microsoft.com/office/officeart/2005/8/layout/cycle7"/>
    <dgm:cxn modelId="{AA7E5363-7026-4BDB-8510-9DA86D6776FB}" type="presParOf" srcId="{BB9C8D37-88A1-47A3-824F-4B7C5F33AD5B}" destId="{F78A264D-91AF-463C-BCBF-41DAFCDB09E3}" srcOrd="1" destOrd="0" presId="urn:microsoft.com/office/officeart/2005/8/layout/cycle7"/>
    <dgm:cxn modelId="{3299CE42-C9D1-4C59-B561-C9A8CB554A87}" type="presParOf" srcId="{F78A264D-91AF-463C-BCBF-41DAFCDB09E3}" destId="{0A241A61-127D-4102-9A37-B114FF1D0162}" srcOrd="0" destOrd="0" presId="urn:microsoft.com/office/officeart/2005/8/layout/cycle7"/>
    <dgm:cxn modelId="{A3F17AB4-301B-48EE-B027-342FD0681BC5}" type="presParOf" srcId="{BB9C8D37-88A1-47A3-824F-4B7C5F33AD5B}" destId="{8BEBE0B5-0FAB-415F-8F1F-843477A041D4}" srcOrd="2" destOrd="0" presId="urn:microsoft.com/office/officeart/2005/8/layout/cycle7"/>
    <dgm:cxn modelId="{BF029CBF-ED93-4928-A2EC-A92223F05639}" type="presParOf" srcId="{BB9C8D37-88A1-47A3-824F-4B7C5F33AD5B}" destId="{D5451C7D-B840-4993-9079-7A907E34F80E}" srcOrd="3" destOrd="0" presId="urn:microsoft.com/office/officeart/2005/8/layout/cycle7"/>
    <dgm:cxn modelId="{CD782E89-1298-4F20-A912-7CF566C627AA}" type="presParOf" srcId="{D5451C7D-B840-4993-9079-7A907E34F80E}" destId="{27C722F6-DDF4-4ED5-9F5F-CA21AD12EEA5}" srcOrd="0" destOrd="0" presId="urn:microsoft.com/office/officeart/2005/8/layout/cycle7"/>
    <dgm:cxn modelId="{51A5A4B6-2219-4A99-B6A1-DB3095F0A6D8}" type="presParOf" srcId="{BB9C8D37-88A1-47A3-824F-4B7C5F33AD5B}" destId="{FE55AA79-BC8D-47BC-94D7-CEDC47371296}" srcOrd="4" destOrd="0" presId="urn:microsoft.com/office/officeart/2005/8/layout/cycle7"/>
    <dgm:cxn modelId="{F40B8662-A0E8-4B29-97AF-6DD461342D3B}" type="presParOf" srcId="{BB9C8D37-88A1-47A3-824F-4B7C5F33AD5B}" destId="{FB55ACFA-B96E-4B68-93D6-B3028F86A757}" srcOrd="5" destOrd="0" presId="urn:microsoft.com/office/officeart/2005/8/layout/cycle7"/>
    <dgm:cxn modelId="{FBFD7072-7290-46AF-A426-7B5DC74CB79C}" type="presParOf" srcId="{FB55ACFA-B96E-4B68-93D6-B3028F86A757}" destId="{0B0BAB31-8601-4466-A969-4D32DA4A7B0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2044D-B222-46A2-85A8-AAD3892F6D8F}">
      <dsp:nvSpPr>
        <dsp:cNvPr id="0" name=""/>
        <dsp:cNvSpPr/>
      </dsp:nvSpPr>
      <dsp:spPr>
        <a:xfrm>
          <a:off x="3345441" y="87685"/>
          <a:ext cx="3175432" cy="18290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Experience, </a:t>
          </a:r>
          <a:r>
            <a:rPr lang="fr-FR" sz="2400" kern="1200" dirty="0" smtClean="0"/>
            <a:t>action</a:t>
          </a:r>
          <a:endParaRPr lang="fr-FR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dirty="0">
              <a:solidFill>
                <a:schemeClr val="tx2"/>
              </a:solidFill>
            </a:rPr>
            <a:t>Sensible </a:t>
          </a:r>
          <a:r>
            <a:rPr lang="fr-FR" sz="2400" i="1" kern="1200" dirty="0" err="1">
              <a:solidFill>
                <a:schemeClr val="tx2"/>
              </a:solidFill>
            </a:rPr>
            <a:t>reason</a:t>
          </a:r>
          <a:endParaRPr lang="fr-FR" sz="2400" i="1" kern="1200" dirty="0">
            <a:solidFill>
              <a:schemeClr val="tx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Distance</a:t>
          </a:r>
          <a:endParaRPr lang="fr-FR" sz="2400" b="1" kern="1200" dirty="0"/>
        </a:p>
      </dsp:txBody>
      <dsp:txXfrm>
        <a:off x="3399013" y="141257"/>
        <a:ext cx="3068288" cy="1721924"/>
      </dsp:txXfrm>
    </dsp:sp>
    <dsp:sp modelId="{F78A264D-91AF-463C-BCBF-41DAFCDB09E3}">
      <dsp:nvSpPr>
        <dsp:cNvPr id="0" name=""/>
        <dsp:cNvSpPr/>
      </dsp:nvSpPr>
      <dsp:spPr>
        <a:xfrm rot="3313819">
          <a:off x="5667530" y="2306318"/>
          <a:ext cx="652814" cy="4477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>
        <a:off x="5801863" y="2395873"/>
        <a:ext cx="384148" cy="268667"/>
      </dsp:txXfrm>
    </dsp:sp>
    <dsp:sp modelId="{8BEBE0B5-0FAB-415F-8F1F-843477A041D4}">
      <dsp:nvSpPr>
        <dsp:cNvPr id="0" name=""/>
        <dsp:cNvSpPr/>
      </dsp:nvSpPr>
      <dsp:spPr>
        <a:xfrm>
          <a:off x="5321315" y="3143661"/>
          <a:ext cx="3449957" cy="18047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Theory, </a:t>
          </a:r>
          <a:r>
            <a:rPr lang="fr-FR" sz="2400" kern="1200" dirty="0" err="1" smtClean="0"/>
            <a:t>knowledge</a:t>
          </a:r>
          <a:r>
            <a:rPr lang="fr-FR" sz="2400" kern="1200" dirty="0" smtClean="0"/>
            <a:t> </a:t>
          </a:r>
          <a:r>
            <a:rPr lang="fr-FR" sz="2400" kern="1200" dirty="0" err="1"/>
            <a:t>prodcution</a:t>
          </a:r>
          <a:endParaRPr lang="fr-FR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dirty="0" err="1">
              <a:solidFill>
                <a:schemeClr val="tx2"/>
              </a:solidFill>
            </a:rPr>
            <a:t>Formal</a:t>
          </a:r>
          <a:r>
            <a:rPr lang="fr-FR" sz="2400" i="1" kern="1200" dirty="0">
              <a:solidFill>
                <a:schemeClr val="tx2"/>
              </a:solidFill>
            </a:rPr>
            <a:t> </a:t>
          </a:r>
          <a:r>
            <a:rPr lang="fr-FR" sz="2400" i="1" kern="1200" dirty="0" err="1">
              <a:solidFill>
                <a:schemeClr val="tx2"/>
              </a:solidFill>
            </a:rPr>
            <a:t>reason</a:t>
          </a:r>
          <a:endParaRPr lang="fr-FR" sz="2400" i="1" kern="1200" dirty="0">
            <a:solidFill>
              <a:schemeClr val="tx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Distance/Présence</a:t>
          </a:r>
        </a:p>
      </dsp:txBody>
      <dsp:txXfrm>
        <a:off x="5374176" y="3196522"/>
        <a:ext cx="3344235" cy="1699076"/>
      </dsp:txXfrm>
    </dsp:sp>
    <dsp:sp modelId="{D5451C7D-B840-4993-9079-7A907E34F80E}">
      <dsp:nvSpPr>
        <dsp:cNvPr id="0" name=""/>
        <dsp:cNvSpPr/>
      </dsp:nvSpPr>
      <dsp:spPr>
        <a:xfrm rot="10818599">
          <a:off x="4586905" y="3810632"/>
          <a:ext cx="652814" cy="4477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10800000">
        <a:off x="4721238" y="3900187"/>
        <a:ext cx="384148" cy="268667"/>
      </dsp:txXfrm>
    </dsp:sp>
    <dsp:sp modelId="{FE55AA79-BC8D-47BC-94D7-CEDC47371296}">
      <dsp:nvSpPr>
        <dsp:cNvPr id="0" name=""/>
        <dsp:cNvSpPr/>
      </dsp:nvSpPr>
      <dsp:spPr>
        <a:xfrm>
          <a:off x="1134723" y="3097927"/>
          <a:ext cx="3370586" cy="1850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Reflection</a:t>
          </a:r>
          <a:r>
            <a:rPr lang="fr-FR" sz="2400" kern="1200" dirty="0" smtClean="0"/>
            <a:t> on the </a:t>
          </a:r>
          <a:r>
            <a:rPr lang="fr-FR" sz="2400" kern="1200" dirty="0"/>
            <a:t>experience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dirty="0" err="1">
              <a:solidFill>
                <a:schemeClr val="tx2"/>
              </a:solidFill>
            </a:rPr>
            <a:t>Experiential</a:t>
          </a:r>
          <a:r>
            <a:rPr lang="fr-FR" sz="2400" i="1" kern="1200" dirty="0">
              <a:solidFill>
                <a:schemeClr val="tx2"/>
              </a:solidFill>
            </a:rPr>
            <a:t> </a:t>
          </a:r>
          <a:r>
            <a:rPr lang="fr-FR" sz="2400" i="1" kern="1200" dirty="0" err="1">
              <a:solidFill>
                <a:schemeClr val="tx2"/>
              </a:solidFill>
            </a:rPr>
            <a:t>reason</a:t>
          </a:r>
          <a:endParaRPr lang="fr-FR" sz="2400" i="1" kern="1200" dirty="0">
            <a:solidFill>
              <a:schemeClr val="tx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Présence</a:t>
          </a:r>
        </a:p>
      </dsp:txBody>
      <dsp:txXfrm>
        <a:off x="1188923" y="3152127"/>
        <a:ext cx="3262186" cy="1742135"/>
      </dsp:txXfrm>
    </dsp:sp>
    <dsp:sp modelId="{FB55ACFA-B96E-4B68-93D6-B3028F86A757}">
      <dsp:nvSpPr>
        <dsp:cNvPr id="0" name=""/>
        <dsp:cNvSpPr/>
      </dsp:nvSpPr>
      <dsp:spPr>
        <a:xfrm rot="18298343">
          <a:off x="3553933" y="2283451"/>
          <a:ext cx="652814" cy="4477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>
        <a:off x="3688266" y="2373006"/>
        <a:ext cx="384148" cy="268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DD506-6993-4342-9C61-05B8E7EB5379}" type="datetimeFigureOut">
              <a:rPr lang="fr-FR" smtClean="0"/>
              <a:t>07/07/2019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8207C-F08C-43E7-9A91-706F10620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30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4737839-C872-4CAA-9057-5DBDC2EC84A0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6CEF-C083-459D-8D9B-CE4B686FCCB8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5281-C672-4A12-9A2D-94DE9984D6BD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D6CF-6ACE-43F9-81DC-816C46903FCB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D1B1-CDE8-467D-9B56-CD74F9074E93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A2F-A67A-4ADD-A578-90789A57E14D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8455-3EF1-43E1-9CE2-D85C4A5BEACD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DDE5-5422-472C-9FF5-3E5DD0715B3C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7E86-4BF2-40A5-ACEC-61222137397E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BB94-5E09-430C-81A6-8D6BF3DBE720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8FAF-3775-4EE7-9C86-A22754CB140C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8F2F-FD35-419F-B6D2-ADAACE9464A0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0CE5-F9FF-4728-9C69-0C0058202F44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DA42-A91B-45B1-8E35-9820BD0DE98A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0403-7336-4996-82F2-E27BA3D705E1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83BF-5671-4A39-8E62-076249C62BDF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89E9-1F25-42FF-BC7B-4448AE312AE9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CA711-FB04-4969-A21E-3CC798C23BD6}" type="datetime1">
              <a:rPr lang="en-US" smtClean="0"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elpomeni.papadopoulou@univ-tours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Blended and experiential </a:t>
            </a:r>
            <a:r>
              <a:rPr lang="en-US" b="1" dirty="0" smtClean="0"/>
              <a:t>learning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 case study of the flipped classroom in adults’ training.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r>
              <a:rPr lang="fr-FR" dirty="0" smtClean="0"/>
              <a:t>Melpomeni PAPADOPOULOU, France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20" y="106681"/>
            <a:ext cx="2095500" cy="952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28" y="193332"/>
            <a:ext cx="2511552" cy="9055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78" y="109248"/>
            <a:ext cx="1835244" cy="1047804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5205" y="474326"/>
            <a:ext cx="9905998" cy="655611"/>
          </a:xfrm>
        </p:spPr>
        <p:txBody>
          <a:bodyPr/>
          <a:lstStyle/>
          <a:p>
            <a:r>
              <a:rPr lang="fr-FR" dirty="0" smtClean="0"/>
              <a:t>Data analyse : The double alternation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837943"/>
              </p:ext>
            </p:extLst>
          </p:nvPr>
        </p:nvGraphicFramePr>
        <p:xfrm>
          <a:off x="1161256" y="1751887"/>
          <a:ext cx="9953897" cy="42214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5421">
                  <a:extLst>
                    <a:ext uri="{9D8B030D-6E8A-4147-A177-3AD203B41FA5}">
                      <a16:colId xmlns:a16="http://schemas.microsoft.com/office/drawing/2014/main" val="1517099278"/>
                    </a:ext>
                  </a:extLst>
                </a:gridCol>
                <a:gridCol w="2826159">
                  <a:extLst>
                    <a:ext uri="{9D8B030D-6E8A-4147-A177-3AD203B41FA5}">
                      <a16:colId xmlns:a16="http://schemas.microsoft.com/office/drawing/2014/main" val="100510232"/>
                    </a:ext>
                  </a:extLst>
                </a:gridCol>
                <a:gridCol w="2784598">
                  <a:extLst>
                    <a:ext uri="{9D8B030D-6E8A-4147-A177-3AD203B41FA5}">
                      <a16:colId xmlns:a16="http://schemas.microsoft.com/office/drawing/2014/main" val="963919336"/>
                    </a:ext>
                  </a:extLst>
                </a:gridCol>
                <a:gridCol w="2867719">
                  <a:extLst>
                    <a:ext uri="{9D8B030D-6E8A-4147-A177-3AD203B41FA5}">
                      <a16:colId xmlns:a16="http://schemas.microsoft.com/office/drawing/2014/main" val="2910261359"/>
                    </a:ext>
                  </a:extLst>
                </a:gridCol>
              </a:tblGrid>
              <a:tr h="791456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     3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reasons</a:t>
                      </a:r>
                      <a:endParaRPr lang="fr-FR" sz="1800" baseline="0" dirty="0" smtClean="0"/>
                    </a:p>
                    <a:p>
                      <a:endParaRPr lang="fr-FR" sz="1800" baseline="0" dirty="0" smtClean="0"/>
                    </a:p>
                    <a:p>
                      <a:r>
                        <a:rPr lang="fr-FR" sz="1800" baseline="0" dirty="0" err="1" smtClean="0"/>
                        <a:t>Modality</a:t>
                      </a:r>
                      <a:endParaRPr lang="fr-FR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Deliberative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primacy</a:t>
                      </a:r>
                      <a:r>
                        <a:rPr lang="fr-FR" sz="2400" baseline="0" dirty="0" smtClean="0"/>
                        <a:t> action</a:t>
                      </a:r>
                      <a:endParaRPr lang="fr-FR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Reflective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primacy</a:t>
                      </a:r>
                      <a:r>
                        <a:rPr lang="fr-FR" sz="2400" baseline="0" dirty="0" smtClean="0"/>
                        <a:t> dialogue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Intentional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primacy</a:t>
                      </a:r>
                      <a:r>
                        <a:rPr lang="fr-FR" sz="2400" dirty="0" smtClean="0"/>
                        <a:t> perspective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42749"/>
                  </a:ext>
                </a:extLst>
              </a:tr>
              <a:tr h="1752543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Distance</a:t>
                      </a:r>
                      <a:endParaRPr lang="fr-FR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Professional</a:t>
                      </a:r>
                      <a:r>
                        <a:rPr lang="en-US" sz="2400" baseline="0" noProof="0" dirty="0" smtClean="0"/>
                        <a:t> experiences, practice, tutoring</a:t>
                      </a:r>
                      <a:endParaRPr lang="en-US" sz="240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Individual</a:t>
                      </a:r>
                      <a:r>
                        <a:rPr lang="fr-FR" sz="2400" baseline="0" dirty="0" smtClean="0"/>
                        <a:t> support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955464"/>
                  </a:ext>
                </a:extLst>
              </a:tr>
              <a:tr h="1530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err="1" smtClean="0"/>
                        <a:t>Presence</a:t>
                      </a:r>
                      <a:endParaRPr lang="fr-FR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Theory</a:t>
                      </a:r>
                      <a:r>
                        <a:rPr lang="fr-FR" sz="2400" baseline="0" dirty="0" smtClean="0"/>
                        <a:t> application, </a:t>
                      </a:r>
                      <a:r>
                        <a:rPr lang="en-US" sz="2400" baseline="0" noProof="0" dirty="0" smtClean="0"/>
                        <a:t>experimentation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en-US" sz="2400" baseline="0" noProof="0" dirty="0" smtClean="0"/>
                        <a:t>feedback</a:t>
                      </a:r>
                      <a:r>
                        <a:rPr lang="fr-FR" sz="2400" baseline="0" dirty="0" smtClean="0"/>
                        <a:t>, group </a:t>
                      </a:r>
                      <a:r>
                        <a:rPr lang="fr-FR" sz="2400" baseline="0" dirty="0" err="1" smtClean="0"/>
                        <a:t>work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en-US" sz="2400" baseline="0" noProof="0" dirty="0" smtClean="0"/>
                        <a:t>community</a:t>
                      </a:r>
                      <a:r>
                        <a:rPr lang="fr-FR" sz="2400" baseline="0" dirty="0" smtClean="0"/>
                        <a:t>.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38899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13357" y="6398200"/>
            <a:ext cx="6239309" cy="365125"/>
          </a:xfrm>
        </p:spPr>
        <p:txBody>
          <a:bodyPr/>
          <a:lstStyle/>
          <a:p>
            <a:r>
              <a:rPr lang="en-US" dirty="0" smtClean="0"/>
              <a:t>Melpomeni PAPADOPOULOU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5205" y="474326"/>
            <a:ext cx="9905998" cy="655611"/>
          </a:xfrm>
        </p:spPr>
        <p:txBody>
          <a:bodyPr/>
          <a:lstStyle/>
          <a:p>
            <a:r>
              <a:rPr lang="fr-FR" dirty="0" smtClean="0"/>
              <a:t>Data analyse : The double alternation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460591"/>
              </p:ext>
            </p:extLst>
          </p:nvPr>
        </p:nvGraphicFramePr>
        <p:xfrm>
          <a:off x="1161256" y="1751887"/>
          <a:ext cx="9953897" cy="42214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5421">
                  <a:extLst>
                    <a:ext uri="{9D8B030D-6E8A-4147-A177-3AD203B41FA5}">
                      <a16:colId xmlns:a16="http://schemas.microsoft.com/office/drawing/2014/main" val="1517099278"/>
                    </a:ext>
                  </a:extLst>
                </a:gridCol>
                <a:gridCol w="2826159">
                  <a:extLst>
                    <a:ext uri="{9D8B030D-6E8A-4147-A177-3AD203B41FA5}">
                      <a16:colId xmlns:a16="http://schemas.microsoft.com/office/drawing/2014/main" val="100510232"/>
                    </a:ext>
                  </a:extLst>
                </a:gridCol>
                <a:gridCol w="2784598">
                  <a:extLst>
                    <a:ext uri="{9D8B030D-6E8A-4147-A177-3AD203B41FA5}">
                      <a16:colId xmlns:a16="http://schemas.microsoft.com/office/drawing/2014/main" val="963919336"/>
                    </a:ext>
                  </a:extLst>
                </a:gridCol>
                <a:gridCol w="2867719">
                  <a:extLst>
                    <a:ext uri="{9D8B030D-6E8A-4147-A177-3AD203B41FA5}">
                      <a16:colId xmlns:a16="http://schemas.microsoft.com/office/drawing/2014/main" val="2910261359"/>
                    </a:ext>
                  </a:extLst>
                </a:gridCol>
              </a:tblGrid>
              <a:tr h="791456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     3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reasons</a:t>
                      </a:r>
                      <a:endParaRPr lang="fr-FR" sz="1800" baseline="0" dirty="0" smtClean="0"/>
                    </a:p>
                    <a:p>
                      <a:endParaRPr lang="fr-FR" sz="1800" baseline="0" dirty="0" smtClean="0"/>
                    </a:p>
                    <a:p>
                      <a:r>
                        <a:rPr lang="fr-FR" sz="1800" baseline="0" dirty="0" err="1" smtClean="0"/>
                        <a:t>Modality</a:t>
                      </a:r>
                      <a:endParaRPr lang="fr-FR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Deliberative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primacy</a:t>
                      </a:r>
                      <a:r>
                        <a:rPr lang="fr-FR" sz="2400" baseline="0" dirty="0" smtClean="0"/>
                        <a:t> action</a:t>
                      </a:r>
                      <a:endParaRPr lang="fr-FR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Reflective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primacy</a:t>
                      </a:r>
                      <a:r>
                        <a:rPr lang="fr-FR" sz="2400" baseline="0" dirty="0" smtClean="0"/>
                        <a:t> dialogue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Intentional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primacy</a:t>
                      </a:r>
                      <a:r>
                        <a:rPr lang="fr-FR" sz="2400" dirty="0" smtClean="0"/>
                        <a:t> perspective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42749"/>
                  </a:ext>
                </a:extLst>
              </a:tr>
              <a:tr h="1752543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Distance</a:t>
                      </a:r>
                      <a:endParaRPr lang="fr-FR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Professional</a:t>
                      </a:r>
                      <a:r>
                        <a:rPr lang="en-US" sz="2400" baseline="0" noProof="0" dirty="0" smtClean="0"/>
                        <a:t> experiences, practice, tutoring</a:t>
                      </a:r>
                      <a:endParaRPr lang="en-US" sz="240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Individual</a:t>
                      </a:r>
                      <a:r>
                        <a:rPr lang="fr-FR" sz="2400" baseline="0" dirty="0" smtClean="0"/>
                        <a:t> support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955464"/>
                  </a:ext>
                </a:extLst>
              </a:tr>
              <a:tr h="1530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err="1" smtClean="0"/>
                        <a:t>Presence</a:t>
                      </a:r>
                      <a:endParaRPr lang="fr-FR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Theory</a:t>
                      </a:r>
                      <a:r>
                        <a:rPr lang="fr-FR" sz="2400" baseline="0" dirty="0" smtClean="0"/>
                        <a:t> application, </a:t>
                      </a:r>
                      <a:r>
                        <a:rPr lang="en-US" sz="2400" baseline="0" noProof="0" dirty="0" smtClean="0"/>
                        <a:t>experimentation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en-US" sz="2400" baseline="0" noProof="0" dirty="0" smtClean="0"/>
                        <a:t>feedback</a:t>
                      </a:r>
                      <a:r>
                        <a:rPr lang="fr-FR" sz="2400" baseline="0" dirty="0" smtClean="0"/>
                        <a:t>, group </a:t>
                      </a:r>
                      <a:r>
                        <a:rPr lang="fr-FR" sz="2400" baseline="0" dirty="0" err="1" smtClean="0"/>
                        <a:t>work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en-US" sz="2400" baseline="0" noProof="0" dirty="0" smtClean="0"/>
                        <a:t>community</a:t>
                      </a:r>
                      <a:r>
                        <a:rPr lang="fr-FR" sz="2400" baseline="0" dirty="0" smtClean="0"/>
                        <a:t>.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Collective support, </a:t>
                      </a:r>
                      <a:r>
                        <a:rPr lang="en-US" sz="2400" noProof="0" dirty="0" smtClean="0"/>
                        <a:t>reflection</a:t>
                      </a:r>
                      <a:r>
                        <a:rPr lang="fr-FR" sz="2400" baseline="0" dirty="0" smtClean="0"/>
                        <a:t> on the experience in group, </a:t>
                      </a:r>
                      <a:r>
                        <a:rPr lang="en-US" sz="2400" baseline="0" noProof="0" dirty="0" smtClean="0"/>
                        <a:t>awareness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38899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13357" y="6398200"/>
            <a:ext cx="6239309" cy="365125"/>
          </a:xfrm>
        </p:spPr>
        <p:txBody>
          <a:bodyPr/>
          <a:lstStyle/>
          <a:p>
            <a:r>
              <a:rPr lang="en-US" dirty="0" smtClean="0"/>
              <a:t>Melpomeni PAPADOPOULOU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5205" y="474326"/>
            <a:ext cx="9905998" cy="655611"/>
          </a:xfrm>
        </p:spPr>
        <p:txBody>
          <a:bodyPr/>
          <a:lstStyle/>
          <a:p>
            <a:r>
              <a:rPr lang="fr-FR" dirty="0" smtClean="0"/>
              <a:t>Data analyse : The double alternation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097844"/>
              </p:ext>
            </p:extLst>
          </p:nvPr>
        </p:nvGraphicFramePr>
        <p:xfrm>
          <a:off x="1161256" y="1751887"/>
          <a:ext cx="9953897" cy="438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5421">
                  <a:extLst>
                    <a:ext uri="{9D8B030D-6E8A-4147-A177-3AD203B41FA5}">
                      <a16:colId xmlns:a16="http://schemas.microsoft.com/office/drawing/2014/main" val="1517099278"/>
                    </a:ext>
                  </a:extLst>
                </a:gridCol>
                <a:gridCol w="2826159">
                  <a:extLst>
                    <a:ext uri="{9D8B030D-6E8A-4147-A177-3AD203B41FA5}">
                      <a16:colId xmlns:a16="http://schemas.microsoft.com/office/drawing/2014/main" val="100510232"/>
                    </a:ext>
                  </a:extLst>
                </a:gridCol>
                <a:gridCol w="2784598">
                  <a:extLst>
                    <a:ext uri="{9D8B030D-6E8A-4147-A177-3AD203B41FA5}">
                      <a16:colId xmlns:a16="http://schemas.microsoft.com/office/drawing/2014/main" val="963919336"/>
                    </a:ext>
                  </a:extLst>
                </a:gridCol>
                <a:gridCol w="2867719">
                  <a:extLst>
                    <a:ext uri="{9D8B030D-6E8A-4147-A177-3AD203B41FA5}">
                      <a16:colId xmlns:a16="http://schemas.microsoft.com/office/drawing/2014/main" val="2910261359"/>
                    </a:ext>
                  </a:extLst>
                </a:gridCol>
              </a:tblGrid>
              <a:tr h="791456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     3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reasons</a:t>
                      </a:r>
                      <a:endParaRPr lang="fr-FR" sz="1800" baseline="0" dirty="0" smtClean="0"/>
                    </a:p>
                    <a:p>
                      <a:endParaRPr lang="fr-FR" sz="1800" baseline="0" dirty="0" smtClean="0"/>
                    </a:p>
                    <a:p>
                      <a:r>
                        <a:rPr lang="fr-FR" sz="1800" baseline="0" dirty="0" err="1" smtClean="0"/>
                        <a:t>Modality</a:t>
                      </a:r>
                      <a:endParaRPr lang="fr-FR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Deliberative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primacy</a:t>
                      </a:r>
                      <a:r>
                        <a:rPr lang="fr-FR" sz="2400" baseline="0" dirty="0" smtClean="0"/>
                        <a:t> action</a:t>
                      </a:r>
                      <a:endParaRPr lang="fr-FR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Reflective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primacy</a:t>
                      </a:r>
                      <a:r>
                        <a:rPr lang="fr-FR" sz="2400" baseline="0" dirty="0" smtClean="0"/>
                        <a:t> dialogue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Intentional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primacy</a:t>
                      </a:r>
                      <a:r>
                        <a:rPr lang="fr-FR" sz="2400" dirty="0" smtClean="0"/>
                        <a:t> perspective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42749"/>
                  </a:ext>
                </a:extLst>
              </a:tr>
              <a:tr h="1752543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Distance</a:t>
                      </a:r>
                      <a:endParaRPr lang="fr-FR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Professional</a:t>
                      </a:r>
                      <a:r>
                        <a:rPr lang="en-US" sz="2400" baseline="0" noProof="0" dirty="0" smtClean="0"/>
                        <a:t> experiences, practice, tutoring</a:t>
                      </a:r>
                      <a:endParaRPr lang="en-US" sz="240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Individual</a:t>
                      </a:r>
                      <a:r>
                        <a:rPr lang="fr-FR" sz="2400" baseline="0" dirty="0" smtClean="0"/>
                        <a:t> support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aseline="0" dirty="0" smtClean="0"/>
                        <a:t>Content </a:t>
                      </a:r>
                      <a:r>
                        <a:rPr lang="en-US" sz="2400" baseline="0" noProof="0" dirty="0" smtClean="0"/>
                        <a:t>transmission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fr-FR" sz="2400" baseline="0" dirty="0" err="1" smtClean="0"/>
                        <a:t>project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methodology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fr-FR" sz="2400" baseline="0" dirty="0" err="1" smtClean="0"/>
                        <a:t>individual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work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fr-FR" sz="2400" baseline="0" dirty="0" err="1" smtClean="0"/>
                        <a:t>peer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review</a:t>
                      </a:r>
                      <a:r>
                        <a:rPr lang="fr-FR" sz="2400" baseline="0" dirty="0" smtClean="0"/>
                        <a:t>,  self-</a:t>
                      </a:r>
                      <a:r>
                        <a:rPr lang="fr-FR" sz="2400" baseline="0" dirty="0" err="1" smtClean="0"/>
                        <a:t>assessment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955464"/>
                  </a:ext>
                </a:extLst>
              </a:tr>
              <a:tr h="1530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err="1" smtClean="0"/>
                        <a:t>Presence</a:t>
                      </a:r>
                      <a:endParaRPr lang="fr-FR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Theory</a:t>
                      </a:r>
                      <a:r>
                        <a:rPr lang="fr-FR" sz="2400" baseline="0" dirty="0" smtClean="0"/>
                        <a:t> application, </a:t>
                      </a:r>
                      <a:r>
                        <a:rPr lang="en-US" sz="2400" baseline="0" noProof="0" dirty="0" smtClean="0"/>
                        <a:t>experimentation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en-US" sz="2400" baseline="0" noProof="0" dirty="0" smtClean="0"/>
                        <a:t>feedback</a:t>
                      </a:r>
                      <a:r>
                        <a:rPr lang="fr-FR" sz="2400" baseline="0" dirty="0" smtClean="0"/>
                        <a:t>, group </a:t>
                      </a:r>
                      <a:r>
                        <a:rPr lang="fr-FR" sz="2400" baseline="0" dirty="0" err="1" smtClean="0"/>
                        <a:t>work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en-US" sz="2400" baseline="0" noProof="0" dirty="0" smtClean="0"/>
                        <a:t>community</a:t>
                      </a:r>
                      <a:r>
                        <a:rPr lang="fr-FR" sz="2400" baseline="0" dirty="0" smtClean="0"/>
                        <a:t>.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Collective support, </a:t>
                      </a:r>
                      <a:r>
                        <a:rPr lang="en-US" sz="2400" noProof="0" dirty="0" smtClean="0"/>
                        <a:t>reflection</a:t>
                      </a:r>
                      <a:r>
                        <a:rPr lang="fr-FR" sz="2400" baseline="0" dirty="0" smtClean="0"/>
                        <a:t> on the experience in group, </a:t>
                      </a:r>
                      <a:r>
                        <a:rPr lang="en-US" sz="2400" baseline="0" noProof="0" dirty="0" smtClean="0"/>
                        <a:t>awareness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38899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13357" y="6398200"/>
            <a:ext cx="6239309" cy="365125"/>
          </a:xfrm>
        </p:spPr>
        <p:txBody>
          <a:bodyPr/>
          <a:lstStyle/>
          <a:p>
            <a:r>
              <a:rPr lang="en-US" dirty="0" smtClean="0"/>
              <a:t>Melpomeni PAPADOPOULOU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5205" y="474326"/>
            <a:ext cx="9905998" cy="655611"/>
          </a:xfrm>
        </p:spPr>
        <p:txBody>
          <a:bodyPr/>
          <a:lstStyle/>
          <a:p>
            <a:r>
              <a:rPr lang="fr-FR" dirty="0" smtClean="0"/>
              <a:t>Data analyse : The double alternation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788068"/>
              </p:ext>
            </p:extLst>
          </p:nvPr>
        </p:nvGraphicFramePr>
        <p:xfrm>
          <a:off x="1161256" y="1751887"/>
          <a:ext cx="9953897" cy="438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5421">
                  <a:extLst>
                    <a:ext uri="{9D8B030D-6E8A-4147-A177-3AD203B41FA5}">
                      <a16:colId xmlns:a16="http://schemas.microsoft.com/office/drawing/2014/main" val="1517099278"/>
                    </a:ext>
                  </a:extLst>
                </a:gridCol>
                <a:gridCol w="2826159">
                  <a:extLst>
                    <a:ext uri="{9D8B030D-6E8A-4147-A177-3AD203B41FA5}">
                      <a16:colId xmlns:a16="http://schemas.microsoft.com/office/drawing/2014/main" val="100510232"/>
                    </a:ext>
                  </a:extLst>
                </a:gridCol>
                <a:gridCol w="2784598">
                  <a:extLst>
                    <a:ext uri="{9D8B030D-6E8A-4147-A177-3AD203B41FA5}">
                      <a16:colId xmlns:a16="http://schemas.microsoft.com/office/drawing/2014/main" val="963919336"/>
                    </a:ext>
                  </a:extLst>
                </a:gridCol>
                <a:gridCol w="2867719">
                  <a:extLst>
                    <a:ext uri="{9D8B030D-6E8A-4147-A177-3AD203B41FA5}">
                      <a16:colId xmlns:a16="http://schemas.microsoft.com/office/drawing/2014/main" val="2910261359"/>
                    </a:ext>
                  </a:extLst>
                </a:gridCol>
              </a:tblGrid>
              <a:tr h="791456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     3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reasons</a:t>
                      </a:r>
                      <a:endParaRPr lang="fr-FR" sz="1800" baseline="0" dirty="0" smtClean="0"/>
                    </a:p>
                    <a:p>
                      <a:endParaRPr lang="fr-FR" sz="1800" baseline="0" dirty="0" smtClean="0"/>
                    </a:p>
                    <a:p>
                      <a:r>
                        <a:rPr lang="fr-FR" sz="1800" baseline="0" dirty="0" err="1" smtClean="0"/>
                        <a:t>Modality</a:t>
                      </a:r>
                      <a:endParaRPr lang="fr-FR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Deliberative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primacy</a:t>
                      </a:r>
                      <a:r>
                        <a:rPr lang="fr-FR" sz="2400" baseline="0" dirty="0" smtClean="0"/>
                        <a:t> action</a:t>
                      </a:r>
                      <a:endParaRPr lang="fr-FR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Reflective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primacy</a:t>
                      </a:r>
                      <a:r>
                        <a:rPr lang="fr-FR" sz="2400" baseline="0" dirty="0" smtClean="0"/>
                        <a:t> dialogue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Intentional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primacy</a:t>
                      </a:r>
                      <a:r>
                        <a:rPr lang="fr-FR" sz="2400" dirty="0" smtClean="0"/>
                        <a:t> perspective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42749"/>
                  </a:ext>
                </a:extLst>
              </a:tr>
              <a:tr h="1752543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Distance</a:t>
                      </a:r>
                      <a:endParaRPr lang="fr-FR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Professional</a:t>
                      </a:r>
                      <a:r>
                        <a:rPr lang="en-US" sz="2400" baseline="0" noProof="0" dirty="0" smtClean="0"/>
                        <a:t> experiences, practice, tutoring</a:t>
                      </a:r>
                      <a:endParaRPr lang="en-US" sz="240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Individual</a:t>
                      </a:r>
                      <a:r>
                        <a:rPr lang="fr-FR" sz="2400" baseline="0" dirty="0" smtClean="0"/>
                        <a:t> support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aseline="0" dirty="0" smtClean="0"/>
                        <a:t>Content </a:t>
                      </a:r>
                      <a:r>
                        <a:rPr lang="en-US" sz="2400" baseline="0" noProof="0" dirty="0" smtClean="0"/>
                        <a:t>transmission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fr-FR" sz="2400" baseline="0" dirty="0" err="1" smtClean="0"/>
                        <a:t>project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methodology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fr-FR" sz="2400" baseline="0" dirty="0" err="1" smtClean="0"/>
                        <a:t>individual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work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fr-FR" sz="2400" baseline="0" dirty="0" err="1" smtClean="0"/>
                        <a:t>peer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review</a:t>
                      </a:r>
                      <a:r>
                        <a:rPr lang="fr-FR" sz="2400" baseline="0" dirty="0" smtClean="0"/>
                        <a:t>,  self-</a:t>
                      </a:r>
                      <a:r>
                        <a:rPr lang="fr-FR" sz="2400" baseline="0" dirty="0" err="1" smtClean="0"/>
                        <a:t>assessment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955464"/>
                  </a:ext>
                </a:extLst>
              </a:tr>
              <a:tr h="1530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err="1" smtClean="0"/>
                        <a:t>Presence</a:t>
                      </a:r>
                      <a:endParaRPr lang="fr-FR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Theory</a:t>
                      </a:r>
                      <a:r>
                        <a:rPr lang="fr-FR" sz="2400" baseline="0" dirty="0" smtClean="0"/>
                        <a:t> application, </a:t>
                      </a:r>
                      <a:r>
                        <a:rPr lang="en-US" sz="2400" baseline="0" noProof="0" dirty="0" smtClean="0"/>
                        <a:t>experimentation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en-US" sz="2400" baseline="0" noProof="0" dirty="0" smtClean="0"/>
                        <a:t>feedback</a:t>
                      </a:r>
                      <a:r>
                        <a:rPr lang="fr-FR" sz="2400" baseline="0" dirty="0" smtClean="0"/>
                        <a:t>, group </a:t>
                      </a:r>
                      <a:r>
                        <a:rPr lang="fr-FR" sz="2400" baseline="0" dirty="0" err="1" smtClean="0"/>
                        <a:t>work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en-US" sz="2400" baseline="0" noProof="0" dirty="0" smtClean="0"/>
                        <a:t>community</a:t>
                      </a:r>
                      <a:r>
                        <a:rPr lang="fr-FR" sz="2400" baseline="0" dirty="0" smtClean="0"/>
                        <a:t>.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Collective support, </a:t>
                      </a:r>
                      <a:r>
                        <a:rPr lang="en-US" sz="2400" noProof="0" dirty="0" smtClean="0"/>
                        <a:t>reflection</a:t>
                      </a:r>
                      <a:r>
                        <a:rPr lang="fr-FR" sz="2400" baseline="0" dirty="0" smtClean="0"/>
                        <a:t> on the experience in group, </a:t>
                      </a:r>
                      <a:r>
                        <a:rPr lang="en-US" sz="2400" baseline="0" noProof="0" dirty="0" smtClean="0"/>
                        <a:t>awareness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Experimentation</a:t>
                      </a:r>
                      <a:r>
                        <a:rPr lang="fr-FR" sz="2400" baseline="0" dirty="0" smtClean="0"/>
                        <a:t> in groups, </a:t>
                      </a:r>
                      <a:r>
                        <a:rPr lang="en-US" sz="2400" baseline="0" noProof="0" dirty="0" smtClean="0"/>
                        <a:t>accompaniment</a:t>
                      </a:r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38899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13357" y="6398200"/>
            <a:ext cx="6239309" cy="365125"/>
          </a:xfrm>
        </p:spPr>
        <p:txBody>
          <a:bodyPr/>
          <a:lstStyle/>
          <a:p>
            <a:r>
              <a:rPr lang="en-US" dirty="0" smtClean="0"/>
              <a:t>Melpomeni PAPADOPOULOU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135193"/>
            <a:ext cx="9905998" cy="687767"/>
          </a:xfrm>
        </p:spPr>
        <p:txBody>
          <a:bodyPr/>
          <a:lstStyle/>
          <a:p>
            <a:r>
              <a:rPr lang="fr-FR" dirty="0" smtClean="0"/>
              <a:t>Conclusion : </a:t>
            </a:r>
            <a:r>
              <a:rPr lang="fr-FR" dirty="0" err="1" smtClean="0"/>
              <a:t>apply</a:t>
            </a:r>
            <a:r>
              <a:rPr lang="fr-FR" dirty="0" smtClean="0"/>
              <a:t> or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695971825"/>
              </p:ext>
            </p:extLst>
          </p:nvPr>
        </p:nvGraphicFramePr>
        <p:xfrm>
          <a:off x="1141411" y="940527"/>
          <a:ext cx="9906000" cy="494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6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MERCI!</a:t>
            </a:r>
            <a:br>
              <a:rPr lang="en-US" dirty="0" smtClean="0"/>
            </a:br>
            <a:r>
              <a:rPr lang="en-US" dirty="0" smtClean="0"/>
              <a:t>Thank you!</a:t>
            </a:r>
            <a:br>
              <a:rPr lang="en-US" dirty="0" smtClean="0"/>
            </a:br>
            <a:r>
              <a:rPr lang="el-GR" smtClean="0"/>
              <a:t>Ευχαριστω!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melpomeni.papadopoulou@univ-tours.fr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600" b="1" dirty="0" err="1" smtClean="0"/>
              <a:t>Experiential</a:t>
            </a:r>
            <a:r>
              <a:rPr lang="fr-FR" sz="2600" b="1" dirty="0" smtClean="0"/>
              <a:t> learning</a:t>
            </a:r>
            <a:r>
              <a:rPr lang="fr-FR" dirty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learning by </a:t>
            </a:r>
            <a:r>
              <a:rPr lang="fr-FR" dirty="0" err="1" smtClean="0"/>
              <a:t>doing</a:t>
            </a:r>
            <a:r>
              <a:rPr lang="fr-FR" dirty="0" smtClean="0"/>
              <a:t> in a </a:t>
            </a:r>
            <a:r>
              <a:rPr lang="fr-FR" dirty="0" err="1" smtClean="0"/>
              <a:t>professionnal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sz="2600" b="1" dirty="0" err="1" smtClean="0"/>
              <a:t>Reflexivity</a:t>
            </a:r>
            <a:r>
              <a:rPr lang="fr-FR" dirty="0"/>
              <a:t>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</a:t>
            </a:r>
            <a:r>
              <a:rPr lang="fr-FR" dirty="0" err="1" smtClean="0"/>
              <a:t>analyzing</a:t>
            </a:r>
            <a:r>
              <a:rPr lang="fr-FR" dirty="0" smtClean="0"/>
              <a:t> </a:t>
            </a:r>
            <a:r>
              <a:rPr lang="fr-FR" dirty="0" err="1" smtClean="0"/>
              <a:t>professional</a:t>
            </a:r>
            <a:r>
              <a:rPr lang="fr-FR" dirty="0" smtClean="0"/>
              <a:t> situations.</a:t>
            </a:r>
          </a:p>
          <a:p>
            <a:r>
              <a:rPr lang="fr-FR" sz="2600" b="1" dirty="0" smtClean="0"/>
              <a:t>Alternative or </a:t>
            </a:r>
            <a:r>
              <a:rPr lang="fr-FR" sz="2600" b="1" dirty="0" err="1" smtClean="0"/>
              <a:t>work-integrated</a:t>
            </a:r>
            <a:r>
              <a:rPr lang="fr-FR" sz="2600" b="1" dirty="0" smtClean="0"/>
              <a:t> training</a:t>
            </a:r>
            <a:r>
              <a:rPr lang="fr-FR" sz="2600" dirty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 </a:t>
            </a:r>
            <a:r>
              <a:rPr lang="en-US" dirty="0"/>
              <a:t>pedagogical method that combines education in an academic institution with training in a professional setting</a:t>
            </a:r>
            <a:r>
              <a:rPr lang="en-US" dirty="0" smtClean="0"/>
              <a:t>.</a:t>
            </a:r>
          </a:p>
          <a:p>
            <a:r>
              <a:rPr lang="en-US" sz="2600" b="1" dirty="0" smtClean="0"/>
              <a:t>Blended learning</a:t>
            </a:r>
            <a:r>
              <a:rPr lang="en-US" sz="2600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alternating e-learning and face-to-face learning.</a:t>
            </a:r>
          </a:p>
          <a:p>
            <a:r>
              <a:rPr lang="en-US" sz="2600" b="1" dirty="0" smtClean="0"/>
              <a:t>E-learning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learning conducted via electronic media, typically on the Internet.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Theoretical</a:t>
            </a:r>
            <a:r>
              <a:rPr lang="fr-FR" dirty="0" smtClean="0"/>
              <a:t> frame :</a:t>
            </a:r>
          </a:p>
          <a:p>
            <a:pPr lvl="1"/>
            <a:r>
              <a:rPr lang="fr-FR" dirty="0" smtClean="0"/>
              <a:t>The flipped classroom (Lebrun, 2016) </a:t>
            </a:r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reasons</a:t>
            </a:r>
            <a:r>
              <a:rPr lang="fr-FR" dirty="0" smtClean="0"/>
              <a:t> in alternative learning (Denoyel, 2002)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Research</a:t>
            </a:r>
            <a:r>
              <a:rPr lang="fr-FR" dirty="0" smtClean="0"/>
              <a:t> contexte : </a:t>
            </a:r>
          </a:p>
          <a:p>
            <a:pPr lvl="1"/>
            <a:r>
              <a:rPr lang="fr-FR" dirty="0" smtClean="0"/>
              <a:t>Background</a:t>
            </a:r>
          </a:p>
          <a:p>
            <a:pPr lvl="1"/>
            <a:r>
              <a:rPr lang="fr-FR" dirty="0" err="1" smtClean="0"/>
              <a:t>Methodology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Data analyse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Conclusion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flipped classroom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84" y="2012315"/>
            <a:ext cx="9319455" cy="387096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84611" y="5883275"/>
            <a:ext cx="1990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© 2011-2019 </a:t>
            </a:r>
            <a:r>
              <a:rPr lang="fr-FR" sz="1400" dirty="0" err="1"/>
              <a:t>Animatron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999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reasons</a:t>
            </a:r>
            <a:r>
              <a:rPr lang="fr-FR" dirty="0" smtClean="0"/>
              <a:t> in alternative learning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870348"/>
              </p:ext>
            </p:extLst>
          </p:nvPr>
        </p:nvGraphicFramePr>
        <p:xfrm>
          <a:off x="1141413" y="2249488"/>
          <a:ext cx="9713820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37940">
                  <a:extLst>
                    <a:ext uri="{9D8B030D-6E8A-4147-A177-3AD203B41FA5}">
                      <a16:colId xmlns:a16="http://schemas.microsoft.com/office/drawing/2014/main" val="978567357"/>
                    </a:ext>
                  </a:extLst>
                </a:gridCol>
                <a:gridCol w="3237940">
                  <a:extLst>
                    <a:ext uri="{9D8B030D-6E8A-4147-A177-3AD203B41FA5}">
                      <a16:colId xmlns:a16="http://schemas.microsoft.com/office/drawing/2014/main" val="3581592537"/>
                    </a:ext>
                  </a:extLst>
                </a:gridCol>
                <a:gridCol w="3237940">
                  <a:extLst>
                    <a:ext uri="{9D8B030D-6E8A-4147-A177-3AD203B41FA5}">
                      <a16:colId xmlns:a16="http://schemas.microsoft.com/office/drawing/2014/main" val="310074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Sensible </a:t>
                      </a:r>
                      <a:r>
                        <a:rPr lang="fr-FR" dirty="0" err="1" smtClean="0"/>
                        <a:t>reason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Experiential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reason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Formal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reason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9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Action, experience, </a:t>
                      </a:r>
                      <a:r>
                        <a:rPr lang="fr-FR" dirty="0" err="1" smtClean="0"/>
                        <a:t>deliberation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Reflexivity</a:t>
                      </a:r>
                      <a:r>
                        <a:rPr lang="fr-FR" dirty="0" smtClean="0"/>
                        <a:t>, dialogue</a:t>
                      </a:r>
                      <a:endParaRPr lang="fr-FR" baseline="0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Theory and </a:t>
                      </a:r>
                      <a:r>
                        <a:rPr lang="fr-FR" dirty="0" err="1" smtClean="0"/>
                        <a:t>knowledge</a:t>
                      </a:r>
                      <a:r>
                        <a:rPr lang="fr-FR" baseline="0" dirty="0" smtClean="0"/>
                        <a:t> production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733896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3813175"/>
            <a:ext cx="2828924" cy="17916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3813175"/>
            <a:ext cx="3138904" cy="17965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r="9738"/>
          <a:stretch/>
        </p:blipFill>
        <p:spPr>
          <a:xfrm>
            <a:off x="7974873" y="3813175"/>
            <a:ext cx="2880360" cy="17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Research</a:t>
            </a:r>
            <a:r>
              <a:rPr lang="fr-FR" dirty="0" smtClean="0"/>
              <a:t> Background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7665" y="1727512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 </a:t>
            </a:r>
            <a:r>
              <a:rPr lang="fr-FR" dirty="0" err="1" smtClean="0"/>
              <a:t>trainers</a:t>
            </a:r>
            <a:r>
              <a:rPr lang="fr-FR" dirty="0" smtClean="0"/>
              <a:t> of blended learning, 11-20 </a:t>
            </a:r>
            <a:r>
              <a:rPr lang="fr-FR" dirty="0" err="1" smtClean="0"/>
              <a:t>trainees</a:t>
            </a:r>
            <a:r>
              <a:rPr lang="fr-FR" dirty="0" smtClean="0"/>
              <a:t> per group, 18-50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Melpomeni PAPADOPOULOU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1141412" y="2899057"/>
            <a:ext cx="9905999" cy="2587343"/>
            <a:chOff x="0" y="-3831"/>
            <a:chExt cx="6515735" cy="1786275"/>
          </a:xfrm>
        </p:grpSpPr>
        <p:grpSp>
          <p:nvGrpSpPr>
            <p:cNvPr id="6" name="Groupe 5"/>
            <p:cNvGrpSpPr>
              <a:grpSpLocks/>
            </p:cNvGrpSpPr>
            <p:nvPr/>
          </p:nvGrpSpPr>
          <p:grpSpPr bwMode="auto">
            <a:xfrm>
              <a:off x="0" y="571499"/>
              <a:ext cx="6515735" cy="410848"/>
              <a:chOff x="0" y="0"/>
              <a:chExt cx="6419850" cy="504825"/>
            </a:xfrm>
          </p:grpSpPr>
          <p:cxnSp>
            <p:nvCxnSpPr>
              <p:cNvPr id="23" name="Connecteur droit avec flèche 22"/>
              <p:cNvCxnSpPr>
                <a:cxnSpLocks noChangeShapeType="1"/>
              </p:cNvCxnSpPr>
              <p:nvPr/>
            </p:nvCxnSpPr>
            <p:spPr bwMode="auto">
              <a:xfrm flipV="1">
                <a:off x="0" y="342900"/>
                <a:ext cx="6419850" cy="45719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>
                <a:cxnSpLocks noChangeShapeType="1"/>
              </p:cNvCxnSpPr>
              <p:nvPr/>
            </p:nvCxnSpPr>
            <p:spPr bwMode="auto">
              <a:xfrm>
                <a:off x="733425" y="142875"/>
                <a:ext cx="0" cy="352425"/>
              </a:xfrm>
              <a:prstGeom prst="line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Connecteur droit 24"/>
              <p:cNvCxnSpPr>
                <a:cxnSpLocks noChangeShapeType="1"/>
              </p:cNvCxnSpPr>
              <p:nvPr/>
            </p:nvCxnSpPr>
            <p:spPr bwMode="auto">
              <a:xfrm>
                <a:off x="1704975" y="142875"/>
                <a:ext cx="0" cy="352425"/>
              </a:xfrm>
              <a:prstGeom prst="line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Connecteur droit 25"/>
              <p:cNvCxnSpPr>
                <a:cxnSpLocks noChangeShapeType="1"/>
              </p:cNvCxnSpPr>
              <p:nvPr/>
            </p:nvCxnSpPr>
            <p:spPr bwMode="auto">
              <a:xfrm>
                <a:off x="2657475" y="142875"/>
                <a:ext cx="0" cy="352425"/>
              </a:xfrm>
              <a:prstGeom prst="line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Connecteur droit 26"/>
              <p:cNvCxnSpPr>
                <a:cxnSpLocks noChangeShapeType="1"/>
              </p:cNvCxnSpPr>
              <p:nvPr/>
            </p:nvCxnSpPr>
            <p:spPr bwMode="auto">
              <a:xfrm>
                <a:off x="3695700" y="142875"/>
                <a:ext cx="0" cy="352425"/>
              </a:xfrm>
              <a:prstGeom prst="line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Connecteur droit 27"/>
              <p:cNvCxnSpPr>
                <a:cxnSpLocks noChangeShapeType="1"/>
              </p:cNvCxnSpPr>
              <p:nvPr/>
            </p:nvCxnSpPr>
            <p:spPr bwMode="auto">
              <a:xfrm>
                <a:off x="4514850" y="152400"/>
                <a:ext cx="0" cy="352425"/>
              </a:xfrm>
              <a:prstGeom prst="line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Connecteur droit 28"/>
              <p:cNvCxnSpPr>
                <a:cxnSpLocks noChangeShapeType="1"/>
              </p:cNvCxnSpPr>
              <p:nvPr/>
            </p:nvCxnSpPr>
            <p:spPr bwMode="auto">
              <a:xfrm>
                <a:off x="5381625" y="123825"/>
                <a:ext cx="0" cy="352425"/>
              </a:xfrm>
              <a:prstGeom prst="line">
                <a:avLst/>
              </a:prstGeom>
              <a:noFill/>
              <a:ln w="6350" algn="ctr">
                <a:solidFill>
                  <a:srgbClr val="5B9BD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Zone de texte 1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686435" cy="24765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October</a:t>
                </a:r>
                <a:endParaRPr lang="fr-FR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Zone de texte 20"/>
              <p:cNvSpPr txBox="1">
                <a:spLocks noChangeArrowheads="1"/>
              </p:cNvSpPr>
              <p:nvPr/>
            </p:nvSpPr>
            <p:spPr bwMode="auto">
              <a:xfrm>
                <a:off x="819150" y="0"/>
                <a:ext cx="824230" cy="24765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November</a:t>
                </a:r>
                <a:endParaRPr lang="fr-FR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2" name="Zone de texte 21"/>
              <p:cNvSpPr txBox="1">
                <a:spLocks noChangeArrowheads="1"/>
              </p:cNvSpPr>
              <p:nvPr/>
            </p:nvSpPr>
            <p:spPr bwMode="auto">
              <a:xfrm>
                <a:off x="1790700" y="0"/>
                <a:ext cx="807085" cy="24765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December</a:t>
                </a:r>
                <a:endParaRPr lang="fr-FR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Zone de texte 22"/>
              <p:cNvSpPr txBox="1">
                <a:spLocks noChangeArrowheads="1"/>
              </p:cNvSpPr>
              <p:nvPr/>
            </p:nvSpPr>
            <p:spPr bwMode="auto">
              <a:xfrm>
                <a:off x="2867025" y="0"/>
                <a:ext cx="593725" cy="25717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January</a:t>
                </a:r>
                <a:endParaRPr lang="fr-FR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4" name="Zone de texte 23"/>
              <p:cNvSpPr txBox="1">
                <a:spLocks noChangeArrowheads="1"/>
              </p:cNvSpPr>
              <p:nvPr/>
            </p:nvSpPr>
            <p:spPr bwMode="auto">
              <a:xfrm>
                <a:off x="3790950" y="0"/>
                <a:ext cx="610235" cy="25717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February</a:t>
                </a:r>
                <a:endParaRPr lang="fr-FR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5" name="Zone de texte 25"/>
              <p:cNvSpPr txBox="1">
                <a:spLocks noChangeArrowheads="1"/>
              </p:cNvSpPr>
              <p:nvPr/>
            </p:nvSpPr>
            <p:spPr bwMode="auto">
              <a:xfrm>
                <a:off x="4714875" y="0"/>
                <a:ext cx="485140" cy="25717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March</a:t>
                </a:r>
                <a:endParaRPr lang="fr-FR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Zone de texte 27"/>
              <p:cNvSpPr txBox="1">
                <a:spLocks noChangeArrowheads="1"/>
              </p:cNvSpPr>
              <p:nvPr/>
            </p:nvSpPr>
            <p:spPr bwMode="auto">
              <a:xfrm>
                <a:off x="5534025" y="0"/>
                <a:ext cx="476250" cy="25717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April</a:t>
                </a:r>
                <a:endParaRPr lang="fr-FR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e 6"/>
            <p:cNvGrpSpPr>
              <a:grpSpLocks/>
            </p:cNvGrpSpPr>
            <p:nvPr/>
          </p:nvGrpSpPr>
          <p:grpSpPr bwMode="auto">
            <a:xfrm>
              <a:off x="0" y="-3831"/>
              <a:ext cx="6179817" cy="1786275"/>
              <a:chOff x="0" y="-6469"/>
              <a:chExt cx="6296025" cy="3016369"/>
            </a:xfrm>
          </p:grpSpPr>
          <p:sp>
            <p:nvSpPr>
              <p:cNvPr id="8" name="Légende encadrée 1 7"/>
              <p:cNvSpPr>
                <a:spLocks/>
              </p:cNvSpPr>
              <p:nvPr/>
            </p:nvSpPr>
            <p:spPr bwMode="auto">
              <a:xfrm>
                <a:off x="0" y="438150"/>
                <a:ext cx="685800" cy="323850"/>
              </a:xfrm>
              <a:prstGeom prst="borderCallout1">
                <a:avLst>
                  <a:gd name="adj1" fmla="val 101102"/>
                  <a:gd name="adj2" fmla="val 1403"/>
                  <a:gd name="adj3" fmla="val 327204"/>
                  <a:gd name="adj4" fmla="val 606"/>
                </a:avLst>
              </a:prstGeom>
              <a:solidFill>
                <a:srgbClr val="5B9BD5"/>
              </a:solidFill>
              <a:ln w="12700" algn="ctr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0</a:t>
                </a:r>
                <a:endParaRPr lang="fr-FR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" name="Légende encadrée 1 8"/>
              <p:cNvSpPr>
                <a:spLocks/>
              </p:cNvSpPr>
              <p:nvPr/>
            </p:nvSpPr>
            <p:spPr bwMode="auto">
              <a:xfrm>
                <a:off x="524749" y="-6469"/>
                <a:ext cx="666750" cy="339810"/>
              </a:xfrm>
              <a:prstGeom prst="borderCallout1">
                <a:avLst>
                  <a:gd name="adj1" fmla="val 101102"/>
                  <a:gd name="adj2" fmla="val 1403"/>
                  <a:gd name="adj3" fmla="val 459560"/>
                  <a:gd name="adj4" fmla="val 606"/>
                </a:avLst>
              </a:prstGeom>
              <a:solidFill>
                <a:srgbClr val="5B9BD5"/>
              </a:solidFill>
              <a:ln w="12700" algn="ctr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</a:t>
                </a: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Légende encadrée 1 9"/>
              <p:cNvSpPr>
                <a:spLocks/>
              </p:cNvSpPr>
              <p:nvPr/>
            </p:nvSpPr>
            <p:spPr bwMode="auto">
              <a:xfrm>
                <a:off x="1466850" y="9525"/>
                <a:ext cx="914400" cy="323850"/>
              </a:xfrm>
              <a:prstGeom prst="borderCallout1">
                <a:avLst>
                  <a:gd name="adj1" fmla="val 101102"/>
                  <a:gd name="adj2" fmla="val 1403"/>
                  <a:gd name="adj3" fmla="val 459560"/>
                  <a:gd name="adj4" fmla="val 606"/>
                </a:avLst>
              </a:prstGeom>
              <a:solidFill>
                <a:srgbClr val="5B9BD5"/>
              </a:solidFill>
              <a:ln w="12700" algn="ctr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1 et 2</a:t>
                </a:r>
                <a:endParaRPr lang="fr-FR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Légende encadrée 1 10"/>
              <p:cNvSpPr>
                <a:spLocks/>
              </p:cNvSpPr>
              <p:nvPr/>
            </p:nvSpPr>
            <p:spPr bwMode="auto">
              <a:xfrm>
                <a:off x="1857375" y="428624"/>
                <a:ext cx="594740" cy="415626"/>
              </a:xfrm>
              <a:prstGeom prst="borderCallout1">
                <a:avLst>
                  <a:gd name="adj1" fmla="val 101102"/>
                  <a:gd name="adj2" fmla="val 1403"/>
                  <a:gd name="adj3" fmla="val 285437"/>
                  <a:gd name="adj4" fmla="val 606"/>
                </a:avLst>
              </a:prstGeom>
              <a:solidFill>
                <a:srgbClr val="5B9BD5"/>
              </a:solidFill>
              <a:ln w="12700" algn="ctr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3.1, 3.2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Légende encadrée 1 11"/>
              <p:cNvSpPr>
                <a:spLocks/>
              </p:cNvSpPr>
              <p:nvPr/>
            </p:nvSpPr>
            <p:spPr bwMode="auto">
              <a:xfrm>
                <a:off x="2600325" y="438150"/>
                <a:ext cx="914400" cy="323850"/>
              </a:xfrm>
              <a:prstGeom prst="borderCallout1">
                <a:avLst>
                  <a:gd name="adj1" fmla="val 101102"/>
                  <a:gd name="adj2" fmla="val 1403"/>
                  <a:gd name="adj3" fmla="val 327204"/>
                  <a:gd name="adj4" fmla="val 606"/>
                </a:avLst>
              </a:prstGeom>
              <a:solidFill>
                <a:srgbClr val="5B9BD5"/>
              </a:solidFill>
              <a:ln w="12700" algn="ctr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5 et 6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Légende encadrée 1 12"/>
              <p:cNvSpPr>
                <a:spLocks/>
              </p:cNvSpPr>
              <p:nvPr/>
            </p:nvSpPr>
            <p:spPr bwMode="auto">
              <a:xfrm>
                <a:off x="2838450" y="0"/>
                <a:ext cx="800100" cy="323850"/>
              </a:xfrm>
              <a:prstGeom prst="borderCallout1">
                <a:avLst>
                  <a:gd name="adj1" fmla="val 101102"/>
                  <a:gd name="adj2" fmla="val 1403"/>
                  <a:gd name="adj3" fmla="val 459560"/>
                  <a:gd name="adj4" fmla="val 606"/>
                </a:avLst>
              </a:prstGeom>
              <a:solidFill>
                <a:srgbClr val="5B9BD5"/>
              </a:solidFill>
              <a:ln w="12700" algn="ctr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3.3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Légende encadrée 1 13"/>
              <p:cNvSpPr>
                <a:spLocks/>
              </p:cNvSpPr>
              <p:nvPr/>
            </p:nvSpPr>
            <p:spPr bwMode="auto">
              <a:xfrm>
                <a:off x="4429125" y="428625"/>
                <a:ext cx="685800" cy="323850"/>
              </a:xfrm>
              <a:prstGeom prst="borderCallout1">
                <a:avLst>
                  <a:gd name="adj1" fmla="val 101102"/>
                  <a:gd name="adj2" fmla="val 1403"/>
                  <a:gd name="adj3" fmla="val 327204"/>
                  <a:gd name="adj4" fmla="val 606"/>
                </a:avLst>
              </a:prstGeom>
              <a:solidFill>
                <a:srgbClr val="5B9BD5"/>
              </a:solidFill>
              <a:ln w="12700" algn="ctr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4</a:t>
                </a:r>
                <a:endParaRPr lang="fr-FR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Légende encadrée 1 14"/>
              <p:cNvSpPr>
                <a:spLocks/>
              </p:cNvSpPr>
              <p:nvPr/>
            </p:nvSpPr>
            <p:spPr bwMode="auto">
              <a:xfrm>
                <a:off x="4981575" y="0"/>
                <a:ext cx="942975" cy="323850"/>
              </a:xfrm>
              <a:prstGeom prst="borderCallout1">
                <a:avLst>
                  <a:gd name="adj1" fmla="val 101102"/>
                  <a:gd name="adj2" fmla="val 1403"/>
                  <a:gd name="adj3" fmla="val 459560"/>
                  <a:gd name="adj4" fmla="val 606"/>
                </a:avLst>
              </a:prstGeom>
              <a:solidFill>
                <a:srgbClr val="5B9BD5"/>
              </a:solidFill>
              <a:ln w="12700" algn="ctr">
                <a:solidFill>
                  <a:srgbClr val="41719C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8 et </a:t>
                </a: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Légende encadrée 1 15"/>
              <p:cNvSpPr>
                <a:spLocks/>
              </p:cNvSpPr>
              <p:nvPr/>
            </p:nvSpPr>
            <p:spPr bwMode="auto">
              <a:xfrm flipV="1">
                <a:off x="0" y="2247900"/>
                <a:ext cx="685800" cy="323850"/>
              </a:xfrm>
              <a:prstGeom prst="borderCallout1">
                <a:avLst>
                  <a:gd name="adj1" fmla="val 101102"/>
                  <a:gd name="adj2" fmla="val 1403"/>
                  <a:gd name="adj3" fmla="val 327204"/>
                  <a:gd name="adj4" fmla="val 606"/>
                </a:avLst>
              </a:prstGeom>
              <a:solidFill>
                <a:srgbClr val="ED7D31"/>
              </a:solidFill>
              <a:ln w="12700" algn="ctr">
                <a:solidFill>
                  <a:srgbClr val="AE5A2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1</a:t>
                </a:r>
                <a:endParaRPr lang="fr-FR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" name="Légende encadrée 1 16"/>
              <p:cNvSpPr>
                <a:spLocks/>
              </p:cNvSpPr>
              <p:nvPr/>
            </p:nvSpPr>
            <p:spPr bwMode="auto">
              <a:xfrm flipV="1">
                <a:off x="1266825" y="2219325"/>
                <a:ext cx="685800" cy="323850"/>
              </a:xfrm>
              <a:prstGeom prst="borderCallout1">
                <a:avLst>
                  <a:gd name="adj1" fmla="val 101102"/>
                  <a:gd name="adj2" fmla="val 1403"/>
                  <a:gd name="adj3" fmla="val 327204"/>
                  <a:gd name="adj4" fmla="val 606"/>
                </a:avLst>
              </a:prstGeom>
              <a:solidFill>
                <a:srgbClr val="ED7D31"/>
              </a:solidFill>
              <a:ln w="12700" algn="ctr">
                <a:solidFill>
                  <a:srgbClr val="AE5A2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2</a:t>
                </a:r>
                <a:endParaRPr lang="fr-FR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Légende encadrée 1 17"/>
              <p:cNvSpPr>
                <a:spLocks/>
              </p:cNvSpPr>
              <p:nvPr/>
            </p:nvSpPr>
            <p:spPr bwMode="auto">
              <a:xfrm flipV="1">
                <a:off x="1857375" y="2686050"/>
                <a:ext cx="685800" cy="323850"/>
              </a:xfrm>
              <a:prstGeom prst="borderCallout1">
                <a:avLst>
                  <a:gd name="adj1" fmla="val 101102"/>
                  <a:gd name="adj2" fmla="val 1403"/>
                  <a:gd name="adj3" fmla="val 468384"/>
                  <a:gd name="adj4" fmla="val 606"/>
                </a:avLst>
              </a:prstGeom>
              <a:solidFill>
                <a:srgbClr val="ED7D31"/>
              </a:solidFill>
              <a:ln w="12700" algn="ctr">
                <a:solidFill>
                  <a:srgbClr val="AE5A2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3</a:t>
                </a:r>
                <a:endParaRPr lang="fr-FR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Légende encadrée 1 18"/>
              <p:cNvSpPr>
                <a:spLocks/>
              </p:cNvSpPr>
              <p:nvPr/>
            </p:nvSpPr>
            <p:spPr bwMode="auto">
              <a:xfrm flipV="1">
                <a:off x="2838450" y="2219325"/>
                <a:ext cx="933450" cy="323850"/>
              </a:xfrm>
              <a:prstGeom prst="borderCallout1">
                <a:avLst>
                  <a:gd name="adj1" fmla="val 101102"/>
                  <a:gd name="adj2" fmla="val 1403"/>
                  <a:gd name="adj3" fmla="val 327204"/>
                  <a:gd name="adj4" fmla="val 606"/>
                </a:avLst>
              </a:prstGeom>
              <a:solidFill>
                <a:srgbClr val="ED7D31"/>
              </a:solidFill>
              <a:ln w="12700" algn="ctr">
                <a:solidFill>
                  <a:srgbClr val="AE5A2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5 et 6</a:t>
                </a:r>
                <a:endParaRPr lang="fr-FR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Légende encadrée 1 19"/>
              <p:cNvSpPr>
                <a:spLocks/>
              </p:cNvSpPr>
              <p:nvPr/>
            </p:nvSpPr>
            <p:spPr bwMode="auto">
              <a:xfrm flipV="1">
                <a:off x="4276725" y="2219325"/>
                <a:ext cx="704850" cy="323850"/>
              </a:xfrm>
              <a:prstGeom prst="borderCallout1">
                <a:avLst>
                  <a:gd name="adj1" fmla="val 101102"/>
                  <a:gd name="adj2" fmla="val 1403"/>
                  <a:gd name="adj3" fmla="val 327204"/>
                  <a:gd name="adj4" fmla="val 606"/>
                </a:avLst>
              </a:prstGeom>
              <a:solidFill>
                <a:srgbClr val="ED7D31"/>
              </a:solidFill>
              <a:ln w="12700" algn="ctr">
                <a:solidFill>
                  <a:srgbClr val="AE5A2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7</a:t>
                </a:r>
                <a:endParaRPr lang="fr-FR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Légende encadrée 1 20"/>
              <p:cNvSpPr>
                <a:spLocks/>
              </p:cNvSpPr>
              <p:nvPr/>
            </p:nvSpPr>
            <p:spPr bwMode="auto">
              <a:xfrm flipV="1">
                <a:off x="4638675" y="2667000"/>
                <a:ext cx="685800" cy="323850"/>
              </a:xfrm>
              <a:prstGeom prst="borderCallout1">
                <a:avLst>
                  <a:gd name="adj1" fmla="val 101102"/>
                  <a:gd name="adj2" fmla="val 1403"/>
                  <a:gd name="adj3" fmla="val 468384"/>
                  <a:gd name="adj4" fmla="val 606"/>
                </a:avLst>
              </a:prstGeom>
              <a:solidFill>
                <a:srgbClr val="ED7D31"/>
              </a:solidFill>
              <a:ln w="12700" algn="ctr">
                <a:solidFill>
                  <a:srgbClr val="AE5A2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4</a:t>
                </a:r>
                <a:endParaRPr lang="fr-FR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Légende encadrée 1 21"/>
              <p:cNvSpPr>
                <a:spLocks/>
              </p:cNvSpPr>
              <p:nvPr/>
            </p:nvSpPr>
            <p:spPr bwMode="auto">
              <a:xfrm flipV="1">
                <a:off x="5629275" y="2209800"/>
                <a:ext cx="666750" cy="323850"/>
              </a:xfrm>
              <a:prstGeom prst="borderCallout1">
                <a:avLst>
                  <a:gd name="adj1" fmla="val 101102"/>
                  <a:gd name="adj2" fmla="val 1403"/>
                  <a:gd name="adj3" fmla="val 327204"/>
                  <a:gd name="adj4" fmla="val 606"/>
                </a:avLst>
              </a:prstGeom>
              <a:solidFill>
                <a:srgbClr val="ED7D31"/>
              </a:solidFill>
              <a:ln w="12700" algn="ctr">
                <a:solidFill>
                  <a:srgbClr val="AE5A2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Course 6</a:t>
                </a:r>
                <a:endParaRPr lang="fr-FR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79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737438"/>
            <a:ext cx="9905999" cy="3541714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1) Semi-</a:t>
            </a:r>
            <a:r>
              <a:rPr lang="fr-FR" dirty="0" err="1" smtClean="0"/>
              <a:t>directional</a:t>
            </a:r>
            <a:r>
              <a:rPr lang="fr-FR" dirty="0" smtClean="0"/>
              <a:t> interviews, 2) Explicitation interview </a:t>
            </a:r>
            <a:r>
              <a:rPr lang="fr-FR" dirty="0" err="1" smtClean="0"/>
              <a:t>method</a:t>
            </a:r>
            <a:r>
              <a:rPr lang="fr-FR" dirty="0" smtClean="0"/>
              <a:t> (Vermersch, 2010), 3) Content </a:t>
            </a:r>
            <a:r>
              <a:rPr lang="fr-FR" dirty="0" err="1" smtClean="0"/>
              <a:t>analysis</a:t>
            </a:r>
            <a:r>
              <a:rPr lang="fr-FR" dirty="0" smtClean="0"/>
              <a:t> (</a:t>
            </a:r>
            <a:r>
              <a:rPr lang="fr-FR" dirty="0" err="1" smtClean="0"/>
              <a:t>Bardin</a:t>
            </a:r>
            <a:r>
              <a:rPr lang="fr-FR" dirty="0" smtClean="0"/>
              <a:t>, 2013)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12310" r="2163" b="14604"/>
          <a:stretch/>
        </p:blipFill>
        <p:spPr bwMode="auto">
          <a:xfrm>
            <a:off x="1549400" y="3001695"/>
            <a:ext cx="9090022" cy="35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5205" y="474326"/>
            <a:ext cx="9905998" cy="655611"/>
          </a:xfrm>
        </p:spPr>
        <p:txBody>
          <a:bodyPr/>
          <a:lstStyle/>
          <a:p>
            <a:r>
              <a:rPr lang="fr-FR" dirty="0" smtClean="0"/>
              <a:t>Data analyse : The double alternation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913044"/>
              </p:ext>
            </p:extLst>
          </p:nvPr>
        </p:nvGraphicFramePr>
        <p:xfrm>
          <a:off x="1161256" y="1751887"/>
          <a:ext cx="9953897" cy="4197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5421">
                  <a:extLst>
                    <a:ext uri="{9D8B030D-6E8A-4147-A177-3AD203B41FA5}">
                      <a16:colId xmlns:a16="http://schemas.microsoft.com/office/drawing/2014/main" val="1517099278"/>
                    </a:ext>
                  </a:extLst>
                </a:gridCol>
                <a:gridCol w="2826159">
                  <a:extLst>
                    <a:ext uri="{9D8B030D-6E8A-4147-A177-3AD203B41FA5}">
                      <a16:colId xmlns:a16="http://schemas.microsoft.com/office/drawing/2014/main" val="100510232"/>
                    </a:ext>
                  </a:extLst>
                </a:gridCol>
                <a:gridCol w="2784598">
                  <a:extLst>
                    <a:ext uri="{9D8B030D-6E8A-4147-A177-3AD203B41FA5}">
                      <a16:colId xmlns:a16="http://schemas.microsoft.com/office/drawing/2014/main" val="963919336"/>
                    </a:ext>
                  </a:extLst>
                </a:gridCol>
                <a:gridCol w="2867719">
                  <a:extLst>
                    <a:ext uri="{9D8B030D-6E8A-4147-A177-3AD203B41FA5}">
                      <a16:colId xmlns:a16="http://schemas.microsoft.com/office/drawing/2014/main" val="2910261359"/>
                    </a:ext>
                  </a:extLst>
                </a:gridCol>
              </a:tblGrid>
              <a:tr h="791456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     3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reasons</a:t>
                      </a:r>
                      <a:endParaRPr lang="fr-FR" sz="1800" baseline="0" dirty="0" smtClean="0"/>
                    </a:p>
                    <a:p>
                      <a:endParaRPr lang="fr-FR" sz="1800" baseline="0" dirty="0" smtClean="0"/>
                    </a:p>
                    <a:p>
                      <a:r>
                        <a:rPr lang="fr-FR" sz="1800" baseline="0" dirty="0" err="1" smtClean="0"/>
                        <a:t>Modality</a:t>
                      </a:r>
                      <a:endParaRPr lang="fr-FR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Deliberative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primacy</a:t>
                      </a:r>
                      <a:r>
                        <a:rPr lang="fr-FR" sz="2400" baseline="0" dirty="0" smtClean="0"/>
                        <a:t> action</a:t>
                      </a:r>
                      <a:endParaRPr lang="fr-FR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Reflective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primacy</a:t>
                      </a:r>
                      <a:r>
                        <a:rPr lang="fr-FR" sz="2400" baseline="0" dirty="0" smtClean="0"/>
                        <a:t> dialogue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Intentional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primacy</a:t>
                      </a:r>
                      <a:r>
                        <a:rPr lang="fr-FR" sz="2400" dirty="0" smtClean="0"/>
                        <a:t> perspective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42749"/>
                  </a:ext>
                </a:extLst>
              </a:tr>
              <a:tr h="1752543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Distance</a:t>
                      </a:r>
                      <a:endParaRPr lang="fr-FR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Professional</a:t>
                      </a:r>
                      <a:r>
                        <a:rPr lang="en-US" sz="2400" baseline="0" noProof="0" dirty="0" smtClean="0"/>
                        <a:t> experiences, practice, tutoring</a:t>
                      </a:r>
                      <a:endParaRPr lang="en-US" sz="240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955464"/>
                  </a:ext>
                </a:extLst>
              </a:tr>
              <a:tr h="1530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err="1" smtClean="0"/>
                        <a:t>Presence</a:t>
                      </a:r>
                      <a:endParaRPr lang="fr-FR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38899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13357" y="6398200"/>
            <a:ext cx="6239309" cy="365125"/>
          </a:xfrm>
        </p:spPr>
        <p:txBody>
          <a:bodyPr/>
          <a:lstStyle/>
          <a:p>
            <a:r>
              <a:rPr lang="en-US" dirty="0" smtClean="0"/>
              <a:t>Melpomeni PAPADOPOULOU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5205" y="474326"/>
            <a:ext cx="9905998" cy="655611"/>
          </a:xfrm>
        </p:spPr>
        <p:txBody>
          <a:bodyPr/>
          <a:lstStyle/>
          <a:p>
            <a:r>
              <a:rPr lang="fr-FR" dirty="0" smtClean="0"/>
              <a:t>Data analyse : The double alternation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354643"/>
              </p:ext>
            </p:extLst>
          </p:nvPr>
        </p:nvGraphicFramePr>
        <p:xfrm>
          <a:off x="1161256" y="1751887"/>
          <a:ext cx="9953897" cy="42214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5421">
                  <a:extLst>
                    <a:ext uri="{9D8B030D-6E8A-4147-A177-3AD203B41FA5}">
                      <a16:colId xmlns:a16="http://schemas.microsoft.com/office/drawing/2014/main" val="1517099278"/>
                    </a:ext>
                  </a:extLst>
                </a:gridCol>
                <a:gridCol w="2826159">
                  <a:extLst>
                    <a:ext uri="{9D8B030D-6E8A-4147-A177-3AD203B41FA5}">
                      <a16:colId xmlns:a16="http://schemas.microsoft.com/office/drawing/2014/main" val="100510232"/>
                    </a:ext>
                  </a:extLst>
                </a:gridCol>
                <a:gridCol w="2784598">
                  <a:extLst>
                    <a:ext uri="{9D8B030D-6E8A-4147-A177-3AD203B41FA5}">
                      <a16:colId xmlns:a16="http://schemas.microsoft.com/office/drawing/2014/main" val="963919336"/>
                    </a:ext>
                  </a:extLst>
                </a:gridCol>
                <a:gridCol w="2867719">
                  <a:extLst>
                    <a:ext uri="{9D8B030D-6E8A-4147-A177-3AD203B41FA5}">
                      <a16:colId xmlns:a16="http://schemas.microsoft.com/office/drawing/2014/main" val="2910261359"/>
                    </a:ext>
                  </a:extLst>
                </a:gridCol>
              </a:tblGrid>
              <a:tr h="791456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     3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reasons</a:t>
                      </a:r>
                      <a:endParaRPr lang="fr-FR" sz="1800" baseline="0" dirty="0" smtClean="0"/>
                    </a:p>
                    <a:p>
                      <a:endParaRPr lang="fr-FR" sz="1800" baseline="0" dirty="0" smtClean="0"/>
                    </a:p>
                    <a:p>
                      <a:r>
                        <a:rPr lang="fr-FR" sz="1800" baseline="0" dirty="0" err="1" smtClean="0"/>
                        <a:t>Modality</a:t>
                      </a:r>
                      <a:endParaRPr lang="fr-FR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Deliberative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primacy</a:t>
                      </a:r>
                      <a:r>
                        <a:rPr lang="fr-FR" sz="2400" baseline="0" dirty="0" smtClean="0"/>
                        <a:t> action</a:t>
                      </a:r>
                      <a:endParaRPr lang="fr-FR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Reflective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primacy</a:t>
                      </a:r>
                      <a:r>
                        <a:rPr lang="fr-FR" sz="2400" baseline="0" dirty="0" smtClean="0"/>
                        <a:t> dialogue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Intentional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primacy</a:t>
                      </a:r>
                      <a:r>
                        <a:rPr lang="fr-FR" sz="2400" dirty="0" smtClean="0"/>
                        <a:t> perspective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42749"/>
                  </a:ext>
                </a:extLst>
              </a:tr>
              <a:tr h="1752543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Distance</a:t>
                      </a:r>
                      <a:endParaRPr lang="fr-FR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Professional</a:t>
                      </a:r>
                      <a:r>
                        <a:rPr lang="en-US" sz="2400" baseline="0" noProof="0" dirty="0" smtClean="0"/>
                        <a:t> experiences, practice, tutoring</a:t>
                      </a:r>
                      <a:endParaRPr lang="en-US" sz="240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955464"/>
                  </a:ext>
                </a:extLst>
              </a:tr>
              <a:tr h="1530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err="1" smtClean="0"/>
                        <a:t>Presence</a:t>
                      </a:r>
                      <a:endParaRPr lang="fr-FR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Theory</a:t>
                      </a:r>
                      <a:r>
                        <a:rPr lang="fr-FR" sz="2400" baseline="0" dirty="0" smtClean="0"/>
                        <a:t> application, </a:t>
                      </a:r>
                      <a:r>
                        <a:rPr lang="en-US" sz="2400" baseline="0" noProof="0" dirty="0" smtClean="0"/>
                        <a:t>experimentation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en-US" sz="2400" baseline="0" noProof="0" dirty="0" smtClean="0"/>
                        <a:t>feedback</a:t>
                      </a:r>
                      <a:r>
                        <a:rPr lang="fr-FR" sz="2400" baseline="0" dirty="0" smtClean="0"/>
                        <a:t>, group </a:t>
                      </a:r>
                      <a:r>
                        <a:rPr lang="fr-FR" sz="2400" baseline="0" dirty="0" err="1" smtClean="0"/>
                        <a:t>work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en-US" sz="2400" baseline="0" noProof="0" dirty="0" smtClean="0"/>
                        <a:t>community</a:t>
                      </a:r>
                      <a:r>
                        <a:rPr lang="fr-FR" sz="2400" baseline="0" dirty="0" smtClean="0"/>
                        <a:t>.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38899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13357" y="6398200"/>
            <a:ext cx="6239309" cy="365125"/>
          </a:xfrm>
        </p:spPr>
        <p:txBody>
          <a:bodyPr/>
          <a:lstStyle/>
          <a:p>
            <a:r>
              <a:rPr lang="en-US" dirty="0" smtClean="0"/>
              <a:t>Melpomeni PAPADOPOULOU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319</TotalTime>
  <Words>580</Words>
  <Application>Microsoft Office PowerPoint</Application>
  <PresentationFormat>Grand écran</PresentationFormat>
  <Paragraphs>156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Tw Cen MT</vt:lpstr>
      <vt:lpstr>Wingdings</vt:lpstr>
      <vt:lpstr>Circuit</vt:lpstr>
      <vt:lpstr>Blended and experiential learning</vt:lpstr>
      <vt:lpstr>inTRODUCTION</vt:lpstr>
      <vt:lpstr>Presentation plan</vt:lpstr>
      <vt:lpstr>The flipped classroom</vt:lpstr>
      <vt:lpstr>The three reasons in alternative learning</vt:lpstr>
      <vt:lpstr>Research Background</vt:lpstr>
      <vt:lpstr>Research method</vt:lpstr>
      <vt:lpstr>Data analyse : The double alternation</vt:lpstr>
      <vt:lpstr>Data analyse : The double alternation</vt:lpstr>
      <vt:lpstr>Data analyse : The double alternation</vt:lpstr>
      <vt:lpstr>Data analyse : The double alternation</vt:lpstr>
      <vt:lpstr>Data analyse : The double alternation</vt:lpstr>
      <vt:lpstr>Data analyse : The double alternation</vt:lpstr>
      <vt:lpstr>Conclusion : apply or get involved</vt:lpstr>
      <vt:lpstr>MERCI! Thank you! Ευχαριστω!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and experiential learning</dc:title>
  <dc:creator>Eni Papa</dc:creator>
  <cp:lastModifiedBy>Eni Papa</cp:lastModifiedBy>
  <cp:revision>24</cp:revision>
  <dcterms:created xsi:type="dcterms:W3CDTF">2019-07-01T16:20:15Z</dcterms:created>
  <dcterms:modified xsi:type="dcterms:W3CDTF">2019-07-07T01:26:19Z</dcterms:modified>
</cp:coreProperties>
</file>