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E21EF-C466-4218-8B99-D1E512AF2E82}" type="datetimeFigureOut">
              <a:rPr lang="fr-FR" smtClean="0"/>
              <a:t>13/06/2019</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smtClean="0"/>
              <a:t>PAPADOPOULOU Melpomeni, ATER, Université de Tours, EES EA 7505</a:t>
            </a:r>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E961F8-549E-459B-AFB2-C1A4CD162BD7}" type="slidenum">
              <a:rPr lang="fr-FR" smtClean="0"/>
              <a:t>‹N°›</a:t>
            </a:fld>
            <a:endParaRPr lang="fr-FR"/>
          </a:p>
        </p:txBody>
      </p:sp>
    </p:spTree>
    <p:extLst>
      <p:ext uri="{BB962C8B-B14F-4D97-AF65-F5344CB8AC3E}">
        <p14:creationId xmlns:p14="http://schemas.microsoft.com/office/powerpoint/2010/main" val="135924306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1A85C-B925-40F5-9DE0-600ADEE78B09}" type="datetimeFigureOut">
              <a:rPr lang="fr-FR" smtClean="0"/>
              <a:t>13/06/2019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FR" smtClean="0"/>
              <a:t>PAPADOPOULOU Melpomeni, ATER, Université de Tours, EES EA 7505</a:t>
            </a:r>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39DBC-7AE2-4EAF-8A62-DE29FE784C3A}" type="slidenum">
              <a:rPr lang="fr-FR" smtClean="0"/>
              <a:t>‹N°›</a:t>
            </a:fld>
            <a:endParaRPr lang="fr-FR"/>
          </a:p>
        </p:txBody>
      </p:sp>
    </p:spTree>
    <p:extLst>
      <p:ext uri="{BB962C8B-B14F-4D97-AF65-F5344CB8AC3E}">
        <p14:creationId xmlns:p14="http://schemas.microsoft.com/office/powerpoint/2010/main" val="112162018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91E73807-9540-4C46-B388-91B5D0A55F10}" type="datetime1">
              <a:rPr lang="en-US" smtClean="0"/>
              <a:t>6/13/2019</a:t>
            </a:fld>
            <a:endParaRPr lang="en-US" dirty="0"/>
          </a:p>
        </p:txBody>
      </p:sp>
      <p:sp>
        <p:nvSpPr>
          <p:cNvPr id="5" name="Footer Placeholder 4"/>
          <p:cNvSpPr>
            <a:spLocks noGrp="1"/>
          </p:cNvSpPr>
          <p:nvPr>
            <p:ph type="ftr" sz="quarter" idx="11"/>
          </p:nvPr>
        </p:nvSpPr>
        <p:spPr/>
        <p:txBody>
          <a:bodyPr/>
          <a:lstStyle/>
          <a:p>
            <a:r>
              <a:rPr lang="fr-FR" smtClean="0"/>
              <a:t>PAPADOPOULOU Melpomeni, ATER, Université de Tours, EES EA 7505</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B1683CD-54C5-4899-A70E-82A27DD1A5E1}" type="datetime1">
              <a:rPr lang="en-US" smtClean="0"/>
              <a:t>6/13/2019</a:t>
            </a:fld>
            <a:endParaRPr lang="en-US" dirty="0"/>
          </a:p>
        </p:txBody>
      </p:sp>
      <p:sp>
        <p:nvSpPr>
          <p:cNvPr id="8" name="Footer Placeholder 7"/>
          <p:cNvSpPr>
            <a:spLocks noGrp="1"/>
          </p:cNvSpPr>
          <p:nvPr>
            <p:ph type="ftr" sz="quarter" idx="11"/>
          </p:nvPr>
        </p:nvSpPr>
        <p:spPr/>
        <p:txBody>
          <a:bodyPr/>
          <a:lstStyle/>
          <a:p>
            <a:r>
              <a:rPr lang="fr-FR" smtClean="0"/>
              <a:t>PAPADOPOULOU Melpomeni, ATER, Université de Tours, EES EA 7505</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E09E7B3-AF94-4BFC-9CDE-22D057976805}" type="datetime1">
              <a:rPr lang="en-US" smtClean="0"/>
              <a:t>6/13/2019</a:t>
            </a:fld>
            <a:endParaRPr lang="en-US" dirty="0"/>
          </a:p>
        </p:txBody>
      </p:sp>
      <p:sp>
        <p:nvSpPr>
          <p:cNvPr id="8" name="Footer Placeholder 7"/>
          <p:cNvSpPr>
            <a:spLocks noGrp="1"/>
          </p:cNvSpPr>
          <p:nvPr>
            <p:ph type="ftr" sz="quarter" idx="11"/>
          </p:nvPr>
        </p:nvSpPr>
        <p:spPr/>
        <p:txBody>
          <a:bodyPr/>
          <a:lstStyle/>
          <a:p>
            <a:r>
              <a:rPr lang="fr-FR" smtClean="0"/>
              <a:t>PAPADOPOULOU Melpomeni, ATER, Université de Tours, EES EA 7505</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AE2430-2AD5-46B7-940A-6B39CC99912E}" type="datetime1">
              <a:rPr lang="en-US" smtClean="0"/>
              <a:t>6/13/2019</a:t>
            </a:fld>
            <a:endParaRPr lang="en-US" dirty="0"/>
          </a:p>
        </p:txBody>
      </p:sp>
      <p:sp>
        <p:nvSpPr>
          <p:cNvPr id="5" name="Footer Placeholder 4"/>
          <p:cNvSpPr>
            <a:spLocks noGrp="1"/>
          </p:cNvSpPr>
          <p:nvPr>
            <p:ph type="ftr" sz="quarter" idx="11"/>
          </p:nvPr>
        </p:nvSpPr>
        <p:spPr/>
        <p:txBody>
          <a:bodyPr/>
          <a:lstStyle/>
          <a:p>
            <a:r>
              <a:rPr lang="fr-FR" smtClean="0"/>
              <a:t>PAPADOPOULOU Melpomeni, ATER, Université de Tours, EES EA 7505</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6B15428-7D16-48AA-90B2-B88010CC7A25}" type="datetime1">
              <a:rPr lang="en-US" smtClean="0"/>
              <a:t>6/13/2019</a:t>
            </a:fld>
            <a:endParaRPr lang="en-US" dirty="0"/>
          </a:p>
        </p:txBody>
      </p:sp>
      <p:sp>
        <p:nvSpPr>
          <p:cNvPr id="5" name="Footer Placeholder 4"/>
          <p:cNvSpPr>
            <a:spLocks noGrp="1"/>
          </p:cNvSpPr>
          <p:nvPr>
            <p:ph type="ftr" sz="quarter" idx="11"/>
          </p:nvPr>
        </p:nvSpPr>
        <p:spPr/>
        <p:txBody>
          <a:bodyPr/>
          <a:lstStyle/>
          <a:p>
            <a:r>
              <a:rPr lang="fr-FR" smtClean="0"/>
              <a:t>PAPADOPOULOU Melpomeni, ATER, Université de Tours, EES EA 7505</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Date Placeholder 7"/>
          <p:cNvSpPr>
            <a:spLocks noGrp="1"/>
          </p:cNvSpPr>
          <p:nvPr>
            <p:ph type="dt" sz="half" idx="10"/>
          </p:nvPr>
        </p:nvSpPr>
        <p:spPr/>
        <p:txBody>
          <a:bodyPr/>
          <a:lstStyle/>
          <a:p>
            <a:fld id="{6E4ED077-5331-48F0-BB10-FA29178384BC}" type="datetime1">
              <a:rPr lang="en-US" smtClean="0"/>
              <a:t>6/13/2019</a:t>
            </a:fld>
            <a:endParaRPr lang="en-US" dirty="0"/>
          </a:p>
        </p:txBody>
      </p:sp>
      <p:sp>
        <p:nvSpPr>
          <p:cNvPr id="9" name="Footer Placeholder 8"/>
          <p:cNvSpPr>
            <a:spLocks noGrp="1"/>
          </p:cNvSpPr>
          <p:nvPr>
            <p:ph type="ftr" sz="quarter" idx="11"/>
          </p:nvPr>
        </p:nvSpPr>
        <p:spPr/>
        <p:txBody>
          <a:bodyPr/>
          <a:lstStyle/>
          <a:p>
            <a:r>
              <a:rPr lang="fr-FR" smtClean="0"/>
              <a:t>PAPADOPOULOU Melpomeni, ATER, Université de Tours, EES EA 7505</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Date Placeholder 1"/>
          <p:cNvSpPr>
            <a:spLocks noGrp="1"/>
          </p:cNvSpPr>
          <p:nvPr>
            <p:ph type="dt" sz="half" idx="10"/>
          </p:nvPr>
        </p:nvSpPr>
        <p:spPr/>
        <p:txBody>
          <a:bodyPr/>
          <a:lstStyle/>
          <a:p>
            <a:fld id="{0AC869D0-9173-4389-96F4-EE0122F3C113}" type="datetime1">
              <a:rPr lang="en-US" smtClean="0"/>
              <a:t>6/13/2019</a:t>
            </a:fld>
            <a:endParaRPr lang="en-US" dirty="0"/>
          </a:p>
        </p:txBody>
      </p:sp>
      <p:sp>
        <p:nvSpPr>
          <p:cNvPr id="11" name="Footer Placeholder 10"/>
          <p:cNvSpPr>
            <a:spLocks noGrp="1"/>
          </p:cNvSpPr>
          <p:nvPr>
            <p:ph type="ftr" sz="quarter" idx="11"/>
          </p:nvPr>
        </p:nvSpPr>
        <p:spPr/>
        <p:txBody>
          <a:bodyPr/>
          <a:lstStyle/>
          <a:p>
            <a:r>
              <a:rPr lang="fr-FR" smtClean="0"/>
              <a:t>PAPADOPOULOU Melpomeni, ATER, Université de Tours, EES EA 7505</a:t>
            </a:r>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2" name="Date Placeholder 1"/>
          <p:cNvSpPr>
            <a:spLocks noGrp="1"/>
          </p:cNvSpPr>
          <p:nvPr>
            <p:ph type="dt" sz="half" idx="10"/>
          </p:nvPr>
        </p:nvSpPr>
        <p:spPr/>
        <p:txBody>
          <a:bodyPr/>
          <a:lstStyle/>
          <a:p>
            <a:fld id="{733E7F3B-AA08-4FA4-AE06-27C9CD86507E}" type="datetime1">
              <a:rPr lang="en-US" smtClean="0"/>
              <a:t>6/13/2019</a:t>
            </a:fld>
            <a:endParaRPr lang="en-US" dirty="0"/>
          </a:p>
        </p:txBody>
      </p:sp>
      <p:sp>
        <p:nvSpPr>
          <p:cNvPr id="7" name="Footer Placeholder 6"/>
          <p:cNvSpPr>
            <a:spLocks noGrp="1"/>
          </p:cNvSpPr>
          <p:nvPr>
            <p:ph type="ftr" sz="quarter" idx="11"/>
          </p:nvPr>
        </p:nvSpPr>
        <p:spPr/>
        <p:txBody>
          <a:bodyPr/>
          <a:lstStyle/>
          <a:p>
            <a:r>
              <a:rPr lang="fr-FR" smtClean="0"/>
              <a:t>PAPADOPOULOU Melpomeni, ATER, Université de Tours, EES EA 7505</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D22B4E8-BF04-4F3D-945E-4B30C5D2DDAD}" type="datetime1">
              <a:rPr lang="en-US" smtClean="0"/>
              <a:t>6/13/2019</a:t>
            </a:fld>
            <a:endParaRPr lang="en-US" dirty="0"/>
          </a:p>
        </p:txBody>
      </p:sp>
      <p:sp>
        <p:nvSpPr>
          <p:cNvPr id="6" name="Footer Placeholder 5"/>
          <p:cNvSpPr>
            <a:spLocks noGrp="1"/>
          </p:cNvSpPr>
          <p:nvPr>
            <p:ph type="ftr" sz="quarter" idx="11"/>
          </p:nvPr>
        </p:nvSpPr>
        <p:spPr/>
        <p:txBody>
          <a:bodyPr/>
          <a:lstStyle/>
          <a:p>
            <a:r>
              <a:rPr lang="fr-FR" smtClean="0"/>
              <a:t>PAPADOPOULOU Melpomeni, ATER, Université de Tours, EES EA 7505</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smtClean="0"/>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E904B8DB-2C7B-4E9E-90A6-51711F213CE1}" type="datetime1">
              <a:rPr lang="en-US" smtClean="0"/>
              <a:t>6/13/2019</a:t>
            </a:fld>
            <a:endParaRPr lang="en-US" dirty="0"/>
          </a:p>
        </p:txBody>
      </p:sp>
      <p:sp>
        <p:nvSpPr>
          <p:cNvPr id="9" name="Footer Placeholder 8"/>
          <p:cNvSpPr>
            <a:spLocks noGrp="1"/>
          </p:cNvSpPr>
          <p:nvPr>
            <p:ph type="ftr" sz="quarter" idx="11"/>
          </p:nvPr>
        </p:nvSpPr>
        <p:spPr/>
        <p:txBody>
          <a:bodyPr/>
          <a:lstStyle/>
          <a:p>
            <a:r>
              <a:rPr lang="fr-FR" smtClean="0"/>
              <a:t>PAPADOPOULOU Melpomeni, ATER, Université de Tours, EES EA 7505</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EAFB45CF-FB48-4AAE-9DD2-56971BFEAAE8}" type="datetime1">
              <a:rPr lang="en-US" smtClean="0"/>
              <a:t>6/13/2019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fr-FR" smtClean="0"/>
              <a:t>PAPADOPOULOU Melpomeni, ATER, Université de Tours, EES EA 7505</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843FE6AF-84F6-4EE3-B65C-8336C02533E0}" type="datetime1">
              <a:rPr lang="en-US" smtClean="0"/>
              <a:t>6/13/2019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fr-FR" smtClean="0"/>
              <a:t>PAPADOPOULOU Melpomeni, ATER, Université de Tours, EES EA 7505</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Melpomeni.papadopoulou@univ-tours.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2031" y="1019908"/>
            <a:ext cx="8581292" cy="3101926"/>
          </a:xfrm>
        </p:spPr>
        <p:txBody>
          <a:bodyPr>
            <a:normAutofit fontScale="90000"/>
          </a:bodyPr>
          <a:lstStyle/>
          <a:p>
            <a:r>
              <a:rPr lang="fr-FR" dirty="0"/>
              <a:t>La formation des adultes à distance : produit de l’applicationnisme technologique </a:t>
            </a:r>
          </a:p>
        </p:txBody>
      </p:sp>
      <p:sp>
        <p:nvSpPr>
          <p:cNvPr id="3" name="Sous-titre 2"/>
          <p:cNvSpPr>
            <a:spLocks noGrp="1"/>
          </p:cNvSpPr>
          <p:nvPr>
            <p:ph type="subTitle" idx="1"/>
          </p:nvPr>
        </p:nvSpPr>
        <p:spPr>
          <a:xfrm>
            <a:off x="422031" y="4410113"/>
            <a:ext cx="8581292" cy="1462812"/>
          </a:xfrm>
        </p:spPr>
        <p:txBody>
          <a:bodyPr>
            <a:normAutofit/>
          </a:bodyPr>
          <a:lstStyle/>
          <a:p>
            <a:r>
              <a:rPr lang="fr-FR" dirty="0" smtClean="0"/>
              <a:t>PAPADOPOULOU Melpomeni</a:t>
            </a:r>
          </a:p>
          <a:p>
            <a:r>
              <a:rPr lang="fr-FR" dirty="0" smtClean="0"/>
              <a:t>Attachée Temporaire d’Enseignement et de Recherche</a:t>
            </a:r>
          </a:p>
          <a:p>
            <a:r>
              <a:rPr lang="fr-FR" dirty="0" smtClean="0"/>
              <a:t>Université de Tours, Education Ethique Santé, EA7505</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0018" y="4410113"/>
            <a:ext cx="2389625" cy="1364318"/>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90018" y="2778369"/>
            <a:ext cx="2389625" cy="1343465"/>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9669" y="1019908"/>
            <a:ext cx="2010321" cy="1470182"/>
          </a:xfrm>
          <a:prstGeom prst="rect">
            <a:avLst/>
          </a:prstGeom>
        </p:spPr>
      </p:pic>
    </p:spTree>
    <p:extLst>
      <p:ext uri="{BB962C8B-B14F-4D97-AF65-F5344CB8AC3E}">
        <p14:creationId xmlns:p14="http://schemas.microsoft.com/office/powerpoint/2010/main" val="22868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Analyse des </a:t>
            </a:r>
            <a:r>
              <a:rPr lang="fr-FR" dirty="0" smtClean="0"/>
              <a:t>données </a:t>
            </a:r>
            <a:r>
              <a:rPr lang="fr-FR" dirty="0"/>
              <a:t>: </a:t>
            </a:r>
            <a:br>
              <a:rPr lang="fr-FR" dirty="0"/>
            </a:br>
            <a:r>
              <a:rPr lang="fr-FR" dirty="0"/>
              <a:t>Primat </a:t>
            </a:r>
            <a:r>
              <a:rPr lang="fr-FR" dirty="0" smtClean="0"/>
              <a:t>intentionnel</a:t>
            </a:r>
            <a:endParaRPr lang="fr-FR" dirty="0"/>
          </a:p>
        </p:txBody>
      </p:sp>
      <p:sp>
        <p:nvSpPr>
          <p:cNvPr id="3" name="Espace réservé du contenu 2"/>
          <p:cNvSpPr>
            <a:spLocks noGrp="1"/>
          </p:cNvSpPr>
          <p:nvPr>
            <p:ph idx="1"/>
          </p:nvPr>
        </p:nvSpPr>
        <p:spPr/>
        <p:txBody>
          <a:bodyPr>
            <a:normAutofit/>
          </a:bodyPr>
          <a:lstStyle/>
          <a:p>
            <a:pPr marL="0" indent="0" algn="just">
              <a:buNone/>
            </a:pPr>
            <a:r>
              <a:rPr lang="fr-FR" dirty="0"/>
              <a:t>Raison </a:t>
            </a:r>
            <a:r>
              <a:rPr lang="fr-FR" dirty="0" smtClean="0"/>
              <a:t>formelle </a:t>
            </a:r>
            <a:r>
              <a:rPr lang="fr-FR" dirty="0"/>
              <a:t>à distance : </a:t>
            </a:r>
          </a:p>
          <a:p>
            <a:pPr marL="502920" lvl="1" indent="0" algn="just">
              <a:buNone/>
            </a:pPr>
            <a:r>
              <a:rPr lang="fr-FR" dirty="0" smtClean="0"/>
              <a:t>1. Transmission des contenus</a:t>
            </a:r>
          </a:p>
          <a:p>
            <a:pPr marL="502920" lvl="1" indent="0" algn="just">
              <a:buNone/>
            </a:pPr>
            <a:r>
              <a:rPr lang="fr-FR" i="1" dirty="0"/>
              <a:t>« travailler chacun selon son rythme, c'est-à-dire qu'on a une plateforme avec des contenus, il y a des contenus en ligne, donc les gens viennent les consulter quand ils </a:t>
            </a:r>
            <a:r>
              <a:rPr lang="fr-FR" i="1" dirty="0" smtClean="0"/>
              <a:t>veulent (A33)</a:t>
            </a:r>
          </a:p>
          <a:p>
            <a:pPr marL="502920" lvl="1" indent="0" algn="just">
              <a:buNone/>
            </a:pPr>
            <a:r>
              <a:rPr lang="fr-FR" dirty="0" smtClean="0"/>
              <a:t>2. Accompagnement technique individuel et collectif</a:t>
            </a:r>
          </a:p>
          <a:p>
            <a:pPr marL="502920" lvl="1" indent="0" algn="just">
              <a:buNone/>
            </a:pPr>
            <a:r>
              <a:rPr lang="fr-FR" dirty="0" smtClean="0"/>
              <a:t>3. Application des nouvelles connaissances</a:t>
            </a:r>
          </a:p>
          <a:p>
            <a:pPr marL="502920" lvl="1" indent="0" algn="just">
              <a:buNone/>
            </a:pPr>
            <a:r>
              <a:rPr lang="fr-FR" i="1" dirty="0"/>
              <a:t>« ça leur permet quand même de tester certains outils à distance entre eux » (</a:t>
            </a:r>
            <a:r>
              <a:rPr lang="fr-FR" i="1" dirty="0" smtClean="0"/>
              <a:t>M37)</a:t>
            </a:r>
          </a:p>
          <a:p>
            <a:pPr marL="0" indent="0" algn="just">
              <a:buNone/>
            </a:pPr>
            <a:r>
              <a:rPr lang="fr-FR" dirty="0"/>
              <a:t>Raison formelle </a:t>
            </a:r>
            <a:r>
              <a:rPr lang="fr-FR" dirty="0" smtClean="0"/>
              <a:t>en présence </a:t>
            </a:r>
            <a:r>
              <a:rPr lang="fr-FR" dirty="0"/>
              <a:t>: </a:t>
            </a:r>
          </a:p>
          <a:p>
            <a:pPr marL="845820" lvl="1" indent="-342900" algn="just">
              <a:buAutoNum type="arabicPeriod"/>
            </a:pPr>
            <a:r>
              <a:rPr lang="fr-FR" i="1" dirty="0" smtClean="0"/>
              <a:t>Accompagnement technique et expérimentation des outils avant et après la distance</a:t>
            </a:r>
          </a:p>
          <a:p>
            <a:pPr marL="502920" lvl="1" indent="0" algn="just">
              <a:buNone/>
            </a:pPr>
            <a:r>
              <a:rPr lang="fr-FR" i="1" dirty="0"/>
              <a:t>« </a:t>
            </a:r>
            <a:r>
              <a:rPr lang="fr-FR" i="1" dirty="0" smtClean="0"/>
              <a:t>On </a:t>
            </a:r>
            <a:r>
              <a:rPr lang="fr-FR" i="1" dirty="0"/>
              <a:t>n’envoie jamais des gens qui ont des difficultés à distance avant de l’avoir expérimenté en présence » (</a:t>
            </a:r>
            <a:r>
              <a:rPr lang="fr-FR" i="1" dirty="0" smtClean="0"/>
              <a:t>A21)</a:t>
            </a:r>
          </a:p>
          <a:p>
            <a:pPr marL="502920" lvl="1" indent="0" algn="just">
              <a:buNone/>
            </a:pPr>
            <a:r>
              <a:rPr lang="fr-FR" i="1" dirty="0"/>
              <a:t>« si vraiment il y a trop de complications on va refaire en présence, le... la démonstration de cet </a:t>
            </a:r>
            <a:r>
              <a:rPr lang="fr-FR" i="1" dirty="0" err="1"/>
              <a:t>outil-là</a:t>
            </a:r>
            <a:r>
              <a:rPr lang="fr-FR" i="1" dirty="0"/>
              <a:t> » (J40, 277). </a:t>
            </a:r>
          </a:p>
        </p:txBody>
      </p:sp>
      <p:sp>
        <p:nvSpPr>
          <p:cNvPr id="4" name="Espace réservé du pied de page 3"/>
          <p:cNvSpPr>
            <a:spLocks noGrp="1"/>
          </p:cNvSpPr>
          <p:nvPr>
            <p:ph type="ftr" sz="quarter" idx="11"/>
          </p:nvPr>
        </p:nvSpPr>
        <p:spPr/>
        <p:txBody>
          <a:bodyPr/>
          <a:lstStyle/>
          <a:p>
            <a:r>
              <a:rPr lang="fr-FR" smtClean="0"/>
              <a:t>PAPADOPOULOU Melpomeni, ATER, Université de Tours, EES EA 7505</a:t>
            </a:r>
            <a:endParaRPr lang="en-US" dirty="0"/>
          </a:p>
        </p:txBody>
      </p:sp>
    </p:spTree>
    <p:extLst>
      <p:ext uri="{BB962C8B-B14F-4D97-AF65-F5344CB8AC3E}">
        <p14:creationId xmlns:p14="http://schemas.microsoft.com/office/powerpoint/2010/main" val="217441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23837"/>
            <a:ext cx="3410465" cy="4601183"/>
          </a:xfrm>
        </p:spPr>
        <p:txBody>
          <a:bodyPr/>
          <a:lstStyle/>
          <a:p>
            <a:r>
              <a:rPr lang="fr-FR" dirty="0" smtClean="0"/>
              <a:t>Discussion des résultats : Une double alternance en formation  d’adultes hybride</a:t>
            </a:r>
            <a:endParaRPr lang="fr-FR" dirty="0"/>
          </a:p>
        </p:txBody>
      </p:sp>
      <p:sp>
        <p:nvSpPr>
          <p:cNvPr id="3" name="Espace réservé du contenu 2"/>
          <p:cNvSpPr>
            <a:spLocks noGrp="1"/>
          </p:cNvSpPr>
          <p:nvPr>
            <p:ph idx="1"/>
          </p:nvPr>
        </p:nvSpPr>
        <p:spPr/>
        <p:txBody>
          <a:bodyPr/>
          <a:lstStyle/>
          <a:p>
            <a:pPr algn="just"/>
            <a:r>
              <a:rPr lang="fr-FR" dirty="0" smtClean="0"/>
              <a:t>La double alternance </a:t>
            </a:r>
            <a:r>
              <a:rPr lang="fr-FR" dirty="0" err="1" smtClean="0"/>
              <a:t>théorie-pratique</a:t>
            </a:r>
            <a:r>
              <a:rPr lang="fr-FR" dirty="0" smtClean="0"/>
              <a:t>, distance-présence doit être prise en compte lors de la conception du dispositif hybride.</a:t>
            </a:r>
          </a:p>
          <a:p>
            <a:pPr algn="just"/>
            <a:r>
              <a:rPr lang="fr-FR" dirty="0" smtClean="0"/>
              <a:t>Les formateurs lui donnent une place importante :</a:t>
            </a:r>
          </a:p>
          <a:p>
            <a:pPr marL="0" indent="0" algn="just">
              <a:buNone/>
            </a:pPr>
            <a:r>
              <a:rPr lang="fr-FR" i="1" dirty="0"/>
              <a:t>« il y a vraiment une alternance présence distance qui pour nous est </a:t>
            </a:r>
            <a:r>
              <a:rPr lang="fr-FR" i="1" dirty="0" smtClean="0"/>
              <a:t>essentielle parce que […]  c'est </a:t>
            </a:r>
            <a:r>
              <a:rPr lang="fr-FR" i="1" dirty="0"/>
              <a:t>hyper </a:t>
            </a:r>
            <a:r>
              <a:rPr lang="fr-FR" i="1" dirty="0" smtClean="0"/>
              <a:t>efficace</a:t>
            </a:r>
            <a:r>
              <a:rPr lang="fr-FR" i="1" dirty="0"/>
              <a:t> » (</a:t>
            </a:r>
            <a:r>
              <a:rPr lang="fr-FR" i="1" dirty="0" smtClean="0"/>
              <a:t>A31) </a:t>
            </a:r>
            <a:r>
              <a:rPr lang="fr-FR" i="1" dirty="0"/>
              <a:t>« je sépare pas le côté distance et présence, j'essaie toujours de créer des séquences » (</a:t>
            </a:r>
            <a:r>
              <a:rPr lang="fr-FR" i="1" dirty="0" smtClean="0"/>
              <a:t>J31)</a:t>
            </a:r>
          </a:p>
          <a:p>
            <a:pPr algn="just"/>
            <a:r>
              <a:rPr lang="fr-FR" dirty="0"/>
              <a:t>Elle facilite l’intégration du savoir par des retours réflexifs sur la pratique</a:t>
            </a:r>
          </a:p>
          <a:p>
            <a:pPr marL="0" indent="0" algn="just">
              <a:buNone/>
            </a:pPr>
            <a:r>
              <a:rPr lang="fr-FR" i="1" dirty="0"/>
              <a:t>« pour essayer d'intégrer et d'avoir des retours, d'intégrer et d'avoir des retours, d'intégrer et d'avoir des retours mais c'est assez séquentiel. » (M22)</a:t>
            </a:r>
          </a:p>
        </p:txBody>
      </p:sp>
      <p:sp>
        <p:nvSpPr>
          <p:cNvPr id="4" name="Espace réservé du pied de page 3"/>
          <p:cNvSpPr>
            <a:spLocks noGrp="1"/>
          </p:cNvSpPr>
          <p:nvPr>
            <p:ph type="ftr" sz="quarter" idx="11"/>
          </p:nvPr>
        </p:nvSpPr>
        <p:spPr/>
        <p:txBody>
          <a:bodyPr/>
          <a:lstStyle/>
          <a:p>
            <a:r>
              <a:rPr lang="fr-FR" smtClean="0"/>
              <a:t>PAPADOPOULOU Melpomeni, ATER, Université de Tours, EES EA 7505</a:t>
            </a:r>
            <a:endParaRPr lang="en-US" dirty="0"/>
          </a:p>
        </p:txBody>
      </p:sp>
    </p:spTree>
    <p:extLst>
      <p:ext uri="{BB962C8B-B14F-4D97-AF65-F5344CB8AC3E}">
        <p14:creationId xmlns:p14="http://schemas.microsoft.com/office/powerpoint/2010/main" val="2418199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752236"/>
            <a:ext cx="3616349" cy="1565858"/>
          </a:xfrm>
        </p:spPr>
        <p:txBody>
          <a:bodyPr>
            <a:normAutofit fontScale="90000"/>
          </a:bodyPr>
          <a:lstStyle/>
          <a:p>
            <a:r>
              <a:rPr lang="fr-FR" dirty="0" smtClean="0"/>
              <a:t>Articuler application et implication en formation hybride</a:t>
            </a:r>
            <a:endParaRPr lang="fr-FR" dirty="0"/>
          </a:p>
        </p:txBody>
      </p:sp>
      <p:sp>
        <p:nvSpPr>
          <p:cNvPr id="3" name="Espace réservé du contenu 2"/>
          <p:cNvSpPr>
            <a:spLocks noGrp="1"/>
          </p:cNvSpPr>
          <p:nvPr>
            <p:ph idx="1"/>
          </p:nvPr>
        </p:nvSpPr>
        <p:spPr>
          <a:xfrm>
            <a:off x="3869268" y="172995"/>
            <a:ext cx="7315200" cy="3103576"/>
          </a:xfrm>
        </p:spPr>
        <p:txBody>
          <a:bodyPr>
            <a:normAutofit/>
          </a:bodyPr>
          <a:lstStyle/>
          <a:p>
            <a:pPr algn="just"/>
            <a:r>
              <a:rPr lang="fr-FR" sz="1600" b="1" dirty="0" smtClean="0"/>
              <a:t>Application </a:t>
            </a:r>
            <a:r>
              <a:rPr lang="fr-FR" sz="1600" dirty="0" smtClean="0"/>
              <a:t>: </a:t>
            </a:r>
          </a:p>
          <a:p>
            <a:pPr lvl="1" algn="just"/>
            <a:r>
              <a:rPr lang="fr-FR" sz="1400" dirty="0" smtClean="0"/>
              <a:t>autodélibération liée la raison sensible et formelle</a:t>
            </a:r>
          </a:p>
          <a:p>
            <a:pPr algn="just"/>
            <a:r>
              <a:rPr lang="fr-FR" sz="1600" b="1" dirty="0" smtClean="0"/>
              <a:t>Implication</a:t>
            </a:r>
            <a:r>
              <a:rPr lang="fr-FR" sz="1600" dirty="0" smtClean="0"/>
              <a:t> : </a:t>
            </a:r>
          </a:p>
          <a:p>
            <a:pPr lvl="1" algn="just"/>
            <a:r>
              <a:rPr lang="fr-FR" sz="1400" dirty="0" smtClean="0"/>
              <a:t>boucle étrange entre raisons sensible, expérientielle et formelle</a:t>
            </a:r>
          </a:p>
          <a:p>
            <a:pPr algn="just"/>
            <a:r>
              <a:rPr lang="fr-FR" sz="1600" b="1" dirty="0" smtClean="0"/>
              <a:t>Présence</a:t>
            </a:r>
            <a:r>
              <a:rPr lang="fr-FR" sz="1600" dirty="0" smtClean="0"/>
              <a:t> : </a:t>
            </a:r>
          </a:p>
          <a:p>
            <a:pPr lvl="1" algn="just"/>
            <a:r>
              <a:rPr lang="fr-FR" sz="1400" dirty="0"/>
              <a:t>E</a:t>
            </a:r>
            <a:r>
              <a:rPr lang="fr-FR" sz="1400" dirty="0" smtClean="0"/>
              <a:t>xpérimentation, application : confiance</a:t>
            </a:r>
          </a:p>
          <a:p>
            <a:pPr lvl="1" algn="just"/>
            <a:r>
              <a:rPr lang="fr-FR" sz="1400" dirty="0" smtClean="0"/>
              <a:t>Prise en compte de l’individu :  relation, interaction</a:t>
            </a:r>
          </a:p>
          <a:p>
            <a:pPr algn="just"/>
            <a:r>
              <a:rPr lang="fr-FR" sz="1600" b="1" dirty="0" smtClean="0"/>
              <a:t>Distance</a:t>
            </a:r>
            <a:r>
              <a:rPr lang="fr-FR" sz="1600" dirty="0" smtClean="0"/>
              <a:t> : </a:t>
            </a:r>
          </a:p>
          <a:p>
            <a:pPr lvl="1" algn="just"/>
            <a:r>
              <a:rPr lang="fr-FR" sz="1400" dirty="0" smtClean="0"/>
              <a:t>Apprenant acteur, autonomisation</a:t>
            </a:r>
          </a:p>
        </p:txBody>
      </p:sp>
      <p:sp>
        <p:nvSpPr>
          <p:cNvPr id="4" name="Espace réservé du pied de page 3"/>
          <p:cNvSpPr>
            <a:spLocks noGrp="1"/>
          </p:cNvSpPr>
          <p:nvPr>
            <p:ph type="ftr" sz="quarter" idx="11"/>
          </p:nvPr>
        </p:nvSpPr>
        <p:spPr/>
        <p:txBody>
          <a:bodyPr/>
          <a:lstStyle/>
          <a:p>
            <a:r>
              <a:rPr lang="fr-FR" smtClean="0"/>
              <a:t>PAPADOPOULOU Melpomeni, ATER, Université de Tours, EES EA 7505</a:t>
            </a:r>
            <a:endParaRPr lang="en-US" dirty="0"/>
          </a:p>
        </p:txBody>
      </p:sp>
      <p:grpSp>
        <p:nvGrpSpPr>
          <p:cNvPr id="5" name="Groupe 4"/>
          <p:cNvGrpSpPr/>
          <p:nvPr/>
        </p:nvGrpSpPr>
        <p:grpSpPr>
          <a:xfrm>
            <a:off x="135266" y="3315848"/>
            <a:ext cx="11984571" cy="2747277"/>
            <a:chOff x="-22454" y="0"/>
            <a:chExt cx="8614004" cy="1428750"/>
          </a:xfrm>
        </p:grpSpPr>
        <p:sp>
          <p:nvSpPr>
            <p:cNvPr id="6" name="Ellipse 5"/>
            <p:cNvSpPr/>
            <p:nvPr/>
          </p:nvSpPr>
          <p:spPr>
            <a:xfrm>
              <a:off x="7143750" y="9525"/>
              <a:ext cx="1447800" cy="1419225"/>
            </a:xfrm>
            <a:prstGeom prst="ellipse">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7" name="Ellipse 6"/>
            <p:cNvSpPr/>
            <p:nvPr/>
          </p:nvSpPr>
          <p:spPr>
            <a:xfrm>
              <a:off x="5915025" y="19050"/>
              <a:ext cx="1447800" cy="1409700"/>
            </a:xfrm>
            <a:prstGeom prst="ellipse">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8" name="Ellipse 7"/>
            <p:cNvSpPr/>
            <p:nvPr/>
          </p:nvSpPr>
          <p:spPr>
            <a:xfrm>
              <a:off x="-22454" y="14287"/>
              <a:ext cx="1485900" cy="1409700"/>
            </a:xfrm>
            <a:prstGeom prst="ellipse">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Ellipse 8"/>
            <p:cNvSpPr/>
            <p:nvPr/>
          </p:nvSpPr>
          <p:spPr>
            <a:xfrm>
              <a:off x="1181100" y="9525"/>
              <a:ext cx="1457325" cy="1409700"/>
            </a:xfrm>
            <a:prstGeom prst="ellipse">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Ellipse 9"/>
            <p:cNvSpPr/>
            <p:nvPr/>
          </p:nvSpPr>
          <p:spPr>
            <a:xfrm>
              <a:off x="4743450" y="0"/>
              <a:ext cx="1428750" cy="1409700"/>
            </a:xfrm>
            <a:prstGeom prst="ellipse">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1" name="Zone de texte 7"/>
            <p:cNvSpPr txBox="1"/>
            <p:nvPr/>
          </p:nvSpPr>
          <p:spPr>
            <a:xfrm>
              <a:off x="238078" y="334367"/>
              <a:ext cx="1116869" cy="9525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Aft>
                  <a:spcPts val="600"/>
                </a:spcAft>
              </a:pPr>
              <a:r>
                <a:rPr lang="fr-FR" sz="1200" dirty="0">
                  <a:effectLst/>
                  <a:latin typeface="Times New Roman" panose="02020603050405020304" pitchFamily="18" charset="0"/>
                  <a:ea typeface="Times New Roman" panose="02020603050405020304" pitchFamily="18" charset="0"/>
                </a:rPr>
                <a:t>Expérience professionnelle, personnelles, associative</a:t>
              </a:r>
              <a:endParaRPr lang="fr-FR" sz="2400" dirty="0">
                <a:effectLst/>
                <a:latin typeface="Times New Roman" panose="02020603050405020304" pitchFamily="18" charset="0"/>
                <a:ea typeface="Times New Roman" panose="02020603050405020304" pitchFamily="18" charset="0"/>
              </a:endParaRPr>
            </a:p>
            <a:p>
              <a:pPr algn="just">
                <a:lnSpc>
                  <a:spcPct val="150000"/>
                </a:lnSpc>
                <a:spcAft>
                  <a:spcPts val="600"/>
                </a:spcAft>
              </a:pPr>
              <a:r>
                <a:rPr lang="fr-FR" sz="1200" b="1" dirty="0">
                  <a:effectLst/>
                  <a:latin typeface="Times New Roman" panose="02020603050405020304" pitchFamily="18" charset="0"/>
                  <a:ea typeface="Times New Roman" panose="02020603050405020304" pitchFamily="18" charset="0"/>
                </a:rPr>
                <a:t>Mise en scène</a:t>
              </a:r>
              <a:endParaRPr lang="fr-FR" sz="2400" b="1" dirty="0">
                <a:effectLst/>
                <a:latin typeface="Times New Roman" panose="02020603050405020304" pitchFamily="18" charset="0"/>
                <a:ea typeface="Times New Roman" panose="02020603050405020304" pitchFamily="18" charset="0"/>
              </a:endParaRPr>
            </a:p>
            <a:p>
              <a:pPr algn="just">
                <a:lnSpc>
                  <a:spcPct val="150000"/>
                </a:lnSpc>
                <a:spcAft>
                  <a:spcPts val="600"/>
                </a:spcAft>
              </a:pPr>
              <a:r>
                <a:rPr lang="fr-FR" sz="1200" dirty="0">
                  <a:solidFill>
                    <a:srgbClr val="4472C4"/>
                  </a:solidFill>
                  <a:effectLst/>
                  <a:latin typeface="Times New Roman" panose="02020603050405020304" pitchFamily="18" charset="0"/>
                  <a:ea typeface="Times New Roman" panose="02020603050405020304" pitchFamily="18" charset="0"/>
                </a:rPr>
                <a:t>Distance</a:t>
              </a:r>
              <a:endParaRPr lang="fr-FR" sz="2400" dirty="0">
                <a:effectLst/>
                <a:latin typeface="Times New Roman" panose="02020603050405020304" pitchFamily="18" charset="0"/>
                <a:ea typeface="Times New Roman" panose="02020603050405020304" pitchFamily="18" charset="0"/>
              </a:endParaRPr>
            </a:p>
          </p:txBody>
        </p:sp>
        <p:sp>
          <p:nvSpPr>
            <p:cNvPr id="12" name="Zone de texte 8"/>
            <p:cNvSpPr txBox="1"/>
            <p:nvPr/>
          </p:nvSpPr>
          <p:spPr>
            <a:xfrm>
              <a:off x="1364470" y="310444"/>
              <a:ext cx="972243" cy="9334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Aft>
                  <a:spcPts val="600"/>
                </a:spcAft>
              </a:pPr>
              <a:r>
                <a:rPr lang="fr-FR" sz="1200" dirty="0">
                  <a:effectLst/>
                  <a:latin typeface="Times New Roman" panose="02020603050405020304" pitchFamily="18" charset="0"/>
                  <a:ea typeface="Times New Roman" panose="02020603050405020304" pitchFamily="18" charset="0"/>
                </a:rPr>
                <a:t>Accompagnement individuel pour la production de savoirs (projet)</a:t>
              </a:r>
            </a:p>
            <a:p>
              <a:pPr algn="just">
                <a:lnSpc>
                  <a:spcPct val="150000"/>
                </a:lnSpc>
                <a:spcAft>
                  <a:spcPts val="600"/>
                </a:spcAft>
              </a:pPr>
              <a:r>
                <a:rPr lang="fr-FR" sz="1200" b="1" dirty="0">
                  <a:effectLst/>
                  <a:latin typeface="Times New Roman" panose="02020603050405020304" pitchFamily="18" charset="0"/>
                  <a:ea typeface="Times New Roman" panose="02020603050405020304" pitchFamily="18" charset="0"/>
                </a:rPr>
                <a:t>Mise en réflexion</a:t>
              </a:r>
            </a:p>
            <a:p>
              <a:pPr algn="just">
                <a:lnSpc>
                  <a:spcPct val="150000"/>
                </a:lnSpc>
                <a:spcAft>
                  <a:spcPts val="600"/>
                </a:spcAft>
              </a:pPr>
              <a:r>
                <a:rPr lang="fr-FR" sz="1200" dirty="0">
                  <a:solidFill>
                    <a:srgbClr val="4472C4"/>
                  </a:solidFill>
                  <a:effectLst/>
                  <a:latin typeface="Times New Roman" panose="02020603050405020304" pitchFamily="18" charset="0"/>
                  <a:ea typeface="Times New Roman" panose="02020603050405020304" pitchFamily="18" charset="0"/>
                </a:rPr>
                <a:t>Distance</a:t>
              </a:r>
              <a:endParaRPr lang="fr-FR" sz="1200" dirty="0">
                <a:effectLst/>
                <a:latin typeface="Times New Roman" panose="02020603050405020304" pitchFamily="18" charset="0"/>
                <a:ea typeface="Times New Roman" panose="02020603050405020304" pitchFamily="18" charset="0"/>
              </a:endParaRPr>
            </a:p>
          </p:txBody>
        </p:sp>
        <p:sp>
          <p:nvSpPr>
            <p:cNvPr id="13" name="Zone de texte 11"/>
            <p:cNvSpPr txBox="1"/>
            <p:nvPr/>
          </p:nvSpPr>
          <p:spPr>
            <a:xfrm>
              <a:off x="4906570" y="310444"/>
              <a:ext cx="1315973" cy="904875"/>
            </a:xfrm>
            <a:prstGeom prst="rect">
              <a:avLst/>
            </a:prstGeom>
            <a:noFill/>
            <a:ln w="3175">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Aft>
                  <a:spcPts val="600"/>
                </a:spcAft>
              </a:pPr>
              <a:r>
                <a:rPr lang="fr-FR" sz="1200" dirty="0">
                  <a:effectLst/>
                  <a:latin typeface="Times New Roman" panose="02020603050405020304" pitchFamily="18" charset="0"/>
                  <a:ea typeface="Times New Roman" panose="02020603050405020304" pitchFamily="18" charset="0"/>
                </a:rPr>
                <a:t>Application des contenus, expérimentation des outils</a:t>
              </a:r>
            </a:p>
            <a:p>
              <a:pPr algn="just">
                <a:lnSpc>
                  <a:spcPct val="150000"/>
                </a:lnSpc>
                <a:spcAft>
                  <a:spcPts val="600"/>
                </a:spcAft>
              </a:pPr>
              <a:r>
                <a:rPr lang="fr-FR" sz="1200" b="1" dirty="0">
                  <a:effectLst/>
                  <a:latin typeface="Times New Roman" panose="02020603050405020304" pitchFamily="18" charset="0"/>
                  <a:ea typeface="Times New Roman" panose="02020603050405020304" pitchFamily="18" charset="0"/>
                </a:rPr>
                <a:t>Mise en application</a:t>
              </a:r>
            </a:p>
            <a:p>
              <a:pPr algn="just">
                <a:lnSpc>
                  <a:spcPct val="150000"/>
                </a:lnSpc>
                <a:spcAft>
                  <a:spcPts val="600"/>
                </a:spcAft>
              </a:pPr>
              <a:r>
                <a:rPr lang="fr-FR" sz="1200" dirty="0">
                  <a:solidFill>
                    <a:srgbClr val="4472C4"/>
                  </a:solidFill>
                  <a:effectLst/>
                  <a:latin typeface="Times New Roman" panose="02020603050405020304" pitchFamily="18" charset="0"/>
                  <a:ea typeface="Times New Roman" panose="02020603050405020304" pitchFamily="18" charset="0"/>
                </a:rPr>
                <a:t>Distance</a:t>
              </a:r>
              <a:r>
                <a:rPr lang="fr-FR" sz="1200" dirty="0">
                  <a:solidFill>
                    <a:srgbClr val="ED7D31"/>
                  </a:solidFill>
                  <a:effectLst/>
                  <a:latin typeface="Times New Roman" panose="02020603050405020304" pitchFamily="18" charset="0"/>
                  <a:ea typeface="Times New Roman" panose="02020603050405020304" pitchFamily="18" charset="0"/>
                </a:rPr>
                <a:t>/Présence</a:t>
              </a:r>
              <a:endParaRPr lang="fr-FR" sz="1200" dirty="0">
                <a:effectLst/>
                <a:latin typeface="Times New Roman" panose="02020603050405020304" pitchFamily="18" charset="0"/>
                <a:ea typeface="Times New Roman" panose="02020603050405020304" pitchFamily="18" charset="0"/>
              </a:endParaRPr>
            </a:p>
          </p:txBody>
        </p:sp>
        <p:sp>
          <p:nvSpPr>
            <p:cNvPr id="14" name="Zone de texte 12"/>
            <p:cNvSpPr txBox="1"/>
            <p:nvPr/>
          </p:nvSpPr>
          <p:spPr>
            <a:xfrm>
              <a:off x="6172200" y="318592"/>
              <a:ext cx="1138959" cy="8572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Aft>
                  <a:spcPts val="600"/>
                </a:spcAft>
              </a:pPr>
              <a:r>
                <a:rPr lang="fr-FR" sz="1200" dirty="0">
                  <a:effectLst/>
                  <a:latin typeface="Times New Roman" panose="02020603050405020304" pitchFamily="18" charset="0"/>
                  <a:ea typeface="Times New Roman" panose="02020603050405020304" pitchFamily="18" charset="0"/>
                </a:rPr>
                <a:t>Retour sur les outils en collectif, difficultés</a:t>
              </a:r>
            </a:p>
            <a:p>
              <a:pPr algn="just">
                <a:lnSpc>
                  <a:spcPct val="150000"/>
                </a:lnSpc>
                <a:spcAft>
                  <a:spcPts val="600"/>
                </a:spcAft>
              </a:pPr>
              <a:r>
                <a:rPr lang="fr-FR" sz="1200" b="1" dirty="0">
                  <a:effectLst/>
                  <a:latin typeface="Times New Roman" panose="02020603050405020304" pitchFamily="18" charset="0"/>
                  <a:ea typeface="Times New Roman" panose="02020603050405020304" pitchFamily="18" charset="0"/>
                </a:rPr>
                <a:t>Mise en réflexion</a:t>
              </a:r>
            </a:p>
            <a:p>
              <a:pPr algn="just">
                <a:lnSpc>
                  <a:spcPct val="150000"/>
                </a:lnSpc>
                <a:spcAft>
                  <a:spcPts val="600"/>
                </a:spcAft>
              </a:pPr>
              <a:r>
                <a:rPr lang="fr-FR" sz="1200" dirty="0">
                  <a:solidFill>
                    <a:srgbClr val="ED7D31"/>
                  </a:solidFill>
                  <a:effectLst/>
                  <a:latin typeface="Times New Roman" panose="02020603050405020304" pitchFamily="18" charset="0"/>
                  <a:ea typeface="Times New Roman" panose="02020603050405020304" pitchFamily="18" charset="0"/>
                </a:rPr>
                <a:t>Présence</a:t>
              </a:r>
              <a:endParaRPr lang="fr-FR" sz="1200" dirty="0">
                <a:effectLst/>
                <a:latin typeface="Times New Roman" panose="02020603050405020304" pitchFamily="18" charset="0"/>
                <a:ea typeface="Times New Roman" panose="02020603050405020304" pitchFamily="18" charset="0"/>
              </a:endParaRPr>
            </a:p>
          </p:txBody>
        </p:sp>
        <p:sp>
          <p:nvSpPr>
            <p:cNvPr id="15" name="Zone de texte 14"/>
            <p:cNvSpPr txBox="1"/>
            <p:nvPr/>
          </p:nvSpPr>
          <p:spPr>
            <a:xfrm>
              <a:off x="7320683" y="324842"/>
              <a:ext cx="1270867" cy="9715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Aft>
                  <a:spcPts val="600"/>
                </a:spcAft>
              </a:pPr>
              <a:r>
                <a:rPr lang="fr-FR" sz="1200" dirty="0">
                  <a:effectLst/>
                  <a:latin typeface="Times New Roman" panose="02020603050405020304" pitchFamily="18" charset="0"/>
                  <a:ea typeface="Times New Roman" panose="02020603050405020304" pitchFamily="18" charset="0"/>
                </a:rPr>
                <a:t>Réintégration des savoirs sur le terrain, écriture du projet</a:t>
              </a:r>
            </a:p>
            <a:p>
              <a:pPr algn="just">
                <a:lnSpc>
                  <a:spcPct val="150000"/>
                </a:lnSpc>
                <a:spcAft>
                  <a:spcPts val="600"/>
                </a:spcAft>
              </a:pPr>
              <a:r>
                <a:rPr lang="fr-FR" sz="1200" b="1" dirty="0">
                  <a:effectLst/>
                  <a:latin typeface="Times New Roman" panose="02020603050405020304" pitchFamily="18" charset="0"/>
                  <a:ea typeface="Times New Roman" panose="02020603050405020304" pitchFamily="18" charset="0"/>
                </a:rPr>
                <a:t>Mise en perspective</a:t>
              </a:r>
            </a:p>
            <a:p>
              <a:pPr algn="just">
                <a:lnSpc>
                  <a:spcPct val="150000"/>
                </a:lnSpc>
                <a:spcAft>
                  <a:spcPts val="600"/>
                </a:spcAft>
              </a:pPr>
              <a:r>
                <a:rPr lang="fr-FR" sz="1200" dirty="0">
                  <a:solidFill>
                    <a:srgbClr val="4472C4"/>
                  </a:solidFill>
                  <a:effectLst/>
                  <a:latin typeface="Times New Roman" panose="02020603050405020304" pitchFamily="18" charset="0"/>
                  <a:ea typeface="Times New Roman" panose="02020603050405020304" pitchFamily="18" charset="0"/>
                </a:rPr>
                <a:t>Distance</a:t>
              </a:r>
              <a:endParaRPr lang="fr-FR" sz="1200" dirty="0">
                <a:effectLst/>
                <a:latin typeface="Times New Roman" panose="02020603050405020304" pitchFamily="18" charset="0"/>
                <a:ea typeface="Times New Roman" panose="02020603050405020304" pitchFamily="18" charset="0"/>
              </a:endParaRPr>
            </a:p>
          </p:txBody>
        </p:sp>
        <p:sp>
          <p:nvSpPr>
            <p:cNvPr id="16" name="Ellipse 15"/>
            <p:cNvSpPr/>
            <p:nvPr/>
          </p:nvSpPr>
          <p:spPr>
            <a:xfrm>
              <a:off x="2352675" y="19050"/>
              <a:ext cx="1457325" cy="1409700"/>
            </a:xfrm>
            <a:prstGeom prst="ellipse">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7" name="Zone de texte 16"/>
            <p:cNvSpPr txBox="1"/>
            <p:nvPr/>
          </p:nvSpPr>
          <p:spPr>
            <a:xfrm>
              <a:off x="2443260" y="296156"/>
              <a:ext cx="1151444" cy="9334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Aft>
                  <a:spcPts val="600"/>
                </a:spcAft>
              </a:pPr>
              <a:r>
                <a:rPr lang="fr-FR" sz="1200" dirty="0">
                  <a:effectLst/>
                  <a:latin typeface="Times New Roman" panose="02020603050405020304" pitchFamily="18" charset="0"/>
                  <a:ea typeface="Times New Roman" panose="02020603050405020304" pitchFamily="18" charset="0"/>
                </a:rPr>
                <a:t>Accompagnement collectif pour la production de savoirs</a:t>
              </a:r>
            </a:p>
            <a:p>
              <a:pPr algn="just">
                <a:lnSpc>
                  <a:spcPct val="150000"/>
                </a:lnSpc>
                <a:spcAft>
                  <a:spcPts val="600"/>
                </a:spcAft>
              </a:pPr>
              <a:r>
                <a:rPr lang="fr-FR" sz="1200" b="1" dirty="0">
                  <a:effectLst/>
                  <a:latin typeface="Times New Roman" panose="02020603050405020304" pitchFamily="18" charset="0"/>
                  <a:ea typeface="Times New Roman" panose="02020603050405020304" pitchFamily="18" charset="0"/>
                </a:rPr>
                <a:t>Mise en réflexion</a:t>
              </a:r>
            </a:p>
            <a:p>
              <a:pPr algn="just">
                <a:lnSpc>
                  <a:spcPct val="150000"/>
                </a:lnSpc>
                <a:spcAft>
                  <a:spcPts val="600"/>
                </a:spcAft>
              </a:pPr>
              <a:r>
                <a:rPr lang="fr-FR" sz="1200" dirty="0">
                  <a:solidFill>
                    <a:srgbClr val="ED7D31"/>
                  </a:solidFill>
                  <a:effectLst/>
                  <a:latin typeface="Times New Roman" panose="02020603050405020304" pitchFamily="18" charset="0"/>
                  <a:ea typeface="Times New Roman" panose="02020603050405020304" pitchFamily="18" charset="0"/>
                </a:rPr>
                <a:t>Présence</a:t>
              </a:r>
              <a:r>
                <a:rPr lang="fr-FR" sz="1200" dirty="0">
                  <a:solidFill>
                    <a:srgbClr val="4472C4"/>
                  </a:solidFill>
                  <a:effectLst/>
                  <a:latin typeface="Times New Roman" panose="02020603050405020304" pitchFamily="18" charset="0"/>
                  <a:ea typeface="Times New Roman" panose="02020603050405020304" pitchFamily="18" charset="0"/>
                </a:rPr>
                <a:t>/Distance</a:t>
              </a:r>
              <a:endParaRPr lang="fr-FR" sz="1200" dirty="0">
                <a:effectLst/>
                <a:latin typeface="Times New Roman" panose="02020603050405020304" pitchFamily="18" charset="0"/>
                <a:ea typeface="Times New Roman" panose="02020603050405020304" pitchFamily="18" charset="0"/>
              </a:endParaRPr>
            </a:p>
          </p:txBody>
        </p:sp>
        <p:sp>
          <p:nvSpPr>
            <p:cNvPr id="18" name="Ellipse 17"/>
            <p:cNvSpPr/>
            <p:nvPr/>
          </p:nvSpPr>
          <p:spPr>
            <a:xfrm>
              <a:off x="3552825" y="19050"/>
              <a:ext cx="1400175" cy="1409700"/>
            </a:xfrm>
            <a:prstGeom prst="ellipse">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9" name="Zone de texte 10"/>
            <p:cNvSpPr txBox="1"/>
            <p:nvPr/>
          </p:nvSpPr>
          <p:spPr>
            <a:xfrm>
              <a:off x="3638739" y="310444"/>
              <a:ext cx="1186271" cy="8953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Aft>
                  <a:spcPts val="600"/>
                </a:spcAft>
              </a:pPr>
              <a:r>
                <a:rPr lang="fr-FR" sz="1200" dirty="0">
                  <a:effectLst/>
                  <a:latin typeface="Times New Roman" panose="02020603050405020304" pitchFamily="18" charset="0"/>
                  <a:ea typeface="Times New Roman" panose="02020603050405020304" pitchFamily="18" charset="0"/>
                </a:rPr>
                <a:t>Transmission contenus, présentation outils</a:t>
              </a:r>
            </a:p>
            <a:p>
              <a:pPr algn="just">
                <a:lnSpc>
                  <a:spcPct val="150000"/>
                </a:lnSpc>
                <a:spcAft>
                  <a:spcPts val="600"/>
                </a:spcAft>
              </a:pPr>
              <a:r>
                <a:rPr lang="fr-FR" sz="1200" b="1" dirty="0">
                  <a:effectLst/>
                  <a:latin typeface="Times New Roman" panose="02020603050405020304" pitchFamily="18" charset="0"/>
                  <a:ea typeface="Times New Roman" panose="02020603050405020304" pitchFamily="18" charset="0"/>
                </a:rPr>
                <a:t>Mise en perspective</a:t>
              </a:r>
            </a:p>
            <a:p>
              <a:pPr algn="just">
                <a:lnSpc>
                  <a:spcPct val="150000"/>
                </a:lnSpc>
                <a:spcAft>
                  <a:spcPts val="600"/>
                </a:spcAft>
              </a:pPr>
              <a:r>
                <a:rPr lang="fr-FR" sz="1200" dirty="0">
                  <a:solidFill>
                    <a:srgbClr val="ED7D31"/>
                  </a:solidFill>
                  <a:effectLst/>
                  <a:latin typeface="Times New Roman" panose="02020603050405020304" pitchFamily="18" charset="0"/>
                  <a:ea typeface="Times New Roman" panose="02020603050405020304" pitchFamily="18" charset="0"/>
                </a:rPr>
                <a:t>Présence</a:t>
              </a:r>
              <a:r>
                <a:rPr lang="fr-FR" sz="1200" dirty="0">
                  <a:solidFill>
                    <a:srgbClr val="4472C4"/>
                  </a:solidFill>
                  <a:effectLst/>
                  <a:latin typeface="Times New Roman" panose="02020603050405020304" pitchFamily="18" charset="0"/>
                  <a:ea typeface="Times New Roman" panose="02020603050405020304" pitchFamily="18" charset="0"/>
                </a:rPr>
                <a:t>/Distance</a:t>
              </a:r>
              <a:endParaRPr lang="fr-FR" sz="1200" dirty="0">
                <a:effectLst/>
                <a:latin typeface="Times New Roman" panose="02020603050405020304" pitchFamily="18" charset="0"/>
                <a:ea typeface="Times New Roman" panose="02020603050405020304" pitchFamily="18" charset="0"/>
              </a:endParaRPr>
            </a:p>
          </p:txBody>
        </p:sp>
      </p:grpSp>
      <p:sp>
        <p:nvSpPr>
          <p:cNvPr id="24" name="Flèche courbée vers la gauche 23"/>
          <p:cNvSpPr/>
          <p:nvPr/>
        </p:nvSpPr>
        <p:spPr>
          <a:xfrm>
            <a:off x="8823863" y="598333"/>
            <a:ext cx="636785" cy="234374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6" name="Rectangle 25"/>
          <p:cNvSpPr/>
          <p:nvPr/>
        </p:nvSpPr>
        <p:spPr>
          <a:xfrm>
            <a:off x="9494161" y="847620"/>
            <a:ext cx="2380258" cy="1754326"/>
          </a:xfrm>
          <a:prstGeom prst="rect">
            <a:avLst/>
          </a:prstGeom>
        </p:spPr>
        <p:txBody>
          <a:bodyPr wrap="square">
            <a:spAutoFit/>
          </a:bodyPr>
          <a:lstStyle/>
          <a:p>
            <a:pPr algn="just"/>
            <a:r>
              <a:rPr lang="fr-FR" dirty="0"/>
              <a:t>Articulation de la double alternance grâce à la conception du dispositif hybride et un accompagnement à la réflexivité.</a:t>
            </a:r>
          </a:p>
        </p:txBody>
      </p:sp>
    </p:spTree>
    <p:extLst>
      <p:ext uri="{BB962C8B-B14F-4D97-AF65-F5344CB8AC3E}">
        <p14:creationId xmlns:p14="http://schemas.microsoft.com/office/powerpoint/2010/main" val="807028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Merci pour votre attention</a:t>
            </a:r>
            <a:endParaRPr lang="fr-FR" dirty="0"/>
          </a:p>
        </p:txBody>
      </p:sp>
      <p:sp>
        <p:nvSpPr>
          <p:cNvPr id="3" name="Espace réservé du contenu 2"/>
          <p:cNvSpPr>
            <a:spLocks noGrp="1"/>
          </p:cNvSpPr>
          <p:nvPr>
            <p:ph idx="1"/>
          </p:nvPr>
        </p:nvSpPr>
        <p:spPr/>
        <p:txBody>
          <a:bodyPr/>
          <a:lstStyle/>
          <a:p>
            <a:r>
              <a:rPr lang="fr-FR" smtClean="0">
                <a:hlinkClick r:id="rId2"/>
              </a:rPr>
              <a:t>Melpomeni.papadopoulou@univ-tours.fr</a:t>
            </a:r>
            <a:r>
              <a:rPr lang="fr-FR" smtClean="0"/>
              <a:t> </a:t>
            </a:r>
            <a:endParaRPr lang="fr-FR" dirty="0"/>
          </a:p>
        </p:txBody>
      </p:sp>
      <p:sp>
        <p:nvSpPr>
          <p:cNvPr id="4" name="Espace réservé du pied de page 3"/>
          <p:cNvSpPr>
            <a:spLocks noGrp="1"/>
          </p:cNvSpPr>
          <p:nvPr>
            <p:ph type="ftr" sz="quarter" idx="11"/>
          </p:nvPr>
        </p:nvSpPr>
        <p:spPr/>
        <p:txBody>
          <a:bodyPr/>
          <a:lstStyle/>
          <a:p>
            <a:r>
              <a:rPr lang="fr-FR" smtClean="0"/>
              <a:t>PAPADOPOULOU Melpomeni, ATER, Université de Tours, EES EA 7505</a:t>
            </a:r>
            <a:endParaRPr lang="en-US" dirty="0"/>
          </a:p>
        </p:txBody>
      </p:sp>
    </p:spTree>
    <p:extLst>
      <p:ext uri="{BB962C8B-B14F-4D97-AF65-F5344CB8AC3E}">
        <p14:creationId xmlns:p14="http://schemas.microsoft.com/office/powerpoint/2010/main" val="2308025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918" y="1123837"/>
            <a:ext cx="3052989" cy="4601183"/>
          </a:xfrm>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a:bodyPr>
          <a:lstStyle/>
          <a:p>
            <a:pPr algn="just"/>
            <a:r>
              <a:rPr lang="fr-FR" sz="2400" dirty="0" smtClean="0"/>
              <a:t>Applicationnisme : conçoit </a:t>
            </a:r>
            <a:r>
              <a:rPr lang="fr-FR" sz="2400" dirty="0"/>
              <a:t>la pratique comme une application de la </a:t>
            </a:r>
            <a:r>
              <a:rPr lang="fr-FR" sz="2400" dirty="0" smtClean="0"/>
              <a:t>théorie</a:t>
            </a:r>
          </a:p>
          <a:p>
            <a:pPr algn="just"/>
            <a:r>
              <a:rPr lang="fr-FR" sz="2400" dirty="0" smtClean="0"/>
              <a:t>Question de recherche : Quelle est la relation entre </a:t>
            </a:r>
            <a:r>
              <a:rPr lang="fr-FR" sz="2400" b="1" dirty="0"/>
              <a:t>application</a:t>
            </a:r>
            <a:r>
              <a:rPr lang="fr-FR" sz="2400" dirty="0"/>
              <a:t> ou sciences appliquées, </a:t>
            </a:r>
            <a:r>
              <a:rPr lang="fr-FR" sz="2400" dirty="0" smtClean="0"/>
              <a:t>la</a:t>
            </a:r>
            <a:r>
              <a:rPr lang="fr-FR" sz="2400" b="1" dirty="0" smtClean="0"/>
              <a:t> </a:t>
            </a:r>
            <a:r>
              <a:rPr lang="fr-FR" sz="2400" b="1" dirty="0"/>
              <a:t>poursuite du savoir</a:t>
            </a:r>
            <a:r>
              <a:rPr lang="fr-FR" sz="2400" dirty="0"/>
              <a:t> et </a:t>
            </a:r>
            <a:r>
              <a:rPr lang="fr-FR" sz="2400" b="1" dirty="0"/>
              <a:t>implication </a:t>
            </a:r>
            <a:r>
              <a:rPr lang="fr-FR" sz="2400" b="1" dirty="0" smtClean="0"/>
              <a:t>humaine</a:t>
            </a:r>
            <a:r>
              <a:rPr lang="fr-FR" sz="2400" dirty="0" smtClean="0"/>
              <a:t>, la </a:t>
            </a:r>
            <a:r>
              <a:rPr lang="fr-FR" sz="2400" b="1" dirty="0"/>
              <a:t>quête du </a:t>
            </a:r>
            <a:r>
              <a:rPr lang="fr-FR" sz="2400" b="1" dirty="0" smtClean="0"/>
              <a:t>sens</a:t>
            </a:r>
            <a:r>
              <a:rPr lang="fr-FR" sz="2400" dirty="0" smtClean="0"/>
              <a:t>?</a:t>
            </a:r>
          </a:p>
          <a:p>
            <a:pPr algn="just"/>
            <a:r>
              <a:rPr lang="fr-FR" sz="2400" dirty="0" smtClean="0"/>
              <a:t>Hypothèse : </a:t>
            </a:r>
            <a:r>
              <a:rPr lang="fr-FR" sz="2400" dirty="0"/>
              <a:t>les nouvelles technologies privilégient la logique applicationniste, qu’on pourrait également nommée logique de références alors qu’en formation d’adultes ce qui prime est l’implication des apprenants, avec une logique inférentielle qui permettrait la quête </a:t>
            </a:r>
            <a:r>
              <a:rPr lang="fr-FR" sz="2400" dirty="0" smtClean="0"/>
              <a:t>du </a:t>
            </a:r>
            <a:r>
              <a:rPr lang="fr-FR" sz="2400" dirty="0"/>
              <a:t>sens</a:t>
            </a:r>
            <a:r>
              <a:rPr lang="fr-FR" sz="2400" dirty="0" smtClean="0"/>
              <a:t>.</a:t>
            </a:r>
            <a:endParaRPr lang="fr-FR" sz="2400" dirty="0"/>
          </a:p>
        </p:txBody>
      </p:sp>
      <p:sp>
        <p:nvSpPr>
          <p:cNvPr id="4" name="Espace réservé du pied de page 3"/>
          <p:cNvSpPr>
            <a:spLocks noGrp="1"/>
          </p:cNvSpPr>
          <p:nvPr>
            <p:ph type="ftr" sz="quarter" idx="11"/>
          </p:nvPr>
        </p:nvSpPr>
        <p:spPr/>
        <p:txBody>
          <a:bodyPr/>
          <a:lstStyle/>
          <a:p>
            <a:r>
              <a:rPr lang="fr-FR" smtClean="0"/>
              <a:t>PAPADOPOULOU Melpomeni, ATER, Université de Tours, EES EA 7505</a:t>
            </a:r>
            <a:endParaRPr lang="en-US" dirty="0"/>
          </a:p>
        </p:txBody>
      </p:sp>
    </p:spTree>
    <p:extLst>
      <p:ext uri="{BB962C8B-B14F-4D97-AF65-F5344CB8AC3E}">
        <p14:creationId xmlns:p14="http://schemas.microsoft.com/office/powerpoint/2010/main" val="3422061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918" y="1123837"/>
            <a:ext cx="3061781" cy="4601183"/>
          </a:xfrm>
        </p:spPr>
        <p:txBody>
          <a:bodyPr/>
          <a:lstStyle/>
          <a:p>
            <a:r>
              <a:rPr lang="fr-FR" dirty="0" smtClean="0"/>
              <a:t>Plan de communication</a:t>
            </a:r>
            <a:endParaRPr lang="fr-FR" dirty="0"/>
          </a:p>
        </p:txBody>
      </p:sp>
      <p:sp>
        <p:nvSpPr>
          <p:cNvPr id="3" name="Espace réservé du contenu 2"/>
          <p:cNvSpPr>
            <a:spLocks noGrp="1"/>
          </p:cNvSpPr>
          <p:nvPr>
            <p:ph idx="1"/>
          </p:nvPr>
        </p:nvSpPr>
        <p:spPr/>
        <p:txBody>
          <a:bodyPr>
            <a:normAutofit/>
          </a:bodyPr>
          <a:lstStyle/>
          <a:p>
            <a:pPr algn="just"/>
            <a:r>
              <a:rPr lang="fr-FR" sz="2400" b="1" dirty="0" smtClean="0"/>
              <a:t>Cadre conceptuel </a:t>
            </a:r>
            <a:r>
              <a:rPr lang="fr-FR" sz="2400" dirty="0" smtClean="0"/>
              <a:t>de notre recherche : entre technique et technologique, </a:t>
            </a:r>
            <a:r>
              <a:rPr lang="fr-FR" sz="2400" dirty="0" err="1" smtClean="0"/>
              <a:t>poiésis</a:t>
            </a:r>
            <a:r>
              <a:rPr lang="fr-FR" sz="2400" dirty="0" smtClean="0"/>
              <a:t> et praxis</a:t>
            </a:r>
          </a:p>
          <a:p>
            <a:pPr algn="just"/>
            <a:r>
              <a:rPr lang="fr-FR" sz="2400" b="1" dirty="0" smtClean="0"/>
              <a:t>Cadre contextuel et méthodologie </a:t>
            </a:r>
            <a:r>
              <a:rPr lang="fr-FR" sz="2400" dirty="0" smtClean="0"/>
              <a:t>: étude qualitative menées auprès des 4 formateurs des formations hybrides</a:t>
            </a:r>
          </a:p>
          <a:p>
            <a:pPr algn="just"/>
            <a:r>
              <a:rPr lang="fr-FR" sz="2400" b="1" dirty="0" smtClean="0"/>
              <a:t>Problématique </a:t>
            </a:r>
            <a:r>
              <a:rPr lang="fr-FR" sz="2400" dirty="0" smtClean="0"/>
              <a:t>: </a:t>
            </a:r>
            <a:r>
              <a:rPr lang="fr-FR" sz="2400" dirty="0"/>
              <a:t>C</a:t>
            </a:r>
            <a:r>
              <a:rPr lang="fr-FR" sz="2400" dirty="0" smtClean="0"/>
              <a:t>omment </a:t>
            </a:r>
            <a:r>
              <a:rPr lang="fr-FR" sz="2400" dirty="0"/>
              <a:t>l’organisation de l’alternance entre présence et distance, en utilisant les nouvelles </a:t>
            </a:r>
            <a:r>
              <a:rPr lang="fr-FR" sz="2400" dirty="0" smtClean="0"/>
              <a:t>technologies permet-elle </a:t>
            </a:r>
            <a:r>
              <a:rPr lang="fr-FR" sz="2400" dirty="0"/>
              <a:t>l’articulation entre application et implication de l’apprenant</a:t>
            </a:r>
            <a:r>
              <a:rPr lang="fr-FR" sz="2400" dirty="0" smtClean="0"/>
              <a:t>.</a:t>
            </a:r>
          </a:p>
          <a:p>
            <a:pPr algn="just"/>
            <a:r>
              <a:rPr lang="fr-FR" sz="2400" b="1" dirty="0" smtClean="0"/>
              <a:t>Analyse et discussions des résultats </a:t>
            </a:r>
            <a:r>
              <a:rPr lang="fr-FR" sz="2400" dirty="0" smtClean="0"/>
              <a:t>: une triple mise en action d’une alternance double en formation hybride</a:t>
            </a:r>
          </a:p>
        </p:txBody>
      </p:sp>
      <p:sp>
        <p:nvSpPr>
          <p:cNvPr id="4" name="Espace réservé du pied de page 3"/>
          <p:cNvSpPr>
            <a:spLocks noGrp="1"/>
          </p:cNvSpPr>
          <p:nvPr>
            <p:ph type="ftr" sz="quarter" idx="11"/>
          </p:nvPr>
        </p:nvSpPr>
        <p:spPr/>
        <p:txBody>
          <a:bodyPr/>
          <a:lstStyle/>
          <a:p>
            <a:r>
              <a:rPr lang="fr-FR" smtClean="0"/>
              <a:t>PAPADOPOULOU Melpomeni, ATER, Université de Tours, EES EA 7505</a:t>
            </a:r>
            <a:endParaRPr lang="en-US" dirty="0"/>
          </a:p>
        </p:txBody>
      </p:sp>
    </p:spTree>
    <p:extLst>
      <p:ext uri="{BB962C8B-B14F-4D97-AF65-F5344CB8AC3E}">
        <p14:creationId xmlns:p14="http://schemas.microsoft.com/office/powerpoint/2010/main" val="464223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technique : entre poièsis et praxis</a:t>
            </a:r>
            <a:endParaRPr lang="fr-FR" dirty="0"/>
          </a:p>
        </p:txBody>
      </p:sp>
      <p:sp>
        <p:nvSpPr>
          <p:cNvPr id="3" name="Espace réservé du contenu 2"/>
          <p:cNvSpPr>
            <a:spLocks noGrp="1"/>
          </p:cNvSpPr>
          <p:nvPr>
            <p:ph idx="1"/>
          </p:nvPr>
        </p:nvSpPr>
        <p:spPr/>
        <p:txBody>
          <a:bodyPr>
            <a:noAutofit/>
          </a:bodyPr>
          <a:lstStyle/>
          <a:p>
            <a:pPr algn="just"/>
            <a:r>
              <a:rPr lang="fr-FR" sz="2400" b="1" dirty="0" smtClean="0"/>
              <a:t>Technique </a:t>
            </a:r>
            <a:r>
              <a:rPr lang="fr-FR" sz="2400" dirty="0"/>
              <a:t>«  ensemble de procédés bien définis et transmissibles, destinés à produire certains résultats jugés utiles » (Lalande, 1993</a:t>
            </a:r>
            <a:r>
              <a:rPr lang="fr-FR" sz="2400" dirty="0" smtClean="0"/>
              <a:t>).</a:t>
            </a:r>
          </a:p>
          <a:p>
            <a:pPr algn="just"/>
            <a:r>
              <a:rPr lang="fr-FR" sz="2400" b="1" dirty="0"/>
              <a:t>Tékhnê </a:t>
            </a:r>
            <a:r>
              <a:rPr lang="fr-FR" sz="2400" dirty="0"/>
              <a:t>(</a:t>
            </a:r>
            <a:r>
              <a:rPr lang="el-GR" sz="2400" dirty="0"/>
              <a:t>τ</a:t>
            </a:r>
            <a:r>
              <a:rPr lang="fr-FR" sz="2400" dirty="0" err="1"/>
              <a:t>έχνη</a:t>
            </a:r>
            <a:r>
              <a:rPr lang="fr-FR" sz="2400" dirty="0"/>
              <a:t>) « arts, industrie, habileté </a:t>
            </a:r>
            <a:r>
              <a:rPr lang="fr-FR" sz="2400" dirty="0" smtClean="0"/>
              <a:t>».</a:t>
            </a:r>
          </a:p>
          <a:p>
            <a:pPr algn="just"/>
            <a:r>
              <a:rPr lang="fr-FR" sz="2400" b="1" dirty="0" smtClean="0"/>
              <a:t>Poièsis </a:t>
            </a:r>
            <a:r>
              <a:rPr lang="fr-FR" sz="2400" dirty="0" smtClean="0"/>
              <a:t>: l’action de créer. Poieô : fabriquer, faire. </a:t>
            </a:r>
            <a:r>
              <a:rPr lang="fr-FR" sz="2400" dirty="0"/>
              <a:t>« La fin poursuivie est extérieure au producteur » (Bougès, 2011, p. 194</a:t>
            </a:r>
            <a:r>
              <a:rPr lang="fr-FR" sz="2400" dirty="0" smtClean="0"/>
              <a:t>). « </a:t>
            </a:r>
            <a:r>
              <a:rPr lang="fr-FR" sz="2400" dirty="0"/>
              <a:t>activité éthiquement neutre, susceptible d'un bon ou d'un mauvais </a:t>
            </a:r>
            <a:r>
              <a:rPr lang="fr-FR" sz="2400" dirty="0" smtClean="0"/>
              <a:t>usage » (</a:t>
            </a:r>
            <a:r>
              <a:rPr lang="fr-FR" sz="2400" dirty="0" err="1" smtClean="0"/>
              <a:t>Cavenet</a:t>
            </a:r>
            <a:r>
              <a:rPr lang="fr-FR" sz="2400" dirty="0" smtClean="0"/>
              <a:t>, 2003, p. 60).</a:t>
            </a:r>
          </a:p>
          <a:p>
            <a:pPr algn="just"/>
            <a:r>
              <a:rPr lang="fr-FR" sz="2400" b="1" dirty="0" smtClean="0"/>
              <a:t>Praxis</a:t>
            </a:r>
            <a:r>
              <a:rPr lang="fr-FR" sz="2400" dirty="0" smtClean="0"/>
              <a:t> : le faire dans l’action. « </a:t>
            </a:r>
            <a:r>
              <a:rPr lang="fr-FR" sz="2400" dirty="0"/>
              <a:t> « La praxis </a:t>
            </a:r>
            <a:r>
              <a:rPr lang="fr-FR" sz="2400" dirty="0" smtClean="0"/>
              <a:t>est </a:t>
            </a:r>
            <a:r>
              <a:rPr lang="fr-FR" sz="2400" dirty="0"/>
              <a:t>sa fin à elle-même qui est le vivre bien, la vie </a:t>
            </a:r>
            <a:r>
              <a:rPr lang="fr-FR" sz="2400" dirty="0" smtClean="0"/>
              <a:t>vertueuse »</a:t>
            </a:r>
            <a:r>
              <a:rPr lang="fr-FR" sz="2400" dirty="0"/>
              <a:t> (Bougès, 2011, p. 194</a:t>
            </a:r>
            <a:r>
              <a:rPr lang="fr-FR" sz="2400" dirty="0" smtClean="0"/>
              <a:t>). </a:t>
            </a:r>
            <a:r>
              <a:rPr lang="fr-FR" sz="2400" dirty="0"/>
              <a:t>Elle ne se réduit pas à une méthode en vue d’une production, d’une fin mais propose plutôt une forme d’existence humaine. </a:t>
            </a:r>
          </a:p>
        </p:txBody>
      </p:sp>
      <p:sp>
        <p:nvSpPr>
          <p:cNvPr id="4" name="Espace réservé du pied de page 3"/>
          <p:cNvSpPr>
            <a:spLocks noGrp="1"/>
          </p:cNvSpPr>
          <p:nvPr>
            <p:ph type="ftr" sz="quarter" idx="11"/>
          </p:nvPr>
        </p:nvSpPr>
        <p:spPr/>
        <p:txBody>
          <a:bodyPr/>
          <a:lstStyle/>
          <a:p>
            <a:r>
              <a:rPr lang="fr-FR" smtClean="0"/>
              <a:t>PAPADOPOULOU Melpomeni, ATER, Université de Tours, EES EA 7505</a:t>
            </a:r>
            <a:endParaRPr lang="en-US" dirty="0"/>
          </a:p>
        </p:txBody>
      </p:sp>
    </p:spTree>
    <p:extLst>
      <p:ext uri="{BB962C8B-B14F-4D97-AF65-F5344CB8AC3E}">
        <p14:creationId xmlns:p14="http://schemas.microsoft.com/office/powerpoint/2010/main" val="4101577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technologie : un phénomène socio-économique</a:t>
            </a:r>
            <a:endParaRPr lang="fr-FR" dirty="0"/>
          </a:p>
        </p:txBody>
      </p:sp>
      <p:sp>
        <p:nvSpPr>
          <p:cNvPr id="3" name="Espace réservé du contenu 2"/>
          <p:cNvSpPr>
            <a:spLocks noGrp="1"/>
          </p:cNvSpPr>
          <p:nvPr>
            <p:ph idx="1"/>
          </p:nvPr>
        </p:nvSpPr>
        <p:spPr/>
        <p:txBody>
          <a:bodyPr>
            <a:normAutofit/>
          </a:bodyPr>
          <a:lstStyle/>
          <a:p>
            <a:pPr algn="just"/>
            <a:r>
              <a:rPr lang="fr-FR" sz="2400" dirty="0" smtClean="0"/>
              <a:t>Technologie : </a:t>
            </a:r>
            <a:r>
              <a:rPr lang="fr-FR" sz="2400" dirty="0"/>
              <a:t>technique, </a:t>
            </a:r>
            <a:r>
              <a:rPr lang="el-GR" sz="2400" dirty="0"/>
              <a:t>τέχνη</a:t>
            </a:r>
            <a:r>
              <a:rPr lang="fr-FR" sz="2400" dirty="0"/>
              <a:t> (technè) et </a:t>
            </a:r>
            <a:r>
              <a:rPr lang="el-GR" sz="2400" dirty="0"/>
              <a:t>λόγος</a:t>
            </a:r>
            <a:r>
              <a:rPr lang="fr-FR" sz="2400" dirty="0"/>
              <a:t> (logos), la raison, </a:t>
            </a:r>
            <a:r>
              <a:rPr lang="fr-FR" sz="2400" dirty="0" smtClean="0"/>
              <a:t>l’argument.</a:t>
            </a:r>
          </a:p>
          <a:p>
            <a:pPr algn="just"/>
            <a:r>
              <a:rPr lang="fr-FR" sz="2400" dirty="0" smtClean="0"/>
              <a:t>Définition : la </a:t>
            </a:r>
            <a:r>
              <a:rPr lang="fr-FR" sz="2400" dirty="0"/>
              <a:t>« science, traité des arts en général </a:t>
            </a:r>
            <a:r>
              <a:rPr lang="fr-FR" sz="2400" dirty="0" smtClean="0"/>
              <a:t>», «</a:t>
            </a:r>
            <a:r>
              <a:rPr lang="fr-FR" sz="2400" dirty="0"/>
              <a:t> l’ensemble des termes propres à un art, à une science, à un métier » (Académie française, 1932, p. 2:641</a:t>
            </a:r>
            <a:r>
              <a:rPr lang="fr-FR" sz="2400" dirty="0" smtClean="0"/>
              <a:t>)</a:t>
            </a:r>
          </a:p>
          <a:p>
            <a:pPr algn="just"/>
            <a:r>
              <a:rPr lang="fr-FR" sz="2400" dirty="0" smtClean="0"/>
              <a:t>Alliance </a:t>
            </a:r>
            <a:r>
              <a:rPr lang="fr-FR" sz="2400" dirty="0"/>
              <a:t>de la technique, « de la science et de l’industrie dans le contexte d’une économie capitaliste » basée sur l’innovation (</a:t>
            </a:r>
            <a:r>
              <a:rPr lang="fr-FR" sz="2400" dirty="0" err="1"/>
              <a:t>Albero</a:t>
            </a:r>
            <a:r>
              <a:rPr lang="fr-FR" sz="2400" dirty="0"/>
              <a:t>, 2004, pp. 36-37)</a:t>
            </a:r>
          </a:p>
        </p:txBody>
      </p:sp>
      <p:sp>
        <p:nvSpPr>
          <p:cNvPr id="4" name="Espace réservé du pied de page 3"/>
          <p:cNvSpPr>
            <a:spLocks noGrp="1"/>
          </p:cNvSpPr>
          <p:nvPr>
            <p:ph type="ftr" sz="quarter" idx="11"/>
          </p:nvPr>
        </p:nvSpPr>
        <p:spPr/>
        <p:txBody>
          <a:bodyPr/>
          <a:lstStyle/>
          <a:p>
            <a:r>
              <a:rPr lang="fr-FR" smtClean="0"/>
              <a:t>PAPADOPOULOU Melpomeni, ATER, Université de Tours, EES EA 7505</a:t>
            </a:r>
            <a:endParaRPr lang="en-US" dirty="0"/>
          </a:p>
        </p:txBody>
      </p:sp>
    </p:spTree>
    <p:extLst>
      <p:ext uri="{BB962C8B-B14F-4D97-AF65-F5344CB8AC3E}">
        <p14:creationId xmlns:p14="http://schemas.microsoft.com/office/powerpoint/2010/main" val="2793211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060" y="2887477"/>
            <a:ext cx="2860984" cy="754390"/>
          </a:xfrm>
        </p:spPr>
        <p:txBody>
          <a:bodyPr>
            <a:normAutofit fontScale="90000"/>
          </a:bodyPr>
          <a:lstStyle/>
          <a:p>
            <a:r>
              <a:rPr lang="fr-FR" dirty="0" smtClean="0"/>
              <a:t>Problématique de recherche</a:t>
            </a:r>
            <a:endParaRPr lang="fr-FR" dirty="0"/>
          </a:p>
        </p:txBody>
      </p:sp>
      <p:sp>
        <p:nvSpPr>
          <p:cNvPr id="3" name="Espace réservé du contenu 2"/>
          <p:cNvSpPr>
            <a:spLocks noGrp="1"/>
          </p:cNvSpPr>
          <p:nvPr>
            <p:ph idx="1"/>
          </p:nvPr>
        </p:nvSpPr>
        <p:spPr>
          <a:xfrm>
            <a:off x="3514968" y="765765"/>
            <a:ext cx="8353167" cy="5334589"/>
          </a:xfrm>
        </p:spPr>
        <p:txBody>
          <a:bodyPr>
            <a:normAutofit/>
          </a:bodyPr>
          <a:lstStyle/>
          <a:p>
            <a:pPr algn="just"/>
            <a:r>
              <a:rPr lang="fr-FR" b="1" dirty="0" smtClean="0"/>
              <a:t>Question de départ</a:t>
            </a:r>
            <a:r>
              <a:rPr lang="fr-FR" dirty="0" smtClean="0"/>
              <a:t> : La </a:t>
            </a:r>
            <a:r>
              <a:rPr lang="fr-FR" dirty="0"/>
              <a:t>technologie nous amène-t-elle vers une utilisation applicationniste de la technique, en nous </a:t>
            </a:r>
            <a:r>
              <a:rPr lang="fr-FR" dirty="0" smtClean="0"/>
              <a:t>renfermant </a:t>
            </a:r>
            <a:r>
              <a:rPr lang="fr-FR" dirty="0"/>
              <a:t>sur le seul faire, la poièsis où on doit « consommer le temps à des fins exclusivement utiles » (Salomon, 1992, p. 203) ou nous permet-elle de penser davantage notre nature et existence dans le monde, à donner du sens à nos pratiques, formations, à notre vie, en se basant sur la praxis </a:t>
            </a:r>
            <a:r>
              <a:rPr lang="fr-FR" dirty="0" smtClean="0"/>
              <a:t>?</a:t>
            </a:r>
          </a:p>
          <a:p>
            <a:pPr algn="just"/>
            <a:endParaRPr lang="fr-FR" dirty="0" smtClean="0"/>
          </a:p>
          <a:p>
            <a:pPr algn="just"/>
            <a:endParaRPr lang="fr-FR" dirty="0"/>
          </a:p>
          <a:p>
            <a:pPr algn="just"/>
            <a:endParaRPr lang="fr-FR" dirty="0" smtClean="0"/>
          </a:p>
          <a:p>
            <a:pPr algn="just"/>
            <a:endParaRPr lang="fr-FR" dirty="0"/>
          </a:p>
          <a:p>
            <a:pPr algn="just"/>
            <a:endParaRPr lang="fr-FR" dirty="0" smtClean="0"/>
          </a:p>
          <a:p>
            <a:pPr algn="just"/>
            <a:r>
              <a:rPr lang="fr-FR" b="1" dirty="0" smtClean="0"/>
              <a:t>Problématique</a:t>
            </a:r>
            <a:r>
              <a:rPr lang="fr-FR" dirty="0" smtClean="0"/>
              <a:t> : </a:t>
            </a:r>
            <a:r>
              <a:rPr lang="fr-FR" dirty="0"/>
              <a:t>C</a:t>
            </a:r>
            <a:r>
              <a:rPr lang="fr-FR" dirty="0" smtClean="0"/>
              <a:t>omment </a:t>
            </a:r>
            <a:r>
              <a:rPr lang="fr-FR" dirty="0"/>
              <a:t>l’organisation de l’alternance entre présence et distance, en utilisant les nouvelles </a:t>
            </a:r>
            <a:r>
              <a:rPr lang="fr-FR" dirty="0" smtClean="0"/>
              <a:t>technologies permet-elle </a:t>
            </a:r>
            <a:r>
              <a:rPr lang="fr-FR" dirty="0"/>
              <a:t>l’articulation entre application et implication de </a:t>
            </a:r>
            <a:r>
              <a:rPr lang="fr-FR" dirty="0" smtClean="0"/>
              <a:t>l’apprenant?</a:t>
            </a:r>
          </a:p>
        </p:txBody>
      </p:sp>
      <p:sp>
        <p:nvSpPr>
          <p:cNvPr id="4" name="Espace réservé du pied de page 3"/>
          <p:cNvSpPr>
            <a:spLocks noGrp="1"/>
          </p:cNvSpPr>
          <p:nvPr>
            <p:ph type="ftr" sz="quarter" idx="11"/>
          </p:nvPr>
        </p:nvSpPr>
        <p:spPr/>
        <p:txBody>
          <a:bodyPr/>
          <a:lstStyle/>
          <a:p>
            <a:r>
              <a:rPr lang="fr-FR" smtClean="0"/>
              <a:t>PAPADOPOULOU Melpomeni, ATER, Université de Tours, EES EA 7505</a:t>
            </a:r>
            <a:endParaRPr lang="en-US" dirty="0"/>
          </a:p>
        </p:txBody>
      </p:sp>
      <p:graphicFrame>
        <p:nvGraphicFramePr>
          <p:cNvPr id="7" name="Tableau 6"/>
          <p:cNvGraphicFramePr>
            <a:graphicFrameLocks noGrp="1"/>
          </p:cNvGraphicFramePr>
          <p:nvPr>
            <p:extLst>
              <p:ext uri="{D42A27DB-BD31-4B8C-83A1-F6EECF244321}">
                <p14:modId xmlns:p14="http://schemas.microsoft.com/office/powerpoint/2010/main" val="1051726884"/>
              </p:ext>
            </p:extLst>
          </p:nvPr>
        </p:nvGraphicFramePr>
        <p:xfrm>
          <a:off x="3869268" y="2740530"/>
          <a:ext cx="5911517" cy="2194560"/>
        </p:xfrm>
        <a:graphic>
          <a:graphicData uri="http://schemas.openxmlformats.org/drawingml/2006/table">
            <a:tbl>
              <a:tblPr firstRow="1" firstCol="1" bandRow="1">
                <a:tableStyleId>{46F890A9-2807-4EBB-B81D-B2AA78EC7F39}</a:tableStyleId>
              </a:tblPr>
              <a:tblGrid>
                <a:gridCol w="3281588">
                  <a:extLst>
                    <a:ext uri="{9D8B030D-6E8A-4147-A177-3AD203B41FA5}">
                      <a16:colId xmlns:a16="http://schemas.microsoft.com/office/drawing/2014/main" val="1862061664"/>
                    </a:ext>
                  </a:extLst>
                </a:gridCol>
                <a:gridCol w="2629929">
                  <a:extLst>
                    <a:ext uri="{9D8B030D-6E8A-4147-A177-3AD203B41FA5}">
                      <a16:colId xmlns:a16="http://schemas.microsoft.com/office/drawing/2014/main" val="2423625119"/>
                    </a:ext>
                  </a:extLst>
                </a:gridCol>
              </a:tblGrid>
              <a:tr h="274320">
                <a:tc>
                  <a:txBody>
                    <a:bodyPr/>
                    <a:lstStyle/>
                    <a:p>
                      <a:pPr algn="just">
                        <a:lnSpc>
                          <a:spcPct val="150000"/>
                        </a:lnSpc>
                        <a:spcAft>
                          <a:spcPts val="600"/>
                        </a:spcAft>
                      </a:pPr>
                      <a:r>
                        <a:rPr lang="fr-FR" sz="1200" b="1" dirty="0">
                          <a:effectLst/>
                        </a:rPr>
                        <a:t>Application</a:t>
                      </a:r>
                      <a:endParaRPr lang="fr-F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600"/>
                        </a:spcAft>
                      </a:pPr>
                      <a:r>
                        <a:rPr lang="fr-FR" sz="1200" b="1" dirty="0">
                          <a:effectLst/>
                        </a:rPr>
                        <a:t>Implication</a:t>
                      </a:r>
                      <a:endParaRPr lang="fr-F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37953895"/>
                  </a:ext>
                </a:extLst>
              </a:tr>
              <a:tr h="274320">
                <a:tc>
                  <a:txBody>
                    <a:bodyPr/>
                    <a:lstStyle/>
                    <a:p>
                      <a:pPr algn="just">
                        <a:lnSpc>
                          <a:spcPct val="150000"/>
                        </a:lnSpc>
                        <a:spcAft>
                          <a:spcPts val="600"/>
                        </a:spcAft>
                      </a:pPr>
                      <a:r>
                        <a:rPr lang="fr-FR" sz="1200" b="1" dirty="0">
                          <a:effectLst/>
                        </a:rPr>
                        <a:t>Poièsis</a:t>
                      </a:r>
                      <a:endParaRPr lang="fr-F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600"/>
                        </a:spcAft>
                      </a:pPr>
                      <a:r>
                        <a:rPr lang="fr-FR" sz="1200" b="1" dirty="0">
                          <a:effectLst/>
                        </a:rPr>
                        <a:t>Praxis</a:t>
                      </a:r>
                      <a:endParaRPr lang="fr-F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98264152"/>
                  </a:ext>
                </a:extLst>
              </a:tr>
              <a:tr h="274320">
                <a:tc>
                  <a:txBody>
                    <a:bodyPr/>
                    <a:lstStyle/>
                    <a:p>
                      <a:pPr algn="just">
                        <a:lnSpc>
                          <a:spcPct val="150000"/>
                        </a:lnSpc>
                        <a:spcAft>
                          <a:spcPts val="600"/>
                        </a:spcAft>
                      </a:pPr>
                      <a:r>
                        <a:rPr lang="fr-FR" sz="1200" b="1" dirty="0">
                          <a:effectLst/>
                        </a:rPr>
                        <a:t>La poursuite du savoir</a:t>
                      </a:r>
                      <a:endParaRPr lang="fr-F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600"/>
                        </a:spcAft>
                      </a:pPr>
                      <a:r>
                        <a:rPr lang="fr-FR" sz="1200" b="1">
                          <a:effectLst/>
                        </a:rPr>
                        <a:t>La quête du sens</a:t>
                      </a:r>
                      <a:endParaRPr lang="fr-FR"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39748623"/>
                  </a:ext>
                </a:extLst>
              </a:tr>
              <a:tr h="274320">
                <a:tc>
                  <a:txBody>
                    <a:bodyPr/>
                    <a:lstStyle/>
                    <a:p>
                      <a:pPr algn="just">
                        <a:lnSpc>
                          <a:spcPct val="150000"/>
                        </a:lnSpc>
                        <a:spcAft>
                          <a:spcPts val="600"/>
                        </a:spcAft>
                      </a:pPr>
                      <a:r>
                        <a:rPr lang="fr-FR" sz="1200" b="1" dirty="0">
                          <a:effectLst/>
                        </a:rPr>
                        <a:t>Contenu</a:t>
                      </a:r>
                      <a:endParaRPr lang="fr-F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600"/>
                        </a:spcAft>
                      </a:pPr>
                      <a:r>
                        <a:rPr lang="fr-FR" sz="1200" b="1" dirty="0">
                          <a:effectLst/>
                        </a:rPr>
                        <a:t>Expérience</a:t>
                      </a:r>
                      <a:endParaRPr lang="fr-F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29108908"/>
                  </a:ext>
                </a:extLst>
              </a:tr>
              <a:tr h="274320">
                <a:tc>
                  <a:txBody>
                    <a:bodyPr/>
                    <a:lstStyle/>
                    <a:p>
                      <a:pPr algn="just">
                        <a:lnSpc>
                          <a:spcPct val="150000"/>
                        </a:lnSpc>
                        <a:spcAft>
                          <a:spcPts val="600"/>
                        </a:spcAft>
                      </a:pPr>
                      <a:r>
                        <a:rPr lang="fr-FR" sz="1200" b="1" dirty="0">
                          <a:effectLst/>
                        </a:rPr>
                        <a:t>Références</a:t>
                      </a:r>
                      <a:endParaRPr lang="fr-F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600"/>
                        </a:spcAft>
                      </a:pPr>
                      <a:r>
                        <a:rPr lang="fr-FR" sz="1200" b="1">
                          <a:effectLst/>
                        </a:rPr>
                        <a:t>Inférences</a:t>
                      </a:r>
                      <a:endParaRPr lang="fr-FR"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49427147"/>
                  </a:ext>
                </a:extLst>
              </a:tr>
              <a:tr h="274320">
                <a:tc>
                  <a:txBody>
                    <a:bodyPr/>
                    <a:lstStyle/>
                    <a:p>
                      <a:pPr algn="just">
                        <a:lnSpc>
                          <a:spcPct val="150000"/>
                        </a:lnSpc>
                        <a:spcAft>
                          <a:spcPts val="600"/>
                        </a:spcAft>
                      </a:pPr>
                      <a:r>
                        <a:rPr lang="fr-FR" sz="1200" b="1" dirty="0">
                          <a:effectLst/>
                        </a:rPr>
                        <a:t>Sciences</a:t>
                      </a:r>
                      <a:endParaRPr lang="fr-F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600"/>
                        </a:spcAft>
                      </a:pPr>
                      <a:r>
                        <a:rPr lang="fr-FR" sz="1200" b="1">
                          <a:effectLst/>
                        </a:rPr>
                        <a:t>Humanités</a:t>
                      </a:r>
                      <a:endParaRPr lang="fr-FR"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436119"/>
                  </a:ext>
                </a:extLst>
              </a:tr>
              <a:tr h="274320">
                <a:tc>
                  <a:txBody>
                    <a:bodyPr/>
                    <a:lstStyle/>
                    <a:p>
                      <a:pPr algn="just">
                        <a:lnSpc>
                          <a:spcPct val="150000"/>
                        </a:lnSpc>
                        <a:spcAft>
                          <a:spcPts val="600"/>
                        </a:spcAft>
                      </a:pPr>
                      <a:r>
                        <a:rPr lang="fr-FR" sz="1200" b="1" dirty="0">
                          <a:effectLst/>
                        </a:rPr>
                        <a:t>Technologie</a:t>
                      </a:r>
                      <a:endParaRPr lang="fr-F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600"/>
                        </a:spcAft>
                      </a:pPr>
                      <a:r>
                        <a:rPr lang="fr-FR" sz="1200" b="1">
                          <a:effectLst/>
                        </a:rPr>
                        <a:t>Formation d’adultes</a:t>
                      </a:r>
                      <a:endParaRPr lang="fr-FR"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0887723"/>
                  </a:ext>
                </a:extLst>
              </a:tr>
              <a:tr h="274320">
                <a:tc>
                  <a:txBody>
                    <a:bodyPr/>
                    <a:lstStyle/>
                    <a:p>
                      <a:pPr algn="just">
                        <a:lnSpc>
                          <a:spcPct val="150000"/>
                        </a:lnSpc>
                        <a:spcAft>
                          <a:spcPts val="600"/>
                        </a:spcAft>
                      </a:pPr>
                      <a:r>
                        <a:rPr lang="fr-FR" sz="1200" b="1" dirty="0">
                          <a:effectLst/>
                        </a:rPr>
                        <a:t>Technique</a:t>
                      </a:r>
                      <a:endParaRPr lang="fr-F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600"/>
                        </a:spcAft>
                      </a:pPr>
                      <a:r>
                        <a:rPr lang="fr-FR" sz="1200" b="1" dirty="0">
                          <a:effectLst/>
                        </a:rPr>
                        <a:t>Ethique</a:t>
                      </a:r>
                      <a:endParaRPr lang="fr-F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8787505"/>
                  </a:ext>
                </a:extLst>
              </a:tr>
            </a:tbl>
          </a:graphicData>
        </a:graphic>
      </p:graphicFrame>
    </p:spTree>
    <p:extLst>
      <p:ext uri="{BB962C8B-B14F-4D97-AF65-F5344CB8AC3E}">
        <p14:creationId xmlns:p14="http://schemas.microsoft.com/office/powerpoint/2010/main" val="664047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 et méthode</a:t>
            </a:r>
            <a:r>
              <a:rPr lang="fr-FR" dirty="0"/>
              <a:t> de recherche </a:t>
            </a:r>
          </a:p>
        </p:txBody>
      </p:sp>
      <p:sp>
        <p:nvSpPr>
          <p:cNvPr id="3" name="Espace réservé du contenu 2"/>
          <p:cNvSpPr>
            <a:spLocks noGrp="1"/>
          </p:cNvSpPr>
          <p:nvPr>
            <p:ph idx="1"/>
          </p:nvPr>
        </p:nvSpPr>
        <p:spPr>
          <a:xfrm>
            <a:off x="3869268" y="194080"/>
            <a:ext cx="7315200" cy="2524405"/>
          </a:xfrm>
        </p:spPr>
        <p:txBody>
          <a:bodyPr>
            <a:normAutofit/>
          </a:bodyPr>
          <a:lstStyle/>
          <a:p>
            <a:pPr algn="just"/>
            <a:r>
              <a:rPr lang="fr-FR" dirty="0" smtClean="0"/>
              <a:t>Recherche qualitative : </a:t>
            </a:r>
          </a:p>
          <a:p>
            <a:pPr lvl="1" algn="just"/>
            <a:r>
              <a:rPr lang="fr-FR" dirty="0" smtClean="0"/>
              <a:t>4 formateurs d’adultes d’un dispositif hybride</a:t>
            </a:r>
          </a:p>
          <a:p>
            <a:pPr lvl="1" algn="just"/>
            <a:r>
              <a:rPr lang="fr-FR" dirty="0" smtClean="0"/>
              <a:t>entretiens semi-directifs</a:t>
            </a:r>
          </a:p>
          <a:p>
            <a:pPr lvl="1" algn="just"/>
            <a:r>
              <a:rPr lang="fr-FR" dirty="0" smtClean="0"/>
              <a:t>entretiens d’explicitation (</a:t>
            </a:r>
            <a:r>
              <a:rPr lang="fr-FR" dirty="0"/>
              <a:t>Vermersch, 2010)</a:t>
            </a:r>
            <a:r>
              <a:rPr lang="fr-FR" dirty="0" smtClean="0"/>
              <a:t> </a:t>
            </a:r>
          </a:p>
          <a:p>
            <a:pPr lvl="1" algn="just"/>
            <a:r>
              <a:rPr lang="fr-FR" dirty="0" smtClean="0"/>
              <a:t>Analyse thématique (</a:t>
            </a:r>
            <a:r>
              <a:rPr lang="fr-FR" dirty="0" err="1" smtClean="0"/>
              <a:t>Bardin</a:t>
            </a:r>
            <a:r>
              <a:rPr lang="fr-FR" dirty="0" smtClean="0"/>
              <a:t>, 2013)</a:t>
            </a:r>
          </a:p>
          <a:p>
            <a:pPr lvl="1" algn="just"/>
            <a:r>
              <a:rPr lang="fr-FR" dirty="0" smtClean="0"/>
              <a:t>Analyse tableau à double entrée</a:t>
            </a:r>
          </a:p>
          <a:p>
            <a:pPr lvl="1" algn="just"/>
            <a:endParaRPr lang="fr-FR" dirty="0" smtClean="0"/>
          </a:p>
          <a:p>
            <a:pPr lvl="1" algn="just"/>
            <a:endParaRPr lang="fr-FR" dirty="0"/>
          </a:p>
        </p:txBody>
      </p:sp>
      <p:sp>
        <p:nvSpPr>
          <p:cNvPr id="4" name="Espace réservé du pied de page 3"/>
          <p:cNvSpPr>
            <a:spLocks noGrp="1"/>
          </p:cNvSpPr>
          <p:nvPr>
            <p:ph type="ftr" sz="quarter" idx="11"/>
          </p:nvPr>
        </p:nvSpPr>
        <p:spPr/>
        <p:txBody>
          <a:bodyPr/>
          <a:lstStyle/>
          <a:p>
            <a:r>
              <a:rPr lang="fr-FR" smtClean="0"/>
              <a:t>PAPADOPOULOU Melpomeni, ATER, Université de Tours, EES EA 7505</a:t>
            </a:r>
            <a:endParaRPr lang="en-US" dirty="0"/>
          </a:p>
        </p:txBody>
      </p:sp>
      <p:pic>
        <p:nvPicPr>
          <p:cNvPr id="5" name="Image 4"/>
          <p:cNvPicPr/>
          <p:nvPr/>
        </p:nvPicPr>
        <p:blipFill>
          <a:blip r:embed="rId2">
            <a:extLst>
              <a:ext uri="{28A0092B-C50C-407E-A947-70E740481C1C}">
                <a14:useLocalDpi xmlns:a14="http://schemas.microsoft.com/office/drawing/2010/main" val="0"/>
              </a:ext>
            </a:extLst>
          </a:blip>
          <a:stretch>
            <a:fillRect/>
          </a:stretch>
        </p:blipFill>
        <p:spPr>
          <a:xfrm>
            <a:off x="3869268" y="2224216"/>
            <a:ext cx="7315200" cy="4132134"/>
          </a:xfrm>
          <a:prstGeom prst="rect">
            <a:avLst/>
          </a:prstGeom>
        </p:spPr>
      </p:pic>
    </p:spTree>
    <p:extLst>
      <p:ext uri="{BB962C8B-B14F-4D97-AF65-F5344CB8AC3E}">
        <p14:creationId xmlns:p14="http://schemas.microsoft.com/office/powerpoint/2010/main" val="3582552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Analyse des données : </a:t>
            </a:r>
            <a:br>
              <a:rPr lang="fr-FR" dirty="0" smtClean="0"/>
            </a:br>
            <a:r>
              <a:rPr lang="fr-FR" dirty="0" smtClean="0"/>
              <a:t>Primat délibératif</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lgn="just">
              <a:buNone/>
            </a:pPr>
            <a:r>
              <a:rPr lang="fr-FR" dirty="0" smtClean="0"/>
              <a:t>Raison sensible à </a:t>
            </a:r>
            <a:r>
              <a:rPr lang="fr-FR" b="1" dirty="0" smtClean="0"/>
              <a:t>distance </a:t>
            </a:r>
            <a:r>
              <a:rPr lang="fr-FR" dirty="0" smtClean="0"/>
              <a:t>: </a:t>
            </a:r>
          </a:p>
          <a:p>
            <a:pPr marL="845820" lvl="1" indent="-342900" algn="just">
              <a:buAutoNum type="arabicPeriod"/>
            </a:pPr>
            <a:r>
              <a:rPr lang="fr-FR" dirty="0" smtClean="0"/>
              <a:t>Pratique professionnelle, personnelle, associative</a:t>
            </a:r>
          </a:p>
          <a:p>
            <a:pPr marL="845820" lvl="1" indent="-342900" algn="just">
              <a:buAutoNum type="arabicPeriod"/>
            </a:pPr>
            <a:r>
              <a:rPr lang="fr-FR" dirty="0" smtClean="0"/>
              <a:t>Projet : espace d’expérimentation. </a:t>
            </a:r>
          </a:p>
          <a:p>
            <a:pPr marL="502920" lvl="1" indent="0" algn="just">
              <a:buNone/>
            </a:pPr>
            <a:r>
              <a:rPr lang="fr-FR" i="1" dirty="0" smtClean="0"/>
              <a:t>«</a:t>
            </a:r>
            <a:r>
              <a:rPr lang="fr-FR" i="1" dirty="0"/>
              <a:t> un projet support dans lequel on va pouvoir investir ce qu’on apprend » (</a:t>
            </a:r>
            <a:r>
              <a:rPr lang="fr-FR" i="1" dirty="0" smtClean="0"/>
              <a:t>A3), </a:t>
            </a:r>
            <a:r>
              <a:rPr lang="fr-FR" i="1" dirty="0"/>
              <a:t>« c'est un projet pour t'aider, pour tester des choses en confiance » (</a:t>
            </a:r>
            <a:r>
              <a:rPr lang="fr-FR" i="1" dirty="0" smtClean="0"/>
              <a:t>M25)</a:t>
            </a:r>
          </a:p>
          <a:p>
            <a:pPr marL="845820" lvl="1" indent="-342900" algn="just">
              <a:buFont typeface="+mj-lt"/>
              <a:buAutoNum type="arabicPeriod" startAt="3"/>
            </a:pPr>
            <a:r>
              <a:rPr lang="fr-FR" dirty="0" smtClean="0"/>
              <a:t>Expérimentation des contenus et outils, le travail prescrit</a:t>
            </a:r>
            <a:r>
              <a:rPr lang="fr-FR" dirty="0"/>
              <a:t> (</a:t>
            </a:r>
            <a:r>
              <a:rPr lang="fr-FR" dirty="0" err="1"/>
              <a:t>Leplat</a:t>
            </a:r>
            <a:r>
              <a:rPr lang="fr-FR" dirty="0"/>
              <a:t>, 1985; 2000</a:t>
            </a:r>
            <a:r>
              <a:rPr lang="fr-FR" dirty="0" smtClean="0"/>
              <a:t>)</a:t>
            </a:r>
          </a:p>
          <a:p>
            <a:pPr marL="502920" lvl="1" indent="0" algn="just">
              <a:buNone/>
            </a:pPr>
            <a:r>
              <a:rPr lang="fr-FR" i="1" dirty="0"/>
              <a:t>« un aspect important […] c'est comment mettre en application […] on évoque des concepts, on évoque des méthodologies voilà, si on ne met pas en application derrière, c'est un peu, ça reste un peu hors </a:t>
            </a:r>
            <a:r>
              <a:rPr lang="fr-FR" i="1" dirty="0" smtClean="0"/>
              <a:t>sol » (P18)</a:t>
            </a:r>
          </a:p>
          <a:p>
            <a:pPr marL="845820" lvl="1" indent="-342900" algn="just">
              <a:buFont typeface="+mj-lt"/>
              <a:buAutoNum type="arabicPeriod" startAt="4"/>
            </a:pPr>
            <a:r>
              <a:rPr lang="fr-FR" dirty="0" smtClean="0"/>
              <a:t>Réintégration de nouvelles connaissances sur le terrain réel</a:t>
            </a:r>
          </a:p>
          <a:p>
            <a:pPr marL="0" indent="0" algn="just">
              <a:buNone/>
            </a:pPr>
            <a:r>
              <a:rPr lang="fr-FR" dirty="0"/>
              <a:t>Raison sensible en </a:t>
            </a:r>
            <a:r>
              <a:rPr lang="fr-FR" b="1" dirty="0"/>
              <a:t>présence </a:t>
            </a:r>
            <a:r>
              <a:rPr lang="fr-FR" dirty="0"/>
              <a:t>: </a:t>
            </a:r>
            <a:endParaRPr lang="fr-FR" dirty="0" smtClean="0"/>
          </a:p>
          <a:p>
            <a:pPr marL="960120" lvl="1" indent="-457200" algn="just">
              <a:buFont typeface="+mj-lt"/>
              <a:buAutoNum type="arabicPeriod"/>
            </a:pPr>
            <a:r>
              <a:rPr lang="fr-FR" dirty="0" smtClean="0"/>
              <a:t>Dynamique du groupe</a:t>
            </a:r>
          </a:p>
          <a:p>
            <a:pPr marL="960120" lvl="1" indent="-457200" algn="just">
              <a:buFont typeface="+mj-lt"/>
              <a:buAutoNum type="arabicPeriod"/>
            </a:pPr>
            <a:r>
              <a:rPr lang="fr-FR" dirty="0" smtClean="0"/>
              <a:t>Prise en compte de l’expérience des apprenants</a:t>
            </a:r>
          </a:p>
          <a:p>
            <a:pPr marL="960120" lvl="1" indent="-457200" algn="just">
              <a:buFont typeface="+mj-lt"/>
              <a:buAutoNum type="arabicPeriod"/>
            </a:pPr>
            <a:r>
              <a:rPr lang="fr-FR" dirty="0" smtClean="0"/>
              <a:t>Pratique collective dans un espace de confiance</a:t>
            </a:r>
          </a:p>
          <a:p>
            <a:pPr marL="502920" lvl="1" indent="0" algn="just">
              <a:buNone/>
            </a:pPr>
            <a:r>
              <a:rPr lang="fr-FR" i="1" dirty="0"/>
              <a:t>« en présentiel, il y a des temps d'appui, des temps techniques, des ateliers techniques où on va regrouper les besoins et faire des groupes de cinq personnes où on va tester un outil en particulier qui a été problématique pour le groupe » (</a:t>
            </a:r>
            <a:r>
              <a:rPr lang="fr-FR" i="1" dirty="0" smtClean="0"/>
              <a:t>J45)</a:t>
            </a:r>
            <a:endParaRPr lang="fr-FR" dirty="0"/>
          </a:p>
        </p:txBody>
      </p:sp>
      <p:sp>
        <p:nvSpPr>
          <p:cNvPr id="4" name="Espace réservé du pied de page 3"/>
          <p:cNvSpPr>
            <a:spLocks noGrp="1"/>
          </p:cNvSpPr>
          <p:nvPr>
            <p:ph type="ftr" sz="quarter" idx="11"/>
          </p:nvPr>
        </p:nvSpPr>
        <p:spPr/>
        <p:txBody>
          <a:bodyPr/>
          <a:lstStyle/>
          <a:p>
            <a:r>
              <a:rPr lang="fr-FR" smtClean="0"/>
              <a:t>PAPADOPOULOU Melpomeni, ATER, Université de Tours, EES EA 7505</a:t>
            </a:r>
            <a:endParaRPr lang="en-US" dirty="0"/>
          </a:p>
        </p:txBody>
      </p:sp>
    </p:spTree>
    <p:extLst>
      <p:ext uri="{BB962C8B-B14F-4D97-AF65-F5344CB8AC3E}">
        <p14:creationId xmlns:p14="http://schemas.microsoft.com/office/powerpoint/2010/main" val="417699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Analyse des </a:t>
            </a:r>
            <a:r>
              <a:rPr lang="fr-FR" dirty="0" smtClean="0"/>
              <a:t>données </a:t>
            </a:r>
            <a:r>
              <a:rPr lang="fr-FR" dirty="0"/>
              <a:t>: </a:t>
            </a:r>
            <a:br>
              <a:rPr lang="fr-FR" dirty="0"/>
            </a:br>
            <a:r>
              <a:rPr lang="fr-FR" dirty="0" smtClean="0"/>
              <a:t>Primat réflexif</a:t>
            </a:r>
            <a:endParaRPr lang="fr-FR" dirty="0"/>
          </a:p>
        </p:txBody>
      </p:sp>
      <p:sp>
        <p:nvSpPr>
          <p:cNvPr id="3" name="Espace réservé du contenu 2"/>
          <p:cNvSpPr>
            <a:spLocks noGrp="1"/>
          </p:cNvSpPr>
          <p:nvPr>
            <p:ph idx="1"/>
          </p:nvPr>
        </p:nvSpPr>
        <p:spPr/>
        <p:txBody>
          <a:bodyPr/>
          <a:lstStyle/>
          <a:p>
            <a:pPr marL="0" indent="0" algn="just">
              <a:buNone/>
            </a:pPr>
            <a:r>
              <a:rPr lang="fr-FR" dirty="0" smtClean="0"/>
              <a:t>Raison expérientielle à distance : </a:t>
            </a:r>
          </a:p>
          <a:p>
            <a:pPr marL="502920" lvl="1" indent="0" algn="just">
              <a:buNone/>
            </a:pPr>
            <a:r>
              <a:rPr lang="fr-FR" dirty="0" smtClean="0"/>
              <a:t>1. Accompagnement individuel pour la production de savoir</a:t>
            </a:r>
          </a:p>
          <a:p>
            <a:pPr marL="502920" lvl="1" indent="0" algn="just">
              <a:buNone/>
            </a:pPr>
            <a:r>
              <a:rPr lang="fr-FR" dirty="0" smtClean="0"/>
              <a:t>2. Accompagnement collectif</a:t>
            </a:r>
          </a:p>
          <a:p>
            <a:pPr marL="502920" lvl="1" indent="0" algn="just">
              <a:buNone/>
            </a:pPr>
            <a:r>
              <a:rPr lang="fr-FR" i="1" dirty="0"/>
              <a:t>« il y a une personne qui présente une situation problème et puis après le groupe va se mettre à sa disposition pour essayer de trouver des solutions ou proposer des pistes pour sa solution problème » (</a:t>
            </a:r>
            <a:r>
              <a:rPr lang="fr-FR" i="1" dirty="0" smtClean="0"/>
              <a:t>A5)</a:t>
            </a:r>
          </a:p>
          <a:p>
            <a:pPr marL="0" indent="0" algn="just">
              <a:buNone/>
            </a:pPr>
            <a:r>
              <a:rPr lang="fr-FR" dirty="0"/>
              <a:t>Raison expérientielle </a:t>
            </a:r>
            <a:r>
              <a:rPr lang="fr-FR" dirty="0" smtClean="0"/>
              <a:t>en présence </a:t>
            </a:r>
            <a:r>
              <a:rPr lang="fr-FR" dirty="0"/>
              <a:t>: </a:t>
            </a:r>
          </a:p>
          <a:p>
            <a:pPr marL="845820" lvl="1" indent="-342900" algn="just">
              <a:buAutoNum type="arabicPeriod"/>
            </a:pPr>
            <a:r>
              <a:rPr lang="fr-FR" dirty="0" smtClean="0"/>
              <a:t>Accompagnement collectif</a:t>
            </a:r>
          </a:p>
          <a:p>
            <a:pPr marL="845820" lvl="1" indent="-342900" algn="just">
              <a:buAutoNum type="arabicPeriod"/>
            </a:pPr>
            <a:r>
              <a:rPr lang="fr-FR" dirty="0" smtClean="0"/>
              <a:t>Prise en compte des expériences</a:t>
            </a:r>
          </a:p>
          <a:p>
            <a:pPr marL="845820" lvl="1" indent="-342900" algn="just">
              <a:buAutoNum type="arabicPeriod"/>
            </a:pPr>
            <a:r>
              <a:rPr lang="fr-FR" dirty="0" smtClean="0"/>
              <a:t>Lien entre projet et contenus de la formation</a:t>
            </a:r>
          </a:p>
          <a:p>
            <a:pPr marL="502920" lvl="1" indent="0" algn="just">
              <a:buNone/>
            </a:pPr>
            <a:r>
              <a:rPr lang="fr-FR" i="1" dirty="0"/>
              <a:t>« on organise des temps réflexifs après pour comprendre ce qui s'est passé, comment ça s'est passé, s'ils devaient le refaire, comment ils le feraient » (</a:t>
            </a:r>
            <a:r>
              <a:rPr lang="fr-FR" i="1" dirty="0" smtClean="0"/>
              <a:t>A28)</a:t>
            </a:r>
          </a:p>
        </p:txBody>
      </p:sp>
      <p:sp>
        <p:nvSpPr>
          <p:cNvPr id="4" name="Espace réservé du pied de page 3"/>
          <p:cNvSpPr>
            <a:spLocks noGrp="1"/>
          </p:cNvSpPr>
          <p:nvPr>
            <p:ph type="ftr" sz="quarter" idx="11"/>
          </p:nvPr>
        </p:nvSpPr>
        <p:spPr/>
        <p:txBody>
          <a:bodyPr/>
          <a:lstStyle/>
          <a:p>
            <a:r>
              <a:rPr lang="fr-FR" smtClean="0"/>
              <a:t>PAPADOPOULOU Melpomeni, ATER, Université de Tours, EES EA 7505</a:t>
            </a:r>
            <a:endParaRPr lang="en-US" dirty="0"/>
          </a:p>
        </p:txBody>
      </p:sp>
    </p:spTree>
    <p:extLst>
      <p:ext uri="{BB962C8B-B14F-4D97-AF65-F5344CB8AC3E}">
        <p14:creationId xmlns:p14="http://schemas.microsoft.com/office/powerpoint/2010/main" val="190165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adr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TM03457475[[fn=Cadre]]</Template>
  <TotalTime>314</TotalTime>
  <Words>700</Words>
  <Application>Microsoft Office PowerPoint</Application>
  <PresentationFormat>Grand écran</PresentationFormat>
  <Paragraphs>139</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Calibri</vt:lpstr>
      <vt:lpstr>Corbel</vt:lpstr>
      <vt:lpstr>Times New Roman</vt:lpstr>
      <vt:lpstr>Wingdings 2</vt:lpstr>
      <vt:lpstr>Cadre</vt:lpstr>
      <vt:lpstr>La formation des adultes à distance : produit de l’applicationnisme technologique </vt:lpstr>
      <vt:lpstr>Introduction</vt:lpstr>
      <vt:lpstr>Plan de communication</vt:lpstr>
      <vt:lpstr>La technique : entre poièsis et praxis</vt:lpstr>
      <vt:lpstr>La technologie : un phénomène socio-économique</vt:lpstr>
      <vt:lpstr>Problématique de recherche</vt:lpstr>
      <vt:lpstr>Contexte et méthode de recherche </vt:lpstr>
      <vt:lpstr>Analyse des données :  Primat délibératif</vt:lpstr>
      <vt:lpstr>Analyse des données :  Primat réflexif</vt:lpstr>
      <vt:lpstr>Analyse des données :  Primat intentionnel</vt:lpstr>
      <vt:lpstr>Discussion des résultats : Une double alternance en formation  d’adultes hybride</vt:lpstr>
      <vt:lpstr>Articuler application et implication en formation hybride</vt:lpstr>
      <vt:lpstr>Merci pour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formation des adultes à distance : produit de l’applicationnisme technologique</dc:title>
  <dc:creator>Eni Papa</dc:creator>
  <cp:lastModifiedBy>Eni Papa</cp:lastModifiedBy>
  <cp:revision>26</cp:revision>
  <dcterms:created xsi:type="dcterms:W3CDTF">2019-06-12T11:56:29Z</dcterms:created>
  <dcterms:modified xsi:type="dcterms:W3CDTF">2019-06-13T18:39:34Z</dcterms:modified>
</cp:coreProperties>
</file>