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8" r:id="rId9"/>
    <p:sldId id="273" r:id="rId10"/>
    <p:sldId id="269" r:id="rId11"/>
    <p:sldId id="270" r:id="rId12"/>
    <p:sldId id="271" r:id="rId13"/>
    <p:sldId id="272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99C"/>
    <a:srgbClr val="E3B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36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63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41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77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79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3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1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5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73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38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66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67AA1-9CEA-4696-B9E6-68C809C8C903}" type="datetimeFigureOut">
              <a:rPr lang="fr-FR" smtClean="0"/>
              <a:t>11/06/2019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3B68-C815-43F0-9AAA-6F3353BAE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89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mailto:Melpomeni.papadopoulou@univ-tours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Espace réservé du contenu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4" y="1480860"/>
            <a:ext cx="8959428" cy="3981968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72950" y="6104234"/>
            <a:ext cx="6791898" cy="753766"/>
            <a:chOff x="931348" y="8422136"/>
            <a:chExt cx="6572729" cy="729443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2141" y="8422136"/>
              <a:ext cx="729443" cy="729443"/>
            </a:xfrm>
            <a:prstGeom prst="rect">
              <a:avLst/>
            </a:prstGeom>
          </p:spPr>
        </p:pic>
        <p:pic>
          <p:nvPicPr>
            <p:cNvPr id="8" name="Image 7" descr="\\campus.enst-bretagne.fr\partages\Marsouin\Communication\Logos\logos\logo-sciencepo.jpg"/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6" r="3191"/>
            <a:stretch/>
          </p:blipFill>
          <p:spPr bwMode="auto">
            <a:xfrm>
              <a:off x="2891600" y="8520441"/>
              <a:ext cx="413524" cy="46989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 8" descr="\\campus.enst-bretagne.fr\partages\Marsouin\Communication\Logos\logos\UBO-Hor-Noir vecto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4283" y="8622876"/>
              <a:ext cx="692964" cy="3036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 9" descr="\\campus.enst-bretagne.fr\partages\Marsouin\Communication\Logos\logos\logoR2-Noir.png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03" t="7282" r="6571" b="6311"/>
            <a:stretch/>
          </p:blipFill>
          <p:spPr bwMode="auto">
            <a:xfrm>
              <a:off x="1598272" y="8548308"/>
              <a:ext cx="397459" cy="41934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" name="Image 10" descr="\\campus.enst-bretagne.fr\partages\Marsouin\Communication\Logos\logos\UR1-RVB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80" t="19512" r="10041" b="19734"/>
            <a:stretch/>
          </p:blipFill>
          <p:spPr bwMode="auto">
            <a:xfrm>
              <a:off x="2032272" y="8597419"/>
              <a:ext cx="760319" cy="307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2" name="Image 11" descr="\\campus.enst-bretagne.fr\partages\Marsouin\Communication\Logos\logo ubs2015.jpg"/>
            <p:cNvPicPr>
              <a:picLocks noChangeAspect="1"/>
            </p:cNvPicPr>
            <p:nvPr/>
          </p:nvPicPr>
          <p:blipFill rotWithShape="1"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66" t="19311" r="11158" b="19311"/>
            <a:stretch/>
          </p:blipFill>
          <p:spPr bwMode="auto">
            <a:xfrm>
              <a:off x="4795987" y="8572863"/>
              <a:ext cx="599251" cy="35611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3" name="Image 12" descr="\\campus.enst-bretagne.fr\partages\Marsouin\Communication\Logos\logos\logo_ensai.png"/>
            <p:cNvPicPr>
              <a:picLocks noChangeAspect="1"/>
            </p:cNvPicPr>
            <p:nvPr/>
          </p:nvPicPr>
          <p:blipFill rotWithShape="1"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" t="4866" r="62839" b="4299"/>
            <a:stretch/>
          </p:blipFill>
          <p:spPr bwMode="auto">
            <a:xfrm>
              <a:off x="4263851" y="8481130"/>
              <a:ext cx="445527" cy="44244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Image 13" descr="\\campus.enst-bretagne.fr\partages\Marsouin\Communication\Logos\logos\logo_ensai.png"/>
            <p:cNvPicPr>
              <a:picLocks noChangeAspect="1"/>
            </p:cNvPicPr>
            <p:nvPr/>
          </p:nvPicPr>
          <p:blipFill rotWithShape="1"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025" t="34832" r="7729" b="28781"/>
            <a:stretch/>
          </p:blipFill>
          <p:spPr bwMode="auto">
            <a:xfrm>
              <a:off x="4222078" y="8937533"/>
              <a:ext cx="554407" cy="121084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348" y="8496875"/>
              <a:ext cx="655596" cy="474341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4740" y="8536324"/>
              <a:ext cx="485384" cy="485384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6139" y="8597419"/>
              <a:ext cx="977938" cy="275726"/>
            </a:xfrm>
            <a:prstGeom prst="rect">
              <a:avLst/>
            </a:prstGeom>
          </p:spPr>
        </p:pic>
      </p:grpSp>
      <p:pic>
        <p:nvPicPr>
          <p:cNvPr id="18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87" y="5844423"/>
            <a:ext cx="987576" cy="987576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254340" y="2836191"/>
            <a:ext cx="8705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Formations </a:t>
            </a:r>
            <a:r>
              <a:rPr lang="fr-FR" sz="4000" dirty="0"/>
              <a:t>hybrides </a:t>
            </a:r>
            <a:r>
              <a:rPr lang="fr-FR" sz="4000" dirty="0" smtClean="0"/>
              <a:t>et professionnalisation</a:t>
            </a:r>
          </a:p>
          <a:p>
            <a:r>
              <a:rPr lang="fr-FR" sz="4000" dirty="0" smtClean="0"/>
              <a:t>Le </a:t>
            </a:r>
            <a:r>
              <a:rPr lang="fr-FR" sz="4000" dirty="0"/>
              <a:t>cadre des formations par </a:t>
            </a:r>
            <a:r>
              <a:rPr lang="fr-FR" sz="4000" dirty="0" smtClean="0"/>
              <a:t>alternance</a:t>
            </a:r>
            <a:endParaRPr lang="fr-FR" sz="4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5151433" y="4996049"/>
            <a:ext cx="3920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Melpomeni PAPADOPOULOU (Education Ethique Santé EA 7505, Université de Tours)</a:t>
            </a:r>
            <a:endParaRPr lang="fr-FR" sz="1600" b="1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3820" r="2146" b="6274"/>
          <a:stretch/>
        </p:blipFill>
        <p:spPr>
          <a:xfrm>
            <a:off x="0" y="46016"/>
            <a:ext cx="3757225" cy="2291908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1082178" y="442828"/>
            <a:ext cx="24600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i="1" dirty="0" err="1" smtClean="0">
                <a:solidFill>
                  <a:srgbClr val="E3B828"/>
                </a:solidFill>
              </a:rPr>
              <a:t>Conference</a:t>
            </a:r>
            <a:r>
              <a:rPr lang="fr-FR" sz="2200" b="1" i="1" dirty="0" smtClean="0">
                <a:solidFill>
                  <a:srgbClr val="E3B828"/>
                </a:solidFill>
              </a:rPr>
              <a:t> </a:t>
            </a:r>
            <a:r>
              <a:rPr lang="fr-FR" sz="2200" b="1" i="1" dirty="0">
                <a:solidFill>
                  <a:srgbClr val="E3B828"/>
                </a:solidFill>
              </a:rPr>
              <a:t>2019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184" y="129484"/>
            <a:ext cx="1835244" cy="104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3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/>
          </a:bodyPr>
          <a:lstStyle/>
          <a:p>
            <a:r>
              <a:rPr lang="fr-FR" sz="4000" b="1" dirty="0"/>
              <a:t>Alternance entre présence/distance et expérience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41101" y="1452335"/>
            <a:ext cx="78867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Alternance imposée par le dispositif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Alternance propre à l’apprenant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Présence : 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Relation d’accompagnement : </a:t>
            </a:r>
            <a:r>
              <a:rPr lang="fr-FR" dirty="0"/>
              <a:t>« La dynamique de groupe elle prend quand les gens se voient qu'ils vivent des choses ensemble en vrai » (A31, 249-250</a:t>
            </a:r>
            <a:r>
              <a:rPr lang="fr-FR" dirty="0" smtClean="0"/>
              <a:t>)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err="1" smtClean="0"/>
              <a:t>Expérimention</a:t>
            </a:r>
            <a:r>
              <a:rPr lang="fr-FR" sz="2400" dirty="0" smtClean="0"/>
              <a:t>, pratique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Retour réflexif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Distance : 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Pas de contraintes spatio-temporelles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Autonomie 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Accompagnateur # Guide</a:t>
            </a:r>
          </a:p>
        </p:txBody>
      </p:sp>
    </p:spTree>
    <p:extLst>
      <p:ext uri="{BB962C8B-B14F-4D97-AF65-F5344CB8AC3E}">
        <p14:creationId xmlns:p14="http://schemas.microsoft.com/office/powerpoint/2010/main" val="34184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Outils numériques pour un apprentissage expérientiel </a:t>
            </a:r>
            <a:endParaRPr lang="fr-FR" sz="40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41101" y="1452335"/>
            <a:ext cx="78867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L’instrumentation technique = un choix pédagogique (</a:t>
            </a:r>
            <a:r>
              <a:rPr lang="fr-FR" sz="2400" dirty="0" err="1" smtClean="0"/>
              <a:t>Boullier</a:t>
            </a:r>
            <a:r>
              <a:rPr lang="fr-FR" sz="2400" dirty="0" smtClean="0"/>
              <a:t>, 2001)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Outil numérique = un tiers dynamique qui permet la relation d’accompagnement par : 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La </a:t>
            </a:r>
            <a:r>
              <a:rPr lang="fr-FR" sz="2400" dirty="0" err="1" smtClean="0"/>
              <a:t>synchronicité</a:t>
            </a:r>
            <a:r>
              <a:rPr lang="fr-FR" sz="2400" dirty="0" smtClean="0"/>
              <a:t> des échanges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La spontanéité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Le suivi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La ressource est un </a:t>
            </a:r>
            <a:r>
              <a:rPr lang="fr-FR" sz="2400" i="1" dirty="0" smtClean="0"/>
              <a:t>trajet </a:t>
            </a:r>
            <a:r>
              <a:rPr lang="fr-FR" sz="2400" dirty="0" smtClean="0"/>
              <a:t>car c’est par la quête de sens emmenant l’apprenant vers la ressource que le savoir s’intègre plus que dans la récupération d’un objet construit (Bourdet &amp; Leroux, 2009)</a:t>
            </a:r>
            <a:endParaRPr lang="fr-FR" sz="2400" i="1" dirty="0" smtClean="0"/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Limites technico-pédagogiques et besoin de contacts personnalisés</a:t>
            </a:r>
          </a:p>
        </p:txBody>
      </p:sp>
    </p:spTree>
    <p:extLst>
      <p:ext uri="{BB962C8B-B14F-4D97-AF65-F5344CB8AC3E}">
        <p14:creationId xmlns:p14="http://schemas.microsoft.com/office/powerpoint/2010/main" val="27429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Ouverture d’un dispositif hybride et alternance intégrative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47125" y="1977415"/>
            <a:ext cx="78867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Ouverture du dispositif (Jézégou, 2005) permet la : 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autonomisation de l’apprenant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Individualisation de l’apprentissage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Intégration de savoirs en s’appuyant sur ses expériences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Plateforme en ligne = scénario pédagogique rigide : </a:t>
            </a:r>
            <a:r>
              <a:rPr lang="fr-FR" dirty="0"/>
              <a:t>« on ose pas et ça serait trop compliqué de modifier quelque chose […] enfin on n'est pas assez souples à mon avis » (J28, 204-205</a:t>
            </a:r>
            <a:r>
              <a:rPr lang="fr-FR" dirty="0" smtClean="0"/>
              <a:t>)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Importance de l’ouverture : </a:t>
            </a:r>
            <a:r>
              <a:rPr lang="fr-FR" dirty="0"/>
              <a:t>« Il faut vraiment qu'ils voient qu'il y a un espace qui n'est pas figé » (D37, 185-186</a:t>
            </a:r>
            <a:r>
              <a:rPr lang="fr-FR" dirty="0" smtClean="0"/>
              <a:t>)</a:t>
            </a:r>
            <a:endParaRPr lang="fr-FR" sz="2400" dirty="0" smtClean="0"/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41576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/>
          </a:bodyPr>
          <a:lstStyle/>
          <a:p>
            <a:r>
              <a:rPr lang="fr-FR" b="1" dirty="0"/>
              <a:t>Retour à l’hypothèse et conclusion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47125" y="1378003"/>
            <a:ext cx="78867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4D799C"/>
              </a:buClr>
            </a:pPr>
            <a:r>
              <a:rPr lang="fr-FR" sz="2400" dirty="0" smtClean="0"/>
              <a:t>Les 4 caractéristiques d’un dispositif hybride de formation professionnelle, permettant des conditions favorables à la prise en compte de l’expérience des apprenants : 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Sa souplesse et ouverture : </a:t>
            </a:r>
            <a:r>
              <a:rPr lang="fr-FR" sz="2000" dirty="0" smtClean="0"/>
              <a:t>ses défauts peuvent être sa force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L’accompagnement </a:t>
            </a:r>
            <a:r>
              <a:rPr lang="fr-FR" sz="2400" dirty="0" smtClean="0"/>
              <a:t>humain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La cohérence entre présence et distance :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Scénario pédagogique construit sur cette alternance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Séances en présentiel préalables aux temps à distance</a:t>
            </a:r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Sa durée longue : 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Production de savoirs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Expérimentation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Réflexivité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Reconnaissance de l’autre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Appropriation informatique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Intégration de savoirs</a:t>
            </a:r>
          </a:p>
        </p:txBody>
      </p:sp>
    </p:spTree>
    <p:extLst>
      <p:ext uri="{BB962C8B-B14F-4D97-AF65-F5344CB8AC3E}">
        <p14:creationId xmlns:p14="http://schemas.microsoft.com/office/powerpoint/2010/main" val="237899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Autofit/>
          </a:bodyPr>
          <a:lstStyle/>
          <a:p>
            <a:r>
              <a:rPr lang="fr-FR" b="1" dirty="0"/>
              <a:t>Formations hybrides et professionnalisation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47125" y="2686851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4D799C"/>
              </a:buClr>
            </a:pPr>
            <a:r>
              <a:rPr lang="fr-FR" sz="2400" dirty="0" smtClean="0"/>
              <a:t>Merci pour votre attention.</a:t>
            </a:r>
          </a:p>
          <a:p>
            <a:pPr>
              <a:buClr>
                <a:srgbClr val="4D799C"/>
              </a:buClr>
            </a:pPr>
            <a:endParaRPr lang="fr-FR" sz="2400" dirty="0" smtClean="0"/>
          </a:p>
          <a:p>
            <a:pPr>
              <a:buClr>
                <a:srgbClr val="4D799C"/>
              </a:buClr>
            </a:pPr>
            <a:r>
              <a:rPr lang="fr-FR" sz="2400" dirty="0">
                <a:hlinkClick r:id="rId4"/>
              </a:rPr>
              <a:t>m</a:t>
            </a:r>
            <a:r>
              <a:rPr lang="fr-FR" sz="2400" dirty="0" smtClean="0">
                <a:hlinkClick r:id="rId4"/>
              </a:rPr>
              <a:t>elpomeni.papadopoulou@univ-tours.fr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184" y="129484"/>
            <a:ext cx="1835244" cy="104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38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994172"/>
          </a:xfrm>
        </p:spPr>
        <p:txBody>
          <a:bodyPr>
            <a:normAutofit/>
          </a:bodyPr>
          <a:lstStyle/>
          <a:p>
            <a:r>
              <a:rPr lang="fr-FR" b="1" dirty="0" smtClean="0"/>
              <a:t>Introduction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0559" y="2106523"/>
            <a:ext cx="7342883" cy="326350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900558" y="1667060"/>
            <a:ext cx="788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4D799C"/>
              </a:buClr>
            </a:pPr>
            <a:r>
              <a:rPr lang="fr-FR" sz="2400" dirty="0" smtClean="0"/>
              <a:t>La réforme de la formation professionnelle : </a:t>
            </a:r>
          </a:p>
          <a:p>
            <a:pPr>
              <a:buClr>
                <a:srgbClr val="4D799C"/>
              </a:buClr>
            </a:pPr>
            <a:endParaRPr lang="fr-FR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5"/>
          <a:srcRect b="36324"/>
          <a:stretch/>
        </p:blipFill>
        <p:spPr>
          <a:xfrm>
            <a:off x="75063" y="2236633"/>
            <a:ext cx="9068937" cy="336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2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994172"/>
          </a:xfrm>
        </p:spPr>
        <p:txBody>
          <a:bodyPr>
            <a:normAutofit/>
          </a:bodyPr>
          <a:lstStyle/>
          <a:p>
            <a:r>
              <a:rPr lang="fr-FR" b="1" dirty="0" smtClean="0"/>
              <a:t>Plan de communication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0559" y="2106523"/>
            <a:ext cx="7342883" cy="326350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958667" y="1797169"/>
            <a:ext cx="78867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Partie 1 : retour conceptuel : expérience, formation </a:t>
            </a:r>
            <a:r>
              <a:rPr lang="fr-FR" sz="2400" dirty="0"/>
              <a:t>par </a:t>
            </a:r>
            <a:r>
              <a:rPr lang="fr-FR" sz="2400" dirty="0" smtClean="0"/>
              <a:t>alternance, TICE </a:t>
            </a:r>
            <a:r>
              <a:rPr lang="fr-FR" sz="2400" dirty="0"/>
              <a:t>et </a:t>
            </a:r>
            <a:r>
              <a:rPr lang="fr-FR" sz="2400" dirty="0" smtClean="0"/>
              <a:t>dispositifs hybrides</a:t>
            </a:r>
          </a:p>
          <a:p>
            <a:pPr>
              <a:buClr>
                <a:srgbClr val="4D799C"/>
              </a:buClr>
            </a:pPr>
            <a:endParaRPr lang="fr-FR" sz="2400" dirty="0" smtClean="0"/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Partie 2 : </a:t>
            </a:r>
          </a:p>
          <a:p>
            <a:pPr marL="742950" lvl="1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P</a:t>
            </a:r>
            <a:r>
              <a:rPr lang="fr-FR" sz="2400" dirty="0" smtClean="0"/>
              <a:t>roblématique de recherche : accompagnement des expériences </a:t>
            </a:r>
            <a:r>
              <a:rPr lang="fr-FR" sz="2400" dirty="0"/>
              <a:t>à distance dans </a:t>
            </a:r>
            <a:r>
              <a:rPr lang="fr-FR" sz="2400" dirty="0" smtClean="0"/>
              <a:t>un dispositif de formation professionnelle hybride</a:t>
            </a:r>
          </a:p>
          <a:p>
            <a:pPr marL="742950" lvl="1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Cadre contextuel</a:t>
            </a:r>
          </a:p>
          <a:p>
            <a:pPr marL="742950" lvl="1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Méthodologie </a:t>
            </a:r>
            <a:r>
              <a:rPr lang="fr-FR" sz="2400" dirty="0"/>
              <a:t>de </a:t>
            </a:r>
            <a:r>
              <a:rPr lang="fr-FR" sz="2400" dirty="0" smtClean="0"/>
              <a:t>recherche</a:t>
            </a:r>
          </a:p>
          <a:p>
            <a:pPr lvl="1">
              <a:buClr>
                <a:srgbClr val="4D799C"/>
              </a:buClr>
            </a:pPr>
            <a:endParaRPr lang="fr-FR" sz="2400" dirty="0" smtClean="0"/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Partie 3 : présentation </a:t>
            </a:r>
            <a:r>
              <a:rPr lang="fr-FR" sz="2400" dirty="0"/>
              <a:t>des résultats et </a:t>
            </a:r>
            <a:r>
              <a:rPr lang="fr-FR" sz="2400" dirty="0" smtClean="0"/>
              <a:t>mis </a:t>
            </a:r>
            <a:r>
              <a:rPr lang="fr-FR" sz="2400" dirty="0"/>
              <a:t>en discussion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24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Expérience et TICE dans un dispositif de formation professionnelle </a:t>
            </a:r>
            <a:r>
              <a:rPr lang="fr-FR" b="1" dirty="0" smtClean="0"/>
              <a:t>hybride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0559" y="2106523"/>
            <a:ext cx="7342883" cy="326350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95943" y="1797169"/>
            <a:ext cx="884649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F</a:t>
            </a:r>
            <a:r>
              <a:rPr lang="fr-FR" sz="2000" dirty="0" smtClean="0"/>
              <a:t>ormation </a:t>
            </a:r>
            <a:r>
              <a:rPr lang="fr-FR" sz="2000" dirty="0"/>
              <a:t>par </a:t>
            </a:r>
            <a:r>
              <a:rPr lang="fr-FR" sz="2000" dirty="0" smtClean="0"/>
              <a:t>alternance</a:t>
            </a:r>
            <a:r>
              <a:rPr lang="fr-FR" sz="2000" dirty="0"/>
              <a:t> </a:t>
            </a:r>
            <a:r>
              <a:rPr lang="fr-FR" sz="2000" dirty="0" smtClean="0"/>
              <a:t>= </a:t>
            </a:r>
            <a:r>
              <a:rPr lang="fr-FR" sz="2000" dirty="0"/>
              <a:t>la prise en compte de l’expérience dans le sens </a:t>
            </a:r>
            <a:r>
              <a:rPr lang="fr-FR" sz="2000" i="1" dirty="0" smtClean="0"/>
              <a:t>d’erleben,</a:t>
            </a:r>
            <a:r>
              <a:rPr lang="fr-FR" sz="2000" dirty="0" smtClean="0"/>
              <a:t> </a:t>
            </a:r>
            <a:r>
              <a:rPr lang="fr-FR" sz="2000" i="1" dirty="0"/>
              <a:t>to </a:t>
            </a:r>
            <a:r>
              <a:rPr lang="fr-FR" sz="2000" i="1" dirty="0" smtClean="0"/>
              <a:t>experience, s’expériencer</a:t>
            </a:r>
            <a:r>
              <a:rPr lang="fr-FR" sz="2000" dirty="0"/>
              <a:t> (Girel, 2007, p. 24</a:t>
            </a:r>
            <a:r>
              <a:rPr lang="fr-FR" sz="2000" dirty="0" smtClean="0"/>
              <a:t>)</a:t>
            </a:r>
            <a:r>
              <a:rPr lang="fr-FR" sz="2000" i="1" dirty="0" smtClean="0"/>
              <a:t>.</a:t>
            </a:r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L’expérience vécue en tant qu’investigation existentielle (Honoré, 2014</a:t>
            </a:r>
            <a:r>
              <a:rPr lang="fr-FR" sz="2000" dirty="0" smtClean="0"/>
              <a:t>)</a:t>
            </a:r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Alternance entre théorie et pratique (Dewey, 1947) permet de construire le savoir caché de l’agir professionnel (Schön, 1994)</a:t>
            </a:r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 smtClean="0"/>
              <a:t>Alternance intégrative pour « dépasser </a:t>
            </a:r>
            <a:r>
              <a:rPr lang="fr-FR" sz="2000" dirty="0"/>
              <a:t>le seul point de vue institutionnel pour se placer du point de vue de la personne qui alterne »  (Geay, 1998, p. 106</a:t>
            </a:r>
            <a:r>
              <a:rPr lang="fr-FR" sz="2000" dirty="0" smtClean="0"/>
              <a:t>).</a:t>
            </a:r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Dispositif de formation : paradigme relationnel objectif et expérientiel subjectif (</a:t>
            </a:r>
            <a:r>
              <a:rPr lang="fr-FR" sz="2000" dirty="0" err="1"/>
              <a:t>Linard</a:t>
            </a:r>
            <a:r>
              <a:rPr lang="fr-FR" sz="2000" dirty="0"/>
              <a:t>, 2002)</a:t>
            </a:r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Concevoir une dispositif « revient moins à prévoir un chemin idéal qu’à cartographie et baliser des parcours d’action possibles » (Bourdet et Leroux, 2009, p.16)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05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/>
          </a:bodyPr>
          <a:lstStyle/>
          <a:p>
            <a:r>
              <a:rPr lang="fr-FR" b="1" dirty="0" smtClean="0"/>
              <a:t>Objet et question de recherche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0559" y="2106523"/>
            <a:ext cx="7342883" cy="3263504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958667" y="1797169"/>
            <a:ext cx="78867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b="1" dirty="0" smtClean="0"/>
              <a:t>Problématique</a:t>
            </a:r>
            <a:r>
              <a:rPr lang="fr-FR" sz="2400" dirty="0" smtClean="0"/>
              <a:t> : Quels sont les caractéristiques d’un dispositif hybride de formation professionnelle pour rendre l’alternance intégrative ? </a:t>
            </a:r>
          </a:p>
          <a:p>
            <a:pPr>
              <a:buClr>
                <a:srgbClr val="4D799C"/>
              </a:buClr>
            </a:pPr>
            <a:endParaRPr lang="fr-FR" sz="2400" dirty="0" smtClean="0"/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b="1" dirty="0" smtClean="0"/>
              <a:t>Hypothèse</a:t>
            </a:r>
            <a:r>
              <a:rPr lang="fr-FR" sz="2400" dirty="0" smtClean="0"/>
              <a:t> : </a:t>
            </a:r>
            <a:r>
              <a:rPr lang="fr-FR" sz="2400" dirty="0"/>
              <a:t>La non-directivité du dispositif hybride et </a:t>
            </a:r>
            <a:r>
              <a:rPr lang="fr-FR" sz="2400" dirty="0" smtClean="0"/>
              <a:t>son instabilité permettraient </a:t>
            </a:r>
            <a:r>
              <a:rPr lang="fr-FR" sz="2400" dirty="0"/>
              <a:t>une meilleure prise en compte de </a:t>
            </a:r>
            <a:r>
              <a:rPr lang="fr-FR" sz="2400" dirty="0" smtClean="0"/>
              <a:t>l’individu </a:t>
            </a:r>
            <a:r>
              <a:rPr lang="fr-FR" sz="2400" dirty="0"/>
              <a:t>et de son processus individuel d’apprentissage</a:t>
            </a:r>
            <a:r>
              <a:rPr lang="fr-FR" sz="2400" dirty="0" smtClean="0"/>
              <a:t>.</a:t>
            </a:r>
          </a:p>
          <a:p>
            <a:pPr>
              <a:buClr>
                <a:srgbClr val="4D799C"/>
              </a:buClr>
            </a:pPr>
            <a:endParaRPr lang="fr-FR" sz="2400" dirty="0" smtClean="0"/>
          </a:p>
          <a:p>
            <a:pPr marL="285750" indent="-28575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b="1" dirty="0" smtClean="0"/>
              <a:t>Contexte</a:t>
            </a:r>
            <a:r>
              <a:rPr lang="fr-FR" sz="2400" dirty="0" smtClean="0"/>
              <a:t> opérationnel : deux formations hybrides, trois formateurs BPJEPS et quatre formateurs sur l’animation d’un réseau avec des outils numériques.</a:t>
            </a:r>
          </a:p>
        </p:txBody>
      </p:sp>
    </p:spTree>
    <p:extLst>
      <p:ext uri="{BB962C8B-B14F-4D97-AF65-F5344CB8AC3E}">
        <p14:creationId xmlns:p14="http://schemas.microsoft.com/office/powerpoint/2010/main" val="40606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/>
          </a:bodyPr>
          <a:lstStyle/>
          <a:p>
            <a:r>
              <a:rPr lang="fr-FR" b="1" dirty="0" smtClean="0"/>
              <a:t>Méthodologie de recherche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0559" y="2106523"/>
            <a:ext cx="7342883" cy="3263504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958667" y="1447134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4D799C"/>
              </a:buClr>
            </a:pPr>
            <a:r>
              <a:rPr lang="fr-FR" sz="2400" dirty="0" smtClean="0"/>
              <a:t>Partie 1 : données qualitatives – entretiens semi-directifs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635648"/>
              </p:ext>
            </p:extLst>
          </p:nvPr>
        </p:nvGraphicFramePr>
        <p:xfrm>
          <a:off x="870131" y="2077954"/>
          <a:ext cx="7720148" cy="4165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0074">
                  <a:extLst>
                    <a:ext uri="{9D8B030D-6E8A-4147-A177-3AD203B41FA5}">
                      <a16:colId xmlns:a16="http://schemas.microsoft.com/office/drawing/2014/main" val="2168827835"/>
                    </a:ext>
                  </a:extLst>
                </a:gridCol>
                <a:gridCol w="3860074">
                  <a:extLst>
                    <a:ext uri="{9D8B030D-6E8A-4147-A177-3AD203B41FA5}">
                      <a16:colId xmlns:a16="http://schemas.microsoft.com/office/drawing/2014/main" val="2769380160"/>
                    </a:ext>
                  </a:extLst>
                </a:gridCol>
              </a:tblGrid>
              <a:tr h="23573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Thème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Sous-thème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2381168603"/>
                  </a:ext>
                </a:extLst>
              </a:tr>
              <a:tr h="235737">
                <a:tc row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Histoire de vie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Parcours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405191755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Apprentissage à distance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2807636888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Enseignement à distance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2718525473"/>
                  </a:ext>
                </a:extLst>
              </a:tr>
              <a:tr h="235737">
                <a:tc rowSpan="4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Ingénierie pédagogique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Organisation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2273665341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Scénario pédagogique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4024974101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Alternance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2499524176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Evaluation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2569999603"/>
                  </a:ext>
                </a:extLst>
              </a:tr>
              <a:tr h="235737">
                <a:tc rowSpan="7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Accompagnement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fr-FR" sz="1200">
                          <a:effectLst/>
                        </a:rPr>
                        <a:t>Fonction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798176291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fr-FR" sz="1200">
                          <a:effectLst/>
                        </a:rPr>
                        <a:t>Posture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622784295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fr-FR" sz="1200">
                          <a:effectLst/>
                        </a:rPr>
                        <a:t>Relation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3835033763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fr-FR" sz="1200">
                          <a:effectLst/>
                        </a:rPr>
                        <a:t>Collectif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607106233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fr-FR" sz="1200">
                          <a:effectLst/>
                        </a:rPr>
                        <a:t>Organisation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953924393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fr-FR" sz="1200">
                          <a:effectLst/>
                        </a:rPr>
                        <a:t>Alternance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748705739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fr-FR" sz="1200">
                          <a:effectLst/>
                        </a:rPr>
                        <a:t>Outil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2847800331"/>
                  </a:ext>
                </a:extLst>
              </a:tr>
              <a:tr h="235737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Technique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Plateforme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3485859214"/>
                  </a:ext>
                </a:extLst>
              </a:tr>
              <a:tr h="235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Outil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3455755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7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/>
          </a:bodyPr>
          <a:lstStyle/>
          <a:p>
            <a:r>
              <a:rPr lang="fr-FR" b="1" dirty="0" smtClean="0"/>
              <a:t>Méthodologie de recherche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41101" y="1452335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4D799C"/>
              </a:buClr>
            </a:pPr>
            <a:r>
              <a:rPr lang="fr-FR" sz="2400" dirty="0" smtClean="0"/>
              <a:t>Partie 2 : Données qualitatives – les questionnaires Hy-SUP</a:t>
            </a:r>
          </a:p>
        </p:txBody>
      </p:sp>
      <p:pic>
        <p:nvPicPr>
          <p:cNvPr id="12" name="Image 11"/>
          <p:cNvPicPr/>
          <p:nvPr/>
        </p:nvPicPr>
        <p:blipFill rotWithShape="1">
          <a:blip r:embed="rId4"/>
          <a:srcRect b="2024"/>
          <a:stretch/>
        </p:blipFill>
        <p:spPr bwMode="auto">
          <a:xfrm>
            <a:off x="182880" y="1967365"/>
            <a:ext cx="8765177" cy="4223888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638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Accompagnement méthodologique, affectif et métacognitif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841101" y="1452335"/>
            <a:ext cx="78867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Accompagnement méthodologique pour la : 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dirty="0"/>
              <a:t>Prise en main des outils numériques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dirty="0"/>
              <a:t>Production de savoirs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dirty="0"/>
              <a:t>Gestion spatio-temporelle de la </a:t>
            </a:r>
            <a:r>
              <a:rPr lang="fr-FR" dirty="0" smtClean="0"/>
              <a:t>formation</a:t>
            </a:r>
          </a:p>
          <a:p>
            <a:pPr lvl="1">
              <a:buClr>
                <a:srgbClr val="4D799C"/>
              </a:buClr>
            </a:pPr>
            <a:endParaRPr lang="fr-FR" dirty="0"/>
          </a:p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 smtClean="0"/>
              <a:t>Accompagnement métacognitif :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dirty="0"/>
              <a:t>« je vais les chercher sur, sur leurs connaissances en fait et sur ce qu’ils ont vécu sur le terrain » (B92, 460-461</a:t>
            </a:r>
            <a:r>
              <a:rPr lang="fr-FR" dirty="0" smtClean="0"/>
              <a:t>)</a:t>
            </a:r>
            <a:endParaRPr lang="fr-FR" sz="2400" dirty="0"/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dirty="0" smtClean="0"/>
              <a:t>«</a:t>
            </a:r>
            <a:r>
              <a:rPr lang="fr-FR" dirty="0"/>
              <a:t> un projet, il... marche jamais aussi bien ou il n'est jamais plus facile à mettre en place que si c'est quelque chose qui nous tient vraiment au cœur » (C43, 256-258</a:t>
            </a:r>
            <a:r>
              <a:rPr lang="fr-F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1562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" y="50361"/>
            <a:ext cx="1149839" cy="11160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5741" y="103920"/>
            <a:ext cx="7886700" cy="127408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Accompagnement méthodologique, affectif et métacognitif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5063" y="6508567"/>
            <a:ext cx="8558762" cy="300082"/>
          </a:xfrm>
          <a:prstGeom prst="rect">
            <a:avLst/>
          </a:prstGeom>
          <a:solidFill>
            <a:srgbClr val="4D799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50" dirty="0">
                <a:solidFill>
                  <a:schemeClr val="bg1"/>
                </a:solidFill>
              </a:rPr>
              <a:t>Conférence Marsouin, 23-24 mai 2019, Université de Rennes </a:t>
            </a:r>
            <a:r>
              <a:rPr lang="fr-FR" sz="1350" dirty="0" smtClean="0">
                <a:solidFill>
                  <a:schemeClr val="bg1"/>
                </a:solidFill>
              </a:rPr>
              <a:t>1 - www.marsouin.org		#conferencemarsouin2019</a:t>
            </a:r>
            <a:endParaRPr lang="fr-FR" sz="1350" dirty="0">
              <a:solidFill>
                <a:schemeClr val="bg1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79" y="6297024"/>
            <a:ext cx="510176" cy="51017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841101" y="1452335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Accompagnement affectif : 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Immédiateté : </a:t>
            </a:r>
            <a:r>
              <a:rPr lang="fr-FR" dirty="0"/>
              <a:t>« il n'y a pas besoin d'attendre le prochain temps en présentiel pour mettre tous les soucis sur la table » (C18, 90-91)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Disponibilité : </a:t>
            </a:r>
            <a:r>
              <a:rPr lang="fr-FR" dirty="0"/>
              <a:t>« l'idée c'est quand même d'être disponible pour amener des informations complémentaires » (C18, 92)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Individualisation : </a:t>
            </a:r>
            <a:r>
              <a:rPr lang="fr-FR" dirty="0"/>
              <a:t>«  et même, derrière d’individualiser aussi. S'il y en a qui ont terminé trop vite, enfin, ou tout ce qui avait à faire, on peut toujours ajouter des consignes supplémentaires » (C18, 93-94)</a:t>
            </a:r>
          </a:p>
          <a:p>
            <a:pPr marL="800100" lvl="1" indent="-342900">
              <a:buClr>
                <a:srgbClr val="4D799C"/>
              </a:buClr>
              <a:buFont typeface="Arial" panose="020B0604020202020204" pitchFamily="34" charset="0"/>
              <a:buChar char="•"/>
            </a:pPr>
            <a:r>
              <a:rPr lang="fr-FR" sz="2400" dirty="0"/>
              <a:t>Être présent à distance : </a:t>
            </a:r>
            <a:r>
              <a:rPr lang="fr-FR" dirty="0"/>
              <a:t>« les jours où ils étaient à distance, je m'organisais pour leur mettre un petit message où j'étais dispo pendant deux heures dans la journée où je regardais le forum, je mettais un petit mot » (D26, 98-101).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368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</TotalTime>
  <Words>721</Words>
  <Application>Microsoft Office PowerPoint</Application>
  <PresentationFormat>Affichage à l'écran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Introduction</vt:lpstr>
      <vt:lpstr>Plan de communication</vt:lpstr>
      <vt:lpstr>Expérience et TICE dans un dispositif de formation professionnelle hybride</vt:lpstr>
      <vt:lpstr>Objet et question de recherche</vt:lpstr>
      <vt:lpstr>Méthodologie de recherche</vt:lpstr>
      <vt:lpstr>Méthodologie de recherche</vt:lpstr>
      <vt:lpstr>Accompagnement méthodologique, affectif et métacognitif</vt:lpstr>
      <vt:lpstr>Accompagnement méthodologique, affectif et métacognitif</vt:lpstr>
      <vt:lpstr>Alternance entre présence/distance et expérience</vt:lpstr>
      <vt:lpstr>Outils numériques pour un apprentissage expérientiel </vt:lpstr>
      <vt:lpstr>Ouverture d’un dispositif hybride et alternance intégrative</vt:lpstr>
      <vt:lpstr>Retour à l’hypothèse et conclusion</vt:lpstr>
      <vt:lpstr>Formations hybrides et professionnalisation</vt:lpstr>
    </vt:vector>
  </TitlesOfParts>
  <Company>IMT Atantique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LANGONNE Joel</dc:creator>
  <cp:lastModifiedBy>Eni Papa</cp:lastModifiedBy>
  <cp:revision>38</cp:revision>
  <dcterms:created xsi:type="dcterms:W3CDTF">2019-05-10T12:20:38Z</dcterms:created>
  <dcterms:modified xsi:type="dcterms:W3CDTF">2019-06-11T14:51:56Z</dcterms:modified>
</cp:coreProperties>
</file>