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8"/>
  </p:notesMasterIdLst>
  <p:sldIdLst>
    <p:sldId id="258" r:id="rId2"/>
    <p:sldId id="259" r:id="rId3"/>
    <p:sldId id="260" r:id="rId4"/>
    <p:sldId id="262" r:id="rId5"/>
    <p:sldId id="261" r:id="rId6"/>
    <p:sldId id="263" r:id="rId7"/>
    <p:sldId id="279" r:id="rId8"/>
    <p:sldId id="267" r:id="rId9"/>
    <p:sldId id="275" r:id="rId10"/>
    <p:sldId id="276" r:id="rId11"/>
    <p:sldId id="277" r:id="rId12"/>
    <p:sldId id="278" r:id="rId13"/>
    <p:sldId id="264" r:id="rId14"/>
    <p:sldId id="265" r:id="rId15"/>
    <p:sldId id="266" r:id="rId16"/>
    <p:sldId id="27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6"/>
    <p:restoredTop sz="71198"/>
  </p:normalViewPr>
  <p:slideViewPr>
    <p:cSldViewPr snapToGrid="0" snapToObjects="1">
      <p:cViewPr>
        <p:scale>
          <a:sx n="73" d="100"/>
          <a:sy n="73" d="100"/>
        </p:scale>
        <p:origin x="1960" y="256"/>
      </p:cViewPr>
      <p:guideLst/>
    </p:cSldViewPr>
  </p:slideViewPr>
  <p:notesTextViewPr>
    <p:cViewPr>
      <p:scale>
        <a:sx n="65" d="100"/>
        <a:sy n="6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82B7E-015D-2A4F-90F9-098F8F2E0A5A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FC62F-2214-7846-93C8-C5BBB8E84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</a:t>
            </a:r>
            <a:r>
              <a:rPr lang="en-US" baseline="0" dirty="0" smtClean="0"/>
              <a:t> everyone, I will be presenting our work on motor abnormalities progression in prodromal Parkinson’s Disease, done at the Brain and Spine institute in Paris.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C62F-2214-7846-93C8-C5BBB8E841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90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In this</a:t>
            </a:r>
            <a:r>
              <a:rPr lang="en-US" baseline="0" dirty="0" smtClean="0"/>
              <a:t> case, patient 1 has a late onset.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At its initial age, patient 1 is further away in the average progression.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C62F-2214-7846-93C8-C5BBB8E841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9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 patient</a:t>
            </a:r>
            <a:r>
              <a:rPr lang="en-US" baseline="0" dirty="0" smtClean="0"/>
              <a:t> 1 is delayed in time, but we also want each patient to have its own speed of progression.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(((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his progression is still as same speed of the average trajectory.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Then each</a:t>
            </a:r>
            <a:r>
              <a:rPr lang="en-US" baseline="0" dirty="0" smtClean="0"/>
              <a:t> patient has its own speed of progression.)))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C62F-2214-7846-93C8-C5BBB8E841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64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case, patient 1 evolves at higher speed than</a:t>
            </a:r>
            <a:r>
              <a:rPr lang="en-US" baseline="0" dirty="0" smtClean="0"/>
              <a:t> the average, covering more of the average trajectory in the same time duration.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sum up the example, patient one has early onset and evolves faster.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C62F-2214-7846-93C8-C5BBB8E841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14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applied to the motor </a:t>
            </a:r>
            <a:r>
              <a:rPr lang="en-US" dirty="0" err="1" smtClean="0"/>
              <a:t>subscores</a:t>
            </a:r>
            <a:r>
              <a:rPr lang="en-US" dirty="0" smtClean="0"/>
              <a:t> of prodromal</a:t>
            </a:r>
            <a:r>
              <a:rPr lang="en-US" baseline="0" dirty="0" smtClean="0"/>
              <a:t> patients, we obtain those results. An average progression of the scores according to time for each of the modality </a:t>
            </a:r>
            <a:r>
              <a:rPr lang="mr-IN" baseline="0" dirty="0" smtClean="0"/>
              <a:t>…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report the </a:t>
            </a:r>
            <a:r>
              <a:rPr lang="fr-FR" baseline="0" dirty="0" err="1" smtClean="0"/>
              <a:t>cutoffs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abnormalities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obtained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control </a:t>
            </a:r>
            <a:r>
              <a:rPr lang="fr-FR" baseline="0" dirty="0" err="1" smtClean="0"/>
              <a:t>cohort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look at the times of intersection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average</a:t>
            </a:r>
            <a:r>
              <a:rPr lang="fr-FR" baseline="0" dirty="0" smtClean="0"/>
              <a:t> progression and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cutoffs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get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an occurrence time. 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Parkinsonism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level</a:t>
            </a:r>
            <a:r>
              <a:rPr lang="fr-FR" baseline="0" dirty="0" smtClean="0"/>
              <a:t> scores for </a:t>
            </a:r>
            <a:r>
              <a:rPr lang="fr-FR" baseline="0" dirty="0" err="1" smtClean="0"/>
              <a:t>scale</a:t>
            </a:r>
            <a:r>
              <a:rPr lang="fr-FR" baseline="0" dirty="0" smtClean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C62F-2214-7846-93C8-C5BBB8E841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65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bootstrap the process (p=500) to account for sampling bias and stochastic variations in the estimation algorithm, and obtain confidence intervals. Relatively to PD conversion, we find that Voice-Face modality is affected first, with median time to conversion of 9 years. Then Gait, Bradykinesia, MDS-UPDRS and Rigidity at respectively 7, 6, 5 and 3 years before conversion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C62F-2214-7846-93C8-C5BBB8E841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54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results are in a general agreement with those of</a:t>
            </a:r>
            <a:r>
              <a:rPr lang="en-US" baseline="0" dirty="0" smtClean="0"/>
              <a:t> a previous study, with one difference which is we observe Gait abnormalities before Bradykinesia.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C62F-2214-7846-93C8-C5BBB8E841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2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conclude,</a:t>
            </a:r>
            <a:r>
              <a:rPr lang="en-US" baseline="0" dirty="0" smtClean="0"/>
              <a:t> we estimated a scenario of progression of prodromal PD, using a mixed-effect model, that :</a:t>
            </a:r>
            <a:br>
              <a:rPr lang="en-US" baseline="0" dirty="0" smtClean="0"/>
            </a:br>
            <a:r>
              <a:rPr lang="en-US" baseline="0" dirty="0" smtClean="0"/>
              <a:t>-handles multivariate data, to estimate the progression of the scores all at once</a:t>
            </a:r>
          </a:p>
          <a:p>
            <a:r>
              <a:rPr lang="en-US" baseline="0" dirty="0" smtClean="0"/>
              <a:t>-reparametrize time</a:t>
            </a:r>
          </a:p>
          <a:p>
            <a:r>
              <a:rPr lang="en-US" baseline="0" dirty="0" smtClean="0"/>
              <a:t>-we bootstrap for variance estimation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Thank you for your attention.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C62F-2214-7846-93C8-C5BBB8E841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1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 smtClean="0"/>
              <a:t>Estimating a model of disease progression at the very early stage of Parkinson</a:t>
            </a:r>
            <a:r>
              <a:rPr lang="en-US" sz="1200" b="0" baseline="0" dirty="0" smtClean="0"/>
              <a:t> Disease</a:t>
            </a:r>
            <a:r>
              <a:rPr lang="en-US" sz="1200" b="0" dirty="0" smtClean="0"/>
              <a:t> is a major challenge,</a:t>
            </a:r>
          </a:p>
          <a:p>
            <a:r>
              <a:rPr lang="en-US" sz="1200" b="0" dirty="0" smtClean="0"/>
              <a:t>To both track disease progression and measure the outcome of possible therapeutic interventions. </a:t>
            </a:r>
          </a:p>
          <a:p>
            <a:endParaRPr lang="en-US" sz="1200" b="0" dirty="0" smtClean="0"/>
          </a:p>
          <a:p>
            <a:endParaRPr lang="en-US" sz="1200" b="0" dirty="0" smtClean="0"/>
          </a:p>
          <a:p>
            <a:r>
              <a:rPr lang="en-US" sz="1200" b="0" dirty="0" smtClean="0"/>
              <a:t>Our aim in this study was to estimate the temporal dynamics of occurrence of motor signs in idiopathic REM Sleep </a:t>
            </a:r>
            <a:r>
              <a:rPr lang="en-US" sz="1200" b="0" dirty="0" err="1" smtClean="0"/>
              <a:t>Behaviour</a:t>
            </a:r>
            <a:r>
              <a:rPr lang="en-US" sz="1200" b="0" dirty="0" smtClean="0"/>
              <a:t> Disorder (prodromal phase of Parkinson Disease) </a:t>
            </a:r>
          </a:p>
          <a:p>
            <a:endParaRPr lang="en-US" b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C62F-2214-7846-93C8-C5BBB8E841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0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used the</a:t>
            </a:r>
            <a:r>
              <a:rPr lang="en-US" baseline="0" dirty="0" smtClean="0"/>
              <a:t> prodromal dataset of PPMI, that included 62 </a:t>
            </a:r>
            <a:r>
              <a:rPr lang="en-US" baseline="0" dirty="0" err="1" smtClean="0"/>
              <a:t>iRBD</a:t>
            </a:r>
            <a:r>
              <a:rPr lang="en-US" baseline="0" dirty="0" smtClean="0"/>
              <a:t> patients, followed on an average of 3 years over 9 visits.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used the Control PPMI dataset, in order to extract cutoffs of abnormalities for each of the considered sub-motor scores.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C62F-2214-7846-93C8-C5BBB8E841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5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Now, to give</a:t>
            </a:r>
            <a:r>
              <a:rPr lang="en-US" b="1" baseline="0" dirty="0" smtClean="0"/>
              <a:t> a brief overview of the model we used</a:t>
            </a:r>
            <a:r>
              <a:rPr lang="en-US" baseline="0" dirty="0" smtClean="0"/>
              <a:t>, let’s consider 3 patients that follow their own trajectories of the disease. We want to be able to compare their progression.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general idea is that we want to recombine small parts of individual trajectories to build a long term and general average trajectory. (</a:t>
            </a:r>
            <a:r>
              <a:rPr lang="en-US" baseline="0" dirty="0" err="1" smtClean="0"/>
              <a:t>clic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Mathematically, this translate into a “Mixed Effect Model”.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give more details about the model in the following slides.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C62F-2214-7846-93C8-C5BBB8E841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97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Let's suppose our data points for 2 patients (in red) lie on a manifold, of</a:t>
            </a:r>
            <a:r>
              <a:rPr lang="en-US" baseline="0" dirty="0" smtClean="0"/>
              <a:t> either univariate, or even multivariate observations : for example multiple clinical scores.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C62F-2214-7846-93C8-C5BBB8E841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74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We build and average trajectory</a:t>
            </a:r>
            <a:r>
              <a:rPr lang="en-US" dirty="0" smtClean="0"/>
              <a:t>, which like in mechanics is only defined by its initial position and speed at t0.</a:t>
            </a:r>
            <a:br>
              <a:rPr lang="en-US" dirty="0" smtClean="0"/>
            </a:br>
            <a:r>
              <a:rPr lang="en-US" dirty="0" smtClean="0"/>
              <a:t>This trajectory is then followed in time, like a canon-ball.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C62F-2214-7846-93C8-C5BBB8E841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We build and average trajectory</a:t>
            </a:r>
            <a:r>
              <a:rPr lang="en-US" dirty="0" smtClean="0"/>
              <a:t>, which like in mechanics is only defined by its initial position and speed at t0.</a:t>
            </a:r>
            <a:br>
              <a:rPr lang="en-US" dirty="0" smtClean="0"/>
            </a:br>
            <a:r>
              <a:rPr lang="en-US" dirty="0" smtClean="0"/>
              <a:t>This trajectory is then followed in time, like a canon-ball.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</a:t>
            </a:r>
            <a:r>
              <a:rPr lang="en-US" dirty="0" err="1" smtClean="0"/>
              <a:t>clic</a:t>
            </a:r>
            <a:r>
              <a:rPr lang="en-US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then</a:t>
            </a:r>
            <a:r>
              <a:rPr lang="en-US" baseline="0" dirty="0" smtClean="0"/>
              <a:t> consider individual trajectories as parallels of this average trajectory in the manifold.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C62F-2214-7846-93C8-C5BBB8E841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82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priori, we travel these individual curves at the same time of the average trajectory, we have an absolute time. But as we know, 2 patients at same age can be at very different stages of the disease, and evolve at different speeds. We want to be able to capture this effect in our model.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we consider time</a:t>
            </a:r>
            <a:r>
              <a:rPr lang="en-US" baseline="0" dirty="0" smtClean="0"/>
              <a:t> as a random variable, and reparametrize it with 2 variables for patient : onset and speed.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(In fact, our average trajectory should always describe an increase of parkinsonian symptoms, from none, to suspicion of PD, to conversion to PD and even beyond.))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C62F-2214-7846-93C8-C5BBB8E841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10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zoom in on patient 1 on</a:t>
            </a:r>
            <a:r>
              <a:rPr lang="en-US" baseline="0" dirty="0" smtClean="0"/>
              <a:t> the time window where we have observations.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onset delays the progression. (</a:t>
            </a:r>
            <a:r>
              <a:rPr lang="en-US" dirty="0" err="1" smtClean="0"/>
              <a:t>clic</a:t>
            </a:r>
            <a:r>
              <a:rPr lang="en-US" dirty="0" smtClean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FC62F-2214-7846-93C8-C5BBB8E841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ChangeArrowheads="1"/>
          </p:cNvSpPr>
          <p:nvPr userDrawn="1"/>
        </p:nvSpPr>
        <p:spPr bwMode="gray">
          <a:xfrm>
            <a:off x="11049001" y="0"/>
            <a:ext cx="1142999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7180" name="Rectangle 12"/>
          <p:cNvSpPr>
            <a:spLocks noChangeArrowheads="1"/>
          </p:cNvSpPr>
          <p:nvPr userDrawn="1"/>
        </p:nvSpPr>
        <p:spPr bwMode="gray">
          <a:xfrm>
            <a:off x="0" y="0"/>
            <a:ext cx="121920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1800"/>
          </a:p>
        </p:txBody>
      </p:sp>
      <p:pic>
        <p:nvPicPr>
          <p:cNvPr id="7177" name="Picture 9" descr="Haut_p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"/>
            <a:ext cx="12192000" cy="754063"/>
          </a:xfrm>
          <a:prstGeom prst="rect">
            <a:avLst/>
          </a:prstGeom>
          <a:noFill/>
        </p:spPr>
      </p:pic>
      <p:sp>
        <p:nvSpPr>
          <p:cNvPr id="15" name="Espace réservé du texte 14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1125415" y="755651"/>
            <a:ext cx="9945077" cy="2139949"/>
          </a:xfrm>
        </p:spPr>
        <p:txBody>
          <a:bodyPr anchor="ctr" anchorCtr="0"/>
          <a:lstStyle>
            <a:lvl1pPr marL="0" indent="0" algn="r">
              <a:buFontTx/>
              <a:buNone/>
              <a:defRPr sz="4100" b="0">
                <a:solidFill>
                  <a:schemeClr val="tx2"/>
                </a:solidFill>
              </a:defRPr>
            </a:lvl1pPr>
            <a:lvl2pPr marL="0" indent="0" algn="r">
              <a:spcAft>
                <a:spcPts val="300"/>
              </a:spcAft>
              <a:buFontTx/>
              <a:buNone/>
              <a:defRPr sz="1900">
                <a:solidFill>
                  <a:schemeClr val="bg2"/>
                </a:solidFill>
              </a:defRPr>
            </a:lvl2pPr>
            <a:lvl3pPr marL="0" indent="0" algn="r">
              <a:buFontTx/>
              <a:buNone/>
              <a:defRPr sz="2600" b="0">
                <a:solidFill>
                  <a:schemeClr val="accent1"/>
                </a:solidFill>
              </a:defRPr>
            </a:lvl3pPr>
            <a:lvl4pPr marL="0" indent="0" algn="r">
              <a:buFontTx/>
              <a:buNone/>
              <a:defRPr sz="1200"/>
            </a:lvl4pPr>
            <a:lvl5pPr marL="0" indent="0" algn="r">
              <a:buFontTx/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 descr="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0" y="4754880"/>
            <a:ext cx="12192000" cy="2103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1125415" y="2328864"/>
            <a:ext cx="9945077" cy="376396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fld id="{FD40DF1B-8770-4A2E-A9E9-599C0764DAEC}" type="datetime1">
              <a:rPr lang="fr-FR" smtClean="0"/>
              <a:pPr/>
              <a:t>27/03/2019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B52485C9-48E1-44E5-B6B0-0BD540B8FDB1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125415" y="1131849"/>
            <a:ext cx="9945077" cy="1197015"/>
          </a:xfrm>
        </p:spPr>
        <p:txBody>
          <a:bodyPr/>
          <a:lstStyle>
            <a:lvl1pPr marL="0" indent="0" algn="r">
              <a:buFontTx/>
              <a:buNone/>
              <a:defRPr b="0">
                <a:solidFill>
                  <a:schemeClr val="accent1"/>
                </a:solidFill>
              </a:defRPr>
            </a:lvl1pPr>
            <a:lvl2pPr marL="0" indent="0" algn="r">
              <a:buFontTx/>
              <a:buNone/>
              <a:defRPr sz="1800" b="0">
                <a:solidFill>
                  <a:schemeClr val="accent1"/>
                </a:solidFill>
              </a:defRPr>
            </a:lvl2pPr>
            <a:lvl3pPr marL="0" indent="0" algn="r">
              <a:buFontTx/>
              <a:buNone/>
              <a:defRPr sz="1800" b="0">
                <a:solidFill>
                  <a:schemeClr val="accent1"/>
                </a:solidFill>
              </a:defRPr>
            </a:lvl3pPr>
            <a:lvl4pPr marL="0" indent="0" algn="r">
              <a:buFontTx/>
              <a:buNone/>
              <a:defRPr sz="1800" b="0">
                <a:solidFill>
                  <a:schemeClr val="accent1"/>
                </a:solidFill>
              </a:defRPr>
            </a:lvl4pPr>
            <a:lvl5pPr marL="0" indent="0" algn="r">
              <a:buFontTx/>
              <a:buNone/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1125416" y="2328864"/>
            <a:ext cx="6189785" cy="376396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fld id="{A8B2E3B8-94E6-4464-9130-8EB2E192A2C1}" type="datetime1">
              <a:rPr lang="fr-FR" smtClean="0"/>
              <a:pPr/>
              <a:t>27/03/2019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B52485C9-48E1-44E5-B6B0-0BD540B8FDB1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125415" y="1131849"/>
            <a:ext cx="9945077" cy="1197014"/>
          </a:xfrm>
        </p:spPr>
        <p:txBody>
          <a:bodyPr/>
          <a:lstStyle>
            <a:lvl1pPr marL="0" indent="0" algn="r">
              <a:buFontTx/>
              <a:buNone/>
              <a:defRPr b="0">
                <a:solidFill>
                  <a:schemeClr val="accent1"/>
                </a:solidFill>
              </a:defRPr>
            </a:lvl1pPr>
            <a:lvl2pPr marL="0" indent="0" algn="r">
              <a:buFontTx/>
              <a:buNone/>
              <a:defRPr sz="1800" b="0">
                <a:solidFill>
                  <a:schemeClr val="accent1"/>
                </a:solidFill>
              </a:defRPr>
            </a:lvl2pPr>
            <a:lvl3pPr marL="0" indent="0" algn="r">
              <a:buFontTx/>
              <a:buNone/>
              <a:defRPr sz="1800" b="0">
                <a:solidFill>
                  <a:schemeClr val="accent1"/>
                </a:solidFill>
              </a:defRPr>
            </a:lvl3pPr>
            <a:lvl4pPr marL="0" indent="0" algn="r">
              <a:buFontTx/>
              <a:buNone/>
              <a:defRPr sz="1800" b="0">
                <a:solidFill>
                  <a:schemeClr val="accent1"/>
                </a:solidFill>
              </a:defRPr>
            </a:lvl4pPr>
            <a:lvl5pPr marL="0" indent="0" algn="r">
              <a:buFontTx/>
              <a:buNone/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/>
          </p:nvPr>
        </p:nvSpPr>
        <p:spPr bwMode="gray">
          <a:xfrm>
            <a:off x="7690338" y="2362200"/>
            <a:ext cx="3380154" cy="3429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imag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1125417" y="2328864"/>
            <a:ext cx="4407877" cy="376396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fld id="{FD93BE63-CE4C-444A-959B-A14C75131347}" type="datetime1">
              <a:rPr lang="fr-FR" smtClean="0"/>
              <a:pPr/>
              <a:t>27/03/2019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B52485C9-48E1-44E5-B6B0-0BD540B8FDB1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125415" y="1131849"/>
            <a:ext cx="9945077" cy="1197014"/>
          </a:xfrm>
        </p:spPr>
        <p:txBody>
          <a:bodyPr/>
          <a:lstStyle>
            <a:lvl1pPr marL="0" indent="0" algn="r">
              <a:buFontTx/>
              <a:buNone/>
              <a:defRPr b="0">
                <a:solidFill>
                  <a:schemeClr val="accent1"/>
                </a:solidFill>
              </a:defRPr>
            </a:lvl1pPr>
            <a:lvl2pPr marL="0" indent="0" algn="r">
              <a:buFontTx/>
              <a:buNone/>
              <a:defRPr sz="1800" b="0">
                <a:solidFill>
                  <a:schemeClr val="accent1"/>
                </a:solidFill>
              </a:defRPr>
            </a:lvl2pPr>
            <a:lvl3pPr marL="0" indent="0" algn="r">
              <a:buFontTx/>
              <a:buNone/>
              <a:defRPr sz="1800" b="0">
                <a:solidFill>
                  <a:schemeClr val="accent1"/>
                </a:solidFill>
              </a:defRPr>
            </a:lvl3pPr>
            <a:lvl4pPr marL="0" indent="0" algn="r">
              <a:buFontTx/>
              <a:buNone/>
              <a:defRPr sz="1800" b="0">
                <a:solidFill>
                  <a:schemeClr val="accent1"/>
                </a:solidFill>
              </a:defRPr>
            </a:lvl4pPr>
            <a:lvl5pPr marL="0" indent="0" algn="r">
              <a:buFontTx/>
              <a:buNone/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4"/>
          </p:nvPr>
        </p:nvSpPr>
        <p:spPr bwMode="gray">
          <a:xfrm>
            <a:off x="6096000" y="2362200"/>
            <a:ext cx="4974492" cy="28956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 bwMode="gray">
          <a:xfrm>
            <a:off x="6096000" y="5257801"/>
            <a:ext cx="4974492" cy="835025"/>
          </a:xfrm>
        </p:spPr>
        <p:txBody>
          <a:bodyPr anchor="ctr" anchorCtr="0"/>
          <a:lstStyle>
            <a:lvl1pPr marL="0" indent="0" algn="just">
              <a:buFontTx/>
              <a:buNone/>
              <a:defRPr sz="1000" b="0"/>
            </a:lvl1pPr>
            <a:lvl2pPr marL="0" indent="0" algn="just">
              <a:buFontTx/>
              <a:buNone/>
              <a:defRPr sz="1000" b="0"/>
            </a:lvl2pPr>
            <a:lvl3pPr marL="0" indent="0" algn="just">
              <a:buFontTx/>
              <a:buNone/>
              <a:defRPr sz="1000" b="0"/>
            </a:lvl3pPr>
            <a:lvl4pPr marL="0" indent="0" algn="just">
              <a:buFontTx/>
              <a:buNone/>
              <a:defRPr sz="1000" b="0"/>
            </a:lvl4pPr>
            <a:lvl5pPr marL="0" indent="0" algn="just">
              <a:buFontTx/>
              <a:buNone/>
              <a:defRPr sz="1000" b="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gray">
          <a:xfrm>
            <a:off x="1125416" y="2328863"/>
            <a:ext cx="4444062" cy="376396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gray">
          <a:xfrm>
            <a:off x="6627447" y="2339976"/>
            <a:ext cx="4443045" cy="3763963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fld id="{43C52823-C673-4CAC-A44F-5BC8A136E4F8}" type="datetime1">
              <a:rPr lang="fr-FR" smtClean="0"/>
              <a:pPr/>
              <a:t>27/03/2019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ADB1A51D-DA29-4EE2-896A-AF6EA2100DDC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 bwMode="gray">
          <a:xfrm>
            <a:off x="1125415" y="1131849"/>
            <a:ext cx="9945077" cy="1197014"/>
          </a:xfrm>
        </p:spPr>
        <p:txBody>
          <a:bodyPr/>
          <a:lstStyle>
            <a:lvl1pPr marL="0" indent="0" algn="r">
              <a:buFontTx/>
              <a:buNone/>
              <a:defRPr b="0">
                <a:solidFill>
                  <a:schemeClr val="accent1"/>
                </a:solidFill>
              </a:defRPr>
            </a:lvl1pPr>
            <a:lvl2pPr marL="0" indent="0" algn="r">
              <a:buFontTx/>
              <a:buNone/>
              <a:defRPr sz="1800" b="0">
                <a:solidFill>
                  <a:schemeClr val="accent1"/>
                </a:solidFill>
              </a:defRPr>
            </a:lvl2pPr>
            <a:lvl3pPr marL="0" indent="0" algn="r">
              <a:buFontTx/>
              <a:buNone/>
              <a:defRPr sz="1800" b="0">
                <a:solidFill>
                  <a:schemeClr val="accent1"/>
                </a:solidFill>
              </a:defRPr>
            </a:lvl3pPr>
            <a:lvl4pPr marL="0" indent="0" algn="r">
              <a:buFontTx/>
              <a:buNone/>
              <a:defRPr sz="1800" b="0">
                <a:solidFill>
                  <a:schemeClr val="accent1"/>
                </a:solidFill>
              </a:defRPr>
            </a:lvl4pPr>
            <a:lvl5pPr marL="0" indent="0" algn="r">
              <a:buFontTx/>
              <a:buNone/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ChangeArrowheads="1"/>
          </p:cNvSpPr>
          <p:nvPr userDrawn="1"/>
        </p:nvSpPr>
        <p:spPr bwMode="gray">
          <a:xfrm>
            <a:off x="11049001" y="0"/>
            <a:ext cx="1142999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1800"/>
          </a:p>
        </p:txBody>
      </p:sp>
      <p:sp>
        <p:nvSpPr>
          <p:cNvPr id="7180" name="Rectangle 12"/>
          <p:cNvSpPr>
            <a:spLocks noChangeArrowheads="1"/>
          </p:cNvSpPr>
          <p:nvPr userDrawn="1"/>
        </p:nvSpPr>
        <p:spPr bwMode="gray">
          <a:xfrm>
            <a:off x="0" y="0"/>
            <a:ext cx="121920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1800"/>
          </a:p>
        </p:txBody>
      </p:sp>
      <p:pic>
        <p:nvPicPr>
          <p:cNvPr id="7177" name="Picture 9" descr="Haut_pa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"/>
            <a:ext cx="12192000" cy="754063"/>
          </a:xfrm>
          <a:prstGeom prst="rect">
            <a:avLst/>
          </a:prstGeom>
          <a:noFill/>
        </p:spPr>
      </p:pic>
      <p:sp>
        <p:nvSpPr>
          <p:cNvPr id="15" name="Espace réservé du texte 14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1125415" y="755651"/>
            <a:ext cx="9945077" cy="2139949"/>
          </a:xfrm>
        </p:spPr>
        <p:txBody>
          <a:bodyPr anchor="ctr" anchorCtr="0"/>
          <a:lstStyle>
            <a:lvl1pPr marL="0" indent="0" algn="r">
              <a:buFontTx/>
              <a:buNone/>
              <a:defRPr sz="4100" b="0">
                <a:solidFill>
                  <a:schemeClr val="tx2"/>
                </a:solidFill>
              </a:defRPr>
            </a:lvl1pPr>
            <a:lvl2pPr marL="0" indent="0" algn="r">
              <a:spcAft>
                <a:spcPts val="300"/>
              </a:spcAft>
              <a:buFontTx/>
              <a:buNone/>
              <a:defRPr sz="1900">
                <a:solidFill>
                  <a:schemeClr val="bg2"/>
                </a:solidFill>
              </a:defRPr>
            </a:lvl2pPr>
            <a:lvl3pPr marL="0" indent="0" algn="r">
              <a:buFontTx/>
              <a:buNone/>
              <a:defRPr sz="2600" b="0">
                <a:solidFill>
                  <a:schemeClr val="accent1"/>
                </a:solidFill>
              </a:defRPr>
            </a:lvl3pPr>
            <a:lvl4pPr marL="0" indent="0" algn="r">
              <a:buFontTx/>
              <a:buNone/>
              <a:defRPr sz="1200"/>
            </a:lvl4pPr>
            <a:lvl5pPr marL="0" indent="0" algn="r">
              <a:buFontTx/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 descr="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35496" y="4754880"/>
            <a:ext cx="9956504" cy="210312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-1" y="6106333"/>
            <a:ext cx="10579261" cy="751668"/>
          </a:xfrm>
          <a:prstGeom prst="rect">
            <a:avLst/>
          </a:prstGeom>
          <a:solidFill>
            <a:srgbClr val="002D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Tahoma" pitchFamily="1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7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6498000"/>
            <a:ext cx="4320480" cy="367200"/>
          </a:xfrm>
          <a:prstGeom prst="rect">
            <a:avLst/>
          </a:prstGeom>
          <a:solidFill>
            <a:srgbClr val="002D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>
              <a:latin typeface="Tahoma" pitchFamily="116" charset="0"/>
            </a:endParaRPr>
          </a:p>
        </p:txBody>
      </p:sp>
      <p:pic>
        <p:nvPicPr>
          <p:cNvPr id="1033" name="Picture 9" descr="Bas_suite"/>
          <p:cNvPicPr>
            <a:picLocks noChangeAspect="1" noChangeArrowheads="1"/>
          </p:cNvPicPr>
          <p:nvPr userDrawn="1"/>
        </p:nvPicPr>
        <p:blipFill>
          <a:blip r:embed="rId9" cstate="print"/>
          <a:stretch>
            <a:fillRect/>
          </a:stretch>
        </p:blipFill>
        <p:spPr bwMode="gray">
          <a:xfrm>
            <a:off x="2502568" y="5748866"/>
            <a:ext cx="9670648" cy="1116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125415" y="2328864"/>
            <a:ext cx="9945077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7690339" y="6489684"/>
            <a:ext cx="2538075" cy="36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92EB7B0-606D-4DC0-9E33-3D4AED088EA9}" type="datetime1">
              <a:rPr lang="fr-FR" smtClean="0"/>
              <a:pPr/>
              <a:t>27/03/2019</a:t>
            </a:fld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125415" y="6489684"/>
            <a:ext cx="6189785" cy="36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489684"/>
            <a:ext cx="908502" cy="36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8A0541C-B2F7-4E5F-AA40-6A54E09F4FDA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32" name="Picture 8" descr="Haut_page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0" y="1"/>
            <a:ext cx="12192000" cy="75406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40069" y="-4786"/>
            <a:ext cx="9930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60431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60" r:id="rId7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ahoma" pitchFamily="116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ahoma" pitchFamily="116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ahoma" pitchFamily="116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ahoma" pitchFamily="116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ahoma" pitchFamily="116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ahoma" pitchFamily="116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ahoma" pitchFamily="116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ahoma" pitchFamily="116" charset="0"/>
        </a:defRPr>
      </a:lvl9pPr>
    </p:titleStyle>
    <p:bodyStyle>
      <a:lvl1pPr algn="just" rtl="0" eaLnBrk="0" fontAlgn="base" hangingPunct="0">
        <a:lnSpc>
          <a:spcPct val="95000"/>
        </a:lnSpc>
        <a:spcBef>
          <a:spcPct val="0"/>
        </a:spcBef>
        <a:spcAft>
          <a:spcPct val="0"/>
        </a:spcAft>
        <a:buFont typeface="Times" pitchFamily="116" charset="0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04825" indent="-198000" algn="just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"/>
        <a:defRPr sz="1400">
          <a:solidFill>
            <a:schemeClr val="tx1"/>
          </a:solidFill>
          <a:latin typeface="+mn-lt"/>
        </a:defRPr>
      </a:lvl2pPr>
      <a:lvl3pPr marL="3175" indent="-3175" algn="just" rtl="0" eaLnBrk="0" fontAlgn="base" hangingPunct="0">
        <a:spcBef>
          <a:spcPct val="0"/>
        </a:spcBef>
        <a:spcAft>
          <a:spcPct val="0"/>
        </a:spcAft>
        <a:buFont typeface="Times" pitchFamily="116" charset="0"/>
        <a:defRPr sz="1300" b="1">
          <a:solidFill>
            <a:schemeClr val="tx1"/>
          </a:solidFill>
          <a:latin typeface="+mn-lt"/>
        </a:defRPr>
      </a:lvl3pPr>
      <a:lvl4pPr marL="504000" indent="-198000" algn="just" rtl="0" eaLnBrk="0" fontAlgn="base" hangingPunct="0">
        <a:lnSpc>
          <a:spcPct val="105000"/>
        </a:lnSpc>
        <a:spcBef>
          <a:spcPct val="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"/>
        <a:defRPr sz="1200">
          <a:solidFill>
            <a:schemeClr val="tx1"/>
          </a:solidFill>
          <a:latin typeface="+mn-lt"/>
        </a:defRPr>
      </a:lvl4pPr>
      <a:lvl5pPr marL="0" indent="0" algn="just" rtl="0" eaLnBrk="0" fontAlgn="base" hangingPunct="0">
        <a:spcBef>
          <a:spcPct val="0"/>
        </a:spcBef>
        <a:spcAft>
          <a:spcPct val="0"/>
        </a:spcAft>
        <a:buFont typeface="Times" pitchFamily="116" charset="0"/>
        <a:defRPr sz="1000">
          <a:solidFill>
            <a:schemeClr val="tx1"/>
          </a:solidFill>
          <a:latin typeface="+mn-lt"/>
        </a:defRPr>
      </a:lvl5pPr>
      <a:lvl6pPr marL="736600" algn="just" rtl="0" eaLnBrk="0" fontAlgn="base" hangingPunct="0">
        <a:spcBef>
          <a:spcPct val="0"/>
        </a:spcBef>
        <a:spcAft>
          <a:spcPct val="0"/>
        </a:spcAft>
        <a:buFont typeface="Times" pitchFamily="116" charset="0"/>
        <a:defRPr sz="1000">
          <a:solidFill>
            <a:schemeClr val="tx1"/>
          </a:solidFill>
          <a:latin typeface="+mn-lt"/>
        </a:defRPr>
      </a:lvl6pPr>
      <a:lvl7pPr marL="1193800" algn="just" rtl="0" eaLnBrk="0" fontAlgn="base" hangingPunct="0">
        <a:spcBef>
          <a:spcPct val="0"/>
        </a:spcBef>
        <a:spcAft>
          <a:spcPct val="0"/>
        </a:spcAft>
        <a:buFont typeface="Times" pitchFamily="116" charset="0"/>
        <a:defRPr sz="1000">
          <a:solidFill>
            <a:schemeClr val="tx1"/>
          </a:solidFill>
          <a:latin typeface="+mn-lt"/>
        </a:defRPr>
      </a:lvl7pPr>
      <a:lvl8pPr marL="1651000" algn="just" rtl="0" eaLnBrk="0" fontAlgn="base" hangingPunct="0">
        <a:spcBef>
          <a:spcPct val="0"/>
        </a:spcBef>
        <a:spcAft>
          <a:spcPct val="0"/>
        </a:spcAft>
        <a:buFont typeface="Times" pitchFamily="116" charset="0"/>
        <a:defRPr sz="1000">
          <a:solidFill>
            <a:schemeClr val="tx1"/>
          </a:solidFill>
          <a:latin typeface="+mn-lt"/>
        </a:defRPr>
      </a:lvl8pPr>
      <a:lvl9pPr marL="2108200" algn="just" rtl="0" eaLnBrk="0" fontAlgn="base" hangingPunct="0">
        <a:spcBef>
          <a:spcPct val="0"/>
        </a:spcBef>
        <a:spcAft>
          <a:spcPct val="0"/>
        </a:spcAft>
        <a:buFont typeface="Times" pitchFamily="116" charset="0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g"/><Relationship Id="rId8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png"/><Relationship Id="rId8" Type="http://schemas.openxmlformats.org/officeDocument/2006/relationships/image" Target="../media/image12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png"/><Relationship Id="rId8" Type="http://schemas.openxmlformats.org/officeDocument/2006/relationships/image" Target="../media/image12.png"/><Relationship Id="rId9" Type="http://schemas.openxmlformats.org/officeDocument/2006/relationships/image" Target="../media/image19.emf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26719" y="625022"/>
            <a:ext cx="11566882" cy="2139949"/>
          </a:xfrm>
        </p:spPr>
        <p:txBody>
          <a:bodyPr/>
          <a:lstStyle/>
          <a:p>
            <a:r>
              <a:rPr lang="en-US" dirty="0"/>
              <a:t>Motor abnormalities progression in prodromal PD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87" y="5530225"/>
            <a:ext cx="415441" cy="41544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94" y="5600382"/>
            <a:ext cx="1296144" cy="3452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24"/>
          <a:stretch/>
        </p:blipFill>
        <p:spPr>
          <a:xfrm>
            <a:off x="2707203" y="5528652"/>
            <a:ext cx="1590201" cy="2863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" y="3512000"/>
            <a:ext cx="2433666" cy="24336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170" y="5496621"/>
            <a:ext cx="1186905" cy="5528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341" y="5390605"/>
            <a:ext cx="1394802" cy="658821"/>
          </a:xfrm>
          <a:prstGeom prst="rect">
            <a:avLst/>
          </a:prstGeom>
        </p:spPr>
      </p:pic>
      <p:sp>
        <p:nvSpPr>
          <p:cNvPr id="10" name="Espace réservé du texte 7"/>
          <p:cNvSpPr txBox="1">
            <a:spLocks/>
          </p:cNvSpPr>
          <p:nvPr/>
        </p:nvSpPr>
        <p:spPr bwMode="gray">
          <a:xfrm>
            <a:off x="358949" y="2322962"/>
            <a:ext cx="11634652" cy="17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1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Pct val="90000"/>
              <a:buFontTx/>
              <a:buNone/>
              <a:defRPr sz="1900">
                <a:solidFill>
                  <a:schemeClr val="bg2"/>
                </a:solidFill>
                <a:latin typeface="+mn-lt"/>
              </a:defRPr>
            </a:lvl2pPr>
            <a:lvl3pPr marL="0" indent="0" algn="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600" b="0">
                <a:solidFill>
                  <a:schemeClr val="accent1"/>
                </a:solidFill>
                <a:latin typeface="+mn-lt"/>
              </a:defRPr>
            </a:lvl3pPr>
            <a:lvl4pPr marL="0" indent="0" algn="r" rtl="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 marL="0" indent="0" algn="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5pPr>
            <a:lvl6pPr marL="736600" algn="just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16" charset="0"/>
              <a:defRPr sz="1000">
                <a:solidFill>
                  <a:schemeClr val="tx1"/>
                </a:solidFill>
                <a:latin typeface="+mn-lt"/>
              </a:defRPr>
            </a:lvl6pPr>
            <a:lvl7pPr marL="1193800" algn="just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16" charset="0"/>
              <a:defRPr sz="1000">
                <a:solidFill>
                  <a:schemeClr val="tx1"/>
                </a:solidFill>
                <a:latin typeface="+mn-lt"/>
              </a:defRPr>
            </a:lvl7pPr>
            <a:lvl8pPr marL="1651000" algn="just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16" charset="0"/>
              <a:defRPr sz="1000">
                <a:solidFill>
                  <a:schemeClr val="tx1"/>
                </a:solidFill>
                <a:latin typeface="+mn-lt"/>
              </a:defRPr>
            </a:lvl8pPr>
            <a:lvl9pPr marL="2108200" algn="just" rtl="0" eaLnBrk="0" fontAlgn="base" hangingPunct="0">
              <a:spcBef>
                <a:spcPct val="0"/>
              </a:spcBef>
              <a:spcAft>
                <a:spcPct val="0"/>
              </a:spcAft>
              <a:buFont typeface="Times" pitchFamily="116" charset="0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2"/>
            <a:r>
              <a:rPr lang="fr-FR" sz="2200" kern="0" dirty="0"/>
              <a:t>Raphael Couronne, Marie </a:t>
            </a:r>
            <a:r>
              <a:rPr lang="fr-FR" sz="2200" kern="0" dirty="0" err="1" smtClean="0"/>
              <a:t>Vidailhet</a:t>
            </a:r>
            <a:r>
              <a:rPr lang="fr-FR" sz="2200" kern="0" dirty="0" smtClean="0"/>
              <a:t>, Graziella </a:t>
            </a:r>
            <a:r>
              <a:rPr lang="fr-FR" sz="2200" kern="0" dirty="0" err="1" smtClean="0"/>
              <a:t>Mangone</a:t>
            </a:r>
            <a:r>
              <a:rPr lang="fr-FR" sz="2200" kern="0" dirty="0" smtClean="0"/>
              <a:t>, </a:t>
            </a:r>
          </a:p>
          <a:p>
            <a:pPr lvl="2"/>
            <a:r>
              <a:rPr lang="fr-FR" sz="2200" kern="0" dirty="0" smtClean="0"/>
              <a:t>Stéphane </a:t>
            </a:r>
            <a:r>
              <a:rPr lang="fr-FR" sz="2200" kern="0" dirty="0" err="1" smtClean="0"/>
              <a:t>Lehéricy</a:t>
            </a:r>
            <a:r>
              <a:rPr lang="fr-FR" sz="2200" kern="0" dirty="0" smtClean="0"/>
              <a:t>, Stanley </a:t>
            </a:r>
            <a:r>
              <a:rPr lang="fr-FR" sz="2200" kern="0" dirty="0" err="1" smtClean="0"/>
              <a:t>Durrleman</a:t>
            </a:r>
            <a:r>
              <a:rPr lang="fr-FR" sz="2200" kern="0" dirty="0" smtClean="0"/>
              <a:t> </a:t>
            </a:r>
            <a:br>
              <a:rPr lang="fr-FR" sz="2200" kern="0" dirty="0" smtClean="0"/>
            </a:br>
            <a:endParaRPr lang="fr-FR" sz="2200" kern="0" dirty="0" smtClean="0"/>
          </a:p>
          <a:p>
            <a:pPr lvl="2"/>
            <a:endParaRPr lang="fr-FR" sz="2200" kern="0" dirty="0"/>
          </a:p>
          <a:p>
            <a:pPr lvl="2"/>
            <a:r>
              <a:rPr lang="fr-FR" sz="2200" kern="0" dirty="0"/>
              <a:t>Contact : </a:t>
            </a:r>
            <a:r>
              <a:rPr lang="fr-FR" sz="2200" kern="0" dirty="0" err="1"/>
              <a:t>raphael.couronne@inria.fr</a:t>
            </a:r>
            <a:endParaRPr lang="fr-FR" sz="2200" kern="0" dirty="0"/>
          </a:p>
        </p:txBody>
      </p:sp>
    </p:spTree>
    <p:extLst>
      <p:ext uri="{BB962C8B-B14F-4D97-AF65-F5344CB8AC3E}">
        <p14:creationId xmlns:p14="http://schemas.microsoft.com/office/powerpoint/2010/main" val="3948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F1B-8770-4A2E-A9E9-599C0764DAEC}" type="datetime1">
              <a:rPr lang="fr-FR" smtClean="0"/>
              <a:pPr/>
              <a:t>27/03/2019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abnormalities</a:t>
            </a:r>
            <a:r>
              <a:rPr lang="fr-FR" dirty="0"/>
              <a:t> progression in </a:t>
            </a:r>
            <a:r>
              <a:rPr lang="fr-FR" dirty="0" err="1"/>
              <a:t>prodromal</a:t>
            </a:r>
            <a:r>
              <a:rPr lang="fr-FR" dirty="0"/>
              <a:t> PD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85C9-48E1-44E5-B6B0-0BD540B8FDB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Time </a:t>
            </a:r>
            <a:r>
              <a:rPr lang="en-US" dirty="0" err="1" smtClean="0"/>
              <a:t>reparametrization</a:t>
            </a:r>
            <a:r>
              <a:rPr lang="en-US" dirty="0" smtClean="0"/>
              <a:t> : onset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: A </a:t>
            </a:r>
            <a:r>
              <a:rPr lang="en-US" dirty="0" err="1"/>
              <a:t>bayesian</a:t>
            </a:r>
            <a:r>
              <a:rPr lang="en-US" dirty="0"/>
              <a:t> non-linear mixed effect model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754713" y="14830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7" name="Group 5"/>
          <p:cNvGrpSpPr/>
          <p:nvPr/>
        </p:nvGrpSpPr>
        <p:grpSpPr>
          <a:xfrm>
            <a:off x="287242" y="1224733"/>
            <a:ext cx="8194905" cy="5123815"/>
            <a:chOff x="478881" y="1293813"/>
            <a:chExt cx="4160316" cy="3134254"/>
          </a:xfrm>
        </p:grpSpPr>
        <p:grpSp>
          <p:nvGrpSpPr>
            <p:cNvPr id="28" name="Group 61"/>
            <p:cNvGrpSpPr/>
            <p:nvPr/>
          </p:nvGrpSpPr>
          <p:grpSpPr>
            <a:xfrm>
              <a:off x="478881" y="1293813"/>
              <a:ext cx="4160316" cy="3134254"/>
              <a:chOff x="290689" y="579983"/>
              <a:chExt cx="8582377" cy="5258081"/>
            </a:xfrm>
          </p:grpSpPr>
          <p:sp>
            <p:nvSpPr>
              <p:cNvPr id="30" name="Freeform 191"/>
              <p:cNvSpPr/>
              <p:nvPr/>
            </p:nvSpPr>
            <p:spPr>
              <a:xfrm>
                <a:off x="448733" y="579983"/>
                <a:ext cx="8424333" cy="1553633"/>
              </a:xfrm>
              <a:custGeom>
                <a:avLst/>
                <a:gdLst>
                  <a:gd name="connsiteX0" fmla="*/ 0 w 8424333"/>
                  <a:gd name="connsiteY0" fmla="*/ 969433 h 1553633"/>
                  <a:gd name="connsiteX1" fmla="*/ 4021666 w 8424333"/>
                  <a:gd name="connsiteY1" fmla="*/ 97367 h 1553633"/>
                  <a:gd name="connsiteX2" fmla="*/ 8424333 w 8424333"/>
                  <a:gd name="connsiteY2" fmla="*/ 1553633 h 155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24333" h="1553633">
                    <a:moveTo>
                      <a:pt x="0" y="969433"/>
                    </a:moveTo>
                    <a:cubicBezTo>
                      <a:pt x="1308805" y="484716"/>
                      <a:pt x="2617611" y="0"/>
                      <a:pt x="4021666" y="97367"/>
                    </a:cubicBezTo>
                    <a:cubicBezTo>
                      <a:pt x="5425721" y="194734"/>
                      <a:pt x="8424333" y="1553633"/>
                      <a:pt x="8424333" y="1553633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192"/>
              <p:cNvSpPr/>
              <p:nvPr/>
            </p:nvSpPr>
            <p:spPr>
              <a:xfrm>
                <a:off x="290689" y="1532464"/>
                <a:ext cx="708378" cy="4305600"/>
              </a:xfrm>
              <a:custGeom>
                <a:avLst/>
                <a:gdLst>
                  <a:gd name="connsiteX0" fmla="*/ 166511 w 708378"/>
                  <a:gd name="connsiteY0" fmla="*/ 0 h 4699000"/>
                  <a:gd name="connsiteX1" fmla="*/ 90311 w 708378"/>
                  <a:gd name="connsiteY1" fmla="*/ 2065866 h 4699000"/>
                  <a:gd name="connsiteX2" fmla="*/ 708378 w 708378"/>
                  <a:gd name="connsiteY2" fmla="*/ 4699000 h 46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8378" h="4699000">
                    <a:moveTo>
                      <a:pt x="166511" y="0"/>
                    </a:moveTo>
                    <a:cubicBezTo>
                      <a:pt x="83255" y="641350"/>
                      <a:pt x="0" y="1282700"/>
                      <a:pt x="90311" y="2065866"/>
                    </a:cubicBezTo>
                    <a:cubicBezTo>
                      <a:pt x="180622" y="2849032"/>
                      <a:pt x="708378" y="4699000"/>
                      <a:pt x="708378" y="4699000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93"/>
              <p:cNvSpPr/>
              <p:nvPr/>
            </p:nvSpPr>
            <p:spPr>
              <a:xfrm>
                <a:off x="7873514" y="2131961"/>
                <a:ext cx="991084" cy="3706103"/>
              </a:xfrm>
              <a:custGeom>
                <a:avLst/>
                <a:gdLst>
                  <a:gd name="connsiteX0" fmla="*/ 517877 w 517877"/>
                  <a:gd name="connsiteY0" fmla="*/ 0 h 4868334"/>
                  <a:gd name="connsiteX1" fmla="*/ 26811 w 517877"/>
                  <a:gd name="connsiteY1" fmla="*/ 2125134 h 4868334"/>
                  <a:gd name="connsiteX2" fmla="*/ 357011 w 517877"/>
                  <a:gd name="connsiteY2" fmla="*/ 4868334 h 486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7877" h="4868334">
                    <a:moveTo>
                      <a:pt x="517877" y="0"/>
                    </a:moveTo>
                    <a:cubicBezTo>
                      <a:pt x="285749" y="656872"/>
                      <a:pt x="53622" y="1313745"/>
                      <a:pt x="26811" y="2125134"/>
                    </a:cubicBezTo>
                    <a:cubicBezTo>
                      <a:pt x="0" y="2936523"/>
                      <a:pt x="357011" y="4868334"/>
                      <a:pt x="357011" y="4868334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Freeform 7"/>
            <p:cNvSpPr/>
            <p:nvPr/>
          </p:nvSpPr>
          <p:spPr>
            <a:xfrm>
              <a:off x="829733" y="4157133"/>
              <a:ext cx="3657600" cy="270934"/>
            </a:xfrm>
            <a:custGeom>
              <a:avLst/>
              <a:gdLst>
                <a:gd name="connsiteX0" fmla="*/ 0 w 3657600"/>
                <a:gd name="connsiteY0" fmla="*/ 270934 h 270934"/>
                <a:gd name="connsiteX1" fmla="*/ 1735667 w 3657600"/>
                <a:gd name="connsiteY1" fmla="*/ 0 h 270934"/>
                <a:gd name="connsiteX2" fmla="*/ 3657600 w 3657600"/>
                <a:gd name="connsiteY2" fmla="*/ 270934 h 27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0" h="270934">
                  <a:moveTo>
                    <a:pt x="0" y="270934"/>
                  </a:moveTo>
                  <a:cubicBezTo>
                    <a:pt x="563033" y="135467"/>
                    <a:pt x="1126067" y="0"/>
                    <a:pt x="1735667" y="0"/>
                  </a:cubicBezTo>
                  <a:cubicBezTo>
                    <a:pt x="2345267" y="0"/>
                    <a:pt x="3657600" y="270934"/>
                    <a:pt x="3657600" y="270934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3268191" y="1918281"/>
            <a:ext cx="2296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Patient 1 observations</a:t>
            </a:r>
            <a:endParaRPr lang="en-US" sz="1600" dirty="0"/>
          </a:p>
        </p:txBody>
      </p:sp>
      <p:sp>
        <p:nvSpPr>
          <p:cNvPr id="41" name="Oval 59"/>
          <p:cNvSpPr>
            <a:spLocks/>
          </p:cNvSpPr>
          <p:nvPr/>
        </p:nvSpPr>
        <p:spPr>
          <a:xfrm>
            <a:off x="2980141" y="2488154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59"/>
          <p:cNvSpPr>
            <a:spLocks/>
          </p:cNvSpPr>
          <p:nvPr/>
        </p:nvSpPr>
        <p:spPr>
          <a:xfrm>
            <a:off x="3399182" y="227520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7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51" y="3853839"/>
            <a:ext cx="99322" cy="194702"/>
          </a:xfrm>
          <a:prstGeom prst="rect">
            <a:avLst/>
          </a:prstGeom>
        </p:spPr>
      </p:pic>
      <p:sp>
        <p:nvSpPr>
          <p:cNvPr id="47" name="Forme libre 46"/>
          <p:cNvSpPr/>
          <p:nvPr/>
        </p:nvSpPr>
        <p:spPr>
          <a:xfrm>
            <a:off x="1169276" y="3372541"/>
            <a:ext cx="6036733" cy="962596"/>
          </a:xfrm>
          <a:custGeom>
            <a:avLst/>
            <a:gdLst>
              <a:gd name="connsiteX0" fmla="*/ 0 w 6036733"/>
              <a:gd name="connsiteY0" fmla="*/ 334454 h 962596"/>
              <a:gd name="connsiteX1" fmla="*/ 609600 w 6036733"/>
              <a:gd name="connsiteY1" fmla="*/ 63520 h 962596"/>
              <a:gd name="connsiteX2" fmla="*/ 1422400 w 6036733"/>
              <a:gd name="connsiteY2" fmla="*/ 80454 h 962596"/>
              <a:gd name="connsiteX3" fmla="*/ 3826933 w 6036733"/>
              <a:gd name="connsiteY3" fmla="*/ 927120 h 962596"/>
              <a:gd name="connsiteX4" fmla="*/ 6036733 w 6036733"/>
              <a:gd name="connsiteY4" fmla="*/ 791654 h 9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6733" h="962596">
                <a:moveTo>
                  <a:pt x="0" y="334454"/>
                </a:moveTo>
                <a:cubicBezTo>
                  <a:pt x="186266" y="220153"/>
                  <a:pt x="372533" y="105853"/>
                  <a:pt x="609600" y="63520"/>
                </a:cubicBezTo>
                <a:cubicBezTo>
                  <a:pt x="846667" y="21187"/>
                  <a:pt x="886178" y="-63479"/>
                  <a:pt x="1422400" y="80454"/>
                </a:cubicBezTo>
                <a:cubicBezTo>
                  <a:pt x="1958622" y="224387"/>
                  <a:pt x="3057878" y="808587"/>
                  <a:pt x="3826933" y="927120"/>
                </a:cubicBezTo>
                <a:cubicBezTo>
                  <a:pt x="4595988" y="1045653"/>
                  <a:pt x="5655733" y="832576"/>
                  <a:pt x="6036733" y="791654"/>
                </a:cubicBezTo>
              </a:path>
            </a:pathLst>
          </a:custGeom>
          <a:noFill/>
          <a:ln w="31750">
            <a:solidFill>
              <a:srgbClr val="D07F09">
                <a:alpha val="91000"/>
              </a:srgb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71" descr="chronometer_turn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206" y="4532128"/>
            <a:ext cx="309471" cy="350061"/>
          </a:xfrm>
          <a:prstGeom prst="rect">
            <a:avLst/>
          </a:prstGeom>
        </p:spPr>
      </p:pic>
      <p:grpSp>
        <p:nvGrpSpPr>
          <p:cNvPr id="49" name="Group 83"/>
          <p:cNvGrpSpPr/>
          <p:nvPr/>
        </p:nvGrpSpPr>
        <p:grpSpPr>
          <a:xfrm>
            <a:off x="1487195" y="2983577"/>
            <a:ext cx="1860516" cy="753202"/>
            <a:chOff x="1207866" y="2293194"/>
            <a:chExt cx="944530" cy="460736"/>
          </a:xfrm>
        </p:grpSpPr>
        <p:pic>
          <p:nvPicPr>
            <p:cNvPr id="50" name="Picture 25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4316" y="2293194"/>
              <a:ext cx="121064" cy="138103"/>
            </a:xfrm>
            <a:prstGeom prst="rect">
              <a:avLst/>
            </a:prstGeom>
          </p:spPr>
        </p:pic>
        <p:cxnSp>
          <p:nvCxnSpPr>
            <p:cNvPr id="52" name="Straight Arrow Connector 76"/>
            <p:cNvCxnSpPr/>
            <p:nvPr/>
          </p:nvCxnSpPr>
          <p:spPr>
            <a:xfrm flipV="1">
              <a:off x="1452938" y="2469530"/>
              <a:ext cx="699458" cy="66573"/>
            </a:xfrm>
            <a:prstGeom prst="straightConnector1">
              <a:avLst/>
            </a:prstGeom>
            <a:ln>
              <a:solidFill>
                <a:srgbClr val="D07F0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77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9638" y="2293850"/>
              <a:ext cx="134228" cy="105970"/>
            </a:xfrm>
            <a:prstGeom prst="rect">
              <a:avLst/>
            </a:prstGeom>
          </p:spPr>
        </p:pic>
        <p:pic>
          <p:nvPicPr>
            <p:cNvPr id="54" name="Picture 78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7866" y="2647325"/>
              <a:ext cx="142139" cy="106605"/>
            </a:xfrm>
            <a:prstGeom prst="rect">
              <a:avLst/>
            </a:prstGeom>
          </p:spPr>
        </p:pic>
      </p:grpSp>
      <p:sp>
        <p:nvSpPr>
          <p:cNvPr id="55" name="Oval 46"/>
          <p:cNvSpPr>
            <a:spLocks noChangeAspect="1"/>
          </p:cNvSpPr>
          <p:nvPr/>
        </p:nvSpPr>
        <p:spPr>
          <a:xfrm>
            <a:off x="1879063" y="3320082"/>
            <a:ext cx="181739" cy="158272"/>
          </a:xfrm>
          <a:prstGeom prst="diamond">
            <a:avLst/>
          </a:prstGeom>
          <a:solidFill>
            <a:srgbClr val="D07F09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4" descr="chronomete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486" y="3805666"/>
            <a:ext cx="308425" cy="348880"/>
          </a:xfrm>
          <a:prstGeom prst="rect">
            <a:avLst/>
          </a:prstGeom>
        </p:spPr>
      </p:pic>
      <p:sp>
        <p:nvSpPr>
          <p:cNvPr id="73" name="Oval 59"/>
          <p:cNvSpPr>
            <a:spLocks/>
          </p:cNvSpPr>
          <p:nvPr/>
        </p:nvSpPr>
        <p:spPr>
          <a:xfrm>
            <a:off x="5074875" y="2751009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59"/>
          <p:cNvSpPr>
            <a:spLocks/>
          </p:cNvSpPr>
          <p:nvPr/>
        </p:nvSpPr>
        <p:spPr>
          <a:xfrm>
            <a:off x="3701808" y="258620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59"/>
          <p:cNvSpPr>
            <a:spLocks/>
          </p:cNvSpPr>
          <p:nvPr/>
        </p:nvSpPr>
        <p:spPr>
          <a:xfrm>
            <a:off x="4416615" y="258620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59"/>
          <p:cNvSpPr>
            <a:spLocks/>
          </p:cNvSpPr>
          <p:nvPr/>
        </p:nvSpPr>
        <p:spPr>
          <a:xfrm>
            <a:off x="4685206" y="3010919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orme libre 42"/>
          <p:cNvSpPr/>
          <p:nvPr/>
        </p:nvSpPr>
        <p:spPr>
          <a:xfrm>
            <a:off x="1201940" y="2083553"/>
            <a:ext cx="6036733" cy="962596"/>
          </a:xfrm>
          <a:custGeom>
            <a:avLst/>
            <a:gdLst>
              <a:gd name="connsiteX0" fmla="*/ 0 w 6036733"/>
              <a:gd name="connsiteY0" fmla="*/ 334454 h 962596"/>
              <a:gd name="connsiteX1" fmla="*/ 609600 w 6036733"/>
              <a:gd name="connsiteY1" fmla="*/ 63520 h 962596"/>
              <a:gd name="connsiteX2" fmla="*/ 1422400 w 6036733"/>
              <a:gd name="connsiteY2" fmla="*/ 80454 h 962596"/>
              <a:gd name="connsiteX3" fmla="*/ 3826933 w 6036733"/>
              <a:gd name="connsiteY3" fmla="*/ 927120 h 962596"/>
              <a:gd name="connsiteX4" fmla="*/ 6036733 w 6036733"/>
              <a:gd name="connsiteY4" fmla="*/ 791654 h 9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6733" h="962596">
                <a:moveTo>
                  <a:pt x="0" y="334454"/>
                </a:moveTo>
                <a:cubicBezTo>
                  <a:pt x="186266" y="220153"/>
                  <a:pt x="372533" y="105853"/>
                  <a:pt x="609600" y="63520"/>
                </a:cubicBezTo>
                <a:cubicBezTo>
                  <a:pt x="846667" y="21187"/>
                  <a:pt x="886178" y="-63479"/>
                  <a:pt x="1422400" y="80454"/>
                </a:cubicBezTo>
                <a:cubicBezTo>
                  <a:pt x="1958622" y="224387"/>
                  <a:pt x="3057878" y="808587"/>
                  <a:pt x="3826933" y="927120"/>
                </a:cubicBezTo>
                <a:cubicBezTo>
                  <a:pt x="4595988" y="1045653"/>
                  <a:pt x="5655733" y="832576"/>
                  <a:pt x="6036733" y="791654"/>
                </a:cubicBezTo>
              </a:path>
            </a:pathLst>
          </a:custGeom>
          <a:noFill/>
          <a:ln w="31750">
            <a:solidFill>
              <a:srgbClr val="00B050">
                <a:alpha val="91000"/>
              </a:srgbClr>
            </a:solidFill>
            <a:prstDash val="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46"/>
          <p:cNvSpPr>
            <a:spLocks noChangeAspect="1"/>
          </p:cNvSpPr>
          <p:nvPr/>
        </p:nvSpPr>
        <p:spPr>
          <a:xfrm>
            <a:off x="2990309" y="2242198"/>
            <a:ext cx="181739" cy="158272"/>
          </a:xfrm>
          <a:prstGeom prst="diamond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4" descr="chronomete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218" y="1786366"/>
            <a:ext cx="308425" cy="348880"/>
          </a:xfrm>
          <a:prstGeom prst="rect">
            <a:avLst/>
          </a:prstGeom>
        </p:spPr>
      </p:pic>
      <p:sp>
        <p:nvSpPr>
          <p:cNvPr id="64" name="Oval 46"/>
          <p:cNvSpPr>
            <a:spLocks noChangeAspect="1"/>
          </p:cNvSpPr>
          <p:nvPr/>
        </p:nvSpPr>
        <p:spPr>
          <a:xfrm>
            <a:off x="5074875" y="2953599"/>
            <a:ext cx="181739" cy="158272"/>
          </a:xfrm>
          <a:prstGeom prst="diamond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71" descr="chronometer_turn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312" y="2359747"/>
            <a:ext cx="309471" cy="350061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 bwMode="auto">
          <a:xfrm>
            <a:off x="3104147" y="2310063"/>
            <a:ext cx="2045369" cy="697832"/>
          </a:xfrm>
          <a:custGeom>
            <a:avLst/>
            <a:gdLst>
              <a:gd name="connsiteX0" fmla="*/ 0 w 2045369"/>
              <a:gd name="connsiteY0" fmla="*/ 0 h 697832"/>
              <a:gd name="connsiteX1" fmla="*/ 553453 w 2045369"/>
              <a:gd name="connsiteY1" fmla="*/ 252663 h 697832"/>
              <a:gd name="connsiteX2" fmla="*/ 1299411 w 2045369"/>
              <a:gd name="connsiteY2" fmla="*/ 541421 h 697832"/>
              <a:gd name="connsiteX3" fmla="*/ 1768642 w 2045369"/>
              <a:gd name="connsiteY3" fmla="*/ 673769 h 697832"/>
              <a:gd name="connsiteX4" fmla="*/ 2045369 w 2045369"/>
              <a:gd name="connsiteY4" fmla="*/ 697832 h 69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5369" h="697832">
                <a:moveTo>
                  <a:pt x="0" y="0"/>
                </a:moveTo>
                <a:cubicBezTo>
                  <a:pt x="168442" y="81213"/>
                  <a:pt x="336885" y="162426"/>
                  <a:pt x="553453" y="252663"/>
                </a:cubicBezTo>
                <a:cubicBezTo>
                  <a:pt x="770022" y="342900"/>
                  <a:pt x="1096880" y="471237"/>
                  <a:pt x="1299411" y="541421"/>
                </a:cubicBezTo>
                <a:cubicBezTo>
                  <a:pt x="1501942" y="611605"/>
                  <a:pt x="1644316" y="647701"/>
                  <a:pt x="1768642" y="673769"/>
                </a:cubicBezTo>
                <a:cubicBezTo>
                  <a:pt x="1892968" y="699838"/>
                  <a:pt x="1929064" y="685801"/>
                  <a:pt x="2045369" y="697832"/>
                </a:cubicBezTo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>
            <a:glow rad="1524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116" charset="0"/>
            </a:endParaRPr>
          </a:p>
        </p:txBody>
      </p:sp>
      <p:sp>
        <p:nvSpPr>
          <p:cNvPr id="2" name="Forme libre 1"/>
          <p:cNvSpPr/>
          <p:nvPr/>
        </p:nvSpPr>
        <p:spPr bwMode="auto">
          <a:xfrm>
            <a:off x="3669632" y="3874168"/>
            <a:ext cx="1528010" cy="457200"/>
          </a:xfrm>
          <a:custGeom>
            <a:avLst/>
            <a:gdLst>
              <a:gd name="connsiteX0" fmla="*/ 0 w 1528010"/>
              <a:gd name="connsiteY0" fmla="*/ 0 h 457200"/>
              <a:gd name="connsiteX1" fmla="*/ 806115 w 1528010"/>
              <a:gd name="connsiteY1" fmla="*/ 300790 h 457200"/>
              <a:gd name="connsiteX2" fmla="*/ 1528010 w 1528010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8010" h="457200">
                <a:moveTo>
                  <a:pt x="0" y="0"/>
                </a:moveTo>
                <a:cubicBezTo>
                  <a:pt x="275723" y="112295"/>
                  <a:pt x="551447" y="224590"/>
                  <a:pt x="806115" y="300790"/>
                </a:cubicBezTo>
                <a:cubicBezTo>
                  <a:pt x="1060783" y="376990"/>
                  <a:pt x="1528010" y="457200"/>
                  <a:pt x="1528010" y="457200"/>
                </a:cubicBezTo>
              </a:path>
            </a:pathLst>
          </a:custGeom>
          <a:noFill/>
          <a:ln w="19050" cap="flat" cmpd="sng" algn="ctr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lg" len="lg"/>
          </a:ln>
          <a:effectLst>
            <a:glow rad="152400">
              <a:srgbClr val="FFC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116" charset="0"/>
            </a:endParaRPr>
          </a:p>
        </p:txBody>
      </p:sp>
      <p:sp>
        <p:nvSpPr>
          <p:cNvPr id="8" name="Forme libre 7"/>
          <p:cNvSpPr/>
          <p:nvPr/>
        </p:nvSpPr>
        <p:spPr bwMode="auto">
          <a:xfrm>
            <a:off x="3019926" y="3585411"/>
            <a:ext cx="553453" cy="252663"/>
          </a:xfrm>
          <a:custGeom>
            <a:avLst/>
            <a:gdLst>
              <a:gd name="connsiteX0" fmla="*/ 0 w 553453"/>
              <a:gd name="connsiteY0" fmla="*/ 0 h 252663"/>
              <a:gd name="connsiteX1" fmla="*/ 553453 w 553453"/>
              <a:gd name="connsiteY1" fmla="*/ 252663 h 25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3453" h="252663">
                <a:moveTo>
                  <a:pt x="0" y="0"/>
                </a:moveTo>
                <a:cubicBezTo>
                  <a:pt x="181476" y="89234"/>
                  <a:pt x="362953" y="178468"/>
                  <a:pt x="553453" y="252663"/>
                </a:cubicBezTo>
              </a:path>
            </a:pathLst>
          </a:custGeom>
          <a:noFill/>
          <a:ln w="19050" cap="flat" cmpd="sng" algn="ctr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52400">
              <a:srgbClr val="FFC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116" charset="0"/>
            </a:endParaRPr>
          </a:p>
        </p:txBody>
      </p:sp>
      <p:sp>
        <p:nvSpPr>
          <p:cNvPr id="57" name="Oval 46"/>
          <p:cNvSpPr>
            <a:spLocks noChangeAspect="1"/>
          </p:cNvSpPr>
          <p:nvPr/>
        </p:nvSpPr>
        <p:spPr>
          <a:xfrm>
            <a:off x="5127312" y="4232720"/>
            <a:ext cx="181739" cy="158272"/>
          </a:xfrm>
          <a:prstGeom prst="diamond">
            <a:avLst/>
          </a:prstGeom>
          <a:solidFill>
            <a:srgbClr val="D07F09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6"/>
          <p:cNvSpPr>
            <a:spLocks noChangeAspect="1"/>
          </p:cNvSpPr>
          <p:nvPr/>
        </p:nvSpPr>
        <p:spPr>
          <a:xfrm>
            <a:off x="2904105" y="3514140"/>
            <a:ext cx="181739" cy="158272"/>
          </a:xfrm>
          <a:prstGeom prst="diamond">
            <a:avLst/>
          </a:prstGeom>
          <a:solidFill>
            <a:srgbClr val="D07F09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rme libre 14"/>
          <p:cNvSpPr/>
          <p:nvPr/>
        </p:nvSpPr>
        <p:spPr bwMode="auto">
          <a:xfrm>
            <a:off x="5310727" y="4328761"/>
            <a:ext cx="531523" cy="9008"/>
          </a:xfrm>
          <a:custGeom>
            <a:avLst/>
            <a:gdLst>
              <a:gd name="connsiteX0" fmla="*/ 0 w 531523"/>
              <a:gd name="connsiteY0" fmla="*/ 0 h 9008"/>
              <a:gd name="connsiteX1" fmla="*/ 202700 w 531523"/>
              <a:gd name="connsiteY1" fmla="*/ 9008 h 9008"/>
              <a:gd name="connsiteX2" fmla="*/ 531523 w 531523"/>
              <a:gd name="connsiteY2" fmla="*/ 0 h 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523" h="9008">
                <a:moveTo>
                  <a:pt x="0" y="0"/>
                </a:moveTo>
                <a:cubicBezTo>
                  <a:pt x="57056" y="4504"/>
                  <a:pt x="114113" y="9008"/>
                  <a:pt x="202700" y="9008"/>
                </a:cubicBezTo>
                <a:cubicBezTo>
                  <a:pt x="291287" y="9008"/>
                  <a:pt x="531523" y="0"/>
                  <a:pt x="531523" y="0"/>
                </a:cubicBezTo>
              </a:path>
            </a:pathLst>
          </a:custGeom>
          <a:noFill/>
          <a:ln w="19050" cap="flat" cmpd="sng" algn="ctr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stealth" w="lg" len="lg"/>
          </a:ln>
          <a:effectLst>
            <a:glow rad="152400">
              <a:srgbClr val="FFC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116" charset="0"/>
            </a:endParaRPr>
          </a:p>
        </p:txBody>
      </p:sp>
      <p:pic>
        <p:nvPicPr>
          <p:cNvPr id="51" name="Picture 26" descr="chronometer_delayed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261" y="4034390"/>
            <a:ext cx="314389" cy="365286"/>
          </a:xfrm>
          <a:prstGeom prst="rect">
            <a:avLst/>
          </a:prstGeom>
        </p:spPr>
      </p:pic>
      <p:pic>
        <p:nvPicPr>
          <p:cNvPr id="58" name="Picture 27" descr="chronometer_turned_delayed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415" y="4532128"/>
            <a:ext cx="314389" cy="3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88 0.00787 0.0319 0.01597 0.04779 0.03519 " pathEditMode="relative" ptsTypes="AA">
                                      <p:cBhvr>
                                        <p:cTn id="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88 0.00787 0.0319 0.01597 0.04779 0.03519 " pathEditMode="relative" ptsTypes="AA">
                                      <p:cBhvr>
                                        <p:cTn id="1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06 0.00116 0.02226 0.00232 0.03086 0.00255 C 0.03932 0.00278 0.05143 0.00116 0.05143 0.00116 " pathEditMode="relative" ptsTypes="AAA">
                                      <p:cBhvr>
                                        <p:cTn id="1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06 0.00116 0.02226 0.00232 0.03086 0.00255 C 0.03932 0.00278 0.05143 0.00116 0.05143 0.00116 " pathEditMode="relative" ptsTypes="AAA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7" grpId="0" animBg="1"/>
      <p:bldP spid="4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F1B-8770-4A2E-A9E9-599C0764DAEC}" type="datetime1">
              <a:rPr lang="fr-FR" smtClean="0"/>
              <a:pPr/>
              <a:t>27/03/2019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abnormalities</a:t>
            </a:r>
            <a:r>
              <a:rPr lang="fr-FR" dirty="0"/>
              <a:t> progression in </a:t>
            </a:r>
            <a:r>
              <a:rPr lang="fr-FR" dirty="0" err="1"/>
              <a:t>prodromal</a:t>
            </a:r>
            <a:r>
              <a:rPr lang="fr-FR" dirty="0"/>
              <a:t> PD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85C9-48E1-44E5-B6B0-0BD540B8FDB1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Time </a:t>
            </a:r>
            <a:r>
              <a:rPr lang="en-US" dirty="0" err="1" smtClean="0"/>
              <a:t>reparametrization</a:t>
            </a:r>
            <a:r>
              <a:rPr lang="en-US" dirty="0" smtClean="0"/>
              <a:t> : onset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: A </a:t>
            </a:r>
            <a:r>
              <a:rPr lang="en-US" dirty="0" err="1"/>
              <a:t>bayesian</a:t>
            </a:r>
            <a:r>
              <a:rPr lang="en-US" dirty="0"/>
              <a:t> non-linear mixed effect model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754713" y="14830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7" name="Group 5"/>
          <p:cNvGrpSpPr/>
          <p:nvPr/>
        </p:nvGrpSpPr>
        <p:grpSpPr>
          <a:xfrm>
            <a:off x="287242" y="1224733"/>
            <a:ext cx="8194905" cy="5123815"/>
            <a:chOff x="478881" y="1293813"/>
            <a:chExt cx="4160316" cy="3134254"/>
          </a:xfrm>
        </p:grpSpPr>
        <p:grpSp>
          <p:nvGrpSpPr>
            <p:cNvPr id="28" name="Group 61"/>
            <p:cNvGrpSpPr/>
            <p:nvPr/>
          </p:nvGrpSpPr>
          <p:grpSpPr>
            <a:xfrm>
              <a:off x="478881" y="1293813"/>
              <a:ext cx="4160316" cy="3134254"/>
              <a:chOff x="290689" y="579983"/>
              <a:chExt cx="8582377" cy="5258081"/>
            </a:xfrm>
          </p:grpSpPr>
          <p:sp>
            <p:nvSpPr>
              <p:cNvPr id="30" name="Freeform 191"/>
              <p:cNvSpPr/>
              <p:nvPr/>
            </p:nvSpPr>
            <p:spPr>
              <a:xfrm>
                <a:off x="448733" y="579983"/>
                <a:ext cx="8424333" cy="1553633"/>
              </a:xfrm>
              <a:custGeom>
                <a:avLst/>
                <a:gdLst>
                  <a:gd name="connsiteX0" fmla="*/ 0 w 8424333"/>
                  <a:gd name="connsiteY0" fmla="*/ 969433 h 1553633"/>
                  <a:gd name="connsiteX1" fmla="*/ 4021666 w 8424333"/>
                  <a:gd name="connsiteY1" fmla="*/ 97367 h 1553633"/>
                  <a:gd name="connsiteX2" fmla="*/ 8424333 w 8424333"/>
                  <a:gd name="connsiteY2" fmla="*/ 1553633 h 155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24333" h="1553633">
                    <a:moveTo>
                      <a:pt x="0" y="969433"/>
                    </a:moveTo>
                    <a:cubicBezTo>
                      <a:pt x="1308805" y="484716"/>
                      <a:pt x="2617611" y="0"/>
                      <a:pt x="4021666" y="97367"/>
                    </a:cubicBezTo>
                    <a:cubicBezTo>
                      <a:pt x="5425721" y="194734"/>
                      <a:pt x="8424333" y="1553633"/>
                      <a:pt x="8424333" y="1553633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192"/>
              <p:cNvSpPr/>
              <p:nvPr/>
            </p:nvSpPr>
            <p:spPr>
              <a:xfrm>
                <a:off x="290689" y="1532464"/>
                <a:ext cx="708378" cy="4305600"/>
              </a:xfrm>
              <a:custGeom>
                <a:avLst/>
                <a:gdLst>
                  <a:gd name="connsiteX0" fmla="*/ 166511 w 708378"/>
                  <a:gd name="connsiteY0" fmla="*/ 0 h 4699000"/>
                  <a:gd name="connsiteX1" fmla="*/ 90311 w 708378"/>
                  <a:gd name="connsiteY1" fmla="*/ 2065866 h 4699000"/>
                  <a:gd name="connsiteX2" fmla="*/ 708378 w 708378"/>
                  <a:gd name="connsiteY2" fmla="*/ 4699000 h 46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8378" h="4699000">
                    <a:moveTo>
                      <a:pt x="166511" y="0"/>
                    </a:moveTo>
                    <a:cubicBezTo>
                      <a:pt x="83255" y="641350"/>
                      <a:pt x="0" y="1282700"/>
                      <a:pt x="90311" y="2065866"/>
                    </a:cubicBezTo>
                    <a:cubicBezTo>
                      <a:pt x="180622" y="2849032"/>
                      <a:pt x="708378" y="4699000"/>
                      <a:pt x="708378" y="4699000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93"/>
              <p:cNvSpPr/>
              <p:nvPr/>
            </p:nvSpPr>
            <p:spPr>
              <a:xfrm>
                <a:off x="7873514" y="2131961"/>
                <a:ext cx="991084" cy="3706103"/>
              </a:xfrm>
              <a:custGeom>
                <a:avLst/>
                <a:gdLst>
                  <a:gd name="connsiteX0" fmla="*/ 517877 w 517877"/>
                  <a:gd name="connsiteY0" fmla="*/ 0 h 4868334"/>
                  <a:gd name="connsiteX1" fmla="*/ 26811 w 517877"/>
                  <a:gd name="connsiteY1" fmla="*/ 2125134 h 4868334"/>
                  <a:gd name="connsiteX2" fmla="*/ 357011 w 517877"/>
                  <a:gd name="connsiteY2" fmla="*/ 4868334 h 486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7877" h="4868334">
                    <a:moveTo>
                      <a:pt x="517877" y="0"/>
                    </a:moveTo>
                    <a:cubicBezTo>
                      <a:pt x="285749" y="656872"/>
                      <a:pt x="53622" y="1313745"/>
                      <a:pt x="26811" y="2125134"/>
                    </a:cubicBezTo>
                    <a:cubicBezTo>
                      <a:pt x="0" y="2936523"/>
                      <a:pt x="357011" y="4868334"/>
                      <a:pt x="357011" y="4868334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Freeform 7"/>
            <p:cNvSpPr/>
            <p:nvPr/>
          </p:nvSpPr>
          <p:spPr>
            <a:xfrm>
              <a:off x="829733" y="4157133"/>
              <a:ext cx="3657600" cy="270934"/>
            </a:xfrm>
            <a:custGeom>
              <a:avLst/>
              <a:gdLst>
                <a:gd name="connsiteX0" fmla="*/ 0 w 3657600"/>
                <a:gd name="connsiteY0" fmla="*/ 270934 h 270934"/>
                <a:gd name="connsiteX1" fmla="*/ 1735667 w 3657600"/>
                <a:gd name="connsiteY1" fmla="*/ 0 h 270934"/>
                <a:gd name="connsiteX2" fmla="*/ 3657600 w 3657600"/>
                <a:gd name="connsiteY2" fmla="*/ 270934 h 27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0" h="270934">
                  <a:moveTo>
                    <a:pt x="0" y="270934"/>
                  </a:moveTo>
                  <a:cubicBezTo>
                    <a:pt x="563033" y="135467"/>
                    <a:pt x="1126067" y="0"/>
                    <a:pt x="1735667" y="0"/>
                  </a:cubicBezTo>
                  <a:cubicBezTo>
                    <a:pt x="2345267" y="0"/>
                    <a:pt x="3657600" y="270934"/>
                    <a:pt x="3657600" y="270934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3268191" y="1918281"/>
            <a:ext cx="2296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Patient 1 observations</a:t>
            </a:r>
            <a:endParaRPr lang="en-US" sz="1600" dirty="0"/>
          </a:p>
        </p:txBody>
      </p:sp>
      <p:sp>
        <p:nvSpPr>
          <p:cNvPr id="41" name="Oval 59"/>
          <p:cNvSpPr>
            <a:spLocks/>
          </p:cNvSpPr>
          <p:nvPr/>
        </p:nvSpPr>
        <p:spPr>
          <a:xfrm>
            <a:off x="2980141" y="2488154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59"/>
          <p:cNvSpPr>
            <a:spLocks/>
          </p:cNvSpPr>
          <p:nvPr/>
        </p:nvSpPr>
        <p:spPr>
          <a:xfrm>
            <a:off x="3399182" y="227520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7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51" y="3853839"/>
            <a:ext cx="99322" cy="194702"/>
          </a:xfrm>
          <a:prstGeom prst="rect">
            <a:avLst/>
          </a:prstGeom>
        </p:spPr>
      </p:pic>
      <p:sp>
        <p:nvSpPr>
          <p:cNvPr id="47" name="Forme libre 46"/>
          <p:cNvSpPr/>
          <p:nvPr/>
        </p:nvSpPr>
        <p:spPr>
          <a:xfrm>
            <a:off x="1169276" y="3372541"/>
            <a:ext cx="6036733" cy="962596"/>
          </a:xfrm>
          <a:custGeom>
            <a:avLst/>
            <a:gdLst>
              <a:gd name="connsiteX0" fmla="*/ 0 w 6036733"/>
              <a:gd name="connsiteY0" fmla="*/ 334454 h 962596"/>
              <a:gd name="connsiteX1" fmla="*/ 609600 w 6036733"/>
              <a:gd name="connsiteY1" fmla="*/ 63520 h 962596"/>
              <a:gd name="connsiteX2" fmla="*/ 1422400 w 6036733"/>
              <a:gd name="connsiteY2" fmla="*/ 80454 h 962596"/>
              <a:gd name="connsiteX3" fmla="*/ 3826933 w 6036733"/>
              <a:gd name="connsiteY3" fmla="*/ 927120 h 962596"/>
              <a:gd name="connsiteX4" fmla="*/ 6036733 w 6036733"/>
              <a:gd name="connsiteY4" fmla="*/ 791654 h 9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6733" h="962596">
                <a:moveTo>
                  <a:pt x="0" y="334454"/>
                </a:moveTo>
                <a:cubicBezTo>
                  <a:pt x="186266" y="220153"/>
                  <a:pt x="372533" y="105853"/>
                  <a:pt x="609600" y="63520"/>
                </a:cubicBezTo>
                <a:cubicBezTo>
                  <a:pt x="846667" y="21187"/>
                  <a:pt x="886178" y="-63479"/>
                  <a:pt x="1422400" y="80454"/>
                </a:cubicBezTo>
                <a:cubicBezTo>
                  <a:pt x="1958622" y="224387"/>
                  <a:pt x="3057878" y="808587"/>
                  <a:pt x="3826933" y="927120"/>
                </a:cubicBezTo>
                <a:cubicBezTo>
                  <a:pt x="4595988" y="1045653"/>
                  <a:pt x="5655733" y="832576"/>
                  <a:pt x="6036733" y="791654"/>
                </a:cubicBezTo>
              </a:path>
            </a:pathLst>
          </a:custGeom>
          <a:noFill/>
          <a:ln w="31750">
            <a:solidFill>
              <a:srgbClr val="D07F09">
                <a:alpha val="91000"/>
              </a:srgb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83"/>
          <p:cNvGrpSpPr/>
          <p:nvPr/>
        </p:nvGrpSpPr>
        <p:grpSpPr>
          <a:xfrm>
            <a:off x="1487195" y="2983577"/>
            <a:ext cx="1860516" cy="753202"/>
            <a:chOff x="1207866" y="2293194"/>
            <a:chExt cx="944530" cy="460736"/>
          </a:xfrm>
        </p:grpSpPr>
        <p:pic>
          <p:nvPicPr>
            <p:cNvPr id="50" name="Picture 25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4316" y="2293194"/>
              <a:ext cx="121064" cy="138103"/>
            </a:xfrm>
            <a:prstGeom prst="rect">
              <a:avLst/>
            </a:prstGeom>
          </p:spPr>
        </p:pic>
        <p:cxnSp>
          <p:nvCxnSpPr>
            <p:cNvPr id="52" name="Straight Arrow Connector 76"/>
            <p:cNvCxnSpPr/>
            <p:nvPr/>
          </p:nvCxnSpPr>
          <p:spPr>
            <a:xfrm flipV="1">
              <a:off x="1452938" y="2469530"/>
              <a:ext cx="699458" cy="66573"/>
            </a:xfrm>
            <a:prstGeom prst="straightConnector1">
              <a:avLst/>
            </a:prstGeom>
            <a:ln>
              <a:solidFill>
                <a:srgbClr val="D07F0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77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69638" y="2293850"/>
              <a:ext cx="134228" cy="105970"/>
            </a:xfrm>
            <a:prstGeom prst="rect">
              <a:avLst/>
            </a:prstGeom>
          </p:spPr>
        </p:pic>
        <p:pic>
          <p:nvPicPr>
            <p:cNvPr id="54" name="Picture 78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7866" y="2647325"/>
              <a:ext cx="142139" cy="106605"/>
            </a:xfrm>
            <a:prstGeom prst="rect">
              <a:avLst/>
            </a:prstGeom>
          </p:spPr>
        </p:pic>
      </p:grpSp>
      <p:sp>
        <p:nvSpPr>
          <p:cNvPr id="55" name="Oval 46"/>
          <p:cNvSpPr>
            <a:spLocks noChangeAspect="1"/>
          </p:cNvSpPr>
          <p:nvPr/>
        </p:nvSpPr>
        <p:spPr>
          <a:xfrm>
            <a:off x="1879063" y="3320082"/>
            <a:ext cx="181739" cy="158272"/>
          </a:xfrm>
          <a:prstGeom prst="diamond">
            <a:avLst/>
          </a:prstGeom>
          <a:solidFill>
            <a:srgbClr val="D07F09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59"/>
          <p:cNvSpPr>
            <a:spLocks/>
          </p:cNvSpPr>
          <p:nvPr/>
        </p:nvSpPr>
        <p:spPr>
          <a:xfrm>
            <a:off x="5074875" y="2751009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59"/>
          <p:cNvSpPr>
            <a:spLocks/>
          </p:cNvSpPr>
          <p:nvPr/>
        </p:nvSpPr>
        <p:spPr>
          <a:xfrm>
            <a:off x="3701808" y="258620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59"/>
          <p:cNvSpPr>
            <a:spLocks/>
          </p:cNvSpPr>
          <p:nvPr/>
        </p:nvSpPr>
        <p:spPr>
          <a:xfrm>
            <a:off x="4416615" y="258620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59"/>
          <p:cNvSpPr>
            <a:spLocks/>
          </p:cNvSpPr>
          <p:nvPr/>
        </p:nvSpPr>
        <p:spPr>
          <a:xfrm>
            <a:off x="4685206" y="3010919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orme libre 42"/>
          <p:cNvSpPr/>
          <p:nvPr/>
        </p:nvSpPr>
        <p:spPr>
          <a:xfrm>
            <a:off x="1201940" y="2083553"/>
            <a:ext cx="6036733" cy="962596"/>
          </a:xfrm>
          <a:custGeom>
            <a:avLst/>
            <a:gdLst>
              <a:gd name="connsiteX0" fmla="*/ 0 w 6036733"/>
              <a:gd name="connsiteY0" fmla="*/ 334454 h 962596"/>
              <a:gd name="connsiteX1" fmla="*/ 609600 w 6036733"/>
              <a:gd name="connsiteY1" fmla="*/ 63520 h 962596"/>
              <a:gd name="connsiteX2" fmla="*/ 1422400 w 6036733"/>
              <a:gd name="connsiteY2" fmla="*/ 80454 h 962596"/>
              <a:gd name="connsiteX3" fmla="*/ 3826933 w 6036733"/>
              <a:gd name="connsiteY3" fmla="*/ 927120 h 962596"/>
              <a:gd name="connsiteX4" fmla="*/ 6036733 w 6036733"/>
              <a:gd name="connsiteY4" fmla="*/ 791654 h 9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6733" h="962596">
                <a:moveTo>
                  <a:pt x="0" y="334454"/>
                </a:moveTo>
                <a:cubicBezTo>
                  <a:pt x="186266" y="220153"/>
                  <a:pt x="372533" y="105853"/>
                  <a:pt x="609600" y="63520"/>
                </a:cubicBezTo>
                <a:cubicBezTo>
                  <a:pt x="846667" y="21187"/>
                  <a:pt x="886178" y="-63479"/>
                  <a:pt x="1422400" y="80454"/>
                </a:cubicBezTo>
                <a:cubicBezTo>
                  <a:pt x="1958622" y="224387"/>
                  <a:pt x="3057878" y="808587"/>
                  <a:pt x="3826933" y="927120"/>
                </a:cubicBezTo>
                <a:cubicBezTo>
                  <a:pt x="4595988" y="1045653"/>
                  <a:pt x="5655733" y="832576"/>
                  <a:pt x="6036733" y="791654"/>
                </a:cubicBezTo>
              </a:path>
            </a:pathLst>
          </a:custGeom>
          <a:noFill/>
          <a:ln w="31750">
            <a:solidFill>
              <a:srgbClr val="00B050">
                <a:alpha val="91000"/>
              </a:srgbClr>
            </a:solidFill>
            <a:prstDash val="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46"/>
          <p:cNvSpPr>
            <a:spLocks noChangeAspect="1"/>
          </p:cNvSpPr>
          <p:nvPr/>
        </p:nvSpPr>
        <p:spPr>
          <a:xfrm>
            <a:off x="2990309" y="2242198"/>
            <a:ext cx="181739" cy="158272"/>
          </a:xfrm>
          <a:prstGeom prst="diamond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4" descr="chronomete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218" y="1786366"/>
            <a:ext cx="308425" cy="348880"/>
          </a:xfrm>
          <a:prstGeom prst="rect">
            <a:avLst/>
          </a:prstGeom>
        </p:spPr>
      </p:pic>
      <p:sp>
        <p:nvSpPr>
          <p:cNvPr id="64" name="Oval 46"/>
          <p:cNvSpPr>
            <a:spLocks noChangeAspect="1"/>
          </p:cNvSpPr>
          <p:nvPr/>
        </p:nvSpPr>
        <p:spPr>
          <a:xfrm>
            <a:off x="5074875" y="2953599"/>
            <a:ext cx="181739" cy="158272"/>
          </a:xfrm>
          <a:prstGeom prst="diamond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71" descr="chronometer_turn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7312" y="2359747"/>
            <a:ext cx="309471" cy="350061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 bwMode="auto">
          <a:xfrm>
            <a:off x="3104147" y="2310063"/>
            <a:ext cx="2045369" cy="697832"/>
          </a:xfrm>
          <a:custGeom>
            <a:avLst/>
            <a:gdLst>
              <a:gd name="connsiteX0" fmla="*/ 0 w 2045369"/>
              <a:gd name="connsiteY0" fmla="*/ 0 h 697832"/>
              <a:gd name="connsiteX1" fmla="*/ 553453 w 2045369"/>
              <a:gd name="connsiteY1" fmla="*/ 252663 h 697832"/>
              <a:gd name="connsiteX2" fmla="*/ 1299411 w 2045369"/>
              <a:gd name="connsiteY2" fmla="*/ 541421 h 697832"/>
              <a:gd name="connsiteX3" fmla="*/ 1768642 w 2045369"/>
              <a:gd name="connsiteY3" fmla="*/ 673769 h 697832"/>
              <a:gd name="connsiteX4" fmla="*/ 2045369 w 2045369"/>
              <a:gd name="connsiteY4" fmla="*/ 697832 h 69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5369" h="697832">
                <a:moveTo>
                  <a:pt x="0" y="0"/>
                </a:moveTo>
                <a:cubicBezTo>
                  <a:pt x="168442" y="81213"/>
                  <a:pt x="336885" y="162426"/>
                  <a:pt x="553453" y="252663"/>
                </a:cubicBezTo>
                <a:cubicBezTo>
                  <a:pt x="770022" y="342900"/>
                  <a:pt x="1096880" y="471237"/>
                  <a:pt x="1299411" y="541421"/>
                </a:cubicBezTo>
                <a:cubicBezTo>
                  <a:pt x="1501942" y="611605"/>
                  <a:pt x="1644316" y="647701"/>
                  <a:pt x="1768642" y="673769"/>
                </a:cubicBezTo>
                <a:cubicBezTo>
                  <a:pt x="1892968" y="699838"/>
                  <a:pt x="1929064" y="685801"/>
                  <a:pt x="2045369" y="697832"/>
                </a:cubicBezTo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>
            <a:glow rad="1524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116" charset="0"/>
            </a:endParaRPr>
          </a:p>
        </p:txBody>
      </p:sp>
      <p:sp>
        <p:nvSpPr>
          <p:cNvPr id="51" name="Oval 46"/>
          <p:cNvSpPr>
            <a:spLocks noChangeAspect="1"/>
          </p:cNvSpPr>
          <p:nvPr/>
        </p:nvSpPr>
        <p:spPr>
          <a:xfrm>
            <a:off x="5745325" y="4250287"/>
            <a:ext cx="181739" cy="158272"/>
          </a:xfrm>
          <a:prstGeom prst="diamond">
            <a:avLst/>
          </a:prstGeom>
          <a:solidFill>
            <a:srgbClr val="D07F09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46"/>
          <p:cNvSpPr>
            <a:spLocks noChangeAspect="1"/>
          </p:cNvSpPr>
          <p:nvPr/>
        </p:nvSpPr>
        <p:spPr>
          <a:xfrm>
            <a:off x="3487361" y="3763224"/>
            <a:ext cx="181739" cy="158272"/>
          </a:xfrm>
          <a:prstGeom prst="diamond">
            <a:avLst/>
          </a:prstGeom>
          <a:solidFill>
            <a:srgbClr val="D07F09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rme libre 12"/>
          <p:cNvSpPr/>
          <p:nvPr/>
        </p:nvSpPr>
        <p:spPr bwMode="auto">
          <a:xfrm>
            <a:off x="3622431" y="3856892"/>
            <a:ext cx="2098431" cy="491066"/>
          </a:xfrm>
          <a:custGeom>
            <a:avLst/>
            <a:gdLst>
              <a:gd name="connsiteX0" fmla="*/ 0 w 2098431"/>
              <a:gd name="connsiteY0" fmla="*/ 0 h 491066"/>
              <a:gd name="connsiteX1" fmla="*/ 867507 w 2098431"/>
              <a:gd name="connsiteY1" fmla="*/ 339970 h 491066"/>
              <a:gd name="connsiteX2" fmla="*/ 1570892 w 2098431"/>
              <a:gd name="connsiteY2" fmla="*/ 480646 h 491066"/>
              <a:gd name="connsiteX3" fmla="*/ 2098431 w 2098431"/>
              <a:gd name="connsiteY3" fmla="*/ 480646 h 49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431" h="491066">
                <a:moveTo>
                  <a:pt x="0" y="0"/>
                </a:moveTo>
                <a:cubicBezTo>
                  <a:pt x="302846" y="129931"/>
                  <a:pt x="605692" y="259862"/>
                  <a:pt x="867507" y="339970"/>
                </a:cubicBezTo>
                <a:cubicBezTo>
                  <a:pt x="1129322" y="420078"/>
                  <a:pt x="1365738" y="457200"/>
                  <a:pt x="1570892" y="480646"/>
                </a:cubicBezTo>
                <a:cubicBezTo>
                  <a:pt x="1776046" y="504092"/>
                  <a:pt x="2098431" y="480646"/>
                  <a:pt x="2098431" y="480646"/>
                </a:cubicBezTo>
              </a:path>
            </a:pathLst>
          </a:custGeom>
          <a:noFill/>
          <a:ln w="19050" cap="flat" cmpd="sng" algn="ctr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stealth" w="lg" len="lg"/>
          </a:ln>
          <a:effectLst>
            <a:glow rad="152400">
              <a:srgbClr val="FFC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116" charset="0"/>
            </a:endParaRPr>
          </a:p>
        </p:txBody>
      </p:sp>
      <p:pic>
        <p:nvPicPr>
          <p:cNvPr id="68" name="Picture 26" descr="chronometer_delayed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261" y="4034390"/>
            <a:ext cx="314389" cy="365286"/>
          </a:xfrm>
          <a:prstGeom prst="rect">
            <a:avLst/>
          </a:prstGeom>
        </p:spPr>
      </p:pic>
      <p:pic>
        <p:nvPicPr>
          <p:cNvPr id="69" name="Picture 27" descr="chronometer_turned_delayed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415" y="4532128"/>
            <a:ext cx="314389" cy="3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0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F1B-8770-4A2E-A9E9-599C0764DAEC}" type="datetime1">
              <a:rPr lang="fr-FR" smtClean="0"/>
              <a:pPr/>
              <a:t>27/03/2019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abnormalities</a:t>
            </a:r>
            <a:r>
              <a:rPr lang="fr-FR" dirty="0"/>
              <a:t> progression in </a:t>
            </a:r>
            <a:r>
              <a:rPr lang="fr-FR" dirty="0" err="1"/>
              <a:t>prodromal</a:t>
            </a:r>
            <a:r>
              <a:rPr lang="fr-FR" dirty="0"/>
              <a:t> PD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85C9-48E1-44E5-B6B0-0BD540B8FDB1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Time </a:t>
            </a:r>
            <a:r>
              <a:rPr lang="en-US" dirty="0" err="1" smtClean="0"/>
              <a:t>reparametrization</a:t>
            </a:r>
            <a:r>
              <a:rPr lang="en-US" dirty="0" smtClean="0"/>
              <a:t> : speed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: A </a:t>
            </a:r>
            <a:r>
              <a:rPr lang="en-US" dirty="0" err="1"/>
              <a:t>bayesian</a:t>
            </a:r>
            <a:r>
              <a:rPr lang="en-US" dirty="0"/>
              <a:t> non-linear mixed effect model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754713" y="14830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7" name="Group 5"/>
          <p:cNvGrpSpPr/>
          <p:nvPr/>
        </p:nvGrpSpPr>
        <p:grpSpPr>
          <a:xfrm>
            <a:off x="287242" y="1224733"/>
            <a:ext cx="8194905" cy="5123815"/>
            <a:chOff x="478881" y="1293813"/>
            <a:chExt cx="4160316" cy="3134254"/>
          </a:xfrm>
        </p:grpSpPr>
        <p:grpSp>
          <p:nvGrpSpPr>
            <p:cNvPr id="28" name="Group 61"/>
            <p:cNvGrpSpPr/>
            <p:nvPr/>
          </p:nvGrpSpPr>
          <p:grpSpPr>
            <a:xfrm>
              <a:off x="478881" y="1293813"/>
              <a:ext cx="4160316" cy="3134254"/>
              <a:chOff x="290689" y="579983"/>
              <a:chExt cx="8582377" cy="5258081"/>
            </a:xfrm>
          </p:grpSpPr>
          <p:sp>
            <p:nvSpPr>
              <p:cNvPr id="30" name="Freeform 191"/>
              <p:cNvSpPr/>
              <p:nvPr/>
            </p:nvSpPr>
            <p:spPr>
              <a:xfrm>
                <a:off x="448733" y="579983"/>
                <a:ext cx="8424333" cy="1553633"/>
              </a:xfrm>
              <a:custGeom>
                <a:avLst/>
                <a:gdLst>
                  <a:gd name="connsiteX0" fmla="*/ 0 w 8424333"/>
                  <a:gd name="connsiteY0" fmla="*/ 969433 h 1553633"/>
                  <a:gd name="connsiteX1" fmla="*/ 4021666 w 8424333"/>
                  <a:gd name="connsiteY1" fmla="*/ 97367 h 1553633"/>
                  <a:gd name="connsiteX2" fmla="*/ 8424333 w 8424333"/>
                  <a:gd name="connsiteY2" fmla="*/ 1553633 h 155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24333" h="1553633">
                    <a:moveTo>
                      <a:pt x="0" y="969433"/>
                    </a:moveTo>
                    <a:cubicBezTo>
                      <a:pt x="1308805" y="484716"/>
                      <a:pt x="2617611" y="0"/>
                      <a:pt x="4021666" y="97367"/>
                    </a:cubicBezTo>
                    <a:cubicBezTo>
                      <a:pt x="5425721" y="194734"/>
                      <a:pt x="8424333" y="1553633"/>
                      <a:pt x="8424333" y="1553633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192"/>
              <p:cNvSpPr/>
              <p:nvPr/>
            </p:nvSpPr>
            <p:spPr>
              <a:xfrm>
                <a:off x="290689" y="1532464"/>
                <a:ext cx="708378" cy="4305600"/>
              </a:xfrm>
              <a:custGeom>
                <a:avLst/>
                <a:gdLst>
                  <a:gd name="connsiteX0" fmla="*/ 166511 w 708378"/>
                  <a:gd name="connsiteY0" fmla="*/ 0 h 4699000"/>
                  <a:gd name="connsiteX1" fmla="*/ 90311 w 708378"/>
                  <a:gd name="connsiteY1" fmla="*/ 2065866 h 4699000"/>
                  <a:gd name="connsiteX2" fmla="*/ 708378 w 708378"/>
                  <a:gd name="connsiteY2" fmla="*/ 4699000 h 46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8378" h="4699000">
                    <a:moveTo>
                      <a:pt x="166511" y="0"/>
                    </a:moveTo>
                    <a:cubicBezTo>
                      <a:pt x="83255" y="641350"/>
                      <a:pt x="0" y="1282700"/>
                      <a:pt x="90311" y="2065866"/>
                    </a:cubicBezTo>
                    <a:cubicBezTo>
                      <a:pt x="180622" y="2849032"/>
                      <a:pt x="708378" y="4699000"/>
                      <a:pt x="708378" y="4699000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93"/>
              <p:cNvSpPr/>
              <p:nvPr/>
            </p:nvSpPr>
            <p:spPr>
              <a:xfrm>
                <a:off x="7873514" y="2131961"/>
                <a:ext cx="991084" cy="3706103"/>
              </a:xfrm>
              <a:custGeom>
                <a:avLst/>
                <a:gdLst>
                  <a:gd name="connsiteX0" fmla="*/ 517877 w 517877"/>
                  <a:gd name="connsiteY0" fmla="*/ 0 h 4868334"/>
                  <a:gd name="connsiteX1" fmla="*/ 26811 w 517877"/>
                  <a:gd name="connsiteY1" fmla="*/ 2125134 h 4868334"/>
                  <a:gd name="connsiteX2" fmla="*/ 357011 w 517877"/>
                  <a:gd name="connsiteY2" fmla="*/ 4868334 h 486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7877" h="4868334">
                    <a:moveTo>
                      <a:pt x="517877" y="0"/>
                    </a:moveTo>
                    <a:cubicBezTo>
                      <a:pt x="285749" y="656872"/>
                      <a:pt x="53622" y="1313745"/>
                      <a:pt x="26811" y="2125134"/>
                    </a:cubicBezTo>
                    <a:cubicBezTo>
                      <a:pt x="0" y="2936523"/>
                      <a:pt x="357011" y="4868334"/>
                      <a:pt x="357011" y="4868334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Freeform 7"/>
            <p:cNvSpPr/>
            <p:nvPr/>
          </p:nvSpPr>
          <p:spPr>
            <a:xfrm>
              <a:off x="829733" y="4157133"/>
              <a:ext cx="3657600" cy="270934"/>
            </a:xfrm>
            <a:custGeom>
              <a:avLst/>
              <a:gdLst>
                <a:gd name="connsiteX0" fmla="*/ 0 w 3657600"/>
                <a:gd name="connsiteY0" fmla="*/ 270934 h 270934"/>
                <a:gd name="connsiteX1" fmla="*/ 1735667 w 3657600"/>
                <a:gd name="connsiteY1" fmla="*/ 0 h 270934"/>
                <a:gd name="connsiteX2" fmla="*/ 3657600 w 3657600"/>
                <a:gd name="connsiteY2" fmla="*/ 270934 h 27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0" h="270934">
                  <a:moveTo>
                    <a:pt x="0" y="270934"/>
                  </a:moveTo>
                  <a:cubicBezTo>
                    <a:pt x="563033" y="135467"/>
                    <a:pt x="1126067" y="0"/>
                    <a:pt x="1735667" y="0"/>
                  </a:cubicBezTo>
                  <a:cubicBezTo>
                    <a:pt x="2345267" y="0"/>
                    <a:pt x="3657600" y="270934"/>
                    <a:pt x="3657600" y="270934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3268191" y="1918281"/>
            <a:ext cx="2296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Patient 1 observations</a:t>
            </a:r>
            <a:endParaRPr lang="en-US" sz="1600" dirty="0"/>
          </a:p>
        </p:txBody>
      </p:sp>
      <p:sp>
        <p:nvSpPr>
          <p:cNvPr id="41" name="Oval 59"/>
          <p:cNvSpPr>
            <a:spLocks/>
          </p:cNvSpPr>
          <p:nvPr/>
        </p:nvSpPr>
        <p:spPr>
          <a:xfrm>
            <a:off x="2980141" y="2488154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59"/>
          <p:cNvSpPr>
            <a:spLocks/>
          </p:cNvSpPr>
          <p:nvPr/>
        </p:nvSpPr>
        <p:spPr>
          <a:xfrm>
            <a:off x="3399182" y="227520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7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51" y="3853839"/>
            <a:ext cx="99322" cy="194702"/>
          </a:xfrm>
          <a:prstGeom prst="rect">
            <a:avLst/>
          </a:prstGeom>
        </p:spPr>
      </p:pic>
      <p:sp>
        <p:nvSpPr>
          <p:cNvPr id="47" name="Forme libre 46"/>
          <p:cNvSpPr/>
          <p:nvPr/>
        </p:nvSpPr>
        <p:spPr>
          <a:xfrm>
            <a:off x="1169276" y="3372541"/>
            <a:ext cx="6036733" cy="962596"/>
          </a:xfrm>
          <a:custGeom>
            <a:avLst/>
            <a:gdLst>
              <a:gd name="connsiteX0" fmla="*/ 0 w 6036733"/>
              <a:gd name="connsiteY0" fmla="*/ 334454 h 962596"/>
              <a:gd name="connsiteX1" fmla="*/ 609600 w 6036733"/>
              <a:gd name="connsiteY1" fmla="*/ 63520 h 962596"/>
              <a:gd name="connsiteX2" fmla="*/ 1422400 w 6036733"/>
              <a:gd name="connsiteY2" fmla="*/ 80454 h 962596"/>
              <a:gd name="connsiteX3" fmla="*/ 3826933 w 6036733"/>
              <a:gd name="connsiteY3" fmla="*/ 927120 h 962596"/>
              <a:gd name="connsiteX4" fmla="*/ 6036733 w 6036733"/>
              <a:gd name="connsiteY4" fmla="*/ 791654 h 9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6733" h="962596">
                <a:moveTo>
                  <a:pt x="0" y="334454"/>
                </a:moveTo>
                <a:cubicBezTo>
                  <a:pt x="186266" y="220153"/>
                  <a:pt x="372533" y="105853"/>
                  <a:pt x="609600" y="63520"/>
                </a:cubicBezTo>
                <a:cubicBezTo>
                  <a:pt x="846667" y="21187"/>
                  <a:pt x="886178" y="-63479"/>
                  <a:pt x="1422400" y="80454"/>
                </a:cubicBezTo>
                <a:cubicBezTo>
                  <a:pt x="1958622" y="224387"/>
                  <a:pt x="3057878" y="808587"/>
                  <a:pt x="3826933" y="927120"/>
                </a:cubicBezTo>
                <a:cubicBezTo>
                  <a:pt x="4595988" y="1045653"/>
                  <a:pt x="5655733" y="832576"/>
                  <a:pt x="6036733" y="791654"/>
                </a:cubicBezTo>
              </a:path>
            </a:pathLst>
          </a:custGeom>
          <a:noFill/>
          <a:ln w="31750">
            <a:solidFill>
              <a:srgbClr val="D07F09">
                <a:alpha val="91000"/>
              </a:srgb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83"/>
          <p:cNvGrpSpPr/>
          <p:nvPr/>
        </p:nvGrpSpPr>
        <p:grpSpPr>
          <a:xfrm>
            <a:off x="1487195" y="2983577"/>
            <a:ext cx="1860516" cy="753202"/>
            <a:chOff x="1207866" y="2293194"/>
            <a:chExt cx="944530" cy="460736"/>
          </a:xfrm>
        </p:grpSpPr>
        <p:pic>
          <p:nvPicPr>
            <p:cNvPr id="50" name="Picture 25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4316" y="2293194"/>
              <a:ext cx="121064" cy="138103"/>
            </a:xfrm>
            <a:prstGeom prst="rect">
              <a:avLst/>
            </a:prstGeom>
          </p:spPr>
        </p:pic>
        <p:cxnSp>
          <p:nvCxnSpPr>
            <p:cNvPr id="52" name="Straight Arrow Connector 76"/>
            <p:cNvCxnSpPr/>
            <p:nvPr/>
          </p:nvCxnSpPr>
          <p:spPr>
            <a:xfrm flipV="1">
              <a:off x="1452938" y="2469530"/>
              <a:ext cx="699458" cy="66573"/>
            </a:xfrm>
            <a:prstGeom prst="straightConnector1">
              <a:avLst/>
            </a:prstGeom>
            <a:ln>
              <a:solidFill>
                <a:srgbClr val="D07F0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77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69638" y="2293850"/>
              <a:ext cx="134228" cy="105970"/>
            </a:xfrm>
            <a:prstGeom prst="rect">
              <a:avLst/>
            </a:prstGeom>
          </p:spPr>
        </p:pic>
        <p:pic>
          <p:nvPicPr>
            <p:cNvPr id="54" name="Picture 78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7866" y="2647325"/>
              <a:ext cx="142139" cy="106605"/>
            </a:xfrm>
            <a:prstGeom prst="rect">
              <a:avLst/>
            </a:prstGeom>
          </p:spPr>
        </p:pic>
      </p:grpSp>
      <p:sp>
        <p:nvSpPr>
          <p:cNvPr id="55" name="Oval 46"/>
          <p:cNvSpPr>
            <a:spLocks noChangeAspect="1"/>
          </p:cNvSpPr>
          <p:nvPr/>
        </p:nvSpPr>
        <p:spPr>
          <a:xfrm>
            <a:off x="1879063" y="3320082"/>
            <a:ext cx="181739" cy="158272"/>
          </a:xfrm>
          <a:prstGeom prst="diamond">
            <a:avLst/>
          </a:prstGeom>
          <a:solidFill>
            <a:srgbClr val="D07F09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59"/>
          <p:cNvSpPr>
            <a:spLocks/>
          </p:cNvSpPr>
          <p:nvPr/>
        </p:nvSpPr>
        <p:spPr>
          <a:xfrm>
            <a:off x="5074875" y="2751009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59"/>
          <p:cNvSpPr>
            <a:spLocks/>
          </p:cNvSpPr>
          <p:nvPr/>
        </p:nvSpPr>
        <p:spPr>
          <a:xfrm>
            <a:off x="3701808" y="258620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59"/>
          <p:cNvSpPr>
            <a:spLocks/>
          </p:cNvSpPr>
          <p:nvPr/>
        </p:nvSpPr>
        <p:spPr>
          <a:xfrm>
            <a:off x="4416615" y="258620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59"/>
          <p:cNvSpPr>
            <a:spLocks/>
          </p:cNvSpPr>
          <p:nvPr/>
        </p:nvSpPr>
        <p:spPr>
          <a:xfrm>
            <a:off x="4685206" y="3010919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orme libre 42"/>
          <p:cNvSpPr/>
          <p:nvPr/>
        </p:nvSpPr>
        <p:spPr>
          <a:xfrm>
            <a:off x="1201940" y="2083553"/>
            <a:ext cx="6036733" cy="962596"/>
          </a:xfrm>
          <a:custGeom>
            <a:avLst/>
            <a:gdLst>
              <a:gd name="connsiteX0" fmla="*/ 0 w 6036733"/>
              <a:gd name="connsiteY0" fmla="*/ 334454 h 962596"/>
              <a:gd name="connsiteX1" fmla="*/ 609600 w 6036733"/>
              <a:gd name="connsiteY1" fmla="*/ 63520 h 962596"/>
              <a:gd name="connsiteX2" fmla="*/ 1422400 w 6036733"/>
              <a:gd name="connsiteY2" fmla="*/ 80454 h 962596"/>
              <a:gd name="connsiteX3" fmla="*/ 3826933 w 6036733"/>
              <a:gd name="connsiteY3" fmla="*/ 927120 h 962596"/>
              <a:gd name="connsiteX4" fmla="*/ 6036733 w 6036733"/>
              <a:gd name="connsiteY4" fmla="*/ 791654 h 9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6733" h="962596">
                <a:moveTo>
                  <a:pt x="0" y="334454"/>
                </a:moveTo>
                <a:cubicBezTo>
                  <a:pt x="186266" y="220153"/>
                  <a:pt x="372533" y="105853"/>
                  <a:pt x="609600" y="63520"/>
                </a:cubicBezTo>
                <a:cubicBezTo>
                  <a:pt x="846667" y="21187"/>
                  <a:pt x="886178" y="-63479"/>
                  <a:pt x="1422400" y="80454"/>
                </a:cubicBezTo>
                <a:cubicBezTo>
                  <a:pt x="1958622" y="224387"/>
                  <a:pt x="3057878" y="808587"/>
                  <a:pt x="3826933" y="927120"/>
                </a:cubicBezTo>
                <a:cubicBezTo>
                  <a:pt x="4595988" y="1045653"/>
                  <a:pt x="5655733" y="832576"/>
                  <a:pt x="6036733" y="791654"/>
                </a:cubicBezTo>
              </a:path>
            </a:pathLst>
          </a:custGeom>
          <a:noFill/>
          <a:ln w="31750">
            <a:solidFill>
              <a:srgbClr val="00B050">
                <a:alpha val="91000"/>
              </a:srgbClr>
            </a:solidFill>
            <a:prstDash val="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46"/>
          <p:cNvSpPr>
            <a:spLocks noChangeAspect="1"/>
          </p:cNvSpPr>
          <p:nvPr/>
        </p:nvSpPr>
        <p:spPr>
          <a:xfrm>
            <a:off x="2990309" y="2242198"/>
            <a:ext cx="181739" cy="158272"/>
          </a:xfrm>
          <a:prstGeom prst="diamond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4" descr="chronomete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218" y="1786366"/>
            <a:ext cx="308425" cy="348880"/>
          </a:xfrm>
          <a:prstGeom prst="rect">
            <a:avLst/>
          </a:prstGeom>
        </p:spPr>
      </p:pic>
      <p:sp>
        <p:nvSpPr>
          <p:cNvPr id="64" name="Oval 46"/>
          <p:cNvSpPr>
            <a:spLocks noChangeAspect="1"/>
          </p:cNvSpPr>
          <p:nvPr/>
        </p:nvSpPr>
        <p:spPr>
          <a:xfrm>
            <a:off x="5074875" y="2953599"/>
            <a:ext cx="181739" cy="158272"/>
          </a:xfrm>
          <a:prstGeom prst="diamond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71" descr="chronometer_turn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7312" y="2359747"/>
            <a:ext cx="309471" cy="350061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 bwMode="auto">
          <a:xfrm>
            <a:off x="3104147" y="2310063"/>
            <a:ext cx="2045369" cy="697832"/>
          </a:xfrm>
          <a:custGeom>
            <a:avLst/>
            <a:gdLst>
              <a:gd name="connsiteX0" fmla="*/ 0 w 2045369"/>
              <a:gd name="connsiteY0" fmla="*/ 0 h 697832"/>
              <a:gd name="connsiteX1" fmla="*/ 553453 w 2045369"/>
              <a:gd name="connsiteY1" fmla="*/ 252663 h 697832"/>
              <a:gd name="connsiteX2" fmla="*/ 1299411 w 2045369"/>
              <a:gd name="connsiteY2" fmla="*/ 541421 h 697832"/>
              <a:gd name="connsiteX3" fmla="*/ 1768642 w 2045369"/>
              <a:gd name="connsiteY3" fmla="*/ 673769 h 697832"/>
              <a:gd name="connsiteX4" fmla="*/ 2045369 w 2045369"/>
              <a:gd name="connsiteY4" fmla="*/ 697832 h 69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5369" h="697832">
                <a:moveTo>
                  <a:pt x="0" y="0"/>
                </a:moveTo>
                <a:cubicBezTo>
                  <a:pt x="168442" y="81213"/>
                  <a:pt x="336885" y="162426"/>
                  <a:pt x="553453" y="252663"/>
                </a:cubicBezTo>
                <a:cubicBezTo>
                  <a:pt x="770022" y="342900"/>
                  <a:pt x="1096880" y="471237"/>
                  <a:pt x="1299411" y="541421"/>
                </a:cubicBezTo>
                <a:cubicBezTo>
                  <a:pt x="1501942" y="611605"/>
                  <a:pt x="1644316" y="647701"/>
                  <a:pt x="1768642" y="673769"/>
                </a:cubicBezTo>
                <a:cubicBezTo>
                  <a:pt x="1892968" y="699838"/>
                  <a:pt x="1929064" y="685801"/>
                  <a:pt x="2045369" y="697832"/>
                </a:cubicBezTo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>
            <a:glow rad="1524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116" charset="0"/>
            </a:endParaRPr>
          </a:p>
        </p:txBody>
      </p:sp>
      <p:sp>
        <p:nvSpPr>
          <p:cNvPr id="51" name="Oval 46"/>
          <p:cNvSpPr>
            <a:spLocks noChangeAspect="1"/>
          </p:cNvSpPr>
          <p:nvPr/>
        </p:nvSpPr>
        <p:spPr>
          <a:xfrm>
            <a:off x="5745325" y="4250287"/>
            <a:ext cx="181739" cy="158272"/>
          </a:xfrm>
          <a:prstGeom prst="diamond">
            <a:avLst/>
          </a:prstGeom>
          <a:solidFill>
            <a:srgbClr val="D07F09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46"/>
          <p:cNvSpPr>
            <a:spLocks noChangeAspect="1"/>
          </p:cNvSpPr>
          <p:nvPr/>
        </p:nvSpPr>
        <p:spPr>
          <a:xfrm>
            <a:off x="3487361" y="3763224"/>
            <a:ext cx="181739" cy="158272"/>
          </a:xfrm>
          <a:prstGeom prst="diamond">
            <a:avLst/>
          </a:prstGeom>
          <a:solidFill>
            <a:srgbClr val="D07F09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rme libre 8"/>
          <p:cNvSpPr/>
          <p:nvPr/>
        </p:nvSpPr>
        <p:spPr bwMode="auto">
          <a:xfrm>
            <a:off x="3599411" y="3857105"/>
            <a:ext cx="3175462" cy="477153"/>
          </a:xfrm>
          <a:custGeom>
            <a:avLst/>
            <a:gdLst>
              <a:gd name="connsiteX0" fmla="*/ 0 w 3175462"/>
              <a:gd name="connsiteY0" fmla="*/ 0 h 477153"/>
              <a:gd name="connsiteX1" fmla="*/ 864524 w 3175462"/>
              <a:gd name="connsiteY1" fmla="*/ 315884 h 477153"/>
              <a:gd name="connsiteX2" fmla="*/ 1363287 w 3175462"/>
              <a:gd name="connsiteY2" fmla="*/ 440575 h 477153"/>
              <a:gd name="connsiteX3" fmla="*/ 2136371 w 3175462"/>
              <a:gd name="connsiteY3" fmla="*/ 473826 h 477153"/>
              <a:gd name="connsiteX4" fmla="*/ 3175462 w 3175462"/>
              <a:gd name="connsiteY4" fmla="*/ 374073 h 47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462" h="477153">
                <a:moveTo>
                  <a:pt x="0" y="0"/>
                </a:moveTo>
                <a:cubicBezTo>
                  <a:pt x="318655" y="121227"/>
                  <a:pt x="637310" y="242455"/>
                  <a:pt x="864524" y="315884"/>
                </a:cubicBezTo>
                <a:cubicBezTo>
                  <a:pt x="1091738" y="389313"/>
                  <a:pt x="1151312" y="414251"/>
                  <a:pt x="1363287" y="440575"/>
                </a:cubicBezTo>
                <a:cubicBezTo>
                  <a:pt x="1575262" y="466899"/>
                  <a:pt x="1834342" y="484910"/>
                  <a:pt x="2136371" y="473826"/>
                </a:cubicBezTo>
                <a:cubicBezTo>
                  <a:pt x="2438400" y="462742"/>
                  <a:pt x="3175462" y="374073"/>
                  <a:pt x="3175462" y="374073"/>
                </a:cubicBezTo>
              </a:path>
            </a:pathLst>
          </a:custGeom>
          <a:noFill/>
          <a:ln w="19050" cap="flat" cmpd="sng" algn="ctr">
            <a:solidFill>
              <a:schemeClr val="accent1">
                <a:alpha val="40000"/>
              </a:schemeClr>
            </a:solidFill>
            <a:prstDash val="solid"/>
            <a:round/>
            <a:headEnd type="none" w="med" len="med"/>
            <a:tailEnd type="stealth" w="lg" len="lg"/>
          </a:ln>
          <a:effectLst>
            <a:glow rad="152400">
              <a:srgbClr val="FFC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11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046" y="4417383"/>
            <a:ext cx="390857" cy="374957"/>
          </a:xfrm>
          <a:prstGeom prst="rect">
            <a:avLst/>
          </a:prstGeom>
        </p:spPr>
      </p:pic>
      <p:pic>
        <p:nvPicPr>
          <p:cNvPr id="44" name="Picture 26" descr="chronometer_delayed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261" y="4034390"/>
            <a:ext cx="314389" cy="365286"/>
          </a:xfrm>
          <a:prstGeom prst="rect">
            <a:avLst/>
          </a:prstGeom>
        </p:spPr>
      </p:pic>
      <p:pic>
        <p:nvPicPr>
          <p:cNvPr id="48" name="Picture 27" descr="chronometer_turned_delayed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415" y="4532128"/>
            <a:ext cx="314389" cy="3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8 -0.00787 L 0.08125 -0.01574 " pathEditMode="relative" ptsTypes="AAA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8 -0.00787 L 0.08125 -0.01574 " pathEditMode="relative" ptsTypes="A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1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82" y="1438275"/>
            <a:ext cx="8326936" cy="416346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F1B-8770-4A2E-A9E9-599C0764DAEC}" type="datetime1">
              <a:rPr lang="fr-FR" smtClean="0"/>
              <a:pPr/>
              <a:t>27/03/2019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abnormalities</a:t>
            </a:r>
            <a:r>
              <a:rPr lang="fr-FR" dirty="0"/>
              <a:t> progression in </a:t>
            </a:r>
            <a:r>
              <a:rPr lang="fr-FR" dirty="0" err="1"/>
              <a:t>prodromal</a:t>
            </a:r>
            <a:r>
              <a:rPr lang="fr-FR" dirty="0"/>
              <a:t> PD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85C9-48E1-44E5-B6B0-0BD540B8FDB1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Model-wise “average patient”, proxy to a scenario of disease progression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: Average trajectory of motor signs</a:t>
            </a:r>
            <a:endParaRPr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9254094" y="5455096"/>
            <a:ext cx="2790594" cy="3817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Abnormalities cutoffs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 flipH="1">
            <a:off x="9851893" y="4908845"/>
            <a:ext cx="437348" cy="503419"/>
          </a:xfrm>
          <a:custGeom>
            <a:avLst/>
            <a:gdLst>
              <a:gd name="connsiteX0" fmla="*/ 128876 w 341312"/>
              <a:gd name="connsiteY0" fmla="*/ 489527 h 489527"/>
              <a:gd name="connsiteX1" fmla="*/ 8803 w 341312"/>
              <a:gd name="connsiteY1" fmla="*/ 138545 h 489527"/>
              <a:gd name="connsiteX2" fmla="*/ 341312 w 341312"/>
              <a:gd name="connsiteY2" fmla="*/ 0 h 48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312" h="489527">
                <a:moveTo>
                  <a:pt x="128876" y="489527"/>
                </a:moveTo>
                <a:cubicBezTo>
                  <a:pt x="51136" y="354830"/>
                  <a:pt x="-26603" y="220133"/>
                  <a:pt x="8803" y="138545"/>
                </a:cubicBezTo>
                <a:cubicBezTo>
                  <a:pt x="44209" y="56957"/>
                  <a:pt x="275118" y="23091"/>
                  <a:pt x="341312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1450096" y="5986265"/>
            <a:ext cx="6015029" cy="4978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Reparametrized age of conversion to abnormal values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2952750" y="5259264"/>
            <a:ext cx="1032345" cy="875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3371850" y="5325299"/>
            <a:ext cx="613244" cy="809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3985093" y="5253700"/>
            <a:ext cx="805982" cy="880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3985093" y="5319735"/>
            <a:ext cx="1352970" cy="8148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3985093" y="5259264"/>
            <a:ext cx="1844207" cy="875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4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19" y="1776331"/>
            <a:ext cx="7715572" cy="3857786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F1B-8770-4A2E-A9E9-599C0764DAEC}" type="datetime1">
              <a:rPr lang="fr-FR" smtClean="0"/>
              <a:pPr/>
              <a:t>27/03/2019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abnormalities</a:t>
            </a:r>
            <a:r>
              <a:rPr lang="fr-FR" dirty="0"/>
              <a:t> progression in </a:t>
            </a:r>
            <a:r>
              <a:rPr lang="fr-FR" dirty="0" err="1"/>
              <a:t>prodromal</a:t>
            </a:r>
            <a:r>
              <a:rPr lang="fr-FR" dirty="0"/>
              <a:t> PD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85C9-48E1-44E5-B6B0-0BD540B8FDB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Distribution of occurrence relatively to PD conversion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: </a:t>
            </a:r>
            <a:r>
              <a:rPr lang="en-US" dirty="0" smtClean="0"/>
              <a:t>Distribution </a:t>
            </a:r>
            <a:r>
              <a:rPr lang="en-US" dirty="0"/>
              <a:t>of motor signs </a:t>
            </a:r>
            <a:r>
              <a:rPr lang="en-US" dirty="0" err="1"/>
              <a:t>occurence</a:t>
            </a:r>
            <a:endParaRPr lang="en-US" dirty="0"/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253091" y="1698588"/>
            <a:ext cx="3650719" cy="856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sym typeface="Wingdings"/>
              </a:rPr>
              <a:t>Bootstrap Density of reparametrized age of conversion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6088300" y="1529555"/>
            <a:ext cx="58169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4" indent="-228584" algn="l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Relatively to PD conversion</a:t>
            </a:r>
            <a:endParaRPr lang="en-US" sz="1800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4189719" y="1637211"/>
            <a:ext cx="0" cy="44762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0" y="2780899"/>
            <a:ext cx="3697300" cy="18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F1B-8770-4A2E-A9E9-599C0764DAEC}" type="datetime1">
              <a:rPr lang="fr-FR" smtClean="0"/>
              <a:pPr/>
              <a:t>27/03/2019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abnormalities</a:t>
            </a:r>
            <a:r>
              <a:rPr lang="fr-FR" dirty="0"/>
              <a:t> progression in </a:t>
            </a:r>
            <a:r>
              <a:rPr lang="fr-FR" dirty="0" err="1"/>
              <a:t>prodromal</a:t>
            </a:r>
            <a:r>
              <a:rPr lang="fr-FR" dirty="0"/>
              <a:t> PD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85C9-48E1-44E5-B6B0-0BD540B8FDB1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: Distribution of motor signs </a:t>
            </a:r>
            <a:r>
              <a:rPr lang="en-US" dirty="0" err="1" smtClean="0"/>
              <a:t>occurence</a:t>
            </a:r>
            <a:endParaRPr lang="en-US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96942"/>
              </p:ext>
            </p:extLst>
          </p:nvPr>
        </p:nvGraphicFramePr>
        <p:xfrm>
          <a:off x="2251527" y="1978006"/>
          <a:ext cx="7130598" cy="3775093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376866"/>
                <a:gridCol w="2376866"/>
                <a:gridCol w="2376866"/>
              </a:tblGrid>
              <a:tr h="7654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Our method</a:t>
                      </a:r>
                      <a:endParaRPr lang="en-US" dirty="0">
                        <a:latin typeface="Nexa Bold" charset="0"/>
                        <a:ea typeface="Nexa Bold" charset="0"/>
                        <a:cs typeface="Nexa Bold" charset="0"/>
                      </a:endParaRPr>
                    </a:p>
                  </a:txBody>
                  <a:tcPr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Postuma</a:t>
                      </a:r>
                      <a:r>
                        <a:rPr lang="en-US" baseline="0" dirty="0" smtClean="0"/>
                        <a:t> et al. (Brain'12)</a:t>
                      </a:r>
                      <a:endParaRPr lang="en-US" dirty="0">
                        <a:latin typeface="Nexa Bold" charset="0"/>
                        <a:ea typeface="Nexa Bold" charset="0"/>
                        <a:cs typeface="Nexa Bold" charset="0"/>
                      </a:endParaRPr>
                    </a:p>
                  </a:txBody>
                  <a:tcPr>
                    <a:solidFill>
                      <a:srgbClr val="002D5C"/>
                    </a:solidFill>
                  </a:tcPr>
                </a:tc>
              </a:tr>
              <a:tr h="6019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Voice / 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9.2 (4.6-14)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9.8 (6.7-29.8)</a:t>
                      </a:r>
                      <a:endParaRPr lang="en-US" dirty="0"/>
                    </a:p>
                  </a:txBody>
                  <a:tcPr/>
                </a:tc>
              </a:tr>
              <a:tr h="6019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 (2.1-12)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 (3.9-5.4)</a:t>
                      </a:r>
                      <a:endParaRPr lang="en-US" dirty="0"/>
                    </a:p>
                  </a:txBody>
                  <a:tcPr/>
                </a:tc>
              </a:tr>
              <a:tr h="6019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Bradykinesia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6.1 (1.6-11)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5.4 (4.8-6.5)</a:t>
                      </a:r>
                      <a:endParaRPr lang="en-US" dirty="0"/>
                    </a:p>
                  </a:txBody>
                  <a:tcPr/>
                </a:tc>
              </a:tr>
              <a:tr h="6019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4.6 (0.45-8.5)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 (3.7-5.6)</a:t>
                      </a:r>
                      <a:endParaRPr lang="en-US" dirty="0"/>
                    </a:p>
                  </a:txBody>
                  <a:tcPr/>
                </a:tc>
              </a:tr>
              <a:tr h="6019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Rigidity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 (2-7.1)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 (3.9-5.5)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251527" y="3338623"/>
            <a:ext cx="7130598" cy="1198208"/>
          </a:xfrm>
          <a:prstGeom prst="rect">
            <a:avLst/>
          </a:prstGeom>
          <a:noFill/>
          <a:ln w="412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76200">
              <a:schemeClr val="accent1"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1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F1B-8770-4A2E-A9E9-599C0764DAEC}" type="datetime1">
              <a:rPr lang="fr-FR" smtClean="0"/>
              <a:pPr/>
              <a:t>27/03/2019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abnormalities</a:t>
            </a:r>
            <a:r>
              <a:rPr lang="fr-FR" dirty="0"/>
              <a:t> progression in </a:t>
            </a:r>
            <a:r>
              <a:rPr lang="fr-FR" dirty="0" err="1"/>
              <a:t>prodromal</a:t>
            </a:r>
            <a:r>
              <a:rPr lang="fr-FR" dirty="0"/>
              <a:t> PD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85C9-48E1-44E5-B6B0-0BD540B8FDB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 bwMode="gray">
          <a:xfrm>
            <a:off x="908502" y="1961324"/>
            <a:ext cx="11045373" cy="406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We estimated a scenario of progression of prodromal PD</a:t>
            </a:r>
          </a:p>
          <a:p>
            <a:pPr lvl="1"/>
            <a:endParaRPr lang="en-US" sz="1400" dirty="0" smtClean="0"/>
          </a:p>
          <a:p>
            <a:r>
              <a:rPr lang="en-US" sz="2000" dirty="0" smtClean="0">
                <a:solidFill>
                  <a:schemeClr val="tx1"/>
                </a:solidFill>
              </a:rPr>
              <a:t>The mixed-effect model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1600" b="1" dirty="0" smtClean="0">
                <a:latin typeface="Nexa Bold" charset="0"/>
                <a:ea typeface="Nexa Bold" charset="0"/>
                <a:cs typeface="Nexa Bold" charset="0"/>
              </a:rPr>
              <a:t>Multivariate</a:t>
            </a:r>
            <a:r>
              <a:rPr lang="en-US" sz="1600" dirty="0" smtClean="0"/>
              <a:t> : </a:t>
            </a:r>
          </a:p>
          <a:p>
            <a:pPr lvl="1"/>
            <a:r>
              <a:rPr lang="en-US" sz="1600" dirty="0"/>
              <a:t>	</a:t>
            </a:r>
            <a:r>
              <a:rPr lang="en-US" sz="1600" dirty="0" smtClean="0"/>
              <a:t>estimate the joint progression of multiple clinical features </a:t>
            </a:r>
          </a:p>
          <a:p>
            <a:pPr lvl="1"/>
            <a:r>
              <a:rPr lang="en-US" sz="1600" dirty="0" smtClean="0">
                <a:latin typeface="Nexa Bold" charset="0"/>
                <a:ea typeface="Nexa Bold" charset="0"/>
                <a:cs typeface="Nexa Bold" charset="0"/>
              </a:rPr>
              <a:t>Reparametrize time </a:t>
            </a:r>
            <a:r>
              <a:rPr lang="en-US" sz="1600" dirty="0" smtClean="0"/>
              <a:t>: </a:t>
            </a:r>
          </a:p>
          <a:p>
            <a:pPr lvl="1"/>
            <a:r>
              <a:rPr lang="en-US" sz="1600" dirty="0"/>
              <a:t>	no need for reference time (i.e. age at diagnosis): automatically align the dynamics of each </a:t>
            </a:r>
            <a:r>
              <a:rPr lang="en-US" sz="1600" dirty="0" smtClean="0"/>
              <a:t>patient</a:t>
            </a:r>
          </a:p>
          <a:p>
            <a:pPr lvl="1"/>
            <a:r>
              <a:rPr lang="en-US" sz="1600" dirty="0" smtClean="0"/>
              <a:t>	Give </a:t>
            </a:r>
            <a:r>
              <a:rPr lang="en-US" sz="1600" dirty="0"/>
              <a:t>an estimate of </a:t>
            </a:r>
            <a:r>
              <a:rPr lang="en-US" sz="1600" dirty="0" smtClean="0"/>
              <a:t>the </a:t>
            </a:r>
            <a:r>
              <a:rPr lang="en-US" sz="1600" dirty="0"/>
              <a:t>sequence of alterations on average, and for each individual subject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latin typeface="Nexa Bold" charset="0"/>
                <a:ea typeface="Nexa Bold" charset="0"/>
                <a:cs typeface="Nexa Bold" charset="0"/>
              </a:rPr>
              <a:t>Bootstrapped</a:t>
            </a:r>
            <a:r>
              <a:rPr lang="en-US" sz="1600" dirty="0" smtClean="0"/>
              <a:t> : </a:t>
            </a:r>
          </a:p>
          <a:p>
            <a:pPr lvl="1"/>
            <a:r>
              <a:rPr lang="en-US" sz="1600" dirty="0"/>
              <a:t>	</a:t>
            </a:r>
            <a:r>
              <a:rPr lang="en-US" sz="1600" dirty="0" smtClean="0"/>
              <a:t>for variance estimation</a:t>
            </a:r>
          </a:p>
          <a:p>
            <a:pPr lvl="1"/>
            <a:r>
              <a:rPr lang="en-US" sz="1600" b="1" dirty="0" smtClean="0">
                <a:latin typeface="Nexa Bold" charset="0"/>
                <a:ea typeface="Nexa Bold" charset="0"/>
                <a:cs typeface="Nexa Bold" charset="0"/>
              </a:rPr>
              <a:t>Generic :</a:t>
            </a:r>
          </a:p>
          <a:p>
            <a:pPr lvl="1"/>
            <a:r>
              <a:rPr lang="en-US" sz="1600" dirty="0"/>
              <a:t>	</a:t>
            </a:r>
            <a:r>
              <a:rPr lang="en-US" sz="1600" dirty="0" smtClean="0"/>
              <a:t>Applicable to other neurodegenerative diseases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11283" y="5595809"/>
            <a:ext cx="4339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fr-FR" sz="2200" kern="0" dirty="0" smtClean="0">
                <a:solidFill>
                  <a:schemeClr val="accent1"/>
                </a:solidFill>
              </a:rPr>
              <a:t>Poster 493</a:t>
            </a:r>
          </a:p>
          <a:p>
            <a:pPr lvl="2"/>
            <a:r>
              <a:rPr lang="fr-FR" sz="2200" kern="0" dirty="0" err="1" smtClean="0">
                <a:solidFill>
                  <a:schemeClr val="accent1"/>
                </a:solidFill>
              </a:rPr>
              <a:t>raphael.couronne@inria.fr</a:t>
            </a:r>
            <a:endParaRPr lang="fr-FR" sz="22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/>
              <a:t>Estimating a model of disease progression at the very early stage of PD is a major challenge to track disease progression and measure the outcome of therapeutic interventions. </a:t>
            </a:r>
          </a:p>
          <a:p>
            <a:endParaRPr lang="en-US" sz="2400" b="0" dirty="0" smtClean="0"/>
          </a:p>
          <a:p>
            <a:endParaRPr lang="en-US" sz="2400" b="0" dirty="0" smtClean="0"/>
          </a:p>
          <a:p>
            <a:r>
              <a:rPr lang="en-US" sz="2400" b="0" dirty="0"/>
              <a:t>Aim</a:t>
            </a:r>
            <a:r>
              <a:rPr lang="en-US" sz="2400" b="0" dirty="0" smtClean="0"/>
              <a:t>: To </a:t>
            </a:r>
            <a:r>
              <a:rPr lang="en-US" sz="2400" b="0" dirty="0"/>
              <a:t>estimate the temporal dynamics of occurrence of motor signs in idiopathic REM Sleep </a:t>
            </a:r>
            <a:r>
              <a:rPr lang="en-US" sz="2400" b="0" dirty="0" err="1"/>
              <a:t>Behaviour</a:t>
            </a:r>
            <a:r>
              <a:rPr lang="en-US" sz="2400" b="0" dirty="0"/>
              <a:t> Disorder (prodromal phase of Parkinson Disease) </a:t>
            </a:r>
          </a:p>
          <a:p>
            <a:endParaRPr lang="en-US" b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F1B-8770-4A2E-A9E9-599C0764DAEC}" type="datetime1">
              <a:rPr lang="fr-FR" smtClean="0"/>
              <a:pPr/>
              <a:t>27/03/2019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abnormalities</a:t>
            </a:r>
            <a:r>
              <a:rPr lang="fr-FR" dirty="0"/>
              <a:t> progression in </a:t>
            </a:r>
            <a:r>
              <a:rPr lang="fr-FR" dirty="0" err="1"/>
              <a:t>prodromal</a:t>
            </a:r>
            <a:r>
              <a:rPr lang="fr-FR" dirty="0"/>
              <a:t> PD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85C9-48E1-44E5-B6B0-0BD540B8FDB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F1B-8770-4A2E-A9E9-599C0764DAEC}" type="datetime1">
              <a:rPr lang="fr-FR" smtClean="0"/>
              <a:pPr/>
              <a:t>27/03/2019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abnormalities</a:t>
            </a:r>
            <a:r>
              <a:rPr lang="fr-FR" dirty="0"/>
              <a:t> progression in </a:t>
            </a:r>
            <a:r>
              <a:rPr lang="fr-FR" dirty="0" err="1"/>
              <a:t>prodromal</a:t>
            </a:r>
            <a:r>
              <a:rPr lang="fr-FR" dirty="0"/>
              <a:t> PD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85C9-48E1-44E5-B6B0-0BD540B8FDB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PPMI Longitudinal dataset of </a:t>
            </a:r>
            <a:r>
              <a:rPr lang="en-US" dirty="0" err="1"/>
              <a:t>iRBD</a:t>
            </a:r>
            <a:r>
              <a:rPr lang="en-US" dirty="0"/>
              <a:t> patients </a:t>
            </a:r>
          </a:p>
          <a:p>
            <a:r>
              <a:rPr lang="en-US" dirty="0"/>
              <a:t>Summary of clinical characteristics at baseline</a:t>
            </a:r>
          </a:p>
          <a:p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Selection</a:t>
            </a:r>
            <a:endParaRPr lang="en-US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52774"/>
              </p:ext>
            </p:extLst>
          </p:nvPr>
        </p:nvGraphicFramePr>
        <p:xfrm>
          <a:off x="908502" y="1789757"/>
          <a:ext cx="9693456" cy="402336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231152"/>
                <a:gridCol w="3231152"/>
                <a:gridCol w="3231152"/>
              </a:tblGrid>
              <a:tr h="323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iRBD</a:t>
                      </a:r>
                      <a:r>
                        <a:rPr lang="en-US" dirty="0" smtClean="0"/>
                        <a:t> patients</a:t>
                      </a:r>
                      <a:endParaRPr lang="en-US" dirty="0">
                        <a:latin typeface="Nexa Bold" charset="0"/>
                        <a:ea typeface="Nexa Bold" charset="0"/>
                        <a:cs typeface="Nexa Bold" charset="0"/>
                      </a:endParaRPr>
                    </a:p>
                  </a:txBody>
                  <a:tcPr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r>
                        <a:rPr lang="en-US" baseline="0" dirty="0" smtClean="0"/>
                        <a:t> patients</a:t>
                      </a:r>
                      <a:endParaRPr lang="en-US" dirty="0">
                        <a:latin typeface="Nexa Bold" charset="0"/>
                        <a:ea typeface="Nexa Bold" charset="0"/>
                        <a:cs typeface="Nexa Bold" charset="0"/>
                      </a:endParaRPr>
                    </a:p>
                  </a:txBody>
                  <a:tcPr>
                    <a:solidFill>
                      <a:srgbClr val="002D5C"/>
                    </a:solidFill>
                  </a:tcPr>
                </a:tc>
              </a:tr>
              <a:tr h="323857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194</a:t>
                      </a:r>
                      <a:endParaRPr lang="en-US" dirty="0"/>
                    </a:p>
                  </a:txBody>
                  <a:tcPr/>
                </a:tc>
              </a:tr>
              <a:tr h="323857">
                <a:tc>
                  <a:txBody>
                    <a:bodyPr/>
                    <a:lstStyle/>
                    <a:p>
                      <a:r>
                        <a:rPr lang="en-US" dirty="0" smtClean="0"/>
                        <a:t>Female / 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 / 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70/126</a:t>
                      </a:r>
                      <a:endParaRPr lang="en-US" dirty="0"/>
                    </a:p>
                  </a:txBody>
                  <a:tcPr/>
                </a:tc>
              </a:tr>
              <a:tr h="323857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69.3 (59-83)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60.8 (31-84)</a:t>
                      </a:r>
                      <a:endParaRPr lang="en-US" dirty="0"/>
                    </a:p>
                  </a:txBody>
                  <a:tcPr/>
                </a:tc>
              </a:tr>
              <a:tr h="323857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time 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8.9 (4-11)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 (1-7)</a:t>
                      </a:r>
                      <a:endParaRPr lang="en-US" dirty="0"/>
                    </a:p>
                  </a:txBody>
                  <a:tcPr/>
                </a:tc>
              </a:tr>
              <a:tr h="323857">
                <a:tc>
                  <a:txBody>
                    <a:bodyPr/>
                    <a:lstStyle/>
                    <a:p>
                      <a:r>
                        <a:rPr lang="en-US" dirty="0" smtClean="0"/>
                        <a:t>Follow up 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 (1.6-3.6)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 (0-5.1)</a:t>
                      </a:r>
                      <a:endParaRPr lang="en-US" dirty="0"/>
                    </a:p>
                  </a:txBody>
                  <a:tcPr/>
                </a:tc>
              </a:tr>
              <a:tr h="32385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26.2 (11-30)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28.2 (26-30)</a:t>
                      </a:r>
                      <a:endParaRPr lang="en-US" dirty="0"/>
                    </a:p>
                  </a:txBody>
                  <a:tcPr/>
                </a:tc>
              </a:tr>
              <a:tr h="129542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MDS-UPDRS part III</a:t>
                      </a:r>
                      <a:r>
                        <a:rPr lang="en-US" baseline="0" dirty="0" smtClean="0"/>
                        <a:t>. </a:t>
                      </a:r>
                    </a:p>
                    <a:p>
                      <a:pPr lvl="1" algn="l"/>
                      <a:r>
                        <a:rPr lang="en-US" baseline="0" dirty="0" smtClean="0"/>
                        <a:t>Rigidity </a:t>
                      </a:r>
                    </a:p>
                    <a:p>
                      <a:pPr lvl="1" algn="l"/>
                      <a:r>
                        <a:rPr lang="en-US" baseline="0" dirty="0" smtClean="0"/>
                        <a:t>Bradykinesia</a:t>
                      </a:r>
                    </a:p>
                    <a:p>
                      <a:pPr lvl="1" algn="l"/>
                      <a:r>
                        <a:rPr lang="en-US" baseline="0" dirty="0" smtClean="0"/>
                        <a:t>Gait</a:t>
                      </a:r>
                    </a:p>
                    <a:p>
                      <a:pPr lvl="1" algn="l"/>
                      <a:r>
                        <a:rPr lang="en-US" baseline="0" dirty="0" smtClean="0"/>
                        <a:t>Voice/Face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</a:t>
                      </a:r>
                      <a:r>
                        <a:rPr lang="en-US" baseline="0" dirty="0" smtClean="0"/>
                        <a:t> (0-15) </a:t>
                      </a:r>
                    </a:p>
                    <a:p>
                      <a:pPr algn="ctr"/>
                      <a:r>
                        <a:rPr lang="en-US" baseline="0" dirty="0" smtClean="0"/>
                        <a:t>0.3 (0-3)</a:t>
                      </a:r>
                    </a:p>
                    <a:p>
                      <a:pPr algn="ctr"/>
                      <a:r>
                        <a:rPr lang="en-US" baseline="0" dirty="0" smtClean="0"/>
                        <a:t>0.4 (0-3)</a:t>
                      </a:r>
                    </a:p>
                    <a:p>
                      <a:pPr algn="ctr"/>
                      <a:r>
                        <a:rPr lang="en-US" baseline="0" dirty="0" smtClean="0"/>
                        <a:t>0.2 (0-1)</a:t>
                      </a:r>
                    </a:p>
                    <a:p>
                      <a:pPr algn="ctr"/>
                      <a:r>
                        <a:rPr lang="en-US" baseline="0" dirty="0" smtClean="0"/>
                        <a:t>0.1 (0-1)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1.2 (0-13)</a:t>
                      </a:r>
                    </a:p>
                    <a:p>
                      <a:pPr algn="ctr"/>
                      <a:r>
                        <a:rPr lang="en-US" baseline="0" dirty="0" smtClean="0"/>
                        <a:t>0.25 (0-4)</a:t>
                      </a:r>
                    </a:p>
                    <a:p>
                      <a:pPr algn="ctr"/>
                      <a:r>
                        <a:rPr lang="en-US" baseline="0" dirty="0" smtClean="0"/>
                        <a:t>0.02 (0-2)</a:t>
                      </a:r>
                    </a:p>
                    <a:p>
                      <a:pPr algn="ctr"/>
                      <a:r>
                        <a:rPr lang="en-US" baseline="0" dirty="0" smtClean="0"/>
                        <a:t>0.04 (0-1)</a:t>
                      </a:r>
                    </a:p>
                    <a:p>
                      <a:pPr algn="ctr"/>
                      <a:r>
                        <a:rPr lang="en-US" baseline="0" dirty="0" smtClean="0"/>
                        <a:t>0.04 (0-2)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219444" y="5955920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(Range)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4903073" y="5955920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 (Range)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-754713" y="14830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F1B-8770-4A2E-A9E9-599C0764DAEC}" type="datetime1">
              <a:rPr lang="fr-FR" smtClean="0"/>
              <a:pPr/>
              <a:t>27/03/2019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abnormalities</a:t>
            </a:r>
            <a:r>
              <a:rPr lang="fr-FR" dirty="0"/>
              <a:t> progression in </a:t>
            </a:r>
            <a:r>
              <a:rPr lang="fr-FR" dirty="0" err="1"/>
              <a:t>prodromal</a:t>
            </a:r>
            <a:r>
              <a:rPr lang="fr-FR" dirty="0"/>
              <a:t> PD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85C9-48E1-44E5-B6B0-0BD540B8FDB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-754713" y="14830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Espace réservé de la date 2"/>
          <p:cNvSpPr txBox="1">
            <a:spLocks/>
          </p:cNvSpPr>
          <p:nvPr/>
        </p:nvSpPr>
        <p:spPr>
          <a:xfrm>
            <a:off x="693782" y="5899010"/>
            <a:ext cx="2692400" cy="287338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fld id="{8A8AF659-D7FE-2849-A746-F4EF2D167B71}" type="datetime1">
              <a:rPr lang="fr-FR" altLang="x-none" sz="900" smtClean="0">
                <a:solidFill>
                  <a:schemeClr val="bg1"/>
                </a:solidFill>
              </a:rPr>
              <a:pPr/>
              <a:t>27/03/2019</a:t>
            </a:fld>
            <a:endParaRPr lang="fr-FR" altLang="x-none" sz="900">
              <a:solidFill>
                <a:schemeClr val="bg1"/>
              </a:solidFill>
            </a:endParaRPr>
          </a:p>
        </p:txBody>
      </p:sp>
      <p:sp>
        <p:nvSpPr>
          <p:cNvPr id="14" name="Espace réservé du pied de page 3"/>
          <p:cNvSpPr txBox="1">
            <a:spLocks/>
          </p:cNvSpPr>
          <p:nvPr/>
        </p:nvSpPr>
        <p:spPr>
          <a:xfrm>
            <a:off x="562020" y="5899010"/>
            <a:ext cx="107950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x-none" sz="900" smtClean="0">
                <a:solidFill>
                  <a:schemeClr val="bg1"/>
                </a:solidFill>
              </a:rPr>
              <a:t>-</a:t>
            </a:r>
            <a:endParaRPr lang="fr-FR" altLang="x-none" sz="900">
              <a:solidFill>
                <a:schemeClr val="bg1"/>
              </a:solidFill>
            </a:endParaRPr>
          </a:p>
        </p:txBody>
      </p:sp>
      <p:sp>
        <p:nvSpPr>
          <p:cNvPr id="15" name="Espace réservé du numéro de diapositive 4"/>
          <p:cNvSpPr txBox="1">
            <a:spLocks/>
          </p:cNvSpPr>
          <p:nvPr/>
        </p:nvSpPr>
        <p:spPr>
          <a:xfrm>
            <a:off x="412795" y="5899010"/>
            <a:ext cx="144462" cy="287338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fld id="{4D2697F1-A5A6-944D-BC47-86F073EA7582}" type="slidenum">
              <a:rPr lang="fr-FR" altLang="x-none" sz="900" smtClean="0">
                <a:solidFill>
                  <a:schemeClr val="bg1"/>
                </a:solidFill>
              </a:rPr>
              <a:pPr/>
              <a:t>4</a:t>
            </a:fld>
            <a:endParaRPr lang="fr-FR" altLang="x-none" sz="900">
              <a:solidFill>
                <a:schemeClr val="bg1"/>
              </a:solidFill>
            </a:endParaRPr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 rot="20690600">
            <a:off x="2036113" y="1500487"/>
            <a:ext cx="5512777" cy="703843"/>
          </a:xfrm>
          <a:custGeom>
            <a:avLst/>
            <a:gdLst>
              <a:gd name="T0" fmla="*/ 0 w 6939858"/>
              <a:gd name="T1" fmla="*/ 96785 h 1254984"/>
              <a:gd name="T2" fmla="*/ 933658 w 6939858"/>
              <a:gd name="T3" fmla="*/ 24817 h 1254984"/>
              <a:gd name="T4" fmla="*/ 2917680 w 6939858"/>
              <a:gd name="T5" fmla="*/ 245685 h 1254984"/>
              <a:gd name="T6" fmla="*/ 4464050 w 6939858"/>
              <a:gd name="T7" fmla="*/ 198533 h 12549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939858" h="1254984">
                <a:moveTo>
                  <a:pt x="0" y="442268"/>
                </a:moveTo>
                <a:cubicBezTo>
                  <a:pt x="347749" y="221134"/>
                  <a:pt x="695498" y="0"/>
                  <a:pt x="1451474" y="113402"/>
                </a:cubicBezTo>
                <a:cubicBezTo>
                  <a:pt x="2207450" y="226804"/>
                  <a:pt x="3621125" y="990380"/>
                  <a:pt x="4535855" y="1122682"/>
                </a:cubicBezTo>
                <a:cubicBezTo>
                  <a:pt x="5450585" y="1254984"/>
                  <a:pt x="6939858" y="907217"/>
                  <a:pt x="6939858" y="907217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/>
            <a:tailEnd type="stealth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17" name="Image 29" descr="Multimodal_structure_retouc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3012" y="1526081"/>
            <a:ext cx="1178977" cy="79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30" descr="Multimodal_structure_retouc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0963" y="1163533"/>
            <a:ext cx="1178977" cy="79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27" descr="Multimodal_structure_retouc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7213" y="1706196"/>
            <a:ext cx="1178977" cy="79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28"/>
          <p:cNvSpPr>
            <a:spLocks/>
          </p:cNvSpPr>
          <p:nvPr/>
        </p:nvSpPr>
        <p:spPr bwMode="auto">
          <a:xfrm rot="20416410">
            <a:off x="6775496" y="5135586"/>
            <a:ext cx="3978739" cy="395288"/>
          </a:xfrm>
          <a:custGeom>
            <a:avLst/>
            <a:gdLst>
              <a:gd name="T0" fmla="*/ 0 w 6939858"/>
              <a:gd name="T1" fmla="*/ 139303 h 1254984"/>
              <a:gd name="T2" fmla="*/ 786902 w 6939858"/>
              <a:gd name="T3" fmla="*/ 35719 h 1254984"/>
              <a:gd name="T4" fmla="*/ 2459069 w 6939858"/>
              <a:gd name="T5" fmla="*/ 353616 h 1254984"/>
              <a:gd name="T6" fmla="*/ 3762375 w 6939858"/>
              <a:gd name="T7" fmla="*/ 285750 h 12549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939858" h="1254984">
                <a:moveTo>
                  <a:pt x="0" y="442268"/>
                </a:moveTo>
                <a:cubicBezTo>
                  <a:pt x="347749" y="221134"/>
                  <a:pt x="695498" y="0"/>
                  <a:pt x="1451474" y="113402"/>
                </a:cubicBezTo>
                <a:cubicBezTo>
                  <a:pt x="2207450" y="226804"/>
                  <a:pt x="3621125" y="990380"/>
                  <a:pt x="4535855" y="1122682"/>
                </a:cubicBezTo>
                <a:cubicBezTo>
                  <a:pt x="5450585" y="1254984"/>
                  <a:pt x="6939858" y="907217"/>
                  <a:pt x="6939858" y="907217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/>
            <a:tailEnd type="stealth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21" name="Image 31" descr="Multimodal_structure_retouc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1331" y="4769106"/>
            <a:ext cx="1178977" cy="79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33" descr="Multimodal_structure_retouc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9669" y="5200906"/>
            <a:ext cx="1178977" cy="79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eform 28"/>
          <p:cNvSpPr>
            <a:spLocks/>
          </p:cNvSpPr>
          <p:nvPr/>
        </p:nvSpPr>
        <p:spPr bwMode="auto">
          <a:xfrm rot="20416410">
            <a:off x="1837071" y="4879838"/>
            <a:ext cx="3652239" cy="395288"/>
          </a:xfrm>
          <a:custGeom>
            <a:avLst/>
            <a:gdLst>
              <a:gd name="T0" fmla="*/ 0 w 6939858"/>
              <a:gd name="T1" fmla="*/ 139303 h 1254984"/>
              <a:gd name="T2" fmla="*/ 671689 w 6939858"/>
              <a:gd name="T3" fmla="*/ 35719 h 1254984"/>
              <a:gd name="T4" fmla="*/ 2099027 w 6939858"/>
              <a:gd name="T5" fmla="*/ 353616 h 1254984"/>
              <a:gd name="T6" fmla="*/ 3211512 w 6939858"/>
              <a:gd name="T7" fmla="*/ 285750 h 12549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939858" h="1254984">
                <a:moveTo>
                  <a:pt x="0" y="442268"/>
                </a:moveTo>
                <a:cubicBezTo>
                  <a:pt x="347749" y="221134"/>
                  <a:pt x="695498" y="0"/>
                  <a:pt x="1451474" y="113402"/>
                </a:cubicBezTo>
                <a:cubicBezTo>
                  <a:pt x="2207450" y="226804"/>
                  <a:pt x="3621125" y="990380"/>
                  <a:pt x="4535855" y="1122682"/>
                </a:cubicBezTo>
                <a:cubicBezTo>
                  <a:pt x="5450585" y="1254984"/>
                  <a:pt x="6939858" y="907217"/>
                  <a:pt x="6939858" y="907217"/>
                </a:cubicBezTo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/>
            <a:tailEnd type="stealth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24" name="Image 38" descr="Multimodal_structure_retouc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7156" y="4549571"/>
            <a:ext cx="1178977" cy="79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39" descr="Multimodal_structure_retouc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6240" y="4970092"/>
            <a:ext cx="1178977" cy="79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reeform 28"/>
          <p:cNvSpPr>
            <a:spLocks/>
          </p:cNvSpPr>
          <p:nvPr/>
        </p:nvSpPr>
        <p:spPr bwMode="auto">
          <a:xfrm rot="20740070">
            <a:off x="2508295" y="3203699"/>
            <a:ext cx="7145337" cy="393700"/>
          </a:xfrm>
          <a:custGeom>
            <a:avLst/>
            <a:gdLst>
              <a:gd name="T0" fmla="*/ 0 w 6939858"/>
              <a:gd name="T1" fmla="*/ 138744 h 1254984"/>
              <a:gd name="T2" fmla="*/ 1494450 w 6939858"/>
              <a:gd name="T3" fmla="*/ 35575 h 1254984"/>
              <a:gd name="T4" fmla="*/ 4670155 w 6939858"/>
              <a:gd name="T5" fmla="*/ 352196 h 1254984"/>
              <a:gd name="T6" fmla="*/ 7145337 w 6939858"/>
              <a:gd name="T7" fmla="*/ 284602 h 12549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939858" h="1254984">
                <a:moveTo>
                  <a:pt x="0" y="442268"/>
                </a:moveTo>
                <a:cubicBezTo>
                  <a:pt x="347749" y="221134"/>
                  <a:pt x="695498" y="0"/>
                  <a:pt x="1451474" y="113402"/>
                </a:cubicBezTo>
                <a:cubicBezTo>
                  <a:pt x="2207450" y="226804"/>
                  <a:pt x="3621125" y="990380"/>
                  <a:pt x="4535855" y="1122682"/>
                </a:cubicBezTo>
                <a:cubicBezTo>
                  <a:pt x="5450585" y="1254984"/>
                  <a:pt x="6939858" y="907217"/>
                  <a:pt x="6939858" y="90721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 type="stealth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8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06458 0.2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130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00078 -0.18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91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7175 0.231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115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0888 -0.315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-15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0.09205 0.219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109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06523 -0.328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-164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00885 -0.17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F1B-8770-4A2E-A9E9-599C0764DAEC}" type="datetime1">
              <a:rPr lang="fr-FR" smtClean="0"/>
              <a:pPr/>
              <a:t>27/03/2019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abnormalities</a:t>
            </a:r>
            <a:r>
              <a:rPr lang="fr-FR" dirty="0"/>
              <a:t> progression in </a:t>
            </a:r>
            <a:r>
              <a:rPr lang="fr-FR" dirty="0" err="1"/>
              <a:t>prodromal</a:t>
            </a:r>
            <a:r>
              <a:rPr lang="fr-FR" dirty="0"/>
              <a:t> PD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85C9-48E1-44E5-B6B0-0BD540B8FDB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Space of observation : univariate or multivariate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: A </a:t>
            </a:r>
            <a:r>
              <a:rPr lang="en-US" dirty="0" err="1"/>
              <a:t>bayesian</a:t>
            </a:r>
            <a:r>
              <a:rPr lang="en-US" dirty="0"/>
              <a:t> non-linear mixed effect model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754713" y="14830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7" name="Group 5"/>
          <p:cNvGrpSpPr/>
          <p:nvPr/>
        </p:nvGrpSpPr>
        <p:grpSpPr>
          <a:xfrm>
            <a:off x="287242" y="1224733"/>
            <a:ext cx="8194905" cy="5123815"/>
            <a:chOff x="478881" y="1293813"/>
            <a:chExt cx="4160316" cy="3134254"/>
          </a:xfrm>
        </p:grpSpPr>
        <p:grpSp>
          <p:nvGrpSpPr>
            <p:cNvPr id="28" name="Group 61"/>
            <p:cNvGrpSpPr/>
            <p:nvPr/>
          </p:nvGrpSpPr>
          <p:grpSpPr>
            <a:xfrm>
              <a:off x="478881" y="1293813"/>
              <a:ext cx="4160316" cy="3134254"/>
              <a:chOff x="290689" y="579983"/>
              <a:chExt cx="8582377" cy="5258081"/>
            </a:xfrm>
          </p:grpSpPr>
          <p:sp>
            <p:nvSpPr>
              <p:cNvPr id="30" name="Freeform 191"/>
              <p:cNvSpPr/>
              <p:nvPr/>
            </p:nvSpPr>
            <p:spPr>
              <a:xfrm>
                <a:off x="448733" y="579983"/>
                <a:ext cx="8424333" cy="1553633"/>
              </a:xfrm>
              <a:custGeom>
                <a:avLst/>
                <a:gdLst>
                  <a:gd name="connsiteX0" fmla="*/ 0 w 8424333"/>
                  <a:gd name="connsiteY0" fmla="*/ 969433 h 1553633"/>
                  <a:gd name="connsiteX1" fmla="*/ 4021666 w 8424333"/>
                  <a:gd name="connsiteY1" fmla="*/ 97367 h 1553633"/>
                  <a:gd name="connsiteX2" fmla="*/ 8424333 w 8424333"/>
                  <a:gd name="connsiteY2" fmla="*/ 1553633 h 155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24333" h="1553633">
                    <a:moveTo>
                      <a:pt x="0" y="969433"/>
                    </a:moveTo>
                    <a:cubicBezTo>
                      <a:pt x="1308805" y="484716"/>
                      <a:pt x="2617611" y="0"/>
                      <a:pt x="4021666" y="97367"/>
                    </a:cubicBezTo>
                    <a:cubicBezTo>
                      <a:pt x="5425721" y="194734"/>
                      <a:pt x="8424333" y="1553633"/>
                      <a:pt x="8424333" y="1553633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192"/>
              <p:cNvSpPr/>
              <p:nvPr/>
            </p:nvSpPr>
            <p:spPr>
              <a:xfrm>
                <a:off x="290689" y="1532464"/>
                <a:ext cx="708378" cy="4305600"/>
              </a:xfrm>
              <a:custGeom>
                <a:avLst/>
                <a:gdLst>
                  <a:gd name="connsiteX0" fmla="*/ 166511 w 708378"/>
                  <a:gd name="connsiteY0" fmla="*/ 0 h 4699000"/>
                  <a:gd name="connsiteX1" fmla="*/ 90311 w 708378"/>
                  <a:gd name="connsiteY1" fmla="*/ 2065866 h 4699000"/>
                  <a:gd name="connsiteX2" fmla="*/ 708378 w 708378"/>
                  <a:gd name="connsiteY2" fmla="*/ 4699000 h 46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8378" h="4699000">
                    <a:moveTo>
                      <a:pt x="166511" y="0"/>
                    </a:moveTo>
                    <a:cubicBezTo>
                      <a:pt x="83255" y="641350"/>
                      <a:pt x="0" y="1282700"/>
                      <a:pt x="90311" y="2065866"/>
                    </a:cubicBezTo>
                    <a:cubicBezTo>
                      <a:pt x="180622" y="2849032"/>
                      <a:pt x="708378" y="4699000"/>
                      <a:pt x="708378" y="4699000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93"/>
              <p:cNvSpPr/>
              <p:nvPr/>
            </p:nvSpPr>
            <p:spPr>
              <a:xfrm>
                <a:off x="7873514" y="2131961"/>
                <a:ext cx="991084" cy="3706103"/>
              </a:xfrm>
              <a:custGeom>
                <a:avLst/>
                <a:gdLst>
                  <a:gd name="connsiteX0" fmla="*/ 517877 w 517877"/>
                  <a:gd name="connsiteY0" fmla="*/ 0 h 4868334"/>
                  <a:gd name="connsiteX1" fmla="*/ 26811 w 517877"/>
                  <a:gd name="connsiteY1" fmla="*/ 2125134 h 4868334"/>
                  <a:gd name="connsiteX2" fmla="*/ 357011 w 517877"/>
                  <a:gd name="connsiteY2" fmla="*/ 4868334 h 486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7877" h="4868334">
                    <a:moveTo>
                      <a:pt x="517877" y="0"/>
                    </a:moveTo>
                    <a:cubicBezTo>
                      <a:pt x="285749" y="656872"/>
                      <a:pt x="53622" y="1313745"/>
                      <a:pt x="26811" y="2125134"/>
                    </a:cubicBezTo>
                    <a:cubicBezTo>
                      <a:pt x="0" y="2936523"/>
                      <a:pt x="357011" y="4868334"/>
                      <a:pt x="357011" y="4868334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Freeform 7"/>
            <p:cNvSpPr/>
            <p:nvPr/>
          </p:nvSpPr>
          <p:spPr>
            <a:xfrm>
              <a:off x="829733" y="4157133"/>
              <a:ext cx="3657600" cy="270934"/>
            </a:xfrm>
            <a:custGeom>
              <a:avLst/>
              <a:gdLst>
                <a:gd name="connsiteX0" fmla="*/ 0 w 3657600"/>
                <a:gd name="connsiteY0" fmla="*/ 270934 h 270934"/>
                <a:gd name="connsiteX1" fmla="*/ 1735667 w 3657600"/>
                <a:gd name="connsiteY1" fmla="*/ 0 h 270934"/>
                <a:gd name="connsiteX2" fmla="*/ 3657600 w 3657600"/>
                <a:gd name="connsiteY2" fmla="*/ 270934 h 27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0" h="270934">
                  <a:moveTo>
                    <a:pt x="0" y="270934"/>
                  </a:moveTo>
                  <a:cubicBezTo>
                    <a:pt x="563033" y="135467"/>
                    <a:pt x="1126067" y="0"/>
                    <a:pt x="1735667" y="0"/>
                  </a:cubicBezTo>
                  <a:cubicBezTo>
                    <a:pt x="2345267" y="0"/>
                    <a:pt x="3657600" y="270934"/>
                    <a:pt x="3657600" y="270934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59"/>
          <p:cNvSpPr>
            <a:spLocks/>
          </p:cNvSpPr>
          <p:nvPr/>
        </p:nvSpPr>
        <p:spPr>
          <a:xfrm>
            <a:off x="5316738" y="509769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59"/>
          <p:cNvSpPr>
            <a:spLocks/>
          </p:cNvSpPr>
          <p:nvPr/>
        </p:nvSpPr>
        <p:spPr>
          <a:xfrm>
            <a:off x="4798878" y="515631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59"/>
          <p:cNvSpPr>
            <a:spLocks/>
          </p:cNvSpPr>
          <p:nvPr/>
        </p:nvSpPr>
        <p:spPr>
          <a:xfrm>
            <a:off x="6397157" y="529131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59"/>
          <p:cNvSpPr>
            <a:spLocks/>
          </p:cNvSpPr>
          <p:nvPr/>
        </p:nvSpPr>
        <p:spPr>
          <a:xfrm>
            <a:off x="5565038" y="520131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59"/>
          <p:cNvSpPr>
            <a:spLocks/>
          </p:cNvSpPr>
          <p:nvPr/>
        </p:nvSpPr>
        <p:spPr>
          <a:xfrm>
            <a:off x="5942656" y="547780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ZoneTexte 37"/>
          <p:cNvSpPr txBox="1"/>
          <p:nvPr/>
        </p:nvSpPr>
        <p:spPr>
          <a:xfrm>
            <a:off x="5179676" y="5634304"/>
            <a:ext cx="2365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Patient 2 observations</a:t>
            </a:r>
            <a:endParaRPr lang="en-US" sz="1600" dirty="0"/>
          </a:p>
        </p:txBody>
      </p:sp>
      <p:sp>
        <p:nvSpPr>
          <p:cNvPr id="39" name="ZoneTexte 38"/>
          <p:cNvSpPr txBox="1"/>
          <p:nvPr/>
        </p:nvSpPr>
        <p:spPr>
          <a:xfrm>
            <a:off x="3268191" y="1918281"/>
            <a:ext cx="2296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Patient 1 observations</a:t>
            </a:r>
            <a:endParaRPr lang="en-US" sz="1600" dirty="0"/>
          </a:p>
        </p:txBody>
      </p:sp>
      <p:sp>
        <p:nvSpPr>
          <p:cNvPr id="40" name="Oval 59"/>
          <p:cNvSpPr>
            <a:spLocks/>
          </p:cNvSpPr>
          <p:nvPr/>
        </p:nvSpPr>
        <p:spPr>
          <a:xfrm>
            <a:off x="5074875" y="2751009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59"/>
          <p:cNvSpPr>
            <a:spLocks/>
          </p:cNvSpPr>
          <p:nvPr/>
        </p:nvSpPr>
        <p:spPr>
          <a:xfrm>
            <a:off x="2980141" y="2488154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59"/>
          <p:cNvSpPr>
            <a:spLocks/>
          </p:cNvSpPr>
          <p:nvPr/>
        </p:nvSpPr>
        <p:spPr>
          <a:xfrm>
            <a:off x="3362987" y="234762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59"/>
          <p:cNvSpPr>
            <a:spLocks/>
          </p:cNvSpPr>
          <p:nvPr/>
        </p:nvSpPr>
        <p:spPr>
          <a:xfrm>
            <a:off x="3701808" y="258620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59"/>
          <p:cNvSpPr>
            <a:spLocks/>
          </p:cNvSpPr>
          <p:nvPr/>
        </p:nvSpPr>
        <p:spPr>
          <a:xfrm>
            <a:off x="4416615" y="258620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59"/>
          <p:cNvSpPr>
            <a:spLocks/>
          </p:cNvSpPr>
          <p:nvPr/>
        </p:nvSpPr>
        <p:spPr>
          <a:xfrm>
            <a:off x="4685206" y="3010919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F1B-8770-4A2E-A9E9-599C0764DAEC}" type="datetime1">
              <a:rPr lang="fr-FR" smtClean="0"/>
              <a:pPr/>
              <a:t>27/03/2019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abnormalities</a:t>
            </a:r>
            <a:r>
              <a:rPr lang="fr-FR" dirty="0"/>
              <a:t> progression in </a:t>
            </a:r>
            <a:r>
              <a:rPr lang="fr-FR" dirty="0" err="1"/>
              <a:t>prodromal</a:t>
            </a:r>
            <a:r>
              <a:rPr lang="fr-FR" dirty="0"/>
              <a:t> PD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85C9-48E1-44E5-B6B0-0BD540B8FDB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Define an average trajectory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: A </a:t>
            </a:r>
            <a:r>
              <a:rPr lang="en-US" dirty="0" err="1"/>
              <a:t>bayesian</a:t>
            </a:r>
            <a:r>
              <a:rPr lang="en-US" dirty="0"/>
              <a:t> non-linear mixed effect model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754713" y="14830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7" name="Group 5"/>
          <p:cNvGrpSpPr/>
          <p:nvPr/>
        </p:nvGrpSpPr>
        <p:grpSpPr>
          <a:xfrm>
            <a:off x="287242" y="1224733"/>
            <a:ext cx="8194905" cy="5123815"/>
            <a:chOff x="478881" y="1293813"/>
            <a:chExt cx="4160316" cy="3134254"/>
          </a:xfrm>
        </p:grpSpPr>
        <p:grpSp>
          <p:nvGrpSpPr>
            <p:cNvPr id="28" name="Group 61"/>
            <p:cNvGrpSpPr/>
            <p:nvPr/>
          </p:nvGrpSpPr>
          <p:grpSpPr>
            <a:xfrm>
              <a:off x="478881" y="1293813"/>
              <a:ext cx="4160316" cy="3134254"/>
              <a:chOff x="290689" y="579983"/>
              <a:chExt cx="8582377" cy="5258081"/>
            </a:xfrm>
          </p:grpSpPr>
          <p:sp>
            <p:nvSpPr>
              <p:cNvPr id="30" name="Freeform 191"/>
              <p:cNvSpPr/>
              <p:nvPr/>
            </p:nvSpPr>
            <p:spPr>
              <a:xfrm>
                <a:off x="448733" y="579983"/>
                <a:ext cx="8424333" cy="1553633"/>
              </a:xfrm>
              <a:custGeom>
                <a:avLst/>
                <a:gdLst>
                  <a:gd name="connsiteX0" fmla="*/ 0 w 8424333"/>
                  <a:gd name="connsiteY0" fmla="*/ 969433 h 1553633"/>
                  <a:gd name="connsiteX1" fmla="*/ 4021666 w 8424333"/>
                  <a:gd name="connsiteY1" fmla="*/ 97367 h 1553633"/>
                  <a:gd name="connsiteX2" fmla="*/ 8424333 w 8424333"/>
                  <a:gd name="connsiteY2" fmla="*/ 1553633 h 155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24333" h="1553633">
                    <a:moveTo>
                      <a:pt x="0" y="969433"/>
                    </a:moveTo>
                    <a:cubicBezTo>
                      <a:pt x="1308805" y="484716"/>
                      <a:pt x="2617611" y="0"/>
                      <a:pt x="4021666" y="97367"/>
                    </a:cubicBezTo>
                    <a:cubicBezTo>
                      <a:pt x="5425721" y="194734"/>
                      <a:pt x="8424333" y="1553633"/>
                      <a:pt x="8424333" y="1553633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192"/>
              <p:cNvSpPr/>
              <p:nvPr/>
            </p:nvSpPr>
            <p:spPr>
              <a:xfrm>
                <a:off x="290689" y="1532464"/>
                <a:ext cx="708378" cy="4305600"/>
              </a:xfrm>
              <a:custGeom>
                <a:avLst/>
                <a:gdLst>
                  <a:gd name="connsiteX0" fmla="*/ 166511 w 708378"/>
                  <a:gd name="connsiteY0" fmla="*/ 0 h 4699000"/>
                  <a:gd name="connsiteX1" fmla="*/ 90311 w 708378"/>
                  <a:gd name="connsiteY1" fmla="*/ 2065866 h 4699000"/>
                  <a:gd name="connsiteX2" fmla="*/ 708378 w 708378"/>
                  <a:gd name="connsiteY2" fmla="*/ 4699000 h 46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8378" h="4699000">
                    <a:moveTo>
                      <a:pt x="166511" y="0"/>
                    </a:moveTo>
                    <a:cubicBezTo>
                      <a:pt x="83255" y="641350"/>
                      <a:pt x="0" y="1282700"/>
                      <a:pt x="90311" y="2065866"/>
                    </a:cubicBezTo>
                    <a:cubicBezTo>
                      <a:pt x="180622" y="2849032"/>
                      <a:pt x="708378" y="4699000"/>
                      <a:pt x="708378" y="4699000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93"/>
              <p:cNvSpPr/>
              <p:nvPr/>
            </p:nvSpPr>
            <p:spPr>
              <a:xfrm>
                <a:off x="7873514" y="2131961"/>
                <a:ext cx="991084" cy="3706103"/>
              </a:xfrm>
              <a:custGeom>
                <a:avLst/>
                <a:gdLst>
                  <a:gd name="connsiteX0" fmla="*/ 517877 w 517877"/>
                  <a:gd name="connsiteY0" fmla="*/ 0 h 4868334"/>
                  <a:gd name="connsiteX1" fmla="*/ 26811 w 517877"/>
                  <a:gd name="connsiteY1" fmla="*/ 2125134 h 4868334"/>
                  <a:gd name="connsiteX2" fmla="*/ 357011 w 517877"/>
                  <a:gd name="connsiteY2" fmla="*/ 4868334 h 486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7877" h="4868334">
                    <a:moveTo>
                      <a:pt x="517877" y="0"/>
                    </a:moveTo>
                    <a:cubicBezTo>
                      <a:pt x="285749" y="656872"/>
                      <a:pt x="53622" y="1313745"/>
                      <a:pt x="26811" y="2125134"/>
                    </a:cubicBezTo>
                    <a:cubicBezTo>
                      <a:pt x="0" y="2936523"/>
                      <a:pt x="357011" y="4868334"/>
                      <a:pt x="357011" y="4868334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Freeform 7"/>
            <p:cNvSpPr/>
            <p:nvPr/>
          </p:nvSpPr>
          <p:spPr>
            <a:xfrm>
              <a:off x="829733" y="4157133"/>
              <a:ext cx="3657600" cy="270934"/>
            </a:xfrm>
            <a:custGeom>
              <a:avLst/>
              <a:gdLst>
                <a:gd name="connsiteX0" fmla="*/ 0 w 3657600"/>
                <a:gd name="connsiteY0" fmla="*/ 270934 h 270934"/>
                <a:gd name="connsiteX1" fmla="*/ 1735667 w 3657600"/>
                <a:gd name="connsiteY1" fmla="*/ 0 h 270934"/>
                <a:gd name="connsiteX2" fmla="*/ 3657600 w 3657600"/>
                <a:gd name="connsiteY2" fmla="*/ 270934 h 27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0" h="270934">
                  <a:moveTo>
                    <a:pt x="0" y="270934"/>
                  </a:moveTo>
                  <a:cubicBezTo>
                    <a:pt x="563033" y="135467"/>
                    <a:pt x="1126067" y="0"/>
                    <a:pt x="1735667" y="0"/>
                  </a:cubicBezTo>
                  <a:cubicBezTo>
                    <a:pt x="2345267" y="0"/>
                    <a:pt x="3657600" y="270934"/>
                    <a:pt x="3657600" y="270934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5179676" y="5634304"/>
            <a:ext cx="2365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Patient 2 observations</a:t>
            </a:r>
            <a:endParaRPr lang="en-US" sz="1600" dirty="0"/>
          </a:p>
        </p:txBody>
      </p:sp>
      <p:sp>
        <p:nvSpPr>
          <p:cNvPr id="39" name="ZoneTexte 38"/>
          <p:cNvSpPr txBox="1"/>
          <p:nvPr/>
        </p:nvSpPr>
        <p:spPr>
          <a:xfrm>
            <a:off x="3268191" y="1918281"/>
            <a:ext cx="2296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Patient 1 observations</a:t>
            </a:r>
            <a:endParaRPr lang="en-US" sz="1600" dirty="0"/>
          </a:p>
        </p:txBody>
      </p:sp>
      <p:sp>
        <p:nvSpPr>
          <p:cNvPr id="41" name="Oval 59"/>
          <p:cNvSpPr>
            <a:spLocks/>
          </p:cNvSpPr>
          <p:nvPr/>
        </p:nvSpPr>
        <p:spPr>
          <a:xfrm>
            <a:off x="2980141" y="2488154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59"/>
          <p:cNvSpPr>
            <a:spLocks/>
          </p:cNvSpPr>
          <p:nvPr/>
        </p:nvSpPr>
        <p:spPr>
          <a:xfrm>
            <a:off x="3362987" y="234762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7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551" y="3993893"/>
            <a:ext cx="99322" cy="194702"/>
          </a:xfrm>
          <a:prstGeom prst="rect">
            <a:avLst/>
          </a:prstGeom>
        </p:spPr>
      </p:pic>
      <p:sp>
        <p:nvSpPr>
          <p:cNvPr id="47" name="Forme libre 46"/>
          <p:cNvSpPr/>
          <p:nvPr/>
        </p:nvSpPr>
        <p:spPr>
          <a:xfrm>
            <a:off x="1169276" y="3372541"/>
            <a:ext cx="6036733" cy="962596"/>
          </a:xfrm>
          <a:custGeom>
            <a:avLst/>
            <a:gdLst>
              <a:gd name="connsiteX0" fmla="*/ 0 w 6036733"/>
              <a:gd name="connsiteY0" fmla="*/ 334454 h 962596"/>
              <a:gd name="connsiteX1" fmla="*/ 609600 w 6036733"/>
              <a:gd name="connsiteY1" fmla="*/ 63520 h 962596"/>
              <a:gd name="connsiteX2" fmla="*/ 1422400 w 6036733"/>
              <a:gd name="connsiteY2" fmla="*/ 80454 h 962596"/>
              <a:gd name="connsiteX3" fmla="*/ 3826933 w 6036733"/>
              <a:gd name="connsiteY3" fmla="*/ 927120 h 962596"/>
              <a:gd name="connsiteX4" fmla="*/ 6036733 w 6036733"/>
              <a:gd name="connsiteY4" fmla="*/ 791654 h 9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6733" h="962596">
                <a:moveTo>
                  <a:pt x="0" y="334454"/>
                </a:moveTo>
                <a:cubicBezTo>
                  <a:pt x="186266" y="220153"/>
                  <a:pt x="372533" y="105853"/>
                  <a:pt x="609600" y="63520"/>
                </a:cubicBezTo>
                <a:cubicBezTo>
                  <a:pt x="846667" y="21187"/>
                  <a:pt x="886178" y="-63479"/>
                  <a:pt x="1422400" y="80454"/>
                </a:cubicBezTo>
                <a:cubicBezTo>
                  <a:pt x="1958622" y="224387"/>
                  <a:pt x="3057878" y="808587"/>
                  <a:pt x="3826933" y="927120"/>
                </a:cubicBezTo>
                <a:cubicBezTo>
                  <a:pt x="4595988" y="1045653"/>
                  <a:pt x="5655733" y="832576"/>
                  <a:pt x="6036733" y="791654"/>
                </a:cubicBezTo>
              </a:path>
            </a:pathLst>
          </a:custGeom>
          <a:noFill/>
          <a:ln w="31750">
            <a:solidFill>
              <a:srgbClr val="D07F09">
                <a:alpha val="91000"/>
              </a:srgb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71" descr="chronometer_turn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218" y="3762022"/>
            <a:ext cx="309471" cy="350061"/>
          </a:xfrm>
          <a:prstGeom prst="rect">
            <a:avLst/>
          </a:prstGeom>
        </p:spPr>
      </p:pic>
      <p:grpSp>
        <p:nvGrpSpPr>
          <p:cNvPr id="49" name="Group 83"/>
          <p:cNvGrpSpPr/>
          <p:nvPr/>
        </p:nvGrpSpPr>
        <p:grpSpPr>
          <a:xfrm>
            <a:off x="1487194" y="2659044"/>
            <a:ext cx="4872692" cy="1529559"/>
            <a:chOff x="1207866" y="2094676"/>
            <a:chExt cx="2473725" cy="935636"/>
          </a:xfrm>
        </p:grpSpPr>
        <p:pic>
          <p:nvPicPr>
            <p:cNvPr id="50" name="Picture 25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0005" y="2094676"/>
              <a:ext cx="121064" cy="138103"/>
            </a:xfrm>
            <a:prstGeom prst="rect">
              <a:avLst/>
            </a:prstGeom>
          </p:spPr>
        </p:pic>
        <p:pic>
          <p:nvPicPr>
            <p:cNvPr id="51" name="Picture 75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1168" y="2911212"/>
              <a:ext cx="50423" cy="119100"/>
            </a:xfrm>
            <a:prstGeom prst="rect">
              <a:avLst/>
            </a:prstGeom>
          </p:spPr>
        </p:pic>
        <p:cxnSp>
          <p:nvCxnSpPr>
            <p:cNvPr id="52" name="Straight Arrow Connector 76"/>
            <p:cNvCxnSpPr/>
            <p:nvPr/>
          </p:nvCxnSpPr>
          <p:spPr>
            <a:xfrm flipV="1">
              <a:off x="1452938" y="2469530"/>
              <a:ext cx="699458" cy="66573"/>
            </a:xfrm>
            <a:prstGeom prst="straightConnector1">
              <a:avLst/>
            </a:prstGeom>
            <a:ln>
              <a:solidFill>
                <a:srgbClr val="D07F0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77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9638" y="2293850"/>
              <a:ext cx="134228" cy="105970"/>
            </a:xfrm>
            <a:prstGeom prst="rect">
              <a:avLst/>
            </a:prstGeom>
          </p:spPr>
        </p:pic>
        <p:pic>
          <p:nvPicPr>
            <p:cNvPr id="54" name="Picture 78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7866" y="2647325"/>
              <a:ext cx="142139" cy="106605"/>
            </a:xfrm>
            <a:prstGeom prst="rect">
              <a:avLst/>
            </a:prstGeom>
          </p:spPr>
        </p:pic>
      </p:grpSp>
      <p:sp>
        <p:nvSpPr>
          <p:cNvPr id="55" name="Oval 46"/>
          <p:cNvSpPr>
            <a:spLocks noChangeAspect="1"/>
          </p:cNvSpPr>
          <p:nvPr/>
        </p:nvSpPr>
        <p:spPr>
          <a:xfrm>
            <a:off x="1879063" y="3320082"/>
            <a:ext cx="181739" cy="158272"/>
          </a:xfrm>
          <a:prstGeom prst="diamond">
            <a:avLst/>
          </a:prstGeom>
          <a:solidFill>
            <a:srgbClr val="D07F09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4" descr="chronomete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177" y="2933803"/>
            <a:ext cx="308425" cy="348880"/>
          </a:xfrm>
          <a:prstGeom prst="rect">
            <a:avLst/>
          </a:prstGeom>
        </p:spPr>
      </p:pic>
      <p:sp>
        <p:nvSpPr>
          <p:cNvPr id="57" name="Oval 46"/>
          <p:cNvSpPr>
            <a:spLocks noChangeAspect="1"/>
          </p:cNvSpPr>
          <p:nvPr/>
        </p:nvSpPr>
        <p:spPr>
          <a:xfrm>
            <a:off x="5708462" y="4256125"/>
            <a:ext cx="181739" cy="158272"/>
          </a:xfrm>
          <a:prstGeom prst="diamond">
            <a:avLst/>
          </a:prstGeom>
          <a:solidFill>
            <a:srgbClr val="D07F09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59"/>
          <p:cNvSpPr>
            <a:spLocks/>
          </p:cNvSpPr>
          <p:nvPr/>
        </p:nvSpPr>
        <p:spPr>
          <a:xfrm>
            <a:off x="5316738" y="509769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59"/>
          <p:cNvSpPr>
            <a:spLocks/>
          </p:cNvSpPr>
          <p:nvPr/>
        </p:nvSpPr>
        <p:spPr>
          <a:xfrm>
            <a:off x="4798878" y="515631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59"/>
          <p:cNvSpPr>
            <a:spLocks/>
          </p:cNvSpPr>
          <p:nvPr/>
        </p:nvSpPr>
        <p:spPr>
          <a:xfrm>
            <a:off x="6397157" y="529131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59"/>
          <p:cNvSpPr>
            <a:spLocks/>
          </p:cNvSpPr>
          <p:nvPr/>
        </p:nvSpPr>
        <p:spPr>
          <a:xfrm>
            <a:off x="5565038" y="520131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59"/>
          <p:cNvSpPr>
            <a:spLocks/>
          </p:cNvSpPr>
          <p:nvPr/>
        </p:nvSpPr>
        <p:spPr>
          <a:xfrm>
            <a:off x="5942656" y="547780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59"/>
          <p:cNvSpPr>
            <a:spLocks/>
          </p:cNvSpPr>
          <p:nvPr/>
        </p:nvSpPr>
        <p:spPr>
          <a:xfrm>
            <a:off x="5074875" y="2751009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59"/>
          <p:cNvSpPr>
            <a:spLocks/>
          </p:cNvSpPr>
          <p:nvPr/>
        </p:nvSpPr>
        <p:spPr>
          <a:xfrm>
            <a:off x="3701808" y="258620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59"/>
          <p:cNvSpPr>
            <a:spLocks/>
          </p:cNvSpPr>
          <p:nvPr/>
        </p:nvSpPr>
        <p:spPr>
          <a:xfrm>
            <a:off x="4416615" y="258620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59"/>
          <p:cNvSpPr>
            <a:spLocks/>
          </p:cNvSpPr>
          <p:nvPr/>
        </p:nvSpPr>
        <p:spPr>
          <a:xfrm>
            <a:off x="4685206" y="3010919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F1B-8770-4A2E-A9E9-599C0764DAEC}" type="datetime1">
              <a:rPr lang="fr-FR" smtClean="0"/>
              <a:pPr/>
              <a:t>27/03/2019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abnormalities</a:t>
            </a:r>
            <a:r>
              <a:rPr lang="fr-FR" dirty="0"/>
              <a:t> progression in </a:t>
            </a:r>
            <a:r>
              <a:rPr lang="fr-FR" dirty="0" err="1"/>
              <a:t>prodromal</a:t>
            </a:r>
            <a:r>
              <a:rPr lang="fr-FR" dirty="0"/>
              <a:t> PD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85C9-48E1-44E5-B6B0-0BD540B8FDB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Individual trajectories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: A </a:t>
            </a:r>
            <a:r>
              <a:rPr lang="en-US" dirty="0" err="1"/>
              <a:t>bayesian</a:t>
            </a:r>
            <a:r>
              <a:rPr lang="en-US" dirty="0"/>
              <a:t> non-linear mixed effect model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754713" y="14830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7" name="Group 5"/>
          <p:cNvGrpSpPr/>
          <p:nvPr/>
        </p:nvGrpSpPr>
        <p:grpSpPr>
          <a:xfrm>
            <a:off x="287242" y="1224733"/>
            <a:ext cx="8194905" cy="5123815"/>
            <a:chOff x="478881" y="1293813"/>
            <a:chExt cx="4160316" cy="3134254"/>
          </a:xfrm>
        </p:grpSpPr>
        <p:grpSp>
          <p:nvGrpSpPr>
            <p:cNvPr id="28" name="Group 61"/>
            <p:cNvGrpSpPr/>
            <p:nvPr/>
          </p:nvGrpSpPr>
          <p:grpSpPr>
            <a:xfrm>
              <a:off x="478881" y="1293813"/>
              <a:ext cx="4160316" cy="3134254"/>
              <a:chOff x="290689" y="579983"/>
              <a:chExt cx="8582377" cy="5258081"/>
            </a:xfrm>
          </p:grpSpPr>
          <p:sp>
            <p:nvSpPr>
              <p:cNvPr id="30" name="Freeform 191"/>
              <p:cNvSpPr/>
              <p:nvPr/>
            </p:nvSpPr>
            <p:spPr>
              <a:xfrm>
                <a:off x="448733" y="579983"/>
                <a:ext cx="8424333" cy="1553633"/>
              </a:xfrm>
              <a:custGeom>
                <a:avLst/>
                <a:gdLst>
                  <a:gd name="connsiteX0" fmla="*/ 0 w 8424333"/>
                  <a:gd name="connsiteY0" fmla="*/ 969433 h 1553633"/>
                  <a:gd name="connsiteX1" fmla="*/ 4021666 w 8424333"/>
                  <a:gd name="connsiteY1" fmla="*/ 97367 h 1553633"/>
                  <a:gd name="connsiteX2" fmla="*/ 8424333 w 8424333"/>
                  <a:gd name="connsiteY2" fmla="*/ 1553633 h 155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24333" h="1553633">
                    <a:moveTo>
                      <a:pt x="0" y="969433"/>
                    </a:moveTo>
                    <a:cubicBezTo>
                      <a:pt x="1308805" y="484716"/>
                      <a:pt x="2617611" y="0"/>
                      <a:pt x="4021666" y="97367"/>
                    </a:cubicBezTo>
                    <a:cubicBezTo>
                      <a:pt x="5425721" y="194734"/>
                      <a:pt x="8424333" y="1553633"/>
                      <a:pt x="8424333" y="1553633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192"/>
              <p:cNvSpPr/>
              <p:nvPr/>
            </p:nvSpPr>
            <p:spPr>
              <a:xfrm>
                <a:off x="290689" y="1532464"/>
                <a:ext cx="708378" cy="4305600"/>
              </a:xfrm>
              <a:custGeom>
                <a:avLst/>
                <a:gdLst>
                  <a:gd name="connsiteX0" fmla="*/ 166511 w 708378"/>
                  <a:gd name="connsiteY0" fmla="*/ 0 h 4699000"/>
                  <a:gd name="connsiteX1" fmla="*/ 90311 w 708378"/>
                  <a:gd name="connsiteY1" fmla="*/ 2065866 h 4699000"/>
                  <a:gd name="connsiteX2" fmla="*/ 708378 w 708378"/>
                  <a:gd name="connsiteY2" fmla="*/ 4699000 h 46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8378" h="4699000">
                    <a:moveTo>
                      <a:pt x="166511" y="0"/>
                    </a:moveTo>
                    <a:cubicBezTo>
                      <a:pt x="83255" y="641350"/>
                      <a:pt x="0" y="1282700"/>
                      <a:pt x="90311" y="2065866"/>
                    </a:cubicBezTo>
                    <a:cubicBezTo>
                      <a:pt x="180622" y="2849032"/>
                      <a:pt x="708378" y="4699000"/>
                      <a:pt x="708378" y="4699000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93"/>
              <p:cNvSpPr/>
              <p:nvPr/>
            </p:nvSpPr>
            <p:spPr>
              <a:xfrm>
                <a:off x="7873514" y="2131961"/>
                <a:ext cx="991084" cy="3706103"/>
              </a:xfrm>
              <a:custGeom>
                <a:avLst/>
                <a:gdLst>
                  <a:gd name="connsiteX0" fmla="*/ 517877 w 517877"/>
                  <a:gd name="connsiteY0" fmla="*/ 0 h 4868334"/>
                  <a:gd name="connsiteX1" fmla="*/ 26811 w 517877"/>
                  <a:gd name="connsiteY1" fmla="*/ 2125134 h 4868334"/>
                  <a:gd name="connsiteX2" fmla="*/ 357011 w 517877"/>
                  <a:gd name="connsiteY2" fmla="*/ 4868334 h 486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7877" h="4868334">
                    <a:moveTo>
                      <a:pt x="517877" y="0"/>
                    </a:moveTo>
                    <a:cubicBezTo>
                      <a:pt x="285749" y="656872"/>
                      <a:pt x="53622" y="1313745"/>
                      <a:pt x="26811" y="2125134"/>
                    </a:cubicBezTo>
                    <a:cubicBezTo>
                      <a:pt x="0" y="2936523"/>
                      <a:pt x="357011" y="4868334"/>
                      <a:pt x="357011" y="4868334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Freeform 7"/>
            <p:cNvSpPr/>
            <p:nvPr/>
          </p:nvSpPr>
          <p:spPr>
            <a:xfrm>
              <a:off x="829733" y="4157133"/>
              <a:ext cx="3657600" cy="270934"/>
            </a:xfrm>
            <a:custGeom>
              <a:avLst/>
              <a:gdLst>
                <a:gd name="connsiteX0" fmla="*/ 0 w 3657600"/>
                <a:gd name="connsiteY0" fmla="*/ 270934 h 270934"/>
                <a:gd name="connsiteX1" fmla="*/ 1735667 w 3657600"/>
                <a:gd name="connsiteY1" fmla="*/ 0 h 270934"/>
                <a:gd name="connsiteX2" fmla="*/ 3657600 w 3657600"/>
                <a:gd name="connsiteY2" fmla="*/ 270934 h 27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0" h="270934">
                  <a:moveTo>
                    <a:pt x="0" y="270934"/>
                  </a:moveTo>
                  <a:cubicBezTo>
                    <a:pt x="563033" y="135467"/>
                    <a:pt x="1126067" y="0"/>
                    <a:pt x="1735667" y="0"/>
                  </a:cubicBezTo>
                  <a:cubicBezTo>
                    <a:pt x="2345267" y="0"/>
                    <a:pt x="3657600" y="270934"/>
                    <a:pt x="3657600" y="270934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5179676" y="5634304"/>
            <a:ext cx="2365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Patient 2 observations</a:t>
            </a:r>
            <a:endParaRPr lang="en-US" sz="1600" dirty="0"/>
          </a:p>
        </p:txBody>
      </p:sp>
      <p:sp>
        <p:nvSpPr>
          <p:cNvPr id="39" name="ZoneTexte 38"/>
          <p:cNvSpPr txBox="1"/>
          <p:nvPr/>
        </p:nvSpPr>
        <p:spPr>
          <a:xfrm>
            <a:off x="3268191" y="1918281"/>
            <a:ext cx="2296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Patient 1 observations</a:t>
            </a:r>
            <a:endParaRPr lang="en-US" sz="1600" dirty="0"/>
          </a:p>
        </p:txBody>
      </p:sp>
      <p:sp>
        <p:nvSpPr>
          <p:cNvPr id="41" name="Oval 59"/>
          <p:cNvSpPr>
            <a:spLocks/>
          </p:cNvSpPr>
          <p:nvPr/>
        </p:nvSpPr>
        <p:spPr>
          <a:xfrm>
            <a:off x="2980141" y="2488154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59"/>
          <p:cNvSpPr>
            <a:spLocks/>
          </p:cNvSpPr>
          <p:nvPr/>
        </p:nvSpPr>
        <p:spPr>
          <a:xfrm>
            <a:off x="3362987" y="234762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7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551" y="3993893"/>
            <a:ext cx="99322" cy="194702"/>
          </a:xfrm>
          <a:prstGeom prst="rect">
            <a:avLst/>
          </a:prstGeom>
        </p:spPr>
      </p:pic>
      <p:sp>
        <p:nvSpPr>
          <p:cNvPr id="47" name="Forme libre 46"/>
          <p:cNvSpPr/>
          <p:nvPr/>
        </p:nvSpPr>
        <p:spPr>
          <a:xfrm>
            <a:off x="1169276" y="3372541"/>
            <a:ext cx="6036733" cy="962596"/>
          </a:xfrm>
          <a:custGeom>
            <a:avLst/>
            <a:gdLst>
              <a:gd name="connsiteX0" fmla="*/ 0 w 6036733"/>
              <a:gd name="connsiteY0" fmla="*/ 334454 h 962596"/>
              <a:gd name="connsiteX1" fmla="*/ 609600 w 6036733"/>
              <a:gd name="connsiteY1" fmla="*/ 63520 h 962596"/>
              <a:gd name="connsiteX2" fmla="*/ 1422400 w 6036733"/>
              <a:gd name="connsiteY2" fmla="*/ 80454 h 962596"/>
              <a:gd name="connsiteX3" fmla="*/ 3826933 w 6036733"/>
              <a:gd name="connsiteY3" fmla="*/ 927120 h 962596"/>
              <a:gd name="connsiteX4" fmla="*/ 6036733 w 6036733"/>
              <a:gd name="connsiteY4" fmla="*/ 791654 h 9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6733" h="962596">
                <a:moveTo>
                  <a:pt x="0" y="334454"/>
                </a:moveTo>
                <a:cubicBezTo>
                  <a:pt x="186266" y="220153"/>
                  <a:pt x="372533" y="105853"/>
                  <a:pt x="609600" y="63520"/>
                </a:cubicBezTo>
                <a:cubicBezTo>
                  <a:pt x="846667" y="21187"/>
                  <a:pt x="886178" y="-63479"/>
                  <a:pt x="1422400" y="80454"/>
                </a:cubicBezTo>
                <a:cubicBezTo>
                  <a:pt x="1958622" y="224387"/>
                  <a:pt x="3057878" y="808587"/>
                  <a:pt x="3826933" y="927120"/>
                </a:cubicBezTo>
                <a:cubicBezTo>
                  <a:pt x="4595988" y="1045653"/>
                  <a:pt x="5655733" y="832576"/>
                  <a:pt x="6036733" y="791654"/>
                </a:cubicBezTo>
              </a:path>
            </a:pathLst>
          </a:custGeom>
          <a:noFill/>
          <a:ln w="31750">
            <a:solidFill>
              <a:srgbClr val="D07F09">
                <a:alpha val="91000"/>
              </a:srgb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71" descr="chronometer_turn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218" y="3762022"/>
            <a:ext cx="309471" cy="350061"/>
          </a:xfrm>
          <a:prstGeom prst="rect">
            <a:avLst/>
          </a:prstGeom>
        </p:spPr>
      </p:pic>
      <p:grpSp>
        <p:nvGrpSpPr>
          <p:cNvPr id="49" name="Group 83"/>
          <p:cNvGrpSpPr/>
          <p:nvPr/>
        </p:nvGrpSpPr>
        <p:grpSpPr>
          <a:xfrm>
            <a:off x="1487194" y="2659044"/>
            <a:ext cx="4872692" cy="1529559"/>
            <a:chOff x="1207866" y="2094676"/>
            <a:chExt cx="2473725" cy="935636"/>
          </a:xfrm>
        </p:grpSpPr>
        <p:pic>
          <p:nvPicPr>
            <p:cNvPr id="50" name="Picture 25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0005" y="2094676"/>
              <a:ext cx="121064" cy="138103"/>
            </a:xfrm>
            <a:prstGeom prst="rect">
              <a:avLst/>
            </a:prstGeom>
          </p:spPr>
        </p:pic>
        <p:pic>
          <p:nvPicPr>
            <p:cNvPr id="51" name="Picture 75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1168" y="2911212"/>
              <a:ext cx="50423" cy="119100"/>
            </a:xfrm>
            <a:prstGeom prst="rect">
              <a:avLst/>
            </a:prstGeom>
          </p:spPr>
        </p:pic>
        <p:cxnSp>
          <p:nvCxnSpPr>
            <p:cNvPr id="52" name="Straight Arrow Connector 76"/>
            <p:cNvCxnSpPr/>
            <p:nvPr/>
          </p:nvCxnSpPr>
          <p:spPr>
            <a:xfrm flipV="1">
              <a:off x="1452938" y="2469530"/>
              <a:ext cx="699458" cy="66573"/>
            </a:xfrm>
            <a:prstGeom prst="straightConnector1">
              <a:avLst/>
            </a:prstGeom>
            <a:ln>
              <a:solidFill>
                <a:srgbClr val="D07F0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77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9638" y="2293850"/>
              <a:ext cx="134228" cy="105970"/>
            </a:xfrm>
            <a:prstGeom prst="rect">
              <a:avLst/>
            </a:prstGeom>
          </p:spPr>
        </p:pic>
        <p:pic>
          <p:nvPicPr>
            <p:cNvPr id="54" name="Picture 78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7866" y="2647325"/>
              <a:ext cx="142139" cy="106605"/>
            </a:xfrm>
            <a:prstGeom prst="rect">
              <a:avLst/>
            </a:prstGeom>
          </p:spPr>
        </p:pic>
      </p:grpSp>
      <p:sp>
        <p:nvSpPr>
          <p:cNvPr id="55" name="Oval 46"/>
          <p:cNvSpPr>
            <a:spLocks noChangeAspect="1"/>
          </p:cNvSpPr>
          <p:nvPr/>
        </p:nvSpPr>
        <p:spPr>
          <a:xfrm>
            <a:off x="1879063" y="3320082"/>
            <a:ext cx="181739" cy="158272"/>
          </a:xfrm>
          <a:prstGeom prst="diamond">
            <a:avLst/>
          </a:prstGeom>
          <a:solidFill>
            <a:srgbClr val="D07F09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4" descr="chronomete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177" y="2933803"/>
            <a:ext cx="308425" cy="348880"/>
          </a:xfrm>
          <a:prstGeom prst="rect">
            <a:avLst/>
          </a:prstGeom>
        </p:spPr>
      </p:pic>
      <p:sp>
        <p:nvSpPr>
          <p:cNvPr id="57" name="Oval 46"/>
          <p:cNvSpPr>
            <a:spLocks noChangeAspect="1"/>
          </p:cNvSpPr>
          <p:nvPr/>
        </p:nvSpPr>
        <p:spPr>
          <a:xfrm>
            <a:off x="5708462" y="4256125"/>
            <a:ext cx="181739" cy="158272"/>
          </a:xfrm>
          <a:prstGeom prst="diamond">
            <a:avLst/>
          </a:prstGeom>
          <a:solidFill>
            <a:srgbClr val="D07F09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orme libre 62"/>
          <p:cNvSpPr/>
          <p:nvPr/>
        </p:nvSpPr>
        <p:spPr>
          <a:xfrm>
            <a:off x="1193491" y="3453871"/>
            <a:ext cx="6036733" cy="962596"/>
          </a:xfrm>
          <a:custGeom>
            <a:avLst/>
            <a:gdLst>
              <a:gd name="connsiteX0" fmla="*/ 0 w 6036733"/>
              <a:gd name="connsiteY0" fmla="*/ 334454 h 962596"/>
              <a:gd name="connsiteX1" fmla="*/ 609600 w 6036733"/>
              <a:gd name="connsiteY1" fmla="*/ 63520 h 962596"/>
              <a:gd name="connsiteX2" fmla="*/ 1422400 w 6036733"/>
              <a:gd name="connsiteY2" fmla="*/ 80454 h 962596"/>
              <a:gd name="connsiteX3" fmla="*/ 3826933 w 6036733"/>
              <a:gd name="connsiteY3" fmla="*/ 927120 h 962596"/>
              <a:gd name="connsiteX4" fmla="*/ 6036733 w 6036733"/>
              <a:gd name="connsiteY4" fmla="*/ 791654 h 9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6733" h="962596">
                <a:moveTo>
                  <a:pt x="0" y="334454"/>
                </a:moveTo>
                <a:cubicBezTo>
                  <a:pt x="186266" y="220153"/>
                  <a:pt x="372533" y="105853"/>
                  <a:pt x="609600" y="63520"/>
                </a:cubicBezTo>
                <a:cubicBezTo>
                  <a:pt x="846667" y="21187"/>
                  <a:pt x="886178" y="-63479"/>
                  <a:pt x="1422400" y="80454"/>
                </a:cubicBezTo>
                <a:cubicBezTo>
                  <a:pt x="1958622" y="224387"/>
                  <a:pt x="3057878" y="808587"/>
                  <a:pt x="3826933" y="927120"/>
                </a:cubicBezTo>
                <a:cubicBezTo>
                  <a:pt x="4595988" y="1045653"/>
                  <a:pt x="5655733" y="832576"/>
                  <a:pt x="6036733" y="791654"/>
                </a:cubicBezTo>
              </a:path>
            </a:pathLst>
          </a:custGeom>
          <a:noFill/>
          <a:ln w="31750">
            <a:solidFill>
              <a:srgbClr val="00B050">
                <a:alpha val="91000"/>
              </a:srgbClr>
            </a:solidFill>
            <a:prstDash val="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orme libre 63"/>
          <p:cNvSpPr/>
          <p:nvPr/>
        </p:nvSpPr>
        <p:spPr>
          <a:xfrm>
            <a:off x="1193490" y="3279626"/>
            <a:ext cx="6036733" cy="962596"/>
          </a:xfrm>
          <a:custGeom>
            <a:avLst/>
            <a:gdLst>
              <a:gd name="connsiteX0" fmla="*/ 0 w 6036733"/>
              <a:gd name="connsiteY0" fmla="*/ 334454 h 962596"/>
              <a:gd name="connsiteX1" fmla="*/ 609600 w 6036733"/>
              <a:gd name="connsiteY1" fmla="*/ 63520 h 962596"/>
              <a:gd name="connsiteX2" fmla="*/ 1422400 w 6036733"/>
              <a:gd name="connsiteY2" fmla="*/ 80454 h 962596"/>
              <a:gd name="connsiteX3" fmla="*/ 3826933 w 6036733"/>
              <a:gd name="connsiteY3" fmla="*/ 927120 h 962596"/>
              <a:gd name="connsiteX4" fmla="*/ 6036733 w 6036733"/>
              <a:gd name="connsiteY4" fmla="*/ 791654 h 9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6733" h="962596">
                <a:moveTo>
                  <a:pt x="0" y="334454"/>
                </a:moveTo>
                <a:cubicBezTo>
                  <a:pt x="186266" y="220153"/>
                  <a:pt x="372533" y="105853"/>
                  <a:pt x="609600" y="63520"/>
                </a:cubicBezTo>
                <a:cubicBezTo>
                  <a:pt x="846667" y="21187"/>
                  <a:pt x="886178" y="-63479"/>
                  <a:pt x="1422400" y="80454"/>
                </a:cubicBezTo>
                <a:cubicBezTo>
                  <a:pt x="1958622" y="224387"/>
                  <a:pt x="3057878" y="808587"/>
                  <a:pt x="3826933" y="927120"/>
                </a:cubicBezTo>
                <a:cubicBezTo>
                  <a:pt x="4595988" y="1045653"/>
                  <a:pt x="5655733" y="832576"/>
                  <a:pt x="6036733" y="791654"/>
                </a:cubicBezTo>
              </a:path>
            </a:pathLst>
          </a:custGeom>
          <a:noFill/>
          <a:ln w="31750">
            <a:solidFill>
              <a:srgbClr val="00B050">
                <a:alpha val="91000"/>
              </a:srgbClr>
            </a:solidFill>
            <a:prstDash val="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59"/>
          <p:cNvSpPr>
            <a:spLocks/>
          </p:cNvSpPr>
          <p:nvPr/>
        </p:nvSpPr>
        <p:spPr>
          <a:xfrm>
            <a:off x="5316738" y="509769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59"/>
          <p:cNvSpPr>
            <a:spLocks/>
          </p:cNvSpPr>
          <p:nvPr/>
        </p:nvSpPr>
        <p:spPr>
          <a:xfrm>
            <a:off x="4798878" y="515631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59"/>
          <p:cNvSpPr>
            <a:spLocks/>
          </p:cNvSpPr>
          <p:nvPr/>
        </p:nvSpPr>
        <p:spPr>
          <a:xfrm>
            <a:off x="6397157" y="529131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59"/>
          <p:cNvSpPr>
            <a:spLocks/>
          </p:cNvSpPr>
          <p:nvPr/>
        </p:nvSpPr>
        <p:spPr>
          <a:xfrm>
            <a:off x="5565038" y="520131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59"/>
          <p:cNvSpPr>
            <a:spLocks/>
          </p:cNvSpPr>
          <p:nvPr/>
        </p:nvSpPr>
        <p:spPr>
          <a:xfrm>
            <a:off x="5942656" y="547780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59"/>
          <p:cNvSpPr>
            <a:spLocks/>
          </p:cNvSpPr>
          <p:nvPr/>
        </p:nvSpPr>
        <p:spPr>
          <a:xfrm>
            <a:off x="5074875" y="2751009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59"/>
          <p:cNvSpPr>
            <a:spLocks/>
          </p:cNvSpPr>
          <p:nvPr/>
        </p:nvSpPr>
        <p:spPr>
          <a:xfrm>
            <a:off x="3701808" y="258620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59"/>
          <p:cNvSpPr>
            <a:spLocks/>
          </p:cNvSpPr>
          <p:nvPr/>
        </p:nvSpPr>
        <p:spPr>
          <a:xfrm>
            <a:off x="4416615" y="258620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59"/>
          <p:cNvSpPr>
            <a:spLocks/>
          </p:cNvSpPr>
          <p:nvPr/>
        </p:nvSpPr>
        <p:spPr>
          <a:xfrm>
            <a:off x="4685206" y="3010919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003 0.137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301 L 0.00052 -0.174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F1B-8770-4A2E-A9E9-599C0764DAEC}" type="datetime1">
              <a:rPr lang="fr-FR" smtClean="0"/>
              <a:pPr/>
              <a:t>27/03/2019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abnormalities</a:t>
            </a:r>
            <a:r>
              <a:rPr lang="fr-FR" dirty="0"/>
              <a:t> progression in </a:t>
            </a:r>
            <a:r>
              <a:rPr lang="fr-FR" dirty="0" err="1"/>
              <a:t>prodromal</a:t>
            </a:r>
            <a:r>
              <a:rPr lang="fr-FR" dirty="0"/>
              <a:t> PD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85C9-48E1-44E5-B6B0-0BD540B8FDB1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Following the individual trajectories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: A </a:t>
            </a:r>
            <a:r>
              <a:rPr lang="en-US" dirty="0" err="1"/>
              <a:t>bayesian</a:t>
            </a:r>
            <a:r>
              <a:rPr lang="en-US" dirty="0"/>
              <a:t> non-linear mixed effect model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754713" y="14830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7" name="Group 5"/>
          <p:cNvGrpSpPr/>
          <p:nvPr/>
        </p:nvGrpSpPr>
        <p:grpSpPr>
          <a:xfrm>
            <a:off x="287242" y="1224733"/>
            <a:ext cx="8194905" cy="5123815"/>
            <a:chOff x="478881" y="1293813"/>
            <a:chExt cx="4160316" cy="3134254"/>
          </a:xfrm>
        </p:grpSpPr>
        <p:grpSp>
          <p:nvGrpSpPr>
            <p:cNvPr id="28" name="Group 61"/>
            <p:cNvGrpSpPr/>
            <p:nvPr/>
          </p:nvGrpSpPr>
          <p:grpSpPr>
            <a:xfrm>
              <a:off x="478881" y="1293813"/>
              <a:ext cx="4160316" cy="3134254"/>
              <a:chOff x="290689" y="579983"/>
              <a:chExt cx="8582377" cy="5258081"/>
            </a:xfrm>
          </p:grpSpPr>
          <p:sp>
            <p:nvSpPr>
              <p:cNvPr id="30" name="Freeform 191"/>
              <p:cNvSpPr/>
              <p:nvPr/>
            </p:nvSpPr>
            <p:spPr>
              <a:xfrm>
                <a:off x="448733" y="579983"/>
                <a:ext cx="8424333" cy="1553633"/>
              </a:xfrm>
              <a:custGeom>
                <a:avLst/>
                <a:gdLst>
                  <a:gd name="connsiteX0" fmla="*/ 0 w 8424333"/>
                  <a:gd name="connsiteY0" fmla="*/ 969433 h 1553633"/>
                  <a:gd name="connsiteX1" fmla="*/ 4021666 w 8424333"/>
                  <a:gd name="connsiteY1" fmla="*/ 97367 h 1553633"/>
                  <a:gd name="connsiteX2" fmla="*/ 8424333 w 8424333"/>
                  <a:gd name="connsiteY2" fmla="*/ 1553633 h 155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24333" h="1553633">
                    <a:moveTo>
                      <a:pt x="0" y="969433"/>
                    </a:moveTo>
                    <a:cubicBezTo>
                      <a:pt x="1308805" y="484716"/>
                      <a:pt x="2617611" y="0"/>
                      <a:pt x="4021666" y="97367"/>
                    </a:cubicBezTo>
                    <a:cubicBezTo>
                      <a:pt x="5425721" y="194734"/>
                      <a:pt x="8424333" y="1553633"/>
                      <a:pt x="8424333" y="1553633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192"/>
              <p:cNvSpPr/>
              <p:nvPr/>
            </p:nvSpPr>
            <p:spPr>
              <a:xfrm>
                <a:off x="290689" y="1532464"/>
                <a:ext cx="708378" cy="4305600"/>
              </a:xfrm>
              <a:custGeom>
                <a:avLst/>
                <a:gdLst>
                  <a:gd name="connsiteX0" fmla="*/ 166511 w 708378"/>
                  <a:gd name="connsiteY0" fmla="*/ 0 h 4699000"/>
                  <a:gd name="connsiteX1" fmla="*/ 90311 w 708378"/>
                  <a:gd name="connsiteY1" fmla="*/ 2065866 h 4699000"/>
                  <a:gd name="connsiteX2" fmla="*/ 708378 w 708378"/>
                  <a:gd name="connsiteY2" fmla="*/ 4699000 h 46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8378" h="4699000">
                    <a:moveTo>
                      <a:pt x="166511" y="0"/>
                    </a:moveTo>
                    <a:cubicBezTo>
                      <a:pt x="83255" y="641350"/>
                      <a:pt x="0" y="1282700"/>
                      <a:pt x="90311" y="2065866"/>
                    </a:cubicBezTo>
                    <a:cubicBezTo>
                      <a:pt x="180622" y="2849032"/>
                      <a:pt x="708378" y="4699000"/>
                      <a:pt x="708378" y="4699000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93"/>
              <p:cNvSpPr/>
              <p:nvPr/>
            </p:nvSpPr>
            <p:spPr>
              <a:xfrm>
                <a:off x="7873514" y="2131961"/>
                <a:ext cx="991084" cy="3706103"/>
              </a:xfrm>
              <a:custGeom>
                <a:avLst/>
                <a:gdLst>
                  <a:gd name="connsiteX0" fmla="*/ 517877 w 517877"/>
                  <a:gd name="connsiteY0" fmla="*/ 0 h 4868334"/>
                  <a:gd name="connsiteX1" fmla="*/ 26811 w 517877"/>
                  <a:gd name="connsiteY1" fmla="*/ 2125134 h 4868334"/>
                  <a:gd name="connsiteX2" fmla="*/ 357011 w 517877"/>
                  <a:gd name="connsiteY2" fmla="*/ 4868334 h 486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7877" h="4868334">
                    <a:moveTo>
                      <a:pt x="517877" y="0"/>
                    </a:moveTo>
                    <a:cubicBezTo>
                      <a:pt x="285749" y="656872"/>
                      <a:pt x="53622" y="1313745"/>
                      <a:pt x="26811" y="2125134"/>
                    </a:cubicBezTo>
                    <a:cubicBezTo>
                      <a:pt x="0" y="2936523"/>
                      <a:pt x="357011" y="4868334"/>
                      <a:pt x="357011" y="4868334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Freeform 7"/>
            <p:cNvSpPr/>
            <p:nvPr/>
          </p:nvSpPr>
          <p:spPr>
            <a:xfrm>
              <a:off x="829733" y="4157133"/>
              <a:ext cx="3657600" cy="270934"/>
            </a:xfrm>
            <a:custGeom>
              <a:avLst/>
              <a:gdLst>
                <a:gd name="connsiteX0" fmla="*/ 0 w 3657600"/>
                <a:gd name="connsiteY0" fmla="*/ 270934 h 270934"/>
                <a:gd name="connsiteX1" fmla="*/ 1735667 w 3657600"/>
                <a:gd name="connsiteY1" fmla="*/ 0 h 270934"/>
                <a:gd name="connsiteX2" fmla="*/ 3657600 w 3657600"/>
                <a:gd name="connsiteY2" fmla="*/ 270934 h 27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0" h="270934">
                  <a:moveTo>
                    <a:pt x="0" y="270934"/>
                  </a:moveTo>
                  <a:cubicBezTo>
                    <a:pt x="563033" y="135467"/>
                    <a:pt x="1126067" y="0"/>
                    <a:pt x="1735667" y="0"/>
                  </a:cubicBezTo>
                  <a:cubicBezTo>
                    <a:pt x="2345267" y="0"/>
                    <a:pt x="3657600" y="270934"/>
                    <a:pt x="3657600" y="270934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5179676" y="5634304"/>
            <a:ext cx="2365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Patient 2 observations</a:t>
            </a:r>
            <a:endParaRPr lang="en-US" sz="1600" dirty="0"/>
          </a:p>
        </p:txBody>
      </p:sp>
      <p:sp>
        <p:nvSpPr>
          <p:cNvPr id="39" name="ZoneTexte 38"/>
          <p:cNvSpPr txBox="1"/>
          <p:nvPr/>
        </p:nvSpPr>
        <p:spPr>
          <a:xfrm>
            <a:off x="3268191" y="1918281"/>
            <a:ext cx="2296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Patient 1 observations</a:t>
            </a:r>
            <a:endParaRPr lang="en-US" sz="1600" dirty="0"/>
          </a:p>
        </p:txBody>
      </p:sp>
      <p:sp>
        <p:nvSpPr>
          <p:cNvPr id="41" name="Oval 59"/>
          <p:cNvSpPr>
            <a:spLocks/>
          </p:cNvSpPr>
          <p:nvPr/>
        </p:nvSpPr>
        <p:spPr>
          <a:xfrm>
            <a:off x="2980141" y="2488154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59"/>
          <p:cNvSpPr>
            <a:spLocks/>
          </p:cNvSpPr>
          <p:nvPr/>
        </p:nvSpPr>
        <p:spPr>
          <a:xfrm>
            <a:off x="3362987" y="234762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7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551" y="3993893"/>
            <a:ext cx="99322" cy="194702"/>
          </a:xfrm>
          <a:prstGeom prst="rect">
            <a:avLst/>
          </a:prstGeom>
        </p:spPr>
      </p:pic>
      <p:sp>
        <p:nvSpPr>
          <p:cNvPr id="47" name="Forme libre 46"/>
          <p:cNvSpPr/>
          <p:nvPr/>
        </p:nvSpPr>
        <p:spPr>
          <a:xfrm>
            <a:off x="1169276" y="3372541"/>
            <a:ext cx="6036733" cy="962596"/>
          </a:xfrm>
          <a:custGeom>
            <a:avLst/>
            <a:gdLst>
              <a:gd name="connsiteX0" fmla="*/ 0 w 6036733"/>
              <a:gd name="connsiteY0" fmla="*/ 334454 h 962596"/>
              <a:gd name="connsiteX1" fmla="*/ 609600 w 6036733"/>
              <a:gd name="connsiteY1" fmla="*/ 63520 h 962596"/>
              <a:gd name="connsiteX2" fmla="*/ 1422400 w 6036733"/>
              <a:gd name="connsiteY2" fmla="*/ 80454 h 962596"/>
              <a:gd name="connsiteX3" fmla="*/ 3826933 w 6036733"/>
              <a:gd name="connsiteY3" fmla="*/ 927120 h 962596"/>
              <a:gd name="connsiteX4" fmla="*/ 6036733 w 6036733"/>
              <a:gd name="connsiteY4" fmla="*/ 791654 h 9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6733" h="962596">
                <a:moveTo>
                  <a:pt x="0" y="334454"/>
                </a:moveTo>
                <a:cubicBezTo>
                  <a:pt x="186266" y="220153"/>
                  <a:pt x="372533" y="105853"/>
                  <a:pt x="609600" y="63520"/>
                </a:cubicBezTo>
                <a:cubicBezTo>
                  <a:pt x="846667" y="21187"/>
                  <a:pt x="886178" y="-63479"/>
                  <a:pt x="1422400" y="80454"/>
                </a:cubicBezTo>
                <a:cubicBezTo>
                  <a:pt x="1958622" y="224387"/>
                  <a:pt x="3057878" y="808587"/>
                  <a:pt x="3826933" y="927120"/>
                </a:cubicBezTo>
                <a:cubicBezTo>
                  <a:pt x="4595988" y="1045653"/>
                  <a:pt x="5655733" y="832576"/>
                  <a:pt x="6036733" y="791654"/>
                </a:cubicBezTo>
              </a:path>
            </a:pathLst>
          </a:custGeom>
          <a:noFill/>
          <a:ln w="31750">
            <a:solidFill>
              <a:srgbClr val="D07F09">
                <a:alpha val="91000"/>
              </a:srgb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71" descr="chronometer_turn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218" y="3762022"/>
            <a:ext cx="309471" cy="350061"/>
          </a:xfrm>
          <a:prstGeom prst="rect">
            <a:avLst/>
          </a:prstGeom>
        </p:spPr>
      </p:pic>
      <p:grpSp>
        <p:nvGrpSpPr>
          <p:cNvPr id="49" name="Group 83"/>
          <p:cNvGrpSpPr/>
          <p:nvPr/>
        </p:nvGrpSpPr>
        <p:grpSpPr>
          <a:xfrm>
            <a:off x="1487194" y="2659044"/>
            <a:ext cx="4872692" cy="1529559"/>
            <a:chOff x="1207866" y="2094676"/>
            <a:chExt cx="2473725" cy="935636"/>
          </a:xfrm>
        </p:grpSpPr>
        <p:pic>
          <p:nvPicPr>
            <p:cNvPr id="50" name="Picture 25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0005" y="2094676"/>
              <a:ext cx="121064" cy="138103"/>
            </a:xfrm>
            <a:prstGeom prst="rect">
              <a:avLst/>
            </a:prstGeom>
          </p:spPr>
        </p:pic>
        <p:pic>
          <p:nvPicPr>
            <p:cNvPr id="51" name="Picture 75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1168" y="2911212"/>
              <a:ext cx="50423" cy="119100"/>
            </a:xfrm>
            <a:prstGeom prst="rect">
              <a:avLst/>
            </a:prstGeom>
          </p:spPr>
        </p:pic>
        <p:cxnSp>
          <p:nvCxnSpPr>
            <p:cNvPr id="52" name="Straight Arrow Connector 76"/>
            <p:cNvCxnSpPr/>
            <p:nvPr/>
          </p:nvCxnSpPr>
          <p:spPr>
            <a:xfrm flipV="1">
              <a:off x="1452938" y="2469530"/>
              <a:ext cx="699458" cy="66573"/>
            </a:xfrm>
            <a:prstGeom prst="straightConnector1">
              <a:avLst/>
            </a:prstGeom>
            <a:ln>
              <a:solidFill>
                <a:srgbClr val="D07F0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77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9638" y="2293850"/>
              <a:ext cx="134228" cy="105970"/>
            </a:xfrm>
            <a:prstGeom prst="rect">
              <a:avLst/>
            </a:prstGeom>
          </p:spPr>
        </p:pic>
        <p:pic>
          <p:nvPicPr>
            <p:cNvPr id="54" name="Picture 78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7866" y="2647325"/>
              <a:ext cx="142139" cy="106605"/>
            </a:xfrm>
            <a:prstGeom prst="rect">
              <a:avLst/>
            </a:prstGeom>
          </p:spPr>
        </p:pic>
      </p:grpSp>
      <p:sp>
        <p:nvSpPr>
          <p:cNvPr id="55" name="Oval 46"/>
          <p:cNvSpPr>
            <a:spLocks noChangeAspect="1"/>
          </p:cNvSpPr>
          <p:nvPr/>
        </p:nvSpPr>
        <p:spPr>
          <a:xfrm>
            <a:off x="1879063" y="3320082"/>
            <a:ext cx="181739" cy="158272"/>
          </a:xfrm>
          <a:prstGeom prst="diamond">
            <a:avLst/>
          </a:prstGeom>
          <a:solidFill>
            <a:srgbClr val="D07F09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4" descr="chronomete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177" y="2933803"/>
            <a:ext cx="308425" cy="348880"/>
          </a:xfrm>
          <a:prstGeom prst="rect">
            <a:avLst/>
          </a:prstGeom>
        </p:spPr>
      </p:pic>
      <p:sp>
        <p:nvSpPr>
          <p:cNvPr id="57" name="Oval 46"/>
          <p:cNvSpPr>
            <a:spLocks noChangeAspect="1"/>
          </p:cNvSpPr>
          <p:nvPr/>
        </p:nvSpPr>
        <p:spPr>
          <a:xfrm>
            <a:off x="5708462" y="4256125"/>
            <a:ext cx="181739" cy="158272"/>
          </a:xfrm>
          <a:prstGeom prst="diamond">
            <a:avLst/>
          </a:prstGeom>
          <a:solidFill>
            <a:srgbClr val="D07F09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59"/>
          <p:cNvSpPr>
            <a:spLocks/>
          </p:cNvSpPr>
          <p:nvPr/>
        </p:nvSpPr>
        <p:spPr>
          <a:xfrm>
            <a:off x="5316738" y="509769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59"/>
          <p:cNvSpPr>
            <a:spLocks/>
          </p:cNvSpPr>
          <p:nvPr/>
        </p:nvSpPr>
        <p:spPr>
          <a:xfrm>
            <a:off x="4798878" y="515631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59"/>
          <p:cNvSpPr>
            <a:spLocks/>
          </p:cNvSpPr>
          <p:nvPr/>
        </p:nvSpPr>
        <p:spPr>
          <a:xfrm>
            <a:off x="6397157" y="529131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59"/>
          <p:cNvSpPr>
            <a:spLocks/>
          </p:cNvSpPr>
          <p:nvPr/>
        </p:nvSpPr>
        <p:spPr>
          <a:xfrm>
            <a:off x="5565038" y="520131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59"/>
          <p:cNvSpPr>
            <a:spLocks/>
          </p:cNvSpPr>
          <p:nvPr/>
        </p:nvSpPr>
        <p:spPr>
          <a:xfrm>
            <a:off x="5942656" y="547780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59"/>
          <p:cNvSpPr>
            <a:spLocks/>
          </p:cNvSpPr>
          <p:nvPr/>
        </p:nvSpPr>
        <p:spPr>
          <a:xfrm>
            <a:off x="5074875" y="2751009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59"/>
          <p:cNvSpPr>
            <a:spLocks/>
          </p:cNvSpPr>
          <p:nvPr/>
        </p:nvSpPr>
        <p:spPr>
          <a:xfrm>
            <a:off x="3701808" y="258620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59"/>
          <p:cNvSpPr>
            <a:spLocks/>
          </p:cNvSpPr>
          <p:nvPr/>
        </p:nvSpPr>
        <p:spPr>
          <a:xfrm>
            <a:off x="4416615" y="258620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59"/>
          <p:cNvSpPr>
            <a:spLocks/>
          </p:cNvSpPr>
          <p:nvPr/>
        </p:nvSpPr>
        <p:spPr>
          <a:xfrm>
            <a:off x="4685206" y="3010919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orme libre 42"/>
          <p:cNvSpPr/>
          <p:nvPr/>
        </p:nvSpPr>
        <p:spPr>
          <a:xfrm>
            <a:off x="1201940" y="2083553"/>
            <a:ext cx="6036733" cy="962596"/>
          </a:xfrm>
          <a:custGeom>
            <a:avLst/>
            <a:gdLst>
              <a:gd name="connsiteX0" fmla="*/ 0 w 6036733"/>
              <a:gd name="connsiteY0" fmla="*/ 334454 h 962596"/>
              <a:gd name="connsiteX1" fmla="*/ 609600 w 6036733"/>
              <a:gd name="connsiteY1" fmla="*/ 63520 h 962596"/>
              <a:gd name="connsiteX2" fmla="*/ 1422400 w 6036733"/>
              <a:gd name="connsiteY2" fmla="*/ 80454 h 962596"/>
              <a:gd name="connsiteX3" fmla="*/ 3826933 w 6036733"/>
              <a:gd name="connsiteY3" fmla="*/ 927120 h 962596"/>
              <a:gd name="connsiteX4" fmla="*/ 6036733 w 6036733"/>
              <a:gd name="connsiteY4" fmla="*/ 791654 h 9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6733" h="962596">
                <a:moveTo>
                  <a:pt x="0" y="334454"/>
                </a:moveTo>
                <a:cubicBezTo>
                  <a:pt x="186266" y="220153"/>
                  <a:pt x="372533" y="105853"/>
                  <a:pt x="609600" y="63520"/>
                </a:cubicBezTo>
                <a:cubicBezTo>
                  <a:pt x="846667" y="21187"/>
                  <a:pt x="886178" y="-63479"/>
                  <a:pt x="1422400" y="80454"/>
                </a:cubicBezTo>
                <a:cubicBezTo>
                  <a:pt x="1958622" y="224387"/>
                  <a:pt x="3057878" y="808587"/>
                  <a:pt x="3826933" y="927120"/>
                </a:cubicBezTo>
                <a:cubicBezTo>
                  <a:pt x="4595988" y="1045653"/>
                  <a:pt x="5655733" y="832576"/>
                  <a:pt x="6036733" y="791654"/>
                </a:cubicBezTo>
              </a:path>
            </a:pathLst>
          </a:custGeom>
          <a:noFill/>
          <a:ln w="31750">
            <a:solidFill>
              <a:srgbClr val="00B050">
                <a:alpha val="91000"/>
              </a:srgbClr>
            </a:solidFill>
            <a:prstDash val="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orme libre 43"/>
          <p:cNvSpPr/>
          <p:nvPr/>
        </p:nvSpPr>
        <p:spPr>
          <a:xfrm>
            <a:off x="1227314" y="4391789"/>
            <a:ext cx="6036733" cy="962596"/>
          </a:xfrm>
          <a:custGeom>
            <a:avLst/>
            <a:gdLst>
              <a:gd name="connsiteX0" fmla="*/ 0 w 6036733"/>
              <a:gd name="connsiteY0" fmla="*/ 334454 h 962596"/>
              <a:gd name="connsiteX1" fmla="*/ 609600 w 6036733"/>
              <a:gd name="connsiteY1" fmla="*/ 63520 h 962596"/>
              <a:gd name="connsiteX2" fmla="*/ 1422400 w 6036733"/>
              <a:gd name="connsiteY2" fmla="*/ 80454 h 962596"/>
              <a:gd name="connsiteX3" fmla="*/ 3826933 w 6036733"/>
              <a:gd name="connsiteY3" fmla="*/ 927120 h 962596"/>
              <a:gd name="connsiteX4" fmla="*/ 6036733 w 6036733"/>
              <a:gd name="connsiteY4" fmla="*/ 791654 h 9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6733" h="962596">
                <a:moveTo>
                  <a:pt x="0" y="334454"/>
                </a:moveTo>
                <a:cubicBezTo>
                  <a:pt x="186266" y="220153"/>
                  <a:pt x="372533" y="105853"/>
                  <a:pt x="609600" y="63520"/>
                </a:cubicBezTo>
                <a:cubicBezTo>
                  <a:pt x="846667" y="21187"/>
                  <a:pt x="886178" y="-63479"/>
                  <a:pt x="1422400" y="80454"/>
                </a:cubicBezTo>
                <a:cubicBezTo>
                  <a:pt x="1958622" y="224387"/>
                  <a:pt x="3057878" y="808587"/>
                  <a:pt x="3826933" y="927120"/>
                </a:cubicBezTo>
                <a:cubicBezTo>
                  <a:pt x="4595988" y="1045653"/>
                  <a:pt x="5655733" y="832576"/>
                  <a:pt x="6036733" y="791654"/>
                </a:cubicBezTo>
              </a:path>
            </a:pathLst>
          </a:custGeom>
          <a:noFill/>
          <a:ln w="31750">
            <a:solidFill>
              <a:srgbClr val="00B050">
                <a:alpha val="91000"/>
              </a:srgbClr>
            </a:solidFill>
            <a:prstDash val="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orme libre 44"/>
          <p:cNvSpPr/>
          <p:nvPr/>
        </p:nvSpPr>
        <p:spPr>
          <a:xfrm>
            <a:off x="1991681" y="2088750"/>
            <a:ext cx="3770721" cy="971504"/>
          </a:xfrm>
          <a:custGeom>
            <a:avLst/>
            <a:gdLst>
              <a:gd name="connsiteX0" fmla="*/ 0 w 3770721"/>
              <a:gd name="connsiteY0" fmla="*/ 19396 h 971504"/>
              <a:gd name="connsiteX1" fmla="*/ 282804 w 3770721"/>
              <a:gd name="connsiteY1" fmla="*/ 9970 h 971504"/>
              <a:gd name="connsiteX2" fmla="*/ 848412 w 3770721"/>
              <a:gd name="connsiteY2" fmla="*/ 141945 h 971504"/>
              <a:gd name="connsiteX3" fmla="*/ 2366128 w 3770721"/>
              <a:gd name="connsiteY3" fmla="*/ 754687 h 971504"/>
              <a:gd name="connsiteX4" fmla="*/ 2978870 w 3770721"/>
              <a:gd name="connsiteY4" fmla="*/ 914943 h 971504"/>
              <a:gd name="connsiteX5" fmla="*/ 3770721 w 3770721"/>
              <a:gd name="connsiteY5" fmla="*/ 971504 h 97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0721" h="971504">
                <a:moveTo>
                  <a:pt x="0" y="19396"/>
                </a:moveTo>
                <a:cubicBezTo>
                  <a:pt x="70701" y="4470"/>
                  <a:pt x="141402" y="-10455"/>
                  <a:pt x="282804" y="9970"/>
                </a:cubicBezTo>
                <a:cubicBezTo>
                  <a:pt x="424206" y="30395"/>
                  <a:pt x="501191" y="17826"/>
                  <a:pt x="848412" y="141945"/>
                </a:cubicBezTo>
                <a:cubicBezTo>
                  <a:pt x="1195633" y="266064"/>
                  <a:pt x="2011052" y="625854"/>
                  <a:pt x="2366128" y="754687"/>
                </a:cubicBezTo>
                <a:cubicBezTo>
                  <a:pt x="2721204" y="883520"/>
                  <a:pt x="2744771" y="878807"/>
                  <a:pt x="2978870" y="914943"/>
                </a:cubicBezTo>
                <a:cubicBezTo>
                  <a:pt x="3212969" y="951079"/>
                  <a:pt x="3659170" y="958935"/>
                  <a:pt x="3770721" y="971504"/>
                </a:cubicBezTo>
              </a:path>
            </a:pathLst>
          </a:custGeom>
          <a:noFill/>
          <a:ln w="19050">
            <a:solidFill>
              <a:srgbClr val="00B050"/>
            </a:solidFill>
            <a:tailEnd type="stealth" w="lg" len="lg"/>
          </a:ln>
          <a:effectLst>
            <a:glow rad="1524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58" name="Forme libre 57"/>
          <p:cNvSpPr/>
          <p:nvPr/>
        </p:nvSpPr>
        <p:spPr>
          <a:xfrm>
            <a:off x="1988275" y="4398639"/>
            <a:ext cx="3770721" cy="971504"/>
          </a:xfrm>
          <a:custGeom>
            <a:avLst/>
            <a:gdLst>
              <a:gd name="connsiteX0" fmla="*/ 0 w 3770721"/>
              <a:gd name="connsiteY0" fmla="*/ 19396 h 971504"/>
              <a:gd name="connsiteX1" fmla="*/ 282804 w 3770721"/>
              <a:gd name="connsiteY1" fmla="*/ 9970 h 971504"/>
              <a:gd name="connsiteX2" fmla="*/ 848412 w 3770721"/>
              <a:gd name="connsiteY2" fmla="*/ 141945 h 971504"/>
              <a:gd name="connsiteX3" fmla="*/ 2366128 w 3770721"/>
              <a:gd name="connsiteY3" fmla="*/ 754687 h 971504"/>
              <a:gd name="connsiteX4" fmla="*/ 2978870 w 3770721"/>
              <a:gd name="connsiteY4" fmla="*/ 914943 h 971504"/>
              <a:gd name="connsiteX5" fmla="*/ 3770721 w 3770721"/>
              <a:gd name="connsiteY5" fmla="*/ 971504 h 97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0721" h="971504">
                <a:moveTo>
                  <a:pt x="0" y="19396"/>
                </a:moveTo>
                <a:cubicBezTo>
                  <a:pt x="70701" y="4470"/>
                  <a:pt x="141402" y="-10455"/>
                  <a:pt x="282804" y="9970"/>
                </a:cubicBezTo>
                <a:cubicBezTo>
                  <a:pt x="424206" y="30395"/>
                  <a:pt x="501191" y="17826"/>
                  <a:pt x="848412" y="141945"/>
                </a:cubicBezTo>
                <a:cubicBezTo>
                  <a:pt x="1195633" y="266064"/>
                  <a:pt x="2011052" y="625854"/>
                  <a:pt x="2366128" y="754687"/>
                </a:cubicBezTo>
                <a:cubicBezTo>
                  <a:pt x="2721204" y="883520"/>
                  <a:pt x="2744771" y="878807"/>
                  <a:pt x="2978870" y="914943"/>
                </a:cubicBezTo>
                <a:cubicBezTo>
                  <a:pt x="3212969" y="951079"/>
                  <a:pt x="3659170" y="958935"/>
                  <a:pt x="3770721" y="971504"/>
                </a:cubicBezTo>
              </a:path>
            </a:pathLst>
          </a:custGeom>
          <a:noFill/>
          <a:ln w="19050">
            <a:solidFill>
              <a:srgbClr val="00B050"/>
            </a:solidFill>
            <a:tailEnd type="stealth" w="lg" len="lg"/>
          </a:ln>
          <a:effectLst>
            <a:glow rad="1524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59" name="Oval 46"/>
          <p:cNvSpPr>
            <a:spLocks noChangeAspect="1"/>
          </p:cNvSpPr>
          <p:nvPr/>
        </p:nvSpPr>
        <p:spPr>
          <a:xfrm>
            <a:off x="1933847" y="2015598"/>
            <a:ext cx="181739" cy="158272"/>
          </a:xfrm>
          <a:prstGeom prst="diamond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46"/>
          <p:cNvSpPr>
            <a:spLocks noChangeAspect="1"/>
          </p:cNvSpPr>
          <p:nvPr/>
        </p:nvSpPr>
        <p:spPr>
          <a:xfrm>
            <a:off x="1926299" y="4318001"/>
            <a:ext cx="181739" cy="158272"/>
          </a:xfrm>
          <a:prstGeom prst="diamond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orme libre 60"/>
          <p:cNvSpPr/>
          <p:nvPr/>
        </p:nvSpPr>
        <p:spPr>
          <a:xfrm>
            <a:off x="1959102" y="3371353"/>
            <a:ext cx="3770721" cy="971504"/>
          </a:xfrm>
          <a:custGeom>
            <a:avLst/>
            <a:gdLst>
              <a:gd name="connsiteX0" fmla="*/ 0 w 3770721"/>
              <a:gd name="connsiteY0" fmla="*/ 19396 h 971504"/>
              <a:gd name="connsiteX1" fmla="*/ 282804 w 3770721"/>
              <a:gd name="connsiteY1" fmla="*/ 9970 h 971504"/>
              <a:gd name="connsiteX2" fmla="*/ 848412 w 3770721"/>
              <a:gd name="connsiteY2" fmla="*/ 141945 h 971504"/>
              <a:gd name="connsiteX3" fmla="*/ 2366128 w 3770721"/>
              <a:gd name="connsiteY3" fmla="*/ 754687 h 971504"/>
              <a:gd name="connsiteX4" fmla="*/ 2978870 w 3770721"/>
              <a:gd name="connsiteY4" fmla="*/ 914943 h 971504"/>
              <a:gd name="connsiteX5" fmla="*/ 3770721 w 3770721"/>
              <a:gd name="connsiteY5" fmla="*/ 971504 h 97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0721" h="971504">
                <a:moveTo>
                  <a:pt x="0" y="19396"/>
                </a:moveTo>
                <a:cubicBezTo>
                  <a:pt x="70701" y="4470"/>
                  <a:pt x="141402" y="-10455"/>
                  <a:pt x="282804" y="9970"/>
                </a:cubicBezTo>
                <a:cubicBezTo>
                  <a:pt x="424206" y="30395"/>
                  <a:pt x="501191" y="17826"/>
                  <a:pt x="848412" y="141945"/>
                </a:cubicBezTo>
                <a:cubicBezTo>
                  <a:pt x="1195633" y="266064"/>
                  <a:pt x="2011052" y="625854"/>
                  <a:pt x="2366128" y="754687"/>
                </a:cubicBezTo>
                <a:cubicBezTo>
                  <a:pt x="2721204" y="883520"/>
                  <a:pt x="2744771" y="878807"/>
                  <a:pt x="2978870" y="914943"/>
                </a:cubicBezTo>
                <a:cubicBezTo>
                  <a:pt x="3212969" y="951079"/>
                  <a:pt x="3659170" y="958935"/>
                  <a:pt x="3770721" y="971504"/>
                </a:cubicBezTo>
              </a:path>
            </a:pathLst>
          </a:custGeom>
          <a:noFill/>
          <a:ln w="19050">
            <a:solidFill>
              <a:srgbClr val="FFC000"/>
            </a:solidFill>
            <a:tailEnd type="stealth" w="lg" len="lg"/>
          </a:ln>
          <a:effectLst>
            <a:glow rad="152400">
              <a:srgbClr val="FFC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5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8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F1B-8770-4A2E-A9E9-599C0764DAEC}" type="datetime1">
              <a:rPr lang="fr-FR" smtClean="0"/>
              <a:pPr/>
              <a:t>27/03/2019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/>
              <a:t>Motor</a:t>
            </a:r>
            <a:r>
              <a:rPr lang="fr-FR" dirty="0"/>
              <a:t> </a:t>
            </a:r>
            <a:r>
              <a:rPr lang="fr-FR" dirty="0" err="1"/>
              <a:t>abnormalities</a:t>
            </a:r>
            <a:r>
              <a:rPr lang="fr-FR" dirty="0"/>
              <a:t> progression in </a:t>
            </a:r>
            <a:r>
              <a:rPr lang="fr-FR" dirty="0" err="1"/>
              <a:t>prodromal</a:t>
            </a:r>
            <a:r>
              <a:rPr lang="fr-FR" dirty="0"/>
              <a:t> PD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485C9-48E1-44E5-B6B0-0BD540B8FDB1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Time </a:t>
            </a:r>
            <a:r>
              <a:rPr lang="en-US" dirty="0" err="1" smtClean="0"/>
              <a:t>reparametrization</a:t>
            </a:r>
            <a:endParaRPr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: A </a:t>
            </a:r>
            <a:r>
              <a:rPr lang="en-US" dirty="0" err="1"/>
              <a:t>bayesian</a:t>
            </a:r>
            <a:r>
              <a:rPr lang="en-US" dirty="0"/>
              <a:t> non-linear mixed effect model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754713" y="14830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7" name="Group 5"/>
          <p:cNvGrpSpPr/>
          <p:nvPr/>
        </p:nvGrpSpPr>
        <p:grpSpPr>
          <a:xfrm>
            <a:off x="287242" y="1224733"/>
            <a:ext cx="8194905" cy="5123815"/>
            <a:chOff x="478881" y="1293813"/>
            <a:chExt cx="4160316" cy="3134254"/>
          </a:xfrm>
        </p:grpSpPr>
        <p:grpSp>
          <p:nvGrpSpPr>
            <p:cNvPr id="28" name="Group 61"/>
            <p:cNvGrpSpPr/>
            <p:nvPr/>
          </p:nvGrpSpPr>
          <p:grpSpPr>
            <a:xfrm>
              <a:off x="478881" y="1293813"/>
              <a:ext cx="4160316" cy="3134254"/>
              <a:chOff x="290689" y="579983"/>
              <a:chExt cx="8582377" cy="5258081"/>
            </a:xfrm>
          </p:grpSpPr>
          <p:sp>
            <p:nvSpPr>
              <p:cNvPr id="30" name="Freeform 191"/>
              <p:cNvSpPr/>
              <p:nvPr/>
            </p:nvSpPr>
            <p:spPr>
              <a:xfrm>
                <a:off x="448733" y="579983"/>
                <a:ext cx="8424333" cy="1553633"/>
              </a:xfrm>
              <a:custGeom>
                <a:avLst/>
                <a:gdLst>
                  <a:gd name="connsiteX0" fmla="*/ 0 w 8424333"/>
                  <a:gd name="connsiteY0" fmla="*/ 969433 h 1553633"/>
                  <a:gd name="connsiteX1" fmla="*/ 4021666 w 8424333"/>
                  <a:gd name="connsiteY1" fmla="*/ 97367 h 1553633"/>
                  <a:gd name="connsiteX2" fmla="*/ 8424333 w 8424333"/>
                  <a:gd name="connsiteY2" fmla="*/ 1553633 h 155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24333" h="1553633">
                    <a:moveTo>
                      <a:pt x="0" y="969433"/>
                    </a:moveTo>
                    <a:cubicBezTo>
                      <a:pt x="1308805" y="484716"/>
                      <a:pt x="2617611" y="0"/>
                      <a:pt x="4021666" y="97367"/>
                    </a:cubicBezTo>
                    <a:cubicBezTo>
                      <a:pt x="5425721" y="194734"/>
                      <a:pt x="8424333" y="1553633"/>
                      <a:pt x="8424333" y="1553633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192"/>
              <p:cNvSpPr/>
              <p:nvPr/>
            </p:nvSpPr>
            <p:spPr>
              <a:xfrm>
                <a:off x="290689" y="1532464"/>
                <a:ext cx="708378" cy="4305600"/>
              </a:xfrm>
              <a:custGeom>
                <a:avLst/>
                <a:gdLst>
                  <a:gd name="connsiteX0" fmla="*/ 166511 w 708378"/>
                  <a:gd name="connsiteY0" fmla="*/ 0 h 4699000"/>
                  <a:gd name="connsiteX1" fmla="*/ 90311 w 708378"/>
                  <a:gd name="connsiteY1" fmla="*/ 2065866 h 4699000"/>
                  <a:gd name="connsiteX2" fmla="*/ 708378 w 708378"/>
                  <a:gd name="connsiteY2" fmla="*/ 4699000 h 469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8378" h="4699000">
                    <a:moveTo>
                      <a:pt x="166511" y="0"/>
                    </a:moveTo>
                    <a:cubicBezTo>
                      <a:pt x="83255" y="641350"/>
                      <a:pt x="0" y="1282700"/>
                      <a:pt x="90311" y="2065866"/>
                    </a:cubicBezTo>
                    <a:cubicBezTo>
                      <a:pt x="180622" y="2849032"/>
                      <a:pt x="708378" y="4699000"/>
                      <a:pt x="708378" y="4699000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193"/>
              <p:cNvSpPr/>
              <p:nvPr/>
            </p:nvSpPr>
            <p:spPr>
              <a:xfrm>
                <a:off x="7873514" y="2131961"/>
                <a:ext cx="991084" cy="3706103"/>
              </a:xfrm>
              <a:custGeom>
                <a:avLst/>
                <a:gdLst>
                  <a:gd name="connsiteX0" fmla="*/ 517877 w 517877"/>
                  <a:gd name="connsiteY0" fmla="*/ 0 h 4868334"/>
                  <a:gd name="connsiteX1" fmla="*/ 26811 w 517877"/>
                  <a:gd name="connsiteY1" fmla="*/ 2125134 h 4868334"/>
                  <a:gd name="connsiteX2" fmla="*/ 357011 w 517877"/>
                  <a:gd name="connsiteY2" fmla="*/ 4868334 h 486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7877" h="4868334">
                    <a:moveTo>
                      <a:pt x="517877" y="0"/>
                    </a:moveTo>
                    <a:cubicBezTo>
                      <a:pt x="285749" y="656872"/>
                      <a:pt x="53622" y="1313745"/>
                      <a:pt x="26811" y="2125134"/>
                    </a:cubicBezTo>
                    <a:cubicBezTo>
                      <a:pt x="0" y="2936523"/>
                      <a:pt x="357011" y="4868334"/>
                      <a:pt x="357011" y="4868334"/>
                    </a:cubicBezTo>
                  </a:path>
                </a:pathLst>
              </a:cu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Freeform 7"/>
            <p:cNvSpPr/>
            <p:nvPr/>
          </p:nvSpPr>
          <p:spPr>
            <a:xfrm>
              <a:off x="829733" y="4157133"/>
              <a:ext cx="3657600" cy="270934"/>
            </a:xfrm>
            <a:custGeom>
              <a:avLst/>
              <a:gdLst>
                <a:gd name="connsiteX0" fmla="*/ 0 w 3657600"/>
                <a:gd name="connsiteY0" fmla="*/ 270934 h 270934"/>
                <a:gd name="connsiteX1" fmla="*/ 1735667 w 3657600"/>
                <a:gd name="connsiteY1" fmla="*/ 0 h 270934"/>
                <a:gd name="connsiteX2" fmla="*/ 3657600 w 3657600"/>
                <a:gd name="connsiteY2" fmla="*/ 270934 h 27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7600" h="270934">
                  <a:moveTo>
                    <a:pt x="0" y="270934"/>
                  </a:moveTo>
                  <a:cubicBezTo>
                    <a:pt x="563033" y="135467"/>
                    <a:pt x="1126067" y="0"/>
                    <a:pt x="1735667" y="0"/>
                  </a:cubicBezTo>
                  <a:cubicBezTo>
                    <a:pt x="2345267" y="0"/>
                    <a:pt x="3657600" y="270934"/>
                    <a:pt x="3657600" y="270934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3268191" y="1918281"/>
            <a:ext cx="2296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Patient 1 observations</a:t>
            </a:r>
            <a:endParaRPr lang="en-US" sz="1600" dirty="0"/>
          </a:p>
        </p:txBody>
      </p:sp>
      <p:sp>
        <p:nvSpPr>
          <p:cNvPr id="41" name="Oval 59"/>
          <p:cNvSpPr>
            <a:spLocks/>
          </p:cNvSpPr>
          <p:nvPr/>
        </p:nvSpPr>
        <p:spPr>
          <a:xfrm>
            <a:off x="2980141" y="2488154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59"/>
          <p:cNvSpPr>
            <a:spLocks/>
          </p:cNvSpPr>
          <p:nvPr/>
        </p:nvSpPr>
        <p:spPr>
          <a:xfrm>
            <a:off x="3399182" y="2275208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7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351" y="3853839"/>
            <a:ext cx="99322" cy="194702"/>
          </a:xfrm>
          <a:prstGeom prst="rect">
            <a:avLst/>
          </a:prstGeom>
        </p:spPr>
      </p:pic>
      <p:sp>
        <p:nvSpPr>
          <p:cNvPr id="47" name="Forme libre 46"/>
          <p:cNvSpPr/>
          <p:nvPr/>
        </p:nvSpPr>
        <p:spPr>
          <a:xfrm>
            <a:off x="1169276" y="3372541"/>
            <a:ext cx="6036733" cy="962596"/>
          </a:xfrm>
          <a:custGeom>
            <a:avLst/>
            <a:gdLst>
              <a:gd name="connsiteX0" fmla="*/ 0 w 6036733"/>
              <a:gd name="connsiteY0" fmla="*/ 334454 h 962596"/>
              <a:gd name="connsiteX1" fmla="*/ 609600 w 6036733"/>
              <a:gd name="connsiteY1" fmla="*/ 63520 h 962596"/>
              <a:gd name="connsiteX2" fmla="*/ 1422400 w 6036733"/>
              <a:gd name="connsiteY2" fmla="*/ 80454 h 962596"/>
              <a:gd name="connsiteX3" fmla="*/ 3826933 w 6036733"/>
              <a:gd name="connsiteY3" fmla="*/ 927120 h 962596"/>
              <a:gd name="connsiteX4" fmla="*/ 6036733 w 6036733"/>
              <a:gd name="connsiteY4" fmla="*/ 791654 h 9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6733" h="962596">
                <a:moveTo>
                  <a:pt x="0" y="334454"/>
                </a:moveTo>
                <a:cubicBezTo>
                  <a:pt x="186266" y="220153"/>
                  <a:pt x="372533" y="105853"/>
                  <a:pt x="609600" y="63520"/>
                </a:cubicBezTo>
                <a:cubicBezTo>
                  <a:pt x="846667" y="21187"/>
                  <a:pt x="886178" y="-63479"/>
                  <a:pt x="1422400" y="80454"/>
                </a:cubicBezTo>
                <a:cubicBezTo>
                  <a:pt x="1958622" y="224387"/>
                  <a:pt x="3057878" y="808587"/>
                  <a:pt x="3826933" y="927120"/>
                </a:cubicBezTo>
                <a:cubicBezTo>
                  <a:pt x="4595988" y="1045653"/>
                  <a:pt x="5655733" y="832576"/>
                  <a:pt x="6036733" y="791654"/>
                </a:cubicBezTo>
              </a:path>
            </a:pathLst>
          </a:custGeom>
          <a:noFill/>
          <a:ln w="31750">
            <a:solidFill>
              <a:srgbClr val="D07F09">
                <a:alpha val="91000"/>
              </a:srgb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71" descr="chronometer_turn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206" y="4532128"/>
            <a:ext cx="309471" cy="350061"/>
          </a:xfrm>
          <a:prstGeom prst="rect">
            <a:avLst/>
          </a:prstGeom>
        </p:spPr>
      </p:pic>
      <p:grpSp>
        <p:nvGrpSpPr>
          <p:cNvPr id="49" name="Group 83"/>
          <p:cNvGrpSpPr/>
          <p:nvPr/>
        </p:nvGrpSpPr>
        <p:grpSpPr>
          <a:xfrm>
            <a:off x="1487195" y="2983577"/>
            <a:ext cx="1860516" cy="753202"/>
            <a:chOff x="1207866" y="2293194"/>
            <a:chExt cx="944530" cy="460736"/>
          </a:xfrm>
        </p:grpSpPr>
        <p:pic>
          <p:nvPicPr>
            <p:cNvPr id="50" name="Picture 25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4316" y="2293194"/>
              <a:ext cx="121064" cy="138103"/>
            </a:xfrm>
            <a:prstGeom prst="rect">
              <a:avLst/>
            </a:prstGeom>
          </p:spPr>
        </p:pic>
        <p:cxnSp>
          <p:nvCxnSpPr>
            <p:cNvPr id="52" name="Straight Arrow Connector 76"/>
            <p:cNvCxnSpPr/>
            <p:nvPr/>
          </p:nvCxnSpPr>
          <p:spPr>
            <a:xfrm flipV="1">
              <a:off x="1452938" y="2469530"/>
              <a:ext cx="699458" cy="66573"/>
            </a:xfrm>
            <a:prstGeom prst="straightConnector1">
              <a:avLst/>
            </a:prstGeom>
            <a:ln>
              <a:solidFill>
                <a:srgbClr val="D07F0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77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69638" y="2293850"/>
              <a:ext cx="134228" cy="105970"/>
            </a:xfrm>
            <a:prstGeom prst="rect">
              <a:avLst/>
            </a:prstGeom>
          </p:spPr>
        </p:pic>
        <p:pic>
          <p:nvPicPr>
            <p:cNvPr id="54" name="Picture 78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7866" y="2647325"/>
              <a:ext cx="142139" cy="106605"/>
            </a:xfrm>
            <a:prstGeom prst="rect">
              <a:avLst/>
            </a:prstGeom>
          </p:spPr>
        </p:pic>
      </p:grpSp>
      <p:sp>
        <p:nvSpPr>
          <p:cNvPr id="55" name="Oval 46"/>
          <p:cNvSpPr>
            <a:spLocks noChangeAspect="1"/>
          </p:cNvSpPr>
          <p:nvPr/>
        </p:nvSpPr>
        <p:spPr>
          <a:xfrm>
            <a:off x="1879063" y="3320082"/>
            <a:ext cx="181739" cy="158272"/>
          </a:xfrm>
          <a:prstGeom prst="diamond">
            <a:avLst/>
          </a:prstGeom>
          <a:solidFill>
            <a:srgbClr val="D07F09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4" descr="chronomete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486" y="3805666"/>
            <a:ext cx="308425" cy="348880"/>
          </a:xfrm>
          <a:prstGeom prst="rect">
            <a:avLst/>
          </a:prstGeom>
        </p:spPr>
      </p:pic>
      <p:sp>
        <p:nvSpPr>
          <p:cNvPr id="57" name="Oval 46"/>
          <p:cNvSpPr>
            <a:spLocks noChangeAspect="1"/>
          </p:cNvSpPr>
          <p:nvPr/>
        </p:nvSpPr>
        <p:spPr>
          <a:xfrm>
            <a:off x="5127312" y="4232720"/>
            <a:ext cx="181739" cy="158272"/>
          </a:xfrm>
          <a:prstGeom prst="diamond">
            <a:avLst/>
          </a:prstGeom>
          <a:solidFill>
            <a:srgbClr val="D07F09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59"/>
          <p:cNvSpPr>
            <a:spLocks/>
          </p:cNvSpPr>
          <p:nvPr/>
        </p:nvSpPr>
        <p:spPr>
          <a:xfrm>
            <a:off x="5074875" y="2751009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59"/>
          <p:cNvSpPr>
            <a:spLocks/>
          </p:cNvSpPr>
          <p:nvPr/>
        </p:nvSpPr>
        <p:spPr>
          <a:xfrm>
            <a:off x="3701808" y="258620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59"/>
          <p:cNvSpPr>
            <a:spLocks/>
          </p:cNvSpPr>
          <p:nvPr/>
        </p:nvSpPr>
        <p:spPr>
          <a:xfrm>
            <a:off x="4416615" y="2586201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59"/>
          <p:cNvSpPr>
            <a:spLocks/>
          </p:cNvSpPr>
          <p:nvPr/>
        </p:nvSpPr>
        <p:spPr>
          <a:xfrm>
            <a:off x="4685206" y="3010919"/>
            <a:ext cx="142655" cy="134404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orme libre 42"/>
          <p:cNvSpPr/>
          <p:nvPr/>
        </p:nvSpPr>
        <p:spPr>
          <a:xfrm>
            <a:off x="1201940" y="2083553"/>
            <a:ext cx="6036733" cy="962596"/>
          </a:xfrm>
          <a:custGeom>
            <a:avLst/>
            <a:gdLst>
              <a:gd name="connsiteX0" fmla="*/ 0 w 6036733"/>
              <a:gd name="connsiteY0" fmla="*/ 334454 h 962596"/>
              <a:gd name="connsiteX1" fmla="*/ 609600 w 6036733"/>
              <a:gd name="connsiteY1" fmla="*/ 63520 h 962596"/>
              <a:gd name="connsiteX2" fmla="*/ 1422400 w 6036733"/>
              <a:gd name="connsiteY2" fmla="*/ 80454 h 962596"/>
              <a:gd name="connsiteX3" fmla="*/ 3826933 w 6036733"/>
              <a:gd name="connsiteY3" fmla="*/ 927120 h 962596"/>
              <a:gd name="connsiteX4" fmla="*/ 6036733 w 6036733"/>
              <a:gd name="connsiteY4" fmla="*/ 791654 h 96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36733" h="962596">
                <a:moveTo>
                  <a:pt x="0" y="334454"/>
                </a:moveTo>
                <a:cubicBezTo>
                  <a:pt x="186266" y="220153"/>
                  <a:pt x="372533" y="105853"/>
                  <a:pt x="609600" y="63520"/>
                </a:cubicBezTo>
                <a:cubicBezTo>
                  <a:pt x="846667" y="21187"/>
                  <a:pt x="886178" y="-63479"/>
                  <a:pt x="1422400" y="80454"/>
                </a:cubicBezTo>
                <a:cubicBezTo>
                  <a:pt x="1958622" y="224387"/>
                  <a:pt x="3057878" y="808587"/>
                  <a:pt x="3826933" y="927120"/>
                </a:cubicBezTo>
                <a:cubicBezTo>
                  <a:pt x="4595988" y="1045653"/>
                  <a:pt x="5655733" y="832576"/>
                  <a:pt x="6036733" y="791654"/>
                </a:cubicBezTo>
              </a:path>
            </a:pathLst>
          </a:custGeom>
          <a:noFill/>
          <a:ln w="31750">
            <a:solidFill>
              <a:srgbClr val="00B050">
                <a:alpha val="91000"/>
              </a:srgbClr>
            </a:solidFill>
            <a:prstDash val="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46"/>
          <p:cNvSpPr>
            <a:spLocks noChangeAspect="1"/>
          </p:cNvSpPr>
          <p:nvPr/>
        </p:nvSpPr>
        <p:spPr>
          <a:xfrm>
            <a:off x="2990309" y="2242198"/>
            <a:ext cx="181739" cy="158272"/>
          </a:xfrm>
          <a:prstGeom prst="diamond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4" descr="chronomete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218" y="1786366"/>
            <a:ext cx="308425" cy="348880"/>
          </a:xfrm>
          <a:prstGeom prst="rect">
            <a:avLst/>
          </a:prstGeom>
        </p:spPr>
      </p:pic>
      <p:sp>
        <p:nvSpPr>
          <p:cNvPr id="64" name="Oval 46"/>
          <p:cNvSpPr>
            <a:spLocks noChangeAspect="1"/>
          </p:cNvSpPr>
          <p:nvPr/>
        </p:nvSpPr>
        <p:spPr>
          <a:xfrm>
            <a:off x="5074875" y="2953599"/>
            <a:ext cx="181739" cy="158272"/>
          </a:xfrm>
          <a:prstGeom prst="diamond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71" descr="chronometer_turn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312" y="2359747"/>
            <a:ext cx="309471" cy="350061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 bwMode="auto">
          <a:xfrm>
            <a:off x="3104147" y="2310063"/>
            <a:ext cx="2045369" cy="697832"/>
          </a:xfrm>
          <a:custGeom>
            <a:avLst/>
            <a:gdLst>
              <a:gd name="connsiteX0" fmla="*/ 0 w 2045369"/>
              <a:gd name="connsiteY0" fmla="*/ 0 h 697832"/>
              <a:gd name="connsiteX1" fmla="*/ 553453 w 2045369"/>
              <a:gd name="connsiteY1" fmla="*/ 252663 h 697832"/>
              <a:gd name="connsiteX2" fmla="*/ 1299411 w 2045369"/>
              <a:gd name="connsiteY2" fmla="*/ 541421 h 697832"/>
              <a:gd name="connsiteX3" fmla="*/ 1768642 w 2045369"/>
              <a:gd name="connsiteY3" fmla="*/ 673769 h 697832"/>
              <a:gd name="connsiteX4" fmla="*/ 2045369 w 2045369"/>
              <a:gd name="connsiteY4" fmla="*/ 697832 h 69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5369" h="697832">
                <a:moveTo>
                  <a:pt x="0" y="0"/>
                </a:moveTo>
                <a:cubicBezTo>
                  <a:pt x="168442" y="81213"/>
                  <a:pt x="336885" y="162426"/>
                  <a:pt x="553453" y="252663"/>
                </a:cubicBezTo>
                <a:cubicBezTo>
                  <a:pt x="770022" y="342900"/>
                  <a:pt x="1096880" y="471237"/>
                  <a:pt x="1299411" y="541421"/>
                </a:cubicBezTo>
                <a:cubicBezTo>
                  <a:pt x="1501942" y="611605"/>
                  <a:pt x="1644316" y="647701"/>
                  <a:pt x="1768642" y="673769"/>
                </a:cubicBezTo>
                <a:cubicBezTo>
                  <a:pt x="1892968" y="699838"/>
                  <a:pt x="1929064" y="685801"/>
                  <a:pt x="2045369" y="697832"/>
                </a:cubicBezTo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>
            <a:glow rad="152400">
              <a:srgbClr val="92D05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116" charset="0"/>
            </a:endParaRPr>
          </a:p>
        </p:txBody>
      </p:sp>
      <p:sp>
        <p:nvSpPr>
          <p:cNvPr id="44" name="Oval 46"/>
          <p:cNvSpPr>
            <a:spLocks noChangeAspect="1"/>
          </p:cNvSpPr>
          <p:nvPr/>
        </p:nvSpPr>
        <p:spPr>
          <a:xfrm>
            <a:off x="2904105" y="3514140"/>
            <a:ext cx="181739" cy="158272"/>
          </a:xfrm>
          <a:prstGeom prst="diamond">
            <a:avLst/>
          </a:prstGeom>
          <a:solidFill>
            <a:srgbClr val="D07F09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orme libre 44"/>
          <p:cNvSpPr/>
          <p:nvPr/>
        </p:nvSpPr>
        <p:spPr bwMode="auto">
          <a:xfrm>
            <a:off x="3089679" y="3631190"/>
            <a:ext cx="2045369" cy="697832"/>
          </a:xfrm>
          <a:custGeom>
            <a:avLst/>
            <a:gdLst>
              <a:gd name="connsiteX0" fmla="*/ 0 w 2045369"/>
              <a:gd name="connsiteY0" fmla="*/ 0 h 697832"/>
              <a:gd name="connsiteX1" fmla="*/ 553453 w 2045369"/>
              <a:gd name="connsiteY1" fmla="*/ 252663 h 697832"/>
              <a:gd name="connsiteX2" fmla="*/ 1299411 w 2045369"/>
              <a:gd name="connsiteY2" fmla="*/ 541421 h 697832"/>
              <a:gd name="connsiteX3" fmla="*/ 1768642 w 2045369"/>
              <a:gd name="connsiteY3" fmla="*/ 673769 h 697832"/>
              <a:gd name="connsiteX4" fmla="*/ 2045369 w 2045369"/>
              <a:gd name="connsiteY4" fmla="*/ 697832 h 69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5369" h="697832">
                <a:moveTo>
                  <a:pt x="0" y="0"/>
                </a:moveTo>
                <a:cubicBezTo>
                  <a:pt x="168442" y="81213"/>
                  <a:pt x="336885" y="162426"/>
                  <a:pt x="553453" y="252663"/>
                </a:cubicBezTo>
                <a:cubicBezTo>
                  <a:pt x="770022" y="342900"/>
                  <a:pt x="1096880" y="471237"/>
                  <a:pt x="1299411" y="541421"/>
                </a:cubicBezTo>
                <a:cubicBezTo>
                  <a:pt x="1501942" y="611605"/>
                  <a:pt x="1644316" y="647701"/>
                  <a:pt x="1768642" y="673769"/>
                </a:cubicBezTo>
                <a:cubicBezTo>
                  <a:pt x="1892968" y="699838"/>
                  <a:pt x="1929064" y="685801"/>
                  <a:pt x="2045369" y="697832"/>
                </a:cubicBez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  <a:effectLst>
            <a:glow rad="152400">
              <a:srgbClr val="FFC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1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4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5" grpId="0" animBg="1"/>
    </p:bld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2D5C"/>
      </a:dk2>
      <a:lt2>
        <a:srgbClr val="929497"/>
      </a:lt2>
      <a:accent1>
        <a:srgbClr val="EE7B10"/>
      </a:accent1>
      <a:accent2>
        <a:srgbClr val="5A90A8"/>
      </a:accent2>
      <a:accent3>
        <a:srgbClr val="FFFFFF"/>
      </a:accent3>
      <a:accent4>
        <a:srgbClr val="000000"/>
      </a:accent4>
      <a:accent5>
        <a:srgbClr val="F5BFAA"/>
      </a:accent5>
      <a:accent6>
        <a:srgbClr val="518298"/>
      </a:accent6>
      <a:hlink>
        <a:srgbClr val="BFC5D8"/>
      </a:hlink>
      <a:folHlink>
        <a:srgbClr val="B2B2B2"/>
      </a:folHlink>
    </a:clrScheme>
    <a:fontScheme name="Nouvelle pré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1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116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2D5C"/>
        </a:dk2>
        <a:lt2>
          <a:srgbClr val="929497"/>
        </a:lt2>
        <a:accent1>
          <a:srgbClr val="EE7B10"/>
        </a:accent1>
        <a:accent2>
          <a:srgbClr val="5A90A8"/>
        </a:accent2>
        <a:accent3>
          <a:srgbClr val="FFFFFF"/>
        </a:accent3>
        <a:accent4>
          <a:srgbClr val="000000"/>
        </a:accent4>
        <a:accent5>
          <a:srgbClr val="F5BFAA"/>
        </a:accent5>
        <a:accent6>
          <a:srgbClr val="518298"/>
        </a:accent6>
        <a:hlink>
          <a:srgbClr val="BFC5D8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2442</TotalTime>
  <Words>1351</Words>
  <Application>Microsoft Macintosh PowerPoint</Application>
  <PresentationFormat>Grand écran</PresentationFormat>
  <Paragraphs>247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Calibri</vt:lpstr>
      <vt:lpstr>Mangal</vt:lpstr>
      <vt:lpstr>ＭＳ Ｐゴシック</vt:lpstr>
      <vt:lpstr>Nexa Bold</vt:lpstr>
      <vt:lpstr>Tahoma</vt:lpstr>
      <vt:lpstr>Times</vt:lpstr>
      <vt:lpstr>Wingdings</vt:lpstr>
      <vt:lpstr>Arial</vt:lpstr>
      <vt:lpstr>Nouvelle présentation</vt:lpstr>
      <vt:lpstr>Présentation PowerPoint</vt:lpstr>
      <vt:lpstr>Introduction</vt:lpstr>
      <vt:lpstr>Patient Selection</vt:lpstr>
      <vt:lpstr>Model</vt:lpstr>
      <vt:lpstr>Theory : A bayesian non-linear mixed effect model</vt:lpstr>
      <vt:lpstr>Theory : A bayesian non-linear mixed effect model</vt:lpstr>
      <vt:lpstr>Theory : A bayesian non-linear mixed effect model</vt:lpstr>
      <vt:lpstr>Theory : A bayesian non-linear mixed effect model</vt:lpstr>
      <vt:lpstr>Theory : A bayesian non-linear mixed effect model</vt:lpstr>
      <vt:lpstr>Theory : A bayesian non-linear mixed effect model</vt:lpstr>
      <vt:lpstr>Theory : A bayesian non-linear mixed effect model</vt:lpstr>
      <vt:lpstr>Theory : A bayesian non-linear mixed effect model</vt:lpstr>
      <vt:lpstr>Results : Average trajectory of motor signs</vt:lpstr>
      <vt:lpstr>Results : Distribution of motor signs occurence</vt:lpstr>
      <vt:lpstr>Results : Distribution of motor signs occurence</vt:lpstr>
      <vt:lpstr>Discussion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45</cp:revision>
  <dcterms:created xsi:type="dcterms:W3CDTF">2019-03-21T16:27:57Z</dcterms:created>
  <dcterms:modified xsi:type="dcterms:W3CDTF">2019-03-28T08:30:42Z</dcterms:modified>
</cp:coreProperties>
</file>