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77" r:id="rId5"/>
    <p:sldId id="266" r:id="rId6"/>
    <p:sldId id="274" r:id="rId7"/>
    <p:sldId id="262" r:id="rId8"/>
    <p:sldId id="272" r:id="rId9"/>
    <p:sldId id="260" r:id="rId10"/>
    <p:sldId id="259" r:id="rId11"/>
    <p:sldId id="261" r:id="rId12"/>
    <p:sldId id="265" r:id="rId13"/>
    <p:sldId id="269" r:id="rId14"/>
    <p:sldId id="263" r:id="rId15"/>
    <p:sldId id="267" r:id="rId16"/>
    <p:sldId id="268" r:id="rId17"/>
    <p:sldId id="270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BFDE"/>
    <a:srgbClr val="FBC6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80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697E6D-F1AC-496E-8DC7-3E0884FF5EFF}" type="datetimeFigureOut">
              <a:rPr lang="fr-FR" smtClean="0"/>
              <a:t>17/04/2019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765C-17EC-4786-9B60-DEA71B42EB5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3605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B0765C-17EC-4786-9B60-DEA71B42EB51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1244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seanoe.org/data/00486/59768/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mailto:fraunie@univ-tln.fr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metsoc.org/doi/full/10.1175/JTECH-D-13-00055.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s10546-018-0376-0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i.org/10.1175/JPO-D-14-0116.1" TargetMode="External"/><Relationship Id="rId4" Type="http://schemas.openxmlformats.org/officeDocument/2006/relationships/hyperlink" Target="https://doi.org/10.1175/JPO-D-12-0173.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"/>
            <a:ext cx="7772400" cy="147002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lang="fr-FR" sz="3600" dirty="0" smtClean="0"/>
              <a:t>Air-</a:t>
            </a:r>
            <a:r>
              <a:rPr lang="fr-FR" sz="3600" dirty="0" err="1" smtClean="0"/>
              <a:t>Sea</a:t>
            </a:r>
            <a:r>
              <a:rPr lang="fr-FR" sz="3600" dirty="0" smtClean="0"/>
              <a:t> Turbulent Fluxes and </a:t>
            </a:r>
            <a:r>
              <a:rPr lang="fr-FR" sz="3600" dirty="0" err="1" smtClean="0"/>
              <a:t>Upper-Ocean</a:t>
            </a:r>
            <a:r>
              <a:rPr lang="fr-FR" sz="3600" dirty="0" smtClean="0"/>
              <a:t> </a:t>
            </a:r>
            <a:r>
              <a:rPr lang="fr-FR" sz="3600" dirty="0" err="1" smtClean="0"/>
              <a:t>Currents</a:t>
            </a:r>
            <a:r>
              <a:rPr lang="fr-FR" sz="3600" dirty="0" smtClean="0"/>
              <a:t> </a:t>
            </a:r>
            <a:r>
              <a:rPr lang="fr-FR" sz="3600" dirty="0" err="1" smtClean="0"/>
              <a:t>during</a:t>
            </a:r>
            <a:r>
              <a:rPr lang="fr-FR" sz="3600" dirty="0" smtClean="0"/>
              <a:t> the TURBORADAR-TURBIDENT </a:t>
            </a:r>
            <a:r>
              <a:rPr lang="fr-FR" sz="3600" dirty="0" err="1" smtClean="0"/>
              <a:t>Experiments</a:t>
            </a:r>
            <a:endParaRPr lang="fr-F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1981200"/>
            <a:ext cx="6781800" cy="1295400"/>
          </a:xfrm>
        </p:spPr>
        <p:txBody>
          <a:bodyPr>
            <a:noAutofit/>
          </a:bodyPr>
          <a:lstStyle/>
          <a:p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Denis Bourras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Alexei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Sentchev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Hubert Branger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Rosalie Fuchs</a:t>
            </a:r>
            <a:r>
              <a:rPr lang="fr-F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Ivane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Pairaud</a:t>
            </a:r>
            <a:r>
              <a:rPr lang="fr-F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Philippe Fraunié</a:t>
            </a:r>
            <a:r>
              <a:rPr lang="fr-F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Christophe Yohia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Christopher Luneau</a:t>
            </a:r>
            <a:r>
              <a:rPr lang="fr-F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Céline Quentin</a:t>
            </a:r>
            <a:r>
              <a:rPr lang="fr-FR" sz="20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2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and Jean-Luc Devenon</a:t>
            </a:r>
            <a:r>
              <a:rPr lang="fr-FR" sz="20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fr-FR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228600" y="3505200"/>
            <a:ext cx="8610600" cy="2743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7400" dirty="0" smtClean="0"/>
              <a:t>EGU2019-14294</a:t>
            </a:r>
          </a:p>
          <a:p>
            <a:endParaRPr lang="fr-FR" dirty="0" smtClean="0"/>
          </a:p>
          <a:p>
            <a:pPr algn="just"/>
            <a:r>
              <a:rPr lang="fr-FR" sz="3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Aix-Marseille </a:t>
            </a:r>
            <a:r>
              <a:rPr lang="fr-FR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University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Mediterranean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Institute of </a:t>
            </a:r>
            <a:r>
              <a:rPr lang="fr-FR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Ocean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35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Physics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Marseille, France</a:t>
            </a:r>
          </a:p>
          <a:p>
            <a:pPr algn="just"/>
            <a:r>
              <a:rPr lang="fr-FR" sz="3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Laboratoire </a:t>
            </a:r>
            <a:r>
              <a:rPr lang="fr-FR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d'Océanologie et Géosciences Université du Littoral - Côte d'Opale CNRS UMR 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8187, France </a:t>
            </a:r>
          </a:p>
          <a:p>
            <a:pPr algn="just"/>
            <a:r>
              <a:rPr lang="fr-FR" sz="3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  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Institut </a:t>
            </a:r>
            <a:r>
              <a:rPr lang="fr-FR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 Recherche Phénomènes Hors Equilibre AMU CNRS UMR 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7342, France</a:t>
            </a:r>
            <a:endParaRPr lang="fr-FR" sz="3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just"/>
            <a:r>
              <a:rPr lang="fr-FR" sz="3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IFREMER LERPAC, 83507-F La-Seyne-sur-Mer, 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France</a:t>
            </a:r>
          </a:p>
          <a:p>
            <a:pPr algn="just"/>
            <a:r>
              <a:rPr lang="fr-FR" sz="35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5  </a:t>
            </a:r>
            <a:r>
              <a:rPr lang="de-DE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OSU Institut Pytheas UMS 3470</a:t>
            </a:r>
            <a:r>
              <a:rPr lang="fr-FR" sz="3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fr-FR" sz="3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Marseille, France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803955"/>
            <a:ext cx="2539683" cy="88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986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/>
          <p:cNvSpPr/>
          <p:nvPr/>
        </p:nvSpPr>
        <p:spPr>
          <a:xfrm>
            <a:off x="152400" y="115669"/>
            <a:ext cx="8762999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I.4 EC estimation method</a:t>
            </a:r>
            <a:endParaRPr lang="en-US" sz="500" dirty="0" smtClean="0"/>
          </a:p>
          <a:p>
            <a:pPr algn="ctr"/>
            <a:r>
              <a:rPr lang="en-US" dirty="0" smtClean="0"/>
              <a:t>With a wave follower, </a:t>
            </a:r>
            <a:r>
              <a:rPr lang="en-US" dirty="0" smtClean="0">
                <a:solidFill>
                  <a:srgbClr val="FF0000"/>
                </a:solidFill>
              </a:rPr>
              <a:t>a total stress </a:t>
            </a:r>
            <a:r>
              <a:rPr lang="en-US" dirty="0" smtClean="0"/>
              <a:t>(turbulent + wave-induced) is measured</a:t>
            </a:r>
          </a:p>
          <a:p>
            <a:pPr algn="ctr"/>
            <a:r>
              <a:rPr lang="en-US" dirty="0" smtClean="0"/>
              <a:t>(Hara &amp; Sullivan, 2015, p880)</a:t>
            </a:r>
          </a:p>
        </p:txBody>
      </p:sp>
      <p:sp>
        <p:nvSpPr>
          <p:cNvPr id="2" name="Freeform 1"/>
          <p:cNvSpPr/>
          <p:nvPr/>
        </p:nvSpPr>
        <p:spPr>
          <a:xfrm>
            <a:off x="713232" y="2059138"/>
            <a:ext cx="7434072" cy="1741822"/>
          </a:xfrm>
          <a:custGeom>
            <a:avLst/>
            <a:gdLst>
              <a:gd name="connsiteX0" fmla="*/ 0 w 7434072"/>
              <a:gd name="connsiteY0" fmla="*/ 1321094 h 1741822"/>
              <a:gd name="connsiteX1" fmla="*/ 768096 w 7434072"/>
              <a:gd name="connsiteY1" fmla="*/ 360974 h 1741822"/>
              <a:gd name="connsiteX2" fmla="*/ 1481328 w 7434072"/>
              <a:gd name="connsiteY2" fmla="*/ 406694 h 1741822"/>
              <a:gd name="connsiteX3" fmla="*/ 2596896 w 7434072"/>
              <a:gd name="connsiteY3" fmla="*/ 1348526 h 1741822"/>
              <a:gd name="connsiteX4" fmla="*/ 3502152 w 7434072"/>
              <a:gd name="connsiteY4" fmla="*/ 1741718 h 1741822"/>
              <a:gd name="connsiteX5" fmla="*/ 4663440 w 7434072"/>
              <a:gd name="connsiteY5" fmla="*/ 1375958 h 1741822"/>
              <a:gd name="connsiteX6" fmla="*/ 5623560 w 7434072"/>
              <a:gd name="connsiteY6" fmla="*/ 397550 h 1741822"/>
              <a:gd name="connsiteX7" fmla="*/ 6245352 w 7434072"/>
              <a:gd name="connsiteY7" fmla="*/ 4358 h 1741822"/>
              <a:gd name="connsiteX8" fmla="*/ 6812280 w 7434072"/>
              <a:gd name="connsiteY8" fmla="*/ 232958 h 1741822"/>
              <a:gd name="connsiteX9" fmla="*/ 7434072 w 7434072"/>
              <a:gd name="connsiteY9" fmla="*/ 909614 h 174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4072" h="1741822">
                <a:moveTo>
                  <a:pt x="0" y="1321094"/>
                </a:moveTo>
                <a:cubicBezTo>
                  <a:pt x="260604" y="917234"/>
                  <a:pt x="521208" y="513374"/>
                  <a:pt x="768096" y="360974"/>
                </a:cubicBezTo>
                <a:cubicBezTo>
                  <a:pt x="1014984" y="208574"/>
                  <a:pt x="1176528" y="242102"/>
                  <a:pt x="1481328" y="406694"/>
                </a:cubicBezTo>
                <a:cubicBezTo>
                  <a:pt x="1786128" y="571286"/>
                  <a:pt x="2260092" y="1126022"/>
                  <a:pt x="2596896" y="1348526"/>
                </a:cubicBezTo>
                <a:cubicBezTo>
                  <a:pt x="2933700" y="1571030"/>
                  <a:pt x="3157728" y="1737146"/>
                  <a:pt x="3502152" y="1741718"/>
                </a:cubicBezTo>
                <a:cubicBezTo>
                  <a:pt x="3846576" y="1746290"/>
                  <a:pt x="4309872" y="1599986"/>
                  <a:pt x="4663440" y="1375958"/>
                </a:cubicBezTo>
                <a:cubicBezTo>
                  <a:pt x="5017008" y="1151930"/>
                  <a:pt x="5359908" y="626150"/>
                  <a:pt x="5623560" y="397550"/>
                </a:cubicBezTo>
                <a:cubicBezTo>
                  <a:pt x="5887212" y="168950"/>
                  <a:pt x="6047232" y="31790"/>
                  <a:pt x="6245352" y="4358"/>
                </a:cubicBezTo>
                <a:cubicBezTo>
                  <a:pt x="6443472" y="-23074"/>
                  <a:pt x="6614160" y="82082"/>
                  <a:pt x="6812280" y="232958"/>
                </a:cubicBezTo>
                <a:cubicBezTo>
                  <a:pt x="7010400" y="383834"/>
                  <a:pt x="7222236" y="646724"/>
                  <a:pt x="7434072" y="9096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 3"/>
          <p:cNvSpPr/>
          <p:nvPr/>
        </p:nvSpPr>
        <p:spPr>
          <a:xfrm>
            <a:off x="719328" y="1447800"/>
            <a:ext cx="7434072" cy="1741822"/>
          </a:xfrm>
          <a:custGeom>
            <a:avLst/>
            <a:gdLst>
              <a:gd name="connsiteX0" fmla="*/ 0 w 7434072"/>
              <a:gd name="connsiteY0" fmla="*/ 1321094 h 1741822"/>
              <a:gd name="connsiteX1" fmla="*/ 768096 w 7434072"/>
              <a:gd name="connsiteY1" fmla="*/ 360974 h 1741822"/>
              <a:gd name="connsiteX2" fmla="*/ 1481328 w 7434072"/>
              <a:gd name="connsiteY2" fmla="*/ 406694 h 1741822"/>
              <a:gd name="connsiteX3" fmla="*/ 2596896 w 7434072"/>
              <a:gd name="connsiteY3" fmla="*/ 1348526 h 1741822"/>
              <a:gd name="connsiteX4" fmla="*/ 3502152 w 7434072"/>
              <a:gd name="connsiteY4" fmla="*/ 1741718 h 1741822"/>
              <a:gd name="connsiteX5" fmla="*/ 4663440 w 7434072"/>
              <a:gd name="connsiteY5" fmla="*/ 1375958 h 1741822"/>
              <a:gd name="connsiteX6" fmla="*/ 5623560 w 7434072"/>
              <a:gd name="connsiteY6" fmla="*/ 397550 h 1741822"/>
              <a:gd name="connsiteX7" fmla="*/ 6245352 w 7434072"/>
              <a:gd name="connsiteY7" fmla="*/ 4358 h 1741822"/>
              <a:gd name="connsiteX8" fmla="*/ 6812280 w 7434072"/>
              <a:gd name="connsiteY8" fmla="*/ 232958 h 1741822"/>
              <a:gd name="connsiteX9" fmla="*/ 7434072 w 7434072"/>
              <a:gd name="connsiteY9" fmla="*/ 909614 h 174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4072" h="1741822">
                <a:moveTo>
                  <a:pt x="0" y="1321094"/>
                </a:moveTo>
                <a:cubicBezTo>
                  <a:pt x="260604" y="917234"/>
                  <a:pt x="521208" y="513374"/>
                  <a:pt x="768096" y="360974"/>
                </a:cubicBezTo>
                <a:cubicBezTo>
                  <a:pt x="1014984" y="208574"/>
                  <a:pt x="1176528" y="242102"/>
                  <a:pt x="1481328" y="406694"/>
                </a:cubicBezTo>
                <a:cubicBezTo>
                  <a:pt x="1786128" y="571286"/>
                  <a:pt x="2260092" y="1126022"/>
                  <a:pt x="2596896" y="1348526"/>
                </a:cubicBezTo>
                <a:cubicBezTo>
                  <a:pt x="2933700" y="1571030"/>
                  <a:pt x="3157728" y="1737146"/>
                  <a:pt x="3502152" y="1741718"/>
                </a:cubicBezTo>
                <a:cubicBezTo>
                  <a:pt x="3846576" y="1746290"/>
                  <a:pt x="4309872" y="1599986"/>
                  <a:pt x="4663440" y="1375958"/>
                </a:cubicBezTo>
                <a:cubicBezTo>
                  <a:pt x="5017008" y="1151930"/>
                  <a:pt x="5359908" y="626150"/>
                  <a:pt x="5623560" y="397550"/>
                </a:cubicBezTo>
                <a:cubicBezTo>
                  <a:pt x="5887212" y="168950"/>
                  <a:pt x="6047232" y="31790"/>
                  <a:pt x="6245352" y="4358"/>
                </a:cubicBezTo>
                <a:cubicBezTo>
                  <a:pt x="6443472" y="-23074"/>
                  <a:pt x="6614160" y="82082"/>
                  <a:pt x="6812280" y="232958"/>
                </a:cubicBezTo>
                <a:cubicBezTo>
                  <a:pt x="7010400" y="383834"/>
                  <a:pt x="7222236" y="646724"/>
                  <a:pt x="7434072" y="909614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Straight Arrow Connector 5"/>
          <p:cNvCxnSpPr>
            <a:stCxn id="2" idx="0"/>
          </p:cNvCxnSpPr>
          <p:nvPr/>
        </p:nvCxnSpPr>
        <p:spPr>
          <a:xfrm flipV="1">
            <a:off x="713232" y="1315998"/>
            <a:ext cx="6096" cy="206423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96064" y="2590800"/>
                <a:ext cx="54213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0.1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064" y="2590800"/>
                <a:ext cx="54213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28600" y="1383268"/>
            <a:ext cx="455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k </a:t>
            </a:r>
            <a:r>
              <a:rPr lang="fr-FR" dirty="0">
                <a:sym typeface="Symbol"/>
              </a:rPr>
              <a:t></a:t>
            </a:r>
            <a:endParaRPr lang="fr-FR" dirty="0"/>
          </a:p>
        </p:txBody>
      </p:sp>
      <p:grpSp>
        <p:nvGrpSpPr>
          <p:cNvPr id="26" name="Group 25"/>
          <p:cNvGrpSpPr/>
          <p:nvPr/>
        </p:nvGrpSpPr>
        <p:grpSpPr>
          <a:xfrm rot="1342917">
            <a:off x="3568172" y="2874057"/>
            <a:ext cx="869053" cy="879824"/>
            <a:chOff x="3276600" y="457200"/>
            <a:chExt cx="1066800" cy="10668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276600" y="1295400"/>
              <a:ext cx="228600" cy="228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5200" y="1524000"/>
              <a:ext cx="6096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14800" y="1295400"/>
              <a:ext cx="228600" cy="228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76600" y="1295400"/>
              <a:ext cx="1066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810000" y="685800"/>
              <a:ext cx="0" cy="609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3716221" y="457200"/>
              <a:ext cx="169979" cy="428058"/>
            </a:xfrm>
            <a:custGeom>
              <a:avLst/>
              <a:gdLst>
                <a:gd name="connsiteX0" fmla="*/ 129637 w 339958"/>
                <a:gd name="connsiteY0" fmla="*/ 27772 h 721006"/>
                <a:gd name="connsiteX1" fmla="*/ 339949 w 339958"/>
                <a:gd name="connsiteY1" fmla="*/ 155788 h 721006"/>
                <a:gd name="connsiteX2" fmla="*/ 120493 w 339958"/>
                <a:gd name="connsiteY2" fmla="*/ 393532 h 721006"/>
                <a:gd name="connsiteX3" fmla="*/ 1621 w 339958"/>
                <a:gd name="connsiteY3" fmla="*/ 512404 h 721006"/>
                <a:gd name="connsiteX4" fmla="*/ 202789 w 339958"/>
                <a:gd name="connsiteY4" fmla="*/ 704428 h 721006"/>
                <a:gd name="connsiteX5" fmla="*/ 129637 w 339958"/>
                <a:gd name="connsiteY5" fmla="*/ 27772 h 72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58" h="721006">
                  <a:moveTo>
                    <a:pt x="129637" y="27772"/>
                  </a:moveTo>
                  <a:cubicBezTo>
                    <a:pt x="152497" y="-63668"/>
                    <a:pt x="341473" y="94828"/>
                    <a:pt x="339949" y="155788"/>
                  </a:cubicBezTo>
                  <a:cubicBezTo>
                    <a:pt x="338425" y="216748"/>
                    <a:pt x="176881" y="334096"/>
                    <a:pt x="120493" y="393532"/>
                  </a:cubicBezTo>
                  <a:cubicBezTo>
                    <a:pt x="64105" y="452968"/>
                    <a:pt x="-12095" y="460588"/>
                    <a:pt x="1621" y="512404"/>
                  </a:cubicBezTo>
                  <a:cubicBezTo>
                    <a:pt x="15337" y="564220"/>
                    <a:pt x="179929" y="782152"/>
                    <a:pt x="202789" y="704428"/>
                  </a:cubicBezTo>
                  <a:cubicBezTo>
                    <a:pt x="225649" y="626704"/>
                    <a:pt x="106777" y="119212"/>
                    <a:pt x="129637" y="27772"/>
                  </a:cubicBezTo>
                  <a:close/>
                </a:path>
              </a:pathLst>
            </a:custGeom>
            <a:scene3d>
              <a:camera prst="orthographicFront">
                <a:rot lat="0" lon="20999997" rev="19799999"/>
              </a:camera>
              <a:lightRig rig="threePt" dir="t"/>
            </a:scene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76200" y="4397276"/>
            <a:ext cx="5181600" cy="2031325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Motion correction for the vertical wind component </a:t>
            </a:r>
            <a:r>
              <a:rPr lang="en-US" i="1" dirty="0" smtClean="0"/>
              <a:t>w</a:t>
            </a:r>
            <a:r>
              <a:rPr lang="en-US" dirty="0" smtClean="0"/>
              <a:t>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is required or not</a:t>
            </a:r>
            <a:r>
              <a:rPr lang="en-US" dirty="0" smtClean="0"/>
              <a:t>, depending on wave steepness</a:t>
            </a:r>
            <a:r>
              <a:rPr lang="en-US" baseline="30000" dirty="0" smtClean="0"/>
              <a:t>(*)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The co-spectrum maximum peak may occasionally be 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shifted toward large values of </a:t>
            </a:r>
            <a:r>
              <a:rPr lang="en-US" i="1" dirty="0" err="1" smtClean="0">
                <a:solidFill>
                  <a:schemeClr val="bg2">
                    <a:lumMod val="50000"/>
                  </a:schemeClr>
                </a:solidFill>
              </a:rPr>
              <a:t>fz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/U</a:t>
            </a:r>
            <a:r>
              <a:rPr lang="en-US" dirty="0" smtClean="0"/>
              <a:t>, suggesting that </a:t>
            </a:r>
            <a:r>
              <a:rPr lang="en-US" dirty="0" err="1" smtClean="0"/>
              <a:t>Kaimal</a:t>
            </a:r>
            <a:r>
              <a:rPr lang="en-US" dirty="0" smtClean="0"/>
              <a:t> (1972) normalization may have to account for wave characteristics</a:t>
            </a:r>
            <a:r>
              <a:rPr lang="en-US" baseline="30000" dirty="0"/>
              <a:t> (*)</a:t>
            </a:r>
            <a:endParaRPr lang="en-US" dirty="0" smtClean="0"/>
          </a:p>
        </p:txBody>
      </p:sp>
      <p:pic>
        <p:nvPicPr>
          <p:cNvPr id="3076" name="Picture 4" descr="D:\travail\revision_soumise_le10032019\Figure_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6" t="71112" b="12764"/>
          <a:stretch/>
        </p:blipFill>
        <p:spPr bwMode="auto">
          <a:xfrm>
            <a:off x="5257800" y="4419598"/>
            <a:ext cx="3828512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travail\revision_soumise_le10032019\Figure_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153" r="8544" b="69262"/>
          <a:stretch/>
        </p:blipFill>
        <p:spPr bwMode="auto">
          <a:xfrm>
            <a:off x="4953000" y="1259559"/>
            <a:ext cx="4038601" cy="313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travail\revision_soumise_le10032019\Figure_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" t="74501" r="92186" b="14523"/>
          <a:stretch/>
        </p:blipFill>
        <p:spPr bwMode="auto">
          <a:xfrm>
            <a:off x="4724400" y="1676400"/>
            <a:ext cx="37053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5094932" y="2667004"/>
            <a:ext cx="2220268" cy="259079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4001198"/>
            <a:ext cx="2079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Additional remarks :</a:t>
            </a:r>
            <a:endParaRPr lang="fr-FR" dirty="0"/>
          </a:p>
        </p:txBody>
      </p:sp>
      <p:sp>
        <p:nvSpPr>
          <p:cNvPr id="23" name="Rectangle 22"/>
          <p:cNvSpPr/>
          <p:nvPr/>
        </p:nvSpPr>
        <p:spPr>
          <a:xfrm>
            <a:off x="6096" y="6475952"/>
            <a:ext cx="476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(*)</a:t>
            </a:r>
            <a:r>
              <a:rPr lang="en-US" dirty="0" smtClean="0"/>
              <a:t> </a:t>
            </a:r>
            <a:r>
              <a:rPr lang="en-US" dirty="0" err="1" smtClean="0"/>
              <a:t>Bourras</a:t>
            </a:r>
            <a:r>
              <a:rPr lang="en-US" dirty="0" smtClean="0"/>
              <a:t> et al. (2019, in revision at JGR Oceans)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5287316" y="1154668"/>
            <a:ext cx="3704284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 smtClean="0"/>
              <a:t>Co-spectra from STRASSE 2012 data</a:t>
            </a:r>
            <a:r>
              <a:rPr lang="en-US" baseline="30000" dirty="0" smtClean="0"/>
              <a:t>(*)</a:t>
            </a:r>
            <a:endParaRPr lang="fr-FR" baseline="300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6972300" y="1567934"/>
            <a:ext cx="38100" cy="254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353300" y="1567934"/>
            <a:ext cx="38100" cy="254686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991350" y="1752600"/>
            <a:ext cx="36195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6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105" b="23987"/>
          <a:stretch/>
        </p:blipFill>
        <p:spPr>
          <a:xfrm>
            <a:off x="5410201" y="2045804"/>
            <a:ext cx="3389375" cy="31854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52400" y="115669"/>
                <a:ext cx="8762999" cy="1538883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50000"/>
                      </a:schemeClr>
                    </a:solidFill>
                  </a:rPr>
                  <a:t>I.5 ID estimation method</a:t>
                </a:r>
              </a:p>
              <a:p>
                <a:endParaRPr lang="en-US" sz="2400" b="1" baseline="-250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algn="just"/>
                <a:r>
                  <a:rPr lang="en-US" dirty="0" smtClean="0"/>
                  <a:t>Dissipation of turbulence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0000"/>
                        </a:solidFill>
                        <a:latin typeface="Cambria Math"/>
                      </a:rPr>
                      <m:t>𝜀</m:t>
                    </m:r>
                  </m:oMath>
                </a14:m>
                <a:r>
                  <a:rPr lang="en-US" dirty="0" smtClean="0"/>
                  <a:t> is </a:t>
                </a:r>
                <a:r>
                  <a:rPr lang="en-US" dirty="0" smtClean="0">
                    <a:solidFill>
                      <a:schemeClr val="accent6"/>
                    </a:solidFill>
                  </a:rPr>
                  <a:t>reduced </a:t>
                </a:r>
                <a:r>
                  <a:rPr lang="en-US" dirty="0" smtClean="0"/>
                  <a:t>close to the surface. 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dirty="0" smtClean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/>
                      </a:rPr>
                      <m:t>=0 </m:t>
                    </m:r>
                  </m:oMath>
                </a14:m>
                <a:r>
                  <a:rPr lang="en-US" dirty="0" smtClean="0"/>
                  <a:t>then the turbulent stress is estimated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fr-FR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if</m:t>
                        </m:r>
                        <m:r>
                          <a:rPr lang="fr-FR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 </m:t>
                        </m:r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  <m:r>
                      <a:rPr lang="fr-FR" b="0" i="1" smtClean="0">
                        <a:solidFill>
                          <a:srgbClr val="C00000"/>
                        </a:solidFill>
                        <a:latin typeface="Cambria Math"/>
                      </a:rPr>
                      <m:t>=0.4</m:t>
                    </m:r>
                  </m:oMath>
                </a14:m>
                <a:r>
                  <a:rPr lang="en-US" dirty="0" smtClean="0"/>
                  <a:t> then the total flux is retrieved (wave-pressure term in the TKE equation) </a:t>
                </a:r>
                <a:endParaRPr lang="fr-FR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5669"/>
                <a:ext cx="8762999" cy="1538883"/>
              </a:xfrm>
              <a:prstGeom prst="rect">
                <a:avLst/>
              </a:prstGeom>
              <a:blipFill rotWithShape="1">
                <a:blip r:embed="rId3"/>
                <a:stretch>
                  <a:fillRect l="-973" t="-2756" b="-511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Connector 28"/>
          <p:cNvCxnSpPr/>
          <p:nvPr/>
        </p:nvCxnSpPr>
        <p:spPr>
          <a:xfrm flipV="1">
            <a:off x="6324600" y="3581400"/>
            <a:ext cx="2209800" cy="22480"/>
          </a:xfrm>
          <a:prstGeom prst="line">
            <a:avLst/>
          </a:prstGeom>
          <a:ln>
            <a:prstDash val="dash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152400" y="3981271"/>
                <a:ext cx="5562599" cy="1200329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/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  <m:r>
                      <a:rPr lang="fr-FR" i="1">
                        <a:solidFill>
                          <a:srgbClr val="C00000"/>
                        </a:solidFill>
                        <a:latin typeface="Cambria Math"/>
                      </a:rPr>
                      <m:t>=0</m:t>
                    </m:r>
                  </m:oMath>
                </a14:m>
                <a:r>
                  <a:rPr lang="en-US" dirty="0" smtClean="0"/>
                  <a:t>, the ID </a:t>
                </a:r>
                <a:r>
                  <a:rPr lang="en-US" dirty="0"/>
                  <a:t>u</a:t>
                </a:r>
                <a:r>
                  <a:rPr lang="en-US" baseline="-25000" dirty="0" smtClean="0"/>
                  <a:t>* </a:t>
                </a:r>
                <a:r>
                  <a:rPr lang="en-US" dirty="0" smtClean="0"/>
                  <a:t>estimates (derived from the </a:t>
                </a:r>
                <a:r>
                  <a:rPr lang="en-US" dirty="0">
                    <a:solidFill>
                      <a:srgbClr val="00B0F0"/>
                    </a:solidFill>
                  </a:rPr>
                  <a:t>wind variance frequency spectrum </a:t>
                </a:r>
                <a:r>
                  <a:rPr lang="en-US" dirty="0"/>
                  <a:t>in the inertial sub-range) </a:t>
                </a:r>
                <a:r>
                  <a:rPr lang="en-US" dirty="0" smtClean="0"/>
                  <a:t>correspond to </a:t>
                </a:r>
                <a:r>
                  <a:rPr lang="en-US" dirty="0" smtClean="0">
                    <a:solidFill>
                      <a:schemeClr val="accent2"/>
                    </a:solidFill>
                  </a:rPr>
                  <a:t>pure turbulence </a:t>
                </a:r>
                <a:r>
                  <a:rPr lang="en-US" dirty="0" smtClean="0"/>
                  <a:t>: they are underestimated compared to EC estimates</a:t>
                </a:r>
                <a:r>
                  <a:rPr lang="en-US" baseline="30000" dirty="0" smtClean="0"/>
                  <a:t> (*)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981271"/>
                <a:ext cx="5562599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548" t="-2538" r="-1316" b="-710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/>
          <p:cNvSpPr/>
          <p:nvPr/>
        </p:nvSpPr>
        <p:spPr>
          <a:xfrm>
            <a:off x="4876800" y="5248776"/>
            <a:ext cx="4233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 smtClean="0"/>
              <a:t>Above figure from Hara and Sullivan (2015)</a:t>
            </a:r>
          </a:p>
          <a:p>
            <a:pPr algn="ctr"/>
            <a:r>
              <a:rPr lang="en-US" sz="1600" dirty="0" smtClean="0"/>
              <a:t>Colored lines denote different parameterizations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62207" y="5879068"/>
                <a:ext cx="6619593" cy="36933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r>
                  <a:rPr lang="en-US" dirty="0" smtClean="0"/>
                  <a:t>Wave-pressure term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C00000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C00000"/>
                    </a:solidFill>
                  </a:rPr>
                  <a:t> = 0.4 </a:t>
                </a:r>
                <a:r>
                  <a:rPr lang="en-US" dirty="0" smtClean="0"/>
                  <a:t>was evaluated on seven data sets </a:t>
                </a:r>
                <a:r>
                  <a:rPr lang="en-US" baseline="30000" dirty="0" smtClean="0"/>
                  <a:t>(*)</a:t>
                </a:r>
                <a:r>
                  <a:rPr lang="en-US" dirty="0" smtClean="0"/>
                  <a:t> </a:t>
                </a:r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207" y="5879068"/>
                <a:ext cx="6619593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829" t="-8197" b="-2459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/>
          <p:cNvCxnSpPr/>
          <p:nvPr/>
        </p:nvCxnSpPr>
        <p:spPr>
          <a:xfrm>
            <a:off x="7772400" y="2045804"/>
            <a:ext cx="0" cy="2535236"/>
          </a:xfrm>
          <a:prstGeom prst="line">
            <a:avLst/>
          </a:prstGeom>
          <a:ln>
            <a:prstDash val="dash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7467600" y="3245359"/>
            <a:ext cx="533400" cy="56464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46" name="Group 45"/>
          <p:cNvGrpSpPr/>
          <p:nvPr/>
        </p:nvGrpSpPr>
        <p:grpSpPr>
          <a:xfrm>
            <a:off x="228600" y="2008512"/>
            <a:ext cx="4207340" cy="1493413"/>
            <a:chOff x="152400" y="2362200"/>
            <a:chExt cx="4207340" cy="1493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684174" y="2362200"/>
                  <a:ext cx="2465931" cy="87344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𝜀</m:t>
                        </m:r>
                        <m:r>
                          <a:rPr lang="en-US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𝑈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fr-FR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𝑓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174" y="2362200"/>
                  <a:ext cx="2465931" cy="87344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41185" y="3325488"/>
                  <a:ext cx="3618555" cy="4946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𝜀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>
                                        <a:latin typeface="Cambria Math"/>
                                        <a:ea typeface="Cambria Math"/>
                                      </a:rPr>
                                      <m:t>𝜁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𝜁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𝑖𝑚𝑏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85" y="3325488"/>
                  <a:ext cx="3618555" cy="494687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Rectangle 37"/>
            <p:cNvSpPr/>
            <p:nvPr/>
          </p:nvSpPr>
          <p:spPr>
            <a:xfrm>
              <a:off x="152400" y="2699338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K41:</a:t>
              </a:r>
              <a:endParaRPr lang="fr-FR" dirty="0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52400" y="3486281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TKE:</a:t>
              </a:r>
              <a:endParaRPr lang="fr-FR" dirty="0"/>
            </a:p>
          </p:txBody>
        </p:sp>
      </p:grpSp>
      <p:sp>
        <p:nvSpPr>
          <p:cNvPr id="2" name="Right Arrow 1"/>
          <p:cNvSpPr/>
          <p:nvPr/>
        </p:nvSpPr>
        <p:spPr>
          <a:xfrm rot="5400000">
            <a:off x="2362201" y="5372100"/>
            <a:ext cx="533400" cy="3048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096" y="6475952"/>
            <a:ext cx="47618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aseline="30000" dirty="0" smtClean="0"/>
              <a:t>(*)</a:t>
            </a:r>
            <a:r>
              <a:rPr lang="en-US" dirty="0" smtClean="0"/>
              <a:t> </a:t>
            </a:r>
            <a:r>
              <a:rPr lang="en-US" dirty="0" err="1" smtClean="0"/>
              <a:t>Bourras</a:t>
            </a:r>
            <a:r>
              <a:rPr lang="en-US" dirty="0" smtClean="0"/>
              <a:t> et al. (2019, in revision at JGR Oceans)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17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295400"/>
            <a:ext cx="8762999" cy="526297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Application of the EC method: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Our reference</a:t>
            </a:r>
            <a:endParaRPr lang="en-US" sz="2400" baseline="300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Gives an estimation of the total stress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It is next used to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estimate the </a:t>
            </a:r>
            <a:r>
              <a:rPr lang="en-US" sz="2400" dirty="0" smtClean="0">
                <a:solidFill>
                  <a:srgbClr val="0070C0"/>
                </a:solidFill>
              </a:rPr>
              <a:t>imbalance term</a:t>
            </a:r>
            <a:r>
              <a:rPr lang="en-US" sz="2400" dirty="0" smtClean="0"/>
              <a:t> in the TKE equation</a:t>
            </a:r>
          </a:p>
          <a:p>
            <a:pPr marL="1200150" lvl="2" indent="-285750">
              <a:buFont typeface="Arial" pitchFamily="34" charset="0"/>
              <a:buChar char="•"/>
            </a:pPr>
            <a:r>
              <a:rPr lang="en-US" sz="2400" dirty="0" smtClean="0"/>
              <a:t>find a parameterization of the </a:t>
            </a:r>
            <a:r>
              <a:rPr lang="en-US" sz="2400" dirty="0" smtClean="0">
                <a:solidFill>
                  <a:srgbClr val="FF0000"/>
                </a:solidFill>
              </a:rPr>
              <a:t>bulk drag coefficient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70C0"/>
                </a:solidFill>
              </a:rPr>
              <a:t>Adjustment of the ID method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Gives the total stress (or just the </a:t>
            </a:r>
            <a:r>
              <a:rPr lang="en-US" sz="2400" dirty="0"/>
              <a:t>turbulent part of the </a:t>
            </a:r>
            <a:r>
              <a:rPr lang="en-US" sz="2400" dirty="0" smtClean="0"/>
              <a:t>stress if no </a:t>
            </a:r>
            <a:r>
              <a:rPr lang="en-US" sz="2400" dirty="0"/>
              <a:t>imbalance </a:t>
            </a:r>
            <a:r>
              <a:rPr lang="en-US" sz="2400" dirty="0" smtClean="0"/>
              <a:t>term is accounted for), or equivalently of the turbulent stress above the WBL.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Adjustment of the Bulk method: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/>
              <a:t>Drag coefficient can be compared to existing parameterizations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152399" y="152400"/>
            <a:ext cx="8762999" cy="83099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 smtClean="0"/>
              <a:t>Proposed approach for </a:t>
            </a:r>
            <a:r>
              <a:rPr lang="en-US" sz="2400" u="sng" dirty="0" smtClean="0"/>
              <a:t>qualifying</a:t>
            </a:r>
            <a:r>
              <a:rPr lang="en-US" sz="2400" dirty="0" smtClean="0"/>
              <a:t> turbulence data and </a:t>
            </a:r>
            <a:r>
              <a:rPr lang="en-US" sz="2400" u="sng" dirty="0" smtClean="0"/>
              <a:t>justify what is measured</a:t>
            </a:r>
            <a:r>
              <a:rPr lang="en-US" sz="2400" dirty="0" smtClean="0"/>
              <a:t> : reconcile </a:t>
            </a:r>
            <a:r>
              <a:rPr lang="en-US" sz="2400" dirty="0"/>
              <a:t>u</a:t>
            </a:r>
            <a:r>
              <a:rPr lang="en-US" sz="2400" baseline="-25000" dirty="0"/>
              <a:t>*</a:t>
            </a:r>
            <a:r>
              <a:rPr lang="en-US" sz="2400" dirty="0"/>
              <a:t> estimates derived from </a:t>
            </a:r>
            <a:r>
              <a:rPr lang="en-US" sz="2400" dirty="0" smtClean="0"/>
              <a:t>EC, ID and bulk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0338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76200"/>
            <a:ext cx="8645858" cy="40011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PART II.1: Results for TURBORADAR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2018</a:t>
            </a:r>
            <a:r>
              <a:rPr lang="en-US" sz="20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(u</a:t>
            </a:r>
            <a:r>
              <a:rPr lang="en-US" sz="2000" b="1" baseline="-25000" dirty="0" smtClean="0">
                <a:solidFill>
                  <a:schemeClr val="bg2">
                    <a:lumMod val="50000"/>
                  </a:schemeClr>
                </a:solidFill>
              </a:rPr>
              <a:t>*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</a:rPr>
              <a:t> comparisons)</a:t>
            </a:r>
            <a:endParaRPr lang="en-US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170" name="Picture 2" descr="D:\travail\figures_en_cours\Figure_1-10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9253" r="9192" b="5407"/>
          <a:stretch/>
        </p:blipFill>
        <p:spPr bwMode="auto">
          <a:xfrm>
            <a:off x="2057400" y="533400"/>
            <a:ext cx="6705600" cy="614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04800" y="3733800"/>
                <a:ext cx="4267200" cy="147732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ID : Adapted sub-range (1-3 Hz w/unsteady)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= 0.4</a:t>
                </a:r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  <a:endParaRPr lang="en-US" dirty="0" smtClean="0">
                  <a:solidFill>
                    <a:srgbClr val="0070C0"/>
                  </a:solidFill>
                </a:endParaRP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EC : mean motion correction</a:t>
                </a:r>
                <a:endParaRPr lang="en-US" baseline="30000" dirty="0" smtClean="0"/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dirty="0" smtClean="0"/>
                  <a:t>Bulk: z0/CDN parameterization fitted to 7 years of data</a:t>
                </a:r>
                <a:endParaRPr lang="fr-FR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733800"/>
                <a:ext cx="4267200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712" t="-1639" b="-491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/>
          <p:cNvSpPr/>
          <p:nvPr/>
        </p:nvSpPr>
        <p:spPr>
          <a:xfrm>
            <a:off x="152400" y="5421868"/>
            <a:ext cx="518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Standard deviation of the difference is 2 cm/s (10 %)</a:t>
            </a:r>
            <a:endParaRPr lang="fr-FR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97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travail\figures_en_cours\Figure_1-1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9242" r="8505" b="6012"/>
          <a:stretch/>
        </p:blipFill>
        <p:spPr bwMode="auto">
          <a:xfrm>
            <a:off x="533400" y="1219200"/>
            <a:ext cx="8429248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1002268"/>
            <a:ext cx="25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Leg 1 : may 2018 : 5 days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3516868"/>
            <a:ext cx="2451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accent2"/>
                </a:solidFill>
              </a:rPr>
              <a:t>Leg 2 : Oct 2018 : 5 days</a:t>
            </a:r>
            <a:endParaRPr lang="fr-FR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0" y="6172200"/>
            <a:ext cx="4659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Time series (1 point is a 1 100 sec time average)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 rot="16200000">
            <a:off x="5531" y="4525624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Wind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 rot="16200000">
            <a:off x="-6137" y="2063537"/>
            <a:ext cx="686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Wind</a:t>
            </a:r>
            <a:endParaRPr lang="fr-FR" dirty="0"/>
          </a:p>
        </p:txBody>
      </p:sp>
      <p:sp>
        <p:nvSpPr>
          <p:cNvPr id="3" name="Oval 2"/>
          <p:cNvSpPr/>
          <p:nvPr/>
        </p:nvSpPr>
        <p:spPr>
          <a:xfrm rot="1769038">
            <a:off x="838200" y="4267201"/>
            <a:ext cx="1676400" cy="13716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val 9"/>
          <p:cNvSpPr/>
          <p:nvPr/>
        </p:nvSpPr>
        <p:spPr>
          <a:xfrm rot="1531043">
            <a:off x="3764503" y="3708487"/>
            <a:ext cx="1447800" cy="225192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838200" y="3886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0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96246" y="3886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2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416442" y="3897868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1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88242" y="3886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3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36042" y="3886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4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8200" y="3124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0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96246" y="3124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2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16442" y="3135868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1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88242" y="3124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3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36042" y="3124200"/>
            <a:ext cx="70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Day 4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20664625">
            <a:off x="4764595" y="1778167"/>
            <a:ext cx="2089699" cy="144780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76200" y="76200"/>
            <a:ext cx="876299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PART II.2: Unsteady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conditions (Times series of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wind</a:t>
            </a:r>
            <a:r>
              <a:rPr lang="en-US" sz="2400" dirty="0"/>
              <a:t>)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travail\figures_en_cours\Figure_1-10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5" t="8544" r="9178" b="4154"/>
          <a:stretch/>
        </p:blipFill>
        <p:spPr bwMode="auto">
          <a:xfrm>
            <a:off x="4769859" y="1629156"/>
            <a:ext cx="438354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travail\figures_en_cours\Figure_1-10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9" t="7120" r="8541" b="3360"/>
          <a:stretch/>
        </p:blipFill>
        <p:spPr bwMode="auto">
          <a:xfrm>
            <a:off x="0" y="1600200"/>
            <a:ext cx="4796122" cy="3838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821364" y="1066800"/>
            <a:ext cx="11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 </a:t>
            </a:r>
            <a:r>
              <a:rPr lang="en-US" dirty="0"/>
              <a:t>2018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6172200" y="1058180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Oct </a:t>
            </a:r>
            <a:r>
              <a:rPr lang="en-US" dirty="0"/>
              <a:t>2018 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609600" y="5715000"/>
            <a:ext cx="83410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helpful part of the wind sub-range </a:t>
            </a:r>
            <a:r>
              <a:rPr lang="en-US" dirty="0"/>
              <a:t>is in the range [3;6] </a:t>
            </a:r>
            <a:r>
              <a:rPr lang="en-US" dirty="0" smtClean="0"/>
              <a:t>Hz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It </a:t>
            </a:r>
            <a:r>
              <a:rPr lang="en-US" dirty="0"/>
              <a:t>is rejected toward smaller frequencies for day 3 (May) and days 0,2 (Oct)</a:t>
            </a:r>
            <a:endParaRPr lang="fr-FR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2514600" y="3519678"/>
            <a:ext cx="685800" cy="210464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6400800" y="3124200"/>
            <a:ext cx="560833" cy="25001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6678167" y="2819400"/>
            <a:ext cx="637033" cy="28049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76200" y="76200"/>
            <a:ext cx="876299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PART II.3: Unsteady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conditions (Inertial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sub-range)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9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821364" y="1066800"/>
            <a:ext cx="1166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May </a:t>
            </a:r>
            <a:r>
              <a:rPr lang="en-US" dirty="0"/>
              <a:t>2018 </a:t>
            </a:r>
            <a:endParaRPr lang="fr-FR" dirty="0"/>
          </a:p>
        </p:txBody>
      </p:sp>
      <p:sp>
        <p:nvSpPr>
          <p:cNvPr id="24" name="Rectangle 23"/>
          <p:cNvSpPr/>
          <p:nvPr/>
        </p:nvSpPr>
        <p:spPr>
          <a:xfrm>
            <a:off x="6477000" y="1154668"/>
            <a:ext cx="1085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Oct </a:t>
            </a:r>
            <a:r>
              <a:rPr lang="en-US" dirty="0"/>
              <a:t>2018 </a:t>
            </a:r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838200" y="5181600"/>
            <a:ext cx="7467600" cy="70788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Isotropy in unsteady cases is ~0.7 in the inertial sub-range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000" dirty="0" smtClean="0"/>
              <a:t>For the other days, it is close to the 4/3 reference value</a:t>
            </a:r>
          </a:p>
        </p:txBody>
      </p:sp>
      <p:pic>
        <p:nvPicPr>
          <p:cNvPr id="6146" name="Picture 2" descr="D:\travail\figures_en_cours\Figure_1-105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1" t="7755" r="9260" b="1790"/>
          <a:stretch/>
        </p:blipFill>
        <p:spPr bwMode="auto">
          <a:xfrm>
            <a:off x="22782" y="1600199"/>
            <a:ext cx="4858234" cy="3204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travail\figures_en_cours\Figure_1-10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7831" r="9342" b="2640"/>
          <a:stretch/>
        </p:blipFill>
        <p:spPr bwMode="auto">
          <a:xfrm>
            <a:off x="4850501" y="1676400"/>
            <a:ext cx="4207615" cy="312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76200"/>
            <a:ext cx="8762999" cy="4616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PART II.4: Unsteady 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conditions 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(deviation to vertical isotropy)</a:t>
            </a:r>
            <a:endParaRPr lang="en-US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657600" y="3276600"/>
            <a:ext cx="274320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88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52400" y="123646"/>
                <a:ext cx="8762999" cy="6186309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8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Conclusion</a:t>
                </a:r>
              </a:p>
              <a:p>
                <a:endParaRPr lang="en-US" sz="2400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400" dirty="0" smtClean="0"/>
                  <a:t>A specific </a:t>
                </a:r>
                <a:r>
                  <a:rPr lang="en-US" sz="2400" dirty="0"/>
                  <a:t>processing is required for </a:t>
                </a:r>
                <a:r>
                  <a:rPr lang="en-US" sz="2400" dirty="0" smtClean="0"/>
                  <a:t>our </a:t>
                </a:r>
                <a:r>
                  <a:rPr lang="en-US" sz="2400" dirty="0"/>
                  <a:t>wave-following platform: wave-pressure term in the </a:t>
                </a:r>
                <a:r>
                  <a:rPr lang="en-US" sz="2400" dirty="0" smtClean="0"/>
                  <a:t>TKE equation </a:t>
                </a:r>
                <a:r>
                  <a:rPr lang="en-US" sz="2400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solidFill>
                              <a:schemeClr val="accent2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/>
                          </a:rPr>
                          <m:t>𝜙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accent2"/>
                            </a:solidFill>
                            <a:latin typeface="Cambria Math"/>
                          </a:rPr>
                          <m:t>𝑖𝑚𝑏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chemeClr val="accent2"/>
                    </a:solidFill>
                  </a:rPr>
                  <a:t> = </a:t>
                </a:r>
                <a:r>
                  <a:rPr lang="en-US" sz="2400" dirty="0" smtClean="0">
                    <a:solidFill>
                      <a:schemeClr val="accent2"/>
                    </a:solidFill>
                  </a:rPr>
                  <a:t>0.4</a:t>
                </a:r>
                <a:r>
                  <a:rPr lang="en-US" sz="2400" dirty="0" smtClean="0"/>
                  <a:t>), </a:t>
                </a:r>
                <a:r>
                  <a:rPr lang="en-US" sz="2400" dirty="0"/>
                  <a:t>because dissipation rate is decreased close to the </a:t>
                </a:r>
                <a:r>
                  <a:rPr lang="en-US" sz="2400" dirty="0" smtClean="0"/>
                  <a:t>surface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400" dirty="0" smtClean="0"/>
                  <a:t>The agreement found between </a:t>
                </a:r>
                <a:r>
                  <a:rPr lang="en-US" sz="2400" dirty="0"/>
                  <a:t>EC </a:t>
                </a:r>
                <a:r>
                  <a:rPr lang="en-US" sz="2400" dirty="0" smtClean="0"/>
                  <a:t>and adjusted bulk and ID u</a:t>
                </a:r>
                <a:r>
                  <a:rPr lang="en-US" sz="2400" baseline="-25000" dirty="0" smtClean="0"/>
                  <a:t>*</a:t>
                </a:r>
                <a:r>
                  <a:rPr lang="en-US" sz="2400" dirty="0" smtClean="0"/>
                  <a:t> estimates is encouraging (</a:t>
                </a:r>
                <a:r>
                  <a:rPr lang="en-US" sz="2400" dirty="0" smtClean="0">
                    <a:solidFill>
                      <a:schemeClr val="accent2"/>
                    </a:solidFill>
                    <a:latin typeface="Symbol" pitchFamily="18" charset="2"/>
                  </a:rPr>
                  <a:t>s</a:t>
                </a:r>
                <a:r>
                  <a:rPr lang="en-US" sz="2400" dirty="0" smtClean="0">
                    <a:solidFill>
                      <a:schemeClr val="accent2"/>
                    </a:solidFill>
                  </a:rPr>
                  <a:t>=2 cm s</a:t>
                </a:r>
                <a:r>
                  <a:rPr lang="en-US" sz="2400" baseline="30000" dirty="0" smtClean="0">
                    <a:solidFill>
                      <a:schemeClr val="accent2"/>
                    </a:solidFill>
                  </a:rPr>
                  <a:t>-1</a:t>
                </a:r>
                <a:r>
                  <a:rPr lang="en-US" sz="2400" dirty="0" smtClean="0"/>
                  <a:t>)</a:t>
                </a:r>
                <a:endParaRPr lang="en-US" sz="2400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400" dirty="0" smtClean="0">
                    <a:solidFill>
                      <a:schemeClr val="accent2"/>
                    </a:solidFill>
                  </a:rPr>
                  <a:t>The wind inertial sub-range and the mean value of vertical isotropy are modified in unsteady wind conditions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endParaRPr lang="en-US" sz="2400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n-US" sz="2400" dirty="0" smtClean="0"/>
                  <a:t>More details </a:t>
                </a:r>
                <a:r>
                  <a:rPr lang="en-US" sz="2400" dirty="0"/>
                  <a:t>in </a:t>
                </a:r>
                <a:r>
                  <a:rPr lang="en-US" sz="2400" dirty="0" err="1" smtClean="0">
                    <a:solidFill>
                      <a:schemeClr val="bg1">
                        <a:lumMod val="50000"/>
                      </a:schemeClr>
                    </a:solidFill>
                  </a:rPr>
                  <a:t>Bourras</a:t>
                </a:r>
                <a:r>
                  <a:rPr lang="en-US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 </a:t>
                </a:r>
                <a:r>
                  <a:rPr lang="en-US" sz="2400" dirty="0">
                    <a:solidFill>
                      <a:schemeClr val="bg1">
                        <a:lumMod val="50000"/>
                      </a:schemeClr>
                    </a:solidFill>
                  </a:rPr>
                  <a:t>et al., Air-sea Turbulent Fluxes from Six Experiments with data from a Wave-Following Platform. JGR Oceans, in revision</a:t>
                </a:r>
                <a:r>
                  <a:rPr lang="en-US" sz="2400" dirty="0" smtClean="0">
                    <a:solidFill>
                      <a:schemeClr val="bg1">
                        <a:lumMod val="50000"/>
                      </a:schemeClr>
                    </a:solidFill>
                  </a:rPr>
                  <a:t>):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accent2"/>
                    </a:solidFill>
                  </a:rPr>
                  <a:t>Evaluation of the </a:t>
                </a:r>
                <a:r>
                  <a:rPr lang="en-US" sz="2000" dirty="0">
                    <a:solidFill>
                      <a:schemeClr val="accent2"/>
                    </a:solidFill>
                  </a:rPr>
                  <a:t>dimensionless </a:t>
                </a:r>
                <a:r>
                  <a:rPr lang="en-US" sz="2000" dirty="0" smtClean="0">
                    <a:solidFill>
                      <a:schemeClr val="accent2"/>
                    </a:solidFill>
                  </a:rPr>
                  <a:t>dissipation rate (</a:t>
                </a:r>
                <a:r>
                  <a:rPr lang="en-US" sz="2000" dirty="0" err="1" smtClean="0">
                    <a:solidFill>
                      <a:schemeClr val="accent2"/>
                    </a:solidFill>
                  </a:rPr>
                  <a:t>ε</a:t>
                </a:r>
                <a:r>
                  <a:rPr lang="en-US" sz="2000" dirty="0" err="1" smtClean="0">
                    <a:solidFill>
                      <a:schemeClr val="accent2"/>
                    </a:solidFill>
                    <a:latin typeface="Symbol" pitchFamily="18" charset="2"/>
                  </a:rPr>
                  <a:t>k</a:t>
                </a:r>
                <a:r>
                  <a:rPr lang="en-US" sz="2000" i="1" dirty="0" err="1" smtClean="0">
                    <a:solidFill>
                      <a:schemeClr val="accent2"/>
                    </a:solidFill>
                  </a:rPr>
                  <a:t>zu</a:t>
                </a:r>
                <a:r>
                  <a:rPr lang="en-US" sz="2000" i="1" baseline="-25000" dirty="0" smtClean="0">
                    <a:solidFill>
                      <a:schemeClr val="accent2"/>
                    </a:solidFill>
                  </a:rPr>
                  <a:t>*</a:t>
                </a:r>
                <a:r>
                  <a:rPr lang="en-US" sz="2000" baseline="30000" dirty="0" smtClean="0">
                    <a:solidFill>
                      <a:schemeClr val="accent2"/>
                    </a:solidFill>
                  </a:rPr>
                  <a:t>-3</a:t>
                </a:r>
                <a:r>
                  <a:rPr lang="en-US" sz="2000" dirty="0" smtClean="0">
                    <a:solidFill>
                      <a:schemeClr val="accent2"/>
                    </a:solidFill>
                  </a:rPr>
                  <a:t>)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accent2"/>
                    </a:solidFill>
                  </a:rPr>
                  <a:t>New spectral and mean motion correction for the vertical wind component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000" dirty="0" smtClean="0">
                    <a:solidFill>
                      <a:schemeClr val="accent2"/>
                    </a:solidFill>
                  </a:rPr>
                  <a:t>Comparisons between drag coefficient, </a:t>
                </a:r>
                <a:r>
                  <a:rPr lang="en-US" sz="2000" dirty="0" err="1" smtClean="0">
                    <a:solidFill>
                      <a:schemeClr val="accent2"/>
                    </a:solidFill>
                  </a:rPr>
                  <a:t>Charnock</a:t>
                </a:r>
                <a:r>
                  <a:rPr lang="en-US" sz="2000" dirty="0" smtClean="0">
                    <a:solidFill>
                      <a:schemeClr val="accent2"/>
                    </a:solidFill>
                  </a:rPr>
                  <a:t> parameter, wave age, wave steepness</a:t>
                </a:r>
                <a:r>
                  <a:rPr lang="en-US" sz="2000" smtClean="0">
                    <a:solidFill>
                      <a:schemeClr val="accent2"/>
                    </a:solidFill>
                  </a:rPr>
                  <a:t>, and wind </a:t>
                </a:r>
                <a:r>
                  <a:rPr lang="en-US" sz="2000" dirty="0" smtClean="0">
                    <a:solidFill>
                      <a:schemeClr val="accent2"/>
                    </a:solidFill>
                  </a:rPr>
                  <a:t>module, in swell conditions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23646"/>
                <a:ext cx="8762999" cy="6186309"/>
              </a:xfrm>
              <a:prstGeom prst="rect">
                <a:avLst/>
              </a:prstGeom>
              <a:blipFill rotWithShape="1">
                <a:blip r:embed="rId2"/>
                <a:stretch>
                  <a:fillRect l="-1320" t="-787" r="-973" b="-688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34187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800" y="152400"/>
            <a:ext cx="7543800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OCARINA Data from experiments before TURBORADAR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are available at 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: </a:t>
            </a:r>
          </a:p>
          <a:p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>https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  <a:hlinkClick r:id="rId2"/>
              </a:rPr>
              <a:t>://www.seanoe.org/data/00486/59768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  <a:hlinkClick r:id="rId2"/>
              </a:rPr>
              <a:t>/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en-US" dirty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Processed and raw data are already available for seven experiments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TURBORADAR 2018 data available soon </a:t>
            </a:r>
            <a:endParaRPr lang="fr-FR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76400"/>
            <a:ext cx="7543800" cy="5150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41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556" y="46672"/>
            <a:ext cx="88240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TURBORADAR and TURBIDENT experiments are devoted to the study of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The circulation and the properties of a region of the </a:t>
            </a:r>
            <a:r>
              <a:rPr lang="en-US" dirty="0" smtClean="0">
                <a:solidFill>
                  <a:srgbClr val="FF0000"/>
                </a:solidFill>
              </a:rPr>
              <a:t>NW  Mediterranean</a:t>
            </a:r>
          </a:p>
          <a:p>
            <a:pPr lvl="1"/>
            <a:r>
              <a:rPr lang="en-US" dirty="0" smtClean="0"/>
              <a:t>      in response to </a:t>
            </a:r>
            <a:r>
              <a:rPr lang="en-US" dirty="0" smtClean="0">
                <a:solidFill>
                  <a:srgbClr val="FF0000"/>
                </a:solidFill>
              </a:rPr>
              <a:t>strong wind events (mistral)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Eddy diffusivity coefficients in the mixed layer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/>
              <a:t>Surface current shear, from an array of ground-based HF RADARs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52400" y="1591270"/>
            <a:ext cx="8610600" cy="92333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Surface currents, subsurface circulation, </a:t>
            </a:r>
            <a:r>
              <a:rPr lang="en-US" dirty="0"/>
              <a:t>and thermal configuration </a:t>
            </a:r>
            <a:r>
              <a:rPr lang="en-US" dirty="0" smtClean="0">
                <a:solidFill>
                  <a:srgbClr val="FF0000"/>
                </a:solidFill>
              </a:rPr>
              <a:t>were already documented </a:t>
            </a:r>
            <a:r>
              <a:rPr lang="en-US" dirty="0">
                <a:solidFill>
                  <a:srgbClr val="FF0000"/>
                </a:solidFill>
              </a:rPr>
              <a:t>in the poster EGU 2019-13256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: Identification of eddy viscosity profile in the marine surface layer in transient wind conditions, by P. </a:t>
            </a:r>
            <a:r>
              <a:rPr lang="en-US" dirty="0" err="1"/>
              <a:t>Fraunié</a:t>
            </a:r>
            <a:r>
              <a:rPr lang="en-US" dirty="0"/>
              <a:t> et al. (</a:t>
            </a:r>
            <a:r>
              <a:rPr lang="en-US" dirty="0">
                <a:hlinkClick r:id="rId2"/>
              </a:rPr>
              <a:t>fraunie@univ-tln.fr</a:t>
            </a:r>
            <a:r>
              <a:rPr lang="en-US" dirty="0"/>
              <a:t>)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710898" y="3048001"/>
            <a:ext cx="5105400" cy="2840962"/>
            <a:chOff x="3292128" y="2569238"/>
            <a:chExt cx="5458680" cy="276428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92128" y="2671473"/>
              <a:ext cx="2863016" cy="2662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274462" y="2569238"/>
              <a:ext cx="1476346" cy="2659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35388" y="2681396"/>
              <a:ext cx="1105876" cy="2637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61"/>
            <p:cNvSpPr>
              <a:spLocks noChangeArrowheads="1"/>
            </p:cNvSpPr>
            <p:nvPr/>
          </p:nvSpPr>
          <p:spPr bwMode="auto">
            <a:xfrm>
              <a:off x="6564807" y="2629786"/>
              <a:ext cx="201805" cy="252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/>
                <a:t>K</a:t>
              </a:r>
              <a:r>
                <a:rPr lang="fr-FR" baseline="-25000"/>
                <a:t>z</a:t>
              </a:r>
            </a:p>
          </p:txBody>
        </p:sp>
      </p:grpSp>
      <p:grpSp>
        <p:nvGrpSpPr>
          <p:cNvPr id="14" name="Group 5"/>
          <p:cNvGrpSpPr>
            <a:grpSpLocks/>
          </p:cNvGrpSpPr>
          <p:nvPr/>
        </p:nvGrpSpPr>
        <p:grpSpPr bwMode="auto">
          <a:xfrm>
            <a:off x="132807" y="3070214"/>
            <a:ext cx="3688916" cy="2787006"/>
            <a:chOff x="394888" y="15877128"/>
            <a:chExt cx="4118699" cy="2848767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4888" y="16154127"/>
              <a:ext cx="3693100" cy="25717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ZoneTexte 8"/>
            <p:cNvSpPr txBox="1">
              <a:spLocks noChangeArrowheads="1"/>
            </p:cNvSpPr>
            <p:nvPr/>
          </p:nvSpPr>
          <p:spPr bwMode="auto">
            <a:xfrm>
              <a:off x="584529" y="15877128"/>
              <a:ext cx="392905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dirty="0" err="1"/>
                <a:t>Current</a:t>
              </a:r>
              <a:r>
                <a:rPr lang="fr-FR" sz="1200" dirty="0"/>
                <a:t> </a:t>
              </a:r>
              <a:r>
                <a:rPr lang="fr-FR" sz="1200" dirty="0" err="1"/>
                <a:t>field</a:t>
              </a:r>
              <a:r>
                <a:rPr lang="fr-FR" sz="1200" dirty="0"/>
                <a:t> in the surface layer 2m </a:t>
              </a:r>
              <a:r>
                <a:rPr lang="fr-FR" sz="1200" dirty="0" err="1"/>
                <a:t>thick</a:t>
              </a:r>
              <a:r>
                <a:rPr lang="fr-FR" sz="1200" dirty="0"/>
                <a:t>  (1-3m </a:t>
              </a:r>
              <a:r>
                <a:rPr lang="fr-FR" sz="1200" dirty="0" err="1"/>
                <a:t>depth</a:t>
              </a:r>
              <a:r>
                <a:rPr lang="fr-FR" sz="1200" dirty="0"/>
                <a:t>) </a:t>
              </a:r>
            </a:p>
          </p:txBody>
        </p:sp>
        <p:sp>
          <p:nvSpPr>
            <p:cNvPr id="17" name="ZoneTexte 11"/>
            <p:cNvSpPr txBox="1">
              <a:spLocks noChangeArrowheads="1"/>
            </p:cNvSpPr>
            <p:nvPr/>
          </p:nvSpPr>
          <p:spPr bwMode="auto">
            <a:xfrm>
              <a:off x="2931922" y="16609030"/>
              <a:ext cx="3914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 dirty="0"/>
                <a:t>#3</a:t>
              </a:r>
            </a:p>
          </p:txBody>
        </p:sp>
        <p:sp>
          <p:nvSpPr>
            <p:cNvPr id="18" name="ZoneTexte 12"/>
            <p:cNvSpPr txBox="1">
              <a:spLocks noChangeArrowheads="1"/>
            </p:cNvSpPr>
            <p:nvPr/>
          </p:nvSpPr>
          <p:spPr bwMode="auto">
            <a:xfrm>
              <a:off x="2717608" y="17037658"/>
              <a:ext cx="3914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/>
                <a:t>#2</a:t>
              </a:r>
            </a:p>
          </p:txBody>
        </p:sp>
        <p:sp>
          <p:nvSpPr>
            <p:cNvPr id="19" name="ZoneTexte 13"/>
            <p:cNvSpPr txBox="1">
              <a:spLocks noChangeArrowheads="1"/>
            </p:cNvSpPr>
            <p:nvPr/>
          </p:nvSpPr>
          <p:spPr bwMode="auto">
            <a:xfrm>
              <a:off x="1360286" y="17037658"/>
              <a:ext cx="391454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600"/>
                <a:t>#1</a:t>
              </a:r>
            </a:p>
          </p:txBody>
        </p:sp>
        <p:sp>
          <p:nvSpPr>
            <p:cNvPr id="20" name="ZoneTexte 15"/>
            <p:cNvSpPr txBox="1">
              <a:spLocks noChangeArrowheads="1"/>
            </p:cNvSpPr>
            <p:nvPr/>
          </p:nvSpPr>
          <p:spPr bwMode="auto">
            <a:xfrm rot="-3791263">
              <a:off x="3159421" y="17312361"/>
              <a:ext cx="114486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Out flow</a:t>
              </a:r>
            </a:p>
          </p:txBody>
        </p:sp>
        <p:sp>
          <p:nvSpPr>
            <p:cNvPr id="21" name="ZoneTexte 16"/>
            <p:cNvSpPr txBox="1">
              <a:spLocks noChangeArrowheads="1"/>
            </p:cNvSpPr>
            <p:nvPr/>
          </p:nvSpPr>
          <p:spPr bwMode="auto">
            <a:xfrm rot="3556494">
              <a:off x="558495" y="17593756"/>
              <a:ext cx="974947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dirty="0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Flow in</a:t>
              </a:r>
            </a:p>
          </p:txBody>
        </p:sp>
        <p:sp>
          <p:nvSpPr>
            <p:cNvPr id="22" name="Flèche droite 17"/>
            <p:cNvSpPr/>
            <p:nvPr/>
          </p:nvSpPr>
          <p:spPr>
            <a:xfrm>
              <a:off x="1860408" y="16657960"/>
              <a:ext cx="714501" cy="35708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sp>
          <p:nvSpPr>
            <p:cNvPr id="23" name="ZoneTexte 18"/>
            <p:cNvSpPr txBox="1">
              <a:spLocks noChangeArrowheads="1"/>
            </p:cNvSpPr>
            <p:nvPr/>
          </p:nvSpPr>
          <p:spPr bwMode="auto">
            <a:xfrm>
              <a:off x="1788914" y="16226135"/>
              <a:ext cx="7601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tx2"/>
                  </a:solidFill>
                  <a:latin typeface="Aharoni" pitchFamily="2" charset="-79"/>
                  <a:cs typeface="Aharoni" pitchFamily="2" charset="-79"/>
                </a:rPr>
                <a:t>Wind</a:t>
              </a:r>
            </a:p>
          </p:txBody>
        </p:sp>
      </p:grpSp>
      <p:sp>
        <p:nvSpPr>
          <p:cNvPr id="24" name="Rectangle 6"/>
          <p:cNvSpPr>
            <a:spLocks noChangeArrowheads="1"/>
          </p:cNvSpPr>
          <p:nvPr/>
        </p:nvSpPr>
        <p:spPr bwMode="auto">
          <a:xfrm>
            <a:off x="183264" y="6066839"/>
            <a:ext cx="8808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1" hangingPunct="1">
              <a:spcBef>
                <a:spcPct val="10000"/>
              </a:spcBef>
              <a:spcAft>
                <a:spcPct val="20000"/>
              </a:spcAft>
            </a:pPr>
            <a:r>
              <a:rPr lang="fr-FR" altLang="fr-FR" sz="1600" dirty="0">
                <a:cs typeface="Arial" charset="0"/>
              </a:rPr>
              <a:t>Wind-</a:t>
            </a:r>
            <a:r>
              <a:rPr lang="fr-FR" altLang="fr-FR" sz="1600" dirty="0" err="1">
                <a:cs typeface="Arial" charset="0"/>
              </a:rPr>
              <a:t>induced</a:t>
            </a:r>
            <a:r>
              <a:rPr lang="fr-FR" altLang="fr-FR" sz="1600" dirty="0">
                <a:cs typeface="Arial" charset="0"/>
              </a:rPr>
              <a:t> </a:t>
            </a:r>
            <a:r>
              <a:rPr lang="fr-FR" altLang="fr-FR" sz="1600" dirty="0" err="1" smtClean="0">
                <a:cs typeface="Arial" charset="0"/>
              </a:rPr>
              <a:t>velocity</a:t>
            </a:r>
            <a:r>
              <a:rPr lang="fr-FR" altLang="fr-FR" sz="1600" dirty="0" smtClean="0">
                <a:cs typeface="Arial" charset="0"/>
              </a:rPr>
              <a:t> (</a:t>
            </a:r>
            <a:r>
              <a:rPr lang="fr-FR" altLang="fr-FR" sz="1600" dirty="0" err="1" smtClean="0">
                <a:cs typeface="Arial" charset="0"/>
              </a:rPr>
              <a:t>red</a:t>
            </a:r>
            <a:r>
              <a:rPr lang="fr-FR" altLang="fr-FR" sz="1600" dirty="0" smtClean="0">
                <a:cs typeface="Arial" charset="0"/>
              </a:rPr>
              <a:t>) </a:t>
            </a:r>
            <a:r>
              <a:rPr lang="fr-FR" altLang="fr-FR" sz="1600" dirty="0" err="1" smtClean="0">
                <a:cs typeface="Arial" charset="0"/>
              </a:rPr>
              <a:t>is</a:t>
            </a:r>
            <a:r>
              <a:rPr lang="fr-FR" altLang="fr-FR" sz="1600" dirty="0" smtClean="0">
                <a:cs typeface="Arial" charset="0"/>
              </a:rPr>
              <a:t> </a:t>
            </a:r>
            <a:r>
              <a:rPr lang="fr-FR" altLang="fr-FR" sz="1600" dirty="0" err="1">
                <a:cs typeface="Arial" charset="0"/>
              </a:rPr>
              <a:t>obtained</a:t>
            </a:r>
            <a:r>
              <a:rPr lang="fr-FR" altLang="fr-FR" sz="1600" dirty="0">
                <a:cs typeface="Arial" charset="0"/>
              </a:rPr>
              <a:t> </a:t>
            </a:r>
            <a:r>
              <a:rPr lang="en-US" altLang="fr-FR" sz="1600" dirty="0" smtClean="0">
                <a:cs typeface="Arial" charset="0"/>
              </a:rPr>
              <a:t>by using a </a:t>
            </a:r>
            <a:r>
              <a:rPr lang="en-US" altLang="fr-FR" sz="1600" dirty="0" err="1" smtClean="0">
                <a:cs typeface="Arial" charset="0"/>
              </a:rPr>
              <a:t>variational</a:t>
            </a:r>
            <a:r>
              <a:rPr lang="en-US" altLang="fr-FR" sz="1600" dirty="0" smtClean="0">
                <a:cs typeface="Arial" charset="0"/>
              </a:rPr>
              <a:t> approach to fit a 1-D (Ekman) model to the observed velocity profile (gray)</a:t>
            </a:r>
            <a:r>
              <a:rPr lang="fr-FR" altLang="fr-FR" sz="1600" dirty="0" smtClean="0">
                <a:cs typeface="Arial" charset="0"/>
              </a:rPr>
              <a:t>.</a:t>
            </a:r>
            <a:endParaRPr lang="fr-FR" altLang="fr-FR" sz="1600" dirty="0"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807" y="3048000"/>
            <a:ext cx="8934993" cy="37560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Down Arrow 4"/>
          <p:cNvSpPr/>
          <p:nvPr/>
        </p:nvSpPr>
        <p:spPr>
          <a:xfrm>
            <a:off x="4191000" y="2514600"/>
            <a:ext cx="495300" cy="502256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67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2400" y="152400"/>
            <a:ext cx="8839200" cy="1200329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This talk focuses on OCARINA data, a </a:t>
            </a:r>
            <a:r>
              <a:rPr lang="en-US" sz="2400" dirty="0" smtClean="0"/>
              <a:t>surface drifting and </a:t>
            </a:r>
            <a:r>
              <a:rPr lang="en-US" sz="2400" dirty="0" smtClean="0">
                <a:solidFill>
                  <a:schemeClr val="accent2"/>
                </a:solidFill>
              </a:rPr>
              <a:t>wave-following platform</a:t>
            </a:r>
            <a:r>
              <a:rPr lang="en-US" sz="2400" dirty="0" smtClean="0"/>
              <a:t> </a:t>
            </a:r>
            <a:r>
              <a:rPr lang="en-US" sz="2400" dirty="0"/>
              <a:t>dedicated to </a:t>
            </a:r>
            <a:r>
              <a:rPr lang="en-US" sz="2400" dirty="0" smtClean="0"/>
              <a:t>turbulent </a:t>
            </a:r>
            <a:r>
              <a:rPr lang="en-US" sz="2400" dirty="0" smtClean="0">
                <a:solidFill>
                  <a:schemeClr val="accent2"/>
                </a:solidFill>
              </a:rPr>
              <a:t>air-sea flux </a:t>
            </a:r>
            <a:r>
              <a:rPr lang="en-US" sz="2400" dirty="0"/>
              <a:t>measurements </a:t>
            </a:r>
            <a:r>
              <a:rPr lang="en-US" sz="2400" dirty="0">
                <a:solidFill>
                  <a:schemeClr val="accent2"/>
                </a:solidFill>
              </a:rPr>
              <a:t>in the wave-boundary layer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11" name="Turboradarlestroisflotteurs_houle1.5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414463"/>
            <a:ext cx="88392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06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3"/>
          <a:stretch/>
        </p:blipFill>
        <p:spPr>
          <a:xfrm>
            <a:off x="4023360" y="1600200"/>
            <a:ext cx="4786336" cy="49465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0" y="5574268"/>
            <a:ext cx="19233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OCARINA </a:t>
            </a:r>
            <a:r>
              <a:rPr lang="en-US" dirty="0" smtClean="0">
                <a:solidFill>
                  <a:schemeClr val="bg1"/>
                </a:solidFill>
              </a:rPr>
              <a:t>platform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828800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Gill R3-50 sonic anemometer (</a:t>
            </a:r>
            <a:r>
              <a:rPr lang="en-US" dirty="0" err="1" smtClean="0"/>
              <a:t>u,v,w</a:t>
            </a:r>
            <a:r>
              <a:rPr lang="en-US" dirty="0" smtClean="0"/>
              <a:t>+ sonic temperature) at 50 Hz</a:t>
            </a: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52400" y="2554069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err="1" smtClean="0"/>
              <a:t>Vaisala</a:t>
            </a:r>
            <a:r>
              <a:rPr lang="en-US" dirty="0" smtClean="0"/>
              <a:t> WXT-520 weather station (</a:t>
            </a:r>
            <a:r>
              <a:rPr lang="en-US" dirty="0" err="1" smtClean="0"/>
              <a:t>T,p,RH</a:t>
            </a:r>
            <a:r>
              <a:rPr lang="en-US" dirty="0" smtClean="0"/>
              <a:t>) at 1 Hz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152400" y="3429000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err="1" smtClean="0"/>
              <a:t>Xsens</a:t>
            </a:r>
            <a:r>
              <a:rPr lang="en-US" dirty="0" smtClean="0"/>
              <a:t> MTI-G IMU (accelerations, gyroscopes, GPS, magnetometers and barometer), at 50 Hz</a:t>
            </a:r>
            <a:endParaRPr lang="fr-FR" dirty="0"/>
          </a:p>
        </p:txBody>
      </p:sp>
      <p:sp>
        <p:nvSpPr>
          <p:cNvPr id="9" name="Rectangle 8"/>
          <p:cNvSpPr/>
          <p:nvPr/>
        </p:nvSpPr>
        <p:spPr>
          <a:xfrm>
            <a:off x="152400" y="4459069"/>
            <a:ext cx="3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Campbell CNR4 </a:t>
            </a:r>
            <a:r>
              <a:rPr lang="en-US" dirty="0" err="1" smtClean="0"/>
              <a:t>pyranometer</a:t>
            </a:r>
            <a:r>
              <a:rPr lang="en-US" dirty="0" smtClean="0"/>
              <a:t> and </a:t>
            </a:r>
            <a:r>
              <a:rPr lang="en-US" dirty="0" err="1" smtClean="0"/>
              <a:t>pyrgeometer</a:t>
            </a:r>
            <a:r>
              <a:rPr lang="en-US" dirty="0" smtClean="0"/>
              <a:t> for upward and downward radiation fluxes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152400" y="5726668"/>
            <a:ext cx="381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dirty="0" smtClean="0"/>
              <a:t>Seabird SBE37-SI : Sea surface temperature and salinity</a:t>
            </a: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04800" y="124361"/>
                <a:ext cx="8458200" cy="1323439"/>
              </a:xfrm>
              <a:prstGeom prst="rect">
                <a:avLst/>
              </a:prstGeom>
              <a:solidFill>
                <a:schemeClr val="bg2">
                  <a:lumMod val="9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000" dirty="0" smtClean="0"/>
                  <a:t>Wave-follower, </a:t>
                </a:r>
                <a:r>
                  <a:rPr lang="en-US" sz="2000" dirty="0"/>
                  <a:t>2m x 2m foot </a:t>
                </a:r>
                <a:r>
                  <a:rPr lang="en-US" sz="2000" dirty="0" smtClean="0"/>
                  <a:t>print, weight is </a:t>
                </a:r>
                <a:r>
                  <a:rPr lang="en-US" sz="2000" dirty="0"/>
                  <a:t>35 </a:t>
                </a:r>
                <a:r>
                  <a:rPr lang="en-US" sz="2000" dirty="0" smtClean="0"/>
                  <a:t>kg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000" dirty="0" smtClean="0"/>
                  <a:t>In operation since </a:t>
                </a:r>
                <a:r>
                  <a:rPr lang="en-US" sz="2000" dirty="0"/>
                  <a:t>2011 </a:t>
                </a:r>
                <a:r>
                  <a:rPr lang="en-US" sz="2000" dirty="0" smtClean="0"/>
                  <a:t>(</a:t>
                </a:r>
                <a:r>
                  <a:rPr lang="en-US" sz="2000" dirty="0" err="1" smtClean="0"/>
                  <a:t>Bourras</a:t>
                </a:r>
                <a:r>
                  <a:rPr lang="en-US" sz="2000" dirty="0" smtClean="0"/>
                  <a:t> et al. 2014) </a:t>
                </a:r>
                <a:r>
                  <a:rPr lang="en-US" sz="2000" dirty="0" smtClean="0">
                    <a:hlinkClick r:id="rId3"/>
                  </a:rPr>
                  <a:t>https</a:t>
                </a:r>
                <a:r>
                  <a:rPr lang="en-US" sz="2000" dirty="0">
                    <a:hlinkClick r:id="rId3"/>
                  </a:rPr>
                  <a:t>://</a:t>
                </a:r>
                <a:r>
                  <a:rPr lang="en-US" sz="2000" dirty="0" smtClean="0">
                    <a:hlinkClick r:id="rId3"/>
                  </a:rPr>
                  <a:t>journals.ametsoc.org/doi/full/10.1175/JTECH-D-13-00055.1</a:t>
                </a:r>
              </a:p>
              <a:p>
                <a:pPr marL="342900" indent="-342900">
                  <a:buFont typeface="Arial" pitchFamily="34" charset="0"/>
                  <a:buChar char="•"/>
                </a:pPr>
                <a:r>
                  <a:rPr lang="en-US" sz="2000" dirty="0" smtClean="0"/>
                  <a:t>Height of turbulence instruments </a:t>
                </a:r>
                <a:r>
                  <a:rPr lang="en-US" sz="2000" dirty="0"/>
                  <a:t>is </a:t>
                </a:r>
                <a:r>
                  <a:rPr lang="fr-FR" sz="2000" dirty="0" smtClean="0">
                    <a:solidFill>
                      <a:srgbClr val="FF0000"/>
                    </a:solidFill>
                  </a:rPr>
                  <a:t>h=1.6 m, k </a:t>
                </a:r>
                <a:r>
                  <a:rPr lang="fr-FR" sz="2000" dirty="0">
                    <a:solidFill>
                      <a:srgbClr val="FF0000"/>
                    </a:solidFill>
                    <a:sym typeface="Symbol"/>
                  </a:rPr>
                  <a:t></a:t>
                </a:r>
                <a14:m>
                  <m:oMath xmlns:m="http://schemas.openxmlformats.org/officeDocument/2006/math">
                    <m:r>
                      <a:rPr lang="fr-FR" sz="2000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  <m:r>
                      <a:rPr lang="fr-FR" sz="2000" i="1">
                        <a:solidFill>
                          <a:srgbClr val="FF0000"/>
                        </a:solidFill>
                        <a:latin typeface="Cambria Math"/>
                      </a:rPr>
                      <m:t>=0.1</m:t>
                    </m:r>
                  </m:oMath>
                </a14:m>
                <a:endParaRPr lang="fr-FR" sz="240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24361"/>
                <a:ext cx="8458200" cy="1323439"/>
              </a:xfrm>
              <a:prstGeom prst="rect">
                <a:avLst/>
              </a:prstGeom>
              <a:blipFill rotWithShape="1">
                <a:blip r:embed="rId4"/>
                <a:stretch>
                  <a:fillRect l="-576" t="-2294" b="-6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50127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1" y="701457"/>
            <a:ext cx="8762999" cy="31085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Issues addressed:</a:t>
            </a:r>
          </a:p>
          <a:p>
            <a:endParaRPr lang="en-US" sz="28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Does it make sense to measure wind turbulence with a low-profile wave-following platform?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8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 dirty="0" smtClean="0"/>
              <a:t>How are the friction velocity (u</a:t>
            </a:r>
            <a:r>
              <a:rPr lang="en-US" sz="2800" baseline="-25000" dirty="0" smtClean="0"/>
              <a:t>*</a:t>
            </a:r>
            <a:r>
              <a:rPr lang="en-US" sz="2800" dirty="0" smtClean="0"/>
              <a:t>) estimates modified in unsteady conditions?</a:t>
            </a:r>
          </a:p>
        </p:txBody>
      </p:sp>
    </p:spTree>
    <p:extLst>
      <p:ext uri="{BB962C8B-B14F-4D97-AF65-F5344CB8AC3E}">
        <p14:creationId xmlns:p14="http://schemas.microsoft.com/office/powerpoint/2010/main" val="25599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04800"/>
            <a:ext cx="8762999" cy="600164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PART I: Required notions</a:t>
            </a:r>
          </a:p>
          <a:p>
            <a:endParaRPr lang="en-US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I.1</a:t>
            </a:r>
            <a:r>
              <a:rPr lang="en-US" sz="2400" dirty="0" smtClean="0"/>
              <a:t> Wind spectrum: three separate frequency ranges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I.2</a:t>
            </a:r>
            <a:r>
              <a:rPr lang="en-US" sz="2400" dirty="0" smtClean="0"/>
              <a:t> </a:t>
            </a:r>
            <a:r>
              <a:rPr lang="en-US" sz="2400" dirty="0"/>
              <a:t>Context of the </a:t>
            </a:r>
            <a:r>
              <a:rPr lang="en-US" sz="2400" dirty="0" smtClean="0"/>
              <a:t>Wave-Boundary </a:t>
            </a:r>
            <a:r>
              <a:rPr lang="en-US" sz="2400" dirty="0"/>
              <a:t>Layer </a:t>
            </a:r>
            <a:r>
              <a:rPr lang="en-US" sz="2400" dirty="0" smtClean="0"/>
              <a:t>(WBL)</a:t>
            </a:r>
          </a:p>
          <a:p>
            <a:endParaRPr lang="en-US" sz="2400" dirty="0" smtClean="0"/>
          </a:p>
          <a:p>
            <a:r>
              <a:rPr lang="en-US" sz="2400" dirty="0" smtClean="0"/>
              <a:t>Air-sea </a:t>
            </a:r>
            <a:r>
              <a:rPr lang="en-US" sz="2400" u="sng" dirty="0" smtClean="0"/>
              <a:t>turbulent flux </a:t>
            </a:r>
            <a:r>
              <a:rPr lang="en-US" sz="2400" dirty="0" smtClean="0"/>
              <a:t>calculation methods (classical view):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I.3</a:t>
            </a:r>
            <a:r>
              <a:rPr lang="en-US" sz="2400" dirty="0" smtClean="0"/>
              <a:t> Bulk (similarity, flux-gradient)</a:t>
            </a:r>
          </a:p>
          <a:p>
            <a:pPr lvl="1"/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I.4</a:t>
            </a:r>
            <a:r>
              <a:rPr lang="en-US" sz="2400" dirty="0" smtClean="0"/>
              <a:t> Eddy-Covariance (EC)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  <a:p>
            <a:pPr lvl="1"/>
            <a:endParaRPr lang="en-US" sz="2400" dirty="0" smtClean="0"/>
          </a:p>
          <a:p>
            <a:pPr marL="742950" lvl="1" indent="-285750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</a:rPr>
              <a:t>I.5</a:t>
            </a:r>
            <a:r>
              <a:rPr lang="en-US" sz="2400" dirty="0" smtClean="0"/>
              <a:t> Inertial-Dissipation (ID)</a:t>
            </a:r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/>
          </a:p>
          <a:p>
            <a:pPr marL="742950" lvl="1" indent="-285750">
              <a:buFont typeface="Arial" pitchFamily="34" charset="0"/>
              <a:buChar char="•"/>
            </a:pPr>
            <a:endParaRPr lang="en-US" sz="2400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5349111" y="3276600"/>
                <a:ext cx="206191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𝜏</m:t>
                      </m:r>
                      <m:r>
                        <a:rPr lang="en-US" i="1">
                          <a:latin typeface="Cambria Math"/>
                        </a:rPr>
                        <m:t>/</m:t>
                      </m:r>
                      <m:r>
                        <a:rPr lang="en-US" i="1">
                          <a:latin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fr-FR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n-US" i="1">
                              <a:latin typeface="Cambria Math"/>
                            </a:rPr>
                            <m:t>𝐷</m:t>
                          </m:r>
                        </m:sub>
                      </m:sSub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𝑈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en-US" i="1">
                                  <a:latin typeface="Cambria Math"/>
                                </a:rPr>
                                <m:t>∗</m:t>
                              </m:r>
                            </m:sub>
                          </m:sSub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111" y="3276600"/>
                <a:ext cx="2061910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166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336360" y="3810000"/>
                <a:ext cx="2664640" cy="5722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𝜏</m:t>
                      </m:r>
                      <m:r>
                        <a:rPr lang="en-US" i="1">
                          <a:latin typeface="Cambria Math"/>
                        </a:rPr>
                        <m:t>/</m:t>
                      </m:r>
                      <m:r>
                        <a:rPr lang="en-US" i="1">
                          <a:latin typeface="Cambria Math"/>
                        </a:rPr>
                        <m:t>𝜌</m:t>
                      </m:r>
                      <m:r>
                        <a:rPr lang="en-US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fr-FR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FR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fr-FR" i="1">
                                          <a:latin typeface="Cambria Math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𝑢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>
                                  <a:latin typeface="Cambria Math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fr-FR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bar>
                                    <m:barPr>
                                      <m:pos m:val="top"/>
                                      <m:ctrlPr>
                                        <a:rPr lang="fr-FR" i="1">
                                          <a:latin typeface="Cambria Math"/>
                                        </a:rPr>
                                      </m:ctrlPr>
                                    </m:barPr>
                                    <m:e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𝑣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sSup>
                                        <m:sSupPr>
                                          <m:ctrlPr>
                                            <a:rPr lang="fr-FR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𝑤</m:t>
                                          </m:r>
                                        </m:e>
                                        <m:sup>
                                          <m:r>
                                            <a:rPr lang="en-US" i="1">
                                              <a:latin typeface="Cambria Math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</m:e>
                                  </m:bar>
                                </m:e>
                                <m:sup>
                                  <m:r>
                                    <a:rPr lang="en-US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i="1">
                              <a:latin typeface="Cambria Math"/>
                            </a:rPr>
                            <m:t>1/2</m:t>
                          </m:r>
                        </m:sup>
                      </m:sSup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360" y="3810000"/>
                <a:ext cx="2664640" cy="572208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4562571" y="4751712"/>
            <a:ext cx="4207340" cy="1493413"/>
            <a:chOff x="152400" y="2362200"/>
            <a:chExt cx="4207340" cy="14934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84174" y="2362200"/>
                  <a:ext cx="2465931" cy="873444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𝜀</m:t>
                        </m:r>
                        <m:r>
                          <a:rPr lang="en-US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fr-FR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2</m:t>
                            </m:r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sSub>
                              <m:sSub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𝑈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fr-FR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|</m:t>
                                        </m:r>
                                        <m:sSub>
                                          <m:sSubPr>
                                            <m:ctrlPr>
                                              <a:rPr lang="fr-FR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𝑈</m:t>
                                            </m:r>
                                          </m:sub>
                                        </m:sSub>
                                        <m:d>
                                          <m:dPr>
                                            <m:ctrlPr>
                                              <a:rPr lang="fr-FR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/>
                                              </a:rPr>
                                              <m:t>𝑓</m:t>
                                            </m:r>
                                          </m:e>
                                        </m:d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|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00B0F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i="1">
                                        <a:latin typeface="Cambria Math"/>
                                      </a:rPr>
                                      <m:t>𝑐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/>
                              </a:rPr>
                              <m:t>𝑓</m:t>
                            </m:r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4174" y="2362200"/>
                  <a:ext cx="2465931" cy="87344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741185" y="3325488"/>
                  <a:ext cx="3618555" cy="49468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latin typeface="Cambria Math"/>
                              </a:rPr>
                              <m:t>∗</m:t>
                            </m:r>
                          </m:sub>
                        </m:sSub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𝜅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𝑧</m:t>
                                </m:r>
                                <m: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𝜀</m:t>
                                </m:r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  <m:sSup>
                          <m:sSupPr>
                            <m:ctrlPr>
                              <a:rPr lang="fr-FR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fr-FR" b="0" i="1" smtClean="0">
                                        <a:latin typeface="Cambria Math"/>
                                      </a:rPr>
                                      <m:t>𝑚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fr-FR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i="1" smtClean="0">
                                        <a:latin typeface="Cambria Math"/>
                                        <a:ea typeface="Cambria Math"/>
                                      </a:rPr>
                                      <m:t>𝜁</m:t>
                                    </m:r>
                                  </m:e>
                                </m:d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fr-FR" i="1">
                                    <a:latin typeface="Cambria Math"/>
                                    <a:ea typeface="Cambria Math"/>
                                  </a:rPr>
                                  <m:t>𝜁</m:t>
                                </m:r>
                                <m:r>
                                  <a:rPr lang="en-US" i="1"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fr-FR" i="1" smtClean="0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0070C0"/>
                                        </a:solidFill>
                                        <a:latin typeface="Cambria Math"/>
                                      </a:rPr>
                                      <m:t>𝑖𝑚𝑏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fr-FR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latin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i="1">
                                    <a:latin typeface="Cambria Math"/>
                                  </a:rPr>
                                  <m:t>3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fr-FR" dirty="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185" y="3325488"/>
                  <a:ext cx="3618555" cy="494687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Rectangle 10"/>
            <p:cNvSpPr/>
            <p:nvPr/>
          </p:nvSpPr>
          <p:spPr>
            <a:xfrm>
              <a:off x="152400" y="2699338"/>
              <a:ext cx="60144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K41:</a:t>
              </a:r>
              <a:endParaRPr lang="fr-FR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52400" y="3486281"/>
              <a:ext cx="59182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/>
                <a:t>TKE:</a:t>
              </a:r>
              <a:endParaRPr lang="fr-FR" dirty="0"/>
            </a:p>
          </p:txBody>
        </p:sp>
      </p:grpSp>
    </p:spTree>
    <p:extLst>
      <p:ext uri="{BB962C8B-B14F-4D97-AF65-F5344CB8AC3E}">
        <p14:creationId xmlns:p14="http://schemas.microsoft.com/office/powerpoint/2010/main" val="121090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52400"/>
            <a:ext cx="87630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I.1 Wind spectrum </a:t>
            </a:r>
            <a:r>
              <a:rPr lang="en-US" sz="2400" dirty="0" err="1" smtClean="0"/>
              <a:t>vs</a:t>
            </a:r>
            <a:r>
              <a:rPr lang="en-US" sz="2400" dirty="0" smtClean="0"/>
              <a:t> scale</a:t>
            </a:r>
            <a:endParaRPr lang="en-US" sz="2400" dirty="0"/>
          </a:p>
        </p:txBody>
      </p:sp>
      <p:pic>
        <p:nvPicPr>
          <p:cNvPr id="3" name="Picture 3" descr="fig_cnr4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26874" r="50638" b="37045"/>
          <a:stretch>
            <a:fillRect/>
          </a:stretch>
        </p:blipFill>
        <p:spPr bwMode="auto">
          <a:xfrm>
            <a:off x="2195513" y="908050"/>
            <a:ext cx="4516437" cy="51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5580063" y="1557338"/>
            <a:ext cx="0" cy="44640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3924300" y="1485900"/>
            <a:ext cx="0" cy="4535488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6300788" y="4221163"/>
            <a:ext cx="1547812" cy="2208212"/>
          </a:xfrm>
          <a:custGeom>
            <a:avLst/>
            <a:gdLst>
              <a:gd name="T0" fmla="*/ 0 w 975"/>
              <a:gd name="T1" fmla="*/ 0 h 1391"/>
              <a:gd name="T2" fmla="*/ 317 w 975"/>
              <a:gd name="T3" fmla="*/ 227 h 1391"/>
              <a:gd name="T4" fmla="*/ 816 w 975"/>
              <a:gd name="T5" fmla="*/ 635 h 1391"/>
              <a:gd name="T6" fmla="*/ 952 w 975"/>
              <a:gd name="T7" fmla="*/ 1270 h 1391"/>
              <a:gd name="T8" fmla="*/ 952 w 975"/>
              <a:gd name="T9" fmla="*/ 1361 h 13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75" h="1391">
                <a:moveTo>
                  <a:pt x="0" y="0"/>
                </a:moveTo>
                <a:cubicBezTo>
                  <a:pt x="90" y="60"/>
                  <a:pt x="181" y="121"/>
                  <a:pt x="317" y="227"/>
                </a:cubicBezTo>
                <a:cubicBezTo>
                  <a:pt x="453" y="333"/>
                  <a:pt x="710" y="461"/>
                  <a:pt x="816" y="635"/>
                </a:cubicBezTo>
                <a:cubicBezTo>
                  <a:pt x="922" y="809"/>
                  <a:pt x="929" y="1149"/>
                  <a:pt x="952" y="1270"/>
                </a:cubicBezTo>
                <a:cubicBezTo>
                  <a:pt x="975" y="1391"/>
                  <a:pt x="963" y="1376"/>
                  <a:pt x="952" y="1361"/>
                </a:cubicBezTo>
              </a:path>
            </a:pathLst>
          </a:custGeom>
          <a:noFill/>
          <a:ln w="9525" cap="flat">
            <a:solidFill>
              <a:schemeClr val="tx1"/>
            </a:solidFill>
            <a:prstDash val="lgDash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7524750" y="1484313"/>
            <a:ext cx="0" cy="453707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7524750" y="1844675"/>
            <a:ext cx="504825" cy="215900"/>
          </a:xfrm>
          <a:prstGeom prst="rightArrow">
            <a:avLst>
              <a:gd name="adj1" fmla="val 50000"/>
              <a:gd name="adj2" fmla="val 58456"/>
            </a:avLst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AutoShape 9"/>
          <p:cNvSpPr>
            <a:spLocks noChangeArrowheads="1"/>
          </p:cNvSpPr>
          <p:nvPr/>
        </p:nvSpPr>
        <p:spPr bwMode="auto">
          <a:xfrm>
            <a:off x="3924300" y="1844675"/>
            <a:ext cx="1655763" cy="217488"/>
          </a:xfrm>
          <a:prstGeom prst="leftRightArrow">
            <a:avLst>
              <a:gd name="adj1" fmla="val 50361"/>
              <a:gd name="adj2" fmla="val 103658"/>
            </a:avLst>
          </a:prstGeom>
          <a:solidFill>
            <a:srgbClr val="3366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AutoShape 10"/>
          <p:cNvSpPr>
            <a:spLocks noChangeArrowheads="1"/>
          </p:cNvSpPr>
          <p:nvPr/>
        </p:nvSpPr>
        <p:spPr bwMode="auto">
          <a:xfrm>
            <a:off x="5580063" y="1844675"/>
            <a:ext cx="1944687" cy="215900"/>
          </a:xfrm>
          <a:prstGeom prst="leftRightArrow">
            <a:avLst>
              <a:gd name="adj1" fmla="val 50000"/>
              <a:gd name="adj2" fmla="val 9778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276600" y="1844675"/>
            <a:ext cx="647700" cy="215900"/>
          </a:xfrm>
          <a:prstGeom prst="leftArrow">
            <a:avLst>
              <a:gd name="adj1" fmla="val 50000"/>
              <a:gd name="adj2" fmla="val 75000"/>
            </a:avLst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 rot="16200000">
            <a:off x="6920255" y="3563761"/>
            <a:ext cx="195194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err="1" smtClean="0"/>
              <a:t>Viscous</a:t>
            </a:r>
            <a:r>
              <a:rPr lang="fr-FR" dirty="0" smtClean="0"/>
              <a:t> dissipation</a:t>
            </a:r>
            <a:endParaRPr lang="fr-FR" dirty="0"/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5840437" y="2057400"/>
            <a:ext cx="1474763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</a:rPr>
              <a:t>Inertial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400" dirty="0" err="1" smtClean="0">
                <a:solidFill>
                  <a:schemeClr val="bg1">
                    <a:lumMod val="50000"/>
                  </a:schemeClr>
                </a:solidFill>
              </a:rPr>
              <a:t>sub</a:t>
            </a:r>
            <a:r>
              <a:rPr lang="fr-FR" sz="1400" dirty="0" smtClean="0">
                <a:solidFill>
                  <a:schemeClr val="bg1">
                    <a:lumMod val="50000"/>
                  </a:schemeClr>
                </a:solidFill>
              </a:rPr>
              <a:t>-range</a:t>
            </a:r>
            <a:endParaRPr lang="fr-FR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3962401" y="3113782"/>
            <a:ext cx="1330324" cy="107721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Production of turbulence</a:t>
            </a:r>
          </a:p>
          <a:p>
            <a:pPr algn="ctr"/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(Motion correction)</a:t>
            </a:r>
            <a:endParaRPr lang="fr-FR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2971800" y="3124200"/>
            <a:ext cx="952500" cy="86177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weather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systems</a:t>
            </a:r>
            <a:r>
              <a:rPr lang="fr-FR" sz="1600" dirty="0" smtClean="0">
                <a:solidFill>
                  <a:schemeClr val="bg1">
                    <a:lumMod val="50000"/>
                  </a:schemeClr>
                </a:solidFill>
              </a:rPr>
              <a:t>, flat </a:t>
            </a:r>
            <a:r>
              <a:rPr lang="fr-FR" sz="1600" dirty="0" err="1" smtClean="0">
                <a:solidFill>
                  <a:schemeClr val="bg1">
                    <a:lumMod val="50000"/>
                  </a:schemeClr>
                </a:solidFill>
              </a:rPr>
              <a:t>sea</a:t>
            </a:r>
            <a:endParaRPr lang="fr-FR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AutoShape 16"/>
          <p:cNvSpPr>
            <a:spLocks noChangeArrowheads="1"/>
          </p:cNvSpPr>
          <p:nvPr/>
        </p:nvSpPr>
        <p:spPr bwMode="auto">
          <a:xfrm rot="10800000">
            <a:off x="2268538" y="4365625"/>
            <a:ext cx="4248150" cy="646113"/>
          </a:xfrm>
          <a:custGeom>
            <a:avLst/>
            <a:gdLst>
              <a:gd name="G0" fmla="+- 18552 0 0"/>
              <a:gd name="G1" fmla="+- 5382 0 0"/>
              <a:gd name="G2" fmla="+- 21600 0 5382"/>
              <a:gd name="G3" fmla="+- 10800 0 5382"/>
              <a:gd name="G4" fmla="+- 21600 0 18552"/>
              <a:gd name="G5" fmla="*/ G4 G3 10800"/>
              <a:gd name="G6" fmla="+- 21600 0 G5"/>
              <a:gd name="T0" fmla="*/ 18552 w 21600"/>
              <a:gd name="T1" fmla="*/ 0 h 21600"/>
              <a:gd name="T2" fmla="*/ 0 w 21600"/>
              <a:gd name="T3" fmla="*/ 10800 h 21600"/>
              <a:gd name="T4" fmla="*/ 18552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552" y="0"/>
                </a:moveTo>
                <a:lnTo>
                  <a:pt x="18552" y="5382"/>
                </a:lnTo>
                <a:lnTo>
                  <a:pt x="3375" y="5382"/>
                </a:lnTo>
                <a:lnTo>
                  <a:pt x="3375" y="16218"/>
                </a:lnTo>
                <a:lnTo>
                  <a:pt x="18552" y="16218"/>
                </a:lnTo>
                <a:lnTo>
                  <a:pt x="18552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382"/>
                </a:moveTo>
                <a:lnTo>
                  <a:pt x="1350" y="16218"/>
                </a:lnTo>
                <a:lnTo>
                  <a:pt x="2700" y="16218"/>
                </a:lnTo>
                <a:lnTo>
                  <a:pt x="2700" y="5382"/>
                </a:lnTo>
                <a:close/>
              </a:path>
              <a:path w="21600" h="21600">
                <a:moveTo>
                  <a:pt x="0" y="5382"/>
                </a:moveTo>
                <a:lnTo>
                  <a:pt x="0" y="16218"/>
                </a:lnTo>
                <a:lnTo>
                  <a:pt x="675" y="16218"/>
                </a:lnTo>
                <a:lnTo>
                  <a:pt x="675" y="5382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348038" y="4508500"/>
            <a:ext cx="171707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 err="1" smtClean="0"/>
              <a:t>Measured</a:t>
            </a:r>
            <a:r>
              <a:rPr lang="fr-FR" sz="1800" dirty="0" smtClean="0"/>
              <a:t> range</a:t>
            </a:r>
            <a:endParaRPr lang="fr-FR" sz="1800" dirty="0"/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5580063" y="5805488"/>
            <a:ext cx="1008062" cy="2159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3924300" y="5805488"/>
            <a:ext cx="1008063" cy="215900"/>
          </a:xfrm>
          <a:prstGeom prst="rightArrow">
            <a:avLst>
              <a:gd name="adj1" fmla="val 50000"/>
              <a:gd name="adj2" fmla="val 116728"/>
            </a:avLst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AutoShape 20"/>
          <p:cNvSpPr>
            <a:spLocks noChangeArrowheads="1"/>
          </p:cNvSpPr>
          <p:nvPr/>
        </p:nvSpPr>
        <p:spPr bwMode="auto">
          <a:xfrm rot="10800000">
            <a:off x="2916238" y="5805488"/>
            <a:ext cx="1008062" cy="215900"/>
          </a:xfrm>
          <a:prstGeom prst="rightArrow">
            <a:avLst>
              <a:gd name="adj1" fmla="val 50000"/>
              <a:gd name="adj2" fmla="val 116728"/>
            </a:avLst>
          </a:prstGeom>
          <a:solidFill>
            <a:srgbClr val="8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4267200" y="4126468"/>
            <a:ext cx="965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dirty="0"/>
              <a:t>&lt;u’&gt;=0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>
            <a:off x="3505200" y="6518275"/>
            <a:ext cx="95410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800" dirty="0"/>
              <a:t>~½ </a:t>
            </a:r>
            <a:r>
              <a:rPr lang="fr-FR" sz="1800" dirty="0" err="1" smtClean="0"/>
              <a:t>hour</a:t>
            </a:r>
            <a:endParaRPr lang="fr-FR" sz="1800" dirty="0"/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3924300" y="6021388"/>
            <a:ext cx="0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5035670" y="6477000"/>
            <a:ext cx="113653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dirty="0" smtClean="0"/>
              <a:t>~1</a:t>
            </a:r>
            <a:r>
              <a:rPr lang="fr-FR" sz="1800" dirty="0" smtClean="0"/>
              <a:t> second</a:t>
            </a:r>
            <a:endParaRPr lang="fr-FR" sz="1800" dirty="0"/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V="1">
            <a:off x="5580063" y="6015038"/>
            <a:ext cx="1587" cy="58261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5624513" y="6045200"/>
            <a:ext cx="203453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 smtClean="0">
                <a:latin typeface="Comic Sans MS" pitchFamily="66" charset="0"/>
              </a:rPr>
              <a:t>Inertial</a:t>
            </a:r>
            <a:r>
              <a:rPr lang="fr-FR" sz="1600" dirty="0" smtClean="0">
                <a:latin typeface="Comic Sans MS" pitchFamily="66" charset="0"/>
              </a:rPr>
              <a:t>-dissipation</a:t>
            </a:r>
            <a:endParaRPr lang="fr-FR" sz="1600" dirty="0">
              <a:latin typeface="Comic Sans MS" pitchFamily="66" charset="0"/>
            </a:endParaRPr>
          </a:p>
        </p:txBody>
      </p:sp>
      <p:sp>
        <p:nvSpPr>
          <p:cNvPr id="28" name="Text Box 27"/>
          <p:cNvSpPr txBox="1">
            <a:spLocks noChangeArrowheads="1"/>
          </p:cNvSpPr>
          <p:nvPr/>
        </p:nvSpPr>
        <p:spPr bwMode="auto">
          <a:xfrm>
            <a:off x="3886200" y="6045200"/>
            <a:ext cx="175240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Comic Sans MS" pitchFamily="66" charset="0"/>
              </a:rPr>
              <a:t>Eddy-covariance</a:t>
            </a:r>
            <a:endParaRPr lang="fr-FR" sz="1600" dirty="0">
              <a:latin typeface="Comic Sans MS" pitchFamily="66" charset="0"/>
            </a:endParaRPr>
          </a:p>
        </p:txBody>
      </p:sp>
      <p:sp>
        <p:nvSpPr>
          <p:cNvPr id="29" name="Text Box 28"/>
          <p:cNvSpPr txBox="1">
            <a:spLocks noChangeArrowheads="1"/>
          </p:cNvSpPr>
          <p:nvPr/>
        </p:nvSpPr>
        <p:spPr bwMode="auto">
          <a:xfrm>
            <a:off x="3153192" y="6045200"/>
            <a:ext cx="58862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err="1">
                <a:latin typeface="Comic Sans MS" pitchFamily="66" charset="0"/>
              </a:rPr>
              <a:t>B</a:t>
            </a:r>
            <a:r>
              <a:rPr lang="fr-FR" sz="1600" dirty="0" err="1" smtClean="0">
                <a:latin typeface="Comic Sans MS" pitchFamily="66" charset="0"/>
              </a:rPr>
              <a:t>ulk</a:t>
            </a:r>
            <a:endParaRPr lang="fr-FR" sz="1600" dirty="0">
              <a:latin typeface="Comic Sans MS" pitchFamily="66" charset="0"/>
            </a:endParaRPr>
          </a:p>
        </p:txBody>
      </p:sp>
      <p:sp>
        <p:nvSpPr>
          <p:cNvPr id="30" name="Text Box 29"/>
          <p:cNvSpPr txBox="1">
            <a:spLocks noChangeArrowheads="1"/>
          </p:cNvSpPr>
          <p:nvPr/>
        </p:nvSpPr>
        <p:spPr bwMode="auto">
          <a:xfrm>
            <a:off x="3048000" y="4114800"/>
            <a:ext cx="82073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fr-FR" dirty="0"/>
              <a:t>&lt;u&gt;(t)</a:t>
            </a:r>
          </a:p>
        </p:txBody>
      </p:sp>
      <p:sp>
        <p:nvSpPr>
          <p:cNvPr id="2" name="Rectangle 1"/>
          <p:cNvSpPr/>
          <p:nvPr/>
        </p:nvSpPr>
        <p:spPr>
          <a:xfrm>
            <a:off x="5589989" y="4126468"/>
            <a:ext cx="582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u</a:t>
            </a:r>
            <a:r>
              <a:rPr lang="fr-FR" dirty="0" smtClean="0"/>
              <a:t>’(t)</a:t>
            </a:r>
            <a:endParaRPr lang="fr-FR" dirty="0"/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1014842" y="6045200"/>
            <a:ext cx="172835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sz="1600" dirty="0" smtClean="0">
                <a:latin typeface="Comic Sans MS" pitchFamily="66" charset="0"/>
              </a:rPr>
              <a:t>Flux </a:t>
            </a:r>
            <a:r>
              <a:rPr lang="fr-FR" sz="1600" dirty="0" err="1" smtClean="0">
                <a:latin typeface="Comic Sans MS" pitchFamily="66" charset="0"/>
              </a:rPr>
              <a:t>calculation</a:t>
            </a:r>
            <a:r>
              <a:rPr lang="fr-FR" sz="1600" dirty="0" smtClean="0">
                <a:latin typeface="Comic Sans MS" pitchFamily="66" charset="0"/>
              </a:rPr>
              <a:t>:</a:t>
            </a:r>
            <a:endParaRPr lang="fr-FR" sz="16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82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200" y="152400"/>
            <a:ext cx="8763000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I.2 Measurements in the WBL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6200" y="838200"/>
                <a:ext cx="8763000" cy="1938992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400" dirty="0"/>
                  <a:t>Close to the surface,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dirty="0"/>
                  <a:t>viscous dissipation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𝜀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400" dirty="0"/>
                  <a:t>decreases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dirty="0"/>
                  <a:t>turbulent flux decreases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:r>
                  <a:rPr lang="en-US" sz="2400" dirty="0"/>
                  <a:t>t</a:t>
                </a:r>
                <a:r>
                  <a:rPr lang="en-US" sz="2400" dirty="0" smtClean="0"/>
                  <a:t>he </a:t>
                </a:r>
                <a:r>
                  <a:rPr lang="en-US" sz="2400" dirty="0"/>
                  <a:t>wave-pressure term in the TKE equation increases</a:t>
                </a:r>
              </a:p>
              <a:p>
                <a:pPr marL="285750" indent="-285750">
                  <a:buFont typeface="Arial" pitchFamily="34" charset="0"/>
                  <a:buChar char="•"/>
                </a:pPr>
                <a:r>
                  <a:rPr lang="en-US" sz="2400" dirty="0" smtClean="0"/>
                  <a:t>Notion of total momentum flux = turbulent + wave-induced flux</a:t>
                </a: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" y="838200"/>
                <a:ext cx="8763000" cy="1938992"/>
              </a:xfrm>
              <a:prstGeom prst="rect">
                <a:avLst/>
              </a:prstGeom>
              <a:blipFill rotWithShape="1">
                <a:blip r:embed="rId2"/>
                <a:stretch>
                  <a:fillRect l="-974" t="-2516" b="-59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76200" y="3124200"/>
            <a:ext cx="8763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/>
              <a:t>Helpful references: a lot of material is borrowed from Hara &amp; Sullivan (2015) hereafter:</a:t>
            </a:r>
          </a:p>
          <a:p>
            <a:endParaRPr lang="en-US" u="sng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GB" dirty="0" err="1">
                <a:solidFill>
                  <a:srgbClr val="FF0000"/>
                </a:solidFill>
              </a:rPr>
              <a:t>Cifuentes-Lorenzen</a:t>
            </a:r>
            <a:r>
              <a:rPr lang="en-GB" dirty="0"/>
              <a:t>, A., Edson, J.B. &amp; Zappa, C.J. (2018). Air–Sea Interaction in the Southern Ocean: Exploring the Height of the Wave Boundary Layer at the Air–Sea Interface. </a:t>
            </a:r>
            <a:r>
              <a:rPr lang="en-GB" i="1" dirty="0"/>
              <a:t>Boundary-Layer Meteorology,</a:t>
            </a:r>
            <a:r>
              <a:rPr lang="en-GB" dirty="0"/>
              <a:t> 169: 461. </a:t>
            </a:r>
            <a:r>
              <a:rPr lang="en-GB" u="sng" dirty="0">
                <a:hlinkClick r:id="rId3"/>
              </a:rPr>
              <a:t>https://doi.org/10.1007/s10546-018-0376-0</a:t>
            </a: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Edson</a:t>
            </a:r>
            <a:r>
              <a:rPr lang="en-US" dirty="0"/>
              <a:t>, J. B., </a:t>
            </a:r>
            <a:r>
              <a:rPr lang="en-US" dirty="0" err="1"/>
              <a:t>Jampana</a:t>
            </a:r>
            <a:r>
              <a:rPr lang="en-US" dirty="0"/>
              <a:t>, V., Weller, R. A., </a:t>
            </a:r>
            <a:r>
              <a:rPr lang="en-US" dirty="0" err="1"/>
              <a:t>Bigorre</a:t>
            </a:r>
            <a:r>
              <a:rPr lang="en-US" dirty="0"/>
              <a:t>, S. P., </a:t>
            </a:r>
            <a:r>
              <a:rPr lang="en-US" dirty="0" err="1"/>
              <a:t>Plueddemann</a:t>
            </a:r>
            <a:r>
              <a:rPr lang="en-US" dirty="0"/>
              <a:t>, A. J., </a:t>
            </a:r>
            <a:r>
              <a:rPr lang="en-US" dirty="0" err="1"/>
              <a:t>Fairall</a:t>
            </a:r>
            <a:r>
              <a:rPr lang="en-US" dirty="0"/>
              <a:t>, C. W., Miller, S. D., </a:t>
            </a:r>
            <a:r>
              <a:rPr lang="en-US" dirty="0" err="1"/>
              <a:t>Mahrt</a:t>
            </a:r>
            <a:r>
              <a:rPr lang="en-US" dirty="0"/>
              <a:t>, L., et al. (2013). On the Exchange of Momentum over the Open Ocean. </a:t>
            </a:r>
            <a:r>
              <a:rPr lang="en-US" i="1" dirty="0"/>
              <a:t>Journal of Physical Oceanography,</a:t>
            </a:r>
            <a:r>
              <a:rPr lang="en-US" dirty="0"/>
              <a:t> 43(8), 1589-610. 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doi.org/10.1175/JPO-D-12-0173.1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Hara</a:t>
            </a:r>
            <a:r>
              <a:rPr lang="en-US" dirty="0"/>
              <a:t>, T., &amp; Sullivan, P. P. (2015). Wave Boundary Layer Turbulence over Surface Waves in a Strongly Forced Condition. Journal of Physical Oceanography, 45, 868-883.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doi.org/10.1175/JPO-D-14-0116.1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8438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152400" y="115669"/>
                <a:ext cx="8762999" cy="93237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2400" dirty="0" smtClean="0">
                    <a:solidFill>
                      <a:schemeClr val="bg2">
                        <a:lumMod val="50000"/>
                      </a:schemeClr>
                    </a:solidFill>
                  </a:rPr>
                  <a:t>I.3 BULK estimation method</a:t>
                </a:r>
                <a:endParaRPr lang="en-US" sz="2400" b="1" baseline="-250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endParaRPr lang="en-US" sz="1100" dirty="0" smtClean="0"/>
              </a:p>
              <a:p>
                <a:pPr algn="ctr"/>
                <a:r>
                  <a:rPr lang="en-US" dirty="0" smtClean="0"/>
                  <a:t>The mean values of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fr-FR" b="0" i="1" smtClean="0">
                            <a:latin typeface="Cambria Math"/>
                          </a:rPr>
                          <m:t>𝑈</m:t>
                        </m:r>
                      </m:e>
                    </m:acc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/>
                        <a:ea typeface="Cambria Math"/>
                      </a:rPr>
                      <m:t>𝜕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/>
                          </a:rPr>
                        </m:ctrlPr>
                      </m:accPr>
                      <m:e>
                        <m:r>
                          <a:rPr lang="fr-FR" i="1">
                            <a:latin typeface="Cambria Math"/>
                          </a:rPr>
                          <m:t>𝑈</m:t>
                        </m:r>
                      </m:e>
                    </m:acc>
                    <m:r>
                      <a:rPr lang="fr-FR" b="0" i="1" smtClean="0">
                        <a:latin typeface="Cambria Math"/>
                      </a:rPr>
                      <m:t>/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𝜕</m:t>
                    </m:r>
                    <m:r>
                      <a:rPr lang="fr-FR" b="0" i="1" smtClean="0">
                        <a:latin typeface="Cambria Math"/>
                        <a:ea typeface="Cambria Math"/>
                      </a:rPr>
                      <m:t>𝑧</m:t>
                    </m:r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may be impacted</a:t>
                </a:r>
                <a:r>
                  <a:rPr lang="en-US" dirty="0"/>
                  <a:t> </a:t>
                </a:r>
                <a:r>
                  <a:rPr lang="en-US" dirty="0" smtClean="0"/>
                  <a:t>in a worst case scenario </a:t>
                </a:r>
                <a:endParaRPr lang="fr-FR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15669"/>
                <a:ext cx="8762999" cy="932371"/>
              </a:xfrm>
              <a:prstGeom prst="rect">
                <a:avLst/>
              </a:prstGeom>
              <a:blipFill rotWithShape="1">
                <a:blip r:embed="rId2"/>
                <a:stretch>
                  <a:fillRect l="-973" t="-4516" b="-6452"/>
                </a:stretch>
              </a:blipFill>
              <a:ln>
                <a:solidFill>
                  <a:schemeClr val="bg2"/>
                </a:solidFill>
              </a:ln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88"/>
          <a:stretch/>
        </p:blipFill>
        <p:spPr>
          <a:xfrm>
            <a:off x="4308772" y="3124200"/>
            <a:ext cx="4835228" cy="3709191"/>
          </a:xfrm>
          <a:prstGeom prst="rect">
            <a:avLst/>
          </a:prstGeom>
        </p:spPr>
      </p:pic>
      <p:cxnSp>
        <p:nvCxnSpPr>
          <p:cNvPr id="6" name="Straight Arrow Connector 5"/>
          <p:cNvCxnSpPr>
            <a:stCxn id="2" idx="0"/>
          </p:cNvCxnSpPr>
          <p:nvPr/>
        </p:nvCxnSpPr>
        <p:spPr>
          <a:xfrm flipH="1" flipV="1">
            <a:off x="658362" y="1143002"/>
            <a:ext cx="27410" cy="177450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reeform 1"/>
          <p:cNvSpPr/>
          <p:nvPr/>
        </p:nvSpPr>
        <p:spPr>
          <a:xfrm>
            <a:off x="685772" y="2878217"/>
            <a:ext cx="7012850" cy="51806"/>
          </a:xfrm>
          <a:custGeom>
            <a:avLst/>
            <a:gdLst>
              <a:gd name="connsiteX0" fmla="*/ 0 w 7434072"/>
              <a:gd name="connsiteY0" fmla="*/ 1321094 h 1741822"/>
              <a:gd name="connsiteX1" fmla="*/ 768096 w 7434072"/>
              <a:gd name="connsiteY1" fmla="*/ 360974 h 1741822"/>
              <a:gd name="connsiteX2" fmla="*/ 1481328 w 7434072"/>
              <a:gd name="connsiteY2" fmla="*/ 406694 h 1741822"/>
              <a:gd name="connsiteX3" fmla="*/ 2596896 w 7434072"/>
              <a:gd name="connsiteY3" fmla="*/ 1348526 h 1741822"/>
              <a:gd name="connsiteX4" fmla="*/ 3502152 w 7434072"/>
              <a:gd name="connsiteY4" fmla="*/ 1741718 h 1741822"/>
              <a:gd name="connsiteX5" fmla="*/ 4663440 w 7434072"/>
              <a:gd name="connsiteY5" fmla="*/ 1375958 h 1741822"/>
              <a:gd name="connsiteX6" fmla="*/ 5623560 w 7434072"/>
              <a:gd name="connsiteY6" fmla="*/ 397550 h 1741822"/>
              <a:gd name="connsiteX7" fmla="*/ 6245352 w 7434072"/>
              <a:gd name="connsiteY7" fmla="*/ 4358 h 1741822"/>
              <a:gd name="connsiteX8" fmla="*/ 6812280 w 7434072"/>
              <a:gd name="connsiteY8" fmla="*/ 232958 h 1741822"/>
              <a:gd name="connsiteX9" fmla="*/ 7434072 w 7434072"/>
              <a:gd name="connsiteY9" fmla="*/ 909614 h 174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4072" h="1741822">
                <a:moveTo>
                  <a:pt x="0" y="1321094"/>
                </a:moveTo>
                <a:cubicBezTo>
                  <a:pt x="260604" y="917234"/>
                  <a:pt x="521208" y="513374"/>
                  <a:pt x="768096" y="360974"/>
                </a:cubicBezTo>
                <a:cubicBezTo>
                  <a:pt x="1014984" y="208574"/>
                  <a:pt x="1176528" y="242102"/>
                  <a:pt x="1481328" y="406694"/>
                </a:cubicBezTo>
                <a:cubicBezTo>
                  <a:pt x="1786128" y="571286"/>
                  <a:pt x="2260092" y="1126022"/>
                  <a:pt x="2596896" y="1348526"/>
                </a:cubicBezTo>
                <a:cubicBezTo>
                  <a:pt x="2933700" y="1571030"/>
                  <a:pt x="3157728" y="1737146"/>
                  <a:pt x="3502152" y="1741718"/>
                </a:cubicBezTo>
                <a:cubicBezTo>
                  <a:pt x="3846576" y="1746290"/>
                  <a:pt x="4309872" y="1599986"/>
                  <a:pt x="4663440" y="1375958"/>
                </a:cubicBezTo>
                <a:cubicBezTo>
                  <a:pt x="5017008" y="1151930"/>
                  <a:pt x="5359908" y="626150"/>
                  <a:pt x="5623560" y="397550"/>
                </a:cubicBezTo>
                <a:cubicBezTo>
                  <a:pt x="5887212" y="168950"/>
                  <a:pt x="6047232" y="31790"/>
                  <a:pt x="6245352" y="4358"/>
                </a:cubicBezTo>
                <a:cubicBezTo>
                  <a:pt x="6443472" y="-23074"/>
                  <a:pt x="6614160" y="82082"/>
                  <a:pt x="6812280" y="232958"/>
                </a:cubicBezTo>
                <a:cubicBezTo>
                  <a:pt x="7010400" y="383834"/>
                  <a:pt x="7222236" y="646724"/>
                  <a:pt x="7434072" y="90961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reeform 3"/>
          <p:cNvSpPr/>
          <p:nvPr/>
        </p:nvSpPr>
        <p:spPr>
          <a:xfrm>
            <a:off x="691523" y="2451813"/>
            <a:ext cx="7012850" cy="45719"/>
          </a:xfrm>
          <a:custGeom>
            <a:avLst/>
            <a:gdLst>
              <a:gd name="connsiteX0" fmla="*/ 0 w 7434072"/>
              <a:gd name="connsiteY0" fmla="*/ 1321094 h 1741822"/>
              <a:gd name="connsiteX1" fmla="*/ 768096 w 7434072"/>
              <a:gd name="connsiteY1" fmla="*/ 360974 h 1741822"/>
              <a:gd name="connsiteX2" fmla="*/ 1481328 w 7434072"/>
              <a:gd name="connsiteY2" fmla="*/ 406694 h 1741822"/>
              <a:gd name="connsiteX3" fmla="*/ 2596896 w 7434072"/>
              <a:gd name="connsiteY3" fmla="*/ 1348526 h 1741822"/>
              <a:gd name="connsiteX4" fmla="*/ 3502152 w 7434072"/>
              <a:gd name="connsiteY4" fmla="*/ 1741718 h 1741822"/>
              <a:gd name="connsiteX5" fmla="*/ 4663440 w 7434072"/>
              <a:gd name="connsiteY5" fmla="*/ 1375958 h 1741822"/>
              <a:gd name="connsiteX6" fmla="*/ 5623560 w 7434072"/>
              <a:gd name="connsiteY6" fmla="*/ 397550 h 1741822"/>
              <a:gd name="connsiteX7" fmla="*/ 6245352 w 7434072"/>
              <a:gd name="connsiteY7" fmla="*/ 4358 h 1741822"/>
              <a:gd name="connsiteX8" fmla="*/ 6812280 w 7434072"/>
              <a:gd name="connsiteY8" fmla="*/ 232958 h 1741822"/>
              <a:gd name="connsiteX9" fmla="*/ 7434072 w 7434072"/>
              <a:gd name="connsiteY9" fmla="*/ 909614 h 1741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34072" h="1741822">
                <a:moveTo>
                  <a:pt x="0" y="1321094"/>
                </a:moveTo>
                <a:cubicBezTo>
                  <a:pt x="260604" y="917234"/>
                  <a:pt x="521208" y="513374"/>
                  <a:pt x="768096" y="360974"/>
                </a:cubicBezTo>
                <a:cubicBezTo>
                  <a:pt x="1014984" y="208574"/>
                  <a:pt x="1176528" y="242102"/>
                  <a:pt x="1481328" y="406694"/>
                </a:cubicBezTo>
                <a:cubicBezTo>
                  <a:pt x="1786128" y="571286"/>
                  <a:pt x="2260092" y="1126022"/>
                  <a:pt x="2596896" y="1348526"/>
                </a:cubicBezTo>
                <a:cubicBezTo>
                  <a:pt x="2933700" y="1571030"/>
                  <a:pt x="3157728" y="1737146"/>
                  <a:pt x="3502152" y="1741718"/>
                </a:cubicBezTo>
                <a:cubicBezTo>
                  <a:pt x="3846576" y="1746290"/>
                  <a:pt x="4309872" y="1599986"/>
                  <a:pt x="4663440" y="1375958"/>
                </a:cubicBezTo>
                <a:cubicBezTo>
                  <a:pt x="5017008" y="1151930"/>
                  <a:pt x="5359908" y="626150"/>
                  <a:pt x="5623560" y="397550"/>
                </a:cubicBezTo>
                <a:cubicBezTo>
                  <a:pt x="5887212" y="168950"/>
                  <a:pt x="6047232" y="31790"/>
                  <a:pt x="6245352" y="4358"/>
                </a:cubicBezTo>
                <a:cubicBezTo>
                  <a:pt x="6443472" y="-23074"/>
                  <a:pt x="6614160" y="82082"/>
                  <a:pt x="6812280" y="232958"/>
                </a:cubicBezTo>
                <a:cubicBezTo>
                  <a:pt x="7010400" y="383834"/>
                  <a:pt x="7222236" y="646724"/>
                  <a:pt x="7434072" y="909614"/>
                </a:cubicBezTo>
              </a:path>
            </a:pathLst>
          </a:cu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28600" y="2286000"/>
                <a:ext cx="511418" cy="2612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b="0" i="1" smtClean="0">
                          <a:latin typeface="Cambria Math"/>
                        </a:rPr>
                        <m:t>0.1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2286000"/>
                <a:ext cx="511418" cy="261284"/>
              </a:xfrm>
              <a:prstGeom prst="rect">
                <a:avLst/>
              </a:prstGeom>
              <a:blipFill rotWithShape="1">
                <a:blip r:embed="rId4"/>
                <a:stretch>
                  <a:fillRect b="-302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228600" y="1143000"/>
            <a:ext cx="429761" cy="26128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/>
              <a:t>k </a:t>
            </a:r>
            <a:r>
              <a:rPr lang="fr-FR" dirty="0">
                <a:sym typeface="Symbol"/>
              </a:rPr>
              <a:t></a:t>
            </a:r>
            <a:endParaRPr lang="fr-FR" dirty="0"/>
          </a:p>
        </p:txBody>
      </p:sp>
      <p:grpSp>
        <p:nvGrpSpPr>
          <p:cNvPr id="26" name="Group 25"/>
          <p:cNvGrpSpPr/>
          <p:nvPr/>
        </p:nvGrpSpPr>
        <p:grpSpPr>
          <a:xfrm>
            <a:off x="3135625" y="2286000"/>
            <a:ext cx="819812" cy="622432"/>
            <a:chOff x="3276600" y="457200"/>
            <a:chExt cx="1066800" cy="106680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3276600" y="1295400"/>
              <a:ext cx="228600" cy="228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505200" y="1524000"/>
              <a:ext cx="6096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114800" y="1295400"/>
              <a:ext cx="228600" cy="228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276600" y="1295400"/>
              <a:ext cx="10668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3810000" y="685800"/>
              <a:ext cx="0" cy="6096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5" name="Freeform 24"/>
            <p:cNvSpPr/>
            <p:nvPr/>
          </p:nvSpPr>
          <p:spPr>
            <a:xfrm>
              <a:off x="3716221" y="457200"/>
              <a:ext cx="169979" cy="428058"/>
            </a:xfrm>
            <a:custGeom>
              <a:avLst/>
              <a:gdLst>
                <a:gd name="connsiteX0" fmla="*/ 129637 w 339958"/>
                <a:gd name="connsiteY0" fmla="*/ 27772 h 721006"/>
                <a:gd name="connsiteX1" fmla="*/ 339949 w 339958"/>
                <a:gd name="connsiteY1" fmla="*/ 155788 h 721006"/>
                <a:gd name="connsiteX2" fmla="*/ 120493 w 339958"/>
                <a:gd name="connsiteY2" fmla="*/ 393532 h 721006"/>
                <a:gd name="connsiteX3" fmla="*/ 1621 w 339958"/>
                <a:gd name="connsiteY3" fmla="*/ 512404 h 721006"/>
                <a:gd name="connsiteX4" fmla="*/ 202789 w 339958"/>
                <a:gd name="connsiteY4" fmla="*/ 704428 h 721006"/>
                <a:gd name="connsiteX5" fmla="*/ 129637 w 339958"/>
                <a:gd name="connsiteY5" fmla="*/ 27772 h 721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9958" h="721006">
                  <a:moveTo>
                    <a:pt x="129637" y="27772"/>
                  </a:moveTo>
                  <a:cubicBezTo>
                    <a:pt x="152497" y="-63668"/>
                    <a:pt x="341473" y="94828"/>
                    <a:pt x="339949" y="155788"/>
                  </a:cubicBezTo>
                  <a:cubicBezTo>
                    <a:pt x="338425" y="216748"/>
                    <a:pt x="176881" y="334096"/>
                    <a:pt x="120493" y="393532"/>
                  </a:cubicBezTo>
                  <a:cubicBezTo>
                    <a:pt x="64105" y="452968"/>
                    <a:pt x="-12095" y="460588"/>
                    <a:pt x="1621" y="512404"/>
                  </a:cubicBezTo>
                  <a:cubicBezTo>
                    <a:pt x="15337" y="564220"/>
                    <a:pt x="179929" y="782152"/>
                    <a:pt x="202789" y="704428"/>
                  </a:cubicBezTo>
                  <a:cubicBezTo>
                    <a:pt x="225649" y="626704"/>
                    <a:pt x="106777" y="119212"/>
                    <a:pt x="129637" y="27772"/>
                  </a:cubicBezTo>
                  <a:close/>
                </a:path>
              </a:pathLst>
            </a:custGeom>
            <a:scene3d>
              <a:camera prst="orthographicFront">
                <a:rot lat="0" lon="20999997" rev="19799999"/>
              </a:camera>
              <a:lightRig rig="threePt" dir="t"/>
            </a:scene3d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228600" y="3323272"/>
            <a:ext cx="3733800" cy="147732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In moderate wind &amp; sea conditions, the bulk estimates of u</a:t>
            </a:r>
            <a:r>
              <a:rPr lang="en-US" baseline="-25000" dirty="0" smtClean="0"/>
              <a:t>*</a:t>
            </a:r>
            <a:r>
              <a:rPr lang="en-US" dirty="0" smtClean="0"/>
              <a:t> should compare to measurements above the WBL, </a:t>
            </a:r>
            <a:r>
              <a:rPr lang="en-US" i="1" dirty="0" smtClean="0"/>
              <a:t>i.e.</a:t>
            </a:r>
            <a:r>
              <a:rPr lang="en-US" dirty="0" smtClean="0"/>
              <a:t> to 3-10 m height data (see slide 13)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0422" y="5150584"/>
            <a:ext cx="40195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/>
              <a:t>Figure on the right by Hara and Sullivan (2015)</a:t>
            </a:r>
          </a:p>
          <a:p>
            <a:pPr algn="ctr"/>
            <a:r>
              <a:rPr lang="en-US" sz="1600" dirty="0" smtClean="0"/>
              <a:t>LES simulations with </a:t>
            </a:r>
            <a:r>
              <a:rPr lang="en-US" sz="1600" dirty="0" smtClean="0">
                <a:solidFill>
                  <a:srgbClr val="FF0000"/>
                </a:solidFill>
              </a:rPr>
              <a:t>strong wind </a:t>
            </a:r>
            <a:r>
              <a:rPr lang="en-US" sz="1600" dirty="0" smtClean="0"/>
              <a:t>forcing and </a:t>
            </a:r>
            <a:r>
              <a:rPr lang="en-US" sz="1600" dirty="0" smtClean="0">
                <a:solidFill>
                  <a:srgbClr val="FF0000"/>
                </a:solidFill>
              </a:rPr>
              <a:t>steep sine waves</a:t>
            </a:r>
            <a:r>
              <a:rPr lang="en-US" sz="1600" dirty="0" smtClean="0"/>
              <a:t>.</a:t>
            </a:r>
          </a:p>
          <a:p>
            <a:pPr algn="ctr"/>
            <a:endParaRPr lang="en-US" sz="1600" dirty="0" smtClean="0"/>
          </a:p>
          <a:p>
            <a:pPr algn="ctr"/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is similarity (constant shear)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Blue</a:t>
            </a:r>
            <a:r>
              <a:rPr lang="en-US" dirty="0" smtClean="0"/>
              <a:t> is LES results</a:t>
            </a:r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456388" y="6096000"/>
            <a:ext cx="3353612" cy="6711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5029200" y="4343400"/>
            <a:ext cx="3962400" cy="3047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TextBox 17"/>
          <p:cNvSpPr txBox="1"/>
          <p:nvPr/>
        </p:nvSpPr>
        <p:spPr>
          <a:xfrm>
            <a:off x="5701173" y="4309646"/>
            <a:ext cx="2640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solidFill>
                  <a:srgbClr val="FF0000"/>
                </a:solidFill>
              </a:rPr>
              <a:t>   </a:t>
            </a:r>
            <a:r>
              <a:rPr lang="fr-FR" sz="1600" b="1" dirty="0" err="1" smtClean="0">
                <a:solidFill>
                  <a:srgbClr val="FF0000"/>
                </a:solidFill>
              </a:rPr>
              <a:t>Height</a:t>
            </a:r>
            <a:r>
              <a:rPr lang="fr-FR" sz="1600" b="1" dirty="0" smtClean="0">
                <a:solidFill>
                  <a:srgbClr val="FF0000"/>
                </a:solidFill>
              </a:rPr>
              <a:t> </a:t>
            </a:r>
            <a:r>
              <a:rPr lang="fr-FR" sz="1600" b="1" dirty="0" err="1" smtClean="0">
                <a:solidFill>
                  <a:srgbClr val="FF0000"/>
                </a:solidFill>
              </a:rPr>
              <a:t>measurement</a:t>
            </a:r>
            <a:r>
              <a:rPr lang="fr-FR" sz="1600" b="1" dirty="0" smtClean="0">
                <a:solidFill>
                  <a:srgbClr val="FF0000"/>
                </a:solidFill>
              </a:rPr>
              <a:t> range</a:t>
            </a:r>
            <a:endParaRPr lang="fr-FR"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723195" y="1383268"/>
                <a:ext cx="273254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𝑢</m:t>
                          </m:r>
                        </m:e>
                        <m:sub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∗</m:t>
                          </m:r>
                        </m:sub>
                      </m:sSub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𝜅</m:t>
                      </m:r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𝑧</m:t>
                      </m:r>
                      <m:sSup>
                        <m:sSupPr>
                          <m:ctrlPr>
                            <a:rPr lang="fr-FR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Φ</m:t>
                          </m:r>
                          <m:r>
                            <a:rPr lang="fr-FR" b="0" i="1" baseline="-25000" smtClean="0">
                              <a:latin typeface="Cambria Math"/>
                              <a:ea typeface="Cambria Math"/>
                            </a:rPr>
                            <m:t>𝑚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(</m:t>
                          </m:r>
                          <m:r>
                            <a:rPr lang="fr-FR" i="1" smtClean="0">
                              <a:latin typeface="Cambria Math"/>
                              <a:ea typeface="Cambria Math"/>
                            </a:rPr>
                            <m:t>𝜁</m:t>
                          </m:r>
                          <m:r>
                            <a:rPr lang="fr-FR" i="1">
                              <a:latin typeface="Cambria Math"/>
                              <a:ea typeface="Cambria Math"/>
                            </a:rPr>
                            <m:t>)</m:t>
                          </m:r>
                        </m:e>
                        <m:sup>
                          <m:r>
                            <a:rPr lang="fr-FR" b="0" i="1" smtClean="0">
                              <a:latin typeface="Cambria Math"/>
                              <a:ea typeface="Cambria Math"/>
                            </a:rPr>
                            <m:t>−1</m:t>
                          </m:r>
                        </m:sup>
                      </m:sSup>
                      <m:r>
                        <a:rPr lang="fr-FR" b="0" i="1" smtClean="0">
                          <a:latin typeface="Cambria Math"/>
                          <a:ea typeface="Cambria Math"/>
                        </a:rPr>
                        <m:t> </m:t>
                      </m:r>
                      <m:r>
                        <a:rPr lang="en-US" i="1">
                          <a:latin typeface="Cambria Math"/>
                          <a:ea typeface="Cambria Math"/>
                        </a:rPr>
                        <m:t>𝜕</m:t>
                      </m:r>
                      <m:acc>
                        <m:accPr>
                          <m:chr m:val="̅"/>
                          <m:ctrlPr>
                            <a:rPr lang="en-US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fr-FR" i="1">
                              <a:latin typeface="Cambria Math"/>
                            </a:rPr>
                            <m:t>𝑈</m:t>
                          </m:r>
                        </m:e>
                      </m:acc>
                      <m:r>
                        <a:rPr lang="fr-FR" i="1">
                          <a:latin typeface="Cambria Math"/>
                        </a:rPr>
                        <m:t>/</m:t>
                      </m:r>
                      <m:r>
                        <a:rPr lang="fr-FR" i="1">
                          <a:latin typeface="Cambria Math"/>
                          <a:ea typeface="Cambria Math"/>
                        </a:rPr>
                        <m:t>𝜕</m:t>
                      </m:r>
                      <m:r>
                        <a:rPr lang="fr-FR" i="1">
                          <a:latin typeface="Cambria Math"/>
                          <a:ea typeface="Cambria Math"/>
                        </a:rPr>
                        <m:t>𝑧</m:t>
                      </m:r>
                      <m:r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3195" y="1383268"/>
                <a:ext cx="2732543" cy="369332"/>
              </a:xfrm>
              <a:prstGeom prst="rect">
                <a:avLst/>
              </a:prstGeom>
              <a:blipFill rotWithShape="1">
                <a:blip r:embed="rId5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4343400" y="2514600"/>
            <a:ext cx="346062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(sea surface is flat at a 30-minute scale)</a:t>
            </a:r>
            <a:endParaRPr lang="fr-FR" sz="16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343400"/>
            <a:ext cx="0" cy="304799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5469013" y="1266440"/>
            <a:ext cx="25835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Flux-gradient relationship</a:t>
            </a:r>
          </a:p>
          <a:p>
            <a:r>
              <a:rPr lang="en-US" dirty="0" smtClean="0"/>
              <a:t>Constant flux layer</a:t>
            </a:r>
            <a:endParaRPr lang="fr-FR" dirty="0"/>
          </a:p>
        </p:txBody>
      </p:sp>
      <p:sp>
        <p:nvSpPr>
          <p:cNvPr id="12" name="Left Brace 11"/>
          <p:cNvSpPr/>
          <p:nvPr/>
        </p:nvSpPr>
        <p:spPr>
          <a:xfrm>
            <a:off x="5410200" y="1328437"/>
            <a:ext cx="76200" cy="500363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16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1193</TotalTime>
  <Words>1756</Words>
  <Application>Microsoft Office PowerPoint</Application>
  <PresentationFormat>On-screen Show (4:3)</PresentationFormat>
  <Paragraphs>186</Paragraphs>
  <Slides>18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Air-Sea Turbulent Fluxes and Upper-Ocean Currents during the TURBORADAR-TURBIDENT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Air-Sea Turbulent Fluxes and Upper-Ocean Currents during the TURBORADAR-TURBIDENT Experiments</dc:title>
  <dc:creator>User</dc:creator>
  <cp:lastModifiedBy>Denis</cp:lastModifiedBy>
  <cp:revision>121</cp:revision>
  <dcterms:created xsi:type="dcterms:W3CDTF">2006-08-16T00:00:00Z</dcterms:created>
  <dcterms:modified xsi:type="dcterms:W3CDTF">2019-04-17T11:10:57Z</dcterms:modified>
</cp:coreProperties>
</file>