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7"/>
  </p:notesMasterIdLst>
  <p:sldIdLst>
    <p:sldId id="256" r:id="rId2"/>
    <p:sldId id="257" r:id="rId3"/>
    <p:sldId id="261" r:id="rId4"/>
    <p:sldId id="259" r:id="rId5"/>
    <p:sldId id="281" r:id="rId6"/>
    <p:sldId id="279" r:id="rId7"/>
    <p:sldId id="262" r:id="rId8"/>
    <p:sldId id="283" r:id="rId9"/>
    <p:sldId id="274" r:id="rId10"/>
    <p:sldId id="278" r:id="rId11"/>
    <p:sldId id="280" r:id="rId12"/>
    <p:sldId id="282" r:id="rId13"/>
    <p:sldId id="286" r:id="rId14"/>
    <p:sldId id="270" r:id="rId15"/>
    <p:sldId id="277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C1"/>
    <a:srgbClr val="FF9900"/>
    <a:srgbClr val="1D0FD3"/>
    <a:srgbClr val="99038E"/>
    <a:srgbClr val="140A92"/>
    <a:srgbClr val="300E8E"/>
    <a:srgbClr val="F9D777"/>
    <a:srgbClr val="CFE2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60"/>
  </p:normalViewPr>
  <p:slideViewPr>
    <p:cSldViewPr>
      <p:cViewPr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NSAM\Conferences\COSTBiel\PresentationBiel\Bi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NSAM\Conferences\COSTBiel\PresentationBiel\Bi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NSAM\Results\Doug_40\Excel_Doug40\Doug40_25012011_v5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oi%20de%20Planck%20et%20Wien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NSAM\Conferences\COSTBiel\PresentationBiel\Bi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NSAM\Conferences\COSTBiel\PresentationBiel\Bi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NSAM\Conferences\COSTBiel\PresentationBiel\Bi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bar"/>
        <c:grouping val="clustered"/>
        <c:ser>
          <c:idx val="0"/>
          <c:order val="0"/>
          <c:tx>
            <c:strRef>
              <c:f>Soaking!$A$2</c:f>
              <c:strCache>
                <c:ptCount val="1"/>
                <c:pt idx="0">
                  <c:v>Soaking Temperature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70 </a:t>
                    </a:r>
                    <a:r>
                      <a:rPr lang="en-US" dirty="0"/>
                      <a:t>°C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  <a:r>
                      <a:rPr lang="en-US" dirty="0" smtClean="0"/>
                      <a:t>0 </a:t>
                    </a:r>
                    <a:r>
                      <a:rPr lang="en-US" dirty="0"/>
                      <a:t>°C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 °C</a:t>
                    </a:r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Soaking!$B$1:$C$1</c:f>
              <c:strCache>
                <c:ptCount val="2"/>
                <c:pt idx="0">
                  <c:v>Beech</c:v>
                </c:pt>
                <c:pt idx="1">
                  <c:v>Douglas</c:v>
                </c:pt>
              </c:strCache>
            </c:strRef>
          </c:cat>
          <c:val>
            <c:numRef>
              <c:f>Soaking!$B$2:$C$2</c:f>
              <c:numCache>
                <c:formatCode>General</c:formatCode>
                <c:ptCount val="2"/>
                <c:pt idx="0">
                  <c:v>70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Soaking!$A$3</c:f>
              <c:strCache>
                <c:ptCount val="1"/>
                <c:pt idx="0">
                  <c:v>Soaking Duration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 h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 </a:t>
                    </a:r>
                    <a:r>
                      <a:rPr lang="en-US" dirty="0"/>
                      <a:t>h</a:t>
                    </a:r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 h</a:t>
                    </a:r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Soaking!$B$1:$C$1</c:f>
              <c:strCache>
                <c:ptCount val="2"/>
                <c:pt idx="0">
                  <c:v>Beech</c:v>
                </c:pt>
                <c:pt idx="1">
                  <c:v>Douglas</c:v>
                </c:pt>
              </c:strCache>
            </c:strRef>
          </c:cat>
          <c:val>
            <c:numRef>
              <c:f>Soaking!$B$3:$C$3</c:f>
              <c:numCache>
                <c:formatCode>General</c:formatCode>
                <c:ptCount val="2"/>
                <c:pt idx="0">
                  <c:v>30</c:v>
                </c:pt>
                <c:pt idx="1">
                  <c:v>48</c:v>
                </c:pt>
              </c:numCache>
            </c:numRef>
          </c:val>
        </c:ser>
        <c:dLbls>
          <c:showVal val="1"/>
        </c:dLbls>
        <c:axId val="88315776"/>
        <c:axId val="102954880"/>
      </c:barChart>
      <c:catAx>
        <c:axId val="88315776"/>
        <c:scaling>
          <c:orientation val="minMax"/>
        </c:scaling>
        <c:axPos val="l"/>
        <c:tickLblPos val="nextTo"/>
        <c:spPr>
          <a:ln>
            <a:solidFill>
              <a:schemeClr val="tx1"/>
            </a:solidFill>
          </a:ln>
        </c:spPr>
        <c:crossAx val="102954880"/>
        <c:crosses val="autoZero"/>
        <c:lblAlgn val="ctr"/>
        <c:lblOffset val="100"/>
        <c:tickLblSkip val="1"/>
      </c:catAx>
      <c:valAx>
        <c:axId val="10295488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883157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400"/>
              <a:t>Heating</a:t>
            </a:r>
            <a:r>
              <a:rPr lang="fr-FR" sz="1400" baseline="0"/>
              <a:t> rates comparison of electric ohmic and soaking methods</a:t>
            </a:r>
            <a:endParaRPr lang="fr-FR" sz="1400"/>
          </a:p>
        </c:rich>
      </c:tx>
      <c:layout>
        <c:manualLayout>
          <c:xMode val="edge"/>
          <c:yMode val="edge"/>
          <c:x val="0.15420394465974371"/>
          <c:y val="2.593666063247875E-2"/>
        </c:manualLayout>
      </c:layout>
    </c:title>
    <c:plotArea>
      <c:layout>
        <c:manualLayout>
          <c:layoutTarget val="inner"/>
          <c:xMode val="edge"/>
          <c:yMode val="edge"/>
          <c:x val="0.13764129483814541"/>
          <c:y val="0.14911325463445171"/>
          <c:w val="0.8401364829396325"/>
          <c:h val="0.64369849428495018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2.0749328505982995E-3"/>
                  <c:y val="2.5936660632478698E-2"/>
                </c:manualLayout>
              </c:layout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0,02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'Heating Rate'!$A$5:$A$7</c:f>
              <c:strCache>
                <c:ptCount val="3"/>
                <c:pt idx="0">
                  <c:v>Electric ohmic Sapwood</c:v>
                </c:pt>
                <c:pt idx="1">
                  <c:v>Electric ohmic Heartwood</c:v>
                </c:pt>
                <c:pt idx="2">
                  <c:v>Soaking</c:v>
                </c:pt>
              </c:strCache>
            </c:strRef>
          </c:cat>
          <c:val>
            <c:numRef>
              <c:f>'Heating Rate'!$B$5:$B$7</c:f>
              <c:numCache>
                <c:formatCode>General</c:formatCode>
                <c:ptCount val="3"/>
                <c:pt idx="0">
                  <c:v>5</c:v>
                </c:pt>
                <c:pt idx="1">
                  <c:v>3.5</c:v>
                </c:pt>
                <c:pt idx="2">
                  <c:v>0.1</c:v>
                </c:pt>
              </c:numCache>
            </c:numRef>
          </c:val>
        </c:ser>
        <c:axId val="151860736"/>
        <c:axId val="151881984"/>
      </c:barChart>
      <c:catAx>
        <c:axId val="151860736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fr-FR"/>
          </a:p>
        </c:txPr>
        <c:crossAx val="151881984"/>
        <c:crosses val="autoZero"/>
        <c:auto val="1"/>
        <c:lblAlgn val="ctr"/>
        <c:lblOffset val="100"/>
      </c:catAx>
      <c:valAx>
        <c:axId val="1518819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Heating rate (°C/min)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186073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600" baseline="0" dirty="0" err="1" smtClean="0"/>
              <a:t>Hygrometry</a:t>
            </a:r>
            <a:r>
              <a:rPr lang="fr-FR" sz="1600" baseline="0" dirty="0" smtClean="0"/>
              <a:t> of Douglas-</a:t>
            </a:r>
            <a:r>
              <a:rPr lang="fr-FR" sz="1600" baseline="0" dirty="0" err="1" smtClean="0"/>
              <a:t>fir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bolts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after</a:t>
            </a:r>
            <a:r>
              <a:rPr lang="fr-FR" sz="1600" baseline="0" dirty="0" smtClean="0"/>
              <a:t> </a:t>
            </a:r>
            <a:r>
              <a:rPr lang="fr-FR" sz="1600" baseline="0" dirty="0" err="1" smtClean="0"/>
              <a:t>soaking</a:t>
            </a:r>
            <a:r>
              <a:rPr lang="fr-FR" sz="1600" baseline="0" dirty="0" smtClean="0"/>
              <a:t> (48h, 60 °C)</a:t>
            </a:r>
            <a:r>
              <a:rPr lang="fr-FR" sz="1600" dirty="0" smtClean="0"/>
              <a:t> </a:t>
            </a:r>
            <a:endParaRPr lang="fr-FR" sz="1600" dirty="0"/>
          </a:p>
        </c:rich>
      </c:tx>
      <c:layout>
        <c:manualLayout>
          <c:xMode val="edge"/>
          <c:yMode val="edge"/>
          <c:x val="0.18782434074935286"/>
          <c:y val="2.7385533322479807E-2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MC!$B$5:$B$27</c:f>
              <c:numCache>
                <c:formatCode>0.0</c:formatCode>
                <c:ptCount val="23"/>
                <c:pt idx="0">
                  <c:v>0</c:v>
                </c:pt>
                <c:pt idx="1">
                  <c:v>0.61613576839826867</c:v>
                </c:pt>
                <c:pt idx="2">
                  <c:v>1.2322715367965413</c:v>
                </c:pt>
                <c:pt idx="3">
                  <c:v>1.8484073051948031</c:v>
                </c:pt>
                <c:pt idx="4">
                  <c:v>2.4645430735930667</c:v>
                </c:pt>
                <c:pt idx="5">
                  <c:v>3.0806788419913445</c:v>
                </c:pt>
                <c:pt idx="6">
                  <c:v>3.6968146103895987</c:v>
                </c:pt>
                <c:pt idx="7">
                  <c:v>4.3129503787878418</c:v>
                </c:pt>
                <c:pt idx="8">
                  <c:v>4.9290861471861325</c:v>
                </c:pt>
                <c:pt idx="9">
                  <c:v>5.6759432900432731</c:v>
                </c:pt>
                <c:pt idx="10">
                  <c:v>6.4228004329004085</c:v>
                </c:pt>
                <c:pt idx="11">
                  <c:v>7.1696575757575545</c:v>
                </c:pt>
                <c:pt idx="12">
                  <c:v>7.916514718614696</c:v>
                </c:pt>
                <c:pt idx="13">
                  <c:v>8.6633718614717861</c:v>
                </c:pt>
                <c:pt idx="14">
                  <c:v>9.4102290043289774</c:v>
                </c:pt>
                <c:pt idx="15">
                  <c:v>10.157086147186122</c:v>
                </c:pt>
                <c:pt idx="16">
                  <c:v>10.903943290043276</c:v>
                </c:pt>
                <c:pt idx="17">
                  <c:v>11.6508004329004</c:v>
                </c:pt>
                <c:pt idx="18">
                  <c:v>12.397657575757552</c:v>
                </c:pt>
                <c:pt idx="19">
                  <c:v>13.144514718614682</c:v>
                </c:pt>
                <c:pt idx="20">
                  <c:v>13.891371861471772</c:v>
                </c:pt>
                <c:pt idx="21">
                  <c:v>14.638229004328963</c:v>
                </c:pt>
                <c:pt idx="22">
                  <c:v>15.385086147186152</c:v>
                </c:pt>
              </c:numCache>
            </c:numRef>
          </c:xVal>
          <c:yVal>
            <c:numRef>
              <c:f>MC!$G$5:$G$27</c:f>
              <c:numCache>
                <c:formatCode>0.0</c:formatCode>
                <c:ptCount val="23"/>
                <c:pt idx="0">
                  <c:v>36.270491803278695</c:v>
                </c:pt>
                <c:pt idx="1">
                  <c:v>37.476808905380324</c:v>
                </c:pt>
                <c:pt idx="2">
                  <c:v>37.177121771217472</c:v>
                </c:pt>
                <c:pt idx="3">
                  <c:v>38.508064516129032</c:v>
                </c:pt>
                <c:pt idx="4">
                  <c:v>40.302267002518896</c:v>
                </c:pt>
                <c:pt idx="5">
                  <c:v>41.471571906354505</c:v>
                </c:pt>
                <c:pt idx="6">
                  <c:v>41.914893617021171</c:v>
                </c:pt>
                <c:pt idx="7">
                  <c:v>43.795620437956188</c:v>
                </c:pt>
                <c:pt idx="8">
                  <c:v>43.491124260355043</c:v>
                </c:pt>
                <c:pt idx="9">
                  <c:v>40.641711229946495</c:v>
                </c:pt>
                <c:pt idx="10">
                  <c:v>77.865612648221372</c:v>
                </c:pt>
                <c:pt idx="11">
                  <c:v>54.848484848484858</c:v>
                </c:pt>
                <c:pt idx="12">
                  <c:v>103.71093749999997</c:v>
                </c:pt>
                <c:pt idx="13">
                  <c:v>43.119266055045728</c:v>
                </c:pt>
                <c:pt idx="14">
                  <c:v>49.160671462829761</c:v>
                </c:pt>
                <c:pt idx="15">
                  <c:v>125.52594670406728</c:v>
                </c:pt>
                <c:pt idx="16">
                  <c:v>43.693693693693518</c:v>
                </c:pt>
                <c:pt idx="17">
                  <c:v>90.514120202751656</c:v>
                </c:pt>
                <c:pt idx="18">
                  <c:v>91.228070175438205</c:v>
                </c:pt>
                <c:pt idx="19">
                  <c:v>54.111033028812344</c:v>
                </c:pt>
                <c:pt idx="20">
                  <c:v>65.367180417044409</c:v>
                </c:pt>
                <c:pt idx="21">
                  <c:v>82.186948853615135</c:v>
                </c:pt>
                <c:pt idx="22">
                  <c:v>115.89805825242672</c:v>
                </c:pt>
              </c:numCache>
            </c:numRef>
          </c:yVal>
        </c:ser>
        <c:ser>
          <c:idx val="1"/>
          <c:order val="1"/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MC!$J$5:$J$6</c:f>
              <c:numCache>
                <c:formatCode>0.0</c:formatCode>
                <c:ptCount val="2"/>
                <c:pt idx="0">
                  <c:v>4.9290861471861325</c:v>
                </c:pt>
                <c:pt idx="1">
                  <c:v>4.9290861471861325</c:v>
                </c:pt>
              </c:numCache>
            </c:numRef>
          </c:xVal>
          <c:yVal>
            <c:numRef>
              <c:f>MC!$K$5:$K$6</c:f>
              <c:numCache>
                <c:formatCode>General</c:formatCode>
                <c:ptCount val="2"/>
                <c:pt idx="0">
                  <c:v>0</c:v>
                </c:pt>
                <c:pt idx="1">
                  <c:v>200</c:v>
                </c:pt>
              </c:numCache>
            </c:numRef>
          </c:yVal>
        </c:ser>
        <c:axId val="154535424"/>
        <c:axId val="154537344"/>
      </c:scatterChart>
      <c:valAx>
        <c:axId val="154535424"/>
        <c:scaling>
          <c:orientation val="minMax"/>
          <c:max val="15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D</a:t>
                </a:r>
                <a:r>
                  <a:rPr lang="en-US" sz="1400" dirty="0" smtClean="0"/>
                  <a:t>istance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to the pith (cm)</a:t>
                </a:r>
                <a:endParaRPr lang="en-US" sz="1400" dirty="0"/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4537344"/>
        <c:crosses val="autoZero"/>
        <c:crossBetween val="midCat"/>
        <c:majorUnit val="2"/>
      </c:valAx>
      <c:valAx>
        <c:axId val="154537344"/>
        <c:scaling>
          <c:orientation val="minMax"/>
          <c:max val="2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Moisture Content (%)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453542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fr-FR" sz="1400" b="1" i="0" baseline="0" dirty="0" err="1" smtClean="0"/>
              <a:t>Emittance</a:t>
            </a:r>
            <a:r>
              <a:rPr lang="fr-FR" sz="1400" b="1" i="0" baseline="0" dirty="0" smtClean="0"/>
              <a:t> M</a:t>
            </a:r>
            <a:r>
              <a:rPr lang="el-GR" sz="1400" b="1" i="0" baseline="-25000" dirty="0" smtClean="0"/>
              <a:t>λ</a:t>
            </a:r>
            <a:r>
              <a:rPr lang="fr-FR" sz="1400" b="1" i="0" baseline="0" dirty="0" smtClean="0"/>
              <a:t> ( W/m</a:t>
            </a:r>
            <a:r>
              <a:rPr lang="fr-FR" sz="1400" b="1" i="0" baseline="30000" dirty="0" smtClean="0"/>
              <a:t>3</a:t>
            </a:r>
            <a:r>
              <a:rPr lang="fr-FR" sz="1400" b="1" i="0" baseline="0" dirty="0" smtClean="0"/>
              <a:t>)</a:t>
            </a:r>
            <a:endParaRPr lang="fr-FR" sz="1400" dirty="0"/>
          </a:p>
        </c:rich>
      </c:tx>
      <c:layout>
        <c:manualLayout>
          <c:xMode val="edge"/>
          <c:yMode val="edge"/>
          <c:x val="0.40648736037116834"/>
          <c:y val="2.64113607973098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429769852272625"/>
          <c:y val="0.1396761133603239"/>
          <c:w val="0.7304474259202276"/>
          <c:h val="0.62120265769928074"/>
        </c:manualLayout>
      </c:layout>
      <c:scatterChart>
        <c:scatterStyle val="lineMarker"/>
        <c:ser>
          <c:idx val="0"/>
          <c:order val="0"/>
          <c:tx>
            <c:strRef>
              <c:f>'PLANK &amp; WIEN'!$B$36</c:f>
              <c:strCache>
                <c:ptCount val="1"/>
                <c:pt idx="0">
                  <c:v>M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'PLANK &amp; WIEN'!$A$37:$A$101</c:f>
              <c:numCache>
                <c:formatCode>0.00E+00</c:formatCode>
                <c:ptCount val="65"/>
                <c:pt idx="0">
                  <c:v>0.2</c:v>
                </c:pt>
                <c:pt idx="1">
                  <c:v>0.4</c:v>
                </c:pt>
                <c:pt idx="2">
                  <c:v>0.60000000000000031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</c:v>
                </c:pt>
                <c:pt idx="15">
                  <c:v>3.2</c:v>
                </c:pt>
                <c:pt idx="16">
                  <c:v>3.4</c:v>
                </c:pt>
                <c:pt idx="17">
                  <c:v>3.6</c:v>
                </c:pt>
                <c:pt idx="18">
                  <c:v>3.8</c:v>
                </c:pt>
                <c:pt idx="19">
                  <c:v>4</c:v>
                </c:pt>
                <c:pt idx="20">
                  <c:v>4.2</c:v>
                </c:pt>
                <c:pt idx="21">
                  <c:v>4.4000000000000004</c:v>
                </c:pt>
                <c:pt idx="22">
                  <c:v>4.5999999999999996</c:v>
                </c:pt>
                <c:pt idx="23">
                  <c:v>4.8</c:v>
                </c:pt>
                <c:pt idx="24">
                  <c:v>5</c:v>
                </c:pt>
                <c:pt idx="25">
                  <c:v>5.2</c:v>
                </c:pt>
                <c:pt idx="26">
                  <c:v>5.4</c:v>
                </c:pt>
                <c:pt idx="27">
                  <c:v>5.6</c:v>
                </c:pt>
                <c:pt idx="28">
                  <c:v>5.8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6.6</c:v>
                </c:pt>
                <c:pt idx="33">
                  <c:v>6.8</c:v>
                </c:pt>
                <c:pt idx="34">
                  <c:v>7</c:v>
                </c:pt>
                <c:pt idx="35">
                  <c:v>7.2</c:v>
                </c:pt>
                <c:pt idx="36">
                  <c:v>7.4</c:v>
                </c:pt>
                <c:pt idx="37">
                  <c:v>7.6</c:v>
                </c:pt>
                <c:pt idx="38">
                  <c:v>7.8</c:v>
                </c:pt>
                <c:pt idx="39">
                  <c:v>8</c:v>
                </c:pt>
                <c:pt idx="40">
                  <c:v>8.2000000000000011</c:v>
                </c:pt>
                <c:pt idx="41">
                  <c:v>8.4</c:v>
                </c:pt>
                <c:pt idx="42">
                  <c:v>8.6</c:v>
                </c:pt>
                <c:pt idx="43">
                  <c:v>8.8000000000000007</c:v>
                </c:pt>
                <c:pt idx="44">
                  <c:v>9</c:v>
                </c:pt>
                <c:pt idx="45">
                  <c:v>9.2000000000000011</c:v>
                </c:pt>
                <c:pt idx="46">
                  <c:v>9.4</c:v>
                </c:pt>
                <c:pt idx="47">
                  <c:v>9.6</c:v>
                </c:pt>
                <c:pt idx="48">
                  <c:v>9.8000000000000007</c:v>
                </c:pt>
                <c:pt idx="49">
                  <c:v>10</c:v>
                </c:pt>
                <c:pt idx="50">
                  <c:v>10.200000000000001</c:v>
                </c:pt>
                <c:pt idx="51">
                  <c:v>10.4</c:v>
                </c:pt>
                <c:pt idx="52">
                  <c:v>10.6</c:v>
                </c:pt>
                <c:pt idx="53">
                  <c:v>10.8</c:v>
                </c:pt>
                <c:pt idx="54">
                  <c:v>11</c:v>
                </c:pt>
                <c:pt idx="55">
                  <c:v>11.2</c:v>
                </c:pt>
                <c:pt idx="56">
                  <c:v>11.4</c:v>
                </c:pt>
                <c:pt idx="57">
                  <c:v>11.6</c:v>
                </c:pt>
                <c:pt idx="58">
                  <c:v>11.8</c:v>
                </c:pt>
                <c:pt idx="59">
                  <c:v>12</c:v>
                </c:pt>
                <c:pt idx="60">
                  <c:v>12.2</c:v>
                </c:pt>
                <c:pt idx="61">
                  <c:v>12.4</c:v>
                </c:pt>
                <c:pt idx="62">
                  <c:v>12.6</c:v>
                </c:pt>
                <c:pt idx="63">
                  <c:v>12.8</c:v>
                </c:pt>
                <c:pt idx="64">
                  <c:v>13</c:v>
                </c:pt>
              </c:numCache>
            </c:numRef>
          </c:xVal>
          <c:yVal>
            <c:numRef>
              <c:f>'PLANK &amp; WIEN'!$B$40:$B$101</c:f>
              <c:numCache>
                <c:formatCode>General</c:formatCode>
                <c:ptCount val="62"/>
                <c:pt idx="0">
                  <c:v>247567288.88240993</c:v>
                </c:pt>
                <c:pt idx="1">
                  <c:v>1745523327.7119794</c:v>
                </c:pt>
                <c:pt idx="2">
                  <c:v>5426920109.8206472</c:v>
                </c:pt>
                <c:pt idx="3">
                  <c:v>10827514886.430738</c:v>
                </c:pt>
                <c:pt idx="4">
                  <c:v>16622516912.284769</c:v>
                </c:pt>
                <c:pt idx="5">
                  <c:v>21648273663.109997</c:v>
                </c:pt>
                <c:pt idx="6">
                  <c:v>25308929183.820137</c:v>
                </c:pt>
                <c:pt idx="7">
                  <c:v>27500272566.97374</c:v>
                </c:pt>
                <c:pt idx="8">
                  <c:v>28399165789.644318</c:v>
                </c:pt>
                <c:pt idx="9">
                  <c:v>28289909099.105865</c:v>
                </c:pt>
                <c:pt idx="10">
                  <c:v>27462188752.618427</c:v>
                </c:pt>
                <c:pt idx="11">
                  <c:v>26164766046.984318</c:v>
                </c:pt>
                <c:pt idx="12">
                  <c:v>24592024148.31292</c:v>
                </c:pt>
                <c:pt idx="13">
                  <c:v>22886508098.085781</c:v>
                </c:pt>
                <c:pt idx="14">
                  <c:v>21147578684.328617</c:v>
                </c:pt>
                <c:pt idx="15">
                  <c:v>19441201952.442345</c:v>
                </c:pt>
                <c:pt idx="16">
                  <c:v>17808739560.817532</c:v>
                </c:pt>
                <c:pt idx="17">
                  <c:v>16274064965.106852</c:v>
                </c:pt>
                <c:pt idx="18">
                  <c:v>14848995960.024086</c:v>
                </c:pt>
                <c:pt idx="19">
                  <c:v>13537287661.211391</c:v>
                </c:pt>
                <c:pt idx="20">
                  <c:v>12337488679.568127</c:v>
                </c:pt>
                <c:pt idx="21">
                  <c:v>11244940289.294043</c:v>
                </c:pt>
                <c:pt idx="22">
                  <c:v>10253148685.276981</c:v>
                </c:pt>
                <c:pt idx="23">
                  <c:v>9354708277.3952141</c:v>
                </c:pt>
                <c:pt idx="24">
                  <c:v>8541908649.4033585</c:v>
                </c:pt>
                <c:pt idx="25">
                  <c:v>7807121674.5207748</c:v>
                </c:pt>
                <c:pt idx="26">
                  <c:v>7143037816.5304451</c:v>
                </c:pt>
                <c:pt idx="27">
                  <c:v>6542800381.4630079</c:v>
                </c:pt>
                <c:pt idx="28">
                  <c:v>6000071822.0838509</c:v>
                </c:pt>
                <c:pt idx="29">
                  <c:v>5509055729.8608522</c:v>
                </c:pt>
                <c:pt idx="30">
                  <c:v>5064490749.9172945</c:v>
                </c:pt>
                <c:pt idx="31">
                  <c:v>4661627464.187295</c:v>
                </c:pt>
                <c:pt idx="32">
                  <c:v>4296195670.5849075</c:v>
                </c:pt>
                <c:pt idx="33">
                  <c:v>3964366979.8686242</c:v>
                </c:pt>
                <c:pt idx="34">
                  <c:v>3662715926.3039975</c:v>
                </c:pt>
                <c:pt idx="35">
                  <c:v>3388181608.3273044</c:v>
                </c:pt>
                <c:pt idx="36">
                  <c:v>3138031075.4325356</c:v>
                </c:pt>
                <c:pt idx="37">
                  <c:v>2909825140.9788303</c:v>
                </c:pt>
                <c:pt idx="38">
                  <c:v>2701386946.0012965</c:v>
                </c:pt>
                <c:pt idx="39">
                  <c:v>2510773369.46735</c:v>
                </c:pt>
                <c:pt idx="40">
                  <c:v>2336249236.1002045</c:v>
                </c:pt>
                <c:pt idx="41">
                  <c:v>2176264186.3476243</c:v>
                </c:pt>
                <c:pt idx="42">
                  <c:v>2029432025.2319119</c:v>
                </c:pt>
                <c:pt idx="43">
                  <c:v>1894512344.514868</c:v>
                </c:pt>
                <c:pt idx="44">
                  <c:v>1770394206.8090241</c:v>
                </c:pt>
                <c:pt idx="45">
                  <c:v>1656081684.7941356</c:v>
                </c:pt>
                <c:pt idx="46">
                  <c:v>1550681059.3785944</c:v>
                </c:pt>
                <c:pt idx="47">
                  <c:v>1453389494.6829488</c:v>
                </c:pt>
                <c:pt idx="48">
                  <c:v>1363485023.2746091</c:v>
                </c:pt>
                <c:pt idx="49">
                  <c:v>1280317690.9610424</c:v>
                </c:pt>
                <c:pt idx="50">
                  <c:v>1203301725.913254</c:v>
                </c:pt>
                <c:pt idx="51">
                  <c:v>1131908611.5043249</c:v>
                </c:pt>
                <c:pt idx="52">
                  <c:v>1065660955.7742836</c:v>
                </c:pt>
                <c:pt idx="53">
                  <c:v>1004127062.7709335</c:v>
                </c:pt>
                <c:pt idx="54">
                  <c:v>946916122.15057135</c:v>
                </c:pt>
                <c:pt idx="55">
                  <c:v>893673943.38984931</c:v>
                </c:pt>
                <c:pt idx="56">
                  <c:v>844079169.82884455</c:v>
                </c:pt>
                <c:pt idx="57">
                  <c:v>797839915.62042356</c:v>
                </c:pt>
                <c:pt idx="58">
                  <c:v>754690775.59365535</c:v>
                </c:pt>
                <c:pt idx="59">
                  <c:v>714390164.14146626</c:v>
                </c:pt>
                <c:pt idx="60">
                  <c:v>676717944.60356712</c:v>
                </c:pt>
                <c:pt idx="61">
                  <c:v>641473315.31824803</c:v>
                </c:pt>
              </c:numCache>
            </c:numRef>
          </c:yVal>
          <c:smooth val="1"/>
        </c:ser>
        <c:axId val="154587520"/>
        <c:axId val="154589440"/>
      </c:scatterChart>
      <c:valAx>
        <c:axId val="154587520"/>
        <c:scaling>
          <c:orientation val="minMax"/>
          <c:max val="1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fr-FR" sz="1400">
                    <a:latin typeface="+mn-lt"/>
                  </a:rPr>
                  <a:t>Wavelength</a:t>
                </a:r>
                <a:r>
                  <a:rPr lang="fr-FR" sz="1400" baseline="0">
                    <a:latin typeface="+mn-lt"/>
                  </a:rPr>
                  <a:t> (</a:t>
                </a:r>
                <a:r>
                  <a:rPr lang="el-GR" sz="1400" baseline="0">
                    <a:latin typeface="+mn-lt"/>
                    <a:cs typeface="Times New Roman"/>
                  </a:rPr>
                  <a:t>μ</a:t>
                </a:r>
                <a:r>
                  <a:rPr lang="fr-FR" sz="1400" baseline="0">
                    <a:latin typeface="+mn-lt"/>
                    <a:cs typeface="Times New Roman"/>
                  </a:rPr>
                  <a:t>m)</a:t>
                </a:r>
                <a:endParaRPr lang="fr-FR" sz="14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489598494722542"/>
              <c:y val="0.9006739766042258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54589440"/>
        <c:crosses val="autoZero"/>
        <c:crossBetween val="midCat"/>
        <c:majorUnit val="1"/>
      </c:valAx>
      <c:valAx>
        <c:axId val="154589440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r-FR"/>
          </a:p>
        </c:txPr>
        <c:crossAx val="15458752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Log</a:t>
            </a:r>
            <a:r>
              <a:rPr lang="fr-FR" sz="1400" baseline="0"/>
              <a:t> under MW heating (12 kW)</a:t>
            </a:r>
            <a:endParaRPr lang="fr-FR" sz="1400"/>
          </a:p>
        </c:rich>
      </c:tx>
      <c:layout>
        <c:manualLayout>
          <c:xMode val="edge"/>
          <c:yMode val="edge"/>
          <c:x val="0.21865570492167538"/>
          <c:y val="6.6898697079634833E-2"/>
        </c:manualLayout>
      </c:layout>
    </c:title>
    <c:plotArea>
      <c:layout>
        <c:manualLayout>
          <c:layoutTarget val="inner"/>
          <c:xMode val="edge"/>
          <c:yMode val="edge"/>
          <c:x val="0.17997916898122454"/>
          <c:y val="0.23362825586429112"/>
          <c:w val="0.75976419286745922"/>
          <c:h val="0.49005953361503896"/>
        </c:manualLayout>
      </c:layout>
      <c:scatterChart>
        <c:scatterStyle val="smoothMarker"/>
        <c:ser>
          <c:idx val="0"/>
          <c:order val="0"/>
          <c:tx>
            <c:v>Probe 60 mm</c:v>
          </c:tx>
          <c:marker>
            <c:symbol val="none"/>
          </c:marker>
          <c:xVal>
            <c:numRef>
              <c:f>Feuil1!$B$2:$B$4</c:f>
              <c:numCache>
                <c:formatCode>General</c:formatCode>
                <c:ptCount val="3"/>
                <c:pt idx="0">
                  <c:v>60</c:v>
                </c:pt>
                <c:pt idx="1">
                  <c:v>40</c:v>
                </c:pt>
                <c:pt idx="2">
                  <c:v>0</c:v>
                </c:pt>
              </c:numCache>
            </c:numRef>
          </c:xVal>
          <c:yVal>
            <c:numRef>
              <c:f>Feuil1!$C$2:$C$4</c:f>
              <c:numCache>
                <c:formatCode>General</c:formatCode>
                <c:ptCount val="3"/>
                <c:pt idx="0">
                  <c:v>110</c:v>
                </c:pt>
                <c:pt idx="1">
                  <c:v>100</c:v>
                </c:pt>
                <c:pt idx="2">
                  <c:v>20</c:v>
                </c:pt>
              </c:numCache>
            </c:numRef>
          </c:yVal>
          <c:smooth val="1"/>
        </c:ser>
        <c:axId val="157488640"/>
        <c:axId val="157490560"/>
      </c:scatterChart>
      <c:valAx>
        <c:axId val="157488640"/>
        <c:scaling>
          <c:orientation val="minMax"/>
          <c:max val="6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(s)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7490560"/>
        <c:crosses val="autoZero"/>
        <c:crossBetween val="midCat"/>
      </c:valAx>
      <c:valAx>
        <c:axId val="157490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Temperature (°C)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748864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58030829907788029"/>
          <c:y val="0.58556855751659753"/>
          <c:w val="0.34658676813687433"/>
          <c:h val="0.22260608048993891"/>
        </c:manualLayout>
      </c:layout>
      <c:overlay val="1"/>
      <c:spPr>
        <a:noFill/>
      </c:sp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200"/>
            </a:pPr>
            <a:r>
              <a:rPr lang="fr-FR" sz="1200"/>
              <a:t>Comparison</a:t>
            </a:r>
            <a:r>
              <a:rPr lang="fr-FR" sz="1200" baseline="0"/>
              <a:t> of heating rates to heartwood of MW and electric ohmic methods</a:t>
            </a:r>
            <a:endParaRPr lang="fr-FR" sz="1200"/>
          </a:p>
        </c:rich>
      </c:tx>
      <c:layout>
        <c:manualLayout>
          <c:xMode val="edge"/>
          <c:yMode val="edge"/>
          <c:x val="0.15926119439496358"/>
          <c:y val="1.0526315789473684E-2"/>
        </c:manualLayout>
      </c:layout>
    </c:title>
    <c:plotArea>
      <c:layout>
        <c:manualLayout>
          <c:layoutTarget val="inner"/>
          <c:xMode val="edge"/>
          <c:yMode val="edge"/>
          <c:x val="0.17141416911123367"/>
          <c:y val="0.16878077082469956"/>
          <c:w val="0.76756249305632707"/>
          <c:h val="0.72777759359027594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0,07</a:t>
                    </a: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'Heating Rate'!$K$5:$K$6</c:f>
              <c:strCache>
                <c:ptCount val="2"/>
                <c:pt idx="0">
                  <c:v>Microwave</c:v>
                </c:pt>
                <c:pt idx="1">
                  <c:v>Electric Ohmic</c:v>
                </c:pt>
              </c:strCache>
            </c:strRef>
          </c:cat>
          <c:val>
            <c:numRef>
              <c:f>'Heating Rate'!$N$5:$N$6</c:f>
              <c:numCache>
                <c:formatCode>General</c:formatCode>
                <c:ptCount val="2"/>
                <c:pt idx="0">
                  <c:v>2.5</c:v>
                </c:pt>
                <c:pt idx="1">
                  <c:v>6.666666666666668E-2</c:v>
                </c:pt>
              </c:numCache>
            </c:numRef>
          </c:val>
        </c:ser>
        <c:axId val="158278400"/>
        <c:axId val="158279936"/>
      </c:barChart>
      <c:catAx>
        <c:axId val="158278400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fr-FR"/>
          </a:p>
        </c:txPr>
        <c:crossAx val="158279936"/>
        <c:crosses val="autoZero"/>
        <c:auto val="1"/>
        <c:lblAlgn val="ctr"/>
        <c:lblOffset val="100"/>
      </c:catAx>
      <c:valAx>
        <c:axId val="158279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Heating rate (°C/s)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827840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600" dirty="0" err="1"/>
              <a:t>Heating</a:t>
            </a:r>
            <a:r>
              <a:rPr lang="fr-FR" sz="1600" baseline="0" dirty="0"/>
              <a:t> rates </a:t>
            </a:r>
            <a:r>
              <a:rPr lang="fr-FR" sz="1600" baseline="0" dirty="0" err="1"/>
              <a:t>comparison</a:t>
            </a:r>
            <a:r>
              <a:rPr lang="fr-FR" sz="1600" baseline="0" dirty="0"/>
              <a:t> of IR and </a:t>
            </a:r>
            <a:r>
              <a:rPr lang="fr-FR" sz="1600" baseline="0" dirty="0" smtClean="0"/>
              <a:t>MW to </a:t>
            </a:r>
            <a:r>
              <a:rPr lang="fr-FR" sz="1600" baseline="0" dirty="0" err="1" smtClean="0"/>
              <a:t>reach</a:t>
            </a:r>
            <a:r>
              <a:rPr lang="fr-FR" sz="1600" baseline="0" dirty="0" smtClean="0"/>
              <a:t> 80 °C </a:t>
            </a:r>
            <a:endParaRPr lang="fr-FR" sz="1600" dirty="0"/>
          </a:p>
        </c:rich>
      </c:tx>
      <c:layout>
        <c:manualLayout>
          <c:xMode val="edge"/>
          <c:yMode val="edge"/>
          <c:x val="0.20708311999149873"/>
          <c:y val="3.6406219812080845E-4"/>
        </c:manualLayout>
      </c:layout>
      <c:overlay val="1"/>
    </c:title>
    <c:plotArea>
      <c:layout>
        <c:manualLayout>
          <c:layoutTarget val="inner"/>
          <c:xMode val="edge"/>
          <c:yMode val="edge"/>
          <c:x val="0.13764129483814541"/>
          <c:y val="0.11898196643530536"/>
          <c:w val="0.8401364829396325"/>
          <c:h val="0.7354710268262582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FF99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spPr>
              <a:solidFill>
                <a:srgbClr val="FF660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0,04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'Heating Rate'!$Q$2:$Q$5</c:f>
              <c:strCache>
                <c:ptCount val="4"/>
                <c:pt idx="0">
                  <c:v>Infrared Surface</c:v>
                </c:pt>
                <c:pt idx="1">
                  <c:v>Infrared 0,5 mm</c:v>
                </c:pt>
                <c:pt idx="2">
                  <c:v>Infrared 3 mm</c:v>
                </c:pt>
                <c:pt idx="3">
                  <c:v>Microwave</c:v>
                </c:pt>
              </c:strCache>
            </c:strRef>
          </c:cat>
          <c:val>
            <c:numRef>
              <c:f>'Heating Rate'!$S$2:$S$5</c:f>
              <c:numCache>
                <c:formatCode>0.0</c:formatCode>
                <c:ptCount val="4"/>
                <c:pt idx="0">
                  <c:v>16</c:v>
                </c:pt>
                <c:pt idx="1">
                  <c:v>10.66666666666668</c:v>
                </c:pt>
                <c:pt idx="2">
                  <c:v>0.59259259259259267</c:v>
                </c:pt>
                <c:pt idx="3" formatCode="0.00">
                  <c:v>4.1666666666666664E-2</c:v>
                </c:pt>
              </c:numCache>
            </c:numRef>
          </c:val>
        </c:ser>
        <c:dLbls>
          <c:showVal val="1"/>
        </c:dLbls>
        <c:axId val="158820224"/>
        <c:axId val="158821760"/>
      </c:barChart>
      <c:catAx>
        <c:axId val="158820224"/>
        <c:scaling>
          <c:orientation val="minMax"/>
        </c:scaling>
        <c:axPos val="b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8821760"/>
        <c:crosses val="autoZero"/>
        <c:auto val="1"/>
        <c:lblAlgn val="ctr"/>
        <c:lblOffset val="100"/>
      </c:catAx>
      <c:valAx>
        <c:axId val="158821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Heating rate (°C/s/mm)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15882022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BE7ED2-C7DB-4D15-B2D6-5F6D6F351E0D}" type="datetimeFigureOut">
              <a:rPr lang="fr-FR" smtClean="0"/>
              <a:pPr/>
              <a:t>22/02/2011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CF200DE-49C4-451B-A253-F9C367773A2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070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00DE-49C4-451B-A253-F9C367773A2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00DE-49C4-451B-A253-F9C367773A2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00DE-49C4-451B-A253-F9C367773A2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8368" y="6273368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004928" y="4581128"/>
            <a:ext cx="1115616" cy="226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spectiv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Peeling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process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237312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96656" y="2276872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96733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 to </a:t>
            </a:r>
            <a:r>
              <a:rPr lang="fr-FR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687415"/>
            <a:ext cx="11156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Prospective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work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Peeling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process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8368" y="6273368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96656" y="2276872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96733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</a:t>
            </a:r>
            <a:r>
              <a: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68741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Prospective</a:t>
            </a:r>
            <a:r>
              <a:rPr lang="fr-FR" sz="1200" baseline="0" dirty="0" smtClean="0">
                <a:solidFill>
                  <a:schemeClr val="bg1"/>
                </a:solidFill>
              </a:rPr>
              <a:t> </a:t>
            </a:r>
            <a:r>
              <a:rPr lang="fr-FR" sz="1200" baseline="0" dirty="0" err="1" smtClean="0">
                <a:solidFill>
                  <a:schemeClr val="bg1"/>
                </a:solidFill>
              </a:rPr>
              <a:t>work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386780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Peeling</a:t>
            </a:r>
            <a:r>
              <a:rPr lang="fr-FR" sz="1200" baseline="0" dirty="0" smtClean="0">
                <a:solidFill>
                  <a:schemeClr val="bg1"/>
                </a:solidFill>
              </a:rPr>
              <a:t> </a:t>
            </a:r>
            <a:r>
              <a:rPr lang="fr-FR" sz="1200" baseline="0" dirty="0" err="1" smtClean="0">
                <a:solidFill>
                  <a:schemeClr val="bg1"/>
                </a:solidFill>
              </a:rPr>
              <a:t>process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96656" y="2276872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96733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 to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68741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Prospective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work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a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Peeling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process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96656" y="2276872"/>
            <a:ext cx="11156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96733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 to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68741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Prospective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work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Peeling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process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96656" y="2276872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967335"/>
            <a:ext cx="11156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 to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687415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Prospective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work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tingW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</a:t>
            </a:r>
            <a:r>
              <a:rPr lang="fr-FR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96656" y="2276872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Electric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ohmic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791961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Microwave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284984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Infrared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ctricOhm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 to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96656" y="2276872"/>
            <a:ext cx="1115616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Electric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ohmic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791961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Microwave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284984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Infrared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Alternative</a:t>
            </a:r>
            <a:r>
              <a:rPr lang="fr-FR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soaking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96656" y="2276872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Electric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ohmic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791961"/>
            <a:ext cx="1115616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Microwave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284984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Infrared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ra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468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001089" y="1628800"/>
            <a:ext cx="1115616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Heating</a:t>
            </a:r>
            <a:r>
              <a:rPr lang="fr-FR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algn="ctr" defTabSz="914400" rtl="0" eaLnBrk="1" latinLnBrk="0" hangingPunct="1"/>
            <a:r>
              <a:rPr lang="fr-FR" sz="1200" kern="1200" baseline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wood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3"/>
          <p:cNvSpPr>
            <a:spLocks noGrp="1"/>
          </p:cNvSpPr>
          <p:nvPr>
            <p:ph sz="quarter" idx="12" hasCustomPrompt="1"/>
          </p:nvPr>
        </p:nvSpPr>
        <p:spPr>
          <a:xfrm>
            <a:off x="395288" y="1052513"/>
            <a:ext cx="7272337" cy="48974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Contenu</a:t>
            </a:r>
            <a:endParaRPr lang="fr-FR" dirty="0"/>
          </a:p>
        </p:txBody>
      </p:sp>
      <p:sp>
        <p:nvSpPr>
          <p:cNvPr id="16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309320"/>
            <a:ext cx="7776000" cy="468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96656" y="2276872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Electric </a:t>
            </a:r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ohmic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92888" y="2791961"/>
            <a:ext cx="1115616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Microwave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97320" y="3284984"/>
            <a:ext cx="1115616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r-FR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Infrared</a:t>
            </a:r>
            <a:endParaRPr lang="fr-FR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2" cstate="print"/>
          <a:srcRect l="4939" r="9880"/>
          <a:stretch>
            <a:fillRect/>
          </a:stretch>
        </p:blipFill>
        <p:spPr bwMode="auto">
          <a:xfrm>
            <a:off x="7981950" y="0"/>
            <a:ext cx="116205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988400" y="2492896"/>
            <a:ext cx="1155600" cy="436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8172400" y="548680"/>
            <a:ext cx="576000" cy="36004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EF592E90-02CD-40E9-8E45-E95ADF11161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496488" y="548679"/>
            <a:ext cx="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/ 15</a:t>
            </a:r>
            <a:endParaRPr lang="fr-FR" sz="1600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5616" y="6093296"/>
            <a:ext cx="583264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115616" y="764704"/>
            <a:ext cx="583264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918276" y="4602336"/>
            <a:ext cx="1188000" cy="66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Anna Dupleix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COST Workshop</a:t>
            </a:r>
          </a:p>
          <a:p>
            <a:pPr algn="ctr"/>
            <a:r>
              <a:rPr lang="fr-FR" sz="1200" dirty="0" err="1" smtClean="0">
                <a:solidFill>
                  <a:schemeClr val="bg1"/>
                </a:solidFill>
              </a:rPr>
              <a:t>Biel</a:t>
            </a:r>
            <a:r>
              <a:rPr lang="fr-FR" sz="1200" dirty="0" smtClean="0">
                <a:solidFill>
                  <a:schemeClr val="bg1"/>
                </a:solidFill>
              </a:rPr>
              <a:t>, </a:t>
            </a:r>
            <a:r>
              <a:rPr lang="fr-FR" sz="1200" dirty="0" err="1" smtClean="0">
                <a:solidFill>
                  <a:schemeClr val="bg1"/>
                </a:solidFill>
              </a:rPr>
              <a:t>Feb</a:t>
            </a:r>
            <a:r>
              <a:rPr lang="fr-FR" sz="1200" dirty="0" smtClean="0">
                <a:solidFill>
                  <a:schemeClr val="bg1"/>
                </a:solidFill>
              </a:rPr>
              <a:t>. 2011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06" y="6039216"/>
            <a:ext cx="1042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5329" y="5229200"/>
            <a:ext cx="1067871" cy="7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jpeg"/><Relationship Id="rId12" Type="http://schemas.openxmlformats.org/officeDocument/2006/relationships/image" Target="../media/image30.png"/><Relationship Id="rId2" Type="http://schemas.openxmlformats.org/officeDocument/2006/relationships/video" Target="file:///G:\ENSAM\Photos\IR\Hetre60_10012011\Hetre60_10012011_1.mpg" TargetMode="External"/><Relationship Id="rId1" Type="http://schemas.openxmlformats.org/officeDocument/2006/relationships/video" Target="file:///H:\ENSAM\Results\Doug_40\VideoIR_Doug40\Doug40_mep\Doug40_mep.AVI" TargetMode="Externa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H:\ENSAM\Conferences\COSTBiel\PresentationBiel\PPTBiel\D&#233;moD&#233;roulage.M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Feasibility</a:t>
            </a:r>
            <a:r>
              <a:rPr lang="fr-FR" dirty="0" smtClean="0"/>
              <a:t> of </a:t>
            </a:r>
            <a:r>
              <a:rPr lang="fr-FR" dirty="0" err="1" smtClean="0"/>
              <a:t>wood</a:t>
            </a:r>
            <a:r>
              <a:rPr lang="fr-FR" dirty="0" smtClean="0"/>
              <a:t> peeling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by radiant </a:t>
            </a:r>
            <a:r>
              <a:rPr lang="fr-FR" dirty="0" err="1" smtClean="0"/>
              <a:t>energy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95536" y="1275031"/>
            <a:ext cx="7272337" cy="13681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dirty="0" smtClean="0"/>
              <a:t>Anna DUPLEIX</a:t>
            </a:r>
          </a:p>
          <a:p>
            <a:r>
              <a:rPr lang="fr-FR" sz="1600" dirty="0" err="1" smtClean="0"/>
              <a:t>PhD</a:t>
            </a:r>
            <a:r>
              <a:rPr lang="fr-FR" sz="1600" dirty="0" smtClean="0"/>
              <a:t> </a:t>
            </a:r>
            <a:r>
              <a:rPr lang="fr-FR" sz="1600" dirty="0" err="1" smtClean="0"/>
              <a:t>student</a:t>
            </a:r>
            <a:r>
              <a:rPr lang="fr-FR" sz="1600" dirty="0" smtClean="0"/>
              <a:t> – First </a:t>
            </a:r>
            <a:r>
              <a:rPr lang="fr-FR" sz="1600" dirty="0" err="1" smtClean="0"/>
              <a:t>year</a:t>
            </a:r>
            <a:endParaRPr lang="fr-FR" sz="1600" dirty="0" smtClean="0"/>
          </a:p>
          <a:p>
            <a:endParaRPr lang="fr-FR" sz="16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200" baseline="30000" dirty="0" smtClean="0"/>
              <a:t>1</a:t>
            </a:r>
            <a:r>
              <a:rPr lang="fr-FR" sz="1200" dirty="0" smtClean="0"/>
              <a:t>Arts&amp;Métiers </a:t>
            </a:r>
            <a:r>
              <a:rPr lang="fr-FR" sz="1200" dirty="0" err="1" smtClean="0"/>
              <a:t>ParisTech</a:t>
            </a:r>
            <a:r>
              <a:rPr lang="fr-FR" sz="1200" dirty="0" smtClean="0"/>
              <a:t> Cluny, France; </a:t>
            </a:r>
            <a:r>
              <a:rPr lang="fr-FR" sz="1200" baseline="30000" dirty="0" smtClean="0"/>
              <a:t>2</a:t>
            </a:r>
            <a:r>
              <a:rPr lang="fr-FR" sz="1200" dirty="0" smtClean="0"/>
              <a:t>Aalto </a:t>
            </a:r>
            <a:r>
              <a:rPr lang="fr-FR" sz="1200" dirty="0" err="1" smtClean="0"/>
              <a:t>University</a:t>
            </a:r>
            <a:r>
              <a:rPr lang="fr-FR" sz="1200" dirty="0" smtClean="0"/>
              <a:t>, Helsinki, </a:t>
            </a:r>
            <a:r>
              <a:rPr lang="fr-FR" sz="1200" dirty="0" err="1" smtClean="0"/>
              <a:t>Finland</a:t>
            </a:r>
            <a:r>
              <a:rPr lang="fr-FR" sz="1200" dirty="0" smtClean="0"/>
              <a:t> ; </a:t>
            </a:r>
            <a:r>
              <a:rPr lang="fr-FR" sz="1200" baseline="30000" dirty="0" smtClean="0"/>
              <a:t>3</a:t>
            </a:r>
            <a:r>
              <a:rPr lang="fr-FR" sz="1200" dirty="0" smtClean="0"/>
              <a:t>Université de Bordeaux, France.</a:t>
            </a:r>
          </a:p>
          <a:p>
            <a:endParaRPr lang="fr-FR" sz="1200" dirty="0" smtClean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395536" y="2636912"/>
            <a:ext cx="7272337" cy="2202160"/>
            <a:chOff x="544909" y="2667000"/>
            <a:chExt cx="7272337" cy="2202160"/>
          </a:xfrm>
        </p:grpSpPr>
        <p:sp>
          <p:nvSpPr>
            <p:cNvPr id="10" name="Espace réservé du contenu 2"/>
            <p:cNvSpPr txBox="1">
              <a:spLocks/>
            </p:cNvSpPr>
            <p:nvPr/>
          </p:nvSpPr>
          <p:spPr>
            <a:xfrm>
              <a:off x="544909" y="3789040"/>
              <a:ext cx="7272337" cy="1080120"/>
            </a:xfrm>
            <a:prstGeom prst="rect">
              <a:avLst/>
            </a:prstGeom>
          </p:spPr>
          <p:txBody>
            <a:bodyPr numCol="2"/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 smtClean="0"/>
                <a:t>Professor Rémy MARCHAL</a:t>
              </a:r>
              <a:r>
                <a:rPr lang="fr-FR" sz="1600" baseline="30000" dirty="0" smtClean="0"/>
                <a:t>1</a:t>
              </a:r>
              <a:endParaRPr lang="fr-FR" sz="1600" dirty="0" smtClean="0"/>
            </a:p>
            <a:p>
              <a:endParaRPr lang="fr-FR" sz="1600" dirty="0" smtClean="0"/>
            </a:p>
            <a:p>
              <a:endParaRPr lang="fr-FR" sz="1600" dirty="0" smtClean="0"/>
            </a:p>
            <a:p>
              <a:r>
                <a:rPr lang="fr-FR" sz="1600" dirty="0" err="1" smtClean="0"/>
                <a:t>Professor</a:t>
              </a:r>
              <a:r>
                <a:rPr lang="fr-FR" sz="1600" dirty="0" smtClean="0"/>
                <a:t> Mark HUGHES</a:t>
              </a:r>
              <a:r>
                <a:rPr lang="fr-FR" sz="1600" baseline="30000" dirty="0" smtClean="0"/>
                <a:t>2</a:t>
              </a:r>
              <a:endParaRPr lang="fr-FR" sz="1600" dirty="0"/>
            </a:p>
            <a:p>
              <a:endParaRPr lang="fr-FR" sz="16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664" y="2667000"/>
              <a:ext cx="1338670" cy="978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5060"/>
            <a:stretch/>
          </p:blipFill>
          <p:spPr bwMode="auto">
            <a:xfrm>
              <a:off x="4716016" y="2817264"/>
              <a:ext cx="2645669" cy="677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1115616" y="5013176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Joint </a:t>
            </a:r>
            <a:r>
              <a:rPr lang="fr-FR" sz="1600" dirty="0" err="1" smtClean="0"/>
              <a:t>supervisors</a:t>
            </a:r>
            <a:r>
              <a:rPr lang="fr-FR" sz="1600" dirty="0" smtClean="0"/>
              <a:t>: Dr Louis-Etienne DENAUD</a:t>
            </a:r>
            <a:r>
              <a:rPr lang="fr-FR" sz="1600" baseline="30000" dirty="0" smtClean="0"/>
              <a:t>1</a:t>
            </a:r>
            <a:endParaRPr lang="fr-FR" sz="1600" dirty="0" smtClean="0"/>
          </a:p>
          <a:p>
            <a:r>
              <a:rPr lang="fr-FR" sz="1600" dirty="0" smtClean="0"/>
              <a:t>	            Dr </a:t>
            </a:r>
            <a:r>
              <a:rPr lang="fr-FR" sz="1600" dirty="0" err="1" smtClean="0"/>
              <a:t>Andrezj</a:t>
            </a:r>
            <a:r>
              <a:rPr lang="fr-FR" sz="1600" dirty="0" smtClean="0"/>
              <a:t> KUSIAK</a:t>
            </a:r>
            <a:r>
              <a:rPr lang="fr-FR" sz="1600" baseline="30000" dirty="0" smtClean="0"/>
              <a:t>3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                                Dr Fréderic Rossi</a:t>
            </a:r>
            <a:r>
              <a:rPr lang="fr-FR" sz="1600" baseline="30000" dirty="0" smtClean="0"/>
              <a:t>1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5" name="Titr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smtClean="0"/>
              <a:t>IR thermal </a:t>
            </a:r>
            <a:r>
              <a:rPr lang="fr-FR" dirty="0" err="1" smtClean="0"/>
              <a:t>kinectics</a:t>
            </a:r>
            <a:endParaRPr lang="fr-FR" dirty="0"/>
          </a:p>
        </p:txBody>
      </p:sp>
      <p:sp>
        <p:nvSpPr>
          <p:cNvPr id="54" name="Espace réservé du numéro de diapositive 5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0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07504" y="6309320"/>
            <a:ext cx="7776000" cy="468000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3384118" y="692696"/>
            <a:ext cx="4906010" cy="1656184"/>
            <a:chOff x="2664038" y="692696"/>
            <a:chExt cx="4906010" cy="1656184"/>
          </a:xfrm>
        </p:grpSpPr>
        <p:grpSp>
          <p:nvGrpSpPr>
            <p:cNvPr id="59" name="Groupe 58"/>
            <p:cNvGrpSpPr/>
            <p:nvPr/>
          </p:nvGrpSpPr>
          <p:grpSpPr>
            <a:xfrm>
              <a:off x="2664038" y="692696"/>
              <a:ext cx="4906010" cy="1656184"/>
              <a:chOff x="0" y="819795"/>
              <a:chExt cx="4906010" cy="1889125"/>
            </a:xfrm>
          </p:grpSpPr>
          <p:grpSp>
            <p:nvGrpSpPr>
              <p:cNvPr id="4" name="Group 1"/>
              <p:cNvGrpSpPr>
                <a:grpSpLocks noChangeAspect="1"/>
              </p:cNvGrpSpPr>
              <p:nvPr/>
            </p:nvGrpSpPr>
            <p:grpSpPr bwMode="auto">
              <a:xfrm>
                <a:off x="0" y="819795"/>
                <a:ext cx="4906010" cy="1889125"/>
                <a:chOff x="1702" y="1902"/>
                <a:chExt cx="7726" cy="2975"/>
              </a:xfrm>
            </p:grpSpPr>
            <p:sp>
              <p:nvSpPr>
                <p:cNvPr id="2060" name="AutoShape 1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02" y="1902"/>
                  <a:ext cx="6050" cy="2975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884" y="2805"/>
                  <a:ext cx="1928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104242" tIns="52121" rIns="104242" bIns="52121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Calibri" pitchFamily="34" charset="0"/>
                    </a:rPr>
                    <a:t>Surface layer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4" name="AutoShape 6"/>
                <p:cNvSpPr>
                  <a:spLocks noChangeArrowheads="1"/>
                </p:cNvSpPr>
                <p:nvPr/>
              </p:nvSpPr>
              <p:spPr bwMode="auto">
                <a:xfrm>
                  <a:off x="6698" y="2161"/>
                  <a:ext cx="113" cy="647"/>
                </a:xfrm>
                <a:prstGeom prst="downArrow">
                  <a:avLst>
                    <a:gd name="adj1" fmla="val 50000"/>
                    <a:gd name="adj2" fmla="val 225664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3" name="AutoShape 5"/>
                <p:cNvSpPr>
                  <a:spLocks noChangeArrowheads="1"/>
                </p:cNvSpPr>
                <p:nvPr/>
              </p:nvSpPr>
              <p:spPr bwMode="auto">
                <a:xfrm>
                  <a:off x="6872" y="2161"/>
                  <a:ext cx="113" cy="647"/>
                </a:xfrm>
                <a:prstGeom prst="downArrow">
                  <a:avLst>
                    <a:gd name="adj1" fmla="val 50000"/>
                    <a:gd name="adj2" fmla="val 225664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2" name="AutoShape 4"/>
                <p:cNvSpPr>
                  <a:spLocks noChangeArrowheads="1"/>
                </p:cNvSpPr>
                <p:nvPr/>
              </p:nvSpPr>
              <p:spPr bwMode="auto">
                <a:xfrm>
                  <a:off x="7047" y="2161"/>
                  <a:ext cx="113" cy="647"/>
                </a:xfrm>
                <a:prstGeom prst="downArrow">
                  <a:avLst>
                    <a:gd name="adj1" fmla="val 50000"/>
                    <a:gd name="adj2" fmla="val 225664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1" name="AutoShape 3"/>
                <p:cNvSpPr>
                  <a:spLocks noChangeArrowheads="1"/>
                </p:cNvSpPr>
                <p:nvPr/>
              </p:nvSpPr>
              <p:spPr bwMode="auto">
                <a:xfrm>
                  <a:off x="6539" y="2161"/>
                  <a:ext cx="113" cy="647"/>
                </a:xfrm>
                <a:prstGeom prst="downArrow">
                  <a:avLst>
                    <a:gd name="adj1" fmla="val 50000"/>
                    <a:gd name="adj2" fmla="val 225664"/>
                  </a:avLst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08" y="2082"/>
                  <a:ext cx="3020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04242" tIns="52121" rIns="104242" bIns="52121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180975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Calibri" pitchFamily="34" charset="0"/>
                    </a:rPr>
                    <a:t>IR </a:t>
                  </a:r>
                  <a:r>
                    <a:rPr kumimoji="0" lang="fr-FR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Times New Roman" pitchFamily="18" charset="0"/>
                      <a:cs typeface="Calibri" pitchFamily="34" charset="0"/>
                    </a:rPr>
                    <a:t>penetration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91" name="AutoShape 43"/>
              <p:cNvSpPr>
                <a:spLocks noChangeArrowheads="1"/>
              </p:cNvSpPr>
              <p:nvPr/>
            </p:nvSpPr>
            <p:spPr bwMode="auto">
              <a:xfrm>
                <a:off x="3163286" y="1774290"/>
                <a:ext cx="215900" cy="468000"/>
              </a:xfrm>
              <a:prstGeom prst="downArrow">
                <a:avLst>
                  <a:gd name="adj1" fmla="val 50000"/>
                  <a:gd name="adj2" fmla="val 154228"/>
                </a:avLst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2" name="Text Box 44"/>
              <p:cNvSpPr txBox="1">
                <a:spLocks noChangeArrowheads="1"/>
              </p:cNvSpPr>
              <p:nvPr/>
            </p:nvSpPr>
            <p:spPr bwMode="auto">
              <a:xfrm>
                <a:off x="3488754" y="1804160"/>
                <a:ext cx="1047750" cy="365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04242" tIns="52121" rIns="104242" bIns="52121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Conduction</a:t>
                </a:r>
                <a:endPara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FF99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" name="Text Box 98"/>
            <p:cNvSpPr txBox="1">
              <a:spLocks noChangeArrowheads="1"/>
            </p:cNvSpPr>
            <p:nvPr/>
          </p:nvSpPr>
          <p:spPr bwMode="auto">
            <a:xfrm>
              <a:off x="5220072" y="1906199"/>
              <a:ext cx="1440160" cy="2880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04242" tIns="52121" rIns="104242" bIns="521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Subjacent </a:t>
              </a:r>
              <a:r>
                <a:rPr kumimoji="0" lang="fr-FR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layers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5" name="Espace réservé du texte 10"/>
          <p:cNvSpPr txBox="1">
            <a:spLocks/>
          </p:cNvSpPr>
          <p:nvPr/>
        </p:nvSpPr>
        <p:spPr>
          <a:xfrm>
            <a:off x="259904" y="6381328"/>
            <a:ext cx="7776000" cy="46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Rapid surface heating.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539553" y="620666"/>
            <a:ext cx="6295759" cy="2664296"/>
            <a:chOff x="539553" y="620688"/>
            <a:chExt cx="6295759" cy="2664296"/>
          </a:xfrm>
        </p:grpSpPr>
        <p:grpSp>
          <p:nvGrpSpPr>
            <p:cNvPr id="7169" name="Zone de dessin 13"/>
            <p:cNvGrpSpPr>
              <a:grpSpLocks/>
            </p:cNvGrpSpPr>
            <p:nvPr/>
          </p:nvGrpSpPr>
          <p:grpSpPr bwMode="auto">
            <a:xfrm>
              <a:off x="611560" y="620688"/>
              <a:ext cx="5400600" cy="2664296"/>
              <a:chOff x="0" y="0"/>
              <a:chExt cx="17824" cy="12909"/>
            </a:xfrm>
          </p:grpSpPr>
          <p:pic>
            <p:nvPicPr>
              <p:cNvPr id="9" name="Image 4"/>
              <p:cNvPicPr>
                <a:picLocks noChangeAspect="1"/>
              </p:cNvPicPr>
              <p:nvPr/>
            </p:nvPicPr>
            <p:blipFill>
              <a:blip r:embed="rId2" cstate="print"/>
              <a:srcRect r="28806"/>
              <a:stretch>
                <a:fillRect/>
              </a:stretch>
            </p:blipFill>
            <p:spPr bwMode="auto">
              <a:xfrm>
                <a:off x="337" y="349"/>
                <a:ext cx="16807" cy="12452"/>
              </a:xfrm>
              <a:prstGeom prst="rect">
                <a:avLst/>
              </a:prstGeom>
              <a:noFill/>
            </p:spPr>
          </p:pic>
          <p:sp>
            <p:nvSpPr>
              <p:cNvPr id="7174" name="AutoShape 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7824" cy="1290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" name="Image 5"/>
              <p:cNvPicPr>
                <a:picLocks noChangeAspect="1"/>
              </p:cNvPicPr>
              <p:nvPr/>
            </p:nvPicPr>
            <p:blipFill>
              <a:blip r:embed="rId3" cstate="print"/>
              <a:srcRect l="78192" t="2" b="-2"/>
              <a:stretch>
                <a:fillRect/>
              </a:stretch>
            </p:blipFill>
            <p:spPr bwMode="auto">
              <a:xfrm>
                <a:off x="7194" y="4654"/>
                <a:ext cx="3429" cy="750"/>
              </a:xfrm>
              <a:prstGeom prst="rect">
                <a:avLst/>
              </a:prstGeom>
              <a:noFill/>
            </p:spPr>
          </p:pic>
          <p:pic>
            <p:nvPicPr>
              <p:cNvPr id="11" name="Imag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3888"/>
              <a:stretch>
                <a:fillRect/>
              </a:stretch>
            </p:blipFill>
            <p:spPr bwMode="auto">
              <a:xfrm>
                <a:off x="13401" y="1228"/>
                <a:ext cx="4108" cy="749"/>
              </a:xfrm>
              <a:prstGeom prst="rect">
                <a:avLst/>
              </a:prstGeom>
              <a:noFill/>
            </p:spPr>
          </p:pic>
          <p:pic>
            <p:nvPicPr>
              <p:cNvPr id="12" name="Imag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408" r="37721"/>
              <a:stretch>
                <a:fillRect/>
              </a:stretch>
            </p:blipFill>
            <p:spPr bwMode="auto">
              <a:xfrm>
                <a:off x="7194" y="6832"/>
                <a:ext cx="3436" cy="750"/>
              </a:xfrm>
              <a:prstGeom prst="rect">
                <a:avLst/>
              </a:prstGeom>
              <a:noFill/>
            </p:spPr>
          </p:pic>
        </p:grpSp>
        <p:sp>
          <p:nvSpPr>
            <p:cNvPr id="66" name="ZoneTexte 65"/>
            <p:cNvSpPr txBox="1"/>
            <p:nvPr/>
          </p:nvSpPr>
          <p:spPr>
            <a:xfrm>
              <a:off x="1218688" y="2816997"/>
              <a:ext cx="5616624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0 	10	20	30	40            </a:t>
              </a:r>
              <a:r>
                <a:rPr lang="fr-FR" sz="1400" b="1" dirty="0" smtClean="0"/>
                <a:t>Time (s)</a:t>
              </a:r>
              <a:endParaRPr lang="fr-FR" sz="1400" b="1" dirty="0"/>
            </a:p>
          </p:txBody>
        </p:sp>
        <p:sp>
          <p:nvSpPr>
            <p:cNvPr id="67" name="ZoneTexte 66"/>
            <p:cNvSpPr txBox="1"/>
            <p:nvPr/>
          </p:nvSpPr>
          <p:spPr>
            <a:xfrm rot="16200000">
              <a:off x="-80681" y="1384960"/>
              <a:ext cx="17636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err="1" smtClean="0"/>
                <a:t>Temperature</a:t>
              </a:r>
              <a:r>
                <a:rPr lang="fr-FR" sz="1400" b="1" dirty="0" smtClean="0"/>
                <a:t> (°C)</a:t>
              </a:r>
            </a:p>
            <a:p>
              <a:pPr algn="ctr"/>
              <a:endParaRPr lang="fr-FR" sz="1400" b="1" dirty="0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3059832" y="3140968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1" name="Graphique 30"/>
          <p:cNvGraphicFramePr/>
          <p:nvPr/>
        </p:nvGraphicFramePr>
        <p:xfrm>
          <a:off x="395536" y="3140968"/>
          <a:ext cx="6624736" cy="304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845048" y="620688"/>
            <a:ext cx="432000" cy="22797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/>
              <a:t>140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120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100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80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60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40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20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/>
              <a:t>0</a:t>
            </a:r>
            <a:endParaRPr lang="fr-FR" sz="12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796136" y="620688"/>
            <a:ext cx="1224136" cy="180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1345288" y="836712"/>
            <a:ext cx="4464000" cy="19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1979712" y="620688"/>
            <a:ext cx="500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331640" y="83671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14</a:t>
            </a:r>
            <a:endParaRPr lang="fr-FR" baseline="30000" dirty="0"/>
          </a:p>
        </p:txBody>
      </p:sp>
      <p:sp>
        <p:nvSpPr>
          <p:cNvPr id="43" name="Sous-titre 2"/>
          <p:cNvSpPr>
            <a:spLocks noGrp="1"/>
          </p:cNvSpPr>
          <p:nvPr>
            <p:ph sz="quarter" idx="12"/>
          </p:nvPr>
        </p:nvSpPr>
        <p:spPr>
          <a:xfrm rot="16200000">
            <a:off x="-3253902" y="3226556"/>
            <a:ext cx="6813376" cy="360263"/>
          </a:xfrm>
        </p:spPr>
        <p:txBody>
          <a:bodyPr>
            <a:normAutofit/>
          </a:bodyPr>
          <a:lstStyle/>
          <a:p>
            <a:pPr algn="l"/>
            <a:r>
              <a:rPr lang="fr-FR" sz="1200" dirty="0" smtClean="0">
                <a:solidFill>
                  <a:schemeClr val="tx1"/>
                </a:solidFill>
              </a:rPr>
              <a:t> Sources: </a:t>
            </a:r>
            <a:r>
              <a:rPr lang="fr-FR" sz="1200" baseline="30000" dirty="0" smtClean="0"/>
              <a:t> </a:t>
            </a:r>
            <a:r>
              <a:rPr lang="fr-FR" sz="1200" dirty="0" smtClean="0"/>
              <a:t> </a:t>
            </a:r>
            <a:r>
              <a:rPr lang="fr-FR" sz="1200" baseline="30000" dirty="0" smtClean="0"/>
              <a:t>14 </a:t>
            </a:r>
            <a:r>
              <a:rPr lang="fr-FR" sz="1200" dirty="0" smtClean="0"/>
              <a:t>CETIAT, 2003.</a:t>
            </a:r>
            <a:endParaRPr lang="fr-FR" sz="1200" dirty="0"/>
          </a:p>
          <a:p>
            <a:pPr algn="l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0" y="0"/>
            <a:ext cx="187220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IR Surface </a:t>
            </a:r>
          </a:p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heating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 to soaking</a:t>
            </a:r>
            <a:br>
              <a:rPr lang="en-US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IR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suitable</a:t>
            </a:r>
            <a:r>
              <a:rPr lang="fr-FR" dirty="0" smtClean="0"/>
              <a:t> alternative </a:t>
            </a:r>
            <a:r>
              <a:rPr lang="fr-FR" dirty="0" err="1" smtClean="0"/>
              <a:t>method</a:t>
            </a:r>
            <a:r>
              <a:rPr lang="fr-FR" dirty="0" smtClean="0"/>
              <a:t> to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wood</a:t>
            </a:r>
            <a:r>
              <a:rPr lang="fr-FR" dirty="0" smtClean="0"/>
              <a:t> </a:t>
            </a:r>
            <a:r>
              <a:rPr lang="fr-FR" dirty="0" err="1" smtClean="0"/>
              <a:t>prior</a:t>
            </a:r>
            <a:r>
              <a:rPr lang="fr-FR" dirty="0" smtClean="0"/>
              <a:t> to peeling.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9514" y="1556792"/>
          <a:ext cx="7381327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2"/>
                <a:gridCol w="2592288"/>
                <a:gridCol w="2412777"/>
              </a:tblGrid>
              <a:tr h="405865">
                <a:tc>
                  <a:txBody>
                    <a:bodyPr/>
                    <a:lstStyle/>
                    <a:p>
                      <a:pPr algn="ctr"/>
                      <a:endParaRPr lang="fr-FR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fr-FR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Drawbacks</a:t>
                      </a:r>
                      <a:endParaRPr lang="fr-FR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4481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 smtClean="0">
                          <a:solidFill>
                            <a:schemeClr val="tx1"/>
                          </a:solidFill>
                        </a:rPr>
                        <a:t>Electric </a:t>
                      </a:r>
                      <a:r>
                        <a:rPr lang="fr-FR" sz="1600" b="1" i="0" dirty="0" err="1" smtClean="0">
                          <a:solidFill>
                            <a:schemeClr val="tx1"/>
                          </a:solidFill>
                        </a:rPr>
                        <a:t>ohmic</a:t>
                      </a:r>
                      <a:r>
                        <a:rPr lang="fr-FR" sz="1600" b="1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i="0" dirty="0" err="1" smtClean="0">
                          <a:solidFill>
                            <a:schemeClr val="tx1"/>
                          </a:solidFill>
                        </a:rPr>
                        <a:t>heating</a:t>
                      </a:r>
                      <a:endParaRPr lang="fr-FR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rapidity</a:t>
                      </a:r>
                      <a:endParaRPr lang="fr-FR" sz="16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sz="1600" i="0" baseline="0" dirty="0" err="1" smtClean="0">
                          <a:solidFill>
                            <a:schemeClr val="tx1"/>
                          </a:solidFill>
                        </a:rPr>
                        <a:t>requiring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0" baseline="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 voltages</a:t>
                      </a:r>
                      <a:endParaRPr lang="fr-FR" sz="16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0154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 err="1" smtClean="0">
                          <a:solidFill>
                            <a:schemeClr val="tx1"/>
                          </a:solidFill>
                        </a:rPr>
                        <a:t>Microwave</a:t>
                      </a:r>
                      <a:r>
                        <a:rPr lang="fr-FR" sz="1600" b="1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i="0" dirty="0" err="1" smtClean="0">
                          <a:solidFill>
                            <a:schemeClr val="tx1"/>
                          </a:solidFill>
                        </a:rPr>
                        <a:t>heating</a:t>
                      </a:r>
                      <a:endParaRPr lang="fr-FR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rapidity</a:t>
                      </a:r>
                      <a:endParaRPr lang="fr-FR" sz="16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0" baseline="0" dirty="0" err="1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0" baseline="0" dirty="0" err="1" smtClean="0">
                          <a:solidFill>
                            <a:schemeClr val="tx1"/>
                          </a:solidFill>
                        </a:rPr>
                        <a:t>efficiency</a:t>
                      </a:r>
                      <a:endParaRPr lang="fr-FR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complexity</a:t>
                      </a:r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 of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fr-FR" sz="16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868"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 err="1" smtClean="0">
                          <a:solidFill>
                            <a:schemeClr val="tx1"/>
                          </a:solidFill>
                        </a:rPr>
                        <a:t>Infrared</a:t>
                      </a:r>
                      <a:r>
                        <a:rPr lang="fr-FR" sz="1600" b="1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b="1" i="0" dirty="0" err="1" smtClean="0">
                          <a:solidFill>
                            <a:schemeClr val="tx1"/>
                          </a:solidFill>
                        </a:rPr>
                        <a:t>heating</a:t>
                      </a:r>
                      <a:endParaRPr lang="fr-FR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rapidity</a:t>
                      </a:r>
                      <a:endParaRPr lang="fr-FR" sz="16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r-FR" sz="1600" i="0" dirty="0" err="1" smtClean="0">
                          <a:solidFill>
                            <a:schemeClr val="tx1"/>
                          </a:solidFill>
                        </a:rPr>
                        <a:t>easiness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1600" i="0" baseline="0" dirty="0" err="1" smtClean="0">
                          <a:solidFill>
                            <a:schemeClr val="tx1"/>
                          </a:solidFill>
                        </a:rPr>
                        <a:t>implementation</a:t>
                      </a:r>
                      <a:endParaRPr lang="fr-FR" sz="16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60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penetration</a:t>
                      </a:r>
                      <a:r>
                        <a:rPr lang="fr-FR" sz="16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depth</a:t>
                      </a:r>
                      <a:endParaRPr lang="fr-FR" sz="16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Aim</a:t>
            </a:r>
            <a:r>
              <a:rPr lang="fr-FR" dirty="0" smtClean="0"/>
              <a:t> of </a:t>
            </a:r>
            <a:r>
              <a:rPr lang="fr-FR" dirty="0" err="1" smtClean="0"/>
              <a:t>research</a:t>
            </a:r>
            <a:r>
              <a:rPr lang="fr-FR" dirty="0" smtClean="0"/>
              <a:t>:  to </a:t>
            </a:r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b="1" dirty="0" smtClean="0"/>
              <a:t>on-line</a:t>
            </a:r>
            <a:r>
              <a:rPr lang="fr-FR" dirty="0" smtClean="0"/>
              <a:t> IR </a:t>
            </a:r>
            <a:r>
              <a:rPr lang="fr-FR" dirty="0" err="1" smtClean="0"/>
              <a:t>heating</a:t>
            </a:r>
            <a:r>
              <a:rPr lang="fr-FR" dirty="0" smtClean="0"/>
              <a:t> system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1331640" y="1124744"/>
            <a:ext cx="5435377" cy="144016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b="1" dirty="0" err="1" smtClean="0"/>
              <a:t>directly</a:t>
            </a:r>
            <a:r>
              <a:rPr lang="fr-FR" b="1" dirty="0" smtClean="0"/>
              <a:t> </a:t>
            </a:r>
            <a:r>
              <a:rPr lang="fr-FR" b="1" dirty="0" err="1" smtClean="0"/>
              <a:t>embedded</a:t>
            </a:r>
            <a:r>
              <a:rPr lang="fr-FR" b="1" dirty="0" smtClean="0"/>
              <a:t> </a:t>
            </a:r>
            <a:r>
              <a:rPr lang="fr-FR" dirty="0" smtClean="0"/>
              <a:t>on the peeling </a:t>
            </a:r>
            <a:r>
              <a:rPr lang="fr-FR" dirty="0" err="1" smtClean="0"/>
              <a:t>lathe</a:t>
            </a:r>
            <a:r>
              <a:rPr lang="fr-FR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to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b="1" dirty="0" err="1" smtClean="0"/>
              <a:t>wood</a:t>
            </a:r>
            <a:r>
              <a:rPr lang="fr-FR" b="1" dirty="0" smtClean="0"/>
              <a:t> surface </a:t>
            </a:r>
            <a:r>
              <a:rPr lang="fr-FR" b="1" dirty="0" err="1" smtClean="0"/>
              <a:t>while</a:t>
            </a:r>
            <a:r>
              <a:rPr lang="fr-FR" b="1" dirty="0" smtClean="0"/>
              <a:t> peeling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err="1" smtClean="0"/>
              <a:t>activated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peeling </a:t>
            </a:r>
            <a:r>
              <a:rPr lang="fr-FR" dirty="0" err="1" smtClean="0"/>
              <a:t>comes</a:t>
            </a:r>
            <a:r>
              <a:rPr lang="fr-FR" dirty="0" smtClean="0"/>
              <a:t> to </a:t>
            </a:r>
            <a:r>
              <a:rPr lang="fr-FR" b="1" dirty="0" err="1" smtClean="0"/>
              <a:t>heartwood</a:t>
            </a:r>
            <a:endParaRPr lang="fr-FR" b="1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3055614" cy="240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508104" y="510667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Bolt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59632" y="51571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Peeling </a:t>
            </a:r>
            <a:r>
              <a:rPr lang="fr-FR" sz="1600" dirty="0" err="1" smtClean="0"/>
              <a:t>knife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367265" y="346311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IR radiation</a:t>
            </a:r>
            <a:endParaRPr lang="fr-FR" sz="16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424221" y="4317604"/>
            <a:ext cx="5760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84168" y="41490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IR radiation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print">
            <a:lum bright="-28000" contrast="43000"/>
          </a:blip>
          <a:srcRect/>
          <a:stretch>
            <a:fillRect/>
          </a:stretch>
        </p:blipFill>
        <p:spPr bwMode="auto">
          <a:xfrm>
            <a:off x="2929464" y="4478056"/>
            <a:ext cx="2448272" cy="161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5513" y="4520353"/>
            <a:ext cx="2630046" cy="1669334"/>
          </a:xfrm>
          <a:prstGeom prst="rect">
            <a:avLst/>
          </a:prstGeom>
        </p:spPr>
      </p:pic>
      <p:sp>
        <p:nvSpPr>
          <p:cNvPr id="73" name="Flèche droite 72"/>
          <p:cNvSpPr/>
          <p:nvPr/>
        </p:nvSpPr>
        <p:spPr>
          <a:xfrm>
            <a:off x="1608627" y="2564904"/>
            <a:ext cx="707375" cy="3722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/>
          </a:p>
        </p:txBody>
      </p:sp>
      <p:sp>
        <p:nvSpPr>
          <p:cNvPr id="70" name="Flèche droite 69"/>
          <p:cNvSpPr/>
          <p:nvPr/>
        </p:nvSpPr>
        <p:spPr>
          <a:xfrm rot="5400000">
            <a:off x="3359916" y="1445736"/>
            <a:ext cx="438208" cy="3722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1043608" y="701180"/>
            <a:ext cx="5976664" cy="13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59" name="Groupe 58"/>
          <p:cNvGrpSpPr/>
          <p:nvPr/>
        </p:nvGrpSpPr>
        <p:grpSpPr>
          <a:xfrm>
            <a:off x="35496" y="1916832"/>
            <a:ext cx="1849834" cy="1440848"/>
            <a:chOff x="35496" y="2132168"/>
            <a:chExt cx="1849834" cy="1440848"/>
          </a:xfrm>
        </p:grpSpPr>
        <p:pic>
          <p:nvPicPr>
            <p:cNvPr id="24" name="Image 23" descr="etuvage.JPG"/>
            <p:cNvPicPr>
              <a:picLocks noChangeAspect="1"/>
            </p:cNvPicPr>
            <p:nvPr/>
          </p:nvPicPr>
          <p:blipFill rotWithShape="1">
            <a:blip r:embed="rId7" cstate="print"/>
            <a:srcRect l="12828" t="14382" r="23031" b="42334"/>
            <a:stretch/>
          </p:blipFill>
          <p:spPr>
            <a:xfrm>
              <a:off x="49167" y="2435100"/>
              <a:ext cx="1339866" cy="1126041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372367" y="2392904"/>
              <a:ext cx="509093" cy="1180112"/>
            </a:xfrm>
            <a:prstGeom prst="rect">
              <a:avLst/>
            </a:prstGeom>
            <a:gradFill>
              <a:gsLst>
                <a:gs pos="92000">
                  <a:schemeClr val="bg1"/>
                </a:gs>
                <a:gs pos="0">
                  <a:srgbClr val="FF0000"/>
                </a:gs>
                <a:gs pos="56000">
                  <a:srgbClr val="FFC000"/>
                </a:gs>
                <a:gs pos="100000">
                  <a:schemeClr val="bg1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>
                  <a:solidFill>
                    <a:schemeClr val="tx1"/>
                  </a:solidFill>
                </a:rPr>
                <a:t>70°C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60°C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50°C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45°C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40°C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35°C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30°C</a:t>
              </a:r>
              <a:br>
                <a:rPr lang="fr-FR" sz="900" dirty="0" smtClean="0">
                  <a:solidFill>
                    <a:schemeClr val="tx1"/>
                  </a:solidFill>
                </a:rPr>
              </a:br>
              <a:r>
                <a:rPr lang="fr-FR" sz="900" dirty="0" smtClean="0">
                  <a:solidFill>
                    <a:schemeClr val="tx1"/>
                  </a:solidFill>
                </a:rPr>
                <a:t>20°C</a:t>
              </a:r>
              <a:endParaRPr 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96" y="2132168"/>
              <a:ext cx="1848810" cy="288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</a:rPr>
                <a:t>Heating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bolts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 by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soaking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520" y="2421048"/>
              <a:ext cx="1848810" cy="115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2060490" y="440289"/>
            <a:ext cx="2824520" cy="1072494"/>
            <a:chOff x="2771800" y="191696"/>
            <a:chExt cx="3061693" cy="1431676"/>
          </a:xfrm>
        </p:grpSpPr>
        <p:pic>
          <p:nvPicPr>
            <p:cNvPr id="44" name="Hetre60_10012011_1.mpg">
              <a:hlinkClick r:id="" action="ppaction://media"/>
            </p:cNvPr>
            <p:cNvPicPr>
              <a:picLocks noRot="1" noChangeAspect="1"/>
            </p:cNvPicPr>
            <p:nvPr>
              <a:videoFile r:link="rId2"/>
            </p:nvPr>
          </p:nvPicPr>
          <p:blipFill>
            <a:blip r:embed="rId8" cstate="print"/>
            <a:srcRect r="3030" b="31313"/>
            <a:stretch>
              <a:fillRect/>
            </a:stretch>
          </p:blipFill>
          <p:spPr>
            <a:xfrm>
              <a:off x="2778150" y="489372"/>
              <a:ext cx="2201122" cy="1134000"/>
            </a:xfrm>
            <a:prstGeom prst="rect">
              <a:avLst/>
            </a:prstGeom>
          </p:spPr>
        </p:pic>
        <p:grpSp>
          <p:nvGrpSpPr>
            <p:cNvPr id="33" name="Groupe 32"/>
            <p:cNvGrpSpPr/>
            <p:nvPr/>
          </p:nvGrpSpPr>
          <p:grpSpPr>
            <a:xfrm>
              <a:off x="2771800" y="191696"/>
              <a:ext cx="3060048" cy="1427992"/>
              <a:chOff x="103736" y="2640656"/>
              <a:chExt cx="3060048" cy="142799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3736" y="2934648"/>
                <a:ext cx="3060000" cy="1134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3784" y="2640656"/>
                <a:ext cx="3060000" cy="2880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err="1" smtClean="0">
                    <a:solidFill>
                      <a:schemeClr val="bg1"/>
                    </a:solidFill>
                  </a:rPr>
                  <a:t>Process</a:t>
                </a:r>
                <a:r>
                  <a:rPr lang="fr-FR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200" b="1" dirty="0" err="1" smtClean="0">
                    <a:solidFill>
                      <a:schemeClr val="bg1"/>
                    </a:solidFill>
                  </a:rPr>
                  <a:t>parameters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976693" y="480532"/>
              <a:ext cx="856800" cy="113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chemeClr val="tx1"/>
                  </a:solidFill>
                </a:rPr>
                <a:t>V = 1 m/s</a:t>
              </a:r>
            </a:p>
            <a:p>
              <a:r>
                <a:rPr lang="fr-FR" sz="1200" dirty="0" err="1" smtClean="0">
                  <a:solidFill>
                    <a:schemeClr val="tx1"/>
                  </a:solidFill>
                </a:rPr>
                <a:t>Bp</a:t>
              </a:r>
              <a:r>
                <a:rPr lang="fr-FR" sz="1200" dirty="0" smtClean="0">
                  <a:solidFill>
                    <a:schemeClr val="tx1"/>
                  </a:solidFill>
                </a:rPr>
                <a:t> = 5%</a:t>
              </a:r>
            </a:p>
            <a:p>
              <a:r>
                <a:rPr lang="fr-FR" sz="1200" dirty="0">
                  <a:solidFill>
                    <a:schemeClr val="tx1"/>
                  </a:solidFill>
                </a:rPr>
                <a:t>e</a:t>
              </a:r>
              <a:r>
                <a:rPr lang="fr-FR" sz="1200" dirty="0" smtClean="0">
                  <a:solidFill>
                    <a:schemeClr val="tx1"/>
                  </a:solidFill>
                </a:rPr>
                <a:t> = 3 mm</a:t>
              </a:r>
            </a:p>
            <a:p>
              <a:endParaRPr lang="fr-FR" sz="1200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683568" y="0"/>
            <a:ext cx="6912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 err="1" smtClean="0"/>
              <a:t>Study</a:t>
            </a:r>
            <a:r>
              <a:rPr lang="fr-FR" sz="1500" dirty="0" smtClean="0"/>
              <a:t> of the influence of </a:t>
            </a:r>
            <a:r>
              <a:rPr lang="fr-FR" sz="1500" dirty="0" err="1" smtClean="0"/>
              <a:t>heating</a:t>
            </a:r>
            <a:r>
              <a:rPr lang="fr-FR" sz="1500" dirty="0" smtClean="0"/>
              <a:t> </a:t>
            </a:r>
            <a:r>
              <a:rPr lang="fr-FR" sz="1500" dirty="0" err="1" smtClean="0"/>
              <a:t>temperatures</a:t>
            </a:r>
            <a:r>
              <a:rPr lang="fr-FR" sz="1500" dirty="0" smtClean="0"/>
              <a:t> on peeling.</a:t>
            </a:r>
            <a:endParaRPr lang="fr-FR" sz="1500" dirty="0"/>
          </a:p>
        </p:txBody>
      </p:sp>
      <p:sp>
        <p:nvSpPr>
          <p:cNvPr id="50" name="ZoneTexte 49"/>
          <p:cNvSpPr txBox="1"/>
          <p:nvPr/>
        </p:nvSpPr>
        <p:spPr>
          <a:xfrm>
            <a:off x="65328" y="6165304"/>
            <a:ext cx="8467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/>
              <a:t>Objectives</a:t>
            </a:r>
            <a:r>
              <a:rPr lang="fr-FR" sz="1500" dirty="0" smtClean="0"/>
              <a:t>  To </a:t>
            </a:r>
            <a:r>
              <a:rPr lang="fr-FR" sz="1500" dirty="0" err="1" smtClean="0"/>
              <a:t>lower</a:t>
            </a:r>
            <a:r>
              <a:rPr lang="fr-FR" sz="1500" dirty="0" smtClean="0"/>
              <a:t> </a:t>
            </a:r>
            <a:r>
              <a:rPr lang="fr-FR" sz="1500" dirty="0" err="1" smtClean="0"/>
              <a:t>heating</a:t>
            </a:r>
            <a:r>
              <a:rPr lang="fr-FR" sz="1500" dirty="0" smtClean="0"/>
              <a:t> </a:t>
            </a:r>
            <a:r>
              <a:rPr lang="fr-FR" sz="1500" dirty="0" err="1" smtClean="0"/>
              <a:t>temperatures</a:t>
            </a:r>
            <a:r>
              <a:rPr lang="fr-FR" sz="1500" dirty="0" smtClean="0"/>
              <a:t> in compromise </a:t>
            </a:r>
            <a:r>
              <a:rPr lang="fr-FR" sz="1500" dirty="0" err="1" smtClean="0"/>
              <a:t>with</a:t>
            </a:r>
            <a:r>
              <a:rPr lang="fr-FR" sz="1500" dirty="0" smtClean="0"/>
              <a:t> </a:t>
            </a:r>
            <a:r>
              <a:rPr lang="fr-FR" sz="1500" dirty="0" err="1" smtClean="0"/>
              <a:t>veneer</a:t>
            </a:r>
            <a:r>
              <a:rPr lang="fr-FR" sz="1500" dirty="0" smtClean="0"/>
              <a:t> surface </a:t>
            </a:r>
            <a:r>
              <a:rPr lang="fr-FR" sz="1500" dirty="0" err="1" smtClean="0"/>
              <a:t>quality</a:t>
            </a:r>
            <a:r>
              <a:rPr lang="fr-FR" sz="1500" dirty="0" smtClean="0"/>
              <a:t>.</a:t>
            </a:r>
          </a:p>
          <a:p>
            <a:r>
              <a:rPr lang="fr-FR" sz="1500" b="1" dirty="0" smtClean="0"/>
              <a:t>  </a:t>
            </a:r>
            <a:r>
              <a:rPr lang="fr-FR" sz="1500" b="1" dirty="0" err="1" smtClean="0"/>
              <a:t>Results</a:t>
            </a:r>
            <a:r>
              <a:rPr lang="fr-FR" sz="1500" dirty="0" smtClean="0"/>
              <a:t>       </a:t>
            </a:r>
            <a:r>
              <a:rPr lang="fr-FR" sz="1500" dirty="0"/>
              <a:t>T</a:t>
            </a:r>
            <a:r>
              <a:rPr lang="fr-FR" sz="1500" dirty="0" smtClean="0"/>
              <a:t>arget </a:t>
            </a:r>
            <a:r>
              <a:rPr lang="fr-FR" sz="1500" dirty="0" err="1" smtClean="0"/>
              <a:t>temperatures</a:t>
            </a:r>
            <a:r>
              <a:rPr lang="fr-FR" sz="1500" dirty="0" smtClean="0"/>
              <a:t> for </a:t>
            </a:r>
            <a:r>
              <a:rPr lang="fr-FR" sz="1500" dirty="0" err="1" smtClean="0"/>
              <a:t>modelling</a:t>
            </a:r>
            <a:r>
              <a:rPr lang="fr-FR" sz="1500" dirty="0" smtClean="0"/>
              <a:t>.</a:t>
            </a:r>
            <a:endParaRPr lang="fr-FR" sz="15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115616" y="404664"/>
            <a:ext cx="583264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120582" y="476672"/>
            <a:ext cx="1764748" cy="1384995"/>
            <a:chOff x="120582" y="665960"/>
            <a:chExt cx="1764748" cy="1384995"/>
          </a:xfrm>
        </p:grpSpPr>
        <p:pic>
          <p:nvPicPr>
            <p:cNvPr id="3074" name="Picture 2" descr="http://scienceblogs.com/denialism/upload/2009/05/what_is_health_care_like_france/flagofFranc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23" y="1161307"/>
              <a:ext cx="384706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travel-images.com/finland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76" y="1510985"/>
              <a:ext cx="385200" cy="2359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267111" y="665960"/>
              <a:ext cx="14401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/>
                <a:t>Species</a:t>
              </a:r>
              <a:endParaRPr lang="fr-FR" sz="1200" b="1" dirty="0"/>
            </a:p>
            <a:p>
              <a:pPr algn="ctr"/>
              <a:endParaRPr lang="fr-FR" sz="1200" b="1" dirty="0"/>
            </a:p>
            <a:p>
              <a:pPr algn="ctr"/>
              <a:r>
                <a:rPr lang="fr-FR" sz="1200" b="1" dirty="0"/>
                <a:t>         </a:t>
              </a:r>
              <a:r>
                <a:rPr lang="fr-FR" sz="1200" dirty="0"/>
                <a:t>Douglas-</a:t>
              </a:r>
              <a:r>
                <a:rPr lang="fr-FR" sz="1200" dirty="0" err="1"/>
                <a:t>fir</a:t>
              </a:r>
              <a:endParaRPr lang="fr-FR" sz="1200" dirty="0"/>
            </a:p>
            <a:p>
              <a:pPr algn="ctr"/>
              <a:r>
                <a:rPr lang="fr-FR" sz="1200" dirty="0"/>
                <a:t> </a:t>
              </a:r>
              <a:r>
                <a:rPr lang="fr-FR" sz="1200" dirty="0" err="1"/>
                <a:t>Beech</a:t>
              </a:r>
              <a:endParaRPr lang="fr-FR" sz="1200" dirty="0"/>
            </a:p>
            <a:p>
              <a:pPr algn="ctr"/>
              <a:r>
                <a:rPr lang="fr-FR" sz="1200" dirty="0"/>
                <a:t>  </a:t>
              </a:r>
              <a:r>
                <a:rPr lang="fr-FR" sz="1200" dirty="0" err="1"/>
                <a:t>Spruce</a:t>
              </a:r>
              <a:endParaRPr lang="fr-FR" sz="1200" dirty="0"/>
            </a:p>
            <a:p>
              <a:pPr algn="ctr"/>
              <a:r>
                <a:rPr lang="fr-FR" sz="1200" dirty="0" err="1"/>
                <a:t>Birch</a:t>
              </a:r>
              <a:endParaRPr lang="fr-FR" sz="1200" dirty="0"/>
            </a:p>
            <a:p>
              <a:endParaRPr lang="fr-FR" sz="1200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120582" y="688579"/>
              <a:ext cx="1764748" cy="12881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1087" y="3960353"/>
            <a:ext cx="7833281" cy="2088232"/>
            <a:chOff x="267111" y="4296214"/>
            <a:chExt cx="7329225" cy="1365751"/>
          </a:xfrm>
        </p:grpSpPr>
        <p:grpSp>
          <p:nvGrpSpPr>
            <p:cNvPr id="13" name="Groupe 12"/>
            <p:cNvGrpSpPr/>
            <p:nvPr/>
          </p:nvGrpSpPr>
          <p:grpSpPr>
            <a:xfrm>
              <a:off x="267111" y="4296214"/>
              <a:ext cx="7329225" cy="1365750"/>
              <a:chOff x="267111" y="4296214"/>
              <a:chExt cx="7473241" cy="1365750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267111" y="4296214"/>
                <a:ext cx="7473241" cy="1365750"/>
                <a:chOff x="1792592" y="4139748"/>
                <a:chExt cx="4824536" cy="1486447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1792592" y="4139748"/>
                  <a:ext cx="4824536" cy="219211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Process</a:t>
                  </a:r>
                  <a:r>
                    <a:rPr lang="fr-FR" sz="12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assessment</a:t>
                  </a:r>
                  <a:endParaRPr lang="fr-FR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795263" y="4358958"/>
                  <a:ext cx="4821865" cy="1267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ZoneTexte 10"/>
              <p:cNvSpPr txBox="1"/>
              <p:nvPr/>
            </p:nvSpPr>
            <p:spPr>
              <a:xfrm>
                <a:off x="271248" y="4497627"/>
                <a:ext cx="7469103" cy="543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>
                    <a:solidFill>
                      <a:schemeClr val="accent2"/>
                    </a:solidFill>
                  </a:rPr>
                  <a:t>On-line surface </a:t>
                </a:r>
                <a:r>
                  <a:rPr lang="fr-FR" sz="1200" b="1" dirty="0" err="1">
                    <a:solidFill>
                      <a:schemeClr val="accent2"/>
                    </a:solidFill>
                  </a:rPr>
                  <a:t>temperatures</a:t>
                </a:r>
                <a:r>
                  <a:rPr lang="fr-FR" sz="1200" b="1" dirty="0">
                    <a:solidFill>
                      <a:schemeClr val="accent2"/>
                    </a:solidFill>
                  </a:rPr>
                  <a:t> </a:t>
                </a:r>
                <a:r>
                  <a:rPr lang="fr-FR" sz="1200" dirty="0">
                    <a:solidFill>
                      <a:schemeClr val="accent2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accent2"/>
                    </a:solidFill>
                  </a:rPr>
                  <a:t>(IR camera) 	         </a:t>
                </a:r>
                <a:r>
                  <a:rPr lang="fr-FR" sz="1200" b="1" dirty="0" err="1" smtClean="0">
                    <a:solidFill>
                      <a:schemeClr val="accent2"/>
                    </a:solidFill>
                  </a:rPr>
                  <a:t>Cutting</a:t>
                </a:r>
                <a:r>
                  <a:rPr lang="fr-FR" sz="12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1200" b="1" dirty="0">
                    <a:solidFill>
                      <a:schemeClr val="accent2"/>
                    </a:solidFill>
                  </a:rPr>
                  <a:t>efforts </a:t>
                </a:r>
                <a:r>
                  <a:rPr lang="fr-FR" sz="1200" dirty="0">
                    <a:solidFill>
                      <a:schemeClr val="accent2"/>
                    </a:solidFill>
                  </a:rPr>
                  <a:t>on pressure </a:t>
                </a:r>
                <a:r>
                  <a:rPr lang="fr-FR" sz="1200" dirty="0" smtClean="0">
                    <a:solidFill>
                      <a:schemeClr val="accent2"/>
                    </a:solidFill>
                  </a:rPr>
                  <a:t>bar         </a:t>
                </a:r>
                <a:r>
                  <a:rPr lang="fr-FR" sz="1200" b="1" dirty="0" err="1" smtClean="0">
                    <a:solidFill>
                      <a:schemeClr val="accent2"/>
                    </a:solidFill>
                  </a:rPr>
                  <a:t>Moisture</a:t>
                </a:r>
                <a:r>
                  <a:rPr lang="fr-FR" sz="12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1200" b="1" dirty="0">
                    <a:solidFill>
                      <a:schemeClr val="accent2"/>
                    </a:solidFill>
                  </a:rPr>
                  <a:t>Content </a:t>
                </a:r>
                <a:r>
                  <a:rPr lang="fr-FR" sz="1200" dirty="0" err="1" smtClean="0">
                    <a:solidFill>
                      <a:schemeClr val="accent2"/>
                    </a:solidFill>
                  </a:rPr>
                  <a:t>cartography</a:t>
                </a:r>
                <a:r>
                  <a:rPr lang="fr-FR" sz="12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1200" dirty="0">
                    <a:solidFill>
                      <a:schemeClr val="accent2"/>
                    </a:solidFill>
                  </a:rPr>
                  <a:t>of </a:t>
                </a:r>
                <a:r>
                  <a:rPr lang="fr-FR" sz="1200" dirty="0" err="1">
                    <a:solidFill>
                      <a:schemeClr val="accent2"/>
                    </a:solidFill>
                  </a:rPr>
                  <a:t>bolt</a:t>
                </a:r>
                <a:endParaRPr lang="fr-FR" sz="1200" dirty="0">
                  <a:solidFill>
                    <a:schemeClr val="accent2"/>
                  </a:solidFill>
                </a:endParaRPr>
              </a:p>
              <a:p>
                <a:endParaRPr lang="fr-FR" sz="1200" dirty="0">
                  <a:solidFill>
                    <a:schemeClr val="accent2"/>
                  </a:solidFill>
                </a:endParaRPr>
              </a:p>
              <a:p>
                <a:endParaRPr lang="fr-FR" sz="1200" dirty="0">
                  <a:solidFill>
                    <a:schemeClr val="accent2"/>
                  </a:solidFill>
                </a:endParaRPr>
              </a:p>
              <a:p>
                <a:endParaRPr lang="fr-FR" sz="12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9" name="Connecteur droit 8"/>
              <p:cNvCxnSpPr/>
              <p:nvPr/>
            </p:nvCxnSpPr>
            <p:spPr>
              <a:xfrm>
                <a:off x="267111" y="4672972"/>
                <a:ext cx="7473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Connecteur droit 14"/>
            <p:cNvCxnSpPr/>
            <p:nvPr/>
          </p:nvCxnSpPr>
          <p:spPr>
            <a:xfrm>
              <a:off x="2880126" y="4497625"/>
              <a:ext cx="1" cy="1164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5238230" y="4497625"/>
              <a:ext cx="1" cy="1164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/>
          <p:cNvGrpSpPr/>
          <p:nvPr/>
        </p:nvGrpSpPr>
        <p:grpSpPr>
          <a:xfrm>
            <a:off x="5364087" y="459921"/>
            <a:ext cx="2592289" cy="3473135"/>
            <a:chOff x="5503241" y="548680"/>
            <a:chExt cx="2237111" cy="3473135"/>
          </a:xfrm>
        </p:grpSpPr>
        <p:grpSp>
          <p:nvGrpSpPr>
            <p:cNvPr id="27" name="Groupe 26"/>
            <p:cNvGrpSpPr/>
            <p:nvPr/>
          </p:nvGrpSpPr>
          <p:grpSpPr>
            <a:xfrm>
              <a:off x="5503241" y="548680"/>
              <a:ext cx="2152178" cy="3473135"/>
              <a:chOff x="5644891" y="1415924"/>
              <a:chExt cx="2152178" cy="2437528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5644891" y="1415924"/>
                <a:ext cx="2149812" cy="2437528"/>
                <a:chOff x="95365" y="2753544"/>
                <a:chExt cx="2489632" cy="1178883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00996" y="2753544"/>
                  <a:ext cx="2484001" cy="9776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Veneer</a:t>
                  </a:r>
                  <a:r>
                    <a:rPr lang="fr-FR" sz="12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quality</a:t>
                  </a:r>
                  <a:r>
                    <a:rPr lang="fr-FR" sz="1200" b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fr-FR" sz="1200" b="1" dirty="0" err="1" smtClean="0">
                      <a:solidFill>
                        <a:schemeClr val="bg1"/>
                      </a:solidFill>
                    </a:rPr>
                    <a:t>assessment</a:t>
                  </a:r>
                  <a:endParaRPr lang="fr-FR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95365" y="2851310"/>
                  <a:ext cx="2484001" cy="10811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Connecteur droit 20"/>
              <p:cNvCxnSpPr/>
              <p:nvPr/>
            </p:nvCxnSpPr>
            <p:spPr>
              <a:xfrm>
                <a:off x="5652120" y="1808419"/>
                <a:ext cx="214494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5652120" y="2640566"/>
                <a:ext cx="214494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5652120" y="2842714"/>
                <a:ext cx="214494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/>
            <p:cNvSpPr txBox="1"/>
            <p:nvPr/>
          </p:nvSpPr>
          <p:spPr>
            <a:xfrm>
              <a:off x="5652120" y="836712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accent2"/>
                  </a:solidFill>
                </a:rPr>
                <a:t>Checks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 index</a:t>
              </a:r>
              <a:r>
                <a:rPr lang="fr-FR" sz="1200" dirty="0" smtClean="0">
                  <a:solidFill>
                    <a:schemeClr val="accent2"/>
                  </a:solidFill>
                </a:rPr>
                <a:t> (</a:t>
              </a:r>
              <a:r>
                <a:rPr lang="fr-FR" sz="1200" dirty="0" err="1" smtClean="0">
                  <a:solidFill>
                    <a:schemeClr val="accent2"/>
                  </a:solidFill>
                </a:rPr>
                <a:t>fuitometer</a:t>
              </a:r>
              <a:r>
                <a:rPr lang="fr-FR" sz="1200" dirty="0" smtClean="0">
                  <a:solidFill>
                    <a:schemeClr val="accent2"/>
                  </a:solidFill>
                </a:rPr>
                <a:t>)</a:t>
              </a:r>
              <a:endParaRPr lang="fr-FR" sz="1200" dirty="0">
                <a:solidFill>
                  <a:schemeClr val="accent2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721874" y="2304656"/>
              <a:ext cx="1784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accent2"/>
                  </a:solidFill>
                </a:rPr>
                <a:t>Veneer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 </a:t>
              </a:r>
              <a:r>
                <a:rPr lang="fr-FR" sz="1200" b="1" dirty="0" err="1" smtClean="0">
                  <a:solidFill>
                    <a:schemeClr val="accent2"/>
                  </a:solidFill>
                </a:rPr>
                <a:t>thickness</a:t>
              </a:r>
              <a:endParaRPr lang="fr-FR" sz="12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62" name="Connecteur droit 61"/>
            <p:cNvCxnSpPr/>
            <p:nvPr/>
          </p:nvCxnSpPr>
          <p:spPr>
            <a:xfrm>
              <a:off x="5508104" y="3049328"/>
              <a:ext cx="21449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5508104" y="3299133"/>
              <a:ext cx="21449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5510470" y="3013703"/>
              <a:ext cx="22298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accent2"/>
                  </a:solidFill>
                </a:rPr>
                <a:t>Checks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 </a:t>
              </a:r>
              <a:r>
                <a:rPr lang="fr-FR" sz="1200" b="1" dirty="0" err="1" smtClean="0">
                  <a:solidFill>
                    <a:schemeClr val="accent2"/>
                  </a:solidFill>
                </a:rPr>
                <a:t>frequency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 and </a:t>
              </a:r>
              <a:r>
                <a:rPr lang="fr-FR" sz="1200" b="1" dirty="0" err="1" smtClean="0">
                  <a:solidFill>
                    <a:schemeClr val="accent2"/>
                  </a:solidFill>
                </a:rPr>
                <a:t>depth</a:t>
              </a:r>
              <a:r>
                <a:rPr lang="fr-FR" sz="1200" b="1" dirty="0" smtClean="0">
                  <a:solidFill>
                    <a:schemeClr val="accent2"/>
                  </a:solidFill>
                </a:rPr>
                <a:t> </a:t>
              </a:r>
              <a:r>
                <a:rPr lang="fr-FR" sz="1200" dirty="0" smtClean="0">
                  <a:solidFill>
                    <a:schemeClr val="accent2"/>
                  </a:solidFill>
                </a:rPr>
                <a:t>(SMOF)</a:t>
              </a:r>
              <a:endParaRPr lang="fr-FR" sz="12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1308" y="3227883"/>
            <a:ext cx="1363353" cy="70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Flèche droite 74"/>
          <p:cNvSpPr/>
          <p:nvPr/>
        </p:nvSpPr>
        <p:spPr>
          <a:xfrm rot="5400000">
            <a:off x="3411150" y="3569490"/>
            <a:ext cx="365235" cy="3722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/>
          </a:p>
        </p:txBody>
      </p:sp>
      <p:sp>
        <p:nvSpPr>
          <p:cNvPr id="76" name="Flèche droite 75"/>
          <p:cNvSpPr/>
          <p:nvPr/>
        </p:nvSpPr>
        <p:spPr>
          <a:xfrm>
            <a:off x="4596508" y="2492896"/>
            <a:ext cx="792088" cy="3722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200" dirty="0"/>
          </a:p>
        </p:txBody>
      </p:sp>
      <p:grpSp>
        <p:nvGrpSpPr>
          <p:cNvPr id="58" name="Groupe 57"/>
          <p:cNvGrpSpPr/>
          <p:nvPr/>
        </p:nvGrpSpPr>
        <p:grpSpPr>
          <a:xfrm>
            <a:off x="2275290" y="1850018"/>
            <a:ext cx="2368718" cy="1722998"/>
            <a:chOff x="2456642" y="2066042"/>
            <a:chExt cx="2368718" cy="1722998"/>
          </a:xfrm>
        </p:grpSpPr>
        <p:sp>
          <p:nvSpPr>
            <p:cNvPr id="35" name="Rectangle 34"/>
            <p:cNvSpPr/>
            <p:nvPr/>
          </p:nvSpPr>
          <p:spPr>
            <a:xfrm>
              <a:off x="2456642" y="2066042"/>
              <a:ext cx="2331382" cy="17229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615" y="2204864"/>
              <a:ext cx="2337745" cy="149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:\ENSAM\Photos\DSC0927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1040861"/>
            <a:ext cx="1080120" cy="1164003"/>
          </a:xfrm>
          <a:prstGeom prst="rect">
            <a:avLst/>
          </a:prstGeom>
          <a:noFill/>
        </p:spPr>
      </p:pic>
      <p:pic>
        <p:nvPicPr>
          <p:cNvPr id="1027" name="Picture 3" descr="H:\ENSAM\Photos\DSC09283.JPG"/>
          <p:cNvPicPr>
            <a:picLocks noChangeAspect="1" noChangeArrowheads="1"/>
          </p:cNvPicPr>
          <p:nvPr/>
        </p:nvPicPr>
        <p:blipFill>
          <a:blip r:embed="rId14" cstate="print"/>
          <a:srcRect t="21363" r="33320" b="58400"/>
          <a:stretch>
            <a:fillRect/>
          </a:stretch>
        </p:blipFill>
        <p:spPr bwMode="auto">
          <a:xfrm>
            <a:off x="5724128" y="2517404"/>
            <a:ext cx="1898079" cy="432048"/>
          </a:xfrm>
          <a:prstGeom prst="rect">
            <a:avLst/>
          </a:prstGeom>
          <a:noFill/>
        </p:spPr>
      </p:pic>
      <p:pic>
        <p:nvPicPr>
          <p:cNvPr id="60" name="Doug40_me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179512" y="4567480"/>
            <a:ext cx="2448272" cy="1458162"/>
          </a:xfrm>
          <a:prstGeom prst="rect">
            <a:avLst/>
          </a:prstGeom>
        </p:spPr>
      </p:pic>
      <p:cxnSp>
        <p:nvCxnSpPr>
          <p:cNvPr id="77" name="Connecteur droit 76"/>
          <p:cNvCxnSpPr/>
          <p:nvPr/>
        </p:nvCxnSpPr>
        <p:spPr>
          <a:xfrm rot="5400000">
            <a:off x="6372216" y="2796684"/>
            <a:ext cx="2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 flipH="1" flipV="1">
            <a:off x="6485814" y="2702747"/>
            <a:ext cx="72008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rot="5400000" flipH="1" flipV="1">
            <a:off x="6491914" y="2825887"/>
            <a:ext cx="72008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6523531" y="26661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e ± </a:t>
            </a:r>
            <a:r>
              <a:rPr lang="el-GR" sz="1200" dirty="0" smtClean="0">
                <a:solidFill>
                  <a:schemeClr val="bg1"/>
                </a:solidFill>
              </a:rPr>
              <a:t>Δ</a:t>
            </a:r>
            <a:r>
              <a:rPr lang="fr-FR" sz="1200" dirty="0" smtClean="0">
                <a:solidFill>
                  <a:schemeClr val="bg1"/>
                </a:solidFill>
              </a:rPr>
              <a:t>e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6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179512" y="-828856"/>
            <a:ext cx="7704856" cy="7618805"/>
            <a:chOff x="179512" y="-828856"/>
            <a:chExt cx="7704856" cy="7618805"/>
          </a:xfrm>
        </p:grpSpPr>
        <p:sp>
          <p:nvSpPr>
            <p:cNvPr id="92" name="ZoneTexte 91"/>
            <p:cNvSpPr txBox="1"/>
            <p:nvPr/>
          </p:nvSpPr>
          <p:spPr>
            <a:xfrm rot="16200000">
              <a:off x="3801726" y="1793881"/>
              <a:ext cx="5553251" cy="30777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fr-FR" sz="1400" dirty="0" err="1" smtClean="0"/>
                <a:t>Technical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feasibility</a:t>
              </a:r>
              <a:endParaRPr lang="fr-FR" sz="1400" dirty="0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179512" y="-2956"/>
              <a:ext cx="7704856" cy="6792905"/>
              <a:chOff x="179512" y="-2956"/>
              <a:chExt cx="7704856" cy="6792905"/>
            </a:xfrm>
          </p:grpSpPr>
          <p:cxnSp>
            <p:nvCxnSpPr>
              <p:cNvPr id="51" name="Connecteur droit 50"/>
              <p:cNvCxnSpPr/>
              <p:nvPr/>
            </p:nvCxnSpPr>
            <p:spPr>
              <a:xfrm flipH="1">
                <a:off x="1696047" y="1234122"/>
                <a:ext cx="3257" cy="61070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971600" y="620688"/>
                <a:ext cx="61926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" name="Connecteur droit avec flèche 2"/>
              <p:cNvCxnSpPr/>
              <p:nvPr/>
            </p:nvCxnSpPr>
            <p:spPr>
              <a:xfrm flipV="1">
                <a:off x="2915816" y="3369097"/>
                <a:ext cx="576000" cy="2044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2850244" y="3034264"/>
                <a:ext cx="685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FF0000"/>
                    </a:solidFill>
                  </a:rPr>
                  <a:t>Values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Connecteur droit avec flèche 45"/>
              <p:cNvCxnSpPr/>
              <p:nvPr/>
            </p:nvCxnSpPr>
            <p:spPr>
              <a:xfrm>
                <a:off x="4139952" y="1844824"/>
                <a:ext cx="3877" cy="101928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10800000">
                <a:off x="1697676" y="1844824"/>
                <a:ext cx="2442276" cy="0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2143910" y="1569002"/>
                <a:ext cx="15912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FF0000"/>
                    </a:solidFill>
                  </a:rPr>
                  <a:t>Specifications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flipH="1" flipV="1">
                <a:off x="6737943" y="892879"/>
                <a:ext cx="8680" cy="2472577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avec flèche 88"/>
              <p:cNvCxnSpPr/>
              <p:nvPr/>
            </p:nvCxnSpPr>
            <p:spPr>
              <a:xfrm flipV="1">
                <a:off x="5508104" y="1369931"/>
                <a:ext cx="0" cy="172800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ZoneTexte 89"/>
              <p:cNvSpPr txBox="1"/>
              <p:nvPr/>
            </p:nvSpPr>
            <p:spPr>
              <a:xfrm rot="16200000">
                <a:off x="4589634" y="2006365"/>
                <a:ext cx="15912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FF0000"/>
                    </a:solidFill>
                  </a:rPr>
                  <a:t>Requirements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 rot="16200000">
                <a:off x="5620923" y="4468311"/>
                <a:ext cx="19543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/>
                  <a:t>Economical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feasibility</a:t>
                </a:r>
                <a:endParaRPr lang="fr-FR" sz="1400" dirty="0"/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179512" y="-2956"/>
                <a:ext cx="7704856" cy="6792905"/>
                <a:chOff x="179512" y="-2956"/>
                <a:chExt cx="7704856" cy="6792905"/>
              </a:xfrm>
            </p:grpSpPr>
            <p:grpSp>
              <p:nvGrpSpPr>
                <p:cNvPr id="36" name="Groupe 35"/>
                <p:cNvGrpSpPr/>
                <p:nvPr/>
              </p:nvGrpSpPr>
              <p:grpSpPr>
                <a:xfrm>
                  <a:off x="179512" y="-2956"/>
                  <a:ext cx="7704856" cy="6792905"/>
                  <a:chOff x="179512" y="-2956"/>
                  <a:chExt cx="7704856" cy="6792905"/>
                </a:xfrm>
              </p:grpSpPr>
              <p:cxnSp>
                <p:nvCxnSpPr>
                  <p:cNvPr id="58" name="Connecteur droit 57"/>
                  <p:cNvCxnSpPr/>
                  <p:nvPr/>
                </p:nvCxnSpPr>
                <p:spPr>
                  <a:xfrm flipH="1">
                    <a:off x="2410816" y="892877"/>
                    <a:ext cx="432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58"/>
                  <p:cNvCxnSpPr/>
                  <p:nvPr/>
                </p:nvCxnSpPr>
                <p:spPr>
                  <a:xfrm rot="10800000">
                    <a:off x="779967" y="892878"/>
                    <a:ext cx="163084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59"/>
                  <p:cNvCxnSpPr/>
                  <p:nvPr/>
                </p:nvCxnSpPr>
                <p:spPr>
                  <a:xfrm rot="10800000">
                    <a:off x="786652" y="5563302"/>
                    <a:ext cx="59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eur droit 60"/>
                  <p:cNvCxnSpPr>
                    <a:stCxn id="63" idx="1"/>
                    <a:endCxn id="62" idx="3"/>
                  </p:cNvCxnSpPr>
                  <p:nvPr/>
                </p:nvCxnSpPr>
                <p:spPr>
                  <a:xfrm rot="10800000">
                    <a:off x="714658" y="3374874"/>
                    <a:ext cx="61363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79512" y="3197349"/>
                    <a:ext cx="535146" cy="3550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fr-FR" sz="1400" dirty="0" smtClean="0"/>
                      <a:t>Start</a:t>
                    </a:r>
                    <a:endParaRPr lang="fr-FR" sz="1400" dirty="0"/>
                  </a:p>
                </p:txBody>
              </p:sp>
              <p:sp>
                <p:nvSpPr>
                  <p:cNvPr id="63" name="ZoneTexte 62"/>
                  <p:cNvSpPr txBox="1"/>
                  <p:nvPr/>
                </p:nvSpPr>
                <p:spPr>
                  <a:xfrm>
                    <a:off x="6851048" y="3194836"/>
                    <a:ext cx="1033320" cy="3600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fr-FR" sz="1400" dirty="0" smtClean="0"/>
                      <a:t>Conclusion</a:t>
                    </a:r>
                  </a:p>
                </p:txBody>
              </p:sp>
              <p:sp>
                <p:nvSpPr>
                  <p:cNvPr id="64" name="ZoneTexte 63"/>
                  <p:cNvSpPr txBox="1"/>
                  <p:nvPr/>
                </p:nvSpPr>
                <p:spPr>
                  <a:xfrm>
                    <a:off x="3419872" y="5082361"/>
                    <a:ext cx="2194476" cy="73866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fr-FR" sz="1400" dirty="0" err="1" smtClean="0"/>
                      <a:t>Economical</a:t>
                    </a:r>
                    <a:r>
                      <a:rPr lang="fr-FR" sz="1400" dirty="0" smtClean="0"/>
                      <a:t> </a:t>
                    </a:r>
                    <a:r>
                      <a:rPr lang="fr-FR" sz="1400" dirty="0" err="1" smtClean="0"/>
                      <a:t>study</a:t>
                    </a:r>
                    <a:r>
                      <a:rPr lang="fr-FR" sz="1400" dirty="0" smtClean="0"/>
                      <a:t> of </a:t>
                    </a:r>
                    <a:r>
                      <a:rPr lang="fr-FR" sz="1400" dirty="0" err="1" smtClean="0"/>
                      <a:t>embedded</a:t>
                    </a:r>
                    <a:r>
                      <a:rPr lang="fr-FR" sz="1400" dirty="0" smtClean="0"/>
                      <a:t> IR </a:t>
                    </a:r>
                    <a:r>
                      <a:rPr lang="fr-FR" sz="1400" dirty="0" err="1" smtClean="0"/>
                      <a:t>heating</a:t>
                    </a:r>
                    <a:r>
                      <a:rPr lang="fr-FR" sz="1400" dirty="0" smtClean="0"/>
                      <a:t> system</a:t>
                    </a:r>
                    <a:endParaRPr lang="fr-FR" sz="1400" dirty="0"/>
                  </a:p>
                </p:txBody>
              </p:sp>
              <p:grpSp>
                <p:nvGrpSpPr>
                  <p:cNvPr id="65" name="Groupe 21"/>
                  <p:cNvGrpSpPr/>
                  <p:nvPr/>
                </p:nvGrpSpPr>
                <p:grpSpPr>
                  <a:xfrm>
                    <a:off x="1500449" y="415824"/>
                    <a:ext cx="4736414" cy="3429323"/>
                    <a:chOff x="1639235" y="552584"/>
                    <a:chExt cx="5750443" cy="3595355"/>
                  </a:xfrm>
                </p:grpSpPr>
                <p:sp>
                  <p:nvSpPr>
                    <p:cNvPr id="83" name="ZoneTexte 12"/>
                    <p:cNvSpPr txBox="1"/>
                    <p:nvPr/>
                  </p:nvSpPr>
                  <p:spPr>
                    <a:xfrm>
                      <a:off x="4069592" y="3145496"/>
                      <a:ext cx="1584176" cy="100030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fr-FR" sz="1400" dirty="0" err="1" smtClean="0"/>
                        <a:t>Modelling</a:t>
                      </a:r>
                      <a:r>
                        <a:rPr lang="fr-FR" sz="1400" dirty="0" smtClean="0"/>
                        <a:t> IR </a:t>
                      </a:r>
                      <a:r>
                        <a:rPr lang="fr-FR" sz="1400" dirty="0" err="1" smtClean="0"/>
                        <a:t>heat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transfer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during</a:t>
                      </a:r>
                      <a:r>
                        <a:rPr lang="fr-FR" sz="1400" dirty="0" smtClean="0"/>
                        <a:t> peeling </a:t>
                      </a:r>
                      <a:r>
                        <a:rPr lang="fr-FR" sz="1400" dirty="0" err="1" smtClean="0"/>
                        <a:t>process</a:t>
                      </a:r>
                      <a:endParaRPr lang="fr-FR" sz="1400" dirty="0"/>
                    </a:p>
                  </p:txBody>
                </p:sp>
                <p:sp>
                  <p:nvSpPr>
                    <p:cNvPr id="84" name="ZoneTexte 83"/>
                    <p:cNvSpPr txBox="1"/>
                    <p:nvPr/>
                  </p:nvSpPr>
                  <p:spPr>
                    <a:xfrm>
                      <a:off x="5707539" y="552584"/>
                      <a:ext cx="1584176" cy="100030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fr-FR" sz="1400" dirty="0" err="1" smtClean="0"/>
                        <a:t>Validating</a:t>
                      </a:r>
                      <a:r>
                        <a:rPr lang="fr-FR" sz="1400" dirty="0" smtClean="0"/>
                        <a:t> tests on </a:t>
                      </a:r>
                      <a:r>
                        <a:rPr lang="fr-FR" sz="1400" dirty="0" err="1" smtClean="0"/>
                        <a:t>embedded</a:t>
                      </a:r>
                      <a:r>
                        <a:rPr lang="fr-FR" sz="1400" dirty="0" smtClean="0"/>
                        <a:t> IR </a:t>
                      </a:r>
                      <a:r>
                        <a:rPr lang="fr-FR" sz="1400" dirty="0" err="1" smtClean="0"/>
                        <a:t>heating</a:t>
                      </a:r>
                      <a:r>
                        <a:rPr lang="fr-FR" sz="1400" dirty="0" smtClean="0"/>
                        <a:t> system</a:t>
                      </a:r>
                      <a:endParaRPr lang="fr-FR" sz="1400" dirty="0"/>
                    </a:p>
                  </p:txBody>
                </p:sp>
                <p:sp>
                  <p:nvSpPr>
                    <p:cNvPr id="85" name="ZoneTexte 84"/>
                    <p:cNvSpPr txBox="1"/>
                    <p:nvPr/>
                  </p:nvSpPr>
                  <p:spPr>
                    <a:xfrm>
                      <a:off x="5805502" y="3362790"/>
                      <a:ext cx="1584176" cy="7744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fr-FR" sz="1400" dirty="0" smtClean="0"/>
                        <a:t>Optimisation of IR </a:t>
                      </a:r>
                      <a:r>
                        <a:rPr lang="fr-FR" sz="1400" dirty="0" err="1" smtClean="0"/>
                        <a:t>heating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parameters</a:t>
                      </a:r>
                      <a:r>
                        <a:rPr lang="fr-FR" sz="1400" dirty="0" smtClean="0"/>
                        <a:t> </a:t>
                      </a:r>
                      <a:endParaRPr lang="fr-FR" sz="1400" dirty="0"/>
                    </a:p>
                  </p:txBody>
                </p:sp>
                <p:sp>
                  <p:nvSpPr>
                    <p:cNvPr id="82" name="ZoneTexte 11"/>
                    <p:cNvSpPr txBox="1"/>
                    <p:nvPr/>
                  </p:nvSpPr>
                  <p:spPr>
                    <a:xfrm>
                      <a:off x="1639235" y="3147639"/>
                      <a:ext cx="1728192" cy="10003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fr-FR" sz="1400" dirty="0" err="1" smtClean="0"/>
                        <a:t>Characterisation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wood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behaviour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under</a:t>
                      </a:r>
                      <a:r>
                        <a:rPr lang="fr-FR" sz="1400" dirty="0" smtClean="0"/>
                        <a:t> IR radiation</a:t>
                      </a:r>
                      <a:endParaRPr lang="fr-FR" sz="1400" dirty="0"/>
                    </a:p>
                  </p:txBody>
                </p:sp>
              </p:grpSp>
              <p:grpSp>
                <p:nvGrpSpPr>
                  <p:cNvPr id="66" name="Groupe 20"/>
                  <p:cNvGrpSpPr/>
                  <p:nvPr/>
                </p:nvGrpSpPr>
                <p:grpSpPr>
                  <a:xfrm>
                    <a:off x="971600" y="-2956"/>
                    <a:ext cx="5328593" cy="2063435"/>
                    <a:chOff x="1141180" y="474005"/>
                    <a:chExt cx="6469401" cy="1862648"/>
                  </a:xfrm>
                </p:grpSpPr>
                <p:sp>
                  <p:nvSpPr>
                    <p:cNvPr id="77" name="ZoneTexte 76"/>
                    <p:cNvSpPr txBox="1"/>
                    <p:nvPr/>
                  </p:nvSpPr>
                  <p:spPr>
                    <a:xfrm>
                      <a:off x="1460191" y="964251"/>
                      <a:ext cx="1224136" cy="666787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fr-FR" sz="1400" dirty="0" smtClean="0"/>
                        <a:t>Minimum </a:t>
                      </a:r>
                      <a:r>
                        <a:rPr lang="fr-FR" sz="1400" dirty="0" err="1" smtClean="0"/>
                        <a:t>required</a:t>
                      </a:r>
                      <a:r>
                        <a:rPr lang="fr-FR" sz="1400" dirty="0" smtClean="0"/>
                        <a:t> peeling T°C</a:t>
                      </a:r>
                      <a:endParaRPr lang="fr-FR" sz="1400" dirty="0"/>
                    </a:p>
                  </p:txBody>
                </p:sp>
                <p:sp>
                  <p:nvSpPr>
                    <p:cNvPr id="78" name="ZoneTexte 77"/>
                    <p:cNvSpPr txBox="1"/>
                    <p:nvPr/>
                  </p:nvSpPr>
                  <p:spPr>
                    <a:xfrm>
                      <a:off x="3326787" y="835784"/>
                      <a:ext cx="1980220" cy="86126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fr-FR" sz="1400" dirty="0" err="1" smtClean="0"/>
                        <a:t>Technical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development</a:t>
                      </a:r>
                      <a:r>
                        <a:rPr lang="fr-FR" sz="1400" dirty="0" smtClean="0"/>
                        <a:t> of </a:t>
                      </a:r>
                      <a:r>
                        <a:rPr lang="fr-FR" sz="1400" dirty="0" err="1" smtClean="0"/>
                        <a:t>embedded</a:t>
                      </a:r>
                      <a:r>
                        <a:rPr lang="fr-FR" sz="1400" dirty="0" smtClean="0"/>
                        <a:t> IR </a:t>
                      </a:r>
                      <a:r>
                        <a:rPr lang="fr-FR" sz="1400" dirty="0" err="1" smtClean="0"/>
                        <a:t>heating</a:t>
                      </a:r>
                      <a:r>
                        <a:rPr lang="fr-FR" sz="1400" dirty="0" smtClean="0"/>
                        <a:t> system</a:t>
                      </a:r>
                      <a:endParaRPr lang="fr-FR" sz="1400" dirty="0"/>
                    </a:p>
                  </p:txBody>
                </p:sp>
                <p:grpSp>
                  <p:nvGrpSpPr>
                    <p:cNvPr id="79" name="Groupe 19"/>
                    <p:cNvGrpSpPr/>
                    <p:nvPr/>
                  </p:nvGrpSpPr>
                  <p:grpSpPr>
                    <a:xfrm>
                      <a:off x="1141180" y="474005"/>
                      <a:ext cx="6469401" cy="1862648"/>
                      <a:chOff x="1141180" y="474005"/>
                      <a:chExt cx="6469401" cy="1862648"/>
                    </a:xfrm>
                  </p:grpSpPr>
                  <p:sp>
                    <p:nvSpPr>
                      <p:cNvPr id="80" name="Rectangle 79"/>
                      <p:cNvSpPr/>
                      <p:nvPr/>
                    </p:nvSpPr>
                    <p:spPr>
                      <a:xfrm>
                        <a:off x="1141180" y="620688"/>
                        <a:ext cx="6469401" cy="171596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81" name="ZoneTexte 80"/>
                      <p:cNvSpPr txBox="1"/>
                      <p:nvPr/>
                    </p:nvSpPr>
                    <p:spPr>
                      <a:xfrm>
                        <a:off x="1453052" y="474005"/>
                        <a:ext cx="1296943" cy="2778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b="1" dirty="0" smtClean="0"/>
                          <a:t>Peeling unit</a:t>
                        </a:r>
                        <a:endParaRPr lang="fr-FR" sz="1400" b="1" dirty="0"/>
                      </a:p>
                    </p:txBody>
                  </p:sp>
                </p:grpSp>
              </p:grpSp>
              <p:sp>
                <p:nvSpPr>
                  <p:cNvPr id="67" name="Rectangle 66"/>
                  <p:cNvSpPr/>
                  <p:nvPr/>
                </p:nvSpPr>
                <p:spPr>
                  <a:xfrm>
                    <a:off x="1403648" y="2447948"/>
                    <a:ext cx="4896544" cy="2153797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8" name="ZoneTexte 67"/>
                  <p:cNvSpPr txBox="1"/>
                  <p:nvPr/>
                </p:nvSpPr>
                <p:spPr>
                  <a:xfrm>
                    <a:off x="1591600" y="2266533"/>
                    <a:ext cx="1141659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 smtClean="0"/>
                      <a:t>Thermal unit</a:t>
                    </a:r>
                    <a:endParaRPr lang="fr-FR" sz="1400" b="1" dirty="0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2410816" y="4739111"/>
                    <a:ext cx="3889376" cy="1210169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0" name="ZoneTexte 69"/>
                  <p:cNvSpPr txBox="1"/>
                  <p:nvPr/>
                </p:nvSpPr>
                <p:spPr>
                  <a:xfrm>
                    <a:off x="2696350" y="4637947"/>
                    <a:ext cx="1371594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 err="1" smtClean="0"/>
                      <a:t>Economical</a:t>
                    </a:r>
                    <a:r>
                      <a:rPr lang="fr-FR" sz="1400" b="1" dirty="0" smtClean="0"/>
                      <a:t> unit</a:t>
                    </a:r>
                    <a:endParaRPr lang="fr-FR" sz="1400" b="1" dirty="0"/>
                  </a:p>
                </p:txBody>
              </p:sp>
              <p:cxnSp>
                <p:nvCxnSpPr>
                  <p:cNvPr id="71" name="Connecteur droit 70"/>
                  <p:cNvCxnSpPr/>
                  <p:nvPr/>
                </p:nvCxnSpPr>
                <p:spPr>
                  <a:xfrm rot="5400000">
                    <a:off x="-1562340" y="3228350"/>
                    <a:ext cx="466990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necteur droit 71"/>
                  <p:cNvCxnSpPr/>
                  <p:nvPr/>
                </p:nvCxnSpPr>
                <p:spPr>
                  <a:xfrm rot="5400000">
                    <a:off x="5652264" y="4464258"/>
                    <a:ext cx="219760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Groupe 85"/>
                  <p:cNvGrpSpPr/>
                  <p:nvPr/>
                </p:nvGrpSpPr>
                <p:grpSpPr>
                  <a:xfrm>
                    <a:off x="467544" y="6266729"/>
                    <a:ext cx="2801213" cy="523220"/>
                    <a:chOff x="-3419873" y="11863042"/>
                    <a:chExt cx="1716554" cy="523220"/>
                  </a:xfrm>
                </p:grpSpPr>
                <p:sp>
                  <p:nvSpPr>
                    <p:cNvPr id="87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419873" y="11905633"/>
                      <a:ext cx="163512" cy="288000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endParaRPr lang="fr-FR" noProof="1"/>
                    </a:p>
                  </p:txBody>
                </p:sp>
                <p:sp>
                  <p:nvSpPr>
                    <p:cNvPr id="88" name="ZoneTexte 87"/>
                    <p:cNvSpPr txBox="1"/>
                    <p:nvPr/>
                  </p:nvSpPr>
                  <p:spPr>
                    <a:xfrm>
                      <a:off x="-3287495" y="11863042"/>
                      <a:ext cx="158417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400" dirty="0" err="1" smtClean="0"/>
                        <a:t>Current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work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p:txBody>
                </p:sp>
              </p:grpSp>
              <p:sp>
                <p:nvSpPr>
                  <p:cNvPr id="35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483768" y="6309320"/>
                    <a:ext cx="266832" cy="28800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fr-FR" noProof="1"/>
                  </a:p>
                </p:txBody>
              </p:sp>
            </p:grpSp>
            <p:cxnSp>
              <p:nvCxnSpPr>
                <p:cNvPr id="29" name="Connecteur droit avec flèche 28"/>
                <p:cNvCxnSpPr/>
                <p:nvPr/>
              </p:nvCxnSpPr>
              <p:spPr>
                <a:xfrm>
                  <a:off x="447085" y="6093296"/>
                  <a:ext cx="6920623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ZoneTexte 92"/>
                <p:cNvSpPr txBox="1"/>
                <p:nvPr/>
              </p:nvSpPr>
              <p:spPr>
                <a:xfrm>
                  <a:off x="6804248" y="6093296"/>
                  <a:ext cx="5533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/>
                    <a:t>Time</a:t>
                  </a:r>
                  <a:endParaRPr lang="fr-FR" sz="1400" b="1" dirty="0"/>
                </a:p>
              </p:txBody>
            </p:sp>
          </p:grpSp>
        </p:grpSp>
      </p:grpSp>
      <p:cxnSp>
        <p:nvCxnSpPr>
          <p:cNvPr id="49" name="Connecteur droit avec flèche 48"/>
          <p:cNvCxnSpPr/>
          <p:nvPr/>
        </p:nvCxnSpPr>
        <p:spPr>
          <a:xfrm rot="16200000" flipV="1">
            <a:off x="5274206" y="4050234"/>
            <a:ext cx="468000" cy="2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6200000" flipV="1">
            <a:off x="3924055" y="4045881"/>
            <a:ext cx="432000" cy="2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10800000">
            <a:off x="4117752" y="4279447"/>
            <a:ext cx="140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771800" y="61653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Post-doc</a:t>
            </a:r>
          </a:p>
          <a:p>
            <a:r>
              <a:rPr lang="fr-FR" sz="1400" dirty="0" smtClean="0"/>
              <a:t>S. </a:t>
            </a:r>
            <a:r>
              <a:rPr lang="fr-FR" sz="1400" dirty="0" err="1" smtClean="0"/>
              <a:t>Ould</a:t>
            </a:r>
            <a:r>
              <a:rPr lang="fr-FR" sz="1400" dirty="0" smtClean="0"/>
              <a:t> Amadou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Feasibility</a:t>
            </a:r>
            <a:r>
              <a:rPr lang="fr-FR" dirty="0" smtClean="0"/>
              <a:t> of </a:t>
            </a:r>
            <a:r>
              <a:rPr lang="fr-FR" dirty="0" err="1" smtClean="0"/>
              <a:t>wood</a:t>
            </a:r>
            <a:r>
              <a:rPr lang="fr-FR" dirty="0" smtClean="0"/>
              <a:t> peeling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assisted</a:t>
            </a:r>
            <a:r>
              <a:rPr lang="fr-FR" dirty="0" smtClean="0"/>
              <a:t> by radiant </a:t>
            </a:r>
            <a:r>
              <a:rPr lang="fr-FR" dirty="0" err="1" smtClean="0"/>
              <a:t>energy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57158" y="2500306"/>
            <a:ext cx="7272337" cy="13681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dirty="0" err="1" smtClean="0"/>
              <a:t>Thank</a:t>
            </a:r>
            <a:r>
              <a:rPr lang="fr-FR" sz="1600" dirty="0" smtClean="0"/>
              <a:t> </a:t>
            </a:r>
            <a:r>
              <a:rPr lang="fr-FR" sz="1600" dirty="0" err="1" smtClean="0"/>
              <a:t>you</a:t>
            </a:r>
            <a:r>
              <a:rPr lang="fr-FR" sz="1600" dirty="0" smtClean="0"/>
              <a:t> for </a:t>
            </a:r>
            <a:r>
              <a:rPr lang="fr-FR" sz="1600" dirty="0" err="1" smtClean="0"/>
              <a:t>your</a:t>
            </a:r>
            <a:r>
              <a:rPr lang="fr-FR" sz="1600" dirty="0" smtClean="0"/>
              <a:t> attention.</a:t>
            </a:r>
          </a:p>
          <a:p>
            <a:endParaRPr lang="fr-FR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2" name="Groupe 4"/>
          <p:cNvGrpSpPr/>
          <p:nvPr/>
        </p:nvGrpSpPr>
        <p:grpSpPr>
          <a:xfrm>
            <a:off x="544909" y="4084360"/>
            <a:ext cx="7272337" cy="2202160"/>
            <a:chOff x="544909" y="2667000"/>
            <a:chExt cx="7272337" cy="2202160"/>
          </a:xfrm>
        </p:grpSpPr>
        <p:sp>
          <p:nvSpPr>
            <p:cNvPr id="10" name="Espace réservé du contenu 2"/>
            <p:cNvSpPr txBox="1">
              <a:spLocks/>
            </p:cNvSpPr>
            <p:nvPr/>
          </p:nvSpPr>
          <p:spPr>
            <a:xfrm>
              <a:off x="544909" y="3789040"/>
              <a:ext cx="7272337" cy="1080120"/>
            </a:xfrm>
            <a:prstGeom prst="rect">
              <a:avLst/>
            </a:prstGeom>
          </p:spPr>
          <p:txBody>
            <a:bodyPr numCol="2"/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 smtClean="0"/>
                <a:t>Professor Rémy MARCHAL</a:t>
              </a:r>
            </a:p>
            <a:p>
              <a:r>
                <a:rPr lang="fr-FR" sz="1600" dirty="0" err="1" smtClean="0"/>
                <a:t>Arts&amp;Métiers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ParisTech</a:t>
              </a:r>
              <a:r>
                <a:rPr lang="fr-FR" sz="1600" dirty="0" smtClean="0"/>
                <a:t> Cluny, France</a:t>
              </a:r>
            </a:p>
            <a:p>
              <a:endParaRPr lang="fr-FR" sz="1600" dirty="0"/>
            </a:p>
            <a:p>
              <a:r>
                <a:rPr lang="fr-FR" sz="1600" dirty="0"/>
                <a:t>Professor </a:t>
              </a:r>
              <a:r>
                <a:rPr lang="fr-FR" sz="1600" dirty="0" smtClean="0"/>
                <a:t>Mark HUGHES</a:t>
              </a:r>
              <a:endParaRPr lang="fr-FR" sz="1600" dirty="0"/>
            </a:p>
            <a:p>
              <a:r>
                <a:rPr lang="fr-FR" sz="1600" dirty="0" smtClean="0"/>
                <a:t>Aalto </a:t>
              </a:r>
              <a:r>
                <a:rPr lang="fr-FR" sz="1600" dirty="0" err="1" smtClean="0"/>
                <a:t>University</a:t>
              </a:r>
              <a:r>
                <a:rPr lang="fr-FR" sz="1600" dirty="0" smtClean="0"/>
                <a:t>, Helsinki, </a:t>
              </a:r>
              <a:r>
                <a:rPr lang="fr-FR" sz="1600" dirty="0" err="1" smtClean="0"/>
                <a:t>Finland</a:t>
              </a:r>
              <a:endParaRPr lang="fr-FR" sz="1600" dirty="0"/>
            </a:p>
            <a:p>
              <a:endParaRPr lang="fr-FR" sz="16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664" y="2667000"/>
              <a:ext cx="1338670" cy="978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5060"/>
            <a:stretch/>
          </p:blipFill>
          <p:spPr bwMode="auto">
            <a:xfrm>
              <a:off x="4716016" y="2817264"/>
              <a:ext cx="2645669" cy="677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95536" y="1275031"/>
            <a:ext cx="7272337" cy="136815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Anna DUPLEIX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PhD student – October 2010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38900" cy="648072"/>
          </a:xfrm>
        </p:spPr>
        <p:txBody>
          <a:bodyPr numCol="2">
            <a:noAutofit/>
          </a:bodyPr>
          <a:lstStyle/>
          <a:p>
            <a:r>
              <a:rPr lang="fr-FR" dirty="0" smtClean="0"/>
              <a:t> A </a:t>
            </a:r>
            <a:r>
              <a:rPr lang="fr-FR" dirty="0" err="1" smtClean="0"/>
              <a:t>high</a:t>
            </a:r>
            <a:r>
              <a:rPr lang="fr-FR" dirty="0" smtClean="0"/>
              <a:t>-value </a:t>
            </a:r>
            <a:r>
              <a:rPr lang="fr-FR" dirty="0" err="1" smtClean="0"/>
              <a:t>added</a:t>
            </a:r>
            <a:r>
              <a:rPr lang="fr-FR" dirty="0" smtClean="0"/>
              <a:t> process.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	A </a:t>
            </a:r>
            <a:r>
              <a:rPr lang="fr-FR" dirty="0" err="1" smtClean="0"/>
              <a:t>high</a:t>
            </a:r>
            <a:r>
              <a:rPr lang="fr-FR" dirty="0" smtClean="0"/>
              <a:t> production rate.</a:t>
            </a:r>
            <a:endParaRPr lang="fr-FR" dirty="0"/>
          </a:p>
        </p:txBody>
      </p:sp>
      <p:sp>
        <p:nvSpPr>
          <p:cNvPr id="34" name="Espace réservé du texte 21"/>
          <p:cNvSpPr>
            <a:spLocks noGrp="1"/>
          </p:cNvSpPr>
          <p:nvPr>
            <p:ph type="body" sz="quarter" idx="13"/>
          </p:nvPr>
        </p:nvSpPr>
        <p:spPr>
          <a:xfrm>
            <a:off x="251520" y="6273368"/>
            <a:ext cx="7776000" cy="468000"/>
          </a:xfrm>
        </p:spPr>
        <p:txBody>
          <a:bodyPr/>
          <a:lstStyle/>
          <a:p>
            <a:r>
              <a:rPr lang="fr-FR" dirty="0" smtClean="0"/>
              <a:t>Slow down by log </a:t>
            </a:r>
            <a:r>
              <a:rPr lang="fr-FR" dirty="0" err="1" smtClean="0"/>
              <a:t>preparation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525904" y="908719"/>
            <a:ext cx="3946792" cy="3234249"/>
            <a:chOff x="227517" y="3005352"/>
            <a:chExt cx="3511641" cy="2867882"/>
          </a:xfrm>
        </p:grpSpPr>
        <p:grpSp>
          <p:nvGrpSpPr>
            <p:cNvPr id="4" name="Groupe 3"/>
            <p:cNvGrpSpPr/>
            <p:nvPr/>
          </p:nvGrpSpPr>
          <p:grpSpPr>
            <a:xfrm>
              <a:off x="227517" y="3005352"/>
              <a:ext cx="3408379" cy="2867882"/>
              <a:chOff x="179512" y="1667464"/>
              <a:chExt cx="4320480" cy="378033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6453" r="7072"/>
              <a:stretch>
                <a:fillRect/>
              </a:stretch>
            </p:blipFill>
            <p:spPr bwMode="auto">
              <a:xfrm>
                <a:off x="323528" y="3284984"/>
                <a:ext cx="4176464" cy="2162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46990" b="62000"/>
              <a:stretch>
                <a:fillRect/>
              </a:stretch>
            </p:blipFill>
            <p:spPr bwMode="auto">
              <a:xfrm>
                <a:off x="467544" y="1988840"/>
                <a:ext cx="2520280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983" t="1423" b="67212"/>
              <a:stretch>
                <a:fillRect/>
              </a:stretch>
            </p:blipFill>
            <p:spPr bwMode="auto">
              <a:xfrm>
                <a:off x="2987824" y="1988840"/>
                <a:ext cx="1512168" cy="1196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Ellipse 11"/>
              <p:cNvSpPr/>
              <p:nvPr/>
            </p:nvSpPr>
            <p:spPr>
              <a:xfrm>
                <a:off x="179512" y="1848424"/>
                <a:ext cx="1872208" cy="15049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900398" y="1667464"/>
                <a:ext cx="2160241" cy="44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FF0000"/>
                    </a:solidFill>
                  </a:rPr>
                  <a:t>Peeling process</a:t>
                </a:r>
                <a:r>
                  <a:rPr lang="fr-FR" sz="1600" baseline="30000" dirty="0" smtClean="0">
                    <a:solidFill>
                      <a:srgbClr val="FF0000"/>
                    </a:solidFill>
                  </a:rPr>
                  <a:t>1</a:t>
                </a:r>
                <a:endParaRPr lang="fr-FR" sz="1600" baseline="30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595142" y="4287080"/>
              <a:ext cx="144016" cy="24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11760" y="3933056"/>
              <a:ext cx="36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924374" y="4293096"/>
            <a:ext cx="2304000" cy="1543841"/>
            <a:chOff x="2834674" y="1619945"/>
            <a:chExt cx="2304000" cy="1812993"/>
          </a:xfrm>
        </p:grpSpPr>
        <p:sp>
          <p:nvSpPr>
            <p:cNvPr id="18" name="ZoneTexte 17"/>
            <p:cNvSpPr txBox="1"/>
            <p:nvPr/>
          </p:nvSpPr>
          <p:spPr>
            <a:xfrm>
              <a:off x="2834674" y="3071503"/>
              <a:ext cx="2304000" cy="361435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Thickness</a:t>
              </a:r>
              <a:r>
                <a:rPr lang="fr-FR" sz="1400" dirty="0" smtClean="0"/>
                <a:t> =0.5 to 10 mm</a:t>
              </a:r>
              <a:endParaRPr lang="fr-FR" sz="14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6657" t="11000" r="28833" b="8001"/>
            <a:stretch>
              <a:fillRect/>
            </a:stretch>
          </p:blipFill>
          <p:spPr bwMode="auto">
            <a:xfrm>
              <a:off x="2853428" y="1619945"/>
              <a:ext cx="2260720" cy="145816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35" name="ZoneTexte 34"/>
          <p:cNvSpPr txBox="1"/>
          <p:nvPr/>
        </p:nvSpPr>
        <p:spPr>
          <a:xfrm>
            <a:off x="4716016" y="3151019"/>
            <a:ext cx="2880320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</a:t>
            </a:r>
            <a:r>
              <a:rPr lang="fr-FR" sz="1400" dirty="0" smtClean="0"/>
              <a:t> =1 to 10 m/s</a:t>
            </a:r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1871700" y="3465004"/>
            <a:ext cx="511256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16200000">
            <a:off x="-3713928" y="2894456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Sources: </a:t>
            </a:r>
            <a:r>
              <a:rPr lang="fr-FR" sz="1200" baseline="30000" dirty="0" smtClean="0"/>
              <a:t>1</a:t>
            </a:r>
            <a:r>
              <a:rPr lang="fr-FR" sz="1200" dirty="0" smtClean="0"/>
              <a:t>CarterHoltHarvey </a:t>
            </a:r>
            <a:r>
              <a:rPr lang="fr-FR" sz="1200" dirty="0" err="1" smtClean="0"/>
              <a:t>WoodProducts</a:t>
            </a:r>
            <a:r>
              <a:rPr lang="fr-FR" sz="1200" dirty="0" smtClean="0"/>
              <a:t> New </a:t>
            </a:r>
            <a:r>
              <a:rPr lang="fr-FR" sz="1200" dirty="0" err="1" smtClean="0"/>
              <a:t>Zealand</a:t>
            </a:r>
            <a:r>
              <a:rPr lang="fr-FR" sz="1200" dirty="0" smtClean="0"/>
              <a:t>; </a:t>
            </a:r>
            <a:r>
              <a:rPr lang="fr-FR" sz="1200" baseline="30000" dirty="0" smtClean="0"/>
              <a:t>2</a:t>
            </a:r>
            <a:r>
              <a:rPr lang="fr-FR" sz="1200" dirty="0" smtClean="0"/>
              <a:t>Bois Déroulés de l’Auxois.</a:t>
            </a:r>
            <a:endParaRPr lang="fr-FR" sz="1200" dirty="0"/>
          </a:p>
        </p:txBody>
      </p:sp>
      <p:sp>
        <p:nvSpPr>
          <p:cNvPr id="62" name="Arc 61"/>
          <p:cNvSpPr/>
          <p:nvPr/>
        </p:nvSpPr>
        <p:spPr>
          <a:xfrm rot="10800000">
            <a:off x="350824" y="2144160"/>
            <a:ext cx="1152128" cy="2232248"/>
          </a:xfrm>
          <a:prstGeom prst="arc">
            <a:avLst>
              <a:gd name="adj1" fmla="val 16200002"/>
              <a:gd name="adj2" fmla="val 5011688"/>
            </a:avLst>
          </a:prstGeom>
          <a:ln w="222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644008" y="4509120"/>
            <a:ext cx="2664296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Soaking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24-72 h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8304" y="4509120"/>
            <a:ext cx="72000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644008" y="5298864"/>
            <a:ext cx="3024336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364088" y="53012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Time of </a:t>
            </a:r>
            <a:r>
              <a:rPr lang="fr-FR" sz="1400" b="1" dirty="0" err="1" smtClean="0"/>
              <a:t>process</a:t>
            </a:r>
            <a:endParaRPr lang="fr-FR" sz="1400" b="1" dirty="0"/>
          </a:p>
        </p:txBody>
      </p:sp>
      <p:cxnSp>
        <p:nvCxnSpPr>
          <p:cNvPr id="37" name="Connecteur droit 36"/>
          <p:cNvCxnSpPr/>
          <p:nvPr/>
        </p:nvCxnSpPr>
        <p:spPr>
          <a:xfrm rot="5400000">
            <a:off x="7155600" y="5237888"/>
            <a:ext cx="360000" cy="0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660232" y="537321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Peeling</a:t>
            </a:r>
          </a:p>
          <a:p>
            <a:pPr algn="ctr"/>
            <a:r>
              <a:rPr lang="fr-FR" sz="1400" dirty="0" smtClean="0"/>
              <a:t>1 min</a:t>
            </a:r>
            <a:endParaRPr lang="fr-FR" sz="1400" dirty="0"/>
          </a:p>
        </p:txBody>
      </p:sp>
      <p:pic>
        <p:nvPicPr>
          <p:cNvPr id="41" name="DémoDéroulag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716016" y="908720"/>
            <a:ext cx="2880320" cy="223199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899592" y="429309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2</a:t>
            </a:r>
            <a:endParaRPr lang="fr-F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wood</a:t>
            </a:r>
            <a:r>
              <a:rPr lang="fr-FR" dirty="0" smtClean="0"/>
              <a:t> heating  </a:t>
            </a:r>
            <a:r>
              <a:rPr lang="fr-FR" dirty="0" err="1" smtClean="0"/>
              <a:t>prior</a:t>
            </a:r>
            <a:r>
              <a:rPr lang="fr-FR" dirty="0" smtClean="0"/>
              <a:t> to peeling </a:t>
            </a:r>
            <a:r>
              <a:rPr lang="fr-FR" dirty="0" err="1" smtClean="0"/>
              <a:t>aimed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?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To « </a:t>
            </a:r>
            <a:r>
              <a:rPr lang="fr-FR" dirty="0" err="1" smtClean="0"/>
              <a:t>soften</a:t>
            </a:r>
            <a:r>
              <a:rPr lang="fr-FR" dirty="0" smtClean="0"/>
              <a:t> » </a:t>
            </a:r>
            <a:r>
              <a:rPr lang="fr-FR" dirty="0" err="1" smtClean="0"/>
              <a:t>wood</a:t>
            </a:r>
            <a:r>
              <a:rPr lang="fr-FR" dirty="0" smtClean="0"/>
              <a:t> </a:t>
            </a:r>
            <a:r>
              <a:rPr lang="fr-FR" dirty="0" err="1" smtClean="0"/>
              <a:t>prior</a:t>
            </a:r>
            <a:r>
              <a:rPr lang="fr-FR" dirty="0" smtClean="0"/>
              <a:t> to peeling.</a:t>
            </a:r>
          </a:p>
          <a:p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 rot="16200000">
            <a:off x="-2740952" y="3721682"/>
            <a:ext cx="5885107" cy="4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Sources: </a:t>
            </a:r>
            <a:r>
              <a:rPr lang="fr-FR" sz="1200" baseline="30000" dirty="0" smtClean="0"/>
              <a:t>3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P.Navi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Traitement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hyggrothemro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du bois, </a:t>
            </a:r>
            <a:r>
              <a:rPr lang="fr-FR" sz="1200" baseline="30000" noProof="0" dirty="0" smtClean="0"/>
              <a:t>4</a:t>
            </a:r>
            <a:r>
              <a:rPr lang="fr-FR" sz="1200" dirty="0" smtClean="0"/>
              <a:t>SMOF.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7584" y="1324506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smtClean="0"/>
              <a:t> to </a:t>
            </a:r>
            <a:r>
              <a:rPr lang="en-GB" sz="1600" dirty="0" smtClean="0"/>
              <a:t>fluidise resin pockets</a:t>
            </a:r>
            <a:endParaRPr lang="fr-FR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600" dirty="0" smtClean="0"/>
              <a:t> to </a:t>
            </a:r>
            <a:r>
              <a:rPr lang="en-GB" sz="1600" dirty="0" smtClean="0"/>
              <a:t>soften lignin and knots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600" dirty="0" smtClean="0">
                <a:ea typeface="Times New Roman"/>
                <a:cs typeface="Times New Roman"/>
              </a:rPr>
              <a:t> to facilitate peeling of shavings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1600" dirty="0" smtClean="0"/>
              <a:t> to reduce the risk of lathe </a:t>
            </a:r>
            <a:r>
              <a:rPr lang="en-GB" sz="1600" dirty="0" err="1" smtClean="0"/>
              <a:t>checkings</a:t>
            </a:r>
            <a:endParaRPr lang="en-GB" sz="1600" dirty="0" smtClean="0">
              <a:ea typeface="Times New Roman"/>
              <a:cs typeface="Times New Roman"/>
            </a:endParaRPr>
          </a:p>
          <a:p>
            <a:endParaRPr lang="fr-FR" sz="16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815710" y="3738330"/>
            <a:ext cx="4545325" cy="1500162"/>
            <a:chOff x="815710" y="3453508"/>
            <a:chExt cx="4545325" cy="1500162"/>
          </a:xfrm>
        </p:grpSpPr>
        <p:grpSp>
          <p:nvGrpSpPr>
            <p:cNvPr id="44" name="Groupe 43"/>
            <p:cNvGrpSpPr/>
            <p:nvPr/>
          </p:nvGrpSpPr>
          <p:grpSpPr>
            <a:xfrm rot="5400000">
              <a:off x="2557044" y="1712174"/>
              <a:ext cx="369332" cy="3852000"/>
              <a:chOff x="269007" y="21069"/>
              <a:chExt cx="669721" cy="3161357"/>
            </a:xfrm>
          </p:grpSpPr>
          <p:sp>
            <p:nvSpPr>
              <p:cNvPr id="11" name="Rectangle à coins arrondis 10"/>
              <p:cNvSpPr/>
              <p:nvPr/>
            </p:nvSpPr>
            <p:spPr>
              <a:xfrm rot="16200000">
                <a:off x="-969118" y="1313716"/>
                <a:ext cx="3161357" cy="57606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 rot="16200000">
                <a:off x="-812066" y="1246160"/>
                <a:ext cx="2831867" cy="669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bg1"/>
                    </a:solidFill>
                  </a:rPr>
                  <a:t>Lowering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 smtClean="0">
                    <a:solidFill>
                      <a:schemeClr val="bg1"/>
                    </a:solidFill>
                  </a:rPr>
                  <a:t>cutting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 efforts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896539" y="3753341"/>
              <a:ext cx="4464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GB" sz="1600" dirty="0" smtClean="0"/>
                <a:t>to increase wood deformability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fr-FR" sz="1600" dirty="0" smtClean="0"/>
                <a:t>to </a:t>
              </a:r>
              <a:r>
                <a:rPr lang="fr-FR" sz="1600" dirty="0" err="1" smtClean="0"/>
                <a:t>reduce</a:t>
              </a:r>
              <a:r>
                <a:rPr lang="en-GB" sz="1600" dirty="0" smtClean="0"/>
                <a:t> applied power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GB" sz="1600" dirty="0" smtClean="0"/>
                <a:t> to </a:t>
              </a:r>
              <a:r>
                <a:rPr lang="en-GB" sz="1600" dirty="0" err="1" smtClean="0"/>
                <a:t>limitate</a:t>
              </a:r>
              <a:r>
                <a:rPr lang="fr-FR" sz="1600" dirty="0" smtClean="0"/>
                <a:t> </a:t>
              </a:r>
              <a:r>
                <a:rPr lang="en-GB" sz="1600" dirty="0" smtClean="0"/>
                <a:t>wear of the cutting tools</a:t>
              </a:r>
              <a:endParaRPr lang="fr-FR" sz="1600" dirty="0" smtClean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220072" y="4077072"/>
            <a:ext cx="2322000" cy="1547360"/>
            <a:chOff x="5495950" y="4087069"/>
            <a:chExt cx="2322000" cy="1547360"/>
          </a:xfrm>
        </p:grpSpPr>
        <p:grpSp>
          <p:nvGrpSpPr>
            <p:cNvPr id="20" name="Groupe 19"/>
            <p:cNvGrpSpPr/>
            <p:nvPr/>
          </p:nvGrpSpPr>
          <p:grpSpPr>
            <a:xfrm>
              <a:off x="5508103" y="4087069"/>
              <a:ext cx="2304000" cy="1196634"/>
              <a:chOff x="322333" y="4293095"/>
              <a:chExt cx="2551151" cy="1271424"/>
            </a:xfrm>
          </p:grpSpPr>
          <p:pic>
            <p:nvPicPr>
              <p:cNvPr id="23" name="Picture 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2333" y="4293095"/>
                <a:ext cx="2551151" cy="1271424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5157192"/>
                <a:ext cx="1656184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0681" tIns="40342" rIns="80681" bIns="4034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fr-FR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 = </a:t>
                </a:r>
                <a:r>
                  <a:rPr lang="fr-FR" sz="12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tight</a:t>
                </a:r>
                <a:r>
                  <a:rPr lang="fr-FR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12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side</a:t>
                </a: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4293096"/>
                <a:ext cx="1656184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0681" tIns="40342" rIns="80681" bIns="4034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fr-FR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 = </a:t>
                </a:r>
                <a:r>
                  <a:rPr lang="fr-FR" sz="12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loose</a:t>
                </a:r>
                <a:r>
                  <a:rPr lang="fr-FR" sz="12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12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side</a:t>
                </a: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5495950" y="5295875"/>
              <a:ext cx="2322000" cy="338554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Open </a:t>
              </a:r>
              <a:r>
                <a:rPr lang="fr-FR" sz="1600" dirty="0" err="1" smtClean="0"/>
                <a:t>lathe</a:t>
              </a:r>
              <a:r>
                <a:rPr lang="fr-FR" sz="1600" dirty="0" smtClean="0"/>
                <a:t> checkings</a:t>
              </a:r>
              <a:r>
                <a:rPr lang="fr-FR" sz="1600" baseline="30000" dirty="0" smtClean="0"/>
                <a:t>4</a:t>
              </a:r>
              <a:endParaRPr lang="fr-FR" sz="1600" dirty="0" smtClean="0"/>
            </a:p>
          </p:txBody>
        </p:sp>
      </p:grpSp>
      <p:cxnSp>
        <p:nvCxnSpPr>
          <p:cNvPr id="40" name="Connecteur droit 39"/>
          <p:cNvCxnSpPr/>
          <p:nvPr/>
        </p:nvCxnSpPr>
        <p:spPr>
          <a:xfrm rot="5400000">
            <a:off x="2303748" y="3465004"/>
            <a:ext cx="511256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 rot="5400000">
            <a:off x="2416623" y="-585216"/>
            <a:ext cx="646331" cy="3852000"/>
            <a:chOff x="247472" y="21069"/>
            <a:chExt cx="1172012" cy="3161357"/>
          </a:xfrm>
        </p:grpSpPr>
        <p:sp>
          <p:nvSpPr>
            <p:cNvPr id="46" name="Rectangle à coins arrondis 45"/>
            <p:cNvSpPr/>
            <p:nvPr/>
          </p:nvSpPr>
          <p:spPr>
            <a:xfrm rot="16200000">
              <a:off x="-969118" y="1313716"/>
              <a:ext cx="3161357" cy="57606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 rot="16200000">
              <a:off x="-582456" y="995016"/>
              <a:ext cx="2831867" cy="1172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Improving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</a:rPr>
                <a:t>veneer</a:t>
              </a:r>
              <a:r>
                <a:rPr lang="fr-FR" dirty="0" smtClean="0">
                  <a:solidFill>
                    <a:schemeClr val="bg1"/>
                  </a:solidFill>
                </a:rPr>
                <a:t> surface </a:t>
              </a:r>
              <a:r>
                <a:rPr lang="fr-FR" dirty="0" err="1" smtClean="0">
                  <a:solidFill>
                    <a:schemeClr val="bg1"/>
                  </a:solidFill>
                </a:rPr>
                <a:t>quality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</a:rPr>
                <a:t>deformability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7"/>
            <a:ext cx="2988000" cy="2123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ZoneTexte 24"/>
          <p:cNvSpPr txBox="1"/>
          <p:nvPr/>
        </p:nvSpPr>
        <p:spPr>
          <a:xfrm>
            <a:off x="4928272" y="3253920"/>
            <a:ext cx="2988000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SMOF setup</a:t>
            </a:r>
            <a:r>
              <a:rPr lang="fr-FR" sz="1600" baseline="30000" dirty="0" smtClean="0"/>
              <a:t>4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 smtClean="0"/>
              <a:t>Soaking</a:t>
            </a:r>
            <a:r>
              <a:rPr lang="fr-FR" sz="2000" dirty="0" smtClean="0"/>
              <a:t>: a </a:t>
            </a:r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sz="2000" dirty="0"/>
          </a:p>
        </p:txBody>
      </p:sp>
      <p:sp>
        <p:nvSpPr>
          <p:cNvPr id="27" name="Sous-titre 2"/>
          <p:cNvSpPr>
            <a:spLocks noGrp="1"/>
          </p:cNvSpPr>
          <p:nvPr>
            <p:ph sz="quarter" idx="12"/>
          </p:nvPr>
        </p:nvSpPr>
        <p:spPr>
          <a:xfrm rot="16200000">
            <a:off x="-3253902" y="3226556"/>
            <a:ext cx="6813376" cy="360263"/>
          </a:xfrm>
        </p:spPr>
        <p:txBody>
          <a:bodyPr>
            <a:normAutofit/>
          </a:bodyPr>
          <a:lstStyle/>
          <a:p>
            <a:pPr algn="l"/>
            <a:r>
              <a:rPr lang="fr-FR" sz="1200" dirty="0" smtClean="0">
                <a:solidFill>
                  <a:schemeClr val="tx1"/>
                </a:solidFill>
              </a:rPr>
              <a:t> Sources: </a:t>
            </a:r>
            <a:r>
              <a:rPr lang="fr-FR" sz="1200" baseline="30000" dirty="0" smtClean="0"/>
              <a:t> 5</a:t>
            </a:r>
            <a:r>
              <a:rPr lang="fr-FR" sz="1200" dirty="0" smtClean="0"/>
              <a:t>Baldwin, 1981; </a:t>
            </a:r>
            <a:r>
              <a:rPr lang="fr-FR" sz="1200" baseline="30000" dirty="0" smtClean="0"/>
              <a:t>6</a:t>
            </a:r>
            <a:r>
              <a:rPr lang="fr-FR" sz="1200" dirty="0" smtClean="0"/>
              <a:t>Bois </a:t>
            </a:r>
            <a:r>
              <a:rPr lang="fr-FR" sz="1200" dirty="0"/>
              <a:t>Déroulés de </a:t>
            </a:r>
            <a:r>
              <a:rPr lang="fr-FR" sz="1200" dirty="0" smtClean="0"/>
              <a:t>l’Auxois; </a:t>
            </a:r>
            <a:r>
              <a:rPr lang="fr-FR" sz="1200" baseline="30000" dirty="0" smtClean="0"/>
              <a:t>7 </a:t>
            </a:r>
            <a:r>
              <a:rPr lang="fr-FR" sz="1200" dirty="0" smtClean="0"/>
              <a:t>Arts&amp;Métiers </a:t>
            </a:r>
            <a:r>
              <a:rPr lang="fr-FR" sz="1200" dirty="0" err="1" smtClean="0"/>
              <a:t>ParisTech</a:t>
            </a:r>
            <a:r>
              <a:rPr lang="fr-FR" sz="1200" dirty="0" smtClean="0"/>
              <a:t> Cluny.</a:t>
            </a:r>
            <a:endParaRPr lang="fr-FR" sz="1200" dirty="0"/>
          </a:p>
          <a:p>
            <a:pPr algn="l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7" name="_s17414"/>
          <p:cNvSpPr>
            <a:spLocks noChangeArrowheads="1"/>
          </p:cNvSpPr>
          <p:nvPr/>
        </p:nvSpPr>
        <p:spPr bwMode="auto">
          <a:xfrm>
            <a:off x="899592" y="908720"/>
            <a:ext cx="6336704" cy="2859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cs typeface="Arial" pitchFamily="34" charset="0"/>
              </a:rPr>
              <a:t>Aim</a:t>
            </a:r>
            <a:r>
              <a:rPr lang="fr-FR" sz="1600" dirty="0" smtClean="0">
                <a:cs typeface="Arial" pitchFamily="34" charset="0"/>
              </a:rPr>
              <a:t> of  </a:t>
            </a:r>
            <a:r>
              <a:rPr lang="fr-FR" sz="1600" dirty="0" err="1" smtClean="0">
                <a:cs typeface="Arial" pitchFamily="34" charset="0"/>
              </a:rPr>
              <a:t>soaking</a:t>
            </a:r>
            <a:r>
              <a:rPr lang="fr-FR" sz="1600" dirty="0" smtClean="0">
                <a:cs typeface="Arial" pitchFamily="34" charset="0"/>
              </a:rPr>
              <a:t>: To </a:t>
            </a:r>
            <a:r>
              <a:rPr lang="fr-FR" sz="1600" dirty="0" err="1" smtClean="0">
                <a:cs typeface="Arial" pitchFamily="34" charset="0"/>
              </a:rPr>
              <a:t>heat</a:t>
            </a:r>
            <a:r>
              <a:rPr lang="fr-FR" sz="1600" dirty="0" smtClean="0">
                <a:cs typeface="Arial" pitchFamily="34" charset="0"/>
              </a:rPr>
              <a:t> </a:t>
            </a:r>
            <a:r>
              <a:rPr lang="fr-FR" sz="1600" dirty="0" err="1" smtClean="0">
                <a:cs typeface="Arial" pitchFamily="34" charset="0"/>
              </a:rPr>
              <a:t>bolts</a:t>
            </a:r>
            <a:r>
              <a:rPr lang="fr-FR" sz="1600" dirty="0" smtClean="0">
                <a:cs typeface="Arial" pitchFamily="34" charset="0"/>
              </a:rPr>
              <a:t> in the </a:t>
            </a:r>
            <a:r>
              <a:rPr lang="fr-FR" sz="1600" dirty="0" err="1" smtClean="0">
                <a:cs typeface="Arial" pitchFamily="34" charset="0"/>
              </a:rPr>
              <a:t>whole</a:t>
            </a:r>
            <a:r>
              <a:rPr lang="fr-FR" sz="1600" dirty="0" smtClean="0">
                <a:cs typeface="Arial" pitchFamily="34" charset="0"/>
              </a:rPr>
              <a:t> volume.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9587147"/>
              </p:ext>
            </p:extLst>
          </p:nvPr>
        </p:nvGraphicFramePr>
        <p:xfrm>
          <a:off x="899592" y="4467868"/>
          <a:ext cx="6336703" cy="1481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3752"/>
                <a:gridCol w="1931922"/>
                <a:gridCol w="2241029"/>
              </a:tblGrid>
              <a:tr h="371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Cost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Yield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Veneer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quality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09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Energy</a:t>
                      </a: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efficiency</a:t>
                      </a:r>
                      <a:endParaRPr lang="fr-FR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Water pollution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Facilities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requirements</a:t>
                      </a:r>
                      <a:endParaRPr lang="fr-FR" sz="14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 Stock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4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downtimes</a:t>
                      </a:r>
                      <a:endParaRPr lang="fr-FR" sz="14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Wood </a:t>
                      </a:r>
                      <a:r>
                        <a:rPr lang="fr-FR" sz="14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cohesion</a:t>
                      </a:r>
                      <a:endParaRPr lang="fr-FR" sz="14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Handling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  <a:cs typeface="Times New Roman"/>
                        </a:rPr>
                        <a:t>Coloration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Durability</a:t>
                      </a:r>
                      <a:endParaRPr lang="fr-FR" sz="140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Wooly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surface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_s17414"/>
          <p:cNvSpPr>
            <a:spLocks noChangeArrowheads="1"/>
          </p:cNvSpPr>
          <p:nvPr/>
        </p:nvSpPr>
        <p:spPr bwMode="auto">
          <a:xfrm>
            <a:off x="900470" y="4079148"/>
            <a:ext cx="6335826" cy="2859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Severe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drawbacks in </a:t>
            </a:r>
            <a:r>
              <a:rPr kumimoji="0" lang="fr-FR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terms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156176" y="148478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5;6   </a:t>
            </a:r>
            <a:endParaRPr lang="fr-FR" baseline="30000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2330583"/>
              </p:ext>
            </p:extLst>
          </p:nvPr>
        </p:nvGraphicFramePr>
        <p:xfrm>
          <a:off x="3419872" y="1346649"/>
          <a:ext cx="4572000" cy="2533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360363" y="6237288"/>
            <a:ext cx="7775575" cy="468312"/>
          </a:xfrm>
        </p:spPr>
        <p:txBody>
          <a:bodyPr/>
          <a:lstStyle/>
          <a:p>
            <a:r>
              <a:rPr lang="fr-FR" dirty="0" smtClean="0"/>
              <a:t>But time-</a:t>
            </a:r>
            <a:r>
              <a:rPr lang="fr-FR" dirty="0" err="1" smtClean="0"/>
              <a:t>consuming</a:t>
            </a:r>
            <a:r>
              <a:rPr lang="fr-FR" dirty="0" smtClean="0"/>
              <a:t>, </a:t>
            </a:r>
            <a:r>
              <a:rPr lang="fr-FR" dirty="0" err="1" smtClean="0"/>
              <a:t>empirical</a:t>
            </a:r>
            <a:r>
              <a:rPr lang="fr-FR" dirty="0" smtClean="0"/>
              <a:t> and </a:t>
            </a:r>
            <a:r>
              <a:rPr lang="fr-FR" dirty="0" err="1" smtClean="0"/>
              <a:t>imperfect</a:t>
            </a:r>
            <a:r>
              <a:rPr lang="fr-FR" dirty="0" smtClean="0"/>
              <a:t>.</a:t>
            </a:r>
            <a:endParaRPr lang="fr-FR" sz="1600" dirty="0"/>
          </a:p>
        </p:txBody>
      </p:sp>
      <p:pic>
        <p:nvPicPr>
          <p:cNvPr id="13" name="Image 12" descr="etuv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2627784" cy="1970838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2915816" y="171184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7</a:t>
            </a:r>
            <a:endParaRPr lang="fr-F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000" cy="1080120"/>
          </a:xfrm>
        </p:spPr>
        <p:txBody>
          <a:bodyPr/>
          <a:lstStyle/>
          <a:p>
            <a:r>
              <a:rPr lang="fr-FR" sz="1800" dirty="0" err="1"/>
              <a:t>Previous</a:t>
            </a:r>
            <a:r>
              <a:rPr lang="fr-FR" sz="1800" dirty="0"/>
              <a:t> </a:t>
            </a:r>
            <a:r>
              <a:rPr lang="fr-FR" sz="1800" dirty="0" smtClean="0"/>
              <a:t>trials </a:t>
            </a:r>
            <a:r>
              <a:rPr lang="en-US" sz="1800" dirty="0" smtClean="0"/>
              <a:t>on alternative methods to soaking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Arts et Métiers </a:t>
            </a:r>
            <a:r>
              <a:rPr lang="en-US" sz="1800" dirty="0" err="1" smtClean="0"/>
              <a:t>ParisTech</a:t>
            </a:r>
            <a:r>
              <a:rPr lang="en-US" sz="1800" dirty="0" smtClean="0"/>
              <a:t> Cluny</a:t>
            </a:r>
            <a:br>
              <a:rPr lang="en-US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wood</a:t>
            </a:r>
            <a:r>
              <a:rPr lang="fr-FR" dirty="0" smtClean="0"/>
              <a:t> </a:t>
            </a:r>
            <a:r>
              <a:rPr lang="fr-FR" dirty="0" err="1" smtClean="0"/>
              <a:t>prior</a:t>
            </a:r>
            <a:r>
              <a:rPr lang="fr-FR" dirty="0" smtClean="0"/>
              <a:t> to peeling.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584" y="1219975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Electric </a:t>
            </a:r>
            <a:r>
              <a:rPr lang="fr-FR" dirty="0" err="1" smtClean="0"/>
              <a:t>ohmic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0" lvl="2">
              <a:buFont typeface="Wingdings" pitchFamily="2" charset="2"/>
              <a:buChar char="ü"/>
            </a:pPr>
            <a:r>
              <a:rPr lang="fr-FR" dirty="0" err="1" smtClean="0"/>
              <a:t>Microwave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r>
              <a:rPr lang="fr-FR" dirty="0" smtClean="0"/>
              <a:t> (MW)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-540568" y="1628800"/>
            <a:ext cx="5544616" cy="3265143"/>
            <a:chOff x="2627784" y="523897"/>
            <a:chExt cx="5544616" cy="3265143"/>
          </a:xfrm>
        </p:grpSpPr>
        <p:grpSp>
          <p:nvGrpSpPr>
            <p:cNvPr id="9" name="Group 1"/>
            <p:cNvGrpSpPr>
              <a:grpSpLocks noChangeAspect="1"/>
            </p:cNvGrpSpPr>
            <p:nvPr/>
          </p:nvGrpSpPr>
          <p:grpSpPr bwMode="auto">
            <a:xfrm>
              <a:off x="2627784" y="523897"/>
              <a:ext cx="5544616" cy="3265143"/>
              <a:chOff x="6308" y="3237"/>
              <a:chExt cx="6350" cy="3803"/>
            </a:xfrm>
          </p:grpSpPr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7082" y="4340"/>
                <a:ext cx="1370" cy="7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180975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200" dirty="0" smtClean="0">
                    <a:latin typeface="+mj-lt"/>
                    <a:ea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lectrodes</a:t>
                </a:r>
                <a:b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</a:br>
                <a:r>
                  <a:rPr kumimoji="0" lang="fr-FR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      </a:t>
                </a: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insulated</a:t>
                </a:r>
                <a:r>
                  <a:rPr lang="fr-FR" sz="1200" dirty="0" smtClean="0">
                    <a:latin typeface="+mj-lt"/>
                    <a:ea typeface="Times New Roman" pitchFamily="18" charset="0"/>
                    <a:cs typeface="Arial" pitchFamily="34" charset="0"/>
                  </a:rPr>
                  <a:t/>
                </a:r>
                <a:br>
                  <a:rPr lang="fr-FR" sz="1200" dirty="0" smtClean="0">
                    <a:latin typeface="+mj-lt"/>
                    <a:ea typeface="Times New Roman" pitchFamily="18" charset="0"/>
                    <a:cs typeface="Arial" pitchFamily="34" charset="0"/>
                  </a:rPr>
                </a:br>
                <a:r>
                  <a:rPr lang="fr-FR" sz="1200" dirty="0" smtClean="0">
                    <a:latin typeface="+mj-lt"/>
                    <a:ea typeface="Times New Roman" pitchFamily="18" charset="0"/>
                    <a:cs typeface="Arial" pitchFamily="34" charset="0"/>
                  </a:rPr>
                  <a:t>     </a:t>
                </a: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with</a:t>
                </a:r>
                <a:r>
                  <a:rPr lang="fr-FR" sz="1200" dirty="0" smtClean="0">
                    <a:latin typeface="+mj-lt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fr-FR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Teflon</a:t>
                </a: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®</a:t>
                </a: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6308" y="3237"/>
                <a:ext cx="6350" cy="3803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914" t="12861" r="7960" b="9583"/>
              <a:stretch>
                <a:fillRect/>
              </a:stretch>
            </p:blipFill>
            <p:spPr bwMode="auto">
              <a:xfrm>
                <a:off x="8519" y="3957"/>
                <a:ext cx="1754" cy="2348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sp>
            <p:nvSpPr>
              <p:cNvPr id="13" name="AutoShape 9"/>
              <p:cNvSpPr>
                <a:spLocks noChangeShapeType="1"/>
              </p:cNvSpPr>
              <p:nvPr/>
            </p:nvSpPr>
            <p:spPr bwMode="auto">
              <a:xfrm flipH="1">
                <a:off x="10036" y="4447"/>
                <a:ext cx="902" cy="4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AutoShape 8"/>
              <p:cNvSpPr>
                <a:spLocks noChangeShapeType="1"/>
              </p:cNvSpPr>
              <p:nvPr/>
            </p:nvSpPr>
            <p:spPr bwMode="auto">
              <a:xfrm flipH="1">
                <a:off x="10019" y="4586"/>
                <a:ext cx="971" cy="5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0411" y="4167"/>
                <a:ext cx="183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180975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Temperature </a:t>
                </a:r>
                <a:r>
                  <a:rPr kumimoji="0" lang="fr-FR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sensors</a:t>
                </a: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8901" y="5677"/>
                <a:ext cx="7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180975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Scale</a:t>
                </a: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AutoShape 4"/>
              <p:cNvSpPr>
                <a:spLocks noChangeShapeType="1"/>
              </p:cNvSpPr>
              <p:nvPr/>
            </p:nvSpPr>
            <p:spPr bwMode="auto">
              <a:xfrm flipV="1">
                <a:off x="8192" y="4301"/>
                <a:ext cx="910" cy="21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AutoShape 3"/>
              <p:cNvSpPr>
                <a:spLocks noChangeShapeType="1"/>
              </p:cNvSpPr>
              <p:nvPr/>
            </p:nvSpPr>
            <p:spPr bwMode="auto">
              <a:xfrm>
                <a:off x="8192" y="4798"/>
                <a:ext cx="938" cy="7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8980" y="4670"/>
                <a:ext cx="709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180975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Bolt</a:t>
                </a:r>
                <a:endPara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5868144" y="120778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aseline="30000" dirty="0" smtClean="0"/>
                <a:t>8</a:t>
              </a:r>
              <a:endParaRPr lang="fr-FR" baseline="30000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259632" y="4941168"/>
            <a:ext cx="3168352" cy="1116000"/>
            <a:chOff x="4427984" y="3573016"/>
            <a:chExt cx="3168352" cy="1116000"/>
          </a:xfrm>
        </p:grpSpPr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5191"/>
            <a:stretch/>
          </p:blipFill>
          <p:spPr bwMode="auto">
            <a:xfrm>
              <a:off x="4427984" y="3573016"/>
              <a:ext cx="1841227" cy="1116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994073" y="3759423"/>
              <a:ext cx="1602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809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Microwave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endParaRPr>
            </a:p>
            <a:p>
              <a:pPr marL="0" marR="0" lvl="0" indent="1809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heater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>
              <a:off x="5940152" y="3999547"/>
              <a:ext cx="504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6020544" y="358404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aseline="30000" dirty="0" smtClean="0"/>
                <a:t>9</a:t>
              </a:r>
              <a:endParaRPr lang="fr-FR" baseline="300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4895866" y="2348880"/>
            <a:ext cx="3132518" cy="1028700"/>
            <a:chOff x="4458964" y="4985880"/>
            <a:chExt cx="3132518" cy="1028700"/>
          </a:xfrm>
        </p:grpSpPr>
        <p:pic>
          <p:nvPicPr>
            <p:cNvPr id="1027" name="Picture 3" descr="IRE sur dérouleus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1737" t="5197" r="4562" b="36555"/>
            <a:stretch>
              <a:fillRect/>
            </a:stretch>
          </p:blipFill>
          <p:spPr bwMode="auto">
            <a:xfrm>
              <a:off x="4458964" y="4985880"/>
              <a:ext cx="1841228" cy="10287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Connecteur droit avec flèche 25"/>
            <p:cNvCxnSpPr/>
            <p:nvPr/>
          </p:nvCxnSpPr>
          <p:spPr>
            <a:xfrm flipH="1">
              <a:off x="6067847" y="5506938"/>
              <a:ext cx="43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5989219" y="5273912"/>
              <a:ext cx="16022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1809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Infrared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endParaRPr>
            </a:p>
            <a:p>
              <a:pPr marL="0" marR="0" lvl="0" indent="1809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heater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012160" y="5013176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aseline="30000" dirty="0" smtClean="0"/>
                <a:t>10</a:t>
              </a:r>
              <a:endParaRPr lang="fr-FR" baseline="30000" dirty="0"/>
            </a:p>
          </p:txBody>
        </p:sp>
      </p:grpSp>
      <p:sp>
        <p:nvSpPr>
          <p:cNvPr id="28" name="Sous-titre 2"/>
          <p:cNvSpPr>
            <a:spLocks noGrp="1"/>
          </p:cNvSpPr>
          <p:nvPr>
            <p:ph sz="quarter" idx="12"/>
          </p:nvPr>
        </p:nvSpPr>
        <p:spPr>
          <a:xfrm rot="16200000">
            <a:off x="-3253902" y="3226556"/>
            <a:ext cx="6813376" cy="360263"/>
          </a:xfrm>
        </p:spPr>
        <p:txBody>
          <a:bodyPr>
            <a:normAutofit/>
          </a:bodyPr>
          <a:lstStyle/>
          <a:p>
            <a:pPr algn="l"/>
            <a:r>
              <a:rPr lang="fr-FR" sz="1200" dirty="0" smtClean="0">
                <a:solidFill>
                  <a:schemeClr val="tx1"/>
                </a:solidFill>
              </a:rPr>
              <a:t> Sources: </a:t>
            </a:r>
            <a:r>
              <a:rPr lang="fr-FR" sz="1200" baseline="30000" dirty="0" smtClean="0"/>
              <a:t> </a:t>
            </a:r>
            <a:r>
              <a:rPr lang="fr-FR" sz="1200" dirty="0" smtClean="0"/>
              <a:t> </a:t>
            </a:r>
            <a:r>
              <a:rPr lang="fr-FR" sz="1200" baseline="30000" dirty="0" smtClean="0"/>
              <a:t>8,10 </a:t>
            </a:r>
            <a:r>
              <a:rPr lang="fr-FR" sz="1200" dirty="0" smtClean="0"/>
              <a:t>Arts&amp;Métiers </a:t>
            </a:r>
            <a:r>
              <a:rPr lang="fr-FR" sz="1200" dirty="0" err="1" smtClean="0"/>
              <a:t>ParisTech</a:t>
            </a:r>
            <a:r>
              <a:rPr lang="fr-FR" sz="1200" dirty="0" smtClean="0"/>
              <a:t> Cluny; </a:t>
            </a:r>
            <a:r>
              <a:rPr lang="fr-FR" sz="1200" baseline="30000" dirty="0" smtClean="0"/>
              <a:t>9</a:t>
            </a:r>
            <a:r>
              <a:rPr lang="fr-FR" sz="1200" dirty="0" smtClean="0"/>
              <a:t>University of Melbourne.</a:t>
            </a:r>
            <a:endParaRPr lang="fr-FR" sz="1200" dirty="0"/>
          </a:p>
          <a:p>
            <a:pPr algn="l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59632" y="908720"/>
            <a:ext cx="1872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Volume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heating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932040" y="908720"/>
            <a:ext cx="1872208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Surface </a:t>
            </a:r>
          </a:p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heating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44008" y="17728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dirty="0" err="1" smtClean="0"/>
              <a:t>Infrared</a:t>
            </a:r>
            <a:r>
              <a:rPr lang="fr-FR" dirty="0" smtClean="0"/>
              <a:t> </a:t>
            </a:r>
            <a:r>
              <a:rPr lang="fr-FR" dirty="0" err="1" smtClean="0"/>
              <a:t>heating</a:t>
            </a:r>
            <a:r>
              <a:rPr lang="fr-FR" dirty="0" smtClean="0"/>
              <a:t> (IR)</a:t>
            </a:r>
          </a:p>
          <a:p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 rot="5400000">
            <a:off x="1943708" y="3465004"/>
            <a:ext cx="511256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3" cstate="print"/>
          <a:srcRect l="26675" t="17673" r="22952" b="31030"/>
          <a:stretch>
            <a:fillRect/>
          </a:stretch>
        </p:blipFill>
        <p:spPr bwMode="auto">
          <a:xfrm>
            <a:off x="3155368" y="792000"/>
            <a:ext cx="1584176" cy="2251197"/>
          </a:xfrm>
          <a:prstGeom prst="rect">
            <a:avLst/>
          </a:prstGeom>
          <a:noFill/>
        </p:spPr>
      </p:pic>
      <p:sp>
        <p:nvSpPr>
          <p:cNvPr id="61" name="Titre 1"/>
          <p:cNvSpPr>
            <a:spLocks noGrp="1"/>
          </p:cNvSpPr>
          <p:nvPr>
            <p:ph type="title"/>
          </p:nvPr>
        </p:nvSpPr>
        <p:spPr>
          <a:xfrm>
            <a:off x="972464" y="116632"/>
            <a:ext cx="7776000" cy="468000"/>
          </a:xfrm>
        </p:spPr>
        <p:txBody>
          <a:bodyPr>
            <a:normAutofit/>
          </a:bodyPr>
          <a:lstStyle/>
          <a:p>
            <a:r>
              <a:rPr lang="fr-FR" dirty="0" smtClean="0"/>
              <a:t>For </a:t>
            </a:r>
            <a:r>
              <a:rPr lang="fr-FR" b="1" dirty="0" err="1" smtClean="0">
                <a:solidFill>
                  <a:srgbClr val="00B050"/>
                </a:solidFill>
              </a:rPr>
              <a:t>same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veneer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quality</a:t>
            </a:r>
            <a:r>
              <a:rPr lang="fr-FR" dirty="0" smtClean="0"/>
              <a:t>, a </a:t>
            </a:r>
            <a:r>
              <a:rPr lang="fr-FR" b="1" dirty="0" err="1" smtClean="0">
                <a:solidFill>
                  <a:srgbClr val="00B050"/>
                </a:solidFill>
              </a:rPr>
              <a:t>high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heating</a:t>
            </a:r>
            <a:r>
              <a:rPr lang="fr-FR" b="1" dirty="0" smtClean="0">
                <a:solidFill>
                  <a:srgbClr val="00B050"/>
                </a:solidFill>
              </a:rPr>
              <a:t> rate </a:t>
            </a:r>
            <a:r>
              <a:rPr lang="fr-FR" dirty="0" err="1" smtClean="0"/>
              <a:t>method</a:t>
            </a:r>
            <a:r>
              <a:rPr lang="fr-FR" dirty="0" smtClean="0"/>
              <a:t>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0" y="6165304"/>
            <a:ext cx="7776000" cy="468000"/>
          </a:xfrm>
        </p:spPr>
        <p:txBody>
          <a:bodyPr/>
          <a:lstStyle/>
          <a:p>
            <a:r>
              <a:rPr lang="fr-FR" dirty="0" smtClean="0"/>
              <a:t>But </a:t>
            </a:r>
            <a:r>
              <a:rPr lang="fr-FR" b="1" dirty="0" err="1" smtClean="0">
                <a:solidFill>
                  <a:srgbClr val="FF0000"/>
                </a:solidFill>
              </a:rPr>
              <a:t>heterogeneous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dirty="0"/>
              <a:t>and </a:t>
            </a:r>
            <a:r>
              <a:rPr lang="fr-FR" b="1" dirty="0" err="1">
                <a:solidFill>
                  <a:srgbClr val="FF0000"/>
                </a:solidFill>
              </a:rPr>
              <a:t>requiring</a:t>
            </a:r>
            <a:r>
              <a:rPr lang="fr-FR" b="1" dirty="0">
                <a:solidFill>
                  <a:srgbClr val="FF0000"/>
                </a:solidFill>
              </a:rPr>
              <a:t> high voltages</a:t>
            </a:r>
            <a:r>
              <a:rPr lang="fr-FR" dirty="0"/>
              <a:t>.</a:t>
            </a:r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1" name="Groupe 8"/>
          <p:cNvGrpSpPr/>
          <p:nvPr/>
        </p:nvGrpSpPr>
        <p:grpSpPr>
          <a:xfrm>
            <a:off x="-11968" y="858088"/>
            <a:ext cx="6129616" cy="2541190"/>
            <a:chOff x="-206861" y="964247"/>
            <a:chExt cx="5673698" cy="2541190"/>
          </a:xfrm>
        </p:grpSpPr>
        <p:grpSp>
          <p:nvGrpSpPr>
            <p:cNvPr id="13" name="Groupe 6"/>
            <p:cNvGrpSpPr/>
            <p:nvPr/>
          </p:nvGrpSpPr>
          <p:grpSpPr>
            <a:xfrm>
              <a:off x="-206861" y="964247"/>
              <a:ext cx="5673698" cy="2541190"/>
              <a:chOff x="-131075" y="921770"/>
              <a:chExt cx="5673698" cy="2541190"/>
            </a:xfrm>
          </p:grpSpPr>
          <p:grpSp>
            <p:nvGrpSpPr>
              <p:cNvPr id="14" name="Group 17"/>
              <p:cNvGrpSpPr>
                <a:grpSpLocks noChangeAspect="1"/>
              </p:cNvGrpSpPr>
              <p:nvPr/>
            </p:nvGrpSpPr>
            <p:grpSpPr bwMode="auto">
              <a:xfrm>
                <a:off x="-131075" y="921770"/>
                <a:ext cx="5673698" cy="2541190"/>
                <a:chOff x="1547" y="4413"/>
                <a:chExt cx="7640" cy="3048"/>
              </a:xfrm>
            </p:grpSpPr>
            <p:sp>
              <p:nvSpPr>
                <p:cNvPr id="2078" name="AutoShape 3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14" y="4413"/>
                  <a:ext cx="6973" cy="3014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pic>
              <p:nvPicPr>
                <p:cNvPr id="2077" name="Picture 2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2469" b="12505"/>
                <a:stretch>
                  <a:fillRect/>
                </a:stretch>
              </p:blipFill>
              <p:spPr bwMode="auto">
                <a:xfrm>
                  <a:off x="2443" y="5424"/>
                  <a:ext cx="2542" cy="1722"/>
                </a:xfrm>
                <a:prstGeom prst="rect">
                  <a:avLst/>
                </a:prstGeom>
                <a:noFill/>
              </p:spPr>
            </p:pic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987" y="7155"/>
                  <a:ext cx="984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1809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Arial" pitchFamily="34" charset="0"/>
                    </a:rPr>
                    <a:t>V/mm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547" y="5321"/>
                  <a:ext cx="1058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180975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Arial" pitchFamily="34" charset="0"/>
                    </a:rPr>
                    <a:t>°C/min</a:t>
                  </a:r>
                  <a:endPara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207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991" y="5013"/>
                  <a:ext cx="1299" cy="3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180975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Arial" pitchFamily="34" charset="0"/>
                    </a:rPr>
                    <a:t>Sapwood</a:t>
                  </a:r>
                  <a:endParaRPr kumimoji="0" lang="fr-FR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</p:grpSp>
          <p:cxnSp>
            <p:nvCxnSpPr>
              <p:cNvPr id="5" name="Connecteur droit 4"/>
              <p:cNvCxnSpPr/>
              <p:nvPr/>
            </p:nvCxnSpPr>
            <p:spPr>
              <a:xfrm>
                <a:off x="2084719" y="2097818"/>
                <a:ext cx="0" cy="810000"/>
              </a:xfrm>
              <a:prstGeom prst="line">
                <a:avLst/>
              </a:prstGeom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H="1">
                <a:off x="709984" y="2115070"/>
                <a:ext cx="1368000" cy="0"/>
              </a:xfrm>
              <a:prstGeom prst="line">
                <a:avLst/>
              </a:prstGeom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788575" y="1794923"/>
              <a:ext cx="1150375" cy="3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626592" y="1647243"/>
            <a:ext cx="848840" cy="2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°C/min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4" name="Groupe 41"/>
          <p:cNvGrpSpPr/>
          <p:nvPr/>
        </p:nvGrpSpPr>
        <p:grpSpPr>
          <a:xfrm>
            <a:off x="2994036" y="1132181"/>
            <a:ext cx="5178364" cy="2512843"/>
            <a:chOff x="288475" y="964247"/>
            <a:chExt cx="5178364" cy="2512843"/>
          </a:xfrm>
        </p:grpSpPr>
        <p:grpSp>
          <p:nvGrpSpPr>
            <p:cNvPr id="6" name="Groupe 42"/>
            <p:cNvGrpSpPr/>
            <p:nvPr/>
          </p:nvGrpSpPr>
          <p:grpSpPr>
            <a:xfrm>
              <a:off x="288475" y="964247"/>
              <a:ext cx="5178364" cy="2512843"/>
              <a:chOff x="364261" y="921770"/>
              <a:chExt cx="5178364" cy="2512843"/>
            </a:xfrm>
          </p:grpSpPr>
          <p:grpSp>
            <p:nvGrpSpPr>
              <p:cNvPr id="7" name="Groupe 45"/>
              <p:cNvGrpSpPr/>
              <p:nvPr/>
            </p:nvGrpSpPr>
            <p:grpSpPr>
              <a:xfrm>
                <a:off x="364261" y="921770"/>
                <a:ext cx="5178364" cy="2512843"/>
                <a:chOff x="215346" y="4581128"/>
                <a:chExt cx="3960441" cy="1683408"/>
              </a:xfrm>
            </p:grpSpPr>
            <p:grpSp>
              <p:nvGrpSpPr>
                <p:cNvPr id="9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215346" y="4581128"/>
                  <a:ext cx="3960441" cy="1683408"/>
                  <a:chOff x="2214" y="4413"/>
                  <a:chExt cx="6973" cy="3014"/>
                </a:xfrm>
              </p:grpSpPr>
              <p:sp>
                <p:nvSpPr>
                  <p:cNvPr id="52" name="AutoShape 3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214" y="4413"/>
                    <a:ext cx="6973" cy="3014"/>
                  </a:xfrm>
                  <a:prstGeom prst="rect">
                    <a:avLst/>
                  </a:prstGeom>
                  <a:no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pic>
                <p:nvPicPr>
                  <p:cNvPr id="54" name="Picture 28"/>
                  <p:cNvPicPr preferRelativeResize="0">
                    <a:picLocks noChangeArrowheads="1"/>
                  </p:cNvPicPr>
                  <p:nvPr/>
                </p:nvPicPr>
                <p:blipFill>
                  <a:blip r:embed="rId5" cstate="print"/>
                  <a:srcRect t="10963" b="12720"/>
                  <a:stretch>
                    <a:fillRect/>
                  </a:stretch>
                </p:blipFill>
                <p:spPr bwMode="auto">
                  <a:xfrm>
                    <a:off x="5398" y="5120"/>
                    <a:ext cx="2749" cy="172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5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26" y="6860"/>
                    <a:ext cx="984" cy="3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180975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itchFamily="34" charset="0"/>
                      </a:rPr>
                      <a:t>V/mm</a:t>
                    </a:r>
                    <a:endParaRPr kumimoji="0" lang="fr-FR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231158" y="4730565"/>
                  <a:ext cx="902649" cy="18556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180975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Arial" pitchFamily="34" charset="0"/>
                    </a:rPr>
                    <a:t>Heartwood</a:t>
                  </a:r>
                  <a:endParaRPr kumimoji="0" lang="fr-FR" sz="1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</p:grpSp>
          <p:cxnSp>
            <p:nvCxnSpPr>
              <p:cNvPr id="47" name="Connecteur droit 46"/>
              <p:cNvCxnSpPr/>
              <p:nvPr/>
            </p:nvCxnSpPr>
            <p:spPr>
              <a:xfrm>
                <a:off x="4376664" y="2088528"/>
                <a:ext cx="0" cy="57600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flipH="1">
                <a:off x="2913476" y="2093133"/>
                <a:ext cx="1476000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2915096" y="1595924"/>
              <a:ext cx="1296000" cy="3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9" name="Connecteur droit 55"/>
          <p:cNvCxnSpPr>
            <a:stCxn id="74" idx="2"/>
          </p:cNvCxnSpPr>
          <p:nvPr/>
        </p:nvCxnSpPr>
        <p:spPr>
          <a:xfrm flipH="1">
            <a:off x="3283306" y="2657384"/>
            <a:ext cx="482958" cy="74179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55"/>
          <p:cNvCxnSpPr>
            <a:stCxn id="73" idx="0"/>
          </p:cNvCxnSpPr>
          <p:nvPr/>
        </p:nvCxnSpPr>
        <p:spPr>
          <a:xfrm rot="10800000" flipH="1" flipV="1">
            <a:off x="4174328" y="2652268"/>
            <a:ext cx="615580" cy="746913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2071" idx="3"/>
          </p:cNvCxnSpPr>
          <p:nvPr/>
        </p:nvCxnSpPr>
        <p:spPr>
          <a:xfrm>
            <a:off x="2188756" y="1496281"/>
            <a:ext cx="1476000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563888" y="909860"/>
            <a:ext cx="785818" cy="1428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Electrode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67656" y="2794576"/>
            <a:ext cx="785818" cy="1428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Electrode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rot="5400000" flipH="1" flipV="1">
            <a:off x="2663082" y="1952748"/>
            <a:ext cx="1512786" cy="79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 rot="16200000">
            <a:off x="2617911" y="176294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FF00"/>
                </a:solidFill>
              </a:rPr>
              <a:t>U = 10 V/mm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73" name="Freeform 74"/>
          <p:cNvSpPr/>
          <p:nvPr/>
        </p:nvSpPr>
        <p:spPr>
          <a:xfrm rot="10800000">
            <a:off x="4161136" y="1176269"/>
            <a:ext cx="144016" cy="1476000"/>
          </a:xfrm>
          <a:custGeom>
            <a:avLst/>
            <a:gdLst>
              <a:gd name="connsiteX0" fmla="*/ 471054 w 518556"/>
              <a:gd name="connsiteY0" fmla="*/ 0 h 1769423"/>
              <a:gd name="connsiteX1" fmla="*/ 7917 w 518556"/>
              <a:gd name="connsiteY1" fmla="*/ 914400 h 1769423"/>
              <a:gd name="connsiteX2" fmla="*/ 518556 w 518556"/>
              <a:gd name="connsiteY2" fmla="*/ 1769423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556" h="1769423">
                <a:moveTo>
                  <a:pt x="471054" y="0"/>
                </a:moveTo>
                <a:cubicBezTo>
                  <a:pt x="235527" y="309748"/>
                  <a:pt x="0" y="619496"/>
                  <a:pt x="7917" y="914400"/>
                </a:cubicBezTo>
                <a:cubicBezTo>
                  <a:pt x="15834" y="1209304"/>
                  <a:pt x="267195" y="1489363"/>
                  <a:pt x="518556" y="176942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reeform 74"/>
          <p:cNvSpPr/>
          <p:nvPr/>
        </p:nvSpPr>
        <p:spPr>
          <a:xfrm>
            <a:off x="3622248" y="1181384"/>
            <a:ext cx="144016" cy="1476000"/>
          </a:xfrm>
          <a:custGeom>
            <a:avLst/>
            <a:gdLst>
              <a:gd name="connsiteX0" fmla="*/ 471054 w 518556"/>
              <a:gd name="connsiteY0" fmla="*/ 0 h 1769423"/>
              <a:gd name="connsiteX1" fmla="*/ 7917 w 518556"/>
              <a:gd name="connsiteY1" fmla="*/ 914400 h 1769423"/>
              <a:gd name="connsiteX2" fmla="*/ 518556 w 518556"/>
              <a:gd name="connsiteY2" fmla="*/ 1769423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556" h="1769423">
                <a:moveTo>
                  <a:pt x="471054" y="0"/>
                </a:moveTo>
                <a:cubicBezTo>
                  <a:pt x="235527" y="309748"/>
                  <a:pt x="0" y="619496"/>
                  <a:pt x="7917" y="914400"/>
                </a:cubicBezTo>
                <a:cubicBezTo>
                  <a:pt x="15834" y="1209304"/>
                  <a:pt x="267195" y="1489363"/>
                  <a:pt x="518556" y="1769423"/>
                </a:cubicBezTo>
              </a:path>
            </a:pathLst>
          </a:cu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79200" y="3212976"/>
            <a:ext cx="2628000" cy="30777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Current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flows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mainly</a:t>
            </a:r>
            <a:r>
              <a:rPr lang="fr-FR" sz="1400" b="1" dirty="0" smtClean="0">
                <a:solidFill>
                  <a:srgbClr val="FF0000"/>
                </a:solidFill>
              </a:rPr>
              <a:t> in </a:t>
            </a:r>
            <a:r>
              <a:rPr lang="fr-FR" sz="1400" b="1" dirty="0" err="1" smtClean="0">
                <a:solidFill>
                  <a:srgbClr val="FF0000"/>
                </a:solidFill>
              </a:rPr>
              <a:t>sapwood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6" name="Sous-titre 2"/>
          <p:cNvSpPr>
            <a:spLocks noGrp="1"/>
          </p:cNvSpPr>
          <p:nvPr>
            <p:ph sz="quarter" idx="12"/>
          </p:nvPr>
        </p:nvSpPr>
        <p:spPr>
          <a:xfrm rot="16200000">
            <a:off x="-2007219" y="4473240"/>
            <a:ext cx="4320009" cy="360263"/>
          </a:xfrm>
        </p:spPr>
        <p:txBody>
          <a:bodyPr>
            <a:normAutofit/>
          </a:bodyPr>
          <a:lstStyle/>
          <a:p>
            <a:pPr algn="l"/>
            <a:r>
              <a:rPr lang="fr-FR" sz="1200" dirty="0" smtClean="0">
                <a:solidFill>
                  <a:schemeClr val="tx1"/>
                </a:solidFill>
              </a:rPr>
              <a:t> Sources: </a:t>
            </a:r>
            <a:r>
              <a:rPr lang="fr-FR" sz="1200" baseline="30000" dirty="0" smtClean="0"/>
              <a:t> 11</a:t>
            </a:r>
            <a:r>
              <a:rPr lang="fr-FR" sz="1200" dirty="0" smtClean="0"/>
              <a:t> Marchal, R. et al., 2000-2004.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457460" y="794580"/>
            <a:ext cx="690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11</a:t>
            </a:r>
            <a:endParaRPr lang="fr-FR" baseline="30000" dirty="0"/>
          </a:p>
        </p:txBody>
      </p:sp>
      <p:graphicFrame>
        <p:nvGraphicFramePr>
          <p:cNvPr id="44" name="Graphique 43"/>
          <p:cNvGraphicFramePr/>
          <p:nvPr/>
        </p:nvGraphicFramePr>
        <p:xfrm>
          <a:off x="971600" y="3645024"/>
          <a:ext cx="612068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0" y="0"/>
            <a:ext cx="1872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Volume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heating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8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57158" y="857232"/>
            <a:ext cx="7358114" cy="1285884"/>
            <a:chOff x="357158" y="785794"/>
            <a:chExt cx="7358114" cy="1285884"/>
          </a:xfrm>
        </p:grpSpPr>
        <p:sp>
          <p:nvSpPr>
            <p:cNvPr id="32" name="Espace réservé du contenu 2"/>
            <p:cNvSpPr txBox="1">
              <a:spLocks/>
            </p:cNvSpPr>
            <p:nvPr/>
          </p:nvSpPr>
          <p:spPr>
            <a:xfrm>
              <a:off x="714348" y="785794"/>
              <a:ext cx="7000924" cy="1285884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342900" lvl="0" indent="-342900" algn="just">
                <a:spcBef>
                  <a:spcPct val="20000"/>
                </a:spcBef>
                <a:defRPr/>
              </a:pPr>
              <a:r>
                <a:rPr lang="fr-FR" sz="1600" dirty="0" smtClean="0"/>
                <a:t>W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ood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does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not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need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to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fr-FR" sz="1600" dirty="0" smtClean="0"/>
                <a:t>"</a:t>
              </a:r>
              <a:r>
                <a:rPr lang="fr-FR" sz="1600" dirty="0" err="1" smtClean="0"/>
                <a:t>cooked</a:t>
              </a:r>
              <a:r>
                <a:rPr lang="fr-FR" sz="1600" dirty="0" smtClean="0"/>
                <a:t>" 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to </a:t>
              </a:r>
              <a:r>
                <a:rPr lang="fr-FR" sz="1600" dirty="0" smtClean="0"/>
                <a:t>"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soften</a:t>
              </a:r>
              <a:r>
                <a:rPr lang="fr-FR" sz="1600" dirty="0" smtClean="0"/>
                <a:t>"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as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required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by peeling</a:t>
              </a:r>
              <a:r>
                <a:rPr kumimoji="0" lang="fr-FR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lang="fr-FR" sz="1600" dirty="0" smtClean="0"/>
                <a:t/>
              </a:r>
              <a:br>
                <a:rPr lang="fr-FR" sz="1600" dirty="0" smtClean="0"/>
              </a:br>
              <a:endParaRPr lang="fr-FR" sz="1600" noProof="0" dirty="0" smtClean="0"/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fr-FR" sz="1600" dirty="0" err="1" smtClean="0"/>
                <a:t>Using</a:t>
              </a:r>
              <a:r>
                <a:rPr lang="fr-FR" sz="1600" dirty="0" smtClean="0"/>
                <a:t> water as </a:t>
              </a:r>
              <a:r>
                <a:rPr lang="fr-FR" sz="1600" dirty="0" err="1" smtClean="0"/>
                <a:t>vector</a:t>
              </a:r>
              <a:r>
                <a:rPr lang="fr-FR" sz="1600" dirty="0" smtClean="0"/>
                <a:t> of </a:t>
              </a:r>
              <a:r>
                <a:rPr lang="fr-FR" sz="1600" dirty="0" err="1" smtClean="0"/>
                <a:t>heat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produces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heterogeneous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heating</a:t>
              </a:r>
              <a:r>
                <a:rPr lang="fr-FR" sz="1600" dirty="0" smtClean="0"/>
                <a:t>.</a:t>
              </a:r>
              <a:endPara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7158" y="785794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fr-FR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57158" y="1357298"/>
              <a:ext cx="285752" cy="2857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fr-FR" dirty="0"/>
            </a:p>
          </p:txBody>
        </p:sp>
      </p:grp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volume electric </a:t>
            </a:r>
            <a:r>
              <a:rPr lang="en-US" dirty="0" err="1" smtClean="0"/>
              <a:t>ohmic</a:t>
            </a:r>
            <a:r>
              <a:rPr lang="en-US" dirty="0" smtClean="0"/>
              <a:t> heating.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79512" y="6129352"/>
            <a:ext cx="7776000" cy="468000"/>
          </a:xfrm>
        </p:spPr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wood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water as a </a:t>
            </a:r>
            <a:r>
              <a:rPr lang="fr-FR" dirty="0" err="1" smtClean="0"/>
              <a:t>vector</a:t>
            </a:r>
            <a:r>
              <a:rPr lang="fr-FR" dirty="0" smtClean="0"/>
              <a:t> of </a:t>
            </a:r>
            <a:r>
              <a:rPr lang="fr-FR" dirty="0" err="1" smtClean="0"/>
              <a:t>heat</a:t>
            </a:r>
            <a:r>
              <a:rPr lang="fr-FR" dirty="0" smtClean="0"/>
              <a:t>?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755576" y="1735236"/>
            <a:ext cx="6480720" cy="3709988"/>
            <a:chOff x="-443780" y="0"/>
            <a:chExt cx="6480720" cy="3709988"/>
          </a:xfrm>
        </p:grpSpPr>
        <p:graphicFrame>
          <p:nvGraphicFramePr>
            <p:cNvPr id="30" name="Graphique 29"/>
            <p:cNvGraphicFramePr/>
            <p:nvPr/>
          </p:nvGraphicFramePr>
          <p:xfrm>
            <a:off x="-443780" y="0"/>
            <a:ext cx="6480720" cy="37099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4" name="ZoneTexte 7"/>
            <p:cNvSpPr txBox="1"/>
            <p:nvPr/>
          </p:nvSpPr>
          <p:spPr>
            <a:xfrm>
              <a:off x="809624" y="490538"/>
              <a:ext cx="1410891" cy="26712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err="1">
                  <a:solidFill>
                    <a:srgbClr val="FF0000"/>
                  </a:solidFill>
                </a:rPr>
                <a:t>heartwood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35" name="ZoneTexte 8"/>
            <p:cNvSpPr txBox="1"/>
            <p:nvPr/>
          </p:nvSpPr>
          <p:spPr>
            <a:xfrm>
              <a:off x="4236741" y="495300"/>
              <a:ext cx="1154410" cy="2623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dirty="0" err="1">
                  <a:solidFill>
                    <a:srgbClr val="FF0000"/>
                  </a:solidFill>
                </a:rPr>
                <a:t>sapwood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3059832" y="836712"/>
          <a:ext cx="46279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Interest</a:t>
            </a:r>
            <a:r>
              <a:rPr lang="fr-FR" dirty="0" smtClean="0"/>
              <a:t> of radiant </a:t>
            </a:r>
            <a:r>
              <a:rPr lang="fr-FR" dirty="0" err="1" smtClean="0"/>
              <a:t>energy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323528" y="908720"/>
            <a:ext cx="5112568" cy="540060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endParaRPr lang="fr-FR" dirty="0" smtClean="0"/>
          </a:p>
          <a:p>
            <a:pPr>
              <a:lnSpc>
                <a:spcPct val="200000"/>
              </a:lnSpc>
            </a:pPr>
            <a:endParaRPr lang="fr-FR" dirty="0" smtClean="0"/>
          </a:p>
          <a:p>
            <a:endParaRPr lang="fr-FR" sz="1400" dirty="0" smtClean="0"/>
          </a:p>
          <a:p>
            <a:pPr marL="1255713" indent="-1255713" algn="l">
              <a:lnSpc>
                <a:spcPct val="250000"/>
              </a:lnSpc>
            </a:pPr>
            <a:r>
              <a:rPr lang="fr-FR" sz="1400" dirty="0" smtClean="0"/>
              <a:t>    	         </a:t>
            </a:r>
            <a:r>
              <a:rPr lang="fr-FR" sz="1400" dirty="0" err="1" smtClean="0"/>
              <a:t>Planck’s</a:t>
            </a:r>
            <a:r>
              <a:rPr lang="fr-FR" sz="1400" dirty="0" smtClean="0"/>
              <a:t> </a:t>
            </a:r>
            <a:r>
              <a:rPr lang="fr-FR" sz="1400" dirty="0" err="1" smtClean="0"/>
              <a:t>law</a:t>
            </a:r>
            <a:endParaRPr lang="fr-FR" sz="1400" dirty="0" smtClean="0"/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endParaRPr lang="fr-FR" dirty="0" smtClean="0"/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 smtClean="0"/>
              <a:t>Radiation </a:t>
            </a:r>
            <a:r>
              <a:rPr lang="fr-FR" dirty="0" err="1" smtClean="0"/>
              <a:t>penetrates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green </a:t>
            </a:r>
            <a:r>
              <a:rPr lang="fr-FR" dirty="0" err="1" smtClean="0"/>
              <a:t>wood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7504" y="6129352"/>
            <a:ext cx="7776000" cy="46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331468" y="1244252"/>
            <a:ext cx="144000" cy="1800000"/>
          </a:xfrm>
          <a:prstGeom prst="rect">
            <a:avLst/>
          </a:prstGeom>
          <a:noFill/>
          <a:ln>
            <a:solidFill>
              <a:srgbClr val="EE00C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FR" sz="1200" dirty="0" smtClean="0">
                <a:solidFill>
                  <a:srgbClr val="EE00C1"/>
                </a:solidFill>
              </a:rPr>
              <a:t>VISIBLE</a:t>
            </a:r>
            <a:endParaRPr lang="fr-FR" sz="1200" dirty="0">
              <a:solidFill>
                <a:srgbClr val="EE00C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1861393" y="1772816"/>
          <a:ext cx="1414463" cy="771525"/>
        </p:xfrm>
        <a:graphic>
          <a:graphicData uri="http://schemas.openxmlformats.org/presentationml/2006/ole">
            <p:oleObj spid="_x0000_s8193" name="Équation" r:id="rId4" imgW="952200" imgH="52056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4499992" y="1268760"/>
            <a:ext cx="2988000" cy="180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fr-FR" sz="1200" dirty="0" smtClean="0">
                <a:solidFill>
                  <a:srgbClr val="FF0000"/>
                </a:solidFill>
              </a:rPr>
              <a:t>INFRARED</a:t>
            </a:r>
            <a:endParaRPr lang="fr-FR" sz="12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5" name="Équation" r:id="rId5" imgW="114120" imgH="21564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619672" y="1628800"/>
            <a:ext cx="1728192" cy="1368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rot="10800000" flipH="1">
            <a:off x="1619672" y="2636911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28448" y="116632"/>
            <a:ext cx="7776000" cy="468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Homogeneous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rapid heating </a:t>
            </a:r>
            <a:r>
              <a:rPr lang="en-US" dirty="0" smtClean="0"/>
              <a:t>but </a:t>
            </a:r>
            <a:r>
              <a:rPr lang="en-US" b="1" dirty="0" smtClean="0">
                <a:solidFill>
                  <a:srgbClr val="FF0000"/>
                </a:solidFill>
              </a:rPr>
              <a:t>dangerous</a:t>
            </a:r>
            <a:r>
              <a:rPr lang="en-US" dirty="0" smtClean="0"/>
              <a:t>.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Looking for radiant energy heating easier to implement.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592E90-02CD-40E9-8E45-E95ADF111610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14" name="Connecteur droit 14"/>
          <p:cNvCxnSpPr/>
          <p:nvPr/>
        </p:nvCxnSpPr>
        <p:spPr>
          <a:xfrm rot="5400000">
            <a:off x="1372774" y="3465004"/>
            <a:ext cx="511256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 40"/>
          <p:cNvGrpSpPr/>
          <p:nvPr/>
        </p:nvGrpSpPr>
        <p:grpSpPr>
          <a:xfrm>
            <a:off x="4041194" y="3212976"/>
            <a:ext cx="3953436" cy="2592288"/>
            <a:chOff x="4041194" y="3429000"/>
            <a:chExt cx="3953436" cy="2592288"/>
          </a:xfrm>
        </p:grpSpPr>
        <p:grpSp>
          <p:nvGrpSpPr>
            <p:cNvPr id="15" name="Groupe 14"/>
            <p:cNvGrpSpPr/>
            <p:nvPr/>
          </p:nvGrpSpPr>
          <p:grpSpPr>
            <a:xfrm>
              <a:off x="4041194" y="3429000"/>
              <a:ext cx="3953436" cy="2592288"/>
              <a:chOff x="4041194" y="3357562"/>
              <a:chExt cx="3953436" cy="2309170"/>
            </a:xfrm>
          </p:grpSpPr>
          <p:grpSp>
            <p:nvGrpSpPr>
              <p:cNvPr id="30722" name="Group 2"/>
              <p:cNvGrpSpPr>
                <a:grpSpLocks noChangeAspect="1"/>
              </p:cNvGrpSpPr>
              <p:nvPr/>
            </p:nvGrpSpPr>
            <p:grpSpPr bwMode="auto">
              <a:xfrm>
                <a:off x="4041194" y="3357562"/>
                <a:ext cx="3953436" cy="2000264"/>
                <a:chOff x="6329" y="3249"/>
                <a:chExt cx="6897" cy="2844"/>
              </a:xfrm>
            </p:grpSpPr>
            <p:sp>
              <p:nvSpPr>
                <p:cNvPr id="30723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6521" y="3607"/>
                  <a:ext cx="6705" cy="2486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pic>
              <p:nvPicPr>
                <p:cNvPr id="3072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329" y="3249"/>
                  <a:ext cx="3220" cy="241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725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732" y="3249"/>
                  <a:ext cx="3219" cy="2396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6" name="ZoneTexte 30"/>
              <p:cNvSpPr txBox="1"/>
              <p:nvPr/>
            </p:nvSpPr>
            <p:spPr>
              <a:xfrm>
                <a:off x="4044638" y="5143512"/>
                <a:ext cx="378621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Coaxial cables and waveguides from electric generator to MW applicator.</a:t>
                </a:r>
                <a:endParaRPr lang="fr-FR" sz="1400" b="1" dirty="0"/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5580112" y="3440033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aseline="30000" dirty="0" smtClean="0"/>
                <a:t>12</a:t>
              </a:r>
              <a:endParaRPr lang="fr-FR" baseline="300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524328" y="3440791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aseline="30000" dirty="0" smtClean="0"/>
                <a:t>13</a:t>
              </a:r>
              <a:endParaRPr lang="fr-FR" baseline="30000" dirty="0"/>
            </a:p>
          </p:txBody>
        </p:sp>
      </p:grpSp>
      <p:sp>
        <p:nvSpPr>
          <p:cNvPr id="20" name="Sous-titre 2"/>
          <p:cNvSpPr>
            <a:spLocks noGrp="1"/>
          </p:cNvSpPr>
          <p:nvPr>
            <p:ph sz="quarter" idx="12"/>
          </p:nvPr>
        </p:nvSpPr>
        <p:spPr>
          <a:xfrm rot="16200000">
            <a:off x="-3253902" y="3226556"/>
            <a:ext cx="6813376" cy="360263"/>
          </a:xfrm>
        </p:spPr>
        <p:txBody>
          <a:bodyPr>
            <a:normAutofit/>
          </a:bodyPr>
          <a:lstStyle/>
          <a:p>
            <a:pPr algn="l"/>
            <a:r>
              <a:rPr lang="fr-FR" sz="1200" dirty="0" smtClean="0">
                <a:solidFill>
                  <a:schemeClr val="tx1"/>
                </a:solidFill>
              </a:rPr>
              <a:t> Sources: </a:t>
            </a:r>
            <a:r>
              <a:rPr lang="fr-FR" sz="1200" baseline="30000" dirty="0" smtClean="0"/>
              <a:t> </a:t>
            </a:r>
            <a:r>
              <a:rPr lang="fr-FR" sz="1200" dirty="0" smtClean="0"/>
              <a:t> </a:t>
            </a:r>
            <a:r>
              <a:rPr lang="fr-FR" sz="1200" baseline="30000" dirty="0" smtClean="0"/>
              <a:t>12 </a:t>
            </a:r>
            <a:r>
              <a:rPr lang="fr-FR" sz="1200" dirty="0" err="1" smtClean="0"/>
              <a:t>Torgonikov</a:t>
            </a:r>
            <a:r>
              <a:rPr lang="fr-FR" sz="1200" dirty="0" smtClean="0"/>
              <a:t> et al., 2010; </a:t>
            </a:r>
            <a:r>
              <a:rPr lang="fr-FR" sz="1200" baseline="30000" dirty="0" smtClean="0"/>
              <a:t>13</a:t>
            </a:r>
            <a:r>
              <a:rPr lang="fr-FR" sz="1200" dirty="0" smtClean="0"/>
              <a:t>University of Melbourne.</a:t>
            </a:r>
            <a:endParaRPr lang="fr-FR" sz="1200" dirty="0"/>
          </a:p>
          <a:p>
            <a:pPr algn="l"/>
            <a:endParaRPr lang="fr-FR" sz="1200" dirty="0">
              <a:solidFill>
                <a:schemeClr val="tx1"/>
              </a:solidFill>
            </a:endParaRPr>
          </a:p>
        </p:txBody>
      </p:sp>
      <p:graphicFrame>
        <p:nvGraphicFramePr>
          <p:cNvPr id="28" name="Graphique 27"/>
          <p:cNvGraphicFramePr/>
          <p:nvPr/>
        </p:nvGraphicFramePr>
        <p:xfrm>
          <a:off x="395536" y="692696"/>
          <a:ext cx="36004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Groupe 37"/>
          <p:cNvGrpSpPr/>
          <p:nvPr/>
        </p:nvGrpSpPr>
        <p:grpSpPr>
          <a:xfrm>
            <a:off x="4499993" y="1124744"/>
            <a:ext cx="2520286" cy="1367952"/>
            <a:chOff x="3587885" y="980728"/>
            <a:chExt cx="3360379" cy="1800000"/>
          </a:xfrm>
        </p:grpSpPr>
        <p:grpSp>
          <p:nvGrpSpPr>
            <p:cNvPr id="37" name="Groupe 36"/>
            <p:cNvGrpSpPr/>
            <p:nvPr/>
          </p:nvGrpSpPr>
          <p:grpSpPr>
            <a:xfrm>
              <a:off x="3587885" y="980728"/>
              <a:ext cx="3360379" cy="1800000"/>
              <a:chOff x="3587885" y="980728"/>
              <a:chExt cx="3360379" cy="1800000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5148064" y="980728"/>
                <a:ext cx="1800200" cy="1800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587885" y="1549232"/>
                <a:ext cx="1488164" cy="4859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MW </a:t>
                </a:r>
                <a:endParaRPr lang="fr-FR" dirty="0"/>
              </a:p>
            </p:txBody>
          </p:sp>
          <p:sp>
            <p:nvSpPr>
              <p:cNvPr id="26" name="Flèche droite 25"/>
              <p:cNvSpPr/>
              <p:nvPr/>
            </p:nvSpPr>
            <p:spPr>
              <a:xfrm>
                <a:off x="4420315" y="1643983"/>
                <a:ext cx="456304" cy="31940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4" name="Connecteur droit 33"/>
            <p:cNvCxnSpPr/>
            <p:nvPr/>
          </p:nvCxnSpPr>
          <p:spPr>
            <a:xfrm rot="16200000" flipH="1">
              <a:off x="5716508" y="1288635"/>
              <a:ext cx="6158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Connecteur droit avec flèche 39"/>
          <p:cNvCxnSpPr/>
          <p:nvPr/>
        </p:nvCxnSpPr>
        <p:spPr>
          <a:xfrm rot="16200000" flipH="1">
            <a:off x="6150039" y="1357951"/>
            <a:ext cx="4680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335817" y="127979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60 mm</a:t>
            </a:r>
            <a:endParaRPr lang="fr-FR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4836282" y="118403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Probe</a:t>
            </a:r>
            <a:endParaRPr lang="fr-FR" sz="12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375963" y="1340768"/>
            <a:ext cx="936104" cy="1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156176" y="222777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Log</a:t>
            </a:r>
            <a:endParaRPr lang="fr-FR" sz="1200" dirty="0"/>
          </a:p>
        </p:txBody>
      </p:sp>
      <p:cxnSp>
        <p:nvCxnSpPr>
          <p:cNvPr id="30" name="Connecteur droit 29"/>
          <p:cNvCxnSpPr/>
          <p:nvPr/>
        </p:nvCxnSpPr>
        <p:spPr>
          <a:xfrm rot="5400000">
            <a:off x="6278651" y="1822134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0800000">
            <a:off x="6276339" y="1812572"/>
            <a:ext cx="108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Graphique 35"/>
          <p:cNvGraphicFramePr/>
          <p:nvPr/>
        </p:nvGraphicFramePr>
        <p:xfrm>
          <a:off x="395536" y="2852936"/>
          <a:ext cx="3600400" cy="310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0" y="0"/>
            <a:ext cx="18720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MW Volume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heating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Biel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ThèmeBiel12</Template>
  <TotalTime>7395</TotalTime>
  <Words>925</Words>
  <Application>Microsoft Office PowerPoint</Application>
  <PresentationFormat>Affichage à l'écran (4:3)</PresentationFormat>
  <Paragraphs>274</Paragraphs>
  <Slides>15</Slides>
  <Notes>3</Notes>
  <HiddenSlides>0</HiddenSlides>
  <MMClips>3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ThèmeBiel12</vt:lpstr>
      <vt:lpstr>Équation</vt:lpstr>
      <vt:lpstr>Feasibility of wood peeling process assisted by radiant energy. </vt:lpstr>
      <vt:lpstr> A high-value added process.   A high production rate.</vt:lpstr>
      <vt:lpstr>What is wood heating  prior to peeling aimed at?  </vt:lpstr>
      <vt:lpstr>Soaking: a traditional method</vt:lpstr>
      <vt:lpstr>Previous trials on alternative methods to soaking  Arts et Métiers ParisTech Cluny  </vt:lpstr>
      <vt:lpstr>For same veneer quality, a high heating rate method.</vt:lpstr>
      <vt:lpstr>Learning from volume electric ohmic heating.</vt:lpstr>
      <vt:lpstr>Interest of radiant energy</vt:lpstr>
      <vt:lpstr>Homogeneous and rapid heating but dangerous.</vt:lpstr>
      <vt:lpstr>IR thermal kinectics</vt:lpstr>
      <vt:lpstr>Alternative methods to soaking  </vt:lpstr>
      <vt:lpstr>Aim of research:  to develop on-line IR heating system </vt:lpstr>
      <vt:lpstr>Diapositive 13</vt:lpstr>
      <vt:lpstr>Diapositive 14</vt:lpstr>
      <vt:lpstr>Feasibility of wood peeling process assisted by radiant energy.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</dc:title>
  <dc:creator>Anna Dupleix</dc:creator>
  <cp:lastModifiedBy>Anna Dupleix</cp:lastModifiedBy>
  <cp:revision>706</cp:revision>
  <cp:lastPrinted>2011-01-31T09:55:51Z</cp:lastPrinted>
  <dcterms:created xsi:type="dcterms:W3CDTF">2010-12-21T08:04:05Z</dcterms:created>
  <dcterms:modified xsi:type="dcterms:W3CDTF">2011-02-22T11:39:27Z</dcterms:modified>
</cp:coreProperties>
</file>