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24"/>
  </p:notesMasterIdLst>
  <p:handoutMasterIdLst>
    <p:handoutMasterId r:id="rId25"/>
  </p:handoutMasterIdLst>
  <p:sldIdLst>
    <p:sldId id="266" r:id="rId2"/>
    <p:sldId id="276" r:id="rId3"/>
    <p:sldId id="277" r:id="rId4"/>
    <p:sldId id="257" r:id="rId5"/>
    <p:sldId id="258" r:id="rId6"/>
    <p:sldId id="265" r:id="rId7"/>
    <p:sldId id="275" r:id="rId8"/>
    <p:sldId id="278" r:id="rId9"/>
    <p:sldId id="290" r:id="rId10"/>
    <p:sldId id="279" r:id="rId11"/>
    <p:sldId id="260" r:id="rId12"/>
    <p:sldId id="268" r:id="rId13"/>
    <p:sldId id="282" r:id="rId14"/>
    <p:sldId id="281" r:id="rId15"/>
    <p:sldId id="283" r:id="rId16"/>
    <p:sldId id="284" r:id="rId17"/>
    <p:sldId id="287" r:id="rId18"/>
    <p:sldId id="286" r:id="rId19"/>
    <p:sldId id="280" r:id="rId20"/>
    <p:sldId id="288" r:id="rId21"/>
    <p:sldId id="274" r:id="rId22"/>
    <p:sldId id="289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8" autoAdjust="0"/>
    <p:restoredTop sz="94660"/>
  </p:normalViewPr>
  <p:slideViewPr>
    <p:cSldViewPr>
      <p:cViewPr>
        <p:scale>
          <a:sx n="70" d="100"/>
          <a:sy n="70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5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81634-B14A-4DC9-A180-F5226C3F50AE}" type="datetimeFigureOut">
              <a:rPr lang="fr-FR" smtClean="0"/>
              <a:t>09/05/2012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CAFE9-67BC-4691-AA80-2815D646B5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60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F09E9-489C-4A52-9405-3B33B360BB41}" type="datetimeFigureOut">
              <a:rPr lang="fi-FI" smtClean="0"/>
              <a:t>9.5.2012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BE20A-756A-4C7B-A028-BD2FA978BC11}" type="slidenum">
              <a:rPr lang="fi-FI" smtClean="0"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62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200DE-49C4-451B-A253-F9C367773A23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8004928" y="4581128"/>
            <a:ext cx="1115616" cy="226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004928" y="4581128"/>
            <a:ext cx="1115616" cy="226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a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ctricOh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algn="ctr" defTabSz="914400" rtl="0" eaLnBrk="1" latinLnBrk="0" hangingPunct="1"/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pective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237312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01089" y="1484784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Idea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996656" y="2060848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Temperatures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92888" y="263691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17"/>
          <p:cNvSpPr txBox="1"/>
          <p:nvPr/>
        </p:nvSpPr>
        <p:spPr>
          <a:xfrm>
            <a:off x="7992888" y="3212976"/>
            <a:ext cx="1115616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Thermal </a:t>
            </a:r>
            <a:b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Characterisation</a:t>
            </a:r>
            <a:endParaRPr lang="fr-FR" sz="1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ZoneTexte 17"/>
          <p:cNvSpPr txBox="1"/>
          <p:nvPr/>
        </p:nvSpPr>
        <p:spPr>
          <a:xfrm>
            <a:off x="7992888" y="3789040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Future 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67807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3"/>
          <p:cNvSpPr txBox="1"/>
          <p:nvPr/>
        </p:nvSpPr>
        <p:spPr>
          <a:xfrm>
            <a:off x="8001089" y="1484784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Idea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ZoneTexte 15"/>
          <p:cNvSpPr txBox="1"/>
          <p:nvPr/>
        </p:nvSpPr>
        <p:spPr>
          <a:xfrm>
            <a:off x="7996656" y="2060848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Temperatures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7"/>
          <p:cNvSpPr txBox="1"/>
          <p:nvPr/>
        </p:nvSpPr>
        <p:spPr>
          <a:xfrm>
            <a:off x="7992888" y="263691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ZoneTexte 17"/>
          <p:cNvSpPr txBox="1"/>
          <p:nvPr/>
        </p:nvSpPr>
        <p:spPr>
          <a:xfrm>
            <a:off x="7992888" y="3212976"/>
            <a:ext cx="1115616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Thermal </a:t>
            </a:r>
            <a:b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Characterisation</a:t>
            </a:r>
            <a:endParaRPr lang="fr-FR" sz="1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ZoneTexte 17"/>
          <p:cNvSpPr txBox="1"/>
          <p:nvPr/>
        </p:nvSpPr>
        <p:spPr>
          <a:xfrm>
            <a:off x="7992888" y="3789040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Future 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1626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3"/>
          <p:cNvSpPr txBox="1"/>
          <p:nvPr/>
        </p:nvSpPr>
        <p:spPr>
          <a:xfrm>
            <a:off x="8001089" y="1484784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Idea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ZoneTexte 15"/>
          <p:cNvSpPr txBox="1"/>
          <p:nvPr/>
        </p:nvSpPr>
        <p:spPr>
          <a:xfrm>
            <a:off x="7996656" y="2060848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Temperatures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7"/>
          <p:cNvSpPr txBox="1"/>
          <p:nvPr/>
        </p:nvSpPr>
        <p:spPr>
          <a:xfrm>
            <a:off x="7992888" y="2636912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Modelling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Results</a:t>
            </a:r>
            <a:endParaRPr lang="fr-FR" dirty="0"/>
          </a:p>
        </p:txBody>
      </p:sp>
      <p:sp>
        <p:nvSpPr>
          <p:cNvPr id="13" name="ZoneTexte 17"/>
          <p:cNvSpPr txBox="1"/>
          <p:nvPr/>
        </p:nvSpPr>
        <p:spPr>
          <a:xfrm>
            <a:off x="7992888" y="3212976"/>
            <a:ext cx="1115616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Thermal </a:t>
            </a:r>
            <a:b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Characterisation</a:t>
            </a:r>
            <a:endParaRPr lang="fr-FR" sz="1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ZoneTexte 17"/>
          <p:cNvSpPr txBox="1"/>
          <p:nvPr/>
        </p:nvSpPr>
        <p:spPr>
          <a:xfrm>
            <a:off x="7992888" y="3789040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Future 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0231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3"/>
          <p:cNvSpPr txBox="1"/>
          <p:nvPr/>
        </p:nvSpPr>
        <p:spPr>
          <a:xfrm>
            <a:off x="8001089" y="1484784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Idea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ZoneTexte 15"/>
          <p:cNvSpPr txBox="1"/>
          <p:nvPr/>
        </p:nvSpPr>
        <p:spPr>
          <a:xfrm>
            <a:off x="7996656" y="2060848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Temperatures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7"/>
          <p:cNvSpPr txBox="1"/>
          <p:nvPr/>
        </p:nvSpPr>
        <p:spPr>
          <a:xfrm>
            <a:off x="7992888" y="263691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ZoneTexte 17"/>
          <p:cNvSpPr txBox="1"/>
          <p:nvPr/>
        </p:nvSpPr>
        <p:spPr>
          <a:xfrm>
            <a:off x="7992888" y="3212976"/>
            <a:ext cx="1115616" cy="430887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lvl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100" dirty="0" smtClean="0"/>
              <a:t>Thermal </a:t>
            </a:r>
            <a:br>
              <a:rPr lang="en-US" sz="1100" dirty="0" smtClean="0"/>
            </a:br>
            <a:r>
              <a:rPr lang="en-US" sz="1100" dirty="0" err="1" smtClean="0"/>
              <a:t>Characterisation</a:t>
            </a:r>
            <a:endParaRPr lang="fr-FR" sz="1100" dirty="0"/>
          </a:p>
        </p:txBody>
      </p:sp>
      <p:sp>
        <p:nvSpPr>
          <p:cNvPr id="15" name="ZoneTexte 17"/>
          <p:cNvSpPr txBox="1"/>
          <p:nvPr/>
        </p:nvSpPr>
        <p:spPr>
          <a:xfrm>
            <a:off x="7992888" y="3789040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Future 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1189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3"/>
          <p:cNvSpPr txBox="1"/>
          <p:nvPr/>
        </p:nvSpPr>
        <p:spPr>
          <a:xfrm>
            <a:off x="8001089" y="1484784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Idea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ZoneTexte 15"/>
          <p:cNvSpPr txBox="1"/>
          <p:nvPr/>
        </p:nvSpPr>
        <p:spPr>
          <a:xfrm>
            <a:off x="7996656" y="2060848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Temperatures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7"/>
          <p:cNvSpPr txBox="1"/>
          <p:nvPr/>
        </p:nvSpPr>
        <p:spPr>
          <a:xfrm>
            <a:off x="7992888" y="263691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Modelling</a:t>
            </a: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ZoneTexte 17"/>
          <p:cNvSpPr txBox="1"/>
          <p:nvPr/>
        </p:nvSpPr>
        <p:spPr>
          <a:xfrm>
            <a:off x="7992888" y="3212976"/>
            <a:ext cx="1115616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Thermal </a:t>
            </a:r>
            <a:br>
              <a:rPr lang="en-US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Characterisation</a:t>
            </a:r>
            <a:endParaRPr lang="fr-FR" sz="1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ZoneTexte 17"/>
          <p:cNvSpPr txBox="1"/>
          <p:nvPr/>
        </p:nvSpPr>
        <p:spPr>
          <a:xfrm>
            <a:off x="7992888" y="3789040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lvl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Future Work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5541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004928" y="4581128"/>
            <a:ext cx="1115616" cy="226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en-US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Prospective</a:t>
            </a:r>
            <a:r>
              <a:rPr lang="fr-FR" sz="1200" baseline="0" dirty="0" smtClean="0">
                <a:solidFill>
                  <a:schemeClr val="bg1"/>
                </a:solidFill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work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67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Peeling</a:t>
            </a:r>
            <a:r>
              <a:rPr lang="fr-FR" sz="1200" baseline="0" dirty="0" smtClean="0">
                <a:solidFill>
                  <a:schemeClr val="bg1"/>
                </a:solidFill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process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8" cstate="print"/>
          <a:srcRect l="4939" r="9880"/>
          <a:stretch>
            <a:fillRect/>
          </a:stretch>
        </p:blipFill>
        <p:spPr bwMode="auto">
          <a:xfrm>
            <a:off x="7981950" y="0"/>
            <a:ext cx="11620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988400" y="2492896"/>
            <a:ext cx="1155600" cy="4365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496488" y="548679"/>
            <a:ext cx="5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/ 22</a:t>
            </a:r>
            <a:endParaRPr lang="fr-FR" sz="16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115616" y="6093296"/>
            <a:ext cx="583264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115616" y="764704"/>
            <a:ext cx="583264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901460" y="4602336"/>
            <a:ext cx="12939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Anna Dupleix</a:t>
            </a:r>
            <a:br>
              <a:rPr lang="fr-FR" sz="1200" dirty="0" smtClean="0">
                <a:solidFill>
                  <a:schemeClr val="bg1"/>
                </a:solidFill>
              </a:rPr>
            </a:br>
            <a:r>
              <a:rPr lang="fr-FR" sz="1200" dirty="0" smtClean="0">
                <a:solidFill>
                  <a:schemeClr val="bg1"/>
                </a:solidFill>
              </a:rPr>
              <a:t>SNMPE</a:t>
            </a:r>
          </a:p>
          <a:p>
            <a:pPr algn="ctr"/>
            <a:r>
              <a:rPr lang="fr-FR" sz="1000" dirty="0" err="1" smtClean="0">
                <a:solidFill>
                  <a:schemeClr val="bg1"/>
                </a:solidFill>
              </a:rPr>
              <a:t>Boumerdes</a:t>
            </a:r>
            <a:r>
              <a:rPr lang="fr-FR" sz="1000" dirty="0" smtClean="0">
                <a:solidFill>
                  <a:schemeClr val="bg1"/>
                </a:solidFill>
              </a:rPr>
              <a:t>, 05/</a:t>
            </a:r>
            <a:r>
              <a:rPr lang="fr-FR" sz="1000" baseline="0" dirty="0" smtClean="0">
                <a:solidFill>
                  <a:schemeClr val="bg1"/>
                </a:solidFill>
              </a:rPr>
              <a:t>2012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06" y="6039216"/>
            <a:ext cx="10429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25329" y="5229200"/>
            <a:ext cx="1067871" cy="78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674" r:id="rId7"/>
    <p:sldLayoutId id="2147483682" r:id="rId8"/>
    <p:sldLayoutId id="2147483675" r:id="rId9"/>
    <p:sldLayoutId id="2147483676" r:id="rId10"/>
    <p:sldLayoutId id="2147483677" r:id="rId11"/>
    <p:sldLayoutId id="2147483661" r:id="rId12"/>
    <p:sldLayoutId id="2147483679" r:id="rId13"/>
    <p:sldLayoutId id="2147483680" r:id="rId14"/>
    <p:sldLayoutId id="2147483681" r:id="rId15"/>
    <p:sldLayoutId id="2147483678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1357601" y="2884028"/>
            <a:ext cx="5633021" cy="978024"/>
            <a:chOff x="1728664" y="2667000"/>
            <a:chExt cx="5633021" cy="9780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664" y="2667000"/>
              <a:ext cx="1338670" cy="97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60"/>
            <a:stretch/>
          </p:blipFill>
          <p:spPr bwMode="auto">
            <a:xfrm>
              <a:off x="4716016" y="2817264"/>
              <a:ext cx="2645669" cy="677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Espace réservé du contenu 6"/>
          <p:cNvSpPr txBox="1">
            <a:spLocks/>
          </p:cNvSpPr>
          <p:nvPr/>
        </p:nvSpPr>
        <p:spPr>
          <a:xfrm>
            <a:off x="467544" y="920290"/>
            <a:ext cx="7416823" cy="1925629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fr-FR" sz="1800" b="1" dirty="0" smtClean="0"/>
              <a:t>Collaboration:</a:t>
            </a:r>
            <a:endParaRPr lang="fr-FR" sz="1800" dirty="0" smtClean="0"/>
          </a:p>
          <a:p>
            <a:pPr marL="0" indent="0" algn="l"/>
            <a:r>
              <a:rPr lang="fr-FR" sz="1800" dirty="0" smtClean="0"/>
              <a:t>Louis-Etienne </a:t>
            </a:r>
            <a:r>
              <a:rPr lang="fr-FR" sz="1800" dirty="0"/>
              <a:t>DENAUD</a:t>
            </a:r>
            <a:r>
              <a:rPr lang="fr-FR" sz="1800" baseline="30000" dirty="0"/>
              <a:t>1</a:t>
            </a:r>
            <a:r>
              <a:rPr lang="fr-FR" sz="1800" dirty="0"/>
              <a:t>, Mark </a:t>
            </a:r>
            <a:r>
              <a:rPr lang="fr-FR" sz="1800" dirty="0" smtClean="0"/>
              <a:t>HUGHES</a:t>
            </a:r>
            <a:r>
              <a:rPr lang="fr-FR" sz="1800" baseline="30000" dirty="0" smtClean="0"/>
              <a:t>2</a:t>
            </a:r>
            <a:r>
              <a:rPr lang="fr-FR" sz="1800" dirty="0" smtClean="0"/>
              <a:t>, </a:t>
            </a:r>
            <a:r>
              <a:rPr lang="fr-FR" sz="1800" dirty="0" err="1" smtClean="0"/>
              <a:t>Andrezj</a:t>
            </a:r>
            <a:r>
              <a:rPr lang="fr-FR" sz="1800" dirty="0" smtClean="0"/>
              <a:t> KUSIAK</a:t>
            </a:r>
            <a:r>
              <a:rPr lang="fr-FR" sz="1800" baseline="30000" dirty="0" smtClean="0"/>
              <a:t>3</a:t>
            </a:r>
            <a:r>
              <a:rPr lang="fr-FR" sz="1800" dirty="0" smtClean="0"/>
              <a:t>, Rémy MARCHAL</a:t>
            </a:r>
            <a:r>
              <a:rPr lang="fr-FR" sz="1800" baseline="30000" dirty="0" smtClean="0"/>
              <a:t>1</a:t>
            </a:r>
            <a:r>
              <a:rPr lang="fr-FR" sz="1800" dirty="0"/>
              <a:t>, </a:t>
            </a:r>
            <a:r>
              <a:rPr lang="fr-FR" sz="1800" dirty="0" err="1"/>
              <a:t>Sid’Ahmed</a:t>
            </a:r>
            <a:r>
              <a:rPr lang="fr-FR" sz="1800" dirty="0"/>
              <a:t> OULD AHMEDOU</a:t>
            </a:r>
            <a:r>
              <a:rPr lang="fr-FR" sz="1800" baseline="30000" dirty="0"/>
              <a:t>1</a:t>
            </a:r>
            <a:r>
              <a:rPr lang="fr-FR" sz="1800" dirty="0"/>
              <a:t>, Fréderic </a:t>
            </a:r>
            <a:r>
              <a:rPr lang="fr-FR" sz="1800" dirty="0" smtClean="0"/>
              <a:t>ROSSI</a:t>
            </a:r>
            <a:r>
              <a:rPr lang="fr-FR" sz="1800" baseline="30000" dirty="0" smtClean="0"/>
              <a:t>1</a:t>
            </a:r>
            <a:r>
              <a:rPr lang="fr-FR" sz="1800" dirty="0" smtClean="0"/>
              <a:t>.</a:t>
            </a:r>
            <a:endParaRPr lang="fr-FR" sz="1800" dirty="0"/>
          </a:p>
          <a:p>
            <a:pPr algn="l"/>
            <a:endParaRPr lang="fr-FR" sz="1800" dirty="0" smtClean="0"/>
          </a:p>
          <a:p>
            <a:pPr algn="l"/>
            <a:endParaRPr lang="fr-FR" sz="1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1115616" y="4077072"/>
            <a:ext cx="58038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Anna DUPLEIX – </a:t>
            </a:r>
            <a:r>
              <a:rPr lang="fr-FR" sz="1600" dirty="0" err="1" smtClean="0"/>
              <a:t>PhD</a:t>
            </a:r>
            <a:r>
              <a:rPr lang="fr-FR" sz="1600" dirty="0" smtClean="0"/>
              <a:t> Candidate</a:t>
            </a:r>
          </a:p>
          <a:p>
            <a:r>
              <a:rPr lang="fr-FR" sz="1600" dirty="0" smtClean="0"/>
              <a:t> anna.dupleix@ensam.eu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67544" y="4409817"/>
            <a:ext cx="7992024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FR" sz="1600" baseline="30000" dirty="0" smtClean="0"/>
              <a:t>1</a:t>
            </a:r>
            <a:r>
              <a:rPr lang="fr-FR" sz="1600" dirty="0" smtClean="0"/>
              <a:t>Arts et Métiers </a:t>
            </a:r>
            <a:r>
              <a:rPr lang="fr-FR" sz="1600" dirty="0" err="1"/>
              <a:t>ParisTech</a:t>
            </a:r>
            <a:r>
              <a:rPr lang="fr-FR" sz="1600" dirty="0"/>
              <a:t> </a:t>
            </a:r>
            <a:r>
              <a:rPr lang="fr-FR" sz="1600" dirty="0" err="1" smtClean="0"/>
              <a:t>LaBoMaP</a:t>
            </a:r>
            <a:r>
              <a:rPr lang="fr-FR" sz="1600" dirty="0" smtClean="0"/>
              <a:t>, </a:t>
            </a:r>
            <a:r>
              <a:rPr lang="fr-FR" sz="1600" dirty="0"/>
              <a:t>France</a:t>
            </a:r>
          </a:p>
          <a:p>
            <a:r>
              <a:rPr lang="fr-FR" sz="1600" baseline="30000" dirty="0"/>
              <a:t>       3</a:t>
            </a:r>
            <a:r>
              <a:rPr lang="fr-FR" sz="1600" dirty="0"/>
              <a:t>Université de Bordeaux, </a:t>
            </a:r>
            <a:r>
              <a:rPr lang="fr-FR" sz="1600" dirty="0" smtClean="0"/>
              <a:t>France</a:t>
            </a:r>
            <a:endParaRPr lang="fr-FR" sz="1600" dirty="0"/>
          </a:p>
          <a:p>
            <a:r>
              <a:rPr lang="fr-FR" sz="1600" dirty="0"/>
              <a:t>	</a:t>
            </a:r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  <a:p>
            <a:r>
              <a:rPr lang="fr-FR" sz="1600" baseline="30000" dirty="0" smtClean="0"/>
              <a:t>2</a:t>
            </a:r>
            <a:r>
              <a:rPr lang="fr-FR" sz="1600" dirty="0" smtClean="0"/>
              <a:t>Aalto </a:t>
            </a:r>
            <a:r>
              <a:rPr lang="fr-FR" sz="1600" dirty="0" err="1"/>
              <a:t>University</a:t>
            </a:r>
            <a:r>
              <a:rPr lang="fr-FR" sz="1600" dirty="0" smtClean="0"/>
              <a:t>, </a:t>
            </a:r>
            <a:r>
              <a:rPr lang="fr-FR" sz="1600" dirty="0"/>
              <a:t>Helsinki, </a:t>
            </a:r>
            <a:r>
              <a:rPr lang="fr-FR" sz="1600" dirty="0" err="1" smtClean="0"/>
              <a:t>Finland</a:t>
            </a:r>
            <a:endParaRPr lang="fr-FR" sz="1600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35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23528" y="2996952"/>
            <a:ext cx="7488832" cy="7920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prstClr val="black"/>
                </a:solidFill>
              </a:rPr>
              <a:t>3.Modelling </a:t>
            </a:r>
            <a:r>
              <a:rPr lang="fr-FR" sz="3200" dirty="0" err="1" smtClean="0">
                <a:solidFill>
                  <a:prstClr val="black"/>
                </a:solidFill>
              </a:rPr>
              <a:t>results</a:t>
            </a:r>
            <a:endParaRPr lang="fr-FR" sz="3200" dirty="0">
              <a:solidFill>
                <a:prstClr val="black"/>
              </a:solidFill>
            </a:endParaRPr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solidFill>
                  <a:prstClr val="black"/>
                </a:solidFill>
              </a:rPr>
              <a:t>Anna DUPLEIX – </a:t>
            </a:r>
            <a:r>
              <a:rPr lang="fr-FR" sz="1600" dirty="0" err="1" smtClean="0">
                <a:solidFill>
                  <a:prstClr val="black"/>
                </a:solidFill>
              </a:rPr>
              <a:t>PhD</a:t>
            </a:r>
            <a:r>
              <a:rPr lang="fr-FR" sz="1600" dirty="0" smtClean="0">
                <a:solidFill>
                  <a:prstClr val="black"/>
                </a:solidFill>
              </a:rPr>
              <a:t> Candidate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 anna.dupleix@ensam.eu</a:t>
            </a:r>
          </a:p>
        </p:txBody>
      </p:sp>
    </p:spTree>
    <p:extLst>
      <p:ext uri="{BB962C8B-B14F-4D97-AF65-F5344CB8AC3E}">
        <p14:creationId xmlns:p14="http://schemas.microsoft.com/office/powerpoint/2010/main" val="18801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4044" r="14160" b="16853"/>
          <a:stretch/>
        </p:blipFill>
        <p:spPr>
          <a:xfrm>
            <a:off x="2409167" y="831451"/>
            <a:ext cx="3628375" cy="24482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Modelling in-line </a:t>
            </a:r>
            <a:r>
              <a:rPr lang="en-US"/>
              <a:t>IR surface </a:t>
            </a:r>
            <a:r>
              <a:rPr lang="en-US" smtClean="0"/>
              <a:t>heating: principle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5678" y="5898200"/>
            <a:ext cx="7776000" cy="46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-26850" y="4726883"/>
            <a:ext cx="2935654" cy="2181031"/>
            <a:chOff x="1814237" y="4837285"/>
            <a:chExt cx="3073901" cy="2250270"/>
          </a:xfrm>
        </p:grpSpPr>
        <p:grpSp>
          <p:nvGrpSpPr>
            <p:cNvPr id="17" name="Groupe 16"/>
            <p:cNvGrpSpPr/>
            <p:nvPr/>
          </p:nvGrpSpPr>
          <p:grpSpPr>
            <a:xfrm flipH="1">
              <a:off x="1814237" y="4837285"/>
              <a:ext cx="3073901" cy="1976097"/>
              <a:chOff x="2236925" y="1631951"/>
              <a:chExt cx="7277239" cy="4779962"/>
            </a:xfrm>
          </p:grpSpPr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36925" y="1631951"/>
                <a:ext cx="4806950" cy="4779962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</p:pic>
          <p:sp>
            <p:nvSpPr>
              <p:cNvPr id="20" name="Rectangle 47"/>
              <p:cNvSpPr>
                <a:spLocks noChangeArrowheads="1"/>
              </p:cNvSpPr>
              <p:nvPr/>
            </p:nvSpPr>
            <p:spPr bwMode="auto">
              <a:xfrm>
                <a:off x="3794163" y="3195053"/>
                <a:ext cx="1701543" cy="115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Bolt</a:t>
                </a: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Trapèze 20"/>
              <p:cNvSpPr/>
              <p:nvPr/>
            </p:nvSpPr>
            <p:spPr>
              <a:xfrm rot="4747363">
                <a:off x="6868428" y="2084815"/>
                <a:ext cx="2200419" cy="1967536"/>
              </a:xfrm>
              <a:prstGeom prst="trapezoid">
                <a:avLst/>
              </a:prstGeom>
              <a:solidFill>
                <a:srgbClr val="FF0000">
                  <a:alpha val="44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342187" y="2204193"/>
                <a:ext cx="3171977" cy="1563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IR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heater</a:t>
                </a:r>
                <a:endPara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Arc 17"/>
            <p:cNvSpPr/>
            <p:nvPr/>
          </p:nvSpPr>
          <p:spPr>
            <a:xfrm>
              <a:off x="2612231" y="4933269"/>
              <a:ext cx="2186329" cy="2154286"/>
            </a:xfrm>
            <a:prstGeom prst="arc">
              <a:avLst>
                <a:gd name="adj1" fmla="val 16827600"/>
                <a:gd name="adj2" fmla="val 36667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3"/>
          <p:cNvSpPr txBox="1">
            <a:spLocks/>
          </p:cNvSpPr>
          <p:nvPr/>
        </p:nvSpPr>
        <p:spPr>
          <a:xfrm>
            <a:off x="3203848" y="5085185"/>
            <a:ext cx="4536504" cy="128101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GB" u="sng"/>
              <a:t>E</a:t>
            </a:r>
            <a:r>
              <a:rPr lang="en-GB" u="sng" smtClean="0"/>
              <a:t>quations solver</a:t>
            </a:r>
            <a:r>
              <a:rPr lang="en-GB" smtClean="0"/>
              <a:t>	Comsol </a:t>
            </a:r>
            <a:r>
              <a:rPr lang="en-GB" dirty="0" err="1"/>
              <a:t>Multiphysics</a:t>
            </a:r>
            <a:r>
              <a:rPr lang="en-GB" dirty="0" smtClean="0"/>
              <a:t>®</a:t>
            </a:r>
          </a:p>
          <a:p>
            <a:pPr marL="0" indent="0" algn="just"/>
            <a:endParaRPr lang="en-GB" dirty="0" smtClean="0"/>
          </a:p>
          <a:p>
            <a:pPr marL="0" indent="0" algn="l"/>
            <a:r>
              <a:rPr lang="en-GB" u="sng" smtClean="0"/>
              <a:t>Procedure implemented</a:t>
            </a:r>
            <a:r>
              <a:rPr lang="en-GB" smtClean="0"/>
              <a:t>	under </a:t>
            </a:r>
            <a:r>
              <a:rPr lang="en-GB" dirty="0" err="1"/>
              <a:t>MatLab</a:t>
            </a:r>
            <a:r>
              <a:rPr lang="en-GB" dirty="0" smtClean="0"/>
              <a:t>®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159136" y="4978600"/>
            <a:ext cx="4726614" cy="13890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162999" y="1123247"/>
            <a:ext cx="1813067" cy="694540"/>
            <a:chOff x="412952" y="1045471"/>
            <a:chExt cx="1813067" cy="694540"/>
          </a:xfrm>
        </p:grpSpPr>
        <p:sp>
          <p:nvSpPr>
            <p:cNvPr id="3" name="ZoneTexte 2"/>
            <p:cNvSpPr txBox="1"/>
            <p:nvPr/>
          </p:nvSpPr>
          <p:spPr>
            <a:xfrm>
              <a:off x="467544" y="105273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mtClean="0">
                  <a:solidFill>
                    <a:srgbClr val="FF0000"/>
                  </a:solidFill>
                </a:rPr>
                <a:t>Maximum cutting speed?</a:t>
              </a: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412952" y="1045471"/>
              <a:ext cx="1813067" cy="6945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5185450" y="816921"/>
            <a:ext cx="2700300" cy="694540"/>
            <a:chOff x="412952" y="1045471"/>
            <a:chExt cx="1813067" cy="694540"/>
          </a:xfrm>
        </p:grpSpPr>
        <p:sp>
          <p:nvSpPr>
            <p:cNvPr id="26" name="ZoneTexte 25"/>
            <p:cNvSpPr txBox="1"/>
            <p:nvPr/>
          </p:nvSpPr>
          <p:spPr>
            <a:xfrm>
              <a:off x="467544" y="105273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mtClean="0">
                  <a:solidFill>
                    <a:srgbClr val="FF0000"/>
                  </a:solidFill>
                </a:rPr>
                <a:t>Efficient wavelengths? </a:t>
              </a:r>
              <a:r>
                <a:rPr lang="fr-FR">
                  <a:solidFill>
                    <a:srgbClr val="FF0000"/>
                  </a:solidFill>
                </a:rPr>
                <a:t>Efficient </a:t>
              </a:r>
              <a:r>
                <a:rPr lang="fr-FR" smtClean="0">
                  <a:solidFill>
                    <a:srgbClr val="FF0000"/>
                  </a:solidFill>
                </a:rPr>
                <a:t>power?</a:t>
              </a: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412952" y="1045471"/>
              <a:ext cx="1813067" cy="6945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508104" y="2302412"/>
            <a:ext cx="2413649" cy="694540"/>
            <a:chOff x="412952" y="1045471"/>
            <a:chExt cx="1813067" cy="694540"/>
          </a:xfrm>
        </p:grpSpPr>
        <p:sp>
          <p:nvSpPr>
            <p:cNvPr id="29" name="ZoneTexte 28"/>
            <p:cNvSpPr txBox="1"/>
            <p:nvPr/>
          </p:nvSpPr>
          <p:spPr>
            <a:xfrm>
              <a:off x="467544" y="105273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mtClean="0">
                  <a:solidFill>
                    <a:srgbClr val="FF0000"/>
                  </a:solidFill>
                </a:rPr>
                <a:t>Without overheating bolt surface?</a:t>
              </a: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412952" y="1045471"/>
              <a:ext cx="1813067" cy="6945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avec flèche 10"/>
          <p:cNvCxnSpPr>
            <a:stCxn id="24" idx="3"/>
          </p:cNvCxnSpPr>
          <p:nvPr/>
        </p:nvCxnSpPr>
        <p:spPr>
          <a:xfrm>
            <a:off x="1976066" y="1470517"/>
            <a:ext cx="579710" cy="3063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4788024" y="1194121"/>
            <a:ext cx="404587" cy="3173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0" idx="1"/>
          </p:cNvCxnSpPr>
          <p:nvPr/>
        </p:nvCxnSpPr>
        <p:spPr>
          <a:xfrm flipH="1" flipV="1">
            <a:off x="4990317" y="2132856"/>
            <a:ext cx="517787" cy="5168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668568" y="1355426"/>
            <a:ext cx="1321749" cy="777430"/>
          </a:xfrm>
          <a:prstGeom prst="line">
            <a:avLst/>
          </a:prstGeom>
          <a:ln w="114300">
            <a:solidFill>
              <a:srgbClr val="FF0000">
                <a:alpha val="46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193160" y="2449404"/>
            <a:ext cx="1767716" cy="2284655"/>
            <a:chOff x="169692" y="2693944"/>
            <a:chExt cx="1767716" cy="2284655"/>
          </a:xfrm>
        </p:grpSpPr>
        <p:sp>
          <p:nvSpPr>
            <p:cNvPr id="40" name="Pentagone 39"/>
            <p:cNvSpPr/>
            <p:nvPr/>
          </p:nvSpPr>
          <p:spPr>
            <a:xfrm rot="5400000">
              <a:off x="204111" y="3245303"/>
              <a:ext cx="1698877" cy="1767715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Pentagone 40"/>
            <p:cNvSpPr/>
            <p:nvPr/>
          </p:nvSpPr>
          <p:spPr>
            <a:xfrm rot="5400000">
              <a:off x="388642" y="2484814"/>
              <a:ext cx="1339635" cy="1757896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25616" y="3633411"/>
            <a:ext cx="2064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mtClean="0">
                <a:solidFill>
                  <a:schemeClr val="bg1"/>
                </a:solidFill>
              </a:rPr>
              <a:t>The answer</a:t>
            </a:r>
            <a:br>
              <a:rPr lang="fr-FR" sz="2400" smtClean="0">
                <a:solidFill>
                  <a:schemeClr val="bg1"/>
                </a:solidFill>
              </a:rPr>
            </a:br>
            <a:r>
              <a:rPr lang="fr-FR" sz="2400" smtClean="0">
                <a:solidFill>
                  <a:schemeClr val="bg1"/>
                </a:solidFill>
              </a:rPr>
              <a:t>here: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1951055" y="3279723"/>
            <a:ext cx="5948344" cy="94136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space réservé du texte 3"/>
          <p:cNvSpPr txBox="1">
            <a:spLocks/>
          </p:cNvSpPr>
          <p:nvPr/>
        </p:nvSpPr>
        <p:spPr>
          <a:xfrm>
            <a:off x="1979712" y="3501008"/>
            <a:ext cx="6362171" cy="128101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GB" sz="2200" smtClean="0"/>
              <a:t>By numerical modelling of IR heating while peeling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2041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" y="1124744"/>
            <a:ext cx="7902210" cy="5410609"/>
          </a:xfrm>
          <a:prstGeom prst="rect">
            <a:avLst/>
          </a:prstGeom>
        </p:spPr>
      </p:pic>
      <p:sp>
        <p:nvSpPr>
          <p:cNvPr id="9" name="ZoneTexte 14"/>
          <p:cNvSpPr txBox="1"/>
          <p:nvPr/>
        </p:nvSpPr>
        <p:spPr>
          <a:xfrm>
            <a:off x="32412" y="3645024"/>
            <a:ext cx="3747500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dirty="0" smtClean="0"/>
          </a:p>
          <a:p>
            <a:pPr>
              <a:lnSpc>
                <a:spcPct val="150000"/>
              </a:lnSpc>
            </a:pPr>
            <a:r>
              <a:rPr lang="en-GB" sz="1400" dirty="0" smtClean="0"/>
              <a:t>ρ</a:t>
            </a:r>
            <a:r>
              <a:rPr lang="en-GB" sz="1400" dirty="0"/>
              <a:t>	wood density (kg.m</a:t>
            </a:r>
            <a:r>
              <a:rPr lang="en-GB" sz="1400" baseline="30000" dirty="0"/>
              <a:t>-3</a:t>
            </a:r>
            <a:r>
              <a:rPr lang="en-GB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Cp</a:t>
            </a:r>
            <a:r>
              <a:rPr lang="en-GB" sz="1400" dirty="0"/>
              <a:t> 	heat capacity of the wood (J.kg</a:t>
            </a:r>
            <a:r>
              <a:rPr lang="en-GB" sz="1400" baseline="30000" dirty="0"/>
              <a:t>-1</a:t>
            </a:r>
            <a:r>
              <a:rPr lang="en-GB" sz="1400" dirty="0"/>
              <a:t>.K</a:t>
            </a:r>
            <a:r>
              <a:rPr lang="en-GB" sz="1400" baseline="30000" dirty="0"/>
              <a:t>-1</a:t>
            </a:r>
            <a:r>
              <a:rPr lang="en-GB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T 	bolt temperature (K)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k 	conductivity of wood (W.m</a:t>
            </a:r>
            <a:r>
              <a:rPr lang="en-GB" sz="1400" baseline="30000" dirty="0"/>
              <a:t>-1</a:t>
            </a:r>
            <a:r>
              <a:rPr lang="en-GB" sz="1400" dirty="0"/>
              <a:t>.K</a:t>
            </a:r>
            <a:r>
              <a:rPr lang="en-GB" sz="1400" baseline="30000" dirty="0"/>
              <a:t>-1</a:t>
            </a:r>
            <a:r>
              <a:rPr lang="en-GB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Q</a:t>
            </a:r>
            <a:r>
              <a:rPr lang="en-GB" sz="1400" baseline="-25000" dirty="0"/>
              <a:t>rad</a:t>
            </a:r>
            <a:r>
              <a:rPr lang="en-GB" sz="1400" dirty="0"/>
              <a:t>	external IR heat source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h 	heat transfer coefficient (W.m</a:t>
            </a:r>
            <a:r>
              <a:rPr lang="en-GB" sz="1400" baseline="30000" dirty="0"/>
              <a:t>-2</a:t>
            </a:r>
            <a:r>
              <a:rPr lang="en-GB" sz="1400" dirty="0"/>
              <a:t>.K</a:t>
            </a:r>
            <a:r>
              <a:rPr lang="en-GB" sz="1400" baseline="30000" dirty="0"/>
              <a:t>-1</a:t>
            </a:r>
            <a:r>
              <a:rPr lang="en-GB" sz="1400" dirty="0"/>
              <a:t>) 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T</a:t>
            </a:r>
            <a:r>
              <a:rPr lang="en-GB" sz="1400" baseline="-25000" dirty="0"/>
              <a:t>ext</a:t>
            </a:r>
            <a:r>
              <a:rPr lang="en-GB" sz="1400" dirty="0"/>
              <a:t> 	external IR source temperature (K)</a:t>
            </a:r>
          </a:p>
          <a:p>
            <a:endParaRPr lang="fr-FR" sz="1400" dirty="0"/>
          </a:p>
        </p:txBody>
      </p:sp>
      <p:sp>
        <p:nvSpPr>
          <p:cNvPr id="10" name="ZoneTexte 21"/>
          <p:cNvSpPr txBox="1"/>
          <p:nvPr/>
        </p:nvSpPr>
        <p:spPr>
          <a:xfrm>
            <a:off x="171388" y="5486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200000"/>
              </a:lnSpc>
            </a:pPr>
            <a:r>
              <a:rPr lang="en-GB" dirty="0" smtClean="0"/>
              <a:t>(1)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	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(2)	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r="37789"/>
          <a:stretch/>
        </p:blipFill>
        <p:spPr bwMode="auto">
          <a:xfrm>
            <a:off x="513332" y="1370276"/>
            <a:ext cx="3868888" cy="157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1640" y="2780928"/>
            <a:ext cx="237626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/>
          <p:cNvSpPr/>
          <p:nvPr/>
        </p:nvSpPr>
        <p:spPr>
          <a:xfrm>
            <a:off x="107504" y="1340768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59904" y="116632"/>
            <a:ext cx="7776000" cy="468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Methodology: meshing and equations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5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07504" y="1340768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59904" y="116632"/>
            <a:ext cx="7776000" cy="468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Simulation </a:t>
            </a:r>
            <a:r>
              <a:rPr lang="fr-FR" dirty="0" err="1" smtClean="0"/>
              <a:t>results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" y="908720"/>
            <a:ext cx="7797303" cy="4968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5" b="50000"/>
          <a:stretch/>
        </p:blipFill>
        <p:spPr>
          <a:xfrm>
            <a:off x="3972551" y="3385824"/>
            <a:ext cx="3819489" cy="2484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t="50000"/>
          <a:stretch/>
        </p:blipFill>
        <p:spPr>
          <a:xfrm>
            <a:off x="35496" y="3429000"/>
            <a:ext cx="3937055" cy="248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2" b="52623"/>
          <a:stretch/>
        </p:blipFill>
        <p:spPr>
          <a:xfrm>
            <a:off x="-36512" y="867481"/>
            <a:ext cx="3974733" cy="2417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8128" y="673853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5496" y="3202343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859872" y="836712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923928" y="3266252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964221" y="5697252"/>
            <a:ext cx="288032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6876256" y="1065506"/>
            <a:ext cx="792088" cy="292649"/>
            <a:chOff x="412952" y="1013248"/>
            <a:chExt cx="1813067" cy="738410"/>
          </a:xfrm>
        </p:grpSpPr>
        <p:sp>
          <p:nvSpPr>
            <p:cNvPr id="19" name="ZoneTexte 18"/>
            <p:cNvSpPr txBox="1"/>
            <p:nvPr/>
          </p:nvSpPr>
          <p:spPr>
            <a:xfrm>
              <a:off x="467544" y="1052736"/>
              <a:ext cx="1656183" cy="698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smtClean="0">
                  <a:solidFill>
                    <a:srgbClr val="FF0000"/>
                  </a:solidFill>
                </a:rPr>
                <a:t>e=2mm</a:t>
              </a:r>
              <a:endParaRPr lang="fr-FR" sz="1200">
                <a:solidFill>
                  <a:srgbClr val="FF0000"/>
                </a:solidFill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412952" y="1013248"/>
              <a:ext cx="1813067" cy="69453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876256" y="3513778"/>
            <a:ext cx="792088" cy="292649"/>
            <a:chOff x="412952" y="1013248"/>
            <a:chExt cx="1813067" cy="738410"/>
          </a:xfrm>
        </p:grpSpPr>
        <p:sp>
          <p:nvSpPr>
            <p:cNvPr id="22" name="ZoneTexte 21"/>
            <p:cNvSpPr txBox="1"/>
            <p:nvPr/>
          </p:nvSpPr>
          <p:spPr>
            <a:xfrm>
              <a:off x="467544" y="1052736"/>
              <a:ext cx="1656183" cy="698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smtClean="0">
                  <a:solidFill>
                    <a:srgbClr val="FF0000"/>
                  </a:solidFill>
                </a:rPr>
                <a:t>e=1mm</a:t>
              </a:r>
              <a:endParaRPr lang="fr-FR" sz="1200">
                <a:solidFill>
                  <a:srgbClr val="FF0000"/>
                </a:solidFill>
              </a:endParaRPr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412952" y="1013248"/>
              <a:ext cx="1813067" cy="69453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658138" y="1425546"/>
            <a:ext cx="977757" cy="477315"/>
            <a:chOff x="412952" y="1013248"/>
            <a:chExt cx="1813067" cy="1204358"/>
          </a:xfrm>
        </p:grpSpPr>
        <p:sp>
          <p:nvSpPr>
            <p:cNvPr id="25" name="ZoneTexte 24"/>
            <p:cNvSpPr txBox="1"/>
            <p:nvPr/>
          </p:nvSpPr>
          <p:spPr>
            <a:xfrm>
              <a:off x="467544" y="1052736"/>
              <a:ext cx="1656183" cy="116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>
                  <a:solidFill>
                    <a:srgbClr val="FF0000"/>
                  </a:solidFill>
                </a:rPr>
                <a:t>v</a:t>
              </a:r>
              <a:r>
                <a:rPr lang="fr-FR" sz="1200" smtClean="0">
                  <a:solidFill>
                    <a:srgbClr val="FF0000"/>
                  </a:solidFill>
                </a:rPr>
                <a:t>=0.1m/s</a:t>
              </a:r>
              <a:endParaRPr lang="fr-FR" sz="1200">
                <a:solidFill>
                  <a:srgbClr val="FF0000"/>
                </a:solidFill>
              </a:endParaRPr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412952" y="1013248"/>
              <a:ext cx="1813067" cy="69453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204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23528" y="2996952"/>
            <a:ext cx="7488832" cy="7920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prstClr val="black"/>
                </a:solidFill>
              </a:rPr>
              <a:t>3.Thermal </a:t>
            </a:r>
            <a:r>
              <a:rPr lang="fr-FR" sz="3200" dirty="0" err="1" smtClean="0">
                <a:solidFill>
                  <a:prstClr val="black"/>
                </a:solidFill>
              </a:rPr>
              <a:t>characterisation</a:t>
            </a:r>
            <a:endParaRPr lang="fr-FR" sz="3200" dirty="0" smtClean="0">
              <a:solidFill>
                <a:prstClr val="black"/>
              </a:solidFill>
            </a:endParaRPr>
          </a:p>
          <a:p>
            <a:pPr algn="just"/>
            <a:endParaRPr lang="fr-FR" sz="3200" dirty="0">
              <a:solidFill>
                <a:prstClr val="black"/>
              </a:solidFill>
            </a:endParaRPr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solidFill>
                  <a:prstClr val="black"/>
                </a:solidFill>
              </a:rPr>
              <a:t>Anna DUPLEIX – </a:t>
            </a:r>
            <a:r>
              <a:rPr lang="fr-FR" sz="1600" dirty="0" err="1" smtClean="0">
                <a:solidFill>
                  <a:prstClr val="black"/>
                </a:solidFill>
              </a:rPr>
              <a:t>PhD</a:t>
            </a:r>
            <a:r>
              <a:rPr lang="fr-FR" sz="1600" dirty="0" smtClean="0">
                <a:solidFill>
                  <a:prstClr val="black"/>
                </a:solidFill>
              </a:rPr>
              <a:t> Candidate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 anna.dupleix@ensam.eu</a:t>
            </a:r>
          </a:p>
        </p:txBody>
      </p:sp>
    </p:spTree>
    <p:extLst>
      <p:ext uri="{BB962C8B-B14F-4D97-AF65-F5344CB8AC3E}">
        <p14:creationId xmlns:p14="http://schemas.microsoft.com/office/powerpoint/2010/main" val="18801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052736" y="116632"/>
            <a:ext cx="7776000" cy="468000"/>
          </a:xfrm>
        </p:spPr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transient</a:t>
            </a:r>
            <a:r>
              <a:rPr lang="fi-FI" dirty="0" smtClean="0"/>
              <a:t> </a:t>
            </a:r>
            <a:r>
              <a:rPr lang="fi-FI" dirty="0" err="1" smtClean="0"/>
              <a:t>HotDisk</a:t>
            </a:r>
            <a:r>
              <a:rPr lang="fi-FI" dirty="0" smtClean="0"/>
              <a:t> </a:t>
            </a:r>
            <a:r>
              <a:rPr lang="fi-FI" dirty="0" err="1" smtClean="0"/>
              <a:t>method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62" y="436393"/>
            <a:ext cx="4657844" cy="349666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/>
          <a:stretch/>
        </p:blipFill>
        <p:spPr bwMode="auto">
          <a:xfrm>
            <a:off x="509623" y="1772816"/>
            <a:ext cx="198704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54746" y="6021288"/>
            <a:ext cx="6189989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80" name="Group 79"/>
          <p:cNvGrpSpPr/>
          <p:nvPr/>
        </p:nvGrpSpPr>
        <p:grpSpPr>
          <a:xfrm>
            <a:off x="375712" y="3977303"/>
            <a:ext cx="7475930" cy="2675409"/>
            <a:chOff x="770479" y="331656"/>
            <a:chExt cx="7698338" cy="3922177"/>
          </a:xfrm>
        </p:grpSpPr>
        <p:sp>
          <p:nvSpPr>
            <p:cNvPr id="81" name="Rectangle 80"/>
            <p:cNvSpPr/>
            <p:nvPr/>
          </p:nvSpPr>
          <p:spPr>
            <a:xfrm rot="5400000">
              <a:off x="796475" y="1093634"/>
              <a:ext cx="1214346" cy="432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5400000">
              <a:off x="647147" y="1241846"/>
              <a:ext cx="1214346" cy="135631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979711" y="332656"/>
              <a:ext cx="1592562" cy="3087554"/>
              <a:chOff x="1979711" y="332656"/>
              <a:chExt cx="1592562" cy="3087554"/>
            </a:xfrm>
          </p:grpSpPr>
          <p:sp>
            <p:nvSpPr>
              <p:cNvPr id="140" name="Rectangle 139"/>
              <p:cNvSpPr/>
              <p:nvPr/>
            </p:nvSpPr>
            <p:spPr>
              <a:xfrm rot="5400000">
                <a:off x="1876594" y="805602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5400000">
                <a:off x="1876594" y="2307981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5400000">
                <a:off x="1516555" y="1165645"/>
                <a:ext cx="1214346" cy="2880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5400000">
                <a:off x="1440355" y="2745221"/>
                <a:ext cx="1214346" cy="1356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187351" y="332656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At t</a:t>
                </a:r>
                <a:r>
                  <a:rPr lang="fi-FI" sz="1400" baseline="-25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fi-FI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267744" y="1124995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dirty="0" err="1" smtClean="0">
                    <a:latin typeface="Times New Roman" pitchFamily="18" charset="0"/>
                    <a:cs typeface="Times New Roman" pitchFamily="18" charset="0"/>
                  </a:rPr>
                  <a:t>High</a:t>
                </a:r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b="1" dirty="0" smtClean="0">
                    <a:latin typeface="Times New Roman" pitchFamily="18" charset="0"/>
                    <a:cs typeface="Times New Roman" pitchFamily="18" charset="0"/>
                  </a:rPr>
                  <a:t>λ</a:t>
                </a:r>
                <a:endParaRPr lang="fi-FI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2267744" y="2627371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dirty="0" err="1" smtClean="0">
                    <a:latin typeface="Times New Roman" pitchFamily="18" charset="0"/>
                    <a:cs typeface="Times New Roman" pitchFamily="18" charset="0"/>
                  </a:rPr>
                  <a:t>Low</a:t>
                </a:r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b="1" dirty="0" smtClean="0">
                    <a:latin typeface="Times New Roman" pitchFamily="18" charset="0"/>
                    <a:cs typeface="Times New Roman" pitchFamily="18" charset="0"/>
                  </a:rPr>
                  <a:t>λ</a:t>
                </a:r>
                <a:endParaRPr lang="fi-FI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3635896" y="331656"/>
              <a:ext cx="1592561" cy="3087554"/>
              <a:chOff x="1979711" y="332656"/>
              <a:chExt cx="1592561" cy="3087554"/>
            </a:xfrm>
          </p:grpSpPr>
          <p:sp>
            <p:nvSpPr>
              <p:cNvPr id="133" name="Rectangle 132"/>
              <p:cNvSpPr/>
              <p:nvPr/>
            </p:nvSpPr>
            <p:spPr>
              <a:xfrm rot="5400000">
                <a:off x="1876594" y="805602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 rot="5400000">
                <a:off x="1876594" y="2307981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5400000">
                <a:off x="1588562" y="1165645"/>
                <a:ext cx="1214346" cy="2880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5400000">
                <a:off x="2240826" y="2745221"/>
                <a:ext cx="1214346" cy="1356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979712" y="332656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At t &gt; t</a:t>
                </a:r>
                <a:r>
                  <a:rPr lang="fi-FI" sz="1400" baseline="-25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fi-FI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267743" y="1124995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smtClean="0">
                    <a:latin typeface="Times New Roman" pitchFamily="18" charset="0"/>
                    <a:cs typeface="Times New Roman" pitchFamily="18" charset="0"/>
                  </a:rPr>
                  <a:t>Low </a:t>
                </a:r>
                <a:r>
                  <a:rPr lang="el-GR" sz="1400" b="1" smtClean="0">
                    <a:latin typeface="Times New Roman" pitchFamily="18" charset="0"/>
                    <a:cs typeface="Times New Roman" pitchFamily="18" charset="0"/>
                  </a:rPr>
                  <a:t>κ</a:t>
                </a:r>
                <a:endParaRPr lang="fi-FI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1979711" y="2627371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err="1" smtClean="0">
                    <a:latin typeface="Times New Roman" pitchFamily="18" charset="0"/>
                    <a:cs typeface="Times New Roman" pitchFamily="18" charset="0"/>
                  </a:rPr>
                  <a:t>High</a:t>
                </a:r>
                <a:r>
                  <a:rPr lang="fi-FI" sz="140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b="1" dirty="0">
                    <a:latin typeface="Times New Roman" pitchFamily="18" charset="0"/>
                    <a:cs typeface="Times New Roman" pitchFamily="18" charset="0"/>
                  </a:rPr>
                  <a:t>κ</a:t>
                </a:r>
                <a:endParaRPr lang="fi-FI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5" name="Rectangle 84"/>
            <p:cNvSpPr/>
            <p:nvPr/>
          </p:nvSpPr>
          <p:spPr>
            <a:xfrm rot="5400000">
              <a:off x="796475" y="2597011"/>
              <a:ext cx="1214346" cy="432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 rot="5400000">
              <a:off x="796474" y="2595013"/>
              <a:ext cx="1214346" cy="432050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2980291" y="620688"/>
              <a:ext cx="1" cy="2916000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1979712" y="620688"/>
              <a:ext cx="1" cy="2916000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5292080" y="700485"/>
              <a:ext cx="1656184" cy="2717725"/>
              <a:chOff x="1979711" y="702485"/>
              <a:chExt cx="1656184" cy="2717725"/>
            </a:xfrm>
          </p:grpSpPr>
          <p:sp>
            <p:nvSpPr>
              <p:cNvPr id="128" name="Rectangle 127"/>
              <p:cNvSpPr/>
              <p:nvPr/>
            </p:nvSpPr>
            <p:spPr>
              <a:xfrm rot="5400000">
                <a:off x="1876594" y="805602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rot="5400000">
                <a:off x="1876594" y="2307981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 rot="5400000">
                <a:off x="1588562" y="1165645"/>
                <a:ext cx="1214346" cy="2880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 rot="5400000">
                <a:off x="2240826" y="2745221"/>
                <a:ext cx="1214346" cy="1356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331366" y="1464549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dirty="0" err="1" smtClean="0">
                    <a:latin typeface="Times New Roman" pitchFamily="18" charset="0"/>
                    <a:cs typeface="Times New Roman" pitchFamily="18" charset="0"/>
                  </a:rPr>
                  <a:t>Low</a:t>
                </a:r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i-FI" sz="1400" b="1" dirty="0" smtClean="0">
                    <a:latin typeface="Times New Roman" pitchFamily="18" charset="0"/>
                    <a:cs typeface="Times New Roman" pitchFamily="18" charset="0"/>
                  </a:rPr>
                  <a:t>Cp</a:t>
                </a:r>
                <a:endParaRPr lang="fi-FI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6876256" y="699485"/>
              <a:ext cx="1592561" cy="2717725"/>
              <a:chOff x="1979711" y="702485"/>
              <a:chExt cx="1592561" cy="2717725"/>
            </a:xfrm>
          </p:grpSpPr>
          <p:sp>
            <p:nvSpPr>
              <p:cNvPr id="123" name="Rectangle 122"/>
              <p:cNvSpPr/>
              <p:nvPr/>
            </p:nvSpPr>
            <p:spPr>
              <a:xfrm rot="5400000">
                <a:off x="1876594" y="805602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5400000">
                <a:off x="1876594" y="2307981"/>
                <a:ext cx="1214346" cy="10081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5400000">
                <a:off x="1588562" y="1165645"/>
                <a:ext cx="1214346" cy="2880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5400000">
                <a:off x="2240826" y="2745221"/>
                <a:ext cx="1214346" cy="135631"/>
              </a:xfrm>
              <a:prstGeom prst="rect">
                <a:avLst/>
              </a:prstGeom>
              <a:pattFill prst="zigZ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267743" y="1540047"/>
                <a:ext cx="1304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400" dirty="0" err="1" smtClean="0">
                    <a:latin typeface="Times New Roman" pitchFamily="18" charset="0"/>
                    <a:cs typeface="Times New Roman" pitchFamily="18" charset="0"/>
                  </a:rPr>
                  <a:t>High</a:t>
                </a:r>
                <a:r>
                  <a:rPr lang="fi-FI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i-FI" sz="1400" b="1" dirty="0" smtClean="0">
                    <a:latin typeface="Times New Roman" pitchFamily="18" charset="0"/>
                    <a:cs typeface="Times New Roman" pitchFamily="18" charset="0"/>
                  </a:rPr>
                  <a:t>Cp</a:t>
                </a:r>
                <a:endParaRPr lang="fi-FI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1" name="Straight Arrow Connector 90"/>
            <p:cNvCxnSpPr/>
            <p:nvPr/>
          </p:nvCxnSpPr>
          <p:spPr>
            <a:xfrm flipV="1">
              <a:off x="6876256" y="1484784"/>
              <a:ext cx="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5290819" y="2916208"/>
              <a:ext cx="0" cy="504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6876256" y="3212976"/>
              <a:ext cx="0" cy="2110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4716016" y="883459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T(K)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60032" y="1700808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0 K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5290819" y="2924944"/>
              <a:ext cx="100937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891765" y="3212976"/>
              <a:ext cx="100937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 flipV="1">
              <a:off x="5290819" y="1052736"/>
              <a:ext cx="1261" cy="8553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292080" y="1052736"/>
              <a:ext cx="100937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874995" y="1484784"/>
              <a:ext cx="100937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 rot="5400000">
              <a:off x="723754" y="2673814"/>
              <a:ext cx="1214346" cy="288031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chemeClr val="bg1">
                  <a:lumMod val="75000"/>
                </a:schemeClr>
              </a:bgClr>
            </a:patt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5400000">
              <a:off x="868484" y="1177442"/>
              <a:ext cx="1214346" cy="288031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>
              <a:off x="1254320" y="1584392"/>
              <a:ext cx="0" cy="2124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1254320" y="3060392"/>
              <a:ext cx="0" cy="648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70479" y="3609669"/>
              <a:ext cx="1137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Remaining</a:t>
              </a:r>
              <a:endParaRPr lang="fi-FI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heat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979711" y="3616499"/>
              <a:ext cx="10272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Heat</a:t>
              </a:r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rate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835696" y="1955007"/>
              <a:ext cx="1296144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75763" y="1895916"/>
              <a:ext cx="6639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T(K)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555776" y="1897416"/>
              <a:ext cx="82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T+1(K)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635897" y="3616499"/>
              <a:ext cx="1008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Heat</a:t>
              </a:r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speed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00192" y="1146230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T(K)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435823" y="1660165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0 K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707631" y="2730406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T(K)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851647" y="3162454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0 K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276858" y="2802414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T(K)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420874" y="3182852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0 K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292080" y="3008565"/>
              <a:ext cx="1304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Low</a:t>
              </a:r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 Cp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716016" y="2078688"/>
              <a:ext cx="3672408" cy="1845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150995" y="3630436"/>
              <a:ext cx="25935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Heat</a:t>
              </a:r>
              <a:r>
                <a:rPr lang="fi-FI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i-FI" sz="1400" dirty="0" err="1" smtClean="0">
                  <a:latin typeface="Times New Roman" pitchFamily="18" charset="0"/>
                  <a:cs typeface="Times New Roman" pitchFamily="18" charset="0"/>
                </a:rPr>
                <a:t>storage</a:t>
              </a:r>
              <a:endParaRPr lang="fi-FI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931454" y="3913311"/>
              <a:ext cx="1683480" cy="340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dirty="0" err="1" smtClean="0">
                  <a:latin typeface="Times New Roman" pitchFamily="18" charset="0"/>
                  <a:cs typeface="Times New Roman" pitchFamily="18" charset="0"/>
                </a:rPr>
                <a:t>Conductivity</a:t>
              </a:r>
              <a:r>
                <a:rPr lang="fi-FI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λ</a:t>
              </a:r>
              <a:endParaRPr lang="fi-FI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TextBox 10"/>
            <p:cNvSpPr txBox="1"/>
            <p:nvPr/>
          </p:nvSpPr>
          <p:spPr>
            <a:xfrm>
              <a:off x="3614934" y="3913311"/>
              <a:ext cx="131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smtClean="0">
                  <a:latin typeface="Times New Roman" pitchFamily="18" charset="0"/>
                  <a:cs typeface="Times New Roman" pitchFamily="18" charset="0"/>
                </a:rPr>
                <a:t>Diffusivity </a:t>
              </a:r>
              <a:r>
                <a:rPr lang="el-GR" sz="1400" b="1" smtClean="0">
                  <a:latin typeface="Times New Roman" pitchFamily="18" charset="0"/>
                  <a:cs typeface="Times New Roman" pitchFamily="18" charset="0"/>
                </a:rPr>
                <a:t>κ</a:t>
              </a:r>
              <a:endParaRPr lang="fi-FI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TextBox 10"/>
            <p:cNvSpPr txBox="1"/>
            <p:nvPr/>
          </p:nvSpPr>
          <p:spPr>
            <a:xfrm>
              <a:off x="5724128" y="3913311"/>
              <a:ext cx="2160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b="1" smtClean="0">
                  <a:latin typeface="Times New Roman" pitchFamily="18" charset="0"/>
                  <a:cs typeface="Times New Roman" pitchFamily="18" charset="0"/>
                </a:rPr>
                <a:t>Heat Capacity Cp</a:t>
              </a:r>
              <a:endParaRPr lang="fi-FI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Transversal</a:t>
            </a:r>
            <a:r>
              <a:rPr lang="fi-FI" dirty="0" smtClean="0"/>
              <a:t> </a:t>
            </a:r>
            <a:r>
              <a:rPr lang="fi-FI" dirty="0" err="1" smtClean="0"/>
              <a:t>conductivity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3" y="908720"/>
            <a:ext cx="7655056" cy="50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capacity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" y="908720"/>
            <a:ext cx="7884368" cy="51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Diffusivity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7424075" cy="48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23528" y="2996952"/>
            <a:ext cx="7488832" cy="7920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prstClr val="black"/>
                </a:solidFill>
              </a:rPr>
              <a:t>4. Future </a:t>
            </a:r>
            <a:r>
              <a:rPr lang="fr-FR" sz="3200" dirty="0" err="1" smtClean="0">
                <a:solidFill>
                  <a:prstClr val="black"/>
                </a:solidFill>
              </a:rPr>
              <a:t>Work</a:t>
            </a:r>
            <a:endParaRPr lang="fr-FR" sz="3200" dirty="0" smtClean="0">
              <a:solidFill>
                <a:prstClr val="black"/>
              </a:solidFill>
            </a:endParaRPr>
          </a:p>
          <a:p>
            <a:pPr algn="just"/>
            <a:endParaRPr lang="fr-FR" sz="3200" dirty="0">
              <a:solidFill>
                <a:prstClr val="black"/>
              </a:solidFill>
            </a:endParaRPr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solidFill>
                  <a:prstClr val="black"/>
                </a:solidFill>
              </a:rPr>
              <a:t>Anna DUPLEIX – </a:t>
            </a:r>
            <a:r>
              <a:rPr lang="fr-FR" sz="1600" dirty="0" err="1" smtClean="0">
                <a:solidFill>
                  <a:prstClr val="black"/>
                </a:solidFill>
              </a:rPr>
              <a:t>PhD</a:t>
            </a:r>
            <a:r>
              <a:rPr lang="fr-FR" sz="1600" dirty="0" smtClean="0">
                <a:solidFill>
                  <a:prstClr val="black"/>
                </a:solidFill>
              </a:rPr>
              <a:t> Candidate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 anna.dupleix@ensam.eu</a:t>
            </a:r>
          </a:p>
        </p:txBody>
      </p:sp>
    </p:spTree>
    <p:extLst>
      <p:ext uri="{BB962C8B-B14F-4D97-AF65-F5344CB8AC3E}">
        <p14:creationId xmlns:p14="http://schemas.microsoft.com/office/powerpoint/2010/main" val="18801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09889" y="1484784"/>
            <a:ext cx="7488832" cy="4176464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sz="3200" b="1" dirty="0" smtClean="0"/>
              <a:t>Plan</a:t>
            </a:r>
            <a:endParaRPr lang="fr-FR" sz="3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3200" dirty="0" smtClean="0"/>
              <a:t>The </a:t>
            </a:r>
            <a:r>
              <a:rPr lang="fr-FR" sz="3200" dirty="0" err="1" smtClean="0"/>
              <a:t>project</a:t>
            </a:r>
            <a:r>
              <a:rPr lang="fr-FR" sz="3200" dirty="0" smtClean="0"/>
              <a:t> </a:t>
            </a:r>
            <a:r>
              <a:rPr lang="fr-FR" sz="3200" dirty="0" err="1" smtClean="0"/>
              <a:t>idea</a:t>
            </a:r>
            <a:endParaRPr lang="fr-FR" sz="3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3200" dirty="0" err="1" smtClean="0"/>
              <a:t>Heating</a:t>
            </a:r>
            <a:r>
              <a:rPr lang="fr-FR" sz="3200" dirty="0" smtClean="0"/>
              <a:t> </a:t>
            </a:r>
            <a:r>
              <a:rPr lang="fr-FR" sz="3200" dirty="0" err="1" smtClean="0"/>
              <a:t>temperatures</a:t>
            </a:r>
            <a:endParaRPr lang="fr-FR" sz="3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3200" dirty="0" err="1" smtClean="0"/>
              <a:t>Modelling</a:t>
            </a:r>
            <a:r>
              <a:rPr lang="fr-FR" sz="3200" dirty="0" smtClean="0"/>
              <a:t> </a:t>
            </a:r>
            <a:r>
              <a:rPr lang="fr-FR" sz="3200" dirty="0" err="1" smtClean="0"/>
              <a:t>principles</a:t>
            </a:r>
            <a:endParaRPr lang="fr-FR" sz="3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3200" dirty="0" smtClean="0"/>
              <a:t>Thermal </a:t>
            </a:r>
            <a:r>
              <a:rPr lang="fr-FR" sz="3200" dirty="0" err="1" smtClean="0"/>
              <a:t>characterisation</a:t>
            </a:r>
            <a:r>
              <a:rPr lang="fr-FR" sz="3200" dirty="0" smtClean="0"/>
              <a:t> </a:t>
            </a:r>
            <a:r>
              <a:rPr lang="fr-FR" sz="3200" dirty="0" err="1" smtClean="0"/>
              <a:t>results</a:t>
            </a:r>
            <a:endParaRPr lang="fr-FR" sz="32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3200" dirty="0" smtClean="0"/>
              <a:t>Future </a:t>
            </a:r>
            <a:r>
              <a:rPr lang="fr-FR" sz="3200" dirty="0" err="1" smtClean="0"/>
              <a:t>work</a:t>
            </a:r>
            <a:endParaRPr lang="fr-FR" sz="3200" dirty="0" smtClean="0"/>
          </a:p>
          <a:p>
            <a:pPr algn="just"/>
            <a:endParaRPr lang="fr-FR" sz="3200" dirty="0" smtClean="0"/>
          </a:p>
          <a:p>
            <a:pPr algn="just"/>
            <a:endParaRPr lang="fr-FR" sz="3200" dirty="0"/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Anna DUPLEIX – </a:t>
            </a:r>
            <a:r>
              <a:rPr lang="fr-FR" sz="1600" dirty="0" err="1" smtClean="0"/>
              <a:t>PhD</a:t>
            </a:r>
            <a:r>
              <a:rPr lang="fr-FR" sz="1600" dirty="0" smtClean="0"/>
              <a:t> Candidate</a:t>
            </a:r>
          </a:p>
          <a:p>
            <a:r>
              <a:rPr lang="fr-FR" sz="1600" dirty="0" smtClean="0"/>
              <a:t> anna.dupleix@ensam.eu</a:t>
            </a:r>
          </a:p>
        </p:txBody>
      </p:sp>
    </p:spTree>
    <p:extLst>
      <p:ext uri="{BB962C8B-B14F-4D97-AF65-F5344CB8AC3E}">
        <p14:creationId xmlns:p14="http://schemas.microsoft.com/office/powerpoint/2010/main" val="281932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20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179512" y="-828856"/>
            <a:ext cx="7704856" cy="7229929"/>
            <a:chOff x="179512" y="-828856"/>
            <a:chExt cx="7704856" cy="7229929"/>
          </a:xfrm>
        </p:grpSpPr>
        <p:sp>
          <p:nvSpPr>
            <p:cNvPr id="10" name="ZoneTexte 9"/>
            <p:cNvSpPr txBox="1"/>
            <p:nvPr/>
          </p:nvSpPr>
          <p:spPr>
            <a:xfrm rot="16200000">
              <a:off x="3801726" y="1793881"/>
              <a:ext cx="5553251" cy="3077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fr-FR" sz="1400" dirty="0" err="1" smtClean="0"/>
                <a:t>Technical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feasibility</a:t>
              </a:r>
              <a:endParaRPr lang="fr-FR" sz="1400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79512" y="-2956"/>
              <a:ext cx="7704856" cy="6404029"/>
              <a:chOff x="179512" y="-2956"/>
              <a:chExt cx="7704856" cy="6404029"/>
            </a:xfrm>
          </p:grpSpPr>
          <p:cxnSp>
            <p:nvCxnSpPr>
              <p:cNvPr id="12" name="Connecteur droit 11"/>
              <p:cNvCxnSpPr/>
              <p:nvPr/>
            </p:nvCxnSpPr>
            <p:spPr>
              <a:xfrm flipH="1">
                <a:off x="1696047" y="1234122"/>
                <a:ext cx="3257" cy="61070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971600" y="620688"/>
                <a:ext cx="6192688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" name="Connecteur droit avec flèche 13"/>
              <p:cNvCxnSpPr/>
              <p:nvPr/>
            </p:nvCxnSpPr>
            <p:spPr>
              <a:xfrm flipV="1">
                <a:off x="2915816" y="3369097"/>
                <a:ext cx="576000" cy="204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2850244" y="3034264"/>
                <a:ext cx="6857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Values</a:t>
                </a:r>
                <a:endParaRPr lang="fr-FR" sz="1400" b="1" dirty="0"/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>
                <a:off x="4139952" y="1844824"/>
                <a:ext cx="3877" cy="101928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0800000">
                <a:off x="1697676" y="1844824"/>
                <a:ext cx="2442276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2143910" y="1569002"/>
                <a:ext cx="159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 smtClean="0"/>
                  <a:t>Specifications</a:t>
                </a:r>
                <a:endParaRPr lang="fr-FR" sz="1400" b="1" dirty="0"/>
              </a:p>
            </p:txBody>
          </p:sp>
          <p:cxnSp>
            <p:nvCxnSpPr>
              <p:cNvPr id="19" name="Connecteur droit 18"/>
              <p:cNvCxnSpPr/>
              <p:nvPr/>
            </p:nvCxnSpPr>
            <p:spPr>
              <a:xfrm flipH="1" flipV="1">
                <a:off x="6737943" y="892879"/>
                <a:ext cx="8680" cy="247257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5508104" y="1369931"/>
                <a:ext cx="0" cy="17280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 rot="16200000">
                <a:off x="4589634" y="2006365"/>
                <a:ext cx="159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 smtClean="0"/>
                  <a:t>Requirements</a:t>
                </a:r>
                <a:endParaRPr lang="fr-FR" sz="1400" b="1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 rot="16200000">
                <a:off x="5620923" y="4468311"/>
                <a:ext cx="19543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/>
                  <a:t>Economical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feasibility</a:t>
                </a:r>
                <a:endParaRPr lang="fr-FR" sz="1400" dirty="0"/>
              </a:p>
            </p:txBody>
          </p:sp>
          <p:grpSp>
            <p:nvGrpSpPr>
              <p:cNvPr id="23" name="Groupe 22"/>
              <p:cNvGrpSpPr/>
              <p:nvPr/>
            </p:nvGrpSpPr>
            <p:grpSpPr>
              <a:xfrm>
                <a:off x="179512" y="-2956"/>
                <a:ext cx="7704856" cy="6404029"/>
                <a:chOff x="179512" y="-2956"/>
                <a:chExt cx="7704856" cy="6404029"/>
              </a:xfrm>
            </p:grpSpPr>
            <p:grpSp>
              <p:nvGrpSpPr>
                <p:cNvPr id="24" name="Groupe 23"/>
                <p:cNvGrpSpPr/>
                <p:nvPr/>
              </p:nvGrpSpPr>
              <p:grpSpPr>
                <a:xfrm>
                  <a:off x="179512" y="-2956"/>
                  <a:ext cx="7704856" cy="5952236"/>
                  <a:chOff x="179512" y="-2956"/>
                  <a:chExt cx="7704856" cy="5952236"/>
                </a:xfrm>
              </p:grpSpPr>
              <p:cxnSp>
                <p:nvCxnSpPr>
                  <p:cNvPr id="27" name="Connecteur droit 26"/>
                  <p:cNvCxnSpPr/>
                  <p:nvPr/>
                </p:nvCxnSpPr>
                <p:spPr>
                  <a:xfrm flipH="1">
                    <a:off x="2410816" y="892877"/>
                    <a:ext cx="4320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necteur droit 27"/>
                  <p:cNvCxnSpPr/>
                  <p:nvPr/>
                </p:nvCxnSpPr>
                <p:spPr>
                  <a:xfrm rot="10800000">
                    <a:off x="779967" y="892878"/>
                    <a:ext cx="1630849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cteur droit 28"/>
                  <p:cNvCxnSpPr/>
                  <p:nvPr/>
                </p:nvCxnSpPr>
                <p:spPr>
                  <a:xfrm rot="10800000">
                    <a:off x="786652" y="5563302"/>
                    <a:ext cx="5940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cteur droit 29"/>
                  <p:cNvCxnSpPr>
                    <a:stCxn id="32" idx="1"/>
                    <a:endCxn id="31" idx="3"/>
                  </p:cNvCxnSpPr>
                  <p:nvPr/>
                </p:nvCxnSpPr>
                <p:spPr>
                  <a:xfrm rot="10800000">
                    <a:off x="714658" y="3374874"/>
                    <a:ext cx="61363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179512" y="3197349"/>
                    <a:ext cx="535146" cy="3550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r>
                      <a:rPr lang="fr-FR" sz="1400" dirty="0" smtClean="0"/>
                      <a:t>Start</a:t>
                    </a:r>
                    <a:endParaRPr lang="fr-FR" sz="1400" dirty="0"/>
                  </a:p>
                </p:txBody>
              </p:sp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6851048" y="3194836"/>
                    <a:ext cx="1033320" cy="3600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r>
                      <a:rPr lang="fr-FR" sz="1400" dirty="0" smtClean="0"/>
                      <a:t>Conclusion</a:t>
                    </a:r>
                  </a:p>
                </p:txBody>
              </p:sp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3419872" y="5082361"/>
                    <a:ext cx="2194476" cy="738664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txBody>
                  <a:bodyPr wrap="square" rtlCol="0" anchor="ctr"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sz="1400"/>
                    </a:lvl1pPr>
                  </a:lstStyle>
                  <a:p>
                    <a:r>
                      <a:rPr lang="fr-FR" dirty="0" err="1"/>
                      <a:t>Economical</a:t>
                    </a:r>
                    <a:r>
                      <a:rPr lang="fr-FR" dirty="0"/>
                      <a:t> </a:t>
                    </a:r>
                    <a:r>
                      <a:rPr lang="fr-FR" dirty="0" err="1"/>
                      <a:t>study</a:t>
                    </a:r>
                    <a:r>
                      <a:rPr lang="fr-FR" dirty="0"/>
                      <a:t> of </a:t>
                    </a:r>
                    <a:r>
                      <a:rPr lang="fr-FR" dirty="0" err="1"/>
                      <a:t>embedded</a:t>
                    </a:r>
                    <a:r>
                      <a:rPr lang="fr-FR" dirty="0"/>
                      <a:t> IR </a:t>
                    </a:r>
                    <a:r>
                      <a:rPr lang="fr-FR" dirty="0" err="1"/>
                      <a:t>heating</a:t>
                    </a:r>
                    <a:r>
                      <a:rPr lang="fr-FR" dirty="0"/>
                      <a:t> system</a:t>
                    </a:r>
                    <a:endParaRPr lang="fr-FR" dirty="0"/>
                  </a:p>
                </p:txBody>
              </p:sp>
              <p:grpSp>
                <p:nvGrpSpPr>
                  <p:cNvPr id="34" name="Groupe 21"/>
                  <p:cNvGrpSpPr/>
                  <p:nvPr/>
                </p:nvGrpSpPr>
                <p:grpSpPr>
                  <a:xfrm>
                    <a:off x="1500449" y="415824"/>
                    <a:ext cx="4736414" cy="3429323"/>
                    <a:chOff x="1639235" y="552584"/>
                    <a:chExt cx="5750443" cy="3595355"/>
                  </a:xfrm>
                </p:grpSpPr>
                <p:sp>
                  <p:nvSpPr>
                    <p:cNvPr id="48" name="ZoneTexte 12"/>
                    <p:cNvSpPr txBox="1"/>
                    <p:nvPr/>
                  </p:nvSpPr>
                  <p:spPr>
                    <a:xfrm>
                      <a:off x="4069593" y="3145495"/>
                      <a:ext cx="1584177" cy="1000300"/>
                    </a:xfrm>
                    <a:prstGeom prst="rect">
                      <a:avLst/>
                    </a:prstGeom>
                    <a:pattFill prst="lt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Modelling</a:t>
                      </a:r>
                      <a:r>
                        <a:rPr lang="fr-FR" sz="1400" dirty="0" smtClean="0"/>
                        <a:t> IR </a:t>
                      </a:r>
                      <a:r>
                        <a:rPr lang="fr-FR" sz="1400" dirty="0" err="1" smtClean="0"/>
                        <a:t>heat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transfer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during</a:t>
                      </a:r>
                      <a:r>
                        <a:rPr lang="fr-FR" sz="1400" dirty="0" smtClean="0"/>
                        <a:t> peeling process</a:t>
                      </a:r>
                      <a:r>
                        <a:rPr lang="fr-FR" sz="1400" baseline="30000" dirty="0"/>
                        <a:t>2</a:t>
                      </a:r>
                    </a:p>
                  </p:txBody>
                </p:sp>
                <p:sp>
                  <p:nvSpPr>
                    <p:cNvPr id="49" name="ZoneTexte 48"/>
                    <p:cNvSpPr txBox="1"/>
                    <p:nvPr/>
                  </p:nvSpPr>
                  <p:spPr>
                    <a:xfrm>
                      <a:off x="5707539" y="552584"/>
                      <a:ext cx="1584176" cy="100030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rgbClr val="FF0000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Validating</a:t>
                      </a:r>
                      <a:r>
                        <a:rPr lang="fr-FR" sz="1400" dirty="0" smtClean="0"/>
                        <a:t> tests on </a:t>
                      </a:r>
                      <a:r>
                        <a:rPr lang="fr-FR" sz="1400" dirty="0" err="1" smtClean="0"/>
                        <a:t>embedded</a:t>
                      </a:r>
                      <a:r>
                        <a:rPr lang="fr-FR" sz="1400" dirty="0" smtClean="0"/>
                        <a:t> IR </a:t>
                      </a:r>
                      <a:r>
                        <a:rPr lang="fr-FR" sz="1400" dirty="0" err="1" smtClean="0"/>
                        <a:t>heating</a:t>
                      </a:r>
                      <a:r>
                        <a:rPr lang="fr-FR" sz="1400" dirty="0" smtClean="0"/>
                        <a:t> system</a:t>
                      </a:r>
                      <a:endParaRPr lang="fr-FR" sz="1400" dirty="0"/>
                    </a:p>
                  </p:txBody>
                </p:sp>
                <p:sp>
                  <p:nvSpPr>
                    <p:cNvPr id="50" name="ZoneTexte 49"/>
                    <p:cNvSpPr txBox="1"/>
                    <p:nvPr/>
                  </p:nvSpPr>
                  <p:spPr>
                    <a:xfrm>
                      <a:off x="5805502" y="3362790"/>
                      <a:ext cx="1584176" cy="7744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rgbClr val="FF0000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>
                      <a:defPPr>
                        <a:defRPr lang="fr-FR"/>
                      </a:defPPr>
                      <a:lvl1pPr algn="ctr">
                        <a:defRPr sz="1400"/>
                      </a:lvl1pPr>
                    </a:lstStyle>
                    <a:p>
                      <a:r>
                        <a:rPr lang="fr-FR" dirty="0"/>
                        <a:t>Optimisation of IR </a:t>
                      </a:r>
                      <a:r>
                        <a:rPr lang="fr-FR" dirty="0" err="1"/>
                        <a:t>heating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parameters</a:t>
                      </a:r>
                      <a:r>
                        <a:rPr lang="fr-FR" dirty="0"/>
                        <a:t> </a:t>
                      </a:r>
                      <a:endParaRPr lang="fr-FR" dirty="0"/>
                    </a:p>
                  </p:txBody>
                </p:sp>
                <p:sp>
                  <p:nvSpPr>
                    <p:cNvPr id="51" name="ZoneTexte 11"/>
                    <p:cNvSpPr txBox="1"/>
                    <p:nvPr/>
                  </p:nvSpPr>
                  <p:spPr>
                    <a:xfrm>
                      <a:off x="1639235" y="3147639"/>
                      <a:ext cx="1728192" cy="1000300"/>
                    </a:xfrm>
                    <a:prstGeom prst="rect">
                      <a:avLst/>
                    </a:prstGeom>
                    <a:pattFill prst="lt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Characterisation</a:t>
                      </a:r>
                      <a:r>
                        <a:rPr lang="fr-FR" sz="1400" dirty="0" smtClean="0"/>
                        <a:t> of </a:t>
                      </a:r>
                      <a:r>
                        <a:rPr lang="fr-FR" sz="1400" dirty="0" err="1" smtClean="0"/>
                        <a:t>wood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behaviour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under</a:t>
                      </a:r>
                      <a:r>
                        <a:rPr lang="fr-FR" sz="1400" dirty="0" smtClean="0"/>
                        <a:t> IR radiation</a:t>
                      </a:r>
                      <a:r>
                        <a:rPr lang="fr-FR" sz="1400" baseline="30000" dirty="0" smtClean="0"/>
                        <a:t>1</a:t>
                      </a:r>
                      <a:endParaRPr lang="fr-FR" sz="1400" baseline="30000" dirty="0"/>
                    </a:p>
                  </p:txBody>
                </p:sp>
              </p:grpSp>
              <p:grpSp>
                <p:nvGrpSpPr>
                  <p:cNvPr id="35" name="Groupe 20"/>
                  <p:cNvGrpSpPr/>
                  <p:nvPr/>
                </p:nvGrpSpPr>
                <p:grpSpPr>
                  <a:xfrm>
                    <a:off x="971600" y="-2956"/>
                    <a:ext cx="5328593" cy="2063435"/>
                    <a:chOff x="1141180" y="474005"/>
                    <a:chExt cx="6469401" cy="1862648"/>
                  </a:xfrm>
                </p:grpSpPr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1460191" y="964251"/>
                      <a:ext cx="1224136" cy="6667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smtClean="0"/>
                        <a:t>Minimum </a:t>
                      </a:r>
                      <a:r>
                        <a:rPr lang="fr-FR" sz="1400" dirty="0" err="1" smtClean="0"/>
                        <a:t>required</a:t>
                      </a:r>
                      <a:r>
                        <a:rPr lang="fr-FR" sz="1400" dirty="0" smtClean="0"/>
                        <a:t> peeling T°C</a:t>
                      </a:r>
                      <a:endParaRPr lang="fr-FR" sz="1400" dirty="0"/>
                    </a:p>
                  </p:txBody>
                </p:sp>
                <p:sp>
                  <p:nvSpPr>
                    <p:cNvPr id="44" name="ZoneTexte 43"/>
                    <p:cNvSpPr txBox="1"/>
                    <p:nvPr/>
                  </p:nvSpPr>
                  <p:spPr>
                    <a:xfrm>
                      <a:off x="3326787" y="835784"/>
                      <a:ext cx="1980220" cy="8612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rgbClr val="FF0000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Technical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development</a:t>
                      </a:r>
                      <a:r>
                        <a:rPr lang="fr-FR" sz="1400" dirty="0" smtClean="0"/>
                        <a:t> of </a:t>
                      </a:r>
                      <a:r>
                        <a:rPr lang="fr-FR" sz="1400" dirty="0" err="1" smtClean="0"/>
                        <a:t>embedded</a:t>
                      </a:r>
                      <a:r>
                        <a:rPr lang="fr-FR" sz="1400" dirty="0" smtClean="0"/>
                        <a:t> IR </a:t>
                      </a:r>
                      <a:r>
                        <a:rPr lang="fr-FR" sz="1400" dirty="0" err="1" smtClean="0"/>
                        <a:t>heating</a:t>
                      </a:r>
                      <a:r>
                        <a:rPr lang="fr-FR" sz="1400" dirty="0" smtClean="0"/>
                        <a:t> system</a:t>
                      </a:r>
                      <a:endParaRPr lang="fr-FR" sz="1400" dirty="0"/>
                    </a:p>
                  </p:txBody>
                </p:sp>
                <p:grpSp>
                  <p:nvGrpSpPr>
                    <p:cNvPr id="45" name="Groupe 19"/>
                    <p:cNvGrpSpPr/>
                    <p:nvPr/>
                  </p:nvGrpSpPr>
                  <p:grpSpPr>
                    <a:xfrm>
                      <a:off x="1141180" y="474005"/>
                      <a:ext cx="6469401" cy="1862648"/>
                      <a:chOff x="1141180" y="474005"/>
                      <a:chExt cx="6469401" cy="1862648"/>
                    </a:xfrm>
                  </p:grpSpPr>
                  <p:sp>
                    <p:nvSpPr>
                      <p:cNvPr id="46" name="Rectangle 45"/>
                      <p:cNvSpPr/>
                      <p:nvPr/>
                    </p:nvSpPr>
                    <p:spPr>
                      <a:xfrm>
                        <a:off x="1141180" y="620688"/>
                        <a:ext cx="6469401" cy="17159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7" name="ZoneTexte 46"/>
                      <p:cNvSpPr txBox="1"/>
                      <p:nvPr/>
                    </p:nvSpPr>
                    <p:spPr>
                      <a:xfrm>
                        <a:off x="1453052" y="474005"/>
                        <a:ext cx="1296943" cy="2778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400" u="sng" dirty="0" smtClean="0"/>
                          <a:t>Peeling unit</a:t>
                        </a:r>
                        <a:endParaRPr lang="fr-FR" sz="1400" u="sng" dirty="0"/>
                      </a:p>
                    </p:txBody>
                  </p:sp>
                </p:grpSp>
              </p:grpSp>
              <p:sp>
                <p:nvSpPr>
                  <p:cNvPr id="36" name="Rectangle 35"/>
                  <p:cNvSpPr/>
                  <p:nvPr/>
                </p:nvSpPr>
                <p:spPr>
                  <a:xfrm>
                    <a:off x="1403648" y="2447948"/>
                    <a:ext cx="4896544" cy="215379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1591600" y="2266533"/>
                    <a:ext cx="114165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u="sng" dirty="0" smtClean="0"/>
                      <a:t>Thermal unit</a:t>
                    </a:r>
                    <a:endParaRPr lang="fr-FR" sz="1400" u="sng" dirty="0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2410816" y="4739111"/>
                    <a:ext cx="3889376" cy="121016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2696350" y="4637947"/>
                    <a:ext cx="1371594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u="sng" dirty="0" err="1" smtClean="0"/>
                      <a:t>Economical</a:t>
                    </a:r>
                    <a:r>
                      <a:rPr lang="fr-FR" sz="1400" u="sng" dirty="0" smtClean="0"/>
                      <a:t> unit</a:t>
                    </a:r>
                    <a:endParaRPr lang="fr-FR" sz="1400" u="sng" dirty="0"/>
                  </a:p>
                </p:txBody>
              </p:sp>
              <p:cxnSp>
                <p:nvCxnSpPr>
                  <p:cNvPr id="40" name="Connecteur droit 39"/>
                  <p:cNvCxnSpPr/>
                  <p:nvPr/>
                </p:nvCxnSpPr>
                <p:spPr>
                  <a:xfrm rot="5400000">
                    <a:off x="-1562340" y="3228350"/>
                    <a:ext cx="466990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necteur droit 40"/>
                  <p:cNvCxnSpPr/>
                  <p:nvPr/>
                </p:nvCxnSpPr>
                <p:spPr>
                  <a:xfrm rot="5400000">
                    <a:off x="5652264" y="4464258"/>
                    <a:ext cx="219760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Connecteur droit avec flèche 24"/>
                <p:cNvCxnSpPr/>
                <p:nvPr/>
              </p:nvCxnSpPr>
              <p:spPr>
                <a:xfrm>
                  <a:off x="179512" y="6093296"/>
                  <a:ext cx="76320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ZoneTexte 25"/>
                <p:cNvSpPr txBox="1"/>
                <p:nvPr/>
              </p:nvSpPr>
              <p:spPr>
                <a:xfrm>
                  <a:off x="7301584" y="6093296"/>
                  <a:ext cx="5533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/>
                    <a:t>Time</a:t>
                  </a:r>
                  <a:endParaRPr lang="fr-FR" sz="14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89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395536" y="116632"/>
            <a:ext cx="7356451" cy="550524"/>
          </a:xfrm>
          <a:prstGeom prst="roundRect">
            <a:avLst/>
          </a:prstGeom>
          <a:solidFill>
            <a:srgbClr val="00B05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smtClean="0">
                <a:solidFill>
                  <a:schemeClr val="tx1"/>
                </a:solidFill>
              </a:rPr>
              <a:t>FUTURE WORK</a:t>
            </a: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3528" y="764704"/>
            <a:ext cx="7488832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00B050"/>
                </a:solidFill>
              </a:rPr>
              <a:t>To integrate </a:t>
            </a:r>
            <a:r>
              <a:rPr lang="fr-FR" b="1">
                <a:solidFill>
                  <a:srgbClr val="00B050"/>
                </a:solidFill>
              </a:rPr>
              <a:t>in the model:</a:t>
            </a:r>
          </a:p>
          <a:p>
            <a:pPr marL="285750" indent="-285750">
              <a:buFontTx/>
              <a:buChar char="-"/>
            </a:pPr>
            <a:r>
              <a:rPr lang="fr-FR" smtClean="0"/>
              <a:t>green wood thermal properties : Cp, k = f(MC) </a:t>
            </a:r>
          </a:p>
          <a:p>
            <a:r>
              <a:rPr lang="fr-FR" smtClean="0"/>
              <a:t>      &gt; with transient HotDisk®method (TREFLE, Bordeaux)</a:t>
            </a:r>
          </a:p>
          <a:p>
            <a:r>
              <a:rPr lang="fr-FR" smtClean="0"/>
              <a:t>      &gt; should speed up heat penetration</a:t>
            </a:r>
          </a:p>
          <a:p>
            <a:endParaRPr lang="fr-FR" smtClean="0"/>
          </a:p>
          <a:p>
            <a:pPr marL="285750" indent="-285750">
              <a:buFontTx/>
              <a:buChar char="-"/>
            </a:pPr>
            <a:r>
              <a:rPr lang="fr-FR" smtClean="0"/>
              <a:t>green wood optical properties : emissivity, transmittivity, absorptivity = f(</a:t>
            </a:r>
            <a:r>
              <a:rPr lang="el-GR" smtClean="0"/>
              <a:t>λ</a:t>
            </a:r>
            <a:r>
              <a:rPr lang="fr-FR" smtClean="0"/>
              <a:t>)</a:t>
            </a:r>
          </a:p>
          <a:p>
            <a:pPr marL="441325" indent="-441325"/>
            <a:r>
              <a:rPr lang="fr-FR" smtClean="0"/>
              <a:t>       &gt; modifying model’s equations  with IR volumic Beer- Lamberts absorption law(CNRS, Orléans)</a:t>
            </a:r>
          </a:p>
          <a:p>
            <a:pPr marL="441325" indent="-441325"/>
            <a:endParaRPr lang="fr-FR"/>
          </a:p>
          <a:p>
            <a:pPr marL="441325" indent="-441325"/>
            <a:endParaRPr lang="fr-FR" smtClean="0"/>
          </a:p>
          <a:p>
            <a:pPr marL="441325" indent="-441325"/>
            <a:endParaRPr lang="fr-FR"/>
          </a:p>
          <a:p>
            <a:pPr marL="441325" indent="-441325"/>
            <a:endParaRPr lang="fr-FR" smtClean="0"/>
          </a:p>
          <a:p>
            <a:pPr marL="441325" indent="-441325"/>
            <a:r>
              <a:rPr lang="fr-FR"/>
              <a:t> </a:t>
            </a:r>
            <a:r>
              <a:rPr lang="fr-FR" smtClean="0"/>
              <a:t>      &gt; should deepen radiation penetration</a:t>
            </a:r>
          </a:p>
          <a:p>
            <a:pPr marL="441325" indent="-441325"/>
            <a:endParaRPr lang="fr-FR" smtClean="0"/>
          </a:p>
          <a:p>
            <a:pPr indent="-441325"/>
            <a:r>
              <a:rPr lang="fr-FR" b="1">
                <a:solidFill>
                  <a:srgbClr val="00B050"/>
                </a:solidFill>
              </a:rPr>
              <a:t>To experimentally validate the </a:t>
            </a:r>
            <a:r>
              <a:rPr lang="fr-FR" b="1" smtClean="0">
                <a:solidFill>
                  <a:srgbClr val="00B050"/>
                </a:solidFill>
              </a:rPr>
              <a:t>model</a:t>
            </a:r>
          </a:p>
          <a:p>
            <a:pPr marL="441325" indent="-882650">
              <a:buFontTx/>
              <a:buChar char="-"/>
            </a:pPr>
            <a:r>
              <a:rPr lang="en-GB" smtClean="0"/>
              <a:t>to </a:t>
            </a:r>
            <a:r>
              <a:rPr lang="en-GB" smtClean="0"/>
              <a:t>establish it </a:t>
            </a:r>
            <a:r>
              <a:rPr lang="en-GB"/>
              <a:t>as an essential decision-making tool to design in-line IR </a:t>
            </a:r>
            <a:r>
              <a:rPr lang="en-GB" smtClean="0"/>
              <a:t>    heating </a:t>
            </a:r>
            <a:r>
              <a:rPr lang="en-GB"/>
              <a:t>system directly embedded on the cutting </a:t>
            </a:r>
            <a:r>
              <a:rPr lang="en-GB" smtClean="0"/>
              <a:t>machine</a:t>
            </a:r>
          </a:p>
          <a:p>
            <a:endParaRPr lang="fr-FR" b="1" smtClean="0">
              <a:solidFill>
                <a:srgbClr val="00B050"/>
              </a:solidFill>
            </a:endParaRPr>
          </a:p>
          <a:p>
            <a:r>
              <a:rPr lang="fr-FR" b="1" smtClean="0">
                <a:solidFill>
                  <a:srgbClr val="00B050"/>
                </a:solidFill>
              </a:rPr>
              <a:t>To study the economical feasibility of the project</a:t>
            </a:r>
            <a:endParaRPr lang="fr-FR" b="1">
              <a:solidFill>
                <a:srgbClr val="00B050"/>
              </a:solidFill>
            </a:endParaRPr>
          </a:p>
          <a:p>
            <a:pPr marL="441325" indent="-882650">
              <a:buFontTx/>
              <a:buChar char="-"/>
            </a:pPr>
            <a:endParaRPr lang="en-GB" smtClean="0"/>
          </a:p>
          <a:p>
            <a:pPr marL="441325" indent="-882650">
              <a:buFontTx/>
              <a:buChar char="-"/>
            </a:pPr>
            <a:endParaRPr lang="en-GB" smtClean="0"/>
          </a:p>
          <a:p>
            <a:pPr marL="441325" indent="-882650">
              <a:buFontTx/>
              <a:buChar char="-"/>
            </a:pPr>
            <a:endParaRPr lang="fr-FR"/>
          </a:p>
          <a:p>
            <a:pPr indent="-441325"/>
            <a:endParaRPr lang="fr-FR" b="1">
              <a:solidFill>
                <a:srgbClr val="00B05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398413"/>
              </p:ext>
            </p:extLst>
          </p:nvPr>
        </p:nvGraphicFramePr>
        <p:xfrm>
          <a:off x="857820" y="2996952"/>
          <a:ext cx="2634060" cy="67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Équation" r:id="rId3" imgW="1562040" imgH="393480" progId="Equation.3">
                  <p:embed/>
                </p:oleObj>
              </mc:Choice>
              <mc:Fallback>
                <p:oleObj name="Équation" r:id="rId3" imgW="1562040" imgH="393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820" y="2996952"/>
                        <a:ext cx="2634060" cy="671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85739"/>
              </p:ext>
            </p:extLst>
          </p:nvPr>
        </p:nvGraphicFramePr>
        <p:xfrm>
          <a:off x="4671566" y="3118240"/>
          <a:ext cx="1052562" cy="45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Équation" r:id="rId5" imgW="545760" imgH="241200" progId="Equation.3">
                  <p:embed/>
                </p:oleObj>
              </mc:Choice>
              <mc:Fallback>
                <p:oleObj name="Équation" r:id="rId5" imgW="5457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566" y="3118240"/>
                        <a:ext cx="1052562" cy="4547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881612"/>
              </p:ext>
            </p:extLst>
          </p:nvPr>
        </p:nvGraphicFramePr>
        <p:xfrm>
          <a:off x="6660233" y="3010453"/>
          <a:ext cx="864096" cy="634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Équation" r:id="rId7" imgW="533160" imgH="393480" progId="Equation.3">
                  <p:embed/>
                </p:oleObj>
              </mc:Choice>
              <mc:Fallback>
                <p:oleObj name="Équation" r:id="rId7" imgW="53316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3" y="3010453"/>
                        <a:ext cx="864096" cy="6345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23528" y="31409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(1)</a:t>
            </a:r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3707904" y="31316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with</a:t>
            </a:r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796136" y="31316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and</a:t>
            </a:r>
            <a:endParaRPr lang="fr-FR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" name="Obj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635431"/>
              </p:ext>
            </p:extLst>
          </p:nvPr>
        </p:nvGraphicFramePr>
        <p:xfrm>
          <a:off x="871289" y="3629051"/>
          <a:ext cx="2404567" cy="448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Équation" r:id="rId9" imgW="1358640" imgH="241200" progId="Equation.3">
                  <p:embed/>
                </p:oleObj>
              </mc:Choice>
              <mc:Fallback>
                <p:oleObj name="Équation" r:id="rId9" imgW="13586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289" y="3629051"/>
                        <a:ext cx="2404567" cy="448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ZoneTexte 29"/>
          <p:cNvSpPr txBox="1"/>
          <p:nvPr/>
        </p:nvSpPr>
        <p:spPr>
          <a:xfrm>
            <a:off x="323528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(2)</a:t>
            </a:r>
            <a:endParaRPr lang="fr-FR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/>
          <a:stretch/>
        </p:blipFill>
        <p:spPr bwMode="auto">
          <a:xfrm>
            <a:off x="5954741" y="833931"/>
            <a:ext cx="198704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23528" y="783154"/>
            <a:ext cx="7416824" cy="545415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(s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8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23528" y="2996952"/>
            <a:ext cx="7488832" cy="7920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smtClean="0">
                <a:solidFill>
                  <a:prstClr val="black"/>
                </a:solidFill>
              </a:rPr>
              <a:t>Thank you for your attention</a:t>
            </a:r>
            <a:endParaRPr lang="fr-FR" sz="3200" dirty="0" smtClean="0">
              <a:solidFill>
                <a:prstClr val="black"/>
              </a:solidFill>
            </a:endParaRPr>
          </a:p>
          <a:p>
            <a:pPr algn="just"/>
            <a:endParaRPr lang="fr-FR" sz="3200" dirty="0">
              <a:solidFill>
                <a:prstClr val="black"/>
              </a:solidFill>
            </a:endParaRPr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solidFill>
                  <a:prstClr val="black"/>
                </a:solidFill>
              </a:rPr>
              <a:t>Anna DUPLEIX – </a:t>
            </a:r>
            <a:r>
              <a:rPr lang="fr-FR" sz="1600" dirty="0" err="1" smtClean="0">
                <a:solidFill>
                  <a:prstClr val="black"/>
                </a:solidFill>
              </a:rPr>
              <a:t>PhD</a:t>
            </a:r>
            <a:r>
              <a:rPr lang="fr-FR" sz="1600" dirty="0" smtClean="0">
                <a:solidFill>
                  <a:prstClr val="black"/>
                </a:solidFill>
              </a:rPr>
              <a:t> Candidate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 anna.dupleix@ensam.eu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13780" r="14801" b="8678"/>
          <a:stretch/>
        </p:blipFill>
        <p:spPr>
          <a:xfrm>
            <a:off x="4583840" y="4123520"/>
            <a:ext cx="2146987" cy="1773597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95536" y="1340768"/>
            <a:ext cx="5976664" cy="978024"/>
            <a:chOff x="1008584" y="2667000"/>
            <a:chExt cx="5976664" cy="9780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584" y="2667000"/>
              <a:ext cx="1338670" cy="97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60"/>
            <a:stretch/>
          </p:blipFill>
          <p:spPr bwMode="auto">
            <a:xfrm>
              <a:off x="4622790" y="2710100"/>
              <a:ext cx="2362458" cy="604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0" b="9832"/>
          <a:stretch/>
        </p:blipFill>
        <p:spPr bwMode="auto">
          <a:xfrm>
            <a:off x="899592" y="4104513"/>
            <a:ext cx="2270729" cy="176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2"/>
          <a:stretch/>
        </p:blipFill>
        <p:spPr bwMode="auto">
          <a:xfrm>
            <a:off x="1835696" y="1344511"/>
            <a:ext cx="1468657" cy="1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t="19808" r="20197" b="8550"/>
          <a:stretch/>
        </p:blipFill>
        <p:spPr bwMode="auto">
          <a:xfrm>
            <a:off x="6453693" y="1379497"/>
            <a:ext cx="1351129" cy="14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6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23528" y="2996952"/>
            <a:ext cx="7488832" cy="7920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/>
              <a:t>1.The </a:t>
            </a:r>
            <a:r>
              <a:rPr lang="fr-FR" sz="3200" dirty="0" err="1"/>
              <a:t>project</a:t>
            </a:r>
            <a:r>
              <a:rPr lang="fr-FR" sz="3200" dirty="0"/>
              <a:t> </a:t>
            </a:r>
            <a:r>
              <a:rPr lang="fr-FR" sz="3200" dirty="0" err="1" smtClean="0"/>
              <a:t>idea</a:t>
            </a:r>
            <a:endParaRPr lang="fr-FR" sz="3200" dirty="0" smtClean="0"/>
          </a:p>
          <a:p>
            <a:pPr algn="just"/>
            <a:endParaRPr lang="fr-FR" sz="3200" dirty="0"/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Anna DUPLEIX – </a:t>
            </a:r>
            <a:r>
              <a:rPr lang="fr-FR" sz="1600" dirty="0" err="1" smtClean="0"/>
              <a:t>PhD</a:t>
            </a:r>
            <a:r>
              <a:rPr lang="fr-FR" sz="1600" dirty="0" smtClean="0"/>
              <a:t> Candidate</a:t>
            </a:r>
          </a:p>
          <a:p>
            <a:r>
              <a:rPr lang="fr-FR" sz="1600" dirty="0" smtClean="0"/>
              <a:t> anna.dupleix@ensam.eu</a:t>
            </a:r>
          </a:p>
        </p:txBody>
      </p:sp>
    </p:spTree>
    <p:extLst>
      <p:ext uri="{BB962C8B-B14F-4D97-AF65-F5344CB8AC3E}">
        <p14:creationId xmlns:p14="http://schemas.microsoft.com/office/powerpoint/2010/main" val="34703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1"/>
          <a:stretch/>
        </p:blipFill>
        <p:spPr bwMode="auto">
          <a:xfrm>
            <a:off x="2411761" y="5419587"/>
            <a:ext cx="5490293" cy="138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Peeling process: veneer production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3666" y="4188519"/>
            <a:ext cx="1872208" cy="12539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Veneer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53666" y="980297"/>
            <a:ext cx="1872208" cy="13110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S</a:t>
            </a:r>
            <a:r>
              <a:rPr lang="fr-FR" sz="2400" smtClean="0">
                <a:solidFill>
                  <a:schemeClr val="tx1"/>
                </a:solidFill>
              </a:rPr>
              <a:t>oaking</a:t>
            </a:r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91088" y="2622444"/>
            <a:ext cx="1834786" cy="128077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Peeling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2452568" y="2599082"/>
            <a:ext cx="1453014" cy="1304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16" y="1042726"/>
            <a:ext cx="1728192" cy="1267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images.www.looneo.fr/images/howto/620x/eau-bouillante-a6b34974-4e51-494a-b5e6-27cef22e1e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2568" y="915737"/>
            <a:ext cx="1329680" cy="1329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4" name="Groupe 13"/>
          <p:cNvGrpSpPr/>
          <p:nvPr/>
        </p:nvGrpSpPr>
        <p:grpSpPr>
          <a:xfrm>
            <a:off x="3616520" y="1026218"/>
            <a:ext cx="225636" cy="1219200"/>
            <a:chOff x="3563888" y="3933056"/>
            <a:chExt cx="167023" cy="1581150"/>
          </a:xfrm>
        </p:grpSpPr>
        <p:sp>
          <p:nvSpPr>
            <p:cNvPr id="15" name="AutoShape 22"/>
            <p:cNvSpPr>
              <a:spLocks noChangeArrowheads="1"/>
            </p:cNvSpPr>
            <p:nvPr/>
          </p:nvSpPr>
          <p:spPr bwMode="auto">
            <a:xfrm>
              <a:off x="3563888" y="3933056"/>
              <a:ext cx="167023" cy="1581150"/>
            </a:xfrm>
            <a:prstGeom prst="flowChartAlternate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3605167" y="4342631"/>
              <a:ext cx="83829" cy="1066800"/>
            </a:xfrm>
            <a:prstGeom prst="rect">
              <a:avLst/>
            </a:prstGeom>
            <a:gradFill rotWithShape="0">
              <a:gsLst>
                <a:gs pos="0">
                  <a:srgbClr val="FF0000">
                    <a:gamma/>
                    <a:tint val="20000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15"/>
            <p:cNvSpPr>
              <a:spLocks noChangeShapeType="1"/>
            </p:cNvSpPr>
            <p:nvPr/>
          </p:nvSpPr>
          <p:spPr bwMode="auto">
            <a:xfrm>
              <a:off x="3607707" y="42378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14"/>
            <p:cNvSpPr>
              <a:spLocks noChangeShapeType="1"/>
            </p:cNvSpPr>
            <p:nvPr/>
          </p:nvSpPr>
          <p:spPr bwMode="auto">
            <a:xfrm>
              <a:off x="3607707" y="43902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13"/>
            <p:cNvSpPr>
              <a:spLocks noChangeShapeType="1"/>
            </p:cNvSpPr>
            <p:nvPr/>
          </p:nvSpPr>
          <p:spPr bwMode="auto">
            <a:xfrm>
              <a:off x="3607707" y="45426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12"/>
            <p:cNvSpPr>
              <a:spLocks noChangeShapeType="1"/>
            </p:cNvSpPr>
            <p:nvPr/>
          </p:nvSpPr>
          <p:spPr bwMode="auto">
            <a:xfrm>
              <a:off x="3607707" y="46950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11"/>
            <p:cNvSpPr>
              <a:spLocks noChangeShapeType="1"/>
            </p:cNvSpPr>
            <p:nvPr/>
          </p:nvSpPr>
          <p:spPr bwMode="auto">
            <a:xfrm>
              <a:off x="3607707" y="48474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10"/>
            <p:cNvSpPr>
              <a:spLocks noChangeShapeType="1"/>
            </p:cNvSpPr>
            <p:nvPr/>
          </p:nvSpPr>
          <p:spPr bwMode="auto">
            <a:xfrm>
              <a:off x="3598816" y="49998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 noChangeShapeType="1"/>
            </p:cNvSpPr>
            <p:nvPr/>
          </p:nvSpPr>
          <p:spPr bwMode="auto">
            <a:xfrm>
              <a:off x="3598816" y="51522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8"/>
            <p:cNvSpPr>
              <a:spLocks noChangeShapeType="1"/>
            </p:cNvSpPr>
            <p:nvPr/>
          </p:nvSpPr>
          <p:spPr bwMode="auto">
            <a:xfrm>
              <a:off x="3598816" y="53046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Picture 32" descr="http://storage.canalblog.com/50/96/538954/47621219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0798" y="1042726"/>
            <a:ext cx="1643330" cy="1142115"/>
          </a:xfrm>
          <a:prstGeom prst="rect">
            <a:avLst/>
          </a:prstGeom>
          <a:noFill/>
        </p:spPr>
      </p:pic>
      <p:grpSp>
        <p:nvGrpSpPr>
          <p:cNvPr id="28" name="Groupe 27"/>
          <p:cNvGrpSpPr/>
          <p:nvPr/>
        </p:nvGrpSpPr>
        <p:grpSpPr>
          <a:xfrm>
            <a:off x="4247140" y="2500584"/>
            <a:ext cx="3349196" cy="1584176"/>
            <a:chOff x="5436096" y="764704"/>
            <a:chExt cx="4218755" cy="1872208"/>
          </a:xfrm>
        </p:grpSpPr>
        <p:pic>
          <p:nvPicPr>
            <p:cNvPr id="29" name="Image 28" descr="C:\Users\Guillaume\Desktop\travail PFE\1001481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46164" y="764704"/>
              <a:ext cx="2358284" cy="18722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0" name="Groupe 29"/>
            <p:cNvGrpSpPr/>
            <p:nvPr/>
          </p:nvGrpSpPr>
          <p:grpSpPr>
            <a:xfrm>
              <a:off x="5436096" y="908720"/>
              <a:ext cx="4218755" cy="792087"/>
              <a:chOff x="2985710" y="1124744"/>
              <a:chExt cx="4218755" cy="792087"/>
            </a:xfrm>
          </p:grpSpPr>
          <p:sp>
            <p:nvSpPr>
              <p:cNvPr id="31" name="Text Box 11"/>
              <p:cNvSpPr txBox="1">
                <a:spLocks noChangeArrowheads="1"/>
              </p:cNvSpPr>
              <p:nvPr/>
            </p:nvSpPr>
            <p:spPr bwMode="auto">
              <a:xfrm>
                <a:off x="5424930" y="1274571"/>
                <a:ext cx="1779535" cy="642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rPr>
                  <a:t>Pressure bar</a:t>
                </a:r>
                <a:endPara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xt Box 12"/>
              <p:cNvSpPr txBox="1">
                <a:spLocks noChangeArrowheads="1"/>
              </p:cNvSpPr>
              <p:nvPr/>
            </p:nvSpPr>
            <p:spPr bwMode="auto">
              <a:xfrm>
                <a:off x="2985710" y="1412776"/>
                <a:ext cx="1030604" cy="305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rPr>
                  <a:t>Knife</a:t>
                </a:r>
                <a:endPara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3" name="AutoShape 13"/>
              <p:cNvCxnSpPr>
                <a:cxnSpLocks noChangeShapeType="1"/>
              </p:cNvCxnSpPr>
              <p:nvPr/>
            </p:nvCxnSpPr>
            <p:spPr bwMode="auto">
              <a:xfrm flipH="1" flipV="1">
                <a:off x="4788024" y="1124744"/>
                <a:ext cx="699770" cy="26791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4" name="AutoShape 14"/>
              <p:cNvCxnSpPr>
                <a:cxnSpLocks noChangeShapeType="1"/>
              </p:cNvCxnSpPr>
              <p:nvPr/>
            </p:nvCxnSpPr>
            <p:spPr bwMode="auto">
              <a:xfrm>
                <a:off x="3700269" y="1630091"/>
                <a:ext cx="906780" cy="4190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35" name="Groupe 34"/>
          <p:cNvGrpSpPr/>
          <p:nvPr/>
        </p:nvGrpSpPr>
        <p:grpSpPr>
          <a:xfrm>
            <a:off x="5042517" y="4342299"/>
            <a:ext cx="2553819" cy="834978"/>
            <a:chOff x="5724128" y="2517404"/>
            <a:chExt cx="1898079" cy="445185"/>
          </a:xfrm>
        </p:grpSpPr>
        <p:pic>
          <p:nvPicPr>
            <p:cNvPr id="36" name="Picture 3" descr="H:\ENSAM\Photos\DSC09283.JPG"/>
            <p:cNvPicPr>
              <a:picLocks noChangeAspect="1" noChangeArrowheads="1"/>
            </p:cNvPicPr>
            <p:nvPr/>
          </p:nvPicPr>
          <p:blipFill>
            <a:blip r:embed="rId9" cstate="print"/>
            <a:srcRect t="21363" r="33320" b="58400"/>
            <a:stretch>
              <a:fillRect/>
            </a:stretch>
          </p:blipFill>
          <p:spPr bwMode="auto">
            <a:xfrm>
              <a:off x="5724128" y="2517404"/>
              <a:ext cx="1898079" cy="4320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ZoneTexte 36"/>
            <p:cNvSpPr txBox="1"/>
            <p:nvPr/>
          </p:nvSpPr>
          <p:spPr>
            <a:xfrm>
              <a:off x="6523531" y="2666172"/>
              <a:ext cx="720080" cy="29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e ± </a:t>
              </a:r>
              <a:r>
                <a:rPr lang="el-GR" sz="1200" dirty="0" smtClean="0">
                  <a:solidFill>
                    <a:schemeClr val="bg1"/>
                  </a:solidFill>
                </a:rPr>
                <a:t>Δ</a:t>
              </a:r>
              <a:r>
                <a:rPr lang="fr-FR" sz="1200" dirty="0" smtClean="0">
                  <a:solidFill>
                    <a:schemeClr val="bg1"/>
                  </a:solidFill>
                </a:rPr>
                <a:t>e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 cstate="print"/>
          <a:srcRect l="6657" t="11000" r="28833" b="8001"/>
          <a:stretch>
            <a:fillRect/>
          </a:stretch>
        </p:blipFill>
        <p:spPr bwMode="auto">
          <a:xfrm>
            <a:off x="2372650" y="4245531"/>
            <a:ext cx="2523770" cy="1139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3" name="Flèche courbée vers la droite 62"/>
          <p:cNvSpPr/>
          <p:nvPr/>
        </p:nvSpPr>
        <p:spPr>
          <a:xfrm rot="5230173">
            <a:off x="3454863" y="605713"/>
            <a:ext cx="531966" cy="1311063"/>
          </a:xfrm>
          <a:prstGeom prst="curvedRightArrow">
            <a:avLst>
              <a:gd name="adj1" fmla="val 3059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1600" y="5949280"/>
            <a:ext cx="1440161" cy="22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191088" y="5604067"/>
            <a:ext cx="1834786" cy="12539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Plywood</a:t>
            </a:r>
          </a:p>
        </p:txBody>
      </p:sp>
    </p:spTree>
    <p:extLst>
      <p:ext uri="{BB962C8B-B14F-4D97-AF65-F5344CB8AC3E}">
        <p14:creationId xmlns:p14="http://schemas.microsoft.com/office/powerpoint/2010/main" val="42520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Why soaking?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736900"/>
            <a:ext cx="7884368" cy="393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6017" y="764704"/>
            <a:ext cx="2634215" cy="1975661"/>
          </a:xfrm>
          <a:prstGeom prst="rect">
            <a:avLst/>
          </a:prstGeom>
        </p:spPr>
      </p:pic>
      <p:pic>
        <p:nvPicPr>
          <p:cNvPr id="10" name="tomato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16" y="782412"/>
            <a:ext cx="2652072" cy="19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2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Alternative methods to heating wood prior to peeling avoiding soaking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79713" y="836712"/>
            <a:ext cx="227694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mtClean="0"/>
              <a:t>Electric ohmic heating</a:t>
            </a:r>
            <a:endParaRPr lang="fr-FR" dirty="0" smtClean="0"/>
          </a:p>
        </p:txBody>
      </p:sp>
      <p:grpSp>
        <p:nvGrpSpPr>
          <p:cNvPr id="20" name="Groupe 19"/>
          <p:cNvGrpSpPr/>
          <p:nvPr/>
        </p:nvGrpSpPr>
        <p:grpSpPr>
          <a:xfrm>
            <a:off x="5004047" y="1341641"/>
            <a:ext cx="2751301" cy="2000564"/>
            <a:chOff x="4427984" y="3573016"/>
            <a:chExt cx="1841227" cy="1116000"/>
          </a:xfrm>
        </p:grpSpPr>
        <p:pic>
          <p:nvPicPr>
            <p:cNvPr id="21" name="Picture 4"/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91"/>
            <a:stretch/>
          </p:blipFill>
          <p:spPr bwMode="auto">
            <a:xfrm>
              <a:off x="4427984" y="3573016"/>
              <a:ext cx="1841227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547465" y="3573016"/>
              <a:ext cx="1602263" cy="360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itchFamily="18" charset="0"/>
                  <a:cs typeface="Arial" pitchFamily="34" charset="0"/>
                </a:rPr>
                <a:t>Microwave</a:t>
              </a:r>
              <a:endParaRPr kumimoji="0" lang="fr-F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endParaRPr>
            </a:p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itchFamily="18" charset="0"/>
                  <a:cs typeface="Arial" pitchFamily="34" charset="0"/>
                </a:rPr>
                <a:t>heater</a:t>
              </a:r>
              <a:endParaRPr kumimoji="0" lang="fr-F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4464" y="836712"/>
            <a:ext cx="1235168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Volume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heating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6054" y="8518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0" lvl="7"/>
            <a:r>
              <a:rPr lang="fr-FR"/>
              <a:t>Microwave </a:t>
            </a:r>
            <a:r>
              <a:rPr lang="fr-FR" smtClean="0"/>
              <a:t>heating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99592" y="5877272"/>
            <a:ext cx="633166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3507646" y="5252540"/>
            <a:ext cx="4021482" cy="1344812"/>
            <a:chOff x="2855214" y="4985880"/>
            <a:chExt cx="3444978" cy="1028700"/>
          </a:xfrm>
        </p:grpSpPr>
        <p:pic>
          <p:nvPicPr>
            <p:cNvPr id="26" name="Picture 3" descr="IRE sur dérouleu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7" t="5197" r="4562" b="36555"/>
            <a:stretch>
              <a:fillRect/>
            </a:stretch>
          </p:blipFill>
          <p:spPr bwMode="auto">
            <a:xfrm>
              <a:off x="4458964" y="4985880"/>
              <a:ext cx="1841228" cy="1028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Connecteur droit avec flèche 26"/>
            <p:cNvCxnSpPr/>
            <p:nvPr/>
          </p:nvCxnSpPr>
          <p:spPr>
            <a:xfrm>
              <a:off x="4137097" y="5629008"/>
              <a:ext cx="7709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2855214" y="5373832"/>
              <a:ext cx="1602263" cy="494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Infrared</a:t>
              </a: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endParaRPr>
            </a:p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heater</a:t>
              </a: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4044" r="14160" b="16853"/>
          <a:stretch/>
        </p:blipFill>
        <p:spPr>
          <a:xfrm>
            <a:off x="1259632" y="5042872"/>
            <a:ext cx="2702397" cy="1823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64" y="836712"/>
            <a:ext cx="7825997" cy="261123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1360" y="4752440"/>
            <a:ext cx="7825997" cy="20625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1360" y="3717032"/>
            <a:ext cx="7825997" cy="69506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Wood does not need to be cooked for a long duration nor at boiling temperatures</a:t>
            </a:r>
          </a:p>
          <a:p>
            <a:pPr algn="ctr"/>
            <a:r>
              <a:rPr lang="fr-FR" smtClean="0">
                <a:solidFill>
                  <a:schemeClr val="tx1"/>
                </a:solidFill>
              </a:rPr>
              <a:t>Cell wall has to be brought at the required medium range temperature</a:t>
            </a: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H="1">
            <a:off x="3563888" y="6093296"/>
            <a:ext cx="5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4464" y="4766088"/>
            <a:ext cx="1235168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Surface 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heating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844056" y="4731121"/>
            <a:ext cx="2736056" cy="646331"/>
            <a:chOff x="2844056" y="4731121"/>
            <a:chExt cx="2736056" cy="646331"/>
          </a:xfrm>
        </p:grpSpPr>
        <p:sp>
          <p:nvSpPr>
            <p:cNvPr id="32" name="ZoneTexte 31"/>
            <p:cNvSpPr txBox="1"/>
            <p:nvPr/>
          </p:nvSpPr>
          <p:spPr>
            <a:xfrm>
              <a:off x="2915816" y="4731121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FR" smtClean="0"/>
                <a:t>Infrared </a:t>
              </a:r>
              <a:r>
                <a:rPr lang="fr-FR" dirty="0" err="1" smtClean="0"/>
                <a:t>heating</a:t>
              </a:r>
              <a:r>
                <a:rPr lang="fr-FR" dirty="0" smtClean="0"/>
                <a:t> (IR)</a:t>
              </a:r>
            </a:p>
            <a:p>
              <a:endParaRPr lang="fr-FR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844056" y="4747522"/>
              <a:ext cx="2232000" cy="288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955586" y="838091"/>
            <a:ext cx="2268000" cy="32400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5320958" y="836712"/>
            <a:ext cx="2268000" cy="32400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1835697" y="1077491"/>
            <a:ext cx="1988335" cy="2370458"/>
            <a:chOff x="2751209" y="672739"/>
            <a:chExt cx="1988335" cy="2370458"/>
          </a:xfrm>
        </p:grpSpPr>
        <p:pic>
          <p:nvPicPr>
            <p:cNvPr id="3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26675" t="17673" r="22952" b="31030"/>
            <a:stretch>
              <a:fillRect/>
            </a:stretch>
          </p:blipFill>
          <p:spPr bwMode="auto">
            <a:xfrm>
              <a:off x="3155368" y="792000"/>
              <a:ext cx="1584176" cy="2251197"/>
            </a:xfrm>
            <a:prstGeom prst="rect">
              <a:avLst/>
            </a:prstGeom>
            <a:noFill/>
          </p:spPr>
        </p:pic>
        <p:sp>
          <p:nvSpPr>
            <p:cNvPr id="43" name="Rectangle 42"/>
            <p:cNvSpPr/>
            <p:nvPr/>
          </p:nvSpPr>
          <p:spPr>
            <a:xfrm>
              <a:off x="3390232" y="2780928"/>
              <a:ext cx="1171888" cy="1428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Electrode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 rot="5400000" flipH="1" flipV="1">
              <a:off x="2318454" y="1916744"/>
              <a:ext cx="15840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 rot="16200000">
              <a:off x="1969320" y="1454628"/>
              <a:ext cx="1933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U = 10 V/mm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9" name="Freeform 74"/>
            <p:cNvSpPr/>
            <p:nvPr/>
          </p:nvSpPr>
          <p:spPr>
            <a:xfrm rot="10800000">
              <a:off x="4161136" y="1176269"/>
              <a:ext cx="144016" cy="1476000"/>
            </a:xfrm>
            <a:custGeom>
              <a:avLst/>
              <a:gdLst>
                <a:gd name="connsiteX0" fmla="*/ 471054 w 518556"/>
                <a:gd name="connsiteY0" fmla="*/ 0 h 1769423"/>
                <a:gd name="connsiteX1" fmla="*/ 7917 w 518556"/>
                <a:gd name="connsiteY1" fmla="*/ 914400 h 1769423"/>
                <a:gd name="connsiteX2" fmla="*/ 518556 w 518556"/>
                <a:gd name="connsiteY2" fmla="*/ 1769423 h 176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556" h="1769423">
                  <a:moveTo>
                    <a:pt x="471054" y="0"/>
                  </a:moveTo>
                  <a:cubicBezTo>
                    <a:pt x="235527" y="309748"/>
                    <a:pt x="0" y="619496"/>
                    <a:pt x="7917" y="914400"/>
                  </a:cubicBezTo>
                  <a:cubicBezTo>
                    <a:pt x="15834" y="1209304"/>
                    <a:pt x="267195" y="1489363"/>
                    <a:pt x="518556" y="1769423"/>
                  </a:cubicBezTo>
                </a:path>
              </a:pathLst>
            </a:cu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reeform 74"/>
            <p:cNvSpPr/>
            <p:nvPr/>
          </p:nvSpPr>
          <p:spPr>
            <a:xfrm>
              <a:off x="3622248" y="1181384"/>
              <a:ext cx="144016" cy="1476000"/>
            </a:xfrm>
            <a:custGeom>
              <a:avLst/>
              <a:gdLst>
                <a:gd name="connsiteX0" fmla="*/ 471054 w 518556"/>
                <a:gd name="connsiteY0" fmla="*/ 0 h 1769423"/>
                <a:gd name="connsiteX1" fmla="*/ 7917 w 518556"/>
                <a:gd name="connsiteY1" fmla="*/ 914400 h 1769423"/>
                <a:gd name="connsiteX2" fmla="*/ 518556 w 518556"/>
                <a:gd name="connsiteY2" fmla="*/ 1769423 h 176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556" h="1769423">
                  <a:moveTo>
                    <a:pt x="471054" y="0"/>
                  </a:moveTo>
                  <a:cubicBezTo>
                    <a:pt x="235527" y="309748"/>
                    <a:pt x="0" y="619496"/>
                    <a:pt x="7917" y="914400"/>
                  </a:cubicBezTo>
                  <a:cubicBezTo>
                    <a:pt x="15834" y="1209304"/>
                    <a:pt x="267195" y="1489363"/>
                    <a:pt x="518556" y="1769423"/>
                  </a:cubicBezTo>
                </a:path>
              </a:pathLst>
            </a:cu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2483768" y="1323352"/>
            <a:ext cx="1171888" cy="14287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Electrode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7</a:t>
            </a:fld>
            <a:endParaRPr lang="fr-FR"/>
          </a:p>
        </p:txBody>
      </p:sp>
      <p:cxnSp>
        <p:nvCxnSpPr>
          <p:cNvPr id="49" name="Connecteur droit avec flèche 48"/>
          <p:cNvCxnSpPr/>
          <p:nvPr/>
        </p:nvCxnSpPr>
        <p:spPr>
          <a:xfrm rot="16200000" flipV="1">
            <a:off x="5274206" y="4050234"/>
            <a:ext cx="468000" cy="20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16200000" flipV="1">
            <a:off x="3905005" y="4055406"/>
            <a:ext cx="432000" cy="20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rot="10800000">
            <a:off x="4117752" y="4279447"/>
            <a:ext cx="140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811726" y="6309320"/>
            <a:ext cx="507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Work</a:t>
            </a:r>
            <a:r>
              <a:rPr lang="fr-FR" sz="1400" dirty="0" smtClean="0"/>
              <a:t> in collaboration </a:t>
            </a:r>
            <a:r>
              <a:rPr lang="fr-FR" sz="1400" dirty="0" err="1" smtClean="0"/>
              <a:t>with</a:t>
            </a:r>
            <a:r>
              <a:rPr lang="fr-FR" sz="1400" dirty="0" smtClean="0"/>
              <a:t> : </a:t>
            </a:r>
            <a:r>
              <a:rPr lang="fr-FR" sz="1400" baseline="30000" dirty="0" smtClean="0"/>
              <a:t>1</a:t>
            </a:r>
            <a:r>
              <a:rPr lang="fr-FR" sz="1400" dirty="0" smtClean="0"/>
              <a:t>Post-doc S. </a:t>
            </a:r>
            <a:r>
              <a:rPr lang="fr-FR" sz="1400" dirty="0" err="1" smtClean="0"/>
              <a:t>Ould</a:t>
            </a:r>
            <a:r>
              <a:rPr lang="fr-FR" sz="1400" dirty="0" smtClean="0"/>
              <a:t> </a:t>
            </a:r>
            <a:r>
              <a:rPr lang="fr-FR" sz="1400" dirty="0" err="1" smtClean="0"/>
              <a:t>Ahmedou</a:t>
            </a:r>
            <a:endParaRPr lang="fr-FR" sz="1400" dirty="0" smtClean="0"/>
          </a:p>
          <a:p>
            <a:r>
              <a:rPr lang="fr-FR" sz="1400" dirty="0"/>
              <a:t>	</a:t>
            </a:r>
            <a:r>
              <a:rPr lang="fr-FR" sz="1400" dirty="0" smtClean="0"/>
              <a:t>	      </a:t>
            </a:r>
            <a:r>
              <a:rPr lang="fr-FR" sz="1400" baseline="30000" dirty="0" smtClean="0"/>
              <a:t>2</a:t>
            </a:r>
            <a:r>
              <a:rPr lang="fr-FR" sz="1400" dirty="0" smtClean="0"/>
              <a:t>Master </a:t>
            </a:r>
            <a:r>
              <a:rPr lang="fr-FR" sz="1400" dirty="0" err="1" smtClean="0"/>
              <a:t>thesis</a:t>
            </a:r>
            <a:r>
              <a:rPr lang="fr-FR" sz="1400" dirty="0" smtClean="0"/>
              <a:t> G. </a:t>
            </a:r>
            <a:r>
              <a:rPr lang="fr-FR" sz="1400" dirty="0" err="1" smtClean="0"/>
              <a:t>Belluche</a:t>
            </a:r>
            <a:endParaRPr lang="fr-FR" sz="1400" dirty="0"/>
          </a:p>
        </p:txBody>
      </p:sp>
      <p:grpSp>
        <p:nvGrpSpPr>
          <p:cNvPr id="57" name="Groupe 56"/>
          <p:cNvGrpSpPr/>
          <p:nvPr/>
        </p:nvGrpSpPr>
        <p:grpSpPr>
          <a:xfrm>
            <a:off x="179512" y="-828856"/>
            <a:ext cx="7704856" cy="7426176"/>
            <a:chOff x="179512" y="-828856"/>
            <a:chExt cx="7704856" cy="7426176"/>
          </a:xfrm>
        </p:grpSpPr>
        <p:sp>
          <p:nvSpPr>
            <p:cNvPr id="73" name="ZoneTexte 72"/>
            <p:cNvSpPr txBox="1"/>
            <p:nvPr/>
          </p:nvSpPr>
          <p:spPr>
            <a:xfrm rot="16200000">
              <a:off x="3801726" y="1793881"/>
              <a:ext cx="5553251" cy="3077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fr-FR" sz="1400" dirty="0" err="1" smtClean="0"/>
                <a:t>Technical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feasibility</a:t>
              </a:r>
              <a:endParaRPr lang="fr-FR" sz="1400" dirty="0"/>
            </a:p>
          </p:txBody>
        </p:sp>
        <p:grpSp>
          <p:nvGrpSpPr>
            <p:cNvPr id="74" name="Groupe 73"/>
            <p:cNvGrpSpPr/>
            <p:nvPr/>
          </p:nvGrpSpPr>
          <p:grpSpPr>
            <a:xfrm>
              <a:off x="179512" y="-2956"/>
              <a:ext cx="7704856" cy="6600276"/>
              <a:chOff x="179512" y="-2956"/>
              <a:chExt cx="7704856" cy="6600276"/>
            </a:xfrm>
          </p:grpSpPr>
          <p:cxnSp>
            <p:nvCxnSpPr>
              <p:cNvPr id="75" name="Connecteur droit 74"/>
              <p:cNvCxnSpPr/>
              <p:nvPr/>
            </p:nvCxnSpPr>
            <p:spPr>
              <a:xfrm flipH="1">
                <a:off x="1696047" y="1234122"/>
                <a:ext cx="3257" cy="61070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ectangle 93"/>
              <p:cNvSpPr/>
              <p:nvPr/>
            </p:nvSpPr>
            <p:spPr>
              <a:xfrm>
                <a:off x="971600" y="620688"/>
                <a:ext cx="6192688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5" name="Connecteur droit avec flèche 94"/>
              <p:cNvCxnSpPr/>
              <p:nvPr/>
            </p:nvCxnSpPr>
            <p:spPr>
              <a:xfrm flipV="1">
                <a:off x="2915816" y="3369097"/>
                <a:ext cx="576000" cy="204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ZoneTexte 95"/>
              <p:cNvSpPr txBox="1"/>
              <p:nvPr/>
            </p:nvSpPr>
            <p:spPr>
              <a:xfrm>
                <a:off x="2850244" y="3034264"/>
                <a:ext cx="6857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Values</a:t>
                </a:r>
                <a:endParaRPr lang="fr-FR" sz="1400" b="1" dirty="0"/>
              </a:p>
            </p:txBody>
          </p:sp>
          <p:cxnSp>
            <p:nvCxnSpPr>
              <p:cNvPr id="97" name="Connecteur droit avec flèche 96"/>
              <p:cNvCxnSpPr/>
              <p:nvPr/>
            </p:nvCxnSpPr>
            <p:spPr>
              <a:xfrm>
                <a:off x="4139952" y="1844824"/>
                <a:ext cx="3877" cy="101928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 rot="10800000">
                <a:off x="1697676" y="1844824"/>
                <a:ext cx="2442276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ZoneTexte 98"/>
              <p:cNvSpPr txBox="1"/>
              <p:nvPr/>
            </p:nvSpPr>
            <p:spPr>
              <a:xfrm>
                <a:off x="2143910" y="1569002"/>
                <a:ext cx="159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 smtClean="0"/>
                  <a:t>Specifications</a:t>
                </a:r>
                <a:endParaRPr lang="fr-FR" sz="1400" b="1" dirty="0"/>
              </a:p>
            </p:txBody>
          </p:sp>
          <p:cxnSp>
            <p:nvCxnSpPr>
              <p:cNvPr id="100" name="Connecteur droit 99"/>
              <p:cNvCxnSpPr/>
              <p:nvPr/>
            </p:nvCxnSpPr>
            <p:spPr>
              <a:xfrm flipH="1" flipV="1">
                <a:off x="6737943" y="892879"/>
                <a:ext cx="8680" cy="247257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5508104" y="1369931"/>
                <a:ext cx="0" cy="17280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ZoneTexte 101"/>
              <p:cNvSpPr txBox="1"/>
              <p:nvPr/>
            </p:nvSpPr>
            <p:spPr>
              <a:xfrm rot="16200000">
                <a:off x="4589634" y="2006365"/>
                <a:ext cx="159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 smtClean="0"/>
                  <a:t>Requirements</a:t>
                </a:r>
                <a:endParaRPr lang="fr-FR" sz="1400" b="1" dirty="0"/>
              </a:p>
            </p:txBody>
          </p:sp>
          <p:sp>
            <p:nvSpPr>
              <p:cNvPr id="103" name="ZoneTexte 102"/>
              <p:cNvSpPr txBox="1"/>
              <p:nvPr/>
            </p:nvSpPr>
            <p:spPr>
              <a:xfrm rot="16200000">
                <a:off x="5620923" y="4468311"/>
                <a:ext cx="19543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/>
                  <a:t>Economical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feasibility</a:t>
                </a:r>
                <a:endParaRPr lang="fr-FR" sz="1400" dirty="0"/>
              </a:p>
            </p:txBody>
          </p:sp>
          <p:grpSp>
            <p:nvGrpSpPr>
              <p:cNvPr id="104" name="Groupe 103"/>
              <p:cNvGrpSpPr/>
              <p:nvPr/>
            </p:nvGrpSpPr>
            <p:grpSpPr>
              <a:xfrm>
                <a:off x="179512" y="-2956"/>
                <a:ext cx="7704856" cy="6600276"/>
                <a:chOff x="179512" y="-2956"/>
                <a:chExt cx="7704856" cy="6600276"/>
              </a:xfrm>
            </p:grpSpPr>
            <p:grpSp>
              <p:nvGrpSpPr>
                <p:cNvPr id="105" name="Groupe 104"/>
                <p:cNvGrpSpPr/>
                <p:nvPr/>
              </p:nvGrpSpPr>
              <p:grpSpPr>
                <a:xfrm>
                  <a:off x="179512" y="-2956"/>
                  <a:ext cx="7704856" cy="6600276"/>
                  <a:chOff x="179512" y="-2956"/>
                  <a:chExt cx="7704856" cy="6600276"/>
                </a:xfrm>
              </p:grpSpPr>
              <p:cxnSp>
                <p:nvCxnSpPr>
                  <p:cNvPr id="108" name="Connecteur droit 107"/>
                  <p:cNvCxnSpPr/>
                  <p:nvPr/>
                </p:nvCxnSpPr>
                <p:spPr>
                  <a:xfrm flipH="1">
                    <a:off x="2410816" y="892877"/>
                    <a:ext cx="4320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Connecteur droit 108"/>
                  <p:cNvCxnSpPr/>
                  <p:nvPr/>
                </p:nvCxnSpPr>
                <p:spPr>
                  <a:xfrm rot="10800000">
                    <a:off x="779967" y="892878"/>
                    <a:ext cx="1630849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necteur droit 109"/>
                  <p:cNvCxnSpPr/>
                  <p:nvPr/>
                </p:nvCxnSpPr>
                <p:spPr>
                  <a:xfrm rot="10800000">
                    <a:off x="786652" y="5563302"/>
                    <a:ext cx="5940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necteur droit 110"/>
                  <p:cNvCxnSpPr>
                    <a:stCxn id="113" idx="1"/>
                    <a:endCxn id="112" idx="3"/>
                  </p:cNvCxnSpPr>
                  <p:nvPr/>
                </p:nvCxnSpPr>
                <p:spPr>
                  <a:xfrm rot="10800000">
                    <a:off x="714658" y="3374874"/>
                    <a:ext cx="61363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ZoneTexte 111"/>
                  <p:cNvSpPr txBox="1"/>
                  <p:nvPr/>
                </p:nvSpPr>
                <p:spPr>
                  <a:xfrm>
                    <a:off x="179512" y="3197349"/>
                    <a:ext cx="535146" cy="3550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r>
                      <a:rPr lang="fr-FR" sz="1400" dirty="0" smtClean="0"/>
                      <a:t>Start</a:t>
                    </a:r>
                    <a:endParaRPr lang="fr-FR" sz="1400" dirty="0"/>
                  </a:p>
                </p:txBody>
              </p:sp>
              <p:sp>
                <p:nvSpPr>
                  <p:cNvPr id="113" name="ZoneTexte 112"/>
                  <p:cNvSpPr txBox="1"/>
                  <p:nvPr/>
                </p:nvSpPr>
                <p:spPr>
                  <a:xfrm>
                    <a:off x="6851048" y="3194836"/>
                    <a:ext cx="1033320" cy="3600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rtlCol="0" anchor="ctr">
                    <a:spAutoFit/>
                  </a:bodyPr>
                  <a:lstStyle/>
                  <a:p>
                    <a:r>
                      <a:rPr lang="fr-FR" sz="1400" dirty="0" smtClean="0"/>
                      <a:t>Conclusion</a:t>
                    </a:r>
                  </a:p>
                </p:txBody>
              </p:sp>
              <p:sp>
                <p:nvSpPr>
                  <p:cNvPr id="114" name="ZoneTexte 113"/>
                  <p:cNvSpPr txBox="1"/>
                  <p:nvPr/>
                </p:nvSpPr>
                <p:spPr>
                  <a:xfrm>
                    <a:off x="3419872" y="5082361"/>
                    <a:ext cx="2194476" cy="73866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fr-FR" sz="1400" dirty="0" err="1" smtClean="0"/>
                      <a:t>Economical</a:t>
                    </a:r>
                    <a:r>
                      <a:rPr lang="fr-FR" sz="1400" dirty="0" smtClean="0"/>
                      <a:t> </a:t>
                    </a:r>
                    <a:r>
                      <a:rPr lang="fr-FR" sz="1400" dirty="0" err="1" smtClean="0"/>
                      <a:t>study</a:t>
                    </a:r>
                    <a:r>
                      <a:rPr lang="fr-FR" sz="1400" dirty="0" smtClean="0"/>
                      <a:t> of </a:t>
                    </a:r>
                    <a:r>
                      <a:rPr lang="fr-FR" sz="1400" dirty="0" err="1" smtClean="0"/>
                      <a:t>embedded</a:t>
                    </a:r>
                    <a:r>
                      <a:rPr lang="fr-FR" sz="1400" dirty="0" smtClean="0"/>
                      <a:t> IR </a:t>
                    </a:r>
                    <a:r>
                      <a:rPr lang="fr-FR" sz="1400" dirty="0" err="1" smtClean="0"/>
                      <a:t>heating</a:t>
                    </a:r>
                    <a:r>
                      <a:rPr lang="fr-FR" sz="1400" dirty="0" smtClean="0"/>
                      <a:t> system</a:t>
                    </a:r>
                    <a:endParaRPr lang="fr-FR" sz="1400" dirty="0"/>
                  </a:p>
                </p:txBody>
              </p:sp>
              <p:grpSp>
                <p:nvGrpSpPr>
                  <p:cNvPr id="115" name="Groupe 21"/>
                  <p:cNvGrpSpPr/>
                  <p:nvPr/>
                </p:nvGrpSpPr>
                <p:grpSpPr>
                  <a:xfrm>
                    <a:off x="1500449" y="415824"/>
                    <a:ext cx="4736414" cy="3429323"/>
                    <a:chOff x="1639235" y="552584"/>
                    <a:chExt cx="5750443" cy="3595355"/>
                  </a:xfrm>
                </p:grpSpPr>
                <p:sp>
                  <p:nvSpPr>
                    <p:cNvPr id="132" name="ZoneTexte 12"/>
                    <p:cNvSpPr txBox="1"/>
                    <p:nvPr/>
                  </p:nvSpPr>
                  <p:spPr>
                    <a:xfrm>
                      <a:off x="4069593" y="3145495"/>
                      <a:ext cx="1584177" cy="1000300"/>
                    </a:xfrm>
                    <a:prstGeom prst="rect">
                      <a:avLst/>
                    </a:prstGeom>
                    <a:pattFill prst="lt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Modelling</a:t>
                      </a:r>
                      <a:r>
                        <a:rPr lang="fr-FR" sz="1400" dirty="0" smtClean="0"/>
                        <a:t> IR </a:t>
                      </a:r>
                      <a:r>
                        <a:rPr lang="fr-FR" sz="1400" dirty="0" err="1" smtClean="0"/>
                        <a:t>heat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transfer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during</a:t>
                      </a:r>
                      <a:r>
                        <a:rPr lang="fr-FR" sz="1400" dirty="0" smtClean="0"/>
                        <a:t> peeling process</a:t>
                      </a:r>
                      <a:r>
                        <a:rPr lang="fr-FR" sz="1400" baseline="30000" dirty="0"/>
                        <a:t>2</a:t>
                      </a:r>
                    </a:p>
                  </p:txBody>
                </p:sp>
                <p:sp>
                  <p:nvSpPr>
                    <p:cNvPr id="133" name="ZoneTexte 132"/>
                    <p:cNvSpPr txBox="1"/>
                    <p:nvPr/>
                  </p:nvSpPr>
                  <p:spPr>
                    <a:xfrm>
                      <a:off x="5707539" y="552584"/>
                      <a:ext cx="1584176" cy="100030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Validating</a:t>
                      </a:r>
                      <a:r>
                        <a:rPr lang="fr-FR" sz="1400" dirty="0" smtClean="0"/>
                        <a:t> tests on </a:t>
                      </a:r>
                      <a:r>
                        <a:rPr lang="fr-FR" sz="1400" dirty="0" err="1" smtClean="0"/>
                        <a:t>embedded</a:t>
                      </a:r>
                      <a:r>
                        <a:rPr lang="fr-FR" sz="1400" dirty="0" smtClean="0"/>
                        <a:t> IR </a:t>
                      </a:r>
                      <a:r>
                        <a:rPr lang="fr-FR" sz="1400" dirty="0" err="1" smtClean="0"/>
                        <a:t>heating</a:t>
                      </a:r>
                      <a:r>
                        <a:rPr lang="fr-FR" sz="1400" dirty="0" smtClean="0"/>
                        <a:t> system</a:t>
                      </a:r>
                      <a:endParaRPr lang="fr-FR" sz="1400" dirty="0"/>
                    </a:p>
                  </p:txBody>
                </p:sp>
                <p:sp>
                  <p:nvSpPr>
                    <p:cNvPr id="134" name="ZoneTexte 133"/>
                    <p:cNvSpPr txBox="1"/>
                    <p:nvPr/>
                  </p:nvSpPr>
                  <p:spPr>
                    <a:xfrm>
                      <a:off x="5805502" y="3362790"/>
                      <a:ext cx="1584176" cy="7744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smtClean="0"/>
                        <a:t>Optimisation of IR </a:t>
                      </a:r>
                      <a:r>
                        <a:rPr lang="fr-FR" sz="1400" dirty="0" err="1" smtClean="0"/>
                        <a:t>heating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parameters</a:t>
                      </a:r>
                      <a:r>
                        <a:rPr lang="fr-FR" sz="1400" dirty="0" smtClean="0"/>
                        <a:t> </a:t>
                      </a:r>
                      <a:endParaRPr lang="fr-FR" sz="1400" dirty="0"/>
                    </a:p>
                  </p:txBody>
                </p:sp>
                <p:sp>
                  <p:nvSpPr>
                    <p:cNvPr id="135" name="ZoneTexte 11"/>
                    <p:cNvSpPr txBox="1"/>
                    <p:nvPr/>
                  </p:nvSpPr>
                  <p:spPr>
                    <a:xfrm>
                      <a:off x="1639235" y="3147639"/>
                      <a:ext cx="1728192" cy="1000300"/>
                    </a:xfrm>
                    <a:prstGeom prst="rect">
                      <a:avLst/>
                    </a:prstGeom>
                    <a:pattFill prst="lt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Characterisation</a:t>
                      </a:r>
                      <a:r>
                        <a:rPr lang="fr-FR" sz="1400" dirty="0" smtClean="0"/>
                        <a:t> of </a:t>
                      </a:r>
                      <a:r>
                        <a:rPr lang="fr-FR" sz="1400" dirty="0" err="1" smtClean="0"/>
                        <a:t>wood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behaviour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under</a:t>
                      </a:r>
                      <a:r>
                        <a:rPr lang="fr-FR" sz="1400" dirty="0" smtClean="0"/>
                        <a:t> IR radiation</a:t>
                      </a:r>
                      <a:r>
                        <a:rPr lang="fr-FR" sz="1400" baseline="30000" dirty="0" smtClean="0"/>
                        <a:t>1</a:t>
                      </a:r>
                      <a:endParaRPr lang="fr-FR" sz="1400" baseline="30000" dirty="0"/>
                    </a:p>
                  </p:txBody>
                </p:sp>
              </p:grpSp>
              <p:grpSp>
                <p:nvGrpSpPr>
                  <p:cNvPr id="116" name="Groupe 20"/>
                  <p:cNvGrpSpPr/>
                  <p:nvPr/>
                </p:nvGrpSpPr>
                <p:grpSpPr>
                  <a:xfrm>
                    <a:off x="971600" y="-2956"/>
                    <a:ext cx="5328593" cy="2063435"/>
                    <a:chOff x="1141180" y="474005"/>
                    <a:chExt cx="6469401" cy="1862648"/>
                  </a:xfrm>
                </p:grpSpPr>
                <p:sp>
                  <p:nvSpPr>
                    <p:cNvPr id="127" name="ZoneTexte 126"/>
                    <p:cNvSpPr txBox="1"/>
                    <p:nvPr/>
                  </p:nvSpPr>
                  <p:spPr>
                    <a:xfrm>
                      <a:off x="1460191" y="964251"/>
                      <a:ext cx="1224136" cy="6667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smtClean="0"/>
                        <a:t>Minimum </a:t>
                      </a:r>
                      <a:r>
                        <a:rPr lang="fr-FR" sz="1400" dirty="0" err="1" smtClean="0"/>
                        <a:t>required</a:t>
                      </a:r>
                      <a:r>
                        <a:rPr lang="fr-FR" sz="1400" dirty="0" smtClean="0"/>
                        <a:t> peeling T°C</a:t>
                      </a:r>
                      <a:endParaRPr lang="fr-FR" sz="1400" dirty="0"/>
                    </a:p>
                  </p:txBody>
                </p:sp>
                <p:sp>
                  <p:nvSpPr>
                    <p:cNvPr id="128" name="ZoneTexte 127"/>
                    <p:cNvSpPr txBox="1"/>
                    <p:nvPr/>
                  </p:nvSpPr>
                  <p:spPr>
                    <a:xfrm>
                      <a:off x="3326787" y="835784"/>
                      <a:ext cx="1980220" cy="8612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fr-FR" sz="1400" dirty="0" err="1" smtClean="0"/>
                        <a:t>Technical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development</a:t>
                      </a:r>
                      <a:r>
                        <a:rPr lang="fr-FR" sz="1400" dirty="0" smtClean="0"/>
                        <a:t> of </a:t>
                      </a:r>
                      <a:r>
                        <a:rPr lang="fr-FR" sz="1400" dirty="0" err="1" smtClean="0"/>
                        <a:t>embedded</a:t>
                      </a:r>
                      <a:r>
                        <a:rPr lang="fr-FR" sz="1400" dirty="0" smtClean="0"/>
                        <a:t> IR </a:t>
                      </a:r>
                      <a:r>
                        <a:rPr lang="fr-FR" sz="1400" dirty="0" err="1" smtClean="0"/>
                        <a:t>heating</a:t>
                      </a:r>
                      <a:r>
                        <a:rPr lang="fr-FR" sz="1400" dirty="0" smtClean="0"/>
                        <a:t> system</a:t>
                      </a:r>
                      <a:endParaRPr lang="fr-FR" sz="1400" dirty="0"/>
                    </a:p>
                  </p:txBody>
                </p:sp>
                <p:grpSp>
                  <p:nvGrpSpPr>
                    <p:cNvPr id="129" name="Groupe 19"/>
                    <p:cNvGrpSpPr/>
                    <p:nvPr/>
                  </p:nvGrpSpPr>
                  <p:grpSpPr>
                    <a:xfrm>
                      <a:off x="1141180" y="474005"/>
                      <a:ext cx="6469401" cy="1862648"/>
                      <a:chOff x="1141180" y="474005"/>
                      <a:chExt cx="6469401" cy="1862648"/>
                    </a:xfrm>
                  </p:grpSpPr>
                  <p:sp>
                    <p:nvSpPr>
                      <p:cNvPr id="130" name="Rectangle 129"/>
                      <p:cNvSpPr/>
                      <p:nvPr/>
                    </p:nvSpPr>
                    <p:spPr>
                      <a:xfrm>
                        <a:off x="1141180" y="620688"/>
                        <a:ext cx="6469401" cy="17159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31" name="ZoneTexte 130"/>
                      <p:cNvSpPr txBox="1"/>
                      <p:nvPr/>
                    </p:nvSpPr>
                    <p:spPr>
                      <a:xfrm>
                        <a:off x="1453052" y="474005"/>
                        <a:ext cx="1296943" cy="2778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400" u="sng" dirty="0" smtClean="0"/>
                          <a:t>Peeling unit</a:t>
                        </a:r>
                        <a:endParaRPr lang="fr-FR" sz="1400" u="sng" dirty="0"/>
                      </a:p>
                    </p:txBody>
                  </p:sp>
                </p:grpSp>
              </p:grp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1403648" y="2447948"/>
                    <a:ext cx="4896544" cy="215379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" name="ZoneTexte 117"/>
                  <p:cNvSpPr txBox="1"/>
                  <p:nvPr/>
                </p:nvSpPr>
                <p:spPr>
                  <a:xfrm>
                    <a:off x="1591600" y="2266533"/>
                    <a:ext cx="1141659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u="sng" dirty="0" smtClean="0"/>
                      <a:t>Thermal unit</a:t>
                    </a:r>
                    <a:endParaRPr lang="fr-FR" sz="1400" u="sng" dirty="0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2410816" y="4739111"/>
                    <a:ext cx="3889376" cy="121016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" name="ZoneTexte 119"/>
                  <p:cNvSpPr txBox="1"/>
                  <p:nvPr/>
                </p:nvSpPr>
                <p:spPr>
                  <a:xfrm>
                    <a:off x="2696350" y="4637947"/>
                    <a:ext cx="1371594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u="sng" dirty="0" err="1" smtClean="0"/>
                      <a:t>Economical</a:t>
                    </a:r>
                    <a:r>
                      <a:rPr lang="fr-FR" sz="1400" u="sng" dirty="0" smtClean="0"/>
                      <a:t> unit</a:t>
                    </a:r>
                    <a:endParaRPr lang="fr-FR" sz="1400" u="sng" dirty="0"/>
                  </a:p>
                </p:txBody>
              </p:sp>
              <p:cxnSp>
                <p:nvCxnSpPr>
                  <p:cNvPr id="121" name="Connecteur droit 120"/>
                  <p:cNvCxnSpPr/>
                  <p:nvPr/>
                </p:nvCxnSpPr>
                <p:spPr>
                  <a:xfrm rot="5400000">
                    <a:off x="-1562340" y="3228350"/>
                    <a:ext cx="466990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Connecteur droit 121"/>
                  <p:cNvCxnSpPr/>
                  <p:nvPr/>
                </p:nvCxnSpPr>
                <p:spPr>
                  <a:xfrm rot="5400000">
                    <a:off x="5652264" y="4464258"/>
                    <a:ext cx="219760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483768" y="6309320"/>
                    <a:ext cx="266832" cy="288000"/>
                  </a:xfrm>
                  <a:prstGeom prst="rect">
                    <a:avLst/>
                  </a:prstGeom>
                  <a:pattFill prst="ltUpDiag">
                    <a:fgClr>
                      <a:schemeClr val="bg1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fr-FR" noProof="1"/>
                  </a:p>
                </p:txBody>
              </p:sp>
            </p:grpSp>
            <p:cxnSp>
              <p:nvCxnSpPr>
                <p:cNvPr id="106" name="Connecteur droit avec flèche 105"/>
                <p:cNvCxnSpPr/>
                <p:nvPr/>
              </p:nvCxnSpPr>
              <p:spPr>
                <a:xfrm>
                  <a:off x="179512" y="6093296"/>
                  <a:ext cx="76320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ZoneTexte 106"/>
                <p:cNvSpPr txBox="1"/>
                <p:nvPr/>
              </p:nvSpPr>
              <p:spPr>
                <a:xfrm>
                  <a:off x="7301584" y="6093296"/>
                  <a:ext cx="5533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/>
                    <a:t>Time</a:t>
                  </a:r>
                  <a:endParaRPr lang="fr-FR" sz="14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623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323528" y="2996952"/>
            <a:ext cx="7488832" cy="7920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prstClr val="black"/>
                </a:solidFill>
              </a:rPr>
              <a:t>2.Heating </a:t>
            </a:r>
            <a:r>
              <a:rPr lang="fr-FR" sz="3200" dirty="0" err="1" smtClean="0">
                <a:solidFill>
                  <a:prstClr val="black"/>
                </a:solidFill>
              </a:rPr>
              <a:t>Temperatures</a:t>
            </a:r>
            <a:endParaRPr lang="fr-FR" sz="3200" dirty="0" smtClean="0">
              <a:solidFill>
                <a:prstClr val="black"/>
              </a:solidFill>
            </a:endParaRPr>
          </a:p>
          <a:p>
            <a:pPr algn="just"/>
            <a:endParaRPr lang="fr-FR" sz="3200" dirty="0">
              <a:solidFill>
                <a:prstClr val="black"/>
              </a:solidFill>
            </a:endParaRPr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solidFill>
                  <a:prstClr val="black"/>
                </a:solidFill>
              </a:rPr>
              <a:t>Anna DUPLEIX – </a:t>
            </a:r>
            <a:r>
              <a:rPr lang="fr-FR" sz="1600" dirty="0" err="1" smtClean="0">
                <a:solidFill>
                  <a:prstClr val="black"/>
                </a:solidFill>
              </a:rPr>
              <a:t>PhD</a:t>
            </a:r>
            <a:r>
              <a:rPr lang="fr-FR" sz="1600" dirty="0" smtClean="0">
                <a:solidFill>
                  <a:prstClr val="black"/>
                </a:solidFill>
              </a:rPr>
              <a:t> Candidate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 anna.dupleix@ensam.eu</a:t>
            </a:r>
          </a:p>
        </p:txBody>
      </p:sp>
    </p:spTree>
    <p:extLst>
      <p:ext uri="{BB962C8B-B14F-4D97-AF65-F5344CB8AC3E}">
        <p14:creationId xmlns:p14="http://schemas.microsoft.com/office/powerpoint/2010/main" val="18801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Results summary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/>
              <a:t>No interest in </a:t>
            </a:r>
            <a:r>
              <a:rPr lang="en-US" sz="1800"/>
              <a:t>heating </a:t>
            </a:r>
            <a:r>
              <a:rPr lang="en-US" sz="1800"/>
              <a:t> </a:t>
            </a:r>
            <a:r>
              <a:rPr lang="en-US" sz="1800" smtClean="0"/>
              <a:t>up </a:t>
            </a:r>
            <a:r>
              <a:rPr lang="en-US" sz="1800"/>
              <a:t>to 70°C</a:t>
            </a:r>
          </a:p>
          <a:p>
            <a:pPr algn="l">
              <a:buFont typeface="Arial" pitchFamily="34" charset="0"/>
              <a:buChar char="•"/>
            </a:pPr>
            <a:endParaRPr lang="en-US" sz="1800"/>
          </a:p>
          <a:p>
            <a:pPr algn="l">
              <a:buFont typeface="Arial" pitchFamily="34" charset="0"/>
              <a:buChar char="•"/>
            </a:pPr>
            <a:r>
              <a:rPr lang="fr-FR" sz="1800" smtClean="0"/>
              <a:t>With heating temperatures:</a:t>
            </a:r>
            <a:endParaRPr lang="fr-FR" sz="1800"/>
          </a:p>
          <a:p>
            <a:pPr marL="0" indent="0" algn="l"/>
            <a:r>
              <a:rPr lang="fr-FR" sz="1800"/>
              <a:t>- Cutting efforts start to decrease</a:t>
            </a:r>
          </a:p>
          <a:p>
            <a:pPr marL="0" indent="0" algn="l"/>
            <a:r>
              <a:rPr lang="fr-FR" sz="1800"/>
              <a:t>- Lathe checkings </a:t>
            </a:r>
            <a:r>
              <a:rPr lang="fr-FR" sz="1800"/>
              <a:t>are </a:t>
            </a:r>
            <a:r>
              <a:rPr lang="fr-FR" sz="1800" smtClean="0"/>
              <a:t>less deep and closer</a:t>
            </a:r>
            <a:endParaRPr lang="fr-FR" sz="1800"/>
          </a:p>
          <a:p>
            <a:pPr marL="0" indent="0" algn="l"/>
            <a:r>
              <a:rPr lang="fr-FR" sz="1800"/>
              <a:t>- Minor thickness variation</a:t>
            </a:r>
          </a:p>
          <a:p>
            <a:pPr marL="0" indent="0" algn="l"/>
            <a:endParaRPr lang="fr-FR" sz="1800"/>
          </a:p>
          <a:p>
            <a:pPr marL="285750" indent="-285750" algn="l">
              <a:buFont typeface="Arial" pitchFamily="34" charset="0"/>
              <a:buChar char="•"/>
            </a:pPr>
            <a:r>
              <a:rPr lang="fr-FR" sz="1800" smtClean="0"/>
              <a:t>Already at 50°C, </a:t>
            </a:r>
            <a:r>
              <a:rPr lang="en-US" sz="1800" smtClean="0"/>
              <a:t>positive </a:t>
            </a:r>
            <a:r>
              <a:rPr lang="en-US" sz="1800"/>
              <a:t>effects of heating ensure efficient peeling process. </a:t>
            </a:r>
            <a:endParaRPr lang="fr-FR" sz="1800" smtClean="0"/>
          </a:p>
          <a:p>
            <a:pPr marL="0" indent="0" algn="l"/>
            <a:endParaRPr lang="fr-FR" sz="1800"/>
          </a:p>
          <a:p>
            <a:pPr marL="285750" indent="-285750" algn="l">
              <a:buFontTx/>
              <a:buChar char="-"/>
            </a:pPr>
            <a:endParaRPr lang="fr-FR" sz="18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4" r="56580"/>
          <a:stretch/>
        </p:blipFill>
        <p:spPr>
          <a:xfrm>
            <a:off x="4076911" y="4110141"/>
            <a:ext cx="3782386" cy="27463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8631" r="55684" b="49110"/>
          <a:stretch/>
        </p:blipFill>
        <p:spPr>
          <a:xfrm>
            <a:off x="323528" y="4110141"/>
            <a:ext cx="3432214" cy="22238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84823" y="5685880"/>
            <a:ext cx="79208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076911" y="6532502"/>
            <a:ext cx="567097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2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geri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Algerie_Template</Template>
  <TotalTime>1138</TotalTime>
  <Words>694</Words>
  <Application>Microsoft Office PowerPoint</Application>
  <PresentationFormat>Affichage à l'écran (4:3)</PresentationFormat>
  <Paragraphs>226</Paragraphs>
  <Slides>22</Slides>
  <Notes>1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Algerie_Template</vt:lpstr>
      <vt:lpstr>Équation</vt:lpstr>
      <vt:lpstr>IR heating of green wood while peeling.</vt:lpstr>
      <vt:lpstr>IR heating of green wood while peeling.</vt:lpstr>
      <vt:lpstr>IR heating of green wood while peeling.</vt:lpstr>
      <vt:lpstr>Peeling process: veneer production</vt:lpstr>
      <vt:lpstr>Why soaking?</vt:lpstr>
      <vt:lpstr>Alternative methods to heating wood prior to peeling avoiding soaking</vt:lpstr>
      <vt:lpstr>Présentation PowerPoint</vt:lpstr>
      <vt:lpstr>IR heating of green wood while peeling.</vt:lpstr>
      <vt:lpstr>Results summary</vt:lpstr>
      <vt:lpstr>IR heating of green wood while peeling.</vt:lpstr>
      <vt:lpstr>Modelling in-line IR surface heating: principle</vt:lpstr>
      <vt:lpstr>Présentation PowerPoint</vt:lpstr>
      <vt:lpstr>Présentation PowerPoint</vt:lpstr>
      <vt:lpstr>IR heating of green wood while peeling.</vt:lpstr>
      <vt:lpstr>The transient HotDisk method</vt:lpstr>
      <vt:lpstr>Transversal conductivity</vt:lpstr>
      <vt:lpstr>Heat capacity</vt:lpstr>
      <vt:lpstr>Diffusivity</vt:lpstr>
      <vt:lpstr>IR heating of green wood while peeling</vt:lpstr>
      <vt:lpstr>Présentation PowerPoint</vt:lpstr>
      <vt:lpstr>Présentation PowerPoint</vt:lpstr>
      <vt:lpstr>IR heating of green wood while peeling.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Anna</dc:creator>
  <cp:lastModifiedBy>Anna</cp:lastModifiedBy>
  <cp:revision>137</cp:revision>
  <dcterms:created xsi:type="dcterms:W3CDTF">2012-03-15T11:40:58Z</dcterms:created>
  <dcterms:modified xsi:type="dcterms:W3CDTF">2012-05-09T19:35:46Z</dcterms:modified>
</cp:coreProperties>
</file>