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handoutMasterIdLst>
    <p:handoutMasterId r:id="rId17"/>
  </p:handoutMasterIdLst>
  <p:sldIdLst>
    <p:sldId id="266" r:id="rId2"/>
    <p:sldId id="257" r:id="rId3"/>
    <p:sldId id="258" r:id="rId4"/>
    <p:sldId id="265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2" r:id="rId14"/>
    <p:sldId id="274" r:id="rId15"/>
    <p:sldId id="267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8" autoAdjust="0"/>
    <p:restoredTop sz="94660"/>
  </p:normalViewPr>
  <p:slideViewPr>
    <p:cSldViewPr>
      <p:cViewPr>
        <p:scale>
          <a:sx n="60" d="100"/>
          <a:sy n="60" d="100"/>
        </p:scale>
        <p:origin x="-1392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5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oi%20de%20Planck%20et%20Wien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r>
              <a:rPr lang="fr-FR" sz="1400" b="1" i="0" baseline="0" dirty="0" err="1" smtClean="0"/>
              <a:t>Emittance</a:t>
            </a:r>
            <a:r>
              <a:rPr lang="fr-FR" sz="1400" b="1" i="0" baseline="0" dirty="0" smtClean="0"/>
              <a:t> M</a:t>
            </a:r>
            <a:r>
              <a:rPr lang="el-GR" sz="1400" b="1" i="0" baseline="-25000" dirty="0" smtClean="0"/>
              <a:t>λ</a:t>
            </a:r>
            <a:r>
              <a:rPr lang="fr-FR" sz="1400" b="1" i="0" baseline="0" dirty="0" smtClean="0"/>
              <a:t> ( W/m</a:t>
            </a:r>
            <a:r>
              <a:rPr lang="fr-FR" sz="1400" b="1" i="0" baseline="30000" dirty="0" smtClean="0"/>
              <a:t>3</a:t>
            </a:r>
            <a:r>
              <a:rPr lang="fr-FR" sz="1400" b="1" i="0" baseline="0" dirty="0" smtClean="0"/>
              <a:t>)</a:t>
            </a:r>
            <a:endParaRPr lang="fr-FR" sz="1400" dirty="0"/>
          </a:p>
        </c:rich>
      </c:tx>
      <c:layout>
        <c:manualLayout>
          <c:xMode val="edge"/>
          <c:yMode val="edge"/>
          <c:x val="0.40648736037116834"/>
          <c:y val="2.641136079730980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429769852272625"/>
          <c:y val="0.1396761133603239"/>
          <c:w val="0.7304474259202276"/>
          <c:h val="0.62120265769928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'PLANK &amp; WIEN'!$B$36</c:f>
              <c:strCache>
                <c:ptCount val="1"/>
                <c:pt idx="0">
                  <c:v>M</c:v>
                </c:pt>
              </c:strCache>
            </c:strRef>
          </c:tx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'PLANK &amp; WIEN'!$A$37:$A$101</c:f>
              <c:numCache>
                <c:formatCode>0.00E+00</c:formatCode>
                <c:ptCount val="65"/>
                <c:pt idx="0">
                  <c:v>0.2</c:v>
                </c:pt>
                <c:pt idx="1">
                  <c:v>0.4</c:v>
                </c:pt>
                <c:pt idx="2">
                  <c:v>0.60000000000000031</c:v>
                </c:pt>
                <c:pt idx="3">
                  <c:v>0.8</c:v>
                </c:pt>
                <c:pt idx="4">
                  <c:v>1</c:v>
                </c:pt>
                <c:pt idx="5">
                  <c:v>1.2</c:v>
                </c:pt>
                <c:pt idx="6">
                  <c:v>1.4</c:v>
                </c:pt>
                <c:pt idx="7">
                  <c:v>1.6</c:v>
                </c:pt>
                <c:pt idx="8">
                  <c:v>1.8</c:v>
                </c:pt>
                <c:pt idx="9">
                  <c:v>2</c:v>
                </c:pt>
                <c:pt idx="10">
                  <c:v>2.2000000000000002</c:v>
                </c:pt>
                <c:pt idx="11">
                  <c:v>2.4</c:v>
                </c:pt>
                <c:pt idx="12">
                  <c:v>2.6</c:v>
                </c:pt>
                <c:pt idx="13">
                  <c:v>2.8</c:v>
                </c:pt>
                <c:pt idx="14">
                  <c:v>3</c:v>
                </c:pt>
                <c:pt idx="15">
                  <c:v>3.2</c:v>
                </c:pt>
                <c:pt idx="16">
                  <c:v>3.4</c:v>
                </c:pt>
                <c:pt idx="17">
                  <c:v>3.6</c:v>
                </c:pt>
                <c:pt idx="18">
                  <c:v>3.8</c:v>
                </c:pt>
                <c:pt idx="19">
                  <c:v>4</c:v>
                </c:pt>
                <c:pt idx="20">
                  <c:v>4.2</c:v>
                </c:pt>
                <c:pt idx="21">
                  <c:v>4.4000000000000004</c:v>
                </c:pt>
                <c:pt idx="22">
                  <c:v>4.5999999999999996</c:v>
                </c:pt>
                <c:pt idx="23">
                  <c:v>4.8</c:v>
                </c:pt>
                <c:pt idx="24">
                  <c:v>5</c:v>
                </c:pt>
                <c:pt idx="25">
                  <c:v>5.2</c:v>
                </c:pt>
                <c:pt idx="26">
                  <c:v>5.4</c:v>
                </c:pt>
                <c:pt idx="27">
                  <c:v>5.6</c:v>
                </c:pt>
                <c:pt idx="28">
                  <c:v>5.8</c:v>
                </c:pt>
                <c:pt idx="29">
                  <c:v>6</c:v>
                </c:pt>
                <c:pt idx="30">
                  <c:v>6.2</c:v>
                </c:pt>
                <c:pt idx="31">
                  <c:v>6.4</c:v>
                </c:pt>
                <c:pt idx="32">
                  <c:v>6.6</c:v>
                </c:pt>
                <c:pt idx="33">
                  <c:v>6.8</c:v>
                </c:pt>
                <c:pt idx="34">
                  <c:v>7</c:v>
                </c:pt>
                <c:pt idx="35">
                  <c:v>7.2</c:v>
                </c:pt>
                <c:pt idx="36">
                  <c:v>7.4</c:v>
                </c:pt>
                <c:pt idx="37">
                  <c:v>7.6</c:v>
                </c:pt>
                <c:pt idx="38">
                  <c:v>7.8</c:v>
                </c:pt>
                <c:pt idx="39">
                  <c:v>8</c:v>
                </c:pt>
                <c:pt idx="40">
                  <c:v>8.2000000000000011</c:v>
                </c:pt>
                <c:pt idx="41">
                  <c:v>8.4</c:v>
                </c:pt>
                <c:pt idx="42">
                  <c:v>8.6</c:v>
                </c:pt>
                <c:pt idx="43">
                  <c:v>8.8000000000000007</c:v>
                </c:pt>
                <c:pt idx="44">
                  <c:v>9</c:v>
                </c:pt>
                <c:pt idx="45">
                  <c:v>9.2000000000000011</c:v>
                </c:pt>
                <c:pt idx="46">
                  <c:v>9.4</c:v>
                </c:pt>
                <c:pt idx="47">
                  <c:v>9.6</c:v>
                </c:pt>
                <c:pt idx="48">
                  <c:v>9.8000000000000007</c:v>
                </c:pt>
                <c:pt idx="49">
                  <c:v>10</c:v>
                </c:pt>
                <c:pt idx="50">
                  <c:v>10.200000000000001</c:v>
                </c:pt>
                <c:pt idx="51">
                  <c:v>10.4</c:v>
                </c:pt>
                <c:pt idx="52">
                  <c:v>10.6</c:v>
                </c:pt>
                <c:pt idx="53">
                  <c:v>10.8</c:v>
                </c:pt>
                <c:pt idx="54">
                  <c:v>11</c:v>
                </c:pt>
                <c:pt idx="55">
                  <c:v>11.2</c:v>
                </c:pt>
                <c:pt idx="56">
                  <c:v>11.4</c:v>
                </c:pt>
                <c:pt idx="57">
                  <c:v>11.6</c:v>
                </c:pt>
                <c:pt idx="58">
                  <c:v>11.8</c:v>
                </c:pt>
                <c:pt idx="59">
                  <c:v>12</c:v>
                </c:pt>
                <c:pt idx="60">
                  <c:v>12.2</c:v>
                </c:pt>
                <c:pt idx="61">
                  <c:v>12.4</c:v>
                </c:pt>
                <c:pt idx="62">
                  <c:v>12.6</c:v>
                </c:pt>
                <c:pt idx="63">
                  <c:v>12.8</c:v>
                </c:pt>
                <c:pt idx="64">
                  <c:v>13</c:v>
                </c:pt>
              </c:numCache>
            </c:numRef>
          </c:xVal>
          <c:yVal>
            <c:numRef>
              <c:f>'PLANK &amp; WIEN'!$B$40:$B$101</c:f>
              <c:numCache>
                <c:formatCode>General</c:formatCode>
                <c:ptCount val="62"/>
                <c:pt idx="0">
                  <c:v>247567288.88240993</c:v>
                </c:pt>
                <c:pt idx="1">
                  <c:v>1745523327.7119794</c:v>
                </c:pt>
                <c:pt idx="2">
                  <c:v>5426920109.8206472</c:v>
                </c:pt>
                <c:pt idx="3">
                  <c:v>10827514886.430738</c:v>
                </c:pt>
                <c:pt idx="4">
                  <c:v>16622516912.284769</c:v>
                </c:pt>
                <c:pt idx="5">
                  <c:v>21648273663.109997</c:v>
                </c:pt>
                <c:pt idx="6">
                  <c:v>25308929183.820137</c:v>
                </c:pt>
                <c:pt idx="7">
                  <c:v>27500272566.97374</c:v>
                </c:pt>
                <c:pt idx="8">
                  <c:v>28399165789.644318</c:v>
                </c:pt>
                <c:pt idx="9">
                  <c:v>28289909099.105865</c:v>
                </c:pt>
                <c:pt idx="10">
                  <c:v>27462188752.618427</c:v>
                </c:pt>
                <c:pt idx="11">
                  <c:v>26164766046.984318</c:v>
                </c:pt>
                <c:pt idx="12">
                  <c:v>24592024148.31292</c:v>
                </c:pt>
                <c:pt idx="13">
                  <c:v>22886508098.085781</c:v>
                </c:pt>
                <c:pt idx="14">
                  <c:v>21147578684.328617</c:v>
                </c:pt>
                <c:pt idx="15">
                  <c:v>19441201952.442345</c:v>
                </c:pt>
                <c:pt idx="16">
                  <c:v>17808739560.817532</c:v>
                </c:pt>
                <c:pt idx="17">
                  <c:v>16274064965.106852</c:v>
                </c:pt>
                <c:pt idx="18">
                  <c:v>14848995960.024086</c:v>
                </c:pt>
                <c:pt idx="19">
                  <c:v>13537287661.211391</c:v>
                </c:pt>
                <c:pt idx="20">
                  <c:v>12337488679.568127</c:v>
                </c:pt>
                <c:pt idx="21">
                  <c:v>11244940289.294043</c:v>
                </c:pt>
                <c:pt idx="22">
                  <c:v>10253148685.276981</c:v>
                </c:pt>
                <c:pt idx="23">
                  <c:v>9354708277.3952141</c:v>
                </c:pt>
                <c:pt idx="24">
                  <c:v>8541908649.4033585</c:v>
                </c:pt>
                <c:pt idx="25">
                  <c:v>7807121674.5207748</c:v>
                </c:pt>
                <c:pt idx="26">
                  <c:v>7143037816.5304451</c:v>
                </c:pt>
                <c:pt idx="27">
                  <c:v>6542800381.4630079</c:v>
                </c:pt>
                <c:pt idx="28">
                  <c:v>6000071822.0838509</c:v>
                </c:pt>
                <c:pt idx="29">
                  <c:v>5509055729.8608522</c:v>
                </c:pt>
                <c:pt idx="30">
                  <c:v>5064490749.9172945</c:v>
                </c:pt>
                <c:pt idx="31">
                  <c:v>4661627464.187295</c:v>
                </c:pt>
                <c:pt idx="32">
                  <c:v>4296195670.5849075</c:v>
                </c:pt>
                <c:pt idx="33">
                  <c:v>3964366979.8686242</c:v>
                </c:pt>
                <c:pt idx="34">
                  <c:v>3662715926.3039975</c:v>
                </c:pt>
                <c:pt idx="35">
                  <c:v>3388181608.3273044</c:v>
                </c:pt>
                <c:pt idx="36">
                  <c:v>3138031075.4325356</c:v>
                </c:pt>
                <c:pt idx="37">
                  <c:v>2909825140.9788303</c:v>
                </c:pt>
                <c:pt idx="38">
                  <c:v>2701386946.0012965</c:v>
                </c:pt>
                <c:pt idx="39">
                  <c:v>2510773369.46735</c:v>
                </c:pt>
                <c:pt idx="40">
                  <c:v>2336249236.1002045</c:v>
                </c:pt>
                <c:pt idx="41">
                  <c:v>2176264186.3476243</c:v>
                </c:pt>
                <c:pt idx="42">
                  <c:v>2029432025.2319119</c:v>
                </c:pt>
                <c:pt idx="43">
                  <c:v>1894512344.514868</c:v>
                </c:pt>
                <c:pt idx="44">
                  <c:v>1770394206.8090241</c:v>
                </c:pt>
                <c:pt idx="45">
                  <c:v>1656081684.7941356</c:v>
                </c:pt>
                <c:pt idx="46">
                  <c:v>1550681059.3785944</c:v>
                </c:pt>
                <c:pt idx="47">
                  <c:v>1453389494.6829488</c:v>
                </c:pt>
                <c:pt idx="48">
                  <c:v>1363485023.2746091</c:v>
                </c:pt>
                <c:pt idx="49">
                  <c:v>1280317690.9610424</c:v>
                </c:pt>
                <c:pt idx="50">
                  <c:v>1203301725.913254</c:v>
                </c:pt>
                <c:pt idx="51">
                  <c:v>1131908611.5043249</c:v>
                </c:pt>
                <c:pt idx="52">
                  <c:v>1065660955.7742836</c:v>
                </c:pt>
                <c:pt idx="53">
                  <c:v>1004127062.7709335</c:v>
                </c:pt>
                <c:pt idx="54">
                  <c:v>946916122.15057135</c:v>
                </c:pt>
                <c:pt idx="55">
                  <c:v>893673943.38984931</c:v>
                </c:pt>
                <c:pt idx="56">
                  <c:v>844079169.82884455</c:v>
                </c:pt>
                <c:pt idx="57">
                  <c:v>797839915.62042356</c:v>
                </c:pt>
                <c:pt idx="58">
                  <c:v>754690775.59365535</c:v>
                </c:pt>
                <c:pt idx="59">
                  <c:v>714390164.14146626</c:v>
                </c:pt>
                <c:pt idx="60">
                  <c:v>676717944.60356712</c:v>
                </c:pt>
                <c:pt idx="61">
                  <c:v>641473315.31824803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72160"/>
        <c:axId val="38303616"/>
      </c:scatterChart>
      <c:valAx>
        <c:axId val="38172160"/>
        <c:scaling>
          <c:orientation val="minMax"/>
          <c:max val="1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fr-FR" sz="1400">
                    <a:latin typeface="+mn-lt"/>
                  </a:rPr>
                  <a:t>Wavelength</a:t>
                </a:r>
                <a:r>
                  <a:rPr lang="fr-FR" sz="1400" baseline="0">
                    <a:latin typeface="+mn-lt"/>
                  </a:rPr>
                  <a:t> (</a:t>
                </a:r>
                <a:r>
                  <a:rPr lang="el-GR" sz="1400" baseline="0">
                    <a:latin typeface="+mn-lt"/>
                    <a:cs typeface="Times New Roman"/>
                  </a:rPr>
                  <a:t>μ</a:t>
                </a:r>
                <a:r>
                  <a:rPr lang="fr-FR" sz="1400" baseline="0">
                    <a:latin typeface="+mn-lt"/>
                    <a:cs typeface="Times New Roman"/>
                  </a:rPr>
                  <a:t>m)</a:t>
                </a:r>
                <a:endParaRPr lang="fr-FR" sz="14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489598494722542"/>
              <c:y val="0.90067397660422588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fr-FR"/>
          </a:p>
        </c:txPr>
        <c:crossAx val="38303616"/>
        <c:crosses val="autoZero"/>
        <c:crossBetween val="midCat"/>
        <c:majorUnit val="1"/>
      </c:valAx>
      <c:valAx>
        <c:axId val="38303616"/>
        <c:scaling>
          <c:orientation val="minMax"/>
          <c:min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fr-FR"/>
          </a:p>
        </c:txPr>
        <c:crossAx val="38172160"/>
        <c:crosses val="autoZero"/>
        <c:crossBetween val="midCat"/>
        <c:majorUnit val="10000000000"/>
        <c:minorUnit val="100000000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81634-B14A-4DC9-A180-F5226C3F50AE}" type="datetimeFigureOut">
              <a:rPr lang="fr-FR" smtClean="0"/>
              <a:t>28/03/2012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CAFE9-67BC-4691-AA80-2815D646B5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60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8004928" y="4581128"/>
            <a:ext cx="1115616" cy="226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004928" y="4581128"/>
            <a:ext cx="1115616" cy="226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ctricOh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Heating</a:t>
            </a:r>
            <a:r>
              <a:rPr lang="fr-FR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algn="ctr" defTabSz="914400" rtl="0" eaLnBrk="1" latinLnBrk="0" hangingPunct="1"/>
            <a:r>
              <a:rPr lang="fr-FR" sz="12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996656" y="2276872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Electric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ohmic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791961"/>
            <a:ext cx="111561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Microwave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284984"/>
            <a:ext cx="1115616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Infrared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spective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237312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01089" y="1628800"/>
            <a:ext cx="1115616" cy="50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Introduction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996656" y="2391271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</a:t>
            </a:r>
            <a:b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Principles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92888" y="3111351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Simulation </a:t>
            </a:r>
            <a:b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en-US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Prospective</a:t>
            </a:r>
            <a:r>
              <a:rPr lang="fr-FR" sz="1200" baseline="0" dirty="0" smtClean="0">
                <a:solidFill>
                  <a:schemeClr val="bg1"/>
                </a:solidFill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work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7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01089" y="1628800"/>
            <a:ext cx="1115616" cy="5040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>
              <a:lnSpc>
                <a:spcPct val="200000"/>
              </a:lnSpc>
            </a:pPr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Introduction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996656" y="2391271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Model</a:t>
            </a:r>
            <a:b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fr-FR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Principles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92888" y="3111351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Simulation </a:t>
            </a:r>
            <a:b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41626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200000"/>
              </a:lnSpc>
            </a:pPr>
            <a:r>
              <a:rPr lang="fr-FR" smtClean="0"/>
              <a:t>Introduction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996656" y="2391271"/>
            <a:ext cx="1115616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lnSpc>
                <a:spcPct val="2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fr-FR" smtClean="0"/>
              <a:t>Model</a:t>
            </a:r>
            <a:br>
              <a:rPr lang="fr-FR" smtClean="0"/>
            </a:br>
            <a:r>
              <a:rPr lang="fr-FR" smtClean="0"/>
              <a:t>Principles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992888" y="3111351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Simulation </a:t>
            </a:r>
            <a:b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Results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070231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200000"/>
              </a:lnSpc>
            </a:pPr>
            <a:r>
              <a:rPr lang="fr-FR" smtClean="0"/>
              <a:t>Introduction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7996656" y="2391271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Model</a:t>
            </a:r>
            <a:br>
              <a:rPr lang="fr-FR" smtClean="0"/>
            </a:br>
            <a:r>
              <a:rPr lang="fr-FR" smtClean="0"/>
              <a:t>Principles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992888" y="3111351"/>
            <a:ext cx="1115616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lvl="0" algn="ctr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Simulation </a:t>
            </a:r>
            <a:br>
              <a:rPr lang="en-US" smtClean="0"/>
            </a:br>
            <a:r>
              <a:rPr lang="en-US" smtClean="0"/>
              <a:t>Results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1189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8004928" y="4581128"/>
            <a:ext cx="1115616" cy="226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8368" y="6273368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</a:t>
            </a:r>
            <a:r>
              <a:rPr lang="en-US" sz="12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Prospective</a:t>
            </a:r>
            <a:r>
              <a:rPr lang="fr-FR" sz="1200" baseline="0" dirty="0" smtClean="0">
                <a:solidFill>
                  <a:schemeClr val="bg1"/>
                </a:solidFill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work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67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Peeling</a:t>
            </a:r>
            <a:r>
              <a:rPr lang="fr-FR" sz="1200" baseline="0" dirty="0" smtClean="0">
                <a:solidFill>
                  <a:schemeClr val="bg1"/>
                </a:solidFill>
              </a:rPr>
              <a:t>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process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a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776000" cy="468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8001089" y="1628800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Peeling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process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 hasCustomPrompt="1"/>
          </p:nvPr>
        </p:nvSpPr>
        <p:spPr>
          <a:xfrm>
            <a:off x="395288" y="1052513"/>
            <a:ext cx="7272337" cy="48974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07504" y="6309320"/>
            <a:ext cx="7776000" cy="46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/>
            </a:lvl1pPr>
          </a:lstStyle>
          <a:p>
            <a:pPr lvl="0"/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996656" y="2276872"/>
            <a:ext cx="1115616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method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992888" y="296733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Alternative to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soaking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997320" y="3687415"/>
            <a:ext cx="1115616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fr-FR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Prospective </a:t>
            </a:r>
            <a:r>
              <a:rPr lang="fr-FR" sz="12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</a:t>
            </a:r>
            <a:endParaRPr lang="fr-FR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7" cstate="print"/>
          <a:srcRect l="4939" r="9880"/>
          <a:stretch>
            <a:fillRect/>
          </a:stretch>
        </p:blipFill>
        <p:spPr bwMode="auto">
          <a:xfrm>
            <a:off x="7981950" y="0"/>
            <a:ext cx="11620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988400" y="2492896"/>
            <a:ext cx="1155600" cy="4365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8172400" y="548680"/>
            <a:ext cx="576000" cy="36004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EF592E90-02CD-40E9-8E45-E95ADF11161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8496488" y="548679"/>
            <a:ext cx="5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/>
              <a:t>/ 15</a:t>
            </a:r>
            <a:endParaRPr lang="fr-FR" sz="16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1115616" y="6093296"/>
            <a:ext cx="583264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115616" y="764704"/>
            <a:ext cx="583264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918276" y="4602336"/>
            <a:ext cx="118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Anna Dupleix</a:t>
            </a:r>
            <a:br>
              <a:rPr lang="fr-FR" sz="1200" dirty="0" smtClean="0">
                <a:solidFill>
                  <a:schemeClr val="bg1"/>
                </a:solidFill>
              </a:rPr>
            </a:br>
            <a:r>
              <a:rPr lang="fr-FR" sz="1200" dirty="0" smtClean="0">
                <a:solidFill>
                  <a:schemeClr val="bg1"/>
                </a:solidFill>
              </a:rPr>
              <a:t>COST Workshop</a:t>
            </a:r>
          </a:p>
          <a:p>
            <a:pPr algn="ctr"/>
            <a:r>
              <a:rPr lang="fr-FR" sz="1000" smtClean="0">
                <a:solidFill>
                  <a:schemeClr val="bg1"/>
                </a:solidFill>
              </a:rPr>
              <a:t>Nancy, March</a:t>
            </a:r>
            <a:r>
              <a:rPr lang="fr-FR" sz="1000" baseline="0" smtClean="0">
                <a:solidFill>
                  <a:schemeClr val="bg1"/>
                </a:solidFill>
              </a:rPr>
              <a:t> 2012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06" y="6039216"/>
            <a:ext cx="10429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5329" y="5229200"/>
            <a:ext cx="1067871" cy="78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674" r:id="rId6"/>
    <p:sldLayoutId id="2147483682" r:id="rId7"/>
    <p:sldLayoutId id="2147483675" r:id="rId8"/>
    <p:sldLayoutId id="2147483676" r:id="rId9"/>
    <p:sldLayoutId id="2147483677" r:id="rId10"/>
    <p:sldLayoutId id="2147483661" r:id="rId11"/>
    <p:sldLayoutId id="2147483679" r:id="rId12"/>
    <p:sldLayoutId id="2147483680" r:id="rId13"/>
    <p:sldLayoutId id="2147483681" r:id="rId14"/>
    <p:sldLayoutId id="2147483678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wmv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/>
              <a:t>IR heating of green wood while </a:t>
            </a:r>
            <a:r>
              <a:rPr lang="en-GB" sz="2400" b="1" smtClean="0"/>
              <a:t>peeling: </a:t>
            </a:r>
            <a:r>
              <a:rPr lang="en-GB" sz="2400" b="1"/>
              <a:t>a numerical model</a:t>
            </a:r>
            <a:r>
              <a:rPr lang="en-GB" sz="2400" b="1" smtClean="0"/>
              <a:t>.</a:t>
            </a:r>
            <a:endParaRPr lang="fr-FR" sz="2400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1286457" y="2204864"/>
            <a:ext cx="5633021" cy="978024"/>
            <a:chOff x="1728664" y="2667000"/>
            <a:chExt cx="5633021" cy="9780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664" y="2667000"/>
              <a:ext cx="1338670" cy="97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60"/>
            <a:stretch/>
          </p:blipFill>
          <p:spPr bwMode="auto">
            <a:xfrm>
              <a:off x="4716016" y="2817264"/>
              <a:ext cx="2645669" cy="677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Espace réservé du contenu 6"/>
          <p:cNvSpPr txBox="1">
            <a:spLocks/>
          </p:cNvSpPr>
          <p:nvPr/>
        </p:nvSpPr>
        <p:spPr>
          <a:xfrm>
            <a:off x="2555529" y="4239675"/>
            <a:ext cx="5616871" cy="1925629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fr-FR" b="1" smtClean="0"/>
              <a:t>	Plan:</a:t>
            </a:r>
            <a:endParaRPr lang="fr-FR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mtClean="0"/>
              <a:t>The project idea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mtClean="0"/>
              <a:t>The model principles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mtClean="0"/>
              <a:t>The simulation results</a:t>
            </a:r>
          </a:p>
          <a:p>
            <a:pPr algn="just"/>
            <a:endParaRPr lang="fr-FR" smtClean="0"/>
          </a:p>
          <a:p>
            <a:pPr algn="just"/>
            <a:endParaRPr lang="fr-FR"/>
          </a:p>
        </p:txBody>
      </p:sp>
      <p:sp>
        <p:nvSpPr>
          <p:cNvPr id="15" name="Espace réservé du contenu 6"/>
          <p:cNvSpPr txBox="1">
            <a:spLocks/>
          </p:cNvSpPr>
          <p:nvPr/>
        </p:nvSpPr>
        <p:spPr>
          <a:xfrm>
            <a:off x="467544" y="920290"/>
            <a:ext cx="7416823" cy="1925629"/>
          </a:xfrm>
          <a:prstGeom prst="rect">
            <a:avLst/>
          </a:prstGeom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fr-FR" sz="1800" b="1" smtClean="0"/>
              <a:t>Collaboration:</a:t>
            </a:r>
            <a:endParaRPr lang="fr-FR" sz="1800" smtClean="0"/>
          </a:p>
          <a:p>
            <a:pPr marL="0" indent="0" algn="l"/>
            <a:r>
              <a:rPr lang="fr-FR" sz="1800" smtClean="0"/>
              <a:t>Louis-Etienne </a:t>
            </a:r>
            <a:r>
              <a:rPr lang="fr-FR" sz="1800"/>
              <a:t>DENAUD</a:t>
            </a:r>
            <a:r>
              <a:rPr lang="fr-FR" sz="1800" baseline="30000"/>
              <a:t>1</a:t>
            </a:r>
            <a:r>
              <a:rPr lang="fr-FR" sz="1800"/>
              <a:t>, Mark </a:t>
            </a:r>
            <a:r>
              <a:rPr lang="fr-FR" sz="1800" smtClean="0"/>
              <a:t>HUGHES</a:t>
            </a:r>
            <a:r>
              <a:rPr lang="fr-FR" sz="1800" baseline="30000" smtClean="0"/>
              <a:t>2</a:t>
            </a:r>
            <a:r>
              <a:rPr lang="fr-FR" sz="1800" smtClean="0"/>
              <a:t>, Andrezj KUSIAK</a:t>
            </a:r>
            <a:r>
              <a:rPr lang="fr-FR" sz="1800" baseline="30000" smtClean="0"/>
              <a:t>3</a:t>
            </a:r>
            <a:r>
              <a:rPr lang="fr-FR" sz="1800" smtClean="0"/>
              <a:t>, Rémy MARCHAL</a:t>
            </a:r>
            <a:r>
              <a:rPr lang="fr-FR" sz="1800" baseline="30000" smtClean="0"/>
              <a:t>1</a:t>
            </a:r>
            <a:r>
              <a:rPr lang="fr-FR" sz="1800"/>
              <a:t>, Sid’Ahmed OULD AHMEDOU</a:t>
            </a:r>
            <a:r>
              <a:rPr lang="fr-FR" sz="1800" baseline="30000"/>
              <a:t>1</a:t>
            </a:r>
            <a:r>
              <a:rPr lang="fr-FR" sz="1800"/>
              <a:t>, Fréderic </a:t>
            </a:r>
            <a:r>
              <a:rPr lang="fr-FR" sz="1800" smtClean="0"/>
              <a:t>ROSSI</a:t>
            </a:r>
            <a:r>
              <a:rPr lang="fr-FR" sz="1800" baseline="30000" smtClean="0"/>
              <a:t>1</a:t>
            </a:r>
            <a:r>
              <a:rPr lang="fr-FR" sz="1800" smtClean="0"/>
              <a:t>.</a:t>
            </a:r>
            <a:endParaRPr lang="fr-FR" sz="1800"/>
          </a:p>
          <a:p>
            <a:pPr algn="l"/>
            <a:endParaRPr lang="fr-FR" sz="1800" smtClean="0"/>
          </a:p>
          <a:p>
            <a:pPr algn="l"/>
            <a:endParaRPr lang="fr-FR" sz="1800"/>
          </a:p>
        </p:txBody>
      </p:sp>
      <p:cxnSp>
        <p:nvCxnSpPr>
          <p:cNvPr id="6" name="Connecteur droit 5"/>
          <p:cNvCxnSpPr/>
          <p:nvPr/>
        </p:nvCxnSpPr>
        <p:spPr>
          <a:xfrm>
            <a:off x="1115616" y="4077072"/>
            <a:ext cx="58038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7"/>
          <p:cNvSpPr txBox="1">
            <a:spLocks/>
          </p:cNvSpPr>
          <p:nvPr/>
        </p:nvSpPr>
        <p:spPr>
          <a:xfrm>
            <a:off x="323528" y="6165304"/>
            <a:ext cx="7776000" cy="468000"/>
          </a:xfrm>
          <a:prstGeom prst="rect">
            <a:avLst/>
          </a:prstGeom>
        </p:spPr>
        <p:txBody>
          <a:bodyPr numCol="1"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smtClean="0"/>
              <a:t>Anna DUPLEIX – PhD Candidate</a:t>
            </a:r>
          </a:p>
          <a:p>
            <a:r>
              <a:rPr lang="fr-FR" sz="1600" smtClean="0"/>
              <a:t> anna.dupleix@ensam.eu</a:t>
            </a:r>
            <a:endParaRPr lang="fr-FR" sz="1600" dirty="0" smtClean="0"/>
          </a:p>
        </p:txBody>
      </p:sp>
      <p:sp>
        <p:nvSpPr>
          <p:cNvPr id="23" name="ZoneTexte 22"/>
          <p:cNvSpPr txBox="1"/>
          <p:nvPr/>
        </p:nvSpPr>
        <p:spPr>
          <a:xfrm>
            <a:off x="396400" y="3212976"/>
            <a:ext cx="7992024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FR" sz="1600" baseline="30000" smtClean="0"/>
              <a:t>1</a:t>
            </a:r>
            <a:r>
              <a:rPr lang="fr-FR" sz="1600" smtClean="0"/>
              <a:t>Arts et Métiers </a:t>
            </a:r>
            <a:r>
              <a:rPr lang="fr-FR" sz="1600"/>
              <a:t>ParisTech </a:t>
            </a:r>
            <a:r>
              <a:rPr lang="fr-FR" sz="1600" smtClean="0"/>
              <a:t>LaBoMaP, </a:t>
            </a:r>
            <a:r>
              <a:rPr lang="fr-FR" sz="1600"/>
              <a:t>France</a:t>
            </a:r>
          </a:p>
          <a:p>
            <a:r>
              <a:rPr lang="fr-FR" sz="1600" baseline="30000"/>
              <a:t>       3</a:t>
            </a:r>
            <a:r>
              <a:rPr lang="fr-FR" sz="1600"/>
              <a:t>Université de Bordeaux, </a:t>
            </a:r>
            <a:r>
              <a:rPr lang="fr-FR" sz="1600" smtClean="0"/>
              <a:t>France</a:t>
            </a:r>
            <a:endParaRPr lang="fr-FR" sz="1600"/>
          </a:p>
          <a:p>
            <a:r>
              <a:rPr lang="fr-FR" sz="1600"/>
              <a:t>	</a:t>
            </a:r>
            <a:endParaRPr lang="fr-FR" sz="1600" smtClean="0"/>
          </a:p>
          <a:p>
            <a:endParaRPr lang="fr-FR" sz="1600"/>
          </a:p>
          <a:p>
            <a:endParaRPr lang="fr-FR" sz="1600" smtClean="0"/>
          </a:p>
          <a:p>
            <a:r>
              <a:rPr lang="fr-FR" sz="1600" baseline="30000" smtClean="0"/>
              <a:t>2</a:t>
            </a:r>
            <a:r>
              <a:rPr lang="fr-FR" sz="1600" smtClean="0"/>
              <a:t>Aalto </a:t>
            </a:r>
            <a:r>
              <a:rPr lang="fr-FR" sz="1600"/>
              <a:t>University</a:t>
            </a:r>
            <a:r>
              <a:rPr lang="fr-FR" sz="1600" smtClean="0"/>
              <a:t>, </a:t>
            </a:r>
            <a:r>
              <a:rPr lang="fr-FR" sz="1600"/>
              <a:t>Helsinki, </a:t>
            </a:r>
            <a:r>
              <a:rPr lang="fr-FR" sz="1600" smtClean="0"/>
              <a:t>Finland</a:t>
            </a:r>
            <a:endParaRPr lang="fr-FR" sz="1600"/>
          </a:p>
          <a:p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3435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Temporal evolution of temperature within the bolt </a:t>
            </a:r>
            <a:r>
              <a:rPr lang="en-US" smtClean="0"/>
              <a:t>during one turn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8013932" cy="60288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"/>
          <a:stretch/>
        </p:blipFill>
        <p:spPr>
          <a:xfrm>
            <a:off x="3372696" y="908720"/>
            <a:ext cx="4583680" cy="367240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8" r="47754" b="93114"/>
          <a:stretch/>
        </p:blipFill>
        <p:spPr>
          <a:xfrm>
            <a:off x="2843808" y="1285656"/>
            <a:ext cx="1255594" cy="415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5105" y="6453336"/>
            <a:ext cx="27363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mtClean="0"/>
              <a:t>Peeling  speed =  0.1 m/s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Influence of the distance between the knife and the IR source</a:t>
            </a:r>
            <a:r>
              <a:rPr lang="fr-FR"/>
              <a:t> 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7775032" cy="5079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6167045"/>
            <a:ext cx="37180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mtClean="0"/>
              <a:t>IR source </a:t>
            </a:r>
            <a:r>
              <a:rPr lang="en-GB"/>
              <a:t>temperature </a:t>
            </a:r>
            <a:r>
              <a:rPr lang="en-US"/>
              <a:t>T</a:t>
            </a:r>
            <a:r>
              <a:rPr lang="en-US" baseline="-25000"/>
              <a:t>ext</a:t>
            </a:r>
            <a:r>
              <a:rPr lang="en-US"/>
              <a:t> = </a:t>
            </a:r>
            <a:r>
              <a:rPr lang="en-US" smtClean="0"/>
              <a:t>2500°C</a:t>
            </a:r>
          </a:p>
          <a:p>
            <a:r>
              <a:rPr lang="en-US" smtClean="0"/>
              <a:t>peeling </a:t>
            </a:r>
            <a:r>
              <a:rPr lang="en-US"/>
              <a:t>speed v = 0.3 </a:t>
            </a:r>
            <a:r>
              <a:rPr lang="en-US" smtClean="0"/>
              <a:t>m/s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6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Influence of peeling speeds and </a:t>
            </a:r>
            <a:r>
              <a:rPr lang="en-GB" smtClean="0"/>
              <a:t>peeling thickness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/>
          <a:stretch/>
        </p:blipFill>
        <p:spPr>
          <a:xfrm>
            <a:off x="-65683" y="835960"/>
            <a:ext cx="8035376" cy="532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67944" y="6167045"/>
            <a:ext cx="37180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mtClean="0"/>
              <a:t>IR source </a:t>
            </a:r>
            <a:r>
              <a:rPr lang="en-GB"/>
              <a:t>temperature </a:t>
            </a:r>
            <a:r>
              <a:rPr lang="en-US"/>
              <a:t>T</a:t>
            </a:r>
            <a:r>
              <a:rPr lang="en-US" baseline="-25000"/>
              <a:t>ext</a:t>
            </a:r>
            <a:r>
              <a:rPr lang="en-US"/>
              <a:t> = </a:t>
            </a:r>
            <a:r>
              <a:rPr lang="en-US" smtClean="0"/>
              <a:t>500°C</a:t>
            </a:r>
          </a:p>
          <a:p>
            <a:r>
              <a:rPr lang="en-US" smtClean="0"/>
              <a:t>Peeling thickness </a:t>
            </a:r>
            <a:r>
              <a:rPr lang="en-US" b="1">
                <a:solidFill>
                  <a:srgbClr val="FF0000"/>
                </a:solidFill>
              </a:rPr>
              <a:t>e = 1 </a:t>
            </a:r>
            <a:r>
              <a:rPr lang="en-US" b="1" smtClean="0">
                <a:solidFill>
                  <a:srgbClr val="FF0000"/>
                </a:solidFill>
              </a:rPr>
              <a:t>mm</a:t>
            </a:r>
            <a:endParaRPr lang="fr-F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9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Influence of peeling speeds and </a:t>
            </a:r>
            <a:r>
              <a:rPr lang="en-GB" smtClean="0"/>
              <a:t>peeling thickness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r="1534"/>
          <a:stretch/>
        </p:blipFill>
        <p:spPr>
          <a:xfrm>
            <a:off x="-36512" y="836712"/>
            <a:ext cx="7919051" cy="532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67944" y="6167045"/>
            <a:ext cx="37180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mtClean="0"/>
              <a:t>IR source </a:t>
            </a:r>
            <a:r>
              <a:rPr lang="en-GB"/>
              <a:t>temperature </a:t>
            </a:r>
            <a:r>
              <a:rPr lang="en-US"/>
              <a:t>T</a:t>
            </a:r>
            <a:r>
              <a:rPr lang="en-US" baseline="-25000"/>
              <a:t>ext</a:t>
            </a:r>
            <a:r>
              <a:rPr lang="en-US"/>
              <a:t> = </a:t>
            </a:r>
            <a:r>
              <a:rPr lang="en-US" smtClean="0"/>
              <a:t>500°C</a:t>
            </a:r>
          </a:p>
          <a:p>
            <a:r>
              <a:rPr lang="en-US"/>
              <a:t>Peeling thickness </a:t>
            </a:r>
            <a:r>
              <a:rPr lang="en-US" b="1">
                <a:solidFill>
                  <a:srgbClr val="FF0000"/>
                </a:solidFill>
              </a:rPr>
              <a:t>e = 2 mm</a:t>
            </a:r>
            <a:endParaRPr lang="fr-F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81042" y="6237312"/>
            <a:ext cx="7359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mtClean="0"/>
              <a:t>To </a:t>
            </a:r>
            <a:r>
              <a:rPr lang="en-GB"/>
              <a:t> </a:t>
            </a:r>
            <a:r>
              <a:rPr lang="en-GB" smtClean="0"/>
              <a:t>locate IR source </a:t>
            </a:r>
            <a:r>
              <a:rPr lang="en-GB"/>
              <a:t>as far as possible from the </a:t>
            </a:r>
            <a:r>
              <a:rPr lang="en-GB" smtClean="0"/>
              <a:t>knife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GB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en-GB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23528" y="6309320"/>
            <a:ext cx="7416824" cy="43204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395536" y="116632"/>
            <a:ext cx="7356451" cy="550524"/>
          </a:xfrm>
          <a:prstGeom prst="roundRect">
            <a:avLst/>
          </a:prstGeom>
          <a:solidFill>
            <a:srgbClr val="00B050">
              <a:alpha val="4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smtClean="0">
                <a:solidFill>
                  <a:schemeClr val="tx1"/>
                </a:solidFill>
              </a:rPr>
              <a:t>FUTURE WORK</a:t>
            </a: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3528" y="764704"/>
            <a:ext cx="7488832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smtClean="0">
                <a:solidFill>
                  <a:srgbClr val="00B050"/>
                </a:solidFill>
              </a:rPr>
              <a:t>To integrate </a:t>
            </a:r>
            <a:r>
              <a:rPr lang="fr-FR" b="1">
                <a:solidFill>
                  <a:srgbClr val="00B050"/>
                </a:solidFill>
              </a:rPr>
              <a:t>in the model:</a:t>
            </a:r>
          </a:p>
          <a:p>
            <a:pPr marL="285750" indent="-285750">
              <a:buFontTx/>
              <a:buChar char="-"/>
            </a:pPr>
            <a:r>
              <a:rPr lang="fr-FR" smtClean="0"/>
              <a:t>green wood thermal properties : Cp, k = f(MC) </a:t>
            </a:r>
          </a:p>
          <a:p>
            <a:r>
              <a:rPr lang="fr-FR" smtClean="0"/>
              <a:t>      &gt; with transient HotDisk®method (TREFLE, Bordeaux)</a:t>
            </a:r>
          </a:p>
          <a:p>
            <a:r>
              <a:rPr lang="fr-FR" smtClean="0"/>
              <a:t>      &gt; should speed up heat penetration</a:t>
            </a:r>
          </a:p>
          <a:p>
            <a:endParaRPr lang="fr-FR" smtClean="0"/>
          </a:p>
          <a:p>
            <a:pPr marL="285750" indent="-285750">
              <a:buFontTx/>
              <a:buChar char="-"/>
            </a:pPr>
            <a:r>
              <a:rPr lang="fr-FR" smtClean="0"/>
              <a:t>green wood optical properties : emissivity, transmittivity, absorptivity = f(</a:t>
            </a:r>
            <a:r>
              <a:rPr lang="el-GR" smtClean="0"/>
              <a:t>λ</a:t>
            </a:r>
            <a:r>
              <a:rPr lang="fr-FR" smtClean="0"/>
              <a:t>)</a:t>
            </a:r>
          </a:p>
          <a:p>
            <a:pPr marL="441325" indent="-441325"/>
            <a:r>
              <a:rPr lang="fr-FR" smtClean="0"/>
              <a:t>       &gt; modifying model’s equations  with IR volumic Beer- Lamberts absorption law(CNRS, Orléans)</a:t>
            </a:r>
          </a:p>
          <a:p>
            <a:pPr marL="441325" indent="-441325"/>
            <a:endParaRPr lang="fr-FR"/>
          </a:p>
          <a:p>
            <a:pPr marL="441325" indent="-441325"/>
            <a:endParaRPr lang="fr-FR" smtClean="0"/>
          </a:p>
          <a:p>
            <a:pPr marL="441325" indent="-441325"/>
            <a:endParaRPr lang="fr-FR"/>
          </a:p>
          <a:p>
            <a:pPr marL="441325" indent="-441325"/>
            <a:endParaRPr lang="fr-FR" smtClean="0"/>
          </a:p>
          <a:p>
            <a:pPr marL="441325" indent="-441325"/>
            <a:r>
              <a:rPr lang="fr-FR"/>
              <a:t> </a:t>
            </a:r>
            <a:r>
              <a:rPr lang="fr-FR" smtClean="0"/>
              <a:t>      &gt; should deepen radiation penetration</a:t>
            </a:r>
          </a:p>
          <a:p>
            <a:pPr marL="441325" indent="-441325"/>
            <a:endParaRPr lang="fr-FR" smtClean="0"/>
          </a:p>
          <a:p>
            <a:pPr indent="-441325"/>
            <a:r>
              <a:rPr lang="fr-FR" b="1">
                <a:solidFill>
                  <a:srgbClr val="00B050"/>
                </a:solidFill>
              </a:rPr>
              <a:t>To experimentally validate the </a:t>
            </a:r>
            <a:r>
              <a:rPr lang="fr-FR" b="1" smtClean="0">
                <a:solidFill>
                  <a:srgbClr val="00B050"/>
                </a:solidFill>
              </a:rPr>
              <a:t>model</a:t>
            </a:r>
          </a:p>
          <a:p>
            <a:pPr marL="441325" indent="-882650"/>
            <a:r>
              <a:rPr lang="fr-FR" b="1" smtClean="0"/>
              <a:t>-     </a:t>
            </a:r>
            <a:r>
              <a:rPr lang="en-GB" smtClean="0"/>
              <a:t>to establish it </a:t>
            </a:r>
            <a:r>
              <a:rPr lang="en-GB"/>
              <a:t>as an essential decision-making tool to design in-line IR </a:t>
            </a:r>
            <a:r>
              <a:rPr lang="en-GB" smtClean="0"/>
              <a:t>    heating </a:t>
            </a:r>
            <a:r>
              <a:rPr lang="en-GB"/>
              <a:t>system directly embedded on the cutting machine</a:t>
            </a:r>
            <a:endParaRPr lang="fr-FR"/>
          </a:p>
          <a:p>
            <a:pPr indent="-441325"/>
            <a:endParaRPr lang="fr-FR" b="1">
              <a:solidFill>
                <a:srgbClr val="00B05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398413"/>
              </p:ext>
            </p:extLst>
          </p:nvPr>
        </p:nvGraphicFramePr>
        <p:xfrm>
          <a:off x="857820" y="2996952"/>
          <a:ext cx="2634060" cy="67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Équation" r:id="rId3" imgW="1562040" imgH="393480" progId="Equation.3">
                  <p:embed/>
                </p:oleObj>
              </mc:Choice>
              <mc:Fallback>
                <p:oleObj name="Équation" r:id="rId3" imgW="1562040" imgH="39348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820" y="2996952"/>
                        <a:ext cx="2634060" cy="671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85739"/>
              </p:ext>
            </p:extLst>
          </p:nvPr>
        </p:nvGraphicFramePr>
        <p:xfrm>
          <a:off x="4671566" y="3118240"/>
          <a:ext cx="1052562" cy="454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Équation" r:id="rId5" imgW="545760" imgH="241200" progId="Equation.3">
                  <p:embed/>
                </p:oleObj>
              </mc:Choice>
              <mc:Fallback>
                <p:oleObj name="Équation" r:id="rId5" imgW="5457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566" y="3118240"/>
                        <a:ext cx="1052562" cy="4547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881612"/>
              </p:ext>
            </p:extLst>
          </p:nvPr>
        </p:nvGraphicFramePr>
        <p:xfrm>
          <a:off x="6660233" y="3010453"/>
          <a:ext cx="864096" cy="634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Équation" r:id="rId7" imgW="533160" imgH="393480" progId="Equation.3">
                  <p:embed/>
                </p:oleObj>
              </mc:Choice>
              <mc:Fallback>
                <p:oleObj name="Équation" r:id="rId7" imgW="53316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3" y="3010453"/>
                        <a:ext cx="864096" cy="6345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23528" y="31409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(1)</a:t>
            </a:r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3707904" y="31316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with</a:t>
            </a:r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5796136" y="31316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and</a:t>
            </a:r>
            <a:endParaRPr lang="fr-FR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9" name="Obje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635431"/>
              </p:ext>
            </p:extLst>
          </p:nvPr>
        </p:nvGraphicFramePr>
        <p:xfrm>
          <a:off x="871289" y="3629051"/>
          <a:ext cx="2404567" cy="448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Équation" r:id="rId9" imgW="1358640" imgH="241200" progId="Equation.3">
                  <p:embed/>
                </p:oleObj>
              </mc:Choice>
              <mc:Fallback>
                <p:oleObj name="Équation" r:id="rId9" imgW="13586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289" y="3629051"/>
                        <a:ext cx="2404567" cy="4480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ZoneTexte 29"/>
          <p:cNvSpPr txBox="1"/>
          <p:nvPr/>
        </p:nvSpPr>
        <p:spPr>
          <a:xfrm>
            <a:off x="323528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(2)</a:t>
            </a:r>
            <a:endParaRPr lang="fr-FR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8"/>
          <a:stretch/>
        </p:blipFill>
        <p:spPr bwMode="auto">
          <a:xfrm>
            <a:off x="5954741" y="833931"/>
            <a:ext cx="198704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23528" y="783154"/>
            <a:ext cx="7416824" cy="480608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(s</a:t>
            </a:r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393773" y="5661248"/>
            <a:ext cx="7358213" cy="55052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CONCLUSIONS </a:t>
            </a:r>
            <a:r>
              <a:rPr lang="fr-FR" b="1" smtClean="0">
                <a:solidFill>
                  <a:schemeClr val="tx1"/>
                </a:solidFill>
              </a:rPr>
              <a:t> SO FAR ON THE OPTIMUM CONFIGURATION</a:t>
            </a:r>
            <a:endParaRPr lang="fr-FR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IR heating of green wood while peeling: a numerical model.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107256" y="1339875"/>
            <a:ext cx="7849120" cy="4897437"/>
          </a:xfrm>
        </p:spPr>
        <p:txBody>
          <a:bodyPr/>
          <a:lstStyle/>
          <a:p>
            <a:pPr algn="l"/>
            <a:r>
              <a:rPr lang="en-US" sz="1050" smtClean="0"/>
              <a:t>Baldwin</a:t>
            </a:r>
            <a:r>
              <a:rPr lang="en-US" sz="1050"/>
              <a:t>, R.F., (1975) Plywood Manufacturing Practices. Miller Freeman Publications Inc., San Fransisco, California, pp 62-78.</a:t>
            </a:r>
            <a:endParaRPr lang="fr-FR" sz="1050"/>
          </a:p>
          <a:p>
            <a:pPr algn="l"/>
            <a:r>
              <a:rPr lang="en-US" sz="1050"/>
              <a:t>Bardet, S., Beauchêne, J., Thibaut, B.,(2003) Influence of basic density and temperature on mechanical properties perpendicular to grain of ten wood tropical species. Annals of Forest Science. 60(1):49-59.</a:t>
            </a:r>
            <a:r>
              <a:rPr lang="fr-FR" sz="1050"/>
              <a:t> </a:t>
            </a:r>
            <a:r>
              <a:rPr lang="en-US" sz="1050"/>
              <a:t>Bedard, N., Laganiere, B., (2009) Debarking Enhancement of Frozen Logs. Part II: Infrared System for Heating Logs Prior to Debarking. Forest Products Journal. 59(6):25-30.</a:t>
            </a:r>
            <a:endParaRPr lang="fr-FR" sz="1050"/>
          </a:p>
          <a:p>
            <a:pPr algn="l"/>
            <a:r>
              <a:rPr lang="en-US" sz="1050"/>
              <a:t>Coste, N., (2005) Interest of radiant energy for wood peeling and slicing process. Master's thesis, University of Melbourne.</a:t>
            </a:r>
            <a:endParaRPr lang="fr-FR" sz="1050"/>
          </a:p>
          <a:p>
            <a:pPr algn="l"/>
            <a:r>
              <a:rPr lang="en-US" sz="1050"/>
              <a:t>Dupleix, A., Marchal, R., Bléron, L., Rossi, F., Hughes; M., (2011) On-line heating temperatures of green-wood prior to peeling. Joint International Symposium on Wood Composites and Veneer Processing and Products Proceedings.</a:t>
            </a:r>
            <a:endParaRPr lang="fr-FR" sz="1050"/>
          </a:p>
          <a:p>
            <a:pPr algn="l"/>
            <a:r>
              <a:rPr lang="en-US" sz="1050"/>
              <a:t>Flir Systems (2004) ThermaCAM User's Manual.</a:t>
            </a:r>
            <a:endParaRPr lang="fr-FR" sz="1050"/>
          </a:p>
          <a:p>
            <a:pPr algn="l"/>
            <a:r>
              <a:rPr lang="fr-FR" sz="1050"/>
              <a:t>Gaudilliere, C., (2003) Contribution au développement d’une chauffe électrique rapide de bois vert de Douglas en vue de son déroulage. Master's thesis, Arts et Métiers ParisTech.</a:t>
            </a:r>
          </a:p>
          <a:p>
            <a:pPr algn="l"/>
            <a:r>
              <a:rPr lang="en-US" sz="1050"/>
              <a:t>Glass, S.V., Zelinka, S.L., (2010) Wood handbook, Chapter 04: Moisture relations and physical properties of wood. General Technical Report FPL-GTR-190 Department of Agriculture, Forest Service, Forest Products Laboratory, Madison, WI, US. 4-1 - 4-19.</a:t>
            </a:r>
            <a:endParaRPr lang="fr-FR" sz="1050"/>
          </a:p>
          <a:p>
            <a:pPr algn="l"/>
            <a:r>
              <a:rPr lang="en-US" sz="1050"/>
              <a:t>Lutz, J.F., (1960) Heating veneer bolts to improve quality of douglas-fir plywood. Technical report USDA Forest Service General FPL-2182, Forest Products Laboratory, Madison, WI, US.</a:t>
            </a:r>
            <a:endParaRPr lang="fr-FR" sz="1050"/>
          </a:p>
          <a:p>
            <a:pPr algn="l"/>
            <a:r>
              <a:rPr lang="fr-FR" sz="1050"/>
              <a:t>Marchal, R., Collet, R., (2000) Contribution au développement d'une chauffe électrique rapide de bois vert de douglas en vue de son déroulage. Technical report, Arts et Métiers ParisTech.</a:t>
            </a:r>
          </a:p>
          <a:p>
            <a:pPr algn="l"/>
            <a:r>
              <a:rPr lang="en-US" sz="1050"/>
              <a:t>Marchal, R., Gaudilliere, C., Collet, R., (2004) Technical feasibility of an embedded wood heating device on the slicer or the peeling lathe. International Symposium Veneer Processing and Products Proceedings. pp 29-44.</a:t>
            </a:r>
            <a:endParaRPr lang="fr-FR" sz="1050"/>
          </a:p>
          <a:p>
            <a:pPr algn="l"/>
            <a:r>
              <a:rPr lang="en-US" sz="1050"/>
              <a:t>Matsunaga, M., Minato, K., (1998) Physical and mechanical properties required for violin bow materials II: Comparison of the processing properties and durability between pernambuco and substitutable wood species. Journal of Wood Science. 44(2):142-146.</a:t>
            </a:r>
            <a:endParaRPr lang="fr-FR" sz="1050"/>
          </a:p>
          <a:p>
            <a:pPr algn="l"/>
            <a:r>
              <a:rPr lang="en-US" sz="1050"/>
              <a:t>Potter, B.E., Andresen, J.A., (2010) A finite-difference model of temperatures and heat flow within a tree stem. Revue Canadienne de Recherche Forestière. 32(3):548-555.</a:t>
            </a:r>
            <a:endParaRPr lang="fr-FR" sz="1050"/>
          </a:p>
          <a:p>
            <a:pPr algn="l"/>
            <a:r>
              <a:rPr lang="en-US" sz="1050"/>
              <a:t>Torgovnikov, G., Vinden, P., (2010) Microwave wood modification technology and its applications. Forest Products Journal. 60(2):173.</a:t>
            </a:r>
            <a:endParaRPr lang="fr-FR" sz="1050"/>
          </a:p>
          <a:p>
            <a:pPr algn="l"/>
            <a:r>
              <a:rPr lang="en-US" sz="1050"/>
              <a:t>Yamauchi, S., Iijima, Y., Doi, S., (2005) Spectrochemical characterization by FT-Raman spectroscopy of wood heat-treated at low temperatures: Japanese larch and beech. Journal of Wood Science. 51(5):498-506</a:t>
            </a:r>
            <a:r>
              <a:rPr lang="en-US" sz="1050" smtClean="0"/>
              <a:t>.</a:t>
            </a:r>
            <a:endParaRPr lang="fr-FR" sz="1050" dirty="0" smtClean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3528" y="76470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Thank you for your attention</a:t>
            </a:r>
          </a:p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71600" y="616530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Anna DUPLEIX – PhD Candidate</a:t>
            </a:r>
          </a:p>
          <a:p>
            <a:pPr algn="ctr"/>
            <a:r>
              <a:rPr lang="fr-FR" sz="1600"/>
              <a:t> </a:t>
            </a:r>
            <a:r>
              <a:rPr lang="fr-FR" sz="1600" smtClean="0"/>
              <a:t>anna.dupleix@ensam.eu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30392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1"/>
          <a:stretch/>
        </p:blipFill>
        <p:spPr bwMode="auto">
          <a:xfrm>
            <a:off x="2411761" y="5419587"/>
            <a:ext cx="5490293" cy="1381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Peeling process: veneer production</a:t>
            </a:r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53666" y="4188519"/>
            <a:ext cx="1872208" cy="12539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Veneer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53666" y="980297"/>
            <a:ext cx="1872208" cy="13110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S</a:t>
            </a:r>
            <a:r>
              <a:rPr lang="fr-FR" sz="2400" smtClean="0">
                <a:solidFill>
                  <a:schemeClr val="tx1"/>
                </a:solidFill>
              </a:rPr>
              <a:t>oaking</a:t>
            </a:r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91088" y="2622444"/>
            <a:ext cx="1834786" cy="128077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Peeling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2452568" y="2599082"/>
            <a:ext cx="1453014" cy="1304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16" y="1042726"/>
            <a:ext cx="1728192" cy="1267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images.www.looneo.fr/images/howto/620x/eau-bouillante-a6b34974-4e51-494a-b5e6-27cef22e1e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2568" y="915737"/>
            <a:ext cx="1329680" cy="1329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4" name="Groupe 13"/>
          <p:cNvGrpSpPr/>
          <p:nvPr/>
        </p:nvGrpSpPr>
        <p:grpSpPr>
          <a:xfrm>
            <a:off x="3616520" y="1026218"/>
            <a:ext cx="225636" cy="1219200"/>
            <a:chOff x="3563888" y="3933056"/>
            <a:chExt cx="167023" cy="1581150"/>
          </a:xfrm>
        </p:grpSpPr>
        <p:sp>
          <p:nvSpPr>
            <p:cNvPr id="15" name="AutoShape 22"/>
            <p:cNvSpPr>
              <a:spLocks noChangeArrowheads="1"/>
            </p:cNvSpPr>
            <p:nvPr/>
          </p:nvSpPr>
          <p:spPr bwMode="auto">
            <a:xfrm>
              <a:off x="3563888" y="3933056"/>
              <a:ext cx="167023" cy="1581150"/>
            </a:xfrm>
            <a:prstGeom prst="flowChartAlternate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3605167" y="4342631"/>
              <a:ext cx="83829" cy="1066800"/>
            </a:xfrm>
            <a:prstGeom prst="rect">
              <a:avLst/>
            </a:prstGeom>
            <a:gradFill rotWithShape="0">
              <a:gsLst>
                <a:gs pos="0">
                  <a:srgbClr val="FF0000">
                    <a:gamma/>
                    <a:tint val="20000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15"/>
            <p:cNvSpPr>
              <a:spLocks noChangeShapeType="1"/>
            </p:cNvSpPr>
            <p:nvPr/>
          </p:nvSpPr>
          <p:spPr bwMode="auto">
            <a:xfrm>
              <a:off x="3607707" y="42378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14"/>
            <p:cNvSpPr>
              <a:spLocks noChangeShapeType="1"/>
            </p:cNvSpPr>
            <p:nvPr/>
          </p:nvSpPr>
          <p:spPr bwMode="auto">
            <a:xfrm>
              <a:off x="3607707" y="43902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13"/>
            <p:cNvSpPr>
              <a:spLocks noChangeShapeType="1"/>
            </p:cNvSpPr>
            <p:nvPr/>
          </p:nvSpPr>
          <p:spPr bwMode="auto">
            <a:xfrm>
              <a:off x="3607707" y="45426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12"/>
            <p:cNvSpPr>
              <a:spLocks noChangeShapeType="1"/>
            </p:cNvSpPr>
            <p:nvPr/>
          </p:nvSpPr>
          <p:spPr bwMode="auto">
            <a:xfrm>
              <a:off x="3607707" y="46950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11"/>
            <p:cNvSpPr>
              <a:spLocks noChangeShapeType="1"/>
            </p:cNvSpPr>
            <p:nvPr/>
          </p:nvSpPr>
          <p:spPr bwMode="auto">
            <a:xfrm>
              <a:off x="3607707" y="48474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10"/>
            <p:cNvSpPr>
              <a:spLocks noChangeShapeType="1"/>
            </p:cNvSpPr>
            <p:nvPr/>
          </p:nvSpPr>
          <p:spPr bwMode="auto">
            <a:xfrm>
              <a:off x="3598816" y="49998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 noChangeShapeType="1"/>
            </p:cNvSpPr>
            <p:nvPr/>
          </p:nvSpPr>
          <p:spPr bwMode="auto">
            <a:xfrm>
              <a:off x="3598816" y="51522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8"/>
            <p:cNvSpPr>
              <a:spLocks noChangeShapeType="1"/>
            </p:cNvSpPr>
            <p:nvPr/>
          </p:nvSpPr>
          <p:spPr bwMode="auto">
            <a:xfrm>
              <a:off x="3598816" y="5304656"/>
              <a:ext cx="7049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5" name="Picture 32" descr="http://storage.canalblog.com/50/96/538954/47621219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0798" y="1042726"/>
            <a:ext cx="1643330" cy="1142115"/>
          </a:xfrm>
          <a:prstGeom prst="rect">
            <a:avLst/>
          </a:prstGeom>
          <a:noFill/>
        </p:spPr>
      </p:pic>
      <p:grpSp>
        <p:nvGrpSpPr>
          <p:cNvPr id="28" name="Groupe 27"/>
          <p:cNvGrpSpPr/>
          <p:nvPr/>
        </p:nvGrpSpPr>
        <p:grpSpPr>
          <a:xfrm>
            <a:off x="4247140" y="2500584"/>
            <a:ext cx="3349196" cy="1584176"/>
            <a:chOff x="5436096" y="764704"/>
            <a:chExt cx="4218755" cy="1872208"/>
          </a:xfrm>
        </p:grpSpPr>
        <p:pic>
          <p:nvPicPr>
            <p:cNvPr id="29" name="Image 28" descr="C:\Users\Guillaume\Desktop\travail PFE\1001481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46164" y="764704"/>
              <a:ext cx="2358284" cy="18722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0" name="Groupe 29"/>
            <p:cNvGrpSpPr/>
            <p:nvPr/>
          </p:nvGrpSpPr>
          <p:grpSpPr>
            <a:xfrm>
              <a:off x="5436096" y="908720"/>
              <a:ext cx="4218755" cy="792087"/>
              <a:chOff x="2985710" y="1124744"/>
              <a:chExt cx="4218755" cy="792087"/>
            </a:xfrm>
          </p:grpSpPr>
          <p:sp>
            <p:nvSpPr>
              <p:cNvPr id="31" name="Text Box 11"/>
              <p:cNvSpPr txBox="1">
                <a:spLocks noChangeArrowheads="1"/>
              </p:cNvSpPr>
              <p:nvPr/>
            </p:nvSpPr>
            <p:spPr bwMode="auto">
              <a:xfrm>
                <a:off x="5424930" y="1274571"/>
                <a:ext cx="1779535" cy="642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rPr>
                  <a:t>Pressure bar</a:t>
                </a:r>
                <a:endPara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xt Box 12"/>
              <p:cNvSpPr txBox="1">
                <a:spLocks noChangeArrowheads="1"/>
              </p:cNvSpPr>
              <p:nvPr/>
            </p:nvSpPr>
            <p:spPr bwMode="auto">
              <a:xfrm>
                <a:off x="2985710" y="1412776"/>
                <a:ext cx="1030604" cy="305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Calibri" pitchFamily="34" charset="0"/>
                  </a:rPr>
                  <a:t>Knife</a:t>
                </a:r>
                <a:endPara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cxnSp>
            <p:nvCxnSpPr>
              <p:cNvPr id="33" name="AutoShape 13"/>
              <p:cNvCxnSpPr>
                <a:cxnSpLocks noChangeShapeType="1"/>
              </p:cNvCxnSpPr>
              <p:nvPr/>
            </p:nvCxnSpPr>
            <p:spPr bwMode="auto">
              <a:xfrm flipH="1" flipV="1">
                <a:off x="4788024" y="1124744"/>
                <a:ext cx="699770" cy="26791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4" name="AutoShape 14"/>
              <p:cNvCxnSpPr>
                <a:cxnSpLocks noChangeShapeType="1"/>
              </p:cNvCxnSpPr>
              <p:nvPr/>
            </p:nvCxnSpPr>
            <p:spPr bwMode="auto">
              <a:xfrm>
                <a:off x="3700269" y="1630091"/>
                <a:ext cx="906780" cy="4190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35" name="Groupe 34"/>
          <p:cNvGrpSpPr/>
          <p:nvPr/>
        </p:nvGrpSpPr>
        <p:grpSpPr>
          <a:xfrm>
            <a:off x="5042517" y="4342299"/>
            <a:ext cx="2553819" cy="834978"/>
            <a:chOff x="5724128" y="2517404"/>
            <a:chExt cx="1898079" cy="445185"/>
          </a:xfrm>
        </p:grpSpPr>
        <p:pic>
          <p:nvPicPr>
            <p:cNvPr id="36" name="Picture 3" descr="H:\ENSAM\Photos\DSC09283.JPG"/>
            <p:cNvPicPr>
              <a:picLocks noChangeAspect="1" noChangeArrowheads="1"/>
            </p:cNvPicPr>
            <p:nvPr/>
          </p:nvPicPr>
          <p:blipFill>
            <a:blip r:embed="rId9" cstate="print"/>
            <a:srcRect t="21363" r="33320" b="58400"/>
            <a:stretch>
              <a:fillRect/>
            </a:stretch>
          </p:blipFill>
          <p:spPr bwMode="auto">
            <a:xfrm>
              <a:off x="5724128" y="2517404"/>
              <a:ext cx="1898079" cy="4320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ZoneTexte 36"/>
            <p:cNvSpPr txBox="1"/>
            <p:nvPr/>
          </p:nvSpPr>
          <p:spPr>
            <a:xfrm>
              <a:off x="6523531" y="2666172"/>
              <a:ext cx="720080" cy="29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e ± </a:t>
              </a:r>
              <a:r>
                <a:rPr lang="el-GR" sz="1200" dirty="0" smtClean="0">
                  <a:solidFill>
                    <a:schemeClr val="bg1"/>
                  </a:solidFill>
                </a:rPr>
                <a:t>Δ</a:t>
              </a:r>
              <a:r>
                <a:rPr lang="fr-FR" sz="1200" dirty="0" smtClean="0">
                  <a:solidFill>
                    <a:schemeClr val="bg1"/>
                  </a:solidFill>
                </a:rPr>
                <a:t>e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0" cstate="print"/>
          <a:srcRect l="6657" t="11000" r="28833" b="8001"/>
          <a:stretch>
            <a:fillRect/>
          </a:stretch>
        </p:blipFill>
        <p:spPr bwMode="auto">
          <a:xfrm>
            <a:off x="2372650" y="4245531"/>
            <a:ext cx="2523770" cy="1139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3" name="Flèche courbée vers la droite 62"/>
          <p:cNvSpPr/>
          <p:nvPr/>
        </p:nvSpPr>
        <p:spPr>
          <a:xfrm rot="5230173">
            <a:off x="3454863" y="605713"/>
            <a:ext cx="531966" cy="1311063"/>
          </a:xfrm>
          <a:prstGeom prst="curvedRightArrow">
            <a:avLst>
              <a:gd name="adj1" fmla="val 30596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1600" y="5949280"/>
            <a:ext cx="1440161" cy="22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191088" y="5604067"/>
            <a:ext cx="1834786" cy="12539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Plywood</a:t>
            </a:r>
          </a:p>
        </p:txBody>
      </p:sp>
    </p:spTree>
    <p:extLst>
      <p:ext uri="{BB962C8B-B14F-4D97-AF65-F5344CB8AC3E}">
        <p14:creationId xmlns:p14="http://schemas.microsoft.com/office/powerpoint/2010/main" val="42520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Why soaking?</a:t>
            </a:r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736900"/>
            <a:ext cx="7884368" cy="393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t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6017" y="764704"/>
            <a:ext cx="2634215" cy="1975661"/>
          </a:xfrm>
          <a:prstGeom prst="rect">
            <a:avLst/>
          </a:prstGeom>
        </p:spPr>
      </p:pic>
      <p:pic>
        <p:nvPicPr>
          <p:cNvPr id="10" name="tomato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16" y="782412"/>
            <a:ext cx="2652072" cy="19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6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r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Alternative methods to heating wood prior to peeling avoiding soaking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79713" y="836712"/>
            <a:ext cx="2276944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mtClean="0"/>
              <a:t>Electric ohmic heating</a:t>
            </a:r>
            <a:endParaRPr lang="fr-FR" dirty="0" smtClean="0"/>
          </a:p>
        </p:txBody>
      </p:sp>
      <p:grpSp>
        <p:nvGrpSpPr>
          <p:cNvPr id="20" name="Groupe 19"/>
          <p:cNvGrpSpPr/>
          <p:nvPr/>
        </p:nvGrpSpPr>
        <p:grpSpPr>
          <a:xfrm>
            <a:off x="5004047" y="1341641"/>
            <a:ext cx="2751301" cy="2000564"/>
            <a:chOff x="4427984" y="3573016"/>
            <a:chExt cx="1841227" cy="1116000"/>
          </a:xfrm>
        </p:grpSpPr>
        <p:pic>
          <p:nvPicPr>
            <p:cNvPr id="21" name="Picture 4"/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191"/>
            <a:stretch/>
          </p:blipFill>
          <p:spPr bwMode="auto">
            <a:xfrm>
              <a:off x="4427984" y="3573016"/>
              <a:ext cx="1841227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547465" y="3573016"/>
              <a:ext cx="1602263" cy="360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itchFamily="18" charset="0"/>
                  <a:cs typeface="Arial" pitchFamily="34" charset="0"/>
                </a:rPr>
                <a:t>Microwave</a:t>
              </a:r>
              <a:endParaRPr kumimoji="0" lang="fr-F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endParaRPr>
            </a:p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itchFamily="18" charset="0"/>
                  <a:cs typeface="Arial" pitchFamily="34" charset="0"/>
                </a:rPr>
                <a:t>heater</a:t>
              </a:r>
              <a:endParaRPr kumimoji="0" lang="fr-FR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endParaRP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4464" y="836712"/>
            <a:ext cx="1235168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Volume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heating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6054" y="8518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0" lvl="7"/>
            <a:r>
              <a:rPr lang="fr-FR"/>
              <a:t>Microwave </a:t>
            </a:r>
            <a:r>
              <a:rPr lang="fr-FR" smtClean="0"/>
              <a:t>heating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99592" y="5877272"/>
            <a:ext cx="633166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3507646" y="5252540"/>
            <a:ext cx="4021482" cy="1344812"/>
            <a:chOff x="2855214" y="4985880"/>
            <a:chExt cx="3444978" cy="1028700"/>
          </a:xfrm>
        </p:grpSpPr>
        <p:pic>
          <p:nvPicPr>
            <p:cNvPr id="26" name="Picture 3" descr="IRE sur dérouleu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7" t="5197" r="4562" b="36555"/>
            <a:stretch>
              <a:fillRect/>
            </a:stretch>
          </p:blipFill>
          <p:spPr bwMode="auto">
            <a:xfrm>
              <a:off x="4458964" y="4985880"/>
              <a:ext cx="1841228" cy="1028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Connecteur droit avec flèche 26"/>
            <p:cNvCxnSpPr/>
            <p:nvPr/>
          </p:nvCxnSpPr>
          <p:spPr>
            <a:xfrm>
              <a:off x="4137097" y="5629008"/>
              <a:ext cx="7709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2855214" y="5373832"/>
              <a:ext cx="1602263" cy="494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Infrared</a:t>
              </a: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endParaRPr>
            </a:p>
            <a:p>
              <a:pPr marL="0" marR="0" lvl="0" indent="180975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fr-FR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Times New Roman" pitchFamily="18" charset="0"/>
                  <a:cs typeface="Arial" pitchFamily="34" charset="0"/>
                </a:rPr>
                <a:t>heater</a:t>
              </a: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4044" r="14160" b="16853"/>
          <a:stretch/>
        </p:blipFill>
        <p:spPr>
          <a:xfrm>
            <a:off x="1259632" y="5042872"/>
            <a:ext cx="2702397" cy="18234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64" y="836712"/>
            <a:ext cx="7825997" cy="261123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1360" y="4752440"/>
            <a:ext cx="7825997" cy="20625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1360" y="3717032"/>
            <a:ext cx="7825997" cy="69506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chemeClr val="tx1"/>
                </a:solidFill>
              </a:rPr>
              <a:t>Wood does not need to be cooked for a long duration nor at boiling temperatures</a:t>
            </a:r>
          </a:p>
          <a:p>
            <a:pPr algn="ctr"/>
            <a:r>
              <a:rPr lang="fr-FR" smtClean="0">
                <a:solidFill>
                  <a:schemeClr val="tx1"/>
                </a:solidFill>
              </a:rPr>
              <a:t>Cell wall has to be brought at the required medium range temperature</a:t>
            </a: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H="1">
            <a:off x="3563888" y="6093296"/>
            <a:ext cx="540000" cy="0"/>
          </a:xfrm>
          <a:prstGeom prst="straightConnector1">
            <a:avLst/>
          </a:prstGeom>
          <a:ln w="254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4464" y="4766088"/>
            <a:ext cx="1235168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Surface 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heating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844056" y="4731121"/>
            <a:ext cx="2736056" cy="646331"/>
            <a:chOff x="2844056" y="4731121"/>
            <a:chExt cx="2736056" cy="646331"/>
          </a:xfrm>
        </p:grpSpPr>
        <p:sp>
          <p:nvSpPr>
            <p:cNvPr id="32" name="ZoneTexte 31"/>
            <p:cNvSpPr txBox="1"/>
            <p:nvPr/>
          </p:nvSpPr>
          <p:spPr>
            <a:xfrm>
              <a:off x="2915816" y="4731121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FR" smtClean="0"/>
                <a:t>Infrared </a:t>
              </a:r>
              <a:r>
                <a:rPr lang="fr-FR" dirty="0" err="1" smtClean="0"/>
                <a:t>heating</a:t>
              </a:r>
              <a:r>
                <a:rPr lang="fr-FR" dirty="0" smtClean="0"/>
                <a:t> (IR)</a:t>
              </a:r>
            </a:p>
            <a:p>
              <a:endParaRPr lang="fr-FR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844056" y="4747522"/>
              <a:ext cx="2232000" cy="2880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955586" y="838091"/>
            <a:ext cx="2268000" cy="32400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5320958" y="836712"/>
            <a:ext cx="2268000" cy="32400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1835697" y="1077491"/>
            <a:ext cx="1988335" cy="2370458"/>
            <a:chOff x="2751209" y="672739"/>
            <a:chExt cx="1988335" cy="2370458"/>
          </a:xfrm>
        </p:grpSpPr>
        <p:pic>
          <p:nvPicPr>
            <p:cNvPr id="3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26675" t="17673" r="22952" b="31030"/>
            <a:stretch>
              <a:fillRect/>
            </a:stretch>
          </p:blipFill>
          <p:spPr bwMode="auto">
            <a:xfrm>
              <a:off x="3155368" y="792000"/>
              <a:ext cx="1584176" cy="2251197"/>
            </a:xfrm>
            <a:prstGeom prst="rect">
              <a:avLst/>
            </a:prstGeom>
            <a:noFill/>
          </p:spPr>
        </p:pic>
        <p:sp>
          <p:nvSpPr>
            <p:cNvPr id="43" name="Rectangle 42"/>
            <p:cNvSpPr/>
            <p:nvPr/>
          </p:nvSpPr>
          <p:spPr>
            <a:xfrm>
              <a:off x="3390232" y="2780928"/>
              <a:ext cx="1171888" cy="142876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Electrode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 rot="5400000" flipH="1" flipV="1">
              <a:off x="2318454" y="1916744"/>
              <a:ext cx="158400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 rot="16200000">
              <a:off x="1969320" y="1454628"/>
              <a:ext cx="1933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U = 10 V/mm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49" name="Freeform 74"/>
            <p:cNvSpPr/>
            <p:nvPr/>
          </p:nvSpPr>
          <p:spPr>
            <a:xfrm rot="10800000">
              <a:off x="4161136" y="1176269"/>
              <a:ext cx="144016" cy="1476000"/>
            </a:xfrm>
            <a:custGeom>
              <a:avLst/>
              <a:gdLst>
                <a:gd name="connsiteX0" fmla="*/ 471054 w 518556"/>
                <a:gd name="connsiteY0" fmla="*/ 0 h 1769423"/>
                <a:gd name="connsiteX1" fmla="*/ 7917 w 518556"/>
                <a:gd name="connsiteY1" fmla="*/ 914400 h 1769423"/>
                <a:gd name="connsiteX2" fmla="*/ 518556 w 518556"/>
                <a:gd name="connsiteY2" fmla="*/ 1769423 h 176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556" h="1769423">
                  <a:moveTo>
                    <a:pt x="471054" y="0"/>
                  </a:moveTo>
                  <a:cubicBezTo>
                    <a:pt x="235527" y="309748"/>
                    <a:pt x="0" y="619496"/>
                    <a:pt x="7917" y="914400"/>
                  </a:cubicBezTo>
                  <a:cubicBezTo>
                    <a:pt x="15834" y="1209304"/>
                    <a:pt x="267195" y="1489363"/>
                    <a:pt x="518556" y="1769423"/>
                  </a:cubicBezTo>
                </a:path>
              </a:pathLst>
            </a:cu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reeform 74"/>
            <p:cNvSpPr/>
            <p:nvPr/>
          </p:nvSpPr>
          <p:spPr>
            <a:xfrm>
              <a:off x="3622248" y="1181384"/>
              <a:ext cx="144016" cy="1476000"/>
            </a:xfrm>
            <a:custGeom>
              <a:avLst/>
              <a:gdLst>
                <a:gd name="connsiteX0" fmla="*/ 471054 w 518556"/>
                <a:gd name="connsiteY0" fmla="*/ 0 h 1769423"/>
                <a:gd name="connsiteX1" fmla="*/ 7917 w 518556"/>
                <a:gd name="connsiteY1" fmla="*/ 914400 h 1769423"/>
                <a:gd name="connsiteX2" fmla="*/ 518556 w 518556"/>
                <a:gd name="connsiteY2" fmla="*/ 1769423 h 176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556" h="1769423">
                  <a:moveTo>
                    <a:pt x="471054" y="0"/>
                  </a:moveTo>
                  <a:cubicBezTo>
                    <a:pt x="235527" y="309748"/>
                    <a:pt x="0" y="619496"/>
                    <a:pt x="7917" y="914400"/>
                  </a:cubicBezTo>
                  <a:cubicBezTo>
                    <a:pt x="15834" y="1209304"/>
                    <a:pt x="267195" y="1489363"/>
                    <a:pt x="518556" y="1769423"/>
                  </a:cubicBezTo>
                </a:path>
              </a:pathLst>
            </a:cu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2483768" y="1323352"/>
            <a:ext cx="1171888" cy="14287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Electrode</a:t>
            </a:r>
            <a:endParaRPr 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t="14044" r="14160" b="16853"/>
          <a:stretch/>
        </p:blipFill>
        <p:spPr>
          <a:xfrm>
            <a:off x="2409167" y="831451"/>
            <a:ext cx="3628375" cy="24482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Modelling in-line </a:t>
            </a:r>
            <a:r>
              <a:rPr lang="en-US"/>
              <a:t>IR surface </a:t>
            </a:r>
            <a:r>
              <a:rPr lang="en-US" smtClean="0"/>
              <a:t>heating: principle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195678" y="5898200"/>
            <a:ext cx="7776000" cy="46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-26850" y="4726883"/>
            <a:ext cx="2935654" cy="2181031"/>
            <a:chOff x="1814237" y="4837285"/>
            <a:chExt cx="3073901" cy="2250270"/>
          </a:xfrm>
        </p:grpSpPr>
        <p:grpSp>
          <p:nvGrpSpPr>
            <p:cNvPr id="17" name="Groupe 16"/>
            <p:cNvGrpSpPr/>
            <p:nvPr/>
          </p:nvGrpSpPr>
          <p:grpSpPr>
            <a:xfrm flipH="1">
              <a:off x="1814237" y="4837285"/>
              <a:ext cx="3073901" cy="1976097"/>
              <a:chOff x="2236925" y="1631951"/>
              <a:chExt cx="7277239" cy="4779962"/>
            </a:xfrm>
          </p:grpSpPr>
          <p:pic>
            <p:nvPicPr>
              <p:cNvPr id="19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36925" y="1631951"/>
                <a:ext cx="4806950" cy="4779962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</p:pic>
          <p:sp>
            <p:nvSpPr>
              <p:cNvPr id="20" name="Rectangle 47"/>
              <p:cNvSpPr>
                <a:spLocks noChangeArrowheads="1"/>
              </p:cNvSpPr>
              <p:nvPr/>
            </p:nvSpPr>
            <p:spPr bwMode="auto">
              <a:xfrm>
                <a:off x="3794163" y="3195053"/>
                <a:ext cx="1701543" cy="115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Bolt</a:t>
                </a: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Trapèze 20"/>
              <p:cNvSpPr/>
              <p:nvPr/>
            </p:nvSpPr>
            <p:spPr>
              <a:xfrm rot="4747363">
                <a:off x="6868428" y="2084815"/>
                <a:ext cx="2200419" cy="1967536"/>
              </a:xfrm>
              <a:prstGeom prst="trapezoid">
                <a:avLst/>
              </a:prstGeom>
              <a:solidFill>
                <a:srgbClr val="FF0000">
                  <a:alpha val="44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342187" y="2204193"/>
                <a:ext cx="3171977" cy="1563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IR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heater</a:t>
                </a:r>
                <a:endPara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" name="Arc 17"/>
            <p:cNvSpPr/>
            <p:nvPr/>
          </p:nvSpPr>
          <p:spPr>
            <a:xfrm>
              <a:off x="2612231" y="4933269"/>
              <a:ext cx="2186329" cy="2154286"/>
            </a:xfrm>
            <a:prstGeom prst="arc">
              <a:avLst>
                <a:gd name="adj1" fmla="val 16827600"/>
                <a:gd name="adj2" fmla="val 36667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space réservé du texte 3"/>
          <p:cNvSpPr txBox="1">
            <a:spLocks/>
          </p:cNvSpPr>
          <p:nvPr/>
        </p:nvSpPr>
        <p:spPr>
          <a:xfrm>
            <a:off x="3203848" y="5085185"/>
            <a:ext cx="4536504" cy="128101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GB" u="sng"/>
              <a:t>E</a:t>
            </a:r>
            <a:r>
              <a:rPr lang="en-GB" u="sng" smtClean="0"/>
              <a:t>quations solver</a:t>
            </a:r>
            <a:r>
              <a:rPr lang="en-GB" smtClean="0"/>
              <a:t>	Comsol </a:t>
            </a:r>
            <a:r>
              <a:rPr lang="en-GB" dirty="0" err="1"/>
              <a:t>Multiphysics</a:t>
            </a:r>
            <a:r>
              <a:rPr lang="en-GB" dirty="0" smtClean="0"/>
              <a:t>®</a:t>
            </a:r>
          </a:p>
          <a:p>
            <a:pPr marL="0" indent="0" algn="just"/>
            <a:endParaRPr lang="en-GB" dirty="0" smtClean="0"/>
          </a:p>
          <a:p>
            <a:pPr marL="0" indent="0" algn="l"/>
            <a:r>
              <a:rPr lang="en-GB" u="sng" smtClean="0"/>
              <a:t>Procedure implemented</a:t>
            </a:r>
            <a:r>
              <a:rPr lang="en-GB" smtClean="0"/>
              <a:t>	under </a:t>
            </a:r>
            <a:r>
              <a:rPr lang="en-GB" dirty="0" err="1"/>
              <a:t>MatLab</a:t>
            </a:r>
            <a:r>
              <a:rPr lang="en-GB" dirty="0" smtClean="0"/>
              <a:t>®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159136" y="4978600"/>
            <a:ext cx="4726614" cy="13890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162999" y="1123247"/>
            <a:ext cx="1813067" cy="694540"/>
            <a:chOff x="412952" y="1045471"/>
            <a:chExt cx="1813067" cy="694540"/>
          </a:xfrm>
        </p:grpSpPr>
        <p:sp>
          <p:nvSpPr>
            <p:cNvPr id="3" name="ZoneTexte 2"/>
            <p:cNvSpPr txBox="1"/>
            <p:nvPr/>
          </p:nvSpPr>
          <p:spPr>
            <a:xfrm>
              <a:off x="467544" y="105273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mtClean="0">
                  <a:solidFill>
                    <a:srgbClr val="FF0000"/>
                  </a:solidFill>
                </a:rPr>
                <a:t>Maximum cutting speed?</a:t>
              </a: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4" name="Rectangle à coins arrondis 23"/>
            <p:cNvSpPr/>
            <p:nvPr/>
          </p:nvSpPr>
          <p:spPr>
            <a:xfrm>
              <a:off x="412952" y="1045471"/>
              <a:ext cx="1813067" cy="6945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5185450" y="816921"/>
            <a:ext cx="2700300" cy="694540"/>
            <a:chOff x="412952" y="1045471"/>
            <a:chExt cx="1813067" cy="694540"/>
          </a:xfrm>
        </p:grpSpPr>
        <p:sp>
          <p:nvSpPr>
            <p:cNvPr id="26" name="ZoneTexte 25"/>
            <p:cNvSpPr txBox="1"/>
            <p:nvPr/>
          </p:nvSpPr>
          <p:spPr>
            <a:xfrm>
              <a:off x="467544" y="105273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mtClean="0">
                  <a:solidFill>
                    <a:srgbClr val="FF0000"/>
                  </a:solidFill>
                </a:rPr>
                <a:t>Efficient wavelengths? </a:t>
              </a:r>
              <a:r>
                <a:rPr lang="fr-FR">
                  <a:solidFill>
                    <a:srgbClr val="FF0000"/>
                  </a:solidFill>
                </a:rPr>
                <a:t>Efficient </a:t>
              </a:r>
              <a:r>
                <a:rPr lang="fr-FR" smtClean="0">
                  <a:solidFill>
                    <a:srgbClr val="FF0000"/>
                  </a:solidFill>
                </a:rPr>
                <a:t>power?</a:t>
              </a: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412952" y="1045471"/>
              <a:ext cx="1813067" cy="6945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508104" y="2302412"/>
            <a:ext cx="2413649" cy="694540"/>
            <a:chOff x="412952" y="1045471"/>
            <a:chExt cx="1813067" cy="694540"/>
          </a:xfrm>
        </p:grpSpPr>
        <p:sp>
          <p:nvSpPr>
            <p:cNvPr id="29" name="ZoneTexte 28"/>
            <p:cNvSpPr txBox="1"/>
            <p:nvPr/>
          </p:nvSpPr>
          <p:spPr>
            <a:xfrm>
              <a:off x="467544" y="1052736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mtClean="0">
                  <a:solidFill>
                    <a:srgbClr val="FF0000"/>
                  </a:solidFill>
                </a:rPr>
                <a:t>Without overheating bolt surface?</a:t>
              </a:r>
              <a:endParaRPr lang="fr-FR">
                <a:solidFill>
                  <a:srgbClr val="FF0000"/>
                </a:solidFill>
              </a:endParaRPr>
            </a:p>
          </p:txBody>
        </p:sp>
        <p:sp>
          <p:nvSpPr>
            <p:cNvPr id="30" name="Rectangle à coins arrondis 29"/>
            <p:cNvSpPr/>
            <p:nvPr/>
          </p:nvSpPr>
          <p:spPr>
            <a:xfrm>
              <a:off x="412952" y="1045471"/>
              <a:ext cx="1813067" cy="69454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avec flèche 10"/>
          <p:cNvCxnSpPr>
            <a:stCxn id="24" idx="3"/>
          </p:cNvCxnSpPr>
          <p:nvPr/>
        </p:nvCxnSpPr>
        <p:spPr>
          <a:xfrm>
            <a:off x="1976066" y="1470517"/>
            <a:ext cx="579710" cy="3063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>
            <a:off x="4788024" y="1194121"/>
            <a:ext cx="404587" cy="3173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30" idx="1"/>
          </p:cNvCxnSpPr>
          <p:nvPr/>
        </p:nvCxnSpPr>
        <p:spPr>
          <a:xfrm flipH="1" flipV="1">
            <a:off x="4990317" y="2132856"/>
            <a:ext cx="517787" cy="5168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668568" y="1355426"/>
            <a:ext cx="1321749" cy="777430"/>
          </a:xfrm>
          <a:prstGeom prst="line">
            <a:avLst/>
          </a:prstGeom>
          <a:ln w="114300">
            <a:solidFill>
              <a:srgbClr val="FF0000">
                <a:alpha val="46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e 41"/>
          <p:cNvGrpSpPr/>
          <p:nvPr/>
        </p:nvGrpSpPr>
        <p:grpSpPr>
          <a:xfrm>
            <a:off x="193160" y="2449404"/>
            <a:ext cx="1767716" cy="2284655"/>
            <a:chOff x="169692" y="2693944"/>
            <a:chExt cx="1767716" cy="2284655"/>
          </a:xfrm>
        </p:grpSpPr>
        <p:sp>
          <p:nvSpPr>
            <p:cNvPr id="40" name="Pentagone 39"/>
            <p:cNvSpPr/>
            <p:nvPr/>
          </p:nvSpPr>
          <p:spPr>
            <a:xfrm rot="5400000">
              <a:off x="204111" y="3245303"/>
              <a:ext cx="1698877" cy="1767715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Pentagone 40"/>
            <p:cNvSpPr/>
            <p:nvPr/>
          </p:nvSpPr>
          <p:spPr>
            <a:xfrm rot="5400000">
              <a:off x="388642" y="2484814"/>
              <a:ext cx="1339635" cy="1757896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25616" y="3633411"/>
            <a:ext cx="2064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mtClean="0">
                <a:solidFill>
                  <a:schemeClr val="bg1"/>
                </a:solidFill>
              </a:rPr>
              <a:t>The answer</a:t>
            </a:r>
            <a:br>
              <a:rPr lang="fr-FR" sz="2400" smtClean="0">
                <a:solidFill>
                  <a:schemeClr val="bg1"/>
                </a:solidFill>
              </a:rPr>
            </a:br>
            <a:r>
              <a:rPr lang="fr-FR" sz="2400" smtClean="0">
                <a:solidFill>
                  <a:schemeClr val="bg1"/>
                </a:solidFill>
              </a:rPr>
              <a:t>here: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44" name="Rectangle à coins arrondis 43"/>
          <p:cNvSpPr/>
          <p:nvPr/>
        </p:nvSpPr>
        <p:spPr>
          <a:xfrm>
            <a:off x="1951055" y="3279723"/>
            <a:ext cx="5948344" cy="94136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space réservé du texte 3"/>
          <p:cNvSpPr txBox="1">
            <a:spLocks/>
          </p:cNvSpPr>
          <p:nvPr/>
        </p:nvSpPr>
        <p:spPr>
          <a:xfrm>
            <a:off x="1979712" y="3501008"/>
            <a:ext cx="6362171" cy="1281016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GB" sz="2200" smtClean="0"/>
              <a:t>By numerical modelling of IR heating while peeling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2041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Methodology</a:t>
            </a:r>
            <a:r>
              <a:rPr lang="fr-FR" dirty="0" smtClean="0"/>
              <a:t>: </a:t>
            </a:r>
            <a:r>
              <a:rPr lang="fr-FR" dirty="0" err="1" smtClean="0"/>
              <a:t>meshing</a:t>
            </a:r>
            <a:r>
              <a:rPr lang="fr-FR" dirty="0" smtClean="0"/>
              <a:t> and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2555775" y="1687405"/>
            <a:ext cx="5264849" cy="5085184"/>
            <a:chOff x="1650492" y="675132"/>
            <a:chExt cx="5843016" cy="550773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492" y="675132"/>
              <a:ext cx="5843016" cy="55077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516216" y="2996952"/>
              <a:ext cx="884757" cy="3600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397" y="4437112"/>
              <a:ext cx="2657475" cy="12477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" y="840946"/>
            <a:ext cx="5511231" cy="359616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679921" y="881456"/>
            <a:ext cx="286143" cy="28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1818280" y="1161000"/>
            <a:ext cx="0" cy="2880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43608" y="6021288"/>
            <a:ext cx="1512167" cy="2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679921" y="3995486"/>
            <a:ext cx="2861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0000"/>
                </a:solidFill>
              </a:rPr>
              <a:t>3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3779912" y="3933056"/>
            <a:ext cx="4191783" cy="2808312"/>
            <a:chOff x="3059832" y="836712"/>
            <a:chExt cx="4627984" cy="2952328"/>
          </a:xfrm>
        </p:grpSpPr>
        <p:graphicFrame>
          <p:nvGraphicFramePr>
            <p:cNvPr id="18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85141084"/>
                </p:ext>
              </p:extLst>
            </p:nvPr>
          </p:nvGraphicFramePr>
          <p:xfrm>
            <a:off x="3059832" y="836712"/>
            <a:ext cx="4627984" cy="29523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4331468" y="1244252"/>
              <a:ext cx="144000" cy="1800000"/>
            </a:xfrm>
            <a:prstGeom prst="rect">
              <a:avLst/>
            </a:prstGeom>
            <a:noFill/>
            <a:ln>
              <a:solidFill>
                <a:srgbClr val="EE00C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r>
                <a:rPr lang="fr-FR" sz="1200" dirty="0" smtClean="0">
                  <a:solidFill>
                    <a:srgbClr val="EE00C1"/>
                  </a:solidFill>
                </a:rPr>
                <a:t>VISIBLE</a:t>
              </a:r>
              <a:endParaRPr lang="fr-FR" sz="1200" dirty="0">
                <a:solidFill>
                  <a:srgbClr val="EE00C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99992" y="1268760"/>
              <a:ext cx="2988000" cy="1800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t"/>
            <a:lstStyle/>
            <a:p>
              <a:pPr algn="r"/>
              <a:r>
                <a:rPr lang="fr-FR" sz="1200" dirty="0" smtClean="0">
                  <a:solidFill>
                    <a:srgbClr val="FF0000"/>
                  </a:solidFill>
                </a:rPr>
                <a:t>INFRARED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/>
          <a:stretch/>
        </p:blipFill>
        <p:spPr bwMode="auto">
          <a:xfrm>
            <a:off x="513331" y="1370276"/>
            <a:ext cx="6218909" cy="157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equations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5496" y="5766355"/>
            <a:ext cx="43204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/>
              <a:t>ε 	wood </a:t>
            </a:r>
            <a:r>
              <a:rPr lang="en-GB" sz="1600" dirty="0"/>
              <a:t>emissivity </a:t>
            </a:r>
            <a:r>
              <a:rPr lang="en-GB" sz="1600" dirty="0" smtClean="0"/>
              <a:t>(no dimension)</a:t>
            </a:r>
          </a:p>
          <a:p>
            <a:pPr>
              <a:lnSpc>
                <a:spcPct val="150000"/>
              </a:lnSpc>
            </a:pPr>
            <a:r>
              <a:rPr lang="en-GB" sz="1600" dirty="0" smtClean="0"/>
              <a:t>σ 	Stefan-Boltzmann </a:t>
            </a:r>
            <a:r>
              <a:rPr lang="en-GB" sz="1600" dirty="0"/>
              <a:t>constant </a:t>
            </a:r>
            <a:r>
              <a:rPr lang="en-GB" sz="1600" dirty="0" smtClean="0"/>
              <a:t>(W.m</a:t>
            </a:r>
            <a:r>
              <a:rPr lang="en-GB" sz="1600" baseline="30000" dirty="0" smtClean="0"/>
              <a:t>-2</a:t>
            </a:r>
            <a:r>
              <a:rPr lang="en-GB" sz="1600" dirty="0" smtClean="0"/>
              <a:t>.K</a:t>
            </a:r>
            <a:r>
              <a:rPr lang="en-GB" sz="1600" baseline="30000" dirty="0" smtClean="0"/>
              <a:t>-4</a:t>
            </a:r>
            <a:r>
              <a:rPr lang="en-GB" sz="1600" dirty="0" smtClean="0"/>
              <a:t>) 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187624" y="4320716"/>
            <a:ext cx="1728192" cy="1382514"/>
            <a:chOff x="5220072" y="2564904"/>
            <a:chExt cx="1728192" cy="1382514"/>
          </a:xfrm>
        </p:grpSpPr>
        <p:grpSp>
          <p:nvGrpSpPr>
            <p:cNvPr id="11" name="Groupe 10"/>
            <p:cNvGrpSpPr/>
            <p:nvPr/>
          </p:nvGrpSpPr>
          <p:grpSpPr>
            <a:xfrm>
              <a:off x="5220072" y="2564904"/>
              <a:ext cx="1728192" cy="1368152"/>
              <a:chOff x="1619672" y="1628800"/>
              <a:chExt cx="1728192" cy="1368152"/>
            </a:xfrm>
          </p:grpSpPr>
          <p:graphicFrame>
            <p:nvGraphicFramePr>
              <p:cNvPr id="1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5145386"/>
                  </p:ext>
                </p:extLst>
              </p:nvPr>
            </p:nvGraphicFramePr>
            <p:xfrm>
              <a:off x="1861393" y="1772816"/>
              <a:ext cx="1414463" cy="771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4" name="Équation" r:id="rId5" imgW="952200" imgH="520560" progId="Equation.3">
                      <p:embed/>
                    </p:oleObj>
                  </mc:Choice>
                  <mc:Fallback>
                    <p:oleObj name="Équation" r:id="rId5" imgW="952200" imgH="520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61393" y="1772816"/>
                            <a:ext cx="1414463" cy="7715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12"/>
              <p:cNvSpPr/>
              <p:nvPr/>
            </p:nvSpPr>
            <p:spPr>
              <a:xfrm>
                <a:off x="1619672" y="1628800"/>
                <a:ext cx="1728192" cy="13681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4" name="Connecteur droit 13"/>
              <p:cNvCxnSpPr/>
              <p:nvPr/>
            </p:nvCxnSpPr>
            <p:spPr>
              <a:xfrm rot="10800000" flipH="1">
                <a:off x="1619672" y="2636911"/>
                <a:ext cx="17281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/>
            <p:cNvSpPr txBox="1"/>
            <p:nvPr/>
          </p:nvSpPr>
          <p:spPr>
            <a:xfrm>
              <a:off x="5430711" y="3578086"/>
              <a:ext cx="1445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Planck’s</a:t>
              </a:r>
              <a:r>
                <a:rPr lang="fr-FR" dirty="0" smtClean="0"/>
                <a:t> </a:t>
              </a:r>
              <a:r>
                <a:rPr lang="fr-FR" dirty="0" err="1" smtClean="0"/>
                <a:t>law</a:t>
              </a:r>
              <a:endParaRPr lang="fr-FR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067944" y="980728"/>
            <a:ext cx="3816424" cy="2569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/>
              <a:t>ρ	wood density (kg.m</a:t>
            </a:r>
            <a:r>
              <a:rPr lang="en-GB" sz="1400" baseline="30000" dirty="0"/>
              <a:t>-3</a:t>
            </a:r>
            <a:r>
              <a:rPr lang="en-GB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400" dirty="0" err="1"/>
              <a:t>Cp</a:t>
            </a:r>
            <a:r>
              <a:rPr lang="en-GB" sz="1400" dirty="0"/>
              <a:t> 	heat capacity of the wood (J.kg</a:t>
            </a:r>
            <a:r>
              <a:rPr lang="en-GB" sz="1400" baseline="30000" dirty="0"/>
              <a:t>-1</a:t>
            </a:r>
            <a:r>
              <a:rPr lang="en-GB" sz="1400" dirty="0"/>
              <a:t>.K</a:t>
            </a:r>
            <a:r>
              <a:rPr lang="en-GB" sz="1400" baseline="30000" dirty="0"/>
              <a:t>-1</a:t>
            </a:r>
            <a:r>
              <a:rPr lang="en-GB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T 	bolt temperature (K)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k 	conductivity of wood (W.m</a:t>
            </a:r>
            <a:r>
              <a:rPr lang="en-GB" sz="1400" baseline="30000" dirty="0"/>
              <a:t>-1</a:t>
            </a:r>
            <a:r>
              <a:rPr lang="en-GB" sz="1400" dirty="0"/>
              <a:t>.K</a:t>
            </a:r>
            <a:r>
              <a:rPr lang="en-GB" sz="1400" baseline="30000" dirty="0"/>
              <a:t>-1</a:t>
            </a:r>
            <a:r>
              <a:rPr lang="en-GB" sz="1400" dirty="0"/>
              <a:t>)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Q</a:t>
            </a:r>
            <a:r>
              <a:rPr lang="en-GB" sz="1400" baseline="-25000" dirty="0"/>
              <a:t>rad</a:t>
            </a:r>
            <a:r>
              <a:rPr lang="en-GB" sz="1400" dirty="0"/>
              <a:t>	external IR heat source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h 	heat transfer coefficient (W.m</a:t>
            </a:r>
            <a:r>
              <a:rPr lang="en-GB" sz="1400" baseline="30000" dirty="0"/>
              <a:t>-2</a:t>
            </a:r>
            <a:r>
              <a:rPr lang="en-GB" sz="1400" dirty="0"/>
              <a:t>.K</a:t>
            </a:r>
            <a:r>
              <a:rPr lang="en-GB" sz="1400" baseline="30000" dirty="0"/>
              <a:t>-1</a:t>
            </a:r>
            <a:r>
              <a:rPr lang="en-GB" sz="1400" dirty="0"/>
              <a:t>) </a:t>
            </a:r>
          </a:p>
          <a:p>
            <a:pPr>
              <a:lnSpc>
                <a:spcPct val="150000"/>
              </a:lnSpc>
            </a:pPr>
            <a:r>
              <a:rPr lang="en-GB" sz="1400" dirty="0"/>
              <a:t>T</a:t>
            </a:r>
            <a:r>
              <a:rPr lang="en-GB" sz="1400" baseline="-25000" dirty="0"/>
              <a:t>ext</a:t>
            </a:r>
            <a:r>
              <a:rPr lang="en-GB" sz="1400" dirty="0"/>
              <a:t> 	external IR source temperature (K)</a:t>
            </a:r>
          </a:p>
          <a:p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171388" y="5486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150000"/>
              </a:lnSpc>
            </a:pPr>
            <a:endParaRPr lang="en-GB" dirty="0" smtClean="0"/>
          </a:p>
          <a:p>
            <a:pPr>
              <a:lnSpc>
                <a:spcPct val="200000"/>
              </a:lnSpc>
            </a:pPr>
            <a:r>
              <a:rPr lang="en-GB" dirty="0" smtClean="0"/>
              <a:t>(1)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	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(2)	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3995936" y="980728"/>
            <a:ext cx="0" cy="26419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323528" y="3789040"/>
            <a:ext cx="746717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7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39360"/>
            <a:ext cx="7776864" cy="44338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Subdomain</a:t>
            </a:r>
            <a:r>
              <a:rPr lang="fr-FR" dirty="0" smtClean="0"/>
              <a:t> settings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1945528" y="812272"/>
            <a:ext cx="2941903" cy="480468"/>
            <a:chOff x="1979712" y="812272"/>
            <a:chExt cx="2941903" cy="480468"/>
          </a:xfrm>
        </p:grpSpPr>
        <p:sp>
          <p:nvSpPr>
            <p:cNvPr id="7" name="Rectangle 6"/>
            <p:cNvSpPr/>
            <p:nvPr/>
          </p:nvSpPr>
          <p:spPr>
            <a:xfrm>
              <a:off x="4222385" y="812272"/>
              <a:ext cx="699230" cy="4234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600" dirty="0" smtClean="0"/>
                <a:t>kg.m</a:t>
              </a:r>
              <a:r>
                <a:rPr lang="en-GB" sz="1600" baseline="30000" dirty="0" smtClean="0"/>
                <a:t>-3</a:t>
              </a:r>
              <a:endParaRPr lang="en-GB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79712" y="1148724"/>
              <a:ext cx="93610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Rectangle 3"/>
          <p:cNvSpPr/>
          <p:nvPr/>
        </p:nvSpPr>
        <p:spPr>
          <a:xfrm>
            <a:off x="971600" y="5929134"/>
            <a:ext cx="6408712" cy="50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289344" y="5472608"/>
            <a:ext cx="4066632" cy="12687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smtClean="0"/>
              <a:t>Each Finite Element is parametered with </a:t>
            </a:r>
            <a:r>
              <a:rPr lang="fr-FR" sz="1800" dirty="0" err="1" smtClean="0"/>
              <a:t>wood</a:t>
            </a:r>
            <a:r>
              <a:rPr lang="fr-FR" sz="1800" dirty="0" smtClean="0"/>
              <a:t> </a:t>
            </a:r>
            <a:r>
              <a:rPr lang="fr-FR" sz="1800" err="1" smtClean="0"/>
              <a:t>physical</a:t>
            </a:r>
            <a:r>
              <a:rPr lang="fr-FR" sz="1800" smtClean="0"/>
              <a:t> properties, taking into account natural defects (knots, rays, off-centered pith)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 </a:t>
            </a:r>
            <a:endParaRPr lang="fr-FR" sz="1800" dirty="0"/>
          </a:p>
        </p:txBody>
      </p:sp>
      <p:sp>
        <p:nvSpPr>
          <p:cNvPr id="13" name="Rectangle 12"/>
          <p:cNvSpPr/>
          <p:nvPr/>
        </p:nvSpPr>
        <p:spPr>
          <a:xfrm>
            <a:off x="4699253" y="5442542"/>
            <a:ext cx="239302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/>
              <a:t>C</a:t>
            </a:r>
            <a:r>
              <a:rPr lang="fr-FR" smtClean="0"/>
              <a:t>ontinuous peeling with a circle trajectory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Boundary</a:t>
            </a:r>
            <a:r>
              <a:rPr lang="fr-FR" dirty="0" smtClean="0"/>
              <a:t> conditions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592E90-02CD-40E9-8E45-E95ADF111610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17321" r="11309" b="30592"/>
          <a:stretch/>
        </p:blipFill>
        <p:spPr>
          <a:xfrm>
            <a:off x="14325" y="827824"/>
            <a:ext cx="7879409" cy="3825312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195678" y="5898200"/>
            <a:ext cx="7776000" cy="46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2123711" y="4653136"/>
            <a:ext cx="3224135" cy="2808312"/>
            <a:chOff x="1814237" y="4612719"/>
            <a:chExt cx="3533610" cy="2897466"/>
          </a:xfrm>
        </p:grpSpPr>
        <p:grpSp>
          <p:nvGrpSpPr>
            <p:cNvPr id="8" name="Groupe 7"/>
            <p:cNvGrpSpPr/>
            <p:nvPr/>
          </p:nvGrpSpPr>
          <p:grpSpPr>
            <a:xfrm flipH="1">
              <a:off x="1814237" y="4837285"/>
              <a:ext cx="3073901" cy="1976097"/>
              <a:chOff x="2236925" y="1631951"/>
              <a:chExt cx="7277239" cy="4779962"/>
            </a:xfrm>
          </p:grpSpPr>
          <p:pic>
            <p:nvPicPr>
              <p:cNvPr id="10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36925" y="1631951"/>
                <a:ext cx="4806950" cy="4779962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</p:pic>
          <p:sp>
            <p:nvSpPr>
              <p:cNvPr id="11" name="Rectangle 47"/>
              <p:cNvSpPr>
                <a:spLocks noChangeArrowheads="1"/>
              </p:cNvSpPr>
              <p:nvPr/>
            </p:nvSpPr>
            <p:spPr bwMode="auto">
              <a:xfrm>
                <a:off x="4031368" y="3467542"/>
                <a:ext cx="1329008" cy="89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Bolt</a:t>
                </a: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Trapèze 12"/>
              <p:cNvSpPr/>
              <p:nvPr/>
            </p:nvSpPr>
            <p:spPr>
              <a:xfrm rot="4747363">
                <a:off x="6868428" y="2084815"/>
                <a:ext cx="2200419" cy="1967536"/>
              </a:xfrm>
              <a:prstGeom prst="trapezoid">
                <a:avLst/>
              </a:prstGeom>
              <a:solidFill>
                <a:srgbClr val="FF0000">
                  <a:alpha val="44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342187" y="2204193"/>
                <a:ext cx="3171977" cy="1563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IR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heater</a:t>
                </a:r>
                <a:endParaRPr kumimoji="0" lang="fr-FR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" name="Arc 14"/>
            <p:cNvSpPr/>
            <p:nvPr/>
          </p:nvSpPr>
          <p:spPr>
            <a:xfrm rot="18395549">
              <a:off x="2400746" y="4563083"/>
              <a:ext cx="2897466" cy="2996737"/>
            </a:xfrm>
            <a:prstGeom prst="arc">
              <a:avLst>
                <a:gd name="adj1" fmla="val 16200000"/>
                <a:gd name="adj2" fmla="val 1342818"/>
              </a:avLst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ectangle 16"/>
          <p:cNvSpPr/>
          <p:nvPr/>
        </p:nvSpPr>
        <p:spPr>
          <a:xfrm flipH="1">
            <a:off x="862750" y="4619971"/>
            <a:ext cx="187220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Constant angle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5148063" y="4635985"/>
            <a:ext cx="187220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Constant distance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31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Présentation1</Template>
  <TotalTime>1019</TotalTime>
  <Words>1009</Words>
  <Application>Microsoft Office PowerPoint</Application>
  <PresentationFormat>Affichage à l'écran (4:3)</PresentationFormat>
  <Paragraphs>153</Paragraphs>
  <Slides>15</Slides>
  <Notes>0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18" baseType="lpstr">
      <vt:lpstr>Présentation1</vt:lpstr>
      <vt:lpstr>Équation</vt:lpstr>
      <vt:lpstr>Microsoft Éditeur d'équations 3.0</vt:lpstr>
      <vt:lpstr>IR heating of green wood while peeling: a numerical model.</vt:lpstr>
      <vt:lpstr>Peeling process: veneer production</vt:lpstr>
      <vt:lpstr>Why soaking?</vt:lpstr>
      <vt:lpstr>Alternative methods to heating wood prior to peeling avoiding soaking</vt:lpstr>
      <vt:lpstr>Modelling in-line IR surface heating: principle</vt:lpstr>
      <vt:lpstr>Methodology: meshing and sensitivity analysis</vt:lpstr>
      <vt:lpstr>Heat transfer equations</vt:lpstr>
      <vt:lpstr>Subdomain settings</vt:lpstr>
      <vt:lpstr>Boundary conditions</vt:lpstr>
      <vt:lpstr>Temporal evolution of temperature within the bolt during one turn</vt:lpstr>
      <vt:lpstr>Influence of the distance between the knife and the IR source </vt:lpstr>
      <vt:lpstr>Influence of peeling speeds and peeling thickness</vt:lpstr>
      <vt:lpstr>Influence of peeling speeds and peeling thickness</vt:lpstr>
      <vt:lpstr>Présentation PowerPoint</vt:lpstr>
      <vt:lpstr>IR heating of green wood while peeling: a numerical model.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Anna</dc:creator>
  <cp:lastModifiedBy>Anna</cp:lastModifiedBy>
  <cp:revision>113</cp:revision>
  <dcterms:created xsi:type="dcterms:W3CDTF">2012-03-15T11:40:58Z</dcterms:created>
  <dcterms:modified xsi:type="dcterms:W3CDTF">2012-03-27T21:22:07Z</dcterms:modified>
</cp:coreProperties>
</file>