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466" r:id="rId2"/>
    <p:sldId id="594" r:id="rId3"/>
    <p:sldId id="571" r:id="rId4"/>
    <p:sldId id="496" r:id="rId5"/>
    <p:sldId id="580" r:id="rId6"/>
    <p:sldId id="501" r:id="rId7"/>
    <p:sldId id="502" r:id="rId8"/>
    <p:sldId id="503" r:id="rId9"/>
    <p:sldId id="500" r:id="rId10"/>
    <p:sldId id="438" r:id="rId11"/>
    <p:sldId id="483" r:id="rId12"/>
    <p:sldId id="578" r:id="rId13"/>
    <p:sldId id="592" r:id="rId14"/>
    <p:sldId id="601" r:id="rId15"/>
    <p:sldId id="595" r:id="rId16"/>
    <p:sldId id="596" r:id="rId17"/>
    <p:sldId id="602" r:id="rId18"/>
    <p:sldId id="497" r:id="rId19"/>
    <p:sldId id="559" r:id="rId20"/>
    <p:sldId id="591" r:id="rId21"/>
    <p:sldId id="599" r:id="rId22"/>
    <p:sldId id="600" r:id="rId23"/>
    <p:sldId id="566" r:id="rId24"/>
  </p:sldIdLst>
  <p:sldSz cx="9144000" cy="6858000" type="screen4x3"/>
  <p:notesSz cx="10234613" cy="70993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2303"/>
    <a:srgbClr val="FFFF99"/>
    <a:srgbClr val="993366"/>
    <a:srgbClr val="793905"/>
    <a:srgbClr val="008000"/>
    <a:srgbClr val="E1A3C2"/>
    <a:srgbClr val="344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9" autoAdjust="0"/>
    <p:restoredTop sz="89031" autoAdjust="0"/>
  </p:normalViewPr>
  <p:slideViewPr>
    <p:cSldViewPr>
      <p:cViewPr>
        <p:scale>
          <a:sx n="76" d="100"/>
          <a:sy n="76" d="100"/>
        </p:scale>
        <p:origin x="-1016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797247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28A634D2-3BF0-4F4F-B6CB-EAD54DE1BC5F}" type="datetimeFigureOut">
              <a:rPr lang="fr-FR" smtClean="0"/>
              <a:pPr/>
              <a:t>15/11/2017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743104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797247" y="6743104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DAB72A69-9FC9-4123-AC53-04059A05DA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689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797247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1113A599-38D9-4F04-8B4C-2F009C0564EC}" type="datetimeFigureOut">
              <a:rPr lang="fr-FR" smtClean="0"/>
              <a:pPr/>
              <a:t>15/11/2017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023463" y="3372167"/>
            <a:ext cx="8187690" cy="3194685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743104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797247" y="6743104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844CC18D-06A1-46DB-85D7-BD09E2D06A8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29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Miel = produit fini de la rencontre entre nature et culture</a:t>
            </a:r>
          </a:p>
          <a:p>
            <a:r>
              <a:rPr lang="fr-FR" dirty="0" smtClean="0"/>
              <a:t>Mon </a:t>
            </a:r>
            <a:r>
              <a:rPr lang="fr-FR" dirty="0" err="1" smtClean="0"/>
              <a:t>etude</a:t>
            </a:r>
            <a:r>
              <a:rPr lang="fr-FR" dirty="0" smtClean="0"/>
              <a:t> découle de</a:t>
            </a:r>
            <a:r>
              <a:rPr lang="fr-FR" baseline="0" dirty="0" smtClean="0"/>
              <a:t> la vison de la culture décrite par Karine Basset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C18D-06A1-46DB-85D7-BD09E2D06A8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36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AJOUTER PNR etc….. !!!!!!</a:t>
            </a:r>
          </a:p>
          <a:p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now</a:t>
            </a:r>
            <a:r>
              <a:rPr lang="fr-FR" dirty="0" smtClean="0"/>
              <a:t>,  in a </a:t>
            </a:r>
            <a:r>
              <a:rPr lang="fr-FR" dirty="0" err="1" smtClean="0"/>
              <a:t>context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traditional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knowledge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dicrease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biodiversity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bees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dicrease</a:t>
            </a:r>
            <a:endParaRPr lang="fr-FR" i="1" dirty="0" smtClean="0"/>
          </a:p>
          <a:p>
            <a:r>
              <a:rPr lang="fr-FR" dirty="0" smtClean="0"/>
              <a:t>So, In </a:t>
            </a:r>
            <a:r>
              <a:rPr lang="fr-FR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inventory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natural</a:t>
            </a:r>
            <a:r>
              <a:rPr lang="fr-FR" baseline="0" dirty="0" smtClean="0"/>
              <a:t> and cultural </a:t>
            </a:r>
            <a:r>
              <a:rPr lang="fr-FR" baseline="0" dirty="0" err="1" smtClean="0"/>
              <a:t>heritage</a:t>
            </a:r>
            <a:r>
              <a:rPr lang="fr-FR" baseline="0" dirty="0" smtClean="0"/>
              <a:t>, to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 for conservation, the </a:t>
            </a:r>
            <a:r>
              <a:rPr lang="fr-FR" baseline="0" dirty="0" err="1" smtClean="0"/>
              <a:t>Cevennes</a:t>
            </a:r>
            <a:r>
              <a:rPr lang="fr-FR" baseline="0" dirty="0" smtClean="0"/>
              <a:t> national Park made a collaboration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Ecological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research</a:t>
            </a:r>
            <a:r>
              <a:rPr lang="fr-FR" baseline="0" dirty="0" smtClean="0"/>
              <a:t> center of Montpellier, in France. </a:t>
            </a:r>
            <a:r>
              <a:rPr lang="en-US" dirty="0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Collected information will be used by the National Park as a basis for the implementation of a conservation policy</a:t>
            </a:r>
            <a:r>
              <a:rPr lang="fr-FR" sz="800" dirty="0" smtClean="0"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C18D-06A1-46DB-85D7-BD09E2D06A8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281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Fabrication des ruchers lié à de nombreux </a:t>
            </a:r>
            <a:r>
              <a:rPr lang="fr-FR" dirty="0" err="1" smtClean="0"/>
              <a:t>élement</a:t>
            </a:r>
            <a:r>
              <a:rPr lang="fr-FR" dirty="0" smtClean="0"/>
              <a:t> de la nature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C18D-06A1-46DB-85D7-BD09E2D06A8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539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Naturel : construction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abeilles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brèches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L’homme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s’adapte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la nature, à la construction de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colonie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observe la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ruche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qu’il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faut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prélever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trop de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colonie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C18D-06A1-46DB-85D7-BD09E2D06A8C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264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latin typeface="Candara" pitchFamily="34" charset="0"/>
              </a:rPr>
              <a:t>Du choix de l’emplacement du rucher à la récolte du miel en passant par la fabrication de la ruche</a:t>
            </a:r>
          </a:p>
          <a:p>
            <a:endParaRPr lang="en-US" dirty="0" smtClean="0"/>
          </a:p>
          <a:p>
            <a:r>
              <a:rPr lang="en-US" dirty="0" smtClean="0"/>
              <a:t>We interviewed the rare beekeepers still using trunk-hives and seniors from the </a:t>
            </a:r>
            <a:r>
              <a:rPr lang="en-US" dirty="0" err="1" smtClean="0"/>
              <a:t>Cévennes</a:t>
            </a:r>
            <a:r>
              <a:rPr lang="en-US" dirty="0" smtClean="0"/>
              <a:t>, in order to gather information about the local beekeeping traditions. Major specificities of this trunk-apiary lie in its permanency, its sedentary settlement and the method of honey extraction.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C18D-06A1-46DB-85D7-BD09E2D06A8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093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interviewed the rare beekeepers still using trunk-hives and seniors from the </a:t>
            </a:r>
            <a:r>
              <a:rPr lang="en-US" dirty="0" err="1" smtClean="0"/>
              <a:t>Cévennes</a:t>
            </a:r>
            <a:r>
              <a:rPr lang="en-US" dirty="0" smtClean="0"/>
              <a:t>, in order to gather information about the local beekeeping traditions. Major specificities of this trunk-apiary lie in its permanency, its sedentary settlement and the method of honey extraction.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C18D-06A1-46DB-85D7-BD09E2D06A8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839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93A-A31F-42B9-864A-05DA9E5552DB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6C59-B156-433B-B4F4-1C530185E344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3A84-C195-46FA-92F3-217E64BFB2A2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DA5F-DC04-4A49-95B7-0A4E58DA78BF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D810-9143-4B7E-8480-764A717B370C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77DE-9545-42F5-B91A-4F6F2B68164A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AA2F-D682-4344-8CB5-0A1CADB4DCFC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48E0-E348-45DA-AC55-FBF9EB13CE0A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E391-F1CF-4374-A34C-EA583FE9E218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747-A7D8-4EB2-BFFF-73A9EC86D1CD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53BB-BC74-4069-AFCE-9BA36467856B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215A6-8ACA-4C6D-B98E-5EC8C3A05B40}" type="datetime1">
              <a:rPr lang="fr-FR" smtClean="0"/>
              <a:pPr/>
              <a:t>15/11/2017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AC379-9014-4102-BF60-3B9E83E8A0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E:\Photo\Pro\Ruches\RT\Trabassac_haut\recolte_sept2012\IMG_642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1409" y="-198604"/>
            <a:ext cx="9265409" cy="6949787"/>
          </a:xfrm>
          <a:prstGeom prst="rect">
            <a:avLst/>
          </a:prstGeom>
          <a:noFill/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-20528" y="4509120"/>
            <a:ext cx="6392728" cy="2126053"/>
          </a:xfrm>
          <a:prstGeom prst="rect">
            <a:avLst/>
          </a:prstGeom>
          <a:solidFill>
            <a:srgbClr val="FFFFFF">
              <a:alpha val="5294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err="1" smtClean="0">
                <a:solidFill>
                  <a:srgbClr val="492303"/>
                </a:solidFill>
                <a:latin typeface="Candara" panose="020E0502030303020204" pitchFamily="34" charset="0"/>
              </a:rPr>
              <a:t>L’apiculture</a:t>
            </a:r>
            <a:r>
              <a:rPr lang="en-US" sz="2800" b="1" dirty="0">
                <a:solidFill>
                  <a:srgbClr val="492303"/>
                </a:solidFill>
                <a:latin typeface="Candara" panose="020E0502030303020204" pitchFamily="34" charset="0"/>
              </a:rPr>
              <a:t> </a:t>
            </a:r>
            <a:r>
              <a:rPr lang="en-US" sz="2800" b="1" dirty="0" smtClean="0">
                <a:solidFill>
                  <a:srgbClr val="492303"/>
                </a:solidFill>
                <a:latin typeface="Candara" panose="020E0502030303020204" pitchFamily="34" charset="0"/>
              </a:rPr>
              <a:t>t</a:t>
            </a:r>
            <a:r>
              <a:rPr lang="fr-FR" sz="2800" b="1" dirty="0" err="1" smtClean="0">
                <a:solidFill>
                  <a:srgbClr val="492303"/>
                </a:solidFill>
                <a:latin typeface="Candara" panose="020E0502030303020204" pitchFamily="34" charset="0"/>
              </a:rPr>
              <a:t>raditionnelle</a:t>
            </a:r>
            <a:r>
              <a:rPr lang="fr-FR" sz="2800" b="1" dirty="0" smtClean="0">
                <a:solidFill>
                  <a:srgbClr val="492303"/>
                </a:solidFill>
                <a:latin typeface="Candara" panose="020E0502030303020204" pitchFamily="34" charset="0"/>
              </a:rPr>
              <a:t> </a:t>
            </a:r>
            <a:r>
              <a:rPr lang="fr-FR" sz="2800" b="1" dirty="0">
                <a:solidFill>
                  <a:srgbClr val="492303"/>
                </a:solidFill>
                <a:latin typeface="Candara" panose="020E0502030303020204" pitchFamily="34" charset="0"/>
              </a:rPr>
              <a:t>en Cévennes : quels enseignements pour le futur </a:t>
            </a:r>
            <a:r>
              <a:rPr lang="fr-FR" sz="2800" b="1" dirty="0" smtClean="0">
                <a:solidFill>
                  <a:srgbClr val="492303"/>
                </a:solidFill>
                <a:latin typeface="Candara" panose="020E0502030303020204" pitchFamily="34" charset="0"/>
              </a:rPr>
              <a:t>?</a:t>
            </a:r>
          </a:p>
          <a:p>
            <a:endParaRPr lang="fr-FR" sz="2800" b="1" dirty="0">
              <a:solidFill>
                <a:srgbClr val="492303"/>
              </a:solidFill>
              <a:latin typeface="Candara" panose="020E0502030303020204" pitchFamily="34" charset="0"/>
            </a:endParaRPr>
          </a:p>
          <a:p>
            <a:r>
              <a:rPr lang="fr-FR" sz="2400" b="1" dirty="0" smtClean="0">
                <a:solidFill>
                  <a:srgbClr val="492303"/>
                </a:solidFill>
                <a:latin typeface="Candara" panose="020E0502030303020204" pitchFamily="34" charset="0"/>
              </a:rPr>
              <a:t>Bertrand SCHATZ </a:t>
            </a:r>
            <a:r>
              <a:rPr lang="fr-FR" sz="2400" b="1" dirty="0">
                <a:solidFill>
                  <a:srgbClr val="492303"/>
                </a:solidFill>
                <a:latin typeface="Candara" panose="020E0502030303020204" pitchFamily="34" charset="0"/>
              </a:rPr>
              <a:t>et Anna DUPLEIX </a:t>
            </a:r>
            <a:endParaRPr lang="fr-FR" sz="2400" b="1" dirty="0" smtClean="0">
              <a:solidFill>
                <a:srgbClr val="492303"/>
              </a:solidFill>
              <a:latin typeface="Candara" panose="020E0502030303020204" pitchFamily="34" charset="0"/>
            </a:endParaRPr>
          </a:p>
          <a:p>
            <a:r>
              <a:rPr lang="fr-FR" sz="2000" b="1" dirty="0">
                <a:solidFill>
                  <a:srgbClr val="492303"/>
                </a:solidFill>
                <a:latin typeface="Candara" panose="020E0502030303020204" pitchFamily="34" charset="0"/>
              </a:rPr>
              <a:t>(</a:t>
            </a:r>
            <a:r>
              <a:rPr lang="fr-FR" sz="2000" b="1" dirty="0" smtClean="0">
                <a:solidFill>
                  <a:srgbClr val="492303"/>
                </a:solidFill>
                <a:latin typeface="Candara" panose="020E0502030303020204" pitchFamily="34" charset="0"/>
              </a:rPr>
              <a:t>CEFE</a:t>
            </a:r>
            <a:r>
              <a:rPr lang="fr-FR" sz="2000" b="1" dirty="0">
                <a:solidFill>
                  <a:srgbClr val="492303"/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 smtClean="0">
                <a:solidFill>
                  <a:srgbClr val="492303"/>
                </a:solidFill>
                <a:latin typeface="Candara" panose="020E0502030303020204" pitchFamily="34" charset="0"/>
              </a:rPr>
              <a:t>&amp; LMGC, Montpellier)</a:t>
            </a:r>
            <a:endParaRPr lang="fr-FR" sz="2000" b="1" dirty="0">
              <a:solidFill>
                <a:srgbClr val="492303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AC379-9014-4102-BF60-3B9E83E8A00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ndar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9143521" cy="646331"/>
          </a:xfrm>
          <a:prstGeom prst="rect">
            <a:avLst/>
          </a:prstGeom>
          <a:solidFill>
            <a:srgbClr val="793905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08" y="29199"/>
            <a:ext cx="4011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latin typeface="Candara" pitchFamily="34" charset="0"/>
              </a:rPr>
              <a:t>Calendrier des pratiques </a:t>
            </a:r>
            <a:endParaRPr lang="fr-FR" sz="2800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437413"/>
              </p:ext>
            </p:extLst>
          </p:nvPr>
        </p:nvGraphicFramePr>
        <p:xfrm>
          <a:off x="395536" y="1340769"/>
          <a:ext cx="6408712" cy="2664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6525"/>
                <a:gridCol w="4952187"/>
              </a:tblGrid>
              <a:tr h="3844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  <a:latin typeface="Candara" panose="020E0502030303020204" pitchFamily="34" charset="0"/>
                        </a:rPr>
                        <a:t>Printemps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u="none" strike="noStrike" dirty="0" smtClean="0">
                          <a:effectLst/>
                          <a:latin typeface="Candara" panose="020E0502030303020204" pitchFamily="34" charset="0"/>
                        </a:rPr>
                        <a:t> Nettoyage </a:t>
                      </a:r>
                      <a:r>
                        <a:rPr lang="fr-FR" sz="1800" u="none" strike="noStrike" dirty="0">
                          <a:effectLst/>
                          <a:latin typeface="Candara" panose="020E0502030303020204" pitchFamily="34" charset="0"/>
                        </a:rPr>
                        <a:t>des ruches, </a:t>
                      </a:r>
                      <a:r>
                        <a:rPr lang="fr-FR" sz="1800" u="none" strike="noStrike" dirty="0" smtClean="0">
                          <a:effectLst/>
                          <a:latin typeface="Candara" panose="020E0502030303020204" pitchFamily="34" charset="0"/>
                        </a:rPr>
                        <a:t>nourrissage </a:t>
                      </a:r>
                      <a:r>
                        <a:rPr lang="fr-FR" sz="1800" u="none" strike="noStrike" dirty="0">
                          <a:effectLst/>
                          <a:latin typeface="Candara" panose="020E0502030303020204" pitchFamily="34" charset="0"/>
                        </a:rPr>
                        <a:t>si besoin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</a:tr>
              <a:tr h="38447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u="none" strike="noStrike" dirty="0" smtClean="0">
                          <a:effectLst/>
                          <a:latin typeface="Candara" panose="020E0502030303020204" pitchFamily="34" charset="0"/>
                        </a:rPr>
                        <a:t> Récolte </a:t>
                      </a:r>
                      <a:r>
                        <a:rPr lang="fr-FR" sz="1800" u="none" strike="noStrike" dirty="0">
                          <a:effectLst/>
                          <a:latin typeface="Candara" panose="020E0502030303020204" pitchFamily="34" charset="0"/>
                        </a:rPr>
                        <a:t>des essaims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</a:tr>
              <a:tr h="3844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>
                          <a:effectLst/>
                          <a:latin typeface="Candara" panose="020E0502030303020204" pitchFamily="34" charset="0"/>
                        </a:rPr>
                        <a:t>Eté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u="none" strike="noStrike" dirty="0" smtClean="0">
                          <a:effectLst/>
                          <a:latin typeface="Candara" panose="020E0502030303020204" pitchFamily="34" charset="0"/>
                        </a:rPr>
                        <a:t> Récolte </a:t>
                      </a:r>
                      <a:r>
                        <a:rPr lang="fr-FR" sz="1800" u="none" strike="noStrike" dirty="0">
                          <a:effectLst/>
                          <a:latin typeface="Candara" panose="020E0502030303020204" pitchFamily="34" charset="0"/>
                        </a:rPr>
                        <a:t>du miel 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</a:tr>
              <a:tr h="38447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u="none" strike="noStrike" dirty="0" smtClean="0">
                          <a:effectLst/>
                          <a:latin typeface="Candara" panose="020E0502030303020204" pitchFamily="34" charset="0"/>
                        </a:rPr>
                        <a:t> Pressage </a:t>
                      </a:r>
                      <a:r>
                        <a:rPr lang="fr-FR" sz="1800" u="none" strike="noStrike" dirty="0">
                          <a:effectLst/>
                          <a:latin typeface="Candara" panose="020E0502030303020204" pitchFamily="34" charset="0"/>
                        </a:rPr>
                        <a:t>du miel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</a:tr>
              <a:tr h="11264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u="none" strike="noStrike" dirty="0" smtClean="0">
                          <a:effectLst/>
                          <a:latin typeface="Candara" panose="020E0502030303020204" pitchFamily="34" charset="0"/>
                        </a:rPr>
                        <a:t>Automne</a:t>
                      </a:r>
                    </a:p>
                    <a:p>
                      <a:pPr algn="ctr" fontAlgn="ctr"/>
                      <a:r>
                        <a:rPr lang="fr-FR" sz="2000" b="1" u="none" strike="noStrike" dirty="0" smtClean="0">
                          <a:effectLst/>
                          <a:latin typeface="Candara" panose="020E0502030303020204" pitchFamily="34" charset="0"/>
                        </a:rPr>
                        <a:t>Hiver</a:t>
                      </a:r>
                    </a:p>
                    <a:p>
                      <a:pPr algn="l" fontAlgn="ctr"/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 smtClean="0">
                          <a:effectLst/>
                          <a:latin typeface="Candara" panose="020E0502030303020204" pitchFamily="34" charset="0"/>
                        </a:rPr>
                        <a:t> Nettoyage </a:t>
                      </a:r>
                      <a:r>
                        <a:rPr lang="fr-FR" sz="1800" u="none" strike="noStrike" dirty="0">
                          <a:effectLst/>
                          <a:latin typeface="Candara" panose="020E0502030303020204" pitchFamily="34" charset="0"/>
                        </a:rPr>
                        <a:t>du rucher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t"/>
                      <a:r>
                        <a:rPr lang="fr-FR" sz="1800" u="none" strike="noStrike" dirty="0" smtClean="0">
                          <a:effectLst/>
                          <a:latin typeface="Candara" panose="020E0502030303020204" pitchFamily="34" charset="0"/>
                        </a:rPr>
                        <a:t> Fabrication </a:t>
                      </a:r>
                      <a:r>
                        <a:rPr lang="fr-FR" sz="1800" u="none" strike="noStrike" dirty="0">
                          <a:effectLst/>
                          <a:latin typeface="Candara" panose="020E0502030303020204" pitchFamily="34" charset="0"/>
                        </a:rPr>
                        <a:t>des </a:t>
                      </a:r>
                      <a:r>
                        <a:rPr lang="fr-FR" sz="1800" u="none" strike="noStrike" dirty="0" smtClean="0">
                          <a:effectLst/>
                          <a:latin typeface="Candara" panose="020E0502030303020204" pitchFamily="34" charset="0"/>
                        </a:rPr>
                        <a:t>ruches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E:\Photo\Pro\Ruches\RT\recolte_sept2012\IMG_652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532" y="3212976"/>
            <a:ext cx="4512357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81987" y="4581128"/>
            <a:ext cx="299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fr-FR" sz="2400" b="1" dirty="0" smtClean="0">
                <a:latin typeface="Candara" panose="020E0502030303020204" pitchFamily="34" charset="0"/>
              </a:rPr>
              <a:t>Compatible avec une </a:t>
            </a:r>
          </a:p>
          <a:p>
            <a:pPr algn="ctr" fontAlgn="ctr"/>
            <a:r>
              <a:rPr lang="fr-FR" sz="2400" b="1" dirty="0" err="1" smtClean="0">
                <a:latin typeface="Candara" panose="020E0502030303020204" pitchFamily="34" charset="0"/>
              </a:rPr>
              <a:t>pluri-activité</a:t>
            </a:r>
            <a:endParaRPr lang="fr-FR" sz="2400" b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7040" y="0"/>
            <a:ext cx="9361040" cy="68890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3730339" y="260648"/>
            <a:ext cx="5413661" cy="107721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fr-FR" sz="3200" dirty="0" smtClean="0">
                <a:latin typeface="Candara" pitchFamily="34" charset="0"/>
              </a:rPr>
              <a:t>L’histoire éco-ethnographique</a:t>
            </a:r>
          </a:p>
          <a:p>
            <a:pPr algn="r"/>
            <a:r>
              <a:rPr lang="fr-FR" sz="3200" dirty="0">
                <a:latin typeface="Candara" pitchFamily="34" charset="0"/>
              </a:rPr>
              <a:t>d</a:t>
            </a:r>
            <a:r>
              <a:rPr lang="fr-FR" sz="3200" dirty="0" smtClean="0">
                <a:latin typeface="Candara" pitchFamily="34" charset="0"/>
              </a:rPr>
              <a:t>e l’apiculture en Cévennes </a:t>
            </a:r>
            <a:endParaRPr lang="fr-FR" sz="32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05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9143521" cy="36933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fr-FR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96" y="-49815"/>
            <a:ext cx="7577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L’histoire </a:t>
            </a:r>
            <a:r>
              <a:rPr lang="fr-FR" sz="2000" dirty="0" smtClean="0">
                <a:solidFill>
                  <a:schemeClr val="bg1"/>
                </a:solidFill>
                <a:latin typeface="Candara" pitchFamily="34" charset="0"/>
              </a:rPr>
              <a:t>éco-ethnographique de </a:t>
            </a:r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l’apiculture en Cévennes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73848">
            <a:off x="5786619" y="1377893"/>
            <a:ext cx="4005340" cy="30755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79931">
            <a:off x="3594826" y="2135556"/>
            <a:ext cx="4690651" cy="30795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4739" y="4702381"/>
            <a:ext cx="3308528" cy="208520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51520" y="1934330"/>
            <a:ext cx="386600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ndara" panose="020E0502030303020204" pitchFamily="34" charset="0"/>
              </a:rPr>
              <a:t>Archives départementales du </a:t>
            </a:r>
            <a:r>
              <a:rPr lang="fr-FR" sz="2400" b="1" dirty="0" smtClean="0">
                <a:latin typeface="Candara" panose="020E0502030303020204" pitchFamily="34" charset="0"/>
              </a:rPr>
              <a:t>Gard</a:t>
            </a:r>
          </a:p>
          <a:p>
            <a:r>
              <a:rPr lang="fr-FR" sz="2000" dirty="0" smtClean="0">
                <a:latin typeface="Candara" panose="020E0502030303020204" pitchFamily="34" charset="0"/>
              </a:rPr>
              <a:t>Moyen Âge au XIX</a:t>
            </a:r>
            <a:r>
              <a:rPr lang="fr-FR" sz="2000" baseline="30000" dirty="0" smtClean="0">
                <a:latin typeface="Candara" panose="020E0502030303020204" pitchFamily="34" charset="0"/>
              </a:rPr>
              <a:t>ème</a:t>
            </a:r>
            <a:endParaRPr lang="fr-FR" sz="2000" dirty="0">
              <a:latin typeface="Candara" panose="020E0502030303020204" pitchFamily="34" charset="0"/>
            </a:endParaRPr>
          </a:p>
          <a:p>
            <a:endParaRPr lang="fr-FR" sz="2000" dirty="0" smtClean="0">
              <a:latin typeface="Candara" panose="020E0502030303020204" pitchFamily="34" charset="0"/>
            </a:endParaRPr>
          </a:p>
          <a:p>
            <a:endParaRPr lang="fr-FR" sz="2000" dirty="0">
              <a:latin typeface="Candara" panose="020E0502030303020204" pitchFamily="34" charset="0"/>
            </a:endParaRPr>
          </a:p>
          <a:p>
            <a:r>
              <a:rPr lang="fr-FR" sz="2400" b="1" dirty="0" smtClean="0">
                <a:latin typeface="Candara" panose="020E0502030303020204" pitchFamily="34" charset="0"/>
              </a:rPr>
              <a:t>Archives départementales de la Lozère</a:t>
            </a:r>
          </a:p>
          <a:p>
            <a:r>
              <a:rPr lang="fr-FR" sz="2000" dirty="0">
                <a:latin typeface="Candara" panose="020E0502030303020204" pitchFamily="34" charset="0"/>
              </a:rPr>
              <a:t>XIX</a:t>
            </a:r>
            <a:r>
              <a:rPr lang="fr-FR" sz="2000" baseline="30000" dirty="0">
                <a:latin typeface="Candara" panose="020E0502030303020204" pitchFamily="34" charset="0"/>
              </a:rPr>
              <a:t>ème </a:t>
            </a:r>
            <a:r>
              <a:rPr lang="fr-FR" sz="2000" dirty="0" smtClean="0">
                <a:latin typeface="Candara" panose="020E0502030303020204" pitchFamily="34" charset="0"/>
              </a:rPr>
              <a:t>et XX</a:t>
            </a:r>
            <a:r>
              <a:rPr lang="fr-FR" sz="2000" baseline="30000" dirty="0" smtClean="0">
                <a:latin typeface="Candara" panose="020E0502030303020204" pitchFamily="34" charset="0"/>
              </a:rPr>
              <a:t>ème</a:t>
            </a:r>
          </a:p>
          <a:p>
            <a:endParaRPr lang="fr-FR" sz="2000" dirty="0">
              <a:latin typeface="Candara" panose="020E0502030303020204" pitchFamily="34" charset="0"/>
            </a:endParaRPr>
          </a:p>
          <a:p>
            <a:r>
              <a:rPr lang="fr-FR" sz="2400" b="1" dirty="0" smtClean="0">
                <a:latin typeface="Candara" panose="020E0502030303020204" pitchFamily="34" charset="0"/>
              </a:rPr>
              <a:t>Archives personnelles de </a:t>
            </a:r>
            <a:br>
              <a:rPr lang="fr-FR" sz="2400" b="1" dirty="0" smtClean="0">
                <a:latin typeface="Candara" panose="020E0502030303020204" pitchFamily="34" charset="0"/>
              </a:rPr>
            </a:br>
            <a:r>
              <a:rPr lang="fr-FR" sz="2400" b="1" dirty="0" smtClean="0">
                <a:latin typeface="Candara" panose="020E0502030303020204" pitchFamily="34" charset="0"/>
              </a:rPr>
              <a:t>Daniel </a:t>
            </a:r>
            <a:r>
              <a:rPr lang="fr-FR" sz="2400" b="1" dirty="0" err="1" smtClean="0">
                <a:latin typeface="Candara" panose="020E0502030303020204" pitchFamily="34" charset="0"/>
              </a:rPr>
              <a:t>Travier</a:t>
            </a:r>
            <a:r>
              <a:rPr lang="fr-FR" sz="2400" b="1" dirty="0" smtClean="0">
                <a:latin typeface="Candara" panose="020E0502030303020204" pitchFamily="34" charset="0"/>
              </a:rPr>
              <a:t> </a:t>
            </a:r>
            <a:r>
              <a:rPr lang="fr-FR" dirty="0" smtClean="0">
                <a:latin typeface="Candara" panose="020E0502030303020204" pitchFamily="34" charset="0"/>
              </a:rPr>
              <a:t>(responsable du musée des vallées cévenoles)</a:t>
            </a:r>
            <a:endParaRPr lang="fr-FR" sz="2400" dirty="0" smtClean="0">
              <a:latin typeface="Candara" panose="020E0502030303020204" pitchFamily="34" charset="0"/>
            </a:endParaRPr>
          </a:p>
          <a:p>
            <a:r>
              <a:rPr lang="fr-FR" sz="2400" b="1" dirty="0" smtClean="0">
                <a:latin typeface="Candara" panose="020E0502030303020204" pitchFamily="34" charset="0"/>
              </a:rPr>
              <a:t>et d’Alain </a:t>
            </a:r>
            <a:r>
              <a:rPr lang="fr-FR" sz="2400" b="1" dirty="0" err="1" smtClean="0">
                <a:latin typeface="Candara" panose="020E0502030303020204" pitchFamily="34" charset="0"/>
              </a:rPr>
              <a:t>Renaux</a:t>
            </a:r>
            <a:r>
              <a:rPr lang="fr-FR" sz="2400" b="1" dirty="0" smtClean="0">
                <a:latin typeface="Candara" panose="020E0502030303020204" pitchFamily="34" charset="0"/>
              </a:rPr>
              <a:t> </a:t>
            </a:r>
            <a:r>
              <a:rPr lang="fr-FR" dirty="0" smtClean="0">
                <a:latin typeface="Candara" panose="020E0502030303020204" pitchFamily="34" charset="0"/>
              </a:rPr>
              <a:t>(</a:t>
            </a:r>
            <a:r>
              <a:rPr lang="fr-FR" dirty="0">
                <a:latin typeface="Candara" panose="020E0502030303020204" pitchFamily="34" charset="0"/>
              </a:rPr>
              <a:t>e</a:t>
            </a:r>
            <a:r>
              <a:rPr lang="fr-FR" dirty="0" smtClean="0">
                <a:latin typeface="Candara" panose="020E0502030303020204" pitchFamily="34" charset="0"/>
              </a:rPr>
              <a:t>thnobotaniste)</a:t>
            </a:r>
          </a:p>
          <a:p>
            <a:endParaRPr lang="fr-FR" sz="2000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70770" y="1014355"/>
            <a:ext cx="296163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422100"/>
                </a:solidFill>
              </a:rPr>
              <a:t>En brun </a:t>
            </a:r>
            <a:r>
              <a:rPr lang="fr-FR" sz="1100" dirty="0" smtClean="0"/>
              <a:t>: information concernant les ruches</a:t>
            </a:r>
          </a:p>
          <a:p>
            <a:pPr algn="ctr"/>
            <a:r>
              <a:rPr lang="fr-FR" sz="1100" b="1" dirty="0" smtClean="0">
                <a:solidFill>
                  <a:srgbClr val="0F8712"/>
                </a:solidFill>
              </a:rPr>
              <a:t>En vert </a:t>
            </a:r>
            <a:r>
              <a:rPr lang="fr-FR" sz="1100" dirty="0" smtClean="0"/>
              <a:t>: Information concernant les abeilles</a:t>
            </a:r>
          </a:p>
          <a:p>
            <a:pPr algn="ctr"/>
            <a:r>
              <a:rPr lang="fr-FR" sz="1100" b="1" dirty="0">
                <a:solidFill>
                  <a:schemeClr val="tx2">
                    <a:lumMod val="75000"/>
                  </a:schemeClr>
                </a:solidFill>
              </a:rPr>
              <a:t>En </a:t>
            </a:r>
            <a:r>
              <a:rPr lang="fr-FR" sz="1100" b="1" dirty="0" smtClean="0">
                <a:solidFill>
                  <a:schemeClr val="tx2">
                    <a:lumMod val="75000"/>
                  </a:schemeClr>
                </a:solidFill>
              </a:rPr>
              <a:t>bleu </a:t>
            </a:r>
            <a:r>
              <a:rPr lang="fr-FR" sz="1100" dirty="0" smtClean="0"/>
              <a:t>: </a:t>
            </a:r>
            <a:r>
              <a:rPr lang="fr-FR" sz="1100" dirty="0"/>
              <a:t>Information concernant les </a:t>
            </a:r>
            <a:r>
              <a:rPr lang="fr-FR" sz="1100" dirty="0" smtClean="0"/>
              <a:t>produits de la ruche (miel et cire)</a:t>
            </a:r>
          </a:p>
          <a:p>
            <a:pPr algn="ctr"/>
            <a:r>
              <a:rPr lang="fr-FR" sz="1100" b="1" dirty="0"/>
              <a:t>En </a:t>
            </a:r>
            <a:r>
              <a:rPr lang="fr-FR" sz="1100" b="1" dirty="0" smtClean="0"/>
              <a:t>noir </a:t>
            </a:r>
            <a:r>
              <a:rPr lang="fr-FR" sz="1100" dirty="0" smtClean="0"/>
              <a:t>: </a:t>
            </a:r>
            <a:r>
              <a:rPr lang="fr-FR" sz="1100" dirty="0"/>
              <a:t>Information concernant les </a:t>
            </a:r>
            <a:r>
              <a:rPr lang="fr-FR" sz="1100" dirty="0" smtClean="0"/>
              <a:t>hommes</a:t>
            </a:r>
            <a:endParaRPr lang="fr-FR" sz="11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38481" y="2580058"/>
            <a:ext cx="8609984" cy="4020797"/>
            <a:chOff x="138481" y="2580058"/>
            <a:chExt cx="8609984" cy="4020797"/>
          </a:xfrm>
        </p:grpSpPr>
        <p:sp>
          <p:nvSpPr>
            <p:cNvPr id="13" name="Rectangle 12"/>
            <p:cNvSpPr/>
            <p:nvPr/>
          </p:nvSpPr>
          <p:spPr>
            <a:xfrm>
              <a:off x="4952620" y="5535039"/>
              <a:ext cx="3507813" cy="20939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6000">
                  <a:schemeClr val="bg1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79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539553" y="5733257"/>
              <a:ext cx="8064896" cy="559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V="1">
              <a:off x="550569" y="2666530"/>
              <a:ext cx="11183" cy="306672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656317" y="2580058"/>
              <a:ext cx="1577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Importance estimée </a:t>
              </a:r>
            </a:p>
            <a:p>
              <a:pPr algn="ctr"/>
              <a:r>
                <a:rPr lang="fr-FR" sz="1200" dirty="0" smtClean="0"/>
                <a:t>de l’activité apicole et </a:t>
              </a:r>
            </a:p>
            <a:p>
              <a:pPr algn="ctr"/>
              <a:r>
                <a:rPr lang="fr-FR" sz="1200" dirty="0" smtClean="0"/>
                <a:t>du type de ruche(%)</a:t>
              </a:r>
              <a:endParaRPr lang="fr-FR" sz="12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39553" y="4487635"/>
              <a:ext cx="9361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0F8712"/>
                  </a:solidFill>
                </a:rPr>
                <a:t>Présence</a:t>
              </a:r>
            </a:p>
            <a:p>
              <a:pPr algn="ctr"/>
              <a:r>
                <a:rPr lang="fr-FR" sz="1100" dirty="0">
                  <a:solidFill>
                    <a:srgbClr val="0F8712"/>
                  </a:solidFill>
                </a:rPr>
                <a:t>e</a:t>
              </a:r>
              <a:r>
                <a:rPr lang="fr-FR" sz="1100" dirty="0" smtClean="0">
                  <a:solidFill>
                    <a:srgbClr val="0F8712"/>
                  </a:solidFill>
                </a:rPr>
                <a:t>n France de l’abeille</a:t>
              </a:r>
            </a:p>
            <a:p>
              <a:pPr algn="ctr"/>
              <a:r>
                <a:rPr lang="fr-FR" sz="1100" i="1" dirty="0" smtClean="0">
                  <a:solidFill>
                    <a:srgbClr val="0F8712"/>
                  </a:solidFill>
                </a:rPr>
                <a:t>Apis </a:t>
              </a:r>
              <a:r>
                <a:rPr lang="fr-FR" sz="1100" i="1" dirty="0" err="1" smtClean="0">
                  <a:solidFill>
                    <a:srgbClr val="0F8712"/>
                  </a:solidFill>
                </a:rPr>
                <a:t>mellifera</a:t>
              </a:r>
              <a:r>
                <a:rPr lang="fr-FR" sz="1100" i="1" dirty="0" smtClean="0">
                  <a:solidFill>
                    <a:srgbClr val="0F8712"/>
                  </a:solidFill>
                </a:rPr>
                <a:t> </a:t>
              </a:r>
              <a:r>
                <a:rPr lang="fr-FR" sz="1100" i="1" dirty="0" err="1" smtClean="0">
                  <a:solidFill>
                    <a:srgbClr val="0F8712"/>
                  </a:solidFill>
                </a:rPr>
                <a:t>mellifera</a:t>
              </a:r>
              <a:endParaRPr lang="fr-FR" sz="1100" i="1" dirty="0" smtClean="0">
                <a:solidFill>
                  <a:srgbClr val="0F8712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61752" y="5808046"/>
              <a:ext cx="7841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- 1 million </a:t>
              </a:r>
            </a:p>
            <a:p>
              <a:r>
                <a:rPr lang="fr-FR" sz="1100" dirty="0" smtClean="0"/>
                <a:t>d’années</a:t>
              </a:r>
              <a:endParaRPr lang="fr-FR" sz="11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494777" y="5808046"/>
              <a:ext cx="72487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- 250 000</a:t>
              </a:r>
            </a:p>
            <a:p>
              <a:r>
                <a:rPr lang="fr-FR" sz="1100" dirty="0"/>
                <a:t>à</a:t>
              </a:r>
              <a:r>
                <a:rPr lang="fr-FR" sz="1100" dirty="0" smtClean="0"/>
                <a:t> -35000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259633" y="4656912"/>
              <a:ext cx="102723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/>
                <a:t>Premiers</a:t>
              </a:r>
            </a:p>
            <a:p>
              <a:pPr algn="ctr"/>
              <a:r>
                <a:rPr lang="fr-FR" sz="1100" b="1" dirty="0"/>
                <a:t>p</a:t>
              </a:r>
              <a:r>
                <a:rPr lang="fr-FR" sz="1100" b="1" dirty="0" smtClean="0"/>
                <a:t>euplements</a:t>
              </a:r>
              <a:r>
                <a:rPr lang="fr-FR" sz="1100" b="1" i="1" dirty="0" smtClean="0"/>
                <a:t> </a:t>
              </a:r>
              <a:r>
                <a:rPr lang="fr-FR" sz="1100" b="1" dirty="0" smtClean="0"/>
                <a:t>humains</a:t>
              </a:r>
            </a:p>
            <a:p>
              <a:pPr algn="ctr"/>
              <a:r>
                <a:rPr lang="fr-FR" sz="1100" dirty="0"/>
                <a:t>a</a:t>
              </a:r>
              <a:r>
                <a:rPr lang="fr-FR" sz="1100" dirty="0" smtClean="0"/>
                <a:t>ttestés en Lozère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716017" y="5808046"/>
              <a:ext cx="4732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1226</a:t>
              </a:r>
            </a:p>
            <a:p>
              <a:r>
                <a:rPr lang="fr-FR" sz="1100" dirty="0" smtClean="0"/>
                <a:t>1270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395170" y="6169968"/>
              <a:ext cx="67518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/>
                <a:t>Époque</a:t>
              </a:r>
            </a:p>
            <a:p>
              <a:r>
                <a:rPr lang="fr-FR" sz="1100" b="1" dirty="0" smtClean="0"/>
                <a:t>romaine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160026" y="4826190"/>
              <a:ext cx="1027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Premières</a:t>
              </a:r>
            </a:p>
            <a:p>
              <a:pPr algn="ctr"/>
              <a:r>
                <a:rPr lang="fr-FR" sz="1100" b="1" dirty="0">
                  <a:solidFill>
                    <a:srgbClr val="422100"/>
                  </a:solidFill>
                </a:rPr>
                <a:t>t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races de pollen de</a:t>
              </a:r>
            </a:p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châtaignier 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480813" y="5808046"/>
              <a:ext cx="4732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1351</a:t>
              </a:r>
            </a:p>
            <a:p>
              <a:r>
                <a:rPr lang="fr-FR" sz="1100" dirty="0" smtClean="0"/>
                <a:t>1371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131091" y="3573017"/>
              <a:ext cx="11691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chemeClr val="accent1">
                      <a:lumMod val="50000"/>
                    </a:schemeClr>
                  </a:solidFill>
                </a:rPr>
                <a:t>Miel et cire</a:t>
              </a:r>
            </a:p>
            <a:p>
              <a:pPr algn="ctr"/>
              <a:r>
                <a:rPr lang="fr-FR" sz="1100" b="1" dirty="0">
                  <a:solidFill>
                    <a:schemeClr val="accent1">
                      <a:lumMod val="50000"/>
                    </a:schemeClr>
                  </a:solidFill>
                </a:rPr>
                <a:t>u</a:t>
              </a:r>
              <a:r>
                <a:rPr lang="fr-FR" sz="1100" b="1" dirty="0" smtClean="0">
                  <a:solidFill>
                    <a:schemeClr val="accent1">
                      <a:lumMod val="50000"/>
                    </a:schemeClr>
                  </a:solidFill>
                </a:rPr>
                <a:t>tilisés comme</a:t>
              </a:r>
            </a:p>
            <a:p>
              <a:pPr algn="ctr"/>
              <a:r>
                <a:rPr lang="fr-FR" sz="1100" b="1" dirty="0" smtClean="0">
                  <a:solidFill>
                    <a:schemeClr val="accent1">
                      <a:lumMod val="50000"/>
                    </a:schemeClr>
                  </a:solidFill>
                </a:rPr>
                <a:t>monnaie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113845" y="4365104"/>
              <a:ext cx="1171247" cy="95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Tous les éléments existent pour une apiculture en ruche-tronc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4217853" y="4487635"/>
              <a:ext cx="143426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Evocation des </a:t>
              </a:r>
              <a:r>
                <a:rPr lang="fr-FR" sz="1100" b="1" i="1" dirty="0" smtClean="0">
                  <a:solidFill>
                    <a:srgbClr val="422100"/>
                  </a:solidFill>
                </a:rPr>
                <a:t>bigres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 </a:t>
              </a:r>
              <a:r>
                <a:rPr lang="fr-FR" sz="1100" dirty="0" smtClean="0">
                  <a:solidFill>
                    <a:srgbClr val="422100"/>
                  </a:solidFill>
                </a:rPr>
                <a:t>: agents </a:t>
              </a:r>
              <a:r>
                <a:rPr lang="fr-FR" sz="1100" dirty="0">
                  <a:solidFill>
                    <a:srgbClr val="422100"/>
                  </a:solidFill>
                </a:rPr>
                <a:t>forestiers </a:t>
              </a:r>
              <a:r>
                <a:rPr lang="fr-FR" sz="1100" dirty="0" smtClean="0">
                  <a:solidFill>
                    <a:srgbClr val="422100"/>
                  </a:solidFill>
                </a:rPr>
                <a:t>collectant les essaims en forêt, pour produire du miel </a:t>
              </a:r>
              <a:r>
                <a:rPr lang="fr-FR" sz="1100" dirty="0">
                  <a:solidFill>
                    <a:srgbClr val="422100"/>
                  </a:solidFill>
                </a:rPr>
                <a:t>et </a:t>
              </a:r>
              <a:r>
                <a:rPr lang="fr-FR" sz="1100" dirty="0" smtClean="0">
                  <a:solidFill>
                    <a:srgbClr val="422100"/>
                  </a:solidFill>
                </a:rPr>
                <a:t>de la </a:t>
              </a:r>
              <a:r>
                <a:rPr lang="fr-FR" sz="1100" dirty="0">
                  <a:solidFill>
                    <a:srgbClr val="422100"/>
                  </a:solidFill>
                </a:rPr>
                <a:t>cire </a:t>
              </a:r>
              <a:endParaRPr lang="fr-FR" sz="1100" dirty="0" smtClean="0">
                <a:solidFill>
                  <a:srgbClr val="422100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104837" y="2810891"/>
              <a:ext cx="29616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Miel est la seule source</a:t>
              </a:r>
              <a:r>
                <a:rPr lang="fr-FR" sz="1100" dirty="0"/>
                <a:t> </a:t>
              </a:r>
              <a:r>
                <a:rPr lang="fr-FR" sz="1100" dirty="0" smtClean="0"/>
                <a:t>de sucre</a:t>
              </a:r>
            </a:p>
            <a:p>
              <a:pPr algn="ctr"/>
              <a:r>
                <a:rPr lang="fr-FR" sz="1100" dirty="0" smtClean="0"/>
                <a:t>(utilisé seulement chez les nobles)</a:t>
              </a:r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2195737" y="4716226"/>
              <a:ext cx="0" cy="188112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3203849" y="2852937"/>
              <a:ext cx="0" cy="374441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3399292" y="6339245"/>
              <a:ext cx="12378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/>
                <a:t>Début Moyen-âge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999201" y="6339245"/>
              <a:ext cx="8274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/>
                <a:t>Préhistoire</a:t>
              </a: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>
              <a:off x="6453111" y="5589241"/>
              <a:ext cx="0" cy="23015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4102012" y="4572609"/>
              <a:ext cx="1" cy="124996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6259035" y="5808046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1488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837683" y="4077072"/>
              <a:ext cx="13159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1ère référence à l’élevage d'abeilles</a:t>
              </a:r>
            </a:p>
            <a:p>
              <a:pPr algn="ctr"/>
              <a:r>
                <a:rPr lang="fr-FR" sz="1100" b="1" dirty="0">
                  <a:solidFill>
                    <a:srgbClr val="422100"/>
                  </a:solidFill>
                </a:rPr>
                <a:t>s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ur les </a:t>
              </a:r>
              <a:r>
                <a:rPr lang="fr-FR" sz="1100" b="1" i="1" dirty="0" err="1" smtClean="0">
                  <a:solidFill>
                    <a:srgbClr val="422100"/>
                  </a:solidFill>
                </a:rPr>
                <a:t>rancs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 </a:t>
              </a:r>
              <a:r>
                <a:rPr lang="fr-FR" sz="1100" dirty="0" smtClean="0">
                  <a:solidFill>
                    <a:srgbClr val="422100"/>
                  </a:solidFill>
                </a:rPr>
                <a:t>: paroi </a:t>
              </a:r>
              <a:r>
                <a:rPr lang="fr-FR" sz="1100" dirty="0">
                  <a:solidFill>
                    <a:srgbClr val="422100"/>
                  </a:solidFill>
                </a:rPr>
                <a:t>rocheuse </a:t>
              </a:r>
              <a:r>
                <a:rPr lang="fr-FR" sz="1100" dirty="0" smtClean="0">
                  <a:solidFill>
                    <a:srgbClr val="422100"/>
                  </a:solidFill>
                </a:rPr>
                <a:t>abritant un site propice </a:t>
              </a:r>
              <a:r>
                <a:rPr lang="fr-FR" sz="1100" dirty="0">
                  <a:solidFill>
                    <a:srgbClr val="422100"/>
                  </a:solidFill>
                </a:rPr>
                <a:t>à l’installation de </a:t>
              </a:r>
              <a:r>
                <a:rPr lang="fr-FR" sz="1100" dirty="0" smtClean="0">
                  <a:solidFill>
                    <a:srgbClr val="422100"/>
                  </a:solidFill>
                </a:rPr>
                <a:t>ruches (utilisable pour ruches-tronc)</a:t>
              </a:r>
            </a:p>
          </p:txBody>
        </p:sp>
        <p:cxnSp>
          <p:nvCxnSpPr>
            <p:cNvPr id="37" name="Connecteur droit avec flèche 36"/>
            <p:cNvCxnSpPr>
              <a:endCxn id="24" idx="0"/>
            </p:cNvCxnSpPr>
            <p:nvPr/>
          </p:nvCxnSpPr>
          <p:spPr>
            <a:xfrm>
              <a:off x="5717415" y="4173181"/>
              <a:ext cx="1" cy="1634865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8446586" y="2804522"/>
              <a:ext cx="13847" cy="372657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7190915" y="6339245"/>
              <a:ext cx="10534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/>
                <a:t>Fin Moyen-âge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H="1">
              <a:off x="3361675" y="2983742"/>
              <a:ext cx="978044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flipV="1">
              <a:off x="6732241" y="2977849"/>
              <a:ext cx="1602588" cy="589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3399292" y="5808046"/>
              <a:ext cx="4732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1000</a:t>
              </a:r>
            </a:p>
            <a:p>
              <a:r>
                <a:rPr lang="fr-FR" sz="1100" dirty="0" smtClean="0"/>
                <a:t>1100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3131841" y="4797152"/>
              <a:ext cx="1027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Nombreuses</a:t>
              </a:r>
            </a:p>
            <a:p>
              <a:pPr algn="ctr"/>
              <a:r>
                <a:rPr lang="fr-FR" sz="1100" b="1" dirty="0">
                  <a:solidFill>
                    <a:srgbClr val="422100"/>
                  </a:solidFill>
                </a:rPr>
                <a:t>p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lantations</a:t>
              </a:r>
            </a:p>
            <a:p>
              <a:pPr algn="ctr"/>
              <a:r>
                <a:rPr lang="fr-FR" sz="1100" b="1" dirty="0">
                  <a:solidFill>
                    <a:srgbClr val="422100"/>
                  </a:solidFill>
                </a:rPr>
                <a:t>d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e</a:t>
              </a:r>
            </a:p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châtaigniers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3576920" y="3570402"/>
              <a:ext cx="1139099" cy="95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Utilisation de 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ruche en paille</a:t>
              </a:r>
            </a:p>
            <a:p>
              <a:pPr algn="ctr"/>
              <a:r>
                <a:rPr lang="fr-FR" sz="1100" dirty="0">
                  <a:solidFill>
                    <a:srgbClr val="422100"/>
                  </a:solidFill>
                </a:rPr>
                <a:t>e</a:t>
              </a:r>
              <a:r>
                <a:rPr lang="fr-FR" sz="1100" dirty="0" smtClean="0">
                  <a:solidFill>
                    <a:srgbClr val="422100"/>
                  </a:solidFill>
                </a:rPr>
                <a:t>n Lozère, Margeride et Gévaudan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926733" y="5808046"/>
              <a:ext cx="5180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 smtClean="0"/>
                <a:t>Avant</a:t>
              </a:r>
            </a:p>
            <a:p>
              <a:pPr algn="ctr"/>
              <a:r>
                <a:rPr lang="fr-FR" sz="1100" dirty="0" smtClean="0"/>
                <a:t>1200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6639977" y="3570402"/>
              <a:ext cx="102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Première utilisation des lauzes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954311" y="5808046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1500</a:t>
              </a:r>
            </a:p>
          </p:txBody>
        </p:sp>
        <p:cxnSp>
          <p:nvCxnSpPr>
            <p:cNvPr id="48" name="Connecteur droit avec flèche 47"/>
            <p:cNvCxnSpPr>
              <a:stCxn id="46" idx="2"/>
            </p:cNvCxnSpPr>
            <p:nvPr/>
          </p:nvCxnSpPr>
          <p:spPr>
            <a:xfrm>
              <a:off x="7153593" y="4170566"/>
              <a:ext cx="37323" cy="1652004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7483171" y="5805265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1550</a:t>
              </a:r>
            </a:p>
          </p:txBody>
        </p:sp>
        <p:cxnSp>
          <p:nvCxnSpPr>
            <p:cNvPr id="50" name="Connecteur droit avec flèche 49"/>
            <p:cNvCxnSpPr>
              <a:stCxn id="26" idx="2"/>
            </p:cNvCxnSpPr>
            <p:nvPr/>
          </p:nvCxnSpPr>
          <p:spPr>
            <a:xfrm>
              <a:off x="7699469" y="5323059"/>
              <a:ext cx="40884" cy="49633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4932041" y="5589241"/>
              <a:ext cx="0" cy="23015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>
              <a:off x="3635897" y="5589241"/>
              <a:ext cx="0" cy="23015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465531" y="2873195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/>
            <p:cNvSpPr txBox="1"/>
            <p:nvPr/>
          </p:nvSpPr>
          <p:spPr>
            <a:xfrm>
              <a:off x="138481" y="2746973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100</a:t>
              </a:r>
            </a:p>
          </p:txBody>
        </p:sp>
        <p:cxnSp>
          <p:nvCxnSpPr>
            <p:cNvPr id="55" name="Connecteur droit 54"/>
            <p:cNvCxnSpPr/>
            <p:nvPr/>
          </p:nvCxnSpPr>
          <p:spPr>
            <a:xfrm>
              <a:off x="456023" y="3577115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454515" y="4293097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444818" y="5041633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471122" y="5725428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179513" y="343959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75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179513" y="4910828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25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179513" y="414908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5</a:t>
              </a:r>
              <a:r>
                <a:rPr lang="fr-FR" sz="1100" dirty="0" smtClean="0"/>
                <a:t>0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82752" y="5589241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0</a:t>
              </a: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7596337" y="3573017"/>
              <a:ext cx="11521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Forte augmentation de la population en Cévennes</a:t>
              </a: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7987227" y="5810661"/>
              <a:ext cx="4732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1550</a:t>
              </a:r>
            </a:p>
            <a:p>
              <a:r>
                <a:rPr lang="fr-FR" sz="1100" dirty="0" smtClean="0"/>
                <a:t>1600</a:t>
              </a:r>
            </a:p>
          </p:txBody>
        </p:sp>
        <p:cxnSp>
          <p:nvCxnSpPr>
            <p:cNvPr id="65" name="Connecteur droit avec flèche 64"/>
            <p:cNvCxnSpPr>
              <a:stCxn id="63" idx="2"/>
              <a:endCxn id="64" idx="0"/>
            </p:cNvCxnSpPr>
            <p:nvPr/>
          </p:nvCxnSpPr>
          <p:spPr>
            <a:xfrm>
              <a:off x="8172401" y="4342458"/>
              <a:ext cx="51429" cy="146820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orme libre 65"/>
            <p:cNvSpPr/>
            <p:nvPr/>
          </p:nvSpPr>
          <p:spPr>
            <a:xfrm>
              <a:off x="3212328" y="5199689"/>
              <a:ext cx="5280120" cy="517300"/>
            </a:xfrm>
            <a:custGeom>
              <a:avLst/>
              <a:gdLst>
                <a:gd name="connsiteX0" fmla="*/ 0 w 5280120"/>
                <a:gd name="connsiteY0" fmla="*/ 517300 h 517300"/>
                <a:gd name="connsiteX1" fmla="*/ 882595 w 5280120"/>
                <a:gd name="connsiteY1" fmla="*/ 453689 h 517300"/>
                <a:gd name="connsiteX2" fmla="*/ 2512612 w 5280120"/>
                <a:gd name="connsiteY2" fmla="*/ 374176 h 517300"/>
                <a:gd name="connsiteX3" fmla="*/ 3260035 w 5280120"/>
                <a:gd name="connsiteY3" fmla="*/ 318517 h 517300"/>
                <a:gd name="connsiteX4" fmla="*/ 3975652 w 5280120"/>
                <a:gd name="connsiteY4" fmla="*/ 246955 h 517300"/>
                <a:gd name="connsiteX5" fmla="*/ 4556097 w 5280120"/>
                <a:gd name="connsiteY5" fmla="*/ 167442 h 517300"/>
                <a:gd name="connsiteX6" fmla="*/ 4977516 w 5280120"/>
                <a:gd name="connsiteY6" fmla="*/ 95881 h 517300"/>
                <a:gd name="connsiteX7" fmla="*/ 5255812 w 5280120"/>
                <a:gd name="connsiteY7" fmla="*/ 8416 h 517300"/>
                <a:gd name="connsiteX8" fmla="*/ 5247861 w 5280120"/>
                <a:gd name="connsiteY8" fmla="*/ 8416 h 51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0120" h="517300">
                  <a:moveTo>
                    <a:pt x="0" y="517300"/>
                  </a:moveTo>
                  <a:lnTo>
                    <a:pt x="882595" y="453689"/>
                  </a:lnTo>
                  <a:lnTo>
                    <a:pt x="2512612" y="374176"/>
                  </a:lnTo>
                  <a:cubicBezTo>
                    <a:pt x="2908852" y="351647"/>
                    <a:pt x="3016195" y="339720"/>
                    <a:pt x="3260035" y="318517"/>
                  </a:cubicBezTo>
                  <a:cubicBezTo>
                    <a:pt x="3503875" y="297314"/>
                    <a:pt x="3759642" y="272134"/>
                    <a:pt x="3975652" y="246955"/>
                  </a:cubicBezTo>
                  <a:cubicBezTo>
                    <a:pt x="4191662" y="221776"/>
                    <a:pt x="4389120" y="192621"/>
                    <a:pt x="4556097" y="167442"/>
                  </a:cubicBezTo>
                  <a:cubicBezTo>
                    <a:pt x="4723074" y="142263"/>
                    <a:pt x="4860897" y="122385"/>
                    <a:pt x="4977516" y="95881"/>
                  </a:cubicBezTo>
                  <a:cubicBezTo>
                    <a:pt x="5094135" y="69377"/>
                    <a:pt x="5210755" y="22993"/>
                    <a:pt x="5255812" y="8416"/>
                  </a:cubicBezTo>
                  <a:cubicBezTo>
                    <a:pt x="5300869" y="-6161"/>
                    <a:pt x="5274365" y="1127"/>
                    <a:pt x="5247861" y="8416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2123729" y="3786426"/>
              <a:ext cx="1116417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chemeClr val="tx2">
                      <a:lumMod val="75000"/>
                    </a:schemeClr>
                  </a:solidFill>
                </a:rPr>
                <a:t>Cévennes sont </a:t>
              </a:r>
              <a:r>
                <a:rPr lang="fr-FR" sz="1100" b="1" i="1" dirty="0" smtClean="0">
                  <a:solidFill>
                    <a:schemeClr val="tx2">
                      <a:lumMod val="75000"/>
                    </a:schemeClr>
                  </a:solidFill>
                </a:rPr>
                <a:t>fertiles en miel  </a:t>
              </a:r>
              <a:r>
                <a:rPr lang="fr-FR" sz="1100" b="1" dirty="0" smtClean="0">
                  <a:solidFill>
                    <a:schemeClr val="tx2">
                      <a:lumMod val="75000"/>
                    </a:schemeClr>
                  </a:solidFill>
                </a:rPr>
                <a:t>(464-467), suggérant la collecte de miel</a:t>
              </a:r>
            </a:p>
          </p:txBody>
        </p:sp>
      </p:grpSp>
      <p:sp>
        <p:nvSpPr>
          <p:cNvPr id="70" name="ZoneTexte 69"/>
          <p:cNvSpPr txBox="1"/>
          <p:nvPr/>
        </p:nvSpPr>
        <p:spPr>
          <a:xfrm>
            <a:off x="0" y="0"/>
            <a:ext cx="9143521" cy="36933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fr-FR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5496" y="-49815"/>
            <a:ext cx="7577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L’histoire </a:t>
            </a:r>
            <a:r>
              <a:rPr lang="fr-FR" sz="2000" dirty="0" smtClean="0">
                <a:solidFill>
                  <a:schemeClr val="bg1"/>
                </a:solidFill>
                <a:latin typeface="Candara" pitchFamily="34" charset="0"/>
              </a:rPr>
              <a:t>éco-ethnographique de </a:t>
            </a:r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l’apiculture en Cévennes </a:t>
            </a:r>
          </a:p>
        </p:txBody>
      </p:sp>
    </p:spTree>
    <p:extLst>
      <p:ext uri="{BB962C8B-B14F-4D97-AF65-F5344CB8AC3E}">
        <p14:creationId xmlns:p14="http://schemas.microsoft.com/office/powerpoint/2010/main" val="38634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70770" y="1014355"/>
            <a:ext cx="296163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422100"/>
                </a:solidFill>
              </a:rPr>
              <a:t>En brun </a:t>
            </a:r>
            <a:r>
              <a:rPr lang="fr-FR" sz="1100" dirty="0" smtClean="0"/>
              <a:t>: information concernant les ruches</a:t>
            </a:r>
          </a:p>
          <a:p>
            <a:pPr algn="ctr"/>
            <a:r>
              <a:rPr lang="fr-FR" sz="1100" b="1" dirty="0" smtClean="0">
                <a:solidFill>
                  <a:srgbClr val="0F8712"/>
                </a:solidFill>
              </a:rPr>
              <a:t>En vert </a:t>
            </a:r>
            <a:r>
              <a:rPr lang="fr-FR" sz="1100" dirty="0" smtClean="0"/>
              <a:t>: Information concernant les abeilles</a:t>
            </a:r>
          </a:p>
          <a:p>
            <a:pPr algn="ctr"/>
            <a:r>
              <a:rPr lang="fr-FR" sz="1100" b="1" dirty="0">
                <a:solidFill>
                  <a:schemeClr val="tx2">
                    <a:lumMod val="75000"/>
                  </a:schemeClr>
                </a:solidFill>
              </a:rPr>
              <a:t>En </a:t>
            </a:r>
            <a:r>
              <a:rPr lang="fr-FR" sz="1100" b="1" dirty="0" smtClean="0">
                <a:solidFill>
                  <a:schemeClr val="tx2">
                    <a:lumMod val="75000"/>
                  </a:schemeClr>
                </a:solidFill>
              </a:rPr>
              <a:t>bleu </a:t>
            </a:r>
            <a:r>
              <a:rPr lang="fr-FR" sz="1100" dirty="0" smtClean="0"/>
              <a:t>: </a:t>
            </a:r>
            <a:r>
              <a:rPr lang="fr-FR" sz="1100" dirty="0"/>
              <a:t>Information concernant les </a:t>
            </a:r>
            <a:r>
              <a:rPr lang="fr-FR" sz="1100" dirty="0" smtClean="0"/>
              <a:t>produits de la ruche (miel et cire)</a:t>
            </a:r>
          </a:p>
          <a:p>
            <a:pPr algn="ctr"/>
            <a:r>
              <a:rPr lang="fr-FR" sz="1100" b="1" dirty="0"/>
              <a:t>En </a:t>
            </a:r>
            <a:r>
              <a:rPr lang="fr-FR" sz="1100" b="1" dirty="0" smtClean="0"/>
              <a:t>noir </a:t>
            </a:r>
            <a:r>
              <a:rPr lang="fr-FR" sz="1100" dirty="0" smtClean="0"/>
              <a:t>: </a:t>
            </a:r>
            <a:r>
              <a:rPr lang="fr-FR" sz="1100" dirty="0"/>
              <a:t>Information concernant les </a:t>
            </a:r>
            <a:r>
              <a:rPr lang="fr-FR" sz="1100" dirty="0" smtClean="0"/>
              <a:t>hommes</a:t>
            </a:r>
            <a:endParaRPr lang="fr-FR" sz="11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38481" y="2580058"/>
            <a:ext cx="8609984" cy="4020797"/>
            <a:chOff x="138481" y="2580058"/>
            <a:chExt cx="8609984" cy="4020797"/>
          </a:xfrm>
        </p:grpSpPr>
        <p:sp>
          <p:nvSpPr>
            <p:cNvPr id="13" name="Rectangle 12"/>
            <p:cNvSpPr/>
            <p:nvPr/>
          </p:nvSpPr>
          <p:spPr>
            <a:xfrm>
              <a:off x="4952620" y="5535039"/>
              <a:ext cx="3507813" cy="20939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6000">
                  <a:schemeClr val="bg1"/>
                </a:gs>
                <a:gs pos="24000">
                  <a:schemeClr val="accent6">
                    <a:lumMod val="20000"/>
                    <a:lumOff val="8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79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539553" y="5733257"/>
              <a:ext cx="8064896" cy="559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V="1">
              <a:off x="550569" y="2666530"/>
              <a:ext cx="11183" cy="306672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656317" y="2580058"/>
              <a:ext cx="1577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Importance estimée </a:t>
              </a:r>
            </a:p>
            <a:p>
              <a:pPr algn="ctr"/>
              <a:r>
                <a:rPr lang="fr-FR" sz="1200" dirty="0" smtClean="0"/>
                <a:t>de l’activité apicole et </a:t>
              </a:r>
            </a:p>
            <a:p>
              <a:pPr algn="ctr"/>
              <a:r>
                <a:rPr lang="fr-FR" sz="1200" dirty="0" smtClean="0"/>
                <a:t>du type de ruche(%)</a:t>
              </a:r>
              <a:endParaRPr lang="fr-FR" sz="12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39553" y="4487635"/>
              <a:ext cx="9361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0F8712"/>
                  </a:solidFill>
                </a:rPr>
                <a:t>Présence</a:t>
              </a:r>
            </a:p>
            <a:p>
              <a:pPr algn="ctr"/>
              <a:r>
                <a:rPr lang="fr-FR" sz="1100" dirty="0">
                  <a:solidFill>
                    <a:srgbClr val="0F8712"/>
                  </a:solidFill>
                </a:rPr>
                <a:t>e</a:t>
              </a:r>
              <a:r>
                <a:rPr lang="fr-FR" sz="1100" dirty="0" smtClean="0">
                  <a:solidFill>
                    <a:srgbClr val="0F8712"/>
                  </a:solidFill>
                </a:rPr>
                <a:t>n France de l’abeille</a:t>
              </a:r>
            </a:p>
            <a:p>
              <a:pPr algn="ctr"/>
              <a:r>
                <a:rPr lang="fr-FR" sz="1100" i="1" dirty="0" smtClean="0">
                  <a:solidFill>
                    <a:srgbClr val="0F8712"/>
                  </a:solidFill>
                </a:rPr>
                <a:t>Apis </a:t>
              </a:r>
              <a:r>
                <a:rPr lang="fr-FR" sz="1100" i="1" dirty="0" err="1" smtClean="0">
                  <a:solidFill>
                    <a:srgbClr val="0F8712"/>
                  </a:solidFill>
                </a:rPr>
                <a:t>mellifera</a:t>
              </a:r>
              <a:r>
                <a:rPr lang="fr-FR" sz="1100" i="1" dirty="0" smtClean="0">
                  <a:solidFill>
                    <a:srgbClr val="0F8712"/>
                  </a:solidFill>
                </a:rPr>
                <a:t> </a:t>
              </a:r>
              <a:r>
                <a:rPr lang="fr-FR" sz="1100" i="1" dirty="0" err="1" smtClean="0">
                  <a:solidFill>
                    <a:srgbClr val="0F8712"/>
                  </a:solidFill>
                </a:rPr>
                <a:t>mellifera</a:t>
              </a:r>
              <a:endParaRPr lang="fr-FR" sz="1100" i="1" dirty="0" smtClean="0">
                <a:solidFill>
                  <a:srgbClr val="0F8712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61752" y="5808046"/>
              <a:ext cx="7841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- 1 million </a:t>
              </a:r>
            </a:p>
            <a:p>
              <a:r>
                <a:rPr lang="fr-FR" sz="1100" dirty="0" smtClean="0"/>
                <a:t>d’années</a:t>
              </a:r>
              <a:endParaRPr lang="fr-FR" sz="11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494777" y="5808046"/>
              <a:ext cx="72487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- 250 000</a:t>
              </a:r>
            </a:p>
            <a:p>
              <a:r>
                <a:rPr lang="fr-FR" sz="1100" dirty="0"/>
                <a:t>à</a:t>
              </a:r>
              <a:r>
                <a:rPr lang="fr-FR" sz="1100" dirty="0" smtClean="0"/>
                <a:t> -35000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259633" y="4656912"/>
              <a:ext cx="102723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/>
                <a:t>Premiers</a:t>
              </a:r>
            </a:p>
            <a:p>
              <a:pPr algn="ctr"/>
              <a:r>
                <a:rPr lang="fr-FR" sz="1100" b="1" dirty="0"/>
                <a:t>p</a:t>
              </a:r>
              <a:r>
                <a:rPr lang="fr-FR" sz="1100" b="1" dirty="0" smtClean="0"/>
                <a:t>euplements</a:t>
              </a:r>
              <a:r>
                <a:rPr lang="fr-FR" sz="1100" b="1" i="1" dirty="0" smtClean="0"/>
                <a:t> </a:t>
              </a:r>
              <a:r>
                <a:rPr lang="fr-FR" sz="1100" b="1" dirty="0" smtClean="0"/>
                <a:t>humains</a:t>
              </a:r>
            </a:p>
            <a:p>
              <a:pPr algn="ctr"/>
              <a:r>
                <a:rPr lang="fr-FR" sz="1100" dirty="0"/>
                <a:t>a</a:t>
              </a:r>
              <a:r>
                <a:rPr lang="fr-FR" sz="1100" dirty="0" smtClean="0"/>
                <a:t>ttestés en Lozère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716017" y="5808046"/>
              <a:ext cx="4732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1226</a:t>
              </a:r>
            </a:p>
            <a:p>
              <a:r>
                <a:rPr lang="fr-FR" sz="1100" dirty="0" smtClean="0"/>
                <a:t>1270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395170" y="6169968"/>
              <a:ext cx="67518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/>
                <a:t>Époque</a:t>
              </a:r>
            </a:p>
            <a:p>
              <a:r>
                <a:rPr lang="fr-FR" sz="1100" b="1" dirty="0" smtClean="0"/>
                <a:t>romaine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160026" y="4826190"/>
              <a:ext cx="1027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Premières</a:t>
              </a:r>
            </a:p>
            <a:p>
              <a:pPr algn="ctr"/>
              <a:r>
                <a:rPr lang="fr-FR" sz="1100" b="1" dirty="0">
                  <a:solidFill>
                    <a:srgbClr val="422100"/>
                  </a:solidFill>
                </a:rPr>
                <a:t>t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races de pollen de</a:t>
              </a:r>
            </a:p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châtaignier 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480813" y="5808046"/>
              <a:ext cx="4732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1351</a:t>
              </a:r>
            </a:p>
            <a:p>
              <a:r>
                <a:rPr lang="fr-FR" sz="1100" dirty="0" smtClean="0"/>
                <a:t>1371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131091" y="3573017"/>
              <a:ext cx="11691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chemeClr val="accent1">
                      <a:lumMod val="50000"/>
                    </a:schemeClr>
                  </a:solidFill>
                </a:rPr>
                <a:t>Miel et cire</a:t>
              </a:r>
            </a:p>
            <a:p>
              <a:pPr algn="ctr"/>
              <a:r>
                <a:rPr lang="fr-FR" sz="1100" b="1" dirty="0">
                  <a:solidFill>
                    <a:schemeClr val="accent1">
                      <a:lumMod val="50000"/>
                    </a:schemeClr>
                  </a:solidFill>
                </a:rPr>
                <a:t>u</a:t>
              </a:r>
              <a:r>
                <a:rPr lang="fr-FR" sz="1100" b="1" dirty="0" smtClean="0">
                  <a:solidFill>
                    <a:schemeClr val="accent1">
                      <a:lumMod val="50000"/>
                    </a:schemeClr>
                  </a:solidFill>
                </a:rPr>
                <a:t>tilisés comme</a:t>
              </a:r>
            </a:p>
            <a:p>
              <a:pPr algn="ctr"/>
              <a:r>
                <a:rPr lang="fr-FR" sz="1100" b="1" dirty="0" smtClean="0">
                  <a:solidFill>
                    <a:schemeClr val="accent1">
                      <a:lumMod val="50000"/>
                    </a:schemeClr>
                  </a:solidFill>
                </a:rPr>
                <a:t>monnaie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113845" y="4365104"/>
              <a:ext cx="1171247" cy="95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Tous les éléments existent pour une apiculture en ruche-tronc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4217853" y="4487635"/>
              <a:ext cx="143426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Evocation des </a:t>
              </a:r>
              <a:r>
                <a:rPr lang="fr-FR" sz="1100" b="1" i="1" dirty="0" smtClean="0">
                  <a:solidFill>
                    <a:srgbClr val="422100"/>
                  </a:solidFill>
                </a:rPr>
                <a:t>bigres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 </a:t>
              </a:r>
              <a:r>
                <a:rPr lang="fr-FR" sz="1100" dirty="0" smtClean="0">
                  <a:solidFill>
                    <a:srgbClr val="422100"/>
                  </a:solidFill>
                </a:rPr>
                <a:t>: agents </a:t>
              </a:r>
              <a:r>
                <a:rPr lang="fr-FR" sz="1100" dirty="0">
                  <a:solidFill>
                    <a:srgbClr val="422100"/>
                  </a:solidFill>
                </a:rPr>
                <a:t>forestiers </a:t>
              </a:r>
              <a:r>
                <a:rPr lang="fr-FR" sz="1100" dirty="0" smtClean="0">
                  <a:solidFill>
                    <a:srgbClr val="422100"/>
                  </a:solidFill>
                </a:rPr>
                <a:t>collectant les essaims en forêt, pour produire du miel </a:t>
              </a:r>
              <a:r>
                <a:rPr lang="fr-FR" sz="1100" dirty="0">
                  <a:solidFill>
                    <a:srgbClr val="422100"/>
                  </a:solidFill>
                </a:rPr>
                <a:t>et </a:t>
              </a:r>
              <a:r>
                <a:rPr lang="fr-FR" sz="1100" dirty="0" smtClean="0">
                  <a:solidFill>
                    <a:srgbClr val="422100"/>
                  </a:solidFill>
                </a:rPr>
                <a:t>de la </a:t>
              </a:r>
              <a:r>
                <a:rPr lang="fr-FR" sz="1100" dirty="0">
                  <a:solidFill>
                    <a:srgbClr val="422100"/>
                  </a:solidFill>
                </a:rPr>
                <a:t>cire </a:t>
              </a:r>
              <a:endParaRPr lang="fr-FR" sz="1100" dirty="0" smtClean="0">
                <a:solidFill>
                  <a:srgbClr val="422100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104837" y="2810891"/>
              <a:ext cx="29616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Miel est la seule source</a:t>
              </a:r>
              <a:r>
                <a:rPr lang="fr-FR" sz="1100" dirty="0"/>
                <a:t> </a:t>
              </a:r>
              <a:r>
                <a:rPr lang="fr-FR" sz="1100" dirty="0" smtClean="0"/>
                <a:t>de sucre</a:t>
              </a:r>
            </a:p>
            <a:p>
              <a:pPr algn="ctr"/>
              <a:r>
                <a:rPr lang="fr-FR" sz="1100" dirty="0" smtClean="0"/>
                <a:t>(utilisé seulement chez les nobles)</a:t>
              </a:r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2195737" y="4716226"/>
              <a:ext cx="0" cy="188112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3203849" y="2852937"/>
              <a:ext cx="0" cy="374441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3399292" y="6339245"/>
              <a:ext cx="12378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/>
                <a:t>Début Moyen-âge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999201" y="6339245"/>
              <a:ext cx="8274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/>
                <a:t>Préhistoire</a:t>
              </a: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>
              <a:off x="6453111" y="5589241"/>
              <a:ext cx="0" cy="23015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4102012" y="4572609"/>
              <a:ext cx="1" cy="124996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6259035" y="5808046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1488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837683" y="4077072"/>
              <a:ext cx="13159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1ère référence à l’élevage d'abeilles</a:t>
              </a:r>
            </a:p>
            <a:p>
              <a:pPr algn="ctr"/>
              <a:r>
                <a:rPr lang="fr-FR" sz="1100" b="1" dirty="0">
                  <a:solidFill>
                    <a:srgbClr val="422100"/>
                  </a:solidFill>
                </a:rPr>
                <a:t>s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ur les </a:t>
              </a:r>
              <a:r>
                <a:rPr lang="fr-FR" sz="1100" b="1" i="1" dirty="0" err="1" smtClean="0">
                  <a:solidFill>
                    <a:srgbClr val="422100"/>
                  </a:solidFill>
                </a:rPr>
                <a:t>rancs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 </a:t>
              </a:r>
              <a:r>
                <a:rPr lang="fr-FR" sz="1100" dirty="0" smtClean="0">
                  <a:solidFill>
                    <a:srgbClr val="422100"/>
                  </a:solidFill>
                </a:rPr>
                <a:t>: paroi </a:t>
              </a:r>
              <a:r>
                <a:rPr lang="fr-FR" sz="1100" dirty="0">
                  <a:solidFill>
                    <a:srgbClr val="422100"/>
                  </a:solidFill>
                </a:rPr>
                <a:t>rocheuse </a:t>
              </a:r>
              <a:r>
                <a:rPr lang="fr-FR" sz="1100" dirty="0" smtClean="0">
                  <a:solidFill>
                    <a:srgbClr val="422100"/>
                  </a:solidFill>
                </a:rPr>
                <a:t>abritant un site propice </a:t>
              </a:r>
              <a:r>
                <a:rPr lang="fr-FR" sz="1100" dirty="0">
                  <a:solidFill>
                    <a:srgbClr val="422100"/>
                  </a:solidFill>
                </a:rPr>
                <a:t>à l’installation de </a:t>
              </a:r>
              <a:r>
                <a:rPr lang="fr-FR" sz="1100" dirty="0" smtClean="0">
                  <a:solidFill>
                    <a:srgbClr val="422100"/>
                  </a:solidFill>
                </a:rPr>
                <a:t>ruches (utilisable pour ruches-tronc)</a:t>
              </a:r>
            </a:p>
          </p:txBody>
        </p:sp>
        <p:cxnSp>
          <p:nvCxnSpPr>
            <p:cNvPr id="37" name="Connecteur droit avec flèche 36"/>
            <p:cNvCxnSpPr>
              <a:endCxn id="24" idx="0"/>
            </p:cNvCxnSpPr>
            <p:nvPr/>
          </p:nvCxnSpPr>
          <p:spPr>
            <a:xfrm>
              <a:off x="5717415" y="4173181"/>
              <a:ext cx="1" cy="1634865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8446586" y="2804522"/>
              <a:ext cx="13847" cy="372657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7190915" y="6339245"/>
              <a:ext cx="10534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smtClean="0"/>
                <a:t>Fin Moyen-âge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H="1">
              <a:off x="3361675" y="2983742"/>
              <a:ext cx="978044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flipV="1">
              <a:off x="6732241" y="2977849"/>
              <a:ext cx="1602588" cy="589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3399292" y="5808046"/>
              <a:ext cx="4732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1000</a:t>
              </a:r>
            </a:p>
            <a:p>
              <a:r>
                <a:rPr lang="fr-FR" sz="1100" dirty="0" smtClean="0"/>
                <a:t>1100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3131841" y="4797152"/>
              <a:ext cx="1027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Nombreuses</a:t>
              </a:r>
            </a:p>
            <a:p>
              <a:pPr algn="ctr"/>
              <a:r>
                <a:rPr lang="fr-FR" sz="1100" b="1" dirty="0">
                  <a:solidFill>
                    <a:srgbClr val="422100"/>
                  </a:solidFill>
                </a:rPr>
                <a:t>p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lantations</a:t>
              </a:r>
            </a:p>
            <a:p>
              <a:pPr algn="ctr"/>
              <a:r>
                <a:rPr lang="fr-FR" sz="1100" b="1" dirty="0">
                  <a:solidFill>
                    <a:srgbClr val="422100"/>
                  </a:solidFill>
                </a:rPr>
                <a:t>d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e</a:t>
              </a:r>
            </a:p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châtaigniers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3576920" y="3570402"/>
              <a:ext cx="1139099" cy="95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Utilisation de 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ruche en paille</a:t>
              </a:r>
            </a:p>
            <a:p>
              <a:pPr algn="ctr"/>
              <a:r>
                <a:rPr lang="fr-FR" sz="1100" dirty="0">
                  <a:solidFill>
                    <a:srgbClr val="422100"/>
                  </a:solidFill>
                </a:rPr>
                <a:t>e</a:t>
              </a:r>
              <a:r>
                <a:rPr lang="fr-FR" sz="1100" dirty="0" smtClean="0">
                  <a:solidFill>
                    <a:srgbClr val="422100"/>
                  </a:solidFill>
                </a:rPr>
                <a:t>n Lozère, Margeride et Gévaudan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926733" y="5808046"/>
              <a:ext cx="5180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 smtClean="0"/>
                <a:t>Avant</a:t>
              </a:r>
            </a:p>
            <a:p>
              <a:pPr algn="ctr"/>
              <a:r>
                <a:rPr lang="fr-FR" sz="1100" dirty="0" smtClean="0"/>
                <a:t>1200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6639977" y="3570402"/>
              <a:ext cx="10272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Première utilisation des lauzes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954311" y="5808046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1500</a:t>
              </a:r>
            </a:p>
          </p:txBody>
        </p:sp>
        <p:cxnSp>
          <p:nvCxnSpPr>
            <p:cNvPr id="48" name="Connecteur droit avec flèche 47"/>
            <p:cNvCxnSpPr>
              <a:stCxn id="46" idx="2"/>
            </p:cNvCxnSpPr>
            <p:nvPr/>
          </p:nvCxnSpPr>
          <p:spPr>
            <a:xfrm>
              <a:off x="7153593" y="4170566"/>
              <a:ext cx="37323" cy="1652004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7483171" y="5805265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1550</a:t>
              </a:r>
            </a:p>
          </p:txBody>
        </p:sp>
        <p:cxnSp>
          <p:nvCxnSpPr>
            <p:cNvPr id="50" name="Connecteur droit avec flèche 49"/>
            <p:cNvCxnSpPr>
              <a:stCxn id="26" idx="2"/>
            </p:cNvCxnSpPr>
            <p:nvPr/>
          </p:nvCxnSpPr>
          <p:spPr>
            <a:xfrm>
              <a:off x="7699469" y="5323059"/>
              <a:ext cx="40884" cy="49633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4932041" y="5589241"/>
              <a:ext cx="0" cy="23015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>
              <a:off x="3635897" y="5589241"/>
              <a:ext cx="0" cy="23015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465531" y="2873195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/>
            <p:cNvSpPr txBox="1"/>
            <p:nvPr/>
          </p:nvSpPr>
          <p:spPr>
            <a:xfrm>
              <a:off x="138481" y="2746973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100</a:t>
              </a:r>
            </a:p>
          </p:txBody>
        </p:sp>
        <p:cxnSp>
          <p:nvCxnSpPr>
            <p:cNvPr id="55" name="Connecteur droit 54"/>
            <p:cNvCxnSpPr/>
            <p:nvPr/>
          </p:nvCxnSpPr>
          <p:spPr>
            <a:xfrm>
              <a:off x="456023" y="3577115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454515" y="4293097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444818" y="5041633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471122" y="5725428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179513" y="343959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75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179513" y="4910828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25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179513" y="414908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5</a:t>
              </a:r>
              <a:r>
                <a:rPr lang="fr-FR" sz="1100" dirty="0" smtClean="0"/>
                <a:t>0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82752" y="5589241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0</a:t>
              </a: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7596337" y="3573017"/>
              <a:ext cx="11521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Forte augmentation de la population en Cévennes</a:t>
              </a: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7987227" y="5810661"/>
              <a:ext cx="4732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1550</a:t>
              </a:r>
            </a:p>
            <a:p>
              <a:r>
                <a:rPr lang="fr-FR" sz="1100" dirty="0" smtClean="0"/>
                <a:t>1600</a:t>
              </a:r>
            </a:p>
          </p:txBody>
        </p:sp>
        <p:cxnSp>
          <p:nvCxnSpPr>
            <p:cNvPr id="65" name="Connecteur droit avec flèche 64"/>
            <p:cNvCxnSpPr>
              <a:stCxn id="63" idx="2"/>
              <a:endCxn id="64" idx="0"/>
            </p:cNvCxnSpPr>
            <p:nvPr/>
          </p:nvCxnSpPr>
          <p:spPr>
            <a:xfrm>
              <a:off x="8172401" y="4342458"/>
              <a:ext cx="51429" cy="146820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orme libre 65"/>
            <p:cNvSpPr/>
            <p:nvPr/>
          </p:nvSpPr>
          <p:spPr>
            <a:xfrm>
              <a:off x="3212328" y="5199689"/>
              <a:ext cx="5280120" cy="517300"/>
            </a:xfrm>
            <a:custGeom>
              <a:avLst/>
              <a:gdLst>
                <a:gd name="connsiteX0" fmla="*/ 0 w 5280120"/>
                <a:gd name="connsiteY0" fmla="*/ 517300 h 517300"/>
                <a:gd name="connsiteX1" fmla="*/ 882595 w 5280120"/>
                <a:gd name="connsiteY1" fmla="*/ 453689 h 517300"/>
                <a:gd name="connsiteX2" fmla="*/ 2512612 w 5280120"/>
                <a:gd name="connsiteY2" fmla="*/ 374176 h 517300"/>
                <a:gd name="connsiteX3" fmla="*/ 3260035 w 5280120"/>
                <a:gd name="connsiteY3" fmla="*/ 318517 h 517300"/>
                <a:gd name="connsiteX4" fmla="*/ 3975652 w 5280120"/>
                <a:gd name="connsiteY4" fmla="*/ 246955 h 517300"/>
                <a:gd name="connsiteX5" fmla="*/ 4556097 w 5280120"/>
                <a:gd name="connsiteY5" fmla="*/ 167442 h 517300"/>
                <a:gd name="connsiteX6" fmla="*/ 4977516 w 5280120"/>
                <a:gd name="connsiteY6" fmla="*/ 95881 h 517300"/>
                <a:gd name="connsiteX7" fmla="*/ 5255812 w 5280120"/>
                <a:gd name="connsiteY7" fmla="*/ 8416 h 517300"/>
                <a:gd name="connsiteX8" fmla="*/ 5247861 w 5280120"/>
                <a:gd name="connsiteY8" fmla="*/ 8416 h 51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0120" h="517300">
                  <a:moveTo>
                    <a:pt x="0" y="517300"/>
                  </a:moveTo>
                  <a:lnTo>
                    <a:pt x="882595" y="453689"/>
                  </a:lnTo>
                  <a:lnTo>
                    <a:pt x="2512612" y="374176"/>
                  </a:lnTo>
                  <a:cubicBezTo>
                    <a:pt x="2908852" y="351647"/>
                    <a:pt x="3016195" y="339720"/>
                    <a:pt x="3260035" y="318517"/>
                  </a:cubicBezTo>
                  <a:cubicBezTo>
                    <a:pt x="3503875" y="297314"/>
                    <a:pt x="3759642" y="272134"/>
                    <a:pt x="3975652" y="246955"/>
                  </a:cubicBezTo>
                  <a:cubicBezTo>
                    <a:pt x="4191662" y="221776"/>
                    <a:pt x="4389120" y="192621"/>
                    <a:pt x="4556097" y="167442"/>
                  </a:cubicBezTo>
                  <a:cubicBezTo>
                    <a:pt x="4723074" y="142263"/>
                    <a:pt x="4860897" y="122385"/>
                    <a:pt x="4977516" y="95881"/>
                  </a:cubicBezTo>
                  <a:cubicBezTo>
                    <a:pt x="5094135" y="69377"/>
                    <a:pt x="5210755" y="22993"/>
                    <a:pt x="5255812" y="8416"/>
                  </a:cubicBezTo>
                  <a:cubicBezTo>
                    <a:pt x="5300869" y="-6161"/>
                    <a:pt x="5274365" y="1127"/>
                    <a:pt x="5247861" y="8416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2123729" y="3786426"/>
              <a:ext cx="1116417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chemeClr val="tx2">
                      <a:lumMod val="75000"/>
                    </a:schemeClr>
                  </a:solidFill>
                </a:rPr>
                <a:t>Cévennes sont </a:t>
              </a:r>
              <a:r>
                <a:rPr lang="fr-FR" sz="1100" b="1" i="1" dirty="0" smtClean="0">
                  <a:solidFill>
                    <a:schemeClr val="tx2">
                      <a:lumMod val="75000"/>
                    </a:schemeClr>
                  </a:solidFill>
                </a:rPr>
                <a:t>fertiles en miel  </a:t>
              </a:r>
              <a:r>
                <a:rPr lang="fr-FR" sz="1100" b="1" dirty="0" smtClean="0">
                  <a:solidFill>
                    <a:schemeClr val="tx2">
                      <a:lumMod val="75000"/>
                    </a:schemeClr>
                  </a:solidFill>
                </a:rPr>
                <a:t>(464-467), suggérant la collecte de miel</a:t>
              </a: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937" y="450193"/>
            <a:ext cx="3790782" cy="61950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03126" y="707317"/>
            <a:ext cx="2218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/>
              <a:t>Gravure de 1774 de Johann Georg </a:t>
            </a:r>
            <a:r>
              <a:rPr lang="fr-FR" sz="1200" b="1" dirty="0" err="1"/>
              <a:t>Krünitz</a:t>
            </a:r>
            <a:r>
              <a:rPr lang="fr-FR" sz="1200" b="1" dirty="0"/>
              <a:t> (1728-1796) montrant la collecte dans les arbres </a:t>
            </a:r>
            <a:r>
              <a:rPr lang="fr-FR" sz="1200" b="1" dirty="0" smtClean="0"/>
              <a:t>par les BIGRES et la confection </a:t>
            </a:r>
            <a:r>
              <a:rPr lang="fr-FR" sz="1200" b="1" dirty="0"/>
              <a:t>de ruche-tronc (Musée des vallées cévenoles)</a:t>
            </a:r>
            <a:endParaRPr lang="en-US" sz="1200" b="1" dirty="0"/>
          </a:p>
        </p:txBody>
      </p:sp>
      <p:sp>
        <p:nvSpPr>
          <p:cNvPr id="70" name="ZoneTexte 69"/>
          <p:cNvSpPr txBox="1"/>
          <p:nvPr/>
        </p:nvSpPr>
        <p:spPr>
          <a:xfrm>
            <a:off x="0" y="0"/>
            <a:ext cx="9143521" cy="36933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fr-FR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5496" y="-49815"/>
            <a:ext cx="7577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L’histoire </a:t>
            </a:r>
            <a:r>
              <a:rPr lang="fr-FR" sz="2000" dirty="0" smtClean="0">
                <a:solidFill>
                  <a:schemeClr val="bg1"/>
                </a:solidFill>
                <a:latin typeface="Candara" pitchFamily="34" charset="0"/>
              </a:rPr>
              <a:t>éco-ethnographique de </a:t>
            </a:r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l’apiculture en Cévennes </a:t>
            </a:r>
          </a:p>
        </p:txBody>
      </p:sp>
    </p:spTree>
    <p:extLst>
      <p:ext uri="{BB962C8B-B14F-4D97-AF65-F5344CB8AC3E}">
        <p14:creationId xmlns:p14="http://schemas.microsoft.com/office/powerpoint/2010/main" val="14679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15</a:t>
            </a:fld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138480" y="2666530"/>
            <a:ext cx="8641571" cy="3832393"/>
            <a:chOff x="138480" y="2666530"/>
            <a:chExt cx="8641571" cy="3832393"/>
          </a:xfrm>
        </p:grpSpPr>
        <p:cxnSp>
          <p:nvCxnSpPr>
            <p:cNvPr id="8" name="Connecteur droit avec flèche 7"/>
            <p:cNvCxnSpPr/>
            <p:nvPr/>
          </p:nvCxnSpPr>
          <p:spPr>
            <a:xfrm flipV="1">
              <a:off x="539552" y="5725428"/>
              <a:ext cx="8032880" cy="782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786427" y="580776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1600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20433" y="4337228"/>
              <a:ext cx="10992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Tous les ruchers-troncs sont en bois de châtaigniers et recouverts d’une lauze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434499" y="580776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1627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096497" y="3356993"/>
              <a:ext cx="109923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422100"/>
                  </a:solidFill>
                </a:rPr>
                <a:t>1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ère mention</a:t>
              </a:r>
            </a:p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de </a:t>
              </a:r>
              <a:r>
                <a:rPr lang="fr-FR" sz="1100" b="1" i="1" dirty="0" err="1" smtClean="0">
                  <a:solidFill>
                    <a:srgbClr val="422100"/>
                  </a:solidFill>
                </a:rPr>
                <a:t>brougnons</a:t>
              </a:r>
              <a:r>
                <a:rPr lang="fr-FR" sz="1100" b="1" i="1" dirty="0" smtClean="0">
                  <a:solidFill>
                    <a:srgbClr val="422100"/>
                  </a:solidFill>
                </a:rPr>
                <a:t> de mouches à miel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, donc de rucher-tronc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290191" y="580776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1694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952189" y="4365104"/>
              <a:ext cx="122413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1</a:t>
              </a:r>
              <a:r>
                <a:rPr lang="fr-FR" sz="1100" baseline="30000" dirty="0" smtClean="0">
                  <a:solidFill>
                    <a:srgbClr val="422100"/>
                  </a:solidFill>
                </a:rPr>
                <a:t>ère</a:t>
              </a:r>
              <a:r>
                <a:rPr lang="fr-FR" sz="1100" dirty="0" smtClean="0">
                  <a:solidFill>
                    <a:srgbClr val="422100"/>
                  </a:solidFill>
                </a:rPr>
                <a:t> mention d’une </a:t>
              </a:r>
              <a:r>
                <a:rPr lang="fr-FR" sz="1100" i="1" dirty="0" err="1" smtClean="0">
                  <a:solidFill>
                    <a:srgbClr val="422100"/>
                  </a:solidFill>
                </a:rPr>
                <a:t>rancardère</a:t>
              </a:r>
              <a:r>
                <a:rPr lang="fr-FR" sz="1100" dirty="0" smtClean="0">
                  <a:solidFill>
                    <a:srgbClr val="422100"/>
                  </a:solidFill>
                </a:rPr>
                <a:t> : un site abrité de la falaise et utilisé pour installer un rucher-troncs</a:t>
              </a: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H="1">
              <a:off x="2578018" y="3333075"/>
              <a:ext cx="3" cy="100415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1835696" y="2756829"/>
              <a:ext cx="148464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/>
                <a:t>1</a:t>
              </a:r>
              <a:r>
                <a:rPr lang="fr-FR" sz="1100" dirty="0" smtClean="0"/>
                <a:t>ère mention</a:t>
              </a:r>
            </a:p>
            <a:p>
              <a:pPr algn="ctr"/>
              <a:r>
                <a:rPr lang="fr-FR" sz="1100" dirty="0"/>
                <a:t>d</a:t>
              </a:r>
              <a:r>
                <a:rPr lang="fr-FR" sz="1100" dirty="0" smtClean="0"/>
                <a:t>e </a:t>
              </a:r>
              <a:r>
                <a:rPr lang="fr-FR" sz="1100" dirty="0" err="1" smtClean="0"/>
                <a:t>pluri-activité</a:t>
              </a:r>
              <a:endParaRPr lang="fr-FR" sz="1100" dirty="0" smtClean="0"/>
            </a:p>
            <a:p>
              <a:pPr algn="ctr"/>
              <a:r>
                <a:rPr lang="fr-FR" sz="1100" dirty="0"/>
                <a:t>i</a:t>
              </a:r>
              <a:r>
                <a:rPr lang="fr-FR" sz="1100" dirty="0" smtClean="0"/>
                <a:t>mpliquant l’apiculture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252651" y="580776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1751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566051" y="4365104"/>
              <a:ext cx="10992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rgbClr val="002060"/>
                  </a:solidFill>
                </a:rPr>
                <a:t>1</a:t>
              </a:r>
              <a:r>
                <a:rPr lang="fr-FR" sz="1100" dirty="0" smtClean="0">
                  <a:solidFill>
                    <a:srgbClr val="002060"/>
                  </a:solidFill>
                </a:rPr>
                <a:t>ère mention</a:t>
              </a:r>
            </a:p>
            <a:p>
              <a:pPr algn="ctr"/>
              <a:r>
                <a:rPr lang="fr-FR" sz="1100" dirty="0">
                  <a:solidFill>
                    <a:srgbClr val="002060"/>
                  </a:solidFill>
                </a:rPr>
                <a:t>d</a:t>
              </a:r>
              <a:r>
                <a:rPr lang="fr-FR" sz="1100" dirty="0" smtClean="0">
                  <a:solidFill>
                    <a:srgbClr val="002060"/>
                  </a:solidFill>
                </a:rPr>
                <a:t>e vente de miel et de cire</a:t>
              </a:r>
            </a:p>
            <a:p>
              <a:pPr algn="ctr"/>
              <a:r>
                <a:rPr lang="fr-FR" sz="1100" dirty="0">
                  <a:solidFill>
                    <a:srgbClr val="002060"/>
                  </a:solidFill>
                </a:rPr>
                <a:t>à</a:t>
              </a:r>
              <a:r>
                <a:rPr lang="fr-FR" sz="1100" dirty="0" smtClean="0">
                  <a:solidFill>
                    <a:srgbClr val="002060"/>
                  </a:solidFill>
                </a:rPr>
                <a:t> un apothicaire à des fins médicinales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828715" y="580776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1765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842643" y="3333075"/>
              <a:ext cx="1224136" cy="95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1</a:t>
              </a:r>
              <a:r>
                <a:rPr lang="fr-FR" sz="1100" baseline="30000" dirty="0" smtClean="0"/>
                <a:t>ère</a:t>
              </a:r>
              <a:r>
                <a:rPr lang="fr-FR" sz="1100" dirty="0" smtClean="0"/>
                <a:t> mention de vente de cire blanche pour la production de chandelles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11415" y="6237313"/>
              <a:ext cx="234070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b="1" dirty="0" smtClean="0"/>
                <a:t>Temps modernes (16 au 18</a:t>
              </a:r>
              <a:r>
                <a:rPr lang="fr-FR" sz="1100" b="1" baseline="30000" dirty="0" smtClean="0"/>
                <a:t>ème</a:t>
              </a:r>
              <a:r>
                <a:rPr lang="fr-FR" sz="1100" b="1" dirty="0" smtClean="0"/>
                <a:t> siècle)</a:t>
              </a:r>
              <a:endParaRPr lang="fr-FR" sz="1100" b="1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194984" y="4293097"/>
              <a:ext cx="1120267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002060"/>
                  </a:solidFill>
                </a:rPr>
                <a:t>Popularisation</a:t>
              </a:r>
            </a:p>
            <a:p>
              <a:pPr algn="ctr"/>
              <a:r>
                <a:rPr lang="fr-FR" sz="1100" dirty="0" smtClean="0">
                  <a:solidFill>
                    <a:srgbClr val="002060"/>
                  </a:solidFill>
                </a:rPr>
                <a:t>de l’utilisation du sucre issu des ruches avec l’arrivée du café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483170" y="5807769"/>
              <a:ext cx="4732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1880</a:t>
              </a:r>
            </a:p>
            <a:p>
              <a:r>
                <a:rPr lang="fr-FR" sz="1100" dirty="0" smtClean="0"/>
                <a:t>1900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50569" y="5535039"/>
              <a:ext cx="7764682" cy="201014"/>
            </a:xfrm>
            <a:prstGeom prst="rect">
              <a:avLst/>
            </a:prstGeom>
            <a:gradFill flip="none" rotWithShape="1">
              <a:gsLst>
                <a:gs pos="0">
                  <a:srgbClr val="FBEAC7"/>
                </a:gs>
                <a:gs pos="6000">
                  <a:schemeClr val="accent6">
                    <a:lumMod val="40000"/>
                    <a:lumOff val="60000"/>
                  </a:schemeClr>
                </a:gs>
                <a:gs pos="24000">
                  <a:schemeClr val="accent6">
                    <a:lumMod val="75000"/>
                  </a:schemeClr>
                </a:gs>
                <a:gs pos="50000">
                  <a:schemeClr val="accent6">
                    <a:lumMod val="75000"/>
                  </a:schemeClr>
                </a:gs>
                <a:gs pos="79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  <a:alpha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V="1">
              <a:off x="550568" y="2666530"/>
              <a:ext cx="11183" cy="306672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465530" y="2873195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138480" y="2746973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100</a:t>
              </a:r>
            </a:p>
          </p:txBody>
        </p:sp>
        <p:cxnSp>
          <p:nvCxnSpPr>
            <p:cNvPr id="28" name="Connecteur droit 27"/>
            <p:cNvCxnSpPr/>
            <p:nvPr/>
          </p:nvCxnSpPr>
          <p:spPr>
            <a:xfrm>
              <a:off x="456022" y="3577115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454514" y="4293097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444817" y="5041633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471121" y="5725428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179512" y="343959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75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79512" y="4910828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25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9512" y="414908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5</a:t>
              </a:r>
              <a:r>
                <a:rPr lang="fr-FR" sz="1100" dirty="0" smtClean="0"/>
                <a:t>0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82751" y="5589241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914652" y="5497046"/>
              <a:ext cx="33035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Age d’or de l’apiculture cévenole en ruche-troncs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6594986" y="5807769"/>
              <a:ext cx="4732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1850</a:t>
              </a:r>
            </a:p>
            <a:p>
              <a:r>
                <a:rPr lang="fr-FR" sz="1100" dirty="0" smtClean="0"/>
                <a:t>1900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083002" y="3356993"/>
              <a:ext cx="1368152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Les ruchers-troncs implantés partout dans les Cévennes :</a:t>
              </a:r>
            </a:p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Emplacements aussi sur les terrasses abandonnées</a:t>
              </a:r>
            </a:p>
            <a:p>
              <a:pPr algn="ctr"/>
              <a:r>
                <a:rPr lang="fr-FR" sz="1100" b="1" dirty="0" smtClean="0">
                  <a:solidFill>
                    <a:srgbClr val="422100"/>
                  </a:solidFill>
                </a:rPr>
                <a:t> </a:t>
              </a:r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>
              <a:off x="8313802" y="4173180"/>
              <a:ext cx="1448" cy="1655892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3454710" y="4293097"/>
              <a:ext cx="26054" cy="1535975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flipH="1">
              <a:off x="4064333" y="5544719"/>
              <a:ext cx="985" cy="28435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>
              <a:off x="1022044" y="5598921"/>
              <a:ext cx="0" cy="23015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1619672" y="4293097"/>
              <a:ext cx="0" cy="1535975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2525808" y="5598921"/>
              <a:ext cx="0" cy="23015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5624250" y="4487635"/>
              <a:ext cx="9628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Crise agricole + Apparition </a:t>
              </a:r>
            </a:p>
            <a:p>
              <a:pPr algn="ctr"/>
              <a:r>
                <a:rPr lang="fr-FR" sz="1100" dirty="0" smtClean="0"/>
                <a:t>de la maladie de l’encre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105654" y="5276198"/>
              <a:ext cx="2209596" cy="20101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000">
                  <a:schemeClr val="bg1">
                    <a:lumMod val="75000"/>
                  </a:schemeClr>
                </a:gs>
                <a:gs pos="18000">
                  <a:schemeClr val="bg1">
                    <a:lumMod val="50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  <a:gs pos="8700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01101" y="5249468"/>
              <a:ext cx="23656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 dirty="0" smtClean="0"/>
                <a:t>Exode rural vers les villes minières</a:t>
              </a:r>
            </a:p>
          </p:txBody>
        </p:sp>
        <p:cxnSp>
          <p:nvCxnSpPr>
            <p:cNvPr id="48" name="Connecteur droit avec flèche 47"/>
            <p:cNvCxnSpPr/>
            <p:nvPr/>
          </p:nvCxnSpPr>
          <p:spPr>
            <a:xfrm>
              <a:off x="6785572" y="4410580"/>
              <a:ext cx="18495" cy="1418492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H="1">
              <a:off x="7735738" y="5183802"/>
              <a:ext cx="986" cy="64527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5393772" y="580776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1840</a:t>
              </a:r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>
              <a:off x="5624250" y="4431994"/>
              <a:ext cx="6125" cy="1397078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/>
            <p:cNvSpPr txBox="1"/>
            <p:nvPr/>
          </p:nvSpPr>
          <p:spPr>
            <a:xfrm>
              <a:off x="5002882" y="3865530"/>
              <a:ext cx="12241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Invention </a:t>
              </a:r>
            </a:p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de la ruche </a:t>
              </a:r>
            </a:p>
            <a:p>
              <a:pPr algn="ctr"/>
              <a:r>
                <a:rPr lang="fr-FR" sz="1100" dirty="0" smtClean="0">
                  <a:solidFill>
                    <a:srgbClr val="422100"/>
                  </a:solidFill>
                </a:rPr>
                <a:t>à cadres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002882" y="2928756"/>
              <a:ext cx="12241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rgbClr val="422100"/>
                  </a:solidFill>
                </a:rPr>
                <a:t>P</a:t>
              </a:r>
              <a:r>
                <a:rPr lang="fr-FR" sz="1100" dirty="0" smtClean="0">
                  <a:solidFill>
                    <a:srgbClr val="422100"/>
                  </a:solidFill>
                </a:rPr>
                <a:t>as de nouvelles terrasses en Cévennes</a:t>
              </a:r>
            </a:p>
          </p:txBody>
        </p:sp>
        <p:cxnSp>
          <p:nvCxnSpPr>
            <p:cNvPr id="54" name="Connecteur droit avec flèche 53"/>
            <p:cNvCxnSpPr/>
            <p:nvPr/>
          </p:nvCxnSpPr>
          <p:spPr>
            <a:xfrm>
              <a:off x="5624250" y="3570402"/>
              <a:ext cx="0" cy="295128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>
              <a:off x="6105654" y="5249468"/>
              <a:ext cx="0" cy="579604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55"/>
            <p:cNvSpPr txBox="1"/>
            <p:nvPr/>
          </p:nvSpPr>
          <p:spPr>
            <a:xfrm>
              <a:off x="5869050" y="580776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1850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139952" y="3501008"/>
              <a:ext cx="118371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b="1" dirty="0" smtClean="0">
                  <a:solidFill>
                    <a:srgbClr val="422100"/>
                  </a:solidFill>
                </a:rPr>
                <a:t>Age </a:t>
              </a:r>
              <a:r>
                <a:rPr lang="fr-FR" sz="1100" b="1" dirty="0">
                  <a:solidFill>
                    <a:srgbClr val="422100"/>
                  </a:solidFill>
                </a:rPr>
                <a:t>d’or 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de l’apiculture traditionnelle</a:t>
              </a:r>
            </a:p>
            <a:p>
              <a:pPr lvl="0" algn="ctr"/>
              <a:r>
                <a:rPr lang="fr-FR" sz="1100" b="1" dirty="0">
                  <a:solidFill>
                    <a:srgbClr val="422100"/>
                  </a:solidFill>
                </a:rPr>
                <a:t>e</a:t>
              </a:r>
              <a:r>
                <a:rPr lang="fr-FR" sz="1100" b="1" dirty="0" smtClean="0">
                  <a:solidFill>
                    <a:srgbClr val="422100"/>
                  </a:solidFill>
                </a:rPr>
                <a:t>n ruche -troncs</a:t>
              </a:r>
              <a:endParaRPr lang="fr-FR" sz="1100" b="1" dirty="0">
                <a:solidFill>
                  <a:srgbClr val="422100"/>
                </a:solidFill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498827" y="580776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1800</a:t>
              </a:r>
            </a:p>
          </p:txBody>
        </p:sp>
        <p:cxnSp>
          <p:nvCxnSpPr>
            <p:cNvPr id="59" name="Connecteur droit avec flèche 58"/>
            <p:cNvCxnSpPr>
              <a:stCxn id="57" idx="2"/>
            </p:cNvCxnSpPr>
            <p:nvPr/>
          </p:nvCxnSpPr>
          <p:spPr>
            <a:xfrm>
              <a:off x="4731810" y="4270449"/>
              <a:ext cx="3620" cy="153732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>
              <a:off x="8099226" y="580776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1900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596336" y="3573016"/>
              <a:ext cx="118371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b="1" dirty="0" smtClean="0">
                  <a:solidFill>
                    <a:prstClr val="black"/>
                  </a:solidFill>
                </a:rPr>
                <a:t>Arrivée</a:t>
              </a:r>
            </a:p>
            <a:p>
              <a:pPr lvl="0" algn="ctr"/>
              <a:r>
                <a:rPr lang="fr-FR" sz="1100" b="1" dirty="0">
                  <a:solidFill>
                    <a:prstClr val="black"/>
                  </a:solidFill>
                </a:rPr>
                <a:t>d</a:t>
              </a:r>
              <a:r>
                <a:rPr lang="fr-FR" sz="1100" b="1" dirty="0" smtClean="0">
                  <a:solidFill>
                    <a:prstClr val="black"/>
                  </a:solidFill>
                </a:rPr>
                <a:t>es premières ruches à cadres</a:t>
              </a:r>
              <a:endParaRPr lang="fr-FR" sz="1100" b="1" dirty="0">
                <a:solidFill>
                  <a:prstClr val="black"/>
                </a:solidFill>
              </a:endParaRPr>
            </a:p>
          </p:txBody>
        </p:sp>
        <p:cxnSp>
          <p:nvCxnSpPr>
            <p:cNvPr id="62" name="Connecteur droit 61"/>
            <p:cNvCxnSpPr>
              <a:stCxn id="9" idx="2"/>
            </p:cNvCxnSpPr>
            <p:nvPr/>
          </p:nvCxnSpPr>
          <p:spPr>
            <a:xfrm flipH="1">
              <a:off x="1022045" y="6069379"/>
              <a:ext cx="985" cy="4295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 flipH="1">
              <a:off x="8334844" y="6013571"/>
              <a:ext cx="985" cy="4295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V="1">
              <a:off x="5724128" y="6366901"/>
              <a:ext cx="2592288" cy="4112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 flipH="1" flipV="1">
              <a:off x="1043608" y="6366901"/>
              <a:ext cx="2179358" cy="121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orme libre 65"/>
            <p:cNvSpPr/>
            <p:nvPr/>
          </p:nvSpPr>
          <p:spPr>
            <a:xfrm>
              <a:off x="556591" y="2873194"/>
              <a:ext cx="7760473" cy="2303105"/>
            </a:xfrm>
            <a:custGeom>
              <a:avLst/>
              <a:gdLst>
                <a:gd name="connsiteX0" fmla="*/ 0 w 7760473"/>
                <a:gd name="connsiteY0" fmla="*/ 2531546 h 2531546"/>
                <a:gd name="connsiteX1" fmla="*/ 469127 w 7760473"/>
                <a:gd name="connsiteY1" fmla="*/ 2316861 h 2531546"/>
                <a:gd name="connsiteX2" fmla="*/ 2003729 w 7760473"/>
                <a:gd name="connsiteY2" fmla="*/ 1267289 h 2531546"/>
                <a:gd name="connsiteX3" fmla="*/ 2973788 w 7760473"/>
                <a:gd name="connsiteY3" fmla="*/ 162057 h 2531546"/>
                <a:gd name="connsiteX4" fmla="*/ 6217920 w 7760473"/>
                <a:gd name="connsiteY4" fmla="*/ 10983 h 2531546"/>
                <a:gd name="connsiteX5" fmla="*/ 7760473 w 7760473"/>
                <a:gd name="connsiteY5" fmla="*/ 209765 h 253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0473" h="2531546">
                  <a:moveTo>
                    <a:pt x="0" y="2531546"/>
                  </a:moveTo>
                  <a:cubicBezTo>
                    <a:pt x="67586" y="2529558"/>
                    <a:pt x="135172" y="2527570"/>
                    <a:pt x="469127" y="2316861"/>
                  </a:cubicBezTo>
                  <a:cubicBezTo>
                    <a:pt x="803082" y="2106152"/>
                    <a:pt x="1586286" y="1626423"/>
                    <a:pt x="2003729" y="1267289"/>
                  </a:cubicBezTo>
                  <a:cubicBezTo>
                    <a:pt x="2421172" y="908155"/>
                    <a:pt x="2271423" y="371441"/>
                    <a:pt x="2973788" y="162057"/>
                  </a:cubicBezTo>
                  <a:cubicBezTo>
                    <a:pt x="3676153" y="-47327"/>
                    <a:pt x="5420139" y="3032"/>
                    <a:pt x="6217920" y="10983"/>
                  </a:cubicBezTo>
                  <a:cubicBezTo>
                    <a:pt x="7015701" y="18934"/>
                    <a:pt x="7388087" y="114349"/>
                    <a:pt x="7760473" y="209765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Forme libre 66"/>
            <p:cNvSpPr/>
            <p:nvPr/>
          </p:nvSpPr>
          <p:spPr>
            <a:xfrm>
              <a:off x="7596336" y="5635546"/>
              <a:ext cx="720728" cy="97711"/>
            </a:xfrm>
            <a:custGeom>
              <a:avLst/>
              <a:gdLst>
                <a:gd name="connsiteX0" fmla="*/ 0 w 785412"/>
                <a:gd name="connsiteY0" fmla="*/ 154025 h 154025"/>
                <a:gd name="connsiteX1" fmla="*/ 731520 w 785412"/>
                <a:gd name="connsiteY1" fmla="*/ 10902 h 154025"/>
                <a:gd name="connsiteX2" fmla="*/ 723569 w 785412"/>
                <a:gd name="connsiteY2" fmla="*/ 10902 h 154025"/>
                <a:gd name="connsiteX3" fmla="*/ 667910 w 785412"/>
                <a:gd name="connsiteY3" fmla="*/ 18853 h 15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412" h="154025">
                  <a:moveTo>
                    <a:pt x="0" y="154025"/>
                  </a:moveTo>
                  <a:lnTo>
                    <a:pt x="731520" y="10902"/>
                  </a:lnTo>
                  <a:cubicBezTo>
                    <a:pt x="852115" y="-12952"/>
                    <a:pt x="734171" y="9577"/>
                    <a:pt x="723569" y="10902"/>
                  </a:cubicBezTo>
                  <a:cubicBezTo>
                    <a:pt x="712967" y="12227"/>
                    <a:pt x="690438" y="15540"/>
                    <a:pt x="667910" y="18853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8" name="ZoneTexte 67"/>
          <p:cNvSpPr txBox="1"/>
          <p:nvPr/>
        </p:nvSpPr>
        <p:spPr>
          <a:xfrm>
            <a:off x="604737" y="692698"/>
            <a:ext cx="296163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422100"/>
                </a:solidFill>
              </a:rPr>
              <a:t>En brun </a:t>
            </a:r>
            <a:r>
              <a:rPr lang="fr-FR" sz="1100" dirty="0" smtClean="0"/>
              <a:t>: information concernant les ruches</a:t>
            </a:r>
          </a:p>
          <a:p>
            <a:pPr algn="ctr"/>
            <a:r>
              <a:rPr lang="fr-FR" sz="1100" b="1" dirty="0" smtClean="0">
                <a:solidFill>
                  <a:srgbClr val="0F8712"/>
                </a:solidFill>
              </a:rPr>
              <a:t>En vert </a:t>
            </a:r>
            <a:r>
              <a:rPr lang="fr-FR" sz="1100" dirty="0" smtClean="0"/>
              <a:t>: Information concernant les abeilles</a:t>
            </a:r>
          </a:p>
          <a:p>
            <a:pPr algn="ctr"/>
            <a:r>
              <a:rPr lang="fr-FR" sz="1100" b="1" dirty="0">
                <a:solidFill>
                  <a:schemeClr val="tx2">
                    <a:lumMod val="75000"/>
                  </a:schemeClr>
                </a:solidFill>
              </a:rPr>
              <a:t>En </a:t>
            </a:r>
            <a:r>
              <a:rPr lang="fr-FR" sz="1100" b="1" dirty="0" smtClean="0">
                <a:solidFill>
                  <a:schemeClr val="tx2">
                    <a:lumMod val="75000"/>
                  </a:schemeClr>
                </a:solidFill>
              </a:rPr>
              <a:t>bleu </a:t>
            </a:r>
            <a:r>
              <a:rPr lang="fr-FR" sz="1100" dirty="0" smtClean="0"/>
              <a:t>: </a:t>
            </a:r>
            <a:r>
              <a:rPr lang="fr-FR" sz="1100" dirty="0"/>
              <a:t>Information concernant les </a:t>
            </a:r>
            <a:r>
              <a:rPr lang="fr-FR" sz="1100" dirty="0" smtClean="0"/>
              <a:t>produits de la ruche (miel et cire)</a:t>
            </a:r>
          </a:p>
          <a:p>
            <a:pPr algn="ctr"/>
            <a:r>
              <a:rPr lang="fr-FR" sz="1100" b="1" dirty="0"/>
              <a:t>En </a:t>
            </a:r>
            <a:r>
              <a:rPr lang="fr-FR" sz="1100" b="1" dirty="0" smtClean="0"/>
              <a:t>noir </a:t>
            </a:r>
            <a:r>
              <a:rPr lang="fr-FR" sz="1100" dirty="0" smtClean="0"/>
              <a:t>: </a:t>
            </a:r>
            <a:r>
              <a:rPr lang="fr-FR" sz="1100" dirty="0"/>
              <a:t>Information concernant les </a:t>
            </a:r>
            <a:r>
              <a:rPr lang="fr-FR" sz="1100" dirty="0" smtClean="0"/>
              <a:t>hommes</a:t>
            </a:r>
            <a:endParaRPr lang="fr-FR" sz="1100" dirty="0"/>
          </a:p>
        </p:txBody>
      </p:sp>
      <p:sp>
        <p:nvSpPr>
          <p:cNvPr id="70" name="Rectangle 69"/>
          <p:cNvSpPr/>
          <p:nvPr/>
        </p:nvSpPr>
        <p:spPr>
          <a:xfrm>
            <a:off x="0" y="-76944"/>
            <a:ext cx="1737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Méthodes</a:t>
            </a:r>
            <a:endParaRPr lang="fr-FR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0" y="0"/>
            <a:ext cx="9143521" cy="36933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fr-FR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5496" y="-49815"/>
            <a:ext cx="7577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L’histoire </a:t>
            </a:r>
            <a:r>
              <a:rPr lang="fr-FR" sz="2000" dirty="0" smtClean="0">
                <a:solidFill>
                  <a:schemeClr val="bg1"/>
                </a:solidFill>
                <a:latin typeface="Candara" pitchFamily="34" charset="0"/>
              </a:rPr>
              <a:t>éco-ethnographique de </a:t>
            </a:r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l’apiculture en Cévennes </a:t>
            </a:r>
          </a:p>
        </p:txBody>
      </p:sp>
    </p:spTree>
    <p:extLst>
      <p:ext uri="{BB962C8B-B14F-4D97-AF65-F5344CB8AC3E}">
        <p14:creationId xmlns:p14="http://schemas.microsoft.com/office/powerpoint/2010/main" val="5175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04737" y="692698"/>
            <a:ext cx="296163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422100"/>
                </a:solidFill>
              </a:rPr>
              <a:t>En brun </a:t>
            </a:r>
            <a:r>
              <a:rPr lang="fr-FR" sz="1100" dirty="0" smtClean="0"/>
              <a:t>: information concernant les ruches</a:t>
            </a:r>
          </a:p>
          <a:p>
            <a:pPr algn="ctr"/>
            <a:r>
              <a:rPr lang="fr-FR" sz="1100" b="1" dirty="0" smtClean="0">
                <a:solidFill>
                  <a:srgbClr val="0F8712"/>
                </a:solidFill>
              </a:rPr>
              <a:t>En vert </a:t>
            </a:r>
            <a:r>
              <a:rPr lang="fr-FR" sz="1100" dirty="0" smtClean="0"/>
              <a:t>: Information concernant les abeilles</a:t>
            </a:r>
          </a:p>
          <a:p>
            <a:pPr algn="ctr"/>
            <a:r>
              <a:rPr lang="fr-FR" sz="1100" b="1" dirty="0">
                <a:solidFill>
                  <a:schemeClr val="tx2">
                    <a:lumMod val="75000"/>
                  </a:schemeClr>
                </a:solidFill>
              </a:rPr>
              <a:t>En </a:t>
            </a:r>
            <a:r>
              <a:rPr lang="fr-FR" sz="1100" b="1" dirty="0" smtClean="0">
                <a:solidFill>
                  <a:schemeClr val="tx2">
                    <a:lumMod val="75000"/>
                  </a:schemeClr>
                </a:solidFill>
              </a:rPr>
              <a:t>bleu </a:t>
            </a:r>
            <a:r>
              <a:rPr lang="fr-FR" sz="1100" dirty="0" smtClean="0"/>
              <a:t>: </a:t>
            </a:r>
            <a:r>
              <a:rPr lang="fr-FR" sz="1100" dirty="0"/>
              <a:t>Information concernant les </a:t>
            </a:r>
            <a:r>
              <a:rPr lang="fr-FR" sz="1100" dirty="0" smtClean="0"/>
              <a:t>produits de la ruche (miel et cire)</a:t>
            </a:r>
          </a:p>
          <a:p>
            <a:pPr algn="ctr"/>
            <a:r>
              <a:rPr lang="fr-FR" sz="1100" b="1" dirty="0"/>
              <a:t>En </a:t>
            </a:r>
            <a:r>
              <a:rPr lang="fr-FR" sz="1100" b="1" dirty="0" smtClean="0"/>
              <a:t>noir </a:t>
            </a:r>
            <a:r>
              <a:rPr lang="fr-FR" sz="1100" dirty="0" smtClean="0"/>
              <a:t>: </a:t>
            </a:r>
            <a:r>
              <a:rPr lang="fr-FR" sz="1100" dirty="0"/>
              <a:t>Information concernant les </a:t>
            </a:r>
            <a:r>
              <a:rPr lang="fr-FR" sz="1100" dirty="0" smtClean="0"/>
              <a:t>hommes</a:t>
            </a:r>
            <a:endParaRPr lang="fr-FR" sz="1100" dirty="0"/>
          </a:p>
        </p:txBody>
      </p:sp>
      <p:grpSp>
        <p:nvGrpSpPr>
          <p:cNvPr id="8" name="Groupe 7"/>
          <p:cNvGrpSpPr/>
          <p:nvPr/>
        </p:nvGrpSpPr>
        <p:grpSpPr>
          <a:xfrm>
            <a:off x="138481" y="2672121"/>
            <a:ext cx="8908972" cy="3997240"/>
            <a:chOff x="138481" y="2672121"/>
            <a:chExt cx="8908972" cy="3997240"/>
          </a:xfrm>
        </p:grpSpPr>
        <p:cxnSp>
          <p:nvCxnSpPr>
            <p:cNvPr id="9" name="Connecteur droit avec flèche 8"/>
            <p:cNvCxnSpPr/>
            <p:nvPr/>
          </p:nvCxnSpPr>
          <p:spPr>
            <a:xfrm>
              <a:off x="7917218" y="4572087"/>
              <a:ext cx="0" cy="20982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>
              <a:endCxn id="11" idx="2"/>
            </p:cNvCxnSpPr>
            <p:nvPr/>
          </p:nvCxnSpPr>
          <p:spPr>
            <a:xfrm flipV="1">
              <a:off x="539553" y="5719347"/>
              <a:ext cx="8214390" cy="1391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8460433" y="5442348"/>
              <a:ext cx="587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Temps</a:t>
              </a:r>
              <a:endParaRPr lang="fr-FR" sz="1200" dirty="0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V="1">
              <a:off x="541061" y="2672121"/>
              <a:ext cx="11183" cy="306672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465531" y="2873195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138481" y="2746973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100</a:t>
              </a:r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456023" y="3577115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454515" y="4293097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444818" y="5041633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471122" y="5725428"/>
              <a:ext cx="85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179513" y="343959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75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9513" y="4910828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25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79513" y="414908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5</a:t>
              </a:r>
              <a:r>
                <a:rPr lang="fr-FR" sz="1100" dirty="0" smtClean="0"/>
                <a:t>0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82752" y="5589241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0</a:t>
              </a: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4806904" y="2804012"/>
              <a:ext cx="1305474" cy="493023"/>
              <a:chOff x="1835697" y="2143890"/>
              <a:chExt cx="1305474" cy="493023"/>
            </a:xfrm>
          </p:grpSpPr>
          <p:cxnSp>
            <p:nvCxnSpPr>
              <p:cNvPr id="83" name="Connecteur droit 82"/>
              <p:cNvCxnSpPr/>
              <p:nvPr/>
            </p:nvCxnSpPr>
            <p:spPr>
              <a:xfrm>
                <a:off x="1907705" y="2276873"/>
                <a:ext cx="144016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83"/>
              <p:cNvSpPr/>
              <p:nvPr/>
            </p:nvSpPr>
            <p:spPr>
              <a:xfrm>
                <a:off x="2052121" y="2143890"/>
                <a:ext cx="10077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200" dirty="0"/>
                  <a:t>R</a:t>
                </a:r>
                <a:r>
                  <a:rPr lang="fr-FR" sz="1200" dirty="0" smtClean="0"/>
                  <a:t>uche-troncs</a:t>
                </a:r>
              </a:p>
            </p:txBody>
          </p:sp>
          <p:cxnSp>
            <p:nvCxnSpPr>
              <p:cNvPr id="85" name="Connecteur droit 84"/>
              <p:cNvCxnSpPr/>
              <p:nvPr/>
            </p:nvCxnSpPr>
            <p:spPr>
              <a:xfrm>
                <a:off x="1907705" y="2492897"/>
                <a:ext cx="14401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ectangle 85"/>
              <p:cNvSpPr/>
              <p:nvPr/>
            </p:nvSpPr>
            <p:spPr>
              <a:xfrm>
                <a:off x="1948344" y="2359914"/>
                <a:ext cx="119282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200" dirty="0" smtClean="0"/>
                  <a:t>  Ruche à cadres</a:t>
                </a: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1835697" y="2178259"/>
                <a:ext cx="1260140" cy="45865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24" name="Connecteur droit avec flèche 23"/>
            <p:cNvCxnSpPr/>
            <p:nvPr/>
          </p:nvCxnSpPr>
          <p:spPr>
            <a:xfrm>
              <a:off x="1073765" y="5301501"/>
              <a:ext cx="694" cy="50376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858436" y="58139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1900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7545" y="4725145"/>
              <a:ext cx="121243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dirty="0" smtClean="0">
                  <a:solidFill>
                    <a:prstClr val="black"/>
                  </a:solidFill>
                </a:rPr>
                <a:t>Existence d’un syndicat apicole</a:t>
              </a:r>
            </a:p>
            <a:p>
              <a:pPr lvl="0" algn="ctr"/>
              <a:r>
                <a:rPr lang="fr-FR" sz="1100" dirty="0" smtClean="0">
                  <a:solidFill>
                    <a:prstClr val="black"/>
                  </a:solidFill>
                </a:rPr>
                <a:t>En Lozère</a:t>
              </a:r>
              <a:endParaRPr lang="fr-FR" sz="1100" dirty="0">
                <a:solidFill>
                  <a:prstClr val="black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748645" y="58139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1936</a:t>
              </a:r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H="1">
              <a:off x="2975671" y="4689287"/>
              <a:ext cx="4789" cy="13732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2214898" y="3955703"/>
              <a:ext cx="156501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dirty="0" smtClean="0">
                  <a:solidFill>
                    <a:prstClr val="black"/>
                  </a:solidFill>
                </a:rPr>
                <a:t>Edition d’un traité d’apiculture moderne par le syndicat apicole de Lozère</a:t>
              </a:r>
              <a:endParaRPr lang="fr-FR" sz="1100" dirty="0">
                <a:solidFill>
                  <a:prstClr val="black"/>
                </a:solidFill>
              </a:endParaRPr>
            </a:p>
          </p:txBody>
        </p:sp>
        <p:cxnSp>
          <p:nvCxnSpPr>
            <p:cNvPr id="30" name="Connecteur droit avec flèche 29"/>
            <p:cNvCxnSpPr>
              <a:endCxn id="42" idx="0"/>
            </p:cNvCxnSpPr>
            <p:nvPr/>
          </p:nvCxnSpPr>
          <p:spPr>
            <a:xfrm>
              <a:off x="3777335" y="4052972"/>
              <a:ext cx="1" cy="81735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2987825" y="3574177"/>
              <a:ext cx="156617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dirty="0" smtClean="0">
                  <a:solidFill>
                    <a:srgbClr val="422100"/>
                  </a:solidFill>
                </a:rPr>
                <a:t>Apiculture en ruche-troncs reste dominante</a:t>
              </a:r>
              <a:endParaRPr lang="fr-FR" sz="1100" dirty="0">
                <a:solidFill>
                  <a:srgbClr val="4221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95038" y="5535039"/>
              <a:ext cx="7365395" cy="190389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6000">
                  <a:schemeClr val="accent6">
                    <a:lumMod val="75000"/>
                  </a:schemeClr>
                </a:gs>
                <a:gs pos="24000">
                  <a:schemeClr val="accent6">
                    <a:lumMod val="75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79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43225" y="5498444"/>
              <a:ext cx="42664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 dirty="0" smtClean="0"/>
                <a:t>Diminution progressive de l’apiculture cévenole en ruche-troncs</a:t>
              </a:r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8439854" y="3955703"/>
              <a:ext cx="0" cy="184956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8223830" y="58139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2014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563889" y="58139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1943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95038" y="5297430"/>
              <a:ext cx="2517702" cy="20463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000">
                  <a:schemeClr val="bg1">
                    <a:lumMod val="50000"/>
                  </a:schemeClr>
                </a:gs>
                <a:gs pos="1800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87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43610" y="5267019"/>
              <a:ext cx="13994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 dirty="0" smtClean="0"/>
                <a:t>Fin de l’exode rural</a:t>
              </a:r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>
              <a:off x="2980460" y="5374670"/>
              <a:ext cx="4788" cy="430594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3262791" y="6238474"/>
              <a:ext cx="87716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prstClr val="black"/>
                  </a:solidFill>
                </a:rPr>
                <a:t>2</a:t>
              </a:r>
              <a:r>
                <a:rPr lang="fr-FR" sz="1100" b="1" baseline="30000" dirty="0" smtClean="0">
                  <a:solidFill>
                    <a:prstClr val="black"/>
                  </a:solidFill>
                </a:rPr>
                <a:t>ème</a:t>
              </a:r>
              <a:r>
                <a:rPr lang="fr-FR" sz="1100" b="1" dirty="0" smtClean="0">
                  <a:solidFill>
                    <a:prstClr val="black"/>
                  </a:solidFill>
                </a:rPr>
                <a:t> guerre </a:t>
              </a:r>
            </a:p>
            <a:p>
              <a:pPr algn="ctr"/>
              <a:r>
                <a:rPr lang="fr-FR" sz="1100" b="1" dirty="0" smtClean="0">
                  <a:solidFill>
                    <a:prstClr val="black"/>
                  </a:solidFill>
                </a:rPr>
                <a:t>mondiale </a:t>
              </a:r>
              <a:endParaRPr lang="fr-FR" sz="1100" b="1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73816" y="6238474"/>
              <a:ext cx="83388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prstClr val="black"/>
                  </a:solidFill>
                </a:rPr>
                <a:t>1</a:t>
              </a:r>
              <a:r>
                <a:rPr lang="fr-FR" sz="1100" b="1" baseline="30000" dirty="0" smtClean="0">
                  <a:solidFill>
                    <a:prstClr val="black"/>
                  </a:solidFill>
                </a:rPr>
                <a:t>ère</a:t>
              </a:r>
              <a:r>
                <a:rPr lang="fr-FR" sz="1100" b="1" dirty="0" smtClean="0">
                  <a:solidFill>
                    <a:prstClr val="black"/>
                  </a:solidFill>
                </a:rPr>
                <a:t> guerre </a:t>
              </a:r>
            </a:p>
            <a:p>
              <a:pPr algn="ctr"/>
              <a:r>
                <a:rPr lang="fr-FR" sz="1100" b="1" dirty="0" smtClean="0">
                  <a:solidFill>
                    <a:prstClr val="black"/>
                  </a:solidFill>
                </a:rPr>
                <a:t>mondiale </a:t>
              </a:r>
              <a:endParaRPr lang="fr-FR" sz="1100" b="1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057256" y="4870322"/>
              <a:ext cx="144015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dirty="0" smtClean="0">
                  <a:solidFill>
                    <a:prstClr val="black"/>
                  </a:solidFill>
                </a:rPr>
                <a:t>Recensement</a:t>
              </a:r>
            </a:p>
            <a:p>
              <a:pPr lvl="0" algn="ctr"/>
              <a:r>
                <a:rPr lang="fr-FR" sz="1100" dirty="0" smtClean="0">
                  <a:solidFill>
                    <a:prstClr val="black"/>
                  </a:solidFill>
                </a:rPr>
                <a:t>agricole</a:t>
              </a:r>
              <a:endParaRPr lang="fr-FR" sz="1100" dirty="0">
                <a:solidFill>
                  <a:prstClr val="black"/>
                </a:solidFill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794540" y="58139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1925</a:t>
              </a:r>
            </a:p>
          </p:txBody>
        </p:sp>
        <p:cxnSp>
          <p:nvCxnSpPr>
            <p:cNvPr id="44" name="Connecteur droit avec flèche 43"/>
            <p:cNvCxnSpPr/>
            <p:nvPr/>
          </p:nvCxnSpPr>
          <p:spPr>
            <a:xfrm>
              <a:off x="2031143" y="4485600"/>
              <a:ext cx="20578" cy="1319664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906530" y="3845489"/>
              <a:ext cx="141428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dirty="0" smtClean="0">
                  <a:solidFill>
                    <a:prstClr val="black"/>
                  </a:solidFill>
                </a:rPr>
                <a:t>Ruche-troncs au Sud de la Lozère et ruche en paille au nord de la Lozère</a:t>
              </a:r>
              <a:endParaRPr lang="fr-FR" sz="1100" dirty="0">
                <a:solidFill>
                  <a:prstClr val="black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87825" y="2848837"/>
              <a:ext cx="156617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b="1" dirty="0" smtClean="0">
                  <a:solidFill>
                    <a:srgbClr val="0F8712"/>
                  </a:solidFill>
                </a:rPr>
                <a:t>1</a:t>
              </a:r>
              <a:r>
                <a:rPr lang="fr-FR" sz="1100" b="1" baseline="30000" dirty="0" smtClean="0">
                  <a:solidFill>
                    <a:srgbClr val="0F8712"/>
                  </a:solidFill>
                </a:rPr>
                <a:t>ère</a:t>
              </a:r>
              <a:r>
                <a:rPr lang="fr-FR" sz="1100" b="1" dirty="0" smtClean="0">
                  <a:solidFill>
                    <a:srgbClr val="0F8712"/>
                  </a:solidFill>
                </a:rPr>
                <a:t> mention de </a:t>
              </a:r>
              <a:r>
                <a:rPr lang="fr-FR" sz="1100" b="1" dirty="0" err="1" smtClean="0">
                  <a:solidFill>
                    <a:srgbClr val="0F8712"/>
                  </a:solidFill>
                </a:rPr>
                <a:t>nourrissement</a:t>
              </a:r>
              <a:r>
                <a:rPr lang="fr-FR" sz="1100" b="1" dirty="0" smtClean="0">
                  <a:solidFill>
                    <a:srgbClr val="0F8712"/>
                  </a:solidFill>
                </a:rPr>
                <a:t> </a:t>
              </a:r>
            </a:p>
            <a:p>
              <a:pPr lvl="0" algn="ctr"/>
              <a:r>
                <a:rPr lang="fr-FR" sz="1100" b="1" dirty="0">
                  <a:solidFill>
                    <a:srgbClr val="0F8712"/>
                  </a:solidFill>
                </a:rPr>
                <a:t>u</a:t>
              </a:r>
              <a:r>
                <a:rPr lang="fr-FR" sz="1100" b="1" dirty="0" smtClean="0">
                  <a:solidFill>
                    <a:srgbClr val="0F8712"/>
                  </a:solidFill>
                </a:rPr>
                <a:t>suel au sucre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2370604" y="58139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1931</a:t>
              </a:r>
            </a:p>
          </p:txBody>
        </p:sp>
        <p:cxnSp>
          <p:nvCxnSpPr>
            <p:cNvPr id="48" name="Connecteur droit avec flèche 47"/>
            <p:cNvCxnSpPr/>
            <p:nvPr/>
          </p:nvCxnSpPr>
          <p:spPr>
            <a:xfrm flipH="1">
              <a:off x="2607206" y="4506616"/>
              <a:ext cx="2" cy="1298648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2607208" y="3784531"/>
              <a:ext cx="0" cy="148526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1817696" y="3260884"/>
              <a:ext cx="156617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b="1" dirty="0" smtClean="0">
                  <a:solidFill>
                    <a:srgbClr val="0F8712"/>
                  </a:solidFill>
                </a:rPr>
                <a:t>1</a:t>
              </a:r>
              <a:r>
                <a:rPr lang="fr-FR" sz="1100" b="1" baseline="30000" dirty="0" smtClean="0">
                  <a:solidFill>
                    <a:srgbClr val="0F8712"/>
                  </a:solidFill>
                </a:rPr>
                <a:t>ère</a:t>
              </a:r>
              <a:r>
                <a:rPr lang="fr-FR" sz="1100" b="1" dirty="0" smtClean="0">
                  <a:solidFill>
                    <a:srgbClr val="0F8712"/>
                  </a:solidFill>
                </a:rPr>
                <a:t> mention de </a:t>
              </a:r>
            </a:p>
            <a:p>
              <a:pPr lvl="0" algn="ctr"/>
              <a:r>
                <a:rPr lang="fr-FR" sz="1100" b="1" dirty="0" smtClean="0">
                  <a:solidFill>
                    <a:srgbClr val="0F8712"/>
                  </a:solidFill>
                </a:rPr>
                <a:t>vente d’abeilles italiennes</a:t>
              </a:r>
              <a:endParaRPr lang="fr-FR" sz="1100" b="1" dirty="0">
                <a:solidFill>
                  <a:srgbClr val="0F8712"/>
                </a:solidFill>
              </a:endParaRPr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>
              <a:off x="3779913" y="5240596"/>
              <a:ext cx="0" cy="564668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>
              <a:stCxn id="46" idx="2"/>
            </p:cNvCxnSpPr>
            <p:nvPr/>
          </p:nvCxnSpPr>
          <p:spPr>
            <a:xfrm>
              <a:off x="3770913" y="3449001"/>
              <a:ext cx="0" cy="19602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4067945" y="58139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1944</a:t>
              </a:r>
            </a:p>
          </p:txBody>
        </p:sp>
        <p:cxnSp>
          <p:nvCxnSpPr>
            <p:cNvPr id="54" name="Connecteur droit avec flèche 53"/>
            <p:cNvCxnSpPr/>
            <p:nvPr/>
          </p:nvCxnSpPr>
          <p:spPr>
            <a:xfrm>
              <a:off x="4293973" y="4826610"/>
              <a:ext cx="10575" cy="978654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3706764" y="4099719"/>
              <a:ext cx="115326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dirty="0" smtClean="0">
                  <a:solidFill>
                    <a:prstClr val="black"/>
                  </a:solidFill>
                </a:rPr>
                <a:t>Demande de création d’un rucher</a:t>
              </a:r>
            </a:p>
            <a:p>
              <a:pPr lvl="0" algn="ctr"/>
              <a:r>
                <a:rPr lang="fr-FR" sz="1100" dirty="0" smtClean="0">
                  <a:solidFill>
                    <a:prstClr val="black"/>
                  </a:solidFill>
                </a:rPr>
                <a:t>expérimental</a:t>
              </a:r>
              <a:endParaRPr lang="fr-FR" sz="1100" dirty="0">
                <a:solidFill>
                  <a:prstClr val="black"/>
                </a:solidFill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5250922" y="58139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1959</a:t>
              </a:r>
            </a:p>
          </p:txBody>
        </p:sp>
        <p:cxnSp>
          <p:nvCxnSpPr>
            <p:cNvPr id="57" name="Connecteur droit avec flèche 56"/>
            <p:cNvCxnSpPr/>
            <p:nvPr/>
          </p:nvCxnSpPr>
          <p:spPr>
            <a:xfrm>
              <a:off x="5451806" y="4572087"/>
              <a:ext cx="15140" cy="123317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4808032" y="4052972"/>
              <a:ext cx="127613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b="1" dirty="0" smtClean="0">
                  <a:solidFill>
                    <a:srgbClr val="422100"/>
                  </a:solidFill>
                </a:rPr>
                <a:t>Abandon progressif des ruches-troncs</a:t>
              </a:r>
              <a:endParaRPr lang="fr-FR" sz="1100" b="1" dirty="0">
                <a:solidFill>
                  <a:srgbClr val="422100"/>
                </a:solidFill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4719043" y="58139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1950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335398" y="4941168"/>
              <a:ext cx="124471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b="1" dirty="0" smtClean="0">
                  <a:solidFill>
                    <a:srgbClr val="0F8712"/>
                  </a:solidFill>
                </a:rPr>
                <a:t>Début de </a:t>
              </a:r>
            </a:p>
            <a:p>
              <a:pPr lvl="0" algn="ctr"/>
              <a:r>
                <a:rPr lang="fr-FR" sz="1100" b="1" dirty="0" smtClean="0">
                  <a:solidFill>
                    <a:srgbClr val="0F8712"/>
                  </a:solidFill>
                </a:rPr>
                <a:t>l’arrivée d’autres races d’abeilles</a:t>
              </a:r>
              <a:endParaRPr lang="fr-FR" sz="1100" b="1" dirty="0">
                <a:solidFill>
                  <a:srgbClr val="0F8712"/>
                </a:solidFill>
              </a:endParaRPr>
            </a:p>
          </p:txBody>
        </p:sp>
        <p:cxnSp>
          <p:nvCxnSpPr>
            <p:cNvPr id="61" name="Connecteur droit avec flèche 60"/>
            <p:cNvCxnSpPr/>
            <p:nvPr/>
          </p:nvCxnSpPr>
          <p:spPr>
            <a:xfrm>
              <a:off x="7954358" y="5460998"/>
              <a:ext cx="2019" cy="344266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61"/>
            <p:cNvSpPr txBox="1"/>
            <p:nvPr/>
          </p:nvSpPr>
          <p:spPr>
            <a:xfrm>
              <a:off x="7655658" y="5813939"/>
              <a:ext cx="6607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2005-10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369048" y="3980964"/>
              <a:ext cx="115326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dirty="0" smtClean="0">
                  <a:solidFill>
                    <a:srgbClr val="422100"/>
                  </a:solidFill>
                </a:rPr>
                <a:t>Vente de ruche-tronc comme objet décoratif</a:t>
              </a:r>
              <a:endParaRPr lang="fr-FR" sz="1100" dirty="0">
                <a:solidFill>
                  <a:srgbClr val="422100"/>
                </a:solidFill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6915313" y="58139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2000</a:t>
              </a:r>
            </a:p>
          </p:txBody>
        </p:sp>
        <p:cxnSp>
          <p:nvCxnSpPr>
            <p:cNvPr id="65" name="Connecteur droit avec flèche 64"/>
            <p:cNvCxnSpPr>
              <a:stCxn id="66" idx="2"/>
              <a:endCxn id="64" idx="0"/>
            </p:cNvCxnSpPr>
            <p:nvPr/>
          </p:nvCxnSpPr>
          <p:spPr>
            <a:xfrm flipH="1">
              <a:off x="7151916" y="5593597"/>
              <a:ext cx="5033" cy="220342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6645553" y="4485601"/>
              <a:ext cx="102279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dirty="0" smtClean="0">
                  <a:solidFill>
                    <a:prstClr val="black"/>
                  </a:solidFill>
                </a:rPr>
                <a:t>Début de l’attrait touristique et patrimonial pour les ruches-troncs</a:t>
              </a:r>
              <a:endParaRPr lang="fr-FR" sz="1100" dirty="0">
                <a:solidFill>
                  <a:prstClr val="black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437641" y="4797153"/>
              <a:ext cx="102279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b="1" dirty="0" smtClean="0">
                  <a:solidFill>
                    <a:srgbClr val="0F8712"/>
                  </a:solidFill>
                </a:rPr>
                <a:t>Déclin des abeilles </a:t>
              </a:r>
            </a:p>
            <a:p>
              <a:pPr lvl="0" algn="ctr"/>
              <a:r>
                <a:rPr lang="fr-FR" sz="1100" b="1" dirty="0" smtClean="0">
                  <a:solidFill>
                    <a:srgbClr val="0F8712"/>
                  </a:solidFill>
                </a:rPr>
                <a:t>(CCD)</a:t>
              </a:r>
              <a:endParaRPr lang="fr-FR" sz="1100" b="1" dirty="0">
                <a:solidFill>
                  <a:srgbClr val="0F8712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254779" y="6323112"/>
              <a:ext cx="113364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prstClr val="black"/>
                  </a:solidFill>
                </a:rPr>
                <a:t>Période actuelle</a:t>
              </a:r>
              <a:endParaRPr lang="fr-FR" sz="1100" b="1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719044" y="6323112"/>
              <a:ext cx="93647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prstClr val="black"/>
                  </a:solidFill>
                </a:rPr>
                <a:t>Après guerre</a:t>
              </a:r>
              <a:endParaRPr lang="fr-FR" sz="1100" b="1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61977" y="6069379"/>
              <a:ext cx="8006468" cy="17985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21000">
                  <a:schemeClr val="accent2">
                    <a:lumMod val="20000"/>
                    <a:lumOff val="80000"/>
                  </a:schemeClr>
                </a:gs>
                <a:gs pos="48000">
                  <a:schemeClr val="accent2">
                    <a:lumMod val="60000"/>
                    <a:lumOff val="40000"/>
                  </a:schemeClr>
                </a:gs>
                <a:gs pos="68000">
                  <a:schemeClr val="accent2">
                    <a:lumMod val="50000"/>
                  </a:schemeClr>
                </a:gs>
                <a:gs pos="90000">
                  <a:schemeClr val="accent2">
                    <a:lumMod val="5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704816" y="6020804"/>
              <a:ext cx="31210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chemeClr val="bg1"/>
                  </a:solidFill>
                </a:rPr>
                <a:t>Age d’or de l’apiculture moderne en Cévennes</a:t>
              </a:r>
            </a:p>
          </p:txBody>
        </p:sp>
        <p:cxnSp>
          <p:nvCxnSpPr>
            <p:cNvPr id="72" name="Connecteur droit avec flèche 71"/>
            <p:cNvCxnSpPr/>
            <p:nvPr/>
          </p:nvCxnSpPr>
          <p:spPr>
            <a:xfrm flipH="1">
              <a:off x="4941535" y="5496945"/>
              <a:ext cx="10514" cy="308319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7111161" y="3332892"/>
              <a:ext cx="1457284" cy="6001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lvl="0" algn="r"/>
              <a:r>
                <a:rPr lang="fr-FR" sz="1100" dirty="0" smtClean="0">
                  <a:solidFill>
                    <a:srgbClr val="422100"/>
                  </a:solidFill>
                </a:rPr>
                <a:t>Prix actuels :</a:t>
              </a:r>
            </a:p>
            <a:p>
              <a:pPr lvl="0" algn="r"/>
              <a:r>
                <a:rPr lang="fr-FR" sz="1100" dirty="0">
                  <a:solidFill>
                    <a:srgbClr val="422100"/>
                  </a:solidFill>
                </a:rPr>
                <a:t>300 </a:t>
              </a:r>
              <a:r>
                <a:rPr lang="fr-FR" sz="1100" dirty="0" smtClean="0">
                  <a:solidFill>
                    <a:srgbClr val="422100"/>
                  </a:solidFill>
                </a:rPr>
                <a:t>€ : ruche-tronc</a:t>
              </a:r>
            </a:p>
            <a:p>
              <a:pPr algn="r"/>
              <a:r>
                <a:rPr lang="fr-FR" sz="1100" dirty="0" smtClean="0">
                  <a:solidFill>
                    <a:srgbClr val="422100"/>
                  </a:solidFill>
                </a:rPr>
                <a:t>150 € : ruche à cadres</a:t>
              </a:r>
              <a:endParaRPr lang="fr-FR" sz="1100" dirty="0">
                <a:solidFill>
                  <a:srgbClr val="422100"/>
                </a:solidFill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5711442" y="5813939"/>
              <a:ext cx="6607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1970-80</a:t>
              </a:r>
            </a:p>
          </p:txBody>
        </p:sp>
        <p:cxnSp>
          <p:nvCxnSpPr>
            <p:cNvPr id="75" name="Connecteur droit avec flèche 74"/>
            <p:cNvCxnSpPr/>
            <p:nvPr/>
          </p:nvCxnSpPr>
          <p:spPr>
            <a:xfrm>
              <a:off x="6062092" y="5297429"/>
              <a:ext cx="6199" cy="507835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5436096" y="4605229"/>
              <a:ext cx="122626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b="1" dirty="0" smtClean="0">
                  <a:solidFill>
                    <a:srgbClr val="422100"/>
                  </a:solidFill>
                </a:rPr>
                <a:t>Phase de transition rapide entre les deux types de ruches</a:t>
              </a:r>
              <a:endParaRPr lang="fr-FR" sz="1100" b="1" dirty="0">
                <a:solidFill>
                  <a:srgbClr val="422100"/>
                </a:solidFill>
              </a:endParaRPr>
            </a:p>
          </p:txBody>
        </p:sp>
        <p:sp>
          <p:nvSpPr>
            <p:cNvPr id="77" name="Forme libre 76"/>
            <p:cNvSpPr/>
            <p:nvPr/>
          </p:nvSpPr>
          <p:spPr>
            <a:xfrm>
              <a:off x="570016" y="2968831"/>
              <a:ext cx="7885215" cy="2740655"/>
            </a:xfrm>
            <a:custGeom>
              <a:avLst/>
              <a:gdLst>
                <a:gd name="connsiteX0" fmla="*/ 0 w 7885215"/>
                <a:gd name="connsiteY0" fmla="*/ 0 h 2740655"/>
                <a:gd name="connsiteX1" fmla="*/ 3194462 w 7885215"/>
                <a:gd name="connsiteY1" fmla="*/ 522514 h 2740655"/>
                <a:gd name="connsiteX2" fmla="*/ 5486400 w 7885215"/>
                <a:gd name="connsiteY2" fmla="*/ 1330037 h 2740655"/>
                <a:gd name="connsiteX3" fmla="*/ 6198919 w 7885215"/>
                <a:gd name="connsiteY3" fmla="*/ 2588821 h 2740655"/>
                <a:gd name="connsiteX4" fmla="*/ 7885215 w 7885215"/>
                <a:gd name="connsiteY4" fmla="*/ 2671948 h 274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5215" h="2740655">
                  <a:moveTo>
                    <a:pt x="0" y="0"/>
                  </a:moveTo>
                  <a:cubicBezTo>
                    <a:pt x="1140031" y="150420"/>
                    <a:pt x="2280062" y="300841"/>
                    <a:pt x="3194462" y="522514"/>
                  </a:cubicBezTo>
                  <a:cubicBezTo>
                    <a:pt x="4108862" y="744187"/>
                    <a:pt x="4985657" y="985652"/>
                    <a:pt x="5486400" y="1330037"/>
                  </a:cubicBezTo>
                  <a:cubicBezTo>
                    <a:pt x="5987143" y="1674422"/>
                    <a:pt x="5799116" y="2365169"/>
                    <a:pt x="6198919" y="2588821"/>
                  </a:cubicBezTo>
                  <a:cubicBezTo>
                    <a:pt x="6598722" y="2812473"/>
                    <a:pt x="7241968" y="2742210"/>
                    <a:pt x="7885215" y="2671948"/>
                  </a:cubicBezTo>
                </a:path>
              </a:pathLst>
            </a:custGeom>
            <a:noFill/>
            <a:ln>
              <a:solidFill>
                <a:srgbClr val="F796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C000"/>
                </a:solidFill>
              </a:endParaRPr>
            </a:p>
          </p:txBody>
        </p:sp>
        <p:sp>
          <p:nvSpPr>
            <p:cNvPr id="78" name="Forme libre 77"/>
            <p:cNvSpPr/>
            <p:nvPr/>
          </p:nvSpPr>
          <p:spPr>
            <a:xfrm>
              <a:off x="558140" y="2929107"/>
              <a:ext cx="7873341" cy="2723548"/>
            </a:xfrm>
            <a:custGeom>
              <a:avLst/>
              <a:gdLst>
                <a:gd name="connsiteX0" fmla="*/ 0 w 7873341"/>
                <a:gd name="connsiteY0" fmla="*/ 2723548 h 2723548"/>
                <a:gd name="connsiteX1" fmla="*/ 3218213 w 7873341"/>
                <a:gd name="connsiteY1" fmla="*/ 2391038 h 2723548"/>
                <a:gd name="connsiteX2" fmla="*/ 5047013 w 7873341"/>
                <a:gd name="connsiteY2" fmla="*/ 1737896 h 2723548"/>
                <a:gd name="connsiteX3" fmla="*/ 5557652 w 7873341"/>
                <a:gd name="connsiteY3" fmla="*/ 1262883 h 2723548"/>
                <a:gd name="connsiteX4" fmla="*/ 6115792 w 7873341"/>
                <a:gd name="connsiteY4" fmla="*/ 134727 h 2723548"/>
                <a:gd name="connsiteX5" fmla="*/ 7873341 w 7873341"/>
                <a:gd name="connsiteY5" fmla="*/ 63475 h 27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73341" h="2723548">
                  <a:moveTo>
                    <a:pt x="0" y="2723548"/>
                  </a:moveTo>
                  <a:cubicBezTo>
                    <a:pt x="1188522" y="2639430"/>
                    <a:pt x="2377044" y="2555313"/>
                    <a:pt x="3218213" y="2391038"/>
                  </a:cubicBezTo>
                  <a:cubicBezTo>
                    <a:pt x="4059382" y="2226763"/>
                    <a:pt x="4657107" y="1925922"/>
                    <a:pt x="5047013" y="1737896"/>
                  </a:cubicBezTo>
                  <a:cubicBezTo>
                    <a:pt x="5436920" y="1549870"/>
                    <a:pt x="5379522" y="1530078"/>
                    <a:pt x="5557652" y="1262883"/>
                  </a:cubicBezTo>
                  <a:cubicBezTo>
                    <a:pt x="5735782" y="995688"/>
                    <a:pt x="5729844" y="334628"/>
                    <a:pt x="6115792" y="134727"/>
                  </a:cubicBezTo>
                  <a:cubicBezTo>
                    <a:pt x="6501740" y="-65174"/>
                    <a:pt x="7187540" y="-850"/>
                    <a:pt x="7873341" y="634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6287506" y="5805264"/>
              <a:ext cx="6607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1980-82</a:t>
              </a:r>
            </a:p>
          </p:txBody>
        </p:sp>
        <p:cxnSp>
          <p:nvCxnSpPr>
            <p:cNvPr id="80" name="Connecteur droit avec flèche 79"/>
            <p:cNvCxnSpPr/>
            <p:nvPr/>
          </p:nvCxnSpPr>
          <p:spPr>
            <a:xfrm>
              <a:off x="6589663" y="4506616"/>
              <a:ext cx="6199" cy="1298648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/>
            <p:cNvSpPr/>
            <p:nvPr/>
          </p:nvSpPr>
          <p:spPr>
            <a:xfrm>
              <a:off x="6112378" y="3573016"/>
              <a:ext cx="1022791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b="1" dirty="0" smtClean="0">
                  <a:solidFill>
                    <a:srgbClr val="0F8712"/>
                  </a:solidFill>
                </a:rPr>
                <a:t>Arrivée massive de l’abeille caucasienne et du varroa</a:t>
              </a:r>
              <a:endParaRPr lang="fr-FR" sz="1100" b="1" dirty="0">
                <a:solidFill>
                  <a:srgbClr val="0F8712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285748" y="4797152"/>
              <a:ext cx="144015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1100" dirty="0" smtClean="0">
                  <a:solidFill>
                    <a:prstClr val="black"/>
                  </a:solidFill>
                </a:rPr>
                <a:t>Exposition </a:t>
              </a:r>
            </a:p>
            <a:p>
              <a:pPr lvl="0" algn="ctr"/>
              <a:r>
                <a:rPr lang="fr-FR" sz="1100" dirty="0" smtClean="0">
                  <a:solidFill>
                    <a:prstClr val="black"/>
                  </a:solidFill>
                </a:rPr>
                <a:t>apicole</a:t>
              </a:r>
            </a:p>
            <a:p>
              <a:pPr lvl="0" algn="ctr"/>
              <a:r>
                <a:rPr lang="fr-FR" sz="1100" dirty="0">
                  <a:solidFill>
                    <a:prstClr val="black"/>
                  </a:solidFill>
                </a:rPr>
                <a:t>e</a:t>
              </a:r>
              <a:r>
                <a:rPr lang="fr-FR" sz="1100" dirty="0" smtClean="0">
                  <a:solidFill>
                    <a:prstClr val="black"/>
                  </a:solidFill>
                </a:rPr>
                <a:t>n Lozère</a:t>
              </a:r>
              <a:endParaRPr lang="fr-FR" sz="1100" dirty="0">
                <a:solidFill>
                  <a:prstClr val="black"/>
                </a:solidFill>
              </a:endParaRPr>
            </a:p>
          </p:txBody>
        </p:sp>
      </p:grpSp>
      <p:sp>
        <p:nvSpPr>
          <p:cNvPr id="90" name="ZoneTexte 89"/>
          <p:cNvSpPr txBox="1"/>
          <p:nvPr/>
        </p:nvSpPr>
        <p:spPr>
          <a:xfrm>
            <a:off x="0" y="0"/>
            <a:ext cx="9143521" cy="36933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fr-FR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5496" y="-49815"/>
            <a:ext cx="7577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L’histoire </a:t>
            </a:r>
            <a:r>
              <a:rPr lang="fr-FR" sz="2000" dirty="0" smtClean="0">
                <a:solidFill>
                  <a:schemeClr val="bg1"/>
                </a:solidFill>
                <a:latin typeface="Candara" pitchFamily="34" charset="0"/>
              </a:rPr>
              <a:t>éco-ethnographique de </a:t>
            </a:r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l’apiculture en Cévennes </a:t>
            </a:r>
          </a:p>
        </p:txBody>
      </p:sp>
    </p:spTree>
    <p:extLst>
      <p:ext uri="{BB962C8B-B14F-4D97-AF65-F5344CB8AC3E}">
        <p14:creationId xmlns:p14="http://schemas.microsoft.com/office/powerpoint/2010/main" val="72047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 8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160" y="833696"/>
            <a:ext cx="1055478" cy="1055478"/>
          </a:xfrm>
          <a:prstGeom prst="rect">
            <a:avLst/>
          </a:prstGeom>
        </p:spPr>
      </p:pic>
      <p:pic>
        <p:nvPicPr>
          <p:cNvPr id="91" name="Picture 1" descr="E:\Photoshop\rucher-de-thine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2708920"/>
            <a:ext cx="1147362" cy="1529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" name="Image 91" descr="RC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935" y="5015394"/>
            <a:ext cx="1190243" cy="148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3" name="Rectangle 92"/>
          <p:cNvSpPr/>
          <p:nvPr/>
        </p:nvSpPr>
        <p:spPr>
          <a:xfrm>
            <a:off x="537544" y="1038269"/>
            <a:ext cx="2169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Au </a:t>
            </a:r>
            <a:r>
              <a:rPr lang="en-US" b="1" dirty="0" err="1" smtClean="0"/>
              <a:t>moins</a:t>
            </a:r>
            <a:r>
              <a:rPr lang="en-US" b="1" dirty="0" smtClean="0"/>
              <a:t> 1 000 </a:t>
            </a:r>
            <a:r>
              <a:rPr lang="en-US" b="1" dirty="0" err="1" smtClean="0"/>
              <a:t>ans</a:t>
            </a:r>
            <a:r>
              <a:rPr lang="en-US" b="1" dirty="0" smtClean="0"/>
              <a:t> </a:t>
            </a:r>
          </a:p>
          <a:p>
            <a:r>
              <a:rPr lang="fr-FR" dirty="0"/>
              <a:t>d</a:t>
            </a:r>
            <a:r>
              <a:rPr lang="fr-FR" dirty="0" smtClean="0"/>
              <a:t>e faible production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539273" y="3012163"/>
            <a:ext cx="19207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Au </a:t>
            </a:r>
            <a:r>
              <a:rPr lang="en-US" b="1" dirty="0" err="1" smtClean="0"/>
              <a:t>moins</a:t>
            </a:r>
            <a:r>
              <a:rPr lang="en-US" b="1" dirty="0" smtClean="0"/>
              <a:t> 400 </a:t>
            </a:r>
            <a:r>
              <a:rPr lang="en-US" b="1" dirty="0" err="1" smtClean="0"/>
              <a:t>ans</a:t>
            </a:r>
            <a:r>
              <a:rPr lang="en-US" b="1" dirty="0" smtClean="0"/>
              <a:t> </a:t>
            </a:r>
          </a:p>
          <a:p>
            <a:pPr algn="ctr"/>
            <a:r>
              <a:rPr lang="fr-FR" dirty="0" smtClean="0"/>
              <a:t>de production</a:t>
            </a:r>
          </a:p>
          <a:p>
            <a:pPr algn="ctr"/>
            <a:r>
              <a:rPr lang="fr-FR" dirty="0" smtClean="0"/>
              <a:t>intermédiaire</a:t>
            </a:r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489517" y="5505296"/>
            <a:ext cx="2020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Environ 40 </a:t>
            </a:r>
            <a:r>
              <a:rPr lang="en-US" b="1" dirty="0" err="1" smtClean="0"/>
              <a:t>ans</a:t>
            </a:r>
            <a:r>
              <a:rPr lang="en-US" b="1" dirty="0" smtClean="0"/>
              <a:t> </a:t>
            </a:r>
          </a:p>
          <a:p>
            <a:pPr algn="ctr"/>
            <a:r>
              <a:rPr lang="fr-FR" dirty="0"/>
              <a:t>d</a:t>
            </a:r>
            <a:r>
              <a:rPr lang="fr-FR" dirty="0" smtClean="0"/>
              <a:t>e forte production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411" y="3648522"/>
            <a:ext cx="4255110" cy="2847418"/>
          </a:xfrm>
          <a:prstGeom prst="rect">
            <a:avLst/>
          </a:prstGeom>
        </p:spPr>
      </p:pic>
      <p:pic>
        <p:nvPicPr>
          <p:cNvPr id="96" name="Picture 1" descr="E:\Photoshop\rucher-de-thines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4339" y="2073841"/>
            <a:ext cx="1181011" cy="1574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" name="Image 96" descr="RC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817" y="2130936"/>
            <a:ext cx="1170642" cy="145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8" name="ZoneTexte 97"/>
          <p:cNvSpPr txBox="1"/>
          <p:nvPr/>
        </p:nvSpPr>
        <p:spPr>
          <a:xfrm>
            <a:off x="0" y="0"/>
            <a:ext cx="9143521" cy="36933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fr-FR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5496" y="-49815"/>
            <a:ext cx="7577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L’histoire </a:t>
            </a:r>
            <a:r>
              <a:rPr lang="fr-FR" sz="2000" dirty="0" smtClean="0">
                <a:solidFill>
                  <a:schemeClr val="bg1"/>
                </a:solidFill>
                <a:latin typeface="Candara" pitchFamily="34" charset="0"/>
              </a:rPr>
              <a:t>éco-ethnographique de </a:t>
            </a:r>
            <a:r>
              <a:rPr lang="fr-FR" sz="2000" dirty="0">
                <a:solidFill>
                  <a:schemeClr val="bg1"/>
                </a:solidFill>
                <a:latin typeface="Candara" pitchFamily="34" charset="0"/>
              </a:rPr>
              <a:t>l’apiculture en Cévennes </a:t>
            </a:r>
          </a:p>
        </p:txBody>
      </p:sp>
    </p:spTree>
    <p:extLst>
      <p:ext uri="{BB962C8B-B14F-4D97-AF65-F5344CB8AC3E}">
        <p14:creationId xmlns:p14="http://schemas.microsoft.com/office/powerpoint/2010/main" val="221498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50412"/>
            <a:ext cx="9387226" cy="69084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584643" y="6075144"/>
            <a:ext cx="2574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panose="020E0502030303020204" pitchFamily="34" charset="0"/>
                <a:cs typeface="Arial" charset="0"/>
              </a:rPr>
              <a:t>1948, Les </a:t>
            </a:r>
            <a:r>
              <a:rPr kumimoji="0" lang="fr-FR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ndara" panose="020E0502030303020204" pitchFamily="34" charset="0"/>
                <a:cs typeface="Arial" charset="0"/>
              </a:rPr>
              <a:t>Balmelles</a:t>
            </a:r>
            <a:r>
              <a: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panose="020E0502030303020204" pitchFamily="34" charset="0"/>
                <a:cs typeface="Arial" charset="0"/>
              </a:rPr>
              <a:t>. Des ruchers (famille Robert). Plaque de verre négative N/B 13x18 cm. Cliché Marius Robert. </a:t>
            </a:r>
            <a:br>
              <a: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panose="020E0502030303020204" pitchFamily="34" charset="0"/>
                <a:cs typeface="Arial" charset="0"/>
              </a:rPr>
            </a:br>
            <a:r>
              <a:rPr kumimoji="0" lang="fr-FR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panose="020E0502030303020204" pitchFamily="34" charset="0"/>
                <a:cs typeface="Arial" charset="0"/>
              </a:rPr>
              <a:t>Don Robert </a:t>
            </a:r>
            <a:r>
              <a:rPr kumimoji="0" lang="fr-FR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ndara" panose="020E0502030303020204" pitchFamily="34" charset="0"/>
                <a:cs typeface="Arial" charset="0"/>
              </a:rPr>
              <a:t>Robert</a:t>
            </a: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ndara" panose="020E0502030303020204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5251855"/>
            <a:ext cx="40322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Lehébel-Péron</a:t>
            </a: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A., </a:t>
            </a:r>
            <a:r>
              <a:rPr lang="fr-FR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Travier</a:t>
            </a: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D., </a:t>
            </a:r>
            <a:r>
              <a:rPr lang="fr-FR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Renaux</a:t>
            </a: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A., Dounias E. &amp; </a:t>
            </a:r>
            <a:r>
              <a:rPr lang="fr-FR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Schatz</a:t>
            </a: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B. 2016.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From log hive to frame hive: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ethnoecological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history of beekeeping in Cevennes. </a:t>
            </a: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Revue d’Ethnoécologie 9: 1-36.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0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C379-9014-4102-BF60-3B9E83E8A001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7" name="Picture 2" descr="E:\Photo\Pro\Ruches\Selection\ruche-troncs_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332656"/>
            <a:ext cx="4624984" cy="1569660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  <p:txBody>
          <a:bodyPr wrap="none">
            <a:spAutoFit/>
          </a:bodyPr>
          <a:lstStyle/>
          <a:p>
            <a:r>
              <a:rPr lang="fr-FR" sz="3200" b="1" dirty="0" smtClean="0">
                <a:latin typeface="Candara" pitchFamily="34" charset="0"/>
              </a:rPr>
              <a:t>Quelles hypothèses pour </a:t>
            </a:r>
          </a:p>
          <a:p>
            <a:r>
              <a:rPr lang="fr-FR" sz="3200" b="1" dirty="0" smtClean="0">
                <a:latin typeface="Candara" pitchFamily="34" charset="0"/>
              </a:rPr>
              <a:t>le post-Doc </a:t>
            </a:r>
            <a:r>
              <a:rPr lang="fr-FR" sz="3200" b="1" dirty="0" err="1" smtClean="0">
                <a:latin typeface="Candara" pitchFamily="34" charset="0"/>
              </a:rPr>
              <a:t>Numev</a:t>
            </a:r>
            <a:r>
              <a:rPr lang="fr-FR" sz="3200" b="1" dirty="0" smtClean="0">
                <a:latin typeface="Candara" pitchFamily="34" charset="0"/>
              </a:rPr>
              <a:t> </a:t>
            </a:r>
          </a:p>
          <a:p>
            <a:r>
              <a:rPr lang="fr-FR" sz="3200" b="1" dirty="0" smtClean="0">
                <a:latin typeface="Candara" pitchFamily="34" charset="0"/>
              </a:rPr>
              <a:t>d’Anna Dupleix ?</a:t>
            </a:r>
            <a:endParaRPr lang="en-GB" sz="3200" b="1" dirty="0" smtClean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9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/>
          <p:cNvSpPr txBox="1"/>
          <p:nvPr/>
        </p:nvSpPr>
        <p:spPr>
          <a:xfrm>
            <a:off x="0" y="0"/>
            <a:ext cx="9143521" cy="646331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bg1"/>
                </a:solidFill>
                <a:latin typeface="Candara" pitchFamily="34" charset="0"/>
              </a:rPr>
              <a:t>INTRODUCTION</a:t>
            </a:r>
          </a:p>
          <a:p>
            <a:pPr algn="r"/>
            <a:r>
              <a:rPr lang="fr-FR" dirty="0" smtClean="0">
                <a:solidFill>
                  <a:schemeClr val="bg1"/>
                </a:solidFill>
                <a:latin typeface="Candara" pitchFamily="34" charset="0"/>
              </a:rPr>
              <a:t>Contexte</a:t>
            </a:r>
            <a:endParaRPr lang="fr-FR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0" y="672205"/>
            <a:ext cx="4788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Une approche pluridisciplinaire…</a:t>
            </a:r>
            <a:endParaRPr lang="fr-FR" sz="2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79512" y="3060829"/>
            <a:ext cx="30243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Etude vétérinaire</a:t>
            </a:r>
          </a:p>
          <a:p>
            <a:r>
              <a:rPr lang="fr-FR" sz="1400" i="1" dirty="0" smtClean="0"/>
              <a:t>-Quel est l’état sanitaire </a:t>
            </a:r>
            <a:r>
              <a:rPr lang="fr-FR" sz="1400" i="1" dirty="0"/>
              <a:t/>
            </a:r>
            <a:br>
              <a:rPr lang="fr-FR" sz="1400" i="1" dirty="0"/>
            </a:br>
            <a:r>
              <a:rPr lang="fr-FR" sz="1400" i="1" dirty="0" smtClean="0"/>
              <a:t>des ruchers troncs ?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6598857" y="1261209"/>
            <a:ext cx="24482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/>
              <a:t>Etude </a:t>
            </a:r>
            <a:r>
              <a:rPr lang="fr-FR" b="1" dirty="0" err="1" smtClean="0"/>
              <a:t>Ethnobiologique</a:t>
            </a:r>
            <a:r>
              <a:rPr lang="fr-FR" b="1" dirty="0" smtClean="0"/>
              <a:t>:</a:t>
            </a:r>
          </a:p>
          <a:p>
            <a:pPr algn="r">
              <a:buFontTx/>
              <a:buChar char="-"/>
            </a:pPr>
            <a:r>
              <a:rPr lang="fr-FR" sz="1400" i="1" dirty="0" smtClean="0"/>
              <a:t>Quels sont les savoirs et pratiques associés aux RT ?</a:t>
            </a:r>
          </a:p>
          <a:p>
            <a:pPr algn="r">
              <a:buFontTx/>
              <a:buChar char="-"/>
            </a:pPr>
            <a:r>
              <a:rPr lang="fr-FR" sz="1400" i="1" dirty="0" smtClean="0"/>
              <a:t> Qui sont les acteurs </a:t>
            </a:r>
          </a:p>
          <a:p>
            <a:pPr algn="r"/>
            <a:r>
              <a:rPr lang="fr-FR" sz="1400" i="1" dirty="0" smtClean="0"/>
              <a:t>- Comment ont-ils évolués ?</a:t>
            </a:r>
            <a:endParaRPr lang="fr-FR" sz="1400" i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179512" y="1332637"/>
            <a:ext cx="244827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Etude Ecologique</a:t>
            </a:r>
          </a:p>
          <a:p>
            <a:pPr>
              <a:buFontTx/>
              <a:buChar char="-"/>
            </a:pPr>
            <a:r>
              <a:rPr lang="fr-FR" sz="1400" i="1" dirty="0" smtClean="0"/>
              <a:t>Quels sont les fonctions écologiques d’un rucher sédentaire ?</a:t>
            </a:r>
          </a:p>
          <a:p>
            <a:pPr>
              <a:buFontTx/>
              <a:buChar char="-"/>
            </a:pPr>
            <a:r>
              <a:rPr lang="fr-FR" sz="1400" i="1" dirty="0" smtClean="0"/>
              <a:t>Quel est le rôle de l’abeille noire dans les écosystèmes cévenoles ?</a:t>
            </a:r>
            <a:endParaRPr lang="fr-FR" sz="1400" i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179512" y="6057781"/>
            <a:ext cx="4104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Etude des enjeux de conservation</a:t>
            </a:r>
          </a:p>
          <a:p>
            <a:r>
              <a:rPr lang="fr-FR" sz="1400" i="1" dirty="0" smtClean="0"/>
              <a:t>- Comment et pourquoi conserver l’abeille noire et les ruchers-troncs ?</a:t>
            </a:r>
            <a:endParaRPr lang="fr-FR" sz="1400" i="1" dirty="0"/>
          </a:p>
        </p:txBody>
      </p:sp>
      <p:grpSp>
        <p:nvGrpSpPr>
          <p:cNvPr id="41" name="Groupe 21"/>
          <p:cNvGrpSpPr/>
          <p:nvPr/>
        </p:nvGrpSpPr>
        <p:grpSpPr>
          <a:xfrm>
            <a:off x="1918337" y="1155732"/>
            <a:ext cx="5904656" cy="4824536"/>
            <a:chOff x="1619672" y="692696"/>
            <a:chExt cx="6552728" cy="5616624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3779912" y="2420888"/>
              <a:ext cx="2218607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Ellipse 42"/>
            <p:cNvSpPr/>
            <p:nvPr/>
          </p:nvSpPr>
          <p:spPr>
            <a:xfrm>
              <a:off x="1619672" y="2996952"/>
              <a:ext cx="3744416" cy="33123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/>
            <p:cNvSpPr/>
            <p:nvPr/>
          </p:nvSpPr>
          <p:spPr>
            <a:xfrm>
              <a:off x="4427984" y="2924944"/>
              <a:ext cx="3744416" cy="331236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alpha val="6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995936" y="4797152"/>
              <a:ext cx="38164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800" dirty="0" smtClean="0">
                  <a:solidFill>
                    <a:schemeClr val="accent1">
                      <a:lumMod val="75000"/>
                    </a:schemeClr>
                  </a:solidFill>
                </a:rPr>
                <a:t>Enjeux </a:t>
              </a:r>
            </a:p>
            <a:p>
              <a:pPr algn="r"/>
              <a:r>
                <a:rPr lang="fr-FR" sz="2800" dirty="0" smtClean="0">
                  <a:solidFill>
                    <a:schemeClr val="accent1">
                      <a:lumMod val="75000"/>
                    </a:schemeClr>
                  </a:solidFill>
                </a:rPr>
                <a:t>Culturels            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691680" y="4869160"/>
              <a:ext cx="41399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>
                  <a:solidFill>
                    <a:schemeClr val="accent2">
                      <a:lumMod val="75000"/>
                    </a:schemeClr>
                  </a:solidFill>
                </a:rPr>
                <a:t>Enjeux socio-</a:t>
              </a:r>
            </a:p>
            <a:p>
              <a:r>
                <a:rPr lang="fr-FR" sz="28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fr-FR" sz="2800" dirty="0" smtClean="0">
                  <a:solidFill>
                    <a:schemeClr val="accent2">
                      <a:lumMod val="75000"/>
                    </a:schemeClr>
                  </a:solidFill>
                </a:rPr>
                <a:t>     économiques</a:t>
              </a:r>
              <a:endParaRPr lang="fr-FR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7" name="Ellipse 46"/>
            <p:cNvSpPr/>
            <p:nvPr/>
          </p:nvSpPr>
          <p:spPr>
            <a:xfrm>
              <a:off x="2780184" y="701080"/>
              <a:ext cx="3744416" cy="331236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483768" y="692696"/>
              <a:ext cx="42484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 smtClean="0">
                  <a:solidFill>
                    <a:schemeClr val="accent3">
                      <a:lumMod val="50000"/>
                    </a:schemeClr>
                  </a:solidFill>
                </a:rPr>
                <a:t>Enjeux </a:t>
              </a:r>
            </a:p>
            <a:p>
              <a:pPr algn="ctr"/>
              <a:r>
                <a:rPr lang="fr-FR" sz="2800" dirty="0" smtClean="0">
                  <a:solidFill>
                    <a:schemeClr val="accent3">
                      <a:lumMod val="50000"/>
                    </a:schemeClr>
                  </a:solidFill>
                </a:rPr>
                <a:t>environnementaux</a:t>
              </a:r>
              <a:endParaRPr lang="fr-FR" sz="28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49" name="ZoneTexte 48"/>
          <p:cNvSpPr txBox="1"/>
          <p:nvPr/>
        </p:nvSpPr>
        <p:spPr>
          <a:xfrm>
            <a:off x="6695728" y="5661248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/>
              <a:t>Etude historique:</a:t>
            </a:r>
          </a:p>
          <a:p>
            <a:pPr algn="r"/>
            <a:r>
              <a:rPr lang="fr-FR" sz="1400" i="1" dirty="0" smtClean="0"/>
              <a:t>- Quand, comment et pourquoi l’apiculture s’est développée dans les Cévennes?</a:t>
            </a:r>
          </a:p>
        </p:txBody>
      </p:sp>
    </p:spTree>
    <p:extLst>
      <p:ext uri="{BB962C8B-B14F-4D97-AF65-F5344CB8AC3E}">
        <p14:creationId xmlns:p14="http://schemas.microsoft.com/office/powerpoint/2010/main" val="399104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9143521" cy="646331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  <a:latin typeface="Candara" pitchFamily="34" charset="0"/>
              </a:rPr>
              <a:t> </a:t>
            </a:r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r"/>
            <a:endParaRPr lang="fr-FR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8100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Candara" panose="020E0502030303020204" pitchFamily="34" charset="0"/>
              </a:rPr>
              <a:t>Comparaison ruchers-troncs / ruches classiques</a:t>
            </a:r>
          </a:p>
          <a:p>
            <a:endParaRPr lang="fr-FR" sz="2800" b="1" dirty="0">
              <a:latin typeface="Candara" panose="020E0502030303020204" pitchFamily="34" charset="0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07504" y="954107"/>
            <a:ext cx="8445624" cy="4830743"/>
          </a:xfrm>
          <a:effectLst>
            <a:reflection stA="0" endPos="65000" dist="50800" dir="5400000" sy="-100000" algn="bl" rotWithShape="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Le savoir local des apiculteurs indique trois éléments :</a:t>
            </a:r>
          </a:p>
          <a:p>
            <a:pPr marL="0" indent="0">
              <a:buNone/>
            </a:pPr>
            <a:endParaRPr lang="fr-FR" sz="1100" dirty="0" smtClean="0"/>
          </a:p>
          <a:p>
            <a:pPr marL="0" indent="0">
              <a:buNone/>
            </a:pPr>
            <a:r>
              <a:rPr lang="fr-FR" sz="2000" dirty="0" smtClean="0"/>
              <a:t>1) Les écarts de températures et d’humidité dans une ruche-tronc seraient mieux compensés dans une ruche-tronc</a:t>
            </a:r>
          </a:p>
          <a:p>
            <a:pPr marL="0" indent="0">
              <a:buNone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→ </a:t>
            </a:r>
            <a:r>
              <a:rPr lang="fr-FR" sz="2000" b="1" dirty="0" smtClean="0"/>
              <a:t>Rôle de l’épaisseur de la paroi de la ruche </a:t>
            </a:r>
          </a:p>
          <a:p>
            <a:pPr marL="0" indent="0">
              <a:buNone/>
            </a:pPr>
            <a:endParaRPr lang="fr-FR" sz="2000" b="1" dirty="0"/>
          </a:p>
          <a:p>
            <a:pPr marL="457200" lvl="1" indent="0">
              <a:buNone/>
            </a:pPr>
            <a:endParaRPr lang="fr-FR" sz="2000" b="1" dirty="0"/>
          </a:p>
          <a:p>
            <a:pPr marL="457200" lvl="1" indent="0">
              <a:buNone/>
            </a:pPr>
            <a:endParaRPr lang="fr-FR" sz="2000" b="1" dirty="0" smtClean="0"/>
          </a:p>
        </p:txBody>
      </p:sp>
      <p:pic>
        <p:nvPicPr>
          <p:cNvPr id="16" name="Picture 2" descr="C:\Users\lehebel-peron\Pictures\Pro\Ruches\RT\La_roquette\recolte_sept2012\IMG_648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369478"/>
            <a:ext cx="3718984" cy="26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2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9143521" cy="646331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  <a:latin typeface="Candara" pitchFamily="34" charset="0"/>
              </a:rPr>
              <a:t> </a:t>
            </a:r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r"/>
            <a:endParaRPr lang="fr-FR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8100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Candara" panose="020E0502030303020204" pitchFamily="34" charset="0"/>
              </a:rPr>
              <a:t>Comparaison ruchers-troncs / ruches classiques</a:t>
            </a:r>
          </a:p>
          <a:p>
            <a:endParaRPr lang="fr-FR" sz="2800" b="1" dirty="0">
              <a:latin typeface="Candara" panose="020E0502030303020204" pitchFamily="34" charset="0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07504" y="954107"/>
            <a:ext cx="8445624" cy="4830743"/>
          </a:xfrm>
          <a:effectLst>
            <a:reflection stA="0" endPos="65000" dist="50800" dir="5400000" sy="-100000" algn="bl" rotWithShape="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Le savoir local des apiculteurs indique trois éléments :</a:t>
            </a:r>
          </a:p>
          <a:p>
            <a:pPr marL="0" indent="0">
              <a:buNone/>
            </a:pPr>
            <a:endParaRPr lang="fr-FR" sz="1100" dirty="0" smtClean="0"/>
          </a:p>
          <a:p>
            <a:pPr marL="0" indent="0">
              <a:buNone/>
            </a:pPr>
            <a:r>
              <a:rPr lang="fr-FR" sz="2000" dirty="0" smtClean="0"/>
              <a:t>1) Les écarts de températures et d’humidité dans une ruche-tronc seraient mieux compensés dans une ruche-tronc</a:t>
            </a:r>
          </a:p>
          <a:p>
            <a:pPr marL="0" indent="0">
              <a:buNone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→ </a:t>
            </a:r>
            <a:r>
              <a:rPr lang="fr-FR" sz="2000" b="1" dirty="0" smtClean="0"/>
              <a:t>Rôle de l’épaisseur de la paroi de la ruche </a:t>
            </a:r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r>
              <a:rPr lang="fr-FR" sz="2000" dirty="0"/>
              <a:t>2</a:t>
            </a:r>
            <a:r>
              <a:rPr lang="fr-FR" sz="2000" dirty="0" smtClean="0"/>
              <a:t>) Le bois de châtaignier améliorerait la santé des abeilles </a:t>
            </a:r>
            <a:endParaRPr lang="fr-FR" sz="2000" dirty="0"/>
          </a:p>
          <a:p>
            <a:pPr marL="457200" lvl="1" indent="0">
              <a:buNone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→ </a:t>
            </a:r>
            <a:r>
              <a:rPr lang="fr-FR" sz="2000" b="1" dirty="0"/>
              <a:t>Rôle </a:t>
            </a:r>
            <a:r>
              <a:rPr lang="fr-FR" sz="2000" b="1" dirty="0" smtClean="0"/>
              <a:t>des tannins du bois de châtaignier de </a:t>
            </a:r>
            <a:r>
              <a:rPr lang="fr-FR" sz="2000" b="1" dirty="0"/>
              <a:t>la ruche </a:t>
            </a:r>
            <a:endParaRPr lang="fr-FR" sz="2000" b="1" dirty="0" smtClean="0"/>
          </a:p>
          <a:p>
            <a:pPr marL="0" indent="0">
              <a:buNone/>
            </a:pPr>
            <a:endParaRPr lang="fr-FR" sz="2000" dirty="0" smtClean="0"/>
          </a:p>
          <a:p>
            <a:pPr marL="457200" lvl="1" indent="0">
              <a:buNone/>
            </a:pPr>
            <a:endParaRPr lang="fr-FR" sz="2000" b="1" dirty="0"/>
          </a:p>
          <a:p>
            <a:pPr marL="457200" lvl="1" indent="0">
              <a:buNone/>
            </a:pPr>
            <a:endParaRPr lang="fr-FR" sz="2000" b="1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4293096"/>
            <a:ext cx="3161928" cy="23714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17" y="4293096"/>
            <a:ext cx="4215904" cy="237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9143521" cy="646331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  <a:latin typeface="Candara" pitchFamily="34" charset="0"/>
              </a:rPr>
              <a:t> </a:t>
            </a:r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r"/>
            <a:endParaRPr lang="fr-FR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8100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Candara" panose="020E0502030303020204" pitchFamily="34" charset="0"/>
              </a:rPr>
              <a:t>Comparaison ruchers-troncs / ruches classiques</a:t>
            </a:r>
          </a:p>
          <a:p>
            <a:endParaRPr lang="fr-FR" sz="2800" b="1" dirty="0">
              <a:latin typeface="Candara" panose="020E0502030303020204" pitchFamily="34" charset="0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07504" y="954107"/>
            <a:ext cx="8445624" cy="4830743"/>
          </a:xfrm>
          <a:effectLst>
            <a:reflection stA="0" endPos="65000" dist="50800" dir="5400000" sy="-100000" algn="bl" rotWithShape="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Le savoir local des apiculteurs indique trois éléments :</a:t>
            </a:r>
          </a:p>
          <a:p>
            <a:pPr marL="0" indent="0">
              <a:buNone/>
            </a:pPr>
            <a:endParaRPr lang="fr-FR" sz="1100" dirty="0" smtClean="0"/>
          </a:p>
          <a:p>
            <a:pPr marL="0" indent="0">
              <a:buNone/>
            </a:pPr>
            <a:r>
              <a:rPr lang="fr-FR" sz="2000" dirty="0" smtClean="0"/>
              <a:t>1) Les écarts de températures et d’humidité dans une ruche-tronc seraient mieux compensés dans une ruche-tronc</a:t>
            </a:r>
          </a:p>
          <a:p>
            <a:pPr marL="0" indent="0">
              <a:buNone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→ </a:t>
            </a:r>
            <a:r>
              <a:rPr lang="fr-FR" sz="2000" b="1" dirty="0" smtClean="0"/>
              <a:t>Rôle de l’épaisseur de la paroi de la ruche </a:t>
            </a:r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r>
              <a:rPr lang="fr-FR" sz="2000" dirty="0"/>
              <a:t>2</a:t>
            </a:r>
            <a:r>
              <a:rPr lang="fr-FR" sz="2000" dirty="0" smtClean="0"/>
              <a:t>) Le bois de châtaignier améliorerait la santé des abeilles </a:t>
            </a:r>
            <a:endParaRPr lang="fr-FR" sz="2000" dirty="0"/>
          </a:p>
          <a:p>
            <a:pPr marL="457200" lvl="1" indent="0">
              <a:buNone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→ </a:t>
            </a:r>
            <a:r>
              <a:rPr lang="fr-FR" sz="2000" b="1" dirty="0"/>
              <a:t>Rôle </a:t>
            </a:r>
            <a:r>
              <a:rPr lang="fr-FR" sz="2000" b="1" dirty="0" smtClean="0"/>
              <a:t>des tannins du bois de châtaignier de </a:t>
            </a:r>
            <a:r>
              <a:rPr lang="fr-FR" sz="2000" b="1" dirty="0"/>
              <a:t>la ruche </a:t>
            </a:r>
            <a:endParaRPr lang="fr-FR" sz="2000" b="1" dirty="0" smtClean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r>
              <a:rPr lang="fr-FR" sz="2000" dirty="0"/>
              <a:t>3</a:t>
            </a:r>
            <a:r>
              <a:rPr lang="fr-FR" sz="2000" dirty="0" smtClean="0"/>
              <a:t>) </a:t>
            </a:r>
            <a:r>
              <a:rPr lang="fr-FR" sz="2000" dirty="0"/>
              <a:t>Le bois de châtaignier </a:t>
            </a:r>
            <a:r>
              <a:rPr lang="fr-FR" sz="2000" dirty="0" smtClean="0"/>
              <a:t>repousserait le </a:t>
            </a:r>
            <a:r>
              <a:rPr lang="fr-FR" sz="2000" i="1" dirty="0" smtClean="0"/>
              <a:t>Varroa </a:t>
            </a:r>
            <a:r>
              <a:rPr lang="fr-FR" sz="2000" i="1" dirty="0" err="1" smtClean="0"/>
              <a:t>destructor</a:t>
            </a:r>
            <a:endParaRPr lang="fr-FR" sz="2000" i="1" dirty="0" smtClean="0"/>
          </a:p>
          <a:p>
            <a:pPr marL="0" indent="0">
              <a:buNone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FR" sz="2000" b="1" dirty="0"/>
              <a:t>Rôle des tannins du bois de châtaignier de la ruche </a:t>
            </a:r>
          </a:p>
          <a:p>
            <a:pPr marL="457200" lvl="1" indent="0">
              <a:buNone/>
            </a:pPr>
            <a:endParaRPr lang="fr-FR" sz="2000" b="1" dirty="0"/>
          </a:p>
          <a:p>
            <a:pPr marL="457200" lvl="1" indent="0">
              <a:buNone/>
            </a:pPr>
            <a:endParaRPr lang="fr-FR" sz="2000" b="1" dirty="0" smtClean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07504" y="5529248"/>
            <a:ext cx="56357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/>
              <a:t>L’idée générale est de valoriser </a:t>
            </a:r>
          </a:p>
          <a:p>
            <a:r>
              <a:rPr lang="fr-FR" sz="2400" b="1" dirty="0" smtClean="0"/>
              <a:t>le savoir local en innovation technologique</a:t>
            </a:r>
            <a:endParaRPr lang="fr-FR" sz="2400" b="1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085" y="5437112"/>
            <a:ext cx="1970123" cy="13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205" y="3969413"/>
            <a:ext cx="1964003" cy="13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116632"/>
            <a:ext cx="2993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ndara" panose="020E0502030303020204" pitchFamily="34" charset="0"/>
              </a:rPr>
              <a:t>Merci de votre </a:t>
            </a:r>
            <a:r>
              <a:rPr lang="fr-FR" sz="2000" b="1" dirty="0">
                <a:latin typeface="Candara" panose="020E0502030303020204" pitchFamily="34" charset="0"/>
              </a:rPr>
              <a:t>attention </a:t>
            </a:r>
            <a:r>
              <a:rPr lang="fr-FR" sz="2000" b="1" dirty="0" smtClean="0">
                <a:latin typeface="Candara" panose="020E0502030303020204" pitchFamily="34" charset="0"/>
              </a:rPr>
              <a:t>!</a:t>
            </a: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6" y="6288054"/>
            <a:ext cx="858244" cy="48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6273093"/>
            <a:ext cx="543378" cy="55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6250835"/>
            <a:ext cx="1313694" cy="56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6317292"/>
            <a:ext cx="563546" cy="51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6257029"/>
            <a:ext cx="1081034" cy="57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boutiquesdevalenciennes.fr/local/cache-vignettes/L250xH238/FEDER-5a8ae.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6257029"/>
            <a:ext cx="608933" cy="579705"/>
          </a:xfrm>
          <a:prstGeom prst="rect">
            <a:avLst/>
          </a:prstGeom>
          <a:noFill/>
        </p:spPr>
      </p:pic>
      <p:pic>
        <p:nvPicPr>
          <p:cNvPr id="11" name="Image 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6317120"/>
            <a:ext cx="890007" cy="48771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2122" y="5877272"/>
            <a:ext cx="917856" cy="883862"/>
          </a:xfrm>
          <a:prstGeom prst="rect">
            <a:avLst/>
          </a:prstGeom>
        </p:spPr>
      </p:pic>
      <p:sp>
        <p:nvSpPr>
          <p:cNvPr id="14" name="Rectangle à coins arrondis 13"/>
          <p:cNvSpPr/>
          <p:nvPr/>
        </p:nvSpPr>
        <p:spPr>
          <a:xfrm>
            <a:off x="7488832" y="5229200"/>
            <a:ext cx="1570346" cy="5539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52320" y="5229200"/>
            <a:ext cx="16581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Solutions Numériques </a:t>
            </a:r>
          </a:p>
          <a:p>
            <a:pPr algn="ctr"/>
            <a:r>
              <a:rPr lang="fr-FR" sz="10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et Modélisation pour l’Environnement du Vivant </a:t>
            </a:r>
            <a:endParaRPr lang="en-US" sz="1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666" y="764704"/>
            <a:ext cx="2674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anna.dupleix@umontpellier.fr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90219" y="1103258"/>
            <a:ext cx="2594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bertrand.schatz@cefe.cnrs.fr</a:t>
            </a:r>
          </a:p>
        </p:txBody>
      </p:sp>
    </p:spTree>
    <p:extLst>
      <p:ext uri="{BB962C8B-B14F-4D97-AF65-F5344CB8AC3E}">
        <p14:creationId xmlns:p14="http://schemas.microsoft.com/office/powerpoint/2010/main" val="104121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/>
          <p:cNvSpPr txBox="1"/>
          <p:nvPr/>
        </p:nvSpPr>
        <p:spPr>
          <a:xfrm>
            <a:off x="0" y="0"/>
            <a:ext cx="9143521" cy="646331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bg1"/>
                </a:solidFill>
                <a:latin typeface="Candara" pitchFamily="34" charset="0"/>
              </a:rPr>
              <a:t>INTRODUCTION</a:t>
            </a:r>
          </a:p>
          <a:p>
            <a:pPr algn="r"/>
            <a:r>
              <a:rPr lang="fr-FR" dirty="0" smtClean="0">
                <a:solidFill>
                  <a:schemeClr val="bg1"/>
                </a:solidFill>
                <a:latin typeface="Candara" pitchFamily="34" charset="0"/>
              </a:rPr>
              <a:t>Contexte</a:t>
            </a:r>
            <a:endParaRPr lang="fr-FR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6" name="Flèche droite 5"/>
          <p:cNvSpPr/>
          <p:nvPr/>
        </p:nvSpPr>
        <p:spPr bwMode="auto">
          <a:xfrm>
            <a:off x="1288243" y="6101693"/>
            <a:ext cx="6162492" cy="50405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33"/>
          </a:p>
        </p:txBody>
      </p:sp>
      <p:pic>
        <p:nvPicPr>
          <p:cNvPr id="9" name="Picture 2" descr="G:\DCIM\106CANON\IMG_315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3" y="1255475"/>
            <a:ext cx="2830421" cy="192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3" y="3440214"/>
            <a:ext cx="2885703" cy="192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7389" y="3440214"/>
            <a:ext cx="2883552" cy="192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7389" y="1255475"/>
            <a:ext cx="2883554" cy="192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076" y="3440214"/>
            <a:ext cx="2883552" cy="19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076" y="1255475"/>
            <a:ext cx="2887731" cy="192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32"/>
          <p:cNvSpPr txBox="1">
            <a:spLocks noChangeArrowheads="1"/>
          </p:cNvSpPr>
          <p:nvPr/>
        </p:nvSpPr>
        <p:spPr bwMode="auto">
          <a:xfrm>
            <a:off x="568693" y="5434792"/>
            <a:ext cx="1900464" cy="3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fr-FR" sz="1633" b="1" dirty="0" err="1">
                <a:latin typeface="Candara" panose="020E0502030303020204" pitchFamily="34" charset="0"/>
              </a:rPr>
              <a:t>Apicollecte</a:t>
            </a:r>
            <a:endParaRPr lang="fr-FR" sz="1633" b="1" dirty="0">
              <a:latin typeface="Candara" panose="020E0502030303020204" pitchFamily="34" charset="0"/>
            </a:endParaRPr>
          </a:p>
        </p:txBody>
      </p:sp>
      <p:sp>
        <p:nvSpPr>
          <p:cNvPr id="22" name="ZoneTexte 33"/>
          <p:cNvSpPr txBox="1">
            <a:spLocks noChangeArrowheads="1"/>
          </p:cNvSpPr>
          <p:nvPr/>
        </p:nvSpPr>
        <p:spPr bwMode="auto">
          <a:xfrm>
            <a:off x="3091054" y="5423675"/>
            <a:ext cx="2873461" cy="3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fr-FR" sz="1633" b="1" dirty="0">
                <a:latin typeface="Candara" panose="020E0502030303020204" pitchFamily="34" charset="0"/>
              </a:rPr>
              <a:t>Ruches fixistes traditionnelles</a:t>
            </a:r>
          </a:p>
        </p:txBody>
      </p:sp>
      <p:sp>
        <p:nvSpPr>
          <p:cNvPr id="23" name="ZoneTexte 34"/>
          <p:cNvSpPr txBox="1">
            <a:spLocks noChangeArrowheads="1"/>
          </p:cNvSpPr>
          <p:nvPr/>
        </p:nvSpPr>
        <p:spPr bwMode="auto">
          <a:xfrm>
            <a:off x="6386958" y="5434792"/>
            <a:ext cx="2505069" cy="59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fr-FR" sz="1633" b="1" dirty="0">
                <a:latin typeface="Candara" panose="020E0502030303020204" pitchFamily="34" charset="0"/>
              </a:rPr>
              <a:t>Transhumance en ruches modernes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0" y="5142992"/>
            <a:ext cx="885152" cy="231911"/>
          </a:xfrm>
          <a:prstGeom prst="rect">
            <a:avLst/>
          </a:prstGeom>
        </p:spPr>
        <p:txBody>
          <a:bodyPr wrap="none" lIns="91427" tIns="45714" rIns="91427" bIns="45714">
            <a:spAutoFit/>
          </a:bodyPr>
          <a:lstStyle/>
          <a:p>
            <a:r>
              <a:rPr lang="fr-FR" sz="907" dirty="0">
                <a:latin typeface="Candara" panose="020E0502030303020204" pitchFamily="34" charset="0"/>
              </a:rPr>
              <a:t>Éric </a:t>
            </a:r>
            <a:r>
              <a:rPr lang="fr-FR" sz="907" dirty="0" err="1">
                <a:latin typeface="Candara" panose="020E0502030303020204" pitchFamily="34" charset="0"/>
              </a:rPr>
              <a:t>Tourneret</a:t>
            </a:r>
            <a:endParaRPr lang="fr-FR" sz="907" dirty="0">
              <a:latin typeface="Candara" panose="020E0502030303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91053" y="5129343"/>
            <a:ext cx="885152" cy="231911"/>
          </a:xfrm>
          <a:prstGeom prst="rect">
            <a:avLst/>
          </a:prstGeom>
        </p:spPr>
        <p:txBody>
          <a:bodyPr wrap="none" lIns="91427" tIns="45714" rIns="91427" bIns="45714">
            <a:spAutoFit/>
          </a:bodyPr>
          <a:lstStyle/>
          <a:p>
            <a:r>
              <a:rPr lang="fr-FR" sz="907" dirty="0">
                <a:latin typeface="Candara" panose="020E0502030303020204" pitchFamily="34" charset="0"/>
              </a:rPr>
              <a:t>Éric </a:t>
            </a:r>
            <a:r>
              <a:rPr lang="fr-FR" sz="907" dirty="0" err="1">
                <a:latin typeface="Candara" panose="020E0502030303020204" pitchFamily="34" charset="0"/>
              </a:rPr>
              <a:t>Tourneret</a:t>
            </a:r>
            <a:endParaRPr lang="fr-FR" sz="907" dirty="0">
              <a:latin typeface="Candara" panose="020E0502030303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31992" y="2941808"/>
            <a:ext cx="885152" cy="231911"/>
          </a:xfrm>
          <a:prstGeom prst="rect">
            <a:avLst/>
          </a:prstGeom>
        </p:spPr>
        <p:txBody>
          <a:bodyPr wrap="none" lIns="91427" tIns="45714" rIns="91427" bIns="45714">
            <a:spAutoFit/>
          </a:bodyPr>
          <a:lstStyle/>
          <a:p>
            <a:r>
              <a:rPr lang="fr-FR" sz="907" dirty="0">
                <a:latin typeface="Candara" panose="020E0502030303020204" pitchFamily="34" charset="0"/>
              </a:rPr>
              <a:t>Éric </a:t>
            </a:r>
            <a:r>
              <a:rPr lang="fr-FR" sz="907" dirty="0" err="1">
                <a:latin typeface="Candara" panose="020E0502030303020204" pitchFamily="34" charset="0"/>
              </a:rPr>
              <a:t>Tourneret</a:t>
            </a:r>
            <a:endParaRPr lang="fr-FR" sz="907" dirty="0">
              <a:latin typeface="Candara" panose="020E0502030303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56011" y="5119463"/>
            <a:ext cx="885152" cy="231911"/>
          </a:xfrm>
          <a:prstGeom prst="rect">
            <a:avLst/>
          </a:prstGeom>
        </p:spPr>
        <p:txBody>
          <a:bodyPr wrap="none" lIns="91427" tIns="45714" rIns="91427" bIns="45714">
            <a:spAutoFit/>
          </a:bodyPr>
          <a:lstStyle/>
          <a:p>
            <a:r>
              <a:rPr lang="fr-FR" sz="907" dirty="0">
                <a:latin typeface="Candara" panose="020E0502030303020204" pitchFamily="34" charset="0"/>
              </a:rPr>
              <a:t>Éric </a:t>
            </a:r>
            <a:r>
              <a:rPr lang="fr-FR" sz="907" dirty="0" err="1">
                <a:latin typeface="Candara" panose="020E0502030303020204" pitchFamily="34" charset="0"/>
              </a:rPr>
              <a:t>Tourneret</a:t>
            </a:r>
            <a:endParaRPr lang="fr-FR" sz="907" dirty="0">
              <a:latin typeface="Candara" panose="020E0502030303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56011" y="2959223"/>
            <a:ext cx="885152" cy="231911"/>
          </a:xfrm>
          <a:prstGeom prst="rect">
            <a:avLst/>
          </a:prstGeom>
        </p:spPr>
        <p:txBody>
          <a:bodyPr wrap="none" lIns="91427" tIns="45714" rIns="91427" bIns="45714">
            <a:spAutoFit/>
          </a:bodyPr>
          <a:lstStyle/>
          <a:p>
            <a:r>
              <a:rPr lang="fr-FR" sz="907" dirty="0">
                <a:latin typeface="Candara" panose="020E0502030303020204" pitchFamily="34" charset="0"/>
              </a:rPr>
              <a:t>Éric </a:t>
            </a:r>
            <a:r>
              <a:rPr lang="fr-FR" sz="907" dirty="0" err="1">
                <a:latin typeface="Candara" panose="020E0502030303020204" pitchFamily="34" charset="0"/>
              </a:rPr>
              <a:t>Tourneret</a:t>
            </a:r>
            <a:endParaRPr lang="fr-FR" sz="907" dirty="0">
              <a:latin typeface="Candara" panose="020E0502030303020204" pitchFamily="34" charset="0"/>
            </a:endParaRPr>
          </a:p>
        </p:txBody>
      </p:sp>
      <p:sp>
        <p:nvSpPr>
          <p:cNvPr id="29" name="Titre 1"/>
          <p:cNvSpPr txBox="1">
            <a:spLocks/>
          </p:cNvSpPr>
          <p:nvPr/>
        </p:nvSpPr>
        <p:spPr bwMode="auto">
          <a:xfrm>
            <a:off x="10003" y="-19739"/>
            <a:ext cx="7306850" cy="56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ED8B00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8B00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8B00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8B00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8B00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A1B61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A1B61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A1B61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A1B6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sz="2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Diversité de l’apiculture dans </a:t>
            </a:r>
            <a:r>
              <a:rPr lang="fr-FR" sz="2800" dirty="0">
                <a:solidFill>
                  <a:schemeClr val="tx1"/>
                </a:solidFill>
                <a:latin typeface="Candara" panose="020E0502030303020204" pitchFamily="34" charset="0"/>
              </a:rPr>
              <a:t>le monde</a:t>
            </a:r>
            <a:endParaRPr lang="fr-FR" sz="2800" dirty="0">
              <a:latin typeface="Candara" panose="020E0502030303020204" pitchFamily="34" charset="0"/>
            </a:endParaRPr>
          </a:p>
        </p:txBody>
      </p:sp>
      <p:sp>
        <p:nvSpPr>
          <p:cNvPr id="19" name="ZoneTexte 33"/>
          <p:cNvSpPr txBox="1">
            <a:spLocks noChangeArrowheads="1"/>
          </p:cNvSpPr>
          <p:nvPr/>
        </p:nvSpPr>
        <p:spPr bwMode="auto">
          <a:xfrm>
            <a:off x="2454162" y="6125247"/>
            <a:ext cx="3846030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fr-FR" sz="2000" b="1" dirty="0" smtClean="0">
                <a:latin typeface="Candara" panose="020E0502030303020204" pitchFamily="34" charset="0"/>
              </a:rPr>
              <a:t>Gradient de domestication</a:t>
            </a:r>
            <a:endParaRPr lang="fr-FR" sz="2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40354" y="188640"/>
            <a:ext cx="2890535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r"/>
            <a:r>
              <a:rPr lang="fr-FR" sz="3200" b="1" dirty="0" smtClean="0">
                <a:solidFill>
                  <a:schemeClr val="bg1"/>
                </a:solidFill>
                <a:latin typeface="Candara" pitchFamily="34" charset="0"/>
              </a:rPr>
              <a:t>Le rucher-tronc</a:t>
            </a:r>
          </a:p>
        </p:txBody>
      </p:sp>
    </p:spTree>
    <p:extLst>
      <p:ext uri="{BB962C8B-B14F-4D97-AF65-F5344CB8AC3E}">
        <p14:creationId xmlns:p14="http://schemas.microsoft.com/office/powerpoint/2010/main" val="4847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0"/>
            <a:ext cx="9143521" cy="646331"/>
          </a:xfrm>
          <a:prstGeom prst="rect">
            <a:avLst/>
          </a:prstGeom>
          <a:solidFill>
            <a:srgbClr val="793905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84" y="61555"/>
            <a:ext cx="3526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latin typeface="Candara" panose="020E0502030303020204" pitchFamily="34" charset="0"/>
              </a:rPr>
              <a:t>Méthodes d’enquêtes</a:t>
            </a:r>
            <a:endParaRPr lang="fr-FR" sz="2800" b="1" dirty="0">
              <a:latin typeface="Candara" panose="020E0502030303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7544" y="1340768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>
                <a:latin typeface="Candara" panose="020E0502030303020204" pitchFamily="34" charset="0"/>
              </a:rPr>
              <a:t>Entretiens </a:t>
            </a:r>
            <a:r>
              <a:rPr lang="fr-FR" sz="2400" dirty="0" smtClean="0">
                <a:latin typeface="Candara" panose="020E0502030303020204" pitchFamily="34" charset="0"/>
              </a:rPr>
              <a:t>semi-directifs : </a:t>
            </a: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Candara" panose="020E0502030303020204" pitchFamily="34" charset="0"/>
              </a:rPr>
              <a:t>80 </a:t>
            </a:r>
            <a:r>
              <a:rPr lang="fr-FR" sz="2400" b="1" dirty="0">
                <a:latin typeface="Candara" panose="020E0502030303020204" pitchFamily="34" charset="0"/>
              </a:rPr>
              <a:t>apiculteurs et </a:t>
            </a:r>
            <a:r>
              <a:rPr lang="fr-FR" sz="2400" b="1" dirty="0" smtClean="0">
                <a:latin typeface="Candara" panose="020E0502030303020204" pitchFamily="34" charset="0"/>
              </a:rPr>
              <a:t>apicultrices</a:t>
            </a:r>
            <a:r>
              <a:rPr lang="fr-FR" sz="2400" dirty="0" smtClean="0">
                <a:latin typeface="Candara" panose="020E0502030303020204" pitchFamily="34" charset="0"/>
              </a:rPr>
              <a:t>, dont </a:t>
            </a:r>
            <a:r>
              <a:rPr lang="fr-FR" sz="2400" dirty="0">
                <a:latin typeface="Candara" panose="020E0502030303020204" pitchFamily="34" charset="0"/>
              </a:rPr>
              <a:t>20 « anciens » </a:t>
            </a:r>
            <a:endParaRPr lang="fr-FR" sz="2400" dirty="0" smtClean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endParaRPr lang="fr-FR" sz="2400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400" dirty="0" smtClean="0">
                <a:latin typeface="Candara" panose="020E0502030303020204" pitchFamily="34" charset="0"/>
              </a:rPr>
              <a:t>Observation participante : </a:t>
            </a: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Candara" panose="020E0502030303020204" pitchFamily="34" charset="0"/>
              </a:rPr>
              <a:t>3 ans de vie en Cévennes</a:t>
            </a:r>
            <a:endParaRPr lang="fr-FR" sz="2400" b="1" dirty="0">
              <a:latin typeface="Candara" panose="020E0502030303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704" y="2996951"/>
            <a:ext cx="5166817" cy="38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1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lehebel-peron\Pictures\fabrication_ruche_tronc\2eme_fabrication2014\IMG_010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980" y="620688"/>
            <a:ext cx="4298639" cy="626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lehebel-peron\Pictures\fabrication_ruche_tronc\festival_nature_mars2014\IMG_038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421" y="620688"/>
            <a:ext cx="4413369" cy="6252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0"/>
            <a:ext cx="9143521" cy="646331"/>
          </a:xfrm>
          <a:prstGeom prst="rect">
            <a:avLst/>
          </a:prstGeom>
          <a:solidFill>
            <a:srgbClr val="793905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84" y="61555"/>
            <a:ext cx="2512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latin typeface="Candara" panose="020E0502030303020204" pitchFamily="34" charset="0"/>
              </a:rPr>
              <a:t>Les savoir-faire</a:t>
            </a:r>
            <a:endParaRPr lang="fr-FR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0" y="0"/>
            <a:ext cx="9143521" cy="646331"/>
          </a:xfrm>
          <a:prstGeom prst="rect">
            <a:avLst/>
          </a:prstGeom>
          <a:solidFill>
            <a:srgbClr val="793905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11" l="163" r="100000">
                        <a14:foregroundMark x1="38537" y1="31269" x2="38537" y2="31269"/>
                        <a14:foregroundMark x1="65203" y1="33090" x2="65203" y2="33090"/>
                        <a14:foregroundMark x1="61463" y1="12022" x2="61463" y2="12022"/>
                        <a14:foregroundMark x1="29431" y1="8925" x2="29431" y2="8925"/>
                        <a14:foregroundMark x1="48943" y1="14026" x2="48943" y2="14026"/>
                        <a14:foregroundMark x1="48293" y1="23254" x2="48293" y2="23254"/>
                        <a14:foregroundMark x1="50081" y1="67213" x2="50081" y2="67213"/>
                        <a14:foregroundMark x1="59837" y1="83182" x2="59837" y2="83182"/>
                        <a14:foregroundMark x1="68130" y1="81239" x2="68130" y2="81239"/>
                        <a14:foregroundMark x1="34634" y1="65634" x2="34634" y2="65634"/>
                        <a14:foregroundMark x1="49756" y1="59077" x2="49756" y2="59077"/>
                        <a14:foregroundMark x1="43740" y1="57256" x2="43740" y2="57256"/>
                        <a14:foregroundMark x1="58699" y1="55981" x2="58699" y2="55981"/>
                        <a14:foregroundMark x1="68618" y1="60595" x2="68618" y2="60595"/>
                        <a14:foregroundMark x1="76748" y1="16515" x2="76748" y2="16515"/>
                        <a14:foregroundMark x1="69268" y1="12022" x2="69268" y2="12022"/>
                        <a14:foregroundMark x1="53821" y1="92046" x2="53821" y2="92046"/>
                        <a14:foregroundMark x1="44553" y1="82757" x2="44553" y2="82757"/>
                        <a14:backgroundMark x1="56098" y1="19490" x2="56098" y2="19490"/>
                        <a14:backgroundMark x1="44065" y1="35458" x2="44065" y2="35458"/>
                        <a14:backgroundMark x1="48618" y1="33940" x2="48618" y2="33940"/>
                        <a14:backgroundMark x1="54959" y1="55556" x2="54959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476672"/>
            <a:ext cx="2559326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89425" y="1178803"/>
            <a:ext cx="258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ndara" panose="020E0502030303020204" pitchFamily="34" charset="0"/>
              </a:rPr>
              <a:t>La lauze de couverture</a:t>
            </a:r>
            <a:endParaRPr lang="fr-FR" sz="1600" b="1" dirty="0">
              <a:latin typeface="Candara" panose="020E0502030303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11910" y="2208747"/>
            <a:ext cx="2560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latin typeface="Candara" panose="020E0502030303020204" pitchFamily="34" charset="0"/>
              </a:rPr>
              <a:t>Lo </a:t>
            </a:r>
            <a:r>
              <a:rPr lang="fr-FR" sz="1600" b="1" i="1" dirty="0" err="1" smtClean="0">
                <a:latin typeface="Candara" panose="020E0502030303020204" pitchFamily="34" charset="0"/>
              </a:rPr>
              <a:t>pescou</a:t>
            </a:r>
            <a:r>
              <a:rPr lang="fr-FR" sz="1600" b="1" i="1" dirty="0" smtClean="0">
                <a:latin typeface="Candara" panose="020E0502030303020204" pitchFamily="34" charset="0"/>
              </a:rPr>
              <a:t> </a:t>
            </a:r>
            <a:r>
              <a:rPr lang="fr-FR" sz="1600" b="1" dirty="0" smtClean="0">
                <a:latin typeface="Candara" panose="020E0502030303020204" pitchFamily="34" charset="0"/>
              </a:rPr>
              <a:t>ou </a:t>
            </a:r>
            <a:r>
              <a:rPr lang="fr-FR" sz="1600" b="1" i="1" dirty="0" smtClean="0">
                <a:latin typeface="Candara" panose="020E0502030303020204" pitchFamily="34" charset="0"/>
              </a:rPr>
              <a:t>bouges</a:t>
            </a:r>
            <a:endParaRPr lang="fr-FR" sz="1600" b="1" i="1" dirty="0">
              <a:latin typeface="Candara" panose="020E0502030303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611910" y="4197023"/>
            <a:ext cx="2560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ndara" panose="020E0502030303020204" pitchFamily="34" charset="0"/>
              </a:rPr>
              <a:t>Le croisillon de bois</a:t>
            </a:r>
            <a:endParaRPr lang="fr-FR" sz="1600" b="1" dirty="0">
              <a:latin typeface="Candara" panose="020E0502030303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611910" y="5877522"/>
            <a:ext cx="170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ndara" panose="020E0502030303020204" pitchFamily="34" charset="0"/>
              </a:rPr>
              <a:t>La lauze de base</a:t>
            </a:r>
            <a:endParaRPr lang="fr-FR" sz="1600" b="1" dirty="0">
              <a:latin typeface="Candara" panose="020E0502030303020204" pitchFamily="34" charset="0"/>
            </a:endParaRPr>
          </a:p>
        </p:txBody>
      </p:sp>
      <p:sp>
        <p:nvSpPr>
          <p:cNvPr id="9" name="Accolade ouvrante 8"/>
          <p:cNvSpPr/>
          <p:nvPr/>
        </p:nvSpPr>
        <p:spPr>
          <a:xfrm>
            <a:off x="3138316" y="3165029"/>
            <a:ext cx="197224" cy="2402541"/>
          </a:xfrm>
          <a:prstGeom prst="leftBrac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 b="1">
              <a:latin typeface="Candara" panose="020E0502030303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9552" y="4149080"/>
            <a:ext cx="241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>
                <a:latin typeface="Candara" panose="020E0502030303020204" pitchFamily="34" charset="0"/>
              </a:rPr>
              <a:t>Le tronc de châtaignier</a:t>
            </a:r>
            <a:endParaRPr lang="fr-FR" sz="1600" b="1" dirty="0">
              <a:latin typeface="Candara" panose="020E0502030303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84" y="61555"/>
            <a:ext cx="5020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latin typeface="Candara" panose="020E0502030303020204" pitchFamily="34" charset="0"/>
              </a:rPr>
              <a:t>Les éléments </a:t>
            </a:r>
            <a:r>
              <a:rPr lang="fr-FR" sz="2800" b="1" dirty="0" smtClean="0">
                <a:latin typeface="Candara" panose="020E0502030303020204" pitchFamily="34" charset="0"/>
              </a:rPr>
              <a:t>de la ruche-tronc</a:t>
            </a:r>
            <a:endParaRPr lang="fr-FR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5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429" y="0"/>
            <a:ext cx="9143521" cy="646331"/>
          </a:xfrm>
          <a:prstGeom prst="rect">
            <a:avLst/>
          </a:prstGeom>
          <a:solidFill>
            <a:srgbClr val="793905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3137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908720"/>
            <a:ext cx="7435004" cy="65977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84" y="61555"/>
            <a:ext cx="5163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latin typeface="Candara" panose="020E0502030303020204" pitchFamily="34" charset="0"/>
              </a:rPr>
              <a:t>L’agencement du rucher-troncs</a:t>
            </a:r>
            <a:endParaRPr lang="fr-FR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6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ehebel-peron\Pictures\Pro\Ruches\RT\La_roquette\recolte_sept2012\IMG_648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37" y="649187"/>
            <a:ext cx="4625808" cy="3145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ehebel-peron\Pictures\Pro\Ruches\RT\La_roquette\recolte_sept2012\IMG_648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16552"/>
            <a:ext cx="4619302" cy="314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607" y="646331"/>
            <a:ext cx="4557905" cy="31439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608" y="3716552"/>
            <a:ext cx="4553968" cy="314096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0"/>
            <a:ext cx="9143521" cy="646331"/>
          </a:xfrm>
          <a:prstGeom prst="rect">
            <a:avLst/>
          </a:prstGeom>
          <a:solidFill>
            <a:srgbClr val="793905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r"/>
            <a:endParaRPr lang="fr-FR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84" y="61555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latin typeface="Candara" panose="020E0502030303020204" pitchFamily="34" charset="0"/>
              </a:rPr>
              <a:t>La récolte</a:t>
            </a:r>
            <a:endParaRPr lang="fr-FR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16915</TotalTime>
  <Words>1672</Words>
  <Application>Microsoft Office PowerPoint</Application>
  <PresentationFormat>Affichage à l'écran (4:3)</PresentationFormat>
  <Paragraphs>396</Paragraphs>
  <Slides>23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lehebel-peron</dc:creator>
  <cp:lastModifiedBy>Anna</cp:lastModifiedBy>
  <cp:revision>1231</cp:revision>
  <dcterms:created xsi:type="dcterms:W3CDTF">2012-01-06T08:59:35Z</dcterms:created>
  <dcterms:modified xsi:type="dcterms:W3CDTF">2017-11-15T09:44:00Z</dcterms:modified>
</cp:coreProperties>
</file>