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14B"/>
    <a:srgbClr val="F6C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55655" autoAdjust="0"/>
  </p:normalViewPr>
  <p:slideViewPr>
    <p:cSldViewPr snapToGrid="0">
      <p:cViewPr varScale="1">
        <p:scale>
          <a:sx n="38" d="100"/>
          <a:sy n="38" d="100"/>
        </p:scale>
        <p:origin x="169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524F-7C7B-4E8E-A0FB-29DFBA97A261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40F12-2387-43D5-A975-20605EA9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2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introduce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self for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features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BeeWood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 </a:t>
            </a:r>
            <a:r>
              <a:rPr lang="fr-FR" baseline="0" dirty="0" err="1" smtClean="0"/>
              <a:t>am</a:t>
            </a:r>
            <a:r>
              <a:rPr lang="fr-FR" baseline="0" dirty="0" smtClean="0"/>
              <a:t> an </a:t>
            </a:r>
            <a:r>
              <a:rPr lang="fr-FR" b="1" baseline="0" dirty="0" err="1" smtClean="0"/>
              <a:t>engineer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from</a:t>
            </a:r>
            <a:r>
              <a:rPr lang="fr-FR" b="1" baseline="0" dirty="0" smtClean="0"/>
              <a:t> a French </a:t>
            </a:r>
            <a:r>
              <a:rPr lang="fr-FR" b="1" baseline="0" dirty="0" err="1" smtClean="0"/>
              <a:t>school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got</a:t>
            </a:r>
            <a:r>
              <a:rPr lang="fr-FR" baseline="0" dirty="0" smtClean="0"/>
              <a:t> </a:t>
            </a:r>
            <a:r>
              <a:rPr lang="fr-FR" b="1" baseline="0" dirty="0" err="1" smtClean="0"/>
              <a:t>specialised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wood</a:t>
            </a:r>
            <a:r>
              <a:rPr lang="fr-FR" b="1" baseline="0" dirty="0" smtClean="0"/>
              <a:t> sciences in </a:t>
            </a:r>
            <a:r>
              <a:rPr lang="fr-FR" b="1" baseline="0" dirty="0" err="1" smtClean="0"/>
              <a:t>different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universities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especially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auckland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univ</a:t>
            </a:r>
            <a:r>
              <a:rPr lang="fr-FR" baseline="0" dirty="0" smtClean="0"/>
              <a:t>., Aalto </a:t>
            </a:r>
            <a:r>
              <a:rPr lang="fr-FR" baseline="0" dirty="0" err="1" smtClean="0"/>
              <a:t>univ</a:t>
            </a:r>
            <a:r>
              <a:rPr lang="fr-FR" baseline="0" dirty="0" smtClean="0"/>
              <a:t>, and arts et </a:t>
            </a:r>
            <a:r>
              <a:rPr lang="fr-FR" baseline="0" dirty="0" err="1" smtClean="0"/>
              <a:t>metiers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paristech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PhD about </a:t>
            </a:r>
            <a:r>
              <a:rPr lang="fr-FR" baseline="0" dirty="0" err="1" smtClean="0"/>
              <a:t>wood</a:t>
            </a:r>
            <a:r>
              <a:rPr lang="fr-FR" baseline="0" dirty="0" smtClean="0"/>
              <a:t> peeling. </a:t>
            </a:r>
          </a:p>
          <a:p>
            <a:r>
              <a:rPr lang="fr-FR" b="1" baseline="0" dirty="0" smtClean="0"/>
              <a:t>And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 a </a:t>
            </a:r>
            <a:r>
              <a:rPr lang="fr-FR" baseline="0" dirty="0" err="1" smtClean="0"/>
              <a:t>beekeeper</a:t>
            </a:r>
            <a:r>
              <a:rPr lang="fr-FR" baseline="0" dirty="0" smtClean="0"/>
              <a:t> </a:t>
            </a:r>
            <a:r>
              <a:rPr lang="fr-FR" b="1" baseline="0" dirty="0" err="1" smtClean="0"/>
              <a:t>because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after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my</a:t>
            </a:r>
            <a:r>
              <a:rPr lang="fr-FR" b="1" baseline="0" dirty="0" smtClean="0"/>
              <a:t> PhD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I </a:t>
            </a:r>
            <a:r>
              <a:rPr lang="fr-FR" b="1" baseline="0" dirty="0" err="1" smtClean="0"/>
              <a:t>completed</a:t>
            </a:r>
            <a:r>
              <a:rPr lang="fr-FR" b="1" baseline="0" dirty="0" smtClean="0"/>
              <a:t> a one-</a:t>
            </a:r>
            <a:r>
              <a:rPr lang="fr-FR" b="1" baseline="0" dirty="0" err="1" smtClean="0"/>
              <a:t>year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degree</a:t>
            </a:r>
            <a:r>
              <a:rPr lang="fr-FR" b="1" baseline="0" dirty="0" smtClean="0"/>
              <a:t>  </a:t>
            </a:r>
            <a:r>
              <a:rPr lang="fr-FR" baseline="0" dirty="0" smtClean="0"/>
              <a:t>in agriculture and </a:t>
            </a:r>
            <a:r>
              <a:rPr lang="fr-FR" b="1" baseline="0" dirty="0" err="1" smtClean="0"/>
              <a:t>worked</a:t>
            </a:r>
            <a:r>
              <a:rPr lang="fr-FR" b="1" baseline="0" dirty="0" smtClean="0"/>
              <a:t> for 2 </a:t>
            </a:r>
            <a:r>
              <a:rPr lang="fr-FR" b="1" baseline="0" dirty="0" err="1" smtClean="0"/>
              <a:t>years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with</a:t>
            </a:r>
            <a:r>
              <a:rPr lang="fr-FR" b="1" baseline="0" dirty="0" smtClean="0"/>
              <a:t> a </a:t>
            </a:r>
            <a:r>
              <a:rPr lang="fr-FR" b="1" baseline="0" dirty="0" err="1" smtClean="0"/>
              <a:t>beekeeper</a:t>
            </a:r>
            <a:r>
              <a:rPr lang="fr-FR" b="1" baseline="0" dirty="0" smtClean="0"/>
              <a:t> in </a:t>
            </a:r>
            <a:r>
              <a:rPr lang="fr-FR" b="1" baseline="0" dirty="0" err="1" smtClean="0"/>
              <a:t>his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own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farm</a:t>
            </a:r>
            <a:r>
              <a:rPr lang="fr-FR" b="1" baseline="0" dirty="0" smtClean="0"/>
              <a:t>.</a:t>
            </a:r>
          </a:p>
          <a:p>
            <a:r>
              <a:rPr lang="fr-FR" baseline="0" dirty="0" smtClean="0"/>
              <a:t>I </a:t>
            </a:r>
            <a:r>
              <a:rPr lang="fr-FR" baseline="0" dirty="0" err="1" smtClean="0"/>
              <a:t>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="1" baseline="0" dirty="0" smtClean="0"/>
              <a:t>a </a:t>
            </a:r>
            <a:r>
              <a:rPr lang="fr-FR" b="1" baseline="0" dirty="0" err="1" smtClean="0"/>
              <a:t>post-doctoral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 have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deals </a:t>
            </a:r>
            <a:r>
              <a:rPr lang="fr-FR" baseline="0" dirty="0" err="1" smtClean="0"/>
              <a:t>logically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="1" baseline="0" dirty="0" smtClean="0"/>
              <a:t>interaction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="1" baseline="0" dirty="0" err="1" smtClean="0"/>
              <a:t>wood</a:t>
            </a:r>
            <a:r>
              <a:rPr lang="fr-FR" b="1" baseline="0" dirty="0" smtClean="0"/>
              <a:t>  </a:t>
            </a:r>
            <a:r>
              <a:rPr lang="fr-FR" b="1" baseline="0" dirty="0" err="1" smtClean="0"/>
              <a:t>material</a:t>
            </a:r>
            <a:r>
              <a:rPr lang="fr-FR" b="1" baseline="0" dirty="0" smtClean="0"/>
              <a:t> for the </a:t>
            </a:r>
            <a:r>
              <a:rPr lang="fr-FR" b="1" baseline="0" dirty="0" err="1" smtClean="0"/>
              <a:t>hives</a:t>
            </a:r>
            <a:r>
              <a:rPr lang="fr-FR" b="1" baseline="0" dirty="0" smtClean="0"/>
              <a:t> and the </a:t>
            </a:r>
            <a:r>
              <a:rPr lang="fr-FR" b="1" baseline="0" dirty="0" err="1" smtClean="0"/>
              <a:t>domestic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bee</a:t>
            </a:r>
            <a:r>
              <a:rPr lang="fr-FR" b="1" baseline="0" dirty="0" smtClean="0"/>
              <a:t> colonies</a:t>
            </a:r>
          </a:p>
          <a:p>
            <a:r>
              <a:rPr lang="fr-FR" b="0" baseline="0" dirty="0" smtClean="0"/>
              <a:t>This </a:t>
            </a:r>
            <a:r>
              <a:rPr lang="fr-FR" b="0" baseline="0" dirty="0" err="1" smtClean="0"/>
              <a:t>project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features</a:t>
            </a:r>
            <a:r>
              <a:rPr lang="fr-FR" b="0" baseline="0" dirty="0" smtClean="0"/>
              <a:t> </a:t>
            </a:r>
            <a:r>
              <a:rPr lang="fr-FR" b="1" baseline="0" dirty="0" err="1" smtClean="0"/>
              <a:t>strong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multidisciplinary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approach</a:t>
            </a:r>
            <a:r>
              <a:rPr lang="fr-FR" b="1" baseline="0" dirty="0" smtClean="0"/>
              <a:t> </a:t>
            </a:r>
            <a:r>
              <a:rPr lang="fr-FR" b="0" baseline="0" dirty="0" smtClean="0"/>
              <a:t>: </a:t>
            </a:r>
            <a:r>
              <a:rPr lang="fr-FR" b="0" baseline="0" dirty="0" err="1" smtClean="0"/>
              <a:t>apidology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wood</a:t>
            </a:r>
            <a:r>
              <a:rPr lang="fr-FR" b="0" baseline="0" dirty="0" smtClean="0"/>
              <a:t> sciences, and </a:t>
            </a:r>
            <a:r>
              <a:rPr lang="fr-FR" b="0" baseline="0" dirty="0" err="1" smtClean="0"/>
              <a:t>anthropology</a:t>
            </a:r>
            <a:r>
              <a:rPr lang="fr-FR" b="0" baseline="0" dirty="0" smtClean="0"/>
              <a:t>; </a:t>
            </a:r>
            <a:r>
              <a:rPr lang="fr-FR" b="1" baseline="0" dirty="0" err="1" smtClean="0"/>
              <a:t>practical</a:t>
            </a:r>
            <a:r>
              <a:rPr lang="fr-FR" b="1" baseline="0" dirty="0" smtClean="0"/>
              <a:t> </a:t>
            </a:r>
            <a:r>
              <a:rPr lang="fr-FR" b="0" baseline="0" dirty="0" smtClean="0"/>
              <a:t>(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build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own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hives</a:t>
            </a:r>
            <a:r>
              <a:rPr lang="fr-FR" b="0" baseline="0" dirty="0" smtClean="0"/>
              <a:t>, and </a:t>
            </a:r>
            <a:r>
              <a:rPr lang="fr-FR" b="0" baseline="0" dirty="0" err="1" smtClean="0"/>
              <a:t>grow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swarms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helped</a:t>
            </a:r>
            <a:r>
              <a:rPr lang="fr-FR" b="0" baseline="0" dirty="0" smtClean="0"/>
              <a:t> by </a:t>
            </a:r>
            <a:r>
              <a:rPr lang="fr-FR" b="0" baseline="0" dirty="0" err="1" smtClean="0"/>
              <a:t>professional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beekeeper</a:t>
            </a:r>
            <a:r>
              <a:rPr lang="fr-FR" b="0" baseline="0" dirty="0" smtClean="0"/>
              <a:t>) and </a:t>
            </a:r>
            <a:r>
              <a:rPr lang="fr-FR" b="0" baseline="0" dirty="0" err="1" smtClean="0"/>
              <a:t>experimental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studies</a:t>
            </a:r>
            <a:r>
              <a:rPr lang="fr-FR" b="0" baseline="0" dirty="0" smtClean="0"/>
              <a:t>. The </a:t>
            </a:r>
            <a:r>
              <a:rPr lang="fr-FR" b="0" baseline="0" dirty="0" err="1" smtClean="0"/>
              <a:t>project</a:t>
            </a:r>
            <a:r>
              <a:rPr lang="fr-FR" b="0" baseline="0" dirty="0" smtClean="0"/>
              <a:t> has </a:t>
            </a:r>
            <a:r>
              <a:rPr lang="fr-FR" b="0" baseline="0" dirty="0" err="1" smtClean="0"/>
              <a:t>started</a:t>
            </a:r>
            <a:r>
              <a:rPr lang="fr-FR" b="0" baseline="0" dirty="0" smtClean="0"/>
              <a:t> in last sept for 2,5 </a:t>
            </a:r>
            <a:r>
              <a:rPr lang="fr-FR" b="0" baseline="0" dirty="0" err="1" smtClean="0"/>
              <a:t>years</a:t>
            </a:r>
            <a:r>
              <a:rPr lang="fr-FR" b="0" baseline="0" dirty="0" smtClean="0"/>
              <a:t> as I </a:t>
            </a:r>
            <a:r>
              <a:rPr lang="fr-FR" b="0" baseline="0" dirty="0" err="1" smtClean="0"/>
              <a:t>still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work</a:t>
            </a:r>
            <a:r>
              <a:rPr lang="fr-FR" b="0" baseline="0" dirty="0" smtClean="0"/>
              <a:t> part-time as a </a:t>
            </a:r>
            <a:r>
              <a:rPr lang="fr-FR" b="0" baseline="0" dirty="0" err="1" smtClean="0"/>
              <a:t>beekeeper</a:t>
            </a:r>
            <a:r>
              <a:rPr lang="fr-FR" b="0" baseline="0" dirty="0" smtClean="0"/>
              <a:t>. And I </a:t>
            </a:r>
            <a:r>
              <a:rPr lang="fr-FR" b="0" baseline="0" dirty="0" err="1" smtClean="0"/>
              <a:t>work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colleagues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these</a:t>
            </a:r>
            <a:r>
              <a:rPr lang="fr-FR" b="0" baseline="0" dirty="0" smtClean="0"/>
              <a:t> institutions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montpellier</a:t>
            </a:r>
            <a:r>
              <a:rPr lang="fr-FR" b="0" baseline="0" dirty="0" smtClean="0"/>
              <a:t>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I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explain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you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later</a:t>
            </a:r>
            <a:r>
              <a:rPr lang="fr-FR" b="0" baseline="0" dirty="0" smtClean="0"/>
              <a:t> in the discussion; but </a:t>
            </a:r>
            <a:r>
              <a:rPr lang="fr-FR" b="0" baseline="0" dirty="0" err="1" smtClean="0"/>
              <a:t>what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important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remember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multidisciplinary</a:t>
            </a:r>
            <a:endParaRPr lang="fr-FR" b="0" baseline="0" dirty="0" smtClean="0"/>
          </a:p>
          <a:p>
            <a:endParaRPr lang="fr-FR" b="0" baseline="0" dirty="0" smtClean="0"/>
          </a:p>
          <a:p>
            <a:r>
              <a:rPr lang="fr-FR" b="0" baseline="0" dirty="0" smtClean="0"/>
              <a:t>Ou logique </a:t>
            </a:r>
            <a:r>
              <a:rPr lang="fr-FR" b="0" baseline="0" dirty="0" err="1" smtClean="0"/>
              <a:t>etablissement</a:t>
            </a:r>
            <a:r>
              <a:rPr lang="fr-FR" b="0" baseline="0" dirty="0" smtClean="0"/>
              <a:t>/ ou logique laboratoire</a:t>
            </a:r>
          </a:p>
          <a:p>
            <a:r>
              <a:rPr lang="fr-FR" b="0" baseline="0" dirty="0" smtClean="0"/>
              <a:t>Pas de euh….</a:t>
            </a:r>
          </a:p>
          <a:p>
            <a:endParaRPr lang="fr-FR" b="0" baseline="0" dirty="0" smtClean="0"/>
          </a:p>
          <a:p>
            <a:r>
              <a:rPr lang="fr-FR" b="0" baseline="0" dirty="0" err="1" smtClean="0"/>
              <a:t>Funded</a:t>
            </a:r>
            <a:r>
              <a:rPr lang="fr-FR" b="0" baseline="0" dirty="0" smtClean="0"/>
              <a:t> by </a:t>
            </a:r>
            <a:r>
              <a:rPr lang="fr-FR" b="0" baseline="0" dirty="0" err="1" smtClean="0"/>
              <a:t>labex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numev</a:t>
            </a:r>
            <a:r>
              <a:rPr lang="fr-FR" b="0" baseline="0" dirty="0" smtClean="0"/>
              <a:t>, to </a:t>
            </a:r>
            <a:r>
              <a:rPr lang="fr-FR" b="0" baseline="0" dirty="0" err="1" smtClean="0"/>
              <a:t>federe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around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numerique</a:t>
            </a:r>
            <a:r>
              <a:rPr lang="fr-FR" b="0" baseline="0" dirty="0" smtClean="0"/>
              <a:t> pour l’</a:t>
            </a:r>
            <a:r>
              <a:rPr lang="fr-FR" b="0" baseline="0" dirty="0" err="1" smtClean="0"/>
              <a:t>environnment</a:t>
            </a:r>
            <a:r>
              <a:rPr lang="fr-FR" b="0" baseline="0" dirty="0" smtClean="0"/>
              <a:t> et le vivant, </a:t>
            </a:r>
            <a:r>
              <a:rPr lang="fr-FR" b="0" baseline="0" dirty="0" err="1" smtClean="0"/>
              <a:t>differents</a:t>
            </a:r>
            <a:r>
              <a:rPr lang="fr-FR" b="0" baseline="0" dirty="0" smtClean="0"/>
              <a:t> laboratoires</a:t>
            </a:r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F12-2387-43D5-A975-20605EA99E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50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="1" baseline="0" dirty="0" smtClean="0"/>
              <a:t>investigations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carry out are </a:t>
            </a:r>
            <a:r>
              <a:rPr lang="fr-FR" baseline="0" dirty="0" err="1" smtClean="0"/>
              <a:t>aimed</a:t>
            </a:r>
            <a:r>
              <a:rPr lang="fr-FR" baseline="0" dirty="0" smtClean="0"/>
              <a:t> at 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3 </a:t>
            </a:r>
            <a:r>
              <a:rPr lang="fr-FR" baseline="0" dirty="0" err="1" smtClean="0"/>
              <a:t>hypothesis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involving</a:t>
            </a:r>
            <a:r>
              <a:rPr lang="fr-FR" baseline="0" dirty="0" smtClean="0"/>
              <a:t> </a:t>
            </a:r>
            <a:r>
              <a:rPr lang="fr-FR" b="1" baseline="0" dirty="0" err="1" smtClean="0"/>
              <a:t>various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methods</a:t>
            </a:r>
            <a:r>
              <a:rPr lang="fr-FR" b="1" baseline="0" dirty="0" smtClean="0"/>
              <a:t> </a:t>
            </a:r>
            <a:endParaRPr lang="fr-FR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beekeeping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baseline="0" dirty="0" smtClean="0"/>
              <a:t> in</a:t>
            </a:r>
            <a:r>
              <a:rPr lang="fr-FR" dirty="0" smtClean="0"/>
              <a:t> </a:t>
            </a:r>
            <a:r>
              <a:rPr lang="fr-FR" dirty="0" err="1" smtClean="0"/>
              <a:t>chestnut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varroa mites are </a:t>
            </a:r>
            <a:r>
              <a:rPr lang="fr-FR" dirty="0" err="1" smtClean="0"/>
              <a:t>repulsed</a:t>
            </a:r>
            <a:r>
              <a:rPr lang="fr-FR" dirty="0" smtClean="0"/>
              <a:t> by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chestnut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in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for spiders</a:t>
            </a:r>
            <a:r>
              <a:rPr lang="fr-FR" dirty="0" smtClean="0"/>
              <a:t> (</a:t>
            </a:r>
            <a:r>
              <a:rPr lang="fr-FR" dirty="0" err="1" smtClean="0"/>
              <a:t>experimentations</a:t>
            </a:r>
            <a:r>
              <a:rPr lang="fr-FR" dirty="0" smtClean="0"/>
              <a:t> in vivo by </a:t>
            </a:r>
            <a:r>
              <a:rPr lang="fr-FR" dirty="0" err="1" smtClean="0"/>
              <a:t>comparing</a:t>
            </a:r>
            <a:r>
              <a:rPr lang="fr-FR" baseline="0" dirty="0" smtClean="0"/>
              <a:t> varroa </a:t>
            </a:r>
            <a:r>
              <a:rPr lang="fr-FR" baseline="0" dirty="0" err="1" smtClean="0"/>
              <a:t>counting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chestnut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vs </a:t>
            </a:r>
            <a:r>
              <a:rPr lang="fr-FR" baseline="0" dirty="0" err="1" smtClean="0"/>
              <a:t>spruce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homogeneous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swarms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sister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queenbee</a:t>
            </a:r>
            <a:r>
              <a:rPr lang="fr-FR" baseline="0" dirty="0" smtClean="0"/>
              <a:t>)</a:t>
            </a:r>
            <a:r>
              <a:rPr lang="fr-FR" dirty="0" smtClean="0"/>
              <a:t>/ and in vitro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electroantenogramm</a:t>
            </a:r>
            <a:r>
              <a:rPr lang="fr-FR" baseline="0" dirty="0" smtClean="0"/>
              <a:t> on varroa in contact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chestnut</a:t>
            </a:r>
            <a:r>
              <a:rPr lang="fr-FR" baseline="0" dirty="0" smtClean="0"/>
              <a:t> extractives – to come</a:t>
            </a:r>
            <a:r>
              <a:rPr lang="fr-FR" dirty="0" smtClean="0"/>
              <a:t>);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observation of</a:t>
            </a:r>
            <a:r>
              <a:rPr lang="fr-FR" baseline="0" dirty="0" smtClean="0"/>
              <a:t> spiders (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reproductible via la mise en place d’un artefact)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</a:t>
            </a:r>
            <a:r>
              <a:rPr lang="fr-FR" dirty="0" err="1" smtClean="0"/>
              <a:t>Comparing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hygrothermal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climate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vs </a:t>
            </a:r>
            <a:r>
              <a:rPr lang="fr-FR" baseline="0" dirty="0" err="1" smtClean="0"/>
              <a:t>polystyrene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regarding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of the colonies in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humidity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how the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born,when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worked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Finland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apiary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polystyrene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 packaging </a:t>
            </a:r>
            <a:r>
              <a:rPr lang="fr-FR" baseline="0" dirty="0" err="1" smtClean="0"/>
              <a:t>company</a:t>
            </a:r>
            <a:r>
              <a:rPr lang="fr-FR" baseline="0" dirty="0" smtClean="0"/>
              <a:t> ) </a:t>
            </a:r>
            <a:r>
              <a:rPr lang="fr-FR" dirty="0" smtClean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</a:t>
            </a:r>
            <a:r>
              <a:rPr lang="fr-FR" dirty="0" err="1" smtClean="0"/>
              <a:t>Beekeepers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rely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suppliers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concerning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noticed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over the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significance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played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hives</a:t>
            </a:r>
            <a:r>
              <a:rPr lang="fr-FR" baseline="0" dirty="0" smtClean="0"/>
              <a:t> on the colonies (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studied</a:t>
            </a:r>
            <a:r>
              <a:rPr lang="fr-FR" baseline="0" dirty="0" smtClean="0"/>
              <a:t> by a master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agronomy</a:t>
            </a:r>
            <a:r>
              <a:rPr lang="fr-FR" baseline="0" dirty="0" smtClean="0"/>
              <a:t>/</a:t>
            </a:r>
            <a:r>
              <a:rPr lang="fr-FR" baseline="0" dirty="0" err="1" smtClean="0"/>
              <a:t>beekeeper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qualitative and quantitative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F12-2387-43D5-A975-20605EA99E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4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As a </a:t>
            </a:r>
            <a:r>
              <a:rPr lang="fr-FR" baseline="0" dirty="0" err="1" smtClean="0"/>
              <a:t>little</a:t>
            </a:r>
            <a:r>
              <a:rPr lang="fr-FR" baseline="0" dirty="0" smtClean="0"/>
              <a:t> story, </a:t>
            </a:r>
            <a:r>
              <a:rPr lang="fr-FR" baseline="0" dirty="0" err="1" smtClean="0"/>
              <a:t>canguihem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explains</a:t>
            </a:r>
            <a:r>
              <a:rPr lang="fr-FR" baseline="0" dirty="0" smtClean="0"/>
              <a:t> in </a:t>
            </a:r>
            <a:r>
              <a:rPr lang="fr-FR" u="sng" baseline="0" dirty="0" smtClean="0"/>
              <a:t>La connaissance de la vie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teh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word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cell</a:t>
            </a:r>
            <a:r>
              <a:rPr lang="fr-FR" u="none" baseline="0" dirty="0" smtClean="0"/>
              <a:t> for </a:t>
            </a:r>
            <a:r>
              <a:rPr lang="fr-FR" u="none" baseline="0" dirty="0" err="1" smtClean="0"/>
              <a:t>wood</a:t>
            </a:r>
            <a:r>
              <a:rPr lang="fr-FR" u="none" baseline="0" dirty="0" smtClean="0"/>
              <a:t> come </a:t>
            </a:r>
            <a:r>
              <a:rPr lang="fr-FR" u="none" baseline="0" dirty="0" err="1" smtClean="0"/>
              <a:t>from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hives</a:t>
            </a:r>
            <a:r>
              <a:rPr lang="fr-FR" u="none" baseline="0" dirty="0" smtClean="0"/>
              <a:t>. The interaction </a:t>
            </a:r>
            <a:r>
              <a:rPr lang="fr-FR" u="none" baseline="0" dirty="0" err="1" smtClean="0"/>
              <a:t>wood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material</a:t>
            </a:r>
            <a:r>
              <a:rPr lang="fr-FR" u="none" baseline="0" dirty="0" smtClean="0"/>
              <a:t>/ </a:t>
            </a:r>
            <a:r>
              <a:rPr lang="fr-FR" u="none" baseline="0" dirty="0" err="1" smtClean="0"/>
              <a:t>beehives</a:t>
            </a:r>
            <a:r>
              <a:rPr lang="fr-FR" u="none" baseline="0" dirty="0" smtClean="0"/>
              <a:t> has </a:t>
            </a:r>
            <a:r>
              <a:rPr lang="fr-FR" u="none" baseline="0" dirty="0" err="1" smtClean="0"/>
              <a:t>then</a:t>
            </a:r>
            <a:r>
              <a:rPr lang="fr-FR" u="none" baseline="0" dirty="0" smtClean="0"/>
              <a:t>  </a:t>
            </a:r>
            <a:r>
              <a:rPr lang="fr-FR" u="none" baseline="0" dirty="0" err="1" smtClean="0"/>
              <a:t>already</a:t>
            </a:r>
            <a:r>
              <a:rPr lang="fr-FR" u="none" baseline="0" dirty="0" smtClean="0"/>
              <a:t> been made for a long time (1667) and </a:t>
            </a:r>
            <a:r>
              <a:rPr lang="fr-FR" u="none" baseline="0" dirty="0" err="1" smtClean="0"/>
              <a:t>reflects</a:t>
            </a:r>
            <a:r>
              <a:rPr lang="fr-FR" u="none" baseline="0" dirty="0" smtClean="0"/>
              <a:t> in the </a:t>
            </a:r>
            <a:r>
              <a:rPr lang="fr-FR" u="none" baseline="0" dirty="0" err="1" smtClean="0"/>
              <a:t>choice</a:t>
            </a:r>
            <a:r>
              <a:rPr lang="fr-FR" u="none" baseline="0" dirty="0" smtClean="0"/>
              <a:t> of the </a:t>
            </a:r>
            <a:r>
              <a:rPr lang="fr-FR" u="none" baseline="0" dirty="0" err="1" smtClean="0"/>
              <a:t>vocabulary</a:t>
            </a:r>
            <a:endParaRPr lang="fr-FR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u="none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F12-2387-43D5-A975-20605EA99E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03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9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5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00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9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18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1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4B98-6288-4ADA-A530-69B125B96249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316A-5FAD-4A98-AAE3-47E78DBCB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304800" y="1129696"/>
            <a:ext cx="4352365" cy="3816975"/>
            <a:chOff x="304800" y="1005004"/>
            <a:chExt cx="4352365" cy="3816975"/>
          </a:xfrm>
        </p:grpSpPr>
        <p:pic>
          <p:nvPicPr>
            <p:cNvPr id="4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036" y="2190899"/>
              <a:ext cx="2089478" cy="58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153" y="1005004"/>
              <a:ext cx="1225012" cy="10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005004"/>
              <a:ext cx="982628" cy="104498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044" y="1318488"/>
              <a:ext cx="1791825" cy="603796"/>
            </a:xfrm>
            <a:prstGeom prst="rect">
              <a:avLst/>
            </a:prstGeom>
          </p:spPr>
        </p:pic>
        <p:pic>
          <p:nvPicPr>
            <p:cNvPr id="9" name="Kuva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9" r="4813"/>
            <a:stretch>
              <a:fillRect/>
            </a:stretch>
          </p:blipFill>
          <p:spPr bwMode="auto">
            <a:xfrm>
              <a:off x="2555036" y="2722634"/>
              <a:ext cx="1946968" cy="209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www.rsc.org/ej/SM/2011/c0sm00142b/c0sm00142b-f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60" y="2296439"/>
              <a:ext cx="1795528" cy="223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1191320" y="923171"/>
            <a:ext cx="27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Wood Sciences</a:t>
            </a:r>
            <a:endParaRPr lang="fr-FR" sz="28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r="6175" b="26176"/>
          <a:stretch/>
        </p:blipFill>
        <p:spPr>
          <a:xfrm>
            <a:off x="5338594" y="1584793"/>
            <a:ext cx="3101304" cy="2933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50635" y="919356"/>
            <a:ext cx="27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Beekeeping</a:t>
            </a:r>
            <a:endParaRPr lang="fr-FR" sz="2800" dirty="0"/>
          </a:p>
        </p:txBody>
      </p:sp>
      <p:sp>
        <p:nvSpPr>
          <p:cNvPr id="27" name="AutoShape 6" descr="Résultats de recherche d'images pour « cirad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8" descr="Résultats de recherche d'images pour « cefe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1" name="Groupe 60"/>
          <p:cNvGrpSpPr/>
          <p:nvPr/>
        </p:nvGrpSpPr>
        <p:grpSpPr>
          <a:xfrm>
            <a:off x="26579" y="0"/>
            <a:ext cx="9869326" cy="6307937"/>
            <a:chOff x="26579" y="0"/>
            <a:chExt cx="9869326" cy="6307937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25" r="32087" b="31941"/>
            <a:stretch/>
          </p:blipFill>
          <p:spPr>
            <a:xfrm>
              <a:off x="2965155" y="1442576"/>
              <a:ext cx="4648551" cy="4865361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6579" y="0"/>
              <a:ext cx="9869326" cy="954107"/>
            </a:xfrm>
            <a:prstGeom prst="rect">
              <a:avLst/>
            </a:prstGeom>
            <a:solidFill>
              <a:srgbClr val="F6CC1A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Beekeepers, bees and beehives. </a:t>
              </a:r>
            </a:p>
            <a:p>
              <a:pPr algn="ctr"/>
              <a:r>
                <a:rPr lang="en-US" sz="2800" dirty="0" smtClean="0"/>
                <a:t>Investigating </a:t>
              </a:r>
              <a:r>
                <a:rPr lang="en-US" sz="2800" dirty="0"/>
                <a:t>the third party: wood </a:t>
              </a:r>
              <a:r>
                <a:rPr lang="en-US" sz="2800" dirty="0" smtClean="0"/>
                <a:t>material </a:t>
              </a:r>
              <a:r>
                <a:rPr lang="en-US" sz="2800" dirty="0"/>
                <a:t>for beehives.</a:t>
              </a:r>
              <a:endParaRPr lang="fr-FR" sz="2800" dirty="0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4814" y="1671263"/>
            <a:ext cx="1223424" cy="141074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6579" y="5554745"/>
            <a:ext cx="304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Start :sept. 2016</a:t>
            </a:r>
          </a:p>
          <a:p>
            <a:r>
              <a:rPr lang="fr-FR" sz="2400" dirty="0" smtClean="0"/>
              <a:t>Duration : 30 </a:t>
            </a:r>
            <a:r>
              <a:rPr lang="fr-FR" sz="2400" dirty="0" err="1" smtClean="0"/>
              <a:t>months</a:t>
            </a:r>
            <a:endParaRPr lang="fr-FR" sz="2400" dirty="0" smtClean="0"/>
          </a:p>
          <a:p>
            <a:r>
              <a:rPr lang="fr-FR" sz="2400" dirty="0" smtClean="0"/>
              <a:t>Budget : 120 000 €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455700" y="2128021"/>
            <a:ext cx="7697444" cy="4369287"/>
            <a:chOff x="455700" y="2128021"/>
            <a:chExt cx="7697444" cy="4369287"/>
          </a:xfrm>
        </p:grpSpPr>
        <p:sp>
          <p:nvSpPr>
            <p:cNvPr id="39" name="Forme libre 38"/>
            <p:cNvSpPr/>
            <p:nvPr/>
          </p:nvSpPr>
          <p:spPr>
            <a:xfrm>
              <a:off x="3618003" y="4389755"/>
              <a:ext cx="1700259" cy="499010"/>
            </a:xfrm>
            <a:custGeom>
              <a:avLst/>
              <a:gdLst>
                <a:gd name="connsiteX0" fmla="*/ 0 w 1075765"/>
                <a:gd name="connsiteY0" fmla="*/ 131483 h 298824"/>
                <a:gd name="connsiteX1" fmla="*/ 627530 w 1075765"/>
                <a:gd name="connsiteY1" fmla="*/ 0 h 298824"/>
                <a:gd name="connsiteX2" fmla="*/ 1075765 w 1075765"/>
                <a:gd name="connsiteY2" fmla="*/ 137459 h 298824"/>
                <a:gd name="connsiteX3" fmla="*/ 484094 w 1075765"/>
                <a:gd name="connsiteY3" fmla="*/ 298824 h 298824"/>
                <a:gd name="connsiteX4" fmla="*/ 0 w 1075765"/>
                <a:gd name="connsiteY4" fmla="*/ 131483 h 29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5" h="298824">
                  <a:moveTo>
                    <a:pt x="0" y="131483"/>
                  </a:moveTo>
                  <a:lnTo>
                    <a:pt x="627530" y="0"/>
                  </a:lnTo>
                  <a:lnTo>
                    <a:pt x="1075765" y="137459"/>
                  </a:lnTo>
                  <a:lnTo>
                    <a:pt x="484094" y="298824"/>
                  </a:lnTo>
                  <a:lnTo>
                    <a:pt x="0" y="131483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5012907" y="4714789"/>
              <a:ext cx="605686" cy="771385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455700" y="4140723"/>
              <a:ext cx="3830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rgbClr val="00B050"/>
                  </a:solidFill>
                </a:rPr>
                <a:t>	Wood sciences</a:t>
              </a:r>
              <a:endParaRPr lang="fr-FR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V="1">
              <a:off x="4896789" y="2374529"/>
              <a:ext cx="842945" cy="1582282"/>
            </a:xfrm>
            <a:prstGeom prst="straightConnector1">
              <a:avLst/>
            </a:prstGeom>
            <a:ln w="381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3043716" y="2128021"/>
              <a:ext cx="2887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chemeClr val="accent1"/>
                  </a:solidFill>
                </a:rPr>
                <a:t>A</a:t>
              </a:r>
              <a:r>
                <a:rPr lang="fr-FR" sz="2800" dirty="0" err="1" smtClean="0">
                  <a:solidFill>
                    <a:schemeClr val="accent1"/>
                  </a:solidFill>
                </a:rPr>
                <a:t>nthropology</a:t>
              </a:r>
              <a:endParaRPr lang="fr-FR" sz="2800" dirty="0">
                <a:solidFill>
                  <a:schemeClr val="accent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468132" y="5974088"/>
              <a:ext cx="368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 smtClean="0">
                  <a:solidFill>
                    <a:srgbClr val="F50B4E"/>
                  </a:solidFill>
                </a:rPr>
                <a:t>Apidology</a:t>
              </a:r>
              <a:endParaRPr lang="fr-FR" sz="2800" dirty="0">
                <a:solidFill>
                  <a:srgbClr val="F50B4E"/>
                </a:solidFill>
              </a:endParaRPr>
            </a:p>
          </p:txBody>
        </p:sp>
        <p:cxnSp>
          <p:nvCxnSpPr>
            <p:cNvPr id="37" name="Connecteur en arc 36"/>
            <p:cNvCxnSpPr/>
            <p:nvPr/>
          </p:nvCxnSpPr>
          <p:spPr>
            <a:xfrm>
              <a:off x="4378141" y="5497639"/>
              <a:ext cx="1553551" cy="323357"/>
            </a:xfrm>
            <a:prstGeom prst="curvedConnector3">
              <a:avLst>
                <a:gd name="adj1" fmla="val 929"/>
              </a:avLst>
            </a:prstGeom>
            <a:ln w="41275">
              <a:solidFill>
                <a:srgbClr val="F50B4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21390" r="12993"/>
          <a:stretch/>
        </p:blipFill>
        <p:spPr>
          <a:xfrm>
            <a:off x="229868" y="1344424"/>
            <a:ext cx="2105912" cy="39208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 b="27796"/>
          <a:stretch/>
        </p:blipFill>
        <p:spPr>
          <a:xfrm>
            <a:off x="2683918" y="919443"/>
            <a:ext cx="5022738" cy="26746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56" y="3710062"/>
            <a:ext cx="3881007" cy="29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5" r="32087" b="31941"/>
          <a:stretch/>
        </p:blipFill>
        <p:spPr>
          <a:xfrm>
            <a:off x="2404716" y="1265595"/>
            <a:ext cx="4648551" cy="48653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12432" y="5826604"/>
            <a:ext cx="36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50B4E"/>
                </a:solidFill>
              </a:rPr>
              <a:t>Apidology</a:t>
            </a:r>
            <a:endParaRPr lang="fr-FR" sz="2800" dirty="0">
              <a:solidFill>
                <a:srgbClr val="F50B4E"/>
              </a:solidFill>
            </a:endParaRPr>
          </a:p>
        </p:txBody>
      </p:sp>
      <p:cxnSp>
        <p:nvCxnSpPr>
          <p:cNvPr id="11" name="Connecteur en arc 10"/>
          <p:cNvCxnSpPr/>
          <p:nvPr/>
        </p:nvCxnSpPr>
        <p:spPr>
          <a:xfrm>
            <a:off x="3922441" y="5350155"/>
            <a:ext cx="1553551" cy="323357"/>
          </a:xfrm>
          <a:prstGeom prst="curvedConnector3">
            <a:avLst>
              <a:gd name="adj1" fmla="val 929"/>
            </a:avLst>
          </a:prstGeom>
          <a:ln w="41275">
            <a:solidFill>
              <a:srgbClr val="F50B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90562" y="105395"/>
            <a:ext cx="7886700" cy="580822"/>
          </a:xfrm>
        </p:spPr>
        <p:txBody>
          <a:bodyPr>
            <a:noAutofit/>
          </a:bodyPr>
          <a:lstStyle/>
          <a:p>
            <a:r>
              <a:rPr lang="fr-FR" sz="2800" dirty="0" smtClean="0"/>
              <a:t> 3 </a:t>
            </a:r>
            <a:r>
              <a:rPr lang="fr-FR" sz="2800" dirty="0" err="1" smtClean="0"/>
              <a:t>hypothesis</a:t>
            </a:r>
            <a:r>
              <a:rPr lang="fr-FR" sz="2800" dirty="0" smtClean="0"/>
              <a:t> are </a:t>
            </a:r>
            <a:r>
              <a:rPr lang="fr-FR" sz="2800" dirty="0" err="1" smtClean="0"/>
              <a:t>tested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6915151" y="1606644"/>
            <a:ext cx="2228849" cy="1311650"/>
          </a:xfrm>
          <a:prstGeom prst="rect">
            <a:avLst/>
          </a:prstGeom>
          <a:noFill/>
          <a:ln>
            <a:solidFill>
              <a:srgbClr val="CD1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50B4E"/>
                </a:solidFill>
              </a:rPr>
              <a:t>In vivo and vitro </a:t>
            </a:r>
            <a:r>
              <a:rPr lang="fr-FR" sz="2000" dirty="0" err="1">
                <a:solidFill>
                  <a:srgbClr val="F50B4E"/>
                </a:solidFill>
              </a:rPr>
              <a:t>experimentations</a:t>
            </a:r>
            <a:r>
              <a:rPr lang="fr-FR" sz="2000" dirty="0">
                <a:solidFill>
                  <a:srgbClr val="F50B4E"/>
                </a:solidFill>
              </a:rPr>
              <a:t> on varroa mites and </a:t>
            </a:r>
            <a:r>
              <a:rPr lang="fr-FR" sz="2000" dirty="0" err="1" smtClean="0">
                <a:solidFill>
                  <a:srgbClr val="F50B4E"/>
                </a:solidFill>
              </a:rPr>
              <a:t>chestnut</a:t>
            </a:r>
            <a:r>
              <a:rPr lang="fr-FR" sz="2000" dirty="0" smtClean="0">
                <a:solidFill>
                  <a:srgbClr val="F50B4E"/>
                </a:solidFill>
              </a:rPr>
              <a:t> </a:t>
            </a:r>
            <a:r>
              <a:rPr lang="fr-FR" sz="2000" dirty="0" err="1">
                <a:solidFill>
                  <a:srgbClr val="F50B4E"/>
                </a:solidFill>
              </a:rPr>
              <a:t>hives</a:t>
            </a:r>
            <a:endParaRPr lang="fr-FR" sz="2000" dirty="0">
              <a:solidFill>
                <a:srgbClr val="F50B4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626" r="10208" b="19374"/>
          <a:stretch/>
        </p:blipFill>
        <p:spPr>
          <a:xfrm>
            <a:off x="5820731" y="2977849"/>
            <a:ext cx="3264138" cy="172174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l="6995" t="7623" r="15243" b="14356"/>
          <a:stretch/>
        </p:blipFill>
        <p:spPr>
          <a:xfrm>
            <a:off x="5907335" y="4759147"/>
            <a:ext cx="2352746" cy="17556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l="15793" t="51588" r="2543"/>
          <a:stretch/>
        </p:blipFill>
        <p:spPr>
          <a:xfrm>
            <a:off x="6098892" y="5347011"/>
            <a:ext cx="3073683" cy="141505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895" y="5077546"/>
            <a:ext cx="1767273" cy="1415054"/>
          </a:xfrm>
          <a:prstGeom prst="rect">
            <a:avLst/>
          </a:prstGeom>
        </p:spPr>
      </p:pic>
      <p:sp>
        <p:nvSpPr>
          <p:cNvPr id="21" name="Forme libre 20"/>
          <p:cNvSpPr/>
          <p:nvPr/>
        </p:nvSpPr>
        <p:spPr>
          <a:xfrm>
            <a:off x="3065553" y="4237355"/>
            <a:ext cx="1700259" cy="499010"/>
          </a:xfrm>
          <a:custGeom>
            <a:avLst/>
            <a:gdLst>
              <a:gd name="connsiteX0" fmla="*/ 0 w 1075765"/>
              <a:gd name="connsiteY0" fmla="*/ 131483 h 298824"/>
              <a:gd name="connsiteX1" fmla="*/ 627530 w 1075765"/>
              <a:gd name="connsiteY1" fmla="*/ 0 h 298824"/>
              <a:gd name="connsiteX2" fmla="*/ 1075765 w 1075765"/>
              <a:gd name="connsiteY2" fmla="*/ 137459 h 298824"/>
              <a:gd name="connsiteX3" fmla="*/ 484094 w 1075765"/>
              <a:gd name="connsiteY3" fmla="*/ 298824 h 298824"/>
              <a:gd name="connsiteX4" fmla="*/ 0 w 1075765"/>
              <a:gd name="connsiteY4" fmla="*/ 131483 h 2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65" h="298824">
                <a:moveTo>
                  <a:pt x="0" y="131483"/>
                </a:moveTo>
                <a:lnTo>
                  <a:pt x="627530" y="0"/>
                </a:lnTo>
                <a:lnTo>
                  <a:pt x="1075765" y="137459"/>
                </a:lnTo>
                <a:lnTo>
                  <a:pt x="484094" y="298824"/>
                </a:lnTo>
                <a:lnTo>
                  <a:pt x="0" y="131483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460457" y="4562389"/>
            <a:ext cx="605686" cy="771385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-96750" y="3988323"/>
            <a:ext cx="383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	Wood sciences</a:t>
            </a:r>
            <a:endParaRPr lang="fr-FR" sz="2800" dirty="0">
              <a:solidFill>
                <a:srgbClr val="00B05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896789" y="2374529"/>
            <a:ext cx="842945" cy="1582282"/>
          </a:xfrm>
          <a:prstGeom prst="straightConnector1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043716" y="2128021"/>
            <a:ext cx="288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accent1"/>
                </a:solidFill>
              </a:rPr>
              <a:t>A</a:t>
            </a:r>
            <a:r>
              <a:rPr lang="fr-FR" sz="2800" dirty="0" err="1" smtClean="0">
                <a:solidFill>
                  <a:schemeClr val="accent1"/>
                </a:solidFill>
              </a:rPr>
              <a:t>nthropology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38760" r="8326" b="37674"/>
          <a:stretch/>
        </p:blipFill>
        <p:spPr>
          <a:xfrm>
            <a:off x="5362350" y="3351682"/>
            <a:ext cx="3810225" cy="962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8373" y="2848006"/>
            <a:ext cx="3665731" cy="289844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44900" y="247086"/>
            <a:ext cx="3952543" cy="13116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Qualitative and quantitative </a:t>
            </a:r>
            <a:r>
              <a:rPr lang="fr-FR" sz="2000" dirty="0" err="1" smtClean="0">
                <a:solidFill>
                  <a:schemeClr val="accent1"/>
                </a:solidFill>
              </a:rPr>
              <a:t>survey</a:t>
            </a:r>
            <a:r>
              <a:rPr lang="fr-FR" sz="2000" dirty="0" smtClean="0">
                <a:solidFill>
                  <a:schemeClr val="accent1"/>
                </a:solidFill>
              </a:rPr>
              <a:t> on the perception of the </a:t>
            </a:r>
            <a:r>
              <a:rPr lang="fr-FR" sz="2000" dirty="0" err="1" smtClean="0">
                <a:solidFill>
                  <a:schemeClr val="accent1"/>
                </a:solidFill>
              </a:rPr>
              <a:t>hives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from</a:t>
            </a:r>
            <a:r>
              <a:rPr lang="fr-FR" sz="2000" dirty="0" smtClean="0">
                <a:solidFill>
                  <a:schemeClr val="accent1"/>
                </a:solidFill>
              </a:rPr>
              <a:t> the </a:t>
            </a:r>
            <a:r>
              <a:rPr lang="fr-FR" sz="2000" dirty="0" err="1" smtClean="0">
                <a:solidFill>
                  <a:schemeClr val="accent1"/>
                </a:solidFill>
              </a:rPr>
              <a:t>beekeepers</a:t>
            </a:r>
            <a:r>
              <a:rPr lang="fr-FR" sz="2000" dirty="0" smtClean="0">
                <a:solidFill>
                  <a:schemeClr val="accent1"/>
                </a:solidFill>
              </a:rPr>
              <a:t> and the </a:t>
            </a:r>
            <a:r>
              <a:rPr lang="fr-FR" sz="2000" dirty="0" err="1" smtClean="0">
                <a:solidFill>
                  <a:schemeClr val="accent1"/>
                </a:solidFill>
              </a:rPr>
              <a:t>hive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manufecturers</a:t>
            </a:r>
            <a:r>
              <a:rPr lang="fr-FR" sz="2000" dirty="0" smtClean="0">
                <a:solidFill>
                  <a:schemeClr val="accent1"/>
                </a:solidFill>
              </a:rPr>
              <a:t>/</a:t>
            </a:r>
            <a:r>
              <a:rPr lang="fr-FR" sz="2000" dirty="0" err="1" smtClean="0">
                <a:solidFill>
                  <a:schemeClr val="accent1"/>
                </a:solidFill>
              </a:rPr>
              <a:t>sellers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3278"/>
          <a:stretch/>
        </p:blipFill>
        <p:spPr>
          <a:xfrm>
            <a:off x="6867750" y="1305935"/>
            <a:ext cx="2217119" cy="18706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3694" y="1187627"/>
            <a:ext cx="3364920" cy="13116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00B050"/>
                </a:solidFill>
              </a:rPr>
              <a:t>Measurements</a:t>
            </a:r>
            <a:r>
              <a:rPr lang="fr-FR" sz="2000" dirty="0" smtClean="0">
                <a:solidFill>
                  <a:srgbClr val="00B050"/>
                </a:solidFill>
              </a:rPr>
              <a:t> and </a:t>
            </a:r>
            <a:r>
              <a:rPr lang="fr-FR" sz="2000" dirty="0" err="1" smtClean="0">
                <a:solidFill>
                  <a:srgbClr val="00B050"/>
                </a:solidFill>
              </a:rPr>
              <a:t>numerical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modeling</a:t>
            </a:r>
            <a:r>
              <a:rPr lang="fr-FR" sz="2000" dirty="0" smtClean="0">
                <a:solidFill>
                  <a:srgbClr val="00B050"/>
                </a:solidFill>
              </a:rPr>
              <a:t> of </a:t>
            </a:r>
            <a:r>
              <a:rPr lang="fr-FR" sz="2000" dirty="0" err="1" smtClean="0">
                <a:solidFill>
                  <a:srgbClr val="00B050"/>
                </a:solidFill>
              </a:rPr>
              <a:t>internal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hygrothermal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climate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826993" y="3187759"/>
            <a:ext cx="3551481" cy="3638302"/>
            <a:chOff x="5826993" y="3187759"/>
            <a:chExt cx="3551481" cy="363830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9568" y="3187759"/>
              <a:ext cx="2390476" cy="182857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6993" y="5180253"/>
              <a:ext cx="3551481" cy="1645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7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1" grpId="0" animBg="1"/>
      <p:bldP spid="23" grpId="0"/>
      <p:bldP spid="25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La </a:t>
            </a:r>
            <a:r>
              <a:rPr lang="fr-FR" u="sng" dirty="0"/>
              <a:t>connaissance de la vie</a:t>
            </a:r>
            <a:r>
              <a:rPr lang="fr-FR" dirty="0"/>
              <a:t> 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G. </a:t>
            </a:r>
            <a:r>
              <a:rPr lang="fr-FR" dirty="0" err="1" smtClean="0"/>
              <a:t>Canguihem</a:t>
            </a:r>
            <a:r>
              <a:rPr lang="fr-FR" dirty="0" smtClean="0"/>
              <a:t>, 1992 (p.48)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« Concernant la </a:t>
            </a:r>
            <a:r>
              <a:rPr lang="fr-FR" sz="3200" b="1" dirty="0" smtClean="0"/>
              <a:t>cellule</a:t>
            </a:r>
            <a:r>
              <a:rPr lang="fr-FR" sz="3200" dirty="0" smtClean="0"/>
              <a:t> […], c’est Hooke qui découvre la chose […]. Ayant pratiqué une coupe fine dans un morceau </a:t>
            </a:r>
            <a:r>
              <a:rPr lang="fr-FR" sz="3200" b="1" dirty="0" smtClean="0"/>
              <a:t>de liège</a:t>
            </a:r>
            <a:r>
              <a:rPr lang="fr-FR" sz="3200" dirty="0" smtClean="0"/>
              <a:t>, il observe la structure cloisonnée. C’est bien lui qui invente le mot, sous l’empire d’une image, par assimilation de l’objet végétal, un </a:t>
            </a:r>
            <a:r>
              <a:rPr lang="fr-FR" sz="3200" b="1" dirty="0" smtClean="0"/>
              <a:t>rayon de miel</a:t>
            </a:r>
            <a:r>
              <a:rPr lang="fr-FR" sz="3200" dirty="0" smtClean="0"/>
              <a:t>, œuvre d’animal, elle-même assimilée à une œuvre humaine, car une cellule, c’est une petite chambre. »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29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Asking</a:t>
            </a:r>
            <a:r>
              <a:rPr lang="fr-FR" dirty="0" smtClean="0"/>
              <a:t> for help…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Any</a:t>
            </a:r>
            <a:r>
              <a:rPr lang="fr-FR" dirty="0" smtClean="0"/>
              <a:t> mention in the </a:t>
            </a:r>
            <a:r>
              <a:rPr lang="fr-FR" dirty="0" err="1" smtClean="0"/>
              <a:t>literature</a:t>
            </a:r>
            <a:r>
              <a:rPr lang="fr-FR" dirty="0" smtClean="0"/>
              <a:t> of the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by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specie</a:t>
            </a:r>
            <a:r>
              <a:rPr lang="fr-FR" dirty="0" smtClean="0"/>
              <a:t> in the </a:t>
            </a:r>
            <a:r>
              <a:rPr lang="fr-FR" dirty="0" err="1" smtClean="0"/>
              <a:t>beehive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anna.dupleix@umontpellier.fr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8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594</Words>
  <Application>Microsoft Office PowerPoint</Application>
  <PresentationFormat>Affichage à l'écran (4:3)</PresentationFormat>
  <Paragraphs>45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 3 hypothesis are tested </vt:lpstr>
      <vt:lpstr>La connaissance de la vie ,  G. Canguihem, 1992 (p.48)</vt:lpstr>
      <vt:lpstr>Asking for help…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issue des sciences du bois et aussi apicultrice; postdoc dans un projet sur le matériau des ruches with an multidisciplniary approach and empirical end experiemental (i build my own hives, photo; my make my own essaims with alban, beekeeper)</dc:title>
  <dc:creator>Cabalbari</dc:creator>
  <cp:lastModifiedBy>Cabalbari</cp:lastModifiedBy>
  <cp:revision>44</cp:revision>
  <dcterms:created xsi:type="dcterms:W3CDTF">2017-05-02T09:13:48Z</dcterms:created>
  <dcterms:modified xsi:type="dcterms:W3CDTF">2017-05-12T06:18:57Z</dcterms:modified>
</cp:coreProperties>
</file>