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52"/>
  </p:notesMasterIdLst>
  <p:sldIdLst>
    <p:sldId id="329" r:id="rId2"/>
    <p:sldId id="431" r:id="rId3"/>
    <p:sldId id="435" r:id="rId4"/>
    <p:sldId id="443" r:id="rId5"/>
    <p:sldId id="436" r:id="rId6"/>
    <p:sldId id="437" r:id="rId7"/>
    <p:sldId id="442" r:id="rId8"/>
    <p:sldId id="441" r:id="rId9"/>
    <p:sldId id="448" r:id="rId10"/>
    <p:sldId id="444" r:id="rId11"/>
    <p:sldId id="457" r:id="rId12"/>
    <p:sldId id="466" r:id="rId13"/>
    <p:sldId id="447" r:id="rId14"/>
    <p:sldId id="454" r:id="rId15"/>
    <p:sldId id="459" r:id="rId16"/>
    <p:sldId id="465" r:id="rId17"/>
    <p:sldId id="489" r:id="rId18"/>
    <p:sldId id="467" r:id="rId19"/>
    <p:sldId id="468" r:id="rId20"/>
    <p:sldId id="469" r:id="rId21"/>
    <p:sldId id="471" r:id="rId22"/>
    <p:sldId id="472" r:id="rId23"/>
    <p:sldId id="475" r:id="rId24"/>
    <p:sldId id="476" r:id="rId25"/>
    <p:sldId id="477" r:id="rId26"/>
    <p:sldId id="478" r:id="rId27"/>
    <p:sldId id="479" r:id="rId28"/>
    <p:sldId id="480" r:id="rId29"/>
    <p:sldId id="481" r:id="rId30"/>
    <p:sldId id="482" r:id="rId31"/>
    <p:sldId id="485" r:id="rId32"/>
    <p:sldId id="486" r:id="rId33"/>
    <p:sldId id="473" r:id="rId34"/>
    <p:sldId id="488" r:id="rId35"/>
    <p:sldId id="495" r:id="rId36"/>
    <p:sldId id="451" r:id="rId37"/>
    <p:sldId id="497" r:id="rId38"/>
    <p:sldId id="425" r:id="rId39"/>
    <p:sldId id="498" r:id="rId40"/>
    <p:sldId id="426" r:id="rId41"/>
    <p:sldId id="427" r:id="rId42"/>
    <p:sldId id="430" r:id="rId43"/>
    <p:sldId id="428" r:id="rId44"/>
    <p:sldId id="438" r:id="rId45"/>
    <p:sldId id="439" r:id="rId46"/>
    <p:sldId id="440" r:id="rId47"/>
    <p:sldId id="490" r:id="rId48"/>
    <p:sldId id="491" r:id="rId49"/>
    <p:sldId id="492" r:id="rId50"/>
    <p:sldId id="493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A80A"/>
    <a:srgbClr val="0000FF"/>
    <a:srgbClr val="001642"/>
    <a:srgbClr val="1697EE"/>
    <a:srgbClr val="F527BA"/>
    <a:srgbClr val="A5A5A5"/>
    <a:srgbClr val="CCFFCC"/>
    <a:srgbClr val="CC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549" autoAdjust="0"/>
  </p:normalViewPr>
  <p:slideViewPr>
    <p:cSldViewPr>
      <p:cViewPr varScale="1">
        <p:scale>
          <a:sx n="112" d="100"/>
          <a:sy n="112" d="100"/>
        </p:scale>
        <p:origin x="120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489FC-B64C-4A15-A600-8C5F08847FB0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223A0-9815-4A81-8492-55F5748DA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5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3306-D658-490D-9482-6FAC9068273E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24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964D-34DD-47B7-B0E9-8796CED4E317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39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5AD8-8411-4F4D-9CC8-3A0A4179C686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82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92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9F4B-D8E8-4C02-9DAC-48ED4A809CC1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25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9FB06-99EF-4C0F-A72B-5AC20A19BBC4}" type="datetime1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32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0BD6-E37A-4511-B379-6086282EA91F}" type="datetime1">
              <a:rPr lang="fr-FR" smtClean="0"/>
              <a:t>09/03/2016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53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DD603-D80F-4653-9B39-78DDA9450A15}" type="datetime1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08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CB76-A5FA-4B10-9139-2D4E8EED99AB}" type="datetime1">
              <a:rPr lang="fr-FR" smtClean="0"/>
              <a:t>09/03/2016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4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654AD-CD7D-417E-85C2-B94673C37DD7}" type="datetime1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04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F3FE-D2AE-4D94-8552-1D5EFD0763C7}" type="datetime1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45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AED2-73AE-4331-83D1-21C3D575C36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0CDE5-58C3-4647-9BD8-AAA9284EDF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087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3380308"/>
          </a:xfrm>
        </p:spPr>
        <p:txBody>
          <a:bodyPr>
            <a:normAutofit/>
          </a:bodyPr>
          <a:lstStyle/>
          <a:p>
            <a:r>
              <a:rPr lang="en-US" b="1" dirty="0" smtClean="0"/>
              <a:t>Biaxial Testing of Knitted </a:t>
            </a:r>
            <a:r>
              <a:rPr lang="en-US" b="1" dirty="0" err="1" smtClean="0"/>
              <a:t>NiTi</a:t>
            </a:r>
            <a:r>
              <a:rPr lang="en-US" b="1" dirty="0" smtClean="0"/>
              <a:t> Textiles: </a:t>
            </a:r>
            <a:br>
              <a:rPr lang="en-US" b="1" dirty="0" smtClean="0"/>
            </a:br>
            <a:r>
              <a:rPr lang="en-US" b="1" dirty="0" smtClean="0"/>
              <a:t>DIC </a:t>
            </a:r>
            <a:r>
              <a:rPr lang="en-US" b="1" dirty="0"/>
              <a:t>VS Adapted Image Processing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573019"/>
            <a:ext cx="7488832" cy="1745207"/>
          </a:xfrm>
        </p:spPr>
        <p:txBody>
          <a:bodyPr>
            <a:normAutofit fontScale="70000" lnSpcReduction="20000"/>
          </a:bodyPr>
          <a:lstStyle/>
          <a:p>
            <a:endParaRPr lang="fr-FR" b="1" smtClean="0"/>
          </a:p>
          <a:p>
            <a:r>
              <a:rPr lang="fr-FR" b="1" u="sng" smtClean="0"/>
              <a:t>N. </a:t>
            </a:r>
            <a:r>
              <a:rPr lang="fr-FR" b="1" u="sng" err="1" smtClean="0"/>
              <a:t>Connesson</a:t>
            </a:r>
            <a:r>
              <a:rPr lang="fr-FR" baseline="30000" smtClean="0"/>
              <a:t>*</a:t>
            </a:r>
            <a:r>
              <a:rPr lang="fr-FR" b="1" smtClean="0"/>
              <a:t>, F. Tissot</a:t>
            </a:r>
            <a:r>
              <a:rPr lang="fr-FR" baseline="30000"/>
              <a:t> †</a:t>
            </a:r>
            <a:r>
              <a:rPr lang="fr-FR" b="1" smtClean="0"/>
              <a:t> , D. Favier</a:t>
            </a:r>
            <a:r>
              <a:rPr lang="fr-FR" baseline="30000" smtClean="0"/>
              <a:t>*</a:t>
            </a:r>
            <a:r>
              <a:rPr lang="fr-FR" b="1"/>
              <a:t>, </a:t>
            </a:r>
            <a:r>
              <a:rPr lang="fr-FR" b="1" smtClean="0"/>
              <a:t>L. </a:t>
            </a:r>
            <a:r>
              <a:rPr lang="fr-FR" b="1"/>
              <a:t>Heller</a:t>
            </a:r>
            <a:r>
              <a:rPr lang="fr-FR" baseline="30000"/>
              <a:t>‡</a:t>
            </a:r>
            <a:endParaRPr lang="fr-FR" baseline="30000" smtClean="0"/>
          </a:p>
          <a:p>
            <a:r>
              <a:rPr lang="fr-FR"/>
              <a:t/>
            </a:r>
            <a:br>
              <a:rPr lang="fr-FR"/>
            </a:br>
            <a:r>
              <a:rPr lang="en-US" baseline="30000" smtClean="0"/>
              <a:t>‡</a:t>
            </a:r>
            <a:r>
              <a:rPr lang="en-US"/>
              <a:t>Institute of Physics, </a:t>
            </a:r>
            <a:r>
              <a:rPr lang="en-US" smtClean="0"/>
              <a:t>Prague</a:t>
            </a:r>
            <a:r>
              <a:rPr lang="en-US"/>
              <a:t>, Czech Republic</a:t>
            </a:r>
          </a:p>
          <a:p>
            <a:r>
              <a:rPr lang="fr-FR" baseline="30000" smtClean="0"/>
              <a:t>*</a:t>
            </a:r>
            <a:r>
              <a:rPr lang="fr-FR"/>
              <a:t>Laboratoire TIMC, </a:t>
            </a:r>
            <a:r>
              <a:rPr lang="fr-FR" smtClean="0"/>
              <a:t>Grenoble, France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0E2B-3A2B-4124-9983-0733C296B4F1}" type="datetime1">
              <a:rPr lang="fr-FR" smtClean="0"/>
              <a:t>09/03/2016</a:t>
            </a:fld>
            <a:endParaRPr lang="fr-FR"/>
          </a:p>
        </p:txBody>
      </p:sp>
      <p:pic>
        <p:nvPicPr>
          <p:cNvPr id="7" name="Picture 2" descr="C:\Users\ftissot\Pictures\tim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3" y="5677977"/>
            <a:ext cx="1477859" cy="11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ftissot\Pictures\logo-FZU-male_600x800px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33" y="5661249"/>
            <a:ext cx="832781" cy="11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nnessn\Desktop\TRAVAIL\02_RECHERCHE\06_These_Francois\Prog et img test traitement tricot\Tricot NiTi\images_uniaxial_VIC\film_Vic\cdg_Vi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88" y="1340768"/>
            <a:ext cx="2592288" cy="44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I. DIC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10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319464" y="44625"/>
            <a:ext cx="482453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>
                <a:solidFill>
                  <a:srgbClr val="FFFF00"/>
                </a:solidFill>
              </a:rPr>
              <a:t> / </a:t>
            </a:r>
            <a:r>
              <a:rPr lang="fr-FR" sz="2000" dirty="0" err="1">
                <a:solidFill>
                  <a:srgbClr val="FFFF00"/>
                </a:solidFill>
              </a:rPr>
              <a:t>Strain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/>
              <a:t>Geometria</a:t>
            </a:r>
            <a:r>
              <a:rPr lang="fr-FR" sz="2000" dirty="0"/>
              <a:t> of </a:t>
            </a:r>
            <a:r>
              <a:rPr lang="fr-FR" sz="2000" dirty="0" err="1"/>
              <a:t>wire</a:t>
            </a:r>
            <a:r>
              <a:rPr lang="fr-FR" sz="2000" dirty="0"/>
              <a:t>/</a:t>
            </a:r>
            <a:r>
              <a:rPr lang="fr-FR" sz="2000" dirty="0" err="1"/>
              <a:t>loops</a:t>
            </a:r>
            <a:endParaRPr lang="fr-FR" sz="2000" dirty="0"/>
          </a:p>
          <a:p>
            <a:r>
              <a:rPr lang="fr-FR" sz="2000" dirty="0" err="1"/>
              <a:t>Gliding</a:t>
            </a:r>
            <a:r>
              <a:rPr lang="fr-FR" sz="2000" dirty="0"/>
              <a:t> =&gt; </a:t>
            </a:r>
            <a:r>
              <a:rPr lang="fr-FR" sz="2000" dirty="0" err="1"/>
              <a:t>energy</a:t>
            </a:r>
            <a:r>
              <a:rPr lang="fr-FR" sz="2000" dirty="0"/>
              <a:t> dissipation by friction</a:t>
            </a:r>
          </a:p>
          <a:p>
            <a:pPr lvl="2"/>
            <a:endParaRPr lang="en-US" sz="1600" dirty="0"/>
          </a:p>
        </p:txBody>
      </p:sp>
      <p:pic>
        <p:nvPicPr>
          <p:cNvPr id="8" name="Picture 2" descr="E:\Datas personnelles\Images traction biaxiale\NiTi1_450_30_H2\Img_test\Output_test\frame_00000000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195572"/>
            <a:ext cx="3960441" cy="32403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6405" y="1670714"/>
            <a:ext cx="377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2D Digital Image Corrélation (Vic 2D)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81960" y="3459332"/>
            <a:ext cx="1031072" cy="1012379"/>
          </a:xfrm>
          <a:prstGeom prst="rect">
            <a:avLst/>
          </a:prstGeom>
          <a:solidFill>
            <a:srgbClr val="A51009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1968764" y="3869669"/>
            <a:ext cx="224408" cy="237160"/>
            <a:chOff x="1219436" y="3717032"/>
            <a:chExt cx="224408" cy="21602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331640" y="3717032"/>
              <a:ext cx="0" cy="2160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219436" y="3825044"/>
              <a:ext cx="22440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e 282"/>
          <p:cNvGrpSpPr/>
          <p:nvPr/>
        </p:nvGrpSpPr>
        <p:grpSpPr>
          <a:xfrm>
            <a:off x="240572" y="2345342"/>
            <a:ext cx="3680792" cy="2716802"/>
            <a:chOff x="5014017" y="2510264"/>
            <a:chExt cx="3680792" cy="2716802"/>
          </a:xfrm>
        </p:grpSpPr>
        <p:grpSp>
          <p:nvGrpSpPr>
            <p:cNvPr id="38" name="Groupe 37"/>
            <p:cNvGrpSpPr/>
            <p:nvPr/>
          </p:nvGrpSpPr>
          <p:grpSpPr>
            <a:xfrm>
              <a:off x="6742209" y="4022432"/>
              <a:ext cx="224408" cy="216024"/>
              <a:chOff x="1219436" y="3717032"/>
              <a:chExt cx="224408" cy="216024"/>
            </a:xfrm>
          </p:grpSpPr>
          <p:cxnSp>
            <p:nvCxnSpPr>
              <p:cNvPr id="39" name="Connecteur droit 3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e 78"/>
            <p:cNvGrpSpPr/>
            <p:nvPr/>
          </p:nvGrpSpPr>
          <p:grpSpPr>
            <a:xfrm>
              <a:off x="6742209" y="4511253"/>
              <a:ext cx="224408" cy="216024"/>
              <a:chOff x="1219436" y="3717032"/>
              <a:chExt cx="224408" cy="216024"/>
            </a:xfrm>
          </p:grpSpPr>
          <p:cxnSp>
            <p:nvCxnSpPr>
              <p:cNvPr id="80" name="Connecteur droit 79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/>
            <p:cNvGrpSpPr/>
            <p:nvPr/>
          </p:nvGrpSpPr>
          <p:grpSpPr>
            <a:xfrm>
              <a:off x="6742209" y="5011042"/>
              <a:ext cx="224408" cy="216024"/>
              <a:chOff x="1219436" y="3717032"/>
              <a:chExt cx="224408" cy="216024"/>
            </a:xfrm>
          </p:grpSpPr>
          <p:cxnSp>
            <p:nvCxnSpPr>
              <p:cNvPr id="85" name="Connecteur droit 8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e 88"/>
            <p:cNvGrpSpPr/>
            <p:nvPr/>
          </p:nvGrpSpPr>
          <p:grpSpPr>
            <a:xfrm>
              <a:off x="6742209" y="2510264"/>
              <a:ext cx="224408" cy="216024"/>
              <a:chOff x="1219436" y="3717032"/>
              <a:chExt cx="224408" cy="216024"/>
            </a:xfrm>
          </p:grpSpPr>
          <p:cxnSp>
            <p:nvCxnSpPr>
              <p:cNvPr id="90" name="Connecteur droit 89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e 93"/>
            <p:cNvGrpSpPr/>
            <p:nvPr/>
          </p:nvGrpSpPr>
          <p:grpSpPr>
            <a:xfrm>
              <a:off x="6742209" y="2999085"/>
              <a:ext cx="224408" cy="216024"/>
              <a:chOff x="1219436" y="3717032"/>
              <a:chExt cx="224408" cy="216024"/>
            </a:xfrm>
          </p:grpSpPr>
          <p:cxnSp>
            <p:nvCxnSpPr>
              <p:cNvPr id="95" name="Connecteur droit 9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e 98"/>
            <p:cNvGrpSpPr/>
            <p:nvPr/>
          </p:nvGrpSpPr>
          <p:grpSpPr>
            <a:xfrm>
              <a:off x="6742209" y="3498874"/>
              <a:ext cx="224408" cy="216024"/>
              <a:chOff x="1219436" y="3717032"/>
              <a:chExt cx="224408" cy="216024"/>
            </a:xfrm>
          </p:grpSpPr>
          <p:cxnSp>
            <p:nvCxnSpPr>
              <p:cNvPr id="100" name="Connecteur droit 99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e 101"/>
            <p:cNvGrpSpPr/>
            <p:nvPr/>
          </p:nvGrpSpPr>
          <p:grpSpPr>
            <a:xfrm>
              <a:off x="7174257" y="4022432"/>
              <a:ext cx="224408" cy="216024"/>
              <a:chOff x="1219436" y="3717032"/>
              <a:chExt cx="224408" cy="216024"/>
            </a:xfrm>
          </p:grpSpPr>
          <p:cxnSp>
            <p:nvCxnSpPr>
              <p:cNvPr id="103" name="Connecteur droit 10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e 104"/>
            <p:cNvGrpSpPr/>
            <p:nvPr/>
          </p:nvGrpSpPr>
          <p:grpSpPr>
            <a:xfrm>
              <a:off x="7174257" y="4511253"/>
              <a:ext cx="224408" cy="216024"/>
              <a:chOff x="1219436" y="3717032"/>
              <a:chExt cx="224408" cy="216024"/>
            </a:xfrm>
          </p:grpSpPr>
          <p:cxnSp>
            <p:nvCxnSpPr>
              <p:cNvPr id="106" name="Connecteur droit 105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e 108"/>
            <p:cNvGrpSpPr/>
            <p:nvPr/>
          </p:nvGrpSpPr>
          <p:grpSpPr>
            <a:xfrm>
              <a:off x="7174257" y="5011042"/>
              <a:ext cx="224408" cy="216024"/>
              <a:chOff x="1219436" y="3717032"/>
              <a:chExt cx="224408" cy="216024"/>
            </a:xfrm>
          </p:grpSpPr>
          <p:cxnSp>
            <p:nvCxnSpPr>
              <p:cNvPr id="110" name="Connecteur droit 109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e 111"/>
            <p:cNvGrpSpPr/>
            <p:nvPr/>
          </p:nvGrpSpPr>
          <p:grpSpPr>
            <a:xfrm>
              <a:off x="7174257" y="2510264"/>
              <a:ext cx="224408" cy="216024"/>
              <a:chOff x="1219436" y="3717032"/>
              <a:chExt cx="224408" cy="216024"/>
            </a:xfrm>
          </p:grpSpPr>
          <p:cxnSp>
            <p:nvCxnSpPr>
              <p:cNvPr id="113" name="Connecteur droit 11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e 114"/>
            <p:cNvGrpSpPr/>
            <p:nvPr/>
          </p:nvGrpSpPr>
          <p:grpSpPr>
            <a:xfrm>
              <a:off x="7174257" y="2999085"/>
              <a:ext cx="224408" cy="216024"/>
              <a:chOff x="1219436" y="3717032"/>
              <a:chExt cx="224408" cy="216024"/>
            </a:xfrm>
          </p:grpSpPr>
          <p:cxnSp>
            <p:nvCxnSpPr>
              <p:cNvPr id="116" name="Connecteur droit 115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e 117"/>
            <p:cNvGrpSpPr/>
            <p:nvPr/>
          </p:nvGrpSpPr>
          <p:grpSpPr>
            <a:xfrm>
              <a:off x="7174257" y="3498874"/>
              <a:ext cx="224408" cy="216024"/>
              <a:chOff x="1219436" y="3717032"/>
              <a:chExt cx="224408" cy="216024"/>
            </a:xfrm>
          </p:grpSpPr>
          <p:cxnSp>
            <p:nvCxnSpPr>
              <p:cNvPr id="119" name="Connecteur droit 11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e 123"/>
            <p:cNvGrpSpPr/>
            <p:nvPr/>
          </p:nvGrpSpPr>
          <p:grpSpPr>
            <a:xfrm>
              <a:off x="7606305" y="4022432"/>
              <a:ext cx="224408" cy="216024"/>
              <a:chOff x="1219436" y="3717032"/>
              <a:chExt cx="224408" cy="216024"/>
            </a:xfrm>
          </p:grpSpPr>
          <p:cxnSp>
            <p:nvCxnSpPr>
              <p:cNvPr id="141" name="Connecteur droit 14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e 124"/>
            <p:cNvGrpSpPr/>
            <p:nvPr/>
          </p:nvGrpSpPr>
          <p:grpSpPr>
            <a:xfrm>
              <a:off x="7606305" y="4511253"/>
              <a:ext cx="224408" cy="216024"/>
              <a:chOff x="1219436" y="3717032"/>
              <a:chExt cx="224408" cy="216024"/>
            </a:xfrm>
          </p:grpSpPr>
          <p:cxnSp>
            <p:nvCxnSpPr>
              <p:cNvPr id="139" name="Connecteur droit 13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e 126"/>
            <p:cNvGrpSpPr/>
            <p:nvPr/>
          </p:nvGrpSpPr>
          <p:grpSpPr>
            <a:xfrm>
              <a:off x="7606305" y="5011042"/>
              <a:ext cx="224408" cy="216024"/>
              <a:chOff x="1219436" y="3717032"/>
              <a:chExt cx="224408" cy="216024"/>
            </a:xfrm>
          </p:grpSpPr>
          <p:cxnSp>
            <p:nvCxnSpPr>
              <p:cNvPr id="137" name="Connecteur droit 13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e 127"/>
            <p:cNvGrpSpPr/>
            <p:nvPr/>
          </p:nvGrpSpPr>
          <p:grpSpPr>
            <a:xfrm>
              <a:off x="7606305" y="2510264"/>
              <a:ext cx="224408" cy="216024"/>
              <a:chOff x="1219436" y="3717032"/>
              <a:chExt cx="224408" cy="216024"/>
            </a:xfrm>
          </p:grpSpPr>
          <p:cxnSp>
            <p:nvCxnSpPr>
              <p:cNvPr id="135" name="Connecteur droit 13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e 128"/>
            <p:cNvGrpSpPr/>
            <p:nvPr/>
          </p:nvGrpSpPr>
          <p:grpSpPr>
            <a:xfrm>
              <a:off x="7606305" y="2999085"/>
              <a:ext cx="224408" cy="216024"/>
              <a:chOff x="1219436" y="3717032"/>
              <a:chExt cx="224408" cy="216024"/>
            </a:xfrm>
          </p:grpSpPr>
          <p:cxnSp>
            <p:nvCxnSpPr>
              <p:cNvPr id="133" name="Connecteur droit 13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e 129"/>
            <p:cNvGrpSpPr/>
            <p:nvPr/>
          </p:nvGrpSpPr>
          <p:grpSpPr>
            <a:xfrm>
              <a:off x="7606305" y="3498874"/>
              <a:ext cx="224408" cy="216024"/>
              <a:chOff x="1219436" y="3717032"/>
              <a:chExt cx="224408" cy="216024"/>
            </a:xfrm>
          </p:grpSpPr>
          <p:cxnSp>
            <p:nvCxnSpPr>
              <p:cNvPr id="131" name="Connecteur droit 13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e 143"/>
            <p:cNvGrpSpPr/>
            <p:nvPr/>
          </p:nvGrpSpPr>
          <p:grpSpPr>
            <a:xfrm>
              <a:off x="8038353" y="4022432"/>
              <a:ext cx="224408" cy="216024"/>
              <a:chOff x="1219436" y="3717032"/>
              <a:chExt cx="224408" cy="216024"/>
            </a:xfrm>
          </p:grpSpPr>
          <p:cxnSp>
            <p:nvCxnSpPr>
              <p:cNvPr id="161" name="Connecteur droit 16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e 144"/>
            <p:cNvGrpSpPr/>
            <p:nvPr/>
          </p:nvGrpSpPr>
          <p:grpSpPr>
            <a:xfrm>
              <a:off x="8038353" y="4511253"/>
              <a:ext cx="224408" cy="216024"/>
              <a:chOff x="1219436" y="3717032"/>
              <a:chExt cx="224408" cy="216024"/>
            </a:xfrm>
          </p:grpSpPr>
          <p:cxnSp>
            <p:nvCxnSpPr>
              <p:cNvPr id="159" name="Connecteur droit 15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e 146"/>
            <p:cNvGrpSpPr/>
            <p:nvPr/>
          </p:nvGrpSpPr>
          <p:grpSpPr>
            <a:xfrm>
              <a:off x="8038353" y="5011042"/>
              <a:ext cx="224408" cy="216024"/>
              <a:chOff x="1219436" y="3717032"/>
              <a:chExt cx="224408" cy="216024"/>
            </a:xfrm>
          </p:grpSpPr>
          <p:cxnSp>
            <p:nvCxnSpPr>
              <p:cNvPr id="157" name="Connecteur droit 15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e 147"/>
            <p:cNvGrpSpPr/>
            <p:nvPr/>
          </p:nvGrpSpPr>
          <p:grpSpPr>
            <a:xfrm>
              <a:off x="8038353" y="2510264"/>
              <a:ext cx="224408" cy="216024"/>
              <a:chOff x="1219436" y="3717032"/>
              <a:chExt cx="224408" cy="216024"/>
            </a:xfrm>
          </p:grpSpPr>
          <p:cxnSp>
            <p:nvCxnSpPr>
              <p:cNvPr id="155" name="Connecteur droit 15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e 148"/>
            <p:cNvGrpSpPr/>
            <p:nvPr/>
          </p:nvGrpSpPr>
          <p:grpSpPr>
            <a:xfrm>
              <a:off x="8038353" y="2999085"/>
              <a:ext cx="224408" cy="216024"/>
              <a:chOff x="1219436" y="3717032"/>
              <a:chExt cx="224408" cy="216024"/>
            </a:xfrm>
          </p:grpSpPr>
          <p:cxnSp>
            <p:nvCxnSpPr>
              <p:cNvPr id="153" name="Connecteur droit 15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e 149"/>
            <p:cNvGrpSpPr/>
            <p:nvPr/>
          </p:nvGrpSpPr>
          <p:grpSpPr>
            <a:xfrm>
              <a:off x="8038353" y="3498874"/>
              <a:ext cx="224408" cy="216024"/>
              <a:chOff x="1219436" y="3717032"/>
              <a:chExt cx="224408" cy="216024"/>
            </a:xfrm>
          </p:grpSpPr>
          <p:cxnSp>
            <p:nvCxnSpPr>
              <p:cNvPr id="151" name="Connecteur droit 15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e 163"/>
            <p:cNvGrpSpPr/>
            <p:nvPr/>
          </p:nvGrpSpPr>
          <p:grpSpPr>
            <a:xfrm>
              <a:off x="5014017" y="4022432"/>
              <a:ext cx="224408" cy="216024"/>
              <a:chOff x="1219436" y="3717032"/>
              <a:chExt cx="224408" cy="216024"/>
            </a:xfrm>
          </p:grpSpPr>
          <p:cxnSp>
            <p:nvCxnSpPr>
              <p:cNvPr id="181" name="Connecteur droit 18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e 164"/>
            <p:cNvGrpSpPr/>
            <p:nvPr/>
          </p:nvGrpSpPr>
          <p:grpSpPr>
            <a:xfrm>
              <a:off x="5014017" y="4511253"/>
              <a:ext cx="224408" cy="216024"/>
              <a:chOff x="1219436" y="3717032"/>
              <a:chExt cx="224408" cy="216024"/>
            </a:xfrm>
          </p:grpSpPr>
          <p:cxnSp>
            <p:nvCxnSpPr>
              <p:cNvPr id="179" name="Connecteur droit 17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e 166"/>
            <p:cNvGrpSpPr/>
            <p:nvPr/>
          </p:nvGrpSpPr>
          <p:grpSpPr>
            <a:xfrm>
              <a:off x="5014017" y="5011042"/>
              <a:ext cx="224408" cy="216024"/>
              <a:chOff x="1219436" y="3717032"/>
              <a:chExt cx="224408" cy="216024"/>
            </a:xfrm>
          </p:grpSpPr>
          <p:cxnSp>
            <p:nvCxnSpPr>
              <p:cNvPr id="177" name="Connecteur droit 17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e 167"/>
            <p:cNvGrpSpPr/>
            <p:nvPr/>
          </p:nvGrpSpPr>
          <p:grpSpPr>
            <a:xfrm>
              <a:off x="5014017" y="2510264"/>
              <a:ext cx="224408" cy="216024"/>
              <a:chOff x="1219436" y="3717032"/>
              <a:chExt cx="224408" cy="216024"/>
            </a:xfrm>
          </p:grpSpPr>
          <p:cxnSp>
            <p:nvCxnSpPr>
              <p:cNvPr id="175" name="Connecteur droit 17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e 168"/>
            <p:cNvGrpSpPr/>
            <p:nvPr/>
          </p:nvGrpSpPr>
          <p:grpSpPr>
            <a:xfrm>
              <a:off x="5014017" y="2999085"/>
              <a:ext cx="224408" cy="216024"/>
              <a:chOff x="1219436" y="3717032"/>
              <a:chExt cx="224408" cy="216024"/>
            </a:xfrm>
          </p:grpSpPr>
          <p:cxnSp>
            <p:nvCxnSpPr>
              <p:cNvPr id="173" name="Connecteur droit 17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e 169"/>
            <p:cNvGrpSpPr/>
            <p:nvPr/>
          </p:nvGrpSpPr>
          <p:grpSpPr>
            <a:xfrm>
              <a:off x="5014017" y="3498874"/>
              <a:ext cx="224408" cy="216024"/>
              <a:chOff x="1219436" y="3717032"/>
              <a:chExt cx="224408" cy="216024"/>
            </a:xfrm>
          </p:grpSpPr>
          <p:cxnSp>
            <p:nvCxnSpPr>
              <p:cNvPr id="171" name="Connecteur droit 17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e 183"/>
            <p:cNvGrpSpPr/>
            <p:nvPr/>
          </p:nvGrpSpPr>
          <p:grpSpPr>
            <a:xfrm>
              <a:off x="5446065" y="4022432"/>
              <a:ext cx="224408" cy="216024"/>
              <a:chOff x="1219436" y="3717032"/>
              <a:chExt cx="224408" cy="216024"/>
            </a:xfrm>
          </p:grpSpPr>
          <p:cxnSp>
            <p:nvCxnSpPr>
              <p:cNvPr id="201" name="Connecteur droit 20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e 184"/>
            <p:cNvGrpSpPr/>
            <p:nvPr/>
          </p:nvGrpSpPr>
          <p:grpSpPr>
            <a:xfrm>
              <a:off x="5446065" y="4511253"/>
              <a:ext cx="224408" cy="216024"/>
              <a:chOff x="1219436" y="3717032"/>
              <a:chExt cx="224408" cy="216024"/>
            </a:xfrm>
          </p:grpSpPr>
          <p:cxnSp>
            <p:nvCxnSpPr>
              <p:cNvPr id="199" name="Connecteur droit 19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e 186"/>
            <p:cNvGrpSpPr/>
            <p:nvPr/>
          </p:nvGrpSpPr>
          <p:grpSpPr>
            <a:xfrm>
              <a:off x="5446065" y="5011042"/>
              <a:ext cx="224408" cy="216024"/>
              <a:chOff x="1219436" y="3717032"/>
              <a:chExt cx="224408" cy="216024"/>
            </a:xfrm>
          </p:grpSpPr>
          <p:cxnSp>
            <p:nvCxnSpPr>
              <p:cNvPr id="197" name="Connecteur droit 19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" name="Groupe 187"/>
            <p:cNvGrpSpPr/>
            <p:nvPr/>
          </p:nvGrpSpPr>
          <p:grpSpPr>
            <a:xfrm>
              <a:off x="5446065" y="2510264"/>
              <a:ext cx="224408" cy="216024"/>
              <a:chOff x="1219436" y="3717032"/>
              <a:chExt cx="224408" cy="216024"/>
            </a:xfrm>
          </p:grpSpPr>
          <p:cxnSp>
            <p:nvCxnSpPr>
              <p:cNvPr id="195" name="Connecteur droit 19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e 188"/>
            <p:cNvGrpSpPr/>
            <p:nvPr/>
          </p:nvGrpSpPr>
          <p:grpSpPr>
            <a:xfrm>
              <a:off x="5446065" y="2999085"/>
              <a:ext cx="224408" cy="216024"/>
              <a:chOff x="1219436" y="3717032"/>
              <a:chExt cx="224408" cy="216024"/>
            </a:xfrm>
          </p:grpSpPr>
          <p:cxnSp>
            <p:nvCxnSpPr>
              <p:cNvPr id="193" name="Connecteur droit 19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e 189"/>
            <p:cNvGrpSpPr/>
            <p:nvPr/>
          </p:nvGrpSpPr>
          <p:grpSpPr>
            <a:xfrm>
              <a:off x="5446065" y="3498874"/>
              <a:ext cx="224408" cy="216024"/>
              <a:chOff x="1219436" y="3717032"/>
              <a:chExt cx="224408" cy="216024"/>
            </a:xfrm>
          </p:grpSpPr>
          <p:cxnSp>
            <p:nvCxnSpPr>
              <p:cNvPr id="191" name="Connecteur droit 19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e 203"/>
            <p:cNvGrpSpPr/>
            <p:nvPr/>
          </p:nvGrpSpPr>
          <p:grpSpPr>
            <a:xfrm>
              <a:off x="5878113" y="4022432"/>
              <a:ext cx="224408" cy="216024"/>
              <a:chOff x="1219436" y="3717032"/>
              <a:chExt cx="224408" cy="216024"/>
            </a:xfrm>
          </p:grpSpPr>
          <p:cxnSp>
            <p:nvCxnSpPr>
              <p:cNvPr id="221" name="Connecteur droit 22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cteur droit 22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e 204"/>
            <p:cNvGrpSpPr/>
            <p:nvPr/>
          </p:nvGrpSpPr>
          <p:grpSpPr>
            <a:xfrm>
              <a:off x="5878113" y="4511253"/>
              <a:ext cx="224408" cy="216024"/>
              <a:chOff x="1219436" y="3717032"/>
              <a:chExt cx="224408" cy="216024"/>
            </a:xfrm>
          </p:grpSpPr>
          <p:cxnSp>
            <p:nvCxnSpPr>
              <p:cNvPr id="219" name="Connecteur droit 21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cteur droit 21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e 206"/>
            <p:cNvGrpSpPr/>
            <p:nvPr/>
          </p:nvGrpSpPr>
          <p:grpSpPr>
            <a:xfrm>
              <a:off x="5878113" y="5011042"/>
              <a:ext cx="224408" cy="216024"/>
              <a:chOff x="1219436" y="3717032"/>
              <a:chExt cx="224408" cy="216024"/>
            </a:xfrm>
          </p:grpSpPr>
          <p:cxnSp>
            <p:nvCxnSpPr>
              <p:cNvPr id="217" name="Connecteur droit 21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necteur droit 21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oupe 207"/>
            <p:cNvGrpSpPr/>
            <p:nvPr/>
          </p:nvGrpSpPr>
          <p:grpSpPr>
            <a:xfrm>
              <a:off x="5878113" y="2510264"/>
              <a:ext cx="224408" cy="216024"/>
              <a:chOff x="1219436" y="3717032"/>
              <a:chExt cx="224408" cy="216024"/>
            </a:xfrm>
          </p:grpSpPr>
          <p:cxnSp>
            <p:nvCxnSpPr>
              <p:cNvPr id="215" name="Connecteur droit 21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necteur droit 21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e 208"/>
            <p:cNvGrpSpPr/>
            <p:nvPr/>
          </p:nvGrpSpPr>
          <p:grpSpPr>
            <a:xfrm>
              <a:off x="5878113" y="2999085"/>
              <a:ext cx="224408" cy="216024"/>
              <a:chOff x="1219436" y="3717032"/>
              <a:chExt cx="224408" cy="216024"/>
            </a:xfrm>
          </p:grpSpPr>
          <p:cxnSp>
            <p:nvCxnSpPr>
              <p:cNvPr id="213" name="Connecteur droit 21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cteur droit 21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e 209"/>
            <p:cNvGrpSpPr/>
            <p:nvPr/>
          </p:nvGrpSpPr>
          <p:grpSpPr>
            <a:xfrm>
              <a:off x="5878113" y="3498874"/>
              <a:ext cx="224408" cy="216024"/>
              <a:chOff x="1219436" y="3717032"/>
              <a:chExt cx="224408" cy="216024"/>
            </a:xfrm>
          </p:grpSpPr>
          <p:cxnSp>
            <p:nvCxnSpPr>
              <p:cNvPr id="211" name="Connecteur droit 21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 droit 21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e 223"/>
            <p:cNvGrpSpPr/>
            <p:nvPr/>
          </p:nvGrpSpPr>
          <p:grpSpPr>
            <a:xfrm>
              <a:off x="6310161" y="4022432"/>
              <a:ext cx="224408" cy="216024"/>
              <a:chOff x="1219436" y="3717032"/>
              <a:chExt cx="224408" cy="216024"/>
            </a:xfrm>
          </p:grpSpPr>
          <p:cxnSp>
            <p:nvCxnSpPr>
              <p:cNvPr id="241" name="Connecteur droit 24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cteur droit 24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e 224"/>
            <p:cNvGrpSpPr/>
            <p:nvPr/>
          </p:nvGrpSpPr>
          <p:grpSpPr>
            <a:xfrm>
              <a:off x="6310161" y="4511253"/>
              <a:ext cx="224408" cy="216024"/>
              <a:chOff x="1219436" y="3717032"/>
              <a:chExt cx="224408" cy="216024"/>
            </a:xfrm>
          </p:grpSpPr>
          <p:cxnSp>
            <p:nvCxnSpPr>
              <p:cNvPr id="239" name="Connecteur droit 23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23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oupe 226"/>
            <p:cNvGrpSpPr/>
            <p:nvPr/>
          </p:nvGrpSpPr>
          <p:grpSpPr>
            <a:xfrm>
              <a:off x="6310161" y="5011042"/>
              <a:ext cx="224408" cy="216024"/>
              <a:chOff x="1219436" y="3717032"/>
              <a:chExt cx="224408" cy="216024"/>
            </a:xfrm>
          </p:grpSpPr>
          <p:cxnSp>
            <p:nvCxnSpPr>
              <p:cNvPr id="237" name="Connecteur droit 23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23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8" name="Groupe 227"/>
            <p:cNvGrpSpPr/>
            <p:nvPr/>
          </p:nvGrpSpPr>
          <p:grpSpPr>
            <a:xfrm>
              <a:off x="6310161" y="2510264"/>
              <a:ext cx="224408" cy="216024"/>
              <a:chOff x="1219436" y="3717032"/>
              <a:chExt cx="224408" cy="216024"/>
            </a:xfrm>
          </p:grpSpPr>
          <p:cxnSp>
            <p:nvCxnSpPr>
              <p:cNvPr id="235" name="Connecteur droit 23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cteur droit 23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e 228"/>
            <p:cNvGrpSpPr/>
            <p:nvPr/>
          </p:nvGrpSpPr>
          <p:grpSpPr>
            <a:xfrm>
              <a:off x="6310161" y="2999085"/>
              <a:ext cx="224408" cy="216024"/>
              <a:chOff x="1219436" y="3717032"/>
              <a:chExt cx="224408" cy="216024"/>
            </a:xfrm>
          </p:grpSpPr>
          <p:cxnSp>
            <p:nvCxnSpPr>
              <p:cNvPr id="233" name="Connecteur droit 23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Groupe 229"/>
            <p:cNvGrpSpPr/>
            <p:nvPr/>
          </p:nvGrpSpPr>
          <p:grpSpPr>
            <a:xfrm>
              <a:off x="6310161" y="3498874"/>
              <a:ext cx="224408" cy="216024"/>
              <a:chOff x="1219436" y="3717032"/>
              <a:chExt cx="224408" cy="216024"/>
            </a:xfrm>
          </p:grpSpPr>
          <p:cxnSp>
            <p:nvCxnSpPr>
              <p:cNvPr id="231" name="Connecteur droit 23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cteur droit 23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oupe 243"/>
            <p:cNvGrpSpPr/>
            <p:nvPr/>
          </p:nvGrpSpPr>
          <p:grpSpPr>
            <a:xfrm>
              <a:off x="8470401" y="4022432"/>
              <a:ext cx="224408" cy="216024"/>
              <a:chOff x="1219436" y="3717032"/>
              <a:chExt cx="224408" cy="216024"/>
            </a:xfrm>
          </p:grpSpPr>
          <p:cxnSp>
            <p:nvCxnSpPr>
              <p:cNvPr id="261" name="Connecteur droit 26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necteur droit 26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oupe 244"/>
            <p:cNvGrpSpPr/>
            <p:nvPr/>
          </p:nvGrpSpPr>
          <p:grpSpPr>
            <a:xfrm>
              <a:off x="8470401" y="4511253"/>
              <a:ext cx="224408" cy="216024"/>
              <a:chOff x="1219436" y="3717032"/>
              <a:chExt cx="224408" cy="216024"/>
            </a:xfrm>
          </p:grpSpPr>
          <p:cxnSp>
            <p:nvCxnSpPr>
              <p:cNvPr id="259" name="Connecteur droit 25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Connecteur droit 25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oupe 246"/>
            <p:cNvGrpSpPr/>
            <p:nvPr/>
          </p:nvGrpSpPr>
          <p:grpSpPr>
            <a:xfrm>
              <a:off x="8470401" y="5011042"/>
              <a:ext cx="224408" cy="216024"/>
              <a:chOff x="1219436" y="3717032"/>
              <a:chExt cx="224408" cy="216024"/>
            </a:xfrm>
          </p:grpSpPr>
          <p:cxnSp>
            <p:nvCxnSpPr>
              <p:cNvPr id="257" name="Connecteur droit 25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e 247"/>
            <p:cNvGrpSpPr/>
            <p:nvPr/>
          </p:nvGrpSpPr>
          <p:grpSpPr>
            <a:xfrm>
              <a:off x="8470401" y="2510264"/>
              <a:ext cx="224408" cy="216024"/>
              <a:chOff x="1219436" y="3717032"/>
              <a:chExt cx="224408" cy="216024"/>
            </a:xfrm>
          </p:grpSpPr>
          <p:cxnSp>
            <p:nvCxnSpPr>
              <p:cNvPr id="255" name="Connecteur droit 25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necteur droit 25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9" name="Groupe 248"/>
            <p:cNvGrpSpPr/>
            <p:nvPr/>
          </p:nvGrpSpPr>
          <p:grpSpPr>
            <a:xfrm>
              <a:off x="8470401" y="2999085"/>
              <a:ext cx="224408" cy="216024"/>
              <a:chOff x="1219436" y="3717032"/>
              <a:chExt cx="224408" cy="216024"/>
            </a:xfrm>
          </p:grpSpPr>
          <p:cxnSp>
            <p:nvCxnSpPr>
              <p:cNvPr id="253" name="Connecteur droit 25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necteur droit 25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0" name="Groupe 249"/>
            <p:cNvGrpSpPr/>
            <p:nvPr/>
          </p:nvGrpSpPr>
          <p:grpSpPr>
            <a:xfrm>
              <a:off x="8470401" y="3498874"/>
              <a:ext cx="224408" cy="216024"/>
              <a:chOff x="1219436" y="3717032"/>
              <a:chExt cx="224408" cy="216024"/>
            </a:xfrm>
          </p:grpSpPr>
          <p:cxnSp>
            <p:nvCxnSpPr>
              <p:cNvPr id="251" name="Connecteur droit 25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onnecteur droit 25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5" name="Rectangle 284"/>
          <p:cNvSpPr/>
          <p:nvPr/>
        </p:nvSpPr>
        <p:spPr>
          <a:xfrm>
            <a:off x="1119972" y="5951651"/>
            <a:ext cx="7001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 smtClean="0"/>
              <a:t>Immaterial</a:t>
            </a:r>
            <a:r>
              <a:rPr lang="fr-FR" sz="2400" dirty="0" smtClean="0"/>
              <a:t> points </a:t>
            </a:r>
            <a:r>
              <a:rPr lang="fr-FR" sz="2400" dirty="0" err="1" smtClean="0"/>
              <a:t>tracking</a:t>
            </a:r>
            <a:r>
              <a:rPr lang="fr-FR" sz="2400" dirty="0" smtClean="0"/>
              <a:t>  =&gt; </a:t>
            </a:r>
            <a:r>
              <a:rPr lang="fr-FR" sz="2400" dirty="0" err="1" smtClean="0"/>
              <a:t>lack</a:t>
            </a:r>
            <a:r>
              <a:rPr lang="fr-FR" sz="2400" dirty="0" smtClean="0"/>
              <a:t> </a:t>
            </a:r>
            <a:r>
              <a:rPr lang="fr-FR" sz="2400" dirty="0" err="1" smtClean="0"/>
              <a:t>physical</a:t>
            </a:r>
            <a:r>
              <a:rPr lang="fr-FR" sz="2400" dirty="0" smtClean="0"/>
              <a:t> </a:t>
            </a:r>
            <a:r>
              <a:rPr lang="fr-FR" sz="2400" dirty="0" err="1" smtClean="0"/>
              <a:t>meaning</a:t>
            </a:r>
            <a:r>
              <a:rPr lang="fr-FR" sz="2400" dirty="0" smtClean="0"/>
              <a:t> </a:t>
            </a:r>
            <a:r>
              <a:rPr lang="fr-FR" sz="2400" dirty="0" smtClean="0">
                <a:sym typeface="Wingdings" panose="05000000000000000000" pitchFamily="2" charset="2"/>
              </a:rPr>
              <a:t></a:t>
            </a:r>
            <a:endParaRPr lang="en-US" sz="2400" dirty="0"/>
          </a:p>
        </p:txBody>
      </p:sp>
      <p:sp>
        <p:nvSpPr>
          <p:cNvPr id="183" name="Rectangle 182"/>
          <p:cNvSpPr/>
          <p:nvPr/>
        </p:nvSpPr>
        <p:spPr>
          <a:xfrm>
            <a:off x="977474" y="5435932"/>
            <a:ext cx="2514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Not an optimal </a:t>
            </a:r>
            <a:r>
              <a:rPr lang="fr-FR" dirty="0" err="1" smtClean="0"/>
              <a:t>speckle</a:t>
            </a:r>
            <a:r>
              <a:rPr lang="fr-FR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I. DIC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2941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 smtClean="0"/>
              <a:t>Can </a:t>
            </a:r>
            <a:r>
              <a:rPr lang="fr-FR" sz="5400" dirty="0" err="1" smtClean="0"/>
              <a:t>we</a:t>
            </a:r>
            <a:r>
              <a:rPr lang="fr-FR" sz="5400" dirty="0" smtClean="0"/>
              <a:t> do </a:t>
            </a:r>
            <a:r>
              <a:rPr lang="fr-FR" sz="5400" dirty="0" err="1" smtClean="0"/>
              <a:t>better</a:t>
            </a:r>
            <a:r>
              <a:rPr lang="fr-FR" sz="5400" dirty="0" smtClean="0"/>
              <a:t> ?</a:t>
            </a:r>
            <a:endParaRPr lang="en-US" sz="5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11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59714" y="4149080"/>
            <a:ext cx="8229600" cy="2437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5400" dirty="0" err="1" smtClean="0"/>
              <a:t>Well</a:t>
            </a:r>
            <a:r>
              <a:rPr lang="fr-FR" sz="5400" dirty="0" smtClean="0"/>
              <a:t>, </a:t>
            </a:r>
            <a:r>
              <a:rPr lang="fr-FR" sz="5400" dirty="0" err="1" smtClean="0"/>
              <a:t>yes</a:t>
            </a:r>
            <a:r>
              <a:rPr lang="fr-FR" sz="5400" dirty="0" smtClean="0"/>
              <a:t> 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082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 marL="400050" lvl="1" indent="0">
              <a:buNone/>
            </a:pP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I. DIC</a:t>
            </a:r>
          </a:p>
          <a:p>
            <a:pPr marL="400050" lvl="1" indent="0">
              <a:buNone/>
            </a:pPr>
            <a:r>
              <a:rPr lang="fr-FR" sz="3600" dirty="0"/>
              <a:t>II. Data </a:t>
            </a:r>
            <a:r>
              <a:rPr lang="fr-FR" sz="3600" dirty="0" err="1"/>
              <a:t>Processing</a:t>
            </a:r>
            <a:r>
              <a:rPr lang="fr-FR" sz="3600" dirty="0"/>
              <a:t> </a:t>
            </a:r>
          </a:p>
          <a:p>
            <a:pPr marL="1314450" lvl="2" indent="-514350">
              <a:buAutoNum type="alphaLcParenR"/>
            </a:pPr>
            <a:r>
              <a:rPr lang="fr-FR" sz="3600" dirty="0" err="1" smtClean="0"/>
              <a:t>Displacement</a:t>
            </a:r>
            <a:r>
              <a:rPr lang="fr-FR" sz="3600" dirty="0" smtClean="0"/>
              <a:t> </a:t>
            </a:r>
            <a:r>
              <a:rPr lang="fr-FR" sz="3600" dirty="0" err="1"/>
              <a:t>fields</a:t>
            </a:r>
            <a:endParaRPr lang="fr-FR" sz="3600" dirty="0"/>
          </a:p>
          <a:p>
            <a:pPr marL="1314450" lvl="2" indent="-514350">
              <a:buAutoNum type="alphaLcParenR"/>
            </a:pP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Shape and </a:t>
            </a:r>
            <a:r>
              <a:rPr lang="fr-FR" sz="3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gliding</a:t>
            </a:r>
            <a:endParaRPr lang="fr-FR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Conclusion</a:t>
            </a:r>
            <a:endParaRPr lang="en-US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3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7789"/>
            <a:ext cx="3958416" cy="324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a) </a:t>
            </a:r>
            <a:r>
              <a:rPr lang="fr-FR" sz="2800" kern="12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Displacement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sz="2800" kern="12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fields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>
                <a:solidFill>
                  <a:srgbClr val="FFFF00"/>
                </a:solidFill>
              </a:rPr>
              <a:t> / </a:t>
            </a:r>
            <a:r>
              <a:rPr lang="fr-FR" sz="2000" dirty="0" err="1">
                <a:solidFill>
                  <a:srgbClr val="FFFF00"/>
                </a:solidFill>
              </a:rPr>
              <a:t>Strain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/>
              <a:t>Geometria</a:t>
            </a:r>
            <a:r>
              <a:rPr lang="fr-FR" sz="2000" dirty="0"/>
              <a:t> of </a:t>
            </a:r>
            <a:r>
              <a:rPr lang="fr-FR" sz="2000" dirty="0" err="1"/>
              <a:t>wire</a:t>
            </a:r>
            <a:r>
              <a:rPr lang="fr-FR" sz="2000" dirty="0"/>
              <a:t>/</a:t>
            </a:r>
            <a:r>
              <a:rPr lang="fr-FR" sz="2000" dirty="0" err="1"/>
              <a:t>loops</a:t>
            </a:r>
            <a:endParaRPr lang="fr-FR" sz="2000" dirty="0"/>
          </a:p>
          <a:p>
            <a:r>
              <a:rPr lang="fr-FR" sz="2000" dirty="0" err="1"/>
              <a:t>Gliding</a:t>
            </a:r>
            <a:r>
              <a:rPr lang="fr-FR" sz="2000" dirty="0"/>
              <a:t> =&gt; </a:t>
            </a:r>
            <a:r>
              <a:rPr lang="fr-FR" sz="2000" dirty="0" err="1"/>
              <a:t>energy</a:t>
            </a:r>
            <a:r>
              <a:rPr lang="fr-FR" sz="2000" dirty="0"/>
              <a:t> dissipation by friction</a:t>
            </a:r>
          </a:p>
          <a:p>
            <a:pPr lvl="2"/>
            <a:endParaRPr lang="en-US" sz="1600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862081" y="3683933"/>
            <a:ext cx="224408" cy="216024"/>
            <a:chOff x="1219436" y="3717032"/>
            <a:chExt cx="224408" cy="21602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331640" y="3717032"/>
              <a:ext cx="0" cy="2160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219436" y="3825044"/>
              <a:ext cx="224408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5" name="Rectangle 284"/>
          <p:cNvSpPr/>
          <p:nvPr/>
        </p:nvSpPr>
        <p:spPr>
          <a:xfrm>
            <a:off x="538514" y="1484784"/>
            <a:ext cx="33854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/>
              <a:t>Loop center </a:t>
            </a:r>
            <a:r>
              <a:rPr lang="fr-FR" sz="2400" dirty="0" err="1" smtClean="0"/>
              <a:t>identifcation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(</a:t>
            </a:r>
            <a:r>
              <a:rPr lang="fr-FR" sz="2400" dirty="0" err="1" smtClean="0"/>
              <a:t>Bwlabel</a:t>
            </a:r>
            <a:r>
              <a:rPr lang="fr-FR" sz="2400" dirty="0" smtClean="0"/>
              <a:t>, Matlab)</a:t>
            </a:r>
            <a:endParaRPr lang="en-US" sz="2400" dirty="0"/>
          </a:p>
        </p:txBody>
      </p:sp>
      <p:sp>
        <p:nvSpPr>
          <p:cNvPr id="438" name="Rectangle 437"/>
          <p:cNvSpPr/>
          <p:nvPr/>
        </p:nvSpPr>
        <p:spPr>
          <a:xfrm>
            <a:off x="535885" y="5805264"/>
            <a:ext cx="37682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Loop center</a:t>
            </a:r>
          </a:p>
          <a:p>
            <a:r>
              <a:rPr lang="fr-FR" sz="2400" dirty="0" smtClean="0"/>
              <a:t>=&gt; more </a:t>
            </a:r>
            <a:r>
              <a:rPr lang="fr-FR" sz="2400" dirty="0" err="1" smtClean="0"/>
              <a:t>physical</a:t>
            </a:r>
            <a:r>
              <a:rPr lang="fr-FR" sz="2400" dirty="0" smtClean="0"/>
              <a:t> </a:t>
            </a:r>
            <a:r>
              <a:rPr lang="fr-FR" sz="2400" dirty="0" err="1" smtClean="0"/>
              <a:t>meaning</a:t>
            </a:r>
            <a:r>
              <a:rPr lang="fr-FR" sz="2400" dirty="0" smtClean="0"/>
              <a:t> </a:t>
            </a:r>
            <a:r>
              <a:rPr lang="fr-FR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grpSp>
        <p:nvGrpSpPr>
          <p:cNvPr id="283" name="Groupe 282"/>
          <p:cNvGrpSpPr/>
          <p:nvPr/>
        </p:nvGrpSpPr>
        <p:grpSpPr>
          <a:xfrm>
            <a:off x="375061" y="2465139"/>
            <a:ext cx="3757651" cy="2931863"/>
            <a:chOff x="5151713" y="2421876"/>
            <a:chExt cx="3757651" cy="2931863"/>
          </a:xfrm>
        </p:grpSpPr>
        <p:grpSp>
          <p:nvGrpSpPr>
            <p:cNvPr id="284" name="Groupe 283"/>
            <p:cNvGrpSpPr/>
            <p:nvPr/>
          </p:nvGrpSpPr>
          <p:grpSpPr>
            <a:xfrm>
              <a:off x="6640014" y="3646639"/>
              <a:ext cx="224408" cy="216024"/>
              <a:chOff x="1219436" y="3717032"/>
              <a:chExt cx="224408" cy="216024"/>
            </a:xfrm>
          </p:grpSpPr>
          <p:cxnSp>
            <p:nvCxnSpPr>
              <p:cNvPr id="685" name="Connecteur droit 68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Connecteur droit 68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oupe 438"/>
            <p:cNvGrpSpPr/>
            <p:nvPr/>
          </p:nvGrpSpPr>
          <p:grpSpPr>
            <a:xfrm>
              <a:off x="6508792" y="2520841"/>
              <a:ext cx="224408" cy="216024"/>
              <a:chOff x="1219436" y="3717032"/>
              <a:chExt cx="224408" cy="216024"/>
            </a:xfrm>
          </p:grpSpPr>
          <p:cxnSp>
            <p:nvCxnSpPr>
              <p:cNvPr id="683" name="Connecteur droit 68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Connecteur droit 68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0" name="Groupe 439"/>
            <p:cNvGrpSpPr/>
            <p:nvPr/>
          </p:nvGrpSpPr>
          <p:grpSpPr>
            <a:xfrm>
              <a:off x="6696911" y="2883456"/>
              <a:ext cx="224408" cy="216024"/>
              <a:chOff x="1219436" y="3717032"/>
              <a:chExt cx="224408" cy="216024"/>
            </a:xfrm>
          </p:grpSpPr>
          <p:cxnSp>
            <p:nvCxnSpPr>
              <p:cNvPr id="681" name="Connecteur droit 68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Connecteur droit 68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1" name="Groupe 440"/>
            <p:cNvGrpSpPr/>
            <p:nvPr/>
          </p:nvGrpSpPr>
          <p:grpSpPr>
            <a:xfrm>
              <a:off x="7122287" y="3270815"/>
              <a:ext cx="224408" cy="216024"/>
              <a:chOff x="1219436" y="3717032"/>
              <a:chExt cx="224408" cy="216024"/>
            </a:xfrm>
          </p:grpSpPr>
          <p:cxnSp>
            <p:nvCxnSpPr>
              <p:cNvPr id="679" name="Connecteur droit 67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Connecteur droit 67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2" name="Groupe 441"/>
            <p:cNvGrpSpPr/>
            <p:nvPr/>
          </p:nvGrpSpPr>
          <p:grpSpPr>
            <a:xfrm>
              <a:off x="6852734" y="2518460"/>
              <a:ext cx="224408" cy="216024"/>
              <a:chOff x="1219436" y="3717032"/>
              <a:chExt cx="224408" cy="216024"/>
            </a:xfrm>
          </p:grpSpPr>
          <p:cxnSp>
            <p:nvCxnSpPr>
              <p:cNvPr id="677" name="Connecteur droit 67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Connecteur droit 67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3" name="Groupe 442"/>
            <p:cNvGrpSpPr/>
            <p:nvPr/>
          </p:nvGrpSpPr>
          <p:grpSpPr>
            <a:xfrm>
              <a:off x="6995609" y="2902506"/>
              <a:ext cx="224408" cy="216024"/>
              <a:chOff x="1219436" y="3717032"/>
              <a:chExt cx="224408" cy="216024"/>
            </a:xfrm>
          </p:grpSpPr>
          <p:cxnSp>
            <p:nvCxnSpPr>
              <p:cNvPr id="675" name="Connecteur droit 67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Connecteur droit 67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4" name="Groupe 443"/>
            <p:cNvGrpSpPr/>
            <p:nvPr/>
          </p:nvGrpSpPr>
          <p:grpSpPr>
            <a:xfrm>
              <a:off x="7467667" y="3284984"/>
              <a:ext cx="224408" cy="216024"/>
              <a:chOff x="1219436" y="3717032"/>
              <a:chExt cx="224408" cy="216024"/>
            </a:xfrm>
          </p:grpSpPr>
          <p:cxnSp>
            <p:nvCxnSpPr>
              <p:cNvPr id="673" name="Connecteur droit 67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Connecteur droit 67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5" name="Groupe 444"/>
            <p:cNvGrpSpPr/>
            <p:nvPr/>
          </p:nvGrpSpPr>
          <p:grpSpPr>
            <a:xfrm>
              <a:off x="7191913" y="2537510"/>
              <a:ext cx="224408" cy="216024"/>
              <a:chOff x="1219436" y="3717032"/>
              <a:chExt cx="224408" cy="216024"/>
            </a:xfrm>
          </p:grpSpPr>
          <p:cxnSp>
            <p:nvCxnSpPr>
              <p:cNvPr id="671" name="Connecteur droit 67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Connecteur droit 67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6" name="Groupe 445"/>
            <p:cNvGrpSpPr/>
            <p:nvPr/>
          </p:nvGrpSpPr>
          <p:grpSpPr>
            <a:xfrm>
              <a:off x="7346695" y="2892981"/>
              <a:ext cx="224408" cy="216024"/>
              <a:chOff x="1219436" y="3717032"/>
              <a:chExt cx="224408" cy="216024"/>
            </a:xfrm>
          </p:grpSpPr>
          <p:cxnSp>
            <p:nvCxnSpPr>
              <p:cNvPr id="669" name="Connecteur droit 66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Connecteur droit 66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7" name="Groupe 446"/>
            <p:cNvGrpSpPr/>
            <p:nvPr/>
          </p:nvGrpSpPr>
          <p:grpSpPr>
            <a:xfrm>
              <a:off x="7788334" y="3284984"/>
              <a:ext cx="224408" cy="216024"/>
              <a:chOff x="1219436" y="3717032"/>
              <a:chExt cx="224408" cy="216024"/>
            </a:xfrm>
          </p:grpSpPr>
          <p:cxnSp>
            <p:nvCxnSpPr>
              <p:cNvPr id="667" name="Connecteur droit 66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Connecteur droit 66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8" name="Groupe 447"/>
            <p:cNvGrpSpPr/>
            <p:nvPr/>
          </p:nvGrpSpPr>
          <p:grpSpPr>
            <a:xfrm>
              <a:off x="7514423" y="2558942"/>
              <a:ext cx="224408" cy="216024"/>
              <a:chOff x="1219436" y="3717032"/>
              <a:chExt cx="224408" cy="216024"/>
            </a:xfrm>
          </p:grpSpPr>
          <p:cxnSp>
            <p:nvCxnSpPr>
              <p:cNvPr id="665" name="Connecteur droit 66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Connecteur droit 66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9" name="Groupe 448"/>
            <p:cNvGrpSpPr/>
            <p:nvPr/>
          </p:nvGrpSpPr>
          <p:grpSpPr>
            <a:xfrm>
              <a:off x="8471687" y="2569131"/>
              <a:ext cx="224408" cy="216024"/>
              <a:chOff x="1219436" y="3717032"/>
              <a:chExt cx="224408" cy="216024"/>
            </a:xfrm>
          </p:grpSpPr>
          <p:cxnSp>
            <p:nvCxnSpPr>
              <p:cNvPr id="663" name="Connecteur droit 66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Connecteur droit 66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0" name="Groupe 449"/>
            <p:cNvGrpSpPr/>
            <p:nvPr/>
          </p:nvGrpSpPr>
          <p:grpSpPr>
            <a:xfrm>
              <a:off x="8120370" y="3284984"/>
              <a:ext cx="224408" cy="216024"/>
              <a:chOff x="1219436" y="3717032"/>
              <a:chExt cx="224408" cy="216024"/>
            </a:xfrm>
          </p:grpSpPr>
          <p:cxnSp>
            <p:nvCxnSpPr>
              <p:cNvPr id="661" name="Connecteur droit 66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Connecteur droit 66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1" name="Groupe 450"/>
            <p:cNvGrpSpPr/>
            <p:nvPr/>
          </p:nvGrpSpPr>
          <p:grpSpPr>
            <a:xfrm>
              <a:off x="5290187" y="2778681"/>
              <a:ext cx="224408" cy="216024"/>
              <a:chOff x="1219436" y="3717032"/>
              <a:chExt cx="224408" cy="216024"/>
            </a:xfrm>
          </p:grpSpPr>
          <p:cxnSp>
            <p:nvCxnSpPr>
              <p:cNvPr id="659" name="Connecteur droit 65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Connecteur droit 65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2" name="Groupe 451"/>
            <p:cNvGrpSpPr/>
            <p:nvPr/>
          </p:nvGrpSpPr>
          <p:grpSpPr>
            <a:xfrm>
              <a:off x="5457530" y="2421876"/>
              <a:ext cx="224408" cy="216024"/>
              <a:chOff x="1219436" y="3717032"/>
              <a:chExt cx="224408" cy="216024"/>
            </a:xfrm>
          </p:grpSpPr>
          <p:cxnSp>
            <p:nvCxnSpPr>
              <p:cNvPr id="657" name="Connecteur droit 65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Connecteur droit 65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e 452"/>
            <p:cNvGrpSpPr/>
            <p:nvPr/>
          </p:nvGrpSpPr>
          <p:grpSpPr>
            <a:xfrm>
              <a:off x="5669848" y="2816781"/>
              <a:ext cx="224408" cy="216024"/>
              <a:chOff x="1219436" y="3717032"/>
              <a:chExt cx="224408" cy="216024"/>
            </a:xfrm>
          </p:grpSpPr>
          <p:cxnSp>
            <p:nvCxnSpPr>
              <p:cNvPr id="655" name="Connecteur droit 65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Connecteur droit 65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4" name="Groupe 453"/>
            <p:cNvGrpSpPr/>
            <p:nvPr/>
          </p:nvGrpSpPr>
          <p:grpSpPr>
            <a:xfrm>
              <a:off x="5820624" y="2459784"/>
              <a:ext cx="224408" cy="216024"/>
              <a:chOff x="1219436" y="3717032"/>
              <a:chExt cx="224408" cy="216024"/>
            </a:xfrm>
          </p:grpSpPr>
          <p:cxnSp>
            <p:nvCxnSpPr>
              <p:cNvPr id="653" name="Connecteur droit 65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Connecteur droit 65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5" name="Groupe 454"/>
            <p:cNvGrpSpPr/>
            <p:nvPr/>
          </p:nvGrpSpPr>
          <p:grpSpPr>
            <a:xfrm>
              <a:off x="5999503" y="2802493"/>
              <a:ext cx="224408" cy="216024"/>
              <a:chOff x="1219436" y="3717032"/>
              <a:chExt cx="224408" cy="216024"/>
            </a:xfrm>
          </p:grpSpPr>
          <p:cxnSp>
            <p:nvCxnSpPr>
              <p:cNvPr id="651" name="Connecteur droit 65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necteur droit 65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6" name="Groupe 455"/>
            <p:cNvGrpSpPr/>
            <p:nvPr/>
          </p:nvGrpSpPr>
          <p:grpSpPr>
            <a:xfrm>
              <a:off x="6181519" y="2480360"/>
              <a:ext cx="224408" cy="216024"/>
              <a:chOff x="1219436" y="3717032"/>
              <a:chExt cx="224408" cy="216024"/>
            </a:xfrm>
          </p:grpSpPr>
          <p:cxnSp>
            <p:nvCxnSpPr>
              <p:cNvPr id="649" name="Connecteur droit 64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Connecteur droit 64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7" name="Groupe 456"/>
            <p:cNvGrpSpPr/>
            <p:nvPr/>
          </p:nvGrpSpPr>
          <p:grpSpPr>
            <a:xfrm>
              <a:off x="6326776" y="2881075"/>
              <a:ext cx="224408" cy="216024"/>
              <a:chOff x="1219436" y="3717032"/>
              <a:chExt cx="224408" cy="216024"/>
            </a:xfrm>
          </p:grpSpPr>
          <p:cxnSp>
            <p:nvCxnSpPr>
              <p:cNvPr id="647" name="Connecteur droit 64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Connecteur droit 64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8" name="Groupe 457"/>
            <p:cNvGrpSpPr/>
            <p:nvPr/>
          </p:nvGrpSpPr>
          <p:grpSpPr>
            <a:xfrm>
              <a:off x="7825028" y="2563704"/>
              <a:ext cx="224408" cy="216024"/>
              <a:chOff x="1219436" y="3717032"/>
              <a:chExt cx="224408" cy="216024"/>
            </a:xfrm>
          </p:grpSpPr>
          <p:cxnSp>
            <p:nvCxnSpPr>
              <p:cNvPr id="645" name="Connecteur droit 64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necteur droit 64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e 458"/>
            <p:cNvGrpSpPr/>
            <p:nvPr/>
          </p:nvGrpSpPr>
          <p:grpSpPr>
            <a:xfrm>
              <a:off x="8146497" y="2576275"/>
              <a:ext cx="224408" cy="216024"/>
              <a:chOff x="1219436" y="3717032"/>
              <a:chExt cx="224408" cy="216024"/>
            </a:xfrm>
          </p:grpSpPr>
          <p:cxnSp>
            <p:nvCxnSpPr>
              <p:cNvPr id="643" name="Connecteur droit 64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Connecteur droit 64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0" name="Groupe 459"/>
            <p:cNvGrpSpPr/>
            <p:nvPr/>
          </p:nvGrpSpPr>
          <p:grpSpPr>
            <a:xfrm>
              <a:off x="8471687" y="3284984"/>
              <a:ext cx="224408" cy="216024"/>
              <a:chOff x="1219436" y="3717032"/>
              <a:chExt cx="224408" cy="216024"/>
            </a:xfrm>
          </p:grpSpPr>
          <p:cxnSp>
            <p:nvCxnSpPr>
              <p:cNvPr id="641" name="Connecteur droit 64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Connecteur droit 64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1" name="Groupe 460"/>
            <p:cNvGrpSpPr/>
            <p:nvPr/>
          </p:nvGrpSpPr>
          <p:grpSpPr>
            <a:xfrm>
              <a:off x="7661020" y="2919175"/>
              <a:ext cx="224408" cy="216024"/>
              <a:chOff x="1219436" y="3717032"/>
              <a:chExt cx="224408" cy="216024"/>
            </a:xfrm>
          </p:grpSpPr>
          <p:cxnSp>
            <p:nvCxnSpPr>
              <p:cNvPr id="639" name="Connecteur droit 63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Connecteur droit 63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2" name="Groupe 461"/>
            <p:cNvGrpSpPr/>
            <p:nvPr/>
          </p:nvGrpSpPr>
          <p:grpSpPr>
            <a:xfrm>
              <a:off x="7999157" y="2900125"/>
              <a:ext cx="224408" cy="216024"/>
              <a:chOff x="1219436" y="3717032"/>
              <a:chExt cx="224408" cy="216024"/>
            </a:xfrm>
          </p:grpSpPr>
          <p:cxnSp>
            <p:nvCxnSpPr>
              <p:cNvPr id="637" name="Connecteur droit 63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Connecteur droit 63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3" name="Groupe 462"/>
            <p:cNvGrpSpPr/>
            <p:nvPr/>
          </p:nvGrpSpPr>
          <p:grpSpPr>
            <a:xfrm>
              <a:off x="8334913" y="2931082"/>
              <a:ext cx="224408" cy="216024"/>
              <a:chOff x="1219436" y="3717032"/>
              <a:chExt cx="224408" cy="216024"/>
            </a:xfrm>
          </p:grpSpPr>
          <p:cxnSp>
            <p:nvCxnSpPr>
              <p:cNvPr id="635" name="Connecteur droit 63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necteur droit 63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4" name="Groupe 463"/>
            <p:cNvGrpSpPr/>
            <p:nvPr/>
          </p:nvGrpSpPr>
          <p:grpSpPr>
            <a:xfrm>
              <a:off x="8684956" y="2897745"/>
              <a:ext cx="224408" cy="216024"/>
              <a:chOff x="1219436" y="3717032"/>
              <a:chExt cx="224408" cy="216024"/>
            </a:xfrm>
          </p:grpSpPr>
          <p:cxnSp>
            <p:nvCxnSpPr>
              <p:cNvPr id="633" name="Connecteur droit 63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necteur droit 63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e 464"/>
            <p:cNvGrpSpPr/>
            <p:nvPr/>
          </p:nvGrpSpPr>
          <p:grpSpPr>
            <a:xfrm>
              <a:off x="6801612" y="3258115"/>
              <a:ext cx="224408" cy="216024"/>
              <a:chOff x="1219436" y="3717032"/>
              <a:chExt cx="224408" cy="216024"/>
            </a:xfrm>
          </p:grpSpPr>
          <p:cxnSp>
            <p:nvCxnSpPr>
              <p:cNvPr id="631" name="Connecteur droit 63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Connecteur droit 63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6" name="Groupe 465"/>
            <p:cNvGrpSpPr/>
            <p:nvPr/>
          </p:nvGrpSpPr>
          <p:grpSpPr>
            <a:xfrm>
              <a:off x="6477762" y="3242240"/>
              <a:ext cx="224408" cy="216024"/>
              <a:chOff x="1219436" y="3717032"/>
              <a:chExt cx="224408" cy="216024"/>
            </a:xfrm>
          </p:grpSpPr>
          <p:cxnSp>
            <p:nvCxnSpPr>
              <p:cNvPr id="629" name="Connecteur droit 62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Connecteur droit 62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7" name="Groupe 466"/>
            <p:cNvGrpSpPr/>
            <p:nvPr/>
          </p:nvGrpSpPr>
          <p:grpSpPr>
            <a:xfrm>
              <a:off x="6125337" y="3220015"/>
              <a:ext cx="224408" cy="216024"/>
              <a:chOff x="1219436" y="3717032"/>
              <a:chExt cx="224408" cy="216024"/>
            </a:xfrm>
          </p:grpSpPr>
          <p:cxnSp>
            <p:nvCxnSpPr>
              <p:cNvPr id="627" name="Connecteur droit 62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necteur droit 62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8" name="Groupe 467"/>
            <p:cNvGrpSpPr/>
            <p:nvPr/>
          </p:nvGrpSpPr>
          <p:grpSpPr>
            <a:xfrm>
              <a:off x="5776087" y="3185090"/>
              <a:ext cx="224408" cy="216024"/>
              <a:chOff x="1219436" y="3717032"/>
              <a:chExt cx="224408" cy="216024"/>
            </a:xfrm>
          </p:grpSpPr>
          <p:cxnSp>
            <p:nvCxnSpPr>
              <p:cNvPr id="625" name="Connecteur droit 62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necteur droit 62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9" name="Groupe 468"/>
            <p:cNvGrpSpPr/>
            <p:nvPr/>
          </p:nvGrpSpPr>
          <p:grpSpPr>
            <a:xfrm>
              <a:off x="5407787" y="3181915"/>
              <a:ext cx="224408" cy="216024"/>
              <a:chOff x="1219436" y="3717032"/>
              <a:chExt cx="224408" cy="216024"/>
            </a:xfrm>
          </p:grpSpPr>
          <p:cxnSp>
            <p:nvCxnSpPr>
              <p:cNvPr id="623" name="Connecteur droit 62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Connecteur droit 62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0" name="Groupe 469"/>
            <p:cNvGrpSpPr/>
            <p:nvPr/>
          </p:nvGrpSpPr>
          <p:grpSpPr>
            <a:xfrm>
              <a:off x="5242687" y="3547040"/>
              <a:ext cx="224408" cy="216024"/>
              <a:chOff x="1219436" y="3717032"/>
              <a:chExt cx="224408" cy="216024"/>
            </a:xfrm>
          </p:grpSpPr>
          <p:cxnSp>
            <p:nvCxnSpPr>
              <p:cNvPr id="621" name="Connecteur droit 62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Connecteur droit 62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e 470"/>
            <p:cNvGrpSpPr/>
            <p:nvPr/>
          </p:nvGrpSpPr>
          <p:grpSpPr>
            <a:xfrm>
              <a:off x="5617337" y="3578790"/>
              <a:ext cx="224408" cy="216024"/>
              <a:chOff x="1219436" y="3717032"/>
              <a:chExt cx="224408" cy="216024"/>
            </a:xfrm>
          </p:grpSpPr>
          <p:cxnSp>
            <p:nvCxnSpPr>
              <p:cNvPr id="619" name="Connecteur droit 61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Connecteur droit 61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2" name="Groupe 471"/>
            <p:cNvGrpSpPr/>
            <p:nvPr/>
          </p:nvGrpSpPr>
          <p:grpSpPr>
            <a:xfrm>
              <a:off x="5957062" y="3559740"/>
              <a:ext cx="224408" cy="216024"/>
              <a:chOff x="1219436" y="3717032"/>
              <a:chExt cx="224408" cy="216024"/>
            </a:xfrm>
          </p:grpSpPr>
          <p:cxnSp>
            <p:nvCxnSpPr>
              <p:cNvPr id="617" name="Connecteur droit 61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Connecteur droit 61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3" name="Groupe 472"/>
            <p:cNvGrpSpPr/>
            <p:nvPr/>
          </p:nvGrpSpPr>
          <p:grpSpPr>
            <a:xfrm>
              <a:off x="6293612" y="3620065"/>
              <a:ext cx="224408" cy="216024"/>
              <a:chOff x="1219436" y="3717032"/>
              <a:chExt cx="224408" cy="216024"/>
            </a:xfrm>
          </p:grpSpPr>
          <p:cxnSp>
            <p:nvCxnSpPr>
              <p:cNvPr id="615" name="Connecteur droit 61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necteur droit 61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4" name="Groupe 473"/>
            <p:cNvGrpSpPr/>
            <p:nvPr/>
          </p:nvGrpSpPr>
          <p:grpSpPr>
            <a:xfrm>
              <a:off x="6966712" y="3645465"/>
              <a:ext cx="224408" cy="216024"/>
              <a:chOff x="1219436" y="3717032"/>
              <a:chExt cx="224408" cy="216024"/>
            </a:xfrm>
          </p:grpSpPr>
          <p:cxnSp>
            <p:nvCxnSpPr>
              <p:cNvPr id="613" name="Connecteur droit 61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Connecteur droit 61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5" name="Groupe 474"/>
            <p:cNvGrpSpPr/>
            <p:nvPr/>
          </p:nvGrpSpPr>
          <p:grpSpPr>
            <a:xfrm>
              <a:off x="7306437" y="3626415"/>
              <a:ext cx="224408" cy="216024"/>
              <a:chOff x="1219436" y="3717032"/>
              <a:chExt cx="224408" cy="216024"/>
            </a:xfrm>
          </p:grpSpPr>
          <p:cxnSp>
            <p:nvCxnSpPr>
              <p:cNvPr id="611" name="Connecteur droit 61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Connecteur droit 61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6" name="Groupe 475"/>
            <p:cNvGrpSpPr/>
            <p:nvPr/>
          </p:nvGrpSpPr>
          <p:grpSpPr>
            <a:xfrm>
              <a:off x="7639812" y="3670865"/>
              <a:ext cx="224408" cy="216024"/>
              <a:chOff x="1219436" y="3717032"/>
              <a:chExt cx="224408" cy="216024"/>
            </a:xfrm>
          </p:grpSpPr>
          <p:cxnSp>
            <p:nvCxnSpPr>
              <p:cNvPr id="609" name="Connecteur droit 60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Connecteur droit 60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e 476"/>
            <p:cNvGrpSpPr/>
            <p:nvPr/>
          </p:nvGrpSpPr>
          <p:grpSpPr>
            <a:xfrm>
              <a:off x="7773162" y="4004240"/>
              <a:ext cx="224408" cy="216024"/>
              <a:chOff x="1219436" y="3717032"/>
              <a:chExt cx="224408" cy="216024"/>
            </a:xfrm>
          </p:grpSpPr>
          <p:cxnSp>
            <p:nvCxnSpPr>
              <p:cNvPr id="607" name="Connecteur droit 60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Connecteur droit 60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8" name="Groupe 477"/>
            <p:cNvGrpSpPr/>
            <p:nvPr/>
          </p:nvGrpSpPr>
          <p:grpSpPr>
            <a:xfrm>
              <a:off x="7436612" y="4007415"/>
              <a:ext cx="224408" cy="216024"/>
              <a:chOff x="1219436" y="3717032"/>
              <a:chExt cx="224408" cy="216024"/>
            </a:xfrm>
          </p:grpSpPr>
          <p:cxnSp>
            <p:nvCxnSpPr>
              <p:cNvPr id="605" name="Connecteur droit 60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Connecteur droit 60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9" name="Groupe 478"/>
            <p:cNvGrpSpPr/>
            <p:nvPr/>
          </p:nvGrpSpPr>
          <p:grpSpPr>
            <a:xfrm>
              <a:off x="7093712" y="3994715"/>
              <a:ext cx="224408" cy="216024"/>
              <a:chOff x="1219436" y="3717032"/>
              <a:chExt cx="224408" cy="216024"/>
            </a:xfrm>
          </p:grpSpPr>
          <p:cxnSp>
            <p:nvCxnSpPr>
              <p:cNvPr id="603" name="Connecteur droit 60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Connecteur droit 60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0" name="Groupe 479"/>
            <p:cNvGrpSpPr/>
            <p:nvPr/>
          </p:nvGrpSpPr>
          <p:grpSpPr>
            <a:xfrm>
              <a:off x="6741287" y="3982015"/>
              <a:ext cx="224408" cy="216024"/>
              <a:chOff x="1219436" y="3717032"/>
              <a:chExt cx="224408" cy="216024"/>
            </a:xfrm>
          </p:grpSpPr>
          <p:cxnSp>
            <p:nvCxnSpPr>
              <p:cNvPr id="601" name="Connecteur droit 60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Connecteur droit 60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" name="Groupe 480"/>
            <p:cNvGrpSpPr/>
            <p:nvPr/>
          </p:nvGrpSpPr>
          <p:grpSpPr>
            <a:xfrm>
              <a:off x="6398387" y="3978840"/>
              <a:ext cx="224408" cy="216024"/>
              <a:chOff x="1219436" y="3717032"/>
              <a:chExt cx="224408" cy="216024"/>
            </a:xfrm>
          </p:grpSpPr>
          <p:cxnSp>
            <p:nvCxnSpPr>
              <p:cNvPr id="599" name="Connecteur droit 59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Connecteur droit 59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2" name="Groupe 481"/>
            <p:cNvGrpSpPr/>
            <p:nvPr/>
          </p:nvGrpSpPr>
          <p:grpSpPr>
            <a:xfrm>
              <a:off x="6077712" y="3962965"/>
              <a:ext cx="224408" cy="216024"/>
              <a:chOff x="1219436" y="3717032"/>
              <a:chExt cx="224408" cy="216024"/>
            </a:xfrm>
          </p:grpSpPr>
          <p:cxnSp>
            <p:nvCxnSpPr>
              <p:cNvPr id="597" name="Connecteur droit 59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Connecteur droit 59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e 482"/>
            <p:cNvGrpSpPr/>
            <p:nvPr/>
          </p:nvGrpSpPr>
          <p:grpSpPr>
            <a:xfrm>
              <a:off x="5728462" y="3934390"/>
              <a:ext cx="224408" cy="216024"/>
              <a:chOff x="1219436" y="3717032"/>
              <a:chExt cx="224408" cy="216024"/>
            </a:xfrm>
          </p:grpSpPr>
          <p:cxnSp>
            <p:nvCxnSpPr>
              <p:cNvPr id="595" name="Connecteur droit 59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Connecteur droit 59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4" name="Groupe 483"/>
            <p:cNvGrpSpPr/>
            <p:nvPr/>
          </p:nvGrpSpPr>
          <p:grpSpPr>
            <a:xfrm>
              <a:off x="5366512" y="3921690"/>
              <a:ext cx="224408" cy="216024"/>
              <a:chOff x="1219436" y="3717032"/>
              <a:chExt cx="224408" cy="216024"/>
            </a:xfrm>
          </p:grpSpPr>
          <p:cxnSp>
            <p:nvCxnSpPr>
              <p:cNvPr id="593" name="Connecteur droit 59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Connecteur droit 59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5" name="Groupe 484"/>
            <p:cNvGrpSpPr/>
            <p:nvPr/>
          </p:nvGrpSpPr>
          <p:grpSpPr>
            <a:xfrm>
              <a:off x="5188712" y="4280465"/>
              <a:ext cx="224408" cy="216024"/>
              <a:chOff x="1219436" y="3717032"/>
              <a:chExt cx="224408" cy="216024"/>
            </a:xfrm>
          </p:grpSpPr>
          <p:cxnSp>
            <p:nvCxnSpPr>
              <p:cNvPr id="591" name="Connecteur droit 59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Connecteur droit 59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6" name="Groupe 485"/>
            <p:cNvGrpSpPr/>
            <p:nvPr/>
          </p:nvGrpSpPr>
          <p:grpSpPr>
            <a:xfrm>
              <a:off x="5553837" y="4324915"/>
              <a:ext cx="224408" cy="216024"/>
              <a:chOff x="1219436" y="3717032"/>
              <a:chExt cx="224408" cy="216024"/>
            </a:xfrm>
          </p:grpSpPr>
          <p:cxnSp>
            <p:nvCxnSpPr>
              <p:cNvPr id="589" name="Connecteur droit 58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Connecteur droit 58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7" name="Groupe 486"/>
            <p:cNvGrpSpPr/>
            <p:nvPr/>
          </p:nvGrpSpPr>
          <p:grpSpPr>
            <a:xfrm>
              <a:off x="5894256" y="4321740"/>
              <a:ext cx="224408" cy="216024"/>
              <a:chOff x="1219436" y="3717032"/>
              <a:chExt cx="224408" cy="216024"/>
            </a:xfrm>
          </p:grpSpPr>
          <p:cxnSp>
            <p:nvCxnSpPr>
              <p:cNvPr id="587" name="Connecteur droit 58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necteur droit 58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8" name="Groupe 487"/>
            <p:cNvGrpSpPr/>
            <p:nvPr/>
          </p:nvGrpSpPr>
          <p:grpSpPr>
            <a:xfrm>
              <a:off x="6237156" y="4353490"/>
              <a:ext cx="224408" cy="216024"/>
              <a:chOff x="1219436" y="3717032"/>
              <a:chExt cx="224408" cy="216024"/>
            </a:xfrm>
          </p:grpSpPr>
          <p:cxnSp>
            <p:nvCxnSpPr>
              <p:cNvPr id="585" name="Connecteur droit 58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Connecteur droit 58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e 488"/>
            <p:cNvGrpSpPr/>
            <p:nvPr/>
          </p:nvGrpSpPr>
          <p:grpSpPr>
            <a:xfrm>
              <a:off x="6586406" y="4318565"/>
              <a:ext cx="224408" cy="216024"/>
              <a:chOff x="1219436" y="3717032"/>
              <a:chExt cx="224408" cy="216024"/>
            </a:xfrm>
          </p:grpSpPr>
          <p:cxnSp>
            <p:nvCxnSpPr>
              <p:cNvPr id="583" name="Connecteur droit 58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Connecteur droit 58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0" name="Groupe 489"/>
            <p:cNvGrpSpPr/>
            <p:nvPr/>
          </p:nvGrpSpPr>
          <p:grpSpPr>
            <a:xfrm>
              <a:off x="6913431" y="4356665"/>
              <a:ext cx="224408" cy="216024"/>
              <a:chOff x="1219436" y="3717032"/>
              <a:chExt cx="224408" cy="216024"/>
            </a:xfrm>
          </p:grpSpPr>
          <p:cxnSp>
            <p:nvCxnSpPr>
              <p:cNvPr id="581" name="Connecteur droit 58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Connecteur droit 58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1" name="Groupe 490"/>
            <p:cNvGrpSpPr/>
            <p:nvPr/>
          </p:nvGrpSpPr>
          <p:grpSpPr>
            <a:xfrm>
              <a:off x="7262681" y="4353490"/>
              <a:ext cx="224408" cy="216024"/>
              <a:chOff x="1219436" y="3717032"/>
              <a:chExt cx="224408" cy="216024"/>
            </a:xfrm>
          </p:grpSpPr>
          <p:cxnSp>
            <p:nvCxnSpPr>
              <p:cNvPr id="579" name="Connecteur droit 57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Connecteur droit 57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2" name="Groupe 491"/>
            <p:cNvGrpSpPr/>
            <p:nvPr/>
          </p:nvGrpSpPr>
          <p:grpSpPr>
            <a:xfrm>
              <a:off x="7586531" y="4372540"/>
              <a:ext cx="224408" cy="216024"/>
              <a:chOff x="1219436" y="3717032"/>
              <a:chExt cx="224408" cy="216024"/>
            </a:xfrm>
          </p:grpSpPr>
          <p:cxnSp>
            <p:nvCxnSpPr>
              <p:cNvPr id="577" name="Connecteur droit 57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Connecteur droit 57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3" name="Groupe 492"/>
            <p:cNvGrpSpPr/>
            <p:nvPr/>
          </p:nvGrpSpPr>
          <p:grpSpPr>
            <a:xfrm>
              <a:off x="7938956" y="4337615"/>
              <a:ext cx="224408" cy="216024"/>
              <a:chOff x="1219436" y="3717032"/>
              <a:chExt cx="224408" cy="216024"/>
            </a:xfrm>
          </p:grpSpPr>
          <p:cxnSp>
            <p:nvCxnSpPr>
              <p:cNvPr id="575" name="Connecteur droit 57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Connecteur droit 57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4" name="Groupe 493"/>
            <p:cNvGrpSpPr/>
            <p:nvPr/>
          </p:nvGrpSpPr>
          <p:grpSpPr>
            <a:xfrm>
              <a:off x="8104056" y="4020115"/>
              <a:ext cx="224408" cy="216024"/>
              <a:chOff x="1219436" y="3717032"/>
              <a:chExt cx="224408" cy="216024"/>
            </a:xfrm>
          </p:grpSpPr>
          <p:cxnSp>
            <p:nvCxnSpPr>
              <p:cNvPr id="573" name="Connecteur droit 57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Connecteur droit 57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e 494"/>
            <p:cNvGrpSpPr/>
            <p:nvPr/>
          </p:nvGrpSpPr>
          <p:grpSpPr>
            <a:xfrm>
              <a:off x="7964356" y="3654990"/>
              <a:ext cx="224408" cy="216024"/>
              <a:chOff x="1219436" y="3717032"/>
              <a:chExt cx="224408" cy="216024"/>
            </a:xfrm>
          </p:grpSpPr>
          <p:cxnSp>
            <p:nvCxnSpPr>
              <p:cNvPr id="571" name="Connecteur droit 57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Connecteur droit 57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oupe 495"/>
            <p:cNvGrpSpPr/>
            <p:nvPr/>
          </p:nvGrpSpPr>
          <p:grpSpPr>
            <a:xfrm>
              <a:off x="8318738" y="3667752"/>
              <a:ext cx="224408" cy="216024"/>
              <a:chOff x="1219436" y="3717032"/>
              <a:chExt cx="224408" cy="216024"/>
            </a:xfrm>
          </p:grpSpPr>
          <p:cxnSp>
            <p:nvCxnSpPr>
              <p:cNvPr id="569" name="Connecteur droit 56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Connecteur droit 56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7" name="Groupe 496"/>
            <p:cNvGrpSpPr/>
            <p:nvPr/>
          </p:nvGrpSpPr>
          <p:grpSpPr>
            <a:xfrm>
              <a:off x="8439388" y="4013827"/>
              <a:ext cx="224408" cy="216024"/>
              <a:chOff x="1219436" y="3717032"/>
              <a:chExt cx="224408" cy="216024"/>
            </a:xfrm>
          </p:grpSpPr>
          <p:cxnSp>
            <p:nvCxnSpPr>
              <p:cNvPr id="567" name="Connecteur droit 56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Connecteur droit 56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8" name="Groupe 497"/>
            <p:cNvGrpSpPr/>
            <p:nvPr/>
          </p:nvGrpSpPr>
          <p:grpSpPr>
            <a:xfrm>
              <a:off x="8261588" y="4385302"/>
              <a:ext cx="224408" cy="216024"/>
              <a:chOff x="1219436" y="3717032"/>
              <a:chExt cx="224408" cy="216024"/>
            </a:xfrm>
          </p:grpSpPr>
          <p:cxnSp>
            <p:nvCxnSpPr>
              <p:cNvPr id="565" name="Connecteur droit 56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Connecteur droit 56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9" name="Groupe 498"/>
            <p:cNvGrpSpPr/>
            <p:nvPr/>
          </p:nvGrpSpPr>
          <p:grpSpPr>
            <a:xfrm>
              <a:off x="8594963" y="4382127"/>
              <a:ext cx="224408" cy="216024"/>
              <a:chOff x="1219436" y="3717032"/>
              <a:chExt cx="224408" cy="216024"/>
            </a:xfrm>
          </p:grpSpPr>
          <p:cxnSp>
            <p:nvCxnSpPr>
              <p:cNvPr id="563" name="Connecteur droit 56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Connecteur droit 56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0" name="Groupe 499"/>
            <p:cNvGrpSpPr/>
            <p:nvPr/>
          </p:nvGrpSpPr>
          <p:grpSpPr>
            <a:xfrm>
              <a:off x="8639413" y="3645527"/>
              <a:ext cx="224408" cy="216024"/>
              <a:chOff x="1219436" y="3717032"/>
              <a:chExt cx="224408" cy="216024"/>
            </a:xfrm>
          </p:grpSpPr>
          <p:cxnSp>
            <p:nvCxnSpPr>
              <p:cNvPr id="561" name="Connecteur droit 56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Connecteur droit 56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e 500"/>
            <p:cNvGrpSpPr/>
            <p:nvPr/>
          </p:nvGrpSpPr>
          <p:grpSpPr>
            <a:xfrm>
              <a:off x="5312537" y="4690040"/>
              <a:ext cx="224408" cy="216024"/>
              <a:chOff x="1219436" y="3717032"/>
              <a:chExt cx="224408" cy="216024"/>
            </a:xfrm>
          </p:grpSpPr>
          <p:cxnSp>
            <p:nvCxnSpPr>
              <p:cNvPr id="559" name="Connecteur droit 55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Connecteur droit 55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2" name="Groupe 501"/>
            <p:cNvGrpSpPr/>
            <p:nvPr/>
          </p:nvGrpSpPr>
          <p:grpSpPr>
            <a:xfrm>
              <a:off x="5681938" y="4699565"/>
              <a:ext cx="224408" cy="216024"/>
              <a:chOff x="1219436" y="3717032"/>
              <a:chExt cx="224408" cy="216024"/>
            </a:xfrm>
          </p:grpSpPr>
          <p:cxnSp>
            <p:nvCxnSpPr>
              <p:cNvPr id="557" name="Connecteur droit 55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Connecteur droit 55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3" name="Groupe 502"/>
            <p:cNvGrpSpPr/>
            <p:nvPr/>
          </p:nvGrpSpPr>
          <p:grpSpPr>
            <a:xfrm>
              <a:off x="6033262" y="4721790"/>
              <a:ext cx="224408" cy="216024"/>
              <a:chOff x="1219436" y="3717032"/>
              <a:chExt cx="224408" cy="216024"/>
            </a:xfrm>
          </p:grpSpPr>
          <p:cxnSp>
            <p:nvCxnSpPr>
              <p:cNvPr id="555" name="Connecteur droit 55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Connecteur droit 55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4" name="Groupe 503"/>
            <p:cNvGrpSpPr/>
            <p:nvPr/>
          </p:nvGrpSpPr>
          <p:grpSpPr>
            <a:xfrm>
              <a:off x="6366637" y="4699565"/>
              <a:ext cx="224408" cy="216024"/>
              <a:chOff x="1219436" y="3717032"/>
              <a:chExt cx="224408" cy="216024"/>
            </a:xfrm>
          </p:grpSpPr>
          <p:cxnSp>
            <p:nvCxnSpPr>
              <p:cNvPr id="553" name="Connecteur droit 55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Connecteur droit 55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5" name="Groupe 504"/>
            <p:cNvGrpSpPr/>
            <p:nvPr/>
          </p:nvGrpSpPr>
          <p:grpSpPr>
            <a:xfrm>
              <a:off x="6680962" y="4737665"/>
              <a:ext cx="224408" cy="216024"/>
              <a:chOff x="1219436" y="3717032"/>
              <a:chExt cx="224408" cy="216024"/>
            </a:xfrm>
          </p:grpSpPr>
          <p:cxnSp>
            <p:nvCxnSpPr>
              <p:cNvPr id="551" name="Connecteur droit 55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Connecteur droit 55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6" name="Groupe 505"/>
            <p:cNvGrpSpPr/>
            <p:nvPr/>
          </p:nvGrpSpPr>
          <p:grpSpPr>
            <a:xfrm>
              <a:off x="7027037" y="4712265"/>
              <a:ext cx="224408" cy="216024"/>
              <a:chOff x="1219436" y="3717032"/>
              <a:chExt cx="224408" cy="216024"/>
            </a:xfrm>
          </p:grpSpPr>
          <p:cxnSp>
            <p:nvCxnSpPr>
              <p:cNvPr id="549" name="Connecteur droit 54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Connecteur droit 54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e 506"/>
            <p:cNvGrpSpPr/>
            <p:nvPr/>
          </p:nvGrpSpPr>
          <p:grpSpPr>
            <a:xfrm>
              <a:off x="7354062" y="4753540"/>
              <a:ext cx="224408" cy="216024"/>
              <a:chOff x="1219436" y="3717032"/>
              <a:chExt cx="224408" cy="216024"/>
            </a:xfrm>
          </p:grpSpPr>
          <p:cxnSp>
            <p:nvCxnSpPr>
              <p:cNvPr id="547" name="Connecteur droit 54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Connecteur droit 54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8" name="Groupe 507"/>
            <p:cNvGrpSpPr/>
            <p:nvPr/>
          </p:nvGrpSpPr>
          <p:grpSpPr>
            <a:xfrm>
              <a:off x="7706487" y="4734490"/>
              <a:ext cx="224408" cy="216024"/>
              <a:chOff x="1219436" y="3717032"/>
              <a:chExt cx="224408" cy="216024"/>
            </a:xfrm>
          </p:grpSpPr>
          <p:cxnSp>
            <p:nvCxnSpPr>
              <p:cNvPr id="545" name="Connecteur droit 54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necteur droit 54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9" name="Groupe 508"/>
            <p:cNvGrpSpPr/>
            <p:nvPr/>
          </p:nvGrpSpPr>
          <p:grpSpPr>
            <a:xfrm>
              <a:off x="8052562" y="4759890"/>
              <a:ext cx="224408" cy="216024"/>
              <a:chOff x="1219436" y="3717032"/>
              <a:chExt cx="224408" cy="216024"/>
            </a:xfrm>
          </p:grpSpPr>
          <p:cxnSp>
            <p:nvCxnSpPr>
              <p:cNvPr id="543" name="Connecteur droit 54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Connecteur droit 54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0" name="Groupe 509"/>
            <p:cNvGrpSpPr/>
            <p:nvPr/>
          </p:nvGrpSpPr>
          <p:grpSpPr>
            <a:xfrm>
              <a:off x="8376412" y="4744015"/>
              <a:ext cx="224408" cy="216024"/>
              <a:chOff x="1219436" y="3717032"/>
              <a:chExt cx="224408" cy="216024"/>
            </a:xfrm>
          </p:grpSpPr>
          <p:cxnSp>
            <p:nvCxnSpPr>
              <p:cNvPr id="541" name="Connecteur droit 54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Connecteur droit 54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1" name="Groupe 510"/>
            <p:cNvGrpSpPr/>
            <p:nvPr/>
          </p:nvGrpSpPr>
          <p:grpSpPr>
            <a:xfrm>
              <a:off x="5151713" y="5067865"/>
              <a:ext cx="224408" cy="216024"/>
              <a:chOff x="1219436" y="3717032"/>
              <a:chExt cx="224408" cy="216024"/>
            </a:xfrm>
          </p:grpSpPr>
          <p:cxnSp>
            <p:nvCxnSpPr>
              <p:cNvPr id="539" name="Connecteur droit 53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Connecteur droit 53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2" name="Groupe 511"/>
            <p:cNvGrpSpPr/>
            <p:nvPr/>
          </p:nvGrpSpPr>
          <p:grpSpPr>
            <a:xfrm>
              <a:off x="5532713" y="5077390"/>
              <a:ext cx="224408" cy="216024"/>
              <a:chOff x="1219436" y="3717032"/>
              <a:chExt cx="224408" cy="216024"/>
            </a:xfrm>
          </p:grpSpPr>
          <p:cxnSp>
            <p:nvCxnSpPr>
              <p:cNvPr id="537" name="Connecteur droit 53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Connecteur droit 53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e 512"/>
            <p:cNvGrpSpPr/>
            <p:nvPr/>
          </p:nvGrpSpPr>
          <p:grpSpPr>
            <a:xfrm>
              <a:off x="5881963" y="5045640"/>
              <a:ext cx="224408" cy="216024"/>
              <a:chOff x="1219436" y="3717032"/>
              <a:chExt cx="224408" cy="216024"/>
            </a:xfrm>
          </p:grpSpPr>
          <p:cxnSp>
            <p:nvCxnSpPr>
              <p:cNvPr id="535" name="Connecteur droit 53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necteur droit 53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4" name="Groupe 513"/>
            <p:cNvGrpSpPr/>
            <p:nvPr/>
          </p:nvGrpSpPr>
          <p:grpSpPr>
            <a:xfrm>
              <a:off x="6228038" y="5096440"/>
              <a:ext cx="224408" cy="216024"/>
              <a:chOff x="1219436" y="3717032"/>
              <a:chExt cx="224408" cy="216024"/>
            </a:xfrm>
          </p:grpSpPr>
          <p:cxnSp>
            <p:nvCxnSpPr>
              <p:cNvPr id="533" name="Connecteur droit 53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5" name="Groupe 514"/>
            <p:cNvGrpSpPr/>
            <p:nvPr/>
          </p:nvGrpSpPr>
          <p:grpSpPr>
            <a:xfrm>
              <a:off x="6529663" y="5042465"/>
              <a:ext cx="224408" cy="216024"/>
              <a:chOff x="1219436" y="3717032"/>
              <a:chExt cx="224408" cy="216024"/>
            </a:xfrm>
          </p:grpSpPr>
          <p:cxnSp>
            <p:nvCxnSpPr>
              <p:cNvPr id="531" name="Connecteur droit 53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Connecteur droit 53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6" name="Groupe 515"/>
            <p:cNvGrpSpPr/>
            <p:nvPr/>
          </p:nvGrpSpPr>
          <p:grpSpPr>
            <a:xfrm>
              <a:off x="6853513" y="5102790"/>
              <a:ext cx="224408" cy="216024"/>
              <a:chOff x="1219436" y="3717032"/>
              <a:chExt cx="224408" cy="216024"/>
            </a:xfrm>
          </p:grpSpPr>
          <p:cxnSp>
            <p:nvCxnSpPr>
              <p:cNvPr id="529" name="Connecteur droit 528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necteur droit 529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7" name="Groupe 516"/>
            <p:cNvGrpSpPr/>
            <p:nvPr/>
          </p:nvGrpSpPr>
          <p:grpSpPr>
            <a:xfrm>
              <a:off x="7193238" y="5080565"/>
              <a:ext cx="224408" cy="216024"/>
              <a:chOff x="1219436" y="3717032"/>
              <a:chExt cx="224408" cy="216024"/>
            </a:xfrm>
          </p:grpSpPr>
          <p:cxnSp>
            <p:nvCxnSpPr>
              <p:cNvPr id="527" name="Connecteur droit 526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necteur droit 527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8" name="Groupe 517"/>
            <p:cNvGrpSpPr/>
            <p:nvPr/>
          </p:nvGrpSpPr>
          <p:grpSpPr>
            <a:xfrm>
              <a:off x="7523438" y="5137715"/>
              <a:ext cx="224408" cy="216024"/>
              <a:chOff x="1219436" y="3717032"/>
              <a:chExt cx="224408" cy="216024"/>
            </a:xfrm>
          </p:grpSpPr>
          <p:cxnSp>
            <p:nvCxnSpPr>
              <p:cNvPr id="525" name="Connecteur droit 524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e 518"/>
            <p:cNvGrpSpPr/>
            <p:nvPr/>
          </p:nvGrpSpPr>
          <p:grpSpPr>
            <a:xfrm>
              <a:off x="7872688" y="5105965"/>
              <a:ext cx="224408" cy="216024"/>
              <a:chOff x="1219436" y="3717032"/>
              <a:chExt cx="224408" cy="216024"/>
            </a:xfrm>
          </p:grpSpPr>
          <p:cxnSp>
            <p:nvCxnSpPr>
              <p:cNvPr id="523" name="Connecteur droit 522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necteur droit 523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0" name="Groupe 519"/>
            <p:cNvGrpSpPr/>
            <p:nvPr/>
          </p:nvGrpSpPr>
          <p:grpSpPr>
            <a:xfrm>
              <a:off x="8225113" y="5128190"/>
              <a:ext cx="224408" cy="216024"/>
              <a:chOff x="1219436" y="3717032"/>
              <a:chExt cx="224408" cy="216024"/>
            </a:xfrm>
          </p:grpSpPr>
          <p:cxnSp>
            <p:nvCxnSpPr>
              <p:cNvPr id="521" name="Connecteur droit 520"/>
              <p:cNvCxnSpPr/>
              <p:nvPr/>
            </p:nvCxnSpPr>
            <p:spPr>
              <a:xfrm>
                <a:off x="1331640" y="3717032"/>
                <a:ext cx="0" cy="216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necteur droit 521"/>
              <p:cNvCxnSpPr/>
              <p:nvPr/>
            </p:nvCxnSpPr>
            <p:spPr>
              <a:xfrm>
                <a:off x="1219436" y="3825044"/>
                <a:ext cx="22440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4" name="Rectangle 1083"/>
          <p:cNvSpPr/>
          <p:nvPr/>
        </p:nvSpPr>
        <p:spPr>
          <a:xfrm rot="1200362">
            <a:off x="4573298" y="4467429"/>
            <a:ext cx="643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/>
              <a:t>=&gt;</a:t>
            </a:r>
            <a:endParaRPr lang="en-US" sz="3600" dirty="0"/>
          </a:p>
        </p:txBody>
      </p:sp>
      <p:grpSp>
        <p:nvGrpSpPr>
          <p:cNvPr id="8" name="Groupe 7"/>
          <p:cNvGrpSpPr/>
          <p:nvPr/>
        </p:nvGrpSpPr>
        <p:grpSpPr>
          <a:xfrm>
            <a:off x="5667581" y="1412776"/>
            <a:ext cx="2500053" cy="2579720"/>
            <a:chOff x="5652306" y="1955377"/>
            <a:chExt cx="2500053" cy="2579720"/>
          </a:xfrm>
        </p:grpSpPr>
        <p:pic>
          <p:nvPicPr>
            <p:cNvPr id="832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52306" y="2489600"/>
              <a:ext cx="2500053" cy="20454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33" name="Groupe 832"/>
            <p:cNvGrpSpPr/>
            <p:nvPr/>
          </p:nvGrpSpPr>
          <p:grpSpPr>
            <a:xfrm>
              <a:off x="5745520" y="2538107"/>
              <a:ext cx="2372041" cy="1850756"/>
              <a:chOff x="5151713" y="2421876"/>
              <a:chExt cx="3757651" cy="2931863"/>
            </a:xfrm>
          </p:grpSpPr>
          <p:grpSp>
            <p:nvGrpSpPr>
              <p:cNvPr id="834" name="Groupe 833"/>
              <p:cNvGrpSpPr/>
              <p:nvPr/>
            </p:nvGrpSpPr>
            <p:grpSpPr>
              <a:xfrm>
                <a:off x="6640014" y="3646639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82" name="Connecteur droit 108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06A8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3" name="Connecteur droit 108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06A8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5" name="Groupe 834"/>
              <p:cNvGrpSpPr/>
              <p:nvPr/>
            </p:nvGrpSpPr>
            <p:grpSpPr>
              <a:xfrm>
                <a:off x="6508792" y="252084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80" name="Connecteur droit 107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1" name="Connecteur droit 108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6" name="Groupe 835"/>
              <p:cNvGrpSpPr/>
              <p:nvPr/>
            </p:nvGrpSpPr>
            <p:grpSpPr>
              <a:xfrm>
                <a:off x="6696911" y="288345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78" name="Connecteur droit 107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9" name="Connecteur droit 107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7" name="Groupe 836"/>
              <p:cNvGrpSpPr/>
              <p:nvPr/>
            </p:nvGrpSpPr>
            <p:grpSpPr>
              <a:xfrm>
                <a:off x="7122287" y="32708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76" name="Connecteur droit 107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7" name="Connecteur droit 107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8" name="Groupe 837"/>
              <p:cNvGrpSpPr/>
              <p:nvPr/>
            </p:nvGrpSpPr>
            <p:grpSpPr>
              <a:xfrm>
                <a:off x="6852734" y="251846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74" name="Connecteur droit 107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5" name="Connecteur droit 107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9" name="Groupe 838"/>
              <p:cNvGrpSpPr/>
              <p:nvPr/>
            </p:nvGrpSpPr>
            <p:grpSpPr>
              <a:xfrm>
                <a:off x="6995609" y="290250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72" name="Connecteur droit 107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3" name="Connecteur droit 107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0" name="Groupe 839"/>
              <p:cNvGrpSpPr/>
              <p:nvPr/>
            </p:nvGrpSpPr>
            <p:grpSpPr>
              <a:xfrm>
                <a:off x="7467667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70" name="Connecteur droit 106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1" name="Connecteur droit 107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e 840"/>
              <p:cNvGrpSpPr/>
              <p:nvPr/>
            </p:nvGrpSpPr>
            <p:grpSpPr>
              <a:xfrm>
                <a:off x="7191913" y="253751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68" name="Connecteur droit 106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9" name="Connecteur droit 106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e 841"/>
              <p:cNvGrpSpPr/>
              <p:nvPr/>
            </p:nvGrpSpPr>
            <p:grpSpPr>
              <a:xfrm>
                <a:off x="7346695" y="28929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66" name="Connecteur droit 106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7" name="Connecteur droit 106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e 842"/>
              <p:cNvGrpSpPr/>
              <p:nvPr/>
            </p:nvGrpSpPr>
            <p:grpSpPr>
              <a:xfrm>
                <a:off x="7788334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64" name="Connecteur droit 106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5" name="Connecteur droit 106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e 843"/>
              <p:cNvGrpSpPr/>
              <p:nvPr/>
            </p:nvGrpSpPr>
            <p:grpSpPr>
              <a:xfrm>
                <a:off x="7514423" y="255894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62" name="Connecteur droit 106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Connecteur droit 106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e 844"/>
              <p:cNvGrpSpPr/>
              <p:nvPr/>
            </p:nvGrpSpPr>
            <p:grpSpPr>
              <a:xfrm>
                <a:off x="8471687" y="256913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60" name="Connecteur droit 105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1" name="Connecteur droit 106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e 845"/>
              <p:cNvGrpSpPr/>
              <p:nvPr/>
            </p:nvGrpSpPr>
            <p:grpSpPr>
              <a:xfrm>
                <a:off x="8120370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58" name="Connecteur droit 105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9" name="Connecteur droit 105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e 846"/>
              <p:cNvGrpSpPr/>
              <p:nvPr/>
            </p:nvGrpSpPr>
            <p:grpSpPr>
              <a:xfrm>
                <a:off x="5290187" y="27786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56" name="Connecteur droit 105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7" name="Connecteur droit 105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e 847"/>
              <p:cNvGrpSpPr/>
              <p:nvPr/>
            </p:nvGrpSpPr>
            <p:grpSpPr>
              <a:xfrm>
                <a:off x="5457530" y="242187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54" name="Connecteur droit 105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5" name="Connecteur droit 105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e 848"/>
              <p:cNvGrpSpPr/>
              <p:nvPr/>
            </p:nvGrpSpPr>
            <p:grpSpPr>
              <a:xfrm>
                <a:off x="5669848" y="28167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52" name="Connecteur droit 105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3" name="Connecteur droit 105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e 849"/>
              <p:cNvGrpSpPr/>
              <p:nvPr/>
            </p:nvGrpSpPr>
            <p:grpSpPr>
              <a:xfrm>
                <a:off x="5820624" y="24597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50" name="Connecteur droit 104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1" name="Connecteur droit 105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e 850"/>
              <p:cNvGrpSpPr/>
              <p:nvPr/>
            </p:nvGrpSpPr>
            <p:grpSpPr>
              <a:xfrm>
                <a:off x="5999503" y="2802493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48" name="Connecteur droit 104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9" name="Connecteur droit 104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e 851"/>
              <p:cNvGrpSpPr/>
              <p:nvPr/>
            </p:nvGrpSpPr>
            <p:grpSpPr>
              <a:xfrm>
                <a:off x="6181519" y="248036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46" name="Connecteur droit 104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7" name="Connecteur droit 104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e 852"/>
              <p:cNvGrpSpPr/>
              <p:nvPr/>
            </p:nvGrpSpPr>
            <p:grpSpPr>
              <a:xfrm>
                <a:off x="6326776" y="28810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44" name="Connecteur droit 104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5" name="Connecteur droit 104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e 853"/>
              <p:cNvGrpSpPr/>
              <p:nvPr/>
            </p:nvGrpSpPr>
            <p:grpSpPr>
              <a:xfrm>
                <a:off x="7825028" y="256370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42" name="Connecteur droit 104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3" name="Connecteur droit 104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e 854"/>
              <p:cNvGrpSpPr/>
              <p:nvPr/>
            </p:nvGrpSpPr>
            <p:grpSpPr>
              <a:xfrm>
                <a:off x="8146497" y="25762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40" name="Connecteur droit 103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1" name="Connecteur droit 104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e 855"/>
              <p:cNvGrpSpPr/>
              <p:nvPr/>
            </p:nvGrpSpPr>
            <p:grpSpPr>
              <a:xfrm>
                <a:off x="8471687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38" name="Connecteur droit 103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9" name="Connecteur droit 103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e 856"/>
              <p:cNvGrpSpPr/>
              <p:nvPr/>
            </p:nvGrpSpPr>
            <p:grpSpPr>
              <a:xfrm>
                <a:off x="7661020" y="29191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36" name="Connecteur droit 103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7" name="Connecteur droit 103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e 857"/>
              <p:cNvGrpSpPr/>
              <p:nvPr/>
            </p:nvGrpSpPr>
            <p:grpSpPr>
              <a:xfrm>
                <a:off x="7999157" y="290012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34" name="Connecteur droit 103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5" name="Connecteur droit 103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9" name="Groupe 858"/>
              <p:cNvGrpSpPr/>
              <p:nvPr/>
            </p:nvGrpSpPr>
            <p:grpSpPr>
              <a:xfrm>
                <a:off x="8334913" y="293108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32" name="Connecteur droit 103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3" name="Connecteur droit 103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0" name="Groupe 859"/>
              <p:cNvGrpSpPr/>
              <p:nvPr/>
            </p:nvGrpSpPr>
            <p:grpSpPr>
              <a:xfrm>
                <a:off x="8684956" y="289774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30" name="Connecteur droit 102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1" name="Connecteur droit 103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1" name="Groupe 860"/>
              <p:cNvGrpSpPr/>
              <p:nvPr/>
            </p:nvGrpSpPr>
            <p:grpSpPr>
              <a:xfrm>
                <a:off x="6801612" y="32581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28" name="Connecteur droit 102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9" name="Connecteur droit 102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2" name="Groupe 861"/>
              <p:cNvGrpSpPr/>
              <p:nvPr/>
            </p:nvGrpSpPr>
            <p:grpSpPr>
              <a:xfrm>
                <a:off x="6477762" y="32422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25" name="Connecteur droit 102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7" name="Connecteur droit 102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3" name="Groupe 862"/>
              <p:cNvGrpSpPr/>
              <p:nvPr/>
            </p:nvGrpSpPr>
            <p:grpSpPr>
              <a:xfrm>
                <a:off x="6125337" y="3220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23" name="Connecteur droit 102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4" name="Connecteur droit 102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4" name="Groupe 863"/>
              <p:cNvGrpSpPr/>
              <p:nvPr/>
            </p:nvGrpSpPr>
            <p:grpSpPr>
              <a:xfrm>
                <a:off x="5776087" y="31850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21" name="Connecteur droit 102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2" name="Connecteur droit 102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5" name="Groupe 864"/>
              <p:cNvGrpSpPr/>
              <p:nvPr/>
            </p:nvGrpSpPr>
            <p:grpSpPr>
              <a:xfrm>
                <a:off x="5407787" y="31819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19" name="Connecteur droit 101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0" name="Connecteur droit 101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6" name="Groupe 865"/>
              <p:cNvGrpSpPr/>
              <p:nvPr/>
            </p:nvGrpSpPr>
            <p:grpSpPr>
              <a:xfrm>
                <a:off x="5242687" y="35470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17" name="Connecteur droit 101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8" name="Connecteur droit 101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7" name="Groupe 866"/>
              <p:cNvGrpSpPr/>
              <p:nvPr/>
            </p:nvGrpSpPr>
            <p:grpSpPr>
              <a:xfrm>
                <a:off x="5617337" y="3578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15" name="Connecteur droit 101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6" name="Connecteur droit 101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8" name="Groupe 867"/>
              <p:cNvGrpSpPr/>
              <p:nvPr/>
            </p:nvGrpSpPr>
            <p:grpSpPr>
              <a:xfrm>
                <a:off x="5957062" y="35597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13" name="Connecteur droit 101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4" name="Connecteur droit 101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9" name="Groupe 868"/>
              <p:cNvGrpSpPr/>
              <p:nvPr/>
            </p:nvGrpSpPr>
            <p:grpSpPr>
              <a:xfrm>
                <a:off x="6293612" y="36200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11" name="Connecteur droit 101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2" name="Connecteur droit 101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0" name="Groupe 869"/>
              <p:cNvGrpSpPr/>
              <p:nvPr/>
            </p:nvGrpSpPr>
            <p:grpSpPr>
              <a:xfrm>
                <a:off x="6966712" y="3645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09" name="Connecteur droit 100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0" name="Connecteur droit 100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1" name="Groupe 870"/>
              <p:cNvGrpSpPr/>
              <p:nvPr/>
            </p:nvGrpSpPr>
            <p:grpSpPr>
              <a:xfrm>
                <a:off x="7306437" y="36264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07" name="Connecteur droit 100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8" name="Connecteur droit 100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2" name="Groupe 871"/>
              <p:cNvGrpSpPr/>
              <p:nvPr/>
            </p:nvGrpSpPr>
            <p:grpSpPr>
              <a:xfrm>
                <a:off x="7639812" y="36708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05" name="Connecteur droit 100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6" name="Connecteur droit 100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3" name="Groupe 872"/>
              <p:cNvGrpSpPr/>
              <p:nvPr/>
            </p:nvGrpSpPr>
            <p:grpSpPr>
              <a:xfrm>
                <a:off x="7773162" y="40042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03" name="Connecteur droit 100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4" name="Connecteur droit 100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4" name="Groupe 873"/>
              <p:cNvGrpSpPr/>
              <p:nvPr/>
            </p:nvGrpSpPr>
            <p:grpSpPr>
              <a:xfrm>
                <a:off x="7436612" y="40074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001" name="Connecteur droit 100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2" name="Connecteur droit 100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5" name="Groupe 874"/>
              <p:cNvGrpSpPr/>
              <p:nvPr/>
            </p:nvGrpSpPr>
            <p:grpSpPr>
              <a:xfrm>
                <a:off x="7093712" y="39947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99" name="Connecteur droit 99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0" name="Connecteur droit 99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6" name="Groupe 875"/>
              <p:cNvGrpSpPr/>
              <p:nvPr/>
            </p:nvGrpSpPr>
            <p:grpSpPr>
              <a:xfrm>
                <a:off x="6741287" y="3982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97" name="Connecteur droit 99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8" name="Connecteur droit 99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7" name="Groupe 876"/>
              <p:cNvGrpSpPr/>
              <p:nvPr/>
            </p:nvGrpSpPr>
            <p:grpSpPr>
              <a:xfrm>
                <a:off x="6398387" y="39788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95" name="Connecteur droit 99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6" name="Connecteur droit 99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8" name="Groupe 877"/>
              <p:cNvGrpSpPr/>
              <p:nvPr/>
            </p:nvGrpSpPr>
            <p:grpSpPr>
              <a:xfrm>
                <a:off x="6077712" y="39629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93" name="Connecteur droit 99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4" name="Connecteur droit 99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9" name="Groupe 878"/>
              <p:cNvGrpSpPr/>
              <p:nvPr/>
            </p:nvGrpSpPr>
            <p:grpSpPr>
              <a:xfrm>
                <a:off x="5728462" y="39343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91" name="Connecteur droit 99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2" name="Connecteur droit 99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e 879"/>
              <p:cNvGrpSpPr/>
              <p:nvPr/>
            </p:nvGrpSpPr>
            <p:grpSpPr>
              <a:xfrm>
                <a:off x="5366512" y="39216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89" name="Connecteur droit 98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0" name="Connecteur droit 98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e 880"/>
              <p:cNvGrpSpPr/>
              <p:nvPr/>
            </p:nvGrpSpPr>
            <p:grpSpPr>
              <a:xfrm>
                <a:off x="5188712" y="4280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87" name="Connecteur droit 98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8" name="Connecteur droit 98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e 881"/>
              <p:cNvGrpSpPr/>
              <p:nvPr/>
            </p:nvGrpSpPr>
            <p:grpSpPr>
              <a:xfrm>
                <a:off x="5553837" y="43249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85" name="Connecteur droit 98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6" name="Connecteur droit 98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e 882"/>
              <p:cNvGrpSpPr/>
              <p:nvPr/>
            </p:nvGrpSpPr>
            <p:grpSpPr>
              <a:xfrm>
                <a:off x="5894256" y="43217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83" name="Connecteur droit 98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4" name="Connecteur droit 98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e 883"/>
              <p:cNvGrpSpPr/>
              <p:nvPr/>
            </p:nvGrpSpPr>
            <p:grpSpPr>
              <a:xfrm>
                <a:off x="6237156" y="4353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81" name="Connecteur droit 98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2" name="Connecteur droit 98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e 884"/>
              <p:cNvGrpSpPr/>
              <p:nvPr/>
            </p:nvGrpSpPr>
            <p:grpSpPr>
              <a:xfrm>
                <a:off x="6586406" y="4318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79" name="Connecteur droit 97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0" name="Connecteur droit 97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e 885"/>
              <p:cNvGrpSpPr/>
              <p:nvPr/>
            </p:nvGrpSpPr>
            <p:grpSpPr>
              <a:xfrm>
                <a:off x="6913431" y="43566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77" name="Connecteur droit 97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8" name="Connecteur droit 97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e 886"/>
              <p:cNvGrpSpPr/>
              <p:nvPr/>
            </p:nvGrpSpPr>
            <p:grpSpPr>
              <a:xfrm>
                <a:off x="7262681" y="4353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75" name="Connecteur droit 97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6" name="Connecteur droit 97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e 887"/>
              <p:cNvGrpSpPr/>
              <p:nvPr/>
            </p:nvGrpSpPr>
            <p:grpSpPr>
              <a:xfrm>
                <a:off x="7586531" y="43725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73" name="Connecteur droit 97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4" name="Connecteur droit 97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e 888"/>
              <p:cNvGrpSpPr/>
              <p:nvPr/>
            </p:nvGrpSpPr>
            <p:grpSpPr>
              <a:xfrm>
                <a:off x="7938956" y="43376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71" name="Connecteur droit 97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2" name="Connecteur droit 97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0" name="Groupe 889"/>
              <p:cNvGrpSpPr/>
              <p:nvPr/>
            </p:nvGrpSpPr>
            <p:grpSpPr>
              <a:xfrm>
                <a:off x="8104056" y="40201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69" name="Connecteur droit 96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0" name="Connecteur droit 96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1" name="Groupe 890"/>
              <p:cNvGrpSpPr/>
              <p:nvPr/>
            </p:nvGrpSpPr>
            <p:grpSpPr>
              <a:xfrm>
                <a:off x="7964356" y="36549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67" name="Connecteur droit 96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8" name="Connecteur droit 96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2" name="Groupe 891"/>
              <p:cNvGrpSpPr/>
              <p:nvPr/>
            </p:nvGrpSpPr>
            <p:grpSpPr>
              <a:xfrm>
                <a:off x="8318738" y="366775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65" name="Connecteur droit 96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6" name="Connecteur droit 96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3" name="Groupe 892"/>
              <p:cNvGrpSpPr/>
              <p:nvPr/>
            </p:nvGrpSpPr>
            <p:grpSpPr>
              <a:xfrm>
                <a:off x="8439388" y="40138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63" name="Connecteur droit 96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4" name="Connecteur droit 96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4" name="Groupe 893"/>
              <p:cNvGrpSpPr/>
              <p:nvPr/>
            </p:nvGrpSpPr>
            <p:grpSpPr>
              <a:xfrm>
                <a:off x="8261588" y="438530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61" name="Connecteur droit 96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2" name="Connecteur droit 96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5" name="Groupe 894"/>
              <p:cNvGrpSpPr/>
              <p:nvPr/>
            </p:nvGrpSpPr>
            <p:grpSpPr>
              <a:xfrm>
                <a:off x="8594963" y="43821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59" name="Connecteur droit 95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0" name="Connecteur droit 95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6" name="Groupe 895"/>
              <p:cNvGrpSpPr/>
              <p:nvPr/>
            </p:nvGrpSpPr>
            <p:grpSpPr>
              <a:xfrm>
                <a:off x="8639413" y="36455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57" name="Connecteur droit 95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8" name="Connecteur droit 95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7" name="Groupe 896"/>
              <p:cNvGrpSpPr/>
              <p:nvPr/>
            </p:nvGrpSpPr>
            <p:grpSpPr>
              <a:xfrm>
                <a:off x="5312537" y="46900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55" name="Connecteur droit 95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6" name="Connecteur droit 95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8" name="Groupe 897"/>
              <p:cNvGrpSpPr/>
              <p:nvPr/>
            </p:nvGrpSpPr>
            <p:grpSpPr>
              <a:xfrm>
                <a:off x="5681938" y="4699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53" name="Connecteur droit 95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4" name="Connecteur droit 95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9" name="Groupe 898"/>
              <p:cNvGrpSpPr/>
              <p:nvPr/>
            </p:nvGrpSpPr>
            <p:grpSpPr>
              <a:xfrm>
                <a:off x="6033262" y="4721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51" name="Connecteur droit 95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2" name="Connecteur droit 95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0" name="Groupe 899"/>
              <p:cNvGrpSpPr/>
              <p:nvPr/>
            </p:nvGrpSpPr>
            <p:grpSpPr>
              <a:xfrm>
                <a:off x="6366637" y="4699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49" name="Connecteur droit 94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0" name="Connecteur droit 94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1" name="Groupe 900"/>
              <p:cNvGrpSpPr/>
              <p:nvPr/>
            </p:nvGrpSpPr>
            <p:grpSpPr>
              <a:xfrm>
                <a:off x="6680962" y="47376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47" name="Connecteur droit 94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8" name="Connecteur droit 94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2" name="Groupe 901"/>
              <p:cNvGrpSpPr/>
              <p:nvPr/>
            </p:nvGrpSpPr>
            <p:grpSpPr>
              <a:xfrm>
                <a:off x="7027037" y="47122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45" name="Connecteur droit 94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6" name="Connecteur droit 94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3" name="Groupe 902"/>
              <p:cNvGrpSpPr/>
              <p:nvPr/>
            </p:nvGrpSpPr>
            <p:grpSpPr>
              <a:xfrm>
                <a:off x="7354062" y="47535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43" name="Connecteur droit 94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4" name="Connecteur droit 94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4" name="Groupe 903"/>
              <p:cNvGrpSpPr/>
              <p:nvPr/>
            </p:nvGrpSpPr>
            <p:grpSpPr>
              <a:xfrm>
                <a:off x="7706487" y="4734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41" name="Connecteur droit 94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2" name="Connecteur droit 94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5" name="Groupe 904"/>
              <p:cNvGrpSpPr/>
              <p:nvPr/>
            </p:nvGrpSpPr>
            <p:grpSpPr>
              <a:xfrm>
                <a:off x="8052562" y="47598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39" name="Connecteur droit 93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0" name="Connecteur droit 93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6" name="Groupe 905"/>
              <p:cNvGrpSpPr/>
              <p:nvPr/>
            </p:nvGrpSpPr>
            <p:grpSpPr>
              <a:xfrm>
                <a:off x="8376412" y="4744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37" name="Connecteur droit 93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8" name="Connecteur droit 93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7" name="Groupe 906"/>
              <p:cNvGrpSpPr/>
              <p:nvPr/>
            </p:nvGrpSpPr>
            <p:grpSpPr>
              <a:xfrm>
                <a:off x="5151713" y="50678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35" name="Connecteur droit 93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6" name="Connecteur droit 93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8" name="Groupe 907"/>
              <p:cNvGrpSpPr/>
              <p:nvPr/>
            </p:nvGrpSpPr>
            <p:grpSpPr>
              <a:xfrm>
                <a:off x="5532713" y="50773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33" name="Connecteur droit 93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4" name="Connecteur droit 93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9" name="Groupe 908"/>
              <p:cNvGrpSpPr/>
              <p:nvPr/>
            </p:nvGrpSpPr>
            <p:grpSpPr>
              <a:xfrm>
                <a:off x="5881963" y="50456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31" name="Connecteur droit 93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2" name="Connecteur droit 93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e 909"/>
              <p:cNvGrpSpPr/>
              <p:nvPr/>
            </p:nvGrpSpPr>
            <p:grpSpPr>
              <a:xfrm>
                <a:off x="6228038" y="50964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29" name="Connecteur droit 92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0" name="Connecteur droit 92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e 910"/>
              <p:cNvGrpSpPr/>
              <p:nvPr/>
            </p:nvGrpSpPr>
            <p:grpSpPr>
              <a:xfrm>
                <a:off x="6529663" y="5042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27" name="Connecteur droit 92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8" name="Connecteur droit 92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e 911"/>
              <p:cNvGrpSpPr/>
              <p:nvPr/>
            </p:nvGrpSpPr>
            <p:grpSpPr>
              <a:xfrm>
                <a:off x="6853513" y="5102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25" name="Connecteur droit 92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6" name="Connecteur droit 92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e 912"/>
              <p:cNvGrpSpPr/>
              <p:nvPr/>
            </p:nvGrpSpPr>
            <p:grpSpPr>
              <a:xfrm>
                <a:off x="7193238" y="5080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23" name="Connecteur droit 92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Connecteur droit 92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e 913"/>
              <p:cNvGrpSpPr/>
              <p:nvPr/>
            </p:nvGrpSpPr>
            <p:grpSpPr>
              <a:xfrm>
                <a:off x="7523438" y="51377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21" name="Connecteur droit 92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2" name="Connecteur droit 92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e 914"/>
              <p:cNvGrpSpPr/>
              <p:nvPr/>
            </p:nvGrpSpPr>
            <p:grpSpPr>
              <a:xfrm>
                <a:off x="7872688" y="51059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19" name="Connecteur droit 91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0" name="Connecteur droit 91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e 915"/>
              <p:cNvGrpSpPr/>
              <p:nvPr/>
            </p:nvGrpSpPr>
            <p:grpSpPr>
              <a:xfrm>
                <a:off x="8225113" y="51281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917" name="Connecteur droit 91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8" name="Connecteur droit 91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89" name="Groupe 688"/>
            <p:cNvGrpSpPr/>
            <p:nvPr/>
          </p:nvGrpSpPr>
          <p:grpSpPr>
            <a:xfrm>
              <a:off x="5805634" y="2599077"/>
              <a:ext cx="2106470" cy="1724614"/>
              <a:chOff x="609770" y="2691887"/>
              <a:chExt cx="3336949" cy="2732035"/>
            </a:xfrm>
          </p:grpSpPr>
          <p:cxnSp>
            <p:nvCxnSpPr>
              <p:cNvPr id="690" name="Connecteur droit 689"/>
              <p:cNvCxnSpPr/>
              <p:nvPr/>
            </p:nvCxnSpPr>
            <p:spPr>
              <a:xfrm flipV="1">
                <a:off x="765219" y="2691887"/>
                <a:ext cx="167343" cy="37928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Connecteur droit 690"/>
              <p:cNvCxnSpPr/>
              <p:nvPr/>
            </p:nvCxnSpPr>
            <p:spPr>
              <a:xfrm flipV="1">
                <a:off x="1143930" y="2741222"/>
                <a:ext cx="151726" cy="36588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Connecteur droit 691"/>
              <p:cNvCxnSpPr/>
              <p:nvPr/>
            </p:nvCxnSpPr>
            <p:spPr>
              <a:xfrm flipV="1">
                <a:off x="1475212" y="2761798"/>
                <a:ext cx="181339" cy="32301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Connecteur droit 692"/>
              <p:cNvCxnSpPr/>
              <p:nvPr/>
            </p:nvCxnSpPr>
            <p:spPr>
              <a:xfrm flipV="1">
                <a:off x="1799062" y="2802279"/>
                <a:ext cx="186561" cy="36111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Connecteur droit 693"/>
              <p:cNvCxnSpPr/>
              <p:nvPr/>
            </p:nvCxnSpPr>
            <p:spPr>
              <a:xfrm flipV="1">
                <a:off x="2172918" y="2802279"/>
                <a:ext cx="156622" cy="36826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Connecteur droit 694"/>
              <p:cNvCxnSpPr/>
              <p:nvPr/>
            </p:nvCxnSpPr>
            <p:spPr>
              <a:xfrm flipV="1">
                <a:off x="2465812" y="2811326"/>
                <a:ext cx="201133" cy="37350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Connecteur droit 695"/>
              <p:cNvCxnSpPr/>
              <p:nvPr/>
            </p:nvCxnSpPr>
            <p:spPr>
              <a:xfrm flipV="1">
                <a:off x="2815856" y="2840380"/>
                <a:ext cx="173599" cy="34206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Connecteur droit 696"/>
              <p:cNvCxnSpPr/>
              <p:nvPr/>
            </p:nvCxnSpPr>
            <p:spPr>
              <a:xfrm flipV="1">
                <a:off x="3133356" y="2841625"/>
                <a:ext cx="171819" cy="35987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Connecteur droit 697"/>
              <p:cNvCxnSpPr/>
              <p:nvPr/>
            </p:nvCxnSpPr>
            <p:spPr>
              <a:xfrm flipV="1">
                <a:off x="3466731" y="2863850"/>
                <a:ext cx="152769" cy="31859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Connecteur droit 698"/>
              <p:cNvCxnSpPr/>
              <p:nvPr/>
            </p:nvCxnSpPr>
            <p:spPr>
              <a:xfrm flipV="1">
                <a:off x="3812806" y="2844800"/>
                <a:ext cx="127369" cy="36939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Connecteur droit 699"/>
              <p:cNvCxnSpPr/>
              <p:nvPr/>
            </p:nvCxnSpPr>
            <p:spPr>
              <a:xfrm>
                <a:off x="3474189" y="3179183"/>
                <a:ext cx="353325" cy="2704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Connecteur droit 700"/>
              <p:cNvCxnSpPr/>
              <p:nvPr/>
            </p:nvCxnSpPr>
            <p:spPr>
              <a:xfrm flipV="1">
                <a:off x="3128114" y="3174419"/>
                <a:ext cx="355084" cy="1111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Connecteur droit 701"/>
              <p:cNvCxnSpPr/>
              <p:nvPr/>
            </p:nvCxnSpPr>
            <p:spPr>
              <a:xfrm>
                <a:off x="2820139" y="3176008"/>
                <a:ext cx="331023" cy="555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Connecteur droit 702"/>
              <p:cNvCxnSpPr/>
              <p:nvPr/>
            </p:nvCxnSpPr>
            <p:spPr>
              <a:xfrm flipV="1">
                <a:off x="2467714" y="3174419"/>
                <a:ext cx="362781" cy="476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Connecteur droit 703"/>
              <p:cNvCxnSpPr/>
              <p:nvPr/>
            </p:nvCxnSpPr>
            <p:spPr>
              <a:xfrm>
                <a:off x="2175614" y="3166483"/>
                <a:ext cx="309501" cy="1230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Connecteur droit 704"/>
              <p:cNvCxnSpPr/>
              <p:nvPr/>
            </p:nvCxnSpPr>
            <p:spPr>
              <a:xfrm flipV="1">
                <a:off x="1807314" y="3162513"/>
                <a:ext cx="357126" cy="397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Connecteur droit 705"/>
              <p:cNvCxnSpPr/>
              <p:nvPr/>
            </p:nvCxnSpPr>
            <p:spPr>
              <a:xfrm>
                <a:off x="1489814" y="3080758"/>
                <a:ext cx="317500" cy="8413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Connecteur droit 706"/>
              <p:cNvCxnSpPr/>
              <p:nvPr/>
            </p:nvCxnSpPr>
            <p:spPr>
              <a:xfrm flipV="1">
                <a:off x="1146914" y="3084814"/>
                <a:ext cx="361380" cy="1181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Connecteur droit 707"/>
              <p:cNvCxnSpPr/>
              <p:nvPr/>
            </p:nvCxnSpPr>
            <p:spPr>
              <a:xfrm>
                <a:off x="762739" y="3061709"/>
                <a:ext cx="394231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Connecteur droit 708"/>
              <p:cNvCxnSpPr/>
              <p:nvPr/>
            </p:nvCxnSpPr>
            <p:spPr>
              <a:xfrm>
                <a:off x="918314" y="2712459"/>
                <a:ext cx="394231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Connecteur droit 709"/>
              <p:cNvCxnSpPr/>
              <p:nvPr/>
            </p:nvCxnSpPr>
            <p:spPr>
              <a:xfrm>
                <a:off x="1302489" y="2750559"/>
                <a:ext cx="361380" cy="1123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Connecteur droit 710"/>
              <p:cNvCxnSpPr/>
              <p:nvPr/>
            </p:nvCxnSpPr>
            <p:spPr>
              <a:xfrm>
                <a:off x="1667614" y="2769608"/>
                <a:ext cx="316210" cy="4171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Connecteur droit 711"/>
              <p:cNvCxnSpPr/>
              <p:nvPr/>
            </p:nvCxnSpPr>
            <p:spPr>
              <a:xfrm flipV="1">
                <a:off x="1988289" y="2803738"/>
                <a:ext cx="357126" cy="397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Connecteur droit 712"/>
              <p:cNvCxnSpPr/>
              <p:nvPr/>
            </p:nvCxnSpPr>
            <p:spPr>
              <a:xfrm>
                <a:off x="2331189" y="2804533"/>
                <a:ext cx="309501" cy="1230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Connecteur droit 713"/>
              <p:cNvCxnSpPr/>
              <p:nvPr/>
            </p:nvCxnSpPr>
            <p:spPr>
              <a:xfrm>
                <a:off x="2658214" y="2829933"/>
                <a:ext cx="344426" cy="1486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Connecteur droit 714"/>
              <p:cNvCxnSpPr/>
              <p:nvPr/>
            </p:nvCxnSpPr>
            <p:spPr>
              <a:xfrm>
                <a:off x="2997939" y="2839458"/>
                <a:ext cx="331023" cy="555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Connecteur droit 715"/>
              <p:cNvCxnSpPr/>
              <p:nvPr/>
            </p:nvCxnSpPr>
            <p:spPr>
              <a:xfrm>
                <a:off x="3300060" y="2845808"/>
                <a:ext cx="321469" cy="1804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Connecteur droit 716"/>
              <p:cNvCxnSpPr/>
              <p:nvPr/>
            </p:nvCxnSpPr>
            <p:spPr>
              <a:xfrm>
                <a:off x="3617064" y="2864858"/>
                <a:ext cx="323111" cy="495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Connecteur droit 717"/>
              <p:cNvCxnSpPr/>
              <p:nvPr/>
            </p:nvCxnSpPr>
            <p:spPr>
              <a:xfrm flipH="1" flipV="1">
                <a:off x="764287" y="3057012"/>
                <a:ext cx="118532" cy="40634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Connecteur droit 718"/>
              <p:cNvCxnSpPr/>
              <p:nvPr/>
            </p:nvCxnSpPr>
            <p:spPr>
              <a:xfrm flipH="1" flipV="1">
                <a:off x="1154812" y="3082413"/>
                <a:ext cx="102272" cy="37599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Connecteur droit 719"/>
              <p:cNvCxnSpPr/>
              <p:nvPr/>
            </p:nvCxnSpPr>
            <p:spPr>
              <a:xfrm flipH="1" flipV="1">
                <a:off x="1465962" y="3091939"/>
                <a:ext cx="154536" cy="40951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Connecteur droit 720"/>
              <p:cNvCxnSpPr/>
              <p:nvPr/>
            </p:nvCxnSpPr>
            <p:spPr>
              <a:xfrm flipH="1" flipV="1">
                <a:off x="1799337" y="3171314"/>
                <a:ext cx="154536" cy="35236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Connecteur droit 721"/>
              <p:cNvCxnSpPr/>
              <p:nvPr/>
            </p:nvCxnSpPr>
            <p:spPr>
              <a:xfrm flipH="1" flipV="1">
                <a:off x="2164462" y="3161789"/>
                <a:ext cx="119685" cy="39046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Connecteur droit 722"/>
              <p:cNvCxnSpPr/>
              <p:nvPr/>
            </p:nvCxnSpPr>
            <p:spPr>
              <a:xfrm flipH="1" flipV="1">
                <a:off x="2466088" y="3199889"/>
                <a:ext cx="119684" cy="35236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Connecteur droit 723"/>
              <p:cNvCxnSpPr/>
              <p:nvPr/>
            </p:nvCxnSpPr>
            <p:spPr>
              <a:xfrm flipH="1" flipV="1">
                <a:off x="2818513" y="3193539"/>
                <a:ext cx="130846" cy="37288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Connecteur droit 724"/>
              <p:cNvCxnSpPr/>
              <p:nvPr/>
            </p:nvCxnSpPr>
            <p:spPr>
              <a:xfrm flipH="1" flipV="1">
                <a:off x="3123313" y="3177665"/>
                <a:ext cx="140053" cy="38875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Connecteur droit 725"/>
              <p:cNvCxnSpPr/>
              <p:nvPr/>
            </p:nvCxnSpPr>
            <p:spPr>
              <a:xfrm flipH="1" flipV="1">
                <a:off x="3459863" y="3171315"/>
                <a:ext cx="140053" cy="38875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Connecteur droit 726"/>
              <p:cNvCxnSpPr/>
              <p:nvPr/>
            </p:nvCxnSpPr>
            <p:spPr>
              <a:xfrm flipH="1" flipV="1">
                <a:off x="3806464" y="3199063"/>
                <a:ext cx="140255" cy="36735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Connecteur droit 727"/>
              <p:cNvCxnSpPr/>
              <p:nvPr/>
            </p:nvCxnSpPr>
            <p:spPr>
              <a:xfrm>
                <a:off x="880214" y="3445884"/>
                <a:ext cx="37687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Connecteur droit 728"/>
              <p:cNvCxnSpPr/>
              <p:nvPr/>
            </p:nvCxnSpPr>
            <p:spPr>
              <a:xfrm>
                <a:off x="1251689" y="3464934"/>
                <a:ext cx="37687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Connecteur droit 729"/>
              <p:cNvCxnSpPr/>
              <p:nvPr/>
            </p:nvCxnSpPr>
            <p:spPr>
              <a:xfrm>
                <a:off x="1616814" y="3493509"/>
                <a:ext cx="33598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Connecteur droit 730"/>
              <p:cNvCxnSpPr/>
              <p:nvPr/>
            </p:nvCxnSpPr>
            <p:spPr>
              <a:xfrm>
                <a:off x="1953873" y="3523678"/>
                <a:ext cx="343917" cy="713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Connecteur droit 731"/>
              <p:cNvCxnSpPr/>
              <p:nvPr/>
            </p:nvCxnSpPr>
            <p:spPr>
              <a:xfrm>
                <a:off x="2274548" y="3536378"/>
                <a:ext cx="322771" cy="2369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Connecteur droit 732"/>
              <p:cNvCxnSpPr/>
              <p:nvPr/>
            </p:nvCxnSpPr>
            <p:spPr>
              <a:xfrm>
                <a:off x="2601573" y="3552253"/>
                <a:ext cx="339725" cy="1184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Connecteur droit 733"/>
              <p:cNvCxnSpPr/>
              <p:nvPr/>
            </p:nvCxnSpPr>
            <p:spPr>
              <a:xfrm>
                <a:off x="2938123" y="3564953"/>
                <a:ext cx="325243" cy="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Connecteur droit 734"/>
              <p:cNvCxnSpPr/>
              <p:nvPr/>
            </p:nvCxnSpPr>
            <p:spPr>
              <a:xfrm>
                <a:off x="3271498" y="3564953"/>
                <a:ext cx="325243" cy="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Connecteur droit 735"/>
              <p:cNvCxnSpPr/>
              <p:nvPr/>
            </p:nvCxnSpPr>
            <p:spPr>
              <a:xfrm>
                <a:off x="3614398" y="3568128"/>
                <a:ext cx="325243" cy="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Connecteur droit 736"/>
              <p:cNvCxnSpPr/>
              <p:nvPr/>
            </p:nvCxnSpPr>
            <p:spPr>
              <a:xfrm flipV="1">
                <a:off x="722357" y="3444362"/>
                <a:ext cx="167343" cy="37928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Connecteur droit 737"/>
              <p:cNvCxnSpPr/>
              <p:nvPr/>
            </p:nvCxnSpPr>
            <p:spPr>
              <a:xfrm flipV="1">
                <a:off x="1101067" y="3493697"/>
                <a:ext cx="151726" cy="36588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Connecteur droit 738"/>
              <p:cNvCxnSpPr/>
              <p:nvPr/>
            </p:nvCxnSpPr>
            <p:spPr>
              <a:xfrm flipV="1">
                <a:off x="1440124" y="3504748"/>
                <a:ext cx="164039" cy="33954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Connecteur droit 739"/>
              <p:cNvCxnSpPr/>
              <p:nvPr/>
            </p:nvCxnSpPr>
            <p:spPr>
              <a:xfrm flipV="1">
                <a:off x="1760962" y="3545229"/>
                <a:ext cx="186561" cy="36111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Connecteur droit 740"/>
              <p:cNvCxnSpPr/>
              <p:nvPr/>
            </p:nvCxnSpPr>
            <p:spPr>
              <a:xfrm flipV="1">
                <a:off x="2115768" y="3559517"/>
                <a:ext cx="156622" cy="36826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Connecteur droit 741"/>
              <p:cNvCxnSpPr/>
              <p:nvPr/>
            </p:nvCxnSpPr>
            <p:spPr>
              <a:xfrm flipV="1">
                <a:off x="2432474" y="3574540"/>
                <a:ext cx="169099" cy="35799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Connecteur droit 742"/>
              <p:cNvCxnSpPr/>
              <p:nvPr/>
            </p:nvCxnSpPr>
            <p:spPr>
              <a:xfrm flipV="1">
                <a:off x="2777756" y="3564280"/>
                <a:ext cx="173599" cy="34206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Connecteur droit 743"/>
              <p:cNvCxnSpPr/>
              <p:nvPr/>
            </p:nvCxnSpPr>
            <p:spPr>
              <a:xfrm flipV="1">
                <a:off x="3123313" y="3570288"/>
                <a:ext cx="158049" cy="38201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Connecteur droit 744"/>
              <p:cNvCxnSpPr/>
              <p:nvPr/>
            </p:nvCxnSpPr>
            <p:spPr>
              <a:xfrm flipV="1">
                <a:off x="3423868" y="3571365"/>
                <a:ext cx="164073" cy="35879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Connecteur droit 745"/>
              <p:cNvCxnSpPr/>
              <p:nvPr/>
            </p:nvCxnSpPr>
            <p:spPr>
              <a:xfrm flipV="1">
                <a:off x="3798518" y="3573462"/>
                <a:ext cx="127369" cy="36939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Connecteur droit 746"/>
              <p:cNvCxnSpPr/>
              <p:nvPr/>
            </p:nvCxnSpPr>
            <p:spPr>
              <a:xfrm>
                <a:off x="751627" y="3826884"/>
                <a:ext cx="37687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Connecteur droit 747"/>
              <p:cNvCxnSpPr/>
              <p:nvPr/>
            </p:nvCxnSpPr>
            <p:spPr>
              <a:xfrm flipV="1">
                <a:off x="1085002" y="3844291"/>
                <a:ext cx="347092" cy="164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Connecteur droit 748"/>
              <p:cNvCxnSpPr/>
              <p:nvPr/>
            </p:nvCxnSpPr>
            <p:spPr>
              <a:xfrm>
                <a:off x="1426314" y="3836409"/>
                <a:ext cx="342441" cy="6509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Connecteur droit 749"/>
              <p:cNvCxnSpPr/>
              <p:nvPr/>
            </p:nvCxnSpPr>
            <p:spPr>
              <a:xfrm>
                <a:off x="1750164" y="3903084"/>
                <a:ext cx="364882" cy="2945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Connecteur droit 750"/>
              <p:cNvCxnSpPr/>
              <p:nvPr/>
            </p:nvCxnSpPr>
            <p:spPr>
              <a:xfrm>
                <a:off x="2135927" y="3926896"/>
                <a:ext cx="296547" cy="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Connecteur droit 751"/>
              <p:cNvCxnSpPr/>
              <p:nvPr/>
            </p:nvCxnSpPr>
            <p:spPr>
              <a:xfrm flipV="1">
                <a:off x="2445489" y="3901503"/>
                <a:ext cx="335980" cy="2539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Connecteur droit 752"/>
              <p:cNvCxnSpPr/>
              <p:nvPr/>
            </p:nvCxnSpPr>
            <p:spPr>
              <a:xfrm>
                <a:off x="2769339" y="3898322"/>
                <a:ext cx="366713" cy="4453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Connecteur droit 753"/>
              <p:cNvCxnSpPr/>
              <p:nvPr/>
            </p:nvCxnSpPr>
            <p:spPr>
              <a:xfrm>
                <a:off x="3131289" y="3941185"/>
                <a:ext cx="308099" cy="800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Connecteur droit 754"/>
              <p:cNvCxnSpPr/>
              <p:nvPr/>
            </p:nvCxnSpPr>
            <p:spPr>
              <a:xfrm>
                <a:off x="3431327" y="3936423"/>
                <a:ext cx="381479" cy="400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Connecteur droit 755"/>
              <p:cNvCxnSpPr/>
              <p:nvPr/>
            </p:nvCxnSpPr>
            <p:spPr>
              <a:xfrm flipH="1" flipV="1">
                <a:off x="730950" y="3809487"/>
                <a:ext cx="118532" cy="40634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Connecteur droit 756"/>
              <p:cNvCxnSpPr/>
              <p:nvPr/>
            </p:nvCxnSpPr>
            <p:spPr>
              <a:xfrm flipH="1" flipV="1">
                <a:off x="1088137" y="3876163"/>
                <a:ext cx="116436" cy="33966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Connecteur droit 757"/>
              <p:cNvCxnSpPr/>
              <p:nvPr/>
            </p:nvCxnSpPr>
            <p:spPr>
              <a:xfrm flipH="1" flipV="1">
                <a:off x="1426274" y="3857114"/>
                <a:ext cx="139607" cy="38728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Connecteur droit 758"/>
              <p:cNvCxnSpPr/>
              <p:nvPr/>
            </p:nvCxnSpPr>
            <p:spPr>
              <a:xfrm flipH="1" flipV="1">
                <a:off x="1764413" y="3923790"/>
                <a:ext cx="116435" cy="33966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Connecteur droit 759"/>
              <p:cNvCxnSpPr/>
              <p:nvPr/>
            </p:nvCxnSpPr>
            <p:spPr>
              <a:xfrm flipH="1" flipV="1">
                <a:off x="2126364" y="3957128"/>
                <a:ext cx="89198" cy="30632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Connecteur droit 760"/>
              <p:cNvCxnSpPr/>
              <p:nvPr/>
            </p:nvCxnSpPr>
            <p:spPr>
              <a:xfrm flipH="1" flipV="1">
                <a:off x="2440689" y="3928554"/>
                <a:ext cx="125689" cy="33489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Connecteur droit 761"/>
              <p:cNvCxnSpPr/>
              <p:nvPr/>
            </p:nvCxnSpPr>
            <p:spPr>
              <a:xfrm flipH="1" flipV="1">
                <a:off x="2769302" y="3909505"/>
                <a:ext cx="150111" cy="38150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Connecteur droit 762"/>
              <p:cNvCxnSpPr/>
              <p:nvPr/>
            </p:nvCxnSpPr>
            <p:spPr>
              <a:xfrm flipH="1" flipV="1">
                <a:off x="3097916" y="3938080"/>
                <a:ext cx="150340" cy="34759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Connecteur droit 763"/>
              <p:cNvCxnSpPr/>
              <p:nvPr/>
            </p:nvCxnSpPr>
            <p:spPr>
              <a:xfrm flipH="1" flipV="1">
                <a:off x="3436053" y="3952368"/>
                <a:ext cx="150340" cy="34759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Connecteur droit 764"/>
              <p:cNvCxnSpPr/>
              <p:nvPr/>
            </p:nvCxnSpPr>
            <p:spPr>
              <a:xfrm flipH="1" flipV="1">
                <a:off x="3778953" y="3961893"/>
                <a:ext cx="150340" cy="34759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Connecteur droit 765"/>
              <p:cNvCxnSpPr/>
              <p:nvPr/>
            </p:nvCxnSpPr>
            <p:spPr>
              <a:xfrm flipV="1">
                <a:off x="3739240" y="4287837"/>
                <a:ext cx="177122" cy="37572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Connecteur droit 766"/>
              <p:cNvCxnSpPr/>
              <p:nvPr/>
            </p:nvCxnSpPr>
            <p:spPr>
              <a:xfrm flipV="1">
                <a:off x="3420153" y="4297362"/>
                <a:ext cx="177122" cy="33756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Connecteur droit 767"/>
              <p:cNvCxnSpPr/>
              <p:nvPr/>
            </p:nvCxnSpPr>
            <p:spPr>
              <a:xfrm flipV="1">
                <a:off x="3058203" y="4291013"/>
                <a:ext cx="205163" cy="36296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Connecteur droit 768"/>
              <p:cNvCxnSpPr/>
              <p:nvPr/>
            </p:nvCxnSpPr>
            <p:spPr>
              <a:xfrm flipV="1">
                <a:off x="2734353" y="4276153"/>
                <a:ext cx="185060" cy="37782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Connecteur droit 769"/>
              <p:cNvCxnSpPr/>
              <p:nvPr/>
            </p:nvCxnSpPr>
            <p:spPr>
              <a:xfrm flipV="1">
                <a:off x="2400978" y="4261865"/>
                <a:ext cx="185060" cy="37782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Connecteur droit 770"/>
              <p:cNvCxnSpPr/>
              <p:nvPr/>
            </p:nvCxnSpPr>
            <p:spPr>
              <a:xfrm flipV="1">
                <a:off x="2061438" y="4252340"/>
                <a:ext cx="167412" cy="34766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Connecteur droit 771"/>
              <p:cNvCxnSpPr/>
              <p:nvPr/>
            </p:nvCxnSpPr>
            <p:spPr>
              <a:xfrm flipV="1">
                <a:off x="1713775" y="4261866"/>
                <a:ext cx="167412" cy="37306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Connecteur droit 772"/>
              <p:cNvCxnSpPr/>
              <p:nvPr/>
            </p:nvCxnSpPr>
            <p:spPr>
              <a:xfrm flipV="1">
                <a:off x="1369288" y="4228529"/>
                <a:ext cx="207099" cy="39052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Connecteur droit 773"/>
              <p:cNvCxnSpPr/>
              <p:nvPr/>
            </p:nvCxnSpPr>
            <p:spPr>
              <a:xfrm flipV="1">
                <a:off x="1028869" y="4219004"/>
                <a:ext cx="185568" cy="38099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Connecteur droit 774"/>
              <p:cNvCxnSpPr/>
              <p:nvPr/>
            </p:nvCxnSpPr>
            <p:spPr>
              <a:xfrm flipV="1">
                <a:off x="652632" y="4203128"/>
                <a:ext cx="196258" cy="35401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Connecteur droit 775"/>
              <p:cNvCxnSpPr/>
              <p:nvPr/>
            </p:nvCxnSpPr>
            <p:spPr>
              <a:xfrm>
                <a:off x="865927" y="4198359"/>
                <a:ext cx="37687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Connecteur droit 776"/>
              <p:cNvCxnSpPr/>
              <p:nvPr/>
            </p:nvCxnSpPr>
            <p:spPr>
              <a:xfrm>
                <a:off x="1199302" y="4231697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Connecteur droit 777"/>
              <p:cNvCxnSpPr/>
              <p:nvPr/>
            </p:nvCxnSpPr>
            <p:spPr>
              <a:xfrm>
                <a:off x="1561252" y="4241222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Connecteur droit 778"/>
              <p:cNvCxnSpPr/>
              <p:nvPr/>
            </p:nvCxnSpPr>
            <p:spPr>
              <a:xfrm>
                <a:off x="1885102" y="4260272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Connecteur droit 779"/>
              <p:cNvCxnSpPr/>
              <p:nvPr/>
            </p:nvCxnSpPr>
            <p:spPr>
              <a:xfrm>
                <a:off x="2218477" y="4269797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Connecteur droit 780"/>
              <p:cNvCxnSpPr/>
              <p:nvPr/>
            </p:nvCxnSpPr>
            <p:spPr>
              <a:xfrm>
                <a:off x="2551852" y="4269797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Connecteur droit 781"/>
              <p:cNvCxnSpPr/>
              <p:nvPr/>
            </p:nvCxnSpPr>
            <p:spPr>
              <a:xfrm>
                <a:off x="2904277" y="4279322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Connecteur droit 782"/>
              <p:cNvCxnSpPr/>
              <p:nvPr/>
            </p:nvCxnSpPr>
            <p:spPr>
              <a:xfrm>
                <a:off x="3270989" y="4293610"/>
                <a:ext cx="353442" cy="1270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Connecteur droit 783"/>
              <p:cNvCxnSpPr/>
              <p:nvPr/>
            </p:nvCxnSpPr>
            <p:spPr>
              <a:xfrm flipV="1">
                <a:off x="3579088" y="4282503"/>
                <a:ext cx="350205" cy="4133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Connecteur droit 784"/>
              <p:cNvCxnSpPr/>
              <p:nvPr/>
            </p:nvCxnSpPr>
            <p:spPr>
              <a:xfrm>
                <a:off x="679341" y="4570120"/>
                <a:ext cx="37687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Connecteur droit 785"/>
              <p:cNvCxnSpPr/>
              <p:nvPr/>
            </p:nvCxnSpPr>
            <p:spPr>
              <a:xfrm>
                <a:off x="1031766" y="4608220"/>
                <a:ext cx="337522" cy="1083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Connecteur droit 786"/>
              <p:cNvCxnSpPr/>
              <p:nvPr/>
            </p:nvCxnSpPr>
            <p:spPr>
              <a:xfrm>
                <a:off x="1379429" y="4617745"/>
                <a:ext cx="337522" cy="1083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Connecteur droit 787"/>
              <p:cNvCxnSpPr/>
              <p:nvPr/>
            </p:nvCxnSpPr>
            <p:spPr>
              <a:xfrm flipV="1">
                <a:off x="1717566" y="4600003"/>
                <a:ext cx="344257" cy="2250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9" name="Connecteur droit 788"/>
              <p:cNvCxnSpPr/>
              <p:nvPr/>
            </p:nvCxnSpPr>
            <p:spPr>
              <a:xfrm>
                <a:off x="2050941" y="4589171"/>
                <a:ext cx="350037" cy="3940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Connecteur droit 789"/>
              <p:cNvCxnSpPr/>
              <p:nvPr/>
            </p:nvCxnSpPr>
            <p:spPr>
              <a:xfrm>
                <a:off x="2379553" y="4632033"/>
                <a:ext cx="349020" cy="2194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Connecteur droit 790"/>
              <p:cNvCxnSpPr/>
              <p:nvPr/>
            </p:nvCxnSpPr>
            <p:spPr>
              <a:xfrm>
                <a:off x="2722453" y="4655845"/>
                <a:ext cx="349020" cy="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Connecteur droit 791"/>
              <p:cNvCxnSpPr/>
              <p:nvPr/>
            </p:nvCxnSpPr>
            <p:spPr>
              <a:xfrm flipV="1">
                <a:off x="3065353" y="4623161"/>
                <a:ext cx="368766" cy="3268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Connecteur droit 792"/>
              <p:cNvCxnSpPr/>
              <p:nvPr/>
            </p:nvCxnSpPr>
            <p:spPr>
              <a:xfrm>
                <a:off x="3436828" y="4632033"/>
                <a:ext cx="317362" cy="3470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necteur droit 793"/>
              <p:cNvCxnSpPr/>
              <p:nvPr/>
            </p:nvCxnSpPr>
            <p:spPr>
              <a:xfrm flipH="1" flipV="1">
                <a:off x="673800" y="4571487"/>
                <a:ext cx="118532" cy="40634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Connecteur droit 794"/>
              <p:cNvCxnSpPr/>
              <p:nvPr/>
            </p:nvCxnSpPr>
            <p:spPr>
              <a:xfrm flipH="1" flipV="1">
                <a:off x="1040513" y="4604826"/>
                <a:ext cx="118532" cy="37617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Connecteur droit 795"/>
              <p:cNvCxnSpPr/>
              <p:nvPr/>
            </p:nvCxnSpPr>
            <p:spPr>
              <a:xfrm flipH="1" flipV="1">
                <a:off x="1364363" y="4604827"/>
                <a:ext cx="157780" cy="41427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Connecteur droit 796"/>
              <p:cNvCxnSpPr/>
              <p:nvPr/>
            </p:nvCxnSpPr>
            <p:spPr>
              <a:xfrm flipH="1" flipV="1">
                <a:off x="1712026" y="4619114"/>
                <a:ext cx="142216" cy="35236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Connecteur droit 797"/>
              <p:cNvCxnSpPr/>
              <p:nvPr/>
            </p:nvCxnSpPr>
            <p:spPr>
              <a:xfrm flipH="1" flipV="1">
                <a:off x="2064451" y="4604827"/>
                <a:ext cx="91543" cy="41110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Connecteur droit 798"/>
              <p:cNvCxnSpPr/>
              <p:nvPr/>
            </p:nvCxnSpPr>
            <p:spPr>
              <a:xfrm flipH="1" flipV="1">
                <a:off x="2388302" y="4642928"/>
                <a:ext cx="112365" cy="35077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Connecteur droit 799"/>
              <p:cNvCxnSpPr/>
              <p:nvPr/>
            </p:nvCxnSpPr>
            <p:spPr>
              <a:xfrm flipH="1" flipV="1">
                <a:off x="2745490" y="4671504"/>
                <a:ext cx="98867" cy="36982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Connecteur droit 800"/>
              <p:cNvCxnSpPr/>
              <p:nvPr/>
            </p:nvCxnSpPr>
            <p:spPr>
              <a:xfrm flipH="1" flipV="1">
                <a:off x="3069341" y="4666741"/>
                <a:ext cx="132996" cy="34918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Connecteur droit 801"/>
              <p:cNvCxnSpPr/>
              <p:nvPr/>
            </p:nvCxnSpPr>
            <p:spPr>
              <a:xfrm flipH="1" flipV="1">
                <a:off x="3407479" y="4638167"/>
                <a:ext cx="122410" cy="40316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Connecteur droit 802"/>
              <p:cNvCxnSpPr/>
              <p:nvPr/>
            </p:nvCxnSpPr>
            <p:spPr>
              <a:xfrm flipH="1" flipV="1">
                <a:off x="3736092" y="4642929"/>
                <a:ext cx="122410" cy="40316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Connecteur droit 803"/>
              <p:cNvCxnSpPr/>
              <p:nvPr/>
            </p:nvCxnSpPr>
            <p:spPr>
              <a:xfrm>
                <a:off x="784116" y="4951120"/>
                <a:ext cx="376870" cy="3089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Connecteur droit 804"/>
              <p:cNvCxnSpPr/>
              <p:nvPr/>
            </p:nvCxnSpPr>
            <p:spPr>
              <a:xfrm>
                <a:off x="1146066" y="4984457"/>
                <a:ext cx="337522" cy="1083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Connecteur droit 805"/>
              <p:cNvCxnSpPr/>
              <p:nvPr/>
            </p:nvCxnSpPr>
            <p:spPr>
              <a:xfrm flipV="1">
                <a:off x="1531829" y="4951120"/>
                <a:ext cx="308761" cy="3810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Connecteur droit 806"/>
              <p:cNvCxnSpPr/>
              <p:nvPr/>
            </p:nvCxnSpPr>
            <p:spPr>
              <a:xfrm>
                <a:off x="1831866" y="4965409"/>
                <a:ext cx="350037" cy="3940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Connecteur droit 807"/>
              <p:cNvCxnSpPr/>
              <p:nvPr/>
            </p:nvCxnSpPr>
            <p:spPr>
              <a:xfrm flipV="1">
                <a:off x="2160478" y="5003228"/>
                <a:ext cx="333030" cy="9805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Connecteur droit 808"/>
              <p:cNvCxnSpPr/>
              <p:nvPr/>
            </p:nvCxnSpPr>
            <p:spPr>
              <a:xfrm>
                <a:off x="2493508" y="4999762"/>
                <a:ext cx="356409" cy="2569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Connecteur droit 809"/>
              <p:cNvCxnSpPr/>
              <p:nvPr/>
            </p:nvCxnSpPr>
            <p:spPr>
              <a:xfrm flipV="1">
                <a:off x="2836408" y="5015928"/>
                <a:ext cx="356409" cy="1717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1" name="Connecteur droit 810"/>
              <p:cNvCxnSpPr/>
              <p:nvPr/>
            </p:nvCxnSpPr>
            <p:spPr>
              <a:xfrm>
                <a:off x="3203121" y="5014050"/>
                <a:ext cx="348471" cy="2727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Connecteur droit 811"/>
              <p:cNvCxnSpPr/>
              <p:nvPr/>
            </p:nvCxnSpPr>
            <p:spPr>
              <a:xfrm>
                <a:off x="3541259" y="5042625"/>
                <a:ext cx="320943" cy="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Connecteur droit 812"/>
              <p:cNvCxnSpPr/>
              <p:nvPr/>
            </p:nvCxnSpPr>
            <p:spPr>
              <a:xfrm flipV="1">
                <a:off x="609770" y="4977828"/>
                <a:ext cx="174346" cy="38893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Connecteur droit 813"/>
              <p:cNvCxnSpPr/>
              <p:nvPr/>
            </p:nvCxnSpPr>
            <p:spPr>
              <a:xfrm flipV="1">
                <a:off x="1000295" y="4982590"/>
                <a:ext cx="174346" cy="38893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Connecteur droit 814"/>
              <p:cNvCxnSpPr/>
              <p:nvPr/>
            </p:nvCxnSpPr>
            <p:spPr>
              <a:xfrm flipV="1">
                <a:off x="1357482" y="4999762"/>
                <a:ext cx="174347" cy="34795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Connecteur droit 815"/>
              <p:cNvCxnSpPr/>
              <p:nvPr/>
            </p:nvCxnSpPr>
            <p:spPr>
              <a:xfrm flipV="1">
                <a:off x="1686095" y="4982012"/>
                <a:ext cx="168147" cy="399046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Connecteur droit 816"/>
              <p:cNvCxnSpPr/>
              <p:nvPr/>
            </p:nvCxnSpPr>
            <p:spPr>
              <a:xfrm flipV="1">
                <a:off x="1995657" y="5027689"/>
                <a:ext cx="176286" cy="30574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Connecteur droit 817"/>
              <p:cNvCxnSpPr/>
              <p:nvPr/>
            </p:nvCxnSpPr>
            <p:spPr>
              <a:xfrm flipV="1">
                <a:off x="2314745" y="4999762"/>
                <a:ext cx="202278" cy="386059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Connecteur droit 818"/>
              <p:cNvCxnSpPr/>
              <p:nvPr/>
            </p:nvCxnSpPr>
            <p:spPr>
              <a:xfrm flipV="1">
                <a:off x="2662408" y="5024514"/>
                <a:ext cx="181949" cy="34225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Connecteur droit 819"/>
              <p:cNvCxnSpPr/>
              <p:nvPr/>
            </p:nvCxnSpPr>
            <p:spPr>
              <a:xfrm flipV="1">
                <a:off x="3000546" y="5027689"/>
                <a:ext cx="192271" cy="39623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Connecteur droit 820"/>
              <p:cNvCxnSpPr/>
              <p:nvPr/>
            </p:nvCxnSpPr>
            <p:spPr>
              <a:xfrm flipV="1">
                <a:off x="3361985" y="5046090"/>
                <a:ext cx="181130" cy="341313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Connecteur droit 821"/>
              <p:cNvCxnSpPr/>
              <p:nvPr/>
            </p:nvCxnSpPr>
            <p:spPr>
              <a:xfrm flipV="1">
                <a:off x="3690598" y="5042625"/>
                <a:ext cx="167904" cy="37335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" name="Connecteur droit 822"/>
              <p:cNvCxnSpPr/>
              <p:nvPr/>
            </p:nvCxnSpPr>
            <p:spPr>
              <a:xfrm>
                <a:off x="626745" y="5347719"/>
                <a:ext cx="381841" cy="1053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Connecteur droit 823"/>
              <p:cNvCxnSpPr/>
              <p:nvPr/>
            </p:nvCxnSpPr>
            <p:spPr>
              <a:xfrm flipV="1">
                <a:off x="1026795" y="5347719"/>
                <a:ext cx="330687" cy="1428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5" name="Connecteur droit 824"/>
              <p:cNvCxnSpPr/>
              <p:nvPr/>
            </p:nvCxnSpPr>
            <p:spPr>
              <a:xfrm>
                <a:off x="1336357" y="5342957"/>
                <a:ext cx="381209" cy="2857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6" name="Connecteur droit 825"/>
              <p:cNvCxnSpPr/>
              <p:nvPr/>
            </p:nvCxnSpPr>
            <p:spPr>
              <a:xfrm flipV="1">
                <a:off x="1707832" y="5323903"/>
                <a:ext cx="295010" cy="52391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7" name="Connecteur droit 826"/>
              <p:cNvCxnSpPr/>
              <p:nvPr/>
            </p:nvCxnSpPr>
            <p:spPr>
              <a:xfrm>
                <a:off x="2017394" y="5333433"/>
                <a:ext cx="328021" cy="53970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Connecteur droit 827"/>
              <p:cNvCxnSpPr/>
              <p:nvPr/>
            </p:nvCxnSpPr>
            <p:spPr>
              <a:xfrm flipV="1">
                <a:off x="2336481" y="5371529"/>
                <a:ext cx="344467" cy="19054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9" name="Connecteur droit 828"/>
              <p:cNvCxnSpPr/>
              <p:nvPr/>
            </p:nvCxnSpPr>
            <p:spPr>
              <a:xfrm>
                <a:off x="2655569" y="5366771"/>
                <a:ext cx="368279" cy="42857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Connecteur droit 829"/>
              <p:cNvCxnSpPr/>
              <p:nvPr/>
            </p:nvCxnSpPr>
            <p:spPr>
              <a:xfrm flipV="1">
                <a:off x="3017519" y="5390583"/>
                <a:ext cx="330201" cy="14288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1" name="Connecteur droit 830"/>
              <p:cNvCxnSpPr/>
              <p:nvPr/>
            </p:nvCxnSpPr>
            <p:spPr>
              <a:xfrm>
                <a:off x="3350894" y="5395346"/>
                <a:ext cx="356712" cy="14282"/>
              </a:xfrm>
              <a:prstGeom prst="line">
                <a:avLst/>
              </a:prstGeom>
              <a:ln w="381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5" name="Rectangle 1084"/>
            <p:cNvSpPr/>
            <p:nvPr/>
          </p:nvSpPr>
          <p:spPr>
            <a:xfrm>
              <a:off x="5708853" y="1955377"/>
              <a:ext cx="22950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 smtClean="0"/>
                <a:t>Knitted</a:t>
              </a:r>
              <a:r>
                <a:rPr lang="fr-FR" sz="2400" dirty="0" smtClean="0"/>
                <a:t> structure</a:t>
              </a:r>
              <a:endParaRPr lang="en-US" sz="2400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535451" y="4119463"/>
            <a:ext cx="2723467" cy="2693913"/>
            <a:chOff x="5535451" y="4119463"/>
            <a:chExt cx="2723467" cy="2693913"/>
          </a:xfrm>
        </p:grpSpPr>
        <p:grpSp>
          <p:nvGrpSpPr>
            <p:cNvPr id="1086" name="Groupe 1085"/>
            <p:cNvGrpSpPr/>
            <p:nvPr/>
          </p:nvGrpSpPr>
          <p:grpSpPr>
            <a:xfrm>
              <a:off x="5535451" y="4551514"/>
              <a:ext cx="2723467" cy="2261862"/>
              <a:chOff x="251520" y="2348880"/>
              <a:chExt cx="4248472" cy="3528392"/>
            </a:xfrm>
          </p:grpSpPr>
          <p:pic>
            <p:nvPicPr>
              <p:cNvPr id="1087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12351" y="2348880"/>
                <a:ext cx="3687641" cy="301716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68335" y="2492896"/>
                <a:ext cx="3687641" cy="301716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24319" y="2636912"/>
                <a:ext cx="3687641" cy="301716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80303" y="2788104"/>
                <a:ext cx="3687641" cy="3017160"/>
              </a:xfrm>
              <a:prstGeom prst="rect">
                <a:avLst/>
              </a:prstGeom>
              <a:noFill/>
              <a:ln w="53975">
                <a:solidFill>
                  <a:srgbClr val="0000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91" name="Groupe 1090"/>
              <p:cNvGrpSpPr/>
              <p:nvPr/>
            </p:nvGrpSpPr>
            <p:grpSpPr>
              <a:xfrm>
                <a:off x="251520" y="2860112"/>
                <a:ext cx="3687642" cy="3017160"/>
                <a:chOff x="5004048" y="2345034"/>
                <a:chExt cx="3960441" cy="3240360"/>
              </a:xfrm>
            </p:grpSpPr>
            <p:pic>
              <p:nvPicPr>
                <p:cNvPr id="1092" name="Picture 2" descr="E:\Datas personnelles\Images traction biaxiale\NiTi1_450_30_H2\Img_test\Output_test\frame_0000000000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004048" y="2345034"/>
                  <a:ext cx="3960441" cy="324036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93" name="Groupe 1092"/>
                <p:cNvGrpSpPr/>
                <p:nvPr/>
              </p:nvGrpSpPr>
              <p:grpSpPr>
                <a:xfrm>
                  <a:off x="5151713" y="2421876"/>
                  <a:ext cx="3757651" cy="2931863"/>
                  <a:chOff x="5151713" y="2421876"/>
                  <a:chExt cx="3757651" cy="2931863"/>
                </a:xfrm>
              </p:grpSpPr>
              <p:grpSp>
                <p:nvGrpSpPr>
                  <p:cNvPr id="1094" name="Groupe 1093"/>
                  <p:cNvGrpSpPr/>
                  <p:nvPr/>
                </p:nvGrpSpPr>
                <p:grpSpPr>
                  <a:xfrm>
                    <a:off x="6640014" y="3646639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41" name="Connecteur droit 134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06A80A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2" name="Connecteur droit 134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06A80A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5" name="Groupe 1094"/>
                  <p:cNvGrpSpPr/>
                  <p:nvPr/>
                </p:nvGrpSpPr>
                <p:grpSpPr>
                  <a:xfrm>
                    <a:off x="6508792" y="2520841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39" name="Connecteur droit 133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0" name="Connecteur droit 133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6" name="Groupe 1095"/>
                  <p:cNvGrpSpPr/>
                  <p:nvPr/>
                </p:nvGrpSpPr>
                <p:grpSpPr>
                  <a:xfrm>
                    <a:off x="6696911" y="2883456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37" name="Connecteur droit 133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8" name="Connecteur droit 133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7" name="Groupe 1096"/>
                  <p:cNvGrpSpPr/>
                  <p:nvPr/>
                </p:nvGrpSpPr>
                <p:grpSpPr>
                  <a:xfrm>
                    <a:off x="7122287" y="32708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35" name="Connecteur droit 133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6" name="Connecteur droit 133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8" name="Groupe 1097"/>
                  <p:cNvGrpSpPr/>
                  <p:nvPr/>
                </p:nvGrpSpPr>
                <p:grpSpPr>
                  <a:xfrm>
                    <a:off x="6852734" y="251846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33" name="Connecteur droit 133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4" name="Connecteur droit 133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9" name="Groupe 1098"/>
                  <p:cNvGrpSpPr/>
                  <p:nvPr/>
                </p:nvGrpSpPr>
                <p:grpSpPr>
                  <a:xfrm>
                    <a:off x="6995609" y="2902506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31" name="Connecteur droit 133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2" name="Connecteur droit 133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0" name="Groupe 1099"/>
                  <p:cNvGrpSpPr/>
                  <p:nvPr/>
                </p:nvGrpSpPr>
                <p:grpSpPr>
                  <a:xfrm>
                    <a:off x="7467667" y="3284984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29" name="Connecteur droit 132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0" name="Connecteur droit 132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1" name="Groupe 1100"/>
                  <p:cNvGrpSpPr/>
                  <p:nvPr/>
                </p:nvGrpSpPr>
                <p:grpSpPr>
                  <a:xfrm>
                    <a:off x="7191913" y="253751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27" name="Connecteur droit 132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8" name="Connecteur droit 132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2" name="Groupe 1101"/>
                  <p:cNvGrpSpPr/>
                  <p:nvPr/>
                </p:nvGrpSpPr>
                <p:grpSpPr>
                  <a:xfrm>
                    <a:off x="7346695" y="2892981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25" name="Connecteur droit 132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6" name="Connecteur droit 132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3" name="Groupe 1102"/>
                  <p:cNvGrpSpPr/>
                  <p:nvPr/>
                </p:nvGrpSpPr>
                <p:grpSpPr>
                  <a:xfrm>
                    <a:off x="7788334" y="3284984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23" name="Connecteur droit 132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4" name="Connecteur droit 132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4" name="Groupe 1103"/>
                  <p:cNvGrpSpPr/>
                  <p:nvPr/>
                </p:nvGrpSpPr>
                <p:grpSpPr>
                  <a:xfrm>
                    <a:off x="7514423" y="2558942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21" name="Connecteur droit 132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2" name="Connecteur droit 132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5" name="Groupe 1104"/>
                  <p:cNvGrpSpPr/>
                  <p:nvPr/>
                </p:nvGrpSpPr>
                <p:grpSpPr>
                  <a:xfrm>
                    <a:off x="8471687" y="2569131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19" name="Connecteur droit 131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0" name="Connecteur droit 131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6" name="Groupe 1105"/>
                  <p:cNvGrpSpPr/>
                  <p:nvPr/>
                </p:nvGrpSpPr>
                <p:grpSpPr>
                  <a:xfrm>
                    <a:off x="8120370" y="3284984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17" name="Connecteur droit 131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8" name="Connecteur droit 131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7" name="Groupe 1106"/>
                  <p:cNvGrpSpPr/>
                  <p:nvPr/>
                </p:nvGrpSpPr>
                <p:grpSpPr>
                  <a:xfrm>
                    <a:off x="5290187" y="2778681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15" name="Connecteur droit 131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6" name="Connecteur droit 131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8" name="Groupe 1107"/>
                  <p:cNvGrpSpPr/>
                  <p:nvPr/>
                </p:nvGrpSpPr>
                <p:grpSpPr>
                  <a:xfrm>
                    <a:off x="5457530" y="2421876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13" name="Connecteur droit 131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4" name="Connecteur droit 131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09" name="Groupe 1108"/>
                  <p:cNvGrpSpPr/>
                  <p:nvPr/>
                </p:nvGrpSpPr>
                <p:grpSpPr>
                  <a:xfrm>
                    <a:off x="5669848" y="2816781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11" name="Connecteur droit 131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2" name="Connecteur droit 131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0" name="Groupe 1109"/>
                  <p:cNvGrpSpPr/>
                  <p:nvPr/>
                </p:nvGrpSpPr>
                <p:grpSpPr>
                  <a:xfrm>
                    <a:off x="5820624" y="2459784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09" name="Connecteur droit 130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0" name="Connecteur droit 130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1" name="Groupe 1110"/>
                  <p:cNvGrpSpPr/>
                  <p:nvPr/>
                </p:nvGrpSpPr>
                <p:grpSpPr>
                  <a:xfrm>
                    <a:off x="5999503" y="2802493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07" name="Connecteur droit 130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8" name="Connecteur droit 130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2" name="Groupe 1111"/>
                  <p:cNvGrpSpPr/>
                  <p:nvPr/>
                </p:nvGrpSpPr>
                <p:grpSpPr>
                  <a:xfrm>
                    <a:off x="6181519" y="248036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05" name="Connecteur droit 130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6" name="Connecteur droit 130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3" name="Groupe 1112"/>
                  <p:cNvGrpSpPr/>
                  <p:nvPr/>
                </p:nvGrpSpPr>
                <p:grpSpPr>
                  <a:xfrm>
                    <a:off x="6326776" y="288107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03" name="Connecteur droit 130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4" name="Connecteur droit 130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4" name="Groupe 1113"/>
                  <p:cNvGrpSpPr/>
                  <p:nvPr/>
                </p:nvGrpSpPr>
                <p:grpSpPr>
                  <a:xfrm>
                    <a:off x="7825028" y="2563704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301" name="Connecteur droit 130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2" name="Connecteur droit 130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5" name="Groupe 1114"/>
                  <p:cNvGrpSpPr/>
                  <p:nvPr/>
                </p:nvGrpSpPr>
                <p:grpSpPr>
                  <a:xfrm>
                    <a:off x="8146497" y="257627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99" name="Connecteur droit 129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0" name="Connecteur droit 129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6" name="Groupe 1115"/>
                  <p:cNvGrpSpPr/>
                  <p:nvPr/>
                </p:nvGrpSpPr>
                <p:grpSpPr>
                  <a:xfrm>
                    <a:off x="8471687" y="3284984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97" name="Connecteur droit 129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8" name="Connecteur droit 129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7" name="Groupe 1116"/>
                  <p:cNvGrpSpPr/>
                  <p:nvPr/>
                </p:nvGrpSpPr>
                <p:grpSpPr>
                  <a:xfrm>
                    <a:off x="7661020" y="291917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95" name="Connecteur droit 129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6" name="Connecteur droit 129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8" name="Groupe 1117"/>
                  <p:cNvGrpSpPr/>
                  <p:nvPr/>
                </p:nvGrpSpPr>
                <p:grpSpPr>
                  <a:xfrm>
                    <a:off x="7999157" y="290012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93" name="Connecteur droit 129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4" name="Connecteur droit 129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19" name="Groupe 1118"/>
                  <p:cNvGrpSpPr/>
                  <p:nvPr/>
                </p:nvGrpSpPr>
                <p:grpSpPr>
                  <a:xfrm>
                    <a:off x="8334913" y="2931082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91" name="Connecteur droit 129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2" name="Connecteur droit 129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0" name="Groupe 1119"/>
                  <p:cNvGrpSpPr/>
                  <p:nvPr/>
                </p:nvGrpSpPr>
                <p:grpSpPr>
                  <a:xfrm>
                    <a:off x="8684956" y="289774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89" name="Connecteur droit 128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0" name="Connecteur droit 128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1" name="Groupe 1120"/>
                  <p:cNvGrpSpPr/>
                  <p:nvPr/>
                </p:nvGrpSpPr>
                <p:grpSpPr>
                  <a:xfrm>
                    <a:off x="6801612" y="32581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87" name="Connecteur droit 128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8" name="Connecteur droit 128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2" name="Groupe 1121"/>
                  <p:cNvGrpSpPr/>
                  <p:nvPr/>
                </p:nvGrpSpPr>
                <p:grpSpPr>
                  <a:xfrm>
                    <a:off x="6477762" y="32422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85" name="Connecteur droit 128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6" name="Connecteur droit 128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3" name="Groupe 1122"/>
                  <p:cNvGrpSpPr/>
                  <p:nvPr/>
                </p:nvGrpSpPr>
                <p:grpSpPr>
                  <a:xfrm>
                    <a:off x="6125337" y="32200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83" name="Connecteur droit 128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4" name="Connecteur droit 128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4" name="Groupe 1123"/>
                  <p:cNvGrpSpPr/>
                  <p:nvPr/>
                </p:nvGrpSpPr>
                <p:grpSpPr>
                  <a:xfrm>
                    <a:off x="5776087" y="31850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81" name="Connecteur droit 128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2" name="Connecteur droit 128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5" name="Groupe 1124"/>
                  <p:cNvGrpSpPr/>
                  <p:nvPr/>
                </p:nvGrpSpPr>
                <p:grpSpPr>
                  <a:xfrm>
                    <a:off x="5407787" y="31819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79" name="Connecteur droit 127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0" name="Connecteur droit 127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6" name="Groupe 1125"/>
                  <p:cNvGrpSpPr/>
                  <p:nvPr/>
                </p:nvGrpSpPr>
                <p:grpSpPr>
                  <a:xfrm>
                    <a:off x="5242687" y="35470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77" name="Connecteur droit 127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8" name="Connecteur droit 127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7" name="Groupe 1126"/>
                  <p:cNvGrpSpPr/>
                  <p:nvPr/>
                </p:nvGrpSpPr>
                <p:grpSpPr>
                  <a:xfrm>
                    <a:off x="5617337" y="35787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75" name="Connecteur droit 127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6" name="Connecteur droit 127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8" name="Groupe 1127"/>
                  <p:cNvGrpSpPr/>
                  <p:nvPr/>
                </p:nvGrpSpPr>
                <p:grpSpPr>
                  <a:xfrm>
                    <a:off x="5957062" y="35597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73" name="Connecteur droit 127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4" name="Connecteur droit 127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9" name="Groupe 1128"/>
                  <p:cNvGrpSpPr/>
                  <p:nvPr/>
                </p:nvGrpSpPr>
                <p:grpSpPr>
                  <a:xfrm>
                    <a:off x="6293612" y="36200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71" name="Connecteur droit 127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2" name="Connecteur droit 127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0" name="Groupe 1129"/>
                  <p:cNvGrpSpPr/>
                  <p:nvPr/>
                </p:nvGrpSpPr>
                <p:grpSpPr>
                  <a:xfrm>
                    <a:off x="6966712" y="36454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69" name="Connecteur droit 126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0" name="Connecteur droit 126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1" name="Groupe 1130"/>
                  <p:cNvGrpSpPr/>
                  <p:nvPr/>
                </p:nvGrpSpPr>
                <p:grpSpPr>
                  <a:xfrm>
                    <a:off x="7306437" y="36264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67" name="Connecteur droit 126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8" name="Connecteur droit 126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2" name="Groupe 1131"/>
                  <p:cNvGrpSpPr/>
                  <p:nvPr/>
                </p:nvGrpSpPr>
                <p:grpSpPr>
                  <a:xfrm>
                    <a:off x="7639812" y="36708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65" name="Connecteur droit 126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6" name="Connecteur droit 126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3" name="Groupe 1132"/>
                  <p:cNvGrpSpPr/>
                  <p:nvPr/>
                </p:nvGrpSpPr>
                <p:grpSpPr>
                  <a:xfrm>
                    <a:off x="7773162" y="40042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63" name="Connecteur droit 126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4" name="Connecteur droit 126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4" name="Groupe 1133"/>
                  <p:cNvGrpSpPr/>
                  <p:nvPr/>
                </p:nvGrpSpPr>
                <p:grpSpPr>
                  <a:xfrm>
                    <a:off x="7436612" y="40074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61" name="Connecteur droit 126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2" name="Connecteur droit 126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5" name="Groupe 1134"/>
                  <p:cNvGrpSpPr/>
                  <p:nvPr/>
                </p:nvGrpSpPr>
                <p:grpSpPr>
                  <a:xfrm>
                    <a:off x="7093712" y="39947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59" name="Connecteur droit 125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0" name="Connecteur droit 125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6" name="Groupe 1135"/>
                  <p:cNvGrpSpPr/>
                  <p:nvPr/>
                </p:nvGrpSpPr>
                <p:grpSpPr>
                  <a:xfrm>
                    <a:off x="6741287" y="39820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57" name="Connecteur droit 125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8" name="Connecteur droit 125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7" name="Groupe 1136"/>
                  <p:cNvGrpSpPr/>
                  <p:nvPr/>
                </p:nvGrpSpPr>
                <p:grpSpPr>
                  <a:xfrm>
                    <a:off x="6398387" y="39788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55" name="Connecteur droit 125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6" name="Connecteur droit 125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8" name="Groupe 1137"/>
                  <p:cNvGrpSpPr/>
                  <p:nvPr/>
                </p:nvGrpSpPr>
                <p:grpSpPr>
                  <a:xfrm>
                    <a:off x="6077712" y="39629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53" name="Connecteur droit 125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4" name="Connecteur droit 125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39" name="Groupe 1138"/>
                  <p:cNvGrpSpPr/>
                  <p:nvPr/>
                </p:nvGrpSpPr>
                <p:grpSpPr>
                  <a:xfrm>
                    <a:off x="5728462" y="39343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51" name="Connecteur droit 125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2" name="Connecteur droit 125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0" name="Groupe 1139"/>
                  <p:cNvGrpSpPr/>
                  <p:nvPr/>
                </p:nvGrpSpPr>
                <p:grpSpPr>
                  <a:xfrm>
                    <a:off x="5366512" y="39216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49" name="Connecteur droit 124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0" name="Connecteur droit 124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1" name="Groupe 1140"/>
                  <p:cNvGrpSpPr/>
                  <p:nvPr/>
                </p:nvGrpSpPr>
                <p:grpSpPr>
                  <a:xfrm>
                    <a:off x="5188712" y="42804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47" name="Connecteur droit 124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8" name="Connecteur droit 124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2" name="Groupe 1141"/>
                  <p:cNvGrpSpPr/>
                  <p:nvPr/>
                </p:nvGrpSpPr>
                <p:grpSpPr>
                  <a:xfrm>
                    <a:off x="5553837" y="43249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45" name="Connecteur droit 124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6" name="Connecteur droit 124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3" name="Groupe 1142"/>
                  <p:cNvGrpSpPr/>
                  <p:nvPr/>
                </p:nvGrpSpPr>
                <p:grpSpPr>
                  <a:xfrm>
                    <a:off x="5894256" y="43217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43" name="Connecteur droit 124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4" name="Connecteur droit 124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4" name="Groupe 1143"/>
                  <p:cNvGrpSpPr/>
                  <p:nvPr/>
                </p:nvGrpSpPr>
                <p:grpSpPr>
                  <a:xfrm>
                    <a:off x="6237156" y="43534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41" name="Connecteur droit 124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2" name="Connecteur droit 124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5" name="Groupe 1144"/>
                  <p:cNvGrpSpPr/>
                  <p:nvPr/>
                </p:nvGrpSpPr>
                <p:grpSpPr>
                  <a:xfrm>
                    <a:off x="6586406" y="43185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39" name="Connecteur droit 123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0" name="Connecteur droit 123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6" name="Groupe 1145"/>
                  <p:cNvGrpSpPr/>
                  <p:nvPr/>
                </p:nvGrpSpPr>
                <p:grpSpPr>
                  <a:xfrm>
                    <a:off x="6913431" y="43566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37" name="Connecteur droit 123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8" name="Connecteur droit 123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7" name="Groupe 1146"/>
                  <p:cNvGrpSpPr/>
                  <p:nvPr/>
                </p:nvGrpSpPr>
                <p:grpSpPr>
                  <a:xfrm>
                    <a:off x="7262681" y="43534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35" name="Connecteur droit 123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6" name="Connecteur droit 123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8" name="Groupe 1147"/>
                  <p:cNvGrpSpPr/>
                  <p:nvPr/>
                </p:nvGrpSpPr>
                <p:grpSpPr>
                  <a:xfrm>
                    <a:off x="7586531" y="43725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33" name="Connecteur droit 123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4" name="Connecteur droit 123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9" name="Groupe 1148"/>
                  <p:cNvGrpSpPr/>
                  <p:nvPr/>
                </p:nvGrpSpPr>
                <p:grpSpPr>
                  <a:xfrm>
                    <a:off x="7938956" y="43376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31" name="Connecteur droit 123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2" name="Connecteur droit 123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0" name="Groupe 1149"/>
                  <p:cNvGrpSpPr/>
                  <p:nvPr/>
                </p:nvGrpSpPr>
                <p:grpSpPr>
                  <a:xfrm>
                    <a:off x="8104056" y="40201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29" name="Connecteur droit 122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0" name="Connecteur droit 122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1" name="Groupe 1150"/>
                  <p:cNvGrpSpPr/>
                  <p:nvPr/>
                </p:nvGrpSpPr>
                <p:grpSpPr>
                  <a:xfrm>
                    <a:off x="7964356" y="36549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27" name="Connecteur droit 122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8" name="Connecteur droit 122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2" name="Groupe 1151"/>
                  <p:cNvGrpSpPr/>
                  <p:nvPr/>
                </p:nvGrpSpPr>
                <p:grpSpPr>
                  <a:xfrm>
                    <a:off x="8318738" y="3667752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25" name="Connecteur droit 122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6" name="Connecteur droit 122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3" name="Groupe 1152"/>
                  <p:cNvGrpSpPr/>
                  <p:nvPr/>
                </p:nvGrpSpPr>
                <p:grpSpPr>
                  <a:xfrm>
                    <a:off x="8439388" y="4013827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23" name="Connecteur droit 122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4" name="Connecteur droit 122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4" name="Groupe 1153"/>
                  <p:cNvGrpSpPr/>
                  <p:nvPr/>
                </p:nvGrpSpPr>
                <p:grpSpPr>
                  <a:xfrm>
                    <a:off x="8261588" y="4385302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21" name="Connecteur droit 122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2" name="Connecteur droit 122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5" name="Groupe 1154"/>
                  <p:cNvGrpSpPr/>
                  <p:nvPr/>
                </p:nvGrpSpPr>
                <p:grpSpPr>
                  <a:xfrm>
                    <a:off x="8594963" y="4382127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19" name="Connecteur droit 121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0" name="Connecteur droit 121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6" name="Groupe 1155"/>
                  <p:cNvGrpSpPr/>
                  <p:nvPr/>
                </p:nvGrpSpPr>
                <p:grpSpPr>
                  <a:xfrm>
                    <a:off x="8639413" y="3645527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17" name="Connecteur droit 121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8" name="Connecteur droit 121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7" name="Groupe 1156"/>
                  <p:cNvGrpSpPr/>
                  <p:nvPr/>
                </p:nvGrpSpPr>
                <p:grpSpPr>
                  <a:xfrm>
                    <a:off x="5312537" y="46900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15" name="Connecteur droit 121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6" name="Connecteur droit 121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8" name="Groupe 1157"/>
                  <p:cNvGrpSpPr/>
                  <p:nvPr/>
                </p:nvGrpSpPr>
                <p:grpSpPr>
                  <a:xfrm>
                    <a:off x="5681938" y="46995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13" name="Connecteur droit 121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4" name="Connecteur droit 121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59" name="Groupe 1158"/>
                  <p:cNvGrpSpPr/>
                  <p:nvPr/>
                </p:nvGrpSpPr>
                <p:grpSpPr>
                  <a:xfrm>
                    <a:off x="6033262" y="47217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11" name="Connecteur droit 121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2" name="Connecteur droit 121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0" name="Groupe 1159"/>
                  <p:cNvGrpSpPr/>
                  <p:nvPr/>
                </p:nvGrpSpPr>
                <p:grpSpPr>
                  <a:xfrm>
                    <a:off x="6366637" y="46995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09" name="Connecteur droit 120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0" name="Connecteur droit 120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1" name="Groupe 1160"/>
                  <p:cNvGrpSpPr/>
                  <p:nvPr/>
                </p:nvGrpSpPr>
                <p:grpSpPr>
                  <a:xfrm>
                    <a:off x="6680962" y="47376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07" name="Connecteur droit 120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8" name="Connecteur droit 120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2" name="Groupe 1161"/>
                  <p:cNvGrpSpPr/>
                  <p:nvPr/>
                </p:nvGrpSpPr>
                <p:grpSpPr>
                  <a:xfrm>
                    <a:off x="7027037" y="47122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05" name="Connecteur droit 120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6" name="Connecteur droit 120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3" name="Groupe 1162"/>
                  <p:cNvGrpSpPr/>
                  <p:nvPr/>
                </p:nvGrpSpPr>
                <p:grpSpPr>
                  <a:xfrm>
                    <a:off x="7354062" y="47535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03" name="Connecteur droit 120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4" name="Connecteur droit 120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4" name="Groupe 1163"/>
                  <p:cNvGrpSpPr/>
                  <p:nvPr/>
                </p:nvGrpSpPr>
                <p:grpSpPr>
                  <a:xfrm>
                    <a:off x="7706487" y="47344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201" name="Connecteur droit 120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2" name="Connecteur droit 120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5" name="Groupe 1164"/>
                  <p:cNvGrpSpPr/>
                  <p:nvPr/>
                </p:nvGrpSpPr>
                <p:grpSpPr>
                  <a:xfrm>
                    <a:off x="8052562" y="47598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99" name="Connecteur droit 119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0" name="Connecteur droit 119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6" name="Groupe 1165"/>
                  <p:cNvGrpSpPr/>
                  <p:nvPr/>
                </p:nvGrpSpPr>
                <p:grpSpPr>
                  <a:xfrm>
                    <a:off x="8376412" y="47440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97" name="Connecteur droit 119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8" name="Connecteur droit 119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7" name="Groupe 1166"/>
                  <p:cNvGrpSpPr/>
                  <p:nvPr/>
                </p:nvGrpSpPr>
                <p:grpSpPr>
                  <a:xfrm>
                    <a:off x="5151713" y="50678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95" name="Connecteur droit 119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6" name="Connecteur droit 119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8" name="Groupe 1167"/>
                  <p:cNvGrpSpPr/>
                  <p:nvPr/>
                </p:nvGrpSpPr>
                <p:grpSpPr>
                  <a:xfrm>
                    <a:off x="5532713" y="50773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93" name="Connecteur droit 119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4" name="Connecteur droit 119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69" name="Groupe 1168"/>
                  <p:cNvGrpSpPr/>
                  <p:nvPr/>
                </p:nvGrpSpPr>
                <p:grpSpPr>
                  <a:xfrm>
                    <a:off x="5881963" y="50456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91" name="Connecteur droit 119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2" name="Connecteur droit 119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0" name="Groupe 1169"/>
                  <p:cNvGrpSpPr/>
                  <p:nvPr/>
                </p:nvGrpSpPr>
                <p:grpSpPr>
                  <a:xfrm>
                    <a:off x="6228038" y="509644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89" name="Connecteur droit 118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0" name="Connecteur droit 118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1" name="Groupe 1170"/>
                  <p:cNvGrpSpPr/>
                  <p:nvPr/>
                </p:nvGrpSpPr>
                <p:grpSpPr>
                  <a:xfrm>
                    <a:off x="6529663" y="50424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87" name="Connecteur droit 118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8" name="Connecteur droit 118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2" name="Groupe 1171"/>
                  <p:cNvGrpSpPr/>
                  <p:nvPr/>
                </p:nvGrpSpPr>
                <p:grpSpPr>
                  <a:xfrm>
                    <a:off x="6853513" y="51027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85" name="Connecteur droit 1184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6" name="Connecteur droit 1185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3" name="Groupe 1172"/>
                  <p:cNvGrpSpPr/>
                  <p:nvPr/>
                </p:nvGrpSpPr>
                <p:grpSpPr>
                  <a:xfrm>
                    <a:off x="7193238" y="50805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83" name="Connecteur droit 1182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4" name="Connecteur droit 1183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4" name="Groupe 1173"/>
                  <p:cNvGrpSpPr/>
                  <p:nvPr/>
                </p:nvGrpSpPr>
                <p:grpSpPr>
                  <a:xfrm>
                    <a:off x="7523438" y="513771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81" name="Connecteur droit 1180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2" name="Connecteur droit 1181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5" name="Groupe 1174"/>
                  <p:cNvGrpSpPr/>
                  <p:nvPr/>
                </p:nvGrpSpPr>
                <p:grpSpPr>
                  <a:xfrm>
                    <a:off x="7872688" y="5105965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79" name="Connecteur droit 1178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0" name="Connecteur droit 1179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76" name="Groupe 1175"/>
                  <p:cNvGrpSpPr/>
                  <p:nvPr/>
                </p:nvGrpSpPr>
                <p:grpSpPr>
                  <a:xfrm>
                    <a:off x="8225113" y="5128190"/>
                    <a:ext cx="224408" cy="216024"/>
                    <a:chOff x="1219436" y="3717032"/>
                    <a:chExt cx="224408" cy="216024"/>
                  </a:xfrm>
                </p:grpSpPr>
                <p:cxnSp>
                  <p:nvCxnSpPr>
                    <p:cNvPr id="1177" name="Connecteur droit 1176"/>
                    <p:cNvCxnSpPr/>
                    <p:nvPr/>
                  </p:nvCxnSpPr>
                  <p:spPr>
                    <a:xfrm>
                      <a:off x="1331640" y="3717032"/>
                      <a:ext cx="0" cy="216024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8" name="Connecteur droit 1177"/>
                    <p:cNvCxnSpPr/>
                    <p:nvPr/>
                  </p:nvCxnSpPr>
                  <p:spPr>
                    <a:xfrm>
                      <a:off x="1219436" y="3825044"/>
                      <a:ext cx="224408" cy="0"/>
                    </a:xfrm>
                    <a:prstGeom prst="line">
                      <a:avLst/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1343" name="Rectangle 1342"/>
            <p:cNvSpPr/>
            <p:nvPr/>
          </p:nvSpPr>
          <p:spPr>
            <a:xfrm>
              <a:off x="6013215" y="4119463"/>
              <a:ext cx="18711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/>
                <a:t>Time </a:t>
              </a:r>
              <a:r>
                <a:rPr lang="fr-FR" sz="2400" dirty="0" err="1" smtClean="0"/>
                <a:t>tracking</a:t>
              </a:r>
              <a:endParaRPr lang="en-US" sz="2400" dirty="0"/>
            </a:p>
          </p:txBody>
        </p:sp>
      </p:grpSp>
      <p:sp>
        <p:nvSpPr>
          <p:cNvPr id="1344" name="Rectangle 1343"/>
          <p:cNvSpPr/>
          <p:nvPr/>
        </p:nvSpPr>
        <p:spPr>
          <a:xfrm rot="20744209">
            <a:off x="4551849" y="2735592"/>
            <a:ext cx="643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/>
              <a:t>=&gt;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4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  <p:bldP spid="1084" grpId="0"/>
      <p:bldP spid="13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14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285" name="Rectangle 284"/>
          <p:cNvSpPr/>
          <p:nvPr/>
        </p:nvSpPr>
        <p:spPr>
          <a:xfrm>
            <a:off x="1806910" y="1486525"/>
            <a:ext cx="6241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/>
              <a:t>Time </a:t>
            </a:r>
            <a:r>
              <a:rPr lang="fr-FR" sz="3600" dirty="0" err="1" smtClean="0"/>
              <a:t>tracking</a:t>
            </a:r>
            <a:r>
              <a:rPr lang="fr-FR" sz="3600" dirty="0" smtClean="0"/>
              <a:t>  (</a:t>
            </a:r>
            <a:r>
              <a:rPr lang="fr-FR" sz="3600" dirty="0" err="1"/>
              <a:t>Bwlabel</a:t>
            </a:r>
            <a:r>
              <a:rPr lang="fr-FR" sz="3600" dirty="0"/>
              <a:t>, Matlab</a:t>
            </a:r>
            <a:r>
              <a:rPr lang="fr-FR" sz="3600" dirty="0" smtClean="0"/>
              <a:t>)</a:t>
            </a:r>
            <a:endParaRPr lang="en-US" sz="36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07504" y="2348880"/>
            <a:ext cx="4248472" cy="3528392"/>
            <a:chOff x="251520" y="2348880"/>
            <a:chExt cx="4248472" cy="3528392"/>
          </a:xfrm>
        </p:grpSpPr>
        <p:pic>
          <p:nvPicPr>
            <p:cNvPr id="1228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2351" y="2348880"/>
              <a:ext cx="3687641" cy="3017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8335" y="2492896"/>
              <a:ext cx="3687641" cy="3017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319" y="2636912"/>
              <a:ext cx="3687641" cy="3017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0303" y="2788104"/>
              <a:ext cx="3687641" cy="3017160"/>
            </a:xfrm>
            <a:prstGeom prst="rect">
              <a:avLst/>
            </a:prstGeom>
            <a:noFill/>
            <a:ln w="539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31" name="Groupe 830"/>
            <p:cNvGrpSpPr/>
            <p:nvPr/>
          </p:nvGrpSpPr>
          <p:grpSpPr>
            <a:xfrm>
              <a:off x="251520" y="2860112"/>
              <a:ext cx="3687642" cy="3017160"/>
              <a:chOff x="5004048" y="2345034"/>
              <a:chExt cx="3960441" cy="3240360"/>
            </a:xfrm>
          </p:grpSpPr>
          <p:pic>
            <p:nvPicPr>
              <p:cNvPr id="975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04048" y="2345034"/>
                <a:ext cx="3960441" cy="324036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76" name="Groupe 975"/>
              <p:cNvGrpSpPr/>
              <p:nvPr/>
            </p:nvGrpSpPr>
            <p:grpSpPr>
              <a:xfrm>
                <a:off x="5151713" y="2421876"/>
                <a:ext cx="3757651" cy="2931863"/>
                <a:chOff x="5151713" y="2421876"/>
                <a:chExt cx="3757651" cy="2931863"/>
              </a:xfrm>
            </p:grpSpPr>
            <p:grpSp>
              <p:nvGrpSpPr>
                <p:cNvPr id="977" name="Groupe 976"/>
                <p:cNvGrpSpPr/>
                <p:nvPr/>
              </p:nvGrpSpPr>
              <p:grpSpPr>
                <a:xfrm>
                  <a:off x="6640014" y="3646639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6" name="Connecteur droit 122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06A80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7" name="Connecteur droit 122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06A80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8" name="Groupe 977"/>
                <p:cNvGrpSpPr/>
                <p:nvPr/>
              </p:nvGrpSpPr>
              <p:grpSpPr>
                <a:xfrm>
                  <a:off x="6508792" y="252084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4" name="Connecteur droit 122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5" name="Connecteur droit 122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9" name="Groupe 978"/>
                <p:cNvGrpSpPr/>
                <p:nvPr/>
              </p:nvGrpSpPr>
              <p:grpSpPr>
                <a:xfrm>
                  <a:off x="6696911" y="2883456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2" name="Connecteur droit 122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3" name="Connecteur droit 122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0" name="Groupe 979"/>
                <p:cNvGrpSpPr/>
                <p:nvPr/>
              </p:nvGrpSpPr>
              <p:grpSpPr>
                <a:xfrm>
                  <a:off x="7122287" y="32708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0" name="Connecteur droit 121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1" name="Connecteur droit 122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1" name="Groupe 980"/>
                <p:cNvGrpSpPr/>
                <p:nvPr/>
              </p:nvGrpSpPr>
              <p:grpSpPr>
                <a:xfrm>
                  <a:off x="6852734" y="251846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8" name="Connecteur droit 121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9" name="Connecteur droit 121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2" name="Groupe 981"/>
                <p:cNvGrpSpPr/>
                <p:nvPr/>
              </p:nvGrpSpPr>
              <p:grpSpPr>
                <a:xfrm>
                  <a:off x="6995609" y="2902506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6" name="Connecteur droit 121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7" name="Connecteur droit 121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3" name="Groupe 982"/>
                <p:cNvGrpSpPr/>
                <p:nvPr/>
              </p:nvGrpSpPr>
              <p:grpSpPr>
                <a:xfrm>
                  <a:off x="7467667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4" name="Connecteur droit 121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5" name="Connecteur droit 121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4" name="Groupe 983"/>
                <p:cNvGrpSpPr/>
                <p:nvPr/>
              </p:nvGrpSpPr>
              <p:grpSpPr>
                <a:xfrm>
                  <a:off x="7191913" y="253751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2" name="Connecteur droit 121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3" name="Connecteur droit 121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5" name="Groupe 984"/>
                <p:cNvGrpSpPr/>
                <p:nvPr/>
              </p:nvGrpSpPr>
              <p:grpSpPr>
                <a:xfrm>
                  <a:off x="7346695" y="289298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0" name="Connecteur droit 120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1" name="Connecteur droit 121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6" name="Groupe 985"/>
                <p:cNvGrpSpPr/>
                <p:nvPr/>
              </p:nvGrpSpPr>
              <p:grpSpPr>
                <a:xfrm>
                  <a:off x="7788334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8" name="Connecteur droit 120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9" name="Connecteur droit 120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7" name="Groupe 986"/>
                <p:cNvGrpSpPr/>
                <p:nvPr/>
              </p:nvGrpSpPr>
              <p:grpSpPr>
                <a:xfrm>
                  <a:off x="7514423" y="255894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6" name="Connecteur droit 120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7" name="Connecteur droit 120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8" name="Groupe 987"/>
                <p:cNvGrpSpPr/>
                <p:nvPr/>
              </p:nvGrpSpPr>
              <p:grpSpPr>
                <a:xfrm>
                  <a:off x="8471687" y="256913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4" name="Connecteur droit 120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5" name="Connecteur droit 120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9" name="Groupe 988"/>
                <p:cNvGrpSpPr/>
                <p:nvPr/>
              </p:nvGrpSpPr>
              <p:grpSpPr>
                <a:xfrm>
                  <a:off x="8120370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2" name="Connecteur droit 120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3" name="Connecteur droit 120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0" name="Groupe 989"/>
                <p:cNvGrpSpPr/>
                <p:nvPr/>
              </p:nvGrpSpPr>
              <p:grpSpPr>
                <a:xfrm>
                  <a:off x="5290187" y="277868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0" name="Connecteur droit 119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1" name="Connecteur droit 120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1" name="Groupe 990"/>
                <p:cNvGrpSpPr/>
                <p:nvPr/>
              </p:nvGrpSpPr>
              <p:grpSpPr>
                <a:xfrm>
                  <a:off x="5457530" y="2421876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8" name="Connecteur droit 119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9" name="Connecteur droit 119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2" name="Groupe 991"/>
                <p:cNvGrpSpPr/>
                <p:nvPr/>
              </p:nvGrpSpPr>
              <p:grpSpPr>
                <a:xfrm>
                  <a:off x="5669848" y="281678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6" name="Connecteur droit 119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7" name="Connecteur droit 119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3" name="Groupe 992"/>
                <p:cNvGrpSpPr/>
                <p:nvPr/>
              </p:nvGrpSpPr>
              <p:grpSpPr>
                <a:xfrm>
                  <a:off x="5820624" y="24597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4" name="Connecteur droit 119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5" name="Connecteur droit 119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4" name="Groupe 993"/>
                <p:cNvGrpSpPr/>
                <p:nvPr/>
              </p:nvGrpSpPr>
              <p:grpSpPr>
                <a:xfrm>
                  <a:off x="5999503" y="2802493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2" name="Connecteur droit 119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3" name="Connecteur droit 119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5" name="Groupe 994"/>
                <p:cNvGrpSpPr/>
                <p:nvPr/>
              </p:nvGrpSpPr>
              <p:grpSpPr>
                <a:xfrm>
                  <a:off x="6181519" y="248036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0" name="Connecteur droit 118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1" name="Connecteur droit 119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6" name="Groupe 995"/>
                <p:cNvGrpSpPr/>
                <p:nvPr/>
              </p:nvGrpSpPr>
              <p:grpSpPr>
                <a:xfrm>
                  <a:off x="6326776" y="288107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8" name="Connecteur droit 118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9" name="Connecteur droit 118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7" name="Groupe 996"/>
                <p:cNvGrpSpPr/>
                <p:nvPr/>
              </p:nvGrpSpPr>
              <p:grpSpPr>
                <a:xfrm>
                  <a:off x="7825028" y="256370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6" name="Connecteur droit 118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7" name="Connecteur droit 118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8" name="Groupe 997"/>
                <p:cNvGrpSpPr/>
                <p:nvPr/>
              </p:nvGrpSpPr>
              <p:grpSpPr>
                <a:xfrm>
                  <a:off x="8146497" y="257627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4" name="Connecteur droit 118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5" name="Connecteur droit 118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9" name="Groupe 998"/>
                <p:cNvGrpSpPr/>
                <p:nvPr/>
              </p:nvGrpSpPr>
              <p:grpSpPr>
                <a:xfrm>
                  <a:off x="8471687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2" name="Connecteur droit 118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3" name="Connecteur droit 118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0" name="Groupe 999"/>
                <p:cNvGrpSpPr/>
                <p:nvPr/>
              </p:nvGrpSpPr>
              <p:grpSpPr>
                <a:xfrm>
                  <a:off x="7661020" y="291917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0" name="Connecteur droit 117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1" name="Connecteur droit 118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1" name="Groupe 1000"/>
                <p:cNvGrpSpPr/>
                <p:nvPr/>
              </p:nvGrpSpPr>
              <p:grpSpPr>
                <a:xfrm>
                  <a:off x="7999157" y="290012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8" name="Connecteur droit 117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9" name="Connecteur droit 117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2" name="Groupe 1001"/>
                <p:cNvGrpSpPr/>
                <p:nvPr/>
              </p:nvGrpSpPr>
              <p:grpSpPr>
                <a:xfrm>
                  <a:off x="8334913" y="293108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6" name="Connecteur droit 117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7" name="Connecteur droit 117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3" name="Groupe 1002"/>
                <p:cNvGrpSpPr/>
                <p:nvPr/>
              </p:nvGrpSpPr>
              <p:grpSpPr>
                <a:xfrm>
                  <a:off x="8684956" y="289774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4" name="Connecteur droit 117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5" name="Connecteur droit 117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4" name="Groupe 1003"/>
                <p:cNvGrpSpPr/>
                <p:nvPr/>
              </p:nvGrpSpPr>
              <p:grpSpPr>
                <a:xfrm>
                  <a:off x="6801612" y="32581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2" name="Connecteur droit 117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3" name="Connecteur droit 117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5" name="Groupe 1004"/>
                <p:cNvGrpSpPr/>
                <p:nvPr/>
              </p:nvGrpSpPr>
              <p:grpSpPr>
                <a:xfrm>
                  <a:off x="6477762" y="32422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0" name="Connecteur droit 116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1" name="Connecteur droit 117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6" name="Groupe 1005"/>
                <p:cNvGrpSpPr/>
                <p:nvPr/>
              </p:nvGrpSpPr>
              <p:grpSpPr>
                <a:xfrm>
                  <a:off x="6125337" y="32200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8" name="Connecteur droit 116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9" name="Connecteur droit 116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7" name="Groupe 1006"/>
                <p:cNvGrpSpPr/>
                <p:nvPr/>
              </p:nvGrpSpPr>
              <p:grpSpPr>
                <a:xfrm>
                  <a:off x="5776087" y="31850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6" name="Connecteur droit 116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7" name="Connecteur droit 116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8" name="Groupe 1007"/>
                <p:cNvGrpSpPr/>
                <p:nvPr/>
              </p:nvGrpSpPr>
              <p:grpSpPr>
                <a:xfrm>
                  <a:off x="5407787" y="31819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4" name="Connecteur droit 116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5" name="Connecteur droit 116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9" name="Groupe 1008"/>
                <p:cNvGrpSpPr/>
                <p:nvPr/>
              </p:nvGrpSpPr>
              <p:grpSpPr>
                <a:xfrm>
                  <a:off x="5242687" y="35470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2" name="Connecteur droit 116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3" name="Connecteur droit 116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0" name="Groupe 1009"/>
                <p:cNvGrpSpPr/>
                <p:nvPr/>
              </p:nvGrpSpPr>
              <p:grpSpPr>
                <a:xfrm>
                  <a:off x="5617337" y="35787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0" name="Connecteur droit 115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1" name="Connecteur droit 116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1" name="Groupe 1010"/>
                <p:cNvGrpSpPr/>
                <p:nvPr/>
              </p:nvGrpSpPr>
              <p:grpSpPr>
                <a:xfrm>
                  <a:off x="5957062" y="35597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8" name="Connecteur droit 115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9" name="Connecteur droit 115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2" name="Groupe 1011"/>
                <p:cNvGrpSpPr/>
                <p:nvPr/>
              </p:nvGrpSpPr>
              <p:grpSpPr>
                <a:xfrm>
                  <a:off x="6293612" y="36200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6" name="Connecteur droit 115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7" name="Connecteur droit 115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3" name="Groupe 1012"/>
                <p:cNvGrpSpPr/>
                <p:nvPr/>
              </p:nvGrpSpPr>
              <p:grpSpPr>
                <a:xfrm>
                  <a:off x="6966712" y="36454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4" name="Connecteur droit 115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5" name="Connecteur droit 115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4" name="Groupe 1013"/>
                <p:cNvGrpSpPr/>
                <p:nvPr/>
              </p:nvGrpSpPr>
              <p:grpSpPr>
                <a:xfrm>
                  <a:off x="7306437" y="36264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2" name="Connecteur droit 115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3" name="Connecteur droit 115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5" name="Groupe 1014"/>
                <p:cNvGrpSpPr/>
                <p:nvPr/>
              </p:nvGrpSpPr>
              <p:grpSpPr>
                <a:xfrm>
                  <a:off x="7639812" y="36708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0" name="Connecteur droit 114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1" name="Connecteur droit 115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6" name="Groupe 1015"/>
                <p:cNvGrpSpPr/>
                <p:nvPr/>
              </p:nvGrpSpPr>
              <p:grpSpPr>
                <a:xfrm>
                  <a:off x="7773162" y="40042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8" name="Connecteur droit 114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9" name="Connecteur droit 114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7" name="Groupe 1016"/>
                <p:cNvGrpSpPr/>
                <p:nvPr/>
              </p:nvGrpSpPr>
              <p:grpSpPr>
                <a:xfrm>
                  <a:off x="7436612" y="40074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6" name="Connecteur droit 114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7" name="Connecteur droit 114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8" name="Groupe 1017"/>
                <p:cNvGrpSpPr/>
                <p:nvPr/>
              </p:nvGrpSpPr>
              <p:grpSpPr>
                <a:xfrm>
                  <a:off x="7093712" y="39947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4" name="Connecteur droit 114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5" name="Connecteur droit 114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9" name="Groupe 1018"/>
                <p:cNvGrpSpPr/>
                <p:nvPr/>
              </p:nvGrpSpPr>
              <p:grpSpPr>
                <a:xfrm>
                  <a:off x="6741287" y="39820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2" name="Connecteur droit 114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3" name="Connecteur droit 114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0" name="Groupe 1019"/>
                <p:cNvGrpSpPr/>
                <p:nvPr/>
              </p:nvGrpSpPr>
              <p:grpSpPr>
                <a:xfrm>
                  <a:off x="6398387" y="39788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0" name="Connecteur droit 113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1" name="Connecteur droit 114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1" name="Groupe 1020"/>
                <p:cNvGrpSpPr/>
                <p:nvPr/>
              </p:nvGrpSpPr>
              <p:grpSpPr>
                <a:xfrm>
                  <a:off x="6077712" y="39629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8" name="Connecteur droit 113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9" name="Connecteur droit 113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2" name="Groupe 1021"/>
                <p:cNvGrpSpPr/>
                <p:nvPr/>
              </p:nvGrpSpPr>
              <p:grpSpPr>
                <a:xfrm>
                  <a:off x="5728462" y="39343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6" name="Connecteur droit 113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7" name="Connecteur droit 113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3" name="Groupe 1022"/>
                <p:cNvGrpSpPr/>
                <p:nvPr/>
              </p:nvGrpSpPr>
              <p:grpSpPr>
                <a:xfrm>
                  <a:off x="5366512" y="39216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4" name="Connecteur droit 113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5" name="Connecteur droit 113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4" name="Groupe 1023"/>
                <p:cNvGrpSpPr/>
                <p:nvPr/>
              </p:nvGrpSpPr>
              <p:grpSpPr>
                <a:xfrm>
                  <a:off x="5188712" y="42804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2" name="Connecteur droit 113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3" name="Connecteur droit 113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5" name="Groupe 1024"/>
                <p:cNvGrpSpPr/>
                <p:nvPr/>
              </p:nvGrpSpPr>
              <p:grpSpPr>
                <a:xfrm>
                  <a:off x="5553837" y="43249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0" name="Connecteur droit 112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1" name="Connecteur droit 113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6" name="Groupe 1025"/>
                <p:cNvGrpSpPr/>
                <p:nvPr/>
              </p:nvGrpSpPr>
              <p:grpSpPr>
                <a:xfrm>
                  <a:off x="5894256" y="43217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8" name="Connecteur droit 112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9" name="Connecteur droit 112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7" name="Groupe 1026"/>
                <p:cNvGrpSpPr/>
                <p:nvPr/>
              </p:nvGrpSpPr>
              <p:grpSpPr>
                <a:xfrm>
                  <a:off x="6237156" y="43534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6" name="Connecteur droit 112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7" name="Connecteur droit 112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8" name="Groupe 1027"/>
                <p:cNvGrpSpPr/>
                <p:nvPr/>
              </p:nvGrpSpPr>
              <p:grpSpPr>
                <a:xfrm>
                  <a:off x="6586406" y="4318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4" name="Connecteur droit 112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5" name="Connecteur droit 112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9" name="Groupe 1028"/>
                <p:cNvGrpSpPr/>
                <p:nvPr/>
              </p:nvGrpSpPr>
              <p:grpSpPr>
                <a:xfrm>
                  <a:off x="6913431" y="43566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2" name="Connecteur droit 112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3" name="Connecteur droit 112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0" name="Groupe 1029"/>
                <p:cNvGrpSpPr/>
                <p:nvPr/>
              </p:nvGrpSpPr>
              <p:grpSpPr>
                <a:xfrm>
                  <a:off x="7262681" y="43534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0" name="Connecteur droit 111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1" name="Connecteur droit 112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1" name="Groupe 1030"/>
                <p:cNvGrpSpPr/>
                <p:nvPr/>
              </p:nvGrpSpPr>
              <p:grpSpPr>
                <a:xfrm>
                  <a:off x="7586531" y="43725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8" name="Connecteur droit 111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9" name="Connecteur droit 111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2" name="Groupe 1031"/>
                <p:cNvGrpSpPr/>
                <p:nvPr/>
              </p:nvGrpSpPr>
              <p:grpSpPr>
                <a:xfrm>
                  <a:off x="7938956" y="43376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6" name="Connecteur droit 111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7" name="Connecteur droit 111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3" name="Groupe 1032"/>
                <p:cNvGrpSpPr/>
                <p:nvPr/>
              </p:nvGrpSpPr>
              <p:grpSpPr>
                <a:xfrm>
                  <a:off x="8104056" y="40201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4" name="Connecteur droit 111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5" name="Connecteur droit 111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4" name="Groupe 1033"/>
                <p:cNvGrpSpPr/>
                <p:nvPr/>
              </p:nvGrpSpPr>
              <p:grpSpPr>
                <a:xfrm>
                  <a:off x="7964356" y="36549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2" name="Connecteur droit 111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3" name="Connecteur droit 111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5" name="Groupe 1034"/>
                <p:cNvGrpSpPr/>
                <p:nvPr/>
              </p:nvGrpSpPr>
              <p:grpSpPr>
                <a:xfrm>
                  <a:off x="8318738" y="366775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0" name="Connecteur droit 110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1" name="Connecteur droit 111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6" name="Groupe 1035"/>
                <p:cNvGrpSpPr/>
                <p:nvPr/>
              </p:nvGrpSpPr>
              <p:grpSpPr>
                <a:xfrm>
                  <a:off x="8439388" y="4013827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8" name="Connecteur droit 110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9" name="Connecteur droit 110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7" name="Groupe 1036"/>
                <p:cNvGrpSpPr/>
                <p:nvPr/>
              </p:nvGrpSpPr>
              <p:grpSpPr>
                <a:xfrm>
                  <a:off x="8261588" y="438530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6" name="Connecteur droit 110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7" name="Connecteur droit 110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8" name="Groupe 1037"/>
                <p:cNvGrpSpPr/>
                <p:nvPr/>
              </p:nvGrpSpPr>
              <p:grpSpPr>
                <a:xfrm>
                  <a:off x="8594963" y="4382127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4" name="Connecteur droit 110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5" name="Connecteur droit 110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9" name="Groupe 1038"/>
                <p:cNvGrpSpPr/>
                <p:nvPr/>
              </p:nvGrpSpPr>
              <p:grpSpPr>
                <a:xfrm>
                  <a:off x="8639413" y="3645527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2" name="Connecteur droit 110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3" name="Connecteur droit 110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0" name="Groupe 1039"/>
                <p:cNvGrpSpPr/>
                <p:nvPr/>
              </p:nvGrpSpPr>
              <p:grpSpPr>
                <a:xfrm>
                  <a:off x="5312537" y="46900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0" name="Connecteur droit 109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1" name="Connecteur droit 110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1" name="Groupe 1040"/>
                <p:cNvGrpSpPr/>
                <p:nvPr/>
              </p:nvGrpSpPr>
              <p:grpSpPr>
                <a:xfrm>
                  <a:off x="5681938" y="4699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8" name="Connecteur droit 109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9" name="Connecteur droit 109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2" name="Groupe 1041"/>
                <p:cNvGrpSpPr/>
                <p:nvPr/>
              </p:nvGrpSpPr>
              <p:grpSpPr>
                <a:xfrm>
                  <a:off x="6033262" y="47217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6" name="Connecteur droit 109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7" name="Connecteur droit 109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3" name="Groupe 1042"/>
                <p:cNvGrpSpPr/>
                <p:nvPr/>
              </p:nvGrpSpPr>
              <p:grpSpPr>
                <a:xfrm>
                  <a:off x="6366637" y="4699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4" name="Connecteur droit 109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5" name="Connecteur droit 109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6" name="Groupe 1045"/>
                <p:cNvGrpSpPr/>
                <p:nvPr/>
              </p:nvGrpSpPr>
              <p:grpSpPr>
                <a:xfrm>
                  <a:off x="6680962" y="47376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2" name="Connecteur droit 109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3" name="Connecteur droit 109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7" name="Groupe 1046"/>
                <p:cNvGrpSpPr/>
                <p:nvPr/>
              </p:nvGrpSpPr>
              <p:grpSpPr>
                <a:xfrm>
                  <a:off x="7027037" y="47122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0" name="Connecteur droit 108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1" name="Connecteur droit 109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8" name="Groupe 1047"/>
                <p:cNvGrpSpPr/>
                <p:nvPr/>
              </p:nvGrpSpPr>
              <p:grpSpPr>
                <a:xfrm>
                  <a:off x="7354062" y="47535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8" name="Connecteur droit 108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9" name="Connecteur droit 108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9" name="Groupe 1048"/>
                <p:cNvGrpSpPr/>
                <p:nvPr/>
              </p:nvGrpSpPr>
              <p:grpSpPr>
                <a:xfrm>
                  <a:off x="7706487" y="47344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6" name="Connecteur droit 108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7" name="Connecteur droit 108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0" name="Groupe 1049"/>
                <p:cNvGrpSpPr/>
                <p:nvPr/>
              </p:nvGrpSpPr>
              <p:grpSpPr>
                <a:xfrm>
                  <a:off x="8052562" y="47598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4" name="Connecteur droit 108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5" name="Connecteur droit 108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1" name="Groupe 1050"/>
                <p:cNvGrpSpPr/>
                <p:nvPr/>
              </p:nvGrpSpPr>
              <p:grpSpPr>
                <a:xfrm>
                  <a:off x="8376412" y="47440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2" name="Connecteur droit 108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3" name="Connecteur droit 108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2" name="Groupe 1051"/>
                <p:cNvGrpSpPr/>
                <p:nvPr/>
              </p:nvGrpSpPr>
              <p:grpSpPr>
                <a:xfrm>
                  <a:off x="5151713" y="50678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0" name="Connecteur droit 107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1" name="Connecteur droit 108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3" name="Groupe 1052"/>
                <p:cNvGrpSpPr/>
                <p:nvPr/>
              </p:nvGrpSpPr>
              <p:grpSpPr>
                <a:xfrm>
                  <a:off x="5532713" y="50773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8" name="Connecteur droit 107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9" name="Connecteur droit 107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4" name="Groupe 1053"/>
                <p:cNvGrpSpPr/>
                <p:nvPr/>
              </p:nvGrpSpPr>
              <p:grpSpPr>
                <a:xfrm>
                  <a:off x="5881963" y="50456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6" name="Connecteur droit 107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7" name="Connecteur droit 107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5" name="Groupe 1054"/>
                <p:cNvGrpSpPr/>
                <p:nvPr/>
              </p:nvGrpSpPr>
              <p:grpSpPr>
                <a:xfrm>
                  <a:off x="6228038" y="50964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4" name="Connecteur droit 107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5" name="Connecteur droit 107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6" name="Groupe 1055"/>
                <p:cNvGrpSpPr/>
                <p:nvPr/>
              </p:nvGrpSpPr>
              <p:grpSpPr>
                <a:xfrm>
                  <a:off x="6529663" y="50424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2" name="Connecteur droit 107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3" name="Connecteur droit 107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7" name="Groupe 1056"/>
                <p:cNvGrpSpPr/>
                <p:nvPr/>
              </p:nvGrpSpPr>
              <p:grpSpPr>
                <a:xfrm>
                  <a:off x="6853513" y="51027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0" name="Connecteur droit 106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1" name="Connecteur droit 107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8" name="Groupe 1057"/>
                <p:cNvGrpSpPr/>
                <p:nvPr/>
              </p:nvGrpSpPr>
              <p:grpSpPr>
                <a:xfrm>
                  <a:off x="7193238" y="5080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8" name="Connecteur droit 106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9" name="Connecteur droit 106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9" name="Groupe 1058"/>
                <p:cNvGrpSpPr/>
                <p:nvPr/>
              </p:nvGrpSpPr>
              <p:grpSpPr>
                <a:xfrm>
                  <a:off x="7523438" y="51377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6" name="Connecteur droit 106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7" name="Connecteur droit 106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0" name="Groupe 1059"/>
                <p:cNvGrpSpPr/>
                <p:nvPr/>
              </p:nvGrpSpPr>
              <p:grpSpPr>
                <a:xfrm>
                  <a:off x="7872688" y="51059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4" name="Connecteur droit 106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5" name="Connecteur droit 106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1" name="Groupe 1060"/>
                <p:cNvGrpSpPr/>
                <p:nvPr/>
              </p:nvGrpSpPr>
              <p:grpSpPr>
                <a:xfrm>
                  <a:off x="8225113" y="51281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2" name="Connecteur droit 106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3" name="Connecteur droit 106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4" name="Rectangle 13"/>
          <p:cNvSpPr/>
          <p:nvPr/>
        </p:nvSpPr>
        <p:spPr>
          <a:xfrm>
            <a:off x="1475656" y="5949280"/>
            <a:ext cx="50045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fr-FR" sz="3600" b="1" dirty="0" smtClean="0"/>
              <a:t>t</a:t>
            </a:r>
            <a:r>
              <a:rPr lang="fr-FR" sz="3600" b="1" baseline="-25000" dirty="0" smtClean="0"/>
              <a:t>0</a:t>
            </a:r>
            <a:endParaRPr lang="en-US" sz="3600" b="1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00193" y="2276872"/>
            <a:ext cx="4064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Update position at t</a:t>
            </a:r>
            <a:r>
              <a:rPr lang="fr-FR" baseline="-25000" dirty="0" smtClean="0"/>
              <a:t>0</a:t>
            </a:r>
            <a:r>
              <a:rPr lang="fr-FR" dirty="0" smtClean="0"/>
              <a:t> =&gt; position </a:t>
            </a:r>
            <a:r>
              <a:rPr lang="fr-FR" dirty="0"/>
              <a:t>at </a:t>
            </a:r>
            <a:r>
              <a:rPr lang="fr-FR" dirty="0" smtClean="0"/>
              <a:t>t</a:t>
            </a:r>
            <a:r>
              <a:rPr lang="fr-FR" baseline="-25000" dirty="0" smtClean="0"/>
              <a:t>1</a:t>
            </a:r>
            <a:r>
              <a:rPr lang="fr-FR" dirty="0" smtClean="0"/>
              <a:t> </a:t>
            </a:r>
            <a:endParaRPr lang="en-US" dirty="0"/>
          </a:p>
          <a:p>
            <a:endParaRPr lang="en-US" dirty="0"/>
          </a:p>
        </p:txBody>
      </p:sp>
      <p:grpSp>
        <p:nvGrpSpPr>
          <p:cNvPr id="8" name="Groupe 7"/>
          <p:cNvGrpSpPr/>
          <p:nvPr/>
        </p:nvGrpSpPr>
        <p:grpSpPr>
          <a:xfrm>
            <a:off x="3923928" y="2747074"/>
            <a:ext cx="4688972" cy="3848537"/>
            <a:chOff x="3923928" y="2747074"/>
            <a:chExt cx="4688972" cy="3848537"/>
          </a:xfrm>
        </p:grpSpPr>
        <p:sp>
          <p:nvSpPr>
            <p:cNvPr id="1635" name="Rectangle 1634"/>
            <p:cNvSpPr/>
            <p:nvPr/>
          </p:nvSpPr>
          <p:spPr>
            <a:xfrm>
              <a:off x="6021874" y="5949280"/>
              <a:ext cx="1683474" cy="646331"/>
            </a:xfrm>
            <a:prstGeom prst="rect">
              <a:avLst/>
            </a:prstGeom>
            <a:noFill/>
            <a:ln w="539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3600" b="1" dirty="0" smtClean="0"/>
                <a:t>t</a:t>
              </a:r>
              <a:r>
                <a:rPr lang="fr-FR" sz="3600" b="1" baseline="-25000" dirty="0" smtClean="0"/>
                <a:t>1</a:t>
              </a:r>
              <a:r>
                <a:rPr lang="fr-FR" sz="3600" b="1" dirty="0" smtClean="0"/>
                <a:t>=t</a:t>
              </a:r>
              <a:r>
                <a:rPr lang="fr-FR" sz="3600" b="1" baseline="-25000" dirty="0" smtClean="0"/>
                <a:t>0</a:t>
              </a:r>
              <a:r>
                <a:rPr lang="fr-FR" sz="3600" b="1" dirty="0" smtClean="0"/>
                <a:t>+dt</a:t>
              </a:r>
              <a:endParaRPr lang="en-US" sz="3600" b="1" baseline="-25000" dirty="0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3923928" y="2747074"/>
              <a:ext cx="4688972" cy="3058189"/>
              <a:chOff x="3923928" y="2747074"/>
              <a:chExt cx="4688972" cy="3058189"/>
            </a:xfrm>
          </p:grpSpPr>
          <p:pic>
            <p:nvPicPr>
              <p:cNvPr id="522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914821" y="2747074"/>
                <a:ext cx="3698079" cy="3017160"/>
              </a:xfrm>
              <a:prstGeom prst="rect">
                <a:avLst/>
              </a:prstGeom>
              <a:noFill/>
              <a:ln w="53975">
                <a:solidFill>
                  <a:srgbClr val="0000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Connecteur droit avec flèche 6"/>
              <p:cNvCxnSpPr/>
              <p:nvPr/>
            </p:nvCxnSpPr>
            <p:spPr>
              <a:xfrm flipV="1">
                <a:off x="3923928" y="5733256"/>
                <a:ext cx="976265" cy="72007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e 8"/>
          <p:cNvGrpSpPr/>
          <p:nvPr/>
        </p:nvGrpSpPr>
        <p:grpSpPr>
          <a:xfrm>
            <a:off x="3336289" y="2708920"/>
            <a:ext cx="5501067" cy="2931863"/>
            <a:chOff x="3336289" y="2708920"/>
            <a:chExt cx="5501067" cy="2931863"/>
          </a:xfrm>
        </p:grpSpPr>
        <p:grpSp>
          <p:nvGrpSpPr>
            <p:cNvPr id="1380" name="Groupe 1379"/>
            <p:cNvGrpSpPr/>
            <p:nvPr/>
          </p:nvGrpSpPr>
          <p:grpSpPr>
            <a:xfrm>
              <a:off x="5079705" y="2708920"/>
              <a:ext cx="3757651" cy="2931863"/>
              <a:chOff x="5151713" y="2421876"/>
              <a:chExt cx="3757651" cy="2931863"/>
            </a:xfrm>
          </p:grpSpPr>
          <p:grpSp>
            <p:nvGrpSpPr>
              <p:cNvPr id="1381" name="Groupe 1380"/>
              <p:cNvGrpSpPr/>
              <p:nvPr/>
            </p:nvGrpSpPr>
            <p:grpSpPr>
              <a:xfrm>
                <a:off x="6640014" y="3646639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28" name="Connecteur droit 162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6A8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9" name="Connecteur droit 162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6A8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2" name="Groupe 1381"/>
              <p:cNvGrpSpPr/>
              <p:nvPr/>
            </p:nvGrpSpPr>
            <p:grpSpPr>
              <a:xfrm>
                <a:off x="6508792" y="252084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26" name="Connecteur droit 162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7" name="Connecteur droit 162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3" name="Groupe 1382"/>
              <p:cNvGrpSpPr/>
              <p:nvPr/>
            </p:nvGrpSpPr>
            <p:grpSpPr>
              <a:xfrm>
                <a:off x="6696911" y="288345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24" name="Connecteur droit 162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5" name="Connecteur droit 162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4" name="Groupe 1383"/>
              <p:cNvGrpSpPr/>
              <p:nvPr/>
            </p:nvGrpSpPr>
            <p:grpSpPr>
              <a:xfrm>
                <a:off x="7122287" y="32708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22" name="Connecteur droit 162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3" name="Connecteur droit 162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5" name="Groupe 1384"/>
              <p:cNvGrpSpPr/>
              <p:nvPr/>
            </p:nvGrpSpPr>
            <p:grpSpPr>
              <a:xfrm>
                <a:off x="6852734" y="251846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20" name="Connecteur droit 161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1" name="Connecteur droit 162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6" name="Groupe 1385"/>
              <p:cNvGrpSpPr/>
              <p:nvPr/>
            </p:nvGrpSpPr>
            <p:grpSpPr>
              <a:xfrm>
                <a:off x="6995609" y="290250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18" name="Connecteur droit 161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9" name="Connecteur droit 161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7" name="Groupe 1386"/>
              <p:cNvGrpSpPr/>
              <p:nvPr/>
            </p:nvGrpSpPr>
            <p:grpSpPr>
              <a:xfrm>
                <a:off x="7467667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16" name="Connecteur droit 161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7" name="Connecteur droit 161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8" name="Groupe 1387"/>
              <p:cNvGrpSpPr/>
              <p:nvPr/>
            </p:nvGrpSpPr>
            <p:grpSpPr>
              <a:xfrm>
                <a:off x="7191913" y="253751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14" name="Connecteur droit 161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5" name="Connecteur droit 161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9" name="Groupe 1388"/>
              <p:cNvGrpSpPr/>
              <p:nvPr/>
            </p:nvGrpSpPr>
            <p:grpSpPr>
              <a:xfrm>
                <a:off x="7346695" y="28929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12" name="Connecteur droit 161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3" name="Connecteur droit 161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0" name="Groupe 1389"/>
              <p:cNvGrpSpPr/>
              <p:nvPr/>
            </p:nvGrpSpPr>
            <p:grpSpPr>
              <a:xfrm>
                <a:off x="7788334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10" name="Connecteur droit 160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1" name="Connecteur droit 161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1" name="Groupe 1390"/>
              <p:cNvGrpSpPr/>
              <p:nvPr/>
            </p:nvGrpSpPr>
            <p:grpSpPr>
              <a:xfrm>
                <a:off x="7514423" y="255894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08" name="Connecteur droit 160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9" name="Connecteur droit 160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2" name="Groupe 1391"/>
              <p:cNvGrpSpPr/>
              <p:nvPr/>
            </p:nvGrpSpPr>
            <p:grpSpPr>
              <a:xfrm>
                <a:off x="8471687" y="256913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06" name="Connecteur droit 160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7" name="Connecteur droit 160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3" name="Groupe 1392"/>
              <p:cNvGrpSpPr/>
              <p:nvPr/>
            </p:nvGrpSpPr>
            <p:grpSpPr>
              <a:xfrm>
                <a:off x="8120370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04" name="Connecteur droit 160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5" name="Connecteur droit 160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4" name="Groupe 1393"/>
              <p:cNvGrpSpPr/>
              <p:nvPr/>
            </p:nvGrpSpPr>
            <p:grpSpPr>
              <a:xfrm>
                <a:off x="5290187" y="27786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02" name="Connecteur droit 160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3" name="Connecteur droit 160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5" name="Groupe 1394"/>
              <p:cNvGrpSpPr/>
              <p:nvPr/>
            </p:nvGrpSpPr>
            <p:grpSpPr>
              <a:xfrm>
                <a:off x="5457530" y="242187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600" name="Connecteur droit 159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1" name="Connecteur droit 160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6" name="Groupe 1395"/>
              <p:cNvGrpSpPr/>
              <p:nvPr/>
            </p:nvGrpSpPr>
            <p:grpSpPr>
              <a:xfrm>
                <a:off x="5669848" y="28167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98" name="Connecteur droit 159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9" name="Connecteur droit 159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7" name="Groupe 1396"/>
              <p:cNvGrpSpPr/>
              <p:nvPr/>
            </p:nvGrpSpPr>
            <p:grpSpPr>
              <a:xfrm>
                <a:off x="5820624" y="24597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96" name="Connecteur droit 159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7" name="Connecteur droit 159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8" name="Groupe 1397"/>
              <p:cNvGrpSpPr/>
              <p:nvPr/>
            </p:nvGrpSpPr>
            <p:grpSpPr>
              <a:xfrm>
                <a:off x="5999503" y="2802493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94" name="Connecteur droit 159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5" name="Connecteur droit 159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9" name="Groupe 1398"/>
              <p:cNvGrpSpPr/>
              <p:nvPr/>
            </p:nvGrpSpPr>
            <p:grpSpPr>
              <a:xfrm>
                <a:off x="6181519" y="248036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92" name="Connecteur droit 159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3" name="Connecteur droit 159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0" name="Groupe 1399"/>
              <p:cNvGrpSpPr/>
              <p:nvPr/>
            </p:nvGrpSpPr>
            <p:grpSpPr>
              <a:xfrm>
                <a:off x="6326776" y="28810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90" name="Connecteur droit 158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1" name="Connecteur droit 159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1" name="Groupe 1400"/>
              <p:cNvGrpSpPr/>
              <p:nvPr/>
            </p:nvGrpSpPr>
            <p:grpSpPr>
              <a:xfrm>
                <a:off x="7825028" y="256370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88" name="Connecteur droit 158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9" name="Connecteur droit 158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2" name="Groupe 1401"/>
              <p:cNvGrpSpPr/>
              <p:nvPr/>
            </p:nvGrpSpPr>
            <p:grpSpPr>
              <a:xfrm>
                <a:off x="8146497" y="25762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86" name="Connecteur droit 158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7" name="Connecteur droit 158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3" name="Groupe 1402"/>
              <p:cNvGrpSpPr/>
              <p:nvPr/>
            </p:nvGrpSpPr>
            <p:grpSpPr>
              <a:xfrm>
                <a:off x="8471687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84" name="Connecteur droit 158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5" name="Connecteur droit 158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4" name="Groupe 1403"/>
              <p:cNvGrpSpPr/>
              <p:nvPr/>
            </p:nvGrpSpPr>
            <p:grpSpPr>
              <a:xfrm>
                <a:off x="7661020" y="29191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82" name="Connecteur droit 158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3" name="Connecteur droit 158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5" name="Groupe 1404"/>
              <p:cNvGrpSpPr/>
              <p:nvPr/>
            </p:nvGrpSpPr>
            <p:grpSpPr>
              <a:xfrm>
                <a:off x="7999157" y="290012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80" name="Connecteur droit 157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1" name="Connecteur droit 158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6" name="Groupe 1405"/>
              <p:cNvGrpSpPr/>
              <p:nvPr/>
            </p:nvGrpSpPr>
            <p:grpSpPr>
              <a:xfrm>
                <a:off x="8334913" y="293108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78" name="Connecteur droit 157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9" name="Connecteur droit 157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7" name="Groupe 1406"/>
              <p:cNvGrpSpPr/>
              <p:nvPr/>
            </p:nvGrpSpPr>
            <p:grpSpPr>
              <a:xfrm>
                <a:off x="8684956" y="289774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76" name="Connecteur droit 157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7" name="Connecteur droit 157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8" name="Groupe 1407"/>
              <p:cNvGrpSpPr/>
              <p:nvPr/>
            </p:nvGrpSpPr>
            <p:grpSpPr>
              <a:xfrm>
                <a:off x="6801612" y="32581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74" name="Connecteur droit 157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5" name="Connecteur droit 157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9" name="Groupe 1408"/>
              <p:cNvGrpSpPr/>
              <p:nvPr/>
            </p:nvGrpSpPr>
            <p:grpSpPr>
              <a:xfrm>
                <a:off x="6477762" y="32422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72" name="Connecteur droit 157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3" name="Connecteur droit 157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0" name="Groupe 1409"/>
              <p:cNvGrpSpPr/>
              <p:nvPr/>
            </p:nvGrpSpPr>
            <p:grpSpPr>
              <a:xfrm>
                <a:off x="6125337" y="3220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70" name="Connecteur droit 156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1" name="Connecteur droit 157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1" name="Groupe 1410"/>
              <p:cNvGrpSpPr/>
              <p:nvPr/>
            </p:nvGrpSpPr>
            <p:grpSpPr>
              <a:xfrm>
                <a:off x="5776087" y="31850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68" name="Connecteur droit 156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9" name="Connecteur droit 156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2" name="Groupe 1411"/>
              <p:cNvGrpSpPr/>
              <p:nvPr/>
            </p:nvGrpSpPr>
            <p:grpSpPr>
              <a:xfrm>
                <a:off x="5407787" y="31819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66" name="Connecteur droit 156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7" name="Connecteur droit 156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e 1412"/>
              <p:cNvGrpSpPr/>
              <p:nvPr/>
            </p:nvGrpSpPr>
            <p:grpSpPr>
              <a:xfrm>
                <a:off x="5242687" y="35470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64" name="Connecteur droit 156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5" name="Connecteur droit 156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e 1413"/>
              <p:cNvGrpSpPr/>
              <p:nvPr/>
            </p:nvGrpSpPr>
            <p:grpSpPr>
              <a:xfrm>
                <a:off x="5617337" y="3578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62" name="Connecteur droit 156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3" name="Connecteur droit 156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e 1414"/>
              <p:cNvGrpSpPr/>
              <p:nvPr/>
            </p:nvGrpSpPr>
            <p:grpSpPr>
              <a:xfrm>
                <a:off x="5957062" y="35597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60" name="Connecteur droit 155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1" name="Connecteur droit 156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e 1415"/>
              <p:cNvGrpSpPr/>
              <p:nvPr/>
            </p:nvGrpSpPr>
            <p:grpSpPr>
              <a:xfrm>
                <a:off x="6293612" y="36200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58" name="Connecteur droit 155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9" name="Connecteur droit 155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e 1416"/>
              <p:cNvGrpSpPr/>
              <p:nvPr/>
            </p:nvGrpSpPr>
            <p:grpSpPr>
              <a:xfrm>
                <a:off x="6966712" y="3645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56" name="Connecteur droit 155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7" name="Connecteur droit 155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e 1417"/>
              <p:cNvGrpSpPr/>
              <p:nvPr/>
            </p:nvGrpSpPr>
            <p:grpSpPr>
              <a:xfrm>
                <a:off x="7306437" y="36264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54" name="Connecteur droit 155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5" name="Connecteur droit 155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e 1418"/>
              <p:cNvGrpSpPr/>
              <p:nvPr/>
            </p:nvGrpSpPr>
            <p:grpSpPr>
              <a:xfrm>
                <a:off x="7639812" y="36708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52" name="Connecteur droit 155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3" name="Connecteur droit 155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e 1419"/>
              <p:cNvGrpSpPr/>
              <p:nvPr/>
            </p:nvGrpSpPr>
            <p:grpSpPr>
              <a:xfrm>
                <a:off x="7773162" y="40042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50" name="Connecteur droit 154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1" name="Connecteur droit 155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e 1420"/>
              <p:cNvGrpSpPr/>
              <p:nvPr/>
            </p:nvGrpSpPr>
            <p:grpSpPr>
              <a:xfrm>
                <a:off x="7436612" y="40074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48" name="Connecteur droit 154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9" name="Connecteur droit 154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2" name="Groupe 1421"/>
              <p:cNvGrpSpPr/>
              <p:nvPr/>
            </p:nvGrpSpPr>
            <p:grpSpPr>
              <a:xfrm>
                <a:off x="7093712" y="39947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46" name="Connecteur droit 154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7" name="Connecteur droit 154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3" name="Groupe 1422"/>
              <p:cNvGrpSpPr/>
              <p:nvPr/>
            </p:nvGrpSpPr>
            <p:grpSpPr>
              <a:xfrm>
                <a:off x="6741287" y="3982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44" name="Connecteur droit 154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5" name="Connecteur droit 154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4" name="Groupe 1423"/>
              <p:cNvGrpSpPr/>
              <p:nvPr/>
            </p:nvGrpSpPr>
            <p:grpSpPr>
              <a:xfrm>
                <a:off x="6398387" y="39788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42" name="Connecteur droit 154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3" name="Connecteur droit 154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5" name="Groupe 1424"/>
              <p:cNvGrpSpPr/>
              <p:nvPr/>
            </p:nvGrpSpPr>
            <p:grpSpPr>
              <a:xfrm>
                <a:off x="6077712" y="39629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40" name="Connecteur droit 153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1" name="Connecteur droit 154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6" name="Groupe 1425"/>
              <p:cNvGrpSpPr/>
              <p:nvPr/>
            </p:nvGrpSpPr>
            <p:grpSpPr>
              <a:xfrm>
                <a:off x="5728462" y="39343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38" name="Connecteur droit 153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9" name="Connecteur droit 153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7" name="Groupe 1426"/>
              <p:cNvGrpSpPr/>
              <p:nvPr/>
            </p:nvGrpSpPr>
            <p:grpSpPr>
              <a:xfrm>
                <a:off x="5366512" y="39216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36" name="Connecteur droit 153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7" name="Connecteur droit 153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8" name="Groupe 1427"/>
              <p:cNvGrpSpPr/>
              <p:nvPr/>
            </p:nvGrpSpPr>
            <p:grpSpPr>
              <a:xfrm>
                <a:off x="5188712" y="4280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34" name="Connecteur droit 153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5" name="Connecteur droit 153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9" name="Groupe 1428"/>
              <p:cNvGrpSpPr/>
              <p:nvPr/>
            </p:nvGrpSpPr>
            <p:grpSpPr>
              <a:xfrm>
                <a:off x="5553837" y="43249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32" name="Connecteur droit 153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3" name="Connecteur droit 153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0" name="Groupe 1429"/>
              <p:cNvGrpSpPr/>
              <p:nvPr/>
            </p:nvGrpSpPr>
            <p:grpSpPr>
              <a:xfrm>
                <a:off x="5894256" y="43217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30" name="Connecteur droit 152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1" name="Connecteur droit 153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1" name="Groupe 1430"/>
              <p:cNvGrpSpPr/>
              <p:nvPr/>
            </p:nvGrpSpPr>
            <p:grpSpPr>
              <a:xfrm>
                <a:off x="6237156" y="4353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28" name="Connecteur droit 152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9" name="Connecteur droit 152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2" name="Groupe 1431"/>
              <p:cNvGrpSpPr/>
              <p:nvPr/>
            </p:nvGrpSpPr>
            <p:grpSpPr>
              <a:xfrm>
                <a:off x="6586406" y="4318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26" name="Connecteur droit 152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7" name="Connecteur droit 152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3" name="Groupe 1432"/>
              <p:cNvGrpSpPr/>
              <p:nvPr/>
            </p:nvGrpSpPr>
            <p:grpSpPr>
              <a:xfrm>
                <a:off x="6913431" y="43566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24" name="Connecteur droit 152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5" name="Connecteur droit 152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4" name="Groupe 1433"/>
              <p:cNvGrpSpPr/>
              <p:nvPr/>
            </p:nvGrpSpPr>
            <p:grpSpPr>
              <a:xfrm>
                <a:off x="7262681" y="4353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22" name="Connecteur droit 152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3" name="Connecteur droit 152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5" name="Groupe 1434"/>
              <p:cNvGrpSpPr/>
              <p:nvPr/>
            </p:nvGrpSpPr>
            <p:grpSpPr>
              <a:xfrm>
                <a:off x="7586531" y="43725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20" name="Connecteur droit 151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1" name="Connecteur droit 152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6" name="Groupe 1435"/>
              <p:cNvGrpSpPr/>
              <p:nvPr/>
            </p:nvGrpSpPr>
            <p:grpSpPr>
              <a:xfrm>
                <a:off x="7938956" y="43376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18" name="Connecteur droit 151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9" name="Connecteur droit 151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7" name="Groupe 1436"/>
              <p:cNvGrpSpPr/>
              <p:nvPr/>
            </p:nvGrpSpPr>
            <p:grpSpPr>
              <a:xfrm>
                <a:off x="8104056" y="40201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16" name="Connecteur droit 151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7" name="Connecteur droit 151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8" name="Groupe 1437"/>
              <p:cNvGrpSpPr/>
              <p:nvPr/>
            </p:nvGrpSpPr>
            <p:grpSpPr>
              <a:xfrm>
                <a:off x="7964356" y="36549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14" name="Connecteur droit 151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5" name="Connecteur droit 151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9" name="Groupe 1438"/>
              <p:cNvGrpSpPr/>
              <p:nvPr/>
            </p:nvGrpSpPr>
            <p:grpSpPr>
              <a:xfrm>
                <a:off x="8318738" y="366775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12" name="Connecteur droit 151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3" name="Connecteur droit 151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0" name="Groupe 1439"/>
              <p:cNvGrpSpPr/>
              <p:nvPr/>
            </p:nvGrpSpPr>
            <p:grpSpPr>
              <a:xfrm>
                <a:off x="8439388" y="40138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10" name="Connecteur droit 150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1" name="Connecteur droit 151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1" name="Groupe 1440"/>
              <p:cNvGrpSpPr/>
              <p:nvPr/>
            </p:nvGrpSpPr>
            <p:grpSpPr>
              <a:xfrm>
                <a:off x="8261588" y="438530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08" name="Connecteur droit 150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9" name="Connecteur droit 150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2" name="Groupe 1441"/>
              <p:cNvGrpSpPr/>
              <p:nvPr/>
            </p:nvGrpSpPr>
            <p:grpSpPr>
              <a:xfrm>
                <a:off x="8594963" y="43821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06" name="Connecteur droit 150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7" name="Connecteur droit 150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3" name="Groupe 1442"/>
              <p:cNvGrpSpPr/>
              <p:nvPr/>
            </p:nvGrpSpPr>
            <p:grpSpPr>
              <a:xfrm>
                <a:off x="8639413" y="36455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04" name="Connecteur droit 150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5" name="Connecteur droit 150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4" name="Groupe 1443"/>
              <p:cNvGrpSpPr/>
              <p:nvPr/>
            </p:nvGrpSpPr>
            <p:grpSpPr>
              <a:xfrm>
                <a:off x="5312537" y="46900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02" name="Connecteur droit 150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3" name="Connecteur droit 150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5" name="Groupe 1444"/>
              <p:cNvGrpSpPr/>
              <p:nvPr/>
            </p:nvGrpSpPr>
            <p:grpSpPr>
              <a:xfrm>
                <a:off x="5681938" y="4699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500" name="Connecteur droit 149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1" name="Connecteur droit 150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6" name="Groupe 1445"/>
              <p:cNvGrpSpPr/>
              <p:nvPr/>
            </p:nvGrpSpPr>
            <p:grpSpPr>
              <a:xfrm>
                <a:off x="6033262" y="4721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98" name="Connecteur droit 149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9" name="Connecteur droit 149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7" name="Groupe 1446"/>
              <p:cNvGrpSpPr/>
              <p:nvPr/>
            </p:nvGrpSpPr>
            <p:grpSpPr>
              <a:xfrm>
                <a:off x="6366637" y="4699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96" name="Connecteur droit 149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7" name="Connecteur droit 149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8" name="Groupe 1447"/>
              <p:cNvGrpSpPr/>
              <p:nvPr/>
            </p:nvGrpSpPr>
            <p:grpSpPr>
              <a:xfrm>
                <a:off x="6680962" y="47376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94" name="Connecteur droit 149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5" name="Connecteur droit 149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9" name="Groupe 1448"/>
              <p:cNvGrpSpPr/>
              <p:nvPr/>
            </p:nvGrpSpPr>
            <p:grpSpPr>
              <a:xfrm>
                <a:off x="7027037" y="47122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92" name="Connecteur droit 149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3" name="Connecteur droit 149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0" name="Groupe 1449"/>
              <p:cNvGrpSpPr/>
              <p:nvPr/>
            </p:nvGrpSpPr>
            <p:grpSpPr>
              <a:xfrm>
                <a:off x="7354062" y="47535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90" name="Connecteur droit 148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1" name="Connecteur droit 149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1" name="Groupe 1450"/>
              <p:cNvGrpSpPr/>
              <p:nvPr/>
            </p:nvGrpSpPr>
            <p:grpSpPr>
              <a:xfrm>
                <a:off x="7706487" y="4734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88" name="Connecteur droit 148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9" name="Connecteur droit 148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2" name="Groupe 1451"/>
              <p:cNvGrpSpPr/>
              <p:nvPr/>
            </p:nvGrpSpPr>
            <p:grpSpPr>
              <a:xfrm>
                <a:off x="8052562" y="47598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86" name="Connecteur droit 148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7" name="Connecteur droit 148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3" name="Groupe 1452"/>
              <p:cNvGrpSpPr/>
              <p:nvPr/>
            </p:nvGrpSpPr>
            <p:grpSpPr>
              <a:xfrm>
                <a:off x="8376412" y="4744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84" name="Connecteur droit 148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5" name="Connecteur droit 148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e 1453"/>
              <p:cNvGrpSpPr/>
              <p:nvPr/>
            </p:nvGrpSpPr>
            <p:grpSpPr>
              <a:xfrm>
                <a:off x="5151713" y="50678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82" name="Connecteur droit 148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3" name="Connecteur droit 148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e 1454"/>
              <p:cNvGrpSpPr/>
              <p:nvPr/>
            </p:nvGrpSpPr>
            <p:grpSpPr>
              <a:xfrm>
                <a:off x="5532713" y="50773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80" name="Connecteur droit 147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1" name="Connecteur droit 148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e 1455"/>
              <p:cNvGrpSpPr/>
              <p:nvPr/>
            </p:nvGrpSpPr>
            <p:grpSpPr>
              <a:xfrm>
                <a:off x="5881963" y="50456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78" name="Connecteur droit 147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9" name="Connecteur droit 147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e 1456"/>
              <p:cNvGrpSpPr/>
              <p:nvPr/>
            </p:nvGrpSpPr>
            <p:grpSpPr>
              <a:xfrm>
                <a:off x="6228038" y="50964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76" name="Connecteur droit 147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7" name="Connecteur droit 147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e 1457"/>
              <p:cNvGrpSpPr/>
              <p:nvPr/>
            </p:nvGrpSpPr>
            <p:grpSpPr>
              <a:xfrm>
                <a:off x="6529663" y="5042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74" name="Connecteur droit 147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5" name="Connecteur droit 147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e 1458"/>
              <p:cNvGrpSpPr/>
              <p:nvPr/>
            </p:nvGrpSpPr>
            <p:grpSpPr>
              <a:xfrm>
                <a:off x="6853513" y="5102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72" name="Connecteur droit 1471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3" name="Connecteur droit 1472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e 1459"/>
              <p:cNvGrpSpPr/>
              <p:nvPr/>
            </p:nvGrpSpPr>
            <p:grpSpPr>
              <a:xfrm>
                <a:off x="7193238" y="5080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70" name="Connecteur droit 1469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1" name="Connecteur droit 1470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e 1460"/>
              <p:cNvGrpSpPr/>
              <p:nvPr/>
            </p:nvGrpSpPr>
            <p:grpSpPr>
              <a:xfrm>
                <a:off x="7523438" y="51377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68" name="Connecteur droit 1467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9" name="Connecteur droit 1468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e 1461"/>
              <p:cNvGrpSpPr/>
              <p:nvPr/>
            </p:nvGrpSpPr>
            <p:grpSpPr>
              <a:xfrm>
                <a:off x="7872688" y="51059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66" name="Connecteur droit 1465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7" name="Connecteur droit 1466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3" name="Groupe 1462"/>
              <p:cNvGrpSpPr/>
              <p:nvPr/>
            </p:nvGrpSpPr>
            <p:grpSpPr>
              <a:xfrm>
                <a:off x="8225113" y="51281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1464" name="Connecteur droit 1463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5" name="Connecteur droit 1464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21" name="Connecteur droit avec flèche 520"/>
            <p:cNvCxnSpPr/>
            <p:nvPr/>
          </p:nvCxnSpPr>
          <p:spPr>
            <a:xfrm flipV="1">
              <a:off x="3336289" y="5472313"/>
              <a:ext cx="1743416" cy="9465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4" name="Titre 1"/>
          <p:cNvSpPr txBox="1">
            <a:spLocks/>
          </p:cNvSpPr>
          <p:nvPr/>
        </p:nvSpPr>
        <p:spPr>
          <a:xfrm>
            <a:off x="-10852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0050" lvl="1" rtl="0">
              <a:spcBef>
                <a:spcPct val="20000"/>
              </a:spcBef>
              <a:defRPr/>
            </a:pPr>
            <a:r>
              <a:rPr lang="fr-FR" sz="36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II. Data Processing</a:t>
            </a:r>
            <a:br>
              <a:rPr lang="fr-FR" sz="36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fr-FR" sz="36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	</a:t>
            </a:r>
            <a:r>
              <a:rPr lang="fr-FR" sz="28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a) Displacement fields</a:t>
            </a:r>
            <a:r>
              <a:rPr lang="fr-FR" sz="36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br>
              <a:rPr lang="fr-FR" sz="3600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roupe 519"/>
          <p:cNvGrpSpPr/>
          <p:nvPr/>
        </p:nvGrpSpPr>
        <p:grpSpPr>
          <a:xfrm>
            <a:off x="4914821" y="2747074"/>
            <a:ext cx="3750193" cy="3017160"/>
            <a:chOff x="97068" y="3555705"/>
            <a:chExt cx="3750193" cy="3017160"/>
          </a:xfrm>
        </p:grpSpPr>
        <p:pic>
          <p:nvPicPr>
            <p:cNvPr id="522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068" y="3555705"/>
              <a:ext cx="3698079" cy="3017160"/>
            </a:xfrm>
            <a:prstGeom prst="rect">
              <a:avLst/>
            </a:prstGeom>
            <a:noFill/>
            <a:ln w="539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3" name="Groupe 522"/>
            <p:cNvGrpSpPr/>
            <p:nvPr/>
          </p:nvGrpSpPr>
          <p:grpSpPr>
            <a:xfrm>
              <a:off x="147140" y="3659759"/>
              <a:ext cx="3700121" cy="2694616"/>
              <a:chOff x="5532713" y="2459784"/>
              <a:chExt cx="3131083" cy="2893955"/>
            </a:xfrm>
          </p:grpSpPr>
          <p:grpSp>
            <p:nvGrpSpPr>
              <p:cNvPr id="524" name="Groupe 523"/>
              <p:cNvGrpSpPr/>
              <p:nvPr/>
            </p:nvGrpSpPr>
            <p:grpSpPr>
              <a:xfrm>
                <a:off x="6640014" y="3646639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33" name="Connecteur droit 73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6A8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Connecteur droit 73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6A80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" name="Groupe 524"/>
              <p:cNvGrpSpPr/>
              <p:nvPr/>
            </p:nvGrpSpPr>
            <p:grpSpPr>
              <a:xfrm>
                <a:off x="6508792" y="252084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31" name="Connecteur droit 73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Connecteur droit 73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6" name="Groupe 525"/>
              <p:cNvGrpSpPr/>
              <p:nvPr/>
            </p:nvGrpSpPr>
            <p:grpSpPr>
              <a:xfrm>
                <a:off x="6696911" y="288345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29" name="Connecteur droit 72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Connecteur droit 72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7" name="Groupe 526"/>
              <p:cNvGrpSpPr/>
              <p:nvPr/>
            </p:nvGrpSpPr>
            <p:grpSpPr>
              <a:xfrm>
                <a:off x="7122287" y="32708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27" name="Connecteur droit 72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Connecteur droit 72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8" name="Groupe 527"/>
              <p:cNvGrpSpPr/>
              <p:nvPr/>
            </p:nvGrpSpPr>
            <p:grpSpPr>
              <a:xfrm>
                <a:off x="6852734" y="251846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25" name="Connecteur droit 72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Connecteur droit 72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9" name="Groupe 528"/>
              <p:cNvGrpSpPr/>
              <p:nvPr/>
            </p:nvGrpSpPr>
            <p:grpSpPr>
              <a:xfrm>
                <a:off x="6995609" y="2902506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23" name="Connecteur droit 72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Connecteur droit 72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0" name="Groupe 529"/>
              <p:cNvGrpSpPr/>
              <p:nvPr/>
            </p:nvGrpSpPr>
            <p:grpSpPr>
              <a:xfrm>
                <a:off x="7467667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21" name="Connecteur droit 72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Connecteur droit 72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1" name="Groupe 530"/>
              <p:cNvGrpSpPr/>
              <p:nvPr/>
            </p:nvGrpSpPr>
            <p:grpSpPr>
              <a:xfrm>
                <a:off x="7191913" y="253751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19" name="Connecteur droit 71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Connecteur droit 71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2" name="Groupe 531"/>
              <p:cNvGrpSpPr/>
              <p:nvPr/>
            </p:nvGrpSpPr>
            <p:grpSpPr>
              <a:xfrm>
                <a:off x="7346695" y="28929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17" name="Connecteur droit 71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Connecteur droit 71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3" name="Groupe 532"/>
              <p:cNvGrpSpPr/>
              <p:nvPr/>
            </p:nvGrpSpPr>
            <p:grpSpPr>
              <a:xfrm>
                <a:off x="7788334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15" name="Connecteur droit 71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Connecteur droit 71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4" name="Groupe 533"/>
              <p:cNvGrpSpPr/>
              <p:nvPr/>
            </p:nvGrpSpPr>
            <p:grpSpPr>
              <a:xfrm>
                <a:off x="7514423" y="255894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13" name="Connecteur droit 71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Connecteur droit 71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5" name="Groupe 534"/>
              <p:cNvGrpSpPr/>
              <p:nvPr/>
            </p:nvGrpSpPr>
            <p:grpSpPr>
              <a:xfrm>
                <a:off x="8120370" y="32849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11" name="Connecteur droit 71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Connecteur droit 71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6" name="Groupe 535"/>
              <p:cNvGrpSpPr/>
              <p:nvPr/>
            </p:nvGrpSpPr>
            <p:grpSpPr>
              <a:xfrm>
                <a:off x="5669848" y="2816781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09" name="Connecteur droit 70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Connecteur droit 70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7" name="Groupe 536"/>
              <p:cNvGrpSpPr/>
              <p:nvPr/>
            </p:nvGrpSpPr>
            <p:grpSpPr>
              <a:xfrm>
                <a:off x="5820624" y="245978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07" name="Connecteur droit 70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Connecteur droit 70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8" name="Groupe 537"/>
              <p:cNvGrpSpPr/>
              <p:nvPr/>
            </p:nvGrpSpPr>
            <p:grpSpPr>
              <a:xfrm>
                <a:off x="5999503" y="2802493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05" name="Connecteur droit 70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6" name="Connecteur droit 70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9" name="Groupe 538"/>
              <p:cNvGrpSpPr/>
              <p:nvPr/>
            </p:nvGrpSpPr>
            <p:grpSpPr>
              <a:xfrm>
                <a:off x="6181519" y="248036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03" name="Connecteur droit 70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4" name="Connecteur droit 70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0" name="Groupe 539"/>
              <p:cNvGrpSpPr/>
              <p:nvPr/>
            </p:nvGrpSpPr>
            <p:grpSpPr>
              <a:xfrm>
                <a:off x="6326776" y="28810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701" name="Connecteur droit 70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2" name="Connecteur droit 70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1" name="Groupe 540"/>
              <p:cNvGrpSpPr/>
              <p:nvPr/>
            </p:nvGrpSpPr>
            <p:grpSpPr>
              <a:xfrm>
                <a:off x="7825028" y="2563704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99" name="Connecteur droit 69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Connecteur droit 69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2" name="Groupe 541"/>
              <p:cNvGrpSpPr/>
              <p:nvPr/>
            </p:nvGrpSpPr>
            <p:grpSpPr>
              <a:xfrm>
                <a:off x="8146497" y="25762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97" name="Connecteur droit 69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8" name="Connecteur droit 69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3" name="Groupe 542"/>
              <p:cNvGrpSpPr/>
              <p:nvPr/>
            </p:nvGrpSpPr>
            <p:grpSpPr>
              <a:xfrm>
                <a:off x="7661020" y="291917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95" name="Connecteur droit 69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Connecteur droit 69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4" name="Groupe 543"/>
              <p:cNvGrpSpPr/>
              <p:nvPr/>
            </p:nvGrpSpPr>
            <p:grpSpPr>
              <a:xfrm>
                <a:off x="7999157" y="290012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93" name="Connecteur droit 69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Connecteur droit 69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5" name="Groupe 544"/>
              <p:cNvGrpSpPr/>
              <p:nvPr/>
            </p:nvGrpSpPr>
            <p:grpSpPr>
              <a:xfrm>
                <a:off x="8334913" y="293108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91" name="Connecteur droit 69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Connecteur droit 69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6" name="Groupe 545"/>
              <p:cNvGrpSpPr/>
              <p:nvPr/>
            </p:nvGrpSpPr>
            <p:grpSpPr>
              <a:xfrm>
                <a:off x="6801612" y="32581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89" name="Connecteur droit 68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Connecteur droit 68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7" name="Groupe 546"/>
              <p:cNvGrpSpPr/>
              <p:nvPr/>
            </p:nvGrpSpPr>
            <p:grpSpPr>
              <a:xfrm>
                <a:off x="6477762" y="32422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87" name="Connecteur droit 68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Connecteur droit 68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8" name="Groupe 547"/>
              <p:cNvGrpSpPr/>
              <p:nvPr/>
            </p:nvGrpSpPr>
            <p:grpSpPr>
              <a:xfrm>
                <a:off x="6125337" y="3220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85" name="Connecteur droit 68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6" name="Connecteur droit 68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9" name="Groupe 548"/>
              <p:cNvGrpSpPr/>
              <p:nvPr/>
            </p:nvGrpSpPr>
            <p:grpSpPr>
              <a:xfrm>
                <a:off x="5776087" y="31850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83" name="Connecteur droit 68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4" name="Connecteur droit 68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0" name="Groupe 549"/>
              <p:cNvGrpSpPr/>
              <p:nvPr/>
            </p:nvGrpSpPr>
            <p:grpSpPr>
              <a:xfrm>
                <a:off x="5617337" y="3578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81" name="Connecteur droit 68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2" name="Connecteur droit 68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1" name="Groupe 550"/>
              <p:cNvGrpSpPr/>
              <p:nvPr/>
            </p:nvGrpSpPr>
            <p:grpSpPr>
              <a:xfrm>
                <a:off x="5957062" y="35597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79" name="Connecteur droit 67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0" name="Connecteur droit 67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e 551"/>
              <p:cNvGrpSpPr/>
              <p:nvPr/>
            </p:nvGrpSpPr>
            <p:grpSpPr>
              <a:xfrm>
                <a:off x="6293612" y="36200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77" name="Connecteur droit 67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Connecteur droit 67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3" name="Groupe 552"/>
              <p:cNvGrpSpPr/>
              <p:nvPr/>
            </p:nvGrpSpPr>
            <p:grpSpPr>
              <a:xfrm>
                <a:off x="6966712" y="3645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75" name="Connecteur droit 67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Connecteur droit 67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4" name="Groupe 553"/>
              <p:cNvGrpSpPr/>
              <p:nvPr/>
            </p:nvGrpSpPr>
            <p:grpSpPr>
              <a:xfrm>
                <a:off x="7306437" y="36264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73" name="Connecteur droit 67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Connecteur droit 67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5" name="Groupe 554"/>
              <p:cNvGrpSpPr/>
              <p:nvPr/>
            </p:nvGrpSpPr>
            <p:grpSpPr>
              <a:xfrm>
                <a:off x="7639812" y="36708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71" name="Connecteur droit 67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2" name="Connecteur droit 67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e 555"/>
              <p:cNvGrpSpPr/>
              <p:nvPr/>
            </p:nvGrpSpPr>
            <p:grpSpPr>
              <a:xfrm>
                <a:off x="7773162" y="40042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69" name="Connecteur droit 66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Connecteur droit 66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7" name="Groupe 556"/>
              <p:cNvGrpSpPr/>
              <p:nvPr/>
            </p:nvGrpSpPr>
            <p:grpSpPr>
              <a:xfrm>
                <a:off x="7436612" y="40074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67" name="Connecteur droit 66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Connecteur droit 66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8" name="Groupe 557"/>
              <p:cNvGrpSpPr/>
              <p:nvPr/>
            </p:nvGrpSpPr>
            <p:grpSpPr>
              <a:xfrm>
                <a:off x="7093712" y="39947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65" name="Connecteur droit 66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Connecteur droit 66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9" name="Groupe 558"/>
              <p:cNvGrpSpPr/>
              <p:nvPr/>
            </p:nvGrpSpPr>
            <p:grpSpPr>
              <a:xfrm>
                <a:off x="6741287" y="3982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63" name="Connecteur droit 66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Connecteur droit 66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0" name="Groupe 559"/>
              <p:cNvGrpSpPr/>
              <p:nvPr/>
            </p:nvGrpSpPr>
            <p:grpSpPr>
              <a:xfrm>
                <a:off x="6398387" y="39788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61" name="Connecteur droit 66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Connecteur droit 66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Groupe 560"/>
              <p:cNvGrpSpPr/>
              <p:nvPr/>
            </p:nvGrpSpPr>
            <p:grpSpPr>
              <a:xfrm>
                <a:off x="6077712" y="39629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59" name="Connecteur droit 65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Connecteur droit 65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2" name="Groupe 561"/>
              <p:cNvGrpSpPr/>
              <p:nvPr/>
            </p:nvGrpSpPr>
            <p:grpSpPr>
              <a:xfrm>
                <a:off x="5728462" y="39343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57" name="Connecteur droit 65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Connecteur droit 65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" name="Groupe 562"/>
              <p:cNvGrpSpPr/>
              <p:nvPr/>
            </p:nvGrpSpPr>
            <p:grpSpPr>
              <a:xfrm>
                <a:off x="5553837" y="43249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55" name="Connecteur droit 65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Connecteur droit 65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Groupe 563"/>
              <p:cNvGrpSpPr/>
              <p:nvPr/>
            </p:nvGrpSpPr>
            <p:grpSpPr>
              <a:xfrm>
                <a:off x="5894256" y="43217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53" name="Connecteur droit 65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Connecteur droit 65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5" name="Groupe 564"/>
              <p:cNvGrpSpPr/>
              <p:nvPr/>
            </p:nvGrpSpPr>
            <p:grpSpPr>
              <a:xfrm>
                <a:off x="6237156" y="4353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51" name="Connecteur droit 65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Connecteur droit 65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6" name="Groupe 565"/>
              <p:cNvGrpSpPr/>
              <p:nvPr/>
            </p:nvGrpSpPr>
            <p:grpSpPr>
              <a:xfrm>
                <a:off x="6586406" y="4318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49" name="Connecteur droit 64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Connecteur droit 64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7" name="Groupe 566"/>
              <p:cNvGrpSpPr/>
              <p:nvPr/>
            </p:nvGrpSpPr>
            <p:grpSpPr>
              <a:xfrm>
                <a:off x="6913431" y="43566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47" name="Connecteur droit 64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Connecteur droit 64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8" name="Groupe 567"/>
              <p:cNvGrpSpPr/>
              <p:nvPr/>
            </p:nvGrpSpPr>
            <p:grpSpPr>
              <a:xfrm>
                <a:off x="7262681" y="4353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45" name="Connecteur droit 64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Connecteur droit 64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9" name="Groupe 568"/>
              <p:cNvGrpSpPr/>
              <p:nvPr/>
            </p:nvGrpSpPr>
            <p:grpSpPr>
              <a:xfrm>
                <a:off x="7586531" y="43725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43" name="Connecteur droit 64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Connecteur droit 64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0" name="Groupe 569"/>
              <p:cNvGrpSpPr/>
              <p:nvPr/>
            </p:nvGrpSpPr>
            <p:grpSpPr>
              <a:xfrm>
                <a:off x="7938956" y="43376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41" name="Connecteur droit 64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Connecteur droit 64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Groupe 570"/>
              <p:cNvGrpSpPr/>
              <p:nvPr/>
            </p:nvGrpSpPr>
            <p:grpSpPr>
              <a:xfrm>
                <a:off x="8104056" y="40201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39" name="Connecteur droit 63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Connecteur droit 63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2" name="Groupe 571"/>
              <p:cNvGrpSpPr/>
              <p:nvPr/>
            </p:nvGrpSpPr>
            <p:grpSpPr>
              <a:xfrm>
                <a:off x="7964356" y="36549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37" name="Connecteur droit 63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Connecteur droit 63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3" name="Groupe 572"/>
              <p:cNvGrpSpPr/>
              <p:nvPr/>
            </p:nvGrpSpPr>
            <p:grpSpPr>
              <a:xfrm>
                <a:off x="8318738" y="366775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35" name="Connecteur droit 63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Connecteur droit 63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4" name="Groupe 573"/>
              <p:cNvGrpSpPr/>
              <p:nvPr/>
            </p:nvGrpSpPr>
            <p:grpSpPr>
              <a:xfrm>
                <a:off x="8439388" y="4013827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33" name="Connecteur droit 63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Connecteur droit 63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5" name="Groupe 574"/>
              <p:cNvGrpSpPr/>
              <p:nvPr/>
            </p:nvGrpSpPr>
            <p:grpSpPr>
              <a:xfrm>
                <a:off x="8261588" y="4385302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31" name="Connecteur droit 63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2" name="Connecteur droit 63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7" name="Groupe 576"/>
              <p:cNvGrpSpPr/>
              <p:nvPr/>
            </p:nvGrpSpPr>
            <p:grpSpPr>
              <a:xfrm>
                <a:off x="5681938" y="4699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29" name="Connecteur droit 62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Connecteur droit 62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8" name="Groupe 577"/>
              <p:cNvGrpSpPr/>
              <p:nvPr/>
            </p:nvGrpSpPr>
            <p:grpSpPr>
              <a:xfrm>
                <a:off x="6033262" y="4721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27" name="Connecteur droit 62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8" name="Connecteur droit 62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9" name="Groupe 578"/>
              <p:cNvGrpSpPr/>
              <p:nvPr/>
            </p:nvGrpSpPr>
            <p:grpSpPr>
              <a:xfrm>
                <a:off x="6366637" y="4699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25" name="Connecteur droit 62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Connecteur droit 62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0" name="Groupe 579"/>
              <p:cNvGrpSpPr/>
              <p:nvPr/>
            </p:nvGrpSpPr>
            <p:grpSpPr>
              <a:xfrm>
                <a:off x="6680962" y="47376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23" name="Connecteur droit 62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Connecteur droit 62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1" name="Groupe 580"/>
              <p:cNvGrpSpPr/>
              <p:nvPr/>
            </p:nvGrpSpPr>
            <p:grpSpPr>
              <a:xfrm>
                <a:off x="7027037" y="47122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21" name="Connecteur droit 62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2" name="Connecteur droit 62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2" name="Groupe 581"/>
              <p:cNvGrpSpPr/>
              <p:nvPr/>
            </p:nvGrpSpPr>
            <p:grpSpPr>
              <a:xfrm>
                <a:off x="7354062" y="47535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19" name="Connecteur droit 61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Connecteur droit 61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3" name="Groupe 582"/>
              <p:cNvGrpSpPr/>
              <p:nvPr/>
            </p:nvGrpSpPr>
            <p:grpSpPr>
              <a:xfrm>
                <a:off x="7706487" y="47344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17" name="Connecteur droit 61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Connecteur droit 61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4" name="Groupe 583"/>
              <p:cNvGrpSpPr/>
              <p:nvPr/>
            </p:nvGrpSpPr>
            <p:grpSpPr>
              <a:xfrm>
                <a:off x="8052562" y="47598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15" name="Connecteur droit 61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Connecteur droit 61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5" name="Groupe 584"/>
              <p:cNvGrpSpPr/>
              <p:nvPr/>
            </p:nvGrpSpPr>
            <p:grpSpPr>
              <a:xfrm>
                <a:off x="8376412" y="47440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13" name="Connecteur droit 61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4" name="Connecteur droit 61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6" name="Groupe 585"/>
              <p:cNvGrpSpPr/>
              <p:nvPr/>
            </p:nvGrpSpPr>
            <p:grpSpPr>
              <a:xfrm>
                <a:off x="5532713" y="50773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11" name="Connecteur droit 61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Connecteur droit 61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7" name="Groupe 586"/>
              <p:cNvGrpSpPr/>
              <p:nvPr/>
            </p:nvGrpSpPr>
            <p:grpSpPr>
              <a:xfrm>
                <a:off x="5881963" y="50456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09" name="Connecteur droit 60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Connecteur droit 60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8" name="Groupe 587"/>
              <p:cNvGrpSpPr/>
              <p:nvPr/>
            </p:nvGrpSpPr>
            <p:grpSpPr>
              <a:xfrm>
                <a:off x="6228038" y="509644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07" name="Connecteur droit 60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Connecteur droit 60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9" name="Groupe 588"/>
              <p:cNvGrpSpPr/>
              <p:nvPr/>
            </p:nvGrpSpPr>
            <p:grpSpPr>
              <a:xfrm>
                <a:off x="6529663" y="50424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05" name="Connecteur droit 60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Connecteur droit 60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0" name="Groupe 589"/>
              <p:cNvGrpSpPr/>
              <p:nvPr/>
            </p:nvGrpSpPr>
            <p:grpSpPr>
              <a:xfrm>
                <a:off x="6853513" y="51027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03" name="Connecteur droit 602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Connecteur droit 603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1" name="Groupe 590"/>
              <p:cNvGrpSpPr/>
              <p:nvPr/>
            </p:nvGrpSpPr>
            <p:grpSpPr>
              <a:xfrm>
                <a:off x="7193238" y="50805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601" name="Connecteur droit 600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Connecteur droit 601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2" name="Groupe 591"/>
              <p:cNvGrpSpPr/>
              <p:nvPr/>
            </p:nvGrpSpPr>
            <p:grpSpPr>
              <a:xfrm>
                <a:off x="7523438" y="513771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599" name="Connecteur droit 598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0" name="Connecteur droit 599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3" name="Groupe 592"/>
              <p:cNvGrpSpPr/>
              <p:nvPr/>
            </p:nvGrpSpPr>
            <p:grpSpPr>
              <a:xfrm>
                <a:off x="7872688" y="5105965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597" name="Connecteur droit 596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Connecteur droit 597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" name="Groupe 593"/>
              <p:cNvGrpSpPr/>
              <p:nvPr/>
            </p:nvGrpSpPr>
            <p:grpSpPr>
              <a:xfrm>
                <a:off x="8225113" y="5128190"/>
                <a:ext cx="224408" cy="216024"/>
                <a:chOff x="1219436" y="3717032"/>
                <a:chExt cx="224408" cy="216024"/>
              </a:xfrm>
            </p:grpSpPr>
            <p:cxnSp>
              <p:nvCxnSpPr>
                <p:cNvPr id="595" name="Connecteur droit 594"/>
                <p:cNvCxnSpPr/>
                <p:nvPr/>
              </p:nvCxnSpPr>
              <p:spPr>
                <a:xfrm>
                  <a:off x="1331640" y="3717032"/>
                  <a:ext cx="0" cy="216024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Connecteur droit 595"/>
                <p:cNvCxnSpPr/>
                <p:nvPr/>
              </p:nvCxnSpPr>
              <p:spPr>
                <a:xfrm>
                  <a:off x="1219436" y="3825044"/>
                  <a:ext cx="224408" cy="0"/>
                </a:xfrm>
                <a:prstGeom prst="line">
                  <a:avLst/>
                </a:prstGeom>
                <a:ln w="571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15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07504" y="2348880"/>
            <a:ext cx="4248472" cy="3528392"/>
            <a:chOff x="251520" y="2348880"/>
            <a:chExt cx="4248472" cy="3528392"/>
          </a:xfrm>
        </p:grpSpPr>
        <p:pic>
          <p:nvPicPr>
            <p:cNvPr id="1228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2351" y="2348880"/>
              <a:ext cx="3687641" cy="3017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8335" y="2492896"/>
              <a:ext cx="3687641" cy="3017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4319" y="2636912"/>
              <a:ext cx="3687641" cy="30171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" name="Picture 2" descr="E:\Datas personnelles\Images traction biaxiale\NiTi1_450_30_H2\Img_test\Output_test\frame_000000000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0303" y="2788104"/>
              <a:ext cx="3687641" cy="3017160"/>
            </a:xfrm>
            <a:prstGeom prst="rect">
              <a:avLst/>
            </a:prstGeom>
            <a:noFill/>
            <a:ln w="53975"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31" name="Groupe 830"/>
            <p:cNvGrpSpPr/>
            <p:nvPr/>
          </p:nvGrpSpPr>
          <p:grpSpPr>
            <a:xfrm>
              <a:off x="251520" y="2860112"/>
              <a:ext cx="3687642" cy="3017160"/>
              <a:chOff x="5004048" y="2345034"/>
              <a:chExt cx="3960441" cy="3240360"/>
            </a:xfrm>
          </p:grpSpPr>
          <p:pic>
            <p:nvPicPr>
              <p:cNvPr id="975" name="Picture 2" descr="E:\Datas personnelles\Images traction biaxiale\NiTi1_450_30_H2\Img_test\Output_test\frame_0000000000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04048" y="2345034"/>
                <a:ext cx="3960441" cy="324036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76" name="Groupe 975"/>
              <p:cNvGrpSpPr/>
              <p:nvPr/>
            </p:nvGrpSpPr>
            <p:grpSpPr>
              <a:xfrm>
                <a:off x="5151713" y="2421876"/>
                <a:ext cx="3757651" cy="2931863"/>
                <a:chOff x="5151713" y="2421876"/>
                <a:chExt cx="3757651" cy="2931863"/>
              </a:xfrm>
            </p:grpSpPr>
            <p:grpSp>
              <p:nvGrpSpPr>
                <p:cNvPr id="977" name="Groupe 976"/>
                <p:cNvGrpSpPr/>
                <p:nvPr/>
              </p:nvGrpSpPr>
              <p:grpSpPr>
                <a:xfrm>
                  <a:off x="6640014" y="3646639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6" name="Connecteur droit 122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06A80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7" name="Connecteur droit 122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06A80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8" name="Groupe 977"/>
                <p:cNvGrpSpPr/>
                <p:nvPr/>
              </p:nvGrpSpPr>
              <p:grpSpPr>
                <a:xfrm>
                  <a:off x="6508792" y="252084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4" name="Connecteur droit 122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5" name="Connecteur droit 122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9" name="Groupe 978"/>
                <p:cNvGrpSpPr/>
                <p:nvPr/>
              </p:nvGrpSpPr>
              <p:grpSpPr>
                <a:xfrm>
                  <a:off x="6696911" y="2883456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2" name="Connecteur droit 122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3" name="Connecteur droit 122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0" name="Groupe 979"/>
                <p:cNvGrpSpPr/>
                <p:nvPr/>
              </p:nvGrpSpPr>
              <p:grpSpPr>
                <a:xfrm>
                  <a:off x="7122287" y="32708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20" name="Connecteur droit 121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1" name="Connecteur droit 122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1" name="Groupe 980"/>
                <p:cNvGrpSpPr/>
                <p:nvPr/>
              </p:nvGrpSpPr>
              <p:grpSpPr>
                <a:xfrm>
                  <a:off x="6852734" y="251846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8" name="Connecteur droit 121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9" name="Connecteur droit 121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2" name="Groupe 981"/>
                <p:cNvGrpSpPr/>
                <p:nvPr/>
              </p:nvGrpSpPr>
              <p:grpSpPr>
                <a:xfrm>
                  <a:off x="6995609" y="2902506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6" name="Connecteur droit 121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7" name="Connecteur droit 121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3" name="Groupe 982"/>
                <p:cNvGrpSpPr/>
                <p:nvPr/>
              </p:nvGrpSpPr>
              <p:grpSpPr>
                <a:xfrm>
                  <a:off x="7467667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4" name="Connecteur droit 121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5" name="Connecteur droit 121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4" name="Groupe 983"/>
                <p:cNvGrpSpPr/>
                <p:nvPr/>
              </p:nvGrpSpPr>
              <p:grpSpPr>
                <a:xfrm>
                  <a:off x="7191913" y="253751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2" name="Connecteur droit 121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3" name="Connecteur droit 121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5" name="Groupe 984"/>
                <p:cNvGrpSpPr/>
                <p:nvPr/>
              </p:nvGrpSpPr>
              <p:grpSpPr>
                <a:xfrm>
                  <a:off x="7346695" y="289298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10" name="Connecteur droit 120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1" name="Connecteur droit 121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6" name="Groupe 985"/>
                <p:cNvGrpSpPr/>
                <p:nvPr/>
              </p:nvGrpSpPr>
              <p:grpSpPr>
                <a:xfrm>
                  <a:off x="7788334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8" name="Connecteur droit 120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9" name="Connecteur droit 120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7" name="Groupe 986"/>
                <p:cNvGrpSpPr/>
                <p:nvPr/>
              </p:nvGrpSpPr>
              <p:grpSpPr>
                <a:xfrm>
                  <a:off x="7514423" y="255894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6" name="Connecteur droit 120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7" name="Connecteur droit 120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8" name="Groupe 987"/>
                <p:cNvGrpSpPr/>
                <p:nvPr/>
              </p:nvGrpSpPr>
              <p:grpSpPr>
                <a:xfrm>
                  <a:off x="8471687" y="256913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4" name="Connecteur droit 120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5" name="Connecteur droit 120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9" name="Groupe 988"/>
                <p:cNvGrpSpPr/>
                <p:nvPr/>
              </p:nvGrpSpPr>
              <p:grpSpPr>
                <a:xfrm>
                  <a:off x="8120370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2" name="Connecteur droit 120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3" name="Connecteur droit 120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0" name="Groupe 989"/>
                <p:cNvGrpSpPr/>
                <p:nvPr/>
              </p:nvGrpSpPr>
              <p:grpSpPr>
                <a:xfrm>
                  <a:off x="5290187" y="277868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200" name="Connecteur droit 119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1" name="Connecteur droit 120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1" name="Groupe 990"/>
                <p:cNvGrpSpPr/>
                <p:nvPr/>
              </p:nvGrpSpPr>
              <p:grpSpPr>
                <a:xfrm>
                  <a:off x="5457530" y="2421876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8" name="Connecteur droit 119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9" name="Connecteur droit 119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2" name="Groupe 991"/>
                <p:cNvGrpSpPr/>
                <p:nvPr/>
              </p:nvGrpSpPr>
              <p:grpSpPr>
                <a:xfrm>
                  <a:off x="5669848" y="2816781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6" name="Connecteur droit 119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7" name="Connecteur droit 119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3" name="Groupe 992"/>
                <p:cNvGrpSpPr/>
                <p:nvPr/>
              </p:nvGrpSpPr>
              <p:grpSpPr>
                <a:xfrm>
                  <a:off x="5820624" y="24597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4" name="Connecteur droit 119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5" name="Connecteur droit 119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4" name="Groupe 993"/>
                <p:cNvGrpSpPr/>
                <p:nvPr/>
              </p:nvGrpSpPr>
              <p:grpSpPr>
                <a:xfrm>
                  <a:off x="5999503" y="2802493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2" name="Connecteur droit 119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3" name="Connecteur droit 119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5" name="Groupe 994"/>
                <p:cNvGrpSpPr/>
                <p:nvPr/>
              </p:nvGrpSpPr>
              <p:grpSpPr>
                <a:xfrm>
                  <a:off x="6181519" y="248036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90" name="Connecteur droit 118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1" name="Connecteur droit 119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6" name="Groupe 995"/>
                <p:cNvGrpSpPr/>
                <p:nvPr/>
              </p:nvGrpSpPr>
              <p:grpSpPr>
                <a:xfrm>
                  <a:off x="6326776" y="288107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8" name="Connecteur droit 118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9" name="Connecteur droit 118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7" name="Groupe 996"/>
                <p:cNvGrpSpPr/>
                <p:nvPr/>
              </p:nvGrpSpPr>
              <p:grpSpPr>
                <a:xfrm>
                  <a:off x="7825028" y="256370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6" name="Connecteur droit 118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7" name="Connecteur droit 118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8" name="Groupe 997"/>
                <p:cNvGrpSpPr/>
                <p:nvPr/>
              </p:nvGrpSpPr>
              <p:grpSpPr>
                <a:xfrm>
                  <a:off x="8146497" y="257627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4" name="Connecteur droit 118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5" name="Connecteur droit 118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9" name="Groupe 998"/>
                <p:cNvGrpSpPr/>
                <p:nvPr/>
              </p:nvGrpSpPr>
              <p:grpSpPr>
                <a:xfrm>
                  <a:off x="8471687" y="3284984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2" name="Connecteur droit 118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3" name="Connecteur droit 118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0" name="Groupe 999"/>
                <p:cNvGrpSpPr/>
                <p:nvPr/>
              </p:nvGrpSpPr>
              <p:grpSpPr>
                <a:xfrm>
                  <a:off x="7661020" y="291917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80" name="Connecteur droit 117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1" name="Connecteur droit 118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1" name="Groupe 1000"/>
                <p:cNvGrpSpPr/>
                <p:nvPr/>
              </p:nvGrpSpPr>
              <p:grpSpPr>
                <a:xfrm>
                  <a:off x="7999157" y="290012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8" name="Connecteur droit 117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9" name="Connecteur droit 117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2" name="Groupe 1001"/>
                <p:cNvGrpSpPr/>
                <p:nvPr/>
              </p:nvGrpSpPr>
              <p:grpSpPr>
                <a:xfrm>
                  <a:off x="8334913" y="293108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6" name="Connecteur droit 117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7" name="Connecteur droit 117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3" name="Groupe 1002"/>
                <p:cNvGrpSpPr/>
                <p:nvPr/>
              </p:nvGrpSpPr>
              <p:grpSpPr>
                <a:xfrm>
                  <a:off x="8684956" y="289774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4" name="Connecteur droit 117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5" name="Connecteur droit 117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4" name="Groupe 1003"/>
                <p:cNvGrpSpPr/>
                <p:nvPr/>
              </p:nvGrpSpPr>
              <p:grpSpPr>
                <a:xfrm>
                  <a:off x="6801612" y="32581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2" name="Connecteur droit 117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3" name="Connecteur droit 117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5" name="Groupe 1004"/>
                <p:cNvGrpSpPr/>
                <p:nvPr/>
              </p:nvGrpSpPr>
              <p:grpSpPr>
                <a:xfrm>
                  <a:off x="6477762" y="32422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70" name="Connecteur droit 116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1" name="Connecteur droit 117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6" name="Groupe 1005"/>
                <p:cNvGrpSpPr/>
                <p:nvPr/>
              </p:nvGrpSpPr>
              <p:grpSpPr>
                <a:xfrm>
                  <a:off x="6125337" y="32200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8" name="Connecteur droit 116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9" name="Connecteur droit 116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7" name="Groupe 1006"/>
                <p:cNvGrpSpPr/>
                <p:nvPr/>
              </p:nvGrpSpPr>
              <p:grpSpPr>
                <a:xfrm>
                  <a:off x="5776087" y="31850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6" name="Connecteur droit 116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7" name="Connecteur droit 116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8" name="Groupe 1007"/>
                <p:cNvGrpSpPr/>
                <p:nvPr/>
              </p:nvGrpSpPr>
              <p:grpSpPr>
                <a:xfrm>
                  <a:off x="5407787" y="31819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4" name="Connecteur droit 116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5" name="Connecteur droit 116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9" name="Groupe 1008"/>
                <p:cNvGrpSpPr/>
                <p:nvPr/>
              </p:nvGrpSpPr>
              <p:grpSpPr>
                <a:xfrm>
                  <a:off x="5242687" y="35470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2" name="Connecteur droit 116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3" name="Connecteur droit 116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0" name="Groupe 1009"/>
                <p:cNvGrpSpPr/>
                <p:nvPr/>
              </p:nvGrpSpPr>
              <p:grpSpPr>
                <a:xfrm>
                  <a:off x="5617337" y="35787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60" name="Connecteur droit 115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1" name="Connecteur droit 116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1" name="Groupe 1010"/>
                <p:cNvGrpSpPr/>
                <p:nvPr/>
              </p:nvGrpSpPr>
              <p:grpSpPr>
                <a:xfrm>
                  <a:off x="5957062" y="35597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8" name="Connecteur droit 115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9" name="Connecteur droit 115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2" name="Groupe 1011"/>
                <p:cNvGrpSpPr/>
                <p:nvPr/>
              </p:nvGrpSpPr>
              <p:grpSpPr>
                <a:xfrm>
                  <a:off x="6293612" y="36200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6" name="Connecteur droit 115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7" name="Connecteur droit 115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3" name="Groupe 1012"/>
                <p:cNvGrpSpPr/>
                <p:nvPr/>
              </p:nvGrpSpPr>
              <p:grpSpPr>
                <a:xfrm>
                  <a:off x="6966712" y="36454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4" name="Connecteur droit 115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5" name="Connecteur droit 115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4" name="Groupe 1013"/>
                <p:cNvGrpSpPr/>
                <p:nvPr/>
              </p:nvGrpSpPr>
              <p:grpSpPr>
                <a:xfrm>
                  <a:off x="7306437" y="36264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2" name="Connecteur droit 115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3" name="Connecteur droit 115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5" name="Groupe 1014"/>
                <p:cNvGrpSpPr/>
                <p:nvPr/>
              </p:nvGrpSpPr>
              <p:grpSpPr>
                <a:xfrm>
                  <a:off x="7639812" y="36708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50" name="Connecteur droit 114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1" name="Connecteur droit 115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6" name="Groupe 1015"/>
                <p:cNvGrpSpPr/>
                <p:nvPr/>
              </p:nvGrpSpPr>
              <p:grpSpPr>
                <a:xfrm>
                  <a:off x="7773162" y="40042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8" name="Connecteur droit 114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9" name="Connecteur droit 114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7" name="Groupe 1016"/>
                <p:cNvGrpSpPr/>
                <p:nvPr/>
              </p:nvGrpSpPr>
              <p:grpSpPr>
                <a:xfrm>
                  <a:off x="7436612" y="40074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6" name="Connecteur droit 114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7" name="Connecteur droit 114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8" name="Groupe 1017"/>
                <p:cNvGrpSpPr/>
                <p:nvPr/>
              </p:nvGrpSpPr>
              <p:grpSpPr>
                <a:xfrm>
                  <a:off x="7093712" y="39947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4" name="Connecteur droit 114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5" name="Connecteur droit 114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9" name="Groupe 1018"/>
                <p:cNvGrpSpPr/>
                <p:nvPr/>
              </p:nvGrpSpPr>
              <p:grpSpPr>
                <a:xfrm>
                  <a:off x="6741287" y="39820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2" name="Connecteur droit 114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3" name="Connecteur droit 114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0" name="Groupe 1019"/>
                <p:cNvGrpSpPr/>
                <p:nvPr/>
              </p:nvGrpSpPr>
              <p:grpSpPr>
                <a:xfrm>
                  <a:off x="6398387" y="39788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40" name="Connecteur droit 113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1" name="Connecteur droit 114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1" name="Groupe 1020"/>
                <p:cNvGrpSpPr/>
                <p:nvPr/>
              </p:nvGrpSpPr>
              <p:grpSpPr>
                <a:xfrm>
                  <a:off x="6077712" y="39629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8" name="Connecteur droit 113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9" name="Connecteur droit 113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2" name="Groupe 1021"/>
                <p:cNvGrpSpPr/>
                <p:nvPr/>
              </p:nvGrpSpPr>
              <p:grpSpPr>
                <a:xfrm>
                  <a:off x="5728462" y="39343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6" name="Connecteur droit 113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7" name="Connecteur droit 113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3" name="Groupe 1022"/>
                <p:cNvGrpSpPr/>
                <p:nvPr/>
              </p:nvGrpSpPr>
              <p:grpSpPr>
                <a:xfrm>
                  <a:off x="5366512" y="39216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4" name="Connecteur droit 113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5" name="Connecteur droit 113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4" name="Groupe 1023"/>
                <p:cNvGrpSpPr/>
                <p:nvPr/>
              </p:nvGrpSpPr>
              <p:grpSpPr>
                <a:xfrm>
                  <a:off x="5188712" y="42804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2" name="Connecteur droit 113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3" name="Connecteur droit 113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5" name="Groupe 1024"/>
                <p:cNvGrpSpPr/>
                <p:nvPr/>
              </p:nvGrpSpPr>
              <p:grpSpPr>
                <a:xfrm>
                  <a:off x="5553837" y="43249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30" name="Connecteur droit 112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1" name="Connecteur droit 113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6" name="Groupe 1025"/>
                <p:cNvGrpSpPr/>
                <p:nvPr/>
              </p:nvGrpSpPr>
              <p:grpSpPr>
                <a:xfrm>
                  <a:off x="5894256" y="43217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8" name="Connecteur droit 112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9" name="Connecteur droit 112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7" name="Groupe 1026"/>
                <p:cNvGrpSpPr/>
                <p:nvPr/>
              </p:nvGrpSpPr>
              <p:grpSpPr>
                <a:xfrm>
                  <a:off x="6237156" y="43534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6" name="Connecteur droit 112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7" name="Connecteur droit 112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8" name="Groupe 1027"/>
                <p:cNvGrpSpPr/>
                <p:nvPr/>
              </p:nvGrpSpPr>
              <p:grpSpPr>
                <a:xfrm>
                  <a:off x="6586406" y="4318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4" name="Connecteur droit 112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5" name="Connecteur droit 112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9" name="Groupe 1028"/>
                <p:cNvGrpSpPr/>
                <p:nvPr/>
              </p:nvGrpSpPr>
              <p:grpSpPr>
                <a:xfrm>
                  <a:off x="6913431" y="43566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2" name="Connecteur droit 112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3" name="Connecteur droit 112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0" name="Groupe 1029"/>
                <p:cNvGrpSpPr/>
                <p:nvPr/>
              </p:nvGrpSpPr>
              <p:grpSpPr>
                <a:xfrm>
                  <a:off x="7262681" y="43534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20" name="Connecteur droit 111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1" name="Connecteur droit 112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1" name="Groupe 1030"/>
                <p:cNvGrpSpPr/>
                <p:nvPr/>
              </p:nvGrpSpPr>
              <p:grpSpPr>
                <a:xfrm>
                  <a:off x="7586531" y="43725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8" name="Connecteur droit 111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9" name="Connecteur droit 111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2" name="Groupe 1031"/>
                <p:cNvGrpSpPr/>
                <p:nvPr/>
              </p:nvGrpSpPr>
              <p:grpSpPr>
                <a:xfrm>
                  <a:off x="7938956" y="43376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6" name="Connecteur droit 111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7" name="Connecteur droit 111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3" name="Groupe 1032"/>
                <p:cNvGrpSpPr/>
                <p:nvPr/>
              </p:nvGrpSpPr>
              <p:grpSpPr>
                <a:xfrm>
                  <a:off x="8104056" y="40201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4" name="Connecteur droit 111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5" name="Connecteur droit 111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4" name="Groupe 1033"/>
                <p:cNvGrpSpPr/>
                <p:nvPr/>
              </p:nvGrpSpPr>
              <p:grpSpPr>
                <a:xfrm>
                  <a:off x="7964356" y="36549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2" name="Connecteur droit 111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3" name="Connecteur droit 111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5" name="Groupe 1034"/>
                <p:cNvGrpSpPr/>
                <p:nvPr/>
              </p:nvGrpSpPr>
              <p:grpSpPr>
                <a:xfrm>
                  <a:off x="8318738" y="366775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10" name="Connecteur droit 110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1" name="Connecteur droit 111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6" name="Groupe 1035"/>
                <p:cNvGrpSpPr/>
                <p:nvPr/>
              </p:nvGrpSpPr>
              <p:grpSpPr>
                <a:xfrm>
                  <a:off x="8439388" y="4013827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8" name="Connecteur droit 110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9" name="Connecteur droit 110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7" name="Groupe 1036"/>
                <p:cNvGrpSpPr/>
                <p:nvPr/>
              </p:nvGrpSpPr>
              <p:grpSpPr>
                <a:xfrm>
                  <a:off x="8261588" y="4385302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6" name="Connecteur droit 110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7" name="Connecteur droit 110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8" name="Groupe 1037"/>
                <p:cNvGrpSpPr/>
                <p:nvPr/>
              </p:nvGrpSpPr>
              <p:grpSpPr>
                <a:xfrm>
                  <a:off x="8594963" y="4382127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4" name="Connecteur droit 110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5" name="Connecteur droit 110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9" name="Groupe 1038"/>
                <p:cNvGrpSpPr/>
                <p:nvPr/>
              </p:nvGrpSpPr>
              <p:grpSpPr>
                <a:xfrm>
                  <a:off x="8639413" y="3645527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2" name="Connecteur droit 110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3" name="Connecteur droit 110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0" name="Groupe 1039"/>
                <p:cNvGrpSpPr/>
                <p:nvPr/>
              </p:nvGrpSpPr>
              <p:grpSpPr>
                <a:xfrm>
                  <a:off x="5312537" y="46900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100" name="Connecteur droit 109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1" name="Connecteur droit 110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1" name="Groupe 1040"/>
                <p:cNvGrpSpPr/>
                <p:nvPr/>
              </p:nvGrpSpPr>
              <p:grpSpPr>
                <a:xfrm>
                  <a:off x="5681938" y="4699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8" name="Connecteur droit 109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9" name="Connecteur droit 109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2" name="Groupe 1041"/>
                <p:cNvGrpSpPr/>
                <p:nvPr/>
              </p:nvGrpSpPr>
              <p:grpSpPr>
                <a:xfrm>
                  <a:off x="6033262" y="47217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6" name="Connecteur droit 109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7" name="Connecteur droit 109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3" name="Groupe 1042"/>
                <p:cNvGrpSpPr/>
                <p:nvPr/>
              </p:nvGrpSpPr>
              <p:grpSpPr>
                <a:xfrm>
                  <a:off x="6366637" y="4699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4" name="Connecteur droit 109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5" name="Connecteur droit 109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6" name="Groupe 1045"/>
                <p:cNvGrpSpPr/>
                <p:nvPr/>
              </p:nvGrpSpPr>
              <p:grpSpPr>
                <a:xfrm>
                  <a:off x="6680962" y="47376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2" name="Connecteur droit 109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3" name="Connecteur droit 109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7" name="Groupe 1046"/>
                <p:cNvGrpSpPr/>
                <p:nvPr/>
              </p:nvGrpSpPr>
              <p:grpSpPr>
                <a:xfrm>
                  <a:off x="7027037" y="47122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90" name="Connecteur droit 108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1" name="Connecteur droit 109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8" name="Groupe 1047"/>
                <p:cNvGrpSpPr/>
                <p:nvPr/>
              </p:nvGrpSpPr>
              <p:grpSpPr>
                <a:xfrm>
                  <a:off x="7354062" y="47535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8" name="Connecteur droit 108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9" name="Connecteur droit 108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9" name="Groupe 1048"/>
                <p:cNvGrpSpPr/>
                <p:nvPr/>
              </p:nvGrpSpPr>
              <p:grpSpPr>
                <a:xfrm>
                  <a:off x="7706487" y="47344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6" name="Connecteur droit 108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7" name="Connecteur droit 108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0" name="Groupe 1049"/>
                <p:cNvGrpSpPr/>
                <p:nvPr/>
              </p:nvGrpSpPr>
              <p:grpSpPr>
                <a:xfrm>
                  <a:off x="8052562" y="47598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4" name="Connecteur droit 108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5" name="Connecteur droit 108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1" name="Groupe 1050"/>
                <p:cNvGrpSpPr/>
                <p:nvPr/>
              </p:nvGrpSpPr>
              <p:grpSpPr>
                <a:xfrm>
                  <a:off x="8376412" y="47440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2" name="Connecteur droit 108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3" name="Connecteur droit 108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2" name="Groupe 1051"/>
                <p:cNvGrpSpPr/>
                <p:nvPr/>
              </p:nvGrpSpPr>
              <p:grpSpPr>
                <a:xfrm>
                  <a:off x="5151713" y="50678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80" name="Connecteur droit 107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1" name="Connecteur droit 108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3" name="Groupe 1052"/>
                <p:cNvGrpSpPr/>
                <p:nvPr/>
              </p:nvGrpSpPr>
              <p:grpSpPr>
                <a:xfrm>
                  <a:off x="5532713" y="50773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8" name="Connecteur droit 107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9" name="Connecteur droit 107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4" name="Groupe 1053"/>
                <p:cNvGrpSpPr/>
                <p:nvPr/>
              </p:nvGrpSpPr>
              <p:grpSpPr>
                <a:xfrm>
                  <a:off x="5881963" y="50456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6" name="Connecteur droit 107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7" name="Connecteur droit 107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5" name="Groupe 1054"/>
                <p:cNvGrpSpPr/>
                <p:nvPr/>
              </p:nvGrpSpPr>
              <p:grpSpPr>
                <a:xfrm>
                  <a:off x="6228038" y="509644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4" name="Connecteur droit 107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5" name="Connecteur droit 107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6" name="Groupe 1055"/>
                <p:cNvGrpSpPr/>
                <p:nvPr/>
              </p:nvGrpSpPr>
              <p:grpSpPr>
                <a:xfrm>
                  <a:off x="6529663" y="50424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2" name="Connecteur droit 107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3" name="Connecteur droit 107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7" name="Groupe 1056"/>
                <p:cNvGrpSpPr/>
                <p:nvPr/>
              </p:nvGrpSpPr>
              <p:grpSpPr>
                <a:xfrm>
                  <a:off x="6853513" y="51027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70" name="Connecteur droit 1069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1" name="Connecteur droit 1070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8" name="Groupe 1057"/>
                <p:cNvGrpSpPr/>
                <p:nvPr/>
              </p:nvGrpSpPr>
              <p:grpSpPr>
                <a:xfrm>
                  <a:off x="7193238" y="50805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8" name="Connecteur droit 1067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9" name="Connecteur droit 1068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9" name="Groupe 1058"/>
                <p:cNvGrpSpPr/>
                <p:nvPr/>
              </p:nvGrpSpPr>
              <p:grpSpPr>
                <a:xfrm>
                  <a:off x="7523438" y="513771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6" name="Connecteur droit 1065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7" name="Connecteur droit 1066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0" name="Groupe 1059"/>
                <p:cNvGrpSpPr/>
                <p:nvPr/>
              </p:nvGrpSpPr>
              <p:grpSpPr>
                <a:xfrm>
                  <a:off x="7872688" y="5105965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4" name="Connecteur droit 1063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5" name="Connecteur droit 1064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1" name="Groupe 1060"/>
                <p:cNvGrpSpPr/>
                <p:nvPr/>
              </p:nvGrpSpPr>
              <p:grpSpPr>
                <a:xfrm>
                  <a:off x="8225113" y="5128190"/>
                  <a:ext cx="224408" cy="216024"/>
                  <a:chOff x="1219436" y="3717032"/>
                  <a:chExt cx="224408" cy="216024"/>
                </a:xfrm>
              </p:grpSpPr>
              <p:cxnSp>
                <p:nvCxnSpPr>
                  <p:cNvPr id="1062" name="Connecteur droit 1061"/>
                  <p:cNvCxnSpPr/>
                  <p:nvPr/>
                </p:nvCxnSpPr>
                <p:spPr>
                  <a:xfrm>
                    <a:off x="1331640" y="3717032"/>
                    <a:ext cx="0" cy="216024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3" name="Connecteur droit 1062"/>
                  <p:cNvCxnSpPr/>
                  <p:nvPr/>
                </p:nvCxnSpPr>
                <p:spPr>
                  <a:xfrm>
                    <a:off x="1219436" y="3825044"/>
                    <a:ext cx="224408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4" name="Rectangle 13"/>
          <p:cNvSpPr/>
          <p:nvPr/>
        </p:nvSpPr>
        <p:spPr>
          <a:xfrm>
            <a:off x="1475656" y="5949280"/>
            <a:ext cx="50045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fr-FR" sz="3600" b="1" dirty="0" smtClean="0"/>
              <a:t>t</a:t>
            </a:r>
            <a:r>
              <a:rPr lang="fr-FR" sz="3600" b="1" baseline="-25000" dirty="0" smtClean="0"/>
              <a:t>0</a:t>
            </a:r>
            <a:endParaRPr lang="en-US" sz="3600" b="1" baseline="-25000" dirty="0"/>
          </a:p>
        </p:txBody>
      </p:sp>
      <p:sp>
        <p:nvSpPr>
          <p:cNvPr id="1635" name="Rectangle 1634"/>
          <p:cNvSpPr/>
          <p:nvPr/>
        </p:nvSpPr>
        <p:spPr>
          <a:xfrm>
            <a:off x="6021874" y="5949280"/>
            <a:ext cx="1683474" cy="646331"/>
          </a:xfrm>
          <a:prstGeom prst="rect">
            <a:avLst/>
          </a:prstGeom>
          <a:noFill/>
          <a:ln w="539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fr-FR" sz="3600" b="1" dirty="0" smtClean="0"/>
              <a:t>t</a:t>
            </a:r>
            <a:r>
              <a:rPr lang="fr-FR" sz="3600" b="1" baseline="-25000" dirty="0" smtClean="0"/>
              <a:t>1</a:t>
            </a:r>
            <a:r>
              <a:rPr lang="fr-FR" sz="3600" b="1" dirty="0" smtClean="0"/>
              <a:t>=t</a:t>
            </a:r>
            <a:r>
              <a:rPr lang="fr-FR" sz="3600" b="1" baseline="-25000" dirty="0" smtClean="0"/>
              <a:t>0</a:t>
            </a:r>
            <a:r>
              <a:rPr lang="fr-FR" sz="3600" b="1" dirty="0" smtClean="0"/>
              <a:t>+dt</a:t>
            </a:r>
            <a:endParaRPr lang="en-US" sz="3600" b="1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4900193" y="2276872"/>
            <a:ext cx="4064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Update position at t</a:t>
            </a:r>
            <a:r>
              <a:rPr lang="fr-FR" baseline="-25000" dirty="0" smtClean="0"/>
              <a:t>0</a:t>
            </a:r>
            <a:r>
              <a:rPr lang="fr-FR" dirty="0" smtClean="0"/>
              <a:t> =&gt; position </a:t>
            </a:r>
            <a:r>
              <a:rPr lang="fr-FR" dirty="0"/>
              <a:t>at </a:t>
            </a:r>
            <a:r>
              <a:rPr lang="fr-FR" dirty="0" smtClean="0"/>
              <a:t>t</a:t>
            </a:r>
            <a:r>
              <a:rPr lang="fr-FR" baseline="-25000" dirty="0" smtClean="0"/>
              <a:t>1</a:t>
            </a:r>
            <a:r>
              <a:rPr lang="fr-FR" dirty="0" smtClean="0"/>
              <a:t> </a:t>
            </a:r>
            <a:endParaRPr lang="en-US" dirty="0"/>
          </a:p>
          <a:p>
            <a:endParaRPr lang="en-US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923928" y="5733256"/>
            <a:ext cx="976265" cy="7200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5" name="Connecteur droit avec flèche 734"/>
          <p:cNvCxnSpPr/>
          <p:nvPr/>
        </p:nvCxnSpPr>
        <p:spPr>
          <a:xfrm flipV="1">
            <a:off x="3336289" y="5472313"/>
            <a:ext cx="1743416" cy="946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a) </a:t>
            </a:r>
            <a:r>
              <a:rPr lang="fr-FR" sz="2800" kern="12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Displacement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sz="2800" kern="12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fields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83" name="Rectangle 482"/>
          <p:cNvSpPr/>
          <p:nvPr/>
        </p:nvSpPr>
        <p:spPr>
          <a:xfrm>
            <a:off x="1806910" y="1486525"/>
            <a:ext cx="6241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/>
              <a:t>Time </a:t>
            </a:r>
            <a:r>
              <a:rPr lang="fr-FR" sz="3600" dirty="0" err="1" smtClean="0"/>
              <a:t>tracking</a:t>
            </a:r>
            <a:r>
              <a:rPr lang="fr-FR" sz="3600" dirty="0" smtClean="0"/>
              <a:t>  (</a:t>
            </a:r>
            <a:r>
              <a:rPr lang="fr-FR" sz="3600" dirty="0" err="1"/>
              <a:t>Bwlabel</a:t>
            </a:r>
            <a:r>
              <a:rPr lang="fr-FR" sz="3600" dirty="0"/>
              <a:t>, Matlab</a:t>
            </a:r>
            <a:r>
              <a:rPr lang="fr-FR" sz="3600" dirty="0" smtClean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74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16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pic>
        <p:nvPicPr>
          <p:cNvPr id="1026" name="Picture 2" descr="C:\Users\connessn\Desktop\TRAVAIL\02_RECHERCHE\06_These_Francois\Prog et img test traitement tricot\Tricot NiTi\Uniaxial\Images\Images_decoupe_sous_matlab\data_analysee\film_cdg\Film_cdg_zoom_al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2611850" cy="44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a) </a:t>
            </a:r>
            <a:r>
              <a:rPr lang="fr-FR" sz="2800" kern="12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Displacement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sz="2800" kern="12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fields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75656" y="6220903"/>
            <a:ext cx="300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</a:rPr>
              <a:t>Home made data </a:t>
            </a:r>
            <a:r>
              <a:rPr lang="fr-FR" dirty="0" err="1" smtClean="0">
                <a:solidFill>
                  <a:prstClr val="white"/>
                </a:solidFill>
              </a:rPr>
              <a:t>processing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5148064" y="1704603"/>
            <a:ext cx="3000862" cy="4885632"/>
            <a:chOff x="5148064" y="1704603"/>
            <a:chExt cx="3000862" cy="4885632"/>
          </a:xfrm>
        </p:grpSpPr>
        <p:pic>
          <p:nvPicPr>
            <p:cNvPr id="8" name="Picture 3" descr="C:\Users\connessn\Desktop\TRAVAIL\02_RECHERCHE\06_These_Francois\Prog et img test traitement tricot\Tricot NiTi\images_uniaxial_VIC\film_Vic\cdg_Vic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351" y="1704603"/>
              <a:ext cx="2592288" cy="4483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148064" y="6220903"/>
              <a:ext cx="3000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prstClr val="white"/>
                  </a:solidFill>
                </a:rPr>
                <a:t>DIC (Vic 2009)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280900" y="6082403"/>
            <a:ext cx="651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391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914400"/>
          </a:xfrm>
        </p:spPr>
        <p:txBody>
          <a:bodyPr/>
          <a:lstStyle/>
          <a:p>
            <a:r>
              <a:rPr lang="fr-FR" dirty="0" smtClean="0"/>
              <a:t>II. Data </a:t>
            </a:r>
            <a:r>
              <a:rPr lang="fr-FR" dirty="0" err="1" smtClean="0"/>
              <a:t>Processing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203848" y="1266069"/>
            <a:ext cx="3088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We</a:t>
            </a:r>
            <a:r>
              <a:rPr lang="fr-FR" sz="3600" dirty="0" smtClean="0"/>
              <a:t> </a:t>
            </a:r>
            <a:r>
              <a:rPr lang="fr-FR" sz="3600" dirty="0" err="1" smtClean="0"/>
              <a:t>exctracted</a:t>
            </a:r>
            <a:r>
              <a:rPr lang="fr-FR" sz="3600" dirty="0" smtClean="0"/>
              <a:t> :</a:t>
            </a:r>
            <a:endParaRPr lang="en-US" sz="36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211960" y="3018715"/>
            <a:ext cx="4824536" cy="149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>
                <a:solidFill>
                  <a:srgbClr val="FFFF00"/>
                </a:solidFill>
              </a:rPr>
              <a:t> / </a:t>
            </a:r>
            <a:r>
              <a:rPr lang="fr-FR" sz="2000" dirty="0" err="1">
                <a:solidFill>
                  <a:srgbClr val="FFFF00"/>
                </a:solidFill>
              </a:rPr>
              <a:t>Strain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/>
              <a:t>Geometria</a:t>
            </a:r>
            <a:r>
              <a:rPr lang="fr-FR" sz="2000" dirty="0"/>
              <a:t> of </a:t>
            </a:r>
            <a:r>
              <a:rPr lang="fr-FR" sz="2000" dirty="0" err="1"/>
              <a:t>wire</a:t>
            </a:r>
            <a:r>
              <a:rPr lang="fr-FR" sz="2000" dirty="0"/>
              <a:t>/</a:t>
            </a:r>
            <a:r>
              <a:rPr lang="fr-FR" sz="2000" dirty="0" err="1"/>
              <a:t>loops</a:t>
            </a:r>
            <a:endParaRPr lang="fr-FR" sz="2000" dirty="0"/>
          </a:p>
          <a:p>
            <a:r>
              <a:rPr lang="fr-FR" sz="2000" dirty="0" err="1"/>
              <a:t>Gliding</a:t>
            </a:r>
            <a:r>
              <a:rPr lang="fr-FR" sz="2000" dirty="0"/>
              <a:t> =&gt; </a:t>
            </a:r>
            <a:r>
              <a:rPr lang="fr-FR" sz="2000" dirty="0" err="1"/>
              <a:t>energy</a:t>
            </a:r>
            <a:r>
              <a:rPr lang="fr-FR" sz="2000" dirty="0"/>
              <a:t> dissipation by friction</a:t>
            </a:r>
          </a:p>
          <a:p>
            <a:pPr lvl="2"/>
            <a:endParaRPr lang="en-US" sz="1600" dirty="0"/>
          </a:p>
        </p:txBody>
      </p:sp>
      <p:pic>
        <p:nvPicPr>
          <p:cNvPr id="13" name="Picture 2" descr="C:\Users\connessn\Desktop\TRAVAIL\02_RECHERCHE\06_These_Francois\Prog et img test traitement tricot\Tricot NiTi\Uniaxial\Images\Images_decoupe_sous_matlab\data_analysee\film_cdg\Film_cdg_zoom_al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5"/>
            <a:ext cx="2611850" cy="44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 marL="400050" lvl="1" indent="0">
              <a:buNone/>
            </a:pP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I. DIC</a:t>
            </a:r>
          </a:p>
          <a:p>
            <a:pPr marL="400050" lvl="1" indent="0">
              <a:buNone/>
            </a:pPr>
            <a:r>
              <a:rPr lang="fr-FR" sz="3600" dirty="0"/>
              <a:t>II. Data </a:t>
            </a:r>
            <a:r>
              <a:rPr lang="fr-FR" sz="3600" dirty="0" err="1"/>
              <a:t>Processing</a:t>
            </a:r>
            <a:r>
              <a:rPr lang="fr-FR" sz="3600" dirty="0"/>
              <a:t> </a:t>
            </a:r>
          </a:p>
          <a:p>
            <a:pPr marL="1314450" lvl="2" indent="-514350">
              <a:buAutoNum type="alphaLcParenR"/>
            </a:pPr>
            <a:r>
              <a:rPr lang="fr-FR" sz="3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Displacement</a:t>
            </a: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fields</a:t>
            </a:r>
            <a:endParaRPr lang="fr-FR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1314450" lvl="2" indent="-514350">
              <a:buAutoNum type="alphaLcParenR"/>
            </a:pPr>
            <a:r>
              <a:rPr lang="fr-FR" sz="3600" dirty="0"/>
              <a:t>Shape and </a:t>
            </a:r>
            <a:r>
              <a:rPr lang="fr-FR" sz="3600" dirty="0" err="1"/>
              <a:t>gliding</a:t>
            </a:r>
            <a:endParaRPr lang="fr-FR" sz="3600" dirty="0"/>
          </a:p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Conclusion</a:t>
            </a:r>
            <a:endParaRPr lang="en-US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3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19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31840" y="3068960"/>
            <a:ext cx="24785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dirty="0" smtClean="0">
                <a:solidFill>
                  <a:prstClr val="white"/>
                </a:solidFill>
              </a:rPr>
              <a:t>Spoiler :</a:t>
            </a:r>
            <a:endParaRPr lang="en-US" sz="5400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2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Introduction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2015827" y="1677393"/>
            <a:ext cx="5131148" cy="3916228"/>
            <a:chOff x="1961767" y="1772817"/>
            <a:chExt cx="5131147" cy="3916228"/>
          </a:xfrm>
        </p:grpSpPr>
        <p:pic>
          <p:nvPicPr>
            <p:cNvPr id="7" name="Picture 4" descr="C:\Users\tissotf\Pictures\Pictures\Pictures\Graphes Manip\NiTi1\XY_stroke_15mm_Frame_0-000-00101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5" t="18770" r="24084" b="17000"/>
            <a:stretch/>
          </p:blipFill>
          <p:spPr bwMode="auto">
            <a:xfrm rot="16200000">
              <a:off x="2826651" y="1661416"/>
              <a:ext cx="3418692" cy="3641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61767" y="5319713"/>
              <a:ext cx="51311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/>
                <a:t>L. </a:t>
              </a:r>
              <a:r>
                <a:rPr lang="fr-FR" smtClean="0"/>
                <a:t>Heller,</a:t>
              </a:r>
              <a:r>
                <a:rPr lang="en-US" baseline="30000"/>
                <a:t> ‡</a:t>
              </a:r>
              <a:r>
                <a:rPr lang="en-US"/>
                <a:t>Institute of Physics, Prague, Czech Republic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87379" y="5858108"/>
            <a:ext cx="4605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err="1" smtClean="0"/>
              <a:t>NiTi</a:t>
            </a:r>
            <a:r>
              <a:rPr lang="fr-FR" sz="2800" smtClean="0"/>
              <a:t> </a:t>
            </a:r>
            <a:r>
              <a:rPr lang="fr-FR" sz="2800" err="1" smtClean="0"/>
              <a:t>Knitted</a:t>
            </a:r>
            <a:r>
              <a:rPr lang="fr-FR" sz="2800" smtClean="0"/>
              <a:t> textile (</a:t>
            </a:r>
            <a:r>
              <a:rPr lang="el-GR" sz="2800" smtClean="0"/>
              <a:t>φ</a:t>
            </a:r>
            <a:r>
              <a:rPr lang="fr-FR" sz="2800" smtClean="0"/>
              <a:t> 100 µm)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980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20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2050" name="Picture 2" descr="C:\Users\connessn\Desktop\TRAVAIL\02_RECHERCHE\06_These_Francois\Prog et img test traitement tricot\Tricot NiTi\Uniaxial\Images\Images_decoupe_sous_matlab\data_analysee\film_segments\film_se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6" y="1628800"/>
            <a:ext cx="2773935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connessn\Desktop\TRAVAIL\02_RECHERCHE\06_These_Francois\Prog et img test traitement tricot\Tricot NiTi\Uniaxial\Images\Images_decoupe_sous_matlab\data_analysee\film_combine\gilm_combine_tissu_seu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69198"/>
            <a:ext cx="3744416" cy="45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6" y="1764742"/>
            <a:ext cx="4729313" cy="47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21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48943" y="1916832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Bwlabel</a:t>
            </a:r>
            <a:endParaRPr lang="en-US" sz="3600" dirty="0"/>
          </a:p>
        </p:txBody>
      </p:sp>
      <p:grpSp>
        <p:nvGrpSpPr>
          <p:cNvPr id="2064" name="Groupe 2063"/>
          <p:cNvGrpSpPr/>
          <p:nvPr/>
        </p:nvGrpSpPr>
        <p:grpSpPr>
          <a:xfrm>
            <a:off x="1068016" y="1794024"/>
            <a:ext cx="4729313" cy="4742505"/>
            <a:chOff x="1068016" y="1794024"/>
            <a:chExt cx="4729313" cy="4742505"/>
          </a:xfrm>
        </p:grpSpPr>
        <p:grpSp>
          <p:nvGrpSpPr>
            <p:cNvPr id="2061" name="Groupe 2060"/>
            <p:cNvGrpSpPr/>
            <p:nvPr/>
          </p:nvGrpSpPr>
          <p:grpSpPr>
            <a:xfrm>
              <a:off x="1068016" y="1794024"/>
              <a:ext cx="4729313" cy="4422668"/>
              <a:chOff x="1068016" y="1794024"/>
              <a:chExt cx="4729313" cy="4422668"/>
            </a:xfrm>
          </p:grpSpPr>
          <p:cxnSp>
            <p:nvCxnSpPr>
              <p:cNvPr id="39" name="Connecteur droit 38"/>
              <p:cNvCxnSpPr/>
              <p:nvPr/>
            </p:nvCxnSpPr>
            <p:spPr>
              <a:xfrm flipV="1">
                <a:off x="2483768" y="3448832"/>
                <a:ext cx="1656184" cy="7213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Connecteur droit 411"/>
              <p:cNvCxnSpPr/>
              <p:nvPr/>
            </p:nvCxnSpPr>
            <p:spPr>
              <a:xfrm flipV="1">
                <a:off x="2911128" y="4815204"/>
                <a:ext cx="1804888" cy="25694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Connecteur droit 413"/>
              <p:cNvCxnSpPr/>
              <p:nvPr/>
            </p:nvCxnSpPr>
            <p:spPr>
              <a:xfrm flipV="1">
                <a:off x="2334940" y="6190998"/>
                <a:ext cx="1804888" cy="25694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Connecteur droit 414"/>
              <p:cNvCxnSpPr/>
              <p:nvPr/>
            </p:nvCxnSpPr>
            <p:spPr>
              <a:xfrm>
                <a:off x="4157517" y="3456046"/>
                <a:ext cx="1639812" cy="62471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Connecteur droit 416"/>
              <p:cNvCxnSpPr/>
              <p:nvPr/>
            </p:nvCxnSpPr>
            <p:spPr>
              <a:xfrm flipV="1">
                <a:off x="1068016" y="3456015"/>
                <a:ext cx="1415752" cy="55046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Connecteur droit 418"/>
              <p:cNvCxnSpPr/>
              <p:nvPr/>
            </p:nvCxnSpPr>
            <p:spPr>
              <a:xfrm flipH="1" flipV="1">
                <a:off x="2483768" y="3460857"/>
                <a:ext cx="427360" cy="1380041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Connecteur droit 420"/>
              <p:cNvCxnSpPr/>
              <p:nvPr/>
            </p:nvCxnSpPr>
            <p:spPr>
              <a:xfrm flipH="1" flipV="1">
                <a:off x="4157517" y="3456015"/>
                <a:ext cx="548627" cy="1346768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422"/>
              <p:cNvCxnSpPr/>
              <p:nvPr/>
            </p:nvCxnSpPr>
            <p:spPr>
              <a:xfrm flipV="1">
                <a:off x="4144269" y="1794024"/>
                <a:ext cx="561875" cy="1617768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424"/>
              <p:cNvCxnSpPr/>
              <p:nvPr/>
            </p:nvCxnSpPr>
            <p:spPr>
              <a:xfrm flipV="1">
                <a:off x="2483768" y="1794024"/>
                <a:ext cx="561875" cy="1641185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426"/>
              <p:cNvCxnSpPr/>
              <p:nvPr/>
            </p:nvCxnSpPr>
            <p:spPr>
              <a:xfrm flipV="1">
                <a:off x="2349253" y="4849718"/>
                <a:ext cx="561875" cy="1355212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428"/>
              <p:cNvCxnSpPr/>
              <p:nvPr/>
            </p:nvCxnSpPr>
            <p:spPr>
              <a:xfrm flipV="1">
                <a:off x="4117256" y="4837089"/>
                <a:ext cx="561875" cy="1355212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429"/>
              <p:cNvCxnSpPr/>
              <p:nvPr/>
            </p:nvCxnSpPr>
            <p:spPr>
              <a:xfrm>
                <a:off x="4679131" y="4815204"/>
                <a:ext cx="1118198" cy="34514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431"/>
              <p:cNvCxnSpPr/>
              <p:nvPr/>
            </p:nvCxnSpPr>
            <p:spPr>
              <a:xfrm>
                <a:off x="1068016" y="4839350"/>
                <a:ext cx="1822524" cy="0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Connecteur droit 433"/>
              <p:cNvCxnSpPr/>
              <p:nvPr/>
            </p:nvCxnSpPr>
            <p:spPr>
              <a:xfrm>
                <a:off x="1068016" y="6178948"/>
                <a:ext cx="1281237" cy="0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Connecteur droit 435"/>
              <p:cNvCxnSpPr/>
              <p:nvPr/>
            </p:nvCxnSpPr>
            <p:spPr>
              <a:xfrm>
                <a:off x="4157517" y="6178948"/>
                <a:ext cx="1639812" cy="0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9" name="Connecteur droit 438"/>
            <p:cNvCxnSpPr/>
            <p:nvPr/>
          </p:nvCxnSpPr>
          <p:spPr>
            <a:xfrm flipH="1" flipV="1">
              <a:off x="4167390" y="6178949"/>
              <a:ext cx="116578" cy="344388"/>
            </a:xfrm>
            <a:prstGeom prst="line">
              <a:avLst/>
            </a:prstGeom>
            <a:ln w="7620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Connecteur droit 441"/>
            <p:cNvCxnSpPr/>
            <p:nvPr/>
          </p:nvCxnSpPr>
          <p:spPr>
            <a:xfrm flipH="1" flipV="1">
              <a:off x="2367190" y="6192141"/>
              <a:ext cx="116578" cy="344388"/>
            </a:xfrm>
            <a:prstGeom prst="line">
              <a:avLst/>
            </a:prstGeom>
            <a:ln w="7620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86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22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6" y="1794024"/>
            <a:ext cx="4729313" cy="47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48943" y="1916832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Bwlabel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6148943" y="2563163"/>
            <a:ext cx="1872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Bwperim</a:t>
            </a:r>
            <a:endParaRPr lang="en-US" sz="3600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6" y="1794024"/>
            <a:ext cx="4729313" cy="47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6" y="1794024"/>
            <a:ext cx="4729313" cy="47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6" y="1794024"/>
            <a:ext cx="4729313" cy="47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e 30"/>
          <p:cNvGrpSpPr/>
          <p:nvPr/>
        </p:nvGrpSpPr>
        <p:grpSpPr>
          <a:xfrm>
            <a:off x="1068016" y="1794024"/>
            <a:ext cx="4729313" cy="4742505"/>
            <a:chOff x="1068016" y="1794024"/>
            <a:chExt cx="4729313" cy="4742505"/>
          </a:xfrm>
        </p:grpSpPr>
        <p:grpSp>
          <p:nvGrpSpPr>
            <p:cNvPr id="32" name="Groupe 31"/>
            <p:cNvGrpSpPr/>
            <p:nvPr/>
          </p:nvGrpSpPr>
          <p:grpSpPr>
            <a:xfrm>
              <a:off x="1068016" y="1794024"/>
              <a:ext cx="4729313" cy="4422668"/>
              <a:chOff x="1068016" y="1794024"/>
              <a:chExt cx="4729313" cy="4422668"/>
            </a:xfrm>
          </p:grpSpPr>
          <p:cxnSp>
            <p:nvCxnSpPr>
              <p:cNvPr id="35" name="Connecteur droit 34"/>
              <p:cNvCxnSpPr/>
              <p:nvPr/>
            </p:nvCxnSpPr>
            <p:spPr>
              <a:xfrm flipV="1">
                <a:off x="2483768" y="3448832"/>
                <a:ext cx="1656184" cy="7213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flipV="1">
                <a:off x="2911128" y="4815204"/>
                <a:ext cx="1804888" cy="25694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flipV="1">
                <a:off x="2334940" y="6190998"/>
                <a:ext cx="1804888" cy="25694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4157517" y="3456046"/>
                <a:ext cx="1639812" cy="62471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flipV="1">
                <a:off x="1068016" y="3456015"/>
                <a:ext cx="1415752" cy="55046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flipH="1" flipV="1">
                <a:off x="2483768" y="3460857"/>
                <a:ext cx="427360" cy="1380041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flipH="1" flipV="1">
                <a:off x="4157517" y="3456015"/>
                <a:ext cx="548627" cy="1346768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flipV="1">
                <a:off x="4144269" y="1794024"/>
                <a:ext cx="561875" cy="1617768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 flipV="1">
                <a:off x="2483768" y="1794024"/>
                <a:ext cx="561875" cy="1641185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V="1">
                <a:off x="2349253" y="4849718"/>
                <a:ext cx="561875" cy="1355212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 flipV="1">
                <a:off x="4117256" y="4837089"/>
                <a:ext cx="561875" cy="1355212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>
                <a:off x="4679131" y="4815204"/>
                <a:ext cx="1118198" cy="34514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1068016" y="4839350"/>
                <a:ext cx="1822524" cy="0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1068016" y="6178948"/>
                <a:ext cx="1281237" cy="0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>
                <a:off x="4157517" y="6178948"/>
                <a:ext cx="1639812" cy="0"/>
              </a:xfrm>
              <a:prstGeom prst="line">
                <a:avLst/>
              </a:prstGeom>
              <a:ln w="7620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Connecteur droit 32"/>
            <p:cNvCxnSpPr/>
            <p:nvPr/>
          </p:nvCxnSpPr>
          <p:spPr>
            <a:xfrm flipH="1" flipV="1">
              <a:off x="4167390" y="6178949"/>
              <a:ext cx="116578" cy="344388"/>
            </a:xfrm>
            <a:prstGeom prst="line">
              <a:avLst/>
            </a:prstGeom>
            <a:ln w="7620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 flipV="1">
              <a:off x="2367190" y="6192141"/>
              <a:ext cx="116578" cy="344388"/>
            </a:xfrm>
            <a:prstGeom prst="line">
              <a:avLst/>
            </a:prstGeom>
            <a:ln w="7620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6" y="1794024"/>
            <a:ext cx="4729313" cy="47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23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23698" y="4005064"/>
            <a:ext cx="2273631" cy="844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5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24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cteur droit 11"/>
          <p:cNvCxnSpPr/>
          <p:nvPr/>
        </p:nvCxnSpPr>
        <p:spPr>
          <a:xfrm flipH="1" flipV="1">
            <a:off x="5599543" y="3520927"/>
            <a:ext cx="1719808" cy="10081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/>
          <p:cNvGrpSpPr/>
          <p:nvPr/>
        </p:nvGrpSpPr>
        <p:grpSpPr>
          <a:xfrm>
            <a:off x="5822156" y="3634555"/>
            <a:ext cx="1207598" cy="740031"/>
            <a:chOff x="5822156" y="3634555"/>
            <a:chExt cx="1207598" cy="740031"/>
          </a:xfrm>
        </p:grpSpPr>
        <p:sp>
          <p:nvSpPr>
            <p:cNvPr id="11" name="Ellipse 10"/>
            <p:cNvSpPr/>
            <p:nvPr/>
          </p:nvSpPr>
          <p:spPr>
            <a:xfrm>
              <a:off x="5822156" y="3634555"/>
              <a:ext cx="153498" cy="15349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6876256" y="4221088"/>
              <a:ext cx="153498" cy="15349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1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25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 flipV="1">
            <a:off x="1475656" y="3495775"/>
            <a:ext cx="4048080" cy="103326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 flipV="1">
            <a:off x="5599543" y="3520927"/>
            <a:ext cx="1719808" cy="10081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3131681" y="3859848"/>
            <a:ext cx="645298" cy="355738"/>
            <a:chOff x="3131681" y="3859848"/>
            <a:chExt cx="645298" cy="355738"/>
          </a:xfrm>
        </p:grpSpPr>
        <p:grpSp>
          <p:nvGrpSpPr>
            <p:cNvPr id="23" name="Groupe 22"/>
            <p:cNvGrpSpPr/>
            <p:nvPr/>
          </p:nvGrpSpPr>
          <p:grpSpPr>
            <a:xfrm>
              <a:off x="3131681" y="3951288"/>
              <a:ext cx="264298" cy="264298"/>
              <a:chOff x="3131681" y="3951288"/>
              <a:chExt cx="264298" cy="264298"/>
            </a:xfrm>
          </p:grpSpPr>
          <p:cxnSp>
            <p:nvCxnSpPr>
              <p:cNvPr id="13" name="Connecteur droit 12"/>
              <p:cNvCxnSpPr/>
              <p:nvPr/>
            </p:nvCxnSpPr>
            <p:spPr>
              <a:xfrm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rot="5400000"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/>
            <p:cNvGrpSpPr/>
            <p:nvPr/>
          </p:nvGrpSpPr>
          <p:grpSpPr>
            <a:xfrm>
              <a:off x="3512681" y="3859848"/>
              <a:ext cx="264298" cy="264298"/>
              <a:chOff x="3512681" y="3859848"/>
              <a:chExt cx="264298" cy="264298"/>
            </a:xfrm>
          </p:grpSpPr>
          <p:cxnSp>
            <p:nvCxnSpPr>
              <p:cNvPr id="21" name="Connecteur droit 20"/>
              <p:cNvCxnSpPr/>
              <p:nvPr/>
            </p:nvCxnSpPr>
            <p:spPr>
              <a:xfrm flipV="1">
                <a:off x="3644830" y="385984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rot="5400000" flipV="1">
                <a:off x="3644830" y="385984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Ellipse 25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2882830" y="3711304"/>
            <a:ext cx="762000" cy="736832"/>
          </a:xfrm>
          <a:prstGeom prst="ellipse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26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131681" y="3951288"/>
            <a:ext cx="264298" cy="264298"/>
            <a:chOff x="3131681" y="3951288"/>
            <a:chExt cx="264298" cy="264298"/>
          </a:xfrm>
        </p:grpSpPr>
        <p:cxnSp>
          <p:nvCxnSpPr>
            <p:cNvPr id="13" name="Connecteur droit 12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3512681" y="3859848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Ellipse 24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2895530" y="3758929"/>
            <a:ext cx="762000" cy="736832"/>
          </a:xfrm>
          <a:prstGeom prst="ellipse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27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144381" y="3998913"/>
            <a:ext cx="264298" cy="264298"/>
            <a:chOff x="3131681" y="3951288"/>
            <a:chExt cx="264298" cy="264298"/>
          </a:xfrm>
        </p:grpSpPr>
        <p:cxnSp>
          <p:nvCxnSpPr>
            <p:cNvPr id="13" name="Connecteur droit 12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3522206" y="3882073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llipse 14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28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grpSp>
        <p:nvGrpSpPr>
          <p:cNvPr id="19" name="Groupe 18"/>
          <p:cNvGrpSpPr/>
          <p:nvPr/>
        </p:nvGrpSpPr>
        <p:grpSpPr>
          <a:xfrm>
            <a:off x="3522206" y="3882073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3657530" y="3537630"/>
            <a:ext cx="762000" cy="736832"/>
            <a:chOff x="2895530" y="3758929"/>
            <a:chExt cx="762000" cy="736832"/>
          </a:xfrm>
        </p:grpSpPr>
        <p:sp>
          <p:nvSpPr>
            <p:cNvPr id="18" name="Ellipse 17"/>
            <p:cNvSpPr/>
            <p:nvPr/>
          </p:nvSpPr>
          <p:spPr>
            <a:xfrm>
              <a:off x="2895530" y="3758929"/>
              <a:ext cx="762000" cy="736832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3144381" y="3998913"/>
              <a:ext cx="264298" cy="264298"/>
              <a:chOff x="3131681" y="3951288"/>
              <a:chExt cx="264298" cy="264298"/>
            </a:xfrm>
          </p:grpSpPr>
          <p:cxnSp>
            <p:nvCxnSpPr>
              <p:cNvPr id="25" name="Connecteur droit 24"/>
              <p:cNvCxnSpPr/>
              <p:nvPr/>
            </p:nvCxnSpPr>
            <p:spPr>
              <a:xfrm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rot="5400000"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e 26"/>
          <p:cNvGrpSpPr/>
          <p:nvPr/>
        </p:nvGrpSpPr>
        <p:grpSpPr>
          <a:xfrm>
            <a:off x="3155574" y="3998913"/>
            <a:ext cx="264298" cy="264298"/>
            <a:chOff x="3512681" y="3859848"/>
            <a:chExt cx="264298" cy="264298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Ellipse 53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lipse 54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29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grpSp>
        <p:nvGrpSpPr>
          <p:cNvPr id="19" name="Groupe 18"/>
          <p:cNvGrpSpPr/>
          <p:nvPr/>
        </p:nvGrpSpPr>
        <p:grpSpPr>
          <a:xfrm>
            <a:off x="3522206" y="3882073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>
            <a:off x="3906381" y="3777614"/>
            <a:ext cx="264298" cy="264298"/>
            <a:chOff x="3131681" y="3951288"/>
            <a:chExt cx="264298" cy="264298"/>
          </a:xfrm>
        </p:grpSpPr>
        <p:cxnSp>
          <p:nvCxnSpPr>
            <p:cNvPr id="25" name="Connecteur droit 24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3155574" y="3998913"/>
            <a:ext cx="264298" cy="264298"/>
            <a:chOff x="3512681" y="3859848"/>
            <a:chExt cx="264298" cy="264298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3990474" y="3457480"/>
            <a:ext cx="762000" cy="736832"/>
            <a:chOff x="2895530" y="3758929"/>
            <a:chExt cx="762000" cy="736832"/>
          </a:xfrm>
        </p:grpSpPr>
        <p:sp>
          <p:nvSpPr>
            <p:cNvPr id="34" name="Ellipse 33"/>
            <p:cNvSpPr/>
            <p:nvPr/>
          </p:nvSpPr>
          <p:spPr>
            <a:xfrm>
              <a:off x="2895530" y="3758929"/>
              <a:ext cx="762000" cy="736832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3144381" y="3998913"/>
              <a:ext cx="264298" cy="264298"/>
              <a:chOff x="3131681" y="3951288"/>
              <a:chExt cx="264298" cy="264298"/>
            </a:xfrm>
          </p:grpSpPr>
          <p:cxnSp>
            <p:nvCxnSpPr>
              <p:cNvPr id="36" name="Connecteur droit 35"/>
              <p:cNvCxnSpPr/>
              <p:nvPr/>
            </p:nvCxnSpPr>
            <p:spPr>
              <a:xfrm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rot="5400000"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Ellipse 53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lipse 54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Introduction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391486" y="1335788"/>
            <a:ext cx="3089307" cy="1949196"/>
            <a:chOff x="1961767" y="2064675"/>
            <a:chExt cx="5931655" cy="3742573"/>
          </a:xfrm>
        </p:grpSpPr>
        <p:pic>
          <p:nvPicPr>
            <p:cNvPr id="7" name="Picture 4" descr="C:\Users\tissotf\Pictures\Pictures\Pictures\Graphes Manip\NiTi1\XY_stroke_15mm_Frame_0-000-00101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5" t="18770" r="24084" b="17000"/>
            <a:stretch/>
          </p:blipFill>
          <p:spPr bwMode="auto">
            <a:xfrm rot="16200000">
              <a:off x="3336937" y="1961919"/>
              <a:ext cx="3153402" cy="335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961767" y="5319714"/>
              <a:ext cx="5931655" cy="487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50" dirty="0"/>
                <a:t>L. </a:t>
              </a:r>
              <a:r>
                <a:rPr lang="fr-FR" sz="1050" dirty="0" smtClean="0"/>
                <a:t>Heller,</a:t>
              </a:r>
              <a:r>
                <a:rPr lang="en-US" sz="1050" baseline="30000" dirty="0"/>
                <a:t> ‡</a:t>
              </a:r>
              <a:r>
                <a:rPr lang="en-US" sz="1050" dirty="0"/>
                <a:t>Institute of Physics, Prague, Czech Republic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711053" y="1878851"/>
            <a:ext cx="4605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/>
              <a:t>NiTi</a:t>
            </a:r>
            <a:r>
              <a:rPr lang="fr-FR" sz="2800" dirty="0" smtClean="0"/>
              <a:t> </a:t>
            </a:r>
            <a:r>
              <a:rPr lang="fr-FR" sz="2800" dirty="0" err="1" smtClean="0"/>
              <a:t>Knitted</a:t>
            </a:r>
            <a:r>
              <a:rPr lang="fr-FR" sz="2800" dirty="0" smtClean="0"/>
              <a:t> textile (</a:t>
            </a:r>
            <a:r>
              <a:rPr lang="el-GR" sz="2800" dirty="0" smtClean="0"/>
              <a:t>φ</a:t>
            </a:r>
            <a:r>
              <a:rPr lang="fr-FR" sz="2800" dirty="0" smtClean="0"/>
              <a:t> 100 µm)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520705" y="3593921"/>
            <a:ext cx="4324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Mechanical </a:t>
            </a:r>
            <a:r>
              <a:rPr lang="en-US" sz="3600" dirty="0" err="1" smtClean="0"/>
              <a:t>behaviour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3948820" y="4240252"/>
            <a:ext cx="1468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???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3298001" y="5571308"/>
            <a:ext cx="277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Biaxial</a:t>
            </a:r>
            <a:r>
              <a:rPr lang="fr-FR" sz="3600" dirty="0" smtClean="0"/>
              <a:t> </a:t>
            </a:r>
            <a:r>
              <a:rPr lang="fr-FR" sz="3600" dirty="0" err="1" smtClean="0"/>
              <a:t>testing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0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30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grpSp>
        <p:nvGrpSpPr>
          <p:cNvPr id="19" name="Groupe 18"/>
          <p:cNvGrpSpPr/>
          <p:nvPr/>
        </p:nvGrpSpPr>
        <p:grpSpPr>
          <a:xfrm>
            <a:off x="3522206" y="3882073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3155574" y="3998913"/>
            <a:ext cx="264298" cy="264298"/>
            <a:chOff x="3512681" y="3859848"/>
            <a:chExt cx="264298" cy="264298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4295274" y="3405228"/>
            <a:ext cx="762000" cy="736832"/>
            <a:chOff x="2895530" y="3758929"/>
            <a:chExt cx="762000" cy="736832"/>
          </a:xfrm>
        </p:grpSpPr>
        <p:sp>
          <p:nvSpPr>
            <p:cNvPr id="40" name="Ellipse 39"/>
            <p:cNvSpPr/>
            <p:nvPr/>
          </p:nvSpPr>
          <p:spPr>
            <a:xfrm>
              <a:off x="2895530" y="3758929"/>
              <a:ext cx="762000" cy="736832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3144381" y="3998913"/>
              <a:ext cx="264298" cy="264298"/>
              <a:chOff x="3131681" y="3951288"/>
              <a:chExt cx="264298" cy="264298"/>
            </a:xfrm>
          </p:grpSpPr>
          <p:cxnSp>
            <p:nvCxnSpPr>
              <p:cNvPr id="42" name="Connecteur droit 41"/>
              <p:cNvCxnSpPr/>
              <p:nvPr/>
            </p:nvCxnSpPr>
            <p:spPr>
              <a:xfrm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rot="5400000"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e 53"/>
          <p:cNvGrpSpPr/>
          <p:nvPr/>
        </p:nvGrpSpPr>
        <p:grpSpPr>
          <a:xfrm>
            <a:off x="4239325" y="3697464"/>
            <a:ext cx="264298" cy="264298"/>
            <a:chOff x="3131681" y="3951288"/>
            <a:chExt cx="264298" cy="264298"/>
          </a:xfrm>
        </p:grpSpPr>
        <p:cxnSp>
          <p:nvCxnSpPr>
            <p:cNvPr id="55" name="Connecteur droit 54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/>
          <p:cNvGrpSpPr/>
          <p:nvPr/>
        </p:nvGrpSpPr>
        <p:grpSpPr>
          <a:xfrm>
            <a:off x="3906381" y="3777614"/>
            <a:ext cx="264298" cy="264298"/>
            <a:chOff x="3131681" y="3951288"/>
            <a:chExt cx="264298" cy="264298"/>
          </a:xfrm>
        </p:grpSpPr>
        <p:cxnSp>
          <p:nvCxnSpPr>
            <p:cNvPr id="58" name="Connecteur droit 57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Ellipse 59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31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grpSp>
        <p:nvGrpSpPr>
          <p:cNvPr id="19" name="Groupe 18"/>
          <p:cNvGrpSpPr/>
          <p:nvPr/>
        </p:nvGrpSpPr>
        <p:grpSpPr>
          <a:xfrm>
            <a:off x="3522206" y="3882073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3155574" y="3998913"/>
            <a:ext cx="264298" cy="264298"/>
            <a:chOff x="3512681" y="3859848"/>
            <a:chExt cx="264298" cy="264298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4556531" y="3344268"/>
            <a:ext cx="762000" cy="736832"/>
            <a:chOff x="2895530" y="3758929"/>
            <a:chExt cx="762000" cy="736832"/>
          </a:xfrm>
        </p:grpSpPr>
        <p:sp>
          <p:nvSpPr>
            <p:cNvPr id="45" name="Ellipse 44"/>
            <p:cNvSpPr/>
            <p:nvPr/>
          </p:nvSpPr>
          <p:spPr>
            <a:xfrm>
              <a:off x="2895530" y="3758929"/>
              <a:ext cx="762000" cy="736832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3144381" y="3998913"/>
              <a:ext cx="264298" cy="264298"/>
              <a:chOff x="3131681" y="3951288"/>
              <a:chExt cx="264298" cy="264298"/>
            </a:xfrm>
          </p:grpSpPr>
          <p:cxnSp>
            <p:nvCxnSpPr>
              <p:cNvPr id="47" name="Connecteur droit 46"/>
              <p:cNvCxnSpPr/>
              <p:nvPr/>
            </p:nvCxnSpPr>
            <p:spPr>
              <a:xfrm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rot="5400000"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e 89"/>
          <p:cNvGrpSpPr/>
          <p:nvPr/>
        </p:nvGrpSpPr>
        <p:grpSpPr>
          <a:xfrm>
            <a:off x="4239325" y="3697464"/>
            <a:ext cx="264298" cy="264298"/>
            <a:chOff x="3131681" y="3951288"/>
            <a:chExt cx="264298" cy="264298"/>
          </a:xfrm>
        </p:grpSpPr>
        <p:cxnSp>
          <p:nvCxnSpPr>
            <p:cNvPr id="91" name="Connecteur droit 90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e 92"/>
          <p:cNvGrpSpPr/>
          <p:nvPr/>
        </p:nvGrpSpPr>
        <p:grpSpPr>
          <a:xfrm>
            <a:off x="4544125" y="3645212"/>
            <a:ext cx="264298" cy="264298"/>
            <a:chOff x="3131681" y="3951288"/>
            <a:chExt cx="264298" cy="264298"/>
          </a:xfrm>
        </p:grpSpPr>
        <p:cxnSp>
          <p:nvCxnSpPr>
            <p:cNvPr id="94" name="Connecteur droit 93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>
            <a:off x="3906381" y="3777614"/>
            <a:ext cx="264298" cy="264298"/>
            <a:chOff x="3131681" y="3951288"/>
            <a:chExt cx="264298" cy="264298"/>
          </a:xfrm>
        </p:grpSpPr>
        <p:cxnSp>
          <p:nvCxnSpPr>
            <p:cNvPr id="97" name="Connecteur droit 96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Ellipse 98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Ellipse 99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5" t="45751" b="36387"/>
          <a:stretch/>
        </p:blipFill>
        <p:spPr bwMode="auto">
          <a:xfrm>
            <a:off x="521273" y="2924944"/>
            <a:ext cx="7700402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32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 smtClean="0"/>
              <a:t>Geometria</a:t>
            </a:r>
            <a:r>
              <a:rPr lang="fr-FR" sz="2000" dirty="0" smtClean="0"/>
              <a:t> of </a:t>
            </a:r>
            <a:r>
              <a:rPr lang="fr-FR" sz="2000" dirty="0" err="1" smtClean="0"/>
              <a:t>wire</a:t>
            </a:r>
            <a:r>
              <a:rPr lang="fr-FR" sz="2000" dirty="0" smtClean="0"/>
              <a:t>/</a:t>
            </a:r>
            <a:r>
              <a:rPr lang="fr-FR" sz="2000" dirty="0" err="1" smtClean="0"/>
              <a:t>loops</a:t>
            </a:r>
            <a:endParaRPr lang="fr-FR" sz="2000" dirty="0" smtClean="0"/>
          </a:p>
          <a:p>
            <a:r>
              <a:rPr lang="fr-FR" sz="2000" dirty="0" err="1" smtClean="0"/>
              <a:t>Gliding</a:t>
            </a:r>
            <a:r>
              <a:rPr lang="fr-FR" sz="2000" dirty="0" smtClean="0"/>
              <a:t> =&gt;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11" name="Ellipse 10"/>
          <p:cNvSpPr/>
          <p:nvPr/>
        </p:nvSpPr>
        <p:spPr>
          <a:xfrm>
            <a:off x="5822156" y="3634555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6876256" y="4221088"/>
            <a:ext cx="153498" cy="1534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e 18"/>
          <p:cNvGrpSpPr/>
          <p:nvPr/>
        </p:nvGrpSpPr>
        <p:grpSpPr>
          <a:xfrm>
            <a:off x="3522206" y="3882073"/>
            <a:ext cx="264298" cy="264298"/>
            <a:chOff x="3512681" y="3859848"/>
            <a:chExt cx="264298" cy="264298"/>
          </a:xfrm>
        </p:grpSpPr>
        <p:cxnSp>
          <p:nvCxnSpPr>
            <p:cNvPr id="21" name="Connecteur droit 20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3155574" y="3998913"/>
            <a:ext cx="264298" cy="264298"/>
            <a:chOff x="3512681" y="3859848"/>
            <a:chExt cx="264298" cy="264298"/>
          </a:xfrm>
        </p:grpSpPr>
        <p:cxnSp>
          <p:nvCxnSpPr>
            <p:cNvPr id="28" name="Connecteur droit 27"/>
            <p:cNvCxnSpPr/>
            <p:nvPr/>
          </p:nvCxnSpPr>
          <p:spPr>
            <a:xfrm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 flipV="1">
              <a:off x="3644830" y="385984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4805382" y="3315983"/>
            <a:ext cx="762000" cy="736832"/>
            <a:chOff x="2895530" y="3758929"/>
            <a:chExt cx="762000" cy="736832"/>
          </a:xfrm>
        </p:grpSpPr>
        <p:sp>
          <p:nvSpPr>
            <p:cNvPr id="50" name="Ellipse 49"/>
            <p:cNvSpPr/>
            <p:nvPr/>
          </p:nvSpPr>
          <p:spPr>
            <a:xfrm>
              <a:off x="2895530" y="3758929"/>
              <a:ext cx="762000" cy="736832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3144381" y="3998913"/>
              <a:ext cx="264298" cy="264298"/>
              <a:chOff x="3131681" y="3951288"/>
              <a:chExt cx="264298" cy="264298"/>
            </a:xfrm>
          </p:grpSpPr>
          <p:cxnSp>
            <p:nvCxnSpPr>
              <p:cNvPr id="52" name="Connecteur droit 51"/>
              <p:cNvCxnSpPr/>
              <p:nvPr/>
            </p:nvCxnSpPr>
            <p:spPr>
              <a:xfrm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5400000" flipV="1">
                <a:off x="3263830" y="3951288"/>
                <a:ext cx="0" cy="264298"/>
              </a:xfrm>
              <a:prstGeom prst="line">
                <a:avLst/>
              </a:prstGeom>
              <a:ln w="57150">
                <a:solidFill>
                  <a:srgbClr val="06A80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 65"/>
          <p:cNvGrpSpPr/>
          <p:nvPr/>
        </p:nvGrpSpPr>
        <p:grpSpPr>
          <a:xfrm>
            <a:off x="4239325" y="3697464"/>
            <a:ext cx="264298" cy="264298"/>
            <a:chOff x="3131681" y="3951288"/>
            <a:chExt cx="264298" cy="264298"/>
          </a:xfrm>
        </p:grpSpPr>
        <p:cxnSp>
          <p:nvCxnSpPr>
            <p:cNvPr id="67" name="Connecteur droit 66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/>
          <p:cNvGrpSpPr/>
          <p:nvPr/>
        </p:nvGrpSpPr>
        <p:grpSpPr>
          <a:xfrm>
            <a:off x="4544125" y="3645212"/>
            <a:ext cx="264298" cy="264298"/>
            <a:chOff x="3131681" y="3951288"/>
            <a:chExt cx="264298" cy="264298"/>
          </a:xfrm>
        </p:grpSpPr>
        <p:cxnSp>
          <p:nvCxnSpPr>
            <p:cNvPr id="70" name="Connecteur droit 69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e 71"/>
          <p:cNvGrpSpPr/>
          <p:nvPr/>
        </p:nvGrpSpPr>
        <p:grpSpPr>
          <a:xfrm>
            <a:off x="4805382" y="3584252"/>
            <a:ext cx="264298" cy="264298"/>
            <a:chOff x="3131681" y="3951288"/>
            <a:chExt cx="264298" cy="264298"/>
          </a:xfrm>
        </p:grpSpPr>
        <p:cxnSp>
          <p:nvCxnSpPr>
            <p:cNvPr id="73" name="Connecteur droit 72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74"/>
          <p:cNvGrpSpPr/>
          <p:nvPr/>
        </p:nvGrpSpPr>
        <p:grpSpPr>
          <a:xfrm>
            <a:off x="3906381" y="3777614"/>
            <a:ext cx="264298" cy="264298"/>
            <a:chOff x="3131681" y="3951288"/>
            <a:chExt cx="264298" cy="264298"/>
          </a:xfrm>
        </p:grpSpPr>
        <p:cxnSp>
          <p:nvCxnSpPr>
            <p:cNvPr id="76" name="Connecteur droit 75"/>
            <p:cNvCxnSpPr/>
            <p:nvPr/>
          </p:nvCxnSpPr>
          <p:spPr>
            <a:xfrm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rot="5400000" flipV="1">
              <a:off x="3263830" y="3951288"/>
              <a:ext cx="0" cy="264298"/>
            </a:xfrm>
            <a:prstGeom prst="line">
              <a:avLst/>
            </a:prstGeom>
            <a:ln w="57150">
              <a:solidFill>
                <a:srgbClr val="06A80A">
                  <a:alpha val="3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9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253" y="1772816"/>
            <a:ext cx="4697883" cy="47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33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0" y="44625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>
                <a:solidFill>
                  <a:srgbClr val="FFFF00"/>
                </a:solidFill>
              </a:rPr>
              <a:t>Geometria</a:t>
            </a:r>
            <a:r>
              <a:rPr lang="fr-FR" sz="2000" dirty="0">
                <a:solidFill>
                  <a:srgbClr val="FFFF00"/>
                </a:solidFill>
              </a:rPr>
              <a:t> of </a:t>
            </a:r>
            <a:r>
              <a:rPr lang="fr-FR" sz="2000" dirty="0" err="1">
                <a:solidFill>
                  <a:srgbClr val="FFFF00"/>
                </a:solidFill>
              </a:rPr>
              <a:t>wire</a:t>
            </a:r>
            <a:r>
              <a:rPr lang="fr-FR" sz="2000" dirty="0">
                <a:solidFill>
                  <a:srgbClr val="FFFF00"/>
                </a:solidFill>
              </a:rPr>
              <a:t>/</a:t>
            </a:r>
            <a:r>
              <a:rPr lang="fr-FR" sz="2000" dirty="0" err="1">
                <a:solidFill>
                  <a:srgbClr val="FFFF00"/>
                </a:solidFill>
              </a:rPr>
              <a:t>loops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err="1">
                <a:solidFill>
                  <a:srgbClr val="FFFF00"/>
                </a:solidFill>
              </a:rPr>
              <a:t>Gliding</a:t>
            </a:r>
            <a:r>
              <a:rPr lang="fr-FR" sz="2000" dirty="0">
                <a:solidFill>
                  <a:srgbClr val="FFFF00"/>
                </a:solidFill>
              </a:rPr>
              <a:t> =&gt; </a:t>
            </a:r>
            <a:r>
              <a:rPr lang="fr-FR" sz="2000" dirty="0" err="1">
                <a:solidFill>
                  <a:srgbClr val="FFFF00"/>
                </a:solidFill>
              </a:rPr>
              <a:t>energy</a:t>
            </a:r>
            <a:r>
              <a:rPr lang="fr-FR" sz="2000" dirty="0">
                <a:solidFill>
                  <a:srgbClr val="FFFF00"/>
                </a:solidFill>
              </a:rPr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468052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23698" y="4005064"/>
            <a:ext cx="2273631" cy="844731"/>
          </a:xfrm>
          <a:prstGeom prst="rect">
            <a:avLst/>
          </a:prstGeom>
          <a:noFill/>
          <a:ln>
            <a:solidFill>
              <a:srgbClr val="FF0000">
                <a:alpha val="5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t="47200" b="34938"/>
          <a:stretch/>
        </p:blipFill>
        <p:spPr bwMode="auto">
          <a:xfrm>
            <a:off x="323528" y="3049000"/>
            <a:ext cx="7755141" cy="28609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34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27984" y="116633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>
                <a:solidFill>
                  <a:srgbClr val="FFFF00"/>
                </a:solidFill>
              </a:rPr>
              <a:t>Geometria</a:t>
            </a:r>
            <a:r>
              <a:rPr lang="fr-FR" sz="2000" dirty="0">
                <a:solidFill>
                  <a:srgbClr val="FFFF00"/>
                </a:solidFill>
              </a:rPr>
              <a:t> of </a:t>
            </a:r>
            <a:r>
              <a:rPr lang="fr-FR" sz="2000" dirty="0" err="1">
                <a:solidFill>
                  <a:srgbClr val="FFFF00"/>
                </a:solidFill>
              </a:rPr>
              <a:t>wire</a:t>
            </a:r>
            <a:r>
              <a:rPr lang="fr-FR" sz="2000" dirty="0">
                <a:solidFill>
                  <a:srgbClr val="FFFF00"/>
                </a:solidFill>
              </a:rPr>
              <a:t>/</a:t>
            </a:r>
            <a:r>
              <a:rPr lang="fr-FR" sz="2000" dirty="0" err="1">
                <a:solidFill>
                  <a:srgbClr val="FFFF00"/>
                </a:solidFill>
              </a:rPr>
              <a:t>loops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err="1">
                <a:solidFill>
                  <a:srgbClr val="FFFF00"/>
                </a:solidFill>
              </a:rPr>
              <a:t>Gliding</a:t>
            </a:r>
            <a:r>
              <a:rPr lang="fr-FR" sz="2000" dirty="0">
                <a:solidFill>
                  <a:srgbClr val="FFFF00"/>
                </a:solidFill>
              </a:rPr>
              <a:t> =&gt; </a:t>
            </a:r>
            <a:r>
              <a:rPr lang="fr-FR" sz="2000" dirty="0" err="1">
                <a:solidFill>
                  <a:srgbClr val="FFFF00"/>
                </a:solidFill>
              </a:rPr>
              <a:t>energy</a:t>
            </a:r>
            <a:r>
              <a:rPr lang="fr-FR" sz="2000" dirty="0">
                <a:solidFill>
                  <a:srgbClr val="FFFF00"/>
                </a:solidFill>
              </a:rPr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468052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1027" name="Picture 3" descr="C:\Users\connessn\Desktop\TRAVAIL\02_RECHERCHE\06_These_Francois\Prog et img test traitement tricot\Tricot NiTi\Uniaxial\Images\Images_decoupe_sous_matlab\data_analysee\film_combine\gilm_combi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48059"/>
            <a:ext cx="8964875" cy="43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35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27984" y="116633"/>
            <a:ext cx="4824536" cy="144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>
                <a:solidFill>
                  <a:srgbClr val="FFFF00"/>
                </a:solidFill>
              </a:rPr>
              <a:t>Displacement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r>
              <a:rPr lang="fr-FR" sz="2000" dirty="0" smtClean="0">
                <a:solidFill>
                  <a:srgbClr val="FFFF00"/>
                </a:solidFill>
              </a:rPr>
              <a:t> / </a:t>
            </a:r>
            <a:r>
              <a:rPr lang="fr-FR" sz="2000" dirty="0" err="1" smtClean="0">
                <a:solidFill>
                  <a:srgbClr val="FFFF00"/>
                </a:solidFill>
              </a:rPr>
              <a:t>Strain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fields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dirty="0" err="1">
                <a:solidFill>
                  <a:srgbClr val="FFFF00"/>
                </a:solidFill>
              </a:rPr>
              <a:t>Geometria</a:t>
            </a:r>
            <a:r>
              <a:rPr lang="fr-FR" sz="2000" dirty="0">
                <a:solidFill>
                  <a:srgbClr val="FFFF00"/>
                </a:solidFill>
              </a:rPr>
              <a:t> of </a:t>
            </a:r>
            <a:r>
              <a:rPr lang="fr-FR" sz="2000" dirty="0" err="1">
                <a:solidFill>
                  <a:srgbClr val="FFFF00"/>
                </a:solidFill>
              </a:rPr>
              <a:t>wire</a:t>
            </a:r>
            <a:r>
              <a:rPr lang="fr-FR" sz="2000" dirty="0">
                <a:solidFill>
                  <a:srgbClr val="FFFF00"/>
                </a:solidFill>
              </a:rPr>
              <a:t>/</a:t>
            </a:r>
            <a:r>
              <a:rPr lang="fr-FR" sz="2000" dirty="0" err="1">
                <a:solidFill>
                  <a:srgbClr val="FFFF00"/>
                </a:solidFill>
              </a:rPr>
              <a:t>loops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err="1">
                <a:solidFill>
                  <a:srgbClr val="FFFF00"/>
                </a:solidFill>
              </a:rPr>
              <a:t>Gliding</a:t>
            </a:r>
            <a:r>
              <a:rPr lang="fr-FR" sz="2000" dirty="0">
                <a:solidFill>
                  <a:srgbClr val="FFFF00"/>
                </a:solidFill>
              </a:rPr>
              <a:t> =&gt; </a:t>
            </a:r>
            <a:r>
              <a:rPr lang="fr-FR" sz="2000" dirty="0" err="1">
                <a:solidFill>
                  <a:srgbClr val="FFFF00"/>
                </a:solidFill>
              </a:rPr>
              <a:t>energy</a:t>
            </a:r>
            <a:r>
              <a:rPr lang="fr-FR" sz="2000" dirty="0">
                <a:solidFill>
                  <a:srgbClr val="FFFF00"/>
                </a:solidFill>
              </a:rPr>
              <a:t> dissipation by friction</a:t>
            </a:r>
          </a:p>
          <a:p>
            <a:pPr lvl="2"/>
            <a:endParaRPr lang="en-US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468052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Data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fr-FR" sz="28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b) </a:t>
            </a:r>
            <a:r>
              <a:rPr lang="fr-FR" sz="28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Shape and </a:t>
            </a:r>
            <a:r>
              <a:rPr lang="fr-FR" sz="28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gliding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1026" name="Picture 2" descr="C:\Users\connessn\Desktop\TRAVAIL\02_RECHERCHE\06_These_Francois\Prog et img test traitement tricot\Tricot NiTi\Uniaxial\Images\Images_decoupe_sous_matlab\data_analysee\film_combine2\historique_longueur_analys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5098"/>
            <a:ext cx="9141070" cy="39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 marL="400050" lvl="1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I. DIC</a:t>
            </a:r>
          </a:p>
          <a:p>
            <a:pPr marL="400050" lvl="1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II. Data </a:t>
            </a:r>
            <a:r>
              <a:rPr lang="fr-FR" sz="3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Processing</a:t>
            </a: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400050" lvl="1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III. </a:t>
            </a:r>
            <a:r>
              <a:rPr lang="fr-FR" sz="3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Comparision</a:t>
            </a:r>
            <a:endParaRPr lang="fr-FR" sz="36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00050" lvl="1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IV. </a:t>
            </a:r>
            <a:r>
              <a:rPr lang="fr-FR" sz="3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Further</a:t>
            </a: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3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processing</a:t>
            </a:r>
            <a:endParaRPr lang="fr-FR" sz="36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fr-FR" sz="3600" dirty="0" smtClean="0"/>
              <a:t>Conclusion</a:t>
            </a:r>
            <a:endParaRPr lang="en-US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0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37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275856" y="332657"/>
            <a:ext cx="5544616" cy="172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 smtClean="0">
                <a:solidFill>
                  <a:srgbClr val="FFFF00"/>
                </a:solidFill>
              </a:rPr>
              <a:t>Displacement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fields</a:t>
            </a:r>
            <a:r>
              <a:rPr lang="fr-FR" sz="2400" dirty="0" smtClean="0">
                <a:solidFill>
                  <a:srgbClr val="FFFF00"/>
                </a:solidFill>
              </a:rPr>
              <a:t> / </a:t>
            </a:r>
            <a:r>
              <a:rPr lang="fr-FR" sz="2400" dirty="0" err="1" smtClean="0">
                <a:solidFill>
                  <a:srgbClr val="FFFF00"/>
                </a:solidFill>
              </a:rPr>
              <a:t>Strain</a:t>
            </a:r>
            <a:r>
              <a:rPr lang="fr-FR" sz="2400" dirty="0" smtClean="0">
                <a:solidFill>
                  <a:srgbClr val="FFFF00"/>
                </a:solidFill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</a:rPr>
              <a:t>fields</a:t>
            </a:r>
            <a:endParaRPr lang="fr-FR" sz="2400" dirty="0" smtClean="0">
              <a:solidFill>
                <a:srgbClr val="FFFF00"/>
              </a:solidFill>
            </a:endParaRPr>
          </a:p>
          <a:p>
            <a:r>
              <a:rPr lang="fr-FR" sz="2400" dirty="0" err="1" smtClean="0">
                <a:solidFill>
                  <a:srgbClr val="FFFF00"/>
                </a:solidFill>
              </a:rPr>
              <a:t>Geometria</a:t>
            </a:r>
            <a:r>
              <a:rPr lang="fr-FR" sz="2400" dirty="0" smtClean="0">
                <a:solidFill>
                  <a:srgbClr val="FFFF00"/>
                </a:solidFill>
              </a:rPr>
              <a:t> of </a:t>
            </a:r>
            <a:r>
              <a:rPr lang="fr-FR" sz="2400" dirty="0" err="1" smtClean="0">
                <a:solidFill>
                  <a:srgbClr val="FFFF00"/>
                </a:solidFill>
              </a:rPr>
              <a:t>wire</a:t>
            </a:r>
            <a:r>
              <a:rPr lang="fr-FR" sz="2400" dirty="0" smtClean="0">
                <a:solidFill>
                  <a:srgbClr val="FFFF00"/>
                </a:solidFill>
              </a:rPr>
              <a:t>/</a:t>
            </a:r>
            <a:r>
              <a:rPr lang="fr-FR" sz="2400" dirty="0" err="1" smtClean="0">
                <a:solidFill>
                  <a:srgbClr val="FFFF00"/>
                </a:solidFill>
              </a:rPr>
              <a:t>loops</a:t>
            </a:r>
            <a:endParaRPr lang="fr-FR" sz="2400" dirty="0" smtClean="0">
              <a:solidFill>
                <a:srgbClr val="FFFF00"/>
              </a:solidFill>
            </a:endParaRPr>
          </a:p>
          <a:p>
            <a:r>
              <a:rPr lang="fr-FR" sz="2400" dirty="0" err="1" smtClean="0">
                <a:solidFill>
                  <a:srgbClr val="FFFF00"/>
                </a:solidFill>
              </a:rPr>
              <a:t>Gliding</a:t>
            </a:r>
            <a:r>
              <a:rPr lang="fr-FR" sz="2400" dirty="0" smtClean="0">
                <a:solidFill>
                  <a:srgbClr val="FFFF00"/>
                </a:solidFill>
              </a:rPr>
              <a:t> =&gt; </a:t>
            </a:r>
            <a:r>
              <a:rPr lang="fr-FR" sz="2400" dirty="0" err="1" smtClean="0">
                <a:solidFill>
                  <a:srgbClr val="FFFF00"/>
                </a:solidFill>
              </a:rPr>
              <a:t>energy</a:t>
            </a:r>
            <a:r>
              <a:rPr lang="fr-FR" sz="2400" dirty="0" smtClean="0">
                <a:solidFill>
                  <a:srgbClr val="FFFF00"/>
                </a:solidFill>
              </a:rPr>
              <a:t> dissipation by friction</a:t>
            </a:r>
          </a:p>
          <a:p>
            <a:pPr lvl="2"/>
            <a:endParaRPr lang="en-US" sz="18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>
            <a:noAutofit/>
          </a:bodyPr>
          <a:lstStyle/>
          <a:p>
            <a:pPr marL="400050" lvl="1" rtl="0">
              <a:spcBef>
                <a:spcPct val="20000"/>
              </a:spcBef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Conclusion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2050" name="Picture 2" descr="C:\Users\connessn\Desktop\TRAVAIL\02_RECHERCHE\06_These_Francois\Prog et img test traitement tricot\Tricot NiTi\Uniaxial\Images\Images_decoupe_sous_matlab\data_analysee\film_segments\film_se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2400520" cy="41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connessn\Desktop\TRAVAIL\02_RECHERCHE\06_These_Francois\Prog et img test traitement tricot\Tricot NiTi\Uniaxial\Images\Images_decoupe_sous_matlab\data_analysee\film_combine\gilm_combine_tissu_seu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3240360" cy="39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107504" y="2060848"/>
            <a:ext cx="2755497" cy="4486159"/>
            <a:chOff x="5148064" y="1704603"/>
            <a:chExt cx="3000862" cy="4885632"/>
          </a:xfrm>
        </p:grpSpPr>
        <p:pic>
          <p:nvPicPr>
            <p:cNvPr id="10" name="Picture 3" descr="C:\Users\connessn\Desktop\TRAVAIL\02_RECHERCHE\06_These_Francois\Prog et img test traitement tricot\Tricot NiTi\images_uniaxial_VIC\film_Vic\cdg_Vic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351" y="1704603"/>
              <a:ext cx="2592288" cy="4483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148064" y="6220903"/>
              <a:ext cx="30008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prstClr val="white"/>
                  </a:solidFill>
                </a:rPr>
                <a:t>DIC (Vic 2009)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87913" y="6220903"/>
            <a:ext cx="300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</a:rPr>
              <a:t>Home made data </a:t>
            </a:r>
            <a:r>
              <a:rPr lang="fr-FR" dirty="0" err="1" smtClean="0">
                <a:solidFill>
                  <a:prstClr val="white"/>
                </a:solidFill>
              </a:rPr>
              <a:t>processing</a:t>
            </a:r>
            <a:r>
              <a:rPr lang="fr-FR" dirty="0">
                <a:solidFill>
                  <a:prstClr val="white"/>
                </a:solidFill>
              </a:rPr>
              <a:t/>
            </a:r>
            <a:br>
              <a:rPr lang="fr-FR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29172" y="6167045"/>
            <a:ext cx="651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432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914400"/>
          </a:xfrm>
        </p:spPr>
        <p:txBody>
          <a:bodyPr/>
          <a:lstStyle/>
          <a:p>
            <a:pPr algn="ctr"/>
            <a:r>
              <a:rPr lang="fr-FR" smtClean="0"/>
              <a:t>The End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1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9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747" y="188640"/>
            <a:ext cx="8229600" cy="914400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en-GB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>
          <a:xfrm>
            <a:off x="457200" y="6500367"/>
            <a:ext cx="2133600" cy="365125"/>
          </a:xfrm>
        </p:spPr>
        <p:txBody>
          <a:bodyPr/>
          <a:lstStyle/>
          <a:p>
            <a:fld id="{34CB5854-4B23-458B-8DAC-8CBAAFFBB34D}" type="datetime1">
              <a:rPr lang="en-GB" smtClean="0"/>
              <a:t>09/03/2016</a:t>
            </a:fld>
            <a:endParaRPr lang="en-GB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6553200" y="6500367"/>
            <a:ext cx="2133600" cy="365125"/>
          </a:xfrm>
        </p:spPr>
        <p:txBody>
          <a:bodyPr/>
          <a:lstStyle/>
          <a:p>
            <a:fld id="{73FD5E45-3E57-4695-9A35-A50917D7B97A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2" descr="H:\DCIM\101___05\IMG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424" y="1998451"/>
            <a:ext cx="4443815" cy="43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/>
          <p:cNvGrpSpPr/>
          <p:nvPr/>
        </p:nvGrpSpPr>
        <p:grpSpPr>
          <a:xfrm>
            <a:off x="4139950" y="4548441"/>
            <a:ext cx="2524939" cy="1412827"/>
            <a:chOff x="3491880" y="4404426"/>
            <a:chExt cx="2524938" cy="1412827"/>
          </a:xfrm>
        </p:grpSpPr>
        <p:cxnSp>
          <p:nvCxnSpPr>
            <p:cNvPr id="19" name="Connecteur droit avec flèche 18"/>
            <p:cNvCxnSpPr/>
            <p:nvPr/>
          </p:nvCxnSpPr>
          <p:spPr bwMode="auto">
            <a:xfrm>
              <a:off x="3491880" y="4500495"/>
              <a:ext cx="2524938" cy="122068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 bwMode="auto">
            <a:xfrm flipH="1">
              <a:off x="4134604" y="4404426"/>
              <a:ext cx="964683" cy="1412827"/>
            </a:xfrm>
            <a:prstGeom prst="straightConnector1">
              <a:avLst/>
            </a:prstGeom>
            <a:ln w="762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827584" y="2366716"/>
            <a:ext cx="4824534" cy="2181724"/>
            <a:chOff x="179512" y="2222702"/>
            <a:chExt cx="4824533" cy="2181724"/>
          </a:xfrm>
        </p:grpSpPr>
        <p:cxnSp>
          <p:nvCxnSpPr>
            <p:cNvPr id="35" name="Connecteur droit avec flèche 34"/>
            <p:cNvCxnSpPr/>
            <p:nvPr/>
          </p:nvCxnSpPr>
          <p:spPr>
            <a:xfrm>
              <a:off x="1955664" y="2734654"/>
              <a:ext cx="3048381" cy="141625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1955664" y="2734654"/>
              <a:ext cx="1977440" cy="166977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179512" y="2222702"/>
              <a:ext cx="2080688" cy="646331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en-US" dirty="0" smtClean="0"/>
                <a:t>Grips and </a:t>
              </a:r>
            </a:p>
            <a:p>
              <a:r>
                <a:rPr lang="en-US" dirty="0" smtClean="0"/>
                <a:t>Force transducer</a:t>
              </a:r>
              <a:endParaRPr lang="en-US" i="1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108850" y="1332040"/>
            <a:ext cx="3127850" cy="1399509"/>
            <a:chOff x="4541548" y="1381419"/>
            <a:chExt cx="3127850" cy="1399509"/>
          </a:xfrm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4541548" y="1771076"/>
              <a:ext cx="1614628" cy="100985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6097587" y="1381419"/>
              <a:ext cx="1571811" cy="369332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r>
                <a:rPr lang="en-US" dirty="0" smtClean="0"/>
                <a:t>Camera</a:t>
              </a:r>
              <a:endParaRPr lang="en-US" i="1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07504" y="1052736"/>
            <a:ext cx="277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Biaxial</a:t>
            </a:r>
            <a:r>
              <a:rPr lang="fr-FR" sz="3600" dirty="0" smtClean="0"/>
              <a:t> </a:t>
            </a:r>
            <a:r>
              <a:rPr lang="fr-FR" sz="3600" dirty="0" err="1" smtClean="0"/>
              <a:t>testing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78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273" y="625376"/>
            <a:ext cx="3394720" cy="1430288"/>
          </a:xfrm>
        </p:spPr>
        <p:txBody>
          <a:bodyPr>
            <a:normAutofit/>
          </a:bodyPr>
          <a:lstStyle/>
          <a:p>
            <a:r>
              <a:rPr lang="fr-FR" dirty="0" smtClean="0"/>
              <a:t>Friction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40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443731" y="3369698"/>
            <a:ext cx="353280" cy="35328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3606" y="3750550"/>
            <a:ext cx="4978517" cy="294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e 25"/>
          <p:cNvGrpSpPr/>
          <p:nvPr/>
        </p:nvGrpSpPr>
        <p:grpSpPr>
          <a:xfrm>
            <a:off x="323530" y="3119401"/>
            <a:ext cx="356045" cy="1548020"/>
            <a:chOff x="395536" y="2095128"/>
            <a:chExt cx="435429" cy="1893168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830965" y="2247528"/>
              <a:ext cx="0" cy="17407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e 23"/>
            <p:cNvGrpSpPr/>
            <p:nvPr/>
          </p:nvGrpSpPr>
          <p:grpSpPr>
            <a:xfrm>
              <a:off x="395536" y="2095128"/>
              <a:ext cx="435429" cy="1731640"/>
              <a:chOff x="4825752" y="5445224"/>
              <a:chExt cx="435429" cy="1731640"/>
            </a:xfrm>
          </p:grpSpPr>
          <p:cxnSp>
            <p:nvCxnSpPr>
              <p:cNvPr id="12" name="Connecteur droit 11"/>
              <p:cNvCxnSpPr/>
              <p:nvPr/>
            </p:nvCxnSpPr>
            <p:spPr>
              <a:xfrm>
                <a:off x="4825752" y="5445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4825752" y="5597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4825752" y="5750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4825752" y="5902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4825752" y="6054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4825752" y="6207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4825752" y="6359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4825752" y="6512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4825752" y="6664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4825752" y="6816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e 26"/>
          <p:cNvGrpSpPr/>
          <p:nvPr/>
        </p:nvGrpSpPr>
        <p:grpSpPr>
          <a:xfrm flipH="1">
            <a:off x="5652121" y="3134930"/>
            <a:ext cx="409396" cy="1548020"/>
            <a:chOff x="395536" y="2095128"/>
            <a:chExt cx="435429" cy="1893168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830965" y="2247528"/>
              <a:ext cx="0" cy="17407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e 28"/>
            <p:cNvGrpSpPr/>
            <p:nvPr/>
          </p:nvGrpSpPr>
          <p:grpSpPr>
            <a:xfrm>
              <a:off x="395536" y="2095128"/>
              <a:ext cx="435429" cy="1731640"/>
              <a:chOff x="4825752" y="5445224"/>
              <a:chExt cx="435429" cy="1731640"/>
            </a:xfrm>
          </p:grpSpPr>
          <p:cxnSp>
            <p:nvCxnSpPr>
              <p:cNvPr id="30" name="Connecteur droit 29"/>
              <p:cNvCxnSpPr/>
              <p:nvPr/>
            </p:nvCxnSpPr>
            <p:spPr>
              <a:xfrm>
                <a:off x="4825752" y="5445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4825752" y="5597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>
                <a:off x="4825752" y="5750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4825752" y="5902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4825752" y="6054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4825752" y="6207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4825752" y="6359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4825752" y="6512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4825752" y="6664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4825752" y="6816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Groupe 60"/>
          <p:cNvGrpSpPr/>
          <p:nvPr/>
        </p:nvGrpSpPr>
        <p:grpSpPr>
          <a:xfrm>
            <a:off x="2784183" y="2135482"/>
            <a:ext cx="1648643" cy="1589762"/>
            <a:chOff x="3552754" y="2027434"/>
            <a:chExt cx="2016224" cy="1944216"/>
          </a:xfrm>
        </p:grpSpPr>
        <p:sp>
          <p:nvSpPr>
            <p:cNvPr id="40" name="Triangle isocèle 39"/>
            <p:cNvSpPr/>
            <p:nvPr/>
          </p:nvSpPr>
          <p:spPr>
            <a:xfrm flipV="1">
              <a:off x="3552754" y="2027434"/>
              <a:ext cx="2016224" cy="1944216"/>
            </a:xfrm>
            <a:prstGeom prst="triangle">
              <a:avLst/>
            </a:prstGeom>
            <a:solidFill>
              <a:srgbClr val="1697EE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>
              <a:off x="3714667" y="2323421"/>
              <a:ext cx="860714" cy="164545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necteur droit avec flèche 45"/>
          <p:cNvCxnSpPr/>
          <p:nvPr/>
        </p:nvCxnSpPr>
        <p:spPr>
          <a:xfrm flipH="1" flipV="1">
            <a:off x="3620375" y="3546341"/>
            <a:ext cx="10791" cy="1371676"/>
          </a:xfrm>
          <a:prstGeom prst="straightConnector1">
            <a:avLst/>
          </a:prstGeom>
          <a:ln w="57150">
            <a:solidFill>
              <a:srgbClr val="06A80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H="1">
            <a:off x="3631163" y="3546338"/>
            <a:ext cx="703795" cy="0"/>
          </a:xfrm>
          <a:prstGeom prst="straightConnector1">
            <a:avLst/>
          </a:prstGeom>
          <a:ln w="57150">
            <a:solidFill>
              <a:srgbClr val="06A80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/>
          <p:cNvGrpSpPr/>
          <p:nvPr/>
        </p:nvGrpSpPr>
        <p:grpSpPr>
          <a:xfrm>
            <a:off x="3631163" y="3153176"/>
            <a:ext cx="833827" cy="2080278"/>
            <a:chOff x="4560866" y="3350083"/>
            <a:chExt cx="1008112" cy="2515098"/>
          </a:xfrm>
        </p:grpSpPr>
        <p:cxnSp>
          <p:nvCxnSpPr>
            <p:cNvPr id="50" name="Connecteur droit avec flèche 49"/>
            <p:cNvCxnSpPr/>
            <p:nvPr/>
          </p:nvCxnSpPr>
          <p:spPr>
            <a:xfrm>
              <a:off x="4588577" y="3784903"/>
              <a:ext cx="860714" cy="1645458"/>
            </a:xfrm>
            <a:prstGeom prst="straightConnector1">
              <a:avLst/>
            </a:prstGeom>
            <a:ln w="57150">
              <a:solidFill>
                <a:srgbClr val="06A80A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4560866" y="5430361"/>
              <a:ext cx="1008112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5449291" y="3350083"/>
              <a:ext cx="0" cy="2515098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5475051" y="988443"/>
            <a:ext cx="3391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/>
              <a:t>Idée : Solide soumis à deux efforts</a:t>
            </a:r>
            <a:endParaRPr lang="en-US"/>
          </a:p>
        </p:txBody>
      </p:sp>
      <p:grpSp>
        <p:nvGrpSpPr>
          <p:cNvPr id="70" name="Groupe 69"/>
          <p:cNvGrpSpPr/>
          <p:nvPr/>
        </p:nvGrpSpPr>
        <p:grpSpPr>
          <a:xfrm>
            <a:off x="6444211" y="1523883"/>
            <a:ext cx="2542387" cy="4785439"/>
            <a:chOff x="3225143" y="3241454"/>
            <a:chExt cx="2542387" cy="4785439"/>
          </a:xfrm>
        </p:grpSpPr>
        <p:grpSp>
          <p:nvGrpSpPr>
            <p:cNvPr id="67" name="Groupe 66"/>
            <p:cNvGrpSpPr/>
            <p:nvPr/>
          </p:nvGrpSpPr>
          <p:grpSpPr>
            <a:xfrm rot="19918073">
              <a:off x="4278688" y="4493316"/>
              <a:ext cx="395630" cy="2170433"/>
              <a:chOff x="6988765" y="3397826"/>
              <a:chExt cx="860714" cy="4721887"/>
            </a:xfrm>
          </p:grpSpPr>
          <p:sp>
            <p:nvSpPr>
              <p:cNvPr id="64" name="Ellipse 63"/>
              <p:cNvSpPr/>
              <p:nvPr/>
            </p:nvSpPr>
            <p:spPr>
              <a:xfrm>
                <a:off x="7203098" y="3734381"/>
                <a:ext cx="432048" cy="432048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988765" y="3397826"/>
                <a:ext cx="860714" cy="4721887"/>
              </a:xfrm>
              <a:prstGeom prst="rect">
                <a:avLst/>
              </a:prstGeom>
              <a:solidFill>
                <a:schemeClr val="accent1"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7273825" y="7605464"/>
                <a:ext cx="290594" cy="2905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Connecteur droit avec flèche 67"/>
            <p:cNvCxnSpPr/>
            <p:nvPr/>
          </p:nvCxnSpPr>
          <p:spPr>
            <a:xfrm>
              <a:off x="3225143" y="3241454"/>
              <a:ext cx="860714" cy="164545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4906816" y="6381435"/>
              <a:ext cx="860714" cy="1645458"/>
            </a:xfrm>
            <a:prstGeom prst="straightConnector1">
              <a:avLst/>
            </a:prstGeom>
            <a:ln w="57150">
              <a:solidFill>
                <a:srgbClr val="06A80A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102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Connecteur droit avec flèche 50"/>
          <p:cNvCxnSpPr/>
          <p:nvPr/>
        </p:nvCxnSpPr>
        <p:spPr>
          <a:xfrm flipH="1" flipV="1">
            <a:off x="4940098" y="3876151"/>
            <a:ext cx="13197" cy="1677505"/>
          </a:xfrm>
          <a:prstGeom prst="straightConnector1">
            <a:avLst/>
          </a:prstGeom>
          <a:ln w="57150">
            <a:solidFill>
              <a:srgbClr val="06A80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41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58957" y="2443881"/>
            <a:ext cx="7488832" cy="36004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e 25"/>
          <p:cNvGrpSpPr/>
          <p:nvPr/>
        </p:nvGrpSpPr>
        <p:grpSpPr>
          <a:xfrm>
            <a:off x="323530" y="1654259"/>
            <a:ext cx="435429" cy="1893168"/>
            <a:chOff x="395536" y="2095128"/>
            <a:chExt cx="435429" cy="1893168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830965" y="2247528"/>
              <a:ext cx="0" cy="17407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e 23"/>
            <p:cNvGrpSpPr/>
            <p:nvPr/>
          </p:nvGrpSpPr>
          <p:grpSpPr>
            <a:xfrm>
              <a:off x="395536" y="2095128"/>
              <a:ext cx="435429" cy="1731640"/>
              <a:chOff x="4825752" y="5445224"/>
              <a:chExt cx="435429" cy="1731640"/>
            </a:xfrm>
          </p:grpSpPr>
          <p:cxnSp>
            <p:nvCxnSpPr>
              <p:cNvPr id="12" name="Connecteur droit 11"/>
              <p:cNvCxnSpPr/>
              <p:nvPr/>
            </p:nvCxnSpPr>
            <p:spPr>
              <a:xfrm>
                <a:off x="4825752" y="5445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4825752" y="5597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4825752" y="5750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4825752" y="5902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4825752" y="6054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>
                <a:off x="4825752" y="6207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4825752" y="6359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4825752" y="6512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4825752" y="6664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4825752" y="6816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e 26"/>
          <p:cNvGrpSpPr/>
          <p:nvPr/>
        </p:nvGrpSpPr>
        <p:grpSpPr>
          <a:xfrm flipH="1">
            <a:off x="8247789" y="1677316"/>
            <a:ext cx="500675" cy="1893168"/>
            <a:chOff x="395536" y="2095128"/>
            <a:chExt cx="435429" cy="1893168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830965" y="2247528"/>
              <a:ext cx="0" cy="17407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e 28"/>
            <p:cNvGrpSpPr/>
            <p:nvPr/>
          </p:nvGrpSpPr>
          <p:grpSpPr>
            <a:xfrm>
              <a:off x="395536" y="2095128"/>
              <a:ext cx="435429" cy="1731640"/>
              <a:chOff x="4825752" y="5445224"/>
              <a:chExt cx="435429" cy="1731640"/>
            </a:xfrm>
          </p:grpSpPr>
          <p:cxnSp>
            <p:nvCxnSpPr>
              <p:cNvPr id="30" name="Connecteur droit 29"/>
              <p:cNvCxnSpPr/>
              <p:nvPr/>
            </p:nvCxnSpPr>
            <p:spPr>
              <a:xfrm>
                <a:off x="4825752" y="5445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4825752" y="5597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>
                <a:off x="4825752" y="5750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4825752" y="5902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>
                <a:off x="4825752" y="6054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4825752" y="62072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4825752" y="63596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4825752" y="65120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4825752" y="66644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4825752" y="6816824"/>
                <a:ext cx="435429" cy="36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Connecteur droit avec flèche 47"/>
          <p:cNvCxnSpPr/>
          <p:nvPr/>
        </p:nvCxnSpPr>
        <p:spPr>
          <a:xfrm flipH="1">
            <a:off x="4954130" y="3912751"/>
            <a:ext cx="860713" cy="0"/>
          </a:xfrm>
          <a:prstGeom prst="straightConnector1">
            <a:avLst/>
          </a:prstGeom>
          <a:ln w="57150">
            <a:solidFill>
              <a:srgbClr val="06A80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/>
          <p:cNvGrpSpPr/>
          <p:nvPr/>
        </p:nvGrpSpPr>
        <p:grpSpPr>
          <a:xfrm>
            <a:off x="4941227" y="3457353"/>
            <a:ext cx="1008112" cy="2515098"/>
            <a:chOff x="4560866" y="3350083"/>
            <a:chExt cx="1008112" cy="2515098"/>
          </a:xfrm>
        </p:grpSpPr>
        <p:cxnSp>
          <p:nvCxnSpPr>
            <p:cNvPr id="50" name="Connecteur droit avec flèche 49"/>
            <p:cNvCxnSpPr/>
            <p:nvPr/>
          </p:nvCxnSpPr>
          <p:spPr>
            <a:xfrm>
              <a:off x="4588577" y="3784903"/>
              <a:ext cx="860714" cy="1645458"/>
            </a:xfrm>
            <a:prstGeom prst="straightConnector1">
              <a:avLst/>
            </a:prstGeom>
            <a:ln w="57150">
              <a:solidFill>
                <a:srgbClr val="06A80A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4560866" y="5430361"/>
              <a:ext cx="1008112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5449291" y="3350083"/>
              <a:ext cx="0" cy="2515098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 rot="20451861">
            <a:off x="4523772" y="1544070"/>
            <a:ext cx="860715" cy="4721887"/>
            <a:chOff x="4462508" y="1641559"/>
            <a:chExt cx="860714" cy="4721887"/>
          </a:xfrm>
        </p:grpSpPr>
        <p:sp>
          <p:nvSpPr>
            <p:cNvPr id="8" name="Ellipse 7"/>
            <p:cNvSpPr/>
            <p:nvPr/>
          </p:nvSpPr>
          <p:spPr>
            <a:xfrm>
              <a:off x="4676841" y="1978114"/>
              <a:ext cx="432048" cy="432048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462508" y="1641559"/>
              <a:ext cx="860714" cy="4721887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lipse 6"/>
            <p:cNvSpPr/>
            <p:nvPr/>
          </p:nvSpPr>
          <p:spPr>
            <a:xfrm>
              <a:off x="4747568" y="3857205"/>
              <a:ext cx="290594" cy="2905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Connecteur droit avec flèche 40"/>
          <p:cNvCxnSpPr/>
          <p:nvPr/>
        </p:nvCxnSpPr>
        <p:spPr>
          <a:xfrm>
            <a:off x="3502026" y="764704"/>
            <a:ext cx="860715" cy="1645458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67451" y="3719128"/>
            <a:ext cx="1793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/>
              <a:t>Centre de gravité</a:t>
            </a:r>
          </a:p>
          <a:p>
            <a:pPr algn="ctr"/>
            <a:r>
              <a:rPr lang="fr-FR" smtClean="0"/>
              <a:t>Poids mg</a:t>
            </a:r>
            <a:endParaRPr lang="en-US"/>
          </a:p>
        </p:txBody>
      </p:sp>
      <p:cxnSp>
        <p:nvCxnSpPr>
          <p:cNvPr id="47" name="Connecteur droit avec flèche 46"/>
          <p:cNvCxnSpPr/>
          <p:nvPr/>
        </p:nvCxnSpPr>
        <p:spPr>
          <a:xfrm flipH="1" flipV="1">
            <a:off x="4941228" y="3876150"/>
            <a:ext cx="10935" cy="681854"/>
          </a:xfrm>
          <a:prstGeom prst="straightConnector1">
            <a:avLst/>
          </a:prstGeom>
          <a:ln w="5715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riangle isocèle 56"/>
          <p:cNvSpPr/>
          <p:nvPr/>
        </p:nvSpPr>
        <p:spPr>
          <a:xfrm flipV="1">
            <a:off x="3354627" y="465946"/>
            <a:ext cx="2016224" cy="1944216"/>
          </a:xfrm>
          <a:prstGeom prst="triangle">
            <a:avLst/>
          </a:prstGeom>
          <a:solidFill>
            <a:srgbClr val="1697EE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0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42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323531" y="465948"/>
            <a:ext cx="5448791" cy="3751130"/>
            <a:chOff x="323529" y="465946"/>
            <a:chExt cx="8424935" cy="5800010"/>
          </a:xfrm>
        </p:grpSpPr>
        <p:cxnSp>
          <p:nvCxnSpPr>
            <p:cNvPr id="51" name="Connecteur droit avec flèche 50"/>
            <p:cNvCxnSpPr/>
            <p:nvPr/>
          </p:nvCxnSpPr>
          <p:spPr>
            <a:xfrm flipH="1" flipV="1">
              <a:off x="4940095" y="3876150"/>
              <a:ext cx="13197" cy="1677505"/>
            </a:xfrm>
            <a:prstGeom prst="straightConnector1">
              <a:avLst/>
            </a:prstGeom>
            <a:ln w="57150">
              <a:solidFill>
                <a:srgbClr val="06A80A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758958" y="2443879"/>
              <a:ext cx="7488831" cy="36004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323529" y="1654259"/>
              <a:ext cx="435429" cy="1893168"/>
              <a:chOff x="395536" y="2095128"/>
              <a:chExt cx="435429" cy="1893168"/>
            </a:xfrm>
          </p:grpSpPr>
          <p:cxnSp>
            <p:nvCxnSpPr>
              <p:cNvPr id="11" name="Connecteur droit 10"/>
              <p:cNvCxnSpPr/>
              <p:nvPr/>
            </p:nvCxnSpPr>
            <p:spPr>
              <a:xfrm>
                <a:off x="830965" y="2247528"/>
                <a:ext cx="0" cy="174076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e 23"/>
              <p:cNvGrpSpPr/>
              <p:nvPr/>
            </p:nvGrpSpPr>
            <p:grpSpPr>
              <a:xfrm>
                <a:off x="395536" y="2095128"/>
                <a:ext cx="435429" cy="1731640"/>
                <a:chOff x="4825752" y="5445224"/>
                <a:chExt cx="435429" cy="1731640"/>
              </a:xfrm>
            </p:grpSpPr>
            <p:cxnSp>
              <p:nvCxnSpPr>
                <p:cNvPr id="12" name="Connecteur droit 11"/>
                <p:cNvCxnSpPr/>
                <p:nvPr/>
              </p:nvCxnSpPr>
              <p:spPr>
                <a:xfrm>
                  <a:off x="4825752" y="54452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/>
                <p:cNvCxnSpPr/>
                <p:nvPr/>
              </p:nvCxnSpPr>
              <p:spPr>
                <a:xfrm>
                  <a:off x="4825752" y="55976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5"/>
                <p:cNvCxnSpPr/>
                <p:nvPr/>
              </p:nvCxnSpPr>
              <p:spPr>
                <a:xfrm>
                  <a:off x="4825752" y="57500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/>
                <p:cNvCxnSpPr/>
                <p:nvPr/>
              </p:nvCxnSpPr>
              <p:spPr>
                <a:xfrm>
                  <a:off x="4825752" y="59024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/>
                <p:cNvCxnSpPr/>
                <p:nvPr/>
              </p:nvCxnSpPr>
              <p:spPr>
                <a:xfrm>
                  <a:off x="4825752" y="60548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18"/>
                <p:cNvCxnSpPr/>
                <p:nvPr/>
              </p:nvCxnSpPr>
              <p:spPr>
                <a:xfrm>
                  <a:off x="4825752" y="62072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/>
                <p:cNvCxnSpPr/>
                <p:nvPr/>
              </p:nvCxnSpPr>
              <p:spPr>
                <a:xfrm>
                  <a:off x="4825752" y="63596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/>
                <p:cNvCxnSpPr/>
                <p:nvPr/>
              </p:nvCxnSpPr>
              <p:spPr>
                <a:xfrm>
                  <a:off x="4825752" y="65120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/>
                <p:cNvCxnSpPr/>
                <p:nvPr/>
              </p:nvCxnSpPr>
              <p:spPr>
                <a:xfrm>
                  <a:off x="4825752" y="66644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/>
                <p:cNvCxnSpPr/>
                <p:nvPr/>
              </p:nvCxnSpPr>
              <p:spPr>
                <a:xfrm>
                  <a:off x="4825752" y="68168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e 26"/>
            <p:cNvGrpSpPr/>
            <p:nvPr/>
          </p:nvGrpSpPr>
          <p:grpSpPr>
            <a:xfrm flipH="1">
              <a:off x="8247790" y="1677316"/>
              <a:ext cx="500674" cy="1893168"/>
              <a:chOff x="395536" y="2095128"/>
              <a:chExt cx="435429" cy="1893168"/>
            </a:xfrm>
          </p:grpSpPr>
          <p:cxnSp>
            <p:nvCxnSpPr>
              <p:cNvPr id="28" name="Connecteur droit 27"/>
              <p:cNvCxnSpPr/>
              <p:nvPr/>
            </p:nvCxnSpPr>
            <p:spPr>
              <a:xfrm>
                <a:off x="830965" y="2247528"/>
                <a:ext cx="0" cy="174076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e 28"/>
              <p:cNvGrpSpPr/>
              <p:nvPr/>
            </p:nvGrpSpPr>
            <p:grpSpPr>
              <a:xfrm>
                <a:off x="395536" y="2095128"/>
                <a:ext cx="435429" cy="1731640"/>
                <a:chOff x="4825752" y="5445224"/>
                <a:chExt cx="435429" cy="1731640"/>
              </a:xfrm>
            </p:grpSpPr>
            <p:cxnSp>
              <p:nvCxnSpPr>
                <p:cNvPr id="30" name="Connecteur droit 29"/>
                <p:cNvCxnSpPr/>
                <p:nvPr/>
              </p:nvCxnSpPr>
              <p:spPr>
                <a:xfrm>
                  <a:off x="4825752" y="54452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/>
                <p:cNvCxnSpPr/>
                <p:nvPr/>
              </p:nvCxnSpPr>
              <p:spPr>
                <a:xfrm>
                  <a:off x="4825752" y="55976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/>
                <p:cNvCxnSpPr/>
                <p:nvPr/>
              </p:nvCxnSpPr>
              <p:spPr>
                <a:xfrm>
                  <a:off x="4825752" y="57500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>
                  <a:off x="4825752" y="59024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/>
                <p:nvPr/>
              </p:nvCxnSpPr>
              <p:spPr>
                <a:xfrm>
                  <a:off x="4825752" y="60548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>
                  <a:off x="4825752" y="62072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/>
                <p:nvPr/>
              </p:nvCxnSpPr>
              <p:spPr>
                <a:xfrm>
                  <a:off x="4825752" y="63596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>
                  <a:off x="4825752" y="65120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>
                <a:xfrm>
                  <a:off x="4825752" y="66644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>
                  <a:off x="4825752" y="6816824"/>
                  <a:ext cx="435429" cy="3600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8" name="Connecteur droit avec flèche 47"/>
            <p:cNvCxnSpPr/>
            <p:nvPr/>
          </p:nvCxnSpPr>
          <p:spPr>
            <a:xfrm flipH="1">
              <a:off x="4954130" y="3912752"/>
              <a:ext cx="860712" cy="0"/>
            </a:xfrm>
            <a:prstGeom prst="straightConnector1">
              <a:avLst/>
            </a:prstGeom>
            <a:ln w="57150">
              <a:solidFill>
                <a:srgbClr val="06A80A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e 59"/>
            <p:cNvGrpSpPr/>
            <p:nvPr/>
          </p:nvGrpSpPr>
          <p:grpSpPr>
            <a:xfrm>
              <a:off x="4941227" y="3457353"/>
              <a:ext cx="1008112" cy="2515098"/>
              <a:chOff x="4560866" y="3350083"/>
              <a:chExt cx="1008112" cy="2515098"/>
            </a:xfrm>
          </p:grpSpPr>
          <p:cxnSp>
            <p:nvCxnSpPr>
              <p:cNvPr id="50" name="Connecteur droit avec flèche 49"/>
              <p:cNvCxnSpPr/>
              <p:nvPr/>
            </p:nvCxnSpPr>
            <p:spPr>
              <a:xfrm>
                <a:off x="4588577" y="3784903"/>
                <a:ext cx="860714" cy="1645458"/>
              </a:xfrm>
              <a:prstGeom prst="straightConnector1">
                <a:avLst/>
              </a:prstGeom>
              <a:ln w="57150">
                <a:solidFill>
                  <a:srgbClr val="06A80A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4560866" y="5430361"/>
                <a:ext cx="1008112" cy="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flipV="1">
                <a:off x="5449291" y="3350083"/>
                <a:ext cx="0" cy="2515098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 9"/>
            <p:cNvGrpSpPr/>
            <p:nvPr/>
          </p:nvGrpSpPr>
          <p:grpSpPr>
            <a:xfrm rot="20451861">
              <a:off x="4523772" y="1544069"/>
              <a:ext cx="860714" cy="4721887"/>
              <a:chOff x="4462508" y="1641559"/>
              <a:chExt cx="860714" cy="4721887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4676841" y="1978114"/>
                <a:ext cx="432048" cy="432048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462508" y="1641559"/>
                <a:ext cx="860714" cy="4721887"/>
              </a:xfrm>
              <a:prstGeom prst="rect">
                <a:avLst/>
              </a:prstGeom>
              <a:solidFill>
                <a:schemeClr val="accent1"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4747568" y="3857205"/>
                <a:ext cx="290594" cy="2905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Connecteur droit avec flèche 40"/>
            <p:cNvCxnSpPr/>
            <p:nvPr/>
          </p:nvCxnSpPr>
          <p:spPr>
            <a:xfrm>
              <a:off x="3502024" y="764703"/>
              <a:ext cx="860714" cy="164545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505166" y="3719127"/>
              <a:ext cx="2773716" cy="9993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mtClean="0"/>
                <a:t>Centre de gravité</a:t>
              </a:r>
            </a:p>
            <a:p>
              <a:pPr algn="ctr"/>
              <a:r>
                <a:rPr lang="fr-FR" smtClean="0"/>
                <a:t>Poids mg</a:t>
              </a:r>
              <a:endParaRPr lang="en-US"/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H="1" flipV="1">
              <a:off x="4941227" y="3876150"/>
              <a:ext cx="10935" cy="681854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riangle isocèle 56"/>
            <p:cNvSpPr/>
            <p:nvPr/>
          </p:nvSpPr>
          <p:spPr>
            <a:xfrm flipV="1">
              <a:off x="3354626" y="465946"/>
              <a:ext cx="2016224" cy="1944216"/>
            </a:xfrm>
            <a:prstGeom prst="triangle">
              <a:avLst/>
            </a:prstGeom>
            <a:solidFill>
              <a:srgbClr val="1697EE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2799" y="1234484"/>
            <a:ext cx="2220687" cy="410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Connecteur droit 51"/>
          <p:cNvCxnSpPr/>
          <p:nvPr/>
        </p:nvCxnSpPr>
        <p:spPr>
          <a:xfrm>
            <a:off x="6948264" y="3501009"/>
            <a:ext cx="0" cy="30768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orme libre 43"/>
          <p:cNvSpPr/>
          <p:nvPr/>
        </p:nvSpPr>
        <p:spPr>
          <a:xfrm rot="20349644">
            <a:off x="7243847" y="4475348"/>
            <a:ext cx="92761" cy="196378"/>
          </a:xfrm>
          <a:custGeom>
            <a:avLst/>
            <a:gdLst>
              <a:gd name="connsiteX0" fmla="*/ 177 w 190677"/>
              <a:gd name="connsiteY0" fmla="*/ 0 h 214875"/>
              <a:gd name="connsiteX1" fmla="*/ 30657 w 190677"/>
              <a:gd name="connsiteY1" fmla="*/ 190500 h 214875"/>
              <a:gd name="connsiteX2" fmla="*/ 190677 w 190677"/>
              <a:gd name="connsiteY2" fmla="*/ 205740 h 214875"/>
              <a:gd name="connsiteX0" fmla="*/ 21 w 102070"/>
              <a:gd name="connsiteY0" fmla="*/ 0 h 215164"/>
              <a:gd name="connsiteX1" fmla="*/ 30501 w 102070"/>
              <a:gd name="connsiteY1" fmla="*/ 190500 h 215164"/>
              <a:gd name="connsiteX2" fmla="*/ 102071 w 102070"/>
              <a:gd name="connsiteY2" fmla="*/ 206208 h 215164"/>
              <a:gd name="connsiteX0" fmla="*/ 21 w 102071"/>
              <a:gd name="connsiteY0" fmla="*/ 0 h 214451"/>
              <a:gd name="connsiteX1" fmla="*/ 30501 w 102071"/>
              <a:gd name="connsiteY1" fmla="*/ 190500 h 214451"/>
              <a:gd name="connsiteX2" fmla="*/ 102071 w 102071"/>
              <a:gd name="connsiteY2" fmla="*/ 206208 h 214451"/>
              <a:gd name="connsiteX0" fmla="*/ 1602 w 103652"/>
              <a:gd name="connsiteY0" fmla="*/ 0 h 207226"/>
              <a:gd name="connsiteX1" fmla="*/ 11818 w 103652"/>
              <a:gd name="connsiteY1" fmla="*/ 135093 h 207226"/>
              <a:gd name="connsiteX2" fmla="*/ 103652 w 103652"/>
              <a:gd name="connsiteY2" fmla="*/ 206208 h 207226"/>
              <a:gd name="connsiteX0" fmla="*/ 1602 w 103652"/>
              <a:gd name="connsiteY0" fmla="*/ 0 h 206208"/>
              <a:gd name="connsiteX1" fmla="*/ 11818 w 103652"/>
              <a:gd name="connsiteY1" fmla="*/ 135093 h 206208"/>
              <a:gd name="connsiteX2" fmla="*/ 103652 w 103652"/>
              <a:gd name="connsiteY2" fmla="*/ 206208 h 20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52" h="206208">
                <a:moveTo>
                  <a:pt x="1602" y="0"/>
                </a:moveTo>
                <a:cubicBezTo>
                  <a:pt x="967" y="78105"/>
                  <a:pt x="-5190" y="100725"/>
                  <a:pt x="11818" y="135093"/>
                </a:cubicBezTo>
                <a:cubicBezTo>
                  <a:pt x="28826" y="169461"/>
                  <a:pt x="53176" y="191445"/>
                  <a:pt x="103652" y="20620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eur droit 58"/>
          <p:cNvCxnSpPr/>
          <p:nvPr/>
        </p:nvCxnSpPr>
        <p:spPr>
          <a:xfrm flipV="1">
            <a:off x="5635347" y="1143754"/>
            <a:ext cx="3419872" cy="13642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117682" y="1651044"/>
            <a:ext cx="455205" cy="2956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6811843" y="777497"/>
            <a:ext cx="556663" cy="1064194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7290228" y="4668459"/>
            <a:ext cx="556663" cy="1064192"/>
          </a:xfrm>
          <a:prstGeom prst="straightConnector1">
            <a:avLst/>
          </a:prstGeom>
          <a:ln w="57150">
            <a:solidFill>
              <a:srgbClr val="06A80A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770683" y="3725900"/>
            <a:ext cx="0" cy="30768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6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43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64554"/>
            <a:ext cx="8172400" cy="66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 flipV="1">
            <a:off x="2411760" y="980728"/>
            <a:ext cx="4824536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onnessn\Desktop\TRAVAIL\02_RECHERCHE\BioMMat log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581" y="33762"/>
            <a:ext cx="2011168" cy="6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connessn\Desktop\TRAVAIL\02_RECHERCHE\logo_TI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8" y="153803"/>
            <a:ext cx="799893" cy="6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07506" y="454298"/>
            <a:ext cx="53100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4400" b="1" smtClean="0">
                <a:latin typeface="Calibri" pitchFamily="34" charset="0"/>
              </a:rPr>
              <a:t>Introduction : </a:t>
            </a:r>
            <a:r>
              <a:rPr lang="en-GB" altLang="fr-FR" sz="4400" b="1" err="1" smtClean="0">
                <a:latin typeface="Calibri" pitchFamily="34" charset="0"/>
              </a:rPr>
              <a:t>utilité</a:t>
            </a:r>
            <a:r>
              <a:rPr lang="en-GB" altLang="fr-FR" sz="4400" b="1" smtClean="0">
                <a:latin typeface="Calibri" pitchFamily="34" charset="0"/>
              </a:rPr>
              <a:t>  </a:t>
            </a:r>
            <a:endParaRPr lang="en-GB" altLang="fr-FR" sz="4400" b="1">
              <a:latin typeface="Calibri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57842" y="3526847"/>
            <a:ext cx="8757463" cy="3286532"/>
            <a:chOff x="357842" y="3526846"/>
            <a:chExt cx="8757462" cy="3286531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013" y="3995329"/>
              <a:ext cx="3887291" cy="254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012" y="3995329"/>
              <a:ext cx="3887291" cy="254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Imag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046" y="3941329"/>
              <a:ext cx="719200" cy="1817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e 2"/>
            <p:cNvGrpSpPr/>
            <p:nvPr/>
          </p:nvGrpSpPr>
          <p:grpSpPr>
            <a:xfrm>
              <a:off x="357842" y="3526846"/>
              <a:ext cx="3447122" cy="2978296"/>
              <a:chOff x="357842" y="3225619"/>
              <a:chExt cx="3447122" cy="2978296"/>
            </a:xfrm>
          </p:grpSpPr>
          <p:pic>
            <p:nvPicPr>
              <p:cNvPr id="7" name="Imag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6" y="3640102"/>
                <a:ext cx="3419768" cy="2563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357842" y="3225619"/>
                <a:ext cx="2567233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fr-FR" sz="2000" b="1" smtClean="0">
                    <a:latin typeface="Calibri" pitchFamily="34" charset="0"/>
                  </a:rPr>
                  <a:t>Langue de boeuf</a:t>
                </a:r>
                <a:endParaRPr lang="en-GB" altLang="fr-FR" sz="2000" b="1">
                  <a:latin typeface="Calibri" pitchFamily="34" charset="0"/>
                </a:endParaRPr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2378075" y="4368452"/>
              <a:ext cx="1545853" cy="369332"/>
              <a:chOff x="2378075" y="4067225"/>
              <a:chExt cx="1545853" cy="369332"/>
            </a:xfrm>
          </p:grpSpPr>
          <p:cxnSp>
            <p:nvCxnSpPr>
              <p:cNvPr id="13" name="Connecteur droit avec flèche 12"/>
              <p:cNvCxnSpPr/>
              <p:nvPr/>
            </p:nvCxnSpPr>
            <p:spPr bwMode="auto">
              <a:xfrm>
                <a:off x="2378075" y="4416560"/>
                <a:ext cx="1473845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0"/>
              <p:cNvSpPr txBox="1">
                <a:spLocks noChangeArrowheads="1"/>
              </p:cNvSpPr>
              <p:nvPr/>
            </p:nvSpPr>
            <p:spPr bwMode="auto">
              <a:xfrm>
                <a:off x="3468316" y="4067225"/>
                <a:ext cx="4556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>
                    <a:solidFill>
                      <a:srgbClr val="FF0000"/>
                    </a:solidFill>
                  </a:rPr>
                  <a:t>//</a:t>
                </a:r>
              </a:p>
            </p:txBody>
          </p:sp>
        </p:grpSp>
        <p:cxnSp>
          <p:nvCxnSpPr>
            <p:cNvPr id="19" name="Connecteur droit avec flèche 18"/>
            <p:cNvCxnSpPr/>
            <p:nvPr/>
          </p:nvCxnSpPr>
          <p:spPr bwMode="auto">
            <a:xfrm>
              <a:off x="4810356" y="4716592"/>
              <a:ext cx="1785673" cy="87352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>
            <a:xfrm>
              <a:off x="2378075" y="4717787"/>
              <a:ext cx="1545853" cy="605909"/>
              <a:chOff x="2378075" y="4416560"/>
              <a:chExt cx="1545853" cy="605909"/>
            </a:xfrm>
          </p:grpSpPr>
          <p:cxnSp>
            <p:nvCxnSpPr>
              <p:cNvPr id="14" name="Connecteur droit avec flèche 13"/>
              <p:cNvCxnSpPr/>
              <p:nvPr/>
            </p:nvCxnSpPr>
            <p:spPr bwMode="auto">
              <a:xfrm>
                <a:off x="2378075" y="4416560"/>
                <a:ext cx="969789" cy="23657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33"/>
              <p:cNvSpPr txBox="1">
                <a:spLocks noChangeArrowheads="1"/>
              </p:cNvSpPr>
              <p:nvPr/>
            </p:nvSpPr>
            <p:spPr bwMode="auto">
              <a:xfrm>
                <a:off x="3468315" y="4653137"/>
                <a:ext cx="455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>
                    <a:solidFill>
                      <a:srgbClr val="0070C0"/>
                    </a:solidFill>
                  </a:rPr>
                  <a:t>┴</a:t>
                </a:r>
              </a:p>
            </p:txBody>
          </p:sp>
          <p:cxnSp>
            <p:nvCxnSpPr>
              <p:cNvPr id="24" name="Connecteur droit avec flèche 23"/>
              <p:cNvCxnSpPr/>
              <p:nvPr/>
            </p:nvCxnSpPr>
            <p:spPr bwMode="auto">
              <a:xfrm>
                <a:off x="3367025" y="4653136"/>
                <a:ext cx="484895" cy="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Connecteur droit avec flèche 27"/>
            <p:cNvCxnSpPr/>
            <p:nvPr/>
          </p:nvCxnSpPr>
          <p:spPr bwMode="auto">
            <a:xfrm>
              <a:off x="4810356" y="4954363"/>
              <a:ext cx="1705860" cy="93610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5652120" y="4162275"/>
              <a:ext cx="244827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fr-FR" sz="2000" b="1" smtClean="0">
                  <a:solidFill>
                    <a:srgbClr val="0070C0"/>
                  </a:solidFill>
                  <a:latin typeface="Calibri" pitchFamily="34" charset="0"/>
                </a:rPr>
                <a:t>Non linear </a:t>
              </a:r>
              <a:r>
                <a:rPr lang="en-GB" altLang="fr-FR" sz="2000" b="1" err="1" smtClean="0">
                  <a:solidFill>
                    <a:srgbClr val="0070C0"/>
                  </a:solidFill>
                  <a:latin typeface="Calibri" pitchFamily="34" charset="0"/>
                </a:rPr>
                <a:t>behavior</a:t>
              </a:r>
              <a:endParaRPr lang="en-GB" altLang="fr-FR" sz="2000" b="1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5652120" y="4482245"/>
              <a:ext cx="167712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fr-FR" sz="2000" b="1" smtClean="0">
                  <a:solidFill>
                    <a:srgbClr val="0070C0"/>
                  </a:solidFill>
                  <a:latin typeface="Calibri" pitchFamily="34" charset="0"/>
                </a:rPr>
                <a:t>Anisotropy</a:t>
              </a:r>
              <a:endParaRPr lang="en-GB" altLang="fr-FR" sz="2000" b="1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0031" y="6536378"/>
              <a:ext cx="23918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fr-FR" sz="1200" b="1" err="1" smtClean="0">
                  <a:latin typeface="Calibri" pitchFamily="34" charset="0"/>
                </a:rPr>
                <a:t>Gipsa</a:t>
              </a:r>
              <a:r>
                <a:rPr lang="en-GB" altLang="fr-FR" sz="1200" b="1" smtClean="0">
                  <a:latin typeface="Calibri" pitchFamily="34" charset="0"/>
                </a:rPr>
                <a:t> Lab collaboration (P. Perrier)</a:t>
              </a:r>
              <a:endParaRPr lang="en-US" sz="1200"/>
            </a:p>
          </p:txBody>
        </p:sp>
      </p:grp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227710" y="3124114"/>
            <a:ext cx="7076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smtClean="0">
                <a:latin typeface="Calibri" pitchFamily="34" charset="0"/>
              </a:rPr>
              <a:t>Utilisation </a:t>
            </a:r>
            <a:r>
              <a:rPr lang="en-GB" altLang="fr-FR" sz="2000" b="1" err="1" smtClean="0">
                <a:latin typeface="Calibri" pitchFamily="34" charset="0"/>
              </a:rPr>
              <a:t>possibles</a:t>
            </a:r>
            <a:r>
              <a:rPr lang="en-GB" altLang="fr-FR" sz="2000" b="1" smtClean="0">
                <a:latin typeface="Calibri" pitchFamily="34" charset="0"/>
              </a:rPr>
              <a:t> : en </a:t>
            </a:r>
            <a:r>
              <a:rPr lang="en-GB" altLang="fr-FR" sz="2000" b="1" err="1" smtClean="0">
                <a:latin typeface="Calibri" pitchFamily="34" charset="0"/>
              </a:rPr>
              <a:t>NiTi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c’est</a:t>
            </a:r>
            <a:r>
              <a:rPr lang="en-GB" altLang="fr-FR" sz="2000" b="1" smtClean="0">
                <a:latin typeface="Calibri" pitchFamily="34" charset="0"/>
              </a:rPr>
              <a:t> biocompatible ! </a:t>
            </a:r>
            <a:endParaRPr lang="en-GB" altLang="fr-FR" sz="2000" b="1">
              <a:latin typeface="Calibri" pitchFamily="34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57842" y="1487268"/>
            <a:ext cx="42141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err="1" smtClean="0">
                <a:latin typeface="Calibri" pitchFamily="34" charset="0"/>
              </a:rPr>
              <a:t>Historiquement</a:t>
            </a:r>
            <a:r>
              <a:rPr lang="en-GB" altLang="fr-FR" sz="2000" b="1" smtClean="0">
                <a:latin typeface="Calibri" pitchFamily="34" charset="0"/>
              </a:rPr>
              <a:t> :</a:t>
            </a:r>
          </a:p>
          <a:p>
            <a:pPr lvl="1" eaLnBrk="1" hangingPunct="1"/>
            <a:r>
              <a:rPr lang="en-GB" altLang="fr-FR" sz="2000" b="1" err="1" smtClean="0">
                <a:latin typeface="Calibri" pitchFamily="34" charset="0"/>
              </a:rPr>
              <a:t>Matériau</a:t>
            </a:r>
            <a:r>
              <a:rPr lang="en-GB" altLang="fr-FR" sz="2000" b="1" smtClean="0">
                <a:latin typeface="Calibri" pitchFamily="34" charset="0"/>
              </a:rPr>
              <a:t> </a:t>
            </a:r>
            <a:r>
              <a:rPr lang="en-GB" altLang="fr-FR" sz="2000" b="1" err="1" smtClean="0">
                <a:latin typeface="Calibri" pitchFamily="34" charset="0"/>
              </a:rPr>
              <a:t>architecturé</a:t>
            </a:r>
            <a:r>
              <a:rPr lang="en-GB" altLang="fr-FR" sz="2000" b="1" smtClean="0">
                <a:latin typeface="Calibri" pitchFamily="34" charset="0"/>
              </a:rPr>
              <a:t>,</a:t>
            </a:r>
          </a:p>
          <a:p>
            <a:pPr lvl="1" eaLnBrk="1" hangingPunct="1"/>
            <a:r>
              <a:rPr lang="en-GB" altLang="fr-FR" sz="2000" b="1" smtClean="0">
                <a:latin typeface="Calibri" pitchFamily="34" charset="0"/>
              </a:rPr>
              <a:t>Tricots de </a:t>
            </a:r>
            <a:r>
              <a:rPr lang="en-GB" altLang="fr-FR" sz="2000" b="1" err="1" smtClean="0">
                <a:latin typeface="Calibri" pitchFamily="34" charset="0"/>
              </a:rPr>
              <a:t>métaux</a:t>
            </a:r>
            <a:r>
              <a:rPr lang="en-GB" altLang="fr-FR" sz="2000" b="1" smtClean="0">
                <a:latin typeface="Calibri" pitchFamily="34" charset="0"/>
              </a:rPr>
              <a:t> (</a:t>
            </a:r>
            <a:r>
              <a:rPr lang="en-GB" altLang="fr-FR" sz="2000" b="1" err="1" smtClean="0">
                <a:latin typeface="Calibri" pitchFamily="34" charset="0"/>
              </a:rPr>
              <a:t>acier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NiTi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etc</a:t>
            </a:r>
            <a:r>
              <a:rPr lang="en-GB" altLang="fr-FR" sz="2000" b="1" smtClean="0">
                <a:latin typeface="Calibri" pitchFamily="34" charset="0"/>
              </a:rPr>
              <a:t>)</a:t>
            </a:r>
            <a:endParaRPr lang="en-GB" altLang="fr-FR" sz="2000" b="1">
              <a:latin typeface="Calibri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4787956" y="1322116"/>
            <a:ext cx="1390585" cy="1674836"/>
            <a:chOff x="3713604" y="1342825"/>
            <a:chExt cx="1390584" cy="1674836"/>
          </a:xfrm>
        </p:grpSpPr>
        <p:pic>
          <p:nvPicPr>
            <p:cNvPr id="39" name="Picture 4" descr="C:\Users\tissotf\Pictures\Pictures\Pictures\Graphes Manip\NiTi1\XY_stroke_15mm_Frame_0-000-001015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5" t="18770" r="24084" b="17000"/>
            <a:stretch/>
          </p:blipFill>
          <p:spPr bwMode="auto">
            <a:xfrm rot="16200000">
              <a:off x="3756144" y="1300285"/>
              <a:ext cx="1305503" cy="139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3716751" y="2648329"/>
              <a:ext cx="13789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err="1">
                  <a:solidFill>
                    <a:schemeClr val="bg1">
                      <a:lumMod val="50000"/>
                    </a:schemeClr>
                  </a:solidFill>
                </a:rPr>
                <a:t>Ludek</a:t>
              </a:r>
              <a:r>
                <a:rPr lang="fr-FR" b="1">
                  <a:solidFill>
                    <a:schemeClr val="bg1">
                      <a:lumMod val="50000"/>
                    </a:schemeClr>
                  </a:solidFill>
                </a:rPr>
                <a:t> Heller</a:t>
              </a:r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10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tissot\Documents\Articles\ESMC Graz 2012\Images\tissus oeseuphagie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3875"/>
            <a:ext cx="3528392" cy="25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5940571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tx2"/>
                </a:solidFill>
              </a:rPr>
              <a:t>Results from tensile tests on tissue samples from </a:t>
            </a:r>
            <a:r>
              <a:rPr lang="en-US" sz="1600" i="1" err="1">
                <a:solidFill>
                  <a:schemeClr val="tx2"/>
                </a:solidFill>
              </a:rPr>
              <a:t>oesophagus</a:t>
            </a:r>
            <a:r>
              <a:rPr lang="en-US" sz="1600" i="1">
                <a:solidFill>
                  <a:schemeClr val="tx2"/>
                </a:solidFill>
              </a:rPr>
              <a:t>; </a:t>
            </a:r>
            <a:r>
              <a:rPr lang="en-US" sz="1600" i="1" err="1" smtClean="0">
                <a:solidFill>
                  <a:schemeClr val="tx2"/>
                </a:solidFill>
              </a:rPr>
              <a:t>Natali</a:t>
            </a:r>
            <a:r>
              <a:rPr lang="en-US" sz="1600" i="1" smtClean="0">
                <a:solidFill>
                  <a:schemeClr val="tx2"/>
                </a:solidFill>
              </a:rPr>
              <a:t> </a:t>
            </a:r>
            <a:r>
              <a:rPr lang="en-US" sz="1600" i="1">
                <a:solidFill>
                  <a:schemeClr val="tx2"/>
                </a:solidFill>
              </a:rPr>
              <a:t>et al (2009)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18216" y="6171401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i="1">
                <a:solidFill>
                  <a:schemeClr val="tx2"/>
                </a:solidFill>
              </a:defRPr>
            </a:lvl1pPr>
          </a:lstStyle>
          <a:p>
            <a:r>
              <a:rPr lang="en-US" sz="1600"/>
              <a:t>Tensile test on </a:t>
            </a:r>
            <a:r>
              <a:rPr lang="en-US" sz="1600" smtClean="0"/>
              <a:t>artery; </a:t>
            </a:r>
            <a:r>
              <a:rPr lang="en-US" sz="1600" err="1"/>
              <a:t>Chagnon</a:t>
            </a:r>
            <a:r>
              <a:rPr lang="en-US" sz="1600"/>
              <a:t> et al (2012)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1" y="3560568"/>
            <a:ext cx="3453428" cy="26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CBF0-A991-4552-AE70-C8B302E46E13}" type="datetime1">
              <a:rPr lang="en-GB" smtClean="0"/>
              <a:t>09/03/2016</a:t>
            </a:fld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5E45-3E57-4695-9A35-A50917D7B97A}" type="slidenum">
              <a:rPr lang="en-GB" smtClean="0"/>
              <a:t>45</a:t>
            </a:fld>
            <a:endParaRPr lang="en-GB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07506" y="454298"/>
            <a:ext cx="53100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4400" b="1" smtClean="0">
                <a:latin typeface="Calibri" pitchFamily="34" charset="0"/>
              </a:rPr>
              <a:t>Introduction : </a:t>
            </a:r>
            <a:r>
              <a:rPr lang="en-GB" altLang="fr-FR" sz="4400" b="1" err="1" smtClean="0">
                <a:latin typeface="Calibri" pitchFamily="34" charset="0"/>
              </a:rPr>
              <a:t>utilité</a:t>
            </a:r>
            <a:r>
              <a:rPr lang="en-GB" altLang="fr-FR" sz="4400" b="1" smtClean="0">
                <a:latin typeface="Calibri" pitchFamily="34" charset="0"/>
              </a:rPr>
              <a:t>  </a:t>
            </a:r>
            <a:endParaRPr lang="en-GB" altLang="fr-FR" sz="4400" b="1">
              <a:latin typeface="Calibri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57842" y="1487268"/>
            <a:ext cx="42141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err="1" smtClean="0">
                <a:latin typeface="Calibri" pitchFamily="34" charset="0"/>
              </a:rPr>
              <a:t>Historiquement</a:t>
            </a:r>
            <a:r>
              <a:rPr lang="en-GB" altLang="fr-FR" sz="2000" b="1" smtClean="0">
                <a:latin typeface="Calibri" pitchFamily="34" charset="0"/>
              </a:rPr>
              <a:t> :</a:t>
            </a:r>
          </a:p>
          <a:p>
            <a:pPr lvl="1" eaLnBrk="1" hangingPunct="1"/>
            <a:r>
              <a:rPr lang="en-GB" altLang="fr-FR" sz="2000" b="1" err="1" smtClean="0">
                <a:latin typeface="Calibri" pitchFamily="34" charset="0"/>
              </a:rPr>
              <a:t>Matériau</a:t>
            </a:r>
            <a:r>
              <a:rPr lang="en-GB" altLang="fr-FR" sz="2000" b="1" smtClean="0">
                <a:latin typeface="Calibri" pitchFamily="34" charset="0"/>
              </a:rPr>
              <a:t> </a:t>
            </a:r>
            <a:r>
              <a:rPr lang="en-GB" altLang="fr-FR" sz="2000" b="1" err="1" smtClean="0">
                <a:latin typeface="Calibri" pitchFamily="34" charset="0"/>
              </a:rPr>
              <a:t>architecturé</a:t>
            </a:r>
            <a:r>
              <a:rPr lang="en-GB" altLang="fr-FR" sz="2000" b="1" smtClean="0">
                <a:latin typeface="Calibri" pitchFamily="34" charset="0"/>
              </a:rPr>
              <a:t>,</a:t>
            </a:r>
          </a:p>
          <a:p>
            <a:pPr lvl="1" eaLnBrk="1" hangingPunct="1"/>
            <a:r>
              <a:rPr lang="en-GB" altLang="fr-FR" sz="2000" b="1" smtClean="0">
                <a:latin typeface="Calibri" pitchFamily="34" charset="0"/>
              </a:rPr>
              <a:t>Tricots de </a:t>
            </a:r>
            <a:r>
              <a:rPr lang="en-GB" altLang="fr-FR" sz="2000" b="1" err="1" smtClean="0">
                <a:latin typeface="Calibri" pitchFamily="34" charset="0"/>
              </a:rPr>
              <a:t>métaux</a:t>
            </a:r>
            <a:r>
              <a:rPr lang="en-GB" altLang="fr-FR" sz="2000" b="1" smtClean="0">
                <a:latin typeface="Calibri" pitchFamily="34" charset="0"/>
              </a:rPr>
              <a:t> (</a:t>
            </a:r>
            <a:r>
              <a:rPr lang="en-GB" altLang="fr-FR" sz="2000" b="1" err="1" smtClean="0">
                <a:latin typeface="Calibri" pitchFamily="34" charset="0"/>
              </a:rPr>
              <a:t>acier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NiTi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etc</a:t>
            </a:r>
            <a:r>
              <a:rPr lang="en-GB" altLang="fr-FR" sz="2000" b="1" smtClean="0">
                <a:latin typeface="Calibri" pitchFamily="34" charset="0"/>
              </a:rPr>
              <a:t>)</a:t>
            </a:r>
            <a:endParaRPr lang="en-GB" altLang="fr-FR" sz="2000" b="1">
              <a:latin typeface="Calibri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787956" y="1322116"/>
            <a:ext cx="1390585" cy="1674836"/>
            <a:chOff x="3713604" y="1342825"/>
            <a:chExt cx="1390584" cy="1674836"/>
          </a:xfrm>
        </p:grpSpPr>
        <p:pic>
          <p:nvPicPr>
            <p:cNvPr id="23" name="Picture 4" descr="C:\Users\tissotf\Pictures\Pictures\Pictures\Graphes Manip\NiTi1\XY_stroke_15mm_Frame_0-000-00101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5" t="18770" r="24084" b="17000"/>
            <a:stretch/>
          </p:blipFill>
          <p:spPr bwMode="auto">
            <a:xfrm rot="16200000">
              <a:off x="3756144" y="1300285"/>
              <a:ext cx="1305503" cy="139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3716751" y="2648329"/>
              <a:ext cx="13789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err="1">
                  <a:solidFill>
                    <a:schemeClr val="bg1">
                      <a:lumMod val="50000"/>
                    </a:schemeClr>
                  </a:solidFill>
                </a:rPr>
                <a:t>Ludek</a:t>
              </a:r>
              <a:r>
                <a:rPr lang="fr-FR" b="1">
                  <a:solidFill>
                    <a:schemeClr val="bg1">
                      <a:lumMod val="50000"/>
                    </a:schemeClr>
                  </a:solidFill>
                </a:rPr>
                <a:t> Heller</a:t>
              </a:r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CBF0-A991-4552-AE70-C8B302E46E13}" type="datetime1">
              <a:rPr lang="en-GB" smtClean="0"/>
              <a:t>09/03/2016</a:t>
            </a:fld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5E45-3E57-4695-9A35-A50917D7B97A}" type="slidenum">
              <a:rPr lang="en-GB" smtClean="0"/>
              <a:t>46</a:t>
            </a:fld>
            <a:endParaRPr lang="en-GB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07506" y="454298"/>
            <a:ext cx="53100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4400" b="1" smtClean="0">
                <a:latin typeface="Calibri" pitchFamily="34" charset="0"/>
              </a:rPr>
              <a:t>Introduction : </a:t>
            </a:r>
            <a:r>
              <a:rPr lang="en-GB" altLang="fr-FR" sz="4400" b="1" err="1" smtClean="0">
                <a:latin typeface="Calibri" pitchFamily="34" charset="0"/>
              </a:rPr>
              <a:t>utilité</a:t>
            </a:r>
            <a:r>
              <a:rPr lang="en-GB" altLang="fr-FR" sz="4400" b="1" smtClean="0">
                <a:latin typeface="Calibri" pitchFamily="34" charset="0"/>
              </a:rPr>
              <a:t>  </a:t>
            </a:r>
            <a:endParaRPr lang="en-GB" altLang="fr-FR" sz="4400" b="1">
              <a:latin typeface="Calibri" pitchFamily="34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17362" y="3573016"/>
            <a:ext cx="1819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smtClean="0">
                <a:latin typeface="Calibri" pitchFamily="34" charset="0"/>
              </a:rPr>
              <a:t>Applications ?</a:t>
            </a:r>
            <a:endParaRPr lang="en-GB" altLang="fr-FR" sz="2000" b="1">
              <a:latin typeface="Calibri" pitchFamily="34" charset="0"/>
            </a:endParaRPr>
          </a:p>
        </p:txBody>
      </p:sp>
      <p:pic>
        <p:nvPicPr>
          <p:cNvPr id="16" name="Imag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1" y="3984488"/>
            <a:ext cx="6753284" cy="1584176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57842" y="1487268"/>
            <a:ext cx="42141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err="1" smtClean="0">
                <a:latin typeface="Calibri" pitchFamily="34" charset="0"/>
              </a:rPr>
              <a:t>Historiquement</a:t>
            </a:r>
            <a:r>
              <a:rPr lang="en-GB" altLang="fr-FR" sz="2000" b="1" smtClean="0">
                <a:latin typeface="Calibri" pitchFamily="34" charset="0"/>
              </a:rPr>
              <a:t> :</a:t>
            </a:r>
          </a:p>
          <a:p>
            <a:pPr lvl="1" eaLnBrk="1" hangingPunct="1"/>
            <a:r>
              <a:rPr lang="en-GB" altLang="fr-FR" sz="2000" b="1" err="1" smtClean="0">
                <a:latin typeface="Calibri" pitchFamily="34" charset="0"/>
              </a:rPr>
              <a:t>Matériau</a:t>
            </a:r>
            <a:r>
              <a:rPr lang="en-GB" altLang="fr-FR" sz="2000" b="1" smtClean="0">
                <a:latin typeface="Calibri" pitchFamily="34" charset="0"/>
              </a:rPr>
              <a:t> </a:t>
            </a:r>
            <a:r>
              <a:rPr lang="en-GB" altLang="fr-FR" sz="2000" b="1" err="1" smtClean="0">
                <a:latin typeface="Calibri" pitchFamily="34" charset="0"/>
              </a:rPr>
              <a:t>architecturé</a:t>
            </a:r>
            <a:r>
              <a:rPr lang="en-GB" altLang="fr-FR" sz="2000" b="1" smtClean="0">
                <a:latin typeface="Calibri" pitchFamily="34" charset="0"/>
              </a:rPr>
              <a:t>,</a:t>
            </a:r>
          </a:p>
          <a:p>
            <a:pPr lvl="1" eaLnBrk="1" hangingPunct="1"/>
            <a:r>
              <a:rPr lang="en-GB" altLang="fr-FR" sz="2000" b="1" smtClean="0">
                <a:latin typeface="Calibri" pitchFamily="34" charset="0"/>
              </a:rPr>
              <a:t>Tricots de </a:t>
            </a:r>
            <a:r>
              <a:rPr lang="en-GB" altLang="fr-FR" sz="2000" b="1" err="1" smtClean="0">
                <a:latin typeface="Calibri" pitchFamily="34" charset="0"/>
              </a:rPr>
              <a:t>métaux</a:t>
            </a:r>
            <a:r>
              <a:rPr lang="en-GB" altLang="fr-FR" sz="2000" b="1" smtClean="0">
                <a:latin typeface="Calibri" pitchFamily="34" charset="0"/>
              </a:rPr>
              <a:t> (</a:t>
            </a:r>
            <a:r>
              <a:rPr lang="en-GB" altLang="fr-FR" sz="2000" b="1" err="1" smtClean="0">
                <a:latin typeface="Calibri" pitchFamily="34" charset="0"/>
              </a:rPr>
              <a:t>acier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NiTi</a:t>
            </a:r>
            <a:r>
              <a:rPr lang="en-GB" altLang="fr-FR" sz="2000" b="1" smtClean="0">
                <a:latin typeface="Calibri" pitchFamily="34" charset="0"/>
              </a:rPr>
              <a:t>, </a:t>
            </a:r>
            <a:r>
              <a:rPr lang="en-GB" altLang="fr-FR" sz="2000" b="1" err="1" smtClean="0">
                <a:latin typeface="Calibri" pitchFamily="34" charset="0"/>
              </a:rPr>
              <a:t>etc</a:t>
            </a:r>
            <a:r>
              <a:rPr lang="en-GB" altLang="fr-FR" sz="2000" b="1" smtClean="0">
                <a:latin typeface="Calibri" pitchFamily="34" charset="0"/>
              </a:rPr>
              <a:t>)</a:t>
            </a:r>
            <a:endParaRPr lang="en-GB" altLang="fr-FR" sz="2000" b="1">
              <a:latin typeface="Calibri" pitchFamily="3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4931973" y="1322116"/>
            <a:ext cx="1390585" cy="1674836"/>
            <a:chOff x="3713604" y="1342825"/>
            <a:chExt cx="1390584" cy="1674836"/>
          </a:xfrm>
        </p:grpSpPr>
        <p:pic>
          <p:nvPicPr>
            <p:cNvPr id="17" name="Picture 4" descr="C:\Users\tissotf\Pictures\Pictures\Pictures\Graphes Manip\NiTi1\XY_stroke_15mm_Frame_0-000-00101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5" t="18770" r="24084" b="17000"/>
            <a:stretch/>
          </p:blipFill>
          <p:spPr bwMode="auto">
            <a:xfrm rot="16200000">
              <a:off x="3756144" y="1300285"/>
              <a:ext cx="1305503" cy="139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716751" y="2648329"/>
              <a:ext cx="13789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err="1">
                  <a:solidFill>
                    <a:schemeClr val="bg1">
                      <a:lumMod val="50000"/>
                    </a:schemeClr>
                  </a:solidFill>
                </a:rPr>
                <a:t>Ludek</a:t>
              </a:r>
              <a:r>
                <a:rPr lang="fr-FR" b="1">
                  <a:solidFill>
                    <a:schemeClr val="bg1">
                      <a:lumMod val="50000"/>
                    </a:schemeClr>
                  </a:solidFill>
                </a:rPr>
                <a:t> Heller</a:t>
              </a:r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69761" y="5733256"/>
            <a:ext cx="1819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smtClean="0">
                <a:latin typeface="Calibri" pitchFamily="34" charset="0"/>
              </a:rPr>
              <a:t>…</a:t>
            </a:r>
            <a:endParaRPr lang="en-GB" altLang="fr-FR" sz="2000" b="1"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444212" y="1103621"/>
            <a:ext cx="2952327" cy="1569661"/>
            <a:chOff x="6300192" y="1103620"/>
            <a:chExt cx="2952327" cy="1569661"/>
          </a:xfrm>
        </p:grpSpPr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6300192" y="1472952"/>
              <a:ext cx="2952327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85750" indent="-285750" eaLnBrk="1" hangingPunct="1">
                <a:buFont typeface="Wingdings" panose="05000000000000000000" pitchFamily="2" charset="2"/>
                <a:buChar char="Ø"/>
              </a:pPr>
              <a:r>
                <a:rPr lang="en-GB" altLang="fr-FR" b="1" err="1" smtClean="0">
                  <a:latin typeface="Calibri" pitchFamily="34" charset="0"/>
                </a:rPr>
                <a:t>Géométrie</a:t>
              </a:r>
              <a:r>
                <a:rPr lang="en-GB" altLang="fr-FR" b="1" smtClean="0">
                  <a:latin typeface="Calibri" pitchFamily="34" charset="0"/>
                </a:rPr>
                <a:t>,</a:t>
              </a:r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</a:pPr>
              <a:r>
                <a:rPr lang="en-GB" altLang="fr-FR" b="1" err="1" smtClean="0">
                  <a:latin typeface="Calibri" pitchFamily="34" charset="0"/>
                </a:rPr>
                <a:t>Diamètres</a:t>
              </a:r>
              <a:r>
                <a:rPr lang="en-GB" altLang="fr-FR" b="1" smtClean="0">
                  <a:latin typeface="Calibri" pitchFamily="34" charset="0"/>
                </a:rPr>
                <a:t>,</a:t>
              </a:r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</a:pPr>
              <a:r>
                <a:rPr lang="en-GB" altLang="fr-FR" b="1" err="1" smtClean="0">
                  <a:latin typeface="Calibri" pitchFamily="34" charset="0"/>
                </a:rPr>
                <a:t>Traitement</a:t>
              </a:r>
              <a:r>
                <a:rPr lang="en-GB" altLang="fr-FR" b="1" smtClean="0">
                  <a:latin typeface="Calibri" pitchFamily="34" charset="0"/>
                </a:rPr>
                <a:t> </a:t>
              </a:r>
              <a:r>
                <a:rPr lang="en-GB" altLang="fr-FR" b="1" err="1" smtClean="0">
                  <a:latin typeface="Calibri" pitchFamily="34" charset="0"/>
                </a:rPr>
                <a:t>thermiques</a:t>
              </a:r>
              <a:endParaRPr lang="en-GB" altLang="fr-FR" b="1" smtClean="0">
                <a:latin typeface="Calibri" pitchFamily="34" charset="0"/>
              </a:endParaRPr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</a:pPr>
              <a:r>
                <a:rPr lang="en-GB" altLang="fr-FR" b="1" smtClean="0">
                  <a:latin typeface="Calibri" pitchFamily="34" charset="0"/>
                </a:rPr>
                <a:t>Shape setting</a:t>
              </a:r>
              <a:endParaRPr lang="en-GB" altLang="fr-FR" b="1">
                <a:latin typeface="Calibri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300192" y="1103620"/>
              <a:ext cx="1392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fr-FR" b="1" err="1" smtClean="0">
                  <a:latin typeface="Calibri" pitchFamily="34" charset="0"/>
                </a:rPr>
                <a:t>Paramètres</a:t>
              </a:r>
              <a:r>
                <a:rPr lang="en-GB" altLang="fr-FR" b="1" smtClean="0">
                  <a:latin typeface="Calibri" pitchFamily="34" charset="0"/>
                </a:rPr>
                <a:t> </a:t>
              </a:r>
              <a:r>
                <a:rPr lang="en-GB" altLang="fr-FR" b="1">
                  <a:latin typeface="Calibri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1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Analyse: Géométrie initiale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47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88" y="2068569"/>
            <a:ext cx="3456385" cy="220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59" y="4273504"/>
            <a:ext cx="3456385" cy="220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/>
          <a:stretch/>
        </p:blipFill>
        <p:spPr bwMode="auto">
          <a:xfrm>
            <a:off x="2109168" y="4290203"/>
            <a:ext cx="3038896" cy="217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1763688" y="5115948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/>
              <a:t>h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788381" y="2083973"/>
            <a:ext cx="3359684" cy="2174128"/>
            <a:chOff x="578804" y="2083972"/>
            <a:chExt cx="3359684" cy="217412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71" r="788"/>
            <a:stretch/>
          </p:blipFill>
          <p:spPr bwMode="auto">
            <a:xfrm>
              <a:off x="899592" y="2083972"/>
              <a:ext cx="3038896" cy="217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78804" y="2909425"/>
              <a:ext cx="336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/>
                <a:t>L</a:t>
              </a:r>
              <a:endParaRPr lang="fr-FR" b="1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3509" y="2891200"/>
            <a:ext cx="1638171" cy="2527386"/>
            <a:chOff x="4206378" y="3501008"/>
            <a:chExt cx="970460" cy="1497236"/>
          </a:xfrm>
        </p:grpSpPr>
        <p:grpSp>
          <p:nvGrpSpPr>
            <p:cNvPr id="17" name="Groupe 16"/>
            <p:cNvGrpSpPr/>
            <p:nvPr/>
          </p:nvGrpSpPr>
          <p:grpSpPr>
            <a:xfrm>
              <a:off x="4206378" y="3501008"/>
              <a:ext cx="970460" cy="1497236"/>
              <a:chOff x="4206378" y="3501008"/>
              <a:chExt cx="970460" cy="1497236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001120" y="3822526"/>
                <a:ext cx="1418084" cy="933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e 15"/>
              <p:cNvGrpSpPr/>
              <p:nvPr/>
            </p:nvGrpSpPr>
            <p:grpSpPr>
              <a:xfrm>
                <a:off x="4206378" y="3501008"/>
                <a:ext cx="912614" cy="1466661"/>
                <a:chOff x="4257080" y="3501008"/>
                <a:chExt cx="912614" cy="1466661"/>
              </a:xfrm>
            </p:grpSpPr>
            <p:cxnSp>
              <p:nvCxnSpPr>
                <p:cNvPr id="7" name="Connecteur droit avec flèche 6"/>
                <p:cNvCxnSpPr/>
                <p:nvPr/>
              </p:nvCxnSpPr>
              <p:spPr>
                <a:xfrm>
                  <a:off x="4257080" y="3612738"/>
                  <a:ext cx="0" cy="1354931"/>
                </a:xfrm>
                <a:prstGeom prst="straightConnector1">
                  <a:avLst/>
                </a:prstGeom>
                <a:ln w="38100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avec flèche 10"/>
                <p:cNvCxnSpPr/>
                <p:nvPr/>
              </p:nvCxnSpPr>
              <p:spPr>
                <a:xfrm>
                  <a:off x="4350544" y="3501008"/>
                  <a:ext cx="819150" cy="0"/>
                </a:xfrm>
                <a:prstGeom prst="straightConnector1">
                  <a:avLst/>
                </a:prstGeom>
                <a:ln w="38100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ZoneTexte 14"/>
                <p:cNvSpPr txBox="1"/>
                <p:nvPr/>
              </p:nvSpPr>
              <p:spPr>
                <a:xfrm>
                  <a:off x="4601935" y="3597564"/>
                  <a:ext cx="223352" cy="309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800" b="1"/>
                    <a:t>h</a:t>
                  </a: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4279650" y="4105538"/>
                  <a:ext cx="199612" cy="309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800" b="1"/>
                    <a:t>L</a:t>
                  </a:r>
                </a:p>
              </p:txBody>
            </p:sp>
          </p:grpSp>
        </p:grpSp>
        <p:sp>
          <p:nvSpPr>
            <p:cNvPr id="18" name="Ellipse 17"/>
            <p:cNvSpPr/>
            <p:nvPr/>
          </p:nvSpPr>
          <p:spPr>
            <a:xfrm>
              <a:off x="4284673" y="3589878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284673" y="4943277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095759" y="4266341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1" name="Connecteur droit 20"/>
          <p:cNvCxnSpPr/>
          <p:nvPr/>
        </p:nvCxnSpPr>
        <p:spPr>
          <a:xfrm>
            <a:off x="6597749" y="4398171"/>
            <a:ext cx="0" cy="208344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7170961" y="4398171"/>
            <a:ext cx="0" cy="208344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6391603" y="6442010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 smtClean="0">
                <a:solidFill>
                  <a:srgbClr val="C00000"/>
                </a:solidFill>
              </a:rPr>
              <a:t>~ 135</a:t>
            </a:r>
            <a:endParaRPr lang="fr-FR" sz="800" i="1">
              <a:solidFill>
                <a:srgbClr val="C000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964815" y="6443870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>
                <a:solidFill>
                  <a:srgbClr val="C00000"/>
                </a:solidFill>
              </a:rPr>
              <a:t>~ </a:t>
            </a:r>
            <a:r>
              <a:rPr lang="fr-FR" sz="800" i="1" smtClean="0">
                <a:solidFill>
                  <a:srgbClr val="C00000"/>
                </a:solidFill>
              </a:rPr>
              <a:t>148</a:t>
            </a:r>
            <a:endParaRPr lang="fr-FR" sz="800" i="1">
              <a:solidFill>
                <a:srgbClr val="C00000"/>
              </a:solidFill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3557589" y="5517232"/>
            <a:ext cx="15269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3557589" y="4869160"/>
            <a:ext cx="15269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615968" y="500481"/>
            <a:ext cx="2132496" cy="120032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fr-FR"/>
              <a:t>Cellule 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Position </a:t>
            </a:r>
            <a:r>
              <a:rPr lang="fr-FR" err="1">
                <a:solidFill>
                  <a:srgbClr val="FF0000"/>
                </a:solidFill>
              </a:rPr>
              <a:t>CdG</a:t>
            </a:r>
            <a:r>
              <a:rPr lang="fr-FR">
                <a:solidFill>
                  <a:srgbClr val="FF000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4 Segments,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Intersections.</a:t>
            </a:r>
          </a:p>
        </p:txBody>
      </p:sp>
    </p:spTree>
    <p:extLst>
      <p:ext uri="{BB962C8B-B14F-4D97-AF65-F5344CB8AC3E}">
        <p14:creationId xmlns:p14="http://schemas.microsoft.com/office/powerpoint/2010/main" val="13259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Analyse: Géométrie initiale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48</a:t>
            </a:fld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259632" y="2760424"/>
            <a:ext cx="101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largeur 1</a:t>
            </a:r>
            <a:endParaRPr lang="fr-FR" sz="1200"/>
          </a:p>
        </p:txBody>
      </p:sp>
      <p:grpSp>
        <p:nvGrpSpPr>
          <p:cNvPr id="19" name="Groupe 18"/>
          <p:cNvGrpSpPr/>
          <p:nvPr/>
        </p:nvGrpSpPr>
        <p:grpSpPr>
          <a:xfrm>
            <a:off x="35496" y="3314424"/>
            <a:ext cx="1341395" cy="1773245"/>
            <a:chOff x="4028365" y="3386962"/>
            <a:chExt cx="1341395" cy="1773245"/>
          </a:xfrm>
        </p:grpSpPr>
        <p:grpSp>
          <p:nvGrpSpPr>
            <p:cNvPr id="17" name="Groupe 16"/>
            <p:cNvGrpSpPr/>
            <p:nvPr/>
          </p:nvGrpSpPr>
          <p:grpSpPr>
            <a:xfrm>
              <a:off x="4028365" y="3386962"/>
              <a:ext cx="1341395" cy="1773245"/>
              <a:chOff x="4028365" y="3386962"/>
              <a:chExt cx="1341395" cy="1773245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782323" y="3690029"/>
                <a:ext cx="1773245" cy="1167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e 15"/>
              <p:cNvGrpSpPr/>
              <p:nvPr/>
            </p:nvGrpSpPr>
            <p:grpSpPr>
              <a:xfrm>
                <a:off x="4028365" y="3546904"/>
                <a:ext cx="1341395" cy="1239747"/>
                <a:chOff x="4079067" y="3546904"/>
                <a:chExt cx="1341395" cy="1239747"/>
              </a:xfrm>
            </p:grpSpPr>
            <p:cxnSp>
              <p:nvCxnSpPr>
                <p:cNvPr id="7" name="Connecteur droit avec flèche 6"/>
                <p:cNvCxnSpPr/>
                <p:nvPr/>
              </p:nvCxnSpPr>
              <p:spPr>
                <a:xfrm>
                  <a:off x="4472908" y="4093366"/>
                  <a:ext cx="0" cy="371280"/>
                </a:xfrm>
                <a:prstGeom prst="straightConnector1">
                  <a:avLst/>
                </a:prstGeom>
                <a:ln w="28575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avec flèche 10"/>
                <p:cNvCxnSpPr/>
                <p:nvPr/>
              </p:nvCxnSpPr>
              <p:spPr>
                <a:xfrm>
                  <a:off x="5014914" y="3869623"/>
                  <a:ext cx="0" cy="803999"/>
                </a:xfrm>
                <a:prstGeom prst="straightConnector1">
                  <a:avLst/>
                </a:prstGeom>
                <a:ln w="28575"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ZoneTexte 14"/>
                <p:cNvSpPr txBox="1"/>
                <p:nvPr/>
              </p:nvSpPr>
              <p:spPr>
                <a:xfrm>
                  <a:off x="4079067" y="4509652"/>
                  <a:ext cx="7518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/>
                    <a:t>largeur </a:t>
                  </a:r>
                  <a:r>
                    <a:rPr lang="fr-FR" sz="1200" b="1" smtClean="0"/>
                    <a:t>2</a:t>
                  </a:r>
                  <a:endParaRPr lang="fr-FR" sz="1200" b="1"/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4668590" y="3546904"/>
                  <a:ext cx="7518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smtClean="0"/>
                    <a:t>largeur 1</a:t>
                  </a:r>
                  <a:endParaRPr lang="fr-FR" sz="1200" b="1"/>
                </a:p>
              </p:txBody>
            </p:sp>
          </p:grpSp>
        </p:grpSp>
        <p:sp>
          <p:nvSpPr>
            <p:cNvPr id="18" name="Ellipse 17"/>
            <p:cNvSpPr/>
            <p:nvPr/>
          </p:nvSpPr>
          <p:spPr>
            <a:xfrm>
              <a:off x="4398973" y="4036644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398973" y="4464646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940979" y="3823903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940979" y="4673622"/>
              <a:ext cx="46466" cy="45720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1266749" y="5175651"/>
            <a:ext cx="101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largeur 2</a:t>
            </a:r>
            <a:endParaRPr lang="fr-FR" sz="12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893889"/>
            <a:ext cx="3456385" cy="22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1"/>
          <a:stretch/>
        </p:blipFill>
        <p:spPr bwMode="auto">
          <a:xfrm>
            <a:off x="5436095" y="4237675"/>
            <a:ext cx="3456385" cy="221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64" y="1921484"/>
            <a:ext cx="3039119" cy="216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64" y="4275313"/>
            <a:ext cx="3039119" cy="217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615968" y="500481"/>
            <a:ext cx="2132496" cy="120032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fr-FR"/>
              <a:t>Cellule 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Position </a:t>
            </a:r>
            <a:r>
              <a:rPr lang="fr-FR" err="1">
                <a:solidFill>
                  <a:srgbClr val="FF0000"/>
                </a:solidFill>
              </a:rPr>
              <a:t>CdG</a:t>
            </a:r>
            <a:r>
              <a:rPr lang="fr-FR">
                <a:solidFill>
                  <a:srgbClr val="FF000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4 Segments,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Intersections.</a:t>
            </a:r>
          </a:p>
        </p:txBody>
      </p:sp>
    </p:spTree>
    <p:extLst>
      <p:ext uri="{BB962C8B-B14F-4D97-AF65-F5344CB8AC3E}">
        <p14:creationId xmlns:p14="http://schemas.microsoft.com/office/powerpoint/2010/main" val="243546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Analyse: Géométrie initiale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49</a:t>
            </a:fld>
            <a:endParaRPr lang="fr-FR"/>
          </a:p>
        </p:txBody>
      </p:sp>
      <p:grpSp>
        <p:nvGrpSpPr>
          <p:cNvPr id="27" name="Groupe 26"/>
          <p:cNvGrpSpPr/>
          <p:nvPr/>
        </p:nvGrpSpPr>
        <p:grpSpPr>
          <a:xfrm>
            <a:off x="157105" y="2215136"/>
            <a:ext cx="2157921" cy="1584176"/>
            <a:chOff x="4932039" y="3789040"/>
            <a:chExt cx="2844532" cy="2088232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32039" y="3789040"/>
              <a:ext cx="2844532" cy="1872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cteur droit 7"/>
            <p:cNvCxnSpPr/>
            <p:nvPr/>
          </p:nvCxnSpPr>
          <p:spPr>
            <a:xfrm>
              <a:off x="5652119" y="4293096"/>
              <a:ext cx="767568" cy="141683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H="1">
              <a:off x="6293794" y="4293096"/>
              <a:ext cx="789750" cy="141683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>
              <a:off x="6066272" y="5301208"/>
              <a:ext cx="576064" cy="576064"/>
            </a:xfrm>
            <a:prstGeom prst="arc">
              <a:avLst>
                <a:gd name="adj1" fmla="val 14548240"/>
                <a:gd name="adj2" fmla="val 1798707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00254" y="4924883"/>
              <a:ext cx="406129" cy="486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chemeClr val="accent1"/>
                  </a:solidFill>
                </a:rPr>
                <a:t>θ</a:t>
              </a:r>
              <a:endParaRPr lang="fr-FR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5922" y="4098382"/>
            <a:ext cx="2360284" cy="2697556"/>
            <a:chOff x="5627001" y="3705641"/>
            <a:chExt cx="2736305" cy="3127309"/>
          </a:xfrm>
        </p:grpSpPr>
        <p:grpSp>
          <p:nvGrpSpPr>
            <p:cNvPr id="10" name="Groupe 9"/>
            <p:cNvGrpSpPr/>
            <p:nvPr/>
          </p:nvGrpSpPr>
          <p:grpSpPr>
            <a:xfrm>
              <a:off x="5627001" y="3705641"/>
              <a:ext cx="2736305" cy="2960568"/>
              <a:chOff x="5458393" y="3608776"/>
              <a:chExt cx="2736305" cy="296056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458393" y="3608776"/>
                <a:ext cx="2736305" cy="2960568"/>
                <a:chOff x="5458393" y="3608776"/>
                <a:chExt cx="2736305" cy="2960568"/>
              </a:xfrm>
            </p:grpSpPr>
            <p:grpSp>
              <p:nvGrpSpPr>
                <p:cNvPr id="46" name="Groupe 45"/>
                <p:cNvGrpSpPr/>
                <p:nvPr/>
              </p:nvGrpSpPr>
              <p:grpSpPr>
                <a:xfrm>
                  <a:off x="5458393" y="3608776"/>
                  <a:ext cx="2736305" cy="2960568"/>
                  <a:chOff x="5465257" y="3606712"/>
                  <a:chExt cx="2736305" cy="2960568"/>
                </a:xfrm>
              </p:grpSpPr>
              <p:pic>
                <p:nvPicPr>
                  <p:cNvPr id="38" name="Picture 2" descr="C:\Users\tissotf\Documents\MATLAB\Traitement images essais expérimentaux\Output_data\Test_wale_NiTi_HT450_H2_wale_30p\frame_000000000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 rot="16200000">
                    <a:off x="5752546" y="3595894"/>
                    <a:ext cx="2161728" cy="27363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30" name="Connecteur droit 29"/>
                  <p:cNvCxnSpPr/>
                  <p:nvPr/>
                </p:nvCxnSpPr>
                <p:spPr>
                  <a:xfrm>
                    <a:off x="5988807" y="4356673"/>
                    <a:ext cx="1106021" cy="1590543"/>
                  </a:xfrm>
                  <a:prstGeom prst="line">
                    <a:avLst/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30"/>
                  <p:cNvCxnSpPr/>
                  <p:nvPr/>
                </p:nvCxnSpPr>
                <p:spPr>
                  <a:xfrm flipH="1">
                    <a:off x="6975840" y="4387457"/>
                    <a:ext cx="917833" cy="1893187"/>
                  </a:xfrm>
                  <a:prstGeom prst="line">
                    <a:avLst/>
                  </a:prstGeom>
                  <a:ln w="19050"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5814356" y="3606712"/>
                    <a:ext cx="2200322" cy="3211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200" i="1" smtClean="0">
                        <a:solidFill>
                          <a:srgbClr val="0070C0"/>
                        </a:solidFill>
                      </a:rPr>
                      <a:t>Axe de symétrie (théorique)</a:t>
                    </a:r>
                    <a:endParaRPr lang="fr-FR" sz="1200" i="1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58" name="Arc 57"/>
                  <p:cNvSpPr/>
                  <p:nvPr/>
                </p:nvSpPr>
                <p:spPr>
                  <a:xfrm rot="21282490">
                    <a:off x="6285117" y="5067920"/>
                    <a:ext cx="1499360" cy="1499360"/>
                  </a:xfrm>
                  <a:prstGeom prst="arc">
                    <a:avLst>
                      <a:gd name="adj1" fmla="val 14359116"/>
                      <a:gd name="adj2" fmla="val 16139814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32" name="Connecteur droit 31"/>
                  <p:cNvCxnSpPr/>
                  <p:nvPr/>
                </p:nvCxnSpPr>
                <p:spPr>
                  <a:xfrm>
                    <a:off x="6875664" y="3907536"/>
                    <a:ext cx="200353" cy="2399720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" name="Croix 6"/>
                <p:cNvSpPr/>
                <p:nvPr/>
              </p:nvSpPr>
              <p:spPr>
                <a:xfrm rot="2700000">
                  <a:off x="6823814" y="4172088"/>
                  <a:ext cx="146834" cy="146834"/>
                </a:xfrm>
                <a:prstGeom prst="plus">
                  <a:avLst>
                    <a:gd name="adj" fmla="val 50000"/>
                  </a:avLst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Croix 22"/>
                <p:cNvSpPr/>
                <p:nvPr/>
              </p:nvSpPr>
              <p:spPr>
                <a:xfrm rot="2700000">
                  <a:off x="6909469" y="5193347"/>
                  <a:ext cx="146834" cy="146834"/>
                </a:xfrm>
                <a:prstGeom prst="plus">
                  <a:avLst>
                    <a:gd name="adj" fmla="val 50000"/>
                  </a:avLst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6502572" y="4725143"/>
                <a:ext cx="457534" cy="428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mtClean="0">
                    <a:solidFill>
                      <a:schemeClr val="accent1"/>
                    </a:solidFill>
                  </a:rPr>
                  <a:t>α</a:t>
                </a:r>
                <a:r>
                  <a:rPr lang="fr-FR" baseline="-25000">
                    <a:solidFill>
                      <a:schemeClr val="accent1"/>
                    </a:solidFill>
                  </a:rPr>
                  <a:t>1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007853" y="5163700"/>
                <a:ext cx="457534" cy="428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mtClean="0">
                    <a:solidFill>
                      <a:schemeClr val="accent1"/>
                    </a:solidFill>
                  </a:rPr>
                  <a:t>α</a:t>
                </a:r>
                <a:r>
                  <a:rPr lang="fr-FR" baseline="-25000" smtClean="0">
                    <a:solidFill>
                      <a:schemeClr val="accent1"/>
                    </a:solidFill>
                  </a:rPr>
                  <a:t>2</a:t>
                </a:r>
                <a:endParaRPr lang="fr-FR" baseline="-250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51" name="Arc 50"/>
            <p:cNvSpPr/>
            <p:nvPr/>
          </p:nvSpPr>
          <p:spPr>
            <a:xfrm rot="21287549">
              <a:off x="6602558" y="5572694"/>
              <a:ext cx="1260256" cy="1260256"/>
            </a:xfrm>
            <a:prstGeom prst="arc">
              <a:avLst>
                <a:gd name="adj1" fmla="val 16200219"/>
                <a:gd name="adj2" fmla="val 1798428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3768" y="1791775"/>
            <a:ext cx="3096096" cy="47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1872" y="2516885"/>
            <a:ext cx="3465528" cy="309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615968" y="500481"/>
            <a:ext cx="2132496" cy="120032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fr-FR"/>
              <a:t>Cellule 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Position </a:t>
            </a:r>
            <a:r>
              <a:rPr lang="fr-FR" err="1">
                <a:solidFill>
                  <a:srgbClr val="FF0000"/>
                </a:solidFill>
              </a:rPr>
              <a:t>CdG</a:t>
            </a:r>
            <a:r>
              <a:rPr lang="fr-FR">
                <a:solidFill>
                  <a:srgbClr val="FF000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4 Segments,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FF0000"/>
                </a:solidFill>
              </a:rPr>
              <a:t>Intersections.</a:t>
            </a:r>
          </a:p>
        </p:txBody>
      </p:sp>
    </p:spTree>
    <p:extLst>
      <p:ext uri="{BB962C8B-B14F-4D97-AF65-F5344CB8AC3E}">
        <p14:creationId xmlns:p14="http://schemas.microsoft.com/office/powerpoint/2010/main" val="21536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914400"/>
          </a:xfrm>
        </p:spPr>
        <p:txBody>
          <a:bodyPr/>
          <a:lstStyle/>
          <a:p>
            <a:r>
              <a:rPr lang="fr-FR" smtClean="0"/>
              <a:t>Introduction</a:t>
            </a:r>
            <a:endParaRPr lang="en-US"/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07504" y="2027408"/>
            <a:ext cx="3110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2000" b="1" dirty="0" smtClean="0">
                <a:latin typeface="Calibri" pitchFamily="34" charset="0"/>
              </a:rPr>
              <a:t>Anisotropy</a:t>
            </a:r>
            <a:endParaRPr lang="en-GB" altLang="fr-FR" sz="2000" b="1" dirty="0">
              <a:latin typeface="Calibri" pitchFamily="34" charset="0"/>
            </a:endParaRPr>
          </a:p>
        </p:txBody>
      </p:sp>
      <p:pic>
        <p:nvPicPr>
          <p:cNvPr id="6" name="Picture 2" descr="C:\Users\connessn\Desktop\TRAVAIL\02_RECHERCHE\06_These_Francois\evr10th\films_tricot_zoo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074" y="2968389"/>
            <a:ext cx="2581685" cy="1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 rot="5400000">
            <a:off x="488399" y="2802571"/>
            <a:ext cx="3580930" cy="2280440"/>
            <a:chOff x="53750" y="3092925"/>
            <a:chExt cx="4268359" cy="2718214"/>
          </a:xfrm>
          <a:solidFill>
            <a:srgbClr val="FF0000"/>
          </a:solidFill>
        </p:grpSpPr>
        <p:sp>
          <p:nvSpPr>
            <p:cNvPr id="8" name="Flèche vers le haut 7"/>
            <p:cNvSpPr/>
            <p:nvPr/>
          </p:nvSpPr>
          <p:spPr>
            <a:xfrm>
              <a:off x="1894921" y="3092925"/>
              <a:ext cx="258138" cy="168536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</a:endParaRPr>
            </a:p>
          </p:txBody>
        </p:sp>
        <p:sp>
          <p:nvSpPr>
            <p:cNvPr id="9" name="Flèche vers le haut 8"/>
            <p:cNvSpPr/>
            <p:nvPr/>
          </p:nvSpPr>
          <p:spPr>
            <a:xfrm flipV="1">
              <a:off x="1894277" y="5656884"/>
              <a:ext cx="258138" cy="154255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</a:endParaRPr>
            </a:p>
          </p:txBody>
        </p:sp>
        <p:sp>
          <p:nvSpPr>
            <p:cNvPr id="10" name="Flèche vers le haut 9"/>
            <p:cNvSpPr/>
            <p:nvPr/>
          </p:nvSpPr>
          <p:spPr>
            <a:xfrm rot="5400000">
              <a:off x="3661940" y="4153782"/>
              <a:ext cx="674147" cy="646191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</a:endParaRPr>
            </a:p>
          </p:txBody>
        </p:sp>
        <p:sp>
          <p:nvSpPr>
            <p:cNvPr id="11" name="Flèche vers le haut 10"/>
            <p:cNvSpPr/>
            <p:nvPr/>
          </p:nvSpPr>
          <p:spPr>
            <a:xfrm rot="5400000" flipV="1">
              <a:off x="12393" y="4181162"/>
              <a:ext cx="674145" cy="591432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83362" y="2442157"/>
            <a:ext cx="3034157" cy="2918320"/>
            <a:chOff x="-71672" y="2834977"/>
            <a:chExt cx="3616623" cy="3478549"/>
          </a:xfrm>
          <a:solidFill>
            <a:srgbClr val="1E00D0"/>
          </a:solidFill>
        </p:grpSpPr>
        <p:sp>
          <p:nvSpPr>
            <p:cNvPr id="13" name="Flèche vers le haut 12"/>
            <p:cNvSpPr/>
            <p:nvPr/>
          </p:nvSpPr>
          <p:spPr>
            <a:xfrm>
              <a:off x="1554274" y="2834977"/>
              <a:ext cx="258138" cy="168536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4" name="Flèche vers le haut 13"/>
            <p:cNvSpPr/>
            <p:nvPr/>
          </p:nvSpPr>
          <p:spPr>
            <a:xfrm flipV="1">
              <a:off x="1551297" y="6159271"/>
              <a:ext cx="258138" cy="154255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5" name="Flèche vers le haut 14"/>
            <p:cNvSpPr/>
            <p:nvPr/>
          </p:nvSpPr>
          <p:spPr>
            <a:xfrm rot="5400000">
              <a:off x="2884782" y="4154581"/>
              <a:ext cx="674147" cy="646191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6" name="Flèche vers le haut 15"/>
            <p:cNvSpPr/>
            <p:nvPr/>
          </p:nvSpPr>
          <p:spPr>
            <a:xfrm rot="5400000" flipV="1">
              <a:off x="-113029" y="4181162"/>
              <a:ext cx="674145" cy="591432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93625" y="1880226"/>
            <a:ext cx="121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Harmonic</a:t>
            </a:r>
            <a:r>
              <a:rPr lang="fr-FR" smtClean="0"/>
              <a:t> main </a:t>
            </a:r>
            <a:r>
              <a:rPr lang="fr-FR" err="1" smtClean="0"/>
              <a:t>load</a:t>
            </a:r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277691" y="2890511"/>
            <a:ext cx="121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Harmonic</a:t>
            </a:r>
            <a:r>
              <a:rPr lang="fr-FR" smtClean="0"/>
              <a:t> main </a:t>
            </a:r>
            <a:r>
              <a:rPr lang="fr-FR" err="1" smtClean="0"/>
              <a:t>load</a:t>
            </a:r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4857147" y="2372042"/>
            <a:ext cx="4035333" cy="2592288"/>
            <a:chOff x="2527468" y="2996952"/>
            <a:chExt cx="5472608" cy="3515589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468" y="2996952"/>
              <a:ext cx="5472608" cy="3515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580" y="3917193"/>
              <a:ext cx="1076874" cy="1201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5292080" y="4581128"/>
            <a:ext cx="3384376" cy="3539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fr-FR" sz="1400" b="1" dirty="0" smtClean="0">
                <a:solidFill>
                  <a:schemeClr val="bg1"/>
                </a:solidFill>
                <a:latin typeface="Calibri" pitchFamily="34" charset="0"/>
              </a:rPr>
              <a:t>                             Displacement</a:t>
            </a:r>
          </a:p>
          <a:p>
            <a:pPr eaLnBrk="1" hangingPunct="1"/>
            <a:endParaRPr lang="en-GB" altLang="fr-FR" sz="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504" y="980728"/>
            <a:ext cx="277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 smtClean="0"/>
              <a:t>Biaxial</a:t>
            </a:r>
            <a:r>
              <a:rPr lang="fr-FR" sz="3600" dirty="0" smtClean="0"/>
              <a:t> </a:t>
            </a:r>
            <a:r>
              <a:rPr lang="fr-FR" sz="3600" dirty="0" err="1" smtClean="0"/>
              <a:t>testing</a:t>
            </a:r>
            <a:endParaRPr lang="en-US" sz="3600" dirty="0"/>
          </a:p>
        </p:txBody>
      </p:sp>
      <p:sp>
        <p:nvSpPr>
          <p:cNvPr id="28" name="Rectangle 27"/>
          <p:cNvSpPr/>
          <p:nvPr/>
        </p:nvSpPr>
        <p:spPr>
          <a:xfrm>
            <a:off x="1814262" y="5893675"/>
            <a:ext cx="6223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/>
              <a:t>E</a:t>
            </a:r>
            <a:r>
              <a:rPr lang="fr-FR" sz="3600" dirty="0" err="1" smtClean="0"/>
              <a:t>xtract</a:t>
            </a:r>
            <a:r>
              <a:rPr lang="fr-FR" sz="3600" dirty="0" smtClean="0"/>
              <a:t> data </a:t>
            </a:r>
            <a:r>
              <a:rPr lang="fr-FR" sz="3600" dirty="0" err="1" smtClean="0"/>
              <a:t>from</a:t>
            </a:r>
            <a:r>
              <a:rPr lang="fr-FR" sz="3600" dirty="0" smtClean="0"/>
              <a:t> the </a:t>
            </a:r>
            <a:r>
              <a:rPr lang="fr-FR" sz="3600" dirty="0" err="1" smtClean="0"/>
              <a:t>pictures</a:t>
            </a:r>
            <a:r>
              <a:rPr lang="fr-FR" sz="3600" dirty="0" smtClean="0"/>
              <a:t> 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3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7" grpId="1"/>
      <p:bldP spid="18" grpId="0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:\Datas personnelles\Images traction biaxiale\NiTi1_450_30_H2\Img_test\frame_0000000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73106" y="2246953"/>
            <a:ext cx="2740646" cy="28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Approche </a:t>
            </a:r>
            <a:r>
              <a:rPr lang="fr-FR" smtClean="0"/>
              <a:t>numérique : Modèle EF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50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403651" y="2924945"/>
            <a:ext cx="1188953" cy="555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e 6"/>
          <p:cNvGrpSpPr/>
          <p:nvPr/>
        </p:nvGrpSpPr>
        <p:grpSpPr>
          <a:xfrm>
            <a:off x="1403650" y="2420890"/>
            <a:ext cx="7216455" cy="3330953"/>
            <a:chOff x="1559383" y="3194740"/>
            <a:chExt cx="7216455" cy="3330952"/>
          </a:xfrm>
        </p:grpSpPr>
        <p:grpSp>
          <p:nvGrpSpPr>
            <p:cNvPr id="8" name="Groupe 7"/>
            <p:cNvGrpSpPr/>
            <p:nvPr/>
          </p:nvGrpSpPr>
          <p:grpSpPr>
            <a:xfrm>
              <a:off x="1559383" y="3194740"/>
              <a:ext cx="7216455" cy="2634331"/>
              <a:chOff x="1559383" y="3194740"/>
              <a:chExt cx="7216455" cy="2634331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779912" y="3195301"/>
                <a:ext cx="4995926" cy="2598185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1" name="Connecteur droit 10"/>
              <p:cNvCxnSpPr/>
              <p:nvPr/>
            </p:nvCxnSpPr>
            <p:spPr>
              <a:xfrm flipV="1">
                <a:off x="1559383" y="3194740"/>
                <a:ext cx="2159289" cy="504054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1559383" y="4254499"/>
                <a:ext cx="2220529" cy="1574572"/>
              </a:xfrm>
              <a:prstGeom prst="lin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" name="ZoneTexte 8"/>
            <p:cNvSpPr txBox="1"/>
            <p:nvPr/>
          </p:nvSpPr>
          <p:spPr>
            <a:xfrm>
              <a:off x="3779912" y="5787028"/>
              <a:ext cx="49685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err="1" smtClean="0">
                  <a:solidFill>
                    <a:srgbClr val="292934"/>
                  </a:solidFill>
                </a:rPr>
                <a:t>Fil</a:t>
              </a:r>
              <a:r>
                <a:rPr lang="en-GB" smtClean="0">
                  <a:solidFill>
                    <a:srgbClr val="292934"/>
                  </a:solidFill>
                </a:rPr>
                <a:t> </a:t>
              </a:r>
              <a:r>
                <a:rPr lang="en-GB" err="1" smtClean="0">
                  <a:solidFill>
                    <a:srgbClr val="292934"/>
                  </a:solidFill>
                </a:rPr>
                <a:t>NiTi</a:t>
              </a:r>
              <a:r>
                <a:rPr lang="en-GB" smtClean="0">
                  <a:solidFill>
                    <a:srgbClr val="292934"/>
                  </a:solidFill>
                </a:rPr>
                <a:t> </a:t>
              </a:r>
              <a:r>
                <a:rPr lang="en-GB">
                  <a:solidFill>
                    <a:srgbClr val="292934"/>
                  </a:solidFill>
                </a:rPr>
                <a:t>(Ni-54wt</a:t>
              </a:r>
              <a:r>
                <a:rPr lang="en-GB" smtClean="0">
                  <a:solidFill>
                    <a:srgbClr val="292934"/>
                  </a:solidFill>
                </a:rPr>
                <a:t>%) : </a:t>
              </a:r>
              <a:r>
                <a:rPr lang="en-GB" sz="2400" b="1" smtClean="0">
                  <a:solidFill>
                    <a:srgbClr val="292934"/>
                  </a:solidFill>
                </a:rPr>
                <a:t>ø</a:t>
              </a:r>
              <a:r>
                <a:rPr lang="en-GB" b="1" smtClean="0">
                  <a:solidFill>
                    <a:srgbClr val="292934"/>
                  </a:solidFill>
                </a:rPr>
                <a:t>0,1 mm</a:t>
              </a:r>
              <a:r>
                <a:rPr lang="en-GB" smtClean="0">
                  <a:solidFill>
                    <a:srgbClr val="292934"/>
                  </a:solidFill>
                </a:rPr>
                <a:t>, </a:t>
              </a:r>
            </a:p>
            <a:p>
              <a:pPr algn="ctr"/>
              <a:r>
                <a:rPr lang="en-GB" smtClean="0">
                  <a:solidFill>
                    <a:srgbClr val="292934"/>
                  </a:solidFill>
                </a:rPr>
                <a:t>X: 4,35 mm / Y: 2,305 mm</a:t>
              </a:r>
              <a:endParaRPr lang="en-GB">
                <a:solidFill>
                  <a:srgbClr val="292934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107506" y="5490008"/>
            <a:ext cx="6121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err="1" smtClean="0">
                <a:solidFill>
                  <a:srgbClr val="292934"/>
                </a:solidFill>
              </a:rPr>
              <a:t>Géométrie</a:t>
            </a:r>
            <a:r>
              <a:rPr lang="en-GB" smtClean="0">
                <a:solidFill>
                  <a:srgbClr val="292934"/>
                </a:solidFill>
              </a:rPr>
              <a:t> “</a:t>
            </a:r>
            <a:r>
              <a:rPr lang="en-GB" err="1" smtClean="0">
                <a:solidFill>
                  <a:srgbClr val="292934"/>
                </a:solidFill>
              </a:rPr>
              <a:t>moyenne</a:t>
            </a:r>
            <a:r>
              <a:rPr lang="en-GB" smtClean="0">
                <a:solidFill>
                  <a:srgbClr val="292934"/>
                </a:solidFill>
              </a:rPr>
              <a:t>” </a:t>
            </a:r>
            <a:r>
              <a:rPr lang="en-GB" err="1" smtClean="0">
                <a:solidFill>
                  <a:srgbClr val="292934"/>
                </a:solidFill>
              </a:rPr>
              <a:t>représentative</a:t>
            </a:r>
            <a:r>
              <a:rPr lang="en-GB" smtClean="0">
                <a:solidFill>
                  <a:srgbClr val="292934"/>
                </a:solidFill>
              </a:rPr>
              <a:t> (??)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mtClean="0">
                <a:solidFill>
                  <a:srgbClr val="292934"/>
                </a:solidFill>
              </a:rPr>
              <a:t>Conditions </a:t>
            </a:r>
            <a:r>
              <a:rPr lang="en-GB" err="1" smtClean="0">
                <a:solidFill>
                  <a:srgbClr val="292934"/>
                </a:solidFill>
              </a:rPr>
              <a:t>limites</a:t>
            </a:r>
            <a:r>
              <a:rPr lang="en-GB" smtClean="0">
                <a:solidFill>
                  <a:srgbClr val="292934"/>
                </a:solidFill>
              </a:rPr>
              <a:t>:  </a:t>
            </a:r>
            <a:r>
              <a:rPr lang="en-GB" err="1" smtClean="0">
                <a:solidFill>
                  <a:srgbClr val="292934"/>
                </a:solidFill>
              </a:rPr>
              <a:t>périodiques</a:t>
            </a:r>
            <a:r>
              <a:rPr lang="en-GB" smtClean="0">
                <a:solidFill>
                  <a:srgbClr val="292934"/>
                </a:solidFill>
              </a:rPr>
              <a:t> + </a:t>
            </a:r>
            <a:r>
              <a:rPr lang="en-GB" err="1" smtClean="0">
                <a:solidFill>
                  <a:srgbClr val="292934"/>
                </a:solidFill>
              </a:rPr>
              <a:t>déplacement</a:t>
            </a:r>
            <a:endParaRPr lang="en-GB" smtClean="0">
              <a:solidFill>
                <a:srgbClr val="29293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err="1" smtClean="0">
                <a:solidFill>
                  <a:srgbClr val="292934"/>
                </a:solidFill>
              </a:rPr>
              <a:t>Modèle</a:t>
            </a:r>
            <a:r>
              <a:rPr lang="en-GB" smtClean="0">
                <a:solidFill>
                  <a:srgbClr val="292934"/>
                </a:solidFill>
              </a:rPr>
              <a:t> de </a:t>
            </a:r>
            <a:r>
              <a:rPr lang="en-GB" err="1" smtClean="0">
                <a:solidFill>
                  <a:srgbClr val="292934"/>
                </a:solidFill>
              </a:rPr>
              <a:t>matériau</a:t>
            </a:r>
            <a:r>
              <a:rPr lang="en-GB" smtClean="0">
                <a:solidFill>
                  <a:srgbClr val="292934"/>
                </a:solidFill>
              </a:rPr>
              <a:t> : </a:t>
            </a:r>
            <a:r>
              <a:rPr lang="en-GB" err="1" smtClean="0">
                <a:solidFill>
                  <a:srgbClr val="292934"/>
                </a:solidFill>
              </a:rPr>
              <a:t>Bilinéaire</a:t>
            </a:r>
            <a:r>
              <a:rPr lang="en-GB" smtClean="0">
                <a:solidFill>
                  <a:srgbClr val="292934"/>
                </a:solidFill>
              </a:rPr>
              <a:t> (</a:t>
            </a:r>
            <a:r>
              <a:rPr lang="en-GB" err="1" smtClean="0">
                <a:solidFill>
                  <a:srgbClr val="292934"/>
                </a:solidFill>
              </a:rPr>
              <a:t>Acier</a:t>
            </a:r>
            <a:r>
              <a:rPr lang="en-GB" smtClean="0">
                <a:solidFill>
                  <a:srgbClr val="292934"/>
                </a:solidFill>
              </a:rPr>
              <a:t>) </a:t>
            </a:r>
            <a:r>
              <a:rPr lang="en-GB" err="1" smtClean="0">
                <a:solidFill>
                  <a:srgbClr val="292934"/>
                </a:solidFill>
              </a:rPr>
              <a:t>ou</a:t>
            </a:r>
            <a:r>
              <a:rPr lang="en-GB" smtClean="0">
                <a:solidFill>
                  <a:srgbClr val="292934"/>
                </a:solidFill>
              </a:rPr>
              <a:t> </a:t>
            </a:r>
            <a:r>
              <a:rPr lang="en-GB" err="1" smtClean="0">
                <a:solidFill>
                  <a:srgbClr val="292934"/>
                </a:solidFill>
              </a:rPr>
              <a:t>Auricchio</a:t>
            </a:r>
            <a:endParaRPr lang="en-GB" smtClean="0">
              <a:solidFill>
                <a:srgbClr val="29293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err="1" smtClean="0">
                <a:solidFill>
                  <a:srgbClr val="292934"/>
                </a:solidFill>
              </a:rPr>
              <a:t>Frottement</a:t>
            </a:r>
            <a:r>
              <a:rPr lang="en-GB" smtClean="0">
                <a:solidFill>
                  <a:srgbClr val="292934"/>
                </a:solidFill>
              </a:rPr>
              <a:t> sec (</a:t>
            </a:r>
            <a:r>
              <a:rPr lang="en-GB" err="1" smtClean="0">
                <a:solidFill>
                  <a:srgbClr val="292934"/>
                </a:solidFill>
              </a:rPr>
              <a:t>Expérience</a:t>
            </a:r>
            <a:r>
              <a:rPr lang="en-GB" smtClean="0">
                <a:solidFill>
                  <a:srgbClr val="292934"/>
                </a:solidFill>
              </a:rPr>
              <a:t> “</a:t>
            </a:r>
            <a:r>
              <a:rPr lang="en-GB" err="1" smtClean="0">
                <a:solidFill>
                  <a:srgbClr val="292934"/>
                </a:solidFill>
              </a:rPr>
              <a:t>maison</a:t>
            </a:r>
            <a:r>
              <a:rPr lang="en-GB" smtClean="0">
                <a:solidFill>
                  <a:srgbClr val="292934"/>
                </a:solidFill>
              </a:rPr>
              <a:t>’, ok)</a:t>
            </a:r>
            <a:endParaRPr lang="en-GB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1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914400"/>
          </a:xfrm>
        </p:spPr>
        <p:txBody>
          <a:bodyPr/>
          <a:lstStyle/>
          <a:p>
            <a:r>
              <a:rPr lang="fr-FR" smtClean="0"/>
              <a:t>Introduction</a:t>
            </a:r>
            <a:endParaRPr lang="en-US"/>
          </a:p>
        </p:txBody>
      </p:sp>
      <p:pic>
        <p:nvPicPr>
          <p:cNvPr id="6" name="Picture 2" descr="C:\Users\connessn\Desktop\TRAVAIL\02_RECHERCHE\06_These_Francois\evr10th\films_tricot_zoo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196" y="2875112"/>
            <a:ext cx="2581685" cy="1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360484" y="2348880"/>
            <a:ext cx="3034157" cy="2918320"/>
            <a:chOff x="-71672" y="2834977"/>
            <a:chExt cx="3616623" cy="3478549"/>
          </a:xfrm>
          <a:solidFill>
            <a:srgbClr val="1E00D0"/>
          </a:solidFill>
        </p:grpSpPr>
        <p:sp>
          <p:nvSpPr>
            <p:cNvPr id="13" name="Flèche vers le haut 12"/>
            <p:cNvSpPr/>
            <p:nvPr/>
          </p:nvSpPr>
          <p:spPr>
            <a:xfrm>
              <a:off x="1554274" y="2834977"/>
              <a:ext cx="258138" cy="168536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4" name="Flèche vers le haut 13"/>
            <p:cNvSpPr/>
            <p:nvPr/>
          </p:nvSpPr>
          <p:spPr>
            <a:xfrm flipV="1">
              <a:off x="1551297" y="6159271"/>
              <a:ext cx="258138" cy="154255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5" name="Flèche vers le haut 14"/>
            <p:cNvSpPr/>
            <p:nvPr/>
          </p:nvSpPr>
          <p:spPr>
            <a:xfrm rot="5400000">
              <a:off x="2884782" y="4154581"/>
              <a:ext cx="674147" cy="646191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6" name="Flèche vers le haut 15"/>
            <p:cNvSpPr/>
            <p:nvPr/>
          </p:nvSpPr>
          <p:spPr>
            <a:xfrm rot="5400000" flipV="1">
              <a:off x="-113029" y="4181162"/>
              <a:ext cx="674145" cy="591432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2854813" y="2797234"/>
            <a:ext cx="121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Harmonic</a:t>
            </a:r>
            <a:r>
              <a:rPr lang="fr-FR" smtClean="0"/>
              <a:t> main </a:t>
            </a:r>
            <a:r>
              <a:rPr lang="fr-FR" err="1" smtClean="0"/>
              <a:t>load</a:t>
            </a: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850708" y="980728"/>
            <a:ext cx="5846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/>
              <a:t>Data </a:t>
            </a:r>
            <a:r>
              <a:rPr lang="fr-FR" sz="3600" dirty="0" err="1" smtClean="0"/>
              <a:t>we</a:t>
            </a:r>
            <a:r>
              <a:rPr lang="fr-FR" sz="3600" dirty="0" smtClean="0"/>
              <a:t> </a:t>
            </a:r>
            <a:r>
              <a:rPr lang="fr-FR" sz="3600" dirty="0" err="1" smtClean="0"/>
              <a:t>would</a:t>
            </a:r>
            <a:r>
              <a:rPr lang="fr-FR" sz="3600" dirty="0" smtClean="0"/>
              <a:t> </a:t>
            </a:r>
            <a:r>
              <a:rPr lang="fr-FR" sz="3600" dirty="0" err="1" smtClean="0"/>
              <a:t>like</a:t>
            </a:r>
            <a:r>
              <a:rPr lang="fr-FR" sz="3600" dirty="0" smtClean="0"/>
              <a:t> to </a:t>
            </a:r>
            <a:r>
              <a:rPr lang="fr-FR" sz="3600" dirty="0" err="1" smtClean="0"/>
              <a:t>extract</a:t>
            </a:r>
            <a:r>
              <a:rPr lang="fr-FR" sz="3600" dirty="0" smtClean="0"/>
              <a:t> :</a:t>
            </a:r>
            <a:endParaRPr lang="en-US" sz="3600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"/>
          </p:nvPr>
        </p:nvSpPr>
        <p:spPr>
          <a:xfrm>
            <a:off x="4211960" y="1700808"/>
            <a:ext cx="4824536" cy="4144963"/>
          </a:xfrm>
        </p:spPr>
        <p:txBody>
          <a:bodyPr/>
          <a:lstStyle/>
          <a:p>
            <a:r>
              <a:rPr lang="fr-FR" dirty="0" err="1" smtClean="0"/>
              <a:t>Displacement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</a:t>
            </a:r>
          </a:p>
          <a:p>
            <a:pPr marL="457200" lvl="1" indent="0">
              <a:buNone/>
            </a:pPr>
            <a:r>
              <a:rPr lang="fr-FR" dirty="0" smtClean="0"/>
              <a:t>          =&gt; </a:t>
            </a:r>
            <a:r>
              <a:rPr lang="fr-FR" dirty="0" err="1" smtClean="0"/>
              <a:t>Strain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endParaRPr lang="fr-FR" dirty="0" smtClean="0"/>
          </a:p>
          <a:p>
            <a:r>
              <a:rPr lang="fr-FR" dirty="0" smtClean="0"/>
              <a:t>And… :</a:t>
            </a:r>
          </a:p>
          <a:p>
            <a:pPr lvl="1"/>
            <a:r>
              <a:rPr lang="fr-FR" dirty="0" err="1" smtClean="0"/>
              <a:t>Geometria</a:t>
            </a:r>
            <a:r>
              <a:rPr lang="fr-FR" dirty="0" smtClean="0"/>
              <a:t> of </a:t>
            </a:r>
            <a:r>
              <a:rPr lang="fr-FR" dirty="0" err="1" smtClean="0"/>
              <a:t>wire</a:t>
            </a:r>
            <a:r>
              <a:rPr lang="fr-FR" dirty="0" smtClean="0"/>
              <a:t>/</a:t>
            </a:r>
            <a:r>
              <a:rPr lang="fr-FR" dirty="0" err="1" smtClean="0"/>
              <a:t>loops</a:t>
            </a:r>
            <a:endParaRPr lang="fr-FR" dirty="0" smtClean="0"/>
          </a:p>
          <a:p>
            <a:pPr lvl="1"/>
            <a:r>
              <a:rPr lang="fr-FR" dirty="0" err="1" smtClean="0"/>
              <a:t>Gliding</a:t>
            </a:r>
            <a:r>
              <a:rPr lang="fr-FR" dirty="0" smtClean="0"/>
              <a:t> =&gt; </a:t>
            </a:r>
            <a:r>
              <a:rPr lang="fr-FR" dirty="0" err="1" smtClean="0"/>
              <a:t>energy</a:t>
            </a:r>
            <a:r>
              <a:rPr lang="fr-FR" dirty="0" smtClean="0"/>
              <a:t> dissipation by friction</a:t>
            </a:r>
          </a:p>
          <a:p>
            <a:pPr lvl="2"/>
            <a:endParaRPr lang="en-US" dirty="0"/>
          </a:p>
        </p:txBody>
      </p:sp>
      <p:grpSp>
        <p:nvGrpSpPr>
          <p:cNvPr id="25" name="Groupe 24"/>
          <p:cNvGrpSpPr/>
          <p:nvPr/>
        </p:nvGrpSpPr>
        <p:grpSpPr>
          <a:xfrm>
            <a:off x="5282700" y="4941168"/>
            <a:ext cx="2745684" cy="1763821"/>
            <a:chOff x="2527468" y="2996952"/>
            <a:chExt cx="5472608" cy="3515589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468" y="2996952"/>
              <a:ext cx="5472608" cy="3515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580" y="3917193"/>
              <a:ext cx="1076874" cy="1201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11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914400"/>
          </a:xfrm>
        </p:spPr>
        <p:txBody>
          <a:bodyPr/>
          <a:lstStyle/>
          <a:p>
            <a:r>
              <a:rPr lang="fr-FR" smtClean="0"/>
              <a:t>Introduction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63688" y="1268760"/>
            <a:ext cx="5334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/>
              <a:t>How to </a:t>
            </a:r>
            <a:r>
              <a:rPr lang="fr-FR" sz="3600" dirty="0" err="1" smtClean="0"/>
              <a:t>extract</a:t>
            </a:r>
            <a:r>
              <a:rPr lang="fr-FR" sz="3600" dirty="0" smtClean="0"/>
              <a:t> </a:t>
            </a:r>
            <a:r>
              <a:rPr lang="fr-FR" sz="3600" dirty="0" err="1" smtClean="0"/>
              <a:t>these</a:t>
            </a:r>
            <a:r>
              <a:rPr lang="fr-FR" sz="3600" dirty="0" smtClean="0"/>
              <a:t> data ?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51520" y="5539879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DIC VS Adapted </a:t>
            </a:r>
            <a:r>
              <a:rPr lang="en-US" sz="4400" b="1" dirty="0"/>
              <a:t>Image </a:t>
            </a:r>
            <a:r>
              <a:rPr lang="en-US" sz="4400" b="1" dirty="0" smtClean="0"/>
              <a:t>Processing</a:t>
            </a:r>
            <a:endParaRPr lang="en-US" sz="4400" dirty="0"/>
          </a:p>
        </p:txBody>
      </p:sp>
      <p:pic>
        <p:nvPicPr>
          <p:cNvPr id="17" name="Picture 2" descr="C:\Users\connessn\Desktop\TRAVAIL\02_RECHERCHE\06_These_Francois\evr10th\films_tricot_zoo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8312" y="2782646"/>
            <a:ext cx="2581685" cy="1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971600" y="2256414"/>
            <a:ext cx="3034157" cy="2918320"/>
            <a:chOff x="-71672" y="2834977"/>
            <a:chExt cx="3616623" cy="3478549"/>
          </a:xfrm>
          <a:solidFill>
            <a:srgbClr val="1E00D0"/>
          </a:solidFill>
        </p:grpSpPr>
        <p:sp>
          <p:nvSpPr>
            <p:cNvPr id="20" name="Flèche vers le haut 19"/>
            <p:cNvSpPr/>
            <p:nvPr/>
          </p:nvSpPr>
          <p:spPr>
            <a:xfrm>
              <a:off x="1554274" y="2834977"/>
              <a:ext cx="258138" cy="168536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1" name="Flèche vers le haut 20"/>
            <p:cNvSpPr/>
            <p:nvPr/>
          </p:nvSpPr>
          <p:spPr>
            <a:xfrm flipV="1">
              <a:off x="1551297" y="6159271"/>
              <a:ext cx="258138" cy="154255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2" name="Flèche vers le haut 21"/>
            <p:cNvSpPr/>
            <p:nvPr/>
          </p:nvSpPr>
          <p:spPr>
            <a:xfrm rot="5400000">
              <a:off x="2884782" y="4154581"/>
              <a:ext cx="674147" cy="646191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4" name="Flèche vers le haut 23"/>
            <p:cNvSpPr/>
            <p:nvPr/>
          </p:nvSpPr>
          <p:spPr>
            <a:xfrm rot="5400000" flipV="1">
              <a:off x="-113029" y="4181162"/>
              <a:ext cx="674145" cy="591432"/>
            </a:xfrm>
            <a:prstGeom prst="up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211960" y="3018715"/>
            <a:ext cx="4824536" cy="149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/>
              <a:t>Displacement</a:t>
            </a:r>
            <a:r>
              <a:rPr lang="fr-FR" sz="2000" dirty="0" smtClean="0"/>
              <a:t> </a:t>
            </a:r>
            <a:r>
              <a:rPr lang="fr-FR" sz="2000" dirty="0" err="1" smtClean="0"/>
              <a:t>fields</a:t>
            </a:r>
            <a:r>
              <a:rPr lang="fr-FR" sz="2000" dirty="0"/>
              <a:t> / </a:t>
            </a:r>
            <a:r>
              <a:rPr lang="fr-FR" sz="2000" dirty="0" err="1"/>
              <a:t>Strain</a:t>
            </a:r>
            <a:r>
              <a:rPr lang="fr-FR" sz="2000" dirty="0"/>
              <a:t> </a:t>
            </a:r>
            <a:r>
              <a:rPr lang="fr-FR" sz="2000" dirty="0" err="1" smtClean="0"/>
              <a:t>fields</a:t>
            </a:r>
            <a:endParaRPr lang="fr-FR" sz="2000" dirty="0" smtClean="0"/>
          </a:p>
          <a:p>
            <a:r>
              <a:rPr lang="fr-FR" sz="2000" dirty="0" err="1"/>
              <a:t>Geometria</a:t>
            </a:r>
            <a:r>
              <a:rPr lang="fr-FR" sz="2000" dirty="0"/>
              <a:t> of </a:t>
            </a:r>
            <a:r>
              <a:rPr lang="fr-FR" sz="2000" dirty="0" err="1"/>
              <a:t>wire</a:t>
            </a:r>
            <a:r>
              <a:rPr lang="fr-FR" sz="2000" dirty="0"/>
              <a:t>/</a:t>
            </a:r>
            <a:r>
              <a:rPr lang="fr-FR" sz="2000" dirty="0" err="1"/>
              <a:t>loops</a:t>
            </a:r>
            <a:endParaRPr lang="fr-FR" sz="2000" dirty="0"/>
          </a:p>
          <a:p>
            <a:r>
              <a:rPr lang="fr-FR" sz="2000" dirty="0" err="1"/>
              <a:t>Gliding</a:t>
            </a:r>
            <a:r>
              <a:rPr lang="fr-FR" sz="2000" dirty="0"/>
              <a:t> =&gt; </a:t>
            </a:r>
            <a:r>
              <a:rPr lang="fr-FR" sz="2000" dirty="0" err="1"/>
              <a:t>energy</a:t>
            </a:r>
            <a:r>
              <a:rPr lang="fr-FR" sz="2000" dirty="0"/>
              <a:t> dissipation by friction</a:t>
            </a:r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29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/>
              <a:t>Introduction</a:t>
            </a:r>
          </a:p>
          <a:p>
            <a:pPr marL="400050" lvl="1" indent="0">
              <a:buNone/>
            </a:pPr>
            <a:r>
              <a:rPr lang="fr-FR" sz="3600" dirty="0" smtClean="0"/>
              <a:t>I. DIC</a:t>
            </a:r>
          </a:p>
          <a:p>
            <a:pPr marL="400050" lvl="1" indent="0">
              <a:buNone/>
            </a:pPr>
            <a:r>
              <a:rPr lang="fr-FR" sz="3600" dirty="0" smtClean="0"/>
              <a:t>II. Data </a:t>
            </a:r>
            <a:r>
              <a:rPr lang="fr-FR" sz="3600" dirty="0" err="1" smtClean="0"/>
              <a:t>Processing</a:t>
            </a:r>
            <a:r>
              <a:rPr lang="fr-FR" sz="3600" dirty="0" smtClean="0"/>
              <a:t> </a:t>
            </a:r>
          </a:p>
          <a:p>
            <a:pPr marL="1314450" lvl="2" indent="-514350">
              <a:buAutoNum type="alphaLcParenR"/>
            </a:pPr>
            <a:r>
              <a:rPr lang="fr-FR" sz="3200" dirty="0" err="1" smtClean="0"/>
              <a:t>Displacements</a:t>
            </a:r>
            <a:r>
              <a:rPr lang="fr-FR" sz="3200" dirty="0" smtClean="0"/>
              <a:t> </a:t>
            </a:r>
            <a:r>
              <a:rPr lang="fr-FR" sz="3200" dirty="0" err="1" smtClean="0"/>
              <a:t>fields</a:t>
            </a:r>
            <a:endParaRPr lang="fr-FR" sz="3200" dirty="0" smtClean="0"/>
          </a:p>
          <a:p>
            <a:pPr marL="1314450" lvl="2" indent="-514350">
              <a:buAutoNum type="alphaLcParenR"/>
            </a:pPr>
            <a:r>
              <a:rPr lang="fr-FR" sz="3200" dirty="0" smtClean="0"/>
              <a:t>Shape and </a:t>
            </a:r>
            <a:r>
              <a:rPr lang="fr-FR" sz="3200" dirty="0" err="1" smtClean="0"/>
              <a:t>gliding</a:t>
            </a:r>
            <a:endParaRPr lang="fr-FR" sz="3200" dirty="0" smtClean="0"/>
          </a:p>
          <a:p>
            <a:pPr marL="0" indent="0">
              <a:buNone/>
            </a:pPr>
            <a:r>
              <a:rPr lang="fr-FR" sz="3600" dirty="0" smtClean="0"/>
              <a:t>Conclusion</a:t>
            </a:r>
            <a:endParaRPr lang="en-US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0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pPr marL="400050" lvl="1" indent="0">
              <a:buNone/>
            </a:pPr>
            <a:r>
              <a:rPr lang="fr-FR" sz="3600" dirty="0" smtClean="0"/>
              <a:t>I. DIC</a:t>
            </a:r>
          </a:p>
          <a:p>
            <a:pPr marL="400050" lvl="1" indent="0">
              <a:buNone/>
            </a:pP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II. Data </a:t>
            </a:r>
            <a:r>
              <a:rPr lang="fr-FR" sz="3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Processing</a:t>
            </a: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314450" lvl="2" indent="-514350">
              <a:buAutoNum type="alphaLcParenR"/>
            </a:pPr>
            <a:r>
              <a:rPr lang="fr-FR" sz="3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Displacements</a:t>
            </a: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3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fields</a:t>
            </a:r>
            <a:endParaRPr lang="fr-FR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1314450" lvl="2" indent="-514350">
              <a:buAutoNum type="alphaLcParenR"/>
            </a:pPr>
            <a:r>
              <a:rPr lang="fr-FR" sz="3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Shape and </a:t>
            </a:r>
            <a:r>
              <a:rPr lang="fr-FR" sz="3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gliding</a:t>
            </a:r>
            <a:endParaRPr lang="fr-FR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fr-FR" sz="3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Conclusion</a:t>
            </a:r>
            <a:endParaRPr lang="en-US" sz="3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68F-0DD5-479F-AC28-DD775302C132}" type="datetime1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0CDE5-58C3-4647-9BD8-AAA9284EDF0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0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2998</TotalTime>
  <Words>1110</Words>
  <Application>Microsoft Office PowerPoint</Application>
  <PresentationFormat>Affichage à l'écran (4:3)</PresentationFormat>
  <Paragraphs>344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Arial</vt:lpstr>
      <vt:lpstr>Calibri</vt:lpstr>
      <vt:lpstr>Wingdings</vt:lpstr>
      <vt:lpstr>Thème Office</vt:lpstr>
      <vt:lpstr>Biaxial Testing of Knitted NiTi Textiles:  DIC VS Adapted Image Processing </vt:lpstr>
      <vt:lpstr>Introduction</vt:lpstr>
      <vt:lpstr>Introduction</vt:lpstr>
      <vt:lpstr>Introduction</vt:lpstr>
      <vt:lpstr>Introduction</vt:lpstr>
      <vt:lpstr>Introduction</vt:lpstr>
      <vt:lpstr>Introduction</vt:lpstr>
      <vt:lpstr>Outline</vt:lpstr>
      <vt:lpstr>Outline</vt:lpstr>
      <vt:lpstr>I. DIC</vt:lpstr>
      <vt:lpstr>I. DIC</vt:lpstr>
      <vt:lpstr>Outline</vt:lpstr>
      <vt:lpstr>II. Data Processing  a) Displacement fields  </vt:lpstr>
      <vt:lpstr>Présentation PowerPoint</vt:lpstr>
      <vt:lpstr>II. Data Processing  a) Displacement fields  </vt:lpstr>
      <vt:lpstr>II. Data Processing  a) Displacement fields  </vt:lpstr>
      <vt:lpstr>II. Data Processing</vt:lpstr>
      <vt:lpstr>Outline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II. Data Processing  b) Shape and gliding </vt:lpstr>
      <vt:lpstr>Outline</vt:lpstr>
      <vt:lpstr>Conclusion </vt:lpstr>
      <vt:lpstr>The End</vt:lpstr>
      <vt:lpstr>Présentation PowerPoint</vt:lpstr>
      <vt:lpstr>Friction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Analyse: Géométrie initiale</vt:lpstr>
      <vt:lpstr>Analyse: Géométrie initiale</vt:lpstr>
      <vt:lpstr>Analyse: Géométrie initiale</vt:lpstr>
      <vt:lpstr>Approche numérique : Modèle EF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tissotf</dc:creator>
  <cp:lastModifiedBy>connessn</cp:lastModifiedBy>
  <cp:revision>176</cp:revision>
  <dcterms:created xsi:type="dcterms:W3CDTF">2013-11-13T12:20:36Z</dcterms:created>
  <dcterms:modified xsi:type="dcterms:W3CDTF">2016-03-09T12:44:31Z</dcterms:modified>
</cp:coreProperties>
</file>