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theme/themeOverride16.xml" ContentType="application/vnd.openxmlformats-officedocument.themeOverr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1"/>
  </p:notesMasterIdLst>
  <p:sldIdLst>
    <p:sldId id="344" r:id="rId2"/>
    <p:sldId id="382" r:id="rId3"/>
    <p:sldId id="384" r:id="rId4"/>
    <p:sldId id="389" r:id="rId5"/>
    <p:sldId id="345" r:id="rId6"/>
    <p:sldId id="393" r:id="rId7"/>
    <p:sldId id="457" r:id="rId8"/>
    <p:sldId id="390" r:id="rId9"/>
    <p:sldId id="395" r:id="rId10"/>
    <p:sldId id="489" r:id="rId11"/>
    <p:sldId id="458" r:id="rId12"/>
    <p:sldId id="476" r:id="rId13"/>
    <p:sldId id="401" r:id="rId14"/>
    <p:sldId id="396" r:id="rId15"/>
    <p:sldId id="481" r:id="rId16"/>
    <p:sldId id="404" r:id="rId17"/>
    <p:sldId id="433" r:id="rId18"/>
    <p:sldId id="398" r:id="rId19"/>
    <p:sldId id="477" r:id="rId20"/>
    <p:sldId id="490" r:id="rId21"/>
    <p:sldId id="491" r:id="rId22"/>
    <p:sldId id="492" r:id="rId23"/>
    <p:sldId id="411" r:id="rId24"/>
    <p:sldId id="478" r:id="rId25"/>
    <p:sldId id="394" r:id="rId26"/>
    <p:sldId id="465" r:id="rId27"/>
    <p:sldId id="467" r:id="rId28"/>
    <p:sldId id="471" r:id="rId29"/>
    <p:sldId id="437" r:id="rId30"/>
    <p:sldId id="475" r:id="rId31"/>
    <p:sldId id="495" r:id="rId32"/>
    <p:sldId id="453" r:id="rId33"/>
    <p:sldId id="484" r:id="rId34"/>
    <p:sldId id="508" r:id="rId35"/>
    <p:sldId id="454" r:id="rId36"/>
    <p:sldId id="497" r:id="rId37"/>
    <p:sldId id="496" r:id="rId38"/>
    <p:sldId id="499" r:id="rId39"/>
    <p:sldId id="500" r:id="rId40"/>
    <p:sldId id="455" r:id="rId41"/>
    <p:sldId id="456" r:id="rId42"/>
    <p:sldId id="502" r:id="rId43"/>
    <p:sldId id="503" r:id="rId44"/>
    <p:sldId id="504" r:id="rId45"/>
    <p:sldId id="505" r:id="rId46"/>
    <p:sldId id="506" r:id="rId47"/>
    <p:sldId id="507" r:id="rId48"/>
    <p:sldId id="386" r:id="rId49"/>
    <p:sldId id="387" r:id="rId5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Carlier" initials="A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A01"/>
    <a:srgbClr val="004080"/>
    <a:srgbClr val="FF8000"/>
    <a:srgbClr val="408000"/>
    <a:srgbClr val="008000"/>
    <a:srgbClr val="80FF00"/>
    <a:srgbClr val="0080FF"/>
    <a:srgbClr val="0B0B0B"/>
    <a:srgbClr val="353535"/>
    <a:srgbClr val="7A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905" autoAdjust="0"/>
    <p:restoredTop sz="98046" autoAdjust="0"/>
  </p:normalViewPr>
  <p:slideViewPr>
    <p:cSldViewPr snapToGrid="0" snapToObjects="1">
      <p:cViewPr>
        <p:scale>
          <a:sx n="60" d="100"/>
          <a:sy n="60" d="100"/>
        </p:scale>
        <p:origin x="-133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Graphique%20dans%20Microsoft%20PowerPoint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Graphique%202%20dans%20Microsoft%20PowerPoint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USB%20DISK:SIDF-Neuchatel:V1-vari&#233;t&#233;%20lexica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USB%20DISK:SIDF-Neuchatel:V1-vari&#233;t&#233;%20lexical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ecarlier:ownCloud:doc:doc:onderzoek:SIDF-Neuchatel:V1%20ASPECT%20GRAMM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5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F:\SIDF-Neuchatel\estar-ir-stare-andare%20+%20V2-lex%20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F:\SIDF-Neuchatel\estar-ir-stare-andare%20+%20V2-lex%20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F:\SIDF-Neuchatel\estar-ir-stare-andare%20+%20V2-lex%20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F:\SIDF-Neuchatel\estar-ir-stare-andare%20+%20V2-lex%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Graphique%20dans%20Microsoft%20PowerPoint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PowerPoint]Feuil7'!$F$11</c:f>
              <c:strCache>
                <c:ptCount val="1"/>
                <c:pt idx="0">
                  <c:v>ALLER</c:v>
                </c:pt>
              </c:strCache>
            </c:strRef>
          </c:tx>
          <c:spPr>
            <a:solidFill>
              <a:srgbClr val="93A2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'[Graphique dans Microsoft PowerPoint]Feuil7'!$E$12:$E$13</c:f>
              <c:strCache>
                <c:ptCount val="2"/>
                <c:pt idx="0">
                  <c:v>Xe s.</c:v>
                </c:pt>
                <c:pt idx="1">
                  <c:v>XIIe s.</c:v>
                </c:pt>
              </c:strCache>
            </c:strRef>
          </c:cat>
          <c:val>
            <c:numRef>
              <c:f>'[Graphique dans Microsoft PowerPoint]Feuil7'!$F$12:$F$13</c:f>
              <c:numCache>
                <c:formatCode>General</c:formatCode>
                <c:ptCount val="2"/>
                <c:pt idx="0">
                  <c:v>100</c:v>
                </c:pt>
                <c:pt idx="1">
                  <c:v>76.510000000000005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41-4A9E-A946-85020FE02B25}"/>
            </c:ext>
          </c:extLst>
        </c:ser>
        <c:ser>
          <c:idx val="1"/>
          <c:order val="1"/>
          <c:tx>
            <c:strRef>
              <c:f>'[Graphique dans Microsoft PowerPoint]Feuil7'!$G$11</c:f>
              <c:strCache>
                <c:ptCount val="1"/>
                <c:pt idx="0">
                  <c:v>VENIR</c:v>
                </c:pt>
              </c:strCache>
            </c:strRef>
          </c:tx>
          <c:spPr>
            <a:solidFill>
              <a:srgbClr val="D2533C"/>
            </a:solidFill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41-4A9E-A946-85020FE02B25}"/>
                </c:ext>
              </c:extLst>
            </c:dLbl>
            <c:dLbl>
              <c:idx val="1"/>
              <c:layout>
                <c:manualLayout>
                  <c:x val="-4.5087065964507598E-3"/>
                  <c:y val="9.1023201121138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41-4A9E-A946-85020FE02B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'[Graphique dans Microsoft PowerPoint]Feuil7'!$E$12:$E$13</c:f>
              <c:strCache>
                <c:ptCount val="2"/>
                <c:pt idx="0">
                  <c:v>Xe s.</c:v>
                </c:pt>
                <c:pt idx="1">
                  <c:v>XIIe s.</c:v>
                </c:pt>
              </c:strCache>
            </c:strRef>
          </c:cat>
          <c:val>
            <c:numRef>
              <c:f>'[Graphique dans Microsoft PowerPoint]Feuil7'!$G$12:$G$13</c:f>
              <c:numCache>
                <c:formatCode>General</c:formatCode>
                <c:ptCount val="2"/>
                <c:pt idx="0">
                  <c:v>0</c:v>
                </c:pt>
                <c:pt idx="1">
                  <c:v>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F41-4A9E-A946-85020FE02B25}"/>
            </c:ext>
          </c:extLst>
        </c:ser>
        <c:ser>
          <c:idx val="2"/>
          <c:order val="2"/>
          <c:tx>
            <c:strRef>
              <c:f>'[Graphique dans Microsoft PowerPoint]Feuil7'!$H$11</c:f>
              <c:strCache>
                <c:ptCount val="1"/>
                <c:pt idx="0">
                  <c:v>S'en tourner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36921585734917E-3"/>
                  <c:y val="-3.03413556481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41-4A9E-A946-85020FE02B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'[Graphique dans Microsoft PowerPoint]Feuil7'!$E$12:$E$13</c:f>
              <c:strCache>
                <c:ptCount val="2"/>
                <c:pt idx="0">
                  <c:v>Xe s.</c:v>
                </c:pt>
                <c:pt idx="1">
                  <c:v>XIIe s.</c:v>
                </c:pt>
              </c:strCache>
            </c:strRef>
          </c:cat>
          <c:val>
            <c:numRef>
              <c:f>'[Graphique dans Microsoft PowerPoint]Feuil7'!$H$12:$H$13</c:f>
              <c:numCache>
                <c:formatCode>General</c:formatCode>
                <c:ptCount val="2"/>
                <c:pt idx="1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F41-4A9E-A946-85020FE02B25}"/>
            </c:ext>
          </c:extLst>
        </c:ser>
        <c:ser>
          <c:idx val="3"/>
          <c:order val="3"/>
          <c:tx>
            <c:strRef>
              <c:f>'[Graphique dans Microsoft PowerPoint]Feuil7'!$I$11</c:f>
              <c:strCache>
                <c:ptCount val="1"/>
                <c:pt idx="0">
                  <c:v>ETRE</c:v>
                </c:pt>
              </c:strCache>
            </c:strRef>
          </c:tx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41-4A9E-A946-85020FE02B25}"/>
                </c:ext>
              </c:extLst>
            </c:dLbl>
            <c:dLbl>
              <c:idx val="1"/>
              <c:layout>
                <c:manualLayout>
                  <c:x val="-3.0058043976338399E-3"/>
                  <c:y val="-7.167181190640810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41-4A9E-A946-85020FE02B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'[Graphique dans Microsoft PowerPoint]Feuil7'!$E$12:$E$13</c:f>
              <c:strCache>
                <c:ptCount val="2"/>
                <c:pt idx="0">
                  <c:v>Xe s.</c:v>
                </c:pt>
                <c:pt idx="1">
                  <c:v>XIIe s.</c:v>
                </c:pt>
              </c:strCache>
            </c:strRef>
          </c:cat>
          <c:val>
            <c:numRef>
              <c:f>'[Graphique dans Microsoft PowerPoint]Feuil7'!$I$12:$I$13</c:f>
              <c:numCache>
                <c:formatCode>General</c:formatCode>
                <c:ptCount val="2"/>
                <c:pt idx="0">
                  <c:v>0</c:v>
                </c:pt>
                <c:pt idx="1">
                  <c:v>11.74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F41-4A9E-A946-85020FE02B25}"/>
            </c:ext>
          </c:extLst>
        </c:ser>
        <c:ser>
          <c:idx val="4"/>
          <c:order val="4"/>
          <c:tx>
            <c:strRef>
              <c:f>'[Graphique dans Microsoft PowerPoint]Feuil7'!$J$11</c:f>
              <c:strCache>
                <c:ptCount val="1"/>
                <c:pt idx="0">
                  <c:v>Ester</c:v>
                </c:pt>
              </c:strCache>
            </c:strRef>
          </c:tx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41-4A9E-A946-85020FE02B25}"/>
                </c:ext>
              </c:extLst>
            </c:dLbl>
            <c:dLbl>
              <c:idx val="1"/>
              <c:layout>
                <c:manualLayout>
                  <c:x val="-4.4418949974603496E-3"/>
                  <c:y val="-1.262347990792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F41-4A9E-A946-85020FE02B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'[Graphique dans Microsoft PowerPoint]Feuil7'!$E$12:$E$13</c:f>
              <c:strCache>
                <c:ptCount val="2"/>
                <c:pt idx="0">
                  <c:v>Xe s.</c:v>
                </c:pt>
                <c:pt idx="1">
                  <c:v>XIIe s.</c:v>
                </c:pt>
              </c:strCache>
            </c:strRef>
          </c:cat>
          <c:val>
            <c:numRef>
              <c:f>'[Graphique dans Microsoft PowerPoint]Feuil7'!$J$12:$J$13</c:f>
              <c:numCache>
                <c:formatCode>General</c:formatCode>
                <c:ptCount val="2"/>
                <c:pt idx="0">
                  <c:v>0</c:v>
                </c:pt>
                <c:pt idx="1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F41-4A9E-A946-85020FE02B25}"/>
            </c:ext>
          </c:extLst>
        </c:ser>
        <c:ser>
          <c:idx val="5"/>
          <c:order val="5"/>
          <c:tx>
            <c:strRef>
              <c:f>'[Graphique dans Microsoft PowerPoint]Feuil7'!$K$11</c:f>
              <c:strCache>
                <c:ptCount val="1"/>
                <c:pt idx="0">
                  <c:v>Se mettre</c:v>
                </c:pt>
              </c:strCache>
            </c:strRef>
          </c:tx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F41-4A9E-A946-85020FE02B25}"/>
                </c:ext>
              </c:extLst>
            </c:dLbl>
            <c:dLbl>
              <c:idx val="1"/>
              <c:layout>
                <c:manualLayout>
                  <c:x val="-4.4418949974603496E-3"/>
                  <c:y val="1.8801606940477E-2"/>
                </c:manualLayout>
              </c:layout>
              <c:tx>
                <c:rich>
                  <a:bodyPr/>
                  <a:lstStyle/>
                  <a:p>
                    <a:pPr>
                      <a:defRPr sz="3200"/>
                    </a:pPr>
                    <a:r>
                      <a:rPr lang="en-US" sz="1400" dirty="0"/>
                      <a:t>0,34</a:t>
                    </a:r>
                    <a:endParaRPr lang="en-US" sz="32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F41-4A9E-A946-85020FE02B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'[Graphique dans Microsoft PowerPoint]Feuil7'!$E$12:$E$13</c:f>
              <c:strCache>
                <c:ptCount val="2"/>
                <c:pt idx="0">
                  <c:v>Xe s.</c:v>
                </c:pt>
                <c:pt idx="1">
                  <c:v>XIIe s.</c:v>
                </c:pt>
              </c:strCache>
            </c:strRef>
          </c:cat>
          <c:val>
            <c:numRef>
              <c:f>'[Graphique dans Microsoft PowerPoint]Feuil7'!$K$12:$K$13</c:f>
              <c:numCache>
                <c:formatCode>General</c:formatCode>
                <c:ptCount val="2"/>
                <c:pt idx="0">
                  <c:v>0</c:v>
                </c:pt>
                <c:pt idx="1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F41-4A9E-A946-85020FE02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887488"/>
        <c:axId val="133889024"/>
      </c:barChart>
      <c:catAx>
        <c:axId val="133887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133889024"/>
        <c:crosses val="autoZero"/>
        <c:auto val="1"/>
        <c:lblAlgn val="ctr"/>
        <c:lblOffset val="100"/>
        <c:noMultiLvlLbl val="0"/>
      </c:catAx>
      <c:valAx>
        <c:axId val="13388902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338874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'[Graphique 2 dans Microsoft PowerPoint]Feuil11'!$G$3</c:f>
              <c:strCache>
                <c:ptCount val="1"/>
                <c:pt idx="0">
                  <c:v>Contiguité</c:v>
                </c:pt>
              </c:strCache>
            </c:strRef>
          </c:tx>
          <c:spPr>
            <a:solidFill>
              <a:srgbClr val="93A2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'[Graphique 2 dans Microsoft PowerPoint]Feuil11'!$F$4:$F$5</c:f>
              <c:strCache>
                <c:ptCount val="2"/>
                <c:pt idx="0">
                  <c:v>Xe s.</c:v>
                </c:pt>
                <c:pt idx="1">
                  <c:v>XIIe s.</c:v>
                </c:pt>
              </c:strCache>
            </c:strRef>
          </c:cat>
          <c:val>
            <c:numRef>
              <c:f>'[Graphique 2 dans Microsoft PowerPoint]Feuil11'!$G$4:$G$5</c:f>
              <c:numCache>
                <c:formatCode>General</c:formatCode>
                <c:ptCount val="2"/>
                <c:pt idx="0">
                  <c:v>66.669999999999973</c:v>
                </c:pt>
                <c:pt idx="1">
                  <c:v>71.989999999999995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9A-4BD2-BD43-477068504F87}"/>
            </c:ext>
          </c:extLst>
        </c:ser>
        <c:ser>
          <c:idx val="1"/>
          <c:order val="1"/>
          <c:tx>
            <c:strRef>
              <c:f>'[Graphique 2 dans Microsoft PowerPoint]Feuil11'!$H$3</c:f>
              <c:strCache>
                <c:ptCount val="1"/>
                <c:pt idx="0">
                  <c:v>Discontinuité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'[Graphique 2 dans Microsoft PowerPoint]Feuil11'!$F$4:$F$5</c:f>
              <c:strCache>
                <c:ptCount val="2"/>
                <c:pt idx="0">
                  <c:v>Xe s.</c:v>
                </c:pt>
                <c:pt idx="1">
                  <c:v>XIIe s.</c:v>
                </c:pt>
              </c:strCache>
            </c:strRef>
          </c:cat>
          <c:val>
            <c:numRef>
              <c:f>'[Graphique 2 dans Microsoft PowerPoint]Feuil11'!$H$4:$H$5</c:f>
              <c:numCache>
                <c:formatCode>General</c:formatCode>
                <c:ptCount val="2"/>
                <c:pt idx="0">
                  <c:v>33.33</c:v>
                </c:pt>
                <c:pt idx="1">
                  <c:v>28.01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9A-4BD2-BD43-477068504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430208"/>
        <c:axId val="166431744"/>
      </c:barChart>
      <c:catAx>
        <c:axId val="16643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166431744"/>
        <c:crosses val="autoZero"/>
        <c:auto val="1"/>
        <c:lblAlgn val="ctr"/>
        <c:lblOffset val="100"/>
        <c:noMultiLvlLbl val="0"/>
      </c:catAx>
      <c:valAx>
        <c:axId val="16643174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664302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Feuil1!$D$2</c:f>
              <c:strCache>
                <c:ptCount val="1"/>
                <c:pt idx="0">
                  <c:v>Devant</c:v>
                </c:pt>
              </c:strCache>
            </c:strRef>
          </c:tx>
          <c:spPr>
            <a:solidFill>
              <a:srgbClr val="93A2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Feuil1!$C$3:$C$4</c:f>
              <c:strCache>
                <c:ptCount val="2"/>
                <c:pt idx="0">
                  <c:v>Continuité</c:v>
                </c:pt>
                <c:pt idx="1">
                  <c:v>Discontinuité</c:v>
                </c:pt>
              </c:strCache>
            </c:strRef>
          </c:cat>
          <c:val>
            <c:numRef>
              <c:f>Feuil1!$D$3:$D$4</c:f>
              <c:numCache>
                <c:formatCode>General</c:formatCode>
                <c:ptCount val="2"/>
                <c:pt idx="0">
                  <c:v>100</c:v>
                </c:pt>
                <c:pt idx="1">
                  <c:v>45.45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9B-474A-98BA-3A73C5185A1E}"/>
            </c:ext>
          </c:extLst>
        </c:ser>
        <c:ser>
          <c:idx val="1"/>
          <c:order val="1"/>
          <c:tx>
            <c:strRef>
              <c:f>Feuil1!$E$2</c:f>
              <c:strCache>
                <c:ptCount val="1"/>
                <c:pt idx="0">
                  <c:v>Entre</c:v>
                </c:pt>
              </c:strCache>
            </c:strRef>
          </c:tx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9B-474A-98BA-3A73C5185A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Feuil1!$C$3:$C$4</c:f>
              <c:strCache>
                <c:ptCount val="2"/>
                <c:pt idx="0">
                  <c:v>Continuité</c:v>
                </c:pt>
                <c:pt idx="1">
                  <c:v>Discontinuité</c:v>
                </c:pt>
              </c:strCache>
            </c:strRef>
          </c:cat>
          <c:val>
            <c:numRef>
              <c:f>Feuil1!$E$3:$E$4</c:f>
              <c:numCache>
                <c:formatCode>General</c:formatCode>
                <c:ptCount val="2"/>
                <c:pt idx="0">
                  <c:v>0</c:v>
                </c:pt>
                <c:pt idx="1">
                  <c:v>54.55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9B-474A-98BA-3A73C5185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8537344"/>
        <c:axId val="238539136"/>
      </c:barChart>
      <c:catAx>
        <c:axId val="23853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238539136"/>
        <c:crosses val="autoZero"/>
        <c:auto val="1"/>
        <c:lblAlgn val="ctr"/>
        <c:lblOffset val="100"/>
        <c:noMultiLvlLbl val="0"/>
      </c:catAx>
      <c:valAx>
        <c:axId val="23853913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2385373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915996276321402E-2"/>
          <c:y val="3.9481079969493099E-2"/>
          <c:w val="0.79362050380707705"/>
          <c:h val="0.762233337288609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Feuil1!$C$14</c:f>
              <c:strCache>
                <c:ptCount val="1"/>
                <c:pt idx="0">
                  <c:v>Devant</c:v>
                </c:pt>
              </c:strCache>
            </c:strRef>
          </c:tx>
          <c:spPr>
            <a:solidFill>
              <a:srgbClr val="93A299"/>
            </a:solidFill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C9-4D62-8C7C-97A946C1EB4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C9-4D62-8C7C-97A946C1E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Feuil1!$B$15:$B$18</c:f>
              <c:strCache>
                <c:ptCount val="4"/>
                <c:pt idx="0">
                  <c:v>Contiguité V1-V2</c:v>
                </c:pt>
                <c:pt idx="1">
                  <c:v>Contiguité V2-V1</c:v>
                </c:pt>
                <c:pt idx="2">
                  <c:v>Discontinuité V1-V2</c:v>
                </c:pt>
                <c:pt idx="3">
                  <c:v>Discontinuité V2-V1</c:v>
                </c:pt>
              </c:strCache>
            </c:strRef>
          </c:cat>
          <c:val>
            <c:numRef>
              <c:f>Feuil1!$C$15:$C$18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52.63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C9-4D62-8C7C-97A946C1EB4F}"/>
            </c:ext>
          </c:extLst>
        </c:ser>
        <c:ser>
          <c:idx val="1"/>
          <c:order val="1"/>
          <c:tx>
            <c:strRef>
              <c:f>Feuil1!$D$14</c:f>
              <c:strCache>
                <c:ptCount val="1"/>
                <c:pt idx="0">
                  <c:v>Entre</c:v>
                </c:pt>
              </c:strCache>
            </c:strRef>
          </c:tx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C9-4D62-8C7C-97A946C1EB4F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C9-4D62-8C7C-97A946C1E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Feuil1!$B$15:$B$18</c:f>
              <c:strCache>
                <c:ptCount val="4"/>
                <c:pt idx="0">
                  <c:v>Contiguité V1-V2</c:v>
                </c:pt>
                <c:pt idx="1">
                  <c:v>Contiguité V2-V1</c:v>
                </c:pt>
                <c:pt idx="2">
                  <c:v>Discontinuité V1-V2</c:v>
                </c:pt>
                <c:pt idx="3">
                  <c:v>Discontinuité V2-V1</c:v>
                </c:pt>
              </c:strCache>
            </c:strRef>
          </c:cat>
          <c:val>
            <c:numRef>
              <c:f>Feuil1!$D$15:$D$18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47.37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AC9-4D62-8C7C-97A946C1E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8859392"/>
        <c:axId val="238860928"/>
      </c:barChart>
      <c:catAx>
        <c:axId val="23885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238860928"/>
        <c:crosses val="autoZero"/>
        <c:auto val="1"/>
        <c:lblAlgn val="ctr"/>
        <c:lblOffset val="100"/>
        <c:noMultiLvlLbl val="0"/>
      </c:catAx>
      <c:valAx>
        <c:axId val="23886092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2388593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'Esp-V1-var.lex'!$R$10</c:f>
              <c:strCache>
                <c:ptCount val="1"/>
                <c:pt idx="0">
                  <c:v>Stare</c:v>
                </c:pt>
              </c:strCache>
            </c:strRef>
          </c:tx>
          <c:invertIfNegative val="0"/>
          <c:cat>
            <c:strRef>
              <c:f>'Esp-V1-var.lex'!$S$9</c:f>
              <c:strCache>
                <c:ptCount val="1"/>
                <c:pt idx="0">
                  <c:v>Fq</c:v>
                </c:pt>
              </c:strCache>
            </c:strRef>
          </c:cat>
          <c:val>
            <c:numRef>
              <c:f>'Esp-V1-var.lex'!$S$10</c:f>
              <c:numCache>
                <c:formatCode>General</c:formatCode>
                <c:ptCount val="1"/>
                <c:pt idx="0">
                  <c:v>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AE-4DB4-A629-D71F51F23A39}"/>
            </c:ext>
          </c:extLst>
        </c:ser>
        <c:ser>
          <c:idx val="1"/>
          <c:order val="1"/>
          <c:tx>
            <c:strRef>
              <c:f>'Esp-V1-var.lex'!$R$11</c:f>
              <c:strCache>
                <c:ptCount val="1"/>
                <c:pt idx="0">
                  <c:v>Andare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'Esp-V1-var.lex'!$S$9</c:f>
              <c:strCache>
                <c:ptCount val="1"/>
                <c:pt idx="0">
                  <c:v>Fq</c:v>
                </c:pt>
              </c:strCache>
            </c:strRef>
          </c:cat>
          <c:val>
            <c:numRef>
              <c:f>'Esp-V1-var.lex'!$S$11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AE-4DB4-A629-D71F51F23A39}"/>
            </c:ext>
          </c:extLst>
        </c:ser>
        <c:ser>
          <c:idx val="2"/>
          <c:order val="2"/>
          <c:tx>
            <c:strRef>
              <c:f>'Esp-V1-var.lex'!$R$12</c:f>
              <c:strCache>
                <c:ptCount val="1"/>
                <c:pt idx="0">
                  <c:v>Venire</c:v>
                </c:pt>
              </c:strCache>
            </c:strRef>
          </c:tx>
          <c:invertIfNegative val="0"/>
          <c:cat>
            <c:strRef>
              <c:f>'Esp-V1-var.lex'!$S$9</c:f>
              <c:strCache>
                <c:ptCount val="1"/>
                <c:pt idx="0">
                  <c:v>Fq</c:v>
                </c:pt>
              </c:strCache>
            </c:strRef>
          </c:cat>
          <c:val>
            <c:numRef>
              <c:f>'Esp-V1-var.lex'!$S$12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AE-4DB4-A629-D71F51F23A39}"/>
            </c:ext>
          </c:extLst>
        </c:ser>
        <c:ser>
          <c:idx val="3"/>
          <c:order val="3"/>
          <c:tx>
            <c:strRef>
              <c:f>'Esp-V1-var.lex'!$R$13</c:f>
              <c:strCache>
                <c:ptCount val="1"/>
                <c:pt idx="0">
                  <c:v>Arrivare</c:v>
                </c:pt>
              </c:strCache>
            </c:strRef>
          </c:tx>
          <c:invertIfNegative val="0"/>
          <c:cat>
            <c:strRef>
              <c:f>'Esp-V1-var.lex'!$S$9</c:f>
              <c:strCache>
                <c:ptCount val="1"/>
                <c:pt idx="0">
                  <c:v>Fq</c:v>
                </c:pt>
              </c:strCache>
            </c:strRef>
          </c:cat>
          <c:val>
            <c:numRef>
              <c:f>'Esp-V1-var.lex'!$S$13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4AE-4DB4-A629-D71F51F23A39}"/>
            </c:ext>
          </c:extLst>
        </c:ser>
        <c:ser>
          <c:idx val="4"/>
          <c:order val="4"/>
          <c:tx>
            <c:strRef>
              <c:f>'Esp-V1-var.lex'!$R$14</c:f>
              <c:strCache>
                <c:ptCount val="1"/>
                <c:pt idx="0">
                  <c:v>Entrare</c:v>
                </c:pt>
              </c:strCache>
            </c:strRef>
          </c:tx>
          <c:invertIfNegative val="0"/>
          <c:cat>
            <c:strRef>
              <c:f>'Esp-V1-var.lex'!$S$9</c:f>
              <c:strCache>
                <c:ptCount val="1"/>
                <c:pt idx="0">
                  <c:v>Fq</c:v>
                </c:pt>
              </c:strCache>
            </c:strRef>
          </c:cat>
          <c:val>
            <c:numRef>
              <c:f>'Esp-V1-var.lex'!$S$14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AE-4DB4-A629-D71F51F23A39}"/>
            </c:ext>
          </c:extLst>
        </c:ser>
        <c:ser>
          <c:idx val="5"/>
          <c:order val="5"/>
          <c:tx>
            <c:strRef>
              <c:f>'Esp-V1-var.lex'!$R$15</c:f>
              <c:strCache>
                <c:ptCount val="1"/>
                <c:pt idx="0">
                  <c:v>Continuare</c:v>
                </c:pt>
              </c:strCache>
            </c:strRef>
          </c:tx>
          <c:invertIfNegative val="0"/>
          <c:cat>
            <c:strRef>
              <c:f>'Esp-V1-var.lex'!$S$9</c:f>
              <c:strCache>
                <c:ptCount val="1"/>
                <c:pt idx="0">
                  <c:v>Fq</c:v>
                </c:pt>
              </c:strCache>
            </c:strRef>
          </c:cat>
          <c:val>
            <c:numRef>
              <c:f>'Esp-V1-var.lex'!$S$15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4AE-4DB4-A629-D71F51F23A39}"/>
            </c:ext>
          </c:extLst>
        </c:ser>
        <c:ser>
          <c:idx val="6"/>
          <c:order val="6"/>
          <c:tx>
            <c:strRef>
              <c:f>'Esp-V1-var.lex'!$R$16</c:f>
              <c:strCache>
                <c:ptCount val="1"/>
                <c:pt idx="0">
                  <c:v>Finire</c:v>
                </c:pt>
              </c:strCache>
            </c:strRef>
          </c:tx>
          <c:invertIfNegative val="0"/>
          <c:cat>
            <c:strRef>
              <c:f>'Esp-V1-var.lex'!$S$9</c:f>
              <c:strCache>
                <c:ptCount val="1"/>
                <c:pt idx="0">
                  <c:v>Fq</c:v>
                </c:pt>
              </c:strCache>
            </c:strRef>
          </c:cat>
          <c:val>
            <c:numRef>
              <c:f>'Esp-V1-var.lex'!$S$16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4AE-4DB4-A629-D71F51F23A39}"/>
            </c:ext>
          </c:extLst>
        </c:ser>
        <c:ser>
          <c:idx val="7"/>
          <c:order val="7"/>
          <c:tx>
            <c:strRef>
              <c:f>'Esp-V1-var.lex'!$R$17</c:f>
              <c:strCache>
                <c:ptCount val="1"/>
                <c:pt idx="0">
                  <c:v>Pro)seguire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5CBA0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4AE-4DB4-A629-D71F51F23A39}"/>
              </c:ext>
            </c:extLst>
          </c:dPt>
          <c:cat>
            <c:strRef>
              <c:f>'Esp-V1-var.lex'!$S$9</c:f>
              <c:strCache>
                <c:ptCount val="1"/>
                <c:pt idx="0">
                  <c:v>Fq</c:v>
                </c:pt>
              </c:strCache>
            </c:strRef>
          </c:cat>
          <c:val>
            <c:numRef>
              <c:f>'Esp-V1-var.lex'!$S$17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4AE-4DB4-A629-D71F51F23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7236736"/>
        <c:axId val="167238272"/>
      </c:barChart>
      <c:catAx>
        <c:axId val="167236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7238272"/>
        <c:crossesAt val="0"/>
        <c:auto val="1"/>
        <c:lblAlgn val="ctr"/>
        <c:lblOffset val="100"/>
        <c:noMultiLvlLbl val="0"/>
      </c:catAx>
      <c:valAx>
        <c:axId val="167238272"/>
        <c:scaling>
          <c:orientation val="minMax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672367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'Esp-V1-var.lex'!$O$18</c:f>
              <c:strCache>
                <c:ptCount val="1"/>
                <c:pt idx="0">
                  <c:v>estar</c:v>
                </c:pt>
              </c:strCache>
            </c:strRef>
          </c:tx>
          <c:invertIfNegative val="0"/>
          <c:dLbls>
            <c:delete val="1"/>
          </c:dLbls>
          <c:val>
            <c:numRef>
              <c:f>'Esp-V1-var.lex'!$P$18</c:f>
              <c:numCache>
                <c:formatCode>General</c:formatCode>
                <c:ptCount val="1"/>
                <c:pt idx="0">
                  <c:v>14256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59-4737-A07D-1EA664EB07B5}"/>
            </c:ext>
          </c:extLst>
        </c:ser>
        <c:ser>
          <c:idx val="1"/>
          <c:order val="1"/>
          <c:tx>
            <c:strRef>
              <c:f>'Esp-V1-var.lex'!$O$19</c:f>
              <c:strCache>
                <c:ptCount val="1"/>
                <c:pt idx="0">
                  <c:v>ir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elete val="1"/>
          </c:dLbls>
          <c:val>
            <c:numRef>
              <c:f>'Esp-V1-var.lex'!$P$19</c:f>
              <c:numCache>
                <c:formatCode>General</c:formatCode>
                <c:ptCount val="1"/>
                <c:pt idx="0">
                  <c:v>4676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59-4737-A07D-1EA664EB07B5}"/>
            </c:ext>
          </c:extLst>
        </c:ser>
        <c:ser>
          <c:idx val="2"/>
          <c:order val="2"/>
          <c:tx>
            <c:strRef>
              <c:f>'Esp-V1-var.lex'!$O$20</c:f>
              <c:strCache>
                <c:ptCount val="1"/>
                <c:pt idx="0">
                  <c:v>seguir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59-4737-A07D-1EA664EB07B5}"/>
              </c:ext>
            </c:extLst>
          </c:dPt>
          <c:dLbls>
            <c:delete val="1"/>
          </c:dLbls>
          <c:val>
            <c:numRef>
              <c:f>'Esp-V1-var.lex'!$P$20</c:f>
              <c:numCache>
                <c:formatCode>General</c:formatCode>
                <c:ptCount val="1"/>
                <c:pt idx="0">
                  <c:v>2792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559-4737-A07D-1EA664EB07B5}"/>
            </c:ext>
          </c:extLst>
        </c:ser>
        <c:ser>
          <c:idx val="3"/>
          <c:order val="3"/>
          <c:tx>
            <c:strRef>
              <c:f>'Esp-V1-var.lex'!$O$21</c:f>
              <c:strCache>
                <c:ptCount val="1"/>
                <c:pt idx="0">
                  <c:v>continuar</c:v>
                </c:pt>
              </c:strCache>
            </c:strRef>
          </c:tx>
          <c:invertIfNegative val="0"/>
          <c:dLbls>
            <c:delete val="1"/>
          </c:dLbls>
          <c:val>
            <c:numRef>
              <c:f>'Esp-V1-var.lex'!$P$21</c:f>
              <c:numCache>
                <c:formatCode>General</c:formatCode>
                <c:ptCount val="1"/>
                <c:pt idx="0">
                  <c:v>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559-4737-A07D-1EA664EB07B5}"/>
            </c:ext>
          </c:extLst>
        </c:ser>
        <c:ser>
          <c:idx val="4"/>
          <c:order val="4"/>
          <c:tx>
            <c:strRef>
              <c:f>'Esp-V1-var.lex'!$O$22</c:f>
              <c:strCache>
                <c:ptCount val="1"/>
                <c:pt idx="0">
                  <c:v>venir</c:v>
                </c:pt>
              </c:strCache>
            </c:strRef>
          </c:tx>
          <c:spPr>
            <a:solidFill>
              <a:srgbClr val="5CBA01"/>
            </a:solidFill>
          </c:spPr>
          <c:invertIfNegative val="0"/>
          <c:dLbls>
            <c:delete val="1"/>
          </c:dLbls>
          <c:val>
            <c:numRef>
              <c:f>'Esp-V1-var.lex'!$P$22</c:f>
              <c:numCache>
                <c:formatCode>General</c:formatCode>
                <c:ptCount val="1"/>
                <c:pt idx="0">
                  <c:v>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559-4737-A07D-1EA664EB07B5}"/>
            </c:ext>
          </c:extLst>
        </c:ser>
        <c:ser>
          <c:idx val="5"/>
          <c:order val="5"/>
          <c:tx>
            <c:strRef>
              <c:f>'Esp-V1-var.lex'!$O$23</c:f>
              <c:strCache>
                <c:ptCount val="1"/>
                <c:pt idx="0">
                  <c:v>salir</c:v>
                </c:pt>
              </c:strCache>
            </c:strRef>
          </c:tx>
          <c:invertIfNegative val="0"/>
          <c:dLbls>
            <c:delete val="1"/>
          </c:dLbls>
          <c:val>
            <c:numRef>
              <c:f>'Esp-V1-var.lex'!$P$23</c:f>
              <c:numCache>
                <c:formatCode>General</c:formatCode>
                <c:ptCount val="1"/>
                <c:pt idx="0">
                  <c:v>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559-4737-A07D-1EA664EB07B5}"/>
            </c:ext>
          </c:extLst>
        </c:ser>
        <c:ser>
          <c:idx val="6"/>
          <c:order val="6"/>
          <c:tx>
            <c:strRef>
              <c:f>'Esp-V1-var.lex'!$O$24</c:f>
              <c:strCache>
                <c:ptCount val="1"/>
                <c:pt idx="0">
                  <c:v>quedar</c:v>
                </c:pt>
              </c:strCache>
            </c:strRef>
          </c:tx>
          <c:invertIfNegative val="0"/>
          <c:dLbls>
            <c:delete val="1"/>
          </c:dLbls>
          <c:val>
            <c:numRef>
              <c:f>'Esp-V1-var.lex'!$P$24</c:f>
              <c:numCache>
                <c:formatCode>General</c:formatCode>
                <c:ptCount val="1"/>
                <c:pt idx="0">
                  <c:v>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59-4737-A07D-1EA664EB07B5}"/>
            </c:ext>
          </c:extLst>
        </c:ser>
        <c:ser>
          <c:idx val="7"/>
          <c:order val="7"/>
          <c:tx>
            <c:strRef>
              <c:f>'Esp-V1-var.lex'!$O$25</c:f>
              <c:strCache>
                <c:ptCount val="1"/>
                <c:pt idx="0">
                  <c:v>andar</c:v>
                </c:pt>
              </c:strCache>
            </c:strRef>
          </c:tx>
          <c:invertIfNegative val="0"/>
          <c:dLbls>
            <c:delete val="1"/>
          </c:dLbls>
          <c:val>
            <c:numRef>
              <c:f>'Esp-V1-var.lex'!$P$25</c:f>
              <c:numCache>
                <c:formatCode>General</c:formatCode>
                <c:ptCount val="1"/>
                <c:pt idx="0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559-4737-A07D-1EA664EB07B5}"/>
            </c:ext>
          </c:extLst>
        </c:ser>
        <c:ser>
          <c:idx val="8"/>
          <c:order val="8"/>
          <c:tx>
            <c:strRef>
              <c:f>'Esp-V1-var.lex'!$O$26</c:f>
              <c:strCache>
                <c:ptCount val="1"/>
                <c:pt idx="0">
                  <c:v>concluir</c:v>
                </c:pt>
              </c:strCache>
            </c:strRef>
          </c:tx>
          <c:invertIfNegative val="0"/>
          <c:dLbls>
            <c:delete val="1"/>
          </c:dLbls>
          <c:val>
            <c:numRef>
              <c:f>'Esp-V1-var.lex'!$P$26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559-4737-A07D-1EA664EB07B5}"/>
            </c:ext>
          </c:extLst>
        </c:ser>
        <c:ser>
          <c:idx val="9"/>
          <c:order val="9"/>
          <c:tx>
            <c:strRef>
              <c:f>'Esp-V1-var.lex'!$O$27</c:f>
              <c:strCache>
                <c:ptCount val="1"/>
                <c:pt idx="0">
                  <c:v>terminar</c:v>
                </c:pt>
              </c:strCache>
            </c:strRef>
          </c:tx>
          <c:invertIfNegative val="0"/>
          <c:dLbls>
            <c:delete val="1"/>
          </c:dLbls>
          <c:val>
            <c:numRef>
              <c:f>'Esp-V1-var.lex'!$P$27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559-4737-A07D-1EA664EB07B5}"/>
            </c:ext>
          </c:extLst>
        </c:ser>
        <c:ser>
          <c:idx val="10"/>
          <c:order val="10"/>
          <c:tx>
            <c:strRef>
              <c:f>'Esp-V1-var.lex'!$O$28</c:f>
              <c:strCache>
                <c:ptCount val="1"/>
                <c:pt idx="0">
                  <c:v>empezar</c:v>
                </c:pt>
              </c:strCache>
            </c:strRef>
          </c:tx>
          <c:invertIfNegative val="0"/>
          <c:dLbls>
            <c:delete val="1"/>
          </c:dLbls>
          <c:val>
            <c:numRef>
              <c:f>'Esp-V1-var.lex'!$P$28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559-4737-A07D-1EA664EB07B5}"/>
            </c:ext>
          </c:extLst>
        </c:ser>
        <c:ser>
          <c:idx val="11"/>
          <c:order val="11"/>
          <c:tx>
            <c:strRef>
              <c:f>'Esp-V1-var.lex'!$O$29</c:f>
              <c:strCache>
                <c:ptCount val="1"/>
                <c:pt idx="0">
                  <c:v>acabar</c:v>
                </c:pt>
              </c:strCache>
            </c:strRef>
          </c:tx>
          <c:invertIfNegative val="0"/>
          <c:dLbls>
            <c:delete val="1"/>
          </c:dLbls>
          <c:val>
            <c:numRef>
              <c:f>'Esp-V1-var.lex'!$P$29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D559-4737-A07D-1EA664EB07B5}"/>
            </c:ext>
          </c:extLst>
        </c:ser>
        <c:ser>
          <c:idx val="12"/>
          <c:order val="12"/>
          <c:tx>
            <c:strRef>
              <c:f>'Esp-V1-var.lex'!$O$30</c:f>
              <c:strCache>
                <c:ptCount val="1"/>
                <c:pt idx="0">
                  <c:v>entrar</c:v>
                </c:pt>
              </c:strCache>
            </c:strRef>
          </c:tx>
          <c:invertIfNegative val="0"/>
          <c:dLbls>
            <c:delete val="1"/>
          </c:dLbls>
          <c:val>
            <c:numRef>
              <c:f>'Esp-V1-var.lex'!$P$30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559-4737-A07D-1EA664EB07B5}"/>
            </c:ext>
          </c:extLst>
        </c:ser>
        <c:ser>
          <c:idx val="13"/>
          <c:order val="13"/>
          <c:tx>
            <c:strRef>
              <c:f>'Esp-V1-var.lex'!$O$31</c:f>
              <c:strCache>
                <c:ptCount val="1"/>
                <c:pt idx="0">
                  <c:v>finalizar</c:v>
                </c:pt>
              </c:strCache>
            </c:strRef>
          </c:tx>
          <c:invertIfNegative val="0"/>
          <c:dLbls>
            <c:delete val="1"/>
          </c:dLbls>
          <c:val>
            <c:numRef>
              <c:f>'Esp-V1-var.lex'!$P$31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559-4737-A07D-1EA664EB07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6509952"/>
        <c:axId val="166515840"/>
      </c:barChart>
      <c:catAx>
        <c:axId val="166509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66515840"/>
        <c:crosses val="autoZero"/>
        <c:auto val="1"/>
        <c:lblAlgn val="ctr"/>
        <c:lblOffset val="100"/>
        <c:noMultiLvlLbl val="0"/>
      </c:catAx>
      <c:valAx>
        <c:axId val="166515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65099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synthèse!$A$24</c:f>
              <c:strCache>
                <c:ptCount val="1"/>
                <c:pt idx="0">
                  <c:v>PRS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synthèse!$B$23:$E$23</c:f>
              <c:strCache>
                <c:ptCount val="4"/>
                <c:pt idx="0">
                  <c:v>Estar</c:v>
                </c:pt>
                <c:pt idx="1">
                  <c:v>Ir</c:v>
                </c:pt>
                <c:pt idx="2">
                  <c:v>Stare</c:v>
                </c:pt>
                <c:pt idx="3">
                  <c:v>Andare</c:v>
                </c:pt>
              </c:strCache>
            </c:strRef>
          </c:cat>
          <c:val>
            <c:numRef>
              <c:f>synthèse!$B$24:$E$24</c:f>
              <c:numCache>
                <c:formatCode>0.00%</c:formatCode>
                <c:ptCount val="4"/>
                <c:pt idx="0">
                  <c:v>0.71606023319857004</c:v>
                </c:pt>
                <c:pt idx="1">
                  <c:v>0.42228502220427899</c:v>
                </c:pt>
                <c:pt idx="2">
                  <c:v>0.629</c:v>
                </c:pt>
                <c:pt idx="3">
                  <c:v>0.39800000000000002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88-48B9-8CFF-E7BC666B785F}"/>
            </c:ext>
          </c:extLst>
        </c:ser>
        <c:ser>
          <c:idx val="1"/>
          <c:order val="1"/>
          <c:tx>
            <c:strRef>
              <c:f>synthèse!$A$25</c:f>
              <c:strCache>
                <c:ptCount val="1"/>
                <c:pt idx="0">
                  <c:v>IMPF</c:v>
                </c:pt>
              </c:strCache>
            </c:strRef>
          </c:tx>
          <c:spPr>
            <a:pattFill prst="dkUpDiag">
              <a:fgClr>
                <a:schemeClr val="bg1">
                  <a:lumMod val="65000"/>
                </a:schemeClr>
              </a:fgClr>
              <a:bgClr>
                <a:prstClr val="white"/>
              </a:bgClr>
            </a:pattFill>
          </c:spPr>
          <c:invertIfNegative val="0"/>
          <c:cat>
            <c:strRef>
              <c:f>synthèse!$B$23:$E$23</c:f>
              <c:strCache>
                <c:ptCount val="4"/>
                <c:pt idx="0">
                  <c:v>Estar</c:v>
                </c:pt>
                <c:pt idx="1">
                  <c:v>Ir</c:v>
                </c:pt>
                <c:pt idx="2">
                  <c:v>Stare</c:v>
                </c:pt>
                <c:pt idx="3">
                  <c:v>Andare</c:v>
                </c:pt>
              </c:strCache>
            </c:strRef>
          </c:cat>
          <c:val>
            <c:numRef>
              <c:f>synthèse!$B$25:$E$25</c:f>
              <c:numCache>
                <c:formatCode>0.00%</c:formatCode>
                <c:ptCount val="4"/>
                <c:pt idx="0">
                  <c:v>0.20091404464756499</c:v>
                </c:pt>
                <c:pt idx="1">
                  <c:v>0.30453505584712698</c:v>
                </c:pt>
                <c:pt idx="2">
                  <c:v>0.36299999999999999</c:v>
                </c:pt>
                <c:pt idx="3">
                  <c:v>0.318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88-48B9-8CFF-E7BC666B785F}"/>
            </c:ext>
          </c:extLst>
        </c:ser>
        <c:ser>
          <c:idx val="2"/>
          <c:order val="2"/>
          <c:tx>
            <c:strRef>
              <c:f>synthèse!$A$26</c:f>
              <c:strCache>
                <c:ptCount val="1"/>
                <c:pt idx="0">
                  <c:v>PS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synthèse!$B$23:$E$23</c:f>
              <c:strCache>
                <c:ptCount val="4"/>
                <c:pt idx="0">
                  <c:v>Estar</c:v>
                </c:pt>
                <c:pt idx="1">
                  <c:v>Ir</c:v>
                </c:pt>
                <c:pt idx="2">
                  <c:v>Stare</c:v>
                </c:pt>
                <c:pt idx="3">
                  <c:v>Andare</c:v>
                </c:pt>
              </c:strCache>
            </c:strRef>
          </c:cat>
          <c:val>
            <c:numRef>
              <c:f>synthèse!$B$26:$E$26</c:f>
              <c:numCache>
                <c:formatCode>0.00%</c:formatCode>
                <c:ptCount val="4"/>
                <c:pt idx="0">
                  <c:v>2.0683189781449601E-2</c:v>
                </c:pt>
                <c:pt idx="1">
                  <c:v>0.10227425649307</c:v>
                </c:pt>
                <c:pt idx="2" formatCode="General">
                  <c:v>0</c:v>
                </c:pt>
                <c:pt idx="3">
                  <c:v>5.8999999999999997E-2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88-48B9-8CFF-E7BC666B785F}"/>
            </c:ext>
          </c:extLst>
        </c:ser>
        <c:ser>
          <c:idx val="3"/>
          <c:order val="3"/>
          <c:tx>
            <c:strRef>
              <c:f>synthèse!$A$27</c:f>
              <c:strCache>
                <c:ptCount val="1"/>
                <c:pt idx="0">
                  <c:v>PC</c:v>
                </c:pt>
              </c:strCache>
            </c:strRef>
          </c:tx>
          <c:spPr>
            <a:pattFill prst="dkUpDiag">
              <a:fgClr>
                <a:schemeClr val="tx2"/>
              </a:fgClr>
              <a:bgClr>
                <a:prstClr val="white"/>
              </a:bgClr>
            </a:pattFill>
          </c:spPr>
          <c:invertIfNegative val="0"/>
          <c:cat>
            <c:strRef>
              <c:f>synthèse!$B$23:$E$23</c:f>
              <c:strCache>
                <c:ptCount val="4"/>
                <c:pt idx="0">
                  <c:v>Estar</c:v>
                </c:pt>
                <c:pt idx="1">
                  <c:v>Ir</c:v>
                </c:pt>
                <c:pt idx="2">
                  <c:v>Stare</c:v>
                </c:pt>
                <c:pt idx="3">
                  <c:v>Andare</c:v>
                </c:pt>
              </c:strCache>
            </c:strRef>
          </c:cat>
          <c:val>
            <c:numRef>
              <c:f>synthèse!$B$27:$E$27</c:f>
              <c:numCache>
                <c:formatCode>0.00%</c:formatCode>
                <c:ptCount val="4"/>
                <c:pt idx="0">
                  <c:v>2.6659635553993099E-2</c:v>
                </c:pt>
                <c:pt idx="1">
                  <c:v>8.6663975238864197E-2</c:v>
                </c:pt>
                <c:pt idx="2" formatCode="General">
                  <c:v>0</c:v>
                </c:pt>
                <c:pt idx="3">
                  <c:v>0.19600000000000001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688-48B9-8CFF-E7BC666B785F}"/>
            </c:ext>
          </c:extLst>
        </c:ser>
        <c:ser>
          <c:idx val="4"/>
          <c:order val="4"/>
          <c:tx>
            <c:strRef>
              <c:f>synthèse!$A$28</c:f>
              <c:strCache>
                <c:ptCount val="1"/>
                <c:pt idx="0">
                  <c:v>FUT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strRef>
              <c:f>synthèse!$B$23:$E$23</c:f>
              <c:strCache>
                <c:ptCount val="4"/>
                <c:pt idx="0">
                  <c:v>Estar</c:v>
                </c:pt>
                <c:pt idx="1">
                  <c:v>Ir</c:v>
                </c:pt>
                <c:pt idx="2">
                  <c:v>Stare</c:v>
                </c:pt>
                <c:pt idx="3">
                  <c:v>Andare</c:v>
                </c:pt>
              </c:strCache>
            </c:strRef>
          </c:cat>
          <c:val>
            <c:numRef>
              <c:f>synthèse!$B$28:$E$28</c:f>
              <c:numCache>
                <c:formatCode>0.00%</c:formatCode>
                <c:ptCount val="4"/>
                <c:pt idx="0">
                  <c:v>3.9842971816956702E-3</c:v>
                </c:pt>
                <c:pt idx="1">
                  <c:v>9.5545686986946501E-3</c:v>
                </c:pt>
                <c:pt idx="2">
                  <c:v>5.0000000000000001E-3</c:v>
                </c:pt>
                <c:pt idx="3">
                  <c:v>1.4999999999999999E-2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88-48B9-8CFF-E7BC666B785F}"/>
            </c:ext>
          </c:extLst>
        </c:ser>
        <c:ser>
          <c:idx val="5"/>
          <c:order val="5"/>
          <c:tx>
            <c:strRef>
              <c:f>synthèse!$A$29</c:f>
              <c:strCache>
                <c:ptCount val="1"/>
                <c:pt idx="0">
                  <c:v>COND</c:v>
                </c:pt>
              </c:strCache>
            </c:strRef>
          </c:tx>
          <c:spPr>
            <a:solidFill>
              <a:srgbClr val="5CBA01"/>
            </a:solidFill>
          </c:spPr>
          <c:invertIfNegative val="0"/>
          <c:cat>
            <c:strRef>
              <c:f>synthèse!$B$23:$E$23</c:f>
              <c:strCache>
                <c:ptCount val="4"/>
                <c:pt idx="0">
                  <c:v>Estar</c:v>
                </c:pt>
                <c:pt idx="1">
                  <c:v>Ir</c:v>
                </c:pt>
                <c:pt idx="2">
                  <c:v>Stare</c:v>
                </c:pt>
                <c:pt idx="3">
                  <c:v>Andare</c:v>
                </c:pt>
              </c:strCache>
            </c:strRef>
          </c:cat>
          <c:val>
            <c:numRef>
              <c:f>synthèse!$B$29:$E$29</c:f>
              <c:numCache>
                <c:formatCode>0.00%</c:formatCode>
                <c:ptCount val="4"/>
                <c:pt idx="0">
                  <c:v>3.3983711255639502E-3</c:v>
                </c:pt>
                <c:pt idx="1">
                  <c:v>1.6148566814695199E-3</c:v>
                </c:pt>
                <c:pt idx="2" formatCode="General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688-48B9-8CFF-E7BC666B785F}"/>
            </c:ext>
          </c:extLst>
        </c:ser>
        <c:ser>
          <c:idx val="6"/>
          <c:order val="6"/>
          <c:tx>
            <c:strRef>
              <c:f>synthèse!$A$30</c:f>
              <c:strCache>
                <c:ptCount val="1"/>
                <c:pt idx="0">
                  <c:v>INF</c:v>
                </c:pt>
              </c:strCache>
            </c:strRef>
          </c:tx>
          <c:spPr>
            <a:solidFill>
              <a:srgbClr val="0080FF"/>
            </a:solidFill>
          </c:spPr>
          <c:invertIfNegative val="0"/>
          <c:cat>
            <c:strRef>
              <c:f>synthèse!$B$23:$E$23</c:f>
              <c:strCache>
                <c:ptCount val="4"/>
                <c:pt idx="0">
                  <c:v>Estar</c:v>
                </c:pt>
                <c:pt idx="1">
                  <c:v>Ir</c:v>
                </c:pt>
                <c:pt idx="2">
                  <c:v>Stare</c:v>
                </c:pt>
                <c:pt idx="3">
                  <c:v>Andare</c:v>
                </c:pt>
              </c:strCache>
            </c:strRef>
          </c:cat>
          <c:val>
            <c:numRef>
              <c:f>synthèse!$B$30:$E$30</c:f>
              <c:numCache>
                <c:formatCode>0.00%</c:formatCode>
                <c:ptCount val="4"/>
                <c:pt idx="0" formatCode="General">
                  <c:v>0</c:v>
                </c:pt>
                <c:pt idx="1">
                  <c:v>7.3072264836495801E-2</c:v>
                </c:pt>
                <c:pt idx="2">
                  <c:v>2E-3</c:v>
                </c:pt>
                <c:pt idx="3">
                  <c:v>1.4E-2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688-48B9-8CFF-E7BC666B785F}"/>
            </c:ext>
          </c:extLst>
        </c:ser>
        <c:ser>
          <c:idx val="7"/>
          <c:order val="7"/>
          <c:tx>
            <c:strRef>
              <c:f>synthèse!$A$31</c:f>
              <c:strCache>
                <c:ptCount val="1"/>
                <c:pt idx="0">
                  <c:v>IMPER</c:v>
                </c:pt>
              </c:strCache>
            </c:strRef>
          </c:tx>
          <c:invertIfNegative val="0"/>
          <c:cat>
            <c:strRef>
              <c:f>synthèse!$B$23:$E$23</c:f>
              <c:strCache>
                <c:ptCount val="4"/>
                <c:pt idx="0">
                  <c:v>Estar</c:v>
                </c:pt>
                <c:pt idx="1">
                  <c:v>Ir</c:v>
                </c:pt>
                <c:pt idx="2">
                  <c:v>Stare</c:v>
                </c:pt>
                <c:pt idx="3">
                  <c:v>Andare</c:v>
                </c:pt>
              </c:strCache>
            </c:strRef>
          </c:cat>
          <c:val>
            <c:numRef>
              <c:f>synthèse!$B$31:$E$31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 formatCode="0.00%">
                  <c:v>1E-3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688-48B9-8CFF-E7BC666B7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283328"/>
        <c:axId val="167293312"/>
      </c:barChart>
      <c:catAx>
        <c:axId val="16728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i="1"/>
            </a:pPr>
            <a:endParaRPr lang="fr-FR"/>
          </a:p>
        </c:txPr>
        <c:crossAx val="167293312"/>
        <c:crosses val="autoZero"/>
        <c:auto val="1"/>
        <c:lblAlgn val="ctr"/>
        <c:lblOffset val="100"/>
        <c:noMultiLvlLbl val="0"/>
      </c:catAx>
      <c:valAx>
        <c:axId val="167293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1672833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spPr>
            <a:ln w="50800"/>
          </c:spPr>
          <c:marker>
            <c:symbol val="circle"/>
            <c:size val="3"/>
          </c:marker>
          <c:cat>
            <c:strRef>
              <c:f>'[estar-ir-stare-andare + V2-lex .xlsx]estar V2-lex'!$E$2:$E$39</c:f>
              <c:strCache>
                <c:ptCount val="38"/>
                <c:pt idx="0">
                  <c:v>Viviendo</c:v>
                </c:pt>
                <c:pt idx="1">
                  <c:v>Viendo</c:v>
                </c:pt>
                <c:pt idx="2">
                  <c:v>Tratando</c:v>
                </c:pt>
                <c:pt idx="3">
                  <c:v>Trabajando</c:v>
                </c:pt>
                <c:pt idx="4">
                  <c:v>Tomando</c:v>
                </c:pt>
                <c:pt idx="5">
                  <c:v>Teniendo</c:v>
                </c:pt>
                <c:pt idx="6">
                  <c:v>Sucediendo</c:v>
                </c:pt>
                <c:pt idx="7">
                  <c:v>Siendo</c:v>
                </c:pt>
                <c:pt idx="8">
                  <c:v>Saliendo</c:v>
                </c:pt>
                <c:pt idx="9">
                  <c:v>Realizando</c:v>
                </c:pt>
                <c:pt idx="10">
                  <c:v>Produciendo</c:v>
                </c:pt>
                <c:pt idx="11">
                  <c:v>Preparando</c:v>
                </c:pt>
                <c:pt idx="12">
                  <c:v>Poniendo</c:v>
                </c:pt>
                <c:pt idx="13">
                  <c:v>Pidiendo</c:v>
                </c:pt>
                <c:pt idx="14">
                  <c:v>Perdiendo</c:v>
                </c:pt>
                <c:pt idx="15">
                  <c:v>Pensando</c:v>
                </c:pt>
                <c:pt idx="16">
                  <c:v>Pasando</c:v>
                </c:pt>
                <c:pt idx="17">
                  <c:v>Ocurriendo</c:v>
                </c:pt>
                <c:pt idx="18">
                  <c:v>Mirando</c:v>
                </c:pt>
                <c:pt idx="19">
                  <c:v>Llorando</c:v>
                </c:pt>
                <c:pt idx="20">
                  <c:v>Llevando</c:v>
                </c:pt>
                <c:pt idx="21">
                  <c:v>Leyendo</c:v>
                </c:pt>
                <c:pt idx="22">
                  <c:v>Jugando</c:v>
                </c:pt>
                <c:pt idx="23">
                  <c:v>Haciendo</c:v>
                </c:pt>
                <c:pt idx="24">
                  <c:v>Hablando</c:v>
                </c:pt>
                <c:pt idx="25">
                  <c:v>Estudiando</c:v>
                </c:pt>
                <c:pt idx="26">
                  <c:v>Esperando</c:v>
                </c:pt>
                <c:pt idx="27">
                  <c:v>Escribiendo</c:v>
                </c:pt>
                <c:pt idx="28">
                  <c:v>Empezando</c:v>
                </c:pt>
                <c:pt idx="29">
                  <c:v>Durmiendo</c:v>
                </c:pt>
                <c:pt idx="30">
                  <c:v>Diciendo</c:v>
                </c:pt>
                <c:pt idx="31">
                  <c:v>Desarrollando</c:v>
                </c:pt>
                <c:pt idx="32">
                  <c:v>Dando</c:v>
                </c:pt>
                <c:pt idx="33">
                  <c:v>Creciendo</c:v>
                </c:pt>
                <c:pt idx="34">
                  <c:v>Cambiando</c:v>
                </c:pt>
                <c:pt idx="35">
                  <c:v>Buscando</c:v>
                </c:pt>
                <c:pt idx="36">
                  <c:v>Aguardando</c:v>
                </c:pt>
                <c:pt idx="37">
                  <c:v>Acabando</c:v>
                </c:pt>
              </c:strCache>
            </c:strRef>
          </c:cat>
          <c:val>
            <c:numRef>
              <c:f>'[estar-ir-stare-andare + V2-lex .xlsx]estar V2-lex'!$F$2:$F$39</c:f>
              <c:numCache>
                <c:formatCode>General</c:formatCode>
                <c:ptCount val="38"/>
                <c:pt idx="0">
                  <c:v>235</c:v>
                </c:pt>
                <c:pt idx="1">
                  <c:v>517</c:v>
                </c:pt>
                <c:pt idx="2">
                  <c:v>195</c:v>
                </c:pt>
                <c:pt idx="3">
                  <c:v>531</c:v>
                </c:pt>
                <c:pt idx="4">
                  <c:v>37</c:v>
                </c:pt>
                <c:pt idx="5">
                  <c:v>37</c:v>
                </c:pt>
                <c:pt idx="6">
                  <c:v>127</c:v>
                </c:pt>
                <c:pt idx="7">
                  <c:v>329</c:v>
                </c:pt>
                <c:pt idx="8">
                  <c:v>34</c:v>
                </c:pt>
                <c:pt idx="9">
                  <c:v>111</c:v>
                </c:pt>
                <c:pt idx="10">
                  <c:v>54</c:v>
                </c:pt>
                <c:pt idx="11">
                  <c:v>86</c:v>
                </c:pt>
                <c:pt idx="12">
                  <c:v>88</c:v>
                </c:pt>
                <c:pt idx="13">
                  <c:v>48</c:v>
                </c:pt>
                <c:pt idx="14">
                  <c:v>46</c:v>
                </c:pt>
                <c:pt idx="15">
                  <c:v>278</c:v>
                </c:pt>
                <c:pt idx="16">
                  <c:v>428</c:v>
                </c:pt>
                <c:pt idx="17">
                  <c:v>130</c:v>
                </c:pt>
                <c:pt idx="18">
                  <c:v>90</c:v>
                </c:pt>
                <c:pt idx="19">
                  <c:v>36</c:v>
                </c:pt>
                <c:pt idx="20">
                  <c:v>94</c:v>
                </c:pt>
                <c:pt idx="21">
                  <c:v>84</c:v>
                </c:pt>
                <c:pt idx="22">
                  <c:v>48</c:v>
                </c:pt>
                <c:pt idx="23">
                  <c:v>1767</c:v>
                </c:pt>
                <c:pt idx="24">
                  <c:v>837</c:v>
                </c:pt>
                <c:pt idx="25">
                  <c:v>115</c:v>
                </c:pt>
                <c:pt idx="26">
                  <c:v>435</c:v>
                </c:pt>
                <c:pt idx="27">
                  <c:v>87</c:v>
                </c:pt>
                <c:pt idx="28">
                  <c:v>37</c:v>
                </c:pt>
                <c:pt idx="29">
                  <c:v>37</c:v>
                </c:pt>
                <c:pt idx="30">
                  <c:v>492</c:v>
                </c:pt>
                <c:pt idx="31">
                  <c:v>88</c:v>
                </c:pt>
                <c:pt idx="32">
                  <c:v>558</c:v>
                </c:pt>
                <c:pt idx="33">
                  <c:v>42</c:v>
                </c:pt>
                <c:pt idx="34">
                  <c:v>45</c:v>
                </c:pt>
                <c:pt idx="35">
                  <c:v>130</c:v>
                </c:pt>
                <c:pt idx="36">
                  <c:v>37</c:v>
                </c:pt>
                <c:pt idx="37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19-4589-AEDA-D748E4013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036288"/>
        <c:axId val="239037824"/>
      </c:radarChart>
      <c:catAx>
        <c:axId val="23903628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239037824"/>
        <c:crosses val="autoZero"/>
        <c:auto val="1"/>
        <c:lblAlgn val="ctr"/>
        <c:lblOffset val="100"/>
        <c:noMultiLvlLbl val="0"/>
      </c:catAx>
      <c:valAx>
        <c:axId val="23903782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2390362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spPr>
            <a:ln w="50800"/>
          </c:spPr>
          <c:marker>
            <c:symbol val="circle"/>
            <c:size val="3"/>
          </c:marker>
          <c:cat>
            <c:strRef>
              <c:f>'[estar-ir-stare-andare + V2-lex .xlsx]Ir V2-lex'!$E$2:$E$43</c:f>
              <c:strCache>
                <c:ptCount val="42"/>
                <c:pt idx="0">
                  <c:v>Acercando</c:v>
                </c:pt>
                <c:pt idx="1">
                  <c:v>Acumulando </c:v>
                </c:pt>
                <c:pt idx="2">
                  <c:v>Adquiriendo</c:v>
                </c:pt>
                <c:pt idx="3">
                  <c:v>Andando</c:v>
                </c:pt>
                <c:pt idx="4">
                  <c:v>Apareciendo</c:v>
                </c:pt>
                <c:pt idx="5">
                  <c:v>Aumentando</c:v>
                </c:pt>
                <c:pt idx="6">
                  <c:v>Avanzando</c:v>
                </c:pt>
                <c:pt idx="7">
                  <c:v>Buscando</c:v>
                </c:pt>
                <c:pt idx="8">
                  <c:v>Cambiando</c:v>
                </c:pt>
                <c:pt idx="9">
                  <c:v>Caminando</c:v>
                </c:pt>
                <c:pt idx="10">
                  <c:v>Cayendo</c:v>
                </c:pt>
                <c:pt idx="11">
                  <c:v>Convirtiendo</c:v>
                </c:pt>
                <c:pt idx="12">
                  <c:v>Corriendo</c:v>
                </c:pt>
                <c:pt idx="13">
                  <c:v>Creciendo</c:v>
                </c:pt>
                <c:pt idx="14">
                  <c:v>Creyendo</c:v>
                </c:pt>
                <c:pt idx="15">
                  <c:v>Dando</c:v>
                </c:pt>
                <c:pt idx="16">
                  <c:v>Dejando</c:v>
                </c:pt>
                <c:pt idx="17">
                  <c:v>Desapareciendo</c:v>
                </c:pt>
                <c:pt idx="18">
                  <c:v>Desarrollando</c:v>
                </c:pt>
                <c:pt idx="19">
                  <c:v>Diciendo</c:v>
                </c:pt>
                <c:pt idx="20">
                  <c:v>Disminuyendo</c:v>
                </c:pt>
                <c:pt idx="21">
                  <c:v>Entrando</c:v>
                </c:pt>
                <c:pt idx="22">
                  <c:v>Evolucionando</c:v>
                </c:pt>
                <c:pt idx="23">
                  <c:v>Extendiendo</c:v>
                </c:pt>
                <c:pt idx="24">
                  <c:v>Formando</c:v>
                </c:pt>
                <c:pt idx="25">
                  <c:v>Ganando</c:v>
                </c:pt>
                <c:pt idx="26">
                  <c:v>Hablando</c:v>
                </c:pt>
                <c:pt idx="27">
                  <c:v>Haciendo</c:v>
                </c:pt>
                <c:pt idx="28">
                  <c:v>Leyendo</c:v>
                </c:pt>
                <c:pt idx="29">
                  <c:v>Llegando</c:v>
                </c:pt>
                <c:pt idx="30">
                  <c:v>Llenando</c:v>
                </c:pt>
                <c:pt idx="31">
                  <c:v>Pasando</c:v>
                </c:pt>
                <c:pt idx="32">
                  <c:v>Pensando</c:v>
                </c:pt>
                <c:pt idx="33">
                  <c:v>Perdiendo</c:v>
                </c:pt>
                <c:pt idx="34">
                  <c:v>Poniendo</c:v>
                </c:pt>
                <c:pt idx="35">
                  <c:v>Quedando</c:v>
                </c:pt>
                <c:pt idx="36">
                  <c:v>Saliendo</c:v>
                </c:pt>
                <c:pt idx="37">
                  <c:v>Siendo</c:v>
                </c:pt>
                <c:pt idx="38">
                  <c:v>Subiendo</c:v>
                </c:pt>
                <c:pt idx="39">
                  <c:v>Teniendo</c:v>
                </c:pt>
                <c:pt idx="40">
                  <c:v>Tomando</c:v>
                </c:pt>
                <c:pt idx="41">
                  <c:v>Viendo</c:v>
                </c:pt>
              </c:strCache>
            </c:strRef>
          </c:cat>
          <c:val>
            <c:numRef>
              <c:f>'[estar-ir-stare-andare + V2-lex .xlsx]Ir V2-lex'!$F$2:$F$43</c:f>
              <c:numCache>
                <c:formatCode>General</c:formatCode>
                <c:ptCount val="42"/>
                <c:pt idx="0">
                  <c:v>100</c:v>
                </c:pt>
                <c:pt idx="1">
                  <c:v>20</c:v>
                </c:pt>
                <c:pt idx="2">
                  <c:v>26</c:v>
                </c:pt>
                <c:pt idx="3">
                  <c:v>18</c:v>
                </c:pt>
                <c:pt idx="4">
                  <c:v>19</c:v>
                </c:pt>
                <c:pt idx="5">
                  <c:v>45</c:v>
                </c:pt>
                <c:pt idx="6">
                  <c:v>21</c:v>
                </c:pt>
                <c:pt idx="7">
                  <c:v>54</c:v>
                </c:pt>
                <c:pt idx="8">
                  <c:v>40</c:v>
                </c:pt>
                <c:pt idx="9">
                  <c:v>34</c:v>
                </c:pt>
                <c:pt idx="10">
                  <c:v>89</c:v>
                </c:pt>
                <c:pt idx="11">
                  <c:v>14</c:v>
                </c:pt>
                <c:pt idx="12">
                  <c:v>36</c:v>
                </c:pt>
                <c:pt idx="13">
                  <c:v>153</c:v>
                </c:pt>
                <c:pt idx="14">
                  <c:v>21</c:v>
                </c:pt>
                <c:pt idx="15">
                  <c:v>91</c:v>
                </c:pt>
                <c:pt idx="16">
                  <c:v>107</c:v>
                </c:pt>
                <c:pt idx="17">
                  <c:v>56</c:v>
                </c:pt>
                <c:pt idx="18">
                  <c:v>15</c:v>
                </c:pt>
                <c:pt idx="19">
                  <c:v>130</c:v>
                </c:pt>
                <c:pt idx="20">
                  <c:v>20</c:v>
                </c:pt>
                <c:pt idx="21">
                  <c:v>19</c:v>
                </c:pt>
                <c:pt idx="22">
                  <c:v>15</c:v>
                </c:pt>
                <c:pt idx="23">
                  <c:v>15</c:v>
                </c:pt>
                <c:pt idx="24">
                  <c:v>47</c:v>
                </c:pt>
                <c:pt idx="25">
                  <c:v>56</c:v>
                </c:pt>
                <c:pt idx="26">
                  <c:v>69</c:v>
                </c:pt>
                <c:pt idx="27">
                  <c:v>323</c:v>
                </c:pt>
                <c:pt idx="28">
                  <c:v>17</c:v>
                </c:pt>
                <c:pt idx="29">
                  <c:v>72</c:v>
                </c:pt>
                <c:pt idx="30">
                  <c:v>16</c:v>
                </c:pt>
                <c:pt idx="31">
                  <c:v>150</c:v>
                </c:pt>
                <c:pt idx="32">
                  <c:v>43</c:v>
                </c:pt>
                <c:pt idx="33">
                  <c:v>153</c:v>
                </c:pt>
                <c:pt idx="34">
                  <c:v>49</c:v>
                </c:pt>
                <c:pt idx="35">
                  <c:v>106</c:v>
                </c:pt>
                <c:pt idx="36">
                  <c:v>19</c:v>
                </c:pt>
                <c:pt idx="37">
                  <c:v>139</c:v>
                </c:pt>
                <c:pt idx="38">
                  <c:v>40</c:v>
                </c:pt>
                <c:pt idx="39">
                  <c:v>20</c:v>
                </c:pt>
                <c:pt idx="40">
                  <c:v>115</c:v>
                </c:pt>
                <c:pt idx="41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AC-4175-8786-05723C666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149440"/>
        <c:axId val="239150976"/>
      </c:radarChart>
      <c:catAx>
        <c:axId val="23914944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239150976"/>
        <c:crosses val="autoZero"/>
        <c:auto val="1"/>
        <c:lblAlgn val="ctr"/>
        <c:lblOffset val="100"/>
        <c:noMultiLvlLbl val="0"/>
      </c:catAx>
      <c:valAx>
        <c:axId val="23915097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2391494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[estar-ir-stare-andare + V2-lex .xlsx]Stats stare V2-Lex!Tableau croisé dynamique3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radarChart>
        <c:radarStyle val="marker"/>
        <c:varyColors val="0"/>
        <c:ser>
          <c:idx val="0"/>
          <c:order val="0"/>
          <c:tx>
            <c:strRef>
              <c:f>'Stats stare V2-Lex'!$B$3:$B$4</c:f>
              <c:strCache>
                <c:ptCount val="1"/>
                <c:pt idx="0">
                  <c:v>Total</c:v>
                </c:pt>
              </c:strCache>
            </c:strRef>
          </c:tx>
          <c:spPr>
            <a:ln w="50800"/>
          </c:spPr>
          <c:marker>
            <c:symbol val="circle"/>
            <c:size val="3"/>
          </c:marker>
          <c:cat>
            <c:strRef>
              <c:f>'Stats stare V2-Lex'!$A$5:$A$350</c:f>
              <c:strCache>
                <c:ptCount val="345"/>
                <c:pt idx="0">
                  <c:v>abbandonando</c:v>
                </c:pt>
                <c:pt idx="1">
                  <c:v>accadendo</c:v>
                </c:pt>
                <c:pt idx="2">
                  <c:v>accendendo</c:v>
                </c:pt>
                <c:pt idx="3">
                  <c:v>accentuando</c:v>
                </c:pt>
                <c:pt idx="4">
                  <c:v>accettando</c:v>
                </c:pt>
                <c:pt idx="5">
                  <c:v>accogliendo</c:v>
                </c:pt>
                <c:pt idx="6">
                  <c:v>accompagnando</c:v>
                </c:pt>
                <c:pt idx="7">
                  <c:v>accorgendo</c:v>
                </c:pt>
                <c:pt idx="8">
                  <c:v>accumulando</c:v>
                </c:pt>
                <c:pt idx="9">
                  <c:v>accusando</c:v>
                </c:pt>
                <c:pt idx="10">
                  <c:v>acquistando</c:v>
                </c:pt>
                <c:pt idx="11">
                  <c:v>addensando</c:v>
                </c:pt>
                <c:pt idx="12">
                  <c:v>affermando</c:v>
                </c:pt>
                <c:pt idx="13">
                  <c:v>affiggendo</c:v>
                </c:pt>
                <c:pt idx="14">
                  <c:v>affondando</c:v>
                </c:pt>
                <c:pt idx="15">
                  <c:v>affrontando</c:v>
                </c:pt>
                <c:pt idx="16">
                  <c:v>agendo</c:v>
                </c:pt>
                <c:pt idx="17">
                  <c:v>aggirando</c:v>
                </c:pt>
                <c:pt idx="18">
                  <c:v>aggiustando</c:v>
                </c:pt>
                <c:pt idx="19">
                  <c:v>allargando</c:v>
                </c:pt>
                <c:pt idx="20">
                  <c:v>allontanando</c:v>
                </c:pt>
                <c:pt idx="21">
                  <c:v>allungando</c:v>
                </c:pt>
                <c:pt idx="22">
                  <c:v>alzando</c:v>
                </c:pt>
                <c:pt idx="23">
                  <c:v>ammalando</c:v>
                </c:pt>
                <c:pt idx="24">
                  <c:v>ammazzando</c:v>
                </c:pt>
                <c:pt idx="25">
                  <c:v>analizzando</c:v>
                </c:pt>
                <c:pt idx="26">
                  <c:v>andando</c:v>
                </c:pt>
                <c:pt idx="27">
                  <c:v>apportando</c:v>
                </c:pt>
                <c:pt idx="28">
                  <c:v>aprendo</c:v>
                </c:pt>
                <c:pt idx="29">
                  <c:v>architettando</c:v>
                </c:pt>
                <c:pt idx="30">
                  <c:v>arricchendo</c:v>
                </c:pt>
                <c:pt idx="31">
                  <c:v>arrivando</c:v>
                </c:pt>
                <c:pt idx="32">
                  <c:v>arrovellando</c:v>
                </c:pt>
                <c:pt idx="33">
                  <c:v>ascoltando</c:v>
                </c:pt>
                <c:pt idx="34">
                  <c:v>aspettando</c:v>
                </c:pt>
                <c:pt idx="35">
                  <c:v>assistendo</c:v>
                </c:pt>
                <c:pt idx="36">
                  <c:v>assoggettando</c:v>
                </c:pt>
                <c:pt idx="37">
                  <c:v>assumendo</c:v>
                </c:pt>
                <c:pt idx="38">
                  <c:v>atterrando</c:v>
                </c:pt>
                <c:pt idx="39">
                  <c:v>attraversando</c:v>
                </c:pt>
                <c:pt idx="40">
                  <c:v>attrezzando</c:v>
                </c:pt>
                <c:pt idx="41">
                  <c:v>aumentando</c:v>
                </c:pt>
                <c:pt idx="42">
                  <c:v>avanzando</c:v>
                </c:pt>
                <c:pt idx="43">
                  <c:v>avvenendo</c:v>
                </c:pt>
                <c:pt idx="44">
                  <c:v>avvicinando</c:v>
                </c:pt>
                <c:pt idx="45">
                  <c:v>avvizzendo</c:v>
                </c:pt>
                <c:pt idx="46">
                  <c:v>baciando</c:v>
                </c:pt>
                <c:pt idx="47">
                  <c:v>battendo</c:v>
                </c:pt>
                <c:pt idx="48">
                  <c:v>bevendo</c:v>
                </c:pt>
                <c:pt idx="49">
                  <c:v>cadendo</c:v>
                </c:pt>
                <c:pt idx="50">
                  <c:v>calando</c:v>
                </c:pt>
                <c:pt idx="51">
                  <c:v>cambiando</c:v>
                </c:pt>
                <c:pt idx="52">
                  <c:v>camminando</c:v>
                </c:pt>
                <c:pt idx="53">
                  <c:v>cantando</c:v>
                </c:pt>
                <c:pt idx="54">
                  <c:v>capitando</c:v>
                </c:pt>
                <c:pt idx="55">
                  <c:v>catalogando</c:v>
                </c:pt>
                <c:pt idx="56">
                  <c:v>cavalcando</c:v>
                </c:pt>
                <c:pt idx="57">
                  <c:v>cenando</c:v>
                </c:pt>
                <c:pt idx="58">
                  <c:v>cercando</c:v>
                </c:pt>
                <c:pt idx="59">
                  <c:v>chiamando</c:v>
                </c:pt>
                <c:pt idx="60">
                  <c:v>chiedendo</c:v>
                </c:pt>
                <c:pt idx="61">
                  <c:v>circondando</c:v>
                </c:pt>
                <c:pt idx="62">
                  <c:v>collaborando</c:v>
                </c:pt>
                <c:pt idx="63">
                  <c:v>combattendo</c:v>
                </c:pt>
                <c:pt idx="64">
                  <c:v>combinando</c:v>
                </c:pt>
                <c:pt idx="65">
                  <c:v>cominciando</c:v>
                </c:pt>
                <c:pt idx="66">
                  <c:v>compiendo</c:v>
                </c:pt>
                <c:pt idx="67">
                  <c:v>completando</c:v>
                </c:pt>
                <c:pt idx="68">
                  <c:v>comportando</c:v>
                </c:pt>
                <c:pt idx="69">
                  <c:v>concedendo</c:v>
                </c:pt>
                <c:pt idx="70">
                  <c:v>concentrando</c:v>
                </c:pt>
                <c:pt idx="71">
                  <c:v>concludendo</c:v>
                </c:pt>
                <c:pt idx="72">
                  <c:v>conducendo</c:v>
                </c:pt>
                <c:pt idx="73">
                  <c:v>configurando</c:v>
                </c:pt>
                <c:pt idx="74">
                  <c:v>conquistando</c:v>
                </c:pt>
                <c:pt idx="75">
                  <c:v>considerando</c:v>
                </c:pt>
                <c:pt idx="76">
                  <c:v>consultando</c:v>
                </c:pt>
                <c:pt idx="77">
                  <c:v>consumando</c:v>
                </c:pt>
                <c:pt idx="78">
                  <c:v>contando</c:v>
                </c:pt>
                <c:pt idx="79">
                  <c:v>continuando</c:v>
                </c:pt>
                <c:pt idx="80">
                  <c:v>copiando</c:v>
                </c:pt>
                <c:pt idx="81">
                  <c:v>correndo</c:v>
                </c:pt>
                <c:pt idx="82">
                  <c:v>costringendo</c:v>
                </c:pt>
                <c:pt idx="83">
                  <c:v>costruendo</c:v>
                </c:pt>
                <c:pt idx="84">
                  <c:v>creando</c:v>
                </c:pt>
                <c:pt idx="85">
                  <c:v>crepando</c:v>
                </c:pt>
                <c:pt idx="86">
                  <c:v>crescendo</c:v>
                </c:pt>
                <c:pt idx="87">
                  <c:v>cucinando</c:v>
                </c:pt>
                <c:pt idx="88">
                  <c:v>cuocendo</c:v>
                </c:pt>
                <c:pt idx="89">
                  <c:v>curando</c:v>
                </c:pt>
                <c:pt idx="90">
                  <c:v>dando</c:v>
                </c:pt>
                <c:pt idx="91">
                  <c:v>decidendo</c:v>
                </c:pt>
                <c:pt idx="92">
                  <c:v>decollando</c:v>
                </c:pt>
                <c:pt idx="93">
                  <c:v>delirando</c:v>
                </c:pt>
                <c:pt idx="94">
                  <c:v>devastando</c:v>
                </c:pt>
                <c:pt idx="95">
                  <c:v>dibattendo</c:v>
                </c:pt>
                <c:pt idx="96">
                  <c:v>dicendo</c:v>
                </c:pt>
                <c:pt idx="97">
                  <c:v>dichiarando</c:v>
                </c:pt>
                <c:pt idx="98">
                  <c:v>diffondendo</c:v>
                </c:pt>
                <c:pt idx="99">
                  <c:v>diminuendo</c:v>
                </c:pt>
                <c:pt idx="100">
                  <c:v>dimostrando</c:v>
                </c:pt>
                <c:pt idx="101">
                  <c:v>dirigendo</c:v>
                </c:pt>
                <c:pt idx="102">
                  <c:v>discutendo</c:v>
                </c:pt>
                <c:pt idx="103">
                  <c:v>disegnando</c:v>
                </c:pt>
                <c:pt idx="104">
                  <c:v>distanziando</c:v>
                </c:pt>
                <c:pt idx="105">
                  <c:v>diventando</c:v>
                </c:pt>
                <c:pt idx="106">
                  <c:v>divertendo</c:v>
                </c:pt>
                <c:pt idx="107">
                  <c:v>domandando</c:v>
                </c:pt>
                <c:pt idx="108">
                  <c:v>donando</c:v>
                </c:pt>
                <c:pt idx="109">
                  <c:v>dormendo</c:v>
                </c:pt>
                <c:pt idx="110">
                  <c:v>dotando</c:v>
                </c:pt>
                <c:pt idx="111">
                  <c:v>emergendo</c:v>
                </c:pt>
                <c:pt idx="112">
                  <c:v>entrando</c:v>
                </c:pt>
                <c:pt idx="113">
                  <c:v>esaurendo</c:v>
                </c:pt>
                <c:pt idx="114">
                  <c:v>esercitando</c:v>
                </c:pt>
                <c:pt idx="115">
                  <c:v>espandendo</c:v>
                </c:pt>
                <c:pt idx="116">
                  <c:v>esplodendo</c:v>
                </c:pt>
                <c:pt idx="117">
                  <c:v>esponendo</c:v>
                </c:pt>
                <c:pt idx="118">
                  <c:v>estendendo</c:v>
                </c:pt>
                <c:pt idx="119">
                  <c:v>estinguendo</c:v>
                </c:pt>
                <c:pt idx="120">
                  <c:v>estraendo</c:v>
                </c:pt>
                <c:pt idx="121">
                  <c:v>facendo</c:v>
                </c:pt>
                <c:pt idx="122">
                  <c:v>ferendo</c:v>
                </c:pt>
                <c:pt idx="123">
                  <c:v>festeggiando</c:v>
                </c:pt>
                <c:pt idx="124">
                  <c:v>finendo</c:v>
                </c:pt>
                <c:pt idx="125">
                  <c:v>fissando</c:v>
                </c:pt>
                <c:pt idx="126">
                  <c:v>fondendo</c:v>
                </c:pt>
                <c:pt idx="127">
                  <c:v>formando</c:v>
                </c:pt>
                <c:pt idx="128">
                  <c:v>fottendo</c:v>
                </c:pt>
                <c:pt idx="129">
                  <c:v>frequentando</c:v>
                </c:pt>
                <c:pt idx="130">
                  <c:v>fumando</c:v>
                </c:pt>
                <c:pt idx="131">
                  <c:v>funzionando</c:v>
                </c:pt>
                <c:pt idx="132">
                  <c:v>gettando</c:v>
                </c:pt>
                <c:pt idx="133">
                  <c:v>giocando</c:v>
                </c:pt>
                <c:pt idx="134">
                  <c:v>gioendo</c:v>
                </c:pt>
                <c:pt idx="135">
                  <c:v>girando</c:v>
                </c:pt>
                <c:pt idx="136">
                  <c:v>gironzolando</c:v>
                </c:pt>
                <c:pt idx="137">
                  <c:v>girovagando</c:v>
                </c:pt>
                <c:pt idx="138">
                  <c:v>gonfiando</c:v>
                </c:pt>
                <c:pt idx="139">
                  <c:v>gridando</c:v>
                </c:pt>
                <c:pt idx="140">
                  <c:v>guardando</c:v>
                </c:pt>
                <c:pt idx="141">
                  <c:v>imparando</c:v>
                </c:pt>
                <c:pt idx="142">
                  <c:v>inchinando</c:v>
                </c:pt>
                <c:pt idx="143">
                  <c:v>incontrando</c:v>
                </c:pt>
                <c:pt idx="144">
                  <c:v>indagando</c:v>
                </c:pt>
                <c:pt idx="145">
                  <c:v>inghiottendo</c:v>
                </c:pt>
                <c:pt idx="146">
                  <c:v>iniziando</c:v>
                </c:pt>
                <c:pt idx="147">
                  <c:v>inseguendo</c:v>
                </c:pt>
                <c:pt idx="148">
                  <c:v>insidiando</c:v>
                </c:pt>
                <c:pt idx="149">
                  <c:v>insinuando</c:v>
                </c:pt>
                <c:pt idx="150">
                  <c:v>interrogando</c:v>
                </c:pt>
                <c:pt idx="151">
                  <c:v>intonando</c:v>
                </c:pt>
                <c:pt idx="152">
                  <c:v>intraprendendo</c:v>
                </c:pt>
                <c:pt idx="153">
                  <c:v>invecchiando</c:v>
                </c:pt>
                <c:pt idx="154">
                  <c:v>inventando</c:v>
                </c:pt>
                <c:pt idx="155">
                  <c:v>investendo</c:v>
                </c:pt>
                <c:pt idx="156">
                  <c:v>investigando</c:v>
                </c:pt>
                <c:pt idx="157">
                  <c:v>invitando</c:v>
                </c:pt>
                <c:pt idx="158">
                  <c:v>isolando</c:v>
                </c:pt>
                <c:pt idx="159">
                  <c:v>ispirando</c:v>
                </c:pt>
                <c:pt idx="160">
                  <c:v>lamentando</c:v>
                </c:pt>
                <c:pt idx="161">
                  <c:v>lampeggiando</c:v>
                </c:pt>
                <c:pt idx="162">
                  <c:v>lanciando</c:v>
                </c:pt>
                <c:pt idx="163">
                  <c:v>lasciando</c:v>
                </c:pt>
                <c:pt idx="164">
                  <c:v>lavando</c:v>
                </c:pt>
                <c:pt idx="165">
                  <c:v>lavorando</c:v>
                </c:pt>
                <c:pt idx="166">
                  <c:v>leccando</c:v>
                </c:pt>
                <c:pt idx="167">
                  <c:v>leggendo</c:v>
                </c:pt>
                <c:pt idx="168">
                  <c:v>levando</c:v>
                </c:pt>
                <c:pt idx="169">
                  <c:v>liquidando</c:v>
                </c:pt>
                <c:pt idx="170">
                  <c:v>maltrattando</c:v>
                </c:pt>
                <c:pt idx="171">
                  <c:v>mandando</c:v>
                </c:pt>
                <c:pt idx="172">
                  <c:v>mangiando</c:v>
                </c:pt>
                <c:pt idx="173">
                  <c:v>masticando</c:v>
                </c:pt>
                <c:pt idx="174">
                  <c:v>masturbando</c:v>
                </c:pt>
                <c:pt idx="175">
                  <c:v>mettendo</c:v>
                </c:pt>
                <c:pt idx="176">
                  <c:v>migliorando</c:v>
                </c:pt>
                <c:pt idx="177">
                  <c:v>minacciando</c:v>
                </c:pt>
                <c:pt idx="178">
                  <c:v>modificando</c:v>
                </c:pt>
                <c:pt idx="179">
                  <c:v>montando</c:v>
                </c:pt>
                <c:pt idx="180">
                  <c:v>morendo</c:v>
                </c:pt>
                <c:pt idx="181">
                  <c:v>mormorando</c:v>
                </c:pt>
                <c:pt idx="182">
                  <c:v>mostrando</c:v>
                </c:pt>
                <c:pt idx="183">
                  <c:v>muovendo</c:v>
                </c:pt>
                <c:pt idx="184">
                  <c:v>mutando</c:v>
                </c:pt>
                <c:pt idx="185">
                  <c:v>nascendo</c:v>
                </c:pt>
                <c:pt idx="186">
                  <c:v>nascondendo</c:v>
                </c:pt>
                <c:pt idx="187">
                  <c:v>navigando</c:v>
                </c:pt>
                <c:pt idx="188">
                  <c:v>occupando</c:v>
                </c:pt>
                <c:pt idx="189">
                  <c:v>offrendo</c:v>
                </c:pt>
                <c:pt idx="190">
                  <c:v>oltrepassando</c:v>
                </c:pt>
                <c:pt idx="191">
                  <c:v>ordinando</c:v>
                </c:pt>
                <c:pt idx="192">
                  <c:v>organizzando</c:v>
                </c:pt>
                <c:pt idx="193">
                  <c:v>ospitando</c:v>
                </c:pt>
                <c:pt idx="194">
                  <c:v>osservando</c:v>
                </c:pt>
                <c:pt idx="195">
                  <c:v>pagando</c:v>
                </c:pt>
                <c:pt idx="196">
                  <c:v>parlando</c:v>
                </c:pt>
                <c:pt idx="197">
                  <c:v>partendo</c:v>
                </c:pt>
                <c:pt idx="198">
                  <c:v>passando</c:v>
                </c:pt>
                <c:pt idx="199">
                  <c:v>passeggiando</c:v>
                </c:pt>
                <c:pt idx="200">
                  <c:v>peggiorando</c:v>
                </c:pt>
                <c:pt idx="201">
                  <c:v>penetrando</c:v>
                </c:pt>
                <c:pt idx="202">
                  <c:v>pensando</c:v>
                </c:pt>
                <c:pt idx="203">
                  <c:v>percorrendo</c:v>
                </c:pt>
                <c:pt idx="204">
                  <c:v>perdendo</c:v>
                </c:pt>
                <c:pt idx="205">
                  <c:v>perpetrando</c:v>
                </c:pt>
                <c:pt idx="206">
                  <c:v>piangendo</c:v>
                </c:pt>
                <c:pt idx="207">
                  <c:v>piovendo</c:v>
                </c:pt>
                <c:pt idx="208">
                  <c:v>pisciando</c:v>
                </c:pt>
                <c:pt idx="209">
                  <c:v>ponendo</c:v>
                </c:pt>
                <c:pt idx="210">
                  <c:v>portando</c:v>
                </c:pt>
                <c:pt idx="211">
                  <c:v>posizionando</c:v>
                </c:pt>
                <c:pt idx="212">
                  <c:v>pranzando</c:v>
                </c:pt>
                <c:pt idx="213">
                  <c:v>precipitando</c:v>
                </c:pt>
                <c:pt idx="214">
                  <c:v>prendendo</c:v>
                </c:pt>
                <c:pt idx="215">
                  <c:v>preparando</c:v>
                </c:pt>
                <c:pt idx="216">
                  <c:v>procedendo</c:v>
                </c:pt>
                <c:pt idx="217">
                  <c:v>profilando</c:v>
                </c:pt>
                <c:pt idx="218">
                  <c:v>progettando</c:v>
                </c:pt>
                <c:pt idx="219">
                  <c:v>pronunciando</c:v>
                </c:pt>
                <c:pt idx="220">
                  <c:v>proponendo</c:v>
                </c:pt>
                <c:pt idx="221">
                  <c:v>proseguendo</c:v>
                </c:pt>
                <c:pt idx="222">
                  <c:v>provando</c:v>
                </c:pt>
                <c:pt idx="223">
                  <c:v>provocando</c:v>
                </c:pt>
                <c:pt idx="224">
                  <c:v>rabbrividendo</c:v>
                </c:pt>
                <c:pt idx="225">
                  <c:v>raccogliendo</c:v>
                </c:pt>
                <c:pt idx="226">
                  <c:v>raccontando</c:v>
                </c:pt>
                <c:pt idx="227">
                  <c:v>raddrizzando</c:v>
                </c:pt>
                <c:pt idx="228">
                  <c:v>realizzando</c:v>
                </c:pt>
                <c:pt idx="229">
                  <c:v>recitando</c:v>
                </c:pt>
                <c:pt idx="230">
                  <c:v>recuperando</c:v>
                </c:pt>
                <c:pt idx="231">
                  <c:v>registrando</c:v>
                </c:pt>
                <c:pt idx="232">
                  <c:v>regolamentando</c:v>
                </c:pt>
                <c:pt idx="233">
                  <c:v>rendendo</c:v>
                </c:pt>
                <c:pt idx="234">
                  <c:v>respirando</c:v>
                </c:pt>
                <c:pt idx="235">
                  <c:v>restituendo</c:v>
                </c:pt>
                <c:pt idx="236">
                  <c:v>ricaricando</c:v>
                </c:pt>
                <c:pt idx="237">
                  <c:v>ricevendo</c:v>
                </c:pt>
                <c:pt idx="238">
                  <c:v>ricordando</c:v>
                </c:pt>
                <c:pt idx="239">
                  <c:v>ricostruendo</c:v>
                </c:pt>
                <c:pt idx="240">
                  <c:v>ridendo</c:v>
                </c:pt>
                <c:pt idx="241">
                  <c:v>riducendo</c:v>
                </c:pt>
                <c:pt idx="242">
                  <c:v>riferendo</c:v>
                </c:pt>
                <c:pt idx="243">
                  <c:v>riflettendo</c:v>
                </c:pt>
                <c:pt idx="244">
                  <c:v>rifornendo</c:v>
                </c:pt>
                <c:pt idx="245">
                  <c:v>rilasciando</c:v>
                </c:pt>
                <c:pt idx="246">
                  <c:v>rincorrendo</c:v>
                </c:pt>
                <c:pt idx="247">
                  <c:v>riparando</c:v>
                </c:pt>
                <c:pt idx="248">
                  <c:v>ripensando</c:v>
                </c:pt>
                <c:pt idx="249">
                  <c:v>ripetendo</c:v>
                </c:pt>
                <c:pt idx="250">
                  <c:v>riposando</c:v>
                </c:pt>
                <c:pt idx="251">
                  <c:v>riprendendo</c:v>
                </c:pt>
                <c:pt idx="252">
                  <c:v>riscuotendo</c:v>
                </c:pt>
                <c:pt idx="253">
                  <c:v>ritirando</c:v>
                </c:pt>
                <c:pt idx="254">
                  <c:v>rivelando</c:v>
                </c:pt>
                <c:pt idx="255">
                  <c:v>rivolgendo</c:v>
                </c:pt>
                <c:pt idx="256">
                  <c:v>rovinando</c:v>
                </c:pt>
                <c:pt idx="257">
                  <c:v>rubando</c:v>
                </c:pt>
                <c:pt idx="258">
                  <c:v>rumoreggiando</c:v>
                </c:pt>
                <c:pt idx="259">
                  <c:v>sacrificando</c:v>
                </c:pt>
                <c:pt idx="260">
                  <c:v>salendo</c:v>
                </c:pt>
                <c:pt idx="261">
                  <c:v>sbagliando</c:v>
                </c:pt>
                <c:pt idx="262">
                  <c:v>sbuffando</c:v>
                </c:pt>
                <c:pt idx="263">
                  <c:v>scaldando</c:v>
                </c:pt>
                <c:pt idx="264">
                  <c:v>scaricando</c:v>
                </c:pt>
                <c:pt idx="265">
                  <c:v>scavando</c:v>
                </c:pt>
                <c:pt idx="266">
                  <c:v>scendendo</c:v>
                </c:pt>
                <c:pt idx="267">
                  <c:v>scherzando</c:v>
                </c:pt>
                <c:pt idx="268">
                  <c:v>sciogliendo</c:v>
                </c:pt>
                <c:pt idx="269">
                  <c:v>scomparendo</c:v>
                </c:pt>
                <c:pt idx="270">
                  <c:v>scontrando</c:v>
                </c:pt>
                <c:pt idx="271">
                  <c:v>scorrendo</c:v>
                </c:pt>
                <c:pt idx="272">
                  <c:v>scrivendo</c:v>
                </c:pt>
                <c:pt idx="273">
                  <c:v>scrostando</c:v>
                </c:pt>
                <c:pt idx="274">
                  <c:v>scuoiando</c:v>
                </c:pt>
                <c:pt idx="275">
                  <c:v>scuotendo</c:v>
                </c:pt>
                <c:pt idx="276">
                  <c:v>segnando</c:v>
                </c:pt>
                <c:pt idx="277">
                  <c:v>seguendo</c:v>
                </c:pt>
                <c:pt idx="278">
                  <c:v>sfiorando</c:v>
                </c:pt>
                <c:pt idx="279">
                  <c:v>sfogliando</c:v>
                </c:pt>
                <c:pt idx="280">
                  <c:v>sforzando</c:v>
                </c:pt>
                <c:pt idx="281">
                  <c:v>sfruttando</c:v>
                </c:pt>
                <c:pt idx="282">
                  <c:v>sfuggendo</c:v>
                </c:pt>
                <c:pt idx="283">
                  <c:v>sgobbando</c:v>
                </c:pt>
                <c:pt idx="284">
                  <c:v>sgolando</c:v>
                </c:pt>
                <c:pt idx="285">
                  <c:v>smettendo</c:v>
                </c:pt>
                <c:pt idx="286">
                  <c:v>soffrendo</c:v>
                </c:pt>
                <c:pt idx="287">
                  <c:v>sognando</c:v>
                </c:pt>
                <c:pt idx="288">
                  <c:v>solcando</c:v>
                </c:pt>
                <c:pt idx="289">
                  <c:v>solleticando</c:v>
                </c:pt>
                <c:pt idx="290">
                  <c:v>sorgendo</c:v>
                </c:pt>
                <c:pt idx="291">
                  <c:v>sorridendo</c:v>
                </c:pt>
                <c:pt idx="292">
                  <c:v>sorseggiando</c:v>
                </c:pt>
                <c:pt idx="293">
                  <c:v>sotterrando</c:v>
                </c:pt>
                <c:pt idx="294">
                  <c:v>sottoponendo</c:v>
                </c:pt>
                <c:pt idx="295">
                  <c:v>spaccando</c:v>
                </c:pt>
                <c:pt idx="296">
                  <c:v>sparecchiando</c:v>
                </c:pt>
                <c:pt idx="297">
                  <c:v>spegnendo</c:v>
                </c:pt>
                <c:pt idx="298">
                  <c:v>sperimentando</c:v>
                </c:pt>
                <c:pt idx="299">
                  <c:v>spiegando</c:v>
                </c:pt>
                <c:pt idx="300">
                  <c:v>spingendo</c:v>
                </c:pt>
                <c:pt idx="301">
                  <c:v>spolpando</c:v>
                </c:pt>
                <c:pt idx="302">
                  <c:v>spostando</c:v>
                </c:pt>
                <c:pt idx="303">
                  <c:v>sprecando</c:v>
                </c:pt>
                <c:pt idx="304">
                  <c:v>sprofondando</c:v>
                </c:pt>
                <c:pt idx="305">
                  <c:v>squadrando</c:v>
                </c:pt>
                <c:pt idx="306">
                  <c:v>srotolando</c:v>
                </c:pt>
                <c:pt idx="307">
                  <c:v>strusciando</c:v>
                </c:pt>
                <c:pt idx="308">
                  <c:v>studiando</c:v>
                </c:pt>
                <c:pt idx="309">
                  <c:v>subendo</c:v>
                </c:pt>
                <c:pt idx="310">
                  <c:v>succedendo</c:v>
                </c:pt>
                <c:pt idx="311">
                  <c:v>sudando</c:v>
                </c:pt>
                <c:pt idx="312">
                  <c:v>suonando</c:v>
                </c:pt>
                <c:pt idx="313">
                  <c:v>suscitando</c:v>
                </c:pt>
                <c:pt idx="314">
                  <c:v>sventolando</c:v>
                </c:pt>
                <c:pt idx="315">
                  <c:v>sviluppando</c:v>
                </c:pt>
                <c:pt idx="316">
                  <c:v>telefonando</c:v>
                </c:pt>
                <c:pt idx="317">
                  <c:v>tenendo</c:v>
                </c:pt>
                <c:pt idx="318">
                  <c:v>tentando</c:v>
                </c:pt>
                <c:pt idx="319">
                  <c:v>tirando</c:v>
                </c:pt>
                <c:pt idx="320">
                  <c:v>togliendo</c:v>
                </c:pt>
                <c:pt idx="321">
                  <c:v>tormentando</c:v>
                </c:pt>
                <c:pt idx="322">
                  <c:v>tornando</c:v>
                </c:pt>
                <c:pt idx="323">
                  <c:v>traducendo</c:v>
                </c:pt>
                <c:pt idx="324">
                  <c:v>tramontando</c:v>
                </c:pt>
                <c:pt idx="325">
                  <c:v>transitando</c:v>
                </c:pt>
                <c:pt idx="326">
                  <c:v>trasformando</c:v>
                </c:pt>
                <c:pt idx="327">
                  <c:v>trasmettendo</c:v>
                </c:pt>
                <c:pt idx="328">
                  <c:v>trasportando</c:v>
                </c:pt>
                <c:pt idx="329">
                  <c:v>trattando</c:v>
                </c:pt>
                <c:pt idx="330">
                  <c:v>travasando</c:v>
                </c:pt>
                <c:pt idx="331">
                  <c:v>travolgendo</c:v>
                </c:pt>
                <c:pt idx="332">
                  <c:v>trovando</c:v>
                </c:pt>
                <c:pt idx="333">
                  <c:v>uccidendo</c:v>
                </c:pt>
                <c:pt idx="334">
                  <c:v>urlando</c:v>
                </c:pt>
                <c:pt idx="335">
                  <c:v>usando</c:v>
                </c:pt>
                <c:pt idx="336">
                  <c:v>uscendo</c:v>
                </c:pt>
                <c:pt idx="337">
                  <c:v>utilizzando</c:v>
                </c:pt>
                <c:pt idx="338">
                  <c:v>valutando</c:v>
                </c:pt>
                <c:pt idx="339">
                  <c:v>vedendo</c:v>
                </c:pt>
                <c:pt idx="340">
                  <c:v>vendendo</c:v>
                </c:pt>
                <c:pt idx="341">
                  <c:v>venendo</c:v>
                </c:pt>
                <c:pt idx="342">
                  <c:v>verificando</c:v>
                </c:pt>
                <c:pt idx="343">
                  <c:v>viaggiando</c:v>
                </c:pt>
                <c:pt idx="344">
                  <c:v>vivendo</c:v>
                </c:pt>
              </c:strCache>
            </c:strRef>
          </c:cat>
          <c:val>
            <c:numRef>
              <c:f>'Stats stare V2-Lex'!$B$5:$B$350</c:f>
              <c:numCache>
                <c:formatCode>General</c:formatCode>
                <c:ptCount val="345"/>
                <c:pt idx="0">
                  <c:v>1</c:v>
                </c:pt>
                <c:pt idx="1">
                  <c:v>18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23</c:v>
                </c:pt>
                <c:pt idx="27">
                  <c:v>1</c:v>
                </c:pt>
                <c:pt idx="28">
                  <c:v>4</c:v>
                </c:pt>
                <c:pt idx="29">
                  <c:v>1</c:v>
                </c:pt>
                <c:pt idx="30">
                  <c:v>1</c:v>
                </c:pt>
                <c:pt idx="31">
                  <c:v>12</c:v>
                </c:pt>
                <c:pt idx="32">
                  <c:v>1</c:v>
                </c:pt>
                <c:pt idx="33">
                  <c:v>7</c:v>
                </c:pt>
                <c:pt idx="34">
                  <c:v>15</c:v>
                </c:pt>
                <c:pt idx="35">
                  <c:v>7</c:v>
                </c:pt>
                <c:pt idx="36">
                  <c:v>1</c:v>
                </c:pt>
                <c:pt idx="37">
                  <c:v>2</c:v>
                </c:pt>
                <c:pt idx="38">
                  <c:v>1</c:v>
                </c:pt>
                <c:pt idx="39">
                  <c:v>6</c:v>
                </c:pt>
                <c:pt idx="40">
                  <c:v>2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2</c:v>
                </c:pt>
                <c:pt idx="45">
                  <c:v>1</c:v>
                </c:pt>
                <c:pt idx="46">
                  <c:v>1</c:v>
                </c:pt>
                <c:pt idx="47">
                  <c:v>2</c:v>
                </c:pt>
                <c:pt idx="48">
                  <c:v>5</c:v>
                </c:pt>
                <c:pt idx="49">
                  <c:v>1</c:v>
                </c:pt>
                <c:pt idx="50">
                  <c:v>2</c:v>
                </c:pt>
                <c:pt idx="51">
                  <c:v>14</c:v>
                </c:pt>
                <c:pt idx="52">
                  <c:v>2</c:v>
                </c:pt>
                <c:pt idx="53">
                  <c:v>2</c:v>
                </c:pt>
                <c:pt idx="54">
                  <c:v>3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32</c:v>
                </c:pt>
                <c:pt idx="59">
                  <c:v>7</c:v>
                </c:pt>
                <c:pt idx="60">
                  <c:v>8</c:v>
                </c:pt>
                <c:pt idx="61">
                  <c:v>1</c:v>
                </c:pt>
                <c:pt idx="62">
                  <c:v>1</c:v>
                </c:pt>
                <c:pt idx="63">
                  <c:v>3</c:v>
                </c:pt>
                <c:pt idx="64">
                  <c:v>1</c:v>
                </c:pt>
                <c:pt idx="65">
                  <c:v>13</c:v>
                </c:pt>
                <c:pt idx="66">
                  <c:v>3</c:v>
                </c:pt>
                <c:pt idx="67">
                  <c:v>1</c:v>
                </c:pt>
                <c:pt idx="68">
                  <c:v>2</c:v>
                </c:pt>
                <c:pt idx="69">
                  <c:v>1</c:v>
                </c:pt>
                <c:pt idx="70">
                  <c:v>1</c:v>
                </c:pt>
                <c:pt idx="71">
                  <c:v>2</c:v>
                </c:pt>
                <c:pt idx="72">
                  <c:v>2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2</c:v>
                </c:pt>
                <c:pt idx="83">
                  <c:v>1</c:v>
                </c:pt>
                <c:pt idx="84">
                  <c:v>2</c:v>
                </c:pt>
                <c:pt idx="85">
                  <c:v>1</c:v>
                </c:pt>
                <c:pt idx="86">
                  <c:v>7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10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26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2</c:v>
                </c:pt>
                <c:pt idx="101">
                  <c:v>1</c:v>
                </c:pt>
                <c:pt idx="102">
                  <c:v>2</c:v>
                </c:pt>
                <c:pt idx="103">
                  <c:v>1</c:v>
                </c:pt>
                <c:pt idx="104">
                  <c:v>1</c:v>
                </c:pt>
                <c:pt idx="105">
                  <c:v>20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2</c:v>
                </c:pt>
                <c:pt idx="112">
                  <c:v>5</c:v>
                </c:pt>
                <c:pt idx="113">
                  <c:v>1</c:v>
                </c:pt>
                <c:pt idx="114">
                  <c:v>2</c:v>
                </c:pt>
                <c:pt idx="115">
                  <c:v>2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74</c:v>
                </c:pt>
                <c:pt idx="122">
                  <c:v>1</c:v>
                </c:pt>
                <c:pt idx="123">
                  <c:v>1</c:v>
                </c:pt>
                <c:pt idx="124">
                  <c:v>5</c:v>
                </c:pt>
                <c:pt idx="125">
                  <c:v>7</c:v>
                </c:pt>
                <c:pt idx="126">
                  <c:v>1</c:v>
                </c:pt>
                <c:pt idx="127">
                  <c:v>3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8</c:v>
                </c:pt>
                <c:pt idx="134">
                  <c:v>1</c:v>
                </c:pt>
                <c:pt idx="135">
                  <c:v>2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2</c:v>
                </c:pt>
                <c:pt idx="140">
                  <c:v>10</c:v>
                </c:pt>
                <c:pt idx="141">
                  <c:v>2</c:v>
                </c:pt>
                <c:pt idx="142">
                  <c:v>1</c:v>
                </c:pt>
                <c:pt idx="143">
                  <c:v>2</c:v>
                </c:pt>
                <c:pt idx="144">
                  <c:v>2</c:v>
                </c:pt>
                <c:pt idx="145">
                  <c:v>1</c:v>
                </c:pt>
                <c:pt idx="146">
                  <c:v>2</c:v>
                </c:pt>
                <c:pt idx="147">
                  <c:v>2</c:v>
                </c:pt>
                <c:pt idx="148">
                  <c:v>1</c:v>
                </c:pt>
                <c:pt idx="149">
                  <c:v>1</c:v>
                </c:pt>
                <c:pt idx="150">
                  <c:v>3</c:v>
                </c:pt>
                <c:pt idx="151">
                  <c:v>1</c:v>
                </c:pt>
                <c:pt idx="152">
                  <c:v>2</c:v>
                </c:pt>
                <c:pt idx="153">
                  <c:v>2</c:v>
                </c:pt>
                <c:pt idx="154">
                  <c:v>1</c:v>
                </c:pt>
                <c:pt idx="155">
                  <c:v>2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2</c:v>
                </c:pt>
                <c:pt idx="164">
                  <c:v>2</c:v>
                </c:pt>
                <c:pt idx="165">
                  <c:v>21</c:v>
                </c:pt>
                <c:pt idx="166">
                  <c:v>1</c:v>
                </c:pt>
                <c:pt idx="167">
                  <c:v>3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1</c:v>
                </c:pt>
                <c:pt idx="175">
                  <c:v>6</c:v>
                </c:pt>
                <c:pt idx="176">
                  <c:v>2</c:v>
                </c:pt>
                <c:pt idx="177">
                  <c:v>1</c:v>
                </c:pt>
                <c:pt idx="178">
                  <c:v>2</c:v>
                </c:pt>
                <c:pt idx="179">
                  <c:v>4</c:v>
                </c:pt>
                <c:pt idx="180">
                  <c:v>8</c:v>
                </c:pt>
                <c:pt idx="181">
                  <c:v>1</c:v>
                </c:pt>
                <c:pt idx="182">
                  <c:v>2</c:v>
                </c:pt>
                <c:pt idx="183">
                  <c:v>12</c:v>
                </c:pt>
                <c:pt idx="184">
                  <c:v>1</c:v>
                </c:pt>
                <c:pt idx="185">
                  <c:v>2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3</c:v>
                </c:pt>
                <c:pt idx="193">
                  <c:v>1</c:v>
                </c:pt>
                <c:pt idx="194">
                  <c:v>7</c:v>
                </c:pt>
                <c:pt idx="195">
                  <c:v>3</c:v>
                </c:pt>
                <c:pt idx="196">
                  <c:v>29</c:v>
                </c:pt>
                <c:pt idx="197">
                  <c:v>1</c:v>
                </c:pt>
                <c:pt idx="198">
                  <c:v>4</c:v>
                </c:pt>
                <c:pt idx="199">
                  <c:v>1</c:v>
                </c:pt>
                <c:pt idx="200">
                  <c:v>2</c:v>
                </c:pt>
                <c:pt idx="201">
                  <c:v>1</c:v>
                </c:pt>
                <c:pt idx="202">
                  <c:v>17</c:v>
                </c:pt>
                <c:pt idx="203">
                  <c:v>4</c:v>
                </c:pt>
                <c:pt idx="204">
                  <c:v>9</c:v>
                </c:pt>
                <c:pt idx="205">
                  <c:v>1</c:v>
                </c:pt>
                <c:pt idx="206">
                  <c:v>4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6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11</c:v>
                </c:pt>
                <c:pt idx="215">
                  <c:v>16</c:v>
                </c:pt>
                <c:pt idx="216">
                  <c:v>2</c:v>
                </c:pt>
                <c:pt idx="217">
                  <c:v>1</c:v>
                </c:pt>
                <c:pt idx="218">
                  <c:v>2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5</c:v>
                </c:pt>
                <c:pt idx="223">
                  <c:v>3</c:v>
                </c:pt>
                <c:pt idx="224">
                  <c:v>1</c:v>
                </c:pt>
                <c:pt idx="225">
                  <c:v>2</c:v>
                </c:pt>
                <c:pt idx="226">
                  <c:v>2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2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3</c:v>
                </c:pt>
                <c:pt idx="241">
                  <c:v>2</c:v>
                </c:pt>
                <c:pt idx="242">
                  <c:v>2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2</c:v>
                </c:pt>
                <c:pt idx="251">
                  <c:v>2</c:v>
                </c:pt>
                <c:pt idx="252">
                  <c:v>1</c:v>
                </c:pt>
                <c:pt idx="253">
                  <c:v>1</c:v>
                </c:pt>
                <c:pt idx="254">
                  <c:v>3</c:v>
                </c:pt>
                <c:pt idx="255">
                  <c:v>1</c:v>
                </c:pt>
                <c:pt idx="256">
                  <c:v>3</c:v>
                </c:pt>
                <c:pt idx="257">
                  <c:v>2</c:v>
                </c:pt>
                <c:pt idx="258">
                  <c:v>1</c:v>
                </c:pt>
                <c:pt idx="259">
                  <c:v>1</c:v>
                </c:pt>
                <c:pt idx="260">
                  <c:v>4</c:v>
                </c:pt>
                <c:pt idx="261">
                  <c:v>2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2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7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3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2</c:v>
                </c:pt>
                <c:pt idx="287">
                  <c:v>2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3</c:v>
                </c:pt>
                <c:pt idx="298">
                  <c:v>1</c:v>
                </c:pt>
                <c:pt idx="299">
                  <c:v>1</c:v>
                </c:pt>
                <c:pt idx="300">
                  <c:v>5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10</c:v>
                </c:pt>
                <c:pt idx="309">
                  <c:v>2</c:v>
                </c:pt>
                <c:pt idx="310">
                  <c:v>25</c:v>
                </c:pt>
                <c:pt idx="311">
                  <c:v>1</c:v>
                </c:pt>
                <c:pt idx="312">
                  <c:v>1</c:v>
                </c:pt>
                <c:pt idx="313">
                  <c:v>3</c:v>
                </c:pt>
                <c:pt idx="314">
                  <c:v>1</c:v>
                </c:pt>
                <c:pt idx="315">
                  <c:v>3</c:v>
                </c:pt>
                <c:pt idx="316">
                  <c:v>1</c:v>
                </c:pt>
                <c:pt idx="317">
                  <c:v>2</c:v>
                </c:pt>
                <c:pt idx="318">
                  <c:v>12</c:v>
                </c:pt>
                <c:pt idx="319">
                  <c:v>4</c:v>
                </c:pt>
                <c:pt idx="320">
                  <c:v>1</c:v>
                </c:pt>
                <c:pt idx="321">
                  <c:v>1</c:v>
                </c:pt>
                <c:pt idx="322">
                  <c:v>8</c:v>
                </c:pt>
                <c:pt idx="323">
                  <c:v>1</c:v>
                </c:pt>
                <c:pt idx="324">
                  <c:v>2</c:v>
                </c:pt>
                <c:pt idx="325">
                  <c:v>1</c:v>
                </c:pt>
                <c:pt idx="326">
                  <c:v>3</c:v>
                </c:pt>
                <c:pt idx="327">
                  <c:v>1</c:v>
                </c:pt>
                <c:pt idx="328">
                  <c:v>2</c:v>
                </c:pt>
                <c:pt idx="329">
                  <c:v>2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2</c:v>
                </c:pt>
                <c:pt idx="336">
                  <c:v>2</c:v>
                </c:pt>
                <c:pt idx="337">
                  <c:v>1</c:v>
                </c:pt>
                <c:pt idx="338">
                  <c:v>1</c:v>
                </c:pt>
                <c:pt idx="339">
                  <c:v>4</c:v>
                </c:pt>
                <c:pt idx="340">
                  <c:v>2</c:v>
                </c:pt>
                <c:pt idx="341">
                  <c:v>5</c:v>
                </c:pt>
                <c:pt idx="342">
                  <c:v>1</c:v>
                </c:pt>
                <c:pt idx="343">
                  <c:v>1</c:v>
                </c:pt>
                <c:pt idx="34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FA-4A3E-A56B-48F4C0CDA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171840"/>
        <c:axId val="239194112"/>
      </c:radarChart>
      <c:catAx>
        <c:axId val="23917184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239194112"/>
        <c:crosses val="autoZero"/>
        <c:auto val="1"/>
        <c:lblAlgn val="ctr"/>
        <c:lblOffset val="100"/>
        <c:noMultiLvlLbl val="0"/>
      </c:catAx>
      <c:valAx>
        <c:axId val="23919411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2391718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[estar-ir-stare-andare + V2-lex .xlsx]Andare V2-lex!Tableau croisé dynamique4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radarChart>
        <c:radarStyle val="marker"/>
        <c:varyColors val="0"/>
        <c:ser>
          <c:idx val="0"/>
          <c:order val="0"/>
          <c:tx>
            <c:strRef>
              <c:f>'Andare V2-lex'!$B$3:$B$4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Pt>
            <c:idx val="118"/>
            <c:marker>
              <c:symbol val="circle"/>
              <c:size val="3"/>
            </c:marker>
            <c:bubble3D val="0"/>
            <c:spPr>
              <a:ln w="508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DD-42AC-81AE-3470AD9D3E98}"/>
              </c:ext>
            </c:extLst>
          </c:dPt>
          <c:cat>
            <c:strRef>
              <c:f>'Andare V2-lex'!$A$5:$A$370</c:f>
              <c:strCache>
                <c:ptCount val="365"/>
                <c:pt idx="0">
                  <c:v>abituando</c:v>
                </c:pt>
                <c:pt idx="1">
                  <c:v>accadendo</c:v>
                </c:pt>
                <c:pt idx="2">
                  <c:v>accavallando</c:v>
                </c:pt>
                <c:pt idx="3">
                  <c:v>accendendo</c:v>
                </c:pt>
                <c:pt idx="4">
                  <c:v>accentuando</c:v>
                </c:pt>
                <c:pt idx="5">
                  <c:v>accompagnando</c:v>
                </c:pt>
                <c:pt idx="6">
                  <c:v>accorciando</c:v>
                </c:pt>
                <c:pt idx="7">
                  <c:v>accostando</c:v>
                </c:pt>
                <c:pt idx="8">
                  <c:v>accreditando</c:v>
                </c:pt>
                <c:pt idx="9">
                  <c:v>accumulando</c:v>
                </c:pt>
                <c:pt idx="10">
                  <c:v>acquisendo</c:v>
                </c:pt>
                <c:pt idx="11">
                  <c:v>acquistando</c:v>
                </c:pt>
                <c:pt idx="12">
                  <c:v>acuendo</c:v>
                </c:pt>
                <c:pt idx="13">
                  <c:v>acutizzando</c:v>
                </c:pt>
                <c:pt idx="14">
                  <c:v>adattando</c:v>
                </c:pt>
                <c:pt idx="15">
                  <c:v>addensando</c:v>
                </c:pt>
                <c:pt idx="16">
                  <c:v>affermando</c:v>
                </c:pt>
                <c:pt idx="17">
                  <c:v>affiancando</c:v>
                </c:pt>
                <c:pt idx="18">
                  <c:v>affidando</c:v>
                </c:pt>
                <c:pt idx="19">
                  <c:v>affievolendo</c:v>
                </c:pt>
                <c:pt idx="20">
                  <c:v>afflosciando</c:v>
                </c:pt>
                <c:pt idx="21">
                  <c:v>affollando</c:v>
                </c:pt>
                <c:pt idx="22">
                  <c:v>affrontando</c:v>
                </c:pt>
                <c:pt idx="23">
                  <c:v>aggiornando</c:v>
                </c:pt>
                <c:pt idx="24">
                  <c:v>aggiungendo</c:v>
                </c:pt>
                <c:pt idx="25">
                  <c:v>aggravando</c:v>
                </c:pt>
                <c:pt idx="26">
                  <c:v>allargando</c:v>
                </c:pt>
                <c:pt idx="27">
                  <c:v>allentando</c:v>
                </c:pt>
                <c:pt idx="28">
                  <c:v>allestendo</c:v>
                </c:pt>
                <c:pt idx="29">
                  <c:v>allineando</c:v>
                </c:pt>
                <c:pt idx="30">
                  <c:v>allontanando</c:v>
                </c:pt>
                <c:pt idx="31">
                  <c:v>ammassando</c:v>
                </c:pt>
                <c:pt idx="32">
                  <c:v>ammazzando</c:v>
                </c:pt>
                <c:pt idx="33">
                  <c:v>ampliando</c:v>
                </c:pt>
                <c:pt idx="34">
                  <c:v>ancheggiando</c:v>
                </c:pt>
                <c:pt idx="35">
                  <c:v>annaspando</c:v>
                </c:pt>
                <c:pt idx="36">
                  <c:v>annunciando</c:v>
                </c:pt>
                <c:pt idx="37">
                  <c:v>appannando</c:v>
                </c:pt>
                <c:pt idx="38">
                  <c:v>appianando</c:v>
                </c:pt>
                <c:pt idx="39">
                  <c:v>apportando</c:v>
                </c:pt>
                <c:pt idx="40">
                  <c:v>approfittando</c:v>
                </c:pt>
                <c:pt idx="41">
                  <c:v>approntando</c:v>
                </c:pt>
                <c:pt idx="42">
                  <c:v>aprendo</c:v>
                </c:pt>
                <c:pt idx="43">
                  <c:v>arricchendo</c:v>
                </c:pt>
                <c:pt idx="44">
                  <c:v>assestando</c:v>
                </c:pt>
                <c:pt idx="45">
                  <c:v>assottigliando</c:v>
                </c:pt>
                <c:pt idx="46">
                  <c:v>assuefacendo</c:v>
                </c:pt>
                <c:pt idx="47">
                  <c:v>assumendo</c:v>
                </c:pt>
                <c:pt idx="48">
                  <c:v>attenuando</c:v>
                </c:pt>
                <c:pt idx="49">
                  <c:v>attraversando</c:v>
                </c:pt>
                <c:pt idx="50">
                  <c:v>attuando</c:v>
                </c:pt>
                <c:pt idx="51">
                  <c:v>aumentando</c:v>
                </c:pt>
                <c:pt idx="52">
                  <c:v>auspicando</c:v>
                </c:pt>
                <c:pt idx="53">
                  <c:v>avvertendo</c:v>
                </c:pt>
                <c:pt idx="54">
                  <c:v>avvicinando</c:v>
                </c:pt>
                <c:pt idx="55">
                  <c:v>barcollando</c:v>
                </c:pt>
                <c:pt idx="56">
                  <c:v>benedicendo</c:v>
                </c:pt>
                <c:pt idx="57">
                  <c:v>bighellonando</c:v>
                </c:pt>
                <c:pt idx="58">
                  <c:v>borbottando</c:v>
                </c:pt>
                <c:pt idx="59">
                  <c:v>brancolando</c:v>
                </c:pt>
                <c:pt idx="60">
                  <c:v>buttando</c:v>
                </c:pt>
                <c:pt idx="61">
                  <c:v>calando</c:v>
                </c:pt>
                <c:pt idx="62">
                  <c:v>cambiando</c:v>
                </c:pt>
                <c:pt idx="63">
                  <c:v>camminando</c:v>
                </c:pt>
                <c:pt idx="64">
                  <c:v>cantando</c:v>
                </c:pt>
                <c:pt idx="65">
                  <c:v>capitando</c:v>
                </c:pt>
                <c:pt idx="66">
                  <c:v>caratterizzando</c:v>
                </c:pt>
                <c:pt idx="67">
                  <c:v>cavalcando</c:v>
                </c:pt>
                <c:pt idx="68">
                  <c:v>cedendo</c:v>
                </c:pt>
                <c:pt idx="69">
                  <c:v>cercando</c:v>
                </c:pt>
                <c:pt idx="70">
                  <c:v>chiedendo</c:v>
                </c:pt>
                <c:pt idx="71">
                  <c:v>chiudendo</c:v>
                </c:pt>
                <c:pt idx="72">
                  <c:v>cianciando</c:v>
                </c:pt>
                <c:pt idx="73">
                  <c:v>clonando</c:v>
                </c:pt>
                <c:pt idx="74">
                  <c:v>coltivando</c:v>
                </c:pt>
                <c:pt idx="75">
                  <c:v>combattendo</c:v>
                </c:pt>
                <c:pt idx="76">
                  <c:v>combinando</c:v>
                </c:pt>
                <c:pt idx="77">
                  <c:v>commentando</c:v>
                </c:pt>
                <c:pt idx="78">
                  <c:v>comparendo</c:v>
                </c:pt>
                <c:pt idx="79">
                  <c:v>compiendo</c:v>
                </c:pt>
                <c:pt idx="80">
                  <c:v>completando</c:v>
                </c:pt>
                <c:pt idx="81">
                  <c:v>comprando</c:v>
                </c:pt>
                <c:pt idx="82">
                  <c:v>concentrando</c:v>
                </c:pt>
                <c:pt idx="83">
                  <c:v>concludendo</c:v>
                </c:pt>
                <c:pt idx="84">
                  <c:v>concretizzando</c:v>
                </c:pt>
                <c:pt idx="85">
                  <c:v>conducendo</c:v>
                </c:pt>
                <c:pt idx="86">
                  <c:v>configurando</c:v>
                </c:pt>
                <c:pt idx="87">
                  <c:v>considerando</c:v>
                </c:pt>
                <c:pt idx="88">
                  <c:v>consolidando</c:v>
                </c:pt>
                <c:pt idx="89">
                  <c:v>consumando</c:v>
                </c:pt>
                <c:pt idx="90">
                  <c:v>contraendo</c:v>
                </c:pt>
                <c:pt idx="91">
                  <c:v>convergendo</c:v>
                </c:pt>
                <c:pt idx="92">
                  <c:v>convincendo</c:v>
                </c:pt>
                <c:pt idx="93">
                  <c:v>coprendo</c:v>
                </c:pt>
                <c:pt idx="94">
                  <c:v>correndo</c:v>
                </c:pt>
                <c:pt idx="95">
                  <c:v>corrispondendo</c:v>
                </c:pt>
                <c:pt idx="96">
                  <c:v>corrompendo</c:v>
                </c:pt>
                <c:pt idx="97">
                  <c:v>costituendo</c:v>
                </c:pt>
                <c:pt idx="98">
                  <c:v>costruendo</c:v>
                </c:pt>
                <c:pt idx="99">
                  <c:v>covando</c:v>
                </c:pt>
                <c:pt idx="100">
                  <c:v>creando</c:v>
                </c:pt>
                <c:pt idx="101">
                  <c:v>crescendo</c:v>
                </c:pt>
                <c:pt idx="102">
                  <c:v>decantando</c:v>
                </c:pt>
                <c:pt idx="103">
                  <c:v>declinando</c:v>
                </c:pt>
                <c:pt idx="104">
                  <c:v>definendo</c:v>
                </c:pt>
                <c:pt idx="105">
                  <c:v>delineando</c:v>
                </c:pt>
                <c:pt idx="106">
                  <c:v>depositando</c:v>
                </c:pt>
                <c:pt idx="107">
                  <c:v>deprimendo</c:v>
                </c:pt>
                <c:pt idx="108">
                  <c:v>descrivendo</c:v>
                </c:pt>
                <c:pt idx="109">
                  <c:v>deteriorando</c:v>
                </c:pt>
                <c:pt idx="110">
                  <c:v>determinando</c:v>
                </c:pt>
                <c:pt idx="111">
                  <c:v>dettando</c:v>
                </c:pt>
                <c:pt idx="112">
                  <c:v>dicendo</c:v>
                </c:pt>
                <c:pt idx="113">
                  <c:v>diffondendo</c:v>
                </c:pt>
                <c:pt idx="114">
                  <c:v>dilatando</c:v>
                </c:pt>
                <c:pt idx="115">
                  <c:v>dileguando</c:v>
                </c:pt>
                <c:pt idx="116">
                  <c:v>diluendo</c:v>
                </c:pt>
                <c:pt idx="117">
                  <c:v>dimenando</c:v>
                </c:pt>
                <c:pt idx="118">
                  <c:v>diminuendo</c:v>
                </c:pt>
                <c:pt idx="119">
                  <c:v>discendendo</c:v>
                </c:pt>
                <c:pt idx="120">
                  <c:v>discutendo</c:v>
                </c:pt>
                <c:pt idx="121">
                  <c:v>disprezzando</c:v>
                </c:pt>
                <c:pt idx="122">
                  <c:v>disseminando</c:v>
                </c:pt>
                <c:pt idx="123">
                  <c:v>dissolvendo</c:v>
                </c:pt>
                <c:pt idx="124">
                  <c:v>distendendo</c:v>
                </c:pt>
                <c:pt idx="125">
                  <c:v>distruggendo</c:v>
                </c:pt>
                <c:pt idx="126">
                  <c:v>diventando</c:v>
                </c:pt>
                <c:pt idx="127">
                  <c:v>divinizzando</c:v>
                </c:pt>
                <c:pt idx="128">
                  <c:v>documentando</c:v>
                </c:pt>
                <c:pt idx="129">
                  <c:v>effettuando</c:v>
                </c:pt>
                <c:pt idx="130">
                  <c:v>elogiando</c:v>
                </c:pt>
                <c:pt idx="131">
                  <c:v>emergendo</c:v>
                </c:pt>
                <c:pt idx="132">
                  <c:v>emettendo</c:v>
                </c:pt>
                <c:pt idx="133">
                  <c:v>errando</c:v>
                </c:pt>
                <c:pt idx="134">
                  <c:v>esaurendo</c:v>
                </c:pt>
                <c:pt idx="135">
                  <c:v>esclamando</c:v>
                </c:pt>
                <c:pt idx="136">
                  <c:v>escogitando</c:v>
                </c:pt>
                <c:pt idx="137">
                  <c:v>esercitando</c:v>
                </c:pt>
                <c:pt idx="138">
                  <c:v>espandendo</c:v>
                </c:pt>
                <c:pt idx="139">
                  <c:v>esplicando</c:v>
                </c:pt>
                <c:pt idx="140">
                  <c:v>esplorando</c:v>
                </c:pt>
                <c:pt idx="141">
                  <c:v>esprimendo</c:v>
                </c:pt>
                <c:pt idx="142">
                  <c:v>estendendo</c:v>
                </c:pt>
                <c:pt idx="143">
                  <c:v>estremizzando</c:v>
                </c:pt>
                <c:pt idx="144">
                  <c:v>evolvendo</c:v>
                </c:pt>
                <c:pt idx="145">
                  <c:v>facendo</c:v>
                </c:pt>
                <c:pt idx="146">
                  <c:v>fantasticando</c:v>
                </c:pt>
                <c:pt idx="147">
                  <c:v>farneticando</c:v>
                </c:pt>
                <c:pt idx="148">
                  <c:v>fischiettando</c:v>
                </c:pt>
                <c:pt idx="149">
                  <c:v>formando</c:v>
                </c:pt>
                <c:pt idx="150">
                  <c:v>fornendo</c:v>
                </c:pt>
                <c:pt idx="151">
                  <c:v>fortificando</c:v>
                </c:pt>
                <c:pt idx="152">
                  <c:v>fuggendo</c:v>
                </c:pt>
                <c:pt idx="153">
                  <c:v>girando</c:v>
                </c:pt>
                <c:pt idx="154">
                  <c:v>girovagando</c:v>
                </c:pt>
                <c:pt idx="155">
                  <c:v>giurando</c:v>
                </c:pt>
                <c:pt idx="156">
                  <c:v>gridando</c:v>
                </c:pt>
                <c:pt idx="157">
                  <c:v>illuminando</c:v>
                </c:pt>
                <c:pt idx="158">
                  <c:v>immaginando</c:v>
                </c:pt>
                <c:pt idx="159">
                  <c:v>impastando</c:v>
                </c:pt>
                <c:pt idx="160">
                  <c:v>imponendo</c:v>
                </c:pt>
                <c:pt idx="161">
                  <c:v>impoverendo</c:v>
                </c:pt>
                <c:pt idx="162">
                  <c:v>imprecando</c:v>
                </c:pt>
                <c:pt idx="163">
                  <c:v>inabissando</c:v>
                </c:pt>
                <c:pt idx="164">
                  <c:v>incespicando</c:v>
                </c:pt>
                <c:pt idx="165">
                  <c:v>incidendo</c:v>
                </c:pt>
                <c:pt idx="166">
                  <c:v>incollando</c:v>
                </c:pt>
                <c:pt idx="167">
                  <c:v>incontrando</c:v>
                </c:pt>
                <c:pt idx="168">
                  <c:v>incrinando</c:v>
                </c:pt>
                <c:pt idx="169">
                  <c:v>incupendo</c:v>
                </c:pt>
                <c:pt idx="170">
                  <c:v>indebolendo</c:v>
                </c:pt>
                <c:pt idx="171">
                  <c:v>indirizzando</c:v>
                </c:pt>
                <c:pt idx="172">
                  <c:v>inducendo</c:v>
                </c:pt>
                <c:pt idx="173">
                  <c:v>indurendo</c:v>
                </c:pt>
                <c:pt idx="174">
                  <c:v>inseguendo</c:v>
                </c:pt>
                <c:pt idx="175">
                  <c:v>insinuando</c:v>
                </c:pt>
                <c:pt idx="176">
                  <c:v>insistendo</c:v>
                </c:pt>
                <c:pt idx="177">
                  <c:v>instaurando</c:v>
                </c:pt>
                <c:pt idx="178">
                  <c:v>intensificando</c:v>
                </c:pt>
                <c:pt idx="179">
                  <c:v>intonando</c:v>
                </c:pt>
                <c:pt idx="180">
                  <c:v>investigando</c:v>
                </c:pt>
                <c:pt idx="181">
                  <c:v>ispessendo</c:v>
                </c:pt>
                <c:pt idx="182">
                  <c:v>istituendo</c:v>
                </c:pt>
                <c:pt idx="183">
                  <c:v>lanciando</c:v>
                </c:pt>
                <c:pt idx="184">
                  <c:v>lasciando</c:v>
                </c:pt>
                <c:pt idx="185">
                  <c:v>legittimando</c:v>
                </c:pt>
                <c:pt idx="186">
                  <c:v>liberando</c:v>
                </c:pt>
                <c:pt idx="187">
                  <c:v>macchiando</c:v>
                </c:pt>
                <c:pt idx="188">
                  <c:v>manifestando</c:v>
                </c:pt>
                <c:pt idx="189">
                  <c:v>materializzando</c:v>
                </c:pt>
                <c:pt idx="190">
                  <c:v>migliorando</c:v>
                </c:pt>
                <c:pt idx="191">
                  <c:v>minacciando</c:v>
                </c:pt>
                <c:pt idx="192">
                  <c:v>mitigando</c:v>
                </c:pt>
                <c:pt idx="193">
                  <c:v>modificando</c:v>
                </c:pt>
                <c:pt idx="194">
                  <c:v>moltiplicando</c:v>
                </c:pt>
                <c:pt idx="195">
                  <c:v>montando</c:v>
                </c:pt>
                <c:pt idx="196">
                  <c:v>morendo</c:v>
                </c:pt>
                <c:pt idx="197">
                  <c:v>mormorando</c:v>
                </c:pt>
                <c:pt idx="198">
                  <c:v>mostrando</c:v>
                </c:pt>
                <c:pt idx="199">
                  <c:v>mutando</c:v>
                </c:pt>
                <c:pt idx="200">
                  <c:v>narrando</c:v>
                </c:pt>
                <c:pt idx="201">
                  <c:v>nascendo</c:v>
                </c:pt>
                <c:pt idx="202">
                  <c:v>normalizzando</c:v>
                </c:pt>
                <c:pt idx="203">
                  <c:v>offrendo</c:v>
                </c:pt>
                <c:pt idx="204">
                  <c:v>offuscando</c:v>
                </c:pt>
                <c:pt idx="205">
                  <c:v>ordendo</c:v>
                </c:pt>
                <c:pt idx="206">
                  <c:v>oscurando</c:v>
                </c:pt>
                <c:pt idx="207">
                  <c:v>osservando</c:v>
                </c:pt>
                <c:pt idx="208">
                  <c:v>palleggiando</c:v>
                </c:pt>
                <c:pt idx="209">
                  <c:v>palliando</c:v>
                </c:pt>
                <c:pt idx="210">
                  <c:v>paralizzando</c:v>
                </c:pt>
                <c:pt idx="211">
                  <c:v>parlando</c:v>
                </c:pt>
                <c:pt idx="212">
                  <c:v>passando</c:v>
                </c:pt>
                <c:pt idx="213">
                  <c:v>passeggiando</c:v>
                </c:pt>
                <c:pt idx="214">
                  <c:v>pattinando</c:v>
                </c:pt>
                <c:pt idx="215">
                  <c:v>peggiorando</c:v>
                </c:pt>
                <c:pt idx="216">
                  <c:v>pensando</c:v>
                </c:pt>
                <c:pt idx="217">
                  <c:v>percorrendo</c:v>
                </c:pt>
                <c:pt idx="218">
                  <c:v>perdendo</c:v>
                </c:pt>
                <c:pt idx="219">
                  <c:v>peregrinando</c:v>
                </c:pt>
                <c:pt idx="220">
                  <c:v>perseguendo</c:v>
                </c:pt>
                <c:pt idx="221">
                  <c:v>persuadendo</c:v>
                </c:pt>
                <c:pt idx="222">
                  <c:v>piangendo</c:v>
                </c:pt>
                <c:pt idx="223">
                  <c:v>ponendo</c:v>
                </c:pt>
                <c:pt idx="224">
                  <c:v>popolando</c:v>
                </c:pt>
                <c:pt idx="225">
                  <c:v>portando</c:v>
                </c:pt>
                <c:pt idx="226">
                  <c:v>precipitando</c:v>
                </c:pt>
                <c:pt idx="227">
                  <c:v>precisando</c:v>
                </c:pt>
                <c:pt idx="228">
                  <c:v>predicando</c:v>
                </c:pt>
                <c:pt idx="229">
                  <c:v>prelevando</c:v>
                </c:pt>
                <c:pt idx="230">
                  <c:v>premunendo</c:v>
                </c:pt>
                <c:pt idx="231">
                  <c:v>prendendo</c:v>
                </c:pt>
                <c:pt idx="232">
                  <c:v>prendo</c:v>
                </c:pt>
                <c:pt idx="233">
                  <c:v>preparando</c:v>
                </c:pt>
                <c:pt idx="234">
                  <c:v>procedendo</c:v>
                </c:pt>
                <c:pt idx="235">
                  <c:v>producendo</c:v>
                </c:pt>
                <c:pt idx="236">
                  <c:v>profilando</c:v>
                </c:pt>
                <c:pt idx="237">
                  <c:v>progredendo</c:v>
                </c:pt>
                <c:pt idx="238">
                  <c:v>prolungando</c:v>
                </c:pt>
                <c:pt idx="239">
                  <c:v>promettendo</c:v>
                </c:pt>
                <c:pt idx="240">
                  <c:v>promuovendo</c:v>
                </c:pt>
                <c:pt idx="241">
                  <c:v>proponendo</c:v>
                </c:pt>
                <c:pt idx="242">
                  <c:v>prosciugando</c:v>
                </c:pt>
                <c:pt idx="243">
                  <c:v>provando</c:v>
                </c:pt>
                <c:pt idx="244">
                  <c:v>pubblicando</c:v>
                </c:pt>
                <c:pt idx="245">
                  <c:v>raccattando</c:v>
                </c:pt>
                <c:pt idx="246">
                  <c:v>raccogliendo</c:v>
                </c:pt>
                <c:pt idx="247">
                  <c:v>raccontando</c:v>
                </c:pt>
                <c:pt idx="248">
                  <c:v>radunando</c:v>
                </c:pt>
                <c:pt idx="249">
                  <c:v>raffinando</c:v>
                </c:pt>
                <c:pt idx="250">
                  <c:v>rafforzando</c:v>
                </c:pt>
                <c:pt idx="251">
                  <c:v>rallentando</c:v>
                </c:pt>
                <c:pt idx="252">
                  <c:v>rattrappendo</c:v>
                </c:pt>
                <c:pt idx="253">
                  <c:v>realizzando</c:v>
                </c:pt>
                <c:pt idx="254">
                  <c:v>regalando</c:v>
                </c:pt>
                <c:pt idx="255">
                  <c:v>registrando</c:v>
                </c:pt>
                <c:pt idx="256">
                  <c:v>remando</c:v>
                </c:pt>
                <c:pt idx="257">
                  <c:v>restringendo</c:v>
                </c:pt>
                <c:pt idx="258">
                  <c:v>ricercando</c:v>
                </c:pt>
                <c:pt idx="259">
                  <c:v>ricomponendo</c:v>
                </c:pt>
                <c:pt idx="260">
                  <c:v>ricostruendo</c:v>
                </c:pt>
                <c:pt idx="261">
                  <c:v>ridefinendo</c:v>
                </c:pt>
                <c:pt idx="262">
                  <c:v>ridendo</c:v>
                </c:pt>
                <c:pt idx="263">
                  <c:v>riducendo</c:v>
                </c:pt>
                <c:pt idx="264">
                  <c:v>riempiendo</c:v>
                </c:pt>
                <c:pt idx="265">
                  <c:v>riferendo</c:v>
                </c:pt>
                <c:pt idx="266">
                  <c:v>riformulando</c:v>
                </c:pt>
                <c:pt idx="267">
                  <c:v>rileggendo</c:v>
                </c:pt>
                <c:pt idx="268">
                  <c:v>rimpicciolendo</c:v>
                </c:pt>
                <c:pt idx="269">
                  <c:v>rimuginando</c:v>
                </c:pt>
                <c:pt idx="270">
                  <c:v>rincarando</c:v>
                </c:pt>
                <c:pt idx="271">
                  <c:v>rinculando</c:v>
                </c:pt>
                <c:pt idx="272">
                  <c:v>rinfoderando</c:v>
                </c:pt>
                <c:pt idx="273">
                  <c:v>rinnovando</c:v>
                </c:pt>
                <c:pt idx="274">
                  <c:v>riordinando</c:v>
                </c:pt>
                <c:pt idx="275">
                  <c:v>riorganizzando</c:v>
                </c:pt>
                <c:pt idx="276">
                  <c:v>ripetendo</c:v>
                </c:pt>
                <c:pt idx="277">
                  <c:v>riprendendo</c:v>
                </c:pt>
                <c:pt idx="278">
                  <c:v>ripulendo</c:v>
                </c:pt>
                <c:pt idx="279">
                  <c:v>riscaldando</c:v>
                </c:pt>
                <c:pt idx="280">
                  <c:v>risolvendo</c:v>
                </c:pt>
                <c:pt idx="281">
                  <c:v>rispondendo</c:v>
                </c:pt>
                <c:pt idx="282">
                  <c:v>risvegliando</c:v>
                </c:pt>
                <c:pt idx="283">
                  <c:v>ritirando</c:v>
                </c:pt>
                <c:pt idx="284">
                  <c:v>ritraendo</c:v>
                </c:pt>
                <c:pt idx="285">
                  <c:v>rivelando</c:v>
                </c:pt>
                <c:pt idx="286">
                  <c:v>rivendicando</c:v>
                </c:pt>
                <c:pt idx="287">
                  <c:v>rivolgendo</c:v>
                </c:pt>
                <c:pt idx="288">
                  <c:v>salendo</c:v>
                </c:pt>
                <c:pt idx="289">
                  <c:v>salutando</c:v>
                </c:pt>
                <c:pt idx="290">
                  <c:v>sbandierando</c:v>
                </c:pt>
                <c:pt idx="291">
                  <c:v>sbattendo</c:v>
                </c:pt>
                <c:pt idx="292">
                  <c:v>sbiadendo</c:v>
                </c:pt>
                <c:pt idx="293">
                  <c:v>scadendo</c:v>
                </c:pt>
                <c:pt idx="294">
                  <c:v>scatenando</c:v>
                </c:pt>
                <c:pt idx="295">
                  <c:v>scemando</c:v>
                </c:pt>
                <c:pt idx="296">
                  <c:v>scendendo</c:v>
                </c:pt>
                <c:pt idx="297">
                  <c:v>schiacciando</c:v>
                </c:pt>
                <c:pt idx="298">
                  <c:v>schiarendo</c:v>
                </c:pt>
                <c:pt idx="299">
                  <c:v>sciogliendo</c:v>
                </c:pt>
                <c:pt idx="300">
                  <c:v>scolorendo</c:v>
                </c:pt>
                <c:pt idx="301">
                  <c:v>scomparendo</c:v>
                </c:pt>
                <c:pt idx="302">
                  <c:v>scomponendo</c:v>
                </c:pt>
                <c:pt idx="303">
                  <c:v>scontrando</c:v>
                </c:pt>
                <c:pt idx="304">
                  <c:v>scoprendo</c:v>
                </c:pt>
                <c:pt idx="305">
                  <c:v>scrivendo</c:v>
                </c:pt>
                <c:pt idx="306">
                  <c:v>scuotendo</c:v>
                </c:pt>
                <c:pt idx="307">
                  <c:v>sdoppiando</c:v>
                </c:pt>
                <c:pt idx="308">
                  <c:v>seguendo</c:v>
                </c:pt>
                <c:pt idx="309">
                  <c:v>serpeggiando</c:v>
                </c:pt>
                <c:pt idx="310">
                  <c:v>sfogliando</c:v>
                </c:pt>
                <c:pt idx="311">
                  <c:v>sfumando</c:v>
                </c:pt>
                <c:pt idx="312">
                  <c:v>sgorgando</c:v>
                </c:pt>
                <c:pt idx="313">
                  <c:v>sistemando</c:v>
                </c:pt>
                <c:pt idx="314">
                  <c:v>smarrendo</c:v>
                </c:pt>
                <c:pt idx="315">
                  <c:v>sminuzzando</c:v>
                </c:pt>
                <c:pt idx="316">
                  <c:v>sommando</c:v>
                </c:pt>
                <c:pt idx="317">
                  <c:v>sonnecchiando</c:v>
                </c:pt>
                <c:pt idx="318">
                  <c:v>sostenendo</c:v>
                </c:pt>
                <c:pt idx="319">
                  <c:v>sostituendo</c:v>
                </c:pt>
                <c:pt idx="320">
                  <c:v>sovraccaricando</c:v>
                </c:pt>
                <c:pt idx="321">
                  <c:v>sovrapponendo</c:v>
                </c:pt>
                <c:pt idx="322">
                  <c:v>sparendo</c:v>
                </c:pt>
                <c:pt idx="323">
                  <c:v>spargendo</c:v>
                </c:pt>
                <c:pt idx="324">
                  <c:v>spegnendo</c:v>
                </c:pt>
                <c:pt idx="325">
                  <c:v>spezzettando</c:v>
                </c:pt>
                <c:pt idx="326">
                  <c:v>spingendo</c:v>
                </c:pt>
                <c:pt idx="327">
                  <c:v>sprofondando</c:v>
                </c:pt>
                <c:pt idx="328">
                  <c:v>squassando</c:v>
                </c:pt>
                <c:pt idx="329">
                  <c:v>srotolando</c:v>
                </c:pt>
                <c:pt idx="330">
                  <c:v>stabilendo</c:v>
                </c:pt>
                <c:pt idx="331">
                  <c:v>stabilizzando</c:v>
                </c:pt>
                <c:pt idx="332">
                  <c:v>staccando</c:v>
                </c:pt>
                <c:pt idx="333">
                  <c:v>stando</c:v>
                </c:pt>
                <c:pt idx="334">
                  <c:v>stimolando</c:v>
                </c:pt>
                <c:pt idx="335">
                  <c:v>stornellando</c:v>
                </c:pt>
                <c:pt idx="336">
                  <c:v>stramaledicendo</c:v>
                </c:pt>
                <c:pt idx="337">
                  <c:v>strapazzando</c:v>
                </c:pt>
                <c:pt idx="338">
                  <c:v>strascicando</c:v>
                </c:pt>
                <c:pt idx="339">
                  <c:v>strillando</c:v>
                </c:pt>
                <c:pt idx="340">
                  <c:v>stringendo</c:v>
                </c:pt>
                <c:pt idx="341">
                  <c:v>strisciando</c:v>
                </c:pt>
                <c:pt idx="342">
                  <c:v>subendo</c:v>
                </c:pt>
                <c:pt idx="343">
                  <c:v>subodorando</c:v>
                </c:pt>
                <c:pt idx="344">
                  <c:v>suggerendo</c:v>
                </c:pt>
                <c:pt idx="345">
                  <c:v>suscitando</c:v>
                </c:pt>
                <c:pt idx="346">
                  <c:v>sussurrando</c:v>
                </c:pt>
                <c:pt idx="347">
                  <c:v>svanendo</c:v>
                </c:pt>
                <c:pt idx="348">
                  <c:v>sviluppando</c:v>
                </c:pt>
                <c:pt idx="349">
                  <c:v>svolgendo</c:v>
                </c:pt>
                <c:pt idx="350">
                  <c:v>tastando</c:v>
                </c:pt>
                <c:pt idx="351">
                  <c:v>tessendo</c:v>
                </c:pt>
                <c:pt idx="352">
                  <c:v>tracciando</c:v>
                </c:pt>
                <c:pt idx="353">
                  <c:v>traducendo</c:v>
                </c:pt>
                <c:pt idx="354">
                  <c:v>tramando</c:v>
                </c:pt>
                <c:pt idx="355">
                  <c:v>tramontando</c:v>
                </c:pt>
                <c:pt idx="356">
                  <c:v>tranquillizzando</c:v>
                </c:pt>
                <c:pt idx="357">
                  <c:v>trascinando</c:v>
                </c:pt>
                <c:pt idx="358">
                  <c:v>trasformando</c:v>
                </c:pt>
                <c:pt idx="359">
                  <c:v>trovando</c:v>
                </c:pt>
                <c:pt idx="360">
                  <c:v>uccidendo</c:v>
                </c:pt>
                <c:pt idx="361">
                  <c:v>vagabondando</c:v>
                </c:pt>
                <c:pt idx="362">
                  <c:v>vagando</c:v>
                </c:pt>
                <c:pt idx="363">
                  <c:v>vedendo</c:v>
                </c:pt>
                <c:pt idx="364">
                  <c:v>venendo</c:v>
                </c:pt>
              </c:strCache>
            </c:strRef>
          </c:cat>
          <c:val>
            <c:numRef>
              <c:f>'Andare V2-lex'!$B$5:$B$370</c:f>
              <c:numCache>
                <c:formatCode>General</c:formatCode>
                <c:ptCount val="365"/>
                <c:pt idx="0">
                  <c:v>2</c:v>
                </c:pt>
                <c:pt idx="1">
                  <c:v>7</c:v>
                </c:pt>
                <c:pt idx="2">
                  <c:v>1</c:v>
                </c:pt>
                <c:pt idx="3">
                  <c:v>1</c:v>
                </c:pt>
                <c:pt idx="4">
                  <c:v>6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7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29</c:v>
                </c:pt>
                <c:pt idx="17">
                  <c:v>1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1</c:v>
                </c:pt>
                <c:pt idx="26">
                  <c:v>8</c:v>
                </c:pt>
                <c:pt idx="27">
                  <c:v>2</c:v>
                </c:pt>
                <c:pt idx="28">
                  <c:v>1</c:v>
                </c:pt>
                <c:pt idx="29">
                  <c:v>1</c:v>
                </c:pt>
                <c:pt idx="30">
                  <c:v>4</c:v>
                </c:pt>
                <c:pt idx="31">
                  <c:v>3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3</c:v>
                </c:pt>
                <c:pt idx="37">
                  <c:v>2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22</c:v>
                </c:pt>
                <c:pt idx="48">
                  <c:v>2</c:v>
                </c:pt>
                <c:pt idx="49">
                  <c:v>1</c:v>
                </c:pt>
                <c:pt idx="50">
                  <c:v>1</c:v>
                </c:pt>
                <c:pt idx="51">
                  <c:v>28</c:v>
                </c:pt>
                <c:pt idx="52">
                  <c:v>1</c:v>
                </c:pt>
                <c:pt idx="53">
                  <c:v>1</c:v>
                </c:pt>
                <c:pt idx="54">
                  <c:v>5</c:v>
                </c:pt>
                <c:pt idx="55">
                  <c:v>5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4</c:v>
                </c:pt>
                <c:pt idx="62">
                  <c:v>6</c:v>
                </c:pt>
                <c:pt idx="63">
                  <c:v>4</c:v>
                </c:pt>
                <c:pt idx="64">
                  <c:v>4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2</c:v>
                </c:pt>
                <c:pt idx="69">
                  <c:v>38</c:v>
                </c:pt>
                <c:pt idx="70">
                  <c:v>3</c:v>
                </c:pt>
                <c:pt idx="71">
                  <c:v>2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3</c:v>
                </c:pt>
                <c:pt idx="80">
                  <c:v>1</c:v>
                </c:pt>
                <c:pt idx="81">
                  <c:v>1</c:v>
                </c:pt>
                <c:pt idx="82">
                  <c:v>2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5</c:v>
                </c:pt>
                <c:pt idx="87">
                  <c:v>3</c:v>
                </c:pt>
                <c:pt idx="88">
                  <c:v>3</c:v>
                </c:pt>
                <c:pt idx="89">
                  <c:v>4</c:v>
                </c:pt>
                <c:pt idx="90">
                  <c:v>1</c:v>
                </c:pt>
                <c:pt idx="91">
                  <c:v>1</c:v>
                </c:pt>
                <c:pt idx="92">
                  <c:v>6</c:v>
                </c:pt>
                <c:pt idx="93">
                  <c:v>2</c:v>
                </c:pt>
                <c:pt idx="94">
                  <c:v>5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7</c:v>
                </c:pt>
                <c:pt idx="99">
                  <c:v>1</c:v>
                </c:pt>
                <c:pt idx="100">
                  <c:v>4</c:v>
                </c:pt>
                <c:pt idx="101">
                  <c:v>32</c:v>
                </c:pt>
                <c:pt idx="102">
                  <c:v>1</c:v>
                </c:pt>
                <c:pt idx="103">
                  <c:v>3</c:v>
                </c:pt>
                <c:pt idx="104">
                  <c:v>1</c:v>
                </c:pt>
                <c:pt idx="105">
                  <c:v>15</c:v>
                </c:pt>
                <c:pt idx="106">
                  <c:v>3</c:v>
                </c:pt>
                <c:pt idx="107">
                  <c:v>1</c:v>
                </c:pt>
                <c:pt idx="108">
                  <c:v>1</c:v>
                </c:pt>
                <c:pt idx="109">
                  <c:v>2</c:v>
                </c:pt>
                <c:pt idx="110">
                  <c:v>1</c:v>
                </c:pt>
                <c:pt idx="111">
                  <c:v>1</c:v>
                </c:pt>
                <c:pt idx="112">
                  <c:v>46</c:v>
                </c:pt>
                <c:pt idx="113">
                  <c:v>7</c:v>
                </c:pt>
                <c:pt idx="114">
                  <c:v>2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5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2</c:v>
                </c:pt>
                <c:pt idx="124">
                  <c:v>1</c:v>
                </c:pt>
                <c:pt idx="125">
                  <c:v>1</c:v>
                </c:pt>
                <c:pt idx="126">
                  <c:v>8</c:v>
                </c:pt>
                <c:pt idx="127">
                  <c:v>1</c:v>
                </c:pt>
                <c:pt idx="128">
                  <c:v>1</c:v>
                </c:pt>
                <c:pt idx="129">
                  <c:v>2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3</c:v>
                </c:pt>
                <c:pt idx="139">
                  <c:v>1</c:v>
                </c:pt>
                <c:pt idx="140">
                  <c:v>1</c:v>
                </c:pt>
                <c:pt idx="141">
                  <c:v>2</c:v>
                </c:pt>
                <c:pt idx="142">
                  <c:v>3</c:v>
                </c:pt>
                <c:pt idx="143">
                  <c:v>2</c:v>
                </c:pt>
                <c:pt idx="144">
                  <c:v>1</c:v>
                </c:pt>
                <c:pt idx="145">
                  <c:v>37</c:v>
                </c:pt>
                <c:pt idx="146">
                  <c:v>1</c:v>
                </c:pt>
                <c:pt idx="147">
                  <c:v>2</c:v>
                </c:pt>
                <c:pt idx="148">
                  <c:v>1</c:v>
                </c:pt>
                <c:pt idx="149">
                  <c:v>30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4</c:v>
                </c:pt>
                <c:pt idx="154">
                  <c:v>1</c:v>
                </c:pt>
                <c:pt idx="155">
                  <c:v>1</c:v>
                </c:pt>
                <c:pt idx="156">
                  <c:v>4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2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2</c:v>
                </c:pt>
                <c:pt idx="176">
                  <c:v>1</c:v>
                </c:pt>
                <c:pt idx="177">
                  <c:v>3</c:v>
                </c:pt>
                <c:pt idx="178">
                  <c:v>3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14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3</c:v>
                </c:pt>
                <c:pt idx="189">
                  <c:v>1</c:v>
                </c:pt>
                <c:pt idx="190">
                  <c:v>4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5</c:v>
                </c:pt>
                <c:pt idx="195">
                  <c:v>3</c:v>
                </c:pt>
                <c:pt idx="196">
                  <c:v>1</c:v>
                </c:pt>
                <c:pt idx="197">
                  <c:v>2</c:v>
                </c:pt>
                <c:pt idx="198">
                  <c:v>1</c:v>
                </c:pt>
                <c:pt idx="199">
                  <c:v>3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2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8</c:v>
                </c:pt>
                <c:pt idx="212">
                  <c:v>2</c:v>
                </c:pt>
                <c:pt idx="213">
                  <c:v>1</c:v>
                </c:pt>
                <c:pt idx="214">
                  <c:v>1</c:v>
                </c:pt>
                <c:pt idx="215">
                  <c:v>6</c:v>
                </c:pt>
                <c:pt idx="216">
                  <c:v>4</c:v>
                </c:pt>
                <c:pt idx="217">
                  <c:v>1</c:v>
                </c:pt>
                <c:pt idx="218">
                  <c:v>16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2</c:v>
                </c:pt>
                <c:pt idx="224">
                  <c:v>1</c:v>
                </c:pt>
                <c:pt idx="225">
                  <c:v>1</c:v>
                </c:pt>
                <c:pt idx="226">
                  <c:v>3</c:v>
                </c:pt>
                <c:pt idx="227">
                  <c:v>1</c:v>
                </c:pt>
                <c:pt idx="228">
                  <c:v>5</c:v>
                </c:pt>
                <c:pt idx="229">
                  <c:v>1</c:v>
                </c:pt>
                <c:pt idx="230">
                  <c:v>1</c:v>
                </c:pt>
                <c:pt idx="231">
                  <c:v>14</c:v>
                </c:pt>
                <c:pt idx="232">
                  <c:v>1</c:v>
                </c:pt>
                <c:pt idx="233">
                  <c:v>4</c:v>
                </c:pt>
                <c:pt idx="234">
                  <c:v>1</c:v>
                </c:pt>
                <c:pt idx="235">
                  <c:v>3</c:v>
                </c:pt>
                <c:pt idx="236">
                  <c:v>3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2</c:v>
                </c:pt>
                <c:pt idx="241">
                  <c:v>2</c:v>
                </c:pt>
                <c:pt idx="242">
                  <c:v>1</c:v>
                </c:pt>
                <c:pt idx="243">
                  <c:v>2</c:v>
                </c:pt>
                <c:pt idx="244">
                  <c:v>1</c:v>
                </c:pt>
                <c:pt idx="245">
                  <c:v>1</c:v>
                </c:pt>
                <c:pt idx="246">
                  <c:v>4</c:v>
                </c:pt>
                <c:pt idx="247">
                  <c:v>4</c:v>
                </c:pt>
                <c:pt idx="248">
                  <c:v>1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2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2</c:v>
                </c:pt>
                <c:pt idx="263">
                  <c:v>7</c:v>
                </c:pt>
                <c:pt idx="264">
                  <c:v>4</c:v>
                </c:pt>
                <c:pt idx="265">
                  <c:v>2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16</c:v>
                </c:pt>
                <c:pt idx="277">
                  <c:v>2</c:v>
                </c:pt>
                <c:pt idx="278">
                  <c:v>1</c:v>
                </c:pt>
                <c:pt idx="279">
                  <c:v>1</c:v>
                </c:pt>
                <c:pt idx="280">
                  <c:v>2</c:v>
                </c:pt>
                <c:pt idx="281">
                  <c:v>1</c:v>
                </c:pt>
                <c:pt idx="282">
                  <c:v>1</c:v>
                </c:pt>
                <c:pt idx="283">
                  <c:v>3</c:v>
                </c:pt>
                <c:pt idx="284">
                  <c:v>1</c:v>
                </c:pt>
                <c:pt idx="285">
                  <c:v>3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4</c:v>
                </c:pt>
                <c:pt idx="290">
                  <c:v>2</c:v>
                </c:pt>
                <c:pt idx="291">
                  <c:v>9</c:v>
                </c:pt>
                <c:pt idx="292">
                  <c:v>3</c:v>
                </c:pt>
                <c:pt idx="293">
                  <c:v>1</c:v>
                </c:pt>
                <c:pt idx="294">
                  <c:v>1</c:v>
                </c:pt>
                <c:pt idx="295">
                  <c:v>8</c:v>
                </c:pt>
                <c:pt idx="296">
                  <c:v>1</c:v>
                </c:pt>
                <c:pt idx="297">
                  <c:v>1</c:v>
                </c:pt>
                <c:pt idx="298">
                  <c:v>2</c:v>
                </c:pt>
                <c:pt idx="299">
                  <c:v>1</c:v>
                </c:pt>
                <c:pt idx="300">
                  <c:v>1</c:v>
                </c:pt>
                <c:pt idx="301">
                  <c:v>9</c:v>
                </c:pt>
                <c:pt idx="302">
                  <c:v>1</c:v>
                </c:pt>
                <c:pt idx="303">
                  <c:v>1</c:v>
                </c:pt>
                <c:pt idx="304">
                  <c:v>6</c:v>
                </c:pt>
                <c:pt idx="305">
                  <c:v>10</c:v>
                </c:pt>
                <c:pt idx="306">
                  <c:v>2</c:v>
                </c:pt>
                <c:pt idx="307">
                  <c:v>1</c:v>
                </c:pt>
                <c:pt idx="308">
                  <c:v>4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2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5</c:v>
                </c:pt>
                <c:pt idx="319">
                  <c:v>4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3</c:v>
                </c:pt>
                <c:pt idx="324">
                  <c:v>3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2</c:v>
                </c:pt>
                <c:pt idx="346">
                  <c:v>1</c:v>
                </c:pt>
                <c:pt idx="347">
                  <c:v>1</c:v>
                </c:pt>
                <c:pt idx="348">
                  <c:v>16</c:v>
                </c:pt>
                <c:pt idx="349">
                  <c:v>6</c:v>
                </c:pt>
                <c:pt idx="350">
                  <c:v>1</c:v>
                </c:pt>
                <c:pt idx="351">
                  <c:v>2</c:v>
                </c:pt>
                <c:pt idx="352">
                  <c:v>1</c:v>
                </c:pt>
                <c:pt idx="353">
                  <c:v>2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5</c:v>
                </c:pt>
                <c:pt idx="359">
                  <c:v>2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DD-42AC-81AE-3470AD9D3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109248"/>
        <c:axId val="239110784"/>
      </c:radarChart>
      <c:catAx>
        <c:axId val="23910924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239110784"/>
        <c:crosses val="autoZero"/>
        <c:auto val="1"/>
        <c:lblAlgn val="ctr"/>
        <c:lblOffset val="100"/>
        <c:noMultiLvlLbl val="0"/>
      </c:catAx>
      <c:valAx>
        <c:axId val="23911078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2391092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PowerPoint]Animéite du sujet'!$H$5</c:f>
              <c:strCache>
                <c:ptCount val="1"/>
                <c:pt idx="0">
                  <c:v>Animé</c:v>
                </c:pt>
              </c:strCache>
            </c:strRef>
          </c:tx>
          <c:spPr>
            <a:solidFill>
              <a:srgbClr val="93A2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'[Graphique dans Microsoft PowerPoint]Animéite du sujet'!$I$4:$J$4</c:f>
              <c:strCache>
                <c:ptCount val="2"/>
                <c:pt idx="0">
                  <c:v>Xe s.</c:v>
                </c:pt>
                <c:pt idx="1">
                  <c:v>XIIe s.</c:v>
                </c:pt>
              </c:strCache>
            </c:strRef>
          </c:cat>
          <c:val>
            <c:numRef>
              <c:f>'[Graphique dans Microsoft PowerPoint]Animéite du sujet'!$I$5:$J$5</c:f>
              <c:numCache>
                <c:formatCode>General</c:formatCode>
                <c:ptCount val="2"/>
                <c:pt idx="0">
                  <c:v>100</c:v>
                </c:pt>
                <c:pt idx="1">
                  <c:v>88.8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42-44A1-ACBB-43F8C346548B}"/>
            </c:ext>
          </c:extLst>
        </c:ser>
        <c:ser>
          <c:idx val="1"/>
          <c:order val="1"/>
          <c:tx>
            <c:strRef>
              <c:f>'[Graphique dans Microsoft PowerPoint]Animéite du sujet'!$H$6</c:f>
              <c:strCache>
                <c:ptCount val="1"/>
                <c:pt idx="0">
                  <c:v>Inanimé</c:v>
                </c:pt>
              </c:strCache>
            </c:strRef>
          </c:tx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42-44A1-ACBB-43F8C34654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'[Graphique dans Microsoft PowerPoint]Animéite du sujet'!$I$4:$J$4</c:f>
              <c:strCache>
                <c:ptCount val="2"/>
                <c:pt idx="0">
                  <c:v>Xe s.</c:v>
                </c:pt>
                <c:pt idx="1">
                  <c:v>XIIe s.</c:v>
                </c:pt>
              </c:strCache>
            </c:strRef>
          </c:cat>
          <c:val>
            <c:numRef>
              <c:f>'[Graphique dans Microsoft PowerPoint]Animéite du sujet'!$I$6:$J$6</c:f>
              <c:numCache>
                <c:formatCode>General</c:formatCode>
                <c:ptCount val="2"/>
                <c:pt idx="0">
                  <c:v>0</c:v>
                </c:pt>
                <c:pt idx="1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42-44A1-ACBB-43F8C3465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063872"/>
        <c:axId val="208069760"/>
      </c:barChart>
      <c:catAx>
        <c:axId val="208063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208069760"/>
        <c:crosses val="autoZero"/>
        <c:auto val="1"/>
        <c:lblAlgn val="ctr"/>
        <c:lblOffset val="100"/>
        <c:noMultiLvlLbl val="0"/>
      </c:catAx>
      <c:valAx>
        <c:axId val="208069760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2080638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i="1"/>
              <a:t>ESTAR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'[estar-ir-stare-andare + V2-lex .xlsx]IR Aspect lex'!$B$19</c:f>
              <c:strCache>
                <c:ptCount val="1"/>
                <c:pt idx="0">
                  <c:v>état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'[estar-ir-stare-andare + V2-lex .xlsx]IR Aspect lex'!$C$18</c:f>
              <c:strCache>
                <c:ptCount val="1"/>
                <c:pt idx="0">
                  <c:v>Fréq</c:v>
                </c:pt>
              </c:strCache>
            </c:strRef>
          </c:cat>
          <c:val>
            <c:numRef>
              <c:f>'[estar-ir-stare-andare + V2-lex .xlsx]IR Aspect lex'!$C$19</c:f>
              <c:numCache>
                <c:formatCode>General</c:formatCode>
                <c:ptCount val="1"/>
                <c:pt idx="0">
                  <c:v>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75-467A-B450-DFD57CA405A1}"/>
            </c:ext>
          </c:extLst>
        </c:ser>
        <c:ser>
          <c:idx val="1"/>
          <c:order val="1"/>
          <c:tx>
            <c:strRef>
              <c:f>'[estar-ir-stare-andare + V2-lex .xlsx]IR Aspect lex'!$B$20</c:f>
              <c:strCache>
                <c:ptCount val="1"/>
                <c:pt idx="0">
                  <c:v>activité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'[estar-ir-stare-andare + V2-lex .xlsx]IR Aspect lex'!$C$18</c:f>
              <c:strCache>
                <c:ptCount val="1"/>
                <c:pt idx="0">
                  <c:v>Fréq</c:v>
                </c:pt>
              </c:strCache>
            </c:strRef>
          </c:cat>
          <c:val>
            <c:numRef>
              <c:f>'[estar-ir-stare-andare + V2-lex .xlsx]IR Aspect lex'!$C$20</c:f>
              <c:numCache>
                <c:formatCode>General</c:formatCode>
                <c:ptCount val="1"/>
                <c:pt idx="0">
                  <c:v>6445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75-467A-B450-DFD57CA405A1}"/>
            </c:ext>
          </c:extLst>
        </c:ser>
        <c:ser>
          <c:idx val="2"/>
          <c:order val="2"/>
          <c:tx>
            <c:strRef>
              <c:f>'[estar-ir-stare-andare + V2-lex .xlsx]IR Aspect lex'!$B$21</c:f>
              <c:strCache>
                <c:ptCount val="1"/>
                <c:pt idx="0">
                  <c:v>achèvement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'[estar-ir-stare-andare + V2-lex .xlsx]IR Aspect lex'!$C$18</c:f>
              <c:strCache>
                <c:ptCount val="1"/>
                <c:pt idx="0">
                  <c:v>Fréq</c:v>
                </c:pt>
              </c:strCache>
            </c:strRef>
          </c:cat>
          <c:val>
            <c:numRef>
              <c:f>'[estar-ir-stare-andare + V2-lex .xlsx]IR Aspect lex'!$C$21</c:f>
              <c:numCache>
                <c:formatCode>General</c:formatCode>
                <c:ptCount val="1"/>
                <c:pt idx="0">
                  <c:v>1003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75-467A-B450-DFD57CA405A1}"/>
            </c:ext>
          </c:extLst>
        </c:ser>
        <c:ser>
          <c:idx val="3"/>
          <c:order val="3"/>
          <c:tx>
            <c:strRef>
              <c:f>'[estar-ir-stare-andare + V2-lex .xlsx]IR Aspect lex'!$B$22</c:f>
              <c:strCache>
                <c:ptCount val="1"/>
                <c:pt idx="0">
                  <c:v>accomplissement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CBA0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075-467A-B450-DFD57CA405A1}"/>
              </c:ext>
            </c:extLst>
          </c:dPt>
          <c:cat>
            <c:strRef>
              <c:f>'[estar-ir-stare-andare + V2-lex .xlsx]IR Aspect lex'!$C$18</c:f>
              <c:strCache>
                <c:ptCount val="1"/>
                <c:pt idx="0">
                  <c:v>Fréq</c:v>
                </c:pt>
              </c:strCache>
            </c:strRef>
          </c:cat>
          <c:val>
            <c:numRef>
              <c:f>'[estar-ir-stare-andare + V2-lex .xlsx]IR Aspect lex'!$C$22</c:f>
              <c:numCache>
                <c:formatCode>General</c:formatCode>
                <c:ptCount val="1"/>
                <c:pt idx="0">
                  <c:v>627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075-467A-B450-DFD57CA40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778176"/>
        <c:axId val="167779712"/>
      </c:barChart>
      <c:catAx>
        <c:axId val="16777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779712"/>
        <c:crosses val="autoZero"/>
        <c:auto val="1"/>
        <c:lblAlgn val="ctr"/>
        <c:lblOffset val="100"/>
        <c:noMultiLvlLbl val="0"/>
      </c:catAx>
      <c:valAx>
        <c:axId val="16777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77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i="1"/>
              <a:t>IR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'IR Aspect lex'!$B$12</c:f>
              <c:strCache>
                <c:ptCount val="1"/>
                <c:pt idx="0">
                  <c:v>état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'IR Aspect lex'!$C$11</c:f>
              <c:strCache>
                <c:ptCount val="1"/>
                <c:pt idx="0">
                  <c:v>Fréq</c:v>
                </c:pt>
              </c:strCache>
            </c:strRef>
          </c:cat>
          <c:val>
            <c:numRef>
              <c:f>'IR Aspect lex'!$C$12</c:f>
              <c:numCache>
                <c:formatCode>General</c:formatCode>
                <c:ptCount val="1"/>
                <c:pt idx="0">
                  <c:v>245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E5-455C-967A-FE4B89ADB602}"/>
            </c:ext>
          </c:extLst>
        </c:ser>
        <c:ser>
          <c:idx val="1"/>
          <c:order val="1"/>
          <c:tx>
            <c:strRef>
              <c:f>'IR Aspect lex'!$B$13</c:f>
              <c:strCache>
                <c:ptCount val="1"/>
                <c:pt idx="0">
                  <c:v>activité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'IR Aspect lex'!$C$11</c:f>
              <c:strCache>
                <c:ptCount val="1"/>
                <c:pt idx="0">
                  <c:v>Fréq</c:v>
                </c:pt>
              </c:strCache>
            </c:strRef>
          </c:cat>
          <c:val>
            <c:numRef>
              <c:f>'IR Aspect lex'!$C$13</c:f>
              <c:numCache>
                <c:formatCode>General</c:formatCode>
                <c:ptCount val="1"/>
                <c:pt idx="0">
                  <c:v>1264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E5-455C-967A-FE4B89ADB602}"/>
            </c:ext>
          </c:extLst>
        </c:ser>
        <c:ser>
          <c:idx val="2"/>
          <c:order val="2"/>
          <c:tx>
            <c:strRef>
              <c:f>'IR Aspect lex'!$B$14</c:f>
              <c:strCache>
                <c:ptCount val="1"/>
                <c:pt idx="0">
                  <c:v>achèvement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'IR Aspect lex'!$C$11</c:f>
              <c:strCache>
                <c:ptCount val="1"/>
                <c:pt idx="0">
                  <c:v>Fréq</c:v>
                </c:pt>
              </c:strCache>
            </c:strRef>
          </c:cat>
          <c:val>
            <c:numRef>
              <c:f>'IR Aspect lex'!$C$14</c:f>
              <c:numCache>
                <c:formatCode>General</c:formatCode>
                <c:ptCount val="1"/>
                <c:pt idx="0">
                  <c:v>904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E5-455C-967A-FE4B89ADB602}"/>
            </c:ext>
          </c:extLst>
        </c:ser>
        <c:ser>
          <c:idx val="3"/>
          <c:order val="3"/>
          <c:tx>
            <c:strRef>
              <c:f>'IR Aspect lex'!$B$15</c:f>
              <c:strCache>
                <c:ptCount val="1"/>
                <c:pt idx="0">
                  <c:v>accomplissement</c:v>
                </c:pt>
              </c:strCache>
            </c:strRef>
          </c:tx>
          <c:spPr>
            <a:solidFill>
              <a:srgbClr val="5CBA01"/>
            </a:solidFill>
            <a:ln>
              <a:noFill/>
            </a:ln>
            <a:effectLst/>
          </c:spPr>
          <c:invertIfNegative val="0"/>
          <c:cat>
            <c:strRef>
              <c:f>'IR Aspect lex'!$C$11</c:f>
              <c:strCache>
                <c:ptCount val="1"/>
                <c:pt idx="0">
                  <c:v>Fréq</c:v>
                </c:pt>
              </c:strCache>
            </c:strRef>
          </c:cat>
          <c:val>
            <c:numRef>
              <c:f>'IR Aspect lex'!$C$15</c:f>
              <c:numCache>
                <c:formatCode>General</c:formatCode>
                <c:ptCount val="1"/>
                <c:pt idx="0">
                  <c:v>147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E5-455C-967A-FE4B89ADB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824768"/>
        <c:axId val="167834752"/>
      </c:barChart>
      <c:catAx>
        <c:axId val="16782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834752"/>
        <c:crosses val="autoZero"/>
        <c:auto val="1"/>
        <c:lblAlgn val="ctr"/>
        <c:lblOffset val="100"/>
        <c:noMultiLvlLbl val="0"/>
      </c:catAx>
      <c:valAx>
        <c:axId val="16783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82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i="1"/>
              <a:t>STARE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'Stare aspect lex'!$A$12</c:f>
              <c:strCache>
                <c:ptCount val="1"/>
                <c:pt idx="0">
                  <c:v>activité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'Stare aspect lex'!$B$11</c:f>
              <c:strCache>
                <c:ptCount val="1"/>
                <c:pt idx="0">
                  <c:v>fq</c:v>
                </c:pt>
              </c:strCache>
            </c:strRef>
          </c:cat>
          <c:val>
            <c:numRef>
              <c:f>'Stare aspect lex'!$B$12</c:f>
              <c:numCache>
                <c:formatCode>General</c:formatCode>
                <c:ptCount val="1"/>
                <c:pt idx="0">
                  <c:v>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89-410F-8F19-841CA50050C9}"/>
            </c:ext>
          </c:extLst>
        </c:ser>
        <c:ser>
          <c:idx val="1"/>
          <c:order val="1"/>
          <c:tx>
            <c:strRef>
              <c:f>'Stare aspect lex'!$A$13</c:f>
              <c:strCache>
                <c:ptCount val="1"/>
                <c:pt idx="0">
                  <c:v>achèvement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'Stare aspect lex'!$B$11</c:f>
              <c:strCache>
                <c:ptCount val="1"/>
                <c:pt idx="0">
                  <c:v>fq</c:v>
                </c:pt>
              </c:strCache>
            </c:strRef>
          </c:cat>
          <c:val>
            <c:numRef>
              <c:f>'Stare aspect lex'!$B$13</c:f>
              <c:numCache>
                <c:formatCode>General</c:formatCode>
                <c:ptCount val="1"/>
                <c:pt idx="0">
                  <c:v>165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89-410F-8F19-841CA50050C9}"/>
            </c:ext>
          </c:extLst>
        </c:ser>
        <c:ser>
          <c:idx val="2"/>
          <c:order val="2"/>
          <c:tx>
            <c:strRef>
              <c:f>'Stare aspect lex'!$A$14</c:f>
              <c:strCache>
                <c:ptCount val="1"/>
                <c:pt idx="0">
                  <c:v>accomplissement</c:v>
                </c:pt>
              </c:strCache>
            </c:strRef>
          </c:tx>
          <c:spPr>
            <a:solidFill>
              <a:srgbClr val="5CBA01"/>
            </a:solidFill>
            <a:ln>
              <a:noFill/>
            </a:ln>
            <a:effectLst/>
          </c:spPr>
          <c:invertIfNegative val="0"/>
          <c:cat>
            <c:strRef>
              <c:f>'Stare aspect lex'!$B$11</c:f>
              <c:strCache>
                <c:ptCount val="1"/>
                <c:pt idx="0">
                  <c:v>fq</c:v>
                </c:pt>
              </c:strCache>
            </c:strRef>
          </c:cat>
          <c:val>
            <c:numRef>
              <c:f>'Stare aspect lex'!$B$14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89-410F-8F19-841CA5005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886848"/>
        <c:axId val="167888384"/>
      </c:barChart>
      <c:catAx>
        <c:axId val="1678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888384"/>
        <c:crosses val="autoZero"/>
        <c:auto val="1"/>
        <c:lblAlgn val="ctr"/>
        <c:lblOffset val="100"/>
        <c:noMultiLvlLbl val="0"/>
      </c:catAx>
      <c:valAx>
        <c:axId val="16788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88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i="1"/>
              <a:t>ANDARE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'Andare aspect lex'!$A$12</c:f>
              <c:strCache>
                <c:ptCount val="1"/>
                <c:pt idx="0">
                  <c:v>état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'Andare aspect lex'!$B$11</c:f>
              <c:strCache>
                <c:ptCount val="1"/>
                <c:pt idx="0">
                  <c:v>Fq</c:v>
                </c:pt>
              </c:strCache>
            </c:strRef>
          </c:cat>
          <c:val>
            <c:numRef>
              <c:f>'Andare aspect lex'!$B$12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8E-4DDC-AA7E-DD0C8EAB255D}"/>
            </c:ext>
          </c:extLst>
        </c:ser>
        <c:ser>
          <c:idx val="1"/>
          <c:order val="1"/>
          <c:tx>
            <c:strRef>
              <c:f>'Andare aspect lex'!$A$13</c:f>
              <c:strCache>
                <c:ptCount val="1"/>
                <c:pt idx="0">
                  <c:v>activité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'Andare aspect lex'!$B$11</c:f>
              <c:strCache>
                <c:ptCount val="1"/>
                <c:pt idx="0">
                  <c:v>Fq</c:v>
                </c:pt>
              </c:strCache>
            </c:strRef>
          </c:cat>
          <c:val>
            <c:numRef>
              <c:f>'Andare aspect lex'!$B$13</c:f>
              <c:numCache>
                <c:formatCode>General</c:formatCode>
                <c:ptCount val="1"/>
                <c:pt idx="0">
                  <c:v>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8E-4DDC-AA7E-DD0C8EAB255D}"/>
            </c:ext>
          </c:extLst>
        </c:ser>
        <c:ser>
          <c:idx val="2"/>
          <c:order val="2"/>
          <c:tx>
            <c:strRef>
              <c:f>'Andare aspect lex'!$A$14</c:f>
              <c:strCache>
                <c:ptCount val="1"/>
                <c:pt idx="0">
                  <c:v>achèvement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'Andare aspect lex'!$B$11</c:f>
              <c:strCache>
                <c:ptCount val="1"/>
                <c:pt idx="0">
                  <c:v>Fq</c:v>
                </c:pt>
              </c:strCache>
            </c:strRef>
          </c:cat>
          <c:val>
            <c:numRef>
              <c:f>'Andare aspect lex'!$B$14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8E-4DDC-AA7E-DD0C8EAB255D}"/>
            </c:ext>
          </c:extLst>
        </c:ser>
        <c:ser>
          <c:idx val="3"/>
          <c:order val="3"/>
          <c:tx>
            <c:strRef>
              <c:f>'Andare aspect lex'!$A$15</c:f>
              <c:strCache>
                <c:ptCount val="1"/>
                <c:pt idx="0">
                  <c:v>accomplissement</c:v>
                </c:pt>
              </c:strCache>
            </c:strRef>
          </c:tx>
          <c:spPr>
            <a:solidFill>
              <a:srgbClr val="5CBA01"/>
            </a:solidFill>
            <a:ln>
              <a:noFill/>
            </a:ln>
            <a:effectLst/>
          </c:spPr>
          <c:invertIfNegative val="0"/>
          <c:cat>
            <c:strRef>
              <c:f>'Andare aspect lex'!$B$11</c:f>
              <c:strCache>
                <c:ptCount val="1"/>
                <c:pt idx="0">
                  <c:v>Fq</c:v>
                </c:pt>
              </c:strCache>
            </c:strRef>
          </c:cat>
          <c:val>
            <c:numRef>
              <c:f>'Andare aspect lex'!$B$15</c:f>
              <c:numCache>
                <c:formatCode>General</c:formatCode>
                <c:ptCount val="1"/>
                <c:pt idx="0">
                  <c:v>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8E-4DDC-AA7E-DD0C8EAB2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043456"/>
        <c:axId val="169044992"/>
      </c:barChart>
      <c:catAx>
        <c:axId val="16904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9044992"/>
        <c:crosses val="autoZero"/>
        <c:auto val="1"/>
        <c:lblAlgn val="ctr"/>
        <c:lblOffset val="100"/>
        <c:noMultiLvlLbl val="0"/>
      </c:catAx>
      <c:valAx>
        <c:axId val="16904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904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7792082990967E-2"/>
          <c:y val="4.4652222632712998E-2"/>
          <c:w val="0.71754105923728495"/>
          <c:h val="0.8018787694023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Feuil10!$E$7</c:f>
              <c:strCache>
                <c:ptCount val="1"/>
                <c:pt idx="0">
                  <c:v>Complément locatif</c:v>
                </c:pt>
              </c:strCache>
            </c:strRef>
          </c:tx>
          <c:spPr>
            <a:solidFill>
              <a:srgbClr val="93A2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Feuil10!$F$6:$G$6</c:f>
              <c:strCache>
                <c:ptCount val="2"/>
                <c:pt idx="0">
                  <c:v>Xe s.</c:v>
                </c:pt>
                <c:pt idx="1">
                  <c:v>XIIe s.</c:v>
                </c:pt>
              </c:strCache>
            </c:strRef>
          </c:cat>
          <c:val>
            <c:numRef>
              <c:f>Feuil10!$F$7:$G$7</c:f>
              <c:numCache>
                <c:formatCode>General</c:formatCode>
                <c:ptCount val="2"/>
                <c:pt idx="0">
                  <c:v>7.14</c:v>
                </c:pt>
                <c:pt idx="1">
                  <c:v>17.11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84-4007-8ACD-14C92732E1C7}"/>
            </c:ext>
          </c:extLst>
        </c:ser>
        <c:ser>
          <c:idx val="1"/>
          <c:order val="1"/>
          <c:tx>
            <c:strRef>
              <c:f>Feuil10!$E$8</c:f>
              <c:strCache>
                <c:ptCount val="1"/>
                <c:pt idx="0">
                  <c:v>Pas de complément locatif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Feuil10!$F$6:$G$6</c:f>
              <c:strCache>
                <c:ptCount val="2"/>
                <c:pt idx="0">
                  <c:v>Xe s.</c:v>
                </c:pt>
                <c:pt idx="1">
                  <c:v>XIIe s.</c:v>
                </c:pt>
              </c:strCache>
            </c:strRef>
          </c:cat>
          <c:val>
            <c:numRef>
              <c:f>Feuil10!$F$8:$G$8</c:f>
              <c:numCache>
                <c:formatCode>General</c:formatCode>
                <c:ptCount val="2"/>
                <c:pt idx="0">
                  <c:v>92.86</c:v>
                </c:pt>
                <c:pt idx="1">
                  <c:v>82.89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84-4007-8ACD-14C92732E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455232"/>
        <c:axId val="173456768"/>
      </c:barChart>
      <c:catAx>
        <c:axId val="173455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173456768"/>
        <c:crosses val="autoZero"/>
        <c:auto val="1"/>
        <c:lblAlgn val="ctr"/>
        <c:lblOffset val="100"/>
        <c:noMultiLvlLbl val="0"/>
      </c:catAx>
      <c:valAx>
        <c:axId val="17345676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7345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50291591888799"/>
          <c:y val="0.24285078373596999"/>
          <c:w val="0.21444373239004"/>
          <c:h val="0.39659015238899298"/>
        </c:manualLayout>
      </c:layout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Feuil5!$B$42</c:f>
              <c:strCache>
                <c:ptCount val="1"/>
                <c:pt idx="0">
                  <c:v>PRS</c:v>
                </c:pt>
              </c:strCache>
            </c:strRef>
          </c:tx>
          <c:spPr>
            <a:solidFill>
              <a:srgbClr val="93A2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Feuil5!$A$43:$A$45</c:f>
              <c:strCache>
                <c:ptCount val="3"/>
                <c:pt idx="0">
                  <c:v>ETRE</c:v>
                </c:pt>
                <c:pt idx="1">
                  <c:v>ALLER </c:v>
                </c:pt>
                <c:pt idx="2">
                  <c:v>VENIR</c:v>
                </c:pt>
              </c:strCache>
            </c:strRef>
          </c:cat>
          <c:val>
            <c:numRef>
              <c:f>Feuil5!$B$43:$B$45</c:f>
              <c:numCache>
                <c:formatCode>General</c:formatCode>
                <c:ptCount val="3"/>
                <c:pt idx="0">
                  <c:v>52.78</c:v>
                </c:pt>
                <c:pt idx="1">
                  <c:v>72.37</c:v>
                </c:pt>
                <c:pt idx="2">
                  <c:v>32.26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A2-4989-AFB1-9BD646C3FD6E}"/>
            </c:ext>
          </c:extLst>
        </c:ser>
        <c:ser>
          <c:idx val="1"/>
          <c:order val="1"/>
          <c:tx>
            <c:strRef>
              <c:f>Feuil5!$C$42</c:f>
              <c:strCache>
                <c:ptCount val="1"/>
                <c:pt idx="0">
                  <c:v>IMPF</c:v>
                </c:pt>
              </c:strCache>
            </c:strRef>
          </c:tx>
          <c:spPr>
            <a:pattFill prst="dkUpDiag">
              <a:fgClr>
                <a:srgbClr val="93A299">
                  <a:lumMod val="75000"/>
                </a:srgbClr>
              </a:fgClr>
              <a:bgClr>
                <a:srgbClr val="FFFFFF"/>
              </a:bgClr>
            </a:pattFill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A2-4989-AFB1-9BD646C3F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Feuil5!$A$43:$A$45</c:f>
              <c:strCache>
                <c:ptCount val="3"/>
                <c:pt idx="0">
                  <c:v>ETRE</c:v>
                </c:pt>
                <c:pt idx="1">
                  <c:v>ALLER </c:v>
                </c:pt>
                <c:pt idx="2">
                  <c:v>VENIR</c:v>
                </c:pt>
              </c:strCache>
            </c:strRef>
          </c:cat>
          <c:val>
            <c:numRef>
              <c:f>Feuil5!$C$43:$C$45</c:f>
              <c:numCache>
                <c:formatCode>General</c:formatCode>
                <c:ptCount val="3"/>
                <c:pt idx="0">
                  <c:v>11.11</c:v>
                </c:pt>
                <c:pt idx="1">
                  <c:v>8.77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A2-4989-AFB1-9BD646C3FD6E}"/>
            </c:ext>
          </c:extLst>
        </c:ser>
        <c:ser>
          <c:idx val="2"/>
          <c:order val="2"/>
          <c:tx>
            <c:strRef>
              <c:f>Feuil5!$D$42</c:f>
              <c:strCache>
                <c:ptCount val="1"/>
                <c:pt idx="0">
                  <c:v>PS</c:v>
                </c:pt>
              </c:strCache>
            </c:strRef>
          </c:tx>
          <c:spPr>
            <a:solidFill>
              <a:srgbClr val="D2533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Feuil5!$A$43:$A$45</c:f>
              <c:strCache>
                <c:ptCount val="3"/>
                <c:pt idx="0">
                  <c:v>ETRE</c:v>
                </c:pt>
                <c:pt idx="1">
                  <c:v>ALLER </c:v>
                </c:pt>
                <c:pt idx="2">
                  <c:v>VENIR</c:v>
                </c:pt>
              </c:strCache>
            </c:strRef>
          </c:cat>
          <c:val>
            <c:numRef>
              <c:f>Feuil5!$D$43:$D$45</c:f>
              <c:numCache>
                <c:formatCode>General</c:formatCode>
                <c:ptCount val="3"/>
                <c:pt idx="0">
                  <c:v>8.33</c:v>
                </c:pt>
                <c:pt idx="1">
                  <c:v>7.46</c:v>
                </c:pt>
                <c:pt idx="2">
                  <c:v>61.29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A2-4989-AFB1-9BD646C3FD6E}"/>
            </c:ext>
          </c:extLst>
        </c:ser>
        <c:ser>
          <c:idx val="3"/>
          <c:order val="3"/>
          <c:tx>
            <c:strRef>
              <c:f>Feuil5!$E$42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pattFill prst="dkUpDiag">
                <a:fgClr>
                  <a:srgbClr val="FF0000"/>
                </a:fgClr>
                <a:bgClr>
                  <a:srgbClr val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CA2-4989-AFB1-9BD646C3FD6E}"/>
              </c:ext>
            </c:extLst>
          </c:dPt>
          <c:cat>
            <c:strRef>
              <c:f>Feuil5!$A$43:$A$45</c:f>
              <c:strCache>
                <c:ptCount val="3"/>
                <c:pt idx="0">
                  <c:v>ETRE</c:v>
                </c:pt>
                <c:pt idx="1">
                  <c:v>ALLER </c:v>
                </c:pt>
                <c:pt idx="2">
                  <c:v>VENIR</c:v>
                </c:pt>
              </c:strCache>
            </c:strRef>
          </c:cat>
          <c:val>
            <c:numRef>
              <c:f>Feuil5!$E$43:$E$45</c:f>
              <c:numCache>
                <c:formatCode>General</c:formatCode>
                <c:ptCount val="3"/>
                <c:pt idx="0">
                  <c:v>0</c:v>
                </c:pt>
                <c:pt idx="1">
                  <c:v>1.32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A2-4989-AFB1-9BD646C3FD6E}"/>
            </c:ext>
          </c:extLst>
        </c:ser>
        <c:ser>
          <c:idx val="4"/>
          <c:order val="4"/>
          <c:tx>
            <c:strRef>
              <c:f>Feuil5!$F$42</c:f>
              <c:strCache>
                <c:ptCount val="1"/>
                <c:pt idx="0">
                  <c:v>FUT</c:v>
                </c:pt>
              </c:strCache>
            </c:strRef>
          </c:tx>
          <c:invertIfNegative val="0"/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A2-4989-AFB1-9BD646C3FD6E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A2-4989-AFB1-9BD646C3F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Feuil5!$A$43:$A$45</c:f>
              <c:strCache>
                <c:ptCount val="3"/>
                <c:pt idx="0">
                  <c:v>ETRE</c:v>
                </c:pt>
                <c:pt idx="1">
                  <c:v>ALLER </c:v>
                </c:pt>
                <c:pt idx="2">
                  <c:v>VENIR</c:v>
                </c:pt>
              </c:strCache>
            </c:strRef>
          </c:cat>
          <c:val>
            <c:numRef>
              <c:f>Feuil5!$F$43:$F$45</c:f>
              <c:numCache>
                <c:formatCode>General</c:formatCode>
                <c:ptCount val="3"/>
                <c:pt idx="0">
                  <c:v>5.56</c:v>
                </c:pt>
                <c:pt idx="1">
                  <c:v>3.51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CA2-4989-AFB1-9BD646C3FD6E}"/>
            </c:ext>
          </c:extLst>
        </c:ser>
        <c:ser>
          <c:idx val="5"/>
          <c:order val="5"/>
          <c:tx>
            <c:strRef>
              <c:f>Feuil5!$G$42</c:f>
              <c:strCache>
                <c:ptCount val="1"/>
                <c:pt idx="0">
                  <c:v>COND</c:v>
                </c:pt>
              </c:strCache>
            </c:strRef>
          </c:tx>
          <c:invertIfNegative val="0"/>
          <c:cat>
            <c:strRef>
              <c:f>Feuil5!$A$43:$A$45</c:f>
              <c:strCache>
                <c:ptCount val="3"/>
                <c:pt idx="0">
                  <c:v>ETRE</c:v>
                </c:pt>
                <c:pt idx="1">
                  <c:v>ALLER </c:v>
                </c:pt>
                <c:pt idx="2">
                  <c:v>VENIR</c:v>
                </c:pt>
              </c:strCache>
            </c:strRef>
          </c:cat>
          <c:val>
            <c:numRef>
              <c:f>Feuil5!$G$43:$G$45</c:f>
              <c:numCache>
                <c:formatCode>General</c:formatCode>
                <c:ptCount val="3"/>
                <c:pt idx="0">
                  <c:v>0</c:v>
                </c:pt>
                <c:pt idx="1">
                  <c:v>1.75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CA2-4989-AFB1-9BD646C3FD6E}"/>
            </c:ext>
          </c:extLst>
        </c:ser>
        <c:ser>
          <c:idx val="6"/>
          <c:order val="6"/>
          <c:tx>
            <c:strRef>
              <c:f>Feuil5!$H$42</c:f>
              <c:strCache>
                <c:ptCount val="1"/>
                <c:pt idx="0">
                  <c:v>INF</c:v>
                </c:pt>
              </c:strCache>
            </c:strRef>
          </c:tx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A2-4989-AFB1-9BD646C3FD6E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A2-4989-AFB1-9BD646C3F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Feuil5!$A$43:$A$45</c:f>
              <c:strCache>
                <c:ptCount val="3"/>
                <c:pt idx="0">
                  <c:v>ETRE</c:v>
                </c:pt>
                <c:pt idx="1">
                  <c:v>ALLER </c:v>
                </c:pt>
                <c:pt idx="2">
                  <c:v>VENIR</c:v>
                </c:pt>
              </c:strCache>
            </c:strRef>
          </c:cat>
          <c:val>
            <c:numRef>
              <c:f>Feuil5!$H$43:$H$45</c:f>
              <c:numCache>
                <c:formatCode>General</c:formatCode>
                <c:ptCount val="3"/>
                <c:pt idx="0">
                  <c:v>2.78</c:v>
                </c:pt>
                <c:pt idx="1">
                  <c:v>0.88</c:v>
                </c:pt>
                <c:pt idx="2">
                  <c:v>6.45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CA2-4989-AFB1-9BD646C3FD6E}"/>
            </c:ext>
          </c:extLst>
        </c:ser>
        <c:ser>
          <c:idx val="7"/>
          <c:order val="7"/>
          <c:tx>
            <c:strRef>
              <c:f>Feuil5!$I$42</c:f>
              <c:strCache>
                <c:ptCount val="1"/>
                <c:pt idx="0">
                  <c:v>IMPER</c:v>
                </c:pt>
              </c:strCache>
            </c:strRef>
          </c:tx>
          <c:spPr>
            <a:solidFill>
              <a:srgbClr val="5CBA01"/>
            </a:solidFill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A2-4989-AFB1-9BD646C3FD6E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A2-4989-AFB1-9BD646C3F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Feuil5!$A$43:$A$45</c:f>
              <c:strCache>
                <c:ptCount val="3"/>
                <c:pt idx="0">
                  <c:v>ETRE</c:v>
                </c:pt>
                <c:pt idx="1">
                  <c:v>ALLER </c:v>
                </c:pt>
                <c:pt idx="2">
                  <c:v>VENIR</c:v>
                </c:pt>
              </c:strCache>
            </c:strRef>
          </c:cat>
          <c:val>
            <c:numRef>
              <c:f>Feuil5!$I$43:$I$45</c:f>
              <c:numCache>
                <c:formatCode>General</c:formatCode>
                <c:ptCount val="3"/>
                <c:pt idx="0">
                  <c:v>25.2</c:v>
                </c:pt>
                <c:pt idx="1">
                  <c:v>3.95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CA2-4989-AFB1-9BD646C3F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603264"/>
        <c:axId val="236604800"/>
      </c:barChart>
      <c:catAx>
        <c:axId val="23660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236604800"/>
        <c:crosses val="autoZero"/>
        <c:auto val="1"/>
        <c:lblAlgn val="ctr"/>
        <c:lblOffset val="100"/>
        <c:noMultiLvlLbl val="0"/>
      </c:catAx>
      <c:valAx>
        <c:axId val="23660480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2366032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spPr>
            <a:ln w="47625">
              <a:solidFill>
                <a:srgbClr val="0070C0"/>
              </a:solidFill>
            </a:ln>
          </c:spPr>
          <c:marker>
            <c:symbol val="circle"/>
            <c:size val="3"/>
          </c:marker>
          <c:cat>
            <c:strRef>
              <c:f>Feuil8!$F$19:$F$43</c:f>
              <c:strCache>
                <c:ptCount val="25"/>
                <c:pt idx="0">
                  <c:v>Chanter</c:v>
                </c:pt>
                <c:pt idx="1">
                  <c:v>Combattre</c:v>
                </c:pt>
                <c:pt idx="2">
                  <c:v>Corner</c:v>
                </c:pt>
                <c:pt idx="3">
                  <c:v>Décourir</c:v>
                </c:pt>
                <c:pt idx="4">
                  <c:v>Dérompre</c:v>
                </c:pt>
                <c:pt idx="5">
                  <c:v>Durer</c:v>
                </c:pt>
                <c:pt idx="6">
                  <c:v>Entendre</c:v>
                </c:pt>
                <c:pt idx="7">
                  <c:v>Epandre</c:v>
                </c:pt>
                <c:pt idx="8">
                  <c:v>Etendre</c:v>
                </c:pt>
                <c:pt idx="9">
                  <c:v>Fuir</c:v>
                </c:pt>
                <c:pt idx="10">
                  <c:v>Gésir</c:v>
                </c:pt>
                <c:pt idx="11">
                  <c:v>Hennir</c:v>
                </c:pt>
                <c:pt idx="12">
                  <c:v>Juger</c:v>
                </c:pt>
                <c:pt idx="13">
                  <c:v>Obéir</c:v>
                </c:pt>
                <c:pt idx="14">
                  <c:v>Octroyer</c:v>
                </c:pt>
                <c:pt idx="15">
                  <c:v>Passer</c:v>
                </c:pt>
                <c:pt idx="16">
                  <c:v>Perdre</c:v>
                </c:pt>
                <c:pt idx="17">
                  <c:v>Prêcher</c:v>
                </c:pt>
                <c:pt idx="18">
                  <c:v>Remanoir</c:v>
                </c:pt>
                <c:pt idx="19">
                  <c:v>Rendre</c:v>
                </c:pt>
                <c:pt idx="20">
                  <c:v>Requérir</c:v>
                </c:pt>
                <c:pt idx="21">
                  <c:v>Rompre</c:v>
                </c:pt>
                <c:pt idx="22">
                  <c:v>Séjourner</c:v>
                </c:pt>
                <c:pt idx="23">
                  <c:v>Seoir</c:v>
                </c:pt>
                <c:pt idx="24">
                  <c:v>Servir</c:v>
                </c:pt>
              </c:strCache>
            </c:strRef>
          </c:cat>
          <c:val>
            <c:numRef>
              <c:f>Feuil8!$G$19:$G$43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8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CD-4F0C-AFFD-797C9FAB8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435136"/>
        <c:axId val="233050112"/>
      </c:radarChart>
      <c:catAx>
        <c:axId val="23743513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233050112"/>
        <c:crosses val="autoZero"/>
        <c:auto val="1"/>
        <c:lblAlgn val="ctr"/>
        <c:lblOffset val="100"/>
        <c:noMultiLvlLbl val="0"/>
      </c:catAx>
      <c:valAx>
        <c:axId val="23305011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2374351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spPr>
            <a:ln w="50800"/>
          </c:spPr>
          <c:marker>
            <c:symbol val="circle"/>
            <c:size val="3"/>
          </c:marker>
          <c:cat>
            <c:strRef>
              <c:f>Feuil8!$E$79:$E$211</c:f>
              <c:strCache>
                <c:ptCount val="133"/>
                <c:pt idx="0">
                  <c:v>Abattre</c:v>
                </c:pt>
                <c:pt idx="1">
                  <c:v>Accourcer</c:v>
                </c:pt>
                <c:pt idx="2">
                  <c:v>Acompter</c:v>
                </c:pt>
                <c:pt idx="3">
                  <c:v>Acravanter</c:v>
                </c:pt>
                <c:pt idx="4">
                  <c:v>Adextrer</c:v>
                </c:pt>
                <c:pt idx="5">
                  <c:v>Afiter</c:v>
                </c:pt>
                <c:pt idx="6">
                  <c:v>Afuier</c:v>
                </c:pt>
                <c:pt idx="7">
                  <c:v>Aguetter</c:v>
                </c:pt>
                <c:pt idx="8">
                  <c:v>Ajuster</c:v>
                </c:pt>
                <c:pt idx="9">
                  <c:v>Allonger</c:v>
                </c:pt>
                <c:pt idx="10">
                  <c:v>Anglier</c:v>
                </c:pt>
                <c:pt idx="11">
                  <c:v>Angoisser</c:v>
                </c:pt>
                <c:pt idx="12">
                  <c:v>Appauvrir</c:v>
                </c:pt>
                <c:pt idx="13">
                  <c:v>Approcher</c:v>
                </c:pt>
                <c:pt idx="14">
                  <c:v>Appuyer</c:v>
                </c:pt>
                <c:pt idx="15">
                  <c:v>Arrêter</c:v>
                </c:pt>
                <c:pt idx="16">
                  <c:v>Atapir</c:v>
                </c:pt>
                <c:pt idx="17">
                  <c:v>Atteindre</c:v>
                </c:pt>
                <c:pt idx="18">
                  <c:v>Attendre</c:v>
                </c:pt>
                <c:pt idx="19">
                  <c:v>Baisser</c:v>
                </c:pt>
                <c:pt idx="20">
                  <c:v>Behorder</c:v>
                </c:pt>
                <c:pt idx="21">
                  <c:v>Broyer</c:v>
                </c:pt>
                <c:pt idx="22">
                  <c:v>Chasser</c:v>
                </c:pt>
                <c:pt idx="23">
                  <c:v>Chercher</c:v>
                </c:pt>
                <c:pt idx="24">
                  <c:v>Chevaucher</c:v>
                </c:pt>
                <c:pt idx="25">
                  <c:v>Cingler</c:v>
                </c:pt>
                <c:pt idx="26">
                  <c:v>Cliner</c:v>
                </c:pt>
                <c:pt idx="27">
                  <c:v>Conduire</c:v>
                </c:pt>
                <c:pt idx="28">
                  <c:v>Conquérir</c:v>
                </c:pt>
                <c:pt idx="29">
                  <c:v>Conter</c:v>
                </c:pt>
                <c:pt idx="30">
                  <c:v>Contrarier</c:v>
                </c:pt>
                <c:pt idx="31">
                  <c:v>Convoyer</c:v>
                </c:pt>
                <c:pt idx="32">
                  <c:v>Corner</c:v>
                </c:pt>
                <c:pt idx="33">
                  <c:v>Coster</c:v>
                </c:pt>
                <c:pt idx="34">
                  <c:v>Côtoyer</c:v>
                </c:pt>
                <c:pt idx="35">
                  <c:v>Courir</c:v>
                </c:pt>
                <c:pt idx="36">
                  <c:v>Couvrir</c:v>
                </c:pt>
                <c:pt idx="37">
                  <c:v>Crier</c:v>
                </c:pt>
                <c:pt idx="38">
                  <c:v>Décliner</c:v>
                </c:pt>
                <c:pt idx="39">
                  <c:v>Défendre</c:v>
                </c:pt>
                <c:pt idx="40">
                  <c:v>Défouler</c:v>
                </c:pt>
                <c:pt idx="41">
                  <c:v>Dégoutter</c:v>
                </c:pt>
                <c:pt idx="42">
                  <c:v>Déguiser</c:v>
                </c:pt>
                <c:pt idx="43">
                  <c:v>Délayer</c:v>
                </c:pt>
                <c:pt idx="44">
                  <c:v>Déliter</c:v>
                </c:pt>
                <c:pt idx="45">
                  <c:v>Demander</c:v>
                </c:pt>
                <c:pt idx="46">
                  <c:v>Démener</c:v>
                </c:pt>
                <c:pt idx="47">
                  <c:v>Demeurer</c:v>
                </c:pt>
                <c:pt idx="48">
                  <c:v>Démusser</c:v>
                </c:pt>
                <c:pt idx="49">
                  <c:v>Dérompre</c:v>
                </c:pt>
                <c:pt idx="50">
                  <c:v>Dire</c:v>
                </c:pt>
                <c:pt idx="51">
                  <c:v>Douter</c:v>
                </c:pt>
                <c:pt idx="52">
                  <c:v>Echauffer</c:v>
                </c:pt>
                <c:pt idx="53">
                  <c:v>Efforcer</c:v>
                </c:pt>
                <c:pt idx="54">
                  <c:v>Eloigner</c:v>
                </c:pt>
                <c:pt idx="55">
                  <c:v>Empeindre</c:v>
                </c:pt>
                <c:pt idx="56">
                  <c:v>Errer</c:v>
                </c:pt>
                <c:pt idx="57">
                  <c:v>Esbanoyer</c:v>
                </c:pt>
                <c:pt idx="58">
                  <c:v>Esmayer</c:v>
                </c:pt>
                <c:pt idx="59">
                  <c:v>Espacer</c:v>
                </c:pt>
                <c:pt idx="60">
                  <c:v>Exhausser</c:v>
                </c:pt>
                <c:pt idx="61">
                  <c:v>Faillir</c:v>
                </c:pt>
                <c:pt idx="62">
                  <c:v>Faire</c:v>
                </c:pt>
                <c:pt idx="63">
                  <c:v>Fendre</c:v>
                </c:pt>
                <c:pt idx="64">
                  <c:v>Férir</c:v>
                </c:pt>
                <c:pt idx="65">
                  <c:v>Ferrer</c:v>
                </c:pt>
                <c:pt idx="66">
                  <c:v>Flotter</c:v>
                </c:pt>
                <c:pt idx="67">
                  <c:v>Fuir</c:v>
                </c:pt>
                <c:pt idx="68">
                  <c:v>Gaber</c:v>
                </c:pt>
                <c:pt idx="69">
                  <c:v>Gâter</c:v>
                </c:pt>
                <c:pt idx="70">
                  <c:v>Grever</c:v>
                </c:pt>
                <c:pt idx="71">
                  <c:v>Hâter</c:v>
                </c:pt>
                <c:pt idx="72">
                  <c:v>Heurter</c:v>
                </c:pt>
                <c:pt idx="73">
                  <c:v>Hucher</c:v>
                </c:pt>
                <c:pt idx="74">
                  <c:v>Jeter</c:v>
                </c:pt>
                <c:pt idx="75">
                  <c:v>Lâcher</c:v>
                </c:pt>
                <c:pt idx="76">
                  <c:v>Manger</c:v>
                </c:pt>
                <c:pt idx="77">
                  <c:v>Mécroire</c:v>
                </c:pt>
                <c:pt idx="78">
                  <c:v>Mêler</c:v>
                </c:pt>
                <c:pt idx="79">
                  <c:v>Menacer</c:v>
                </c:pt>
                <c:pt idx="80">
                  <c:v>Mener</c:v>
                </c:pt>
                <c:pt idx="81">
                  <c:v>Mentir</c:v>
                </c:pt>
                <c:pt idx="82">
                  <c:v>Mépenser</c:v>
                </c:pt>
                <c:pt idx="83">
                  <c:v>Multiplier</c:v>
                </c:pt>
                <c:pt idx="84">
                  <c:v>Muser</c:v>
                </c:pt>
                <c:pt idx="85">
                  <c:v>Nager</c:v>
                </c:pt>
                <c:pt idx="86">
                  <c:v>Navier</c:v>
                </c:pt>
                <c:pt idx="87">
                  <c:v>Nuir</c:v>
                </c:pt>
                <c:pt idx="88">
                  <c:v>Occire</c:v>
                </c:pt>
                <c:pt idx="89">
                  <c:v>Ordonner</c:v>
                </c:pt>
                <c:pt idx="90">
                  <c:v>Paraître</c:v>
                </c:pt>
                <c:pt idx="91">
                  <c:v>Parler</c:v>
                </c:pt>
                <c:pt idx="92">
                  <c:v>Passer</c:v>
                </c:pt>
                <c:pt idx="93">
                  <c:v>Paumoyer</c:v>
                </c:pt>
                <c:pt idx="94">
                  <c:v>Pécher</c:v>
                </c:pt>
                <c:pt idx="95">
                  <c:v>Poindre</c:v>
                </c:pt>
                <c:pt idx="96">
                  <c:v>Pourchasser</c:v>
                </c:pt>
                <c:pt idx="97">
                  <c:v>Pourpenser</c:v>
                </c:pt>
                <c:pt idx="98">
                  <c:v>Pourprendre</c:v>
                </c:pt>
                <c:pt idx="99">
                  <c:v>Pourvoyer</c:v>
                </c:pt>
                <c:pt idx="100">
                  <c:v>Quérir</c:v>
                </c:pt>
                <c:pt idx="101">
                  <c:v>Reboucher</c:v>
                </c:pt>
                <c:pt idx="102">
                  <c:v>Réclamer</c:v>
                </c:pt>
                <c:pt idx="103">
                  <c:v>Regarder</c:v>
                </c:pt>
                <c:pt idx="104">
                  <c:v>Remuer</c:v>
                </c:pt>
                <c:pt idx="105">
                  <c:v>Renouveler</c:v>
                </c:pt>
                <c:pt idx="106">
                  <c:v>Repourpenser</c:v>
                </c:pt>
                <c:pt idx="107">
                  <c:v>Revercher</c:v>
                </c:pt>
                <c:pt idx="108">
                  <c:v>Rire</c:v>
                </c:pt>
                <c:pt idx="109">
                  <c:v>Rondeler</c:v>
                </c:pt>
                <c:pt idx="110">
                  <c:v>Saillir</c:v>
                </c:pt>
                <c:pt idx="111">
                  <c:v>Sauter</c:v>
                </c:pt>
                <c:pt idx="112">
                  <c:v>S'écrier</c:v>
                </c:pt>
                <c:pt idx="113">
                  <c:v>Semer</c:v>
                </c:pt>
                <c:pt idx="114">
                  <c:v>Sermonner</c:v>
                </c:pt>
                <c:pt idx="115">
                  <c:v>Subtilier</c:v>
                </c:pt>
                <c:pt idx="116">
                  <c:v>Suivre</c:v>
                </c:pt>
                <c:pt idx="117">
                  <c:v>Surcroître</c:v>
                </c:pt>
                <c:pt idx="118">
                  <c:v>Surprendre</c:v>
                </c:pt>
                <c:pt idx="119">
                  <c:v>Targer</c:v>
                </c:pt>
                <c:pt idx="120">
                  <c:v>Tenir</c:v>
                </c:pt>
                <c:pt idx="121">
                  <c:v>Tordre</c:v>
                </c:pt>
                <c:pt idx="122">
                  <c:v>Tourner</c:v>
                </c:pt>
                <c:pt idx="123">
                  <c:v>Tournoyer</c:v>
                </c:pt>
                <c:pt idx="124">
                  <c:v>Tracer</c:v>
                </c:pt>
                <c:pt idx="125">
                  <c:v>Traverser</c:v>
                </c:pt>
                <c:pt idx="126">
                  <c:v>Trépasser</c:v>
                </c:pt>
                <c:pt idx="127">
                  <c:v>Trestourner</c:v>
                </c:pt>
                <c:pt idx="128">
                  <c:v>Trouver</c:v>
                </c:pt>
                <c:pt idx="129">
                  <c:v>Vaser</c:v>
                </c:pt>
                <c:pt idx="130">
                  <c:v>Voler</c:v>
                </c:pt>
                <c:pt idx="131">
                  <c:v>Voleter</c:v>
                </c:pt>
                <c:pt idx="132">
                  <c:v>Voyer</c:v>
                </c:pt>
              </c:strCache>
            </c:strRef>
          </c:cat>
          <c:val>
            <c:numRef>
              <c:f>Feuil8!$F$79:$F$211</c:f>
              <c:numCache>
                <c:formatCode>General</c:formatCode>
                <c:ptCount val="133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4</c:v>
                </c:pt>
                <c:pt idx="36">
                  <c:v>1</c:v>
                </c:pt>
                <c:pt idx="37">
                  <c:v>2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2</c:v>
                </c:pt>
                <c:pt idx="46">
                  <c:v>1</c:v>
                </c:pt>
                <c:pt idx="47">
                  <c:v>2</c:v>
                </c:pt>
                <c:pt idx="48">
                  <c:v>1</c:v>
                </c:pt>
                <c:pt idx="49">
                  <c:v>1</c:v>
                </c:pt>
                <c:pt idx="50">
                  <c:v>8</c:v>
                </c:pt>
                <c:pt idx="51">
                  <c:v>3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2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3</c:v>
                </c:pt>
                <c:pt idx="63">
                  <c:v>1</c:v>
                </c:pt>
                <c:pt idx="64">
                  <c:v>2</c:v>
                </c:pt>
                <c:pt idx="65">
                  <c:v>1</c:v>
                </c:pt>
                <c:pt idx="66">
                  <c:v>1</c:v>
                </c:pt>
                <c:pt idx="67">
                  <c:v>15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3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2</c:v>
                </c:pt>
                <c:pt idx="85">
                  <c:v>4</c:v>
                </c:pt>
                <c:pt idx="86">
                  <c:v>2</c:v>
                </c:pt>
                <c:pt idx="87">
                  <c:v>1</c:v>
                </c:pt>
                <c:pt idx="88">
                  <c:v>2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2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27</c:v>
                </c:pt>
                <c:pt idx="101">
                  <c:v>1</c:v>
                </c:pt>
                <c:pt idx="102">
                  <c:v>1</c:v>
                </c:pt>
                <c:pt idx="103">
                  <c:v>3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3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3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4</c:v>
                </c:pt>
                <c:pt idx="123">
                  <c:v>3</c:v>
                </c:pt>
                <c:pt idx="124">
                  <c:v>1</c:v>
                </c:pt>
                <c:pt idx="125">
                  <c:v>1</c:v>
                </c:pt>
                <c:pt idx="126">
                  <c:v>2</c:v>
                </c:pt>
                <c:pt idx="127">
                  <c:v>2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2</c:v>
                </c:pt>
                <c:pt idx="13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06-4F94-9E26-596B9E5C7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129536"/>
        <c:axId val="238131072"/>
      </c:radarChart>
      <c:catAx>
        <c:axId val="23812953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238131072"/>
        <c:crosses val="autoZero"/>
        <c:auto val="1"/>
        <c:lblAlgn val="ctr"/>
        <c:lblOffset val="100"/>
        <c:noMultiLvlLbl val="0"/>
      </c:catAx>
      <c:valAx>
        <c:axId val="23813107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2381295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spPr>
            <a:ln w="47625"/>
          </c:spPr>
          <c:marker>
            <c:symbol val="circle"/>
            <c:size val="3"/>
          </c:marker>
          <c:cat>
            <c:strRef>
              <c:f>Feuil8!$A$31:$A$47</c:f>
              <c:strCache>
                <c:ptCount val="17"/>
                <c:pt idx="0">
                  <c:v>Ambler</c:v>
                </c:pt>
                <c:pt idx="1">
                  <c:v>Approismer</c:v>
                </c:pt>
                <c:pt idx="2">
                  <c:v>Atteindre</c:v>
                </c:pt>
                <c:pt idx="3">
                  <c:v>Avoler</c:v>
                </c:pt>
                <c:pt idx="4">
                  <c:v>Brocher</c:v>
                </c:pt>
                <c:pt idx="5">
                  <c:v>Chevaucher</c:v>
                </c:pt>
                <c:pt idx="6">
                  <c:v>Cingler</c:v>
                </c:pt>
                <c:pt idx="7">
                  <c:v>Courir</c:v>
                </c:pt>
                <c:pt idx="8">
                  <c:v>Eperonner</c:v>
                </c:pt>
                <c:pt idx="9">
                  <c:v>Errer</c:v>
                </c:pt>
                <c:pt idx="10">
                  <c:v>Flotter</c:v>
                </c:pt>
                <c:pt idx="11">
                  <c:v>Fuir</c:v>
                </c:pt>
                <c:pt idx="12">
                  <c:v>Poindre</c:v>
                </c:pt>
                <c:pt idx="13">
                  <c:v>Rere</c:v>
                </c:pt>
                <c:pt idx="14">
                  <c:v>Reuser</c:v>
                </c:pt>
                <c:pt idx="15">
                  <c:v>Suivre</c:v>
                </c:pt>
                <c:pt idx="16">
                  <c:v>Voler</c:v>
                </c:pt>
              </c:strCache>
            </c:strRef>
          </c:cat>
          <c:val>
            <c:numRef>
              <c:f>Feuil8!$B$31:$B$47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  <c:pt idx="8">
                  <c:v>1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B7-4CCA-8AA3-A2A7F8B06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426368"/>
        <c:axId val="238432256"/>
      </c:radarChart>
      <c:catAx>
        <c:axId val="2384263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238432256"/>
        <c:crosses val="autoZero"/>
        <c:auto val="1"/>
        <c:lblAlgn val="ctr"/>
        <c:lblOffset val="100"/>
        <c:noMultiLvlLbl val="0"/>
      </c:catAx>
      <c:valAx>
        <c:axId val="23843225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2384263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552317574820399E-2"/>
          <c:y val="3.5273334973753297E-2"/>
          <c:w val="0.71763660411438601"/>
          <c:h val="0.851154445538057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Feuil6!$G$3</c:f>
              <c:strCache>
                <c:ptCount val="1"/>
                <c:pt idx="0">
                  <c:v>Etat</c:v>
                </c:pt>
              </c:strCache>
            </c:strRef>
          </c:tx>
          <c:invertIfNegative val="0"/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46-44B7-95F0-962E17414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Feuil6!$F$4:$F$6</c:f>
              <c:strCache>
                <c:ptCount val="3"/>
                <c:pt idx="0">
                  <c:v>ETRE</c:v>
                </c:pt>
                <c:pt idx="1">
                  <c:v>ALLER</c:v>
                </c:pt>
                <c:pt idx="2">
                  <c:v>VENIR</c:v>
                </c:pt>
              </c:strCache>
            </c:strRef>
          </c:cat>
          <c:val>
            <c:numRef>
              <c:f>Feuil6!$G$4:$G$6</c:f>
              <c:numCache>
                <c:formatCode>General</c:formatCode>
                <c:ptCount val="3"/>
                <c:pt idx="0">
                  <c:v>13.89</c:v>
                </c:pt>
                <c:pt idx="1">
                  <c:v>1.24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46-44B7-95F0-962E17414B4D}"/>
            </c:ext>
          </c:extLst>
        </c:ser>
        <c:ser>
          <c:idx val="1"/>
          <c:order val="1"/>
          <c:tx>
            <c:strRef>
              <c:f>Feuil6!$H$3</c:f>
              <c:strCache>
                <c:ptCount val="1"/>
                <c:pt idx="0">
                  <c:v>Activité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Feuil6!$F$4:$F$6</c:f>
              <c:strCache>
                <c:ptCount val="3"/>
                <c:pt idx="0">
                  <c:v>ETRE</c:v>
                </c:pt>
                <c:pt idx="1">
                  <c:v>ALLER</c:v>
                </c:pt>
                <c:pt idx="2">
                  <c:v>VENIR</c:v>
                </c:pt>
              </c:strCache>
            </c:strRef>
          </c:cat>
          <c:val>
            <c:numRef>
              <c:f>Feuil6!$H$4:$H$6</c:f>
              <c:numCache>
                <c:formatCode>General</c:formatCode>
                <c:ptCount val="3"/>
                <c:pt idx="0">
                  <c:v>63.89</c:v>
                </c:pt>
                <c:pt idx="1">
                  <c:v>78.510000000000005</c:v>
                </c:pt>
                <c:pt idx="2">
                  <c:v>93.55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46-44B7-95F0-962E17414B4D}"/>
            </c:ext>
          </c:extLst>
        </c:ser>
        <c:ser>
          <c:idx val="2"/>
          <c:order val="2"/>
          <c:tx>
            <c:strRef>
              <c:f>Feuil6!$I$3</c:f>
              <c:strCache>
                <c:ptCount val="1"/>
                <c:pt idx="0">
                  <c:v>Accomplissement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2.60416666666667E-3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46-44B7-95F0-962E17414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Feuil6!$F$4:$F$6</c:f>
              <c:strCache>
                <c:ptCount val="3"/>
                <c:pt idx="0">
                  <c:v>ETRE</c:v>
                </c:pt>
                <c:pt idx="1">
                  <c:v>ALLER</c:v>
                </c:pt>
                <c:pt idx="2">
                  <c:v>VENIR</c:v>
                </c:pt>
              </c:strCache>
            </c:strRef>
          </c:cat>
          <c:val>
            <c:numRef>
              <c:f>Feuil6!$I$4:$I$6</c:f>
              <c:numCache>
                <c:formatCode>General</c:formatCode>
                <c:ptCount val="3"/>
                <c:pt idx="0">
                  <c:v>13.89</c:v>
                </c:pt>
                <c:pt idx="1">
                  <c:v>11.57</c:v>
                </c:pt>
                <c:pt idx="2">
                  <c:v>3.23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B46-44B7-95F0-962E17414B4D}"/>
            </c:ext>
          </c:extLst>
        </c:ser>
        <c:ser>
          <c:idx val="3"/>
          <c:order val="3"/>
          <c:tx>
            <c:strRef>
              <c:f>Feuil6!$J$3</c:f>
              <c:strCache>
                <c:ptCount val="1"/>
                <c:pt idx="0">
                  <c:v>Achèvement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-1.3020833333333299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46-44B7-95F0-962E17414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Feuil6!$F$4:$F$6</c:f>
              <c:strCache>
                <c:ptCount val="3"/>
                <c:pt idx="0">
                  <c:v>ETRE</c:v>
                </c:pt>
                <c:pt idx="1">
                  <c:v>ALLER</c:v>
                </c:pt>
                <c:pt idx="2">
                  <c:v>VENIR</c:v>
                </c:pt>
              </c:strCache>
            </c:strRef>
          </c:cat>
          <c:val>
            <c:numRef>
              <c:f>Feuil6!$J$4:$J$6</c:f>
              <c:numCache>
                <c:formatCode>General</c:formatCode>
                <c:ptCount val="3"/>
                <c:pt idx="0">
                  <c:v>8.33</c:v>
                </c:pt>
                <c:pt idx="1">
                  <c:v>8.68</c:v>
                </c:pt>
                <c:pt idx="2">
                  <c:v>3.23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B46-44B7-95F0-962E17414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8161280"/>
        <c:axId val="238171264"/>
      </c:barChart>
      <c:catAx>
        <c:axId val="238161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238171264"/>
        <c:crosses val="autoZero"/>
        <c:auto val="1"/>
        <c:lblAlgn val="ctr"/>
        <c:lblOffset val="100"/>
        <c:noMultiLvlLbl val="0"/>
      </c:catAx>
      <c:valAx>
        <c:axId val="23817126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381612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PowerPoint]Feuil11'!$G$3</c:f>
              <c:strCache>
                <c:ptCount val="1"/>
                <c:pt idx="0">
                  <c:v>V1-V2</c:v>
                </c:pt>
              </c:strCache>
            </c:strRef>
          </c:tx>
          <c:spPr>
            <a:solidFill>
              <a:srgbClr val="93A2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'[Graphique dans Microsoft PowerPoint]Feuil11'!$F$4:$F$5</c:f>
              <c:strCache>
                <c:ptCount val="2"/>
                <c:pt idx="0">
                  <c:v>Xe s.</c:v>
                </c:pt>
                <c:pt idx="1">
                  <c:v>XIIe s.</c:v>
                </c:pt>
              </c:strCache>
            </c:strRef>
          </c:cat>
          <c:val>
            <c:numRef>
              <c:f>'[Graphique dans Microsoft PowerPoint]Feuil11'!$G$4:$G$5</c:f>
              <c:numCache>
                <c:formatCode>General</c:formatCode>
                <c:ptCount val="2"/>
                <c:pt idx="0">
                  <c:v>85.71</c:v>
                </c:pt>
                <c:pt idx="1">
                  <c:v>92.28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43-492B-8EFC-C3BAAD72F865}"/>
            </c:ext>
          </c:extLst>
        </c:ser>
        <c:ser>
          <c:idx val="1"/>
          <c:order val="1"/>
          <c:tx>
            <c:strRef>
              <c:f>'[Graphique dans Microsoft PowerPoint]Feuil11'!$H$3</c:f>
              <c:strCache>
                <c:ptCount val="1"/>
                <c:pt idx="0">
                  <c:v>V2-V1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1.02564102564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43-492B-8EFC-C3BAAD72F8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'[Graphique dans Microsoft PowerPoint]Feuil11'!$F$4:$F$5</c:f>
              <c:strCache>
                <c:ptCount val="2"/>
                <c:pt idx="0">
                  <c:v>Xe s.</c:v>
                </c:pt>
                <c:pt idx="1">
                  <c:v>XIIe s.</c:v>
                </c:pt>
              </c:strCache>
            </c:strRef>
          </c:cat>
          <c:val>
            <c:numRef>
              <c:f>'[Graphique dans Microsoft PowerPoint]Feuil11'!$H$4:$H$5</c:f>
              <c:numCache>
                <c:formatCode>General</c:formatCode>
                <c:ptCount val="2"/>
                <c:pt idx="0">
                  <c:v>14.29</c:v>
                </c:pt>
                <c:pt idx="1">
                  <c:v>7.38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43-492B-8EFC-C3BAAD72F865}"/>
            </c:ext>
          </c:extLst>
        </c:ser>
        <c:ser>
          <c:idx val="2"/>
          <c:order val="2"/>
          <c:tx>
            <c:strRef>
              <c:f>'[Graphique dans Microsoft PowerPoint]Feuil11'!$I$3</c:f>
              <c:strCache>
                <c:ptCount val="1"/>
                <c:pt idx="0">
                  <c:v>V1-V2-V1</c:v>
                </c:pt>
              </c:strCache>
            </c:strRef>
          </c:tx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43-492B-8EFC-C3BAAD72F8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'[Graphique dans Microsoft PowerPoint]Feuil11'!$F$4:$F$5</c:f>
              <c:strCache>
                <c:ptCount val="2"/>
                <c:pt idx="0">
                  <c:v>Xe s.</c:v>
                </c:pt>
                <c:pt idx="1">
                  <c:v>XIIe s.</c:v>
                </c:pt>
              </c:strCache>
            </c:strRef>
          </c:cat>
          <c:val>
            <c:numRef>
              <c:f>'[Graphique dans Microsoft PowerPoint]Feuil11'!$I$4:$I$5</c:f>
              <c:numCache>
                <c:formatCode>General</c:formatCode>
                <c:ptCount val="2"/>
                <c:pt idx="0">
                  <c:v>0</c:v>
                </c:pt>
                <c:pt idx="1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443-492B-8EFC-C3BAAD72F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853632"/>
        <c:axId val="162855168"/>
      </c:barChart>
      <c:catAx>
        <c:axId val="162853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162855168"/>
        <c:crosses val="autoZero"/>
        <c:auto val="1"/>
        <c:lblAlgn val="ctr"/>
        <c:lblOffset val="100"/>
        <c:noMultiLvlLbl val="0"/>
      </c:catAx>
      <c:valAx>
        <c:axId val="16285516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628536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69D7C-4D6A-C943-87FB-A6F95EDF3EC5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573CED-5BEB-3640-8781-4B58961E575C}">
      <dgm:prSet/>
      <dgm:spPr>
        <a:ln w="76200" cmpd="sng">
          <a:noFill/>
        </a:ln>
      </dgm:spPr>
      <dgm:t>
        <a:bodyPr/>
        <a:lstStyle/>
        <a:p>
          <a:pPr rtl="0"/>
          <a:r>
            <a:rPr lang="fr-FR" dirty="0" smtClean="0"/>
            <a:t>V1</a:t>
          </a:r>
        </a:p>
        <a:p>
          <a:pPr rtl="0"/>
          <a:r>
            <a:rPr lang="fr-FR" dirty="0" smtClean="0"/>
            <a:t>Auxiliaire</a:t>
          </a:r>
          <a:endParaRPr lang="fr-FR" dirty="0"/>
        </a:p>
      </dgm:t>
    </dgm:pt>
    <dgm:pt modelId="{7090CA46-A5CA-FC45-9EA1-1F45F6355B71}" type="parTrans" cxnId="{152601AB-6F0E-9E4B-BB64-4713EE392482}">
      <dgm:prSet/>
      <dgm:spPr/>
      <dgm:t>
        <a:bodyPr/>
        <a:lstStyle/>
        <a:p>
          <a:endParaRPr lang="fr-FR"/>
        </a:p>
      </dgm:t>
    </dgm:pt>
    <dgm:pt modelId="{C354EF3E-63F7-174B-A925-D3880352E1DE}" type="sibTrans" cxnId="{152601AB-6F0E-9E4B-BB64-4713EE392482}">
      <dgm:prSet/>
      <dgm:spPr/>
      <dgm:t>
        <a:bodyPr/>
        <a:lstStyle/>
        <a:p>
          <a:endParaRPr lang="fr-FR"/>
        </a:p>
      </dgm:t>
    </dgm:pt>
    <dgm:pt modelId="{2FF20E60-A808-F541-B2BE-49E49D5B6BE3}">
      <dgm:prSet/>
      <dgm:spPr>
        <a:ln w="76200" cmpd="sng"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fr-FR" dirty="0" smtClean="0"/>
            <a:t>V2</a:t>
          </a:r>
        </a:p>
        <a:p>
          <a:r>
            <a:rPr lang="fr-FR" dirty="0" smtClean="0"/>
            <a:t>V principal</a:t>
          </a:r>
          <a:endParaRPr lang="fr-FR" dirty="0"/>
        </a:p>
      </dgm:t>
    </dgm:pt>
    <dgm:pt modelId="{F9CCD409-041A-3D45-BAE6-45AC8F061408}" type="parTrans" cxnId="{5513A75D-41A8-9948-A1C5-7CFA4C85DEA4}">
      <dgm:prSet/>
      <dgm:spPr/>
      <dgm:t>
        <a:bodyPr/>
        <a:lstStyle/>
        <a:p>
          <a:endParaRPr lang="fr-FR"/>
        </a:p>
      </dgm:t>
    </dgm:pt>
    <dgm:pt modelId="{29ACCD52-CAB9-5945-A94D-523329E0C3DC}" type="sibTrans" cxnId="{5513A75D-41A8-9948-A1C5-7CFA4C85DEA4}">
      <dgm:prSet/>
      <dgm:spPr/>
      <dgm:t>
        <a:bodyPr/>
        <a:lstStyle/>
        <a:p>
          <a:endParaRPr lang="fr-FR"/>
        </a:p>
      </dgm:t>
    </dgm:pt>
    <dgm:pt modelId="{DCC180C3-9E50-2E4B-B6B6-AAFBDBF875F9}" type="pres">
      <dgm:prSet presAssocID="{E9769D7C-4D6A-C943-87FB-A6F95EDF3EC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7FA20A8-1605-0E4E-A507-5704E1440EAE}" type="pres">
      <dgm:prSet presAssocID="{E9769D7C-4D6A-C943-87FB-A6F95EDF3EC5}" presName="dummyMaxCanvas" presStyleCnt="0"/>
      <dgm:spPr/>
    </dgm:pt>
    <dgm:pt modelId="{135F56E3-FD9E-CC44-8C92-7C23681338DF}" type="pres">
      <dgm:prSet presAssocID="{E9769D7C-4D6A-C943-87FB-A6F95EDF3EC5}" presName="parentComposite" presStyleCnt="0"/>
      <dgm:spPr/>
    </dgm:pt>
    <dgm:pt modelId="{C1478AF8-734C-B24A-A142-334FD302AF0E}" type="pres">
      <dgm:prSet presAssocID="{E9769D7C-4D6A-C943-87FB-A6F95EDF3EC5}" presName="parent1" presStyleLbl="alignAccFollowNode1" presStyleIdx="0" presStyleCnt="4" custScaleX="121765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E5C168D8-E05C-2540-8815-2DDBAD5A0F0C}" type="pres">
      <dgm:prSet presAssocID="{E9769D7C-4D6A-C943-87FB-A6F95EDF3EC5}" presName="parent2" presStyleLbl="alignAccFollowNode1" presStyleIdx="1" presStyleCnt="4" custScaleX="157308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BC2ADE3F-DC52-3D42-8F81-2D82DFEE90CF}" type="pres">
      <dgm:prSet presAssocID="{E9769D7C-4D6A-C943-87FB-A6F95EDF3EC5}" presName="childrenComposite" presStyleCnt="0"/>
      <dgm:spPr/>
    </dgm:pt>
    <dgm:pt modelId="{43419B20-126F-1340-AB02-3D02D4714950}" type="pres">
      <dgm:prSet presAssocID="{E9769D7C-4D6A-C943-87FB-A6F95EDF3EC5}" presName="dummyMaxCanvas_ChildArea" presStyleCnt="0"/>
      <dgm:spPr/>
    </dgm:pt>
    <dgm:pt modelId="{31F5BA10-F9CD-2345-8BB8-8C6FE58E997B}" type="pres">
      <dgm:prSet presAssocID="{E9769D7C-4D6A-C943-87FB-A6F95EDF3EC5}" presName="fulcrum" presStyleLbl="alignAccFollowNode1" presStyleIdx="2" presStyleCnt="4"/>
      <dgm:spPr/>
    </dgm:pt>
    <dgm:pt modelId="{B0433008-DCDC-2F44-9A1B-93AF2AA9CE4C}" type="pres">
      <dgm:prSet presAssocID="{E9769D7C-4D6A-C943-87FB-A6F95EDF3EC5}" presName="balance_00" presStyleLbl="alignAccFollowNode1" presStyleIdx="3" presStyleCnt="4">
        <dgm:presLayoutVars>
          <dgm:bulletEnabled val="1"/>
        </dgm:presLayoutVars>
      </dgm:prSet>
      <dgm:spPr>
        <a:noFill/>
      </dgm:spPr>
    </dgm:pt>
  </dgm:ptLst>
  <dgm:cxnLst>
    <dgm:cxn modelId="{DD5D48AC-FB35-934F-8FA3-43682D000B69}" type="presOf" srcId="{8A573CED-5BEB-3640-8781-4B58961E575C}" destId="{C1478AF8-734C-B24A-A142-334FD302AF0E}" srcOrd="0" destOrd="0" presId="urn:microsoft.com/office/officeart/2005/8/layout/balance1"/>
    <dgm:cxn modelId="{C8037B1F-485B-EB4C-885C-CB35439C5D62}" type="presOf" srcId="{E9769D7C-4D6A-C943-87FB-A6F95EDF3EC5}" destId="{DCC180C3-9E50-2E4B-B6B6-AAFBDBF875F9}" srcOrd="0" destOrd="0" presId="urn:microsoft.com/office/officeart/2005/8/layout/balance1"/>
    <dgm:cxn modelId="{5513A75D-41A8-9948-A1C5-7CFA4C85DEA4}" srcId="{E9769D7C-4D6A-C943-87FB-A6F95EDF3EC5}" destId="{2FF20E60-A808-F541-B2BE-49E49D5B6BE3}" srcOrd="1" destOrd="0" parTransId="{F9CCD409-041A-3D45-BAE6-45AC8F061408}" sibTransId="{29ACCD52-CAB9-5945-A94D-523329E0C3DC}"/>
    <dgm:cxn modelId="{2668C471-D277-C146-9FF0-3046694E5D5A}" type="presOf" srcId="{2FF20E60-A808-F541-B2BE-49E49D5B6BE3}" destId="{E5C168D8-E05C-2540-8815-2DDBAD5A0F0C}" srcOrd="0" destOrd="0" presId="urn:microsoft.com/office/officeart/2005/8/layout/balance1"/>
    <dgm:cxn modelId="{152601AB-6F0E-9E4B-BB64-4713EE392482}" srcId="{E9769D7C-4D6A-C943-87FB-A6F95EDF3EC5}" destId="{8A573CED-5BEB-3640-8781-4B58961E575C}" srcOrd="0" destOrd="0" parTransId="{7090CA46-A5CA-FC45-9EA1-1F45F6355B71}" sibTransId="{C354EF3E-63F7-174B-A925-D3880352E1DE}"/>
    <dgm:cxn modelId="{16C45A81-387A-7F4A-9D77-8F1533AA07B9}" type="presParOf" srcId="{DCC180C3-9E50-2E4B-B6B6-AAFBDBF875F9}" destId="{B7FA20A8-1605-0E4E-A507-5704E1440EAE}" srcOrd="0" destOrd="0" presId="urn:microsoft.com/office/officeart/2005/8/layout/balance1"/>
    <dgm:cxn modelId="{A9AB51A9-2CA6-7E4A-9ED2-E50AFDEDB746}" type="presParOf" srcId="{DCC180C3-9E50-2E4B-B6B6-AAFBDBF875F9}" destId="{135F56E3-FD9E-CC44-8C92-7C23681338DF}" srcOrd="1" destOrd="0" presId="urn:microsoft.com/office/officeart/2005/8/layout/balance1"/>
    <dgm:cxn modelId="{5932BDF9-A1E7-C342-BCDA-2F24C39F471F}" type="presParOf" srcId="{135F56E3-FD9E-CC44-8C92-7C23681338DF}" destId="{C1478AF8-734C-B24A-A142-334FD302AF0E}" srcOrd="0" destOrd="0" presId="urn:microsoft.com/office/officeart/2005/8/layout/balance1"/>
    <dgm:cxn modelId="{7AC2A99E-6BB4-0C4B-82D7-8907B795522C}" type="presParOf" srcId="{135F56E3-FD9E-CC44-8C92-7C23681338DF}" destId="{E5C168D8-E05C-2540-8815-2DDBAD5A0F0C}" srcOrd="1" destOrd="0" presId="urn:microsoft.com/office/officeart/2005/8/layout/balance1"/>
    <dgm:cxn modelId="{FDC72F4A-F6E4-114E-A5E7-F986C4E0AB67}" type="presParOf" srcId="{DCC180C3-9E50-2E4B-B6B6-AAFBDBF875F9}" destId="{BC2ADE3F-DC52-3D42-8F81-2D82DFEE90CF}" srcOrd="2" destOrd="0" presId="urn:microsoft.com/office/officeart/2005/8/layout/balance1"/>
    <dgm:cxn modelId="{F9FC7CD3-8886-3E42-8428-E8A4D413F9FA}" type="presParOf" srcId="{BC2ADE3F-DC52-3D42-8F81-2D82DFEE90CF}" destId="{43419B20-126F-1340-AB02-3D02D4714950}" srcOrd="0" destOrd="0" presId="urn:microsoft.com/office/officeart/2005/8/layout/balance1"/>
    <dgm:cxn modelId="{746D9DF0-E14C-6148-B6A9-F955D35D109C}" type="presParOf" srcId="{BC2ADE3F-DC52-3D42-8F81-2D82DFEE90CF}" destId="{31F5BA10-F9CD-2345-8BB8-8C6FE58E997B}" srcOrd="1" destOrd="0" presId="urn:microsoft.com/office/officeart/2005/8/layout/balance1"/>
    <dgm:cxn modelId="{5D80FC6F-3C7E-334C-977F-2C2FF37379D2}" type="presParOf" srcId="{BC2ADE3F-DC52-3D42-8F81-2D82DFEE90CF}" destId="{B0433008-DCDC-2F44-9A1B-93AF2AA9CE4C}" srcOrd="2" destOrd="0" presId="urn:microsoft.com/office/officeart/2005/8/layout/balanc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69D7C-4D6A-C943-87FB-A6F95EDF3EC5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573CED-5BEB-3640-8781-4B58961E575C}">
      <dgm:prSet/>
      <dgm:spPr>
        <a:ln w="76200" cmpd="sng">
          <a:noFill/>
        </a:ln>
      </dgm:spPr>
      <dgm:t>
        <a:bodyPr/>
        <a:lstStyle/>
        <a:p>
          <a:pPr rtl="0"/>
          <a:r>
            <a:rPr lang="fr-FR" dirty="0" smtClean="0"/>
            <a:t>V1</a:t>
          </a:r>
        </a:p>
        <a:p>
          <a:pPr rtl="0"/>
          <a:r>
            <a:rPr lang="fr-FR" dirty="0" smtClean="0"/>
            <a:t>(verbe fléchi)</a:t>
          </a:r>
          <a:endParaRPr lang="fr-FR" dirty="0"/>
        </a:p>
      </dgm:t>
    </dgm:pt>
    <dgm:pt modelId="{7090CA46-A5CA-FC45-9EA1-1F45F6355B71}" type="parTrans" cxnId="{152601AB-6F0E-9E4B-BB64-4713EE392482}">
      <dgm:prSet/>
      <dgm:spPr/>
      <dgm:t>
        <a:bodyPr/>
        <a:lstStyle/>
        <a:p>
          <a:endParaRPr lang="fr-FR"/>
        </a:p>
      </dgm:t>
    </dgm:pt>
    <dgm:pt modelId="{C354EF3E-63F7-174B-A925-D3880352E1DE}" type="sibTrans" cxnId="{152601AB-6F0E-9E4B-BB64-4713EE392482}">
      <dgm:prSet/>
      <dgm:spPr/>
      <dgm:t>
        <a:bodyPr/>
        <a:lstStyle/>
        <a:p>
          <a:endParaRPr lang="fr-FR"/>
        </a:p>
      </dgm:t>
    </dgm:pt>
    <dgm:pt modelId="{2FF20E60-A808-F541-B2BE-49E49D5B6BE3}">
      <dgm:prSet/>
      <dgm:spPr/>
      <dgm:t>
        <a:bodyPr/>
        <a:lstStyle/>
        <a:p>
          <a:r>
            <a:rPr lang="fr-FR" dirty="0" smtClean="0"/>
            <a:t>V2</a:t>
          </a:r>
        </a:p>
        <a:p>
          <a:r>
            <a:rPr lang="fr-FR" dirty="0" smtClean="0"/>
            <a:t>(verbe non fléchi, gérondif)</a:t>
          </a:r>
          <a:endParaRPr lang="fr-FR" dirty="0"/>
        </a:p>
      </dgm:t>
    </dgm:pt>
    <dgm:pt modelId="{F9CCD409-041A-3D45-BAE6-45AC8F061408}" type="parTrans" cxnId="{5513A75D-41A8-9948-A1C5-7CFA4C85DEA4}">
      <dgm:prSet/>
      <dgm:spPr/>
      <dgm:t>
        <a:bodyPr/>
        <a:lstStyle/>
        <a:p>
          <a:endParaRPr lang="fr-FR"/>
        </a:p>
      </dgm:t>
    </dgm:pt>
    <dgm:pt modelId="{29ACCD52-CAB9-5945-A94D-523329E0C3DC}" type="sibTrans" cxnId="{5513A75D-41A8-9948-A1C5-7CFA4C85DEA4}">
      <dgm:prSet/>
      <dgm:spPr/>
      <dgm:t>
        <a:bodyPr/>
        <a:lstStyle/>
        <a:p>
          <a:endParaRPr lang="fr-FR"/>
        </a:p>
      </dgm:t>
    </dgm:pt>
    <dgm:pt modelId="{DCC180C3-9E50-2E4B-B6B6-AAFBDBF875F9}" type="pres">
      <dgm:prSet presAssocID="{E9769D7C-4D6A-C943-87FB-A6F95EDF3EC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7FA20A8-1605-0E4E-A507-5704E1440EAE}" type="pres">
      <dgm:prSet presAssocID="{E9769D7C-4D6A-C943-87FB-A6F95EDF3EC5}" presName="dummyMaxCanvas" presStyleCnt="0"/>
      <dgm:spPr/>
    </dgm:pt>
    <dgm:pt modelId="{135F56E3-FD9E-CC44-8C92-7C23681338DF}" type="pres">
      <dgm:prSet presAssocID="{E9769D7C-4D6A-C943-87FB-A6F95EDF3EC5}" presName="parentComposite" presStyleCnt="0"/>
      <dgm:spPr/>
    </dgm:pt>
    <dgm:pt modelId="{C1478AF8-734C-B24A-A142-334FD302AF0E}" type="pres">
      <dgm:prSet presAssocID="{E9769D7C-4D6A-C943-87FB-A6F95EDF3EC5}" presName="parent1" presStyleLbl="alignAccFollowNode1" presStyleIdx="0" presStyleCnt="4" custScaleX="121765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E5C168D8-E05C-2540-8815-2DDBAD5A0F0C}" type="pres">
      <dgm:prSet presAssocID="{E9769D7C-4D6A-C943-87FB-A6F95EDF3EC5}" presName="parent2" presStyleLbl="alignAccFollowNode1" presStyleIdx="1" presStyleCnt="4" custScaleX="157308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BC2ADE3F-DC52-3D42-8F81-2D82DFEE90CF}" type="pres">
      <dgm:prSet presAssocID="{E9769D7C-4D6A-C943-87FB-A6F95EDF3EC5}" presName="childrenComposite" presStyleCnt="0"/>
      <dgm:spPr/>
    </dgm:pt>
    <dgm:pt modelId="{43419B20-126F-1340-AB02-3D02D4714950}" type="pres">
      <dgm:prSet presAssocID="{E9769D7C-4D6A-C943-87FB-A6F95EDF3EC5}" presName="dummyMaxCanvas_ChildArea" presStyleCnt="0"/>
      <dgm:spPr/>
    </dgm:pt>
    <dgm:pt modelId="{31F5BA10-F9CD-2345-8BB8-8C6FE58E997B}" type="pres">
      <dgm:prSet presAssocID="{E9769D7C-4D6A-C943-87FB-A6F95EDF3EC5}" presName="fulcrum" presStyleLbl="alignAccFollowNode1" presStyleIdx="2" presStyleCnt="4"/>
      <dgm:spPr>
        <a:noFill/>
      </dgm:spPr>
    </dgm:pt>
    <dgm:pt modelId="{B0433008-DCDC-2F44-9A1B-93AF2AA9CE4C}" type="pres">
      <dgm:prSet presAssocID="{E9769D7C-4D6A-C943-87FB-A6F95EDF3EC5}" presName="balance_00" presStyleLbl="alignAccFollowNode1" presStyleIdx="3" presStyleCnt="4">
        <dgm:presLayoutVars>
          <dgm:bulletEnabled val="1"/>
        </dgm:presLayoutVars>
      </dgm:prSet>
      <dgm:spPr>
        <a:noFill/>
      </dgm:spPr>
    </dgm:pt>
  </dgm:ptLst>
  <dgm:cxnLst>
    <dgm:cxn modelId="{D48468E9-9D39-CA4C-864E-34FA456A2240}" type="presOf" srcId="{8A573CED-5BEB-3640-8781-4B58961E575C}" destId="{C1478AF8-734C-B24A-A142-334FD302AF0E}" srcOrd="0" destOrd="0" presId="urn:microsoft.com/office/officeart/2005/8/layout/balance1"/>
    <dgm:cxn modelId="{6A48D708-00DE-8D47-A314-1DE0A3BB4AEE}" type="presOf" srcId="{E9769D7C-4D6A-C943-87FB-A6F95EDF3EC5}" destId="{DCC180C3-9E50-2E4B-B6B6-AAFBDBF875F9}" srcOrd="0" destOrd="0" presId="urn:microsoft.com/office/officeart/2005/8/layout/balance1"/>
    <dgm:cxn modelId="{5513A75D-41A8-9948-A1C5-7CFA4C85DEA4}" srcId="{E9769D7C-4D6A-C943-87FB-A6F95EDF3EC5}" destId="{2FF20E60-A808-F541-B2BE-49E49D5B6BE3}" srcOrd="1" destOrd="0" parTransId="{F9CCD409-041A-3D45-BAE6-45AC8F061408}" sibTransId="{29ACCD52-CAB9-5945-A94D-523329E0C3DC}"/>
    <dgm:cxn modelId="{0D5BC556-7BBD-DB43-8CA0-9289CB80E561}" type="presOf" srcId="{2FF20E60-A808-F541-B2BE-49E49D5B6BE3}" destId="{E5C168D8-E05C-2540-8815-2DDBAD5A0F0C}" srcOrd="0" destOrd="0" presId="urn:microsoft.com/office/officeart/2005/8/layout/balance1"/>
    <dgm:cxn modelId="{152601AB-6F0E-9E4B-BB64-4713EE392482}" srcId="{E9769D7C-4D6A-C943-87FB-A6F95EDF3EC5}" destId="{8A573CED-5BEB-3640-8781-4B58961E575C}" srcOrd="0" destOrd="0" parTransId="{7090CA46-A5CA-FC45-9EA1-1F45F6355B71}" sibTransId="{C354EF3E-63F7-174B-A925-D3880352E1DE}"/>
    <dgm:cxn modelId="{C079E58E-4D89-224C-8BB9-AA939B0EC3C5}" type="presParOf" srcId="{DCC180C3-9E50-2E4B-B6B6-AAFBDBF875F9}" destId="{B7FA20A8-1605-0E4E-A507-5704E1440EAE}" srcOrd="0" destOrd="0" presId="urn:microsoft.com/office/officeart/2005/8/layout/balance1"/>
    <dgm:cxn modelId="{C955A03A-71C8-AA4D-855A-DB159B861308}" type="presParOf" srcId="{DCC180C3-9E50-2E4B-B6B6-AAFBDBF875F9}" destId="{135F56E3-FD9E-CC44-8C92-7C23681338DF}" srcOrd="1" destOrd="0" presId="urn:microsoft.com/office/officeart/2005/8/layout/balance1"/>
    <dgm:cxn modelId="{C27FE9E9-FBC0-2D41-B599-34AF8B10A7E5}" type="presParOf" srcId="{135F56E3-FD9E-CC44-8C92-7C23681338DF}" destId="{C1478AF8-734C-B24A-A142-334FD302AF0E}" srcOrd="0" destOrd="0" presId="urn:microsoft.com/office/officeart/2005/8/layout/balance1"/>
    <dgm:cxn modelId="{BB65A4E3-D907-624A-A3D0-9DD8B7550DF5}" type="presParOf" srcId="{135F56E3-FD9E-CC44-8C92-7C23681338DF}" destId="{E5C168D8-E05C-2540-8815-2DDBAD5A0F0C}" srcOrd="1" destOrd="0" presId="urn:microsoft.com/office/officeart/2005/8/layout/balance1"/>
    <dgm:cxn modelId="{0FDBB336-1F98-C848-8304-314A6CD2B0C0}" type="presParOf" srcId="{DCC180C3-9E50-2E4B-B6B6-AAFBDBF875F9}" destId="{BC2ADE3F-DC52-3D42-8F81-2D82DFEE90CF}" srcOrd="2" destOrd="0" presId="urn:microsoft.com/office/officeart/2005/8/layout/balance1"/>
    <dgm:cxn modelId="{C23B9656-BAAB-204B-BF08-07B90A12D00D}" type="presParOf" srcId="{BC2ADE3F-DC52-3D42-8F81-2D82DFEE90CF}" destId="{43419B20-126F-1340-AB02-3D02D4714950}" srcOrd="0" destOrd="0" presId="urn:microsoft.com/office/officeart/2005/8/layout/balance1"/>
    <dgm:cxn modelId="{4CB82FED-B6A1-9344-A05F-7B2F4A85CFA9}" type="presParOf" srcId="{BC2ADE3F-DC52-3D42-8F81-2D82DFEE90CF}" destId="{31F5BA10-F9CD-2345-8BB8-8C6FE58E997B}" srcOrd="1" destOrd="0" presId="urn:microsoft.com/office/officeart/2005/8/layout/balance1"/>
    <dgm:cxn modelId="{E8F2D988-CE11-DB45-AA12-B0EAF72B25F5}" type="presParOf" srcId="{BC2ADE3F-DC52-3D42-8F81-2D82DFEE90CF}" destId="{B0433008-DCDC-2F44-9A1B-93AF2AA9CE4C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769D7C-4D6A-C943-87FB-A6F95EDF3EC5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573CED-5BEB-3640-8781-4B58961E575C}">
      <dgm:prSet/>
      <dgm:spPr>
        <a:ln w="76200" cmpd="sng">
          <a:solidFill>
            <a:schemeClr val="tx2">
              <a:alpha val="90000"/>
            </a:schemeClr>
          </a:solidFill>
        </a:ln>
      </dgm:spPr>
      <dgm:t>
        <a:bodyPr/>
        <a:lstStyle/>
        <a:p>
          <a:pPr rtl="0"/>
          <a:r>
            <a:rPr lang="fr-FR" dirty="0" smtClean="0"/>
            <a:t>V1</a:t>
          </a:r>
        </a:p>
        <a:p>
          <a:pPr rtl="0"/>
          <a:r>
            <a:rPr lang="fr-FR" dirty="0" smtClean="0"/>
            <a:t>V principal</a:t>
          </a:r>
          <a:endParaRPr lang="fr-FR" dirty="0"/>
        </a:p>
      </dgm:t>
    </dgm:pt>
    <dgm:pt modelId="{7090CA46-A5CA-FC45-9EA1-1F45F6355B71}" type="parTrans" cxnId="{152601AB-6F0E-9E4B-BB64-4713EE392482}">
      <dgm:prSet/>
      <dgm:spPr/>
      <dgm:t>
        <a:bodyPr/>
        <a:lstStyle/>
        <a:p>
          <a:endParaRPr lang="fr-FR"/>
        </a:p>
      </dgm:t>
    </dgm:pt>
    <dgm:pt modelId="{C354EF3E-63F7-174B-A925-D3880352E1DE}" type="sibTrans" cxnId="{152601AB-6F0E-9E4B-BB64-4713EE392482}">
      <dgm:prSet/>
      <dgm:spPr/>
      <dgm:t>
        <a:bodyPr/>
        <a:lstStyle/>
        <a:p>
          <a:endParaRPr lang="fr-FR"/>
        </a:p>
      </dgm:t>
    </dgm:pt>
    <dgm:pt modelId="{2FF20E60-A808-F541-B2BE-49E49D5B6BE3}">
      <dgm:prSet/>
      <dgm:spPr/>
      <dgm:t>
        <a:bodyPr/>
        <a:lstStyle/>
        <a:p>
          <a:r>
            <a:rPr lang="fr-FR" dirty="0" smtClean="0"/>
            <a:t>V2</a:t>
          </a:r>
        </a:p>
        <a:p>
          <a:r>
            <a:rPr lang="fr-FR" dirty="0" smtClean="0"/>
            <a:t>Converbe</a:t>
          </a:r>
          <a:endParaRPr lang="fr-FR" dirty="0"/>
        </a:p>
      </dgm:t>
    </dgm:pt>
    <dgm:pt modelId="{F9CCD409-041A-3D45-BAE6-45AC8F061408}" type="parTrans" cxnId="{5513A75D-41A8-9948-A1C5-7CFA4C85DEA4}">
      <dgm:prSet/>
      <dgm:spPr/>
      <dgm:t>
        <a:bodyPr/>
        <a:lstStyle/>
        <a:p>
          <a:endParaRPr lang="fr-FR"/>
        </a:p>
      </dgm:t>
    </dgm:pt>
    <dgm:pt modelId="{29ACCD52-CAB9-5945-A94D-523329E0C3DC}" type="sibTrans" cxnId="{5513A75D-41A8-9948-A1C5-7CFA4C85DEA4}">
      <dgm:prSet/>
      <dgm:spPr/>
      <dgm:t>
        <a:bodyPr/>
        <a:lstStyle/>
        <a:p>
          <a:endParaRPr lang="fr-FR"/>
        </a:p>
      </dgm:t>
    </dgm:pt>
    <dgm:pt modelId="{DCC180C3-9E50-2E4B-B6B6-AAFBDBF875F9}" type="pres">
      <dgm:prSet presAssocID="{E9769D7C-4D6A-C943-87FB-A6F95EDF3EC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7FA20A8-1605-0E4E-A507-5704E1440EAE}" type="pres">
      <dgm:prSet presAssocID="{E9769D7C-4D6A-C943-87FB-A6F95EDF3EC5}" presName="dummyMaxCanvas" presStyleCnt="0"/>
      <dgm:spPr/>
    </dgm:pt>
    <dgm:pt modelId="{135F56E3-FD9E-CC44-8C92-7C23681338DF}" type="pres">
      <dgm:prSet presAssocID="{E9769D7C-4D6A-C943-87FB-A6F95EDF3EC5}" presName="parentComposite" presStyleCnt="0"/>
      <dgm:spPr/>
    </dgm:pt>
    <dgm:pt modelId="{C1478AF8-734C-B24A-A142-334FD302AF0E}" type="pres">
      <dgm:prSet presAssocID="{E9769D7C-4D6A-C943-87FB-A6F95EDF3EC5}" presName="parent1" presStyleLbl="alignAccFollowNode1" presStyleIdx="0" presStyleCnt="4" custScaleX="121765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E5C168D8-E05C-2540-8815-2DDBAD5A0F0C}" type="pres">
      <dgm:prSet presAssocID="{E9769D7C-4D6A-C943-87FB-A6F95EDF3EC5}" presName="parent2" presStyleLbl="alignAccFollowNode1" presStyleIdx="1" presStyleCnt="4" custScaleX="157308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BC2ADE3F-DC52-3D42-8F81-2D82DFEE90CF}" type="pres">
      <dgm:prSet presAssocID="{E9769D7C-4D6A-C943-87FB-A6F95EDF3EC5}" presName="childrenComposite" presStyleCnt="0"/>
      <dgm:spPr/>
    </dgm:pt>
    <dgm:pt modelId="{43419B20-126F-1340-AB02-3D02D4714950}" type="pres">
      <dgm:prSet presAssocID="{E9769D7C-4D6A-C943-87FB-A6F95EDF3EC5}" presName="dummyMaxCanvas_ChildArea" presStyleCnt="0"/>
      <dgm:spPr/>
    </dgm:pt>
    <dgm:pt modelId="{31F5BA10-F9CD-2345-8BB8-8C6FE58E997B}" type="pres">
      <dgm:prSet presAssocID="{E9769D7C-4D6A-C943-87FB-A6F95EDF3EC5}" presName="fulcrum" presStyleLbl="alignAccFollowNode1" presStyleIdx="2" presStyleCnt="4"/>
      <dgm:spPr/>
    </dgm:pt>
    <dgm:pt modelId="{B0433008-DCDC-2F44-9A1B-93AF2AA9CE4C}" type="pres">
      <dgm:prSet presAssocID="{E9769D7C-4D6A-C943-87FB-A6F95EDF3EC5}" presName="balance_00" presStyleLbl="alignAccFollowNode1" presStyleIdx="3" presStyleCnt="4">
        <dgm:presLayoutVars>
          <dgm:bulletEnabled val="1"/>
        </dgm:presLayoutVars>
      </dgm:prSet>
      <dgm:spPr>
        <a:noFill/>
      </dgm:spPr>
    </dgm:pt>
  </dgm:ptLst>
  <dgm:cxnLst>
    <dgm:cxn modelId="{962A24A4-73D0-BB4C-8E7F-5E0C51B57368}" type="presOf" srcId="{2FF20E60-A808-F541-B2BE-49E49D5B6BE3}" destId="{E5C168D8-E05C-2540-8815-2DDBAD5A0F0C}" srcOrd="0" destOrd="0" presId="urn:microsoft.com/office/officeart/2005/8/layout/balance1"/>
    <dgm:cxn modelId="{CE6E8A22-1C12-2A4C-A8C8-FCC4281FF258}" type="presOf" srcId="{E9769D7C-4D6A-C943-87FB-A6F95EDF3EC5}" destId="{DCC180C3-9E50-2E4B-B6B6-AAFBDBF875F9}" srcOrd="0" destOrd="0" presId="urn:microsoft.com/office/officeart/2005/8/layout/balance1"/>
    <dgm:cxn modelId="{5513A75D-41A8-9948-A1C5-7CFA4C85DEA4}" srcId="{E9769D7C-4D6A-C943-87FB-A6F95EDF3EC5}" destId="{2FF20E60-A808-F541-B2BE-49E49D5B6BE3}" srcOrd="1" destOrd="0" parTransId="{F9CCD409-041A-3D45-BAE6-45AC8F061408}" sibTransId="{29ACCD52-CAB9-5945-A94D-523329E0C3DC}"/>
    <dgm:cxn modelId="{B6EA07AC-D931-CA4A-81F4-61802AFE0B50}" type="presOf" srcId="{8A573CED-5BEB-3640-8781-4B58961E575C}" destId="{C1478AF8-734C-B24A-A142-334FD302AF0E}" srcOrd="0" destOrd="0" presId="urn:microsoft.com/office/officeart/2005/8/layout/balance1"/>
    <dgm:cxn modelId="{152601AB-6F0E-9E4B-BB64-4713EE392482}" srcId="{E9769D7C-4D6A-C943-87FB-A6F95EDF3EC5}" destId="{8A573CED-5BEB-3640-8781-4B58961E575C}" srcOrd="0" destOrd="0" parTransId="{7090CA46-A5CA-FC45-9EA1-1F45F6355B71}" sibTransId="{C354EF3E-63F7-174B-A925-D3880352E1DE}"/>
    <dgm:cxn modelId="{677746FD-861A-CB47-B39C-048B37241211}" type="presParOf" srcId="{DCC180C3-9E50-2E4B-B6B6-AAFBDBF875F9}" destId="{B7FA20A8-1605-0E4E-A507-5704E1440EAE}" srcOrd="0" destOrd="0" presId="urn:microsoft.com/office/officeart/2005/8/layout/balance1"/>
    <dgm:cxn modelId="{995D5F40-D69D-9D43-AAE2-7AD8A9280A75}" type="presParOf" srcId="{DCC180C3-9E50-2E4B-B6B6-AAFBDBF875F9}" destId="{135F56E3-FD9E-CC44-8C92-7C23681338DF}" srcOrd="1" destOrd="0" presId="urn:microsoft.com/office/officeart/2005/8/layout/balance1"/>
    <dgm:cxn modelId="{2B357F1E-B650-7E45-B548-D1DB811B4373}" type="presParOf" srcId="{135F56E3-FD9E-CC44-8C92-7C23681338DF}" destId="{C1478AF8-734C-B24A-A142-334FD302AF0E}" srcOrd="0" destOrd="0" presId="urn:microsoft.com/office/officeart/2005/8/layout/balance1"/>
    <dgm:cxn modelId="{B8AE4FBA-DA54-8445-8469-3F54E28FA9BB}" type="presParOf" srcId="{135F56E3-FD9E-CC44-8C92-7C23681338DF}" destId="{E5C168D8-E05C-2540-8815-2DDBAD5A0F0C}" srcOrd="1" destOrd="0" presId="urn:microsoft.com/office/officeart/2005/8/layout/balance1"/>
    <dgm:cxn modelId="{B4C4B2B3-62F7-5543-8459-C48F5BD6A098}" type="presParOf" srcId="{DCC180C3-9E50-2E4B-B6B6-AAFBDBF875F9}" destId="{BC2ADE3F-DC52-3D42-8F81-2D82DFEE90CF}" srcOrd="2" destOrd="0" presId="urn:microsoft.com/office/officeart/2005/8/layout/balance1"/>
    <dgm:cxn modelId="{11533781-9A10-7543-ABCB-B366B6EF50D6}" type="presParOf" srcId="{BC2ADE3F-DC52-3D42-8F81-2D82DFEE90CF}" destId="{43419B20-126F-1340-AB02-3D02D4714950}" srcOrd="0" destOrd="0" presId="urn:microsoft.com/office/officeart/2005/8/layout/balance1"/>
    <dgm:cxn modelId="{A155CBBC-AFB4-4345-8D39-D9B08B4FD732}" type="presParOf" srcId="{BC2ADE3F-DC52-3D42-8F81-2D82DFEE90CF}" destId="{31F5BA10-F9CD-2345-8BB8-8C6FE58E997B}" srcOrd="1" destOrd="0" presId="urn:microsoft.com/office/officeart/2005/8/layout/balance1"/>
    <dgm:cxn modelId="{8F29D1A5-F045-A949-AADF-4E35F76822AA}" type="presParOf" srcId="{BC2ADE3F-DC52-3D42-8F81-2D82DFEE90CF}" destId="{B0433008-DCDC-2F44-9A1B-93AF2AA9CE4C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769D7C-4D6A-C943-87FB-A6F95EDF3EC5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573CED-5BEB-3640-8781-4B58961E575C}">
      <dgm:prSet/>
      <dgm:spPr>
        <a:ln w="76200" cmpd="sng">
          <a:solidFill>
            <a:schemeClr val="tx2"/>
          </a:solidFill>
        </a:ln>
      </dgm:spPr>
      <dgm:t>
        <a:bodyPr/>
        <a:lstStyle/>
        <a:p>
          <a:pPr rtl="0"/>
          <a:r>
            <a:rPr lang="fr-FR" dirty="0" smtClean="0"/>
            <a:t>V1</a:t>
          </a:r>
        </a:p>
        <a:p>
          <a:pPr rtl="0"/>
          <a:r>
            <a:rPr lang="fr-FR" dirty="0" smtClean="0"/>
            <a:t>V principal</a:t>
          </a:r>
          <a:endParaRPr lang="fr-FR" dirty="0"/>
        </a:p>
      </dgm:t>
    </dgm:pt>
    <dgm:pt modelId="{7090CA46-A5CA-FC45-9EA1-1F45F6355B71}" type="parTrans" cxnId="{152601AB-6F0E-9E4B-BB64-4713EE392482}">
      <dgm:prSet/>
      <dgm:spPr/>
      <dgm:t>
        <a:bodyPr/>
        <a:lstStyle/>
        <a:p>
          <a:endParaRPr lang="fr-FR"/>
        </a:p>
      </dgm:t>
    </dgm:pt>
    <dgm:pt modelId="{C354EF3E-63F7-174B-A925-D3880352E1DE}" type="sibTrans" cxnId="{152601AB-6F0E-9E4B-BB64-4713EE392482}">
      <dgm:prSet/>
      <dgm:spPr/>
      <dgm:t>
        <a:bodyPr/>
        <a:lstStyle/>
        <a:p>
          <a:endParaRPr lang="fr-FR"/>
        </a:p>
      </dgm:t>
    </dgm:pt>
    <dgm:pt modelId="{2FF20E60-A808-F541-B2BE-49E49D5B6BE3}">
      <dgm:prSet/>
      <dgm:spPr>
        <a:ln w="76200" cmpd="sng">
          <a:noFill/>
        </a:ln>
      </dgm:spPr>
      <dgm:t>
        <a:bodyPr/>
        <a:lstStyle/>
        <a:p>
          <a:r>
            <a:rPr lang="fr-FR" dirty="0" smtClean="0"/>
            <a:t>V2</a:t>
          </a:r>
        </a:p>
        <a:p>
          <a:r>
            <a:rPr lang="fr-FR" dirty="0" smtClean="0"/>
            <a:t>Converbe</a:t>
          </a:r>
          <a:endParaRPr lang="fr-FR" dirty="0"/>
        </a:p>
      </dgm:t>
    </dgm:pt>
    <dgm:pt modelId="{F9CCD409-041A-3D45-BAE6-45AC8F061408}" type="parTrans" cxnId="{5513A75D-41A8-9948-A1C5-7CFA4C85DEA4}">
      <dgm:prSet/>
      <dgm:spPr/>
      <dgm:t>
        <a:bodyPr/>
        <a:lstStyle/>
        <a:p>
          <a:endParaRPr lang="fr-FR"/>
        </a:p>
      </dgm:t>
    </dgm:pt>
    <dgm:pt modelId="{29ACCD52-CAB9-5945-A94D-523329E0C3DC}" type="sibTrans" cxnId="{5513A75D-41A8-9948-A1C5-7CFA4C85DEA4}">
      <dgm:prSet/>
      <dgm:spPr/>
      <dgm:t>
        <a:bodyPr/>
        <a:lstStyle/>
        <a:p>
          <a:endParaRPr lang="fr-FR"/>
        </a:p>
      </dgm:t>
    </dgm:pt>
    <dgm:pt modelId="{DCC180C3-9E50-2E4B-B6B6-AAFBDBF875F9}" type="pres">
      <dgm:prSet presAssocID="{E9769D7C-4D6A-C943-87FB-A6F95EDF3EC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7FA20A8-1605-0E4E-A507-5704E1440EAE}" type="pres">
      <dgm:prSet presAssocID="{E9769D7C-4D6A-C943-87FB-A6F95EDF3EC5}" presName="dummyMaxCanvas" presStyleCnt="0"/>
      <dgm:spPr/>
    </dgm:pt>
    <dgm:pt modelId="{135F56E3-FD9E-CC44-8C92-7C23681338DF}" type="pres">
      <dgm:prSet presAssocID="{E9769D7C-4D6A-C943-87FB-A6F95EDF3EC5}" presName="parentComposite" presStyleCnt="0"/>
      <dgm:spPr/>
    </dgm:pt>
    <dgm:pt modelId="{C1478AF8-734C-B24A-A142-334FD302AF0E}" type="pres">
      <dgm:prSet presAssocID="{E9769D7C-4D6A-C943-87FB-A6F95EDF3EC5}" presName="parent1" presStyleLbl="alignAccFollowNode1" presStyleIdx="0" presStyleCnt="4" custScaleX="121765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E5C168D8-E05C-2540-8815-2DDBAD5A0F0C}" type="pres">
      <dgm:prSet presAssocID="{E9769D7C-4D6A-C943-87FB-A6F95EDF3EC5}" presName="parent2" presStyleLbl="alignAccFollowNode1" presStyleIdx="1" presStyleCnt="4" custScaleX="157308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BC2ADE3F-DC52-3D42-8F81-2D82DFEE90CF}" type="pres">
      <dgm:prSet presAssocID="{E9769D7C-4D6A-C943-87FB-A6F95EDF3EC5}" presName="childrenComposite" presStyleCnt="0"/>
      <dgm:spPr/>
    </dgm:pt>
    <dgm:pt modelId="{43419B20-126F-1340-AB02-3D02D4714950}" type="pres">
      <dgm:prSet presAssocID="{E9769D7C-4D6A-C943-87FB-A6F95EDF3EC5}" presName="dummyMaxCanvas_ChildArea" presStyleCnt="0"/>
      <dgm:spPr/>
    </dgm:pt>
    <dgm:pt modelId="{31F5BA10-F9CD-2345-8BB8-8C6FE58E997B}" type="pres">
      <dgm:prSet presAssocID="{E9769D7C-4D6A-C943-87FB-A6F95EDF3EC5}" presName="fulcrum" presStyleLbl="alignAccFollowNode1" presStyleIdx="2" presStyleCnt="4"/>
      <dgm:spPr>
        <a:noFill/>
      </dgm:spPr>
    </dgm:pt>
    <dgm:pt modelId="{B0433008-DCDC-2F44-9A1B-93AF2AA9CE4C}" type="pres">
      <dgm:prSet presAssocID="{E9769D7C-4D6A-C943-87FB-A6F95EDF3EC5}" presName="balance_00" presStyleLbl="alignAccFollowNode1" presStyleIdx="3" presStyleCnt="4">
        <dgm:presLayoutVars>
          <dgm:bulletEnabled val="1"/>
        </dgm:presLayoutVars>
      </dgm:prSet>
      <dgm:spPr>
        <a:noFill/>
      </dgm:spPr>
    </dgm:pt>
  </dgm:ptLst>
  <dgm:cxnLst>
    <dgm:cxn modelId="{23D0F39D-72AF-2D4A-979F-101BB553B5C4}" type="presOf" srcId="{2FF20E60-A808-F541-B2BE-49E49D5B6BE3}" destId="{E5C168D8-E05C-2540-8815-2DDBAD5A0F0C}" srcOrd="0" destOrd="0" presId="urn:microsoft.com/office/officeart/2005/8/layout/balance1"/>
    <dgm:cxn modelId="{5513A75D-41A8-9948-A1C5-7CFA4C85DEA4}" srcId="{E9769D7C-4D6A-C943-87FB-A6F95EDF3EC5}" destId="{2FF20E60-A808-F541-B2BE-49E49D5B6BE3}" srcOrd="1" destOrd="0" parTransId="{F9CCD409-041A-3D45-BAE6-45AC8F061408}" sibTransId="{29ACCD52-CAB9-5945-A94D-523329E0C3DC}"/>
    <dgm:cxn modelId="{152601AB-6F0E-9E4B-BB64-4713EE392482}" srcId="{E9769D7C-4D6A-C943-87FB-A6F95EDF3EC5}" destId="{8A573CED-5BEB-3640-8781-4B58961E575C}" srcOrd="0" destOrd="0" parTransId="{7090CA46-A5CA-FC45-9EA1-1F45F6355B71}" sibTransId="{C354EF3E-63F7-174B-A925-D3880352E1DE}"/>
    <dgm:cxn modelId="{7B94D51C-37B0-2742-B05A-FCC4E29FA803}" type="presOf" srcId="{E9769D7C-4D6A-C943-87FB-A6F95EDF3EC5}" destId="{DCC180C3-9E50-2E4B-B6B6-AAFBDBF875F9}" srcOrd="0" destOrd="0" presId="urn:microsoft.com/office/officeart/2005/8/layout/balance1"/>
    <dgm:cxn modelId="{26551F8E-8C0D-684F-A4AA-0DF2D5EBFB7C}" type="presOf" srcId="{8A573CED-5BEB-3640-8781-4B58961E575C}" destId="{C1478AF8-734C-B24A-A142-334FD302AF0E}" srcOrd="0" destOrd="0" presId="urn:microsoft.com/office/officeart/2005/8/layout/balance1"/>
    <dgm:cxn modelId="{EBECC99D-3363-2D43-8876-ED741B103CAC}" type="presParOf" srcId="{DCC180C3-9E50-2E4B-B6B6-AAFBDBF875F9}" destId="{B7FA20A8-1605-0E4E-A507-5704E1440EAE}" srcOrd="0" destOrd="0" presId="urn:microsoft.com/office/officeart/2005/8/layout/balance1"/>
    <dgm:cxn modelId="{2B0CE14A-B2D6-F448-AC4D-3404B8BB44DF}" type="presParOf" srcId="{DCC180C3-9E50-2E4B-B6B6-AAFBDBF875F9}" destId="{135F56E3-FD9E-CC44-8C92-7C23681338DF}" srcOrd="1" destOrd="0" presId="urn:microsoft.com/office/officeart/2005/8/layout/balance1"/>
    <dgm:cxn modelId="{6FED36DE-4C8A-9646-B8E0-7ACE86542F60}" type="presParOf" srcId="{135F56E3-FD9E-CC44-8C92-7C23681338DF}" destId="{C1478AF8-734C-B24A-A142-334FD302AF0E}" srcOrd="0" destOrd="0" presId="urn:microsoft.com/office/officeart/2005/8/layout/balance1"/>
    <dgm:cxn modelId="{6BE535E5-63A5-D149-9C23-37CA9ADD0AE5}" type="presParOf" srcId="{135F56E3-FD9E-CC44-8C92-7C23681338DF}" destId="{E5C168D8-E05C-2540-8815-2DDBAD5A0F0C}" srcOrd="1" destOrd="0" presId="urn:microsoft.com/office/officeart/2005/8/layout/balance1"/>
    <dgm:cxn modelId="{92CEEBBE-B0DA-7F40-8162-DFDEE1B41633}" type="presParOf" srcId="{DCC180C3-9E50-2E4B-B6B6-AAFBDBF875F9}" destId="{BC2ADE3F-DC52-3D42-8F81-2D82DFEE90CF}" srcOrd="2" destOrd="0" presId="urn:microsoft.com/office/officeart/2005/8/layout/balance1"/>
    <dgm:cxn modelId="{B77106C3-107A-7A47-BFCA-BE0A2D6C907C}" type="presParOf" srcId="{BC2ADE3F-DC52-3D42-8F81-2D82DFEE90CF}" destId="{43419B20-126F-1340-AB02-3D02D4714950}" srcOrd="0" destOrd="0" presId="urn:microsoft.com/office/officeart/2005/8/layout/balance1"/>
    <dgm:cxn modelId="{80745CAA-CAF4-5449-88AD-02151E3A2898}" type="presParOf" srcId="{BC2ADE3F-DC52-3D42-8F81-2D82DFEE90CF}" destId="{31F5BA10-F9CD-2345-8BB8-8C6FE58E997B}" srcOrd="1" destOrd="0" presId="urn:microsoft.com/office/officeart/2005/8/layout/balance1"/>
    <dgm:cxn modelId="{18725CAA-8F8C-204F-A3F8-CC029DE07423}" type="presParOf" srcId="{BC2ADE3F-DC52-3D42-8F81-2D82DFEE90CF}" destId="{B0433008-DCDC-2F44-9A1B-93AF2AA9CE4C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769D7C-4D6A-C943-87FB-A6F95EDF3EC5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573CED-5BEB-3640-8781-4B58961E575C}">
      <dgm:prSet/>
      <dgm:spPr>
        <a:ln w="76200" cmpd="sng">
          <a:noFill/>
        </a:ln>
      </dgm:spPr>
      <dgm:t>
        <a:bodyPr/>
        <a:lstStyle/>
        <a:p>
          <a:pPr rtl="0"/>
          <a:r>
            <a:rPr lang="fr-FR" dirty="0" smtClean="0"/>
            <a:t>V1</a:t>
          </a:r>
        </a:p>
        <a:p>
          <a:pPr rtl="0"/>
          <a:r>
            <a:rPr lang="fr-FR" dirty="0" smtClean="0"/>
            <a:t>V auxiliaire</a:t>
          </a:r>
          <a:endParaRPr lang="fr-FR" dirty="0"/>
        </a:p>
      </dgm:t>
    </dgm:pt>
    <dgm:pt modelId="{7090CA46-A5CA-FC45-9EA1-1F45F6355B71}" type="parTrans" cxnId="{152601AB-6F0E-9E4B-BB64-4713EE392482}">
      <dgm:prSet/>
      <dgm:spPr/>
      <dgm:t>
        <a:bodyPr/>
        <a:lstStyle/>
        <a:p>
          <a:endParaRPr lang="fr-FR"/>
        </a:p>
      </dgm:t>
    </dgm:pt>
    <dgm:pt modelId="{C354EF3E-63F7-174B-A925-D3880352E1DE}" type="sibTrans" cxnId="{152601AB-6F0E-9E4B-BB64-4713EE392482}">
      <dgm:prSet/>
      <dgm:spPr/>
      <dgm:t>
        <a:bodyPr/>
        <a:lstStyle/>
        <a:p>
          <a:endParaRPr lang="fr-FR"/>
        </a:p>
      </dgm:t>
    </dgm:pt>
    <dgm:pt modelId="{2FF20E60-A808-F541-B2BE-49E49D5B6BE3}">
      <dgm:prSet/>
      <dgm:spPr>
        <a:ln w="76200" cmpd="sng"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fr-FR" dirty="0" smtClean="0"/>
            <a:t>V2</a:t>
          </a:r>
        </a:p>
        <a:p>
          <a:r>
            <a:rPr lang="fr-FR" dirty="0" smtClean="0"/>
            <a:t>V principal</a:t>
          </a:r>
          <a:endParaRPr lang="fr-FR" dirty="0"/>
        </a:p>
      </dgm:t>
    </dgm:pt>
    <dgm:pt modelId="{F9CCD409-041A-3D45-BAE6-45AC8F061408}" type="parTrans" cxnId="{5513A75D-41A8-9948-A1C5-7CFA4C85DEA4}">
      <dgm:prSet/>
      <dgm:spPr/>
      <dgm:t>
        <a:bodyPr/>
        <a:lstStyle/>
        <a:p>
          <a:endParaRPr lang="fr-FR"/>
        </a:p>
      </dgm:t>
    </dgm:pt>
    <dgm:pt modelId="{29ACCD52-CAB9-5945-A94D-523329E0C3DC}" type="sibTrans" cxnId="{5513A75D-41A8-9948-A1C5-7CFA4C85DEA4}">
      <dgm:prSet/>
      <dgm:spPr/>
      <dgm:t>
        <a:bodyPr/>
        <a:lstStyle/>
        <a:p>
          <a:endParaRPr lang="fr-FR"/>
        </a:p>
      </dgm:t>
    </dgm:pt>
    <dgm:pt modelId="{DCC180C3-9E50-2E4B-B6B6-AAFBDBF875F9}" type="pres">
      <dgm:prSet presAssocID="{E9769D7C-4D6A-C943-87FB-A6F95EDF3EC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7FA20A8-1605-0E4E-A507-5704E1440EAE}" type="pres">
      <dgm:prSet presAssocID="{E9769D7C-4D6A-C943-87FB-A6F95EDF3EC5}" presName="dummyMaxCanvas" presStyleCnt="0"/>
      <dgm:spPr/>
    </dgm:pt>
    <dgm:pt modelId="{135F56E3-FD9E-CC44-8C92-7C23681338DF}" type="pres">
      <dgm:prSet presAssocID="{E9769D7C-4D6A-C943-87FB-A6F95EDF3EC5}" presName="parentComposite" presStyleCnt="0"/>
      <dgm:spPr/>
    </dgm:pt>
    <dgm:pt modelId="{C1478AF8-734C-B24A-A142-334FD302AF0E}" type="pres">
      <dgm:prSet presAssocID="{E9769D7C-4D6A-C943-87FB-A6F95EDF3EC5}" presName="parent1" presStyleLbl="alignAccFollowNode1" presStyleIdx="0" presStyleCnt="4" custScaleX="121765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E5C168D8-E05C-2540-8815-2DDBAD5A0F0C}" type="pres">
      <dgm:prSet presAssocID="{E9769D7C-4D6A-C943-87FB-A6F95EDF3EC5}" presName="parent2" presStyleLbl="alignAccFollowNode1" presStyleIdx="1" presStyleCnt="4" custScaleX="157308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BC2ADE3F-DC52-3D42-8F81-2D82DFEE90CF}" type="pres">
      <dgm:prSet presAssocID="{E9769D7C-4D6A-C943-87FB-A6F95EDF3EC5}" presName="childrenComposite" presStyleCnt="0"/>
      <dgm:spPr/>
    </dgm:pt>
    <dgm:pt modelId="{43419B20-126F-1340-AB02-3D02D4714950}" type="pres">
      <dgm:prSet presAssocID="{E9769D7C-4D6A-C943-87FB-A6F95EDF3EC5}" presName="dummyMaxCanvas_ChildArea" presStyleCnt="0"/>
      <dgm:spPr/>
    </dgm:pt>
    <dgm:pt modelId="{31F5BA10-F9CD-2345-8BB8-8C6FE58E997B}" type="pres">
      <dgm:prSet presAssocID="{E9769D7C-4D6A-C943-87FB-A6F95EDF3EC5}" presName="fulcrum" presStyleLbl="alignAccFollowNode1" presStyleIdx="2" presStyleCnt="4"/>
      <dgm:spPr>
        <a:noFill/>
      </dgm:spPr>
    </dgm:pt>
    <dgm:pt modelId="{B0433008-DCDC-2F44-9A1B-93AF2AA9CE4C}" type="pres">
      <dgm:prSet presAssocID="{E9769D7C-4D6A-C943-87FB-A6F95EDF3EC5}" presName="balance_00" presStyleLbl="alignAccFollowNode1" presStyleIdx="3" presStyleCnt="4">
        <dgm:presLayoutVars>
          <dgm:bulletEnabled val="1"/>
        </dgm:presLayoutVars>
      </dgm:prSet>
      <dgm:spPr>
        <a:noFill/>
      </dgm:spPr>
    </dgm:pt>
  </dgm:ptLst>
  <dgm:cxnLst>
    <dgm:cxn modelId="{C65FE84E-B656-A546-8869-AA3A1BCE08C8}" type="presOf" srcId="{E9769D7C-4D6A-C943-87FB-A6F95EDF3EC5}" destId="{DCC180C3-9E50-2E4B-B6B6-AAFBDBF875F9}" srcOrd="0" destOrd="0" presId="urn:microsoft.com/office/officeart/2005/8/layout/balance1"/>
    <dgm:cxn modelId="{5513A75D-41A8-9948-A1C5-7CFA4C85DEA4}" srcId="{E9769D7C-4D6A-C943-87FB-A6F95EDF3EC5}" destId="{2FF20E60-A808-F541-B2BE-49E49D5B6BE3}" srcOrd="1" destOrd="0" parTransId="{F9CCD409-041A-3D45-BAE6-45AC8F061408}" sibTransId="{29ACCD52-CAB9-5945-A94D-523329E0C3DC}"/>
    <dgm:cxn modelId="{5013BC9C-DBCA-D146-8477-A698414CD41B}" type="presOf" srcId="{8A573CED-5BEB-3640-8781-4B58961E575C}" destId="{C1478AF8-734C-B24A-A142-334FD302AF0E}" srcOrd="0" destOrd="0" presId="urn:microsoft.com/office/officeart/2005/8/layout/balance1"/>
    <dgm:cxn modelId="{2F40AD1C-49F9-A241-B6EF-025F30189334}" type="presOf" srcId="{2FF20E60-A808-F541-B2BE-49E49D5B6BE3}" destId="{E5C168D8-E05C-2540-8815-2DDBAD5A0F0C}" srcOrd="0" destOrd="0" presId="urn:microsoft.com/office/officeart/2005/8/layout/balance1"/>
    <dgm:cxn modelId="{152601AB-6F0E-9E4B-BB64-4713EE392482}" srcId="{E9769D7C-4D6A-C943-87FB-A6F95EDF3EC5}" destId="{8A573CED-5BEB-3640-8781-4B58961E575C}" srcOrd="0" destOrd="0" parTransId="{7090CA46-A5CA-FC45-9EA1-1F45F6355B71}" sibTransId="{C354EF3E-63F7-174B-A925-D3880352E1DE}"/>
    <dgm:cxn modelId="{674D7413-9DFB-954E-85FC-CD49085B1734}" type="presParOf" srcId="{DCC180C3-9E50-2E4B-B6B6-AAFBDBF875F9}" destId="{B7FA20A8-1605-0E4E-A507-5704E1440EAE}" srcOrd="0" destOrd="0" presId="urn:microsoft.com/office/officeart/2005/8/layout/balance1"/>
    <dgm:cxn modelId="{331D2D2B-F8B4-234F-B22C-70CBB2369301}" type="presParOf" srcId="{DCC180C3-9E50-2E4B-B6B6-AAFBDBF875F9}" destId="{135F56E3-FD9E-CC44-8C92-7C23681338DF}" srcOrd="1" destOrd="0" presId="urn:microsoft.com/office/officeart/2005/8/layout/balance1"/>
    <dgm:cxn modelId="{673A0168-DCD0-454E-B2BD-3BB4066520D9}" type="presParOf" srcId="{135F56E3-FD9E-CC44-8C92-7C23681338DF}" destId="{C1478AF8-734C-B24A-A142-334FD302AF0E}" srcOrd="0" destOrd="0" presId="urn:microsoft.com/office/officeart/2005/8/layout/balance1"/>
    <dgm:cxn modelId="{5E08DCCC-19C3-4745-A5C3-13B37B0ECA15}" type="presParOf" srcId="{135F56E3-FD9E-CC44-8C92-7C23681338DF}" destId="{E5C168D8-E05C-2540-8815-2DDBAD5A0F0C}" srcOrd="1" destOrd="0" presId="urn:microsoft.com/office/officeart/2005/8/layout/balance1"/>
    <dgm:cxn modelId="{4CC8549B-97E8-A249-B114-3E33D16BD22B}" type="presParOf" srcId="{DCC180C3-9E50-2E4B-B6B6-AAFBDBF875F9}" destId="{BC2ADE3F-DC52-3D42-8F81-2D82DFEE90CF}" srcOrd="2" destOrd="0" presId="urn:microsoft.com/office/officeart/2005/8/layout/balance1"/>
    <dgm:cxn modelId="{4DA1D2FA-7D8D-6642-8830-6846A8BE197B}" type="presParOf" srcId="{BC2ADE3F-DC52-3D42-8F81-2D82DFEE90CF}" destId="{43419B20-126F-1340-AB02-3D02D4714950}" srcOrd="0" destOrd="0" presId="urn:microsoft.com/office/officeart/2005/8/layout/balance1"/>
    <dgm:cxn modelId="{06D74E2E-8D96-CB4B-8C8C-36D53EE2B1BC}" type="presParOf" srcId="{BC2ADE3F-DC52-3D42-8F81-2D82DFEE90CF}" destId="{31F5BA10-F9CD-2345-8BB8-8C6FE58E997B}" srcOrd="1" destOrd="0" presId="urn:microsoft.com/office/officeart/2005/8/layout/balance1"/>
    <dgm:cxn modelId="{E2FDF981-4F3F-B045-B6F9-952850FBD2C6}" type="presParOf" srcId="{BC2ADE3F-DC52-3D42-8F81-2D82DFEE90CF}" destId="{B0433008-DCDC-2F44-9A1B-93AF2AA9CE4C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769D7C-4D6A-C943-87FB-A6F95EDF3EC5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573CED-5BEB-3640-8781-4B58961E575C}">
      <dgm:prSet custT="1"/>
      <dgm:spPr>
        <a:ln w="76200" cmpd="sng">
          <a:noFill/>
        </a:ln>
      </dgm:spPr>
      <dgm:t>
        <a:bodyPr/>
        <a:lstStyle/>
        <a:p>
          <a:pPr rtl="0"/>
          <a:r>
            <a:rPr lang="fr-FR" sz="2000" dirty="0" smtClean="0"/>
            <a:t>Argument locatif de V1, V2 est un converbe</a:t>
          </a:r>
        </a:p>
      </dgm:t>
    </dgm:pt>
    <dgm:pt modelId="{7090CA46-A5CA-FC45-9EA1-1F45F6355B71}" type="parTrans" cxnId="{152601AB-6F0E-9E4B-BB64-4713EE392482}">
      <dgm:prSet/>
      <dgm:spPr/>
      <dgm:t>
        <a:bodyPr/>
        <a:lstStyle/>
        <a:p>
          <a:endParaRPr lang="fr-FR"/>
        </a:p>
      </dgm:t>
    </dgm:pt>
    <dgm:pt modelId="{C354EF3E-63F7-174B-A925-D3880352E1DE}" type="sibTrans" cxnId="{152601AB-6F0E-9E4B-BB64-4713EE392482}">
      <dgm:prSet/>
      <dgm:spPr/>
      <dgm:t>
        <a:bodyPr/>
        <a:lstStyle/>
        <a:p>
          <a:endParaRPr lang="fr-FR"/>
        </a:p>
      </dgm:t>
    </dgm:pt>
    <dgm:pt modelId="{2FF20E60-A808-F541-B2BE-49E49D5B6BE3}">
      <dgm:prSet custT="1"/>
      <dgm:spPr>
        <a:ln w="76200" cmpd="sng">
          <a:noFill/>
        </a:ln>
      </dgm:spPr>
      <dgm:t>
        <a:bodyPr/>
        <a:lstStyle/>
        <a:p>
          <a:r>
            <a:rPr lang="fr-FR" sz="2000" dirty="0" smtClean="0"/>
            <a:t>Adjoint locatif de la construction V1-V2</a:t>
          </a:r>
          <a:endParaRPr lang="fr-FR" sz="2000" dirty="0"/>
        </a:p>
      </dgm:t>
    </dgm:pt>
    <dgm:pt modelId="{F9CCD409-041A-3D45-BAE6-45AC8F061408}" type="parTrans" cxnId="{5513A75D-41A8-9948-A1C5-7CFA4C85DEA4}">
      <dgm:prSet/>
      <dgm:spPr/>
      <dgm:t>
        <a:bodyPr/>
        <a:lstStyle/>
        <a:p>
          <a:endParaRPr lang="fr-FR"/>
        </a:p>
      </dgm:t>
    </dgm:pt>
    <dgm:pt modelId="{29ACCD52-CAB9-5945-A94D-523329E0C3DC}" type="sibTrans" cxnId="{5513A75D-41A8-9948-A1C5-7CFA4C85DEA4}">
      <dgm:prSet/>
      <dgm:spPr/>
      <dgm:t>
        <a:bodyPr/>
        <a:lstStyle/>
        <a:p>
          <a:endParaRPr lang="fr-FR"/>
        </a:p>
      </dgm:t>
    </dgm:pt>
    <dgm:pt modelId="{DCC180C3-9E50-2E4B-B6B6-AAFBDBF875F9}" type="pres">
      <dgm:prSet presAssocID="{E9769D7C-4D6A-C943-87FB-A6F95EDF3EC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7FA20A8-1605-0E4E-A507-5704E1440EAE}" type="pres">
      <dgm:prSet presAssocID="{E9769D7C-4D6A-C943-87FB-A6F95EDF3EC5}" presName="dummyMaxCanvas" presStyleCnt="0"/>
      <dgm:spPr/>
    </dgm:pt>
    <dgm:pt modelId="{135F56E3-FD9E-CC44-8C92-7C23681338DF}" type="pres">
      <dgm:prSet presAssocID="{E9769D7C-4D6A-C943-87FB-A6F95EDF3EC5}" presName="parentComposite" presStyleCnt="0"/>
      <dgm:spPr/>
    </dgm:pt>
    <dgm:pt modelId="{C1478AF8-734C-B24A-A142-334FD302AF0E}" type="pres">
      <dgm:prSet presAssocID="{E9769D7C-4D6A-C943-87FB-A6F95EDF3EC5}" presName="parent1" presStyleLbl="alignAccFollowNode1" presStyleIdx="0" presStyleCnt="4" custScaleX="168324" custScaleY="141138" custLinFactNeighborX="-47419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E5C168D8-E05C-2540-8815-2DDBAD5A0F0C}" type="pres">
      <dgm:prSet presAssocID="{E9769D7C-4D6A-C943-87FB-A6F95EDF3EC5}" presName="parent2" presStyleLbl="alignAccFollowNode1" presStyleIdx="1" presStyleCnt="4" custScaleX="187526" custScaleY="144846" custLinFactNeighborX="41978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BC2ADE3F-DC52-3D42-8F81-2D82DFEE90CF}" type="pres">
      <dgm:prSet presAssocID="{E9769D7C-4D6A-C943-87FB-A6F95EDF3EC5}" presName="childrenComposite" presStyleCnt="0"/>
      <dgm:spPr/>
    </dgm:pt>
    <dgm:pt modelId="{43419B20-126F-1340-AB02-3D02D4714950}" type="pres">
      <dgm:prSet presAssocID="{E9769D7C-4D6A-C943-87FB-A6F95EDF3EC5}" presName="dummyMaxCanvas_ChildArea" presStyleCnt="0"/>
      <dgm:spPr/>
    </dgm:pt>
    <dgm:pt modelId="{31F5BA10-F9CD-2345-8BB8-8C6FE58E997B}" type="pres">
      <dgm:prSet presAssocID="{E9769D7C-4D6A-C943-87FB-A6F95EDF3EC5}" presName="fulcrum" presStyleLbl="alignAccFollowNode1" presStyleIdx="2" presStyleCnt="4"/>
      <dgm:spPr>
        <a:noFill/>
      </dgm:spPr>
    </dgm:pt>
    <dgm:pt modelId="{B0433008-DCDC-2F44-9A1B-93AF2AA9CE4C}" type="pres">
      <dgm:prSet presAssocID="{E9769D7C-4D6A-C943-87FB-A6F95EDF3EC5}" presName="balance_00" presStyleLbl="alignAccFollowNode1" presStyleIdx="3" presStyleCnt="4">
        <dgm:presLayoutVars>
          <dgm:bulletEnabled val="1"/>
        </dgm:presLayoutVars>
      </dgm:prSet>
      <dgm:spPr>
        <a:noFill/>
      </dgm:spPr>
    </dgm:pt>
  </dgm:ptLst>
  <dgm:cxnLst>
    <dgm:cxn modelId="{057333D7-060F-432E-9544-E0FC41788430}" type="presOf" srcId="{8A573CED-5BEB-3640-8781-4B58961E575C}" destId="{C1478AF8-734C-B24A-A142-334FD302AF0E}" srcOrd="0" destOrd="0" presId="urn:microsoft.com/office/officeart/2005/8/layout/balance1"/>
    <dgm:cxn modelId="{5513A75D-41A8-9948-A1C5-7CFA4C85DEA4}" srcId="{E9769D7C-4D6A-C943-87FB-A6F95EDF3EC5}" destId="{2FF20E60-A808-F541-B2BE-49E49D5B6BE3}" srcOrd="1" destOrd="0" parTransId="{F9CCD409-041A-3D45-BAE6-45AC8F061408}" sibTransId="{29ACCD52-CAB9-5945-A94D-523329E0C3DC}"/>
    <dgm:cxn modelId="{A2AB03B0-BB7B-446E-B96F-B7EEE5A1A3B6}" type="presOf" srcId="{E9769D7C-4D6A-C943-87FB-A6F95EDF3EC5}" destId="{DCC180C3-9E50-2E4B-B6B6-AAFBDBF875F9}" srcOrd="0" destOrd="0" presId="urn:microsoft.com/office/officeart/2005/8/layout/balance1"/>
    <dgm:cxn modelId="{F6268252-0678-4E91-84CC-AD209D18BB3E}" type="presOf" srcId="{2FF20E60-A808-F541-B2BE-49E49D5B6BE3}" destId="{E5C168D8-E05C-2540-8815-2DDBAD5A0F0C}" srcOrd="0" destOrd="0" presId="urn:microsoft.com/office/officeart/2005/8/layout/balance1"/>
    <dgm:cxn modelId="{152601AB-6F0E-9E4B-BB64-4713EE392482}" srcId="{E9769D7C-4D6A-C943-87FB-A6F95EDF3EC5}" destId="{8A573CED-5BEB-3640-8781-4B58961E575C}" srcOrd="0" destOrd="0" parTransId="{7090CA46-A5CA-FC45-9EA1-1F45F6355B71}" sibTransId="{C354EF3E-63F7-174B-A925-D3880352E1DE}"/>
    <dgm:cxn modelId="{83AD1B31-390A-4DDE-BC71-92105F364B4E}" type="presParOf" srcId="{DCC180C3-9E50-2E4B-B6B6-AAFBDBF875F9}" destId="{B7FA20A8-1605-0E4E-A507-5704E1440EAE}" srcOrd="0" destOrd="0" presId="urn:microsoft.com/office/officeart/2005/8/layout/balance1"/>
    <dgm:cxn modelId="{BEB51E5D-F650-42B1-847E-00D8B64F63E7}" type="presParOf" srcId="{DCC180C3-9E50-2E4B-B6B6-AAFBDBF875F9}" destId="{135F56E3-FD9E-CC44-8C92-7C23681338DF}" srcOrd="1" destOrd="0" presId="urn:microsoft.com/office/officeart/2005/8/layout/balance1"/>
    <dgm:cxn modelId="{2973A4AE-5E8D-4FAF-BD39-09E9BEE01F2A}" type="presParOf" srcId="{135F56E3-FD9E-CC44-8C92-7C23681338DF}" destId="{C1478AF8-734C-B24A-A142-334FD302AF0E}" srcOrd="0" destOrd="0" presId="urn:microsoft.com/office/officeart/2005/8/layout/balance1"/>
    <dgm:cxn modelId="{07D9EC30-651B-49CA-B4D6-F92072D59D7B}" type="presParOf" srcId="{135F56E3-FD9E-CC44-8C92-7C23681338DF}" destId="{E5C168D8-E05C-2540-8815-2DDBAD5A0F0C}" srcOrd="1" destOrd="0" presId="urn:microsoft.com/office/officeart/2005/8/layout/balance1"/>
    <dgm:cxn modelId="{61AFE274-4DFE-45E7-8728-6BF1CC836914}" type="presParOf" srcId="{DCC180C3-9E50-2E4B-B6B6-AAFBDBF875F9}" destId="{BC2ADE3F-DC52-3D42-8F81-2D82DFEE90CF}" srcOrd="2" destOrd="0" presId="urn:microsoft.com/office/officeart/2005/8/layout/balance1"/>
    <dgm:cxn modelId="{83B6A3DE-6037-40E9-99F9-79D296DDAB22}" type="presParOf" srcId="{BC2ADE3F-DC52-3D42-8F81-2D82DFEE90CF}" destId="{43419B20-126F-1340-AB02-3D02D4714950}" srcOrd="0" destOrd="0" presId="urn:microsoft.com/office/officeart/2005/8/layout/balance1"/>
    <dgm:cxn modelId="{EDFB0DC9-1422-40F4-9B7E-EE1245968727}" type="presParOf" srcId="{BC2ADE3F-DC52-3D42-8F81-2D82DFEE90CF}" destId="{31F5BA10-F9CD-2345-8BB8-8C6FE58E997B}" srcOrd="1" destOrd="0" presId="urn:microsoft.com/office/officeart/2005/8/layout/balance1"/>
    <dgm:cxn modelId="{3239E5C2-77CA-4B7D-B84B-01698C913AC9}" type="presParOf" srcId="{BC2ADE3F-DC52-3D42-8F81-2D82DFEE90CF}" destId="{B0433008-DCDC-2F44-9A1B-93AF2AA9CE4C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DCFEE8-740D-704B-98DE-07C1C3AFCE91}" type="doc">
      <dgm:prSet loTypeId="urn:microsoft.com/office/officeart/2005/8/layout/hChevron3" loCatId="" qsTypeId="urn:microsoft.com/office/officeart/2005/8/quickstyle/3D3" qsCatId="3D" csTypeId="urn:microsoft.com/office/officeart/2005/8/colors/colorful2" csCatId="colorful" phldr="1"/>
      <dgm:spPr/>
    </dgm:pt>
    <dgm:pt modelId="{BD6ED10F-BD98-D342-8365-9124498A2034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2400" dirty="0" smtClean="0"/>
            <a:t>Italien</a:t>
          </a:r>
          <a:endParaRPr lang="fr-FR" sz="3100" dirty="0"/>
        </a:p>
      </dgm:t>
    </dgm:pt>
    <dgm:pt modelId="{8162935C-1AE7-054E-A483-215CA6ED14A9}" type="parTrans" cxnId="{ADFEAC9C-262F-5F42-8313-76BAD26A7835}">
      <dgm:prSet/>
      <dgm:spPr/>
      <dgm:t>
        <a:bodyPr/>
        <a:lstStyle/>
        <a:p>
          <a:endParaRPr lang="fr-FR"/>
        </a:p>
      </dgm:t>
    </dgm:pt>
    <dgm:pt modelId="{5718C21F-FACA-D94B-A2A6-97AAAD6EAA0E}" type="sibTrans" cxnId="{ADFEAC9C-262F-5F42-8313-76BAD26A7835}">
      <dgm:prSet/>
      <dgm:spPr/>
      <dgm:t>
        <a:bodyPr/>
        <a:lstStyle/>
        <a:p>
          <a:endParaRPr lang="fr-FR"/>
        </a:p>
      </dgm:t>
    </dgm:pt>
    <dgm:pt modelId="{5FBEAB54-DFBA-F645-A77D-DFBE88705284}">
      <dgm:prSet phldrT="[Texte]" custT="1"/>
      <dgm:spPr>
        <a:solidFill>
          <a:srgbClr val="C0504D"/>
        </a:solidFill>
      </dgm:spPr>
      <dgm:t>
        <a:bodyPr/>
        <a:lstStyle/>
        <a:p>
          <a:r>
            <a:rPr lang="fr-FR" sz="2400" dirty="0" smtClean="0"/>
            <a:t>Français</a:t>
          </a:r>
          <a:endParaRPr lang="fr-FR" sz="3100" dirty="0"/>
        </a:p>
      </dgm:t>
    </dgm:pt>
    <dgm:pt modelId="{642237BE-A104-D841-A685-DD98A000A860}" type="parTrans" cxnId="{403A053A-750D-434A-AADF-C1770B2A9DDE}">
      <dgm:prSet/>
      <dgm:spPr/>
      <dgm:t>
        <a:bodyPr/>
        <a:lstStyle/>
        <a:p>
          <a:endParaRPr lang="fr-FR"/>
        </a:p>
      </dgm:t>
    </dgm:pt>
    <dgm:pt modelId="{6AF439E3-457C-3D4D-A985-C736CBE7934E}" type="sibTrans" cxnId="{403A053A-750D-434A-AADF-C1770B2A9DDE}">
      <dgm:prSet/>
      <dgm:spPr/>
      <dgm:t>
        <a:bodyPr/>
        <a:lstStyle/>
        <a:p>
          <a:endParaRPr lang="fr-FR"/>
        </a:p>
      </dgm:t>
    </dgm:pt>
    <dgm:pt modelId="{5A6A14F2-A872-E84B-93B8-20321624AF4E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2200" dirty="0" smtClean="0"/>
            <a:t>Espagnol</a:t>
          </a:r>
          <a:endParaRPr lang="fr-FR" sz="2200" dirty="0"/>
        </a:p>
      </dgm:t>
    </dgm:pt>
    <dgm:pt modelId="{644F3B36-738E-5F4A-A49A-771C372D803E}" type="sibTrans" cxnId="{459B60E3-3C36-5945-A2F7-C26A9029E874}">
      <dgm:prSet/>
      <dgm:spPr/>
      <dgm:t>
        <a:bodyPr/>
        <a:lstStyle/>
        <a:p>
          <a:endParaRPr lang="fr-FR"/>
        </a:p>
      </dgm:t>
    </dgm:pt>
    <dgm:pt modelId="{9C892A7E-D74A-1340-B086-EE4CCB155D19}" type="parTrans" cxnId="{459B60E3-3C36-5945-A2F7-C26A9029E874}">
      <dgm:prSet/>
      <dgm:spPr/>
      <dgm:t>
        <a:bodyPr/>
        <a:lstStyle/>
        <a:p>
          <a:endParaRPr lang="fr-FR"/>
        </a:p>
      </dgm:t>
    </dgm:pt>
    <dgm:pt modelId="{35AFBEFB-45DB-014D-B5FD-B2A664FAD5C7}" type="pres">
      <dgm:prSet presAssocID="{5CDCFEE8-740D-704B-98DE-07C1C3AFCE91}" presName="Name0" presStyleCnt="0">
        <dgm:presLayoutVars>
          <dgm:dir/>
          <dgm:resizeHandles val="exact"/>
        </dgm:presLayoutVars>
      </dgm:prSet>
      <dgm:spPr/>
    </dgm:pt>
    <dgm:pt modelId="{6A8BD8A3-167E-B64D-B7DB-8424BE8CAEEC}" type="pres">
      <dgm:prSet presAssocID="{5A6A14F2-A872-E84B-93B8-20321624AF4E}" presName="parTxOnly" presStyleLbl="node1" presStyleIdx="0" presStyleCnt="3" custLinFactNeighborX="-572" custLinFactNeighborY="5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60215F-AB14-344E-ABF7-D5F3E0AE24DC}" type="pres">
      <dgm:prSet presAssocID="{644F3B36-738E-5F4A-A49A-771C372D803E}" presName="parSpace" presStyleCnt="0"/>
      <dgm:spPr/>
    </dgm:pt>
    <dgm:pt modelId="{4EF77219-FC3B-FE44-BA99-25A04D1D536D}" type="pres">
      <dgm:prSet presAssocID="{BD6ED10F-BD98-D342-8365-9124498A2034}" presName="parTxOnly" presStyleLbl="node1" presStyleIdx="1" presStyleCnt="3" custLinFactNeighborY="-15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B328D6-77E2-1B42-9FC5-0DC1380D40FE}" type="pres">
      <dgm:prSet presAssocID="{5718C21F-FACA-D94B-A2A6-97AAAD6EAA0E}" presName="parSpace" presStyleCnt="0"/>
      <dgm:spPr/>
    </dgm:pt>
    <dgm:pt modelId="{F121C588-F94D-E643-91E4-7070598C8116}" type="pres">
      <dgm:prSet presAssocID="{5FBEAB54-DFBA-F645-A77D-DFBE88705284}" presName="parTxOnly" presStyleLbl="node1" presStyleIdx="2" presStyleCnt="3" custLinFactNeighborX="5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6AD0EA6-9659-CA45-8960-F7D29D40FBA9}" type="presOf" srcId="{5A6A14F2-A872-E84B-93B8-20321624AF4E}" destId="{6A8BD8A3-167E-B64D-B7DB-8424BE8CAEEC}" srcOrd="0" destOrd="0" presId="urn:microsoft.com/office/officeart/2005/8/layout/hChevron3"/>
    <dgm:cxn modelId="{B9D3176C-0524-EA42-AEBC-D17EA5124386}" type="presOf" srcId="{5FBEAB54-DFBA-F645-A77D-DFBE88705284}" destId="{F121C588-F94D-E643-91E4-7070598C8116}" srcOrd="0" destOrd="0" presId="urn:microsoft.com/office/officeart/2005/8/layout/hChevron3"/>
    <dgm:cxn modelId="{459B60E3-3C36-5945-A2F7-C26A9029E874}" srcId="{5CDCFEE8-740D-704B-98DE-07C1C3AFCE91}" destId="{5A6A14F2-A872-E84B-93B8-20321624AF4E}" srcOrd="0" destOrd="0" parTransId="{9C892A7E-D74A-1340-B086-EE4CCB155D19}" sibTransId="{644F3B36-738E-5F4A-A49A-771C372D803E}"/>
    <dgm:cxn modelId="{CEE0372F-6200-E243-A2BD-5A4C7FDAF49B}" type="presOf" srcId="{5CDCFEE8-740D-704B-98DE-07C1C3AFCE91}" destId="{35AFBEFB-45DB-014D-B5FD-B2A664FAD5C7}" srcOrd="0" destOrd="0" presId="urn:microsoft.com/office/officeart/2005/8/layout/hChevron3"/>
    <dgm:cxn modelId="{DF80BB09-0BD5-D246-B2C6-46B78391410E}" type="presOf" srcId="{BD6ED10F-BD98-D342-8365-9124498A2034}" destId="{4EF77219-FC3B-FE44-BA99-25A04D1D536D}" srcOrd="0" destOrd="0" presId="urn:microsoft.com/office/officeart/2005/8/layout/hChevron3"/>
    <dgm:cxn modelId="{ADFEAC9C-262F-5F42-8313-76BAD26A7835}" srcId="{5CDCFEE8-740D-704B-98DE-07C1C3AFCE91}" destId="{BD6ED10F-BD98-D342-8365-9124498A2034}" srcOrd="1" destOrd="0" parTransId="{8162935C-1AE7-054E-A483-215CA6ED14A9}" sibTransId="{5718C21F-FACA-D94B-A2A6-97AAAD6EAA0E}"/>
    <dgm:cxn modelId="{403A053A-750D-434A-AADF-C1770B2A9DDE}" srcId="{5CDCFEE8-740D-704B-98DE-07C1C3AFCE91}" destId="{5FBEAB54-DFBA-F645-A77D-DFBE88705284}" srcOrd="2" destOrd="0" parTransId="{642237BE-A104-D841-A685-DD98A000A860}" sibTransId="{6AF439E3-457C-3D4D-A985-C736CBE7934E}"/>
    <dgm:cxn modelId="{C736C9A7-E298-7D48-8130-204D1222DD15}" type="presParOf" srcId="{35AFBEFB-45DB-014D-B5FD-B2A664FAD5C7}" destId="{6A8BD8A3-167E-B64D-B7DB-8424BE8CAEEC}" srcOrd="0" destOrd="0" presId="urn:microsoft.com/office/officeart/2005/8/layout/hChevron3"/>
    <dgm:cxn modelId="{38AED427-7D1F-B344-815C-E16A354AC605}" type="presParOf" srcId="{35AFBEFB-45DB-014D-B5FD-B2A664FAD5C7}" destId="{9F60215F-AB14-344E-ABF7-D5F3E0AE24DC}" srcOrd="1" destOrd="0" presId="urn:microsoft.com/office/officeart/2005/8/layout/hChevron3"/>
    <dgm:cxn modelId="{6E671A95-247E-5541-9842-FC9C36D806C9}" type="presParOf" srcId="{35AFBEFB-45DB-014D-B5FD-B2A664FAD5C7}" destId="{4EF77219-FC3B-FE44-BA99-25A04D1D536D}" srcOrd="2" destOrd="0" presId="urn:microsoft.com/office/officeart/2005/8/layout/hChevron3"/>
    <dgm:cxn modelId="{2454302B-29DA-8D48-A2EA-0D707CB8821E}" type="presParOf" srcId="{35AFBEFB-45DB-014D-B5FD-B2A664FAD5C7}" destId="{30B328D6-77E2-1B42-9FC5-0DC1380D40FE}" srcOrd="3" destOrd="0" presId="urn:microsoft.com/office/officeart/2005/8/layout/hChevron3"/>
    <dgm:cxn modelId="{B41790B9-EF4B-E84A-A36C-FF62BC0DDB7D}" type="presParOf" srcId="{35AFBEFB-45DB-014D-B5FD-B2A664FAD5C7}" destId="{F121C588-F94D-E643-91E4-7070598C811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78AF8-734C-B24A-A142-334FD302AF0E}">
      <dsp:nvSpPr>
        <dsp:cNvPr id="0" name=""/>
        <dsp:cNvSpPr/>
      </dsp:nvSpPr>
      <dsp:spPr>
        <a:xfrm>
          <a:off x="1621947" y="0"/>
          <a:ext cx="2137764" cy="9753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762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V1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Auxiliaire</a:t>
          </a:r>
          <a:endParaRPr lang="fr-FR" sz="2300" kern="1200" dirty="0"/>
        </a:p>
      </dsp:txBody>
      <dsp:txXfrm>
        <a:off x="1650514" y="28567"/>
        <a:ext cx="2080630" cy="918226"/>
      </dsp:txXfrm>
    </dsp:sp>
    <dsp:sp modelId="{E5C168D8-E05C-2540-8815-2DDBAD5A0F0C}">
      <dsp:nvSpPr>
        <dsp:cNvPr id="0" name=""/>
        <dsp:cNvSpPr/>
      </dsp:nvSpPr>
      <dsp:spPr>
        <a:xfrm>
          <a:off x="3845878" y="0"/>
          <a:ext cx="2761774" cy="9753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V2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V principal</a:t>
          </a:r>
          <a:endParaRPr lang="fr-FR" sz="2300" kern="1200" dirty="0"/>
        </a:p>
      </dsp:txBody>
      <dsp:txXfrm>
        <a:off x="3874445" y="28567"/>
        <a:ext cx="2704640" cy="918226"/>
      </dsp:txXfrm>
    </dsp:sp>
    <dsp:sp modelId="{31F5BA10-F9CD-2345-8BB8-8C6FE58E997B}">
      <dsp:nvSpPr>
        <dsp:cNvPr id="0" name=""/>
        <dsp:cNvSpPr/>
      </dsp:nvSpPr>
      <dsp:spPr>
        <a:xfrm>
          <a:off x="3749039" y="4145280"/>
          <a:ext cx="731520" cy="73152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33008-DCDC-2F44-9A1B-93AF2AA9CE4C}">
      <dsp:nvSpPr>
        <dsp:cNvPr id="0" name=""/>
        <dsp:cNvSpPr/>
      </dsp:nvSpPr>
      <dsp:spPr>
        <a:xfrm>
          <a:off x="1920240" y="3839016"/>
          <a:ext cx="4389120" cy="296509"/>
        </a:xfrm>
        <a:prstGeom prst="rect">
          <a:avLst/>
        </a:prstGeom>
        <a:noFill/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78AF8-734C-B24A-A142-334FD302AF0E}">
      <dsp:nvSpPr>
        <dsp:cNvPr id="0" name=""/>
        <dsp:cNvSpPr/>
      </dsp:nvSpPr>
      <dsp:spPr>
        <a:xfrm>
          <a:off x="1621947" y="0"/>
          <a:ext cx="2137764" cy="9753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762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V1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(verbe fléchi)</a:t>
          </a:r>
          <a:endParaRPr lang="fr-FR" sz="1700" kern="1200" dirty="0"/>
        </a:p>
      </dsp:txBody>
      <dsp:txXfrm>
        <a:off x="1650514" y="28567"/>
        <a:ext cx="2080630" cy="918226"/>
      </dsp:txXfrm>
    </dsp:sp>
    <dsp:sp modelId="{E5C168D8-E05C-2540-8815-2DDBAD5A0F0C}">
      <dsp:nvSpPr>
        <dsp:cNvPr id="0" name=""/>
        <dsp:cNvSpPr/>
      </dsp:nvSpPr>
      <dsp:spPr>
        <a:xfrm>
          <a:off x="3845878" y="0"/>
          <a:ext cx="2761774" cy="9753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V2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(verbe non fléchi, gérondif)</a:t>
          </a:r>
          <a:endParaRPr lang="fr-FR" sz="1700" kern="1200" dirty="0"/>
        </a:p>
      </dsp:txBody>
      <dsp:txXfrm>
        <a:off x="3874445" y="28567"/>
        <a:ext cx="2704640" cy="918226"/>
      </dsp:txXfrm>
    </dsp:sp>
    <dsp:sp modelId="{31F5BA10-F9CD-2345-8BB8-8C6FE58E997B}">
      <dsp:nvSpPr>
        <dsp:cNvPr id="0" name=""/>
        <dsp:cNvSpPr/>
      </dsp:nvSpPr>
      <dsp:spPr>
        <a:xfrm>
          <a:off x="3749039" y="4145280"/>
          <a:ext cx="731520" cy="731520"/>
        </a:xfrm>
        <a:prstGeom prst="triangle">
          <a:avLst/>
        </a:prstGeom>
        <a:noFill/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33008-DCDC-2F44-9A1B-93AF2AA9CE4C}">
      <dsp:nvSpPr>
        <dsp:cNvPr id="0" name=""/>
        <dsp:cNvSpPr/>
      </dsp:nvSpPr>
      <dsp:spPr>
        <a:xfrm>
          <a:off x="1920240" y="3839016"/>
          <a:ext cx="4389120" cy="296509"/>
        </a:xfrm>
        <a:prstGeom prst="rect">
          <a:avLst/>
        </a:prstGeom>
        <a:noFill/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78AF8-734C-B24A-A142-334FD302AF0E}">
      <dsp:nvSpPr>
        <dsp:cNvPr id="0" name=""/>
        <dsp:cNvSpPr/>
      </dsp:nvSpPr>
      <dsp:spPr>
        <a:xfrm>
          <a:off x="1621947" y="0"/>
          <a:ext cx="2137764" cy="9753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V1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V principal</a:t>
          </a:r>
          <a:endParaRPr lang="fr-FR" sz="2300" kern="1200" dirty="0"/>
        </a:p>
      </dsp:txBody>
      <dsp:txXfrm>
        <a:off x="1650514" y="28567"/>
        <a:ext cx="2080630" cy="918226"/>
      </dsp:txXfrm>
    </dsp:sp>
    <dsp:sp modelId="{E5C168D8-E05C-2540-8815-2DDBAD5A0F0C}">
      <dsp:nvSpPr>
        <dsp:cNvPr id="0" name=""/>
        <dsp:cNvSpPr/>
      </dsp:nvSpPr>
      <dsp:spPr>
        <a:xfrm>
          <a:off x="3845878" y="0"/>
          <a:ext cx="2761774" cy="9753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V2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Converbe</a:t>
          </a:r>
          <a:endParaRPr lang="fr-FR" sz="2300" kern="1200" dirty="0"/>
        </a:p>
      </dsp:txBody>
      <dsp:txXfrm>
        <a:off x="3874445" y="28567"/>
        <a:ext cx="2704640" cy="918226"/>
      </dsp:txXfrm>
    </dsp:sp>
    <dsp:sp modelId="{31F5BA10-F9CD-2345-8BB8-8C6FE58E997B}">
      <dsp:nvSpPr>
        <dsp:cNvPr id="0" name=""/>
        <dsp:cNvSpPr/>
      </dsp:nvSpPr>
      <dsp:spPr>
        <a:xfrm>
          <a:off x="3749039" y="4145280"/>
          <a:ext cx="731520" cy="73152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33008-DCDC-2F44-9A1B-93AF2AA9CE4C}">
      <dsp:nvSpPr>
        <dsp:cNvPr id="0" name=""/>
        <dsp:cNvSpPr/>
      </dsp:nvSpPr>
      <dsp:spPr>
        <a:xfrm>
          <a:off x="1920240" y="3839016"/>
          <a:ext cx="4389120" cy="296509"/>
        </a:xfrm>
        <a:prstGeom prst="rect">
          <a:avLst/>
        </a:prstGeom>
        <a:noFill/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78AF8-734C-B24A-A142-334FD302AF0E}">
      <dsp:nvSpPr>
        <dsp:cNvPr id="0" name=""/>
        <dsp:cNvSpPr/>
      </dsp:nvSpPr>
      <dsp:spPr>
        <a:xfrm>
          <a:off x="1636865" y="0"/>
          <a:ext cx="2124971" cy="9695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V1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V principal</a:t>
          </a:r>
          <a:endParaRPr lang="fr-FR" sz="2300" kern="1200" dirty="0"/>
        </a:p>
      </dsp:txBody>
      <dsp:txXfrm>
        <a:off x="1665261" y="28396"/>
        <a:ext cx="2068179" cy="912731"/>
      </dsp:txXfrm>
    </dsp:sp>
    <dsp:sp modelId="{E5C168D8-E05C-2540-8815-2DDBAD5A0F0C}">
      <dsp:nvSpPr>
        <dsp:cNvPr id="0" name=""/>
        <dsp:cNvSpPr/>
      </dsp:nvSpPr>
      <dsp:spPr>
        <a:xfrm>
          <a:off x="3847487" y="0"/>
          <a:ext cx="2745247" cy="9695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762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V2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Converbe</a:t>
          </a:r>
          <a:endParaRPr lang="fr-FR" sz="2300" kern="1200" dirty="0"/>
        </a:p>
      </dsp:txBody>
      <dsp:txXfrm>
        <a:off x="3875883" y="28396"/>
        <a:ext cx="2688455" cy="912731"/>
      </dsp:txXfrm>
    </dsp:sp>
    <dsp:sp modelId="{31F5BA10-F9CD-2345-8BB8-8C6FE58E997B}">
      <dsp:nvSpPr>
        <dsp:cNvPr id="0" name=""/>
        <dsp:cNvSpPr/>
      </dsp:nvSpPr>
      <dsp:spPr>
        <a:xfrm>
          <a:off x="3751228" y="4120472"/>
          <a:ext cx="727142" cy="727142"/>
        </a:xfrm>
        <a:prstGeom prst="triangle">
          <a:avLst/>
        </a:prstGeom>
        <a:noFill/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33008-DCDC-2F44-9A1B-93AF2AA9CE4C}">
      <dsp:nvSpPr>
        <dsp:cNvPr id="0" name=""/>
        <dsp:cNvSpPr/>
      </dsp:nvSpPr>
      <dsp:spPr>
        <a:xfrm>
          <a:off x="1933373" y="3816042"/>
          <a:ext cx="4362853" cy="294734"/>
        </a:xfrm>
        <a:prstGeom prst="rect">
          <a:avLst/>
        </a:prstGeom>
        <a:noFill/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78AF8-734C-B24A-A142-334FD302AF0E}">
      <dsp:nvSpPr>
        <dsp:cNvPr id="0" name=""/>
        <dsp:cNvSpPr/>
      </dsp:nvSpPr>
      <dsp:spPr>
        <a:xfrm>
          <a:off x="1621947" y="0"/>
          <a:ext cx="2137764" cy="9753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762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V1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V auxiliaire</a:t>
          </a:r>
          <a:endParaRPr lang="fr-FR" sz="2300" kern="1200" dirty="0"/>
        </a:p>
      </dsp:txBody>
      <dsp:txXfrm>
        <a:off x="1650514" y="28567"/>
        <a:ext cx="2080630" cy="918226"/>
      </dsp:txXfrm>
    </dsp:sp>
    <dsp:sp modelId="{E5C168D8-E05C-2540-8815-2DDBAD5A0F0C}">
      <dsp:nvSpPr>
        <dsp:cNvPr id="0" name=""/>
        <dsp:cNvSpPr/>
      </dsp:nvSpPr>
      <dsp:spPr>
        <a:xfrm>
          <a:off x="3845878" y="0"/>
          <a:ext cx="2761774" cy="9753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V2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V principal</a:t>
          </a:r>
          <a:endParaRPr lang="fr-FR" sz="2300" kern="1200" dirty="0"/>
        </a:p>
      </dsp:txBody>
      <dsp:txXfrm>
        <a:off x="3874445" y="28567"/>
        <a:ext cx="2704640" cy="918226"/>
      </dsp:txXfrm>
    </dsp:sp>
    <dsp:sp modelId="{31F5BA10-F9CD-2345-8BB8-8C6FE58E997B}">
      <dsp:nvSpPr>
        <dsp:cNvPr id="0" name=""/>
        <dsp:cNvSpPr/>
      </dsp:nvSpPr>
      <dsp:spPr>
        <a:xfrm>
          <a:off x="3749039" y="4145280"/>
          <a:ext cx="731520" cy="731520"/>
        </a:xfrm>
        <a:prstGeom prst="triangle">
          <a:avLst/>
        </a:prstGeom>
        <a:noFill/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33008-DCDC-2F44-9A1B-93AF2AA9CE4C}">
      <dsp:nvSpPr>
        <dsp:cNvPr id="0" name=""/>
        <dsp:cNvSpPr/>
      </dsp:nvSpPr>
      <dsp:spPr>
        <a:xfrm>
          <a:off x="1920240" y="3839016"/>
          <a:ext cx="4389120" cy="296509"/>
        </a:xfrm>
        <a:prstGeom prst="rect">
          <a:avLst/>
        </a:prstGeom>
        <a:noFill/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0.18682</cdr:x>
      <cdr:y>0.12914</cdr:y>
    </cdr:to>
    <cdr:sp macro="" textlink="">
      <cdr:nvSpPr>
        <cdr:cNvPr id="2" name="Espace réservé du contenu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-449317" y="0"/>
          <a:ext cx="1497724" cy="777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 lnSpcReduction="10000"/>
        </a:bodyPr>
        <a:lstStyle xmlns:a="http://schemas.openxmlformats.org/drawingml/2006/main">
          <a:lvl1pPr marL="182880" indent="-182880" algn="l" defTabSz="914400" rtl="0" eaLnBrk="1" latinLnBrk="0" hangingPunct="1">
            <a:spcBef>
              <a:spcPct val="20000"/>
            </a:spcBef>
            <a:buClr>
              <a:schemeClr val="accent1"/>
            </a:buClr>
            <a:buSzPct val="85000"/>
            <a:buFont typeface="Arial" pitchFamily="34" charset="0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-182880" algn="l" defTabSz="914400" rtl="0" eaLnBrk="1" latinLnBrk="0" hangingPunct="1">
            <a:spcBef>
              <a:spcPct val="20000"/>
            </a:spcBef>
            <a:buClr>
              <a:schemeClr val="accent1"/>
            </a:buClr>
            <a:buSzPct val="85000"/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731520" indent="-182880" algn="l" defTabSz="914400" rtl="0" eaLnBrk="1" latinLnBrk="0" hangingPunct="1">
            <a:spcBef>
              <a:spcPct val="20000"/>
            </a:spcBef>
            <a:buClr>
              <a:schemeClr val="accent1"/>
            </a:buClr>
            <a:buSzPct val="90000"/>
            <a:buFont typeface="Arial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05840" indent="-182880" algn="l" defTabSz="914400" rtl="0" eaLnBrk="1" latinLnBrk="0" hangingPunct="1">
            <a:spcBef>
              <a:spcPct val="20000"/>
            </a:spcBef>
            <a:buClr>
              <a:schemeClr val="accent1"/>
            </a:buClr>
            <a:buFont typeface="Arial" pitchFamily="34" charset="0"/>
            <a:buChar char="•"/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188720" indent="-137160" algn="l" defTabSz="914400" rtl="0" eaLnBrk="1" latinLnBrk="0" hangingPunct="1">
            <a:spcBef>
              <a:spcPct val="20000"/>
            </a:spcBef>
            <a:buClr>
              <a:schemeClr val="accent1"/>
            </a:buClr>
            <a:buSzPct val="100000"/>
            <a:buFont typeface="Arial" pitchFamily="34" charset="0"/>
            <a:buChar char="•"/>
            <a:defRPr sz="1400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371600" indent="-182880" algn="l" defTabSz="914400" rtl="0" eaLnBrk="1" latinLnBrk="0" hangingPunct="1">
            <a:spcBef>
              <a:spcPct val="20000"/>
            </a:spcBef>
            <a:buClr>
              <a:schemeClr val="accent1"/>
            </a:buClr>
            <a:buFont typeface="Arial" pitchFamily="34" charset="0"/>
            <a:buChar char="•"/>
            <a:defRPr sz="13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554480" indent="-182880" algn="l" defTabSz="914400" rtl="0" eaLnBrk="1" latinLnBrk="0" hangingPunct="1">
            <a:spcBef>
              <a:spcPct val="20000"/>
            </a:spcBef>
            <a:buClr>
              <a:schemeClr val="accent1"/>
            </a:buClr>
            <a:buFont typeface="Arial" pitchFamily="34" charset="0"/>
            <a:buChar char="•"/>
            <a:defRPr sz="13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737360" indent="-182880" algn="l" defTabSz="914400" rtl="0" eaLnBrk="1" latinLnBrk="0" hangingPunct="1">
            <a:spcBef>
              <a:spcPct val="20000"/>
            </a:spcBef>
            <a:buClr>
              <a:schemeClr val="accent1"/>
            </a:buClr>
            <a:buFont typeface="Arial" pitchFamily="34" charset="0"/>
            <a:buChar char="•"/>
            <a:defRPr sz="13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1920240" indent="-182880" algn="l" defTabSz="914400" rtl="0" eaLnBrk="1" latinLnBrk="0" hangingPunct="1">
            <a:spcBef>
              <a:spcPct val="20000"/>
            </a:spcBef>
            <a:buClr>
              <a:schemeClr val="accent1"/>
            </a:buClr>
            <a:buFont typeface="Arial" pitchFamily="34" charset="0"/>
            <a:buChar char="•"/>
            <a:defRPr sz="13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buNone/>
          </a:pPr>
          <a:r>
            <a:rPr lang="fr-FR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ETRE </a:t>
          </a:r>
          <a:endParaRPr lang="fr-FR" sz="3200" b="1" i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C0ACF-2F2D-8A42-9EA2-29C93E4B9F85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90C9E-E145-0647-AF40-FF083A366F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41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28D-2B17-124E-BA55-060966DE38D4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550-8FD4-D24D-8F7F-CB020D841BA9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28D-2B17-124E-BA55-060966DE38D4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550-8FD4-D24D-8F7F-CB020D841B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28D-2B17-124E-BA55-060966DE38D4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550-8FD4-D24D-8F7F-CB020D841B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28D-2B17-124E-BA55-060966DE38D4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550-8FD4-D24D-8F7F-CB020D841B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28D-2B17-124E-BA55-060966DE38D4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550-8FD4-D24D-8F7F-CB020D841BA9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28D-2B17-124E-BA55-060966DE38D4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550-8FD4-D24D-8F7F-CB020D841B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28D-2B17-124E-BA55-060966DE38D4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550-8FD4-D24D-8F7F-CB020D841BA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28D-2B17-124E-BA55-060966DE38D4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550-8FD4-D24D-8F7F-CB020D841B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28D-2B17-124E-BA55-060966DE38D4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550-8FD4-D24D-8F7F-CB020D841B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28D-2B17-124E-BA55-060966DE38D4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550-8FD4-D24D-8F7F-CB020D841BA9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28D-2B17-124E-BA55-060966DE38D4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550-8FD4-D24D-8F7F-CB020D841B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98FC28D-2B17-124E-BA55-060966DE38D4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786550-8FD4-D24D-8F7F-CB020D841BA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1371600"/>
            <a:ext cx="8192105" cy="1927225"/>
          </a:xfrm>
        </p:spPr>
        <p:txBody>
          <a:bodyPr/>
          <a:lstStyle/>
          <a:p>
            <a:r>
              <a:rPr lang="fr-FR" sz="2400" b="1" dirty="0" err="1" smtClean="0"/>
              <a:t>Constructionnalisation</a:t>
            </a:r>
            <a:r>
              <a:rPr lang="fr-FR" sz="2400" b="1" dirty="0" smtClean="0"/>
              <a:t> et grammaticalisation</a:t>
            </a:r>
            <a:r>
              <a:rPr lang="fr-FR" sz="2400" b="1" dirty="0"/>
              <a:t> : </a:t>
            </a:r>
            <a:endParaRPr lang="fr-FR" sz="2000" cap="non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799" y="3505200"/>
            <a:ext cx="8083249" cy="2973028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Emergence </a:t>
            </a:r>
            <a:r>
              <a:rPr lang="fr-FR" sz="2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et déclin de la construction </a:t>
            </a:r>
            <a:r>
              <a:rPr lang="fr-FR" sz="26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AUX </a:t>
            </a:r>
            <a:r>
              <a:rPr lang="fr-FR" sz="2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+ </a:t>
            </a:r>
            <a:r>
              <a:rPr lang="fr-FR" sz="26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GERONDIF</a:t>
            </a:r>
            <a:r>
              <a:rPr lang="fr-FR" sz="2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Jasper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Vangaever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&amp; Anne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Carlier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Université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Lille/CNRS-UMR STL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SIDF, Neuchâtel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Janvier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6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Corpus </a:t>
            </a:r>
            <a:r>
              <a:rPr lang="nl-BE" err="1" smtClean="0"/>
              <a:t>espagnol</a:t>
            </a:r>
            <a:r>
              <a:rPr lang="nl-BE" smtClean="0"/>
              <a:t> / italien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Corpus del </a:t>
            </a:r>
            <a:r>
              <a:rPr lang="nl-BE" dirty="0" err="1" smtClean="0"/>
              <a:t>espanol</a:t>
            </a:r>
            <a:r>
              <a:rPr lang="nl-BE" dirty="0" smtClean="0"/>
              <a:t> (Mark Davies)</a:t>
            </a:r>
          </a:p>
          <a:p>
            <a:r>
              <a:rPr lang="en-US" dirty="0" smtClean="0"/>
              <a:t>CORIS/CODIS (Corpus </a:t>
            </a:r>
            <a:r>
              <a:rPr lang="en-US" dirty="0" err="1" smtClean="0"/>
              <a:t>d’italien</a:t>
            </a:r>
            <a:r>
              <a:rPr lang="en-US" dirty="0" smtClean="0"/>
              <a:t> </a:t>
            </a:r>
            <a:r>
              <a:rPr lang="en-US" dirty="0" err="1" smtClean="0"/>
              <a:t>écrit</a:t>
            </a:r>
            <a:r>
              <a:rPr lang="en-US" dirty="0" smtClean="0"/>
              <a:t>, </a:t>
            </a:r>
            <a:r>
              <a:rPr lang="en-US" dirty="0" err="1" smtClean="0"/>
              <a:t>Université</a:t>
            </a:r>
            <a:r>
              <a:rPr lang="en-US" dirty="0" smtClean="0"/>
              <a:t> de </a:t>
            </a:r>
            <a:r>
              <a:rPr lang="en-US" dirty="0" err="1" smtClean="0"/>
              <a:t>Bologne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Propriétés de V1</a:t>
            </a:r>
          </a:p>
          <a:p>
            <a:pPr lvl="1"/>
            <a:r>
              <a:rPr lang="fr-FR" dirty="0" smtClean="0"/>
              <a:t>Variation lexicale</a:t>
            </a:r>
          </a:p>
          <a:p>
            <a:pPr lvl="1"/>
            <a:r>
              <a:rPr lang="fr-FR" dirty="0" smtClean="0"/>
              <a:t>Structure argumentale </a:t>
            </a:r>
            <a:endParaRPr lang="fr-FR" dirty="0"/>
          </a:p>
          <a:p>
            <a:pPr lvl="1"/>
            <a:r>
              <a:rPr lang="fr-FR" dirty="0" smtClean="0"/>
              <a:t>Aspect grammatical</a:t>
            </a:r>
          </a:p>
          <a:p>
            <a:r>
              <a:rPr lang="fr-FR" dirty="0" smtClean="0"/>
              <a:t>Propriétés de V2</a:t>
            </a:r>
          </a:p>
          <a:p>
            <a:pPr lvl="1"/>
            <a:r>
              <a:rPr lang="fr-FR" dirty="0" smtClean="0"/>
              <a:t>Variation lexicale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spect lexical</a:t>
            </a:r>
          </a:p>
          <a:p>
            <a:r>
              <a:rPr lang="fr-FR" dirty="0" smtClean="0"/>
              <a:t>Propriétés syntaxiques de la construction V1-V2</a:t>
            </a:r>
          </a:p>
          <a:p>
            <a:pPr lvl="1"/>
            <a:r>
              <a:rPr lang="fr-FR" dirty="0" smtClean="0"/>
              <a:t>Ordre linéaire</a:t>
            </a:r>
          </a:p>
          <a:p>
            <a:pPr lvl="1"/>
            <a:r>
              <a:rPr lang="fr-FR" dirty="0" smtClean="0"/>
              <a:t>Contiguïté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osition du 2</a:t>
            </a:r>
            <a:r>
              <a:rPr lang="fr-FR" baseline="30000" dirty="0" smtClean="0"/>
              <a:t>e</a:t>
            </a:r>
            <a:r>
              <a:rPr lang="fr-FR" dirty="0" smtClean="0"/>
              <a:t> argument</a:t>
            </a:r>
          </a:p>
        </p:txBody>
      </p:sp>
    </p:spTree>
    <p:extLst>
      <p:ext uri="{BB962C8B-B14F-4D97-AF65-F5344CB8AC3E}">
        <p14:creationId xmlns:p14="http://schemas.microsoft.com/office/powerpoint/2010/main" val="9101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Propriétés de V1</a:t>
            </a:r>
          </a:p>
          <a:p>
            <a:pPr lvl="1"/>
            <a:r>
              <a:rPr lang="fr-FR" dirty="0" smtClean="0"/>
              <a:t>Variation lexicale</a:t>
            </a:r>
          </a:p>
          <a:p>
            <a:pPr lvl="1"/>
            <a:r>
              <a:rPr lang="fr-FR" dirty="0" smtClean="0"/>
              <a:t>Structure argumentale </a:t>
            </a:r>
            <a:endParaRPr lang="fr-FR" dirty="0"/>
          </a:p>
          <a:p>
            <a:pPr lvl="1"/>
            <a:r>
              <a:rPr lang="fr-FR" dirty="0"/>
              <a:t>A</a:t>
            </a:r>
            <a:r>
              <a:rPr lang="fr-FR" dirty="0" smtClean="0"/>
              <a:t>spect grammatical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Propriétés de V2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Variation lexicale</a:t>
            </a:r>
          </a:p>
          <a:p>
            <a:pPr lvl="1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spect lexical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Propriétés syntaxiques de la construction V1-V2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Ordre linéaire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Contiguïté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La position du 2</a:t>
            </a:r>
            <a:r>
              <a:rPr lang="fr-FR" baseline="30000" dirty="0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argument</a:t>
            </a:r>
          </a:p>
        </p:txBody>
      </p:sp>
    </p:spTree>
    <p:extLst>
      <p:ext uri="{BB962C8B-B14F-4D97-AF65-F5344CB8AC3E}">
        <p14:creationId xmlns:p14="http://schemas.microsoft.com/office/powerpoint/2010/main" val="36508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Propriétés de V1</a:t>
            </a:r>
            <a:r>
              <a:rPr lang="fr-FR" smtClean="0"/>
              <a:t>: variation lexicale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2979"/>
            <a:ext cx="8229600" cy="4876800"/>
          </a:xfrm>
        </p:spPr>
        <p:txBody>
          <a:bodyPr/>
          <a:lstStyle/>
          <a:p>
            <a:pPr marL="0" indent="0">
              <a:lnSpc>
                <a:spcPts val="1100"/>
              </a:lnSpc>
              <a:buNone/>
            </a:pPr>
            <a:endParaRPr lang="fr-FR" dirty="0" smtClean="0"/>
          </a:p>
          <a:p>
            <a:pPr marL="0" indent="0">
              <a:lnSpc>
                <a:spcPts val="1100"/>
              </a:lnSpc>
              <a:buNone/>
            </a:pPr>
            <a:endParaRPr lang="fr-FR" dirty="0" smtClean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789876"/>
              </p:ext>
            </p:extLst>
          </p:nvPr>
        </p:nvGraphicFramePr>
        <p:xfrm>
          <a:off x="122831" y="1502978"/>
          <a:ext cx="8843748" cy="5355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88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67" y="533400"/>
            <a:ext cx="8746712" cy="9906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Structure </a:t>
            </a:r>
            <a:r>
              <a:rPr lang="fr-FR" sz="3600" dirty="0" err="1" smtClean="0"/>
              <a:t>argumentale</a:t>
            </a:r>
            <a:r>
              <a:rPr lang="fr-FR" sz="3600" dirty="0" smtClean="0"/>
              <a:t> de V1: le sujet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fr-FR" sz="2000" b="1" i="1" dirty="0" smtClean="0">
                <a:solidFill>
                  <a:srgbClr val="FF0000"/>
                </a:solidFill>
              </a:rPr>
              <a:t>ALLER, VENIR</a:t>
            </a:r>
          </a:p>
          <a:p>
            <a:pPr marL="0" indent="0">
              <a:lnSpc>
                <a:spcPts val="900"/>
              </a:lnSpc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                                          </a:t>
            </a:r>
            <a:endParaRPr lang="fr-FR" sz="8000" dirty="0" smtClean="0"/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		</a:t>
            </a:r>
            <a:endParaRPr lang="fr-FR" dirty="0" smtClean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024399"/>
              </p:ext>
            </p:extLst>
          </p:nvPr>
        </p:nvGraphicFramePr>
        <p:xfrm>
          <a:off x="218364" y="2221173"/>
          <a:ext cx="8816216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75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717" y="533400"/>
            <a:ext cx="8789158" cy="990600"/>
          </a:xfrm>
        </p:spPr>
        <p:txBody>
          <a:bodyPr>
            <a:normAutofit/>
          </a:bodyPr>
          <a:lstStyle/>
          <a:p>
            <a:r>
              <a:rPr lang="fr-FR" dirty="0"/>
              <a:t>Structure </a:t>
            </a:r>
            <a:r>
              <a:rPr lang="fr-FR" dirty="0" err="1"/>
              <a:t>argumentale</a:t>
            </a:r>
            <a:r>
              <a:rPr lang="fr-FR" dirty="0"/>
              <a:t> de V1: le sujet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7730"/>
            <a:ext cx="8229600" cy="4839269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Sujet inanimé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/>
          </a:p>
          <a:p>
            <a:pPr marL="627063" indent="-627063">
              <a:buNone/>
            </a:pPr>
            <a:r>
              <a:rPr lang="fr-FR" dirty="0" smtClean="0"/>
              <a:t>(3) 	</a:t>
            </a:r>
            <a:r>
              <a:rPr lang="fr-FR" b="1" i="1" dirty="0" smtClean="0">
                <a:solidFill>
                  <a:srgbClr val="FF0000"/>
                </a:solidFill>
              </a:rPr>
              <a:t>Li </a:t>
            </a:r>
            <a:r>
              <a:rPr lang="fr-FR" b="1" i="1" dirty="0" err="1" smtClean="0">
                <a:solidFill>
                  <a:srgbClr val="FF0000"/>
                </a:solidFill>
              </a:rPr>
              <a:t>jurn</a:t>
            </a:r>
            <a:r>
              <a:rPr lang="fr-FR" b="1" i="1" dirty="0" smtClean="0">
                <a:solidFill>
                  <a:srgbClr val="FF0000"/>
                </a:solidFill>
              </a:rPr>
              <a:t> </a:t>
            </a:r>
            <a:r>
              <a:rPr lang="fr-FR" b="1" i="1" dirty="0" err="1" smtClean="0"/>
              <a:t>vunt</a:t>
            </a:r>
            <a:r>
              <a:rPr lang="fr-FR" b="1" i="1" dirty="0" smtClean="0"/>
              <a:t> </a:t>
            </a:r>
            <a:r>
              <a:rPr lang="fr-FR" b="1" i="1" dirty="0" err="1" smtClean="0"/>
              <a:t>aluignant</a:t>
            </a:r>
            <a:r>
              <a:rPr lang="fr-FR" b="1" i="1" dirty="0" smtClean="0"/>
              <a:t> </a:t>
            </a:r>
            <a:r>
              <a:rPr lang="fr-FR" i="1" dirty="0" smtClean="0"/>
              <a:t>E </a:t>
            </a:r>
            <a:r>
              <a:rPr lang="fr-FR" b="1" i="1" dirty="0" smtClean="0">
                <a:solidFill>
                  <a:srgbClr val="FF0000"/>
                </a:solidFill>
              </a:rPr>
              <a:t>les </a:t>
            </a:r>
            <a:r>
              <a:rPr lang="fr-FR" b="1" i="1" dirty="0" err="1" smtClean="0">
                <a:solidFill>
                  <a:srgbClr val="FF0000"/>
                </a:solidFill>
              </a:rPr>
              <a:t>nuiz</a:t>
            </a:r>
            <a:r>
              <a:rPr lang="fr-FR" b="1" i="1" dirty="0" smtClean="0">
                <a:solidFill>
                  <a:srgbClr val="FF0000"/>
                </a:solidFill>
              </a:rPr>
              <a:t> </a:t>
            </a:r>
            <a:r>
              <a:rPr lang="fr-FR" b="1" i="1" dirty="0" err="1" smtClean="0"/>
              <a:t>acurzant</a:t>
            </a:r>
            <a:r>
              <a:rPr lang="fr-FR" sz="2000" b="1" i="1" dirty="0" smtClean="0"/>
              <a:t> </a:t>
            </a:r>
            <a:br>
              <a:rPr lang="fr-FR" sz="2000" b="1" i="1" dirty="0" smtClean="0"/>
            </a:br>
            <a:r>
              <a:rPr lang="fr-FR" sz="2000" dirty="0" smtClean="0"/>
              <a:t>‘les jours se rallongent et les nuits raccourcissent’</a:t>
            </a:r>
            <a:br>
              <a:rPr lang="fr-FR" sz="2000" dirty="0" smtClean="0"/>
            </a:br>
            <a:r>
              <a:rPr lang="fr-FR" sz="2000" dirty="0" smtClean="0"/>
              <a:t>(</a:t>
            </a:r>
            <a:r>
              <a:rPr lang="fr-FR" sz="2000" dirty="0"/>
              <a:t>Ph. de </a:t>
            </a:r>
            <a:r>
              <a:rPr lang="fr-FR" sz="2000" dirty="0" err="1"/>
              <a:t>Thaon</a:t>
            </a:r>
            <a:r>
              <a:rPr lang="fr-FR" sz="2000" dirty="0"/>
              <a:t>, </a:t>
            </a:r>
            <a:r>
              <a:rPr lang="fr-FR" sz="2000" i="1" dirty="0" smtClean="0"/>
              <a:t>Comput</a:t>
            </a:r>
            <a:r>
              <a:rPr lang="fr-FR" sz="2000" dirty="0"/>
              <a:t>, 12</a:t>
            </a:r>
            <a:r>
              <a:rPr lang="fr-FR" sz="2000" baseline="30000" dirty="0"/>
              <a:t>e</a:t>
            </a:r>
            <a:r>
              <a:rPr lang="fr-FR" sz="2000" dirty="0"/>
              <a:t> s.)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                  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1803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8935"/>
            <a:ext cx="8229600" cy="990600"/>
          </a:xfrm>
        </p:spPr>
        <p:txBody>
          <a:bodyPr>
            <a:noAutofit/>
          </a:bodyPr>
          <a:lstStyle/>
          <a:p>
            <a:r>
              <a:rPr lang="fr-FR" sz="2800" dirty="0"/>
              <a:t>Structure </a:t>
            </a:r>
            <a:r>
              <a:rPr lang="fr-FR" sz="2800" dirty="0" err="1"/>
              <a:t>argumentale</a:t>
            </a:r>
            <a:r>
              <a:rPr lang="fr-FR" sz="2800" dirty="0"/>
              <a:t> de </a:t>
            </a:r>
            <a:r>
              <a:rPr lang="fr-FR" sz="2800" dirty="0" smtClean="0"/>
              <a:t>V1: les compléments locatifs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03131"/>
            <a:ext cx="8229600" cy="5234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	</a:t>
            </a:r>
            <a:endParaRPr lang="fr-FR" dirty="0" smtClean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608876"/>
              </p:ext>
            </p:extLst>
          </p:nvPr>
        </p:nvGraphicFramePr>
        <p:xfrm>
          <a:off x="122831" y="2306471"/>
          <a:ext cx="9021170" cy="472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856096"/>
            <a:ext cx="8229600" cy="462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000" b="1" i="1" dirty="0" smtClean="0">
                <a:solidFill>
                  <a:srgbClr val="FF0000"/>
                </a:solidFill>
              </a:rPr>
              <a:t>ETRE, ALLER, VENIR</a:t>
            </a:r>
          </a:p>
          <a:p>
            <a:pPr marL="0" indent="0">
              <a:lnSpc>
                <a:spcPts val="900"/>
              </a:lnSpc>
              <a:buFont typeface="Arial" pitchFamily="34" charset="0"/>
              <a:buNone/>
            </a:pPr>
            <a:r>
              <a:rPr lang="fr-FR" sz="2000" dirty="0" smtClean="0"/>
              <a:t>                                                </a:t>
            </a:r>
            <a:endParaRPr lang="fr-FR" sz="8000" dirty="0" smtClean="0"/>
          </a:p>
          <a:p>
            <a:pPr marL="0" indent="0">
              <a:buFont typeface="Arial" pitchFamily="34" charset="0"/>
              <a:buNone/>
            </a:pPr>
            <a:r>
              <a:rPr lang="fr-FR" sz="2000" dirty="0" smtClean="0"/>
              <a:t>			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6290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5310" y="683526"/>
            <a:ext cx="8371490" cy="990600"/>
          </a:xfrm>
        </p:spPr>
        <p:txBody>
          <a:bodyPr>
            <a:noAutofit/>
          </a:bodyPr>
          <a:lstStyle/>
          <a:p>
            <a:r>
              <a:rPr lang="fr-FR" sz="2800" dirty="0"/>
              <a:t>Structure </a:t>
            </a:r>
            <a:r>
              <a:rPr lang="fr-FR" sz="2800" dirty="0" err="1"/>
              <a:t>argumentale</a:t>
            </a:r>
            <a:r>
              <a:rPr lang="fr-FR" sz="2800" dirty="0"/>
              <a:t> de V1: les compléments locatifs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5310" y="1674125"/>
            <a:ext cx="8371490" cy="49631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Double analyse</a:t>
            </a:r>
          </a:p>
          <a:p>
            <a:pPr marL="0" indent="0"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/>
              <a:t>(4) </a:t>
            </a:r>
            <a:r>
              <a:rPr lang="fr-FR" i="1" dirty="0"/>
              <a:t>Li </a:t>
            </a:r>
            <a:r>
              <a:rPr lang="fr-FR" i="1" dirty="0" err="1"/>
              <a:t>oisel</a:t>
            </a:r>
            <a:r>
              <a:rPr lang="fr-FR" i="1" dirty="0"/>
              <a:t> qui </a:t>
            </a:r>
            <a:r>
              <a:rPr lang="fr-FR" i="1" dirty="0" err="1"/>
              <a:t>sunt</a:t>
            </a:r>
            <a:r>
              <a:rPr lang="fr-FR" i="1" dirty="0"/>
              <a:t> </a:t>
            </a:r>
            <a:r>
              <a:rPr lang="fr-FR" i="1" dirty="0" err="1"/>
              <a:t>legier</a:t>
            </a:r>
            <a:r>
              <a:rPr lang="fr-FR" i="1" dirty="0"/>
              <a:t>, qui </a:t>
            </a:r>
            <a:r>
              <a:rPr lang="fr-FR" b="1" i="1" dirty="0">
                <a:solidFill>
                  <a:srgbClr val="FF0000"/>
                </a:solidFill>
              </a:rPr>
              <a:t>ça et la </a:t>
            </a:r>
            <a:r>
              <a:rPr lang="fr-FR" b="1" i="1" dirty="0" err="1" smtClean="0"/>
              <a:t>vunt</a:t>
            </a:r>
            <a:r>
              <a:rPr lang="fr-FR" b="1" i="1" dirty="0"/>
              <a:t> voletant </a:t>
            </a:r>
            <a:endParaRPr lang="fr-FR" b="1" i="1" dirty="0" smtClean="0"/>
          </a:p>
          <a:p>
            <a:pPr marL="0" indent="0">
              <a:buNone/>
            </a:pPr>
            <a:r>
              <a:rPr lang="fr-FR" sz="1800" i="1" dirty="0"/>
              <a:t> </a:t>
            </a:r>
            <a:r>
              <a:rPr lang="fr-FR" sz="1800" i="1" dirty="0" smtClean="0"/>
              <a:t>      </a:t>
            </a:r>
            <a:r>
              <a:rPr lang="fr-FR" sz="1800" dirty="0" smtClean="0"/>
              <a:t>(</a:t>
            </a:r>
            <a:r>
              <a:rPr lang="fr-FR" sz="1800" dirty="0"/>
              <a:t>Commentaire en prose sur les psaumes </a:t>
            </a:r>
            <a:r>
              <a:rPr lang="fr-FR" sz="1800" dirty="0" smtClean="0"/>
              <a:t>I-XXXV, 12</a:t>
            </a:r>
            <a:r>
              <a:rPr lang="fr-FR" sz="1800" baseline="30000" dirty="0" smtClean="0"/>
              <a:t>e</a:t>
            </a:r>
            <a:r>
              <a:rPr lang="fr-FR" sz="1800" dirty="0" smtClean="0"/>
              <a:t> s.) </a:t>
            </a:r>
          </a:p>
          <a:p>
            <a:pPr marL="0" indent="0">
              <a:buNone/>
            </a:pPr>
            <a:r>
              <a:rPr lang="fr-FR" sz="2000" dirty="0" smtClean="0"/>
              <a:t>       ‘les </a:t>
            </a:r>
            <a:r>
              <a:rPr lang="fr-FR" sz="2000" dirty="0"/>
              <a:t>oiseaux qui sont légers et qui volent çà et </a:t>
            </a:r>
            <a:r>
              <a:rPr lang="fr-FR" sz="2000" dirty="0" smtClean="0"/>
              <a:t>là’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                                               vs.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	</a:t>
            </a:r>
            <a:endParaRPr lang="fr-FR" sz="2800" dirty="0" smtClean="0"/>
          </a:p>
        </p:txBody>
      </p:sp>
      <p:graphicFrame>
        <p:nvGraphicFramePr>
          <p:cNvPr id="5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966788"/>
              </p:ext>
            </p:extLst>
          </p:nvPr>
        </p:nvGraphicFramePr>
        <p:xfrm>
          <a:off x="315310" y="44196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43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194" y="533400"/>
            <a:ext cx="8345606" cy="990600"/>
          </a:xfrm>
        </p:spPr>
        <p:txBody>
          <a:bodyPr>
            <a:normAutofit/>
          </a:bodyPr>
          <a:lstStyle/>
          <a:p>
            <a:r>
              <a:rPr lang="fr-FR" dirty="0" smtClean="0"/>
              <a:t>Propriétés de V1: </a:t>
            </a:r>
            <a:r>
              <a:rPr lang="fr-FR" smtClean="0"/>
              <a:t>aspect grammatical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marL="0" indent="0">
              <a:buNone/>
            </a:pPr>
            <a:endParaRPr lang="fr-FR" sz="1100" dirty="0" smtClean="0"/>
          </a:p>
          <a:p>
            <a:pPr marL="0" indent="0">
              <a:buNone/>
            </a:pPr>
            <a:r>
              <a:rPr lang="fr-FR" sz="2000" dirty="0" smtClean="0"/>
              <a:t>                                               </a:t>
            </a:r>
            <a:endParaRPr lang="fr-FR" sz="20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41194" y="15240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b="1" dirty="0" smtClean="0">
                <a:solidFill>
                  <a:srgbClr val="FF0000"/>
                </a:solidFill>
              </a:rPr>
              <a:t>(XIIe s.)</a:t>
            </a:r>
          </a:p>
          <a:p>
            <a:pPr marL="0" indent="0">
              <a:lnSpc>
                <a:spcPts val="900"/>
              </a:lnSpc>
              <a:buFont typeface="Arial" pitchFamily="34" charset="0"/>
              <a:buNone/>
            </a:pPr>
            <a:r>
              <a:rPr lang="fr-FR" sz="2000" dirty="0" smtClean="0"/>
              <a:t>                                                </a:t>
            </a:r>
            <a:endParaRPr lang="fr-FR" sz="8000" dirty="0" smtClean="0"/>
          </a:p>
          <a:p>
            <a:pPr marL="0" indent="0">
              <a:buFont typeface="Arial" pitchFamily="34" charset="0"/>
              <a:buNone/>
            </a:pPr>
            <a:r>
              <a:rPr lang="fr-FR" sz="2000" dirty="0" smtClean="0"/>
              <a:t>			</a:t>
            </a:r>
            <a:endParaRPr lang="fr-FR" dirty="0" smtClean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935684"/>
              </p:ext>
            </p:extLst>
          </p:nvPr>
        </p:nvGraphicFramePr>
        <p:xfrm>
          <a:off x="204716" y="2137474"/>
          <a:ext cx="8598090" cy="443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792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Propriétés de V1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Variation lexicale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Structure argumentale 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spect grammatical</a:t>
            </a:r>
          </a:p>
          <a:p>
            <a:r>
              <a:rPr lang="fr-FR" dirty="0" smtClean="0"/>
              <a:t>Propriétés de V2</a:t>
            </a:r>
          </a:p>
          <a:p>
            <a:pPr lvl="1"/>
            <a:r>
              <a:rPr lang="fr-FR" dirty="0" smtClean="0"/>
              <a:t>Variation lexicale</a:t>
            </a:r>
          </a:p>
          <a:p>
            <a:pPr lvl="1"/>
            <a:r>
              <a:rPr lang="fr-FR" dirty="0" smtClean="0"/>
              <a:t>Aspect lexical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Propriétés de la construction V1-V2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Ordre linéaire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Contiguïté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La position du 2</a:t>
            </a:r>
            <a:r>
              <a:rPr lang="fr-FR" baseline="30000" dirty="0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argument</a:t>
            </a:r>
          </a:p>
        </p:txBody>
      </p:sp>
    </p:spTree>
    <p:extLst>
      <p:ext uri="{BB962C8B-B14F-4D97-AF65-F5344CB8AC3E}">
        <p14:creationId xmlns:p14="http://schemas.microsoft.com/office/powerpoint/2010/main" val="3504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609493"/>
              </p:ext>
            </p:extLst>
          </p:nvPr>
        </p:nvGraphicFramePr>
        <p:xfrm>
          <a:off x="457200" y="40386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556561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71064"/>
              </p:ext>
            </p:extLst>
          </p:nvPr>
        </p:nvGraphicFramePr>
        <p:xfrm>
          <a:off x="457200" y="2804886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processus d’</a:t>
            </a:r>
            <a:r>
              <a:rPr lang="fr-FR" dirty="0" err="1" smtClean="0"/>
              <a:t>auxiliarisation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7200" y="1626383"/>
            <a:ext cx="145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Morphologie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64460" y="2782668"/>
            <a:ext cx="101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Syntaxe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607911" y="3834190"/>
            <a:ext cx="132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tx2"/>
                </a:solidFill>
              </a:rPr>
              <a:t>Réanalyse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1" name="Flèche courbée vers la gauche 10"/>
          <p:cNvSpPr/>
          <p:nvPr/>
        </p:nvSpPr>
        <p:spPr>
          <a:xfrm>
            <a:off x="7099905" y="3362476"/>
            <a:ext cx="399143" cy="1124857"/>
          </a:xfrm>
          <a:prstGeom prst="curved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/>
          </p:nvPr>
        </p:nvGraphicFramePr>
        <p:xfrm>
          <a:off x="286603" y="630620"/>
          <a:ext cx="8179480" cy="6227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93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>
            <a:graphicFrameLocks/>
          </p:cNvGraphicFramePr>
          <p:nvPr>
            <p:extLst/>
          </p:nvPr>
        </p:nvGraphicFramePr>
        <p:xfrm>
          <a:off x="-283779" y="467711"/>
          <a:ext cx="9427779" cy="6533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contenu 2"/>
          <p:cNvSpPr>
            <a:spLocks noGrp="1"/>
          </p:cNvSpPr>
          <p:nvPr/>
        </p:nvSpPr>
        <p:spPr>
          <a:xfrm>
            <a:off x="165538" y="478025"/>
            <a:ext cx="1497724" cy="777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rgbClr val="FF0000"/>
                </a:solidFill>
              </a:rPr>
              <a:t>ALLER</a:t>
            </a:r>
            <a:endParaRPr lang="fr-FR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/>
          <p:cNvGraphicFramePr>
            <a:graphicFrameLocks/>
          </p:cNvGraphicFramePr>
          <p:nvPr>
            <p:extLst/>
          </p:nvPr>
        </p:nvGraphicFramePr>
        <p:xfrm>
          <a:off x="1" y="520262"/>
          <a:ext cx="8844454" cy="633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contenu 2"/>
          <p:cNvSpPr>
            <a:spLocks noGrp="1"/>
          </p:cNvSpPr>
          <p:nvPr/>
        </p:nvSpPr>
        <p:spPr>
          <a:xfrm>
            <a:off x="165538" y="478025"/>
            <a:ext cx="1497724" cy="777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rgbClr val="FF0000"/>
                </a:solidFill>
              </a:rPr>
              <a:t>VENIR</a:t>
            </a:r>
            <a:endParaRPr lang="fr-FR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Propriétés de V2: </a:t>
            </a:r>
            <a:r>
              <a:rPr lang="fr-FR" smtClean="0"/>
              <a:t>aspect lexical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513425"/>
              </p:ext>
            </p:extLst>
          </p:nvPr>
        </p:nvGraphicFramePr>
        <p:xfrm>
          <a:off x="136477" y="1600200"/>
          <a:ext cx="8843749" cy="504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69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Propriétés de V1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Variation lexicale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Structure argumentale 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spect grammatical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Propriétés de V2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Variation lexicale</a:t>
            </a:r>
          </a:p>
          <a:p>
            <a:pPr lvl="1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spect lexical</a:t>
            </a:r>
          </a:p>
          <a:p>
            <a:r>
              <a:rPr lang="fr-FR" dirty="0" smtClean="0"/>
              <a:t>Propriétés de la construction V1-V2</a:t>
            </a:r>
          </a:p>
          <a:p>
            <a:pPr lvl="1"/>
            <a:r>
              <a:rPr lang="fr-FR" dirty="0" smtClean="0"/>
              <a:t>Ordre linéaire</a:t>
            </a:r>
          </a:p>
          <a:p>
            <a:pPr lvl="1"/>
            <a:r>
              <a:rPr lang="fr-FR" dirty="0" smtClean="0"/>
              <a:t>Contiguïté</a:t>
            </a:r>
          </a:p>
          <a:p>
            <a:pPr lvl="1"/>
            <a:r>
              <a:rPr lang="fr-FR" dirty="0" smtClean="0"/>
              <a:t>La position du 2</a:t>
            </a:r>
            <a:r>
              <a:rPr lang="fr-FR" baseline="30000" dirty="0" smtClean="0"/>
              <a:t>e</a:t>
            </a:r>
            <a:r>
              <a:rPr lang="fr-FR" dirty="0" smtClean="0"/>
              <a:t> argument</a:t>
            </a:r>
          </a:p>
        </p:txBody>
      </p:sp>
    </p:spTree>
    <p:extLst>
      <p:ext uri="{BB962C8B-B14F-4D97-AF65-F5344CB8AC3E}">
        <p14:creationId xmlns:p14="http://schemas.microsoft.com/office/powerpoint/2010/main" val="29255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Propriétés </a:t>
            </a:r>
            <a:r>
              <a:rPr lang="fr-FR" dirty="0" err="1" smtClean="0"/>
              <a:t>syntax</a:t>
            </a:r>
            <a:r>
              <a:rPr lang="fr-FR" dirty="0" smtClean="0"/>
              <a:t>.: ordre V1 - V2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919249"/>
              </p:ext>
            </p:extLst>
          </p:nvPr>
        </p:nvGraphicFramePr>
        <p:xfrm>
          <a:off x="296839" y="2127912"/>
          <a:ext cx="8550322" cy="473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524000"/>
            <a:ext cx="8229600" cy="507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b="1" dirty="0" smtClean="0">
                <a:solidFill>
                  <a:srgbClr val="FF0000"/>
                </a:solidFill>
              </a:rPr>
              <a:t>(Pas d’influence de la versification)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72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fr-FR" dirty="0"/>
              <a:t>Propriétés </a:t>
            </a:r>
            <a:r>
              <a:rPr lang="fr-FR" dirty="0" err="1"/>
              <a:t>syntax</a:t>
            </a:r>
            <a:r>
              <a:rPr lang="fr-FR" dirty="0"/>
              <a:t>.: </a:t>
            </a:r>
            <a:r>
              <a:rPr lang="fr-FR" dirty="0" smtClean="0"/>
              <a:t>contiguïté entre </a:t>
            </a:r>
            <a:r>
              <a:rPr lang="fr-FR" dirty="0"/>
              <a:t>V1 et V2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239550"/>
              </p:ext>
            </p:extLst>
          </p:nvPr>
        </p:nvGraphicFramePr>
        <p:xfrm>
          <a:off x="457200" y="1600200"/>
          <a:ext cx="8229600" cy="501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316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602133" cy="990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Propriétés </a:t>
            </a:r>
            <a:r>
              <a:rPr lang="fr-FR" dirty="0" err="1"/>
              <a:t>syntax</a:t>
            </a:r>
            <a:r>
              <a:rPr lang="fr-FR" dirty="0"/>
              <a:t>.: contiguïté entre V1 et V2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Discontinuité</a:t>
            </a:r>
          </a:p>
          <a:p>
            <a:pPr marL="0" indent="0">
              <a:buNone/>
            </a:pPr>
            <a:endParaRPr lang="fr-FR" dirty="0"/>
          </a:p>
          <a:p>
            <a:pPr marL="0" lvl="0" indent="0">
              <a:buNone/>
            </a:pPr>
            <a:r>
              <a:rPr lang="fr-FR" dirty="0" smtClean="0"/>
              <a:t>(5) </a:t>
            </a:r>
            <a:r>
              <a:rPr lang="fr-FR" i="1" dirty="0"/>
              <a:t>Forment </a:t>
            </a:r>
            <a:r>
              <a:rPr lang="fr-FR" b="1" i="1" dirty="0" err="1"/>
              <a:t>alot</a:t>
            </a:r>
            <a:r>
              <a:rPr lang="fr-FR" i="1" dirty="0"/>
              <a:t> </a:t>
            </a:r>
            <a:r>
              <a:rPr lang="fr-FR" b="1" i="1" dirty="0" err="1">
                <a:solidFill>
                  <a:srgbClr val="FF0000"/>
                </a:solidFill>
              </a:rPr>
              <a:t>Romeins</a:t>
            </a:r>
            <a:r>
              <a:rPr lang="fr-FR" i="1" dirty="0">
                <a:solidFill>
                  <a:srgbClr val="FF0000"/>
                </a:solidFill>
              </a:rPr>
              <a:t> </a:t>
            </a:r>
            <a:r>
              <a:rPr lang="fr-FR" b="1" i="1" dirty="0" err="1"/>
              <a:t>cerchant</a:t>
            </a:r>
            <a:r>
              <a:rPr lang="fr-FR" dirty="0"/>
              <a:t> </a:t>
            </a:r>
            <a:r>
              <a:rPr lang="fr-FR" sz="1800" dirty="0"/>
              <a:t>(Wace, </a:t>
            </a:r>
            <a:r>
              <a:rPr lang="fr-FR" sz="1800" i="1" dirty="0"/>
              <a:t>Brut</a:t>
            </a:r>
            <a:r>
              <a:rPr lang="fr-FR" sz="1800" dirty="0"/>
              <a:t>, 12</a:t>
            </a:r>
            <a:r>
              <a:rPr lang="fr-FR" sz="1800" baseline="30000" dirty="0"/>
              <a:t>e</a:t>
            </a:r>
            <a:r>
              <a:rPr lang="fr-FR" sz="1800" dirty="0"/>
              <a:t> s.)</a:t>
            </a:r>
          </a:p>
          <a:p>
            <a:pPr marL="0" indent="0">
              <a:buNone/>
            </a:pPr>
            <a:r>
              <a:rPr lang="fr-FR" dirty="0"/>
              <a:t>     </a:t>
            </a:r>
            <a:r>
              <a:rPr lang="fr-FR" dirty="0" smtClean="0"/>
              <a:t> </a:t>
            </a:r>
            <a:r>
              <a:rPr lang="fr-FR" sz="2000" dirty="0"/>
              <a:t>‘Il cherchait les Romains avec ardeur</a:t>
            </a:r>
            <a:r>
              <a:rPr lang="fr-FR" dirty="0"/>
              <a:t>’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71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34" y="507242"/>
            <a:ext cx="8952931" cy="990600"/>
          </a:xfrm>
        </p:spPr>
        <p:txBody>
          <a:bodyPr>
            <a:noAutofit/>
          </a:bodyPr>
          <a:lstStyle/>
          <a:p>
            <a:r>
              <a:rPr lang="fr-FR" sz="3600" dirty="0"/>
              <a:t>Propriétés </a:t>
            </a:r>
            <a:r>
              <a:rPr lang="fr-FR" sz="3600" dirty="0" err="1"/>
              <a:t>syntax</a:t>
            </a:r>
            <a:r>
              <a:rPr lang="fr-FR" sz="3600" dirty="0"/>
              <a:t>.: </a:t>
            </a:r>
            <a:r>
              <a:rPr lang="fr-FR" sz="3600" dirty="0" smtClean="0"/>
              <a:t>position de l’objet pronominal </a:t>
            </a:r>
            <a:r>
              <a:rPr lang="fr-FR" sz="3400" dirty="0" smtClean="0"/>
              <a:t>de V2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XIIe s. (pas d’influence de la versification)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364902"/>
              </p:ext>
            </p:extLst>
          </p:nvPr>
        </p:nvGraphicFramePr>
        <p:xfrm>
          <a:off x="95534" y="2347415"/>
          <a:ext cx="8720920" cy="431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1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Propriétés </a:t>
            </a:r>
            <a:r>
              <a:rPr lang="fr-FR" dirty="0" err="1"/>
              <a:t>syntax</a:t>
            </a:r>
            <a:r>
              <a:rPr lang="fr-FR" dirty="0"/>
              <a:t>.: position de l’objet pronominal de V2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XIIe s. : influence de l’ordre linéaire entre V1 et V2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832390"/>
              </p:ext>
            </p:extLst>
          </p:nvPr>
        </p:nvGraphicFramePr>
        <p:xfrm>
          <a:off x="136478" y="2330354"/>
          <a:ext cx="8789158" cy="435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01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304633"/>
              </p:ext>
            </p:extLst>
          </p:nvPr>
        </p:nvGraphicFramePr>
        <p:xfrm>
          <a:off x="485422" y="1647778"/>
          <a:ext cx="8229600" cy="4847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construction-source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3231931"/>
            <a:ext cx="8541657" cy="361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dirty="0" smtClean="0"/>
              <a:t>(</a:t>
            </a:r>
            <a:r>
              <a:rPr lang="fr-FR" dirty="0"/>
              <a:t>1</a:t>
            </a:r>
            <a:r>
              <a:rPr lang="fr-FR" dirty="0" smtClean="0"/>
              <a:t>) </a:t>
            </a:r>
            <a:r>
              <a:rPr lang="fr-FR" i="1" dirty="0" smtClean="0"/>
              <a:t>(...) </a:t>
            </a:r>
            <a:r>
              <a:rPr lang="fr-FR" i="1" dirty="0" err="1" smtClean="0"/>
              <a:t>Tristran</a:t>
            </a:r>
            <a:r>
              <a:rPr lang="fr-FR" i="1" dirty="0" smtClean="0"/>
              <a:t> l'</a:t>
            </a:r>
            <a:r>
              <a:rPr lang="fr-FR" b="1" i="1" dirty="0" smtClean="0"/>
              <a:t>a</a:t>
            </a:r>
            <a:r>
              <a:rPr lang="fr-FR" i="1" dirty="0" smtClean="0"/>
              <a:t> </a:t>
            </a:r>
            <a:r>
              <a:rPr lang="fr-FR" b="1" i="1" dirty="0" err="1" smtClean="0">
                <a:solidFill>
                  <a:schemeClr val="tx2"/>
                </a:solidFill>
              </a:rPr>
              <a:t>plorant</a:t>
            </a:r>
            <a:r>
              <a:rPr lang="fr-FR" i="1" dirty="0" smtClean="0"/>
              <a:t> </a:t>
            </a:r>
            <a:r>
              <a:rPr lang="fr-FR" b="1" i="1" dirty="0" err="1"/>
              <a:t>salüee</a:t>
            </a:r>
            <a:r>
              <a:rPr lang="fr-FR" i="1" dirty="0" smtClean="0"/>
              <a:t>. </a:t>
            </a:r>
            <a:r>
              <a:rPr lang="fr-FR" sz="1800" dirty="0" smtClean="0"/>
              <a:t>(Béroul, </a:t>
            </a:r>
            <a:r>
              <a:rPr lang="fr-FR" sz="1800" i="1" dirty="0" smtClean="0"/>
              <a:t>Tristan</a:t>
            </a:r>
            <a:r>
              <a:rPr lang="fr-FR" sz="1800" dirty="0" smtClean="0"/>
              <a:t>, 12</a:t>
            </a:r>
            <a:r>
              <a:rPr lang="fr-FR" sz="1800" baseline="30000" dirty="0" smtClean="0"/>
              <a:t>e</a:t>
            </a:r>
            <a:r>
              <a:rPr lang="fr-FR" sz="1800" dirty="0" smtClean="0"/>
              <a:t> s.)</a:t>
            </a:r>
          </a:p>
          <a:p>
            <a:pPr marL="0" indent="0">
              <a:buNone/>
            </a:pPr>
            <a:r>
              <a:rPr lang="fr-FR" sz="1800" i="1" dirty="0"/>
              <a:t>        </a:t>
            </a:r>
            <a:r>
              <a:rPr lang="fr-FR" sz="2000" dirty="0"/>
              <a:t>‘Tristan l'a saluée </a:t>
            </a:r>
            <a:r>
              <a:rPr lang="fr-FR" sz="2000" u="sng" dirty="0"/>
              <a:t>en </a:t>
            </a:r>
            <a:r>
              <a:rPr lang="fr-FR" sz="2000" u="sng" dirty="0" smtClean="0"/>
              <a:t>pleurant</a:t>
            </a:r>
            <a:r>
              <a:rPr lang="fr-FR" sz="2000" dirty="0" smtClean="0"/>
              <a:t>’</a:t>
            </a:r>
          </a:p>
          <a:p>
            <a:pPr marL="0" indent="0">
              <a:buNone/>
            </a:pPr>
            <a:endParaRPr lang="en-GB" sz="20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738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Propriétés </a:t>
            </a:r>
            <a:r>
              <a:rPr lang="fr-FR" dirty="0" err="1"/>
              <a:t>syntax</a:t>
            </a:r>
            <a:r>
              <a:rPr lang="fr-FR" dirty="0"/>
              <a:t>.: position de l’objet pronominal de V2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069" y="1524000"/>
            <a:ext cx="8802806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Discontinuité V2-V1</a:t>
            </a: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 marL="692150" indent="-636588">
              <a:buNone/>
            </a:pPr>
            <a:r>
              <a:rPr lang="fr-FR" dirty="0" smtClean="0"/>
              <a:t>(6)	</a:t>
            </a:r>
            <a:r>
              <a:rPr lang="fr-FR" sz="2800" b="1" i="1" dirty="0" err="1" smtClean="0">
                <a:solidFill>
                  <a:srgbClr val="FF0000"/>
                </a:solidFill>
              </a:rPr>
              <a:t>Querant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r>
              <a:rPr lang="fr-FR" sz="2800" b="1" i="1" dirty="0">
                <a:solidFill>
                  <a:srgbClr val="FF0000"/>
                </a:solidFill>
              </a:rPr>
              <a:t>le vont </a:t>
            </a:r>
            <a:r>
              <a:rPr lang="fr-FR" sz="2800" i="1" dirty="0" err="1"/>
              <a:t>destre</a:t>
            </a:r>
            <a:r>
              <a:rPr lang="fr-FR" sz="2800" i="1" dirty="0"/>
              <a:t> et senestre </a:t>
            </a:r>
            <a:r>
              <a:rPr lang="fr-FR" sz="2800" i="1" dirty="0" smtClean="0"/>
              <a:t/>
            </a:r>
            <a:br>
              <a:rPr lang="fr-FR" sz="2800" i="1" dirty="0" smtClean="0"/>
            </a:br>
            <a:r>
              <a:rPr lang="fr-FR" dirty="0" smtClean="0"/>
              <a:t>‘</a:t>
            </a:r>
            <a:r>
              <a:rPr lang="fr-FR" dirty="0"/>
              <a:t>Ils partent à sa recherche de-ci </a:t>
            </a:r>
            <a:r>
              <a:rPr lang="fr-FR" dirty="0" smtClean="0"/>
              <a:t>de-là</a:t>
            </a:r>
            <a:r>
              <a:rPr lang="fr-FR" dirty="0"/>
              <a:t>’</a:t>
            </a:r>
            <a:br>
              <a:rPr lang="fr-FR" dirty="0"/>
            </a:br>
            <a:r>
              <a:rPr lang="fr-FR" dirty="0"/>
              <a:t>(Ch. de Troyes, </a:t>
            </a:r>
            <a:r>
              <a:rPr lang="fr-FR" i="1" dirty="0"/>
              <a:t>Le Chevalier </a:t>
            </a:r>
            <a:r>
              <a:rPr lang="fr-FR" i="1" dirty="0" smtClean="0"/>
              <a:t>au </a:t>
            </a:r>
            <a:r>
              <a:rPr lang="fr-FR" i="1" dirty="0"/>
              <a:t>Lion</a:t>
            </a:r>
            <a:r>
              <a:rPr lang="fr-FR" dirty="0"/>
              <a:t>, 12</a:t>
            </a:r>
            <a:r>
              <a:rPr lang="fr-FR" baseline="30000" dirty="0"/>
              <a:t>e</a:t>
            </a:r>
            <a:r>
              <a:rPr lang="fr-FR" dirty="0"/>
              <a:t> s.)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Ordre syntaxique :         PRO-V1-V2           </a:t>
            </a:r>
            <a:r>
              <a:rPr lang="fr-FR" i="1" dirty="0" smtClean="0"/>
              <a:t>le vont </a:t>
            </a:r>
            <a:r>
              <a:rPr lang="fr-FR" i="1" dirty="0" err="1" smtClean="0"/>
              <a:t>querant</a:t>
            </a:r>
            <a:endParaRPr lang="fr-FR" sz="2000" i="1" dirty="0" smtClean="0"/>
          </a:p>
          <a:p>
            <a:pPr marL="0" indent="0">
              <a:buNone/>
            </a:pPr>
            <a:endParaRPr lang="fr-FR" sz="2000" i="1" dirty="0" smtClean="0"/>
          </a:p>
          <a:p>
            <a:pPr marL="0" indent="0">
              <a:buNone/>
            </a:pPr>
            <a:endParaRPr lang="fr-FR" sz="2000" i="1" dirty="0"/>
          </a:p>
          <a:p>
            <a:pPr marL="0" indent="0">
              <a:buNone/>
            </a:pPr>
            <a:r>
              <a:rPr lang="fr-FR" dirty="0" smtClean="0"/>
              <a:t>Focalisation du V2 :       V2-PRO-V1          </a:t>
            </a:r>
            <a:r>
              <a:rPr lang="fr-FR" i="1" dirty="0" err="1" smtClean="0"/>
              <a:t>querant</a:t>
            </a:r>
            <a:r>
              <a:rPr lang="fr-FR" i="1" dirty="0" smtClean="0"/>
              <a:t> le vont</a:t>
            </a:r>
            <a:endParaRPr lang="fr-FR" sz="1800" i="1" dirty="0"/>
          </a:p>
        </p:txBody>
      </p:sp>
      <p:sp>
        <p:nvSpPr>
          <p:cNvPr id="16" name="Flèche droite 15"/>
          <p:cNvSpPr/>
          <p:nvPr/>
        </p:nvSpPr>
        <p:spPr>
          <a:xfrm rot="8928795">
            <a:off x="3628768" y="5493954"/>
            <a:ext cx="1503754" cy="310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9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Perspective romane: espagnol</a:t>
            </a:r>
            <a:r>
              <a:rPr lang="fr-FR" smtClean="0"/>
              <a:t>, italien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138770"/>
              </p:ext>
            </p:extLst>
          </p:nvPr>
        </p:nvGraphicFramePr>
        <p:xfrm>
          <a:off x="457200" y="1548836"/>
          <a:ext cx="822960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V1  =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verbe</a:t>
                      </a:r>
                      <a:r>
                        <a:rPr lang="fr-FR" baseline="0" dirty="0" smtClean="0"/>
                        <a:t> de position ou verbe de mouvement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V1 = marqueur aspectuel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Variation lexicale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Réduction</a:t>
                      </a:r>
                      <a:r>
                        <a:rPr lang="fr-FR" baseline="0" dirty="0" smtClean="0"/>
                        <a:t> de la variation lexicale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V1 a une structure</a:t>
                      </a:r>
                      <a:r>
                        <a:rPr lang="fr-FR" baseline="0" dirty="0" smtClean="0"/>
                        <a:t> argumentale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Sujet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Argument locatif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V1 perd </a:t>
                      </a:r>
                      <a:r>
                        <a:rPr lang="fr-FR" baseline="0" dirty="0" smtClean="0"/>
                        <a:t>sa structure argumentale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dirty="0" smtClean="0"/>
                        <a:t>Pas de contraintes d’aspect</a:t>
                      </a:r>
                      <a:r>
                        <a:rPr lang="fr-FR" baseline="0" dirty="0" smtClean="0"/>
                        <a:t> grammatical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Contraintes d’aspect grammatical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FFFF"/>
                          </a:solidFill>
                        </a:rPr>
                        <a:t>V2 est un </a:t>
                      </a:r>
                      <a:r>
                        <a:rPr lang="fr-FR" b="1" dirty="0" err="1" smtClean="0">
                          <a:solidFill>
                            <a:srgbClr val="FFFFFF"/>
                          </a:solidFill>
                        </a:rPr>
                        <a:t>converbe</a:t>
                      </a:r>
                      <a:endParaRPr lang="fr-FR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FFFF"/>
                          </a:solidFill>
                        </a:rPr>
                        <a:t>V2 est le verbe principal</a:t>
                      </a:r>
                      <a:endParaRPr lang="fr-FR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Pas de contraintes lexicales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mtClean="0"/>
                        <a:t>Contraintes lexicales?</a:t>
                      </a:r>
                      <a:endParaRPr lang="fr-FR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Contraintes d’aspect lexical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8370">
                <a:tc>
                  <a:txBody>
                    <a:bodyPr/>
                    <a:lstStyle/>
                    <a:p>
                      <a:r>
                        <a:rPr lang="fr-FR" dirty="0" smtClean="0"/>
                        <a:t>Contraintes syntaxiques minimales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Contraintes syntaxiques fortes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aseline="0" dirty="0" smtClean="0"/>
                        <a:t>Ordre V1 V2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Contiguïté V1 V2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Position des arguments par rapport à V1-V2 (pro-</a:t>
                      </a:r>
                      <a:r>
                        <a:rPr lang="fr-FR" baseline="0" dirty="0" err="1" smtClean="0"/>
                        <a:t>lex</a:t>
                      </a:r>
                      <a:r>
                        <a:rPr lang="fr-FR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5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ropriétés de V1: variété lexicale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Variété lexicale</a:t>
            </a:r>
          </a:p>
          <a:p>
            <a:r>
              <a:rPr lang="fr-FR" dirty="0" smtClean="0"/>
              <a:t>Structure argumentale</a:t>
            </a:r>
          </a:p>
          <a:p>
            <a:pPr lvl="1"/>
            <a:r>
              <a:rPr lang="fr-FR" dirty="0" smtClean="0"/>
              <a:t>Contraintes sur le sujet (verbes de mouvement)</a:t>
            </a:r>
          </a:p>
          <a:p>
            <a:pPr lvl="1"/>
            <a:r>
              <a:rPr lang="fr-FR" dirty="0" smtClean="0"/>
              <a:t>Présence d’un locatif</a:t>
            </a:r>
          </a:p>
          <a:p>
            <a:r>
              <a:rPr lang="fr-FR" dirty="0" smtClean="0"/>
              <a:t>Contraintes sur l’aspect grammatical</a:t>
            </a:r>
          </a:p>
          <a:p>
            <a:pPr lvl="1"/>
            <a:r>
              <a:rPr lang="fr-FR" i="1" dirty="0" smtClean="0"/>
              <a:t>Ester</a:t>
            </a: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362841"/>
              </p:ext>
            </p:extLst>
          </p:nvPr>
        </p:nvGraphicFramePr>
        <p:xfrm>
          <a:off x="457200" y="1973569"/>
          <a:ext cx="8686800" cy="284961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1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0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507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Espagnol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Italien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5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0" dirty="0" smtClean="0">
                          <a:solidFill>
                            <a:srgbClr val="FFFFFF"/>
                          </a:solidFill>
                        </a:rPr>
                        <a:t>Verbe</a:t>
                      </a:r>
                      <a:r>
                        <a:rPr lang="fr-FR" b="1" i="0" baseline="0" dirty="0" smtClean="0">
                          <a:solidFill>
                            <a:srgbClr val="FFFFFF"/>
                          </a:solidFill>
                        </a:rPr>
                        <a:t> de position</a:t>
                      </a:r>
                      <a:endParaRPr lang="fr-FR" b="1" i="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1" dirty="0" err="1" smtClean="0"/>
                        <a:t>estar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1" dirty="0" err="1" smtClean="0"/>
                        <a:t>stare</a:t>
                      </a:r>
                      <a:endParaRPr lang="fr-F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070">
                <a:tc>
                  <a:txBody>
                    <a:bodyPr/>
                    <a:lstStyle/>
                    <a:p>
                      <a:r>
                        <a:rPr lang="fr-FR" b="1" i="0" dirty="0" smtClean="0">
                          <a:solidFill>
                            <a:srgbClr val="FFFFFF"/>
                          </a:solidFill>
                        </a:rPr>
                        <a:t>Verbe de mouvement</a:t>
                      </a:r>
                      <a:endParaRPr lang="fr-FR" b="1" i="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 err="1" smtClean="0"/>
                        <a:t>andar</a:t>
                      </a:r>
                      <a:r>
                        <a:rPr lang="fr-FR" i="1" dirty="0" smtClean="0"/>
                        <a:t>, </a:t>
                      </a:r>
                      <a:r>
                        <a:rPr lang="fr-FR" i="1" dirty="0" err="1" smtClean="0"/>
                        <a:t>ir</a:t>
                      </a:r>
                      <a:r>
                        <a:rPr lang="fr-FR" i="1" dirty="0" smtClean="0"/>
                        <a:t>, venir, </a:t>
                      </a:r>
                      <a:br>
                        <a:rPr lang="fr-FR" i="1" dirty="0" smtClean="0"/>
                      </a:br>
                      <a:r>
                        <a:rPr lang="fr-FR" i="1" dirty="0" err="1" smtClean="0"/>
                        <a:t>quedar</a:t>
                      </a:r>
                      <a:r>
                        <a:rPr lang="fr-FR" i="1" dirty="0" smtClean="0"/>
                        <a:t>(se),</a:t>
                      </a:r>
                      <a:r>
                        <a:rPr lang="fr-FR" i="1" baseline="0" dirty="0" smtClean="0"/>
                        <a:t> salir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1" dirty="0" err="1" smtClean="0"/>
                        <a:t>andare</a:t>
                      </a:r>
                      <a:r>
                        <a:rPr lang="fr-FR" i="1" dirty="0" smtClean="0"/>
                        <a:t>, </a:t>
                      </a:r>
                      <a:r>
                        <a:rPr lang="fr-FR" i="1" dirty="0" err="1" smtClean="0"/>
                        <a:t>venire</a:t>
                      </a:r>
                      <a:endParaRPr lang="fr-F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4682">
                <a:tc>
                  <a:txBody>
                    <a:bodyPr/>
                    <a:lstStyle/>
                    <a:p>
                      <a:r>
                        <a:rPr lang="fr-FR" b="1" i="0" dirty="0" smtClean="0">
                          <a:solidFill>
                            <a:srgbClr val="FFFFFF"/>
                          </a:solidFill>
                        </a:rPr>
                        <a:t>Verbe de phase</a:t>
                      </a:r>
                      <a:endParaRPr lang="fr-FR" b="1" i="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0" dirty="0" err="1" smtClean="0"/>
                        <a:t>empezar</a:t>
                      </a:r>
                      <a:r>
                        <a:rPr lang="fr-FR" i="1" baseline="0" dirty="0" smtClean="0"/>
                        <a:t>, </a:t>
                      </a:r>
                      <a:r>
                        <a:rPr lang="fr-FR" i="1" baseline="0" dirty="0" err="1" smtClean="0"/>
                        <a:t>commenzar</a:t>
                      </a:r>
                      <a:r>
                        <a:rPr lang="fr-FR" i="1" baseline="0" dirty="0" smtClean="0"/>
                        <a:t>, </a:t>
                      </a:r>
                      <a:r>
                        <a:rPr lang="fr-FR" i="1" dirty="0" smtClean="0"/>
                        <a:t>(pro)</a:t>
                      </a:r>
                      <a:r>
                        <a:rPr lang="fr-FR" i="1" dirty="0" err="1" smtClean="0"/>
                        <a:t>seguir</a:t>
                      </a:r>
                      <a:r>
                        <a:rPr lang="fr-FR" i="1" dirty="0" smtClean="0"/>
                        <a:t>, </a:t>
                      </a:r>
                      <a:r>
                        <a:rPr lang="fr-FR" i="1" dirty="0" err="1" smtClean="0"/>
                        <a:t>continuar</a:t>
                      </a:r>
                      <a:r>
                        <a:rPr lang="fr-FR" i="1" dirty="0" smtClean="0"/>
                        <a:t>, </a:t>
                      </a:r>
                      <a:r>
                        <a:rPr lang="fr-FR" i="1" dirty="0" err="1" smtClean="0"/>
                        <a:t>llevar</a:t>
                      </a:r>
                      <a:r>
                        <a:rPr lang="fr-FR" i="1" dirty="0" smtClean="0"/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 err="1" smtClean="0"/>
                        <a:t>acabar</a:t>
                      </a:r>
                      <a:r>
                        <a:rPr lang="fr-FR" i="1" dirty="0" smtClean="0"/>
                        <a:t>, </a:t>
                      </a:r>
                      <a:r>
                        <a:rPr lang="fr-FR" i="1" dirty="0" err="1" smtClean="0"/>
                        <a:t>terminar</a:t>
                      </a:r>
                      <a:endParaRPr lang="fr-FR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ropriétés de V1: variété lexicale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40329"/>
            <a:ext cx="8229600" cy="48768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386970"/>
              </p:ext>
            </p:extLst>
          </p:nvPr>
        </p:nvGraphicFramePr>
        <p:xfrm>
          <a:off x="5061855" y="1324427"/>
          <a:ext cx="3410857" cy="542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637150"/>
              </p:ext>
            </p:extLst>
          </p:nvPr>
        </p:nvGraphicFramePr>
        <p:xfrm>
          <a:off x="582386" y="1324427"/>
          <a:ext cx="3989614" cy="5297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60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Propriétés</a:t>
            </a:r>
            <a:r>
              <a:rPr lang="nl-BE" dirty="0" smtClean="0"/>
              <a:t> de V1: </a:t>
            </a:r>
            <a:br>
              <a:rPr lang="nl-BE" dirty="0" smtClean="0"/>
            </a:br>
            <a:r>
              <a:rPr lang="nl-BE" dirty="0" smtClean="0"/>
              <a:t>perte de </a:t>
            </a:r>
            <a:r>
              <a:rPr lang="nl-BE" dirty="0" err="1" smtClean="0"/>
              <a:t>lastructure</a:t>
            </a:r>
            <a:r>
              <a:rPr lang="nl-BE" dirty="0" smtClean="0"/>
              <a:t> </a:t>
            </a:r>
            <a:r>
              <a:rPr lang="nl-BE" dirty="0" err="1" smtClean="0"/>
              <a:t>argumentale</a:t>
            </a:r>
            <a:r>
              <a:rPr lang="nl-BE" dirty="0" smtClean="0"/>
              <a:t>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err="1" smtClean="0"/>
              <a:t>Compatibilité</a:t>
            </a:r>
            <a:r>
              <a:rPr lang="nl-BE" dirty="0" smtClean="0"/>
              <a:t> </a:t>
            </a:r>
            <a:r>
              <a:rPr lang="nl-BE" dirty="0" err="1" smtClean="0"/>
              <a:t>avec</a:t>
            </a:r>
            <a:r>
              <a:rPr lang="nl-BE" dirty="0" smtClean="0"/>
              <a:t> les </a:t>
            </a:r>
            <a:r>
              <a:rPr lang="nl-BE" dirty="0" err="1" smtClean="0"/>
              <a:t>verbes</a:t>
            </a:r>
            <a:r>
              <a:rPr lang="nl-BE" dirty="0" smtClean="0"/>
              <a:t> </a:t>
            </a:r>
            <a:r>
              <a:rPr lang="nl-BE" dirty="0" err="1" smtClean="0"/>
              <a:t>météorologiques</a:t>
            </a:r>
            <a:endParaRPr lang="nl-BE" dirty="0" smtClean="0"/>
          </a:p>
          <a:p>
            <a:pPr marL="865188" indent="0">
              <a:buNone/>
            </a:pPr>
            <a:endParaRPr lang="es-ES" i="1" dirty="0" smtClean="0"/>
          </a:p>
          <a:p>
            <a:pPr marL="865188" indent="0">
              <a:buNone/>
              <a:tabLst>
                <a:tab pos="3200400" algn="l"/>
              </a:tabLst>
            </a:pPr>
            <a:r>
              <a:rPr lang="es-ES" dirty="0" err="1" smtClean="0"/>
              <a:t>Esp</a:t>
            </a:r>
            <a:r>
              <a:rPr lang="nl-BE" dirty="0" err="1" smtClean="0"/>
              <a:t>agnol</a:t>
            </a:r>
            <a:r>
              <a:rPr lang="nl-BE" dirty="0" smtClean="0"/>
              <a:t>:	</a:t>
            </a:r>
            <a:r>
              <a:rPr lang="es-ES" i="1" dirty="0" smtClean="0"/>
              <a:t>está</a:t>
            </a:r>
            <a:r>
              <a:rPr lang="es-ES" dirty="0" smtClean="0"/>
              <a:t> </a:t>
            </a:r>
            <a:r>
              <a:rPr lang="es-ES" i="1" dirty="0" smtClean="0"/>
              <a:t>lloviendo</a:t>
            </a:r>
          </a:p>
          <a:p>
            <a:pPr marL="865188" indent="0">
              <a:buNone/>
              <a:tabLst>
                <a:tab pos="3200400" algn="l"/>
              </a:tabLst>
            </a:pPr>
            <a:r>
              <a:rPr lang="it-IT" dirty="0" smtClean="0"/>
              <a:t>Italien:	</a:t>
            </a:r>
            <a:r>
              <a:rPr lang="it-IT" i="1" dirty="0" smtClean="0"/>
              <a:t>sta </a:t>
            </a:r>
            <a:r>
              <a:rPr lang="it-IT" i="1" dirty="0"/>
              <a:t>piovendo</a:t>
            </a:r>
            <a:endParaRPr lang="nl-BE" i="1" dirty="0" smtClean="0"/>
          </a:p>
        </p:txBody>
      </p:sp>
    </p:spTree>
    <p:extLst>
      <p:ext uri="{BB962C8B-B14F-4D97-AF65-F5344CB8AC3E}">
        <p14:creationId xmlns:p14="http://schemas.microsoft.com/office/powerpoint/2010/main" val="41357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</a:t>
            </a:r>
            <a:r>
              <a:rPr lang="fr-FR" dirty="0" smtClean="0"/>
              <a:t>ropriétés de V1: aspect grammatical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583717"/>
              </p:ext>
            </p:extLst>
          </p:nvPr>
        </p:nvGraphicFramePr>
        <p:xfrm>
          <a:off x="1233713" y="2057399"/>
          <a:ext cx="7293429" cy="441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35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35" y="484495"/>
            <a:ext cx="2415654" cy="620974"/>
          </a:xfrm>
        </p:spPr>
        <p:txBody>
          <a:bodyPr>
            <a:normAutofit/>
          </a:bodyPr>
          <a:lstStyle/>
          <a:p>
            <a:r>
              <a:rPr lang="fr-FR" sz="2400" b="1" i="1" dirty="0" smtClean="0"/>
              <a:t>ESTAR (esp.)</a:t>
            </a:r>
            <a:endParaRPr lang="fr-FR" sz="2400" b="1" i="1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/>
          </p:nvPr>
        </p:nvGraphicFramePr>
        <p:xfrm>
          <a:off x="95535" y="484495"/>
          <a:ext cx="8952931" cy="618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41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35" y="484495"/>
            <a:ext cx="2415654" cy="620974"/>
          </a:xfrm>
        </p:spPr>
        <p:txBody>
          <a:bodyPr>
            <a:normAutofit/>
          </a:bodyPr>
          <a:lstStyle/>
          <a:p>
            <a:r>
              <a:rPr lang="fr-FR" sz="2400" b="1" i="1" dirty="0" smtClean="0"/>
              <a:t>IR (esp.)</a:t>
            </a:r>
            <a:endParaRPr lang="fr-FR" sz="2400" b="1" i="1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/>
          </p:nvPr>
        </p:nvGraphicFramePr>
        <p:xfrm>
          <a:off x="-218364" y="484495"/>
          <a:ext cx="9362363" cy="637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3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5854"/>
            <a:ext cx="1651380" cy="990600"/>
          </a:xfrm>
        </p:spPr>
        <p:txBody>
          <a:bodyPr>
            <a:normAutofit/>
          </a:bodyPr>
          <a:lstStyle/>
          <a:p>
            <a:r>
              <a:rPr lang="fr-FR" sz="2400" b="1" i="1" dirty="0" smtClean="0"/>
              <a:t>STARE</a:t>
            </a:r>
            <a:r>
              <a:rPr lang="fr-FR" sz="2400" b="1" dirty="0" smtClean="0"/>
              <a:t> (</a:t>
            </a:r>
            <a:r>
              <a:rPr lang="fr-FR" sz="2400" b="1" dirty="0" err="1" smtClean="0"/>
              <a:t>it</a:t>
            </a:r>
            <a:r>
              <a:rPr lang="fr-FR" sz="2400" b="1" dirty="0" smtClean="0"/>
              <a:t>.)</a:t>
            </a:r>
            <a:endParaRPr lang="fr-FR" sz="2400" b="1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/>
          </p:nvPr>
        </p:nvGraphicFramePr>
        <p:xfrm>
          <a:off x="-300251" y="205854"/>
          <a:ext cx="9444251" cy="700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20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205854"/>
            <a:ext cx="1978925" cy="990600"/>
          </a:xfrm>
        </p:spPr>
        <p:txBody>
          <a:bodyPr>
            <a:normAutofit/>
          </a:bodyPr>
          <a:lstStyle/>
          <a:p>
            <a:r>
              <a:rPr lang="fr-FR" sz="2400" b="1" i="1" dirty="0" smtClean="0"/>
              <a:t>ANDARE </a:t>
            </a:r>
            <a:r>
              <a:rPr lang="fr-FR" sz="2400" b="1" dirty="0" smtClean="0"/>
              <a:t>(</a:t>
            </a:r>
            <a:r>
              <a:rPr lang="fr-FR" sz="2400" b="1" dirty="0" err="1" smtClean="0"/>
              <a:t>it</a:t>
            </a:r>
            <a:r>
              <a:rPr lang="fr-FR" sz="2400" b="1" dirty="0" smtClean="0"/>
              <a:t>.)</a:t>
            </a:r>
            <a:endParaRPr lang="fr-FR" sz="2400" b="1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/>
          </p:nvPr>
        </p:nvGraphicFramePr>
        <p:xfrm>
          <a:off x="-177421" y="205854"/>
          <a:ext cx="9444251" cy="697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82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77319"/>
              </p:ext>
            </p:extLst>
          </p:nvPr>
        </p:nvGraphicFramePr>
        <p:xfrm>
          <a:off x="485422" y="1647778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construction-cible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57200" y="3035404"/>
            <a:ext cx="849761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r>
              <a:rPr lang="fr-FR" sz="2400" dirty="0" smtClean="0"/>
              <a:t>(</a:t>
            </a:r>
            <a:r>
              <a:rPr lang="nl-BE" sz="2400" smtClean="0"/>
              <a:t>2</a:t>
            </a:r>
            <a:r>
              <a:rPr lang="fr-FR" sz="2400" smtClean="0"/>
              <a:t>) </a:t>
            </a:r>
            <a:r>
              <a:rPr lang="fr-FR" sz="2400" i="1" dirty="0" smtClean="0"/>
              <a:t>De </a:t>
            </a:r>
            <a:r>
              <a:rPr lang="fr-FR" sz="2400" i="1" dirty="0" err="1"/>
              <a:t>noz</a:t>
            </a:r>
            <a:r>
              <a:rPr lang="fr-FR" sz="2400" i="1" dirty="0"/>
              <a:t> </a:t>
            </a:r>
            <a:r>
              <a:rPr lang="fr-FR" sz="2400" i="1" dirty="0" err="1"/>
              <a:t>Franceis</a:t>
            </a:r>
            <a:r>
              <a:rPr lang="fr-FR" sz="2400" i="1" dirty="0"/>
              <a:t> </a:t>
            </a:r>
            <a:r>
              <a:rPr lang="fr-FR" sz="2400" b="1" i="1" dirty="0" err="1" smtClean="0"/>
              <a:t>vait</a:t>
            </a:r>
            <a:r>
              <a:rPr lang="fr-FR" sz="2400" i="1" dirty="0" smtClean="0"/>
              <a:t> </a:t>
            </a:r>
            <a:r>
              <a:rPr lang="fr-FR" sz="2400" b="1" i="1" dirty="0">
                <a:solidFill>
                  <a:schemeClr val="tx2"/>
                </a:solidFill>
              </a:rPr>
              <a:t>disant</a:t>
            </a:r>
            <a:r>
              <a:rPr lang="fr-FR" sz="2400" i="1" dirty="0"/>
              <a:t> si </a:t>
            </a:r>
            <a:r>
              <a:rPr lang="fr-FR" sz="2400" i="1" dirty="0" err="1"/>
              <a:t>mals</a:t>
            </a:r>
            <a:r>
              <a:rPr lang="fr-FR" sz="2400" i="1" dirty="0"/>
              <a:t> </a:t>
            </a:r>
            <a:r>
              <a:rPr lang="fr-FR" sz="2400" i="1" dirty="0" err="1" smtClean="0"/>
              <a:t>moz</a:t>
            </a:r>
            <a:r>
              <a:rPr lang="fr-FR" sz="2400" i="1" dirty="0" smtClean="0"/>
              <a:t> </a:t>
            </a:r>
            <a:r>
              <a:rPr lang="fr-FR" sz="2400" i="1" dirty="0"/>
              <a:t>(...).</a:t>
            </a:r>
            <a:r>
              <a:rPr lang="fr-FR" sz="2000" i="1" dirty="0"/>
              <a:t> </a:t>
            </a:r>
            <a:r>
              <a:rPr lang="fr-FR" dirty="0" smtClean="0"/>
              <a:t>(ibid.)</a:t>
            </a:r>
          </a:p>
          <a:p>
            <a:r>
              <a:rPr lang="fr-FR" sz="2000" dirty="0"/>
              <a:t>      </a:t>
            </a:r>
            <a:r>
              <a:rPr lang="fr-FR" sz="2000" dirty="0" smtClean="0"/>
              <a:t> ‘</a:t>
            </a:r>
            <a:r>
              <a:rPr lang="fr-FR" sz="2000" dirty="0"/>
              <a:t>A nos Français il lance des injures’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469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ropriétés de V2: aspect lexical</a:t>
            </a:r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62261"/>
              </p:ext>
            </p:extLst>
          </p:nvPr>
        </p:nvGraphicFramePr>
        <p:xfrm>
          <a:off x="806584" y="1996977"/>
          <a:ext cx="1389609" cy="437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759720"/>
              </p:ext>
            </p:extLst>
          </p:nvPr>
        </p:nvGraphicFramePr>
        <p:xfrm>
          <a:off x="2287876" y="1996977"/>
          <a:ext cx="1402381" cy="437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866409"/>
              </p:ext>
            </p:extLst>
          </p:nvPr>
        </p:nvGraphicFramePr>
        <p:xfrm>
          <a:off x="4673190" y="1996977"/>
          <a:ext cx="1435101" cy="425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639532"/>
              </p:ext>
            </p:extLst>
          </p:nvPr>
        </p:nvGraphicFramePr>
        <p:xfrm>
          <a:off x="7091224" y="1988216"/>
          <a:ext cx="1437181" cy="438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898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contraintes syntaxiques de la construction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V1 – V2</a:t>
            </a:r>
          </a:p>
          <a:p>
            <a:pPr lvl="1"/>
            <a:r>
              <a:rPr lang="fr-FR" sz="2400" dirty="0" smtClean="0"/>
              <a:t>Ordre linéaire</a:t>
            </a:r>
          </a:p>
          <a:p>
            <a:pPr marL="274320" lvl="1" indent="0">
              <a:buNone/>
            </a:pPr>
            <a:r>
              <a:rPr lang="fr-FR" sz="2400" i="1" dirty="0" smtClean="0"/>
              <a:t>Ex.	</a:t>
            </a:r>
            <a:r>
              <a:rPr lang="fr-FR" sz="2400" i="1" dirty="0" err="1" smtClean="0"/>
              <a:t>Deseando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estoy</a:t>
            </a:r>
            <a:r>
              <a:rPr lang="fr-FR" sz="2400" i="1" dirty="0" smtClean="0"/>
              <a:t> </a:t>
            </a:r>
            <a:r>
              <a:rPr lang="fr-FR" sz="2400" dirty="0" smtClean="0"/>
              <a:t>(18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s.)</a:t>
            </a:r>
            <a:r>
              <a:rPr lang="fr-FR" sz="2400" i="1" dirty="0" smtClean="0"/>
              <a:t/>
            </a:r>
            <a:br>
              <a:rPr lang="fr-FR" sz="2400" i="1" dirty="0" smtClean="0"/>
            </a:br>
            <a:r>
              <a:rPr lang="fr-FR" sz="2400" i="1" dirty="0" smtClean="0"/>
              <a:t>	</a:t>
            </a:r>
            <a:r>
              <a:rPr lang="fr-FR" sz="2400" dirty="0" smtClean="0"/>
              <a:t>‘</a:t>
            </a:r>
            <a:r>
              <a:rPr lang="fr-FR" sz="2400" dirty="0" err="1" smtClean="0"/>
              <a:t>Souhaitans</a:t>
            </a:r>
            <a:r>
              <a:rPr lang="fr-FR" sz="2400" dirty="0" smtClean="0"/>
              <a:t> suis’</a:t>
            </a:r>
            <a:endParaRPr lang="fr-FR" sz="2400" i="1" dirty="0" smtClean="0"/>
          </a:p>
          <a:p>
            <a:pPr lvl="1"/>
            <a:r>
              <a:rPr lang="fr-FR" sz="2400" dirty="0" smtClean="0"/>
              <a:t>Contrainte de contiguïté </a:t>
            </a:r>
            <a:endParaRPr lang="fr-FR" sz="2400" dirty="0"/>
          </a:p>
          <a:p>
            <a:pPr marL="274320" lvl="1" indent="0">
              <a:buNone/>
            </a:pPr>
            <a:r>
              <a:rPr lang="fr-FR" sz="2400" i="1" dirty="0" smtClean="0"/>
              <a:t>Ex.	</a:t>
            </a:r>
            <a:r>
              <a:rPr lang="es-ES" sz="2400" i="1" dirty="0" smtClean="0"/>
              <a:t>Esta ahí esperando</a:t>
            </a:r>
            <a:r>
              <a:rPr lang="fr-FR" sz="2400" i="1" dirty="0" smtClean="0"/>
              <a:t> </a:t>
            </a:r>
            <a:r>
              <a:rPr lang="fr-FR" sz="2400" dirty="0" smtClean="0"/>
              <a:t>(19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s.)</a:t>
            </a:r>
            <a:r>
              <a:rPr lang="fr-FR" sz="2400" i="1" dirty="0" smtClean="0"/>
              <a:t/>
            </a:r>
            <a:br>
              <a:rPr lang="fr-FR" sz="2400" i="1" dirty="0" smtClean="0"/>
            </a:br>
            <a:r>
              <a:rPr lang="fr-FR" sz="2400" i="1" dirty="0" smtClean="0"/>
              <a:t>	</a:t>
            </a:r>
            <a:r>
              <a:rPr lang="fr-FR" sz="2400" dirty="0" smtClean="0"/>
              <a:t>‘Est ici espérant’</a:t>
            </a:r>
          </a:p>
          <a:p>
            <a:r>
              <a:rPr lang="fr-FR" dirty="0" smtClean="0"/>
              <a:t>La position des arguments (pro-</a:t>
            </a:r>
            <a:r>
              <a:rPr lang="fr-FR" dirty="0" err="1" smtClean="0"/>
              <a:t>lex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i="1" dirty="0" smtClean="0"/>
              <a:t>Ex. 	</a:t>
            </a:r>
            <a:r>
              <a:rPr lang="fr-FR" i="1" dirty="0" err="1" smtClean="0"/>
              <a:t>Andaba</a:t>
            </a:r>
            <a:r>
              <a:rPr lang="fr-FR" i="1" dirty="0" smtClean="0"/>
              <a:t> </a:t>
            </a:r>
            <a:r>
              <a:rPr lang="fr-FR" i="1" dirty="0" err="1" smtClean="0"/>
              <a:t>yo</a:t>
            </a:r>
            <a:r>
              <a:rPr lang="fr-FR" i="1" dirty="0" smtClean="0"/>
              <a:t> </a:t>
            </a:r>
            <a:r>
              <a:rPr lang="fr-FR" i="1" dirty="0" err="1" smtClean="0"/>
              <a:t>buscando</a:t>
            </a:r>
            <a:r>
              <a:rPr lang="fr-FR" i="1" dirty="0" smtClean="0"/>
              <a:t> </a:t>
            </a:r>
            <a:r>
              <a:rPr lang="fr-FR" dirty="0" smtClean="0"/>
              <a:t>(18</a:t>
            </a:r>
            <a:r>
              <a:rPr lang="fr-FR" baseline="30000" dirty="0" smtClean="0"/>
              <a:t>e</a:t>
            </a:r>
            <a:r>
              <a:rPr lang="fr-FR" dirty="0" smtClean="0"/>
              <a:t> s.)</a:t>
            </a:r>
            <a:br>
              <a:rPr lang="fr-FR" dirty="0" smtClean="0"/>
            </a:br>
            <a:r>
              <a:rPr lang="fr-FR" i="1" dirty="0" smtClean="0"/>
              <a:t>	</a:t>
            </a:r>
            <a:r>
              <a:rPr lang="fr-FR" dirty="0" smtClean="0"/>
              <a:t>‘Allais-je cherchant’</a:t>
            </a: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924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Perspective comparée entre langues romanes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La construction est moins grammaticalisée en espagnol qu’en italien.</a:t>
            </a:r>
          </a:p>
          <a:p>
            <a:endParaRPr lang="fr-BE" dirty="0" smtClean="0"/>
          </a:p>
          <a:p>
            <a:r>
              <a:rPr lang="fr-BE" dirty="0" smtClean="0"/>
              <a:t>La construction a disparu en français.</a:t>
            </a:r>
          </a:p>
          <a:p>
            <a:endParaRPr lang="fr-BE" dirty="0" smtClean="0"/>
          </a:p>
          <a:p>
            <a:r>
              <a:rPr lang="fr-BE" b="1" dirty="0" smtClean="0"/>
              <a:t>Enigme (</a:t>
            </a:r>
            <a:r>
              <a:rPr lang="fr-BE" b="1" dirty="0" err="1" smtClean="0"/>
              <a:t>Schoesler</a:t>
            </a:r>
            <a:r>
              <a:rPr lang="fr-BE" b="1" dirty="0" smtClean="0"/>
              <a:t> 2007)</a:t>
            </a:r>
            <a:r>
              <a:rPr lang="fr-BE" dirty="0" smtClean="0"/>
              <a:t>: </a:t>
            </a:r>
            <a:r>
              <a:rPr lang="fr-BE" dirty="0" err="1" smtClean="0"/>
              <a:t>contre-ex</a:t>
            </a:r>
            <a:r>
              <a:rPr lang="fr-BE" dirty="0" smtClean="0"/>
              <a:t>. </a:t>
            </a:r>
            <a:r>
              <a:rPr lang="fr-BE" dirty="0" err="1" smtClean="0"/>
              <a:t>unidirectionnalité</a:t>
            </a:r>
            <a:r>
              <a:rPr lang="fr-BE" dirty="0" smtClean="0"/>
              <a:t> de la grammaticalisation?</a:t>
            </a:r>
            <a:br>
              <a:rPr lang="fr-BE" dirty="0" smtClean="0"/>
            </a:br>
            <a:r>
              <a:rPr lang="fr-BE" dirty="0" smtClean="0"/>
              <a:t>D’une manière générale, le français privilégie, plus que les autres langues romanes, les structures analytiques.  </a:t>
            </a:r>
            <a:br>
              <a:rPr lang="fr-BE" dirty="0" smtClean="0"/>
            </a:br>
            <a:r>
              <a:rPr lang="fr-BE" dirty="0" smtClean="0"/>
              <a:t>Ex: expansion du passé composé au détriment du passé simple pour l’expression de l’aoriste. </a:t>
            </a:r>
            <a:endParaRPr lang="fr-BE" dirty="0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2914119385"/>
              </p:ext>
            </p:extLst>
          </p:nvPr>
        </p:nvGraphicFramePr>
        <p:xfrm>
          <a:off x="579255" y="2089037"/>
          <a:ext cx="7838547" cy="61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41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Le </a:t>
            </a:r>
            <a:r>
              <a:rPr lang="nl-BE" dirty="0" err="1" smtClean="0"/>
              <a:t>système</a:t>
            </a:r>
            <a:r>
              <a:rPr lang="nl-BE" dirty="0" smtClean="0"/>
              <a:t> </a:t>
            </a:r>
            <a:r>
              <a:rPr lang="nl-BE" dirty="0" err="1" smtClean="0"/>
              <a:t>verbal</a:t>
            </a:r>
            <a:r>
              <a:rPr lang="nl-BE" dirty="0" smtClean="0"/>
              <a:t> du </a:t>
            </a:r>
            <a:r>
              <a:rPr lang="nl-BE" dirty="0" err="1" smtClean="0"/>
              <a:t>latin</a:t>
            </a:r>
            <a:r>
              <a:rPr lang="nl-BE" dirty="0" smtClean="0"/>
              <a:t> </a:t>
            </a:r>
            <a:r>
              <a:rPr lang="nl-BE" dirty="0" err="1" smtClean="0"/>
              <a:t>classique</a:t>
            </a:r>
            <a:r>
              <a:rPr lang="nl-BE" dirty="0" smtClean="0"/>
              <a:t>: </a:t>
            </a:r>
            <a:r>
              <a:rPr lang="nl-BE" dirty="0" err="1" smtClean="0"/>
              <a:t>formes</a:t>
            </a:r>
            <a:r>
              <a:rPr lang="nl-BE" dirty="0" smtClean="0"/>
              <a:t> </a:t>
            </a:r>
            <a:r>
              <a:rPr lang="nl-BE" dirty="0" err="1" smtClean="0"/>
              <a:t>verbales</a:t>
            </a:r>
            <a:r>
              <a:rPr lang="nl-BE" dirty="0" smtClean="0"/>
              <a:t> non </a:t>
            </a:r>
            <a:r>
              <a:rPr lang="nl-BE" dirty="0" err="1" smtClean="0"/>
              <a:t>finies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 smtClean="0"/>
          </a:p>
          <a:p>
            <a:pPr marL="0" indent="0">
              <a:buNone/>
            </a:pPr>
            <a:r>
              <a:rPr lang="fr-FR" b="1" dirty="0" smtClean="0"/>
              <a:t>Impressionnante </a:t>
            </a:r>
            <a:r>
              <a:rPr lang="fr-FR" b="1" dirty="0"/>
              <a:t>variété de </a:t>
            </a:r>
            <a:r>
              <a:rPr lang="fr-FR" b="1" dirty="0" smtClean="0"/>
              <a:t>formes verbales </a:t>
            </a:r>
            <a:r>
              <a:rPr lang="fr-FR" b="1" dirty="0"/>
              <a:t>non </a:t>
            </a:r>
            <a:r>
              <a:rPr lang="fr-FR" b="1" dirty="0" smtClean="0"/>
              <a:t>finies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/>
              <a:t>6 infinitifs (présent actif, présent passif, parfait actif, parfait passif, futur actif et futur </a:t>
            </a:r>
            <a:r>
              <a:rPr lang="fr-FR" dirty="0" smtClean="0"/>
              <a:t>passif)</a:t>
            </a:r>
          </a:p>
          <a:p>
            <a:pPr>
              <a:buFontTx/>
              <a:buChar char="-"/>
            </a:pPr>
            <a:r>
              <a:rPr lang="fr-FR" dirty="0" err="1" smtClean="0"/>
              <a:t>gérundium</a:t>
            </a:r>
            <a:r>
              <a:rPr lang="fr-FR" dirty="0" smtClean="0"/>
              <a:t> (forme fléchie de l’infinitif, 5 formes casuelles)</a:t>
            </a:r>
          </a:p>
          <a:p>
            <a:pPr>
              <a:buFontTx/>
              <a:buChar char="-"/>
            </a:pPr>
            <a:r>
              <a:rPr lang="fr-FR" dirty="0" err="1" smtClean="0"/>
              <a:t>gérundivum</a:t>
            </a:r>
            <a:r>
              <a:rPr lang="fr-FR" dirty="0" smtClean="0"/>
              <a:t> (flexion casuelle complète)</a:t>
            </a:r>
          </a:p>
          <a:p>
            <a:pPr>
              <a:buFontTx/>
              <a:buChar char="-"/>
            </a:pPr>
            <a:r>
              <a:rPr lang="fr-FR" dirty="0" smtClean="0"/>
              <a:t>4 </a:t>
            </a:r>
            <a:r>
              <a:rPr lang="fr-FR" dirty="0"/>
              <a:t>participes (présent actif, parfait passif, futur passif et futur actif)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2 supins </a:t>
            </a:r>
            <a:r>
              <a:rPr lang="fr-FR" dirty="0"/>
              <a:t>(-</a:t>
            </a:r>
            <a:r>
              <a:rPr lang="fr-FR" i="1" dirty="0" err="1"/>
              <a:t>um</a:t>
            </a:r>
            <a:r>
              <a:rPr lang="fr-FR" i="1" dirty="0"/>
              <a:t>, -u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smtClean="0"/>
              <a:t>Patron dominant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Radical verbal + morphème grammatical suffixal</a:t>
            </a:r>
          </a:p>
          <a:p>
            <a:pPr>
              <a:buFontTx/>
              <a:buChar char="-"/>
            </a:pPr>
            <a:r>
              <a:rPr lang="fr-FR" dirty="0" smtClean="0"/>
              <a:t>Pas de paradigme d’auxiliaires (</a:t>
            </a:r>
            <a:r>
              <a:rPr lang="fr-FR" i="1" dirty="0" smtClean="0"/>
              <a:t>esse</a:t>
            </a:r>
            <a:r>
              <a:rPr lang="fr-F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63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Du </a:t>
            </a:r>
            <a:r>
              <a:rPr lang="nl-BE" dirty="0" err="1" smtClean="0"/>
              <a:t>latin</a:t>
            </a:r>
            <a:r>
              <a:rPr lang="nl-BE" dirty="0" smtClean="0"/>
              <a:t> au </a:t>
            </a:r>
            <a:r>
              <a:rPr lang="nl-BE" dirty="0" err="1" smtClean="0"/>
              <a:t>français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371545"/>
              </p:ext>
            </p:extLst>
          </p:nvPr>
        </p:nvGraphicFramePr>
        <p:xfrm>
          <a:off x="730657" y="3367174"/>
          <a:ext cx="5698718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644">
                  <a:extLst>
                    <a:ext uri="{9D8B030D-6E8A-4147-A177-3AD203B41FA5}">
                      <a16:colId xmlns:a16="http://schemas.microsoft.com/office/drawing/2014/main" xmlns="" val="1817256805"/>
                    </a:ext>
                  </a:extLst>
                </a:gridCol>
                <a:gridCol w="2364151">
                  <a:extLst>
                    <a:ext uri="{9D8B030D-6E8A-4147-A177-3AD203B41FA5}">
                      <a16:colId xmlns:a16="http://schemas.microsoft.com/office/drawing/2014/main" xmlns="" val="1356088413"/>
                    </a:ext>
                  </a:extLst>
                </a:gridCol>
                <a:gridCol w="2185923">
                  <a:extLst>
                    <a:ext uri="{9D8B030D-6E8A-4147-A177-3AD203B41FA5}">
                      <a16:colId xmlns:a16="http://schemas.microsoft.com/office/drawing/2014/main" xmlns="" val="162592168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Morphologie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gramm</a:t>
                      </a:r>
                      <a:r>
                        <a:rPr lang="nl-BE" dirty="0" smtClean="0"/>
                        <a:t>. </a:t>
                      </a:r>
                      <a:r>
                        <a:rPr lang="nl-BE" dirty="0" err="1" smtClean="0"/>
                        <a:t>antéposée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Forme</a:t>
                      </a:r>
                      <a:r>
                        <a:rPr lang="nl-BE" dirty="0" smtClean="0"/>
                        <a:t> verbale non </a:t>
                      </a:r>
                      <a:r>
                        <a:rPr lang="nl-BE" dirty="0" err="1" smtClean="0"/>
                        <a:t>finie</a:t>
                      </a:r>
                      <a:r>
                        <a:rPr lang="nl-BE" dirty="0" smtClean="0"/>
                        <a:t> invariante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359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dirty="0" err="1" smtClean="0">
                          <a:latin typeface="Arial" panose="020B0604020202020204" pitchFamily="34" charset="0"/>
                        </a:rPr>
                        <a:t>maʁi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>
                          <a:latin typeface="Arial" panose="020B0604020202020204" pitchFamily="34" charset="0"/>
                        </a:rPr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mãʒe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8948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dirty="0" err="1" smtClean="0">
                          <a:latin typeface="Arial" panose="020B0604020202020204" pitchFamily="34" charset="0"/>
                        </a:rPr>
                        <a:t>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mãʒe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6793663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256119"/>
              </p:ext>
            </p:extLst>
          </p:nvPr>
        </p:nvGraphicFramePr>
        <p:xfrm>
          <a:off x="1871663" y="2214562"/>
          <a:ext cx="6573773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410">
                  <a:extLst>
                    <a:ext uri="{9D8B030D-6E8A-4147-A177-3AD203B41FA5}">
                      <a16:colId xmlns:a16="http://schemas.microsoft.com/office/drawing/2014/main" xmlns="" val="4038176785"/>
                    </a:ext>
                  </a:extLst>
                </a:gridCol>
                <a:gridCol w="2070105">
                  <a:extLst>
                    <a:ext uri="{9D8B030D-6E8A-4147-A177-3AD203B41FA5}">
                      <a16:colId xmlns:a16="http://schemas.microsoft.com/office/drawing/2014/main" xmlns="" val="4106064046"/>
                    </a:ext>
                  </a:extLst>
                </a:gridCol>
                <a:gridCol w="2191258">
                  <a:extLst>
                    <a:ext uri="{9D8B030D-6E8A-4147-A177-3AD203B41FA5}">
                      <a16:colId xmlns:a16="http://schemas.microsoft.com/office/drawing/2014/main" xmlns="" val="1431295754"/>
                    </a:ext>
                  </a:extLst>
                </a:gridCol>
              </a:tblGrid>
              <a:tr h="3105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Radical</a:t>
                      </a:r>
                      <a:r>
                        <a:rPr lang="nl-BE" baseline="0" dirty="0" smtClean="0"/>
                        <a:t> du </a:t>
                      </a:r>
                      <a:r>
                        <a:rPr lang="nl-BE" baseline="0" dirty="0" err="1" smtClean="0"/>
                        <a:t>lexème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verbal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Morph</a:t>
                      </a:r>
                      <a:r>
                        <a:rPr lang="nl-BE" dirty="0" smtClean="0"/>
                        <a:t>. </a:t>
                      </a:r>
                      <a:r>
                        <a:rPr lang="nl-BE" dirty="0" err="1" smtClean="0"/>
                        <a:t>gramm</a:t>
                      </a:r>
                      <a:r>
                        <a:rPr lang="nl-BE" dirty="0" smtClean="0"/>
                        <a:t>.</a:t>
                      </a:r>
                    </a:p>
                    <a:p>
                      <a:r>
                        <a:rPr lang="nl-BE" dirty="0" err="1" smtClean="0"/>
                        <a:t>suffixale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3573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786596"/>
                  </a:ext>
                </a:extLst>
              </a:tr>
            </a:tbl>
          </a:graphicData>
        </a:graphic>
      </p:graphicFrame>
      <p:cxnSp>
        <p:nvCxnSpPr>
          <p:cNvPr id="8" name="Connecteur droit avec flèche 7"/>
          <p:cNvCxnSpPr/>
          <p:nvPr/>
        </p:nvCxnSpPr>
        <p:spPr>
          <a:xfrm flipH="1">
            <a:off x="3338945" y="2715491"/>
            <a:ext cx="4114800" cy="163483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30657" y="5118764"/>
            <a:ext cx="8174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r>
              <a:rPr lang="nl-BE" sz="2400" dirty="0" smtClean="0"/>
              <a:t>Dans </a:t>
            </a:r>
            <a:r>
              <a:rPr lang="nl-BE" sz="2400" dirty="0" err="1" smtClean="0"/>
              <a:t>ce</a:t>
            </a:r>
            <a:r>
              <a:rPr lang="nl-BE" sz="2400" dirty="0" smtClean="0"/>
              <a:t> </a:t>
            </a:r>
            <a:r>
              <a:rPr lang="nl-BE" sz="2400" dirty="0" err="1" smtClean="0"/>
              <a:t>patron</a:t>
            </a:r>
            <a:r>
              <a:rPr lang="nl-BE" sz="2400" dirty="0" smtClean="0"/>
              <a:t>, </a:t>
            </a:r>
            <a:r>
              <a:rPr lang="nl-BE" sz="2400" dirty="0" err="1" smtClean="0"/>
              <a:t>le</a:t>
            </a:r>
            <a:r>
              <a:rPr lang="nl-BE" sz="2400" dirty="0" smtClean="0"/>
              <a:t> </a:t>
            </a:r>
            <a:r>
              <a:rPr lang="nl-BE" sz="2400" dirty="0" err="1" smtClean="0"/>
              <a:t>gérondif</a:t>
            </a:r>
            <a:r>
              <a:rPr lang="nl-BE" sz="2400" dirty="0" smtClean="0"/>
              <a:t> </a:t>
            </a:r>
            <a:r>
              <a:rPr lang="nl-BE" sz="2400" dirty="0" err="1" smtClean="0"/>
              <a:t>n’a</a:t>
            </a:r>
            <a:r>
              <a:rPr lang="nl-BE" sz="2400" dirty="0" smtClean="0"/>
              <a:t> plus sa </a:t>
            </a:r>
            <a:r>
              <a:rPr lang="nl-BE" sz="2400" dirty="0" err="1" smtClean="0"/>
              <a:t>place</a:t>
            </a:r>
            <a:r>
              <a:rPr lang="nl-BE" sz="2400" dirty="0"/>
              <a:t> </a:t>
            </a: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nl-BE" sz="2400" dirty="0" smtClean="0"/>
              <a:t>en </a:t>
            </a:r>
            <a:r>
              <a:rPr lang="nl-BE" sz="2400" dirty="0" err="1" smtClean="0"/>
              <a:t>tant</a:t>
            </a:r>
            <a:r>
              <a:rPr lang="nl-BE" sz="2400" dirty="0" smtClean="0"/>
              <a:t> que </a:t>
            </a:r>
            <a:r>
              <a:rPr lang="nl-BE" sz="2400" dirty="0" err="1" smtClean="0"/>
              <a:t>composante</a:t>
            </a:r>
            <a:r>
              <a:rPr lang="nl-BE" sz="2400" dirty="0" smtClean="0"/>
              <a:t> du </a:t>
            </a:r>
            <a:r>
              <a:rPr lang="nl-BE" sz="2400" dirty="0" err="1" smtClean="0"/>
              <a:t>verbe</a:t>
            </a:r>
            <a:r>
              <a:rPr lang="nl-BE" sz="2400" dirty="0" smtClean="0"/>
              <a:t> </a:t>
            </a:r>
            <a:r>
              <a:rPr lang="nl-BE" sz="2400" dirty="0" err="1" smtClean="0"/>
              <a:t>fléchi</a:t>
            </a:r>
            <a:endParaRPr lang="nl-BE" sz="2400" dirty="0" smtClean="0"/>
          </a:p>
          <a:p>
            <a:endParaRPr lang="nl-BE" sz="2400" dirty="0"/>
          </a:p>
        </p:txBody>
      </p:sp>
      <p:sp>
        <p:nvSpPr>
          <p:cNvPr id="10" name="Rectangle 9"/>
          <p:cNvSpPr/>
          <p:nvPr/>
        </p:nvSpPr>
        <p:spPr>
          <a:xfrm>
            <a:off x="4229100" y="3367174"/>
            <a:ext cx="2200275" cy="165608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Arguments</a:t>
            </a:r>
            <a:r>
              <a:rPr lang="nl-BE" dirty="0" smtClean="0"/>
              <a:t> dans </a:t>
            </a:r>
            <a:r>
              <a:rPr lang="nl-BE" dirty="0" err="1" smtClean="0"/>
              <a:t>le</a:t>
            </a:r>
            <a:r>
              <a:rPr lang="nl-BE" dirty="0" smtClean="0"/>
              <a:t> </a:t>
            </a:r>
            <a:r>
              <a:rPr lang="nl-BE" dirty="0" err="1" smtClean="0"/>
              <a:t>domaine</a:t>
            </a:r>
            <a:r>
              <a:rPr lang="nl-BE" dirty="0" smtClean="0"/>
              <a:t> </a:t>
            </a:r>
            <a:r>
              <a:rPr lang="nl-BE" dirty="0" err="1" smtClean="0"/>
              <a:t>verbal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La 1re </a:t>
            </a:r>
            <a:r>
              <a:rPr lang="nl-BE" dirty="0" err="1" smtClean="0"/>
              <a:t>classe</a:t>
            </a:r>
            <a:r>
              <a:rPr lang="nl-BE" dirty="0" smtClean="0"/>
              <a:t> </a:t>
            </a:r>
            <a:r>
              <a:rPr lang="nl-BE" dirty="0" err="1" smtClean="0"/>
              <a:t>flexionnelle</a:t>
            </a:r>
            <a:r>
              <a:rPr lang="nl-BE" dirty="0" smtClean="0"/>
              <a:t>, </a:t>
            </a:r>
            <a:r>
              <a:rPr lang="nl-BE" dirty="0" err="1" smtClean="0"/>
              <a:t>où</a:t>
            </a:r>
            <a:r>
              <a:rPr lang="nl-BE" dirty="0" smtClean="0"/>
              <a:t> </a:t>
            </a:r>
            <a:r>
              <a:rPr lang="nl-BE" dirty="0" err="1" smtClean="0"/>
              <a:t>infinitif</a:t>
            </a:r>
            <a:r>
              <a:rPr lang="nl-BE" dirty="0" smtClean="0"/>
              <a:t> = </a:t>
            </a:r>
            <a:r>
              <a:rPr lang="nl-BE" dirty="0" err="1" smtClean="0"/>
              <a:t>participe</a:t>
            </a:r>
            <a:r>
              <a:rPr lang="nl-BE" dirty="0" smtClean="0"/>
              <a:t> passé, </a:t>
            </a:r>
            <a:r>
              <a:rPr lang="nl-BE" dirty="0" err="1" smtClean="0"/>
              <a:t>est</a:t>
            </a:r>
            <a:r>
              <a:rPr lang="nl-BE" dirty="0" smtClean="0"/>
              <a:t> la </a:t>
            </a:r>
            <a:r>
              <a:rPr lang="nl-BE" dirty="0" err="1" smtClean="0"/>
              <a:t>seule</a:t>
            </a:r>
            <a:r>
              <a:rPr lang="nl-BE" dirty="0" smtClean="0"/>
              <a:t> </a:t>
            </a:r>
            <a:r>
              <a:rPr lang="nl-BE" dirty="0" err="1" smtClean="0"/>
              <a:t>classe</a:t>
            </a:r>
            <a:r>
              <a:rPr lang="nl-BE" dirty="0" smtClean="0"/>
              <a:t> </a:t>
            </a:r>
            <a:r>
              <a:rPr lang="nl-BE" dirty="0" err="1" smtClean="0"/>
              <a:t>productive</a:t>
            </a:r>
            <a:r>
              <a:rPr lang="nl-BE" dirty="0" smtClean="0"/>
              <a:t>.</a:t>
            </a:r>
          </a:p>
          <a:p>
            <a:r>
              <a:rPr lang="nl-BE" dirty="0" smtClean="0"/>
              <a:t>Le </a:t>
            </a:r>
            <a:r>
              <a:rPr lang="nl-BE" dirty="0" err="1" smtClean="0"/>
              <a:t>créole</a:t>
            </a:r>
            <a:r>
              <a:rPr lang="nl-BE" dirty="0" smtClean="0"/>
              <a:t> </a:t>
            </a:r>
            <a:r>
              <a:rPr lang="nl-BE" dirty="0" err="1" smtClean="0"/>
              <a:t>haïtien</a:t>
            </a:r>
            <a:r>
              <a:rPr lang="nl-BE" dirty="0" smtClean="0"/>
              <a:t>: </a:t>
            </a:r>
            <a:r>
              <a:rPr lang="nl-BE" dirty="0" err="1" smtClean="0"/>
              <a:t>langue</a:t>
            </a:r>
            <a:r>
              <a:rPr lang="nl-BE" dirty="0" smtClean="0"/>
              <a:t> </a:t>
            </a:r>
            <a:r>
              <a:rPr lang="nl-BE" dirty="0" err="1" smtClean="0"/>
              <a:t>agglutinante</a:t>
            </a:r>
            <a:endParaRPr lang="nl-BE" dirty="0" smtClean="0"/>
          </a:p>
          <a:p>
            <a:endParaRPr lang="nl-BE" dirty="0"/>
          </a:p>
          <a:p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930713"/>
              </p:ext>
            </p:extLst>
          </p:nvPr>
        </p:nvGraphicFramePr>
        <p:xfrm>
          <a:off x="901700" y="3124200"/>
          <a:ext cx="7785100" cy="1828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67732">
                  <a:extLst>
                    <a:ext uri="{9D8B030D-6E8A-4147-A177-3AD203B41FA5}">
                      <a16:colId xmlns:a16="http://schemas.microsoft.com/office/drawing/2014/main" xmlns="" val="2591591533"/>
                    </a:ext>
                  </a:extLst>
                </a:gridCol>
                <a:gridCol w="1039528">
                  <a:extLst>
                    <a:ext uri="{9D8B030D-6E8A-4147-A177-3AD203B41FA5}">
                      <a16:colId xmlns:a16="http://schemas.microsoft.com/office/drawing/2014/main" xmlns="" val="1312017595"/>
                    </a:ext>
                  </a:extLst>
                </a:gridCol>
                <a:gridCol w="1337912">
                  <a:extLst>
                    <a:ext uri="{9D8B030D-6E8A-4147-A177-3AD203B41FA5}">
                      <a16:colId xmlns:a16="http://schemas.microsoft.com/office/drawing/2014/main" xmlns="" val="2605318824"/>
                    </a:ext>
                  </a:extLst>
                </a:gridCol>
                <a:gridCol w="4239928">
                  <a:extLst>
                    <a:ext uri="{9D8B030D-6E8A-4147-A177-3AD203B41FA5}">
                      <a16:colId xmlns:a16="http://schemas.microsoft.com/office/drawing/2014/main" xmlns="" val="29589324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mwen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--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manje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PRÉSENT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46009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ou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te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manje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AORISTE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82929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li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ap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manje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PRÉSENT PROGRESSIF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73091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nou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manje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FUTUR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33902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yo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pral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manje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FUTUR</a:t>
                      </a:r>
                      <a:r>
                        <a:rPr lang="nl-BE" baseline="0" dirty="0" smtClean="0"/>
                        <a:t> INTENTIONNEL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6624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0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Arguments</a:t>
            </a:r>
            <a:r>
              <a:rPr lang="nl-BE" dirty="0" smtClean="0"/>
              <a:t>: </a:t>
            </a:r>
            <a:r>
              <a:rPr lang="nl-BE" dirty="0" err="1" smtClean="0"/>
              <a:t>le</a:t>
            </a:r>
            <a:r>
              <a:rPr lang="nl-BE" dirty="0" smtClean="0"/>
              <a:t> </a:t>
            </a:r>
            <a:r>
              <a:rPr lang="nl-BE" dirty="0" err="1" smtClean="0"/>
              <a:t>domaine</a:t>
            </a:r>
            <a:r>
              <a:rPr lang="nl-BE" dirty="0" smtClean="0"/>
              <a:t> </a:t>
            </a:r>
            <a:r>
              <a:rPr lang="nl-BE" dirty="0" err="1" smtClean="0"/>
              <a:t>nominal</a:t>
            </a:r>
            <a:endParaRPr lang="en-US" dirty="0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912127"/>
              </p:ext>
            </p:extLst>
          </p:nvPr>
        </p:nvGraphicFramePr>
        <p:xfrm>
          <a:off x="457200" y="1600200"/>
          <a:ext cx="8020326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67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67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67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67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67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8280">
                <a:tc gridSpan="2"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ESPAGNOL</a:t>
                      </a:r>
                      <a:endParaRPr lang="fr-FR" sz="18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ITALIEN</a:t>
                      </a:r>
                      <a:endParaRPr lang="fr-FR" sz="18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FRANÇAIS</a:t>
                      </a:r>
                      <a:endParaRPr lang="fr-FR" sz="18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Ø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1" dirty="0" smtClean="0">
                          <a:solidFill>
                            <a:srgbClr val="FF0000"/>
                          </a:solidFill>
                        </a:rPr>
                        <a:t>-s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800" b="1" dirty="0" smtClean="0">
                          <a:solidFill>
                            <a:srgbClr val="FF0000"/>
                          </a:solidFill>
                        </a:rPr>
                        <a:t>Pas de </a:t>
                      </a:r>
                      <a:r>
                        <a:rPr lang="nl-BE" sz="1800" b="1" dirty="0" err="1" smtClean="0">
                          <a:solidFill>
                            <a:srgbClr val="FF0000"/>
                          </a:solidFill>
                        </a:rPr>
                        <a:t>marquage</a:t>
                      </a:r>
                      <a:r>
                        <a:rPr lang="nl-BE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BE" sz="1800" b="1" dirty="0" err="1" smtClean="0">
                          <a:solidFill>
                            <a:srgbClr val="FF0000"/>
                          </a:solidFill>
                        </a:rPr>
                        <a:t>unique</a:t>
                      </a:r>
                      <a:r>
                        <a:rPr lang="nl-BE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BE" sz="1800" b="1" dirty="0" smtClean="0">
                          <a:solidFill>
                            <a:srgbClr val="FF0000"/>
                          </a:solidFill>
                        </a:rPr>
                        <a:t>du </a:t>
                      </a:r>
                      <a:r>
                        <a:rPr lang="nl-BE" sz="1800" b="1" dirty="0" err="1" smtClean="0">
                          <a:solidFill>
                            <a:srgbClr val="FF0000"/>
                          </a:solidFill>
                        </a:rPr>
                        <a:t>pluriel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800" b="1" dirty="0" smtClean="0">
                          <a:solidFill>
                            <a:srgbClr val="FF0000"/>
                          </a:solidFill>
                        </a:rPr>
                        <a:t>Pas de </a:t>
                      </a:r>
                      <a:r>
                        <a:rPr lang="nl-BE" sz="1800" b="1" dirty="0" err="1" smtClean="0">
                          <a:solidFill>
                            <a:srgbClr val="FF0000"/>
                          </a:solidFill>
                        </a:rPr>
                        <a:t>marquage</a:t>
                      </a:r>
                      <a:r>
                        <a:rPr lang="nl-BE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br>
                        <a:rPr lang="nl-BE" sz="1800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nl-BE" sz="1800" b="1" dirty="0" smtClean="0">
                          <a:solidFill>
                            <a:srgbClr val="FF0000"/>
                          </a:solidFill>
                        </a:rPr>
                        <a:t>du </a:t>
                      </a:r>
                      <a:r>
                        <a:rPr lang="nl-BE" sz="1800" b="1" dirty="0" err="1" smtClean="0">
                          <a:solidFill>
                            <a:srgbClr val="FF0000"/>
                          </a:solidFill>
                        </a:rPr>
                        <a:t>pluriel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singulier</a:t>
                      </a:r>
                      <a:endParaRPr lang="fr-FR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err="1" smtClean="0"/>
                        <a:t>pluriel</a:t>
                      </a:r>
                      <a:endParaRPr lang="fr-FR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singulier</a:t>
                      </a:r>
                      <a:endParaRPr lang="fr-FR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err="1" smtClean="0"/>
                        <a:t>pluriel</a:t>
                      </a:r>
                      <a:endParaRPr lang="fr-FR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singulier</a:t>
                      </a:r>
                      <a:endParaRPr lang="fr-FR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err="1" smtClean="0"/>
                        <a:t>pluriel</a:t>
                      </a:r>
                      <a:endParaRPr lang="fr-FR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1" dirty="0" smtClean="0">
                          <a:effectLst/>
                        </a:rPr>
                        <a:t>Casa </a:t>
                      </a:r>
                      <a:endParaRPr lang="nl-BE" sz="1800" b="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1" dirty="0" err="1" smtClean="0">
                          <a:effectLst/>
                        </a:rPr>
                        <a:t>Casa-</a:t>
                      </a:r>
                      <a:r>
                        <a:rPr lang="fr-FR" sz="1800" b="1" i="1" dirty="0" err="1" smtClean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endParaRPr lang="nl-BE" sz="18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1" dirty="0" smtClean="0">
                          <a:effectLst/>
                        </a:rPr>
                        <a:t>Casa</a:t>
                      </a:r>
                      <a:endParaRPr lang="nl-BE" sz="18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1" dirty="0" smtClean="0">
                          <a:effectLst/>
                        </a:rPr>
                        <a:t>Cas</a:t>
                      </a:r>
                      <a:r>
                        <a:rPr lang="fr-FR" sz="1800" b="1" i="1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nl-BE" sz="18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1" dirty="0" smtClean="0">
                          <a:effectLst/>
                        </a:rPr>
                        <a:t>Rose</a:t>
                      </a:r>
                      <a:r>
                        <a:rPr lang="fr-FR" sz="1800" dirty="0" smtClean="0">
                          <a:effectLst/>
                        </a:rPr>
                        <a:t> [</a:t>
                      </a:r>
                      <a:r>
                        <a:rPr lang="fr-FR" sz="1800" dirty="0" err="1" smtClean="0">
                          <a:effectLst/>
                        </a:rPr>
                        <a:t>Roz</a:t>
                      </a:r>
                      <a:r>
                        <a:rPr lang="fr-FR" sz="1800" dirty="0" smtClean="0">
                          <a:effectLst/>
                        </a:rPr>
                        <a:t>]</a:t>
                      </a:r>
                      <a:endParaRPr lang="nl-BE" sz="1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1" kern="0" spc="0" dirty="0" smtClean="0">
                          <a:effectLst/>
                        </a:rPr>
                        <a:t>Roses</a:t>
                      </a:r>
                      <a:r>
                        <a:rPr lang="fr-FR" sz="1800" dirty="0" smtClean="0">
                          <a:effectLst/>
                        </a:rPr>
                        <a:t>[</a:t>
                      </a:r>
                      <a:r>
                        <a:rPr lang="fr-FR" sz="1800" dirty="0" err="1" smtClean="0">
                          <a:effectLst/>
                        </a:rPr>
                        <a:t>Roz</a:t>
                      </a:r>
                      <a:r>
                        <a:rPr lang="fr-FR" sz="1800" dirty="0">
                          <a:effectLst/>
                        </a:rPr>
                        <a:t>]</a:t>
                      </a:r>
                      <a:endParaRPr lang="nl-BE" sz="1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1" dirty="0" smtClean="0">
                          <a:effectLst/>
                        </a:rPr>
                        <a:t>Mente </a:t>
                      </a:r>
                      <a:endParaRPr lang="nl-BE" sz="1800" b="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1" dirty="0" err="1" smtClean="0">
                          <a:effectLst/>
                        </a:rPr>
                        <a:t>Mente-</a:t>
                      </a:r>
                      <a:r>
                        <a:rPr lang="fr-FR" sz="1800" b="1" i="1" dirty="0" err="1" smtClean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endParaRPr lang="nl-BE" sz="18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1" dirty="0" smtClean="0">
                          <a:effectLst/>
                        </a:rPr>
                        <a:t>Cane</a:t>
                      </a:r>
                      <a:endParaRPr lang="nl-BE" sz="18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1" dirty="0" err="1" smtClean="0">
                          <a:effectLst/>
                        </a:rPr>
                        <a:t>Can</a:t>
                      </a:r>
                      <a:r>
                        <a:rPr lang="fr-FR" sz="1800" b="1" i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nl-BE" sz="1800" b="1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1" dirty="0" smtClean="0">
                          <a:effectLst/>
                        </a:rPr>
                        <a:t>Livre</a:t>
                      </a:r>
                      <a:r>
                        <a:rPr lang="fr-FR" sz="1800" dirty="0" smtClean="0">
                          <a:effectLst/>
                        </a:rPr>
                        <a:t> [</a:t>
                      </a:r>
                      <a:r>
                        <a:rPr lang="fr-FR" sz="1800" dirty="0" err="1" smtClean="0">
                          <a:effectLst/>
                        </a:rPr>
                        <a:t>livR</a:t>
                      </a:r>
                      <a:r>
                        <a:rPr lang="fr-FR" sz="1800" dirty="0" smtClean="0">
                          <a:effectLst/>
                        </a:rPr>
                        <a:t>]</a:t>
                      </a:r>
                      <a:endParaRPr lang="nl-BE" sz="1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1" dirty="0" smtClean="0">
                          <a:effectLst/>
                        </a:rPr>
                        <a:t>Livres</a:t>
                      </a:r>
                      <a:r>
                        <a:rPr lang="fr-FR" sz="1800" dirty="0" smtClean="0">
                          <a:effectLst/>
                        </a:rPr>
                        <a:t> [</a:t>
                      </a:r>
                      <a:r>
                        <a:rPr lang="fr-FR" sz="1800" dirty="0" err="1" smtClean="0">
                          <a:effectLst/>
                        </a:rPr>
                        <a:t>livR</a:t>
                      </a:r>
                      <a:r>
                        <a:rPr lang="fr-FR" sz="1800" dirty="0">
                          <a:effectLst/>
                        </a:rPr>
                        <a:t>]</a:t>
                      </a:r>
                      <a:endParaRPr lang="nl-BE" sz="1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1" dirty="0" smtClean="0">
                          <a:effectLst/>
                        </a:rPr>
                        <a:t>Libro </a:t>
                      </a:r>
                      <a:endParaRPr lang="nl-BE" sz="1800" b="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1" dirty="0" smtClean="0">
                          <a:effectLst/>
                        </a:rPr>
                        <a:t>Libro-</a:t>
                      </a:r>
                      <a:r>
                        <a:rPr lang="fr-FR" sz="1800" b="1" i="1" dirty="0" smtClean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endParaRPr lang="nl-BE" sz="18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1" dirty="0" smtClean="0">
                          <a:effectLst/>
                        </a:rPr>
                        <a:t>Libro</a:t>
                      </a:r>
                      <a:endParaRPr lang="nl-BE" sz="18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1" dirty="0" err="1" smtClean="0">
                          <a:effectLst/>
                        </a:rPr>
                        <a:t>Libr</a:t>
                      </a:r>
                      <a:r>
                        <a:rPr lang="fr-FR" sz="1800" b="1" i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nl-BE" sz="1800" b="1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1" dirty="0" err="1" smtClean="0">
                          <a:effectLst/>
                        </a:rPr>
                        <a:t>Braccio</a:t>
                      </a:r>
                      <a:endParaRPr lang="nl-BE" sz="18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1" dirty="0" err="1" smtClean="0">
                          <a:effectLst/>
                        </a:rPr>
                        <a:t>Bracci</a:t>
                      </a:r>
                      <a:r>
                        <a:rPr lang="fr-FR" sz="1800" b="1" i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nl-BE" sz="1800" b="1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 smtClean="0"/>
                        <a:t>l</a:t>
                      </a:r>
                      <a:r>
                        <a:rPr lang="fr-FR" b="1" i="1" dirty="0" smtClean="0">
                          <a:solidFill>
                            <a:srgbClr val="D2533C"/>
                          </a:solidFill>
                        </a:rPr>
                        <a:t>as</a:t>
                      </a:r>
                      <a:r>
                        <a:rPr lang="fr-FR" i="1" dirty="0" smtClean="0"/>
                        <a:t> cas</a:t>
                      </a:r>
                      <a:r>
                        <a:rPr lang="fr-FR" b="1" i="1" dirty="0" smtClean="0">
                          <a:solidFill>
                            <a:srgbClr val="D2533C"/>
                          </a:solidFill>
                        </a:rPr>
                        <a:t>as</a:t>
                      </a:r>
                      <a:r>
                        <a:rPr lang="fr-FR" i="1" dirty="0" smtClean="0"/>
                        <a:t> </a:t>
                      </a:r>
                      <a:r>
                        <a:rPr lang="fr-FR" i="1" dirty="0" err="1" smtClean="0"/>
                        <a:t>roj</a:t>
                      </a:r>
                      <a:r>
                        <a:rPr lang="fr-FR" b="1" i="1" dirty="0" err="1" smtClean="0">
                          <a:solidFill>
                            <a:srgbClr val="D2533C"/>
                          </a:solidFill>
                        </a:rPr>
                        <a:t>as</a:t>
                      </a:r>
                      <a:endParaRPr lang="fr-FR" b="1" i="1" dirty="0" smtClean="0">
                        <a:solidFill>
                          <a:srgbClr val="D2533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i="1" dirty="0" smtClean="0"/>
                        <a:t>l</a:t>
                      </a:r>
                      <a:r>
                        <a:rPr lang="it-IT" b="1" i="1" dirty="0" smtClean="0">
                          <a:solidFill>
                            <a:srgbClr val="D2533C"/>
                          </a:solidFill>
                        </a:rPr>
                        <a:t>e</a:t>
                      </a:r>
                      <a:r>
                        <a:rPr lang="it-IT" i="1" dirty="0" smtClean="0"/>
                        <a:t> alt</a:t>
                      </a:r>
                      <a:r>
                        <a:rPr lang="it-IT" b="1" i="1" dirty="0" smtClean="0">
                          <a:solidFill>
                            <a:srgbClr val="D2533C"/>
                          </a:solidFill>
                        </a:rPr>
                        <a:t>e</a:t>
                      </a:r>
                      <a:r>
                        <a:rPr lang="it-IT" i="1" dirty="0" smtClean="0"/>
                        <a:t> mur</a:t>
                      </a:r>
                      <a:r>
                        <a:rPr lang="it-IT" b="1" i="1" dirty="0" smtClean="0">
                          <a:solidFill>
                            <a:srgbClr val="D2533C"/>
                          </a:solidFill>
                        </a:rPr>
                        <a:t>a</a:t>
                      </a:r>
                      <a:r>
                        <a:rPr lang="it-IT" i="1" dirty="0" smtClean="0"/>
                        <a:t> della città</a:t>
                      </a:r>
                      <a:endParaRPr lang="nl-BE" sz="18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BE" sz="1800" b="1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rgbClr val="D2533C"/>
                          </a:solidFill>
                        </a:rPr>
                        <a:t>les</a:t>
                      </a:r>
                      <a:r>
                        <a:rPr lang="fr-FR" i="1" dirty="0" smtClean="0"/>
                        <a:t> maisons rouges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i="1" dirty="0" smtClean="0"/>
                        <a:t>Compré terner</a:t>
                      </a:r>
                      <a:r>
                        <a:rPr lang="es-ES" b="1" i="1" dirty="0" smtClean="0">
                          <a:solidFill>
                            <a:srgbClr val="D2533C"/>
                          </a:solidFill>
                        </a:rPr>
                        <a:t>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i="1" dirty="0" smtClean="0"/>
                        <a:t>Compré terner</a:t>
                      </a:r>
                      <a:r>
                        <a:rPr lang="es-ES" b="1" i="1" dirty="0" smtClean="0">
                          <a:solidFill>
                            <a:srgbClr val="D2533C"/>
                          </a:solidFill>
                        </a:rPr>
                        <a:t>as</a:t>
                      </a:r>
                      <a:endParaRPr lang="fr-FR" b="1" i="1" dirty="0" smtClean="0">
                        <a:solidFill>
                          <a:srgbClr val="D2533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i="1" dirty="0" smtClean="0"/>
                        <a:t>Ho comprato </a:t>
                      </a:r>
                      <a:r>
                        <a:rPr lang="it-IT" b="1" i="1" dirty="0" smtClean="0">
                          <a:solidFill>
                            <a:srgbClr val="D2533C"/>
                          </a:solidFill>
                        </a:rPr>
                        <a:t>(</a:t>
                      </a:r>
                      <a:r>
                        <a:rPr lang="it-IT" sz="1800" b="1" i="1" kern="1200" dirty="0" smtClean="0">
                          <a:solidFill>
                            <a:srgbClr val="D2533C"/>
                          </a:solidFill>
                          <a:latin typeface="+mn-lt"/>
                          <a:ea typeface="+mn-ea"/>
                          <a:cs typeface="+mn-cs"/>
                        </a:rPr>
                        <a:t>del) </a:t>
                      </a:r>
                      <a:r>
                        <a:rPr lang="it-IT" i="1" dirty="0" smtClean="0"/>
                        <a:t>vitell</a:t>
                      </a:r>
                      <a:r>
                        <a:rPr lang="it-IT" b="1" i="1" dirty="0" smtClean="0">
                          <a:solidFill>
                            <a:srgbClr val="D2533C"/>
                          </a:solidFill>
                        </a:rPr>
                        <a:t>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i="1" dirty="0" smtClean="0"/>
                        <a:t>Ho comprato </a:t>
                      </a:r>
                      <a:r>
                        <a:rPr lang="it-IT" b="1" i="1" dirty="0" smtClean="0">
                          <a:solidFill>
                            <a:srgbClr val="D2533C"/>
                          </a:solidFill>
                        </a:rPr>
                        <a:t>(</a:t>
                      </a:r>
                      <a:r>
                        <a:rPr lang="it-IT" sz="1800" b="1" i="1" kern="1200" dirty="0" smtClean="0">
                          <a:solidFill>
                            <a:srgbClr val="D2533C"/>
                          </a:solidFill>
                          <a:latin typeface="+mn-lt"/>
                          <a:ea typeface="+mn-ea"/>
                          <a:cs typeface="+mn-cs"/>
                        </a:rPr>
                        <a:t>dei)</a:t>
                      </a:r>
                      <a:r>
                        <a:rPr lang="it-IT" i="1" dirty="0" smtClean="0"/>
                        <a:t> vitell</a:t>
                      </a:r>
                      <a:r>
                        <a:rPr lang="it-IT" b="1" i="1" dirty="0" smtClean="0">
                          <a:solidFill>
                            <a:srgbClr val="D2533C"/>
                          </a:solidFill>
                        </a:rPr>
                        <a:t>i</a:t>
                      </a:r>
                      <a:endParaRPr lang="nl-BE" sz="1800" b="1" i="1" dirty="0">
                        <a:solidFill>
                          <a:srgbClr val="D2533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0463" algn="l"/>
                        </a:tabLst>
                        <a:defRPr/>
                      </a:pPr>
                      <a:r>
                        <a:rPr lang="fr-FR" i="1" dirty="0" smtClean="0"/>
                        <a:t>j'ai acheté</a:t>
                      </a:r>
                      <a:r>
                        <a:rPr lang="en-US" dirty="0" smtClean="0"/>
                        <a:t>	</a:t>
                      </a:r>
                      <a:r>
                        <a:rPr lang="fr-FR" sz="1800" b="1" i="1" kern="1200" dirty="0" smtClean="0">
                          <a:solidFill>
                            <a:srgbClr val="D2533C"/>
                          </a:solidFill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fr-FR" i="1" dirty="0" smtClean="0"/>
                        <a:t>    veau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0463" algn="l"/>
                        </a:tabLst>
                        <a:defRPr/>
                      </a:pPr>
                      <a:r>
                        <a:rPr lang="fr-FR" i="1" dirty="0" smtClean="0"/>
                        <a:t>j'ai acheté </a:t>
                      </a:r>
                      <a:r>
                        <a:rPr lang="en-US" dirty="0" smtClean="0"/>
                        <a:t>	</a:t>
                      </a:r>
                      <a:r>
                        <a:rPr lang="fr-FR" sz="1800" b="1" i="1" kern="1200" dirty="0" smtClean="0">
                          <a:solidFill>
                            <a:srgbClr val="D2533C"/>
                          </a:solidFill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fr-FR" i="1" dirty="0" smtClean="0"/>
                        <a:t>  veaux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347044"/>
              </p:ext>
            </p:extLst>
          </p:nvPr>
        </p:nvGraphicFramePr>
        <p:xfrm>
          <a:off x="457199" y="5803900"/>
          <a:ext cx="8020326" cy="1280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73442">
                  <a:extLst>
                    <a:ext uri="{9D8B030D-6E8A-4147-A177-3AD203B41FA5}">
                      <a16:colId xmlns:a16="http://schemas.microsoft.com/office/drawing/2014/main" xmlns="" val="3202036261"/>
                    </a:ext>
                  </a:extLst>
                </a:gridCol>
                <a:gridCol w="2673442">
                  <a:extLst>
                    <a:ext uri="{9D8B030D-6E8A-4147-A177-3AD203B41FA5}">
                      <a16:colId xmlns:a16="http://schemas.microsoft.com/office/drawing/2014/main" xmlns="" val="2121361510"/>
                    </a:ext>
                  </a:extLst>
                </a:gridCol>
                <a:gridCol w="2673442">
                  <a:extLst>
                    <a:ext uri="{9D8B030D-6E8A-4147-A177-3AD203B41FA5}">
                      <a16:colId xmlns:a16="http://schemas.microsoft.com/office/drawing/2014/main" xmlns="" val="27747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err="1" smtClean="0"/>
                        <a:t>Lexème</a:t>
                      </a:r>
                      <a:r>
                        <a:rPr lang="nl-BE" b="0" baseline="0" dirty="0" smtClean="0"/>
                        <a:t> </a:t>
                      </a:r>
                      <a:r>
                        <a:rPr lang="nl-BE" b="0" baseline="0" dirty="0" err="1" smtClean="0"/>
                        <a:t>nominal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err="1" smtClean="0"/>
                        <a:t>Morph</a:t>
                      </a:r>
                      <a:r>
                        <a:rPr lang="nl-BE" b="0" dirty="0" smtClean="0"/>
                        <a:t>.</a:t>
                      </a:r>
                      <a:r>
                        <a:rPr lang="nl-BE" b="0" baseline="0" dirty="0" smtClean="0"/>
                        <a:t> </a:t>
                      </a:r>
                      <a:r>
                        <a:rPr lang="nl-BE" b="0" baseline="0" dirty="0" err="1" smtClean="0"/>
                        <a:t>Gramm</a:t>
                      </a:r>
                      <a:r>
                        <a:rPr lang="nl-BE" b="0" baseline="0" dirty="0" smtClean="0"/>
                        <a:t>. </a:t>
                      </a:r>
                      <a:r>
                        <a:rPr lang="nl-BE" b="0" baseline="0" dirty="0" err="1" smtClean="0"/>
                        <a:t>suffixale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9389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Morphologie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gramm</a:t>
                      </a:r>
                      <a:r>
                        <a:rPr lang="nl-BE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 smtClean="0"/>
                        <a:t>Lexème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nominal</a:t>
                      </a:r>
                      <a:r>
                        <a:rPr lang="nl-BE" baseline="0" dirty="0" smtClean="0"/>
                        <a:t> invariant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9270486"/>
                  </a:ext>
                </a:extLst>
              </a:tr>
            </a:tbl>
          </a:graphicData>
        </a:graphic>
      </p:graphicFrame>
      <p:cxnSp>
        <p:nvCxnSpPr>
          <p:cNvPr id="7" name="Connecteur droit avec flèche 6"/>
          <p:cNvCxnSpPr/>
          <p:nvPr/>
        </p:nvCxnSpPr>
        <p:spPr>
          <a:xfrm flipH="1">
            <a:off x="2789767" y="6265333"/>
            <a:ext cx="3090333" cy="3556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7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sz="3600" b="1" dirty="0" smtClean="0"/>
              <a:t>Merci de </a:t>
            </a:r>
            <a:r>
              <a:rPr lang="nl-BE" sz="3600" b="1" dirty="0" err="1" smtClean="0"/>
              <a:t>votre</a:t>
            </a:r>
            <a:r>
              <a:rPr lang="nl-BE" sz="3600" b="1" dirty="0" smtClean="0"/>
              <a:t> attention 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863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200" dirty="0" smtClean="0"/>
              <a:t>Becker</a:t>
            </a:r>
            <a:r>
              <a:rPr lang="fr-FR" sz="1200" dirty="0"/>
              <a:t>, Martin (2005). « </a:t>
            </a:r>
            <a:r>
              <a:rPr lang="fr-FR" sz="1200" i="1" dirty="0"/>
              <a:t>Venir</a:t>
            </a:r>
            <a:r>
              <a:rPr lang="fr-FR" sz="1200" dirty="0"/>
              <a:t>/</a:t>
            </a:r>
            <a:r>
              <a:rPr lang="fr-FR" sz="1200" i="1" dirty="0" err="1"/>
              <a:t>venire</a:t>
            </a:r>
            <a:r>
              <a:rPr lang="fr-FR" sz="1200" i="1" dirty="0"/>
              <a:t> </a:t>
            </a:r>
            <a:r>
              <a:rPr lang="fr-FR" sz="1200" dirty="0"/>
              <a:t>+ participe présent en diachronie : les leçons de deux trajectoires différentes et d’un échec commun</a:t>
            </a:r>
            <a:r>
              <a:rPr lang="fr-FR" sz="1200" i="1" dirty="0"/>
              <a:t> </a:t>
            </a:r>
            <a:r>
              <a:rPr lang="fr-FR" sz="1200" dirty="0"/>
              <a:t>», in Bat-</a:t>
            </a:r>
            <a:r>
              <a:rPr lang="fr-FR" sz="1200" dirty="0" err="1"/>
              <a:t>Zeev</a:t>
            </a:r>
            <a:r>
              <a:rPr lang="fr-FR" sz="1200" dirty="0"/>
              <a:t> </a:t>
            </a:r>
            <a:r>
              <a:rPr lang="fr-FR" sz="1200" dirty="0" err="1"/>
              <a:t>Shyldkrot</a:t>
            </a:r>
            <a:r>
              <a:rPr lang="fr-FR" sz="1200" dirty="0"/>
              <a:t>, Hava &amp; Le </a:t>
            </a:r>
            <a:r>
              <a:rPr lang="fr-FR" sz="1200" dirty="0" err="1"/>
              <a:t>Querler</a:t>
            </a:r>
            <a:r>
              <a:rPr lang="fr-FR" sz="1200" dirty="0"/>
              <a:t>, Nicole (2005). </a:t>
            </a:r>
            <a:r>
              <a:rPr lang="en-US" sz="1200" i="1" dirty="0"/>
              <a:t>Les </a:t>
            </a:r>
            <a:r>
              <a:rPr lang="en-US" sz="1200" i="1" dirty="0" err="1"/>
              <a:t>périphrases</a:t>
            </a:r>
            <a:r>
              <a:rPr lang="en-US" sz="1200" i="1" dirty="0"/>
              <a:t> </a:t>
            </a:r>
            <a:r>
              <a:rPr lang="en-US" sz="1200" i="1" dirty="0" err="1"/>
              <a:t>verbales</a:t>
            </a:r>
            <a:r>
              <a:rPr lang="en-US" sz="1200" dirty="0"/>
              <a:t>, Amsterdam : John </a:t>
            </a:r>
            <a:r>
              <a:rPr lang="en-US" sz="1200" dirty="0" err="1"/>
              <a:t>Benjamins</a:t>
            </a:r>
            <a:r>
              <a:rPr lang="en-US" sz="1200" dirty="0"/>
              <a:t>, 311-335.</a:t>
            </a:r>
            <a:endParaRPr lang="fr-FR" sz="1200" dirty="0"/>
          </a:p>
          <a:p>
            <a:pPr marL="0" indent="0">
              <a:buNone/>
            </a:pPr>
            <a:r>
              <a:rPr lang="en-US" sz="1200" dirty="0" err="1"/>
              <a:t>Bybee</a:t>
            </a:r>
            <a:r>
              <a:rPr lang="en-US" sz="1200" dirty="0"/>
              <a:t>, Joan (1985). </a:t>
            </a:r>
            <a:r>
              <a:rPr lang="en-US" sz="1200" i="1" dirty="0"/>
              <a:t>Morphology : a study of the relation between meaning and form</a:t>
            </a:r>
            <a:r>
              <a:rPr lang="en-US" sz="1200" dirty="0"/>
              <a:t>, Amsterdam : John </a:t>
            </a:r>
            <a:r>
              <a:rPr lang="en-US" sz="1200" dirty="0" err="1"/>
              <a:t>Benjamins</a:t>
            </a:r>
            <a:r>
              <a:rPr lang="en-US" sz="1200" dirty="0"/>
              <a:t>.</a:t>
            </a:r>
            <a:endParaRPr lang="fr-FR" sz="1200" dirty="0"/>
          </a:p>
          <a:p>
            <a:pPr marL="0" indent="0">
              <a:buNone/>
            </a:pPr>
            <a:r>
              <a:rPr lang="en-US" sz="1200" dirty="0" err="1"/>
              <a:t>Bybee</a:t>
            </a:r>
            <a:r>
              <a:rPr lang="en-US" sz="1200" dirty="0"/>
              <a:t>, Joan ; Perkins, Revere &amp; </a:t>
            </a:r>
            <a:r>
              <a:rPr lang="en-US" sz="1200" dirty="0" err="1"/>
              <a:t>Pagliuca</a:t>
            </a:r>
            <a:r>
              <a:rPr lang="en-US" sz="1200" dirty="0"/>
              <a:t>, William (1994). </a:t>
            </a:r>
            <a:r>
              <a:rPr lang="en-US" sz="1200" i="1" dirty="0"/>
              <a:t>The Evolution of Grammar. Tense, aspect, and modality in the languages of the world</a:t>
            </a:r>
            <a:r>
              <a:rPr lang="en-US" sz="1200" dirty="0"/>
              <a:t>, Chicago : University of Chicago Press.</a:t>
            </a:r>
            <a:endParaRPr lang="fr-FR" sz="1200" dirty="0"/>
          </a:p>
          <a:p>
            <a:pPr marL="0" indent="0">
              <a:buNone/>
            </a:pPr>
            <a:r>
              <a:rPr lang="fr-FR" sz="1200" dirty="0"/>
              <a:t> </a:t>
            </a:r>
            <a:r>
              <a:rPr lang="en-US" sz="1200" dirty="0" err="1"/>
              <a:t>Bybee</a:t>
            </a:r>
            <a:r>
              <a:rPr lang="en-US" sz="1200" dirty="0"/>
              <a:t> Joan (2013). Usage-based Theory and </a:t>
            </a:r>
            <a:r>
              <a:rPr lang="en-US" sz="1200" dirty="0" err="1"/>
              <a:t>Examplar</a:t>
            </a:r>
            <a:r>
              <a:rPr lang="en-US" sz="1200" dirty="0"/>
              <a:t> Representations of Constructions, </a:t>
            </a:r>
            <a:r>
              <a:rPr lang="en-US" sz="1200" i="1" dirty="0"/>
              <a:t>in </a:t>
            </a:r>
            <a:r>
              <a:rPr lang="fr-FR" sz="1200" i="1" dirty="0"/>
              <a:t>Hoffmann</a:t>
            </a:r>
            <a:r>
              <a:rPr lang="fr-FR" sz="1200" dirty="0"/>
              <a:t>, Thomas &amp; </a:t>
            </a:r>
            <a:r>
              <a:rPr lang="fr-FR" sz="1200" dirty="0" err="1"/>
              <a:t>Trousdale</a:t>
            </a:r>
            <a:r>
              <a:rPr lang="fr-FR" sz="1200" dirty="0"/>
              <a:t>, Graeme </a:t>
            </a:r>
            <a:r>
              <a:rPr lang="fr-FR" sz="1200" dirty="0" err="1"/>
              <a:t>Eds</a:t>
            </a:r>
            <a:r>
              <a:rPr lang="fr-FR" sz="1200" dirty="0"/>
              <a:t>. </a:t>
            </a:r>
            <a:r>
              <a:rPr lang="fr-FR" sz="1200" i="1" dirty="0"/>
              <a:t>The Oxford </a:t>
            </a:r>
            <a:r>
              <a:rPr lang="fr-FR" sz="1200" i="1" dirty="0" err="1"/>
              <a:t>Handbook</a:t>
            </a:r>
            <a:r>
              <a:rPr lang="fr-FR" sz="1200" i="1" dirty="0"/>
              <a:t> of Construction </a:t>
            </a:r>
            <a:r>
              <a:rPr lang="fr-FR" sz="1200" i="1" dirty="0" err="1"/>
              <a:t>Grammar</a:t>
            </a:r>
            <a:r>
              <a:rPr lang="fr-FR" sz="1200" dirty="0"/>
              <a:t>. Oxford : Oxford </a:t>
            </a:r>
            <a:r>
              <a:rPr lang="fr-FR" sz="1200" dirty="0" err="1"/>
              <a:t>University</a:t>
            </a:r>
            <a:r>
              <a:rPr lang="fr-FR" sz="1200" dirty="0"/>
              <a:t> </a:t>
            </a:r>
            <a:r>
              <a:rPr lang="fr-FR" sz="1200" dirty="0" err="1"/>
              <a:t>Press</a:t>
            </a:r>
            <a:r>
              <a:rPr lang="fr-FR" sz="1200" dirty="0"/>
              <a:t>, 49-69.</a:t>
            </a:r>
          </a:p>
          <a:p>
            <a:pPr marL="0" indent="0">
              <a:buNone/>
            </a:pPr>
            <a:r>
              <a:rPr lang="fr-FR" sz="1200" i="1" dirty="0" err="1"/>
              <a:t>Croft</a:t>
            </a:r>
            <a:r>
              <a:rPr lang="fr-FR" sz="1200" i="1" dirty="0"/>
              <a:t>, </a:t>
            </a:r>
            <a:r>
              <a:rPr lang="fr-FR" sz="1200" dirty="0"/>
              <a:t>William (2001).</a:t>
            </a:r>
            <a:r>
              <a:rPr lang="fr-FR" sz="1200" i="1" dirty="0"/>
              <a:t> Radical Construction </a:t>
            </a:r>
            <a:r>
              <a:rPr lang="fr-FR" sz="1200" i="1" dirty="0" err="1"/>
              <a:t>Grammar</a:t>
            </a:r>
            <a:r>
              <a:rPr lang="fr-FR" sz="1200" dirty="0"/>
              <a:t>: </a:t>
            </a:r>
            <a:r>
              <a:rPr lang="fr-FR" sz="1200" i="1" dirty="0" err="1"/>
              <a:t>Syntactic</a:t>
            </a:r>
            <a:r>
              <a:rPr lang="fr-FR" sz="1200" i="1" dirty="0"/>
              <a:t> </a:t>
            </a:r>
            <a:r>
              <a:rPr lang="fr-FR" sz="1200" i="1" dirty="0" err="1"/>
              <a:t>Theory</a:t>
            </a:r>
            <a:r>
              <a:rPr lang="fr-FR" sz="1200" i="1" dirty="0"/>
              <a:t> in </a:t>
            </a:r>
            <a:r>
              <a:rPr lang="fr-FR" sz="1200" i="1" dirty="0" err="1"/>
              <a:t>Typological</a:t>
            </a:r>
            <a:r>
              <a:rPr lang="fr-FR" sz="1200" i="1" dirty="0"/>
              <a:t> Perspective</a:t>
            </a:r>
            <a:r>
              <a:rPr lang="fr-FR" sz="1200" dirty="0"/>
              <a:t>, Oxford : Oxford </a:t>
            </a:r>
            <a:r>
              <a:rPr lang="fr-FR" sz="1200" dirty="0" err="1"/>
              <a:t>University</a:t>
            </a:r>
            <a:r>
              <a:rPr lang="fr-FR" sz="1200" dirty="0"/>
              <a:t> </a:t>
            </a:r>
            <a:r>
              <a:rPr lang="fr-FR" sz="1200" dirty="0" err="1"/>
              <a:t>Press</a:t>
            </a:r>
            <a:r>
              <a:rPr lang="fr-FR" sz="1200" dirty="0"/>
              <a:t>. </a:t>
            </a:r>
          </a:p>
          <a:p>
            <a:pPr marL="0" indent="0">
              <a:buNone/>
            </a:pPr>
            <a:r>
              <a:rPr lang="en-US" sz="1200" dirty="0" err="1"/>
              <a:t>Fabricius</a:t>
            </a:r>
            <a:r>
              <a:rPr lang="en-US" sz="1200" dirty="0"/>
              <a:t>-Hansen, </a:t>
            </a:r>
            <a:r>
              <a:rPr lang="en-US" sz="1200" dirty="0" err="1"/>
              <a:t>Cathrine</a:t>
            </a:r>
            <a:r>
              <a:rPr lang="en-US" sz="1200" dirty="0"/>
              <a:t> &amp; </a:t>
            </a:r>
            <a:r>
              <a:rPr lang="en-US" sz="1200" dirty="0" err="1"/>
              <a:t>Haug</a:t>
            </a:r>
            <a:r>
              <a:rPr lang="en-US" sz="1200" dirty="0"/>
              <a:t>, Dag (2012). « Introduction », in </a:t>
            </a:r>
            <a:r>
              <a:rPr lang="en-US" sz="1200" dirty="0" err="1"/>
              <a:t>Fabricius</a:t>
            </a:r>
            <a:r>
              <a:rPr lang="en-US" sz="1200" dirty="0"/>
              <a:t>-Hansen, </a:t>
            </a:r>
            <a:r>
              <a:rPr lang="en-US" sz="1200" dirty="0" err="1"/>
              <a:t>Cathrine</a:t>
            </a:r>
            <a:r>
              <a:rPr lang="en-US" sz="1200" dirty="0"/>
              <a:t> &amp; </a:t>
            </a:r>
            <a:r>
              <a:rPr lang="en-US" sz="1200" dirty="0" err="1"/>
              <a:t>Haug</a:t>
            </a:r>
            <a:r>
              <a:rPr lang="en-US" sz="1200" dirty="0"/>
              <a:t>, Dag </a:t>
            </a:r>
            <a:r>
              <a:rPr lang="en-US" sz="1200" dirty="0" err="1"/>
              <a:t>eds</a:t>
            </a:r>
            <a:r>
              <a:rPr lang="en-US" sz="1200" dirty="0"/>
              <a:t> (2012). </a:t>
            </a:r>
            <a:r>
              <a:rPr lang="en-US" sz="1200" i="1" dirty="0"/>
              <a:t>Big events, small clauses: the grammar of elaboration</a:t>
            </a:r>
            <a:r>
              <a:rPr lang="en-US" sz="1200" dirty="0"/>
              <a:t>, Berlin : De </a:t>
            </a:r>
            <a:r>
              <a:rPr lang="en-US" sz="1200" dirty="0" err="1"/>
              <a:t>Gruyter</a:t>
            </a:r>
            <a:r>
              <a:rPr lang="en-US" sz="1200" dirty="0"/>
              <a:t>, 1-17.</a:t>
            </a:r>
            <a:endParaRPr lang="fr-FR" sz="1200" dirty="0"/>
          </a:p>
          <a:p>
            <a:pPr marL="0" indent="0">
              <a:buNone/>
            </a:pPr>
            <a:r>
              <a:rPr lang="fr-FR" sz="1200" i="1" dirty="0"/>
              <a:t>Goldberg, </a:t>
            </a:r>
            <a:r>
              <a:rPr lang="fr-FR" sz="1200" i="1" dirty="0" err="1"/>
              <a:t>Adele</a:t>
            </a:r>
            <a:r>
              <a:rPr lang="fr-FR" sz="1200" i="1" dirty="0"/>
              <a:t> (1995). Constructions</a:t>
            </a:r>
            <a:r>
              <a:rPr lang="fr-FR" sz="1200" dirty="0"/>
              <a:t>: A </a:t>
            </a:r>
            <a:r>
              <a:rPr lang="fr-FR" sz="1200" i="1" dirty="0"/>
              <a:t>Construction</a:t>
            </a:r>
            <a:r>
              <a:rPr lang="fr-FR" sz="1200" dirty="0"/>
              <a:t> </a:t>
            </a:r>
            <a:r>
              <a:rPr lang="fr-FR" sz="1200" i="1" dirty="0" err="1"/>
              <a:t>Grammar</a:t>
            </a:r>
            <a:r>
              <a:rPr lang="fr-FR" sz="1200" i="1" dirty="0"/>
              <a:t> </a:t>
            </a:r>
            <a:r>
              <a:rPr lang="fr-FR" sz="1200" i="1" dirty="0" err="1"/>
              <a:t>Approach</a:t>
            </a:r>
            <a:r>
              <a:rPr lang="fr-FR" sz="1200" i="1" dirty="0"/>
              <a:t> to Argument Structure</a:t>
            </a:r>
            <a:r>
              <a:rPr lang="fr-FR" sz="1200" dirty="0"/>
              <a:t>. Chicago : Chicago </a:t>
            </a:r>
            <a:r>
              <a:rPr lang="fr-FR" sz="1200" dirty="0" err="1"/>
              <a:t>University</a:t>
            </a:r>
            <a:r>
              <a:rPr lang="fr-FR" sz="1200" dirty="0"/>
              <a:t> </a:t>
            </a:r>
            <a:r>
              <a:rPr lang="fr-FR" sz="1200" dirty="0" err="1"/>
              <a:t>Press</a:t>
            </a:r>
            <a:r>
              <a:rPr lang="fr-FR" sz="1200" dirty="0"/>
              <a:t>.</a:t>
            </a:r>
          </a:p>
          <a:p>
            <a:pPr marL="0" indent="0">
              <a:buNone/>
            </a:pPr>
            <a:r>
              <a:rPr lang="fr-FR" sz="1200" i="1" dirty="0"/>
              <a:t>Goldberg, </a:t>
            </a:r>
            <a:r>
              <a:rPr lang="fr-FR" sz="1200" i="1" dirty="0" err="1"/>
              <a:t>Adele</a:t>
            </a:r>
            <a:r>
              <a:rPr lang="fr-FR" sz="1200" i="1" dirty="0"/>
              <a:t> (2006). Constructions </a:t>
            </a:r>
            <a:r>
              <a:rPr lang="fr-FR" sz="1200" i="1" dirty="0" err="1"/>
              <a:t>at</a:t>
            </a:r>
            <a:r>
              <a:rPr lang="fr-FR" sz="1200" i="1" dirty="0"/>
              <a:t> </a:t>
            </a:r>
            <a:r>
              <a:rPr lang="fr-FR" sz="1200" i="1" dirty="0" err="1"/>
              <a:t>work</a:t>
            </a:r>
            <a:r>
              <a:rPr lang="fr-FR" sz="1200" dirty="0"/>
              <a:t>: </a:t>
            </a:r>
            <a:r>
              <a:rPr lang="fr-FR" sz="1200" i="1" dirty="0"/>
              <a:t>The nature of </a:t>
            </a:r>
            <a:r>
              <a:rPr lang="fr-FR" sz="1200" i="1" dirty="0" err="1"/>
              <a:t>generalization</a:t>
            </a:r>
            <a:r>
              <a:rPr lang="fr-FR" sz="1200" i="1" dirty="0"/>
              <a:t> in </a:t>
            </a:r>
            <a:r>
              <a:rPr lang="fr-FR" sz="1200" i="1" dirty="0" err="1"/>
              <a:t>language</a:t>
            </a:r>
            <a:r>
              <a:rPr lang="fr-FR" sz="1200" dirty="0"/>
              <a:t>. Oxford. Oxford </a:t>
            </a:r>
            <a:r>
              <a:rPr lang="fr-FR" sz="1200" dirty="0" err="1"/>
              <a:t>University</a:t>
            </a:r>
            <a:r>
              <a:rPr lang="fr-FR" sz="1200" dirty="0"/>
              <a:t> </a:t>
            </a:r>
            <a:r>
              <a:rPr lang="fr-FR" sz="1200" dirty="0" err="1"/>
              <a:t>Press</a:t>
            </a:r>
            <a:r>
              <a:rPr lang="fr-FR" sz="1200" dirty="0"/>
              <a:t>. </a:t>
            </a:r>
          </a:p>
          <a:p>
            <a:pPr marL="0" indent="0">
              <a:buNone/>
            </a:pPr>
            <a:r>
              <a:rPr lang="fr-FR" sz="1200" dirty="0" err="1"/>
              <a:t>Gougenheim</a:t>
            </a:r>
            <a:r>
              <a:rPr lang="fr-FR" sz="1200" dirty="0"/>
              <a:t>, Georges (1929). </a:t>
            </a:r>
            <a:r>
              <a:rPr lang="fr-FR" sz="1200" i="1" dirty="0"/>
              <a:t>Etude sur les périphrases verbales de la langue française</a:t>
            </a:r>
            <a:r>
              <a:rPr lang="fr-FR" sz="1200" dirty="0"/>
              <a:t>, Paris : Les Belles Lettres.</a:t>
            </a:r>
          </a:p>
          <a:p>
            <a:pPr marL="0" indent="0">
              <a:buNone/>
            </a:pPr>
            <a:r>
              <a:rPr lang="en-US" sz="1200" dirty="0" err="1"/>
              <a:t>Haspelmath</a:t>
            </a:r>
            <a:r>
              <a:rPr lang="en-US" sz="1200" dirty="0"/>
              <a:t>, Martin (1995). « The </a:t>
            </a:r>
            <a:r>
              <a:rPr lang="en-US" sz="1200" dirty="0" err="1"/>
              <a:t>converb</a:t>
            </a:r>
            <a:r>
              <a:rPr lang="en-US" sz="1200" dirty="0"/>
              <a:t> as a cross-linguistically valid category », </a:t>
            </a:r>
            <a:r>
              <a:rPr lang="en-US" sz="1200" dirty="0" err="1"/>
              <a:t>dans</a:t>
            </a:r>
            <a:r>
              <a:rPr lang="en-US" sz="1200" dirty="0"/>
              <a:t> </a:t>
            </a:r>
            <a:r>
              <a:rPr lang="en-US" sz="1200" dirty="0" err="1"/>
              <a:t>Haspelmath</a:t>
            </a:r>
            <a:r>
              <a:rPr lang="en-US" sz="1200" dirty="0"/>
              <a:t>, Martin &amp; </a:t>
            </a:r>
            <a:r>
              <a:rPr lang="en-US" sz="1200" dirty="0" err="1"/>
              <a:t>König</a:t>
            </a:r>
            <a:r>
              <a:rPr lang="en-US" sz="1200" dirty="0"/>
              <a:t>, </a:t>
            </a:r>
            <a:r>
              <a:rPr lang="en-US" sz="1200" dirty="0" err="1"/>
              <a:t>Ekkehard</a:t>
            </a:r>
            <a:r>
              <a:rPr lang="en-US" sz="1200" dirty="0"/>
              <a:t> (1995). </a:t>
            </a:r>
            <a:r>
              <a:rPr lang="en-US" sz="1200" i="1" dirty="0" err="1"/>
              <a:t>Converbs</a:t>
            </a:r>
            <a:r>
              <a:rPr lang="en-US" sz="1200" i="1" dirty="0"/>
              <a:t> in Cross-Linguistic Perspective : Structure and Meaning of Adverbial Verb Forms – Adverbial Participles, Gerunds –,</a:t>
            </a:r>
            <a:r>
              <a:rPr lang="en-US" sz="1200" dirty="0"/>
              <a:t> Berlin : Mouton de </a:t>
            </a:r>
            <a:r>
              <a:rPr lang="en-US" sz="1200" dirty="0" err="1"/>
              <a:t>Gruyter</a:t>
            </a:r>
            <a:r>
              <a:rPr lang="en-US" sz="1200" dirty="0"/>
              <a:t>, 1-55.</a:t>
            </a:r>
            <a:endParaRPr lang="fr-FR" sz="1200" dirty="0"/>
          </a:p>
          <a:p>
            <a:pPr marL="0" indent="0">
              <a:buNone/>
            </a:pPr>
            <a:r>
              <a:rPr lang="en-US" sz="1200" dirty="0"/>
              <a:t>Heine, Bernd (1993). </a:t>
            </a:r>
            <a:r>
              <a:rPr lang="en-US" sz="1200" i="1" dirty="0"/>
              <a:t>Auxiliaries, Cognitive Forces and Grammaticalization</a:t>
            </a:r>
            <a:r>
              <a:rPr lang="en-US" sz="1200" dirty="0"/>
              <a:t>, Oxford : Oxford University Press.</a:t>
            </a:r>
            <a:endParaRPr lang="fr-FR" sz="1200" dirty="0"/>
          </a:p>
          <a:p>
            <a:pPr marL="0" indent="0">
              <a:buNone/>
            </a:pPr>
            <a:r>
              <a:rPr lang="fr-FR" sz="1200" i="1" dirty="0" err="1"/>
              <a:t>Himmelmann</a:t>
            </a:r>
            <a:r>
              <a:rPr lang="fr-FR" sz="1200" dirty="0"/>
              <a:t>, </a:t>
            </a:r>
            <a:r>
              <a:rPr lang="fr-FR" sz="1200" dirty="0" err="1"/>
              <a:t>Nikolaus</a:t>
            </a:r>
            <a:r>
              <a:rPr lang="fr-FR" sz="1200" dirty="0"/>
              <a:t> P. (</a:t>
            </a:r>
            <a:r>
              <a:rPr lang="fr-FR" sz="1200" i="1" dirty="0"/>
              <a:t>2004)</a:t>
            </a:r>
            <a:r>
              <a:rPr lang="fr-FR" sz="1200" dirty="0"/>
              <a:t>. </a:t>
            </a:r>
            <a:r>
              <a:rPr lang="fr-FR" sz="1200" i="1" dirty="0" err="1"/>
              <a:t>Lexicalization</a:t>
            </a:r>
            <a:r>
              <a:rPr lang="fr-FR" sz="1200" dirty="0"/>
              <a:t> and grammaticalization: Opposite or orthogonal? In: Walter </a:t>
            </a:r>
            <a:r>
              <a:rPr lang="fr-FR" sz="1200" dirty="0" err="1"/>
              <a:t>Bisang</a:t>
            </a:r>
            <a:r>
              <a:rPr lang="fr-FR" sz="1200" dirty="0"/>
              <a:t> et </a:t>
            </a:r>
            <a:r>
              <a:rPr lang="fr-FR" sz="1200" dirty="0" err="1"/>
              <a:t>Björn</a:t>
            </a:r>
            <a:r>
              <a:rPr lang="fr-FR" sz="1200" dirty="0"/>
              <a:t> Wiemer </a:t>
            </a:r>
            <a:r>
              <a:rPr lang="fr-FR" sz="1200" dirty="0" err="1"/>
              <a:t>Eds</a:t>
            </a:r>
            <a:r>
              <a:rPr lang="fr-FR" sz="1200" dirty="0"/>
              <a:t>, </a:t>
            </a:r>
            <a:r>
              <a:rPr lang="fr-FR" sz="1200" i="1" dirty="0" err="1"/>
              <a:t>What</a:t>
            </a:r>
            <a:r>
              <a:rPr lang="fr-FR" sz="1200" i="1" dirty="0"/>
              <a:t> </a:t>
            </a:r>
            <a:r>
              <a:rPr lang="fr-FR" sz="1200" i="1" dirty="0" err="1"/>
              <a:t>makes</a:t>
            </a:r>
            <a:r>
              <a:rPr lang="fr-FR" sz="1200" i="1" dirty="0"/>
              <a:t> grammaticalization ? A look </a:t>
            </a:r>
            <a:r>
              <a:rPr lang="fr-FR" sz="1200" i="1" dirty="0" err="1"/>
              <a:t>from</a:t>
            </a:r>
            <a:r>
              <a:rPr lang="fr-FR" sz="1200" i="1" dirty="0"/>
              <a:t> </a:t>
            </a:r>
            <a:r>
              <a:rPr lang="fr-FR" sz="1200" i="1" dirty="0" err="1"/>
              <a:t>its</a:t>
            </a:r>
            <a:r>
              <a:rPr lang="fr-FR" sz="1200" i="1" dirty="0"/>
              <a:t> </a:t>
            </a:r>
            <a:r>
              <a:rPr lang="fr-FR" sz="1200" i="1" dirty="0" err="1"/>
              <a:t>fringes</a:t>
            </a:r>
            <a:r>
              <a:rPr lang="fr-FR" sz="1200" i="1" dirty="0"/>
              <a:t> and </a:t>
            </a:r>
            <a:r>
              <a:rPr lang="fr-FR" sz="1200" i="1" dirty="0" err="1"/>
              <a:t>its</a:t>
            </a:r>
            <a:r>
              <a:rPr lang="fr-FR" sz="1200" i="1" dirty="0"/>
              <a:t> components</a:t>
            </a:r>
            <a:r>
              <a:rPr lang="fr-FR" sz="1200" dirty="0"/>
              <a:t>, Berlin, Mouton de </a:t>
            </a:r>
            <a:r>
              <a:rPr lang="fr-FR" sz="1200" dirty="0" err="1"/>
              <a:t>Gruyter</a:t>
            </a:r>
            <a:r>
              <a:rPr lang="fr-FR" sz="1200" dirty="0"/>
              <a:t>, 21-42.</a:t>
            </a:r>
          </a:p>
          <a:p>
            <a:pPr marL="0" indent="0">
              <a:buNone/>
            </a:pPr>
            <a:r>
              <a:rPr lang="en-US" sz="1200" dirty="0" err="1"/>
              <a:t>Koptjevskaja</a:t>
            </a:r>
            <a:r>
              <a:rPr lang="en-US" sz="1200" dirty="0"/>
              <a:t>-Tamm, Maria (1999). « Finiteness</a:t>
            </a:r>
            <a:r>
              <a:rPr lang="en-US" sz="1200" i="1" dirty="0"/>
              <a:t> </a:t>
            </a:r>
            <a:r>
              <a:rPr lang="en-US" sz="1200" dirty="0"/>
              <a:t>», </a:t>
            </a:r>
            <a:r>
              <a:rPr lang="en-US" sz="1200" dirty="0" err="1"/>
              <a:t>dans</a:t>
            </a:r>
            <a:r>
              <a:rPr lang="en-US" sz="1200" dirty="0"/>
              <a:t> Brown, Keith &amp; Miller, Jim (</a:t>
            </a:r>
            <a:r>
              <a:rPr lang="en-US" sz="1200" dirty="0" err="1"/>
              <a:t>éds</a:t>
            </a:r>
            <a:r>
              <a:rPr lang="en-US" sz="1200" dirty="0"/>
              <a:t>.) (1999). </a:t>
            </a:r>
            <a:r>
              <a:rPr lang="en-US" sz="1200" i="1" dirty="0"/>
              <a:t>Concise Encyclopedia of Grammatical Categories</a:t>
            </a:r>
            <a:r>
              <a:rPr lang="en-US" sz="1200" dirty="0"/>
              <a:t>, Amsterdam : Elsevier Science, 146-149.</a:t>
            </a:r>
            <a:endParaRPr lang="fr-FR" sz="1200" dirty="0"/>
          </a:p>
          <a:p>
            <a:pPr marL="0" indent="0">
              <a:buNone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475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Lamiroy</a:t>
            </a:r>
            <a:r>
              <a:rPr lang="en-US" dirty="0" smtClean="0"/>
              <a:t> </a:t>
            </a:r>
            <a:r>
              <a:rPr lang="en-US" dirty="0"/>
              <a:t>B. 1999. </a:t>
            </a:r>
            <a:r>
              <a:rPr lang="en-US" dirty="0" err="1"/>
              <a:t>Auxiliaires</a:t>
            </a:r>
            <a:r>
              <a:rPr lang="en-US" dirty="0"/>
              <a:t>, </a:t>
            </a:r>
            <a:r>
              <a:rPr lang="en-US" dirty="0" err="1"/>
              <a:t>langues</a:t>
            </a:r>
            <a:r>
              <a:rPr lang="en-US" dirty="0"/>
              <a:t> </a:t>
            </a:r>
            <a:r>
              <a:rPr lang="en-US" dirty="0" err="1"/>
              <a:t>romanes</a:t>
            </a:r>
            <a:r>
              <a:rPr lang="en-US" dirty="0"/>
              <a:t> et </a:t>
            </a:r>
            <a:r>
              <a:rPr lang="en-US" dirty="0" err="1"/>
              <a:t>grammaticalisation</a:t>
            </a:r>
            <a:r>
              <a:rPr lang="en-US" dirty="0"/>
              <a:t>. </a:t>
            </a:r>
            <a:r>
              <a:rPr lang="en-US" i="1" dirty="0" err="1"/>
              <a:t>Langages</a:t>
            </a:r>
            <a:r>
              <a:rPr lang="en-US" dirty="0"/>
              <a:t> 135, 33-45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Lehmann, Christian (2002) </a:t>
            </a:r>
            <a:r>
              <a:rPr lang="fr-FR" i="1" dirty="0" err="1"/>
              <a:t>Thoughts</a:t>
            </a:r>
            <a:r>
              <a:rPr lang="fr-FR" i="1" dirty="0"/>
              <a:t> on grammaticalization</a:t>
            </a:r>
            <a:r>
              <a:rPr lang="fr-FR" dirty="0"/>
              <a:t>. </a:t>
            </a:r>
            <a:r>
              <a:rPr lang="fr-FR" dirty="0" err="1"/>
              <a:t>Arbeitspapiere</a:t>
            </a:r>
            <a:r>
              <a:rPr lang="fr-FR" dirty="0"/>
              <a:t> des </a:t>
            </a:r>
            <a:r>
              <a:rPr lang="fr-FR" dirty="0" err="1"/>
              <a:t>Seminars</a:t>
            </a:r>
            <a:r>
              <a:rPr lang="fr-FR" dirty="0"/>
              <a:t> </a:t>
            </a:r>
            <a:r>
              <a:rPr lang="fr-FR" dirty="0" err="1"/>
              <a:t>für</a:t>
            </a:r>
            <a:r>
              <a:rPr lang="fr-FR" dirty="0"/>
              <a:t> </a:t>
            </a:r>
            <a:r>
              <a:rPr lang="fr-FR" dirty="0" err="1"/>
              <a:t>Sprachwissenschaft</a:t>
            </a:r>
            <a:r>
              <a:rPr lang="fr-FR" dirty="0"/>
              <a:t> der </a:t>
            </a:r>
            <a:r>
              <a:rPr lang="fr-FR" dirty="0" err="1"/>
              <a:t>Universität</a:t>
            </a:r>
            <a:r>
              <a:rPr lang="fr-FR" dirty="0"/>
              <a:t> Erfurt. Nr. 9.. Second, </a:t>
            </a:r>
            <a:r>
              <a:rPr lang="fr-FR" dirty="0" err="1"/>
              <a:t>revised</a:t>
            </a:r>
            <a:r>
              <a:rPr lang="fr-FR" dirty="0"/>
              <a:t> </a:t>
            </a:r>
            <a:r>
              <a:rPr lang="fr-FR" dirty="0" err="1"/>
              <a:t>edition</a:t>
            </a:r>
            <a:endParaRPr lang="fr-FR" dirty="0"/>
          </a:p>
          <a:p>
            <a:pPr marL="0" indent="0">
              <a:buNone/>
            </a:pPr>
            <a:r>
              <a:rPr lang="en-US" dirty="0" err="1"/>
              <a:t>Pusch</a:t>
            </a:r>
            <a:r>
              <a:rPr lang="en-US" dirty="0"/>
              <a:t>, Claus (2003). </a:t>
            </a:r>
            <a:r>
              <a:rPr lang="fr-FR" dirty="0"/>
              <a:t>« La grammaticalisation de l’</a:t>
            </a:r>
            <a:r>
              <a:rPr lang="fr-FR" dirty="0" err="1"/>
              <a:t>aspectualité</a:t>
            </a:r>
            <a:r>
              <a:rPr lang="fr-FR" dirty="0"/>
              <a:t> : les périphrases à valeur progressive en français</a:t>
            </a:r>
            <a:r>
              <a:rPr lang="fr-FR" i="1" dirty="0"/>
              <a:t> </a:t>
            </a:r>
            <a:r>
              <a:rPr lang="fr-FR" dirty="0"/>
              <a:t>», </a:t>
            </a:r>
            <a:r>
              <a:rPr lang="fr-FR" i="1" dirty="0" err="1"/>
              <a:t>Verbum</a:t>
            </a:r>
            <a:r>
              <a:rPr lang="fr-FR" dirty="0"/>
              <a:t> 4, 495-508.</a:t>
            </a:r>
          </a:p>
          <a:p>
            <a:pPr marL="0" indent="0">
              <a:buNone/>
            </a:pPr>
            <a:r>
              <a:rPr lang="fr-FR" dirty="0" err="1"/>
              <a:t>Schøsler</a:t>
            </a:r>
            <a:r>
              <a:rPr lang="fr-FR" dirty="0"/>
              <a:t>, </a:t>
            </a:r>
            <a:r>
              <a:rPr lang="fr-FR" dirty="0" err="1"/>
              <a:t>Lene</a:t>
            </a:r>
            <a:r>
              <a:rPr lang="fr-FR" dirty="0"/>
              <a:t> (2004). « « Tu </a:t>
            </a:r>
            <a:r>
              <a:rPr lang="fr-FR" dirty="0" err="1"/>
              <a:t>eps</a:t>
            </a:r>
            <a:r>
              <a:rPr lang="fr-FR" dirty="0"/>
              <a:t> l</a:t>
            </a:r>
            <a:r>
              <a:rPr lang="fr-FR" i="1" dirty="0"/>
              <a:t>’as </a:t>
            </a:r>
            <a:r>
              <a:rPr lang="fr-FR" i="1" dirty="0" err="1"/>
              <a:t>deit</a:t>
            </a:r>
            <a:r>
              <a:rPr lang="fr-FR" i="1" dirty="0"/>
              <a:t> </a:t>
            </a:r>
            <a:r>
              <a:rPr lang="fr-FR" dirty="0"/>
              <a:t>» / « tut s’en</a:t>
            </a:r>
            <a:r>
              <a:rPr lang="fr-FR" i="1" dirty="0"/>
              <a:t> vat </a:t>
            </a:r>
            <a:r>
              <a:rPr lang="fr-FR" i="1" dirty="0" err="1"/>
              <a:t>declinant</a:t>
            </a:r>
            <a:r>
              <a:rPr lang="fr-FR" i="1" dirty="0"/>
              <a:t> </a:t>
            </a:r>
            <a:r>
              <a:rPr lang="fr-FR" dirty="0"/>
              <a:t>». Grammaticalisation et </a:t>
            </a:r>
            <a:r>
              <a:rPr lang="fr-FR" dirty="0" err="1"/>
              <a:t>dégrammaticalisation</a:t>
            </a:r>
            <a:r>
              <a:rPr lang="fr-FR" dirty="0"/>
              <a:t> dans le système verbal du français illustrées par deux évolutions, celle du passé composé et celle du progressif », </a:t>
            </a:r>
            <a:r>
              <a:rPr lang="fr-FR" i="1" dirty="0" err="1"/>
              <a:t>Aemilianense</a:t>
            </a:r>
            <a:r>
              <a:rPr lang="fr-FR" dirty="0"/>
              <a:t>, vol. 1, 517-568.</a:t>
            </a:r>
            <a:r>
              <a:rPr lang="fr-FR" i="1" dirty="0"/>
              <a:t> 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Schøsler</a:t>
            </a:r>
            <a:r>
              <a:rPr lang="fr-FR" dirty="0"/>
              <a:t>, </a:t>
            </a:r>
            <a:r>
              <a:rPr lang="fr-FR" dirty="0" err="1"/>
              <a:t>Lene</a:t>
            </a:r>
            <a:r>
              <a:rPr lang="fr-FR" dirty="0"/>
              <a:t> (2005). « « Tut s’en vat </a:t>
            </a:r>
            <a:r>
              <a:rPr lang="fr-FR" dirty="0" err="1"/>
              <a:t>declinant</a:t>
            </a:r>
            <a:r>
              <a:rPr lang="fr-FR" dirty="0"/>
              <a:t> ». Un cas de grammaticalisation et de </a:t>
            </a:r>
            <a:r>
              <a:rPr lang="fr-FR" dirty="0" err="1"/>
              <a:t>dégrammaticalisation</a:t>
            </a:r>
            <a:r>
              <a:rPr lang="fr-FR" dirty="0"/>
              <a:t> dans le système verbal du français », in </a:t>
            </a:r>
            <a:r>
              <a:rPr lang="fr-FR" dirty="0" err="1"/>
              <a:t>Schrott</a:t>
            </a:r>
            <a:r>
              <a:rPr lang="fr-FR" dirty="0"/>
              <a:t>, Angela &amp; </a:t>
            </a:r>
            <a:r>
              <a:rPr lang="fr-FR" dirty="0" err="1"/>
              <a:t>Völker</a:t>
            </a:r>
            <a:r>
              <a:rPr lang="fr-FR" dirty="0"/>
              <a:t>, Harald (</a:t>
            </a:r>
            <a:r>
              <a:rPr lang="fr-FR" dirty="0" err="1"/>
              <a:t>éds</a:t>
            </a:r>
            <a:r>
              <a:rPr lang="fr-FR" dirty="0"/>
              <a:t>) (2005). </a:t>
            </a:r>
            <a:r>
              <a:rPr lang="nl-BE" i="1" dirty="0"/>
              <a:t>Historische Pragmatik und historische Varietätenlinguistik in den romanischen Sprachen</a:t>
            </a:r>
            <a:r>
              <a:rPr lang="nl-BE" dirty="0"/>
              <a:t>, Göttingen : Universitätsverlag Göttingen, 115-135.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Schøsler</a:t>
            </a:r>
            <a:r>
              <a:rPr lang="fr-FR" dirty="0"/>
              <a:t>, </a:t>
            </a:r>
            <a:r>
              <a:rPr lang="fr-FR" dirty="0" err="1"/>
              <a:t>Lene</a:t>
            </a:r>
            <a:r>
              <a:rPr lang="fr-FR" dirty="0"/>
              <a:t> (2007). « Grammaticalisation et </a:t>
            </a:r>
            <a:r>
              <a:rPr lang="fr-FR" dirty="0" err="1"/>
              <a:t>dégrammaticalisation</a:t>
            </a:r>
            <a:r>
              <a:rPr lang="fr-FR" dirty="0"/>
              <a:t>. Etude des constructions progressives en français du type </a:t>
            </a:r>
            <a:r>
              <a:rPr lang="fr-FR" i="1" dirty="0"/>
              <a:t>Pierre va / vient / est chantant</a:t>
            </a:r>
            <a:r>
              <a:rPr lang="fr-FR" dirty="0"/>
              <a:t> », in </a:t>
            </a:r>
            <a:r>
              <a:rPr lang="fr-FR" dirty="0" err="1"/>
              <a:t>Labeau</a:t>
            </a:r>
            <a:r>
              <a:rPr lang="fr-FR" dirty="0"/>
              <a:t>, Emmanuelle ; </a:t>
            </a:r>
            <a:r>
              <a:rPr lang="fr-FR" dirty="0" err="1"/>
              <a:t>Vetters</a:t>
            </a:r>
            <a:r>
              <a:rPr lang="fr-FR" dirty="0"/>
              <a:t>, Carl &amp; Caudal, Patrick (2007). </a:t>
            </a:r>
            <a:r>
              <a:rPr lang="fr-FR" i="1" dirty="0"/>
              <a:t>Sémantique et diachronie du système verbal français</a:t>
            </a:r>
            <a:r>
              <a:rPr lang="fr-FR" dirty="0"/>
              <a:t>, Amsterdam : </a:t>
            </a:r>
            <a:r>
              <a:rPr lang="fr-FR" dirty="0" err="1"/>
              <a:t>Rodopi</a:t>
            </a:r>
            <a:r>
              <a:rPr lang="fr-FR" dirty="0"/>
              <a:t>, 91-119.</a:t>
            </a:r>
          </a:p>
          <a:p>
            <a:pPr marL="0" indent="0">
              <a:buNone/>
            </a:pPr>
            <a:r>
              <a:rPr lang="fr-FR" i="1" dirty="0"/>
              <a:t> </a:t>
            </a:r>
            <a:r>
              <a:rPr lang="fr-FR" i="1" dirty="0" err="1"/>
              <a:t>Squartini</a:t>
            </a:r>
            <a:r>
              <a:rPr lang="fr-FR" i="1" dirty="0"/>
              <a:t>, Mario (1998). Verbal </a:t>
            </a:r>
            <a:r>
              <a:rPr lang="fr-FR" i="1" dirty="0" err="1"/>
              <a:t>Periphrases</a:t>
            </a:r>
            <a:r>
              <a:rPr lang="fr-FR" i="1" dirty="0"/>
              <a:t> in Romance: Aspect, </a:t>
            </a:r>
            <a:r>
              <a:rPr lang="fr-FR" i="1" dirty="0" err="1"/>
              <a:t>Actionality</a:t>
            </a:r>
            <a:r>
              <a:rPr lang="fr-FR" i="1" dirty="0"/>
              <a:t>, and Grammaticalization. Berlin : Mouton de </a:t>
            </a:r>
            <a:r>
              <a:rPr lang="fr-FR" i="1" dirty="0" err="1"/>
              <a:t>Gruyter</a:t>
            </a:r>
            <a:r>
              <a:rPr lang="fr-FR" i="1" dirty="0"/>
              <a:t>.</a:t>
            </a:r>
            <a:endParaRPr lang="fr-FR" dirty="0"/>
          </a:p>
          <a:p>
            <a:pPr marL="0" indent="0">
              <a:buNone/>
            </a:pPr>
            <a:r>
              <a:rPr lang="fr-FR" i="1" dirty="0" err="1"/>
              <a:t>Renzi</a:t>
            </a:r>
            <a:r>
              <a:rPr lang="fr-FR" i="1" dirty="0"/>
              <a:t>, Lorenzo &amp; Salvi, </a:t>
            </a:r>
            <a:r>
              <a:rPr lang="fr-FR" i="1" dirty="0" err="1"/>
              <a:t>Giampaolo</a:t>
            </a:r>
            <a:r>
              <a:rPr lang="fr-FR" i="1" dirty="0"/>
              <a:t> (1991). Grande </a:t>
            </a:r>
            <a:r>
              <a:rPr lang="fr-FR" i="1" dirty="0" err="1"/>
              <a:t>grammatica</a:t>
            </a:r>
            <a:r>
              <a:rPr lang="fr-FR" i="1" dirty="0"/>
              <a:t> </a:t>
            </a:r>
            <a:r>
              <a:rPr lang="fr-FR" i="1" dirty="0" err="1"/>
              <a:t>italiana</a:t>
            </a:r>
            <a:r>
              <a:rPr lang="fr-FR" i="1" dirty="0"/>
              <a:t> di </a:t>
            </a:r>
            <a:r>
              <a:rPr lang="fr-FR" i="1" dirty="0" err="1"/>
              <a:t>consultazione</a:t>
            </a:r>
            <a:r>
              <a:rPr lang="fr-FR" dirty="0"/>
              <a:t>, 2. </a:t>
            </a:r>
            <a:r>
              <a:rPr lang="fr-FR" dirty="0" err="1"/>
              <a:t>Bologna</a:t>
            </a:r>
            <a:r>
              <a:rPr lang="fr-FR" dirty="0"/>
              <a:t> : il </a:t>
            </a:r>
            <a:r>
              <a:rPr lang="fr-FR" dirty="0" err="1"/>
              <a:t>Mulino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i="1" dirty="0" err="1"/>
              <a:t>Traugott</a:t>
            </a:r>
            <a:r>
              <a:rPr lang="fr-FR" i="1" dirty="0"/>
              <a:t>, </a:t>
            </a:r>
            <a:r>
              <a:rPr lang="fr-FR" dirty="0"/>
              <a:t>Elizabeth </a:t>
            </a:r>
            <a:r>
              <a:rPr lang="fr-FR" dirty="0" err="1"/>
              <a:t>Closs</a:t>
            </a:r>
            <a:r>
              <a:rPr lang="fr-FR" dirty="0"/>
              <a:t> &amp; Richard B. </a:t>
            </a:r>
            <a:r>
              <a:rPr lang="fr-FR" i="1" dirty="0" err="1"/>
              <a:t>Dasher</a:t>
            </a:r>
            <a:r>
              <a:rPr lang="fr-FR" dirty="0"/>
              <a:t>. 2002. </a:t>
            </a:r>
            <a:r>
              <a:rPr lang="fr-FR" i="1" dirty="0" err="1"/>
              <a:t>Regularity</a:t>
            </a:r>
            <a:r>
              <a:rPr lang="fr-FR" i="1" dirty="0"/>
              <a:t> In </a:t>
            </a:r>
            <a:r>
              <a:rPr lang="fr-FR" i="1" dirty="0" err="1"/>
              <a:t>Semantic</a:t>
            </a:r>
            <a:r>
              <a:rPr lang="fr-FR" i="1" dirty="0"/>
              <a:t> Change</a:t>
            </a:r>
            <a:r>
              <a:rPr lang="fr-FR" dirty="0"/>
              <a:t>. Cambridge: Cambridge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Press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i="1" dirty="0" err="1"/>
              <a:t>Ylikoski</a:t>
            </a:r>
            <a:r>
              <a:rPr lang="fr-FR" dirty="0"/>
              <a:t>, </a:t>
            </a:r>
            <a:r>
              <a:rPr lang="fr-FR" dirty="0" err="1"/>
              <a:t>Jussi</a:t>
            </a:r>
            <a:r>
              <a:rPr lang="fr-FR" dirty="0"/>
              <a:t> (2003). « </a:t>
            </a:r>
            <a:r>
              <a:rPr lang="fr-FR" dirty="0" err="1"/>
              <a:t>Defining</a:t>
            </a:r>
            <a:r>
              <a:rPr lang="fr-FR" dirty="0"/>
              <a:t> non-</a:t>
            </a:r>
            <a:r>
              <a:rPr lang="fr-FR" dirty="0" err="1"/>
              <a:t>finites</a:t>
            </a:r>
            <a:r>
              <a:rPr lang="fr-FR" dirty="0"/>
              <a:t> : action </a:t>
            </a:r>
            <a:r>
              <a:rPr lang="fr-FR" dirty="0" err="1"/>
              <a:t>nominals</a:t>
            </a:r>
            <a:r>
              <a:rPr lang="fr-FR" dirty="0"/>
              <a:t>, </a:t>
            </a:r>
            <a:r>
              <a:rPr lang="fr-FR" dirty="0" err="1"/>
              <a:t>converbs</a:t>
            </a:r>
            <a:r>
              <a:rPr lang="fr-FR" dirty="0"/>
              <a:t>, and infinitives », </a:t>
            </a:r>
            <a:r>
              <a:rPr lang="fr-FR" i="1" dirty="0"/>
              <a:t>SKY Journal of </a:t>
            </a:r>
            <a:r>
              <a:rPr lang="fr-FR" i="1" dirty="0" err="1"/>
              <a:t>Linguistics</a:t>
            </a:r>
            <a:r>
              <a:rPr lang="fr-FR" dirty="0"/>
              <a:t> 16, 185-237.</a:t>
            </a:r>
          </a:p>
          <a:p>
            <a:pPr marL="0" indent="0">
              <a:buNone/>
            </a:pPr>
            <a:r>
              <a:rPr lang="fr-FR" dirty="0" err="1"/>
              <a:t>Yllera</a:t>
            </a:r>
            <a:r>
              <a:rPr lang="fr-FR" dirty="0"/>
              <a:t> Alicia (1999). Las </a:t>
            </a:r>
            <a:r>
              <a:rPr lang="fr-FR" dirty="0" err="1"/>
              <a:t>peripfrases</a:t>
            </a:r>
            <a:r>
              <a:rPr lang="fr-FR" dirty="0"/>
              <a:t> verbales de </a:t>
            </a:r>
            <a:r>
              <a:rPr lang="fr-FR" dirty="0" err="1"/>
              <a:t>gerundio</a:t>
            </a:r>
            <a:r>
              <a:rPr lang="fr-FR" dirty="0"/>
              <a:t> y </a:t>
            </a:r>
            <a:r>
              <a:rPr lang="fr-FR" dirty="0" err="1"/>
              <a:t>participio</a:t>
            </a:r>
            <a:r>
              <a:rPr lang="fr-FR" dirty="0"/>
              <a:t>, in : </a:t>
            </a:r>
            <a:r>
              <a:rPr lang="fr-FR" dirty="0" err="1"/>
              <a:t>Bosque</a:t>
            </a:r>
            <a:r>
              <a:rPr lang="fr-FR" dirty="0"/>
              <a:t> Ignacio &amp; </a:t>
            </a:r>
            <a:r>
              <a:rPr lang="fr-FR" dirty="0" err="1"/>
              <a:t>Demonte</a:t>
            </a:r>
            <a:r>
              <a:rPr lang="fr-FR" dirty="0"/>
              <a:t>, Violeta </a:t>
            </a:r>
            <a:r>
              <a:rPr lang="fr-FR" dirty="0" err="1"/>
              <a:t>Eds</a:t>
            </a:r>
            <a:r>
              <a:rPr lang="fr-FR" dirty="0"/>
              <a:t>. </a:t>
            </a:r>
            <a:r>
              <a:rPr lang="fr-FR" i="1" dirty="0" err="1"/>
              <a:t>Gramática</a:t>
            </a:r>
            <a:r>
              <a:rPr lang="fr-FR" i="1" dirty="0"/>
              <a:t> </a:t>
            </a:r>
            <a:r>
              <a:rPr lang="fr-FR" i="1" dirty="0" err="1"/>
              <a:t>descriptiva</a:t>
            </a:r>
            <a:r>
              <a:rPr lang="fr-FR" i="1" dirty="0"/>
              <a:t> de la </a:t>
            </a:r>
            <a:r>
              <a:rPr lang="fr-FR" i="1" dirty="0" err="1"/>
              <a:t>lengua</a:t>
            </a:r>
            <a:r>
              <a:rPr lang="fr-FR" i="1" dirty="0"/>
              <a:t> </a:t>
            </a:r>
            <a:r>
              <a:rPr lang="fr-FR" i="1" dirty="0" err="1"/>
              <a:t>española</a:t>
            </a:r>
            <a:r>
              <a:rPr lang="fr-FR" dirty="0"/>
              <a:t>. 2. Madrid : </a:t>
            </a:r>
            <a:r>
              <a:rPr lang="fr-FR" dirty="0" err="1"/>
              <a:t>Espasa</a:t>
            </a:r>
            <a:r>
              <a:rPr lang="fr-FR" dirty="0"/>
              <a:t> </a:t>
            </a:r>
            <a:r>
              <a:rPr lang="fr-FR" dirty="0" err="1"/>
              <a:t>Calpe</a:t>
            </a:r>
            <a:r>
              <a:rPr lang="fr-FR" dirty="0"/>
              <a:t>, 3391-3342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63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Questions de recherche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1657" cy="4876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BE" b="1" dirty="0" smtClean="0"/>
              <a:t>Perspective diachronique</a:t>
            </a:r>
            <a:r>
              <a:rPr lang="nl-BE" sz="2800" b="1" dirty="0" smtClean="0"/>
              <a:t> </a:t>
            </a:r>
            <a:br>
              <a:rPr lang="nl-BE" sz="2800" b="1" dirty="0" smtClean="0"/>
            </a:br>
            <a:r>
              <a:rPr lang="nl-BE" b="1" dirty="0" smtClean="0">
                <a:solidFill>
                  <a:srgbClr val="D2533C"/>
                </a:solidFill>
              </a:rPr>
              <a:t>Émergence</a:t>
            </a:r>
            <a:r>
              <a:rPr lang="nl-BE" dirty="0" smtClean="0"/>
              <a:t> d’une nouvelle construction en ancien français</a:t>
            </a:r>
          </a:p>
          <a:p>
            <a:pPr marL="514350" indent="-514350">
              <a:buAutoNum type="arabicPeriod"/>
            </a:pPr>
            <a:endParaRPr lang="nl-BE" b="1" dirty="0" smtClean="0"/>
          </a:p>
          <a:p>
            <a:pPr marL="514350" indent="-514350">
              <a:buAutoNum type="arabicPeriod"/>
            </a:pPr>
            <a:r>
              <a:rPr lang="nl-BE" b="1" dirty="0" smtClean="0"/>
              <a:t>Perspective comparée entre langues romanes</a:t>
            </a:r>
            <a:r>
              <a:rPr lang="nl-BE" sz="2800" dirty="0" smtClean="0"/>
              <a:t> </a:t>
            </a:r>
            <a:r>
              <a:rPr lang="nl-BE" b="1" dirty="0" smtClean="0">
                <a:solidFill>
                  <a:srgbClr val="D2533C"/>
                </a:solidFill>
              </a:rPr>
              <a:t>Disparition</a:t>
            </a:r>
            <a:r>
              <a:rPr lang="nl-BE" sz="2800" dirty="0" smtClean="0"/>
              <a:t> </a:t>
            </a:r>
            <a:r>
              <a:rPr lang="nl-BE" dirty="0" smtClean="0"/>
              <a:t>de la construction en français</a:t>
            </a:r>
            <a:endParaRPr lang="nl-BE" sz="2800" dirty="0" smtClean="0"/>
          </a:p>
        </p:txBody>
      </p:sp>
    </p:spTree>
    <p:extLst>
      <p:ext uri="{BB962C8B-B14F-4D97-AF65-F5344CB8AC3E}">
        <p14:creationId xmlns:p14="http://schemas.microsoft.com/office/powerpoint/2010/main" val="36191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Cadre théorique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868229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/>
              <a:t>Approche modulaire du langage</a:t>
            </a:r>
          </a:p>
          <a:p>
            <a:r>
              <a:rPr lang="fr-FR" dirty="0" smtClean="0"/>
              <a:t>Unités du lexique= associations arbitraires forme &amp; sens</a:t>
            </a:r>
          </a:p>
          <a:p>
            <a:r>
              <a:rPr lang="fr-FR" dirty="0" smtClean="0"/>
              <a:t>Syntaxe: mise en rapport des unités lexicales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 smtClean="0"/>
              <a:t>Approche </a:t>
            </a:r>
            <a:r>
              <a:rPr lang="fr-FR" b="1" dirty="0" err="1" smtClean="0"/>
              <a:t>constructionnelle</a:t>
            </a:r>
            <a:r>
              <a:rPr lang="fr-FR" b="1" dirty="0" smtClean="0"/>
              <a:t> du langage</a:t>
            </a:r>
            <a:r>
              <a:rPr lang="fr-FR" dirty="0" smtClean="0"/>
              <a:t> (Goldberg, </a:t>
            </a:r>
            <a:r>
              <a:rPr lang="fr-FR" dirty="0" err="1" smtClean="0"/>
              <a:t>Croft</a:t>
            </a:r>
            <a:r>
              <a:rPr lang="fr-FR" dirty="0" smtClean="0"/>
              <a:t>, </a:t>
            </a:r>
            <a:r>
              <a:rPr lang="fr-FR" dirty="0" err="1" smtClean="0"/>
              <a:t>Hilpert</a:t>
            </a:r>
            <a:r>
              <a:rPr lang="fr-FR" dirty="0" smtClean="0"/>
              <a:t>)</a:t>
            </a:r>
            <a:endParaRPr lang="fr-FR" b="1" dirty="0" smtClean="0"/>
          </a:p>
          <a:p>
            <a:pPr marL="0" indent="0">
              <a:buNone/>
            </a:pPr>
            <a:r>
              <a:rPr lang="fr-FR" dirty="0" smtClean="0"/>
              <a:t>Les constructions = associations </a:t>
            </a:r>
            <a:r>
              <a:rPr lang="fr-FR" dirty="0"/>
              <a:t>arbitraires forme &amp; </a:t>
            </a:r>
            <a:r>
              <a:rPr lang="fr-FR" dirty="0" smtClean="0"/>
              <a:t>sens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smtClean="0"/>
              <a:t>Implication pour notre sujet d’étude</a:t>
            </a:r>
          </a:p>
          <a:p>
            <a:pPr marL="0" indent="0">
              <a:buNone/>
            </a:pPr>
            <a:r>
              <a:rPr lang="fr-FR" dirty="0" smtClean="0"/>
              <a:t>Emergence d’une nouvelle construction avec de nouvelles propriétés formelles et sémantiques</a:t>
            </a:r>
          </a:p>
          <a:p>
            <a:pPr marL="0" indent="0">
              <a:buNone/>
            </a:pPr>
            <a:endParaRPr lang="fr-FR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222765"/>
              </p:ext>
            </p:extLst>
          </p:nvPr>
        </p:nvGraphicFramePr>
        <p:xfrm>
          <a:off x="997857" y="4336143"/>
          <a:ext cx="6096000" cy="111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à</a:t>
                      </a:r>
                      <a:r>
                        <a:rPr lang="fr-FR" baseline="0" dirty="0" smtClean="0"/>
                        <a:t> SN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Pierre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glisse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un</a:t>
                      </a:r>
                      <a:r>
                        <a:rPr lang="fr-FR" i="1" baseline="0" dirty="0" smtClean="0"/>
                        <a:t> billet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à Marie</a:t>
                      </a:r>
                      <a:endParaRPr lang="fr-F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TRANSFERT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2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 la </a:t>
            </a:r>
            <a:r>
              <a:rPr lang="fr-FR" dirty="0" err="1" smtClean="0"/>
              <a:t>constr</a:t>
            </a:r>
            <a:r>
              <a:rPr lang="fr-FR" dirty="0" smtClean="0"/>
              <a:t>-source à la </a:t>
            </a:r>
            <a:r>
              <a:rPr lang="fr-FR" dirty="0" err="1" smtClean="0"/>
              <a:t>constr</a:t>
            </a:r>
            <a:r>
              <a:rPr lang="fr-FR" dirty="0" smtClean="0"/>
              <a:t>-cible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138770"/>
              </p:ext>
            </p:extLst>
          </p:nvPr>
        </p:nvGraphicFramePr>
        <p:xfrm>
          <a:off x="457200" y="1548836"/>
          <a:ext cx="822960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V1  =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verbe</a:t>
                      </a:r>
                      <a:r>
                        <a:rPr lang="fr-FR" baseline="0" dirty="0" smtClean="0"/>
                        <a:t> de position ou verbe de mouvement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V1 = marqueur aspectuel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Variation lexicale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Réduction</a:t>
                      </a:r>
                      <a:r>
                        <a:rPr lang="fr-FR" baseline="0" dirty="0" smtClean="0"/>
                        <a:t> de la variation lexicale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V1 a une structure</a:t>
                      </a:r>
                      <a:r>
                        <a:rPr lang="fr-FR" baseline="0" dirty="0" smtClean="0"/>
                        <a:t> argumentale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Sujet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Argument locatif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V1 perd </a:t>
                      </a:r>
                      <a:r>
                        <a:rPr lang="fr-FR" baseline="0" dirty="0" smtClean="0"/>
                        <a:t>sa structure argumentale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dirty="0" smtClean="0"/>
                        <a:t>Pas de contraintes d’aspect</a:t>
                      </a:r>
                      <a:r>
                        <a:rPr lang="fr-FR" baseline="0" dirty="0" smtClean="0"/>
                        <a:t> grammatical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Contraintes d’aspect grammatical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FFFF"/>
                          </a:solidFill>
                        </a:rPr>
                        <a:t>V2 est un </a:t>
                      </a:r>
                      <a:r>
                        <a:rPr lang="fr-FR" b="1" dirty="0" err="1" smtClean="0">
                          <a:solidFill>
                            <a:srgbClr val="FFFFFF"/>
                          </a:solidFill>
                        </a:rPr>
                        <a:t>converbe</a:t>
                      </a:r>
                      <a:endParaRPr lang="fr-FR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FFFF"/>
                          </a:solidFill>
                        </a:rPr>
                        <a:t>V2 est le verbe principal</a:t>
                      </a:r>
                      <a:endParaRPr lang="fr-FR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Pas de contraintes lexicales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mtClean="0"/>
                        <a:t>Contraintes lexicales?</a:t>
                      </a:r>
                      <a:endParaRPr lang="fr-FR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Contraintes d’aspect lexical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8370">
                <a:tc>
                  <a:txBody>
                    <a:bodyPr/>
                    <a:lstStyle/>
                    <a:p>
                      <a:r>
                        <a:rPr lang="fr-FR" dirty="0" smtClean="0"/>
                        <a:t>Contraintes syntaxiques minimales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Contraintes syntaxiques fortes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aseline="0" dirty="0" smtClean="0"/>
                        <a:t>Ordre V1 V2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Contiguïté V1 V2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Position des arguments par rapport à V1-V2 (pro-</a:t>
                      </a:r>
                      <a:r>
                        <a:rPr lang="fr-FR" baseline="0" dirty="0" err="1" smtClean="0"/>
                        <a:t>lex</a:t>
                      </a:r>
                      <a:r>
                        <a:rPr lang="fr-FR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2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Corpus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883117"/>
              </p:ext>
            </p:extLst>
          </p:nvPr>
        </p:nvGraphicFramePr>
        <p:xfrm>
          <a:off x="457200" y="1581807"/>
          <a:ext cx="8229600" cy="4335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3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8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4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918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88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Siècle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Domaine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Style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Nombre de textes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Nombre de périphrases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10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Religieux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Poésie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2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14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092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12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Didactique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Poésie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4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62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0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Prose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1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1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80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Historique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Poésie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2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47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80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Religieux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Prose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2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29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80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Poésie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3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29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80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Littéraire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Poésie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4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130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476197"/>
              </p:ext>
            </p:extLst>
          </p:nvPr>
        </p:nvGraphicFramePr>
        <p:xfrm>
          <a:off x="5060732" y="6039419"/>
          <a:ext cx="3626068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2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18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18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312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8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Corpus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66833"/>
              </p:ext>
            </p:extLst>
          </p:nvPr>
        </p:nvGraphicFramePr>
        <p:xfrm>
          <a:off x="2885090" y="4305211"/>
          <a:ext cx="5139558" cy="613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5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3629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30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282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687863"/>
              </p:ext>
            </p:extLst>
          </p:nvPr>
        </p:nvGraphicFramePr>
        <p:xfrm>
          <a:off x="914401" y="1986456"/>
          <a:ext cx="7141778" cy="1986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2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67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28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2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Siècle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Prose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Poésie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10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0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14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7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12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30</a:t>
                      </a:r>
                      <a:endParaRPr lang="fr-FR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268</a:t>
                      </a:r>
                      <a:endParaRPr lang="fr-F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22829</TotalTime>
  <Words>1299</Words>
  <Application>Microsoft Office PowerPoint</Application>
  <PresentationFormat>Affichage à l'écran (4:3)</PresentationFormat>
  <Paragraphs>455</Paragraphs>
  <Slides>49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Clarté</vt:lpstr>
      <vt:lpstr>Constructionnalisation et grammaticalisation : </vt:lpstr>
      <vt:lpstr>Le processus d’auxiliarisation</vt:lpstr>
      <vt:lpstr>La construction-source</vt:lpstr>
      <vt:lpstr>La construction-cible</vt:lpstr>
      <vt:lpstr>Questions de recherche</vt:lpstr>
      <vt:lpstr>Cadre théorique</vt:lpstr>
      <vt:lpstr>De la constr-source à la constr-cible</vt:lpstr>
      <vt:lpstr>Corpus</vt:lpstr>
      <vt:lpstr>Corpus</vt:lpstr>
      <vt:lpstr>Corpus espagnol / italien</vt:lpstr>
      <vt:lpstr>Plan</vt:lpstr>
      <vt:lpstr>Plan</vt:lpstr>
      <vt:lpstr>Propriétés de V1: variation lexicale</vt:lpstr>
      <vt:lpstr>Structure argumentale de V1: le sujet</vt:lpstr>
      <vt:lpstr>Structure argumentale de V1: le sujet</vt:lpstr>
      <vt:lpstr>Structure argumentale de V1: les compléments locatifs</vt:lpstr>
      <vt:lpstr>Structure argumentale de V1: les compléments locatifs</vt:lpstr>
      <vt:lpstr>Propriétés de V1: aspect grammatical</vt:lpstr>
      <vt:lpstr>Plan</vt:lpstr>
      <vt:lpstr>Présentation PowerPoint</vt:lpstr>
      <vt:lpstr>Présentation PowerPoint</vt:lpstr>
      <vt:lpstr>Présentation PowerPoint</vt:lpstr>
      <vt:lpstr>Propriétés de V2: aspect lexical</vt:lpstr>
      <vt:lpstr>Plan</vt:lpstr>
      <vt:lpstr>Propriétés syntax.: ordre V1 - V2</vt:lpstr>
      <vt:lpstr>Propriétés syntax.: contiguïté entre V1 et V2</vt:lpstr>
      <vt:lpstr>Propriétés syntax.: contiguïté entre V1 et V2</vt:lpstr>
      <vt:lpstr>Propriétés syntax.: position de l’objet pronominal de V2</vt:lpstr>
      <vt:lpstr>Propriétés syntax.: position de l’objet pronominal de V2</vt:lpstr>
      <vt:lpstr>Propriétés syntax.: position de l’objet pronominal de V2</vt:lpstr>
      <vt:lpstr>Perspective romane: espagnol, italien</vt:lpstr>
      <vt:lpstr>Propriétés de V1: variété lexicale</vt:lpstr>
      <vt:lpstr>Propriétés de V1: variété lexicale</vt:lpstr>
      <vt:lpstr>Propriétés de V1:  perte de lastructure argumentale </vt:lpstr>
      <vt:lpstr>Propriétés de V1: aspect grammatical</vt:lpstr>
      <vt:lpstr>ESTAR (esp.)</vt:lpstr>
      <vt:lpstr>IR (esp.)</vt:lpstr>
      <vt:lpstr>STARE (it.)</vt:lpstr>
      <vt:lpstr>ANDARE (it.)</vt:lpstr>
      <vt:lpstr>Propriétés de V2: aspect lexical</vt:lpstr>
      <vt:lpstr>Les contraintes syntaxiques de la construction</vt:lpstr>
      <vt:lpstr>Perspective comparée entre langues romanes</vt:lpstr>
      <vt:lpstr>Le système verbal du latin classique: formes verbales non finies</vt:lpstr>
      <vt:lpstr>Du latin au français</vt:lpstr>
      <vt:lpstr>Arguments dans le domaine verbal</vt:lpstr>
      <vt:lpstr>Arguments: le domaine nominal</vt:lpstr>
      <vt:lpstr>Présentation PowerPoint</vt:lpstr>
      <vt:lpstr>Références</vt:lpstr>
      <vt:lpstr>Références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Configurationality in Romance and the development of the partitive article</dc:title>
  <dc:creator>Anne Carlier</dc:creator>
  <cp:lastModifiedBy>Jasper Vangaever</cp:lastModifiedBy>
  <cp:revision>552</cp:revision>
  <dcterms:created xsi:type="dcterms:W3CDTF">2017-08-28T11:22:55Z</dcterms:created>
  <dcterms:modified xsi:type="dcterms:W3CDTF">2018-04-30T11:33:57Z</dcterms:modified>
</cp:coreProperties>
</file>