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59" r:id="rId1"/>
  </p:sldMasterIdLst>
  <p:sldIdLst>
    <p:sldId id="256" r:id="rId2"/>
    <p:sldId id="257" r:id="rId3"/>
    <p:sldId id="296" r:id="rId4"/>
    <p:sldId id="258" r:id="rId5"/>
    <p:sldId id="259" r:id="rId6"/>
    <p:sldId id="260" r:id="rId7"/>
    <p:sldId id="261" r:id="rId8"/>
    <p:sldId id="262" r:id="rId9"/>
    <p:sldId id="263" r:id="rId10"/>
    <p:sldId id="268" r:id="rId11"/>
    <p:sldId id="266" r:id="rId12"/>
    <p:sldId id="269" r:id="rId13"/>
    <p:sldId id="270" r:id="rId14"/>
    <p:sldId id="271" r:id="rId15"/>
    <p:sldId id="272" r:id="rId16"/>
    <p:sldId id="273" r:id="rId17"/>
    <p:sldId id="274" r:id="rId18"/>
    <p:sldId id="275" r:id="rId19"/>
    <p:sldId id="276" r:id="rId20"/>
    <p:sldId id="277" r:id="rId21"/>
    <p:sldId id="298" r:id="rId22"/>
    <p:sldId id="292" r:id="rId23"/>
    <p:sldId id="293" r:id="rId24"/>
    <p:sldId id="278" r:id="rId25"/>
    <p:sldId id="280" r:id="rId26"/>
    <p:sldId id="281" r:id="rId27"/>
    <p:sldId id="307" r:id="rId28"/>
    <p:sldId id="285" r:id="rId29"/>
    <p:sldId id="286" r:id="rId30"/>
    <p:sldId id="287" r:id="rId31"/>
    <p:sldId id="303" r:id="rId32"/>
    <p:sldId id="308" r:id="rId33"/>
    <p:sldId id="309" r:id="rId34"/>
    <p:sldId id="306" r:id="rId3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sper Vangaever" initials="JV" lastIdx="9" clrIdx="0">
    <p:extLst/>
  </p:cmAuthor>
  <p:cmAuthor id="2" name="Giovanbattista Galdi" initials="GG" lastIdx="7" clrIdx="1">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38924" autoAdjust="0"/>
    <p:restoredTop sz="94660"/>
  </p:normalViewPr>
  <p:slideViewPr>
    <p:cSldViewPr snapToGrid="0">
      <p:cViewPr varScale="1">
        <p:scale>
          <a:sx n="58" d="100"/>
          <a:sy n="58" d="100"/>
        </p:scale>
        <p:origin x="116" y="51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nl-NL"/>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it-IT" sz="3600" dirty="0"/>
              <a:t>The semantics of the AG</a:t>
            </a:r>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nl-NL"/>
        </a:p>
      </c:txPr>
    </c:title>
    <c:autoTitleDeleted val="0"/>
    <c:plotArea>
      <c:layout/>
      <c:barChart>
        <c:barDir val="col"/>
        <c:grouping val="clustered"/>
        <c:varyColors val="0"/>
        <c:ser>
          <c:idx val="0"/>
          <c:order val="0"/>
          <c:tx>
            <c:strRef>
              <c:f>Foglio1!$B$1</c:f>
              <c:strCache>
                <c:ptCount val="1"/>
                <c:pt idx="0">
                  <c:v>CCC network</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2000" b="1" i="0" u="none" strike="noStrike" kern="1200" baseline="0">
                    <a:solidFill>
                      <a:schemeClr val="bg1"/>
                    </a:solidFill>
                    <a:latin typeface="+mn-lt"/>
                    <a:ea typeface="+mn-ea"/>
                    <a:cs typeface="+mn-cs"/>
                  </a:defRPr>
                </a:pPr>
                <a:endParaRPr lang="nl-NL"/>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Foglio1!$A$2</c:f>
              <c:strCache>
                <c:ptCount val="1"/>
                <c:pt idx="0">
                  <c:v>Categoria 1</c:v>
                </c:pt>
              </c:strCache>
            </c:strRef>
          </c:cat>
          <c:val>
            <c:numRef>
              <c:f>Foglio1!$B$2</c:f>
              <c:numCache>
                <c:formatCode>General</c:formatCode>
                <c:ptCount val="1"/>
                <c:pt idx="0">
                  <c:v>47.94</c:v>
                </c:pt>
              </c:numCache>
            </c:numRef>
          </c:val>
          <c:extLst>
            <c:ext xmlns:c16="http://schemas.microsoft.com/office/drawing/2014/chart" uri="{C3380CC4-5D6E-409C-BE32-E72D297353CC}">
              <c16:uniqueId val="{00000000-5ED6-4F5C-81DC-C3E660984B5C}"/>
            </c:ext>
          </c:extLst>
        </c:ser>
        <c:ser>
          <c:idx val="1"/>
          <c:order val="1"/>
          <c:tx>
            <c:strRef>
              <c:f>Foglio1!$C$1</c:f>
              <c:strCache>
                <c:ptCount val="1"/>
                <c:pt idx="0">
                  <c:v>Modal network</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2000" b="1" i="0" u="none" strike="noStrike" kern="1200" baseline="0">
                    <a:solidFill>
                      <a:schemeClr val="bg1"/>
                    </a:solidFill>
                    <a:latin typeface="+mn-lt"/>
                    <a:ea typeface="+mn-ea"/>
                    <a:cs typeface="+mn-cs"/>
                  </a:defRPr>
                </a:pPr>
                <a:endParaRPr lang="nl-NL"/>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Foglio1!$A$2</c:f>
              <c:strCache>
                <c:ptCount val="1"/>
                <c:pt idx="0">
                  <c:v>Categoria 1</c:v>
                </c:pt>
              </c:strCache>
            </c:strRef>
          </c:cat>
          <c:val>
            <c:numRef>
              <c:f>Foglio1!$C$2</c:f>
              <c:numCache>
                <c:formatCode>General</c:formatCode>
                <c:ptCount val="1"/>
                <c:pt idx="0">
                  <c:v>42.78</c:v>
                </c:pt>
              </c:numCache>
            </c:numRef>
          </c:val>
          <c:extLst>
            <c:ext xmlns:c16="http://schemas.microsoft.com/office/drawing/2014/chart" uri="{C3380CC4-5D6E-409C-BE32-E72D297353CC}">
              <c16:uniqueId val="{00000001-5ED6-4F5C-81DC-C3E660984B5C}"/>
            </c:ext>
          </c:extLst>
        </c:ser>
        <c:ser>
          <c:idx val="2"/>
          <c:order val="2"/>
          <c:tx>
            <c:strRef>
              <c:f>Foglio1!$D$1</c:f>
              <c:strCache>
                <c:ptCount val="1"/>
                <c:pt idx="0">
                  <c:v>Temporal network</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2000" b="1" i="0" u="none" strike="noStrike" kern="1200" baseline="0">
                    <a:solidFill>
                      <a:schemeClr val="bg1"/>
                    </a:solidFill>
                    <a:latin typeface="+mn-lt"/>
                    <a:ea typeface="+mn-ea"/>
                    <a:cs typeface="+mn-cs"/>
                  </a:defRPr>
                </a:pPr>
                <a:endParaRPr lang="nl-NL"/>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Foglio1!$A$2</c:f>
              <c:strCache>
                <c:ptCount val="1"/>
                <c:pt idx="0">
                  <c:v>Categoria 1</c:v>
                </c:pt>
              </c:strCache>
            </c:strRef>
          </c:cat>
          <c:val>
            <c:numRef>
              <c:f>Foglio1!$D$2</c:f>
              <c:numCache>
                <c:formatCode>General</c:formatCode>
                <c:ptCount val="1"/>
                <c:pt idx="0">
                  <c:v>5.15</c:v>
                </c:pt>
              </c:numCache>
            </c:numRef>
          </c:val>
          <c:extLst>
            <c:ext xmlns:c16="http://schemas.microsoft.com/office/drawing/2014/chart" uri="{C3380CC4-5D6E-409C-BE32-E72D297353CC}">
              <c16:uniqueId val="{00000002-5ED6-4F5C-81DC-C3E660984B5C}"/>
            </c:ext>
          </c:extLst>
        </c:ser>
        <c:ser>
          <c:idx val="3"/>
          <c:order val="3"/>
          <c:tx>
            <c:strRef>
              <c:f>Foglio1!$E$1</c:f>
              <c:strCache>
                <c:ptCount val="1"/>
                <c:pt idx="0">
                  <c:v>Specification network</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2000" b="1" i="0" u="none" strike="noStrike" kern="1200" baseline="0">
                    <a:solidFill>
                      <a:schemeClr val="bg1"/>
                    </a:solidFill>
                    <a:latin typeface="+mn-lt"/>
                    <a:ea typeface="+mn-ea"/>
                    <a:cs typeface="+mn-cs"/>
                  </a:defRPr>
                </a:pPr>
                <a:endParaRPr lang="nl-NL"/>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Foglio1!$A$2</c:f>
              <c:strCache>
                <c:ptCount val="1"/>
                <c:pt idx="0">
                  <c:v>Categoria 1</c:v>
                </c:pt>
              </c:strCache>
            </c:strRef>
          </c:cat>
          <c:val>
            <c:numRef>
              <c:f>Foglio1!$E$2</c:f>
              <c:numCache>
                <c:formatCode>General</c:formatCode>
                <c:ptCount val="1"/>
                <c:pt idx="0">
                  <c:v>3.09</c:v>
                </c:pt>
              </c:numCache>
            </c:numRef>
          </c:val>
          <c:extLst>
            <c:ext xmlns:c16="http://schemas.microsoft.com/office/drawing/2014/chart" uri="{C3380CC4-5D6E-409C-BE32-E72D297353CC}">
              <c16:uniqueId val="{00000003-5ED6-4F5C-81DC-C3E660984B5C}"/>
            </c:ext>
          </c:extLst>
        </c:ser>
        <c:ser>
          <c:idx val="4"/>
          <c:order val="4"/>
          <c:tx>
            <c:strRef>
              <c:f>Foglio1!$F$1</c:f>
              <c:strCache>
                <c:ptCount val="1"/>
                <c:pt idx="0">
                  <c:v>Spatial network</c:v>
                </c:pt>
              </c:strCache>
            </c:strRef>
          </c:tx>
          <c:spPr>
            <a:solidFill>
              <a:schemeClr val="accent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2000" b="1" i="0" u="none" strike="noStrike" kern="1200" baseline="0">
                    <a:solidFill>
                      <a:schemeClr val="bg1"/>
                    </a:solidFill>
                    <a:latin typeface="+mn-lt"/>
                    <a:ea typeface="+mn-ea"/>
                    <a:cs typeface="+mn-cs"/>
                  </a:defRPr>
                </a:pPr>
                <a:endParaRPr lang="nl-NL"/>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Foglio1!$A$2</c:f>
              <c:strCache>
                <c:ptCount val="1"/>
                <c:pt idx="0">
                  <c:v>Categoria 1</c:v>
                </c:pt>
              </c:strCache>
            </c:strRef>
          </c:cat>
          <c:val>
            <c:numRef>
              <c:f>Foglio1!$F$2</c:f>
              <c:numCache>
                <c:formatCode>General</c:formatCode>
                <c:ptCount val="1"/>
                <c:pt idx="0">
                  <c:v>1.03</c:v>
                </c:pt>
              </c:numCache>
            </c:numRef>
          </c:val>
          <c:extLst>
            <c:ext xmlns:c16="http://schemas.microsoft.com/office/drawing/2014/chart" uri="{C3380CC4-5D6E-409C-BE32-E72D297353CC}">
              <c16:uniqueId val="{00000004-5ED6-4F5C-81DC-C3E660984B5C}"/>
            </c:ext>
          </c:extLst>
        </c:ser>
        <c:dLbls>
          <c:showLegendKey val="0"/>
          <c:showVal val="0"/>
          <c:showCatName val="0"/>
          <c:showSerName val="0"/>
          <c:showPercent val="0"/>
          <c:showBubbleSize val="0"/>
        </c:dLbls>
        <c:gapWidth val="219"/>
        <c:overlap val="-27"/>
        <c:axId val="46518656"/>
        <c:axId val="46520192"/>
      </c:barChart>
      <c:catAx>
        <c:axId val="46518656"/>
        <c:scaling>
          <c:orientation val="minMax"/>
        </c:scaling>
        <c:delete val="1"/>
        <c:axPos val="b"/>
        <c:numFmt formatCode="General" sourceLinked="1"/>
        <c:majorTickMark val="none"/>
        <c:minorTickMark val="none"/>
        <c:tickLblPos val="nextTo"/>
        <c:crossAx val="46520192"/>
        <c:crosses val="autoZero"/>
        <c:auto val="1"/>
        <c:lblAlgn val="ctr"/>
        <c:lblOffset val="100"/>
        <c:noMultiLvlLbl val="0"/>
      </c:catAx>
      <c:valAx>
        <c:axId val="4652019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nl-NL"/>
          </a:p>
        </c:txPr>
        <c:crossAx val="4651865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nl-NL"/>
        </a:p>
      </c:txPr>
    </c:legend>
    <c:plotVisOnly val="1"/>
    <c:dispBlanksAs val="gap"/>
    <c:showDLblsOverMax val="0"/>
  </c:chart>
  <c:spPr>
    <a:noFill/>
    <a:ln>
      <a:noFill/>
    </a:ln>
    <a:effectLst/>
  </c:spPr>
  <c:txPr>
    <a:bodyPr/>
    <a:lstStyle/>
    <a:p>
      <a:pPr>
        <a:defRPr/>
      </a:pPr>
      <a:endParaRPr lang="nl-NL"/>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nl-NL"/>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it-IT" sz="3600" dirty="0"/>
              <a:t>Information </a:t>
            </a:r>
            <a:r>
              <a:rPr lang="it-IT" sz="3600" dirty="0" err="1"/>
              <a:t>structural</a:t>
            </a:r>
            <a:r>
              <a:rPr lang="it-IT" sz="3600" dirty="0"/>
              <a:t> </a:t>
            </a:r>
            <a:r>
              <a:rPr lang="it-IT" sz="3600" dirty="0" err="1"/>
              <a:t>function</a:t>
            </a:r>
            <a:r>
              <a:rPr lang="it-IT" sz="3600" dirty="0"/>
              <a:t> </a:t>
            </a:r>
          </a:p>
          <a:p>
            <a:pPr>
              <a:defRPr/>
            </a:pPr>
            <a:r>
              <a:rPr lang="it-IT" sz="3600" dirty="0"/>
              <a:t>of the </a:t>
            </a:r>
            <a:r>
              <a:rPr lang="it-IT" sz="3600" baseline="0" dirty="0"/>
              <a:t>AG</a:t>
            </a:r>
            <a:endParaRPr lang="it-IT" sz="3600" dirty="0"/>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nl-NL"/>
        </a:p>
      </c:txPr>
    </c:title>
    <c:autoTitleDeleted val="0"/>
    <c:plotArea>
      <c:layout/>
      <c:barChart>
        <c:barDir val="col"/>
        <c:grouping val="clustered"/>
        <c:varyColors val="0"/>
        <c:ser>
          <c:idx val="0"/>
          <c:order val="0"/>
          <c:tx>
            <c:strRef>
              <c:f>Foglio1!$B$1</c:f>
              <c:strCache>
                <c:ptCount val="1"/>
                <c:pt idx="0">
                  <c:v>Framing</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2200" b="1" i="0" u="none" strike="noStrike" kern="1200" baseline="0">
                    <a:solidFill>
                      <a:schemeClr val="bg1"/>
                    </a:solidFill>
                    <a:latin typeface="+mn-lt"/>
                    <a:ea typeface="+mn-ea"/>
                    <a:cs typeface="+mn-cs"/>
                  </a:defRPr>
                </a:pPr>
                <a:endParaRPr lang="nl-NL"/>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Foglio1!$A$2</c:f>
              <c:numCache>
                <c:formatCode>General</c:formatCode>
                <c:ptCount val="1"/>
              </c:numCache>
            </c:numRef>
          </c:cat>
          <c:val>
            <c:numRef>
              <c:f>Foglio1!$B$2</c:f>
              <c:numCache>
                <c:formatCode>General</c:formatCode>
                <c:ptCount val="1"/>
                <c:pt idx="0">
                  <c:v>52.58</c:v>
                </c:pt>
              </c:numCache>
            </c:numRef>
          </c:val>
          <c:extLst>
            <c:ext xmlns:c16="http://schemas.microsoft.com/office/drawing/2014/chart" uri="{C3380CC4-5D6E-409C-BE32-E72D297353CC}">
              <c16:uniqueId val="{00000000-BCFB-4369-B671-4EFA4011271D}"/>
            </c:ext>
          </c:extLst>
        </c:ser>
        <c:ser>
          <c:idx val="1"/>
          <c:order val="1"/>
          <c:tx>
            <c:strRef>
              <c:f>Foglio1!$C$1</c:f>
              <c:strCache>
                <c:ptCount val="1"/>
                <c:pt idx="0">
                  <c:v>Elaboration</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2200" b="1" i="0" u="none" strike="noStrike" kern="1200" baseline="0">
                    <a:solidFill>
                      <a:schemeClr val="bg1"/>
                    </a:solidFill>
                    <a:latin typeface="+mn-lt"/>
                    <a:ea typeface="+mn-ea"/>
                    <a:cs typeface="+mn-cs"/>
                  </a:defRPr>
                </a:pPr>
                <a:endParaRPr lang="nl-NL"/>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Foglio1!$A$2</c:f>
              <c:numCache>
                <c:formatCode>General</c:formatCode>
                <c:ptCount val="1"/>
              </c:numCache>
            </c:numRef>
          </c:cat>
          <c:val>
            <c:numRef>
              <c:f>Foglio1!$C$2</c:f>
              <c:numCache>
                <c:formatCode>General</c:formatCode>
                <c:ptCount val="1"/>
                <c:pt idx="0">
                  <c:v>46.91</c:v>
                </c:pt>
              </c:numCache>
            </c:numRef>
          </c:val>
          <c:extLst>
            <c:ext xmlns:c16="http://schemas.microsoft.com/office/drawing/2014/chart" uri="{C3380CC4-5D6E-409C-BE32-E72D297353CC}">
              <c16:uniqueId val="{00000001-BCFB-4369-B671-4EFA4011271D}"/>
            </c:ext>
          </c:extLst>
        </c:ser>
        <c:ser>
          <c:idx val="2"/>
          <c:order val="2"/>
          <c:tx>
            <c:strRef>
              <c:f>Foglio1!$D$1</c:f>
              <c:strCache>
                <c:ptCount val="1"/>
                <c:pt idx="0">
                  <c:v>Independent rheme</c:v>
                </c:pt>
              </c:strCache>
            </c:strRef>
          </c:tx>
          <c:spPr>
            <a:solidFill>
              <a:schemeClr val="accent3"/>
            </a:solidFill>
            <a:ln>
              <a:noFill/>
            </a:ln>
            <a:effectLst/>
          </c:spPr>
          <c:invertIfNegative val="0"/>
          <c:dLbls>
            <c:dLbl>
              <c:idx val="0"/>
              <c:spPr>
                <a:noFill/>
                <a:ln>
                  <a:noFill/>
                </a:ln>
                <a:effectLst/>
              </c:spPr>
              <c:txPr>
                <a:bodyPr rot="0" spcFirstLastPara="1" vertOverflow="ellipsis" vert="horz" wrap="square" lIns="38100" tIns="19050" rIns="38100" bIns="19050" anchor="ctr" anchorCtr="1">
                  <a:spAutoFit/>
                </a:bodyPr>
                <a:lstStyle/>
                <a:p>
                  <a:pPr>
                    <a:defRPr sz="2200" b="1" i="0" u="none" strike="noStrike" kern="1200" baseline="0">
                      <a:solidFill>
                        <a:schemeClr val="bg1"/>
                      </a:solidFill>
                      <a:latin typeface="+mn-lt"/>
                      <a:ea typeface="+mn-ea"/>
                      <a:cs typeface="+mn-cs"/>
                    </a:defRPr>
                  </a:pPr>
                  <a:endParaRPr lang="nl-NL"/>
                </a:p>
              </c:txPr>
              <c:dLblPos val="inEnd"/>
              <c:showLegendKey val="0"/>
              <c:showVal val="1"/>
              <c:showCatName val="0"/>
              <c:showSerName val="0"/>
              <c:showPercent val="0"/>
              <c:showBubbleSize val="0"/>
              <c:extLst>
                <c:ext xmlns:c16="http://schemas.microsoft.com/office/drawing/2014/chart" uri="{C3380CC4-5D6E-409C-BE32-E72D297353CC}">
                  <c16:uniqueId val="{00000000-DB1E-452B-A192-0211874C0C2E}"/>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nl-NL"/>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Foglio1!$A$2</c:f>
              <c:numCache>
                <c:formatCode>General</c:formatCode>
                <c:ptCount val="1"/>
              </c:numCache>
            </c:numRef>
          </c:cat>
          <c:val>
            <c:numRef>
              <c:f>Foglio1!$D$2</c:f>
              <c:numCache>
                <c:formatCode>General</c:formatCode>
                <c:ptCount val="1"/>
                <c:pt idx="0">
                  <c:v>0.52</c:v>
                </c:pt>
              </c:numCache>
            </c:numRef>
          </c:val>
          <c:extLst>
            <c:ext xmlns:c16="http://schemas.microsoft.com/office/drawing/2014/chart" uri="{C3380CC4-5D6E-409C-BE32-E72D297353CC}">
              <c16:uniqueId val="{00000002-BCFB-4369-B671-4EFA4011271D}"/>
            </c:ext>
          </c:extLst>
        </c:ser>
        <c:dLbls>
          <c:showLegendKey val="0"/>
          <c:showVal val="0"/>
          <c:showCatName val="0"/>
          <c:showSerName val="0"/>
          <c:showPercent val="0"/>
          <c:showBubbleSize val="0"/>
        </c:dLbls>
        <c:gapWidth val="219"/>
        <c:overlap val="-27"/>
        <c:axId val="102210560"/>
        <c:axId val="102224640"/>
      </c:barChart>
      <c:catAx>
        <c:axId val="10221056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nl-NL"/>
          </a:p>
        </c:txPr>
        <c:crossAx val="102224640"/>
        <c:crosses val="autoZero"/>
        <c:auto val="1"/>
        <c:lblAlgn val="ctr"/>
        <c:lblOffset val="100"/>
        <c:noMultiLvlLbl val="0"/>
      </c:catAx>
      <c:valAx>
        <c:axId val="10222464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nl-NL"/>
          </a:p>
        </c:txPr>
        <c:crossAx val="102210560"/>
        <c:crosses val="autoZero"/>
        <c:crossBetween val="between"/>
      </c:valAx>
      <c:spPr>
        <a:noFill/>
        <a:ln>
          <a:noFill/>
        </a:ln>
        <a:effectLst/>
      </c:spPr>
    </c:plotArea>
    <c:legend>
      <c:legendPos val="b"/>
      <c:layout>
        <c:manualLayout>
          <c:xMode val="edge"/>
          <c:yMode val="edge"/>
          <c:x val="0.22821702923174053"/>
          <c:y val="0.91431548373576865"/>
          <c:w val="0.60145678285450288"/>
          <c:h val="7.0184147705041278E-2"/>
        </c:manualLayout>
      </c:layout>
      <c:overlay val="0"/>
      <c:spPr>
        <a:noFill/>
        <a:ln>
          <a:noFill/>
        </a:ln>
        <a:effectLst/>
      </c:spPr>
      <c:txPr>
        <a:bodyPr rot="0" spcFirstLastPara="1" vertOverflow="ellipsis" vert="horz" wrap="square" anchor="ctr" anchorCtr="1"/>
        <a:lstStyle/>
        <a:p>
          <a:pPr>
            <a:defRPr sz="2200" b="0" i="0" u="none" strike="noStrike" kern="1200" baseline="0">
              <a:solidFill>
                <a:schemeClr val="tx1">
                  <a:lumMod val="65000"/>
                  <a:lumOff val="35000"/>
                </a:schemeClr>
              </a:solidFill>
              <a:latin typeface="+mn-lt"/>
              <a:ea typeface="+mn-ea"/>
              <a:cs typeface="+mn-cs"/>
            </a:defRPr>
          </a:pPr>
          <a:endParaRPr lang="nl-NL"/>
        </a:p>
      </c:txPr>
    </c:legend>
    <c:plotVisOnly val="1"/>
    <c:dispBlanksAs val="gap"/>
    <c:showDLblsOverMax val="0"/>
  </c:chart>
  <c:spPr>
    <a:noFill/>
    <a:ln>
      <a:noFill/>
    </a:ln>
    <a:effectLst/>
  </c:spPr>
  <c:txPr>
    <a:bodyPr/>
    <a:lstStyle/>
    <a:p>
      <a:pPr>
        <a:defRPr/>
      </a:pPr>
      <a:endParaRPr lang="nl-NL"/>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nl-NL"/>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nl-BE" sz="3000" b="0" i="0" baseline="0" dirty="0">
                <a:solidFill>
                  <a:schemeClr val="bg2">
                    <a:lumMod val="50000"/>
                  </a:schemeClr>
                </a:solidFill>
                <a:effectLst/>
              </a:rPr>
              <a:t>The </a:t>
            </a:r>
            <a:r>
              <a:rPr lang="nl-BE" sz="3000" b="0" i="0" baseline="0" dirty="0" err="1">
                <a:solidFill>
                  <a:schemeClr val="bg2">
                    <a:lumMod val="50000"/>
                  </a:schemeClr>
                </a:solidFill>
                <a:effectLst/>
              </a:rPr>
              <a:t>semantics</a:t>
            </a:r>
            <a:r>
              <a:rPr lang="nl-BE" sz="3000" b="0" i="0" baseline="0" dirty="0">
                <a:solidFill>
                  <a:schemeClr val="bg2">
                    <a:lumMod val="50000"/>
                  </a:schemeClr>
                </a:solidFill>
                <a:effectLst/>
              </a:rPr>
              <a:t> of </a:t>
            </a:r>
            <a:r>
              <a:rPr lang="nl-BE" sz="3000" b="0" i="0" baseline="0" dirty="0" err="1">
                <a:solidFill>
                  <a:schemeClr val="bg2">
                    <a:lumMod val="50000"/>
                  </a:schemeClr>
                </a:solidFill>
                <a:effectLst/>
              </a:rPr>
              <a:t>the</a:t>
            </a:r>
            <a:r>
              <a:rPr lang="nl-BE" sz="3000" b="0" i="0" baseline="0" dirty="0">
                <a:solidFill>
                  <a:schemeClr val="bg2">
                    <a:lumMod val="50000"/>
                  </a:schemeClr>
                </a:solidFill>
                <a:effectLst/>
              </a:rPr>
              <a:t> NPP</a:t>
            </a:r>
            <a:endParaRPr lang="it-IT" sz="3000" dirty="0">
              <a:solidFill>
                <a:schemeClr val="bg2">
                  <a:lumMod val="50000"/>
                </a:schemeClr>
              </a:solidFill>
              <a:effectLst/>
            </a:endParaRPr>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nl-NL"/>
        </a:p>
      </c:txPr>
    </c:title>
    <c:autoTitleDeleted val="0"/>
    <c:plotArea>
      <c:layout/>
      <c:barChart>
        <c:barDir val="col"/>
        <c:grouping val="clustered"/>
        <c:varyColors val="0"/>
        <c:ser>
          <c:idx val="0"/>
          <c:order val="0"/>
          <c:tx>
            <c:strRef>
              <c:f>Foglio1!$B$1</c:f>
              <c:strCache>
                <c:ptCount val="1"/>
                <c:pt idx="0">
                  <c:v>Temporal</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2200" b="1" i="0" u="none" strike="noStrike" kern="1200" baseline="0">
                    <a:solidFill>
                      <a:schemeClr val="bg1"/>
                    </a:solidFill>
                    <a:latin typeface="+mn-lt"/>
                    <a:ea typeface="+mn-ea"/>
                    <a:cs typeface="+mn-cs"/>
                  </a:defRPr>
                </a:pPr>
                <a:endParaRPr lang="nl-NL"/>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Foglio1!$A$2</c:f>
              <c:numCache>
                <c:formatCode>General</c:formatCode>
                <c:ptCount val="1"/>
              </c:numCache>
            </c:numRef>
          </c:cat>
          <c:val>
            <c:numRef>
              <c:f>Foglio1!$B$2</c:f>
              <c:numCache>
                <c:formatCode>General</c:formatCode>
                <c:ptCount val="1"/>
                <c:pt idx="0">
                  <c:v>38.6</c:v>
                </c:pt>
              </c:numCache>
            </c:numRef>
          </c:val>
          <c:extLst>
            <c:ext xmlns:c16="http://schemas.microsoft.com/office/drawing/2014/chart" uri="{C3380CC4-5D6E-409C-BE32-E72D297353CC}">
              <c16:uniqueId val="{00000000-E89E-4E1C-B405-D893C68D7C1A}"/>
            </c:ext>
          </c:extLst>
        </c:ser>
        <c:ser>
          <c:idx val="1"/>
          <c:order val="1"/>
          <c:tx>
            <c:strRef>
              <c:f>Foglio1!$C$1</c:f>
              <c:strCache>
                <c:ptCount val="1"/>
                <c:pt idx="0">
                  <c:v>CCC</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2200" b="1" i="0" u="none" strike="noStrike" kern="1200" baseline="0">
                    <a:solidFill>
                      <a:schemeClr val="bg1"/>
                    </a:solidFill>
                    <a:latin typeface="+mn-lt"/>
                    <a:ea typeface="+mn-ea"/>
                    <a:cs typeface="+mn-cs"/>
                  </a:defRPr>
                </a:pPr>
                <a:endParaRPr lang="nl-NL"/>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Foglio1!$A$2</c:f>
              <c:numCache>
                <c:formatCode>General</c:formatCode>
                <c:ptCount val="1"/>
              </c:numCache>
            </c:numRef>
          </c:cat>
          <c:val>
            <c:numRef>
              <c:f>Foglio1!$C$2</c:f>
              <c:numCache>
                <c:formatCode>General</c:formatCode>
                <c:ptCount val="1"/>
                <c:pt idx="0">
                  <c:v>33.299999999999997</c:v>
                </c:pt>
              </c:numCache>
            </c:numRef>
          </c:val>
          <c:extLst>
            <c:ext xmlns:c16="http://schemas.microsoft.com/office/drawing/2014/chart" uri="{C3380CC4-5D6E-409C-BE32-E72D297353CC}">
              <c16:uniqueId val="{00000001-E89E-4E1C-B405-D893C68D7C1A}"/>
            </c:ext>
          </c:extLst>
        </c:ser>
        <c:ser>
          <c:idx val="2"/>
          <c:order val="2"/>
          <c:tx>
            <c:strRef>
              <c:f>Foglio1!$D$1</c:f>
              <c:strCache>
                <c:ptCount val="1"/>
                <c:pt idx="0">
                  <c:v>Modal</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2200" b="1" i="0" u="none" strike="noStrike" kern="1200" baseline="0">
                    <a:solidFill>
                      <a:schemeClr val="bg1"/>
                    </a:solidFill>
                    <a:latin typeface="+mn-lt"/>
                    <a:ea typeface="+mn-ea"/>
                    <a:cs typeface="+mn-cs"/>
                  </a:defRPr>
                </a:pPr>
                <a:endParaRPr lang="nl-NL"/>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Foglio1!$A$2</c:f>
              <c:numCache>
                <c:formatCode>General</c:formatCode>
                <c:ptCount val="1"/>
              </c:numCache>
            </c:numRef>
          </c:cat>
          <c:val>
            <c:numRef>
              <c:f>Foglio1!$D$2</c:f>
              <c:numCache>
                <c:formatCode>General</c:formatCode>
                <c:ptCount val="1"/>
                <c:pt idx="0">
                  <c:v>11</c:v>
                </c:pt>
              </c:numCache>
            </c:numRef>
          </c:val>
          <c:extLst>
            <c:ext xmlns:c16="http://schemas.microsoft.com/office/drawing/2014/chart" uri="{C3380CC4-5D6E-409C-BE32-E72D297353CC}">
              <c16:uniqueId val="{00000002-E89E-4E1C-B405-D893C68D7C1A}"/>
            </c:ext>
          </c:extLst>
        </c:ser>
        <c:ser>
          <c:idx val="3"/>
          <c:order val="3"/>
          <c:tx>
            <c:strRef>
              <c:f>Foglio1!$E$1</c:f>
              <c:strCache>
                <c:ptCount val="1"/>
                <c:pt idx="0">
                  <c:v>Specification</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2200" b="1" i="0" u="none" strike="noStrike" kern="1200" baseline="0">
                    <a:solidFill>
                      <a:schemeClr val="bg1"/>
                    </a:solidFill>
                    <a:latin typeface="+mn-lt"/>
                    <a:ea typeface="+mn-ea"/>
                    <a:cs typeface="+mn-cs"/>
                  </a:defRPr>
                </a:pPr>
                <a:endParaRPr lang="nl-NL"/>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Foglio1!$A$2</c:f>
              <c:numCache>
                <c:formatCode>General</c:formatCode>
                <c:ptCount val="1"/>
              </c:numCache>
            </c:numRef>
          </c:cat>
          <c:val>
            <c:numRef>
              <c:f>Foglio1!$E$2</c:f>
              <c:numCache>
                <c:formatCode>General</c:formatCode>
                <c:ptCount val="1"/>
                <c:pt idx="0">
                  <c:v>8.6999999999999993</c:v>
                </c:pt>
              </c:numCache>
            </c:numRef>
          </c:val>
          <c:extLst>
            <c:ext xmlns:c16="http://schemas.microsoft.com/office/drawing/2014/chart" uri="{C3380CC4-5D6E-409C-BE32-E72D297353CC}">
              <c16:uniqueId val="{00000003-E89E-4E1C-B405-D893C68D7C1A}"/>
            </c:ext>
          </c:extLst>
        </c:ser>
        <c:ser>
          <c:idx val="4"/>
          <c:order val="4"/>
          <c:tx>
            <c:strRef>
              <c:f>Foglio1!$F$1</c:f>
              <c:strCache>
                <c:ptCount val="1"/>
                <c:pt idx="0">
                  <c:v>Spatial</c:v>
                </c:pt>
              </c:strCache>
            </c:strRef>
          </c:tx>
          <c:spPr>
            <a:solidFill>
              <a:schemeClr val="accent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2200" b="1" i="0" u="none" strike="noStrike" kern="1200" baseline="0">
                    <a:solidFill>
                      <a:schemeClr val="bg1"/>
                    </a:solidFill>
                    <a:latin typeface="+mn-lt"/>
                    <a:ea typeface="+mn-ea"/>
                    <a:cs typeface="+mn-cs"/>
                  </a:defRPr>
                </a:pPr>
                <a:endParaRPr lang="nl-NL"/>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Foglio1!$A$2</c:f>
              <c:numCache>
                <c:formatCode>General</c:formatCode>
                <c:ptCount val="1"/>
              </c:numCache>
            </c:numRef>
          </c:cat>
          <c:val>
            <c:numRef>
              <c:f>Foglio1!$F$2</c:f>
              <c:numCache>
                <c:formatCode>General</c:formatCode>
                <c:ptCount val="1"/>
                <c:pt idx="0">
                  <c:v>5</c:v>
                </c:pt>
              </c:numCache>
            </c:numRef>
          </c:val>
          <c:extLst>
            <c:ext xmlns:c16="http://schemas.microsoft.com/office/drawing/2014/chart" uri="{C3380CC4-5D6E-409C-BE32-E72D297353CC}">
              <c16:uniqueId val="{00000004-E89E-4E1C-B405-D893C68D7C1A}"/>
            </c:ext>
          </c:extLst>
        </c:ser>
        <c:ser>
          <c:idx val="5"/>
          <c:order val="5"/>
          <c:tx>
            <c:strRef>
              <c:f>Foglio1!$G$1</c:f>
              <c:strCache>
                <c:ptCount val="1"/>
                <c:pt idx="0">
                  <c:v>NA</c:v>
                </c:pt>
              </c:strCache>
            </c:strRef>
          </c:tx>
          <c:spPr>
            <a:solidFill>
              <a:schemeClr val="accent6"/>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2200" b="1" i="0" u="none" strike="noStrike" kern="1200" baseline="0">
                    <a:solidFill>
                      <a:schemeClr val="bg1"/>
                    </a:solidFill>
                    <a:latin typeface="+mn-lt"/>
                    <a:ea typeface="+mn-ea"/>
                    <a:cs typeface="+mn-cs"/>
                  </a:defRPr>
                </a:pPr>
                <a:endParaRPr lang="nl-NL"/>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Foglio1!$A$2</c:f>
              <c:numCache>
                <c:formatCode>General</c:formatCode>
                <c:ptCount val="1"/>
              </c:numCache>
            </c:numRef>
          </c:cat>
          <c:val>
            <c:numRef>
              <c:f>Foglio1!$G$2</c:f>
              <c:numCache>
                <c:formatCode>General</c:formatCode>
                <c:ptCount val="1"/>
                <c:pt idx="0">
                  <c:v>3.2</c:v>
                </c:pt>
              </c:numCache>
            </c:numRef>
          </c:val>
          <c:extLst>
            <c:ext xmlns:c16="http://schemas.microsoft.com/office/drawing/2014/chart" uri="{C3380CC4-5D6E-409C-BE32-E72D297353CC}">
              <c16:uniqueId val="{00000005-E89E-4E1C-B405-D893C68D7C1A}"/>
            </c:ext>
          </c:extLst>
        </c:ser>
        <c:dLbls>
          <c:dLblPos val="inEnd"/>
          <c:showLegendKey val="0"/>
          <c:showVal val="1"/>
          <c:showCatName val="0"/>
          <c:showSerName val="0"/>
          <c:showPercent val="0"/>
          <c:showBubbleSize val="0"/>
        </c:dLbls>
        <c:gapWidth val="219"/>
        <c:overlap val="-27"/>
        <c:axId val="47642880"/>
        <c:axId val="102244352"/>
      </c:barChart>
      <c:catAx>
        <c:axId val="4764288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nl-NL"/>
          </a:p>
        </c:txPr>
        <c:crossAx val="102244352"/>
        <c:crosses val="autoZero"/>
        <c:auto val="1"/>
        <c:lblAlgn val="ctr"/>
        <c:lblOffset val="100"/>
        <c:noMultiLvlLbl val="0"/>
      </c:catAx>
      <c:valAx>
        <c:axId val="10224435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nl-NL"/>
          </a:p>
        </c:txPr>
        <c:crossAx val="47642880"/>
        <c:crosses val="autoZero"/>
        <c:crossBetween val="between"/>
      </c:valAx>
      <c:spPr>
        <a:noFill/>
        <a:ln>
          <a:noFill/>
        </a:ln>
        <a:effectLst/>
      </c:spPr>
    </c:plotArea>
    <c:legend>
      <c:legendPos val="b"/>
      <c:layout>
        <c:manualLayout>
          <c:xMode val="edge"/>
          <c:yMode val="edge"/>
          <c:x val="0.14439508484075719"/>
          <c:y val="0.9410340084494786"/>
          <c:w val="0.71870118503778457"/>
          <c:h val="4.5597007593302173E-2"/>
        </c:manualLayout>
      </c:layout>
      <c:overlay val="0"/>
      <c:spPr>
        <a:noFill/>
        <a:ln>
          <a:noFill/>
        </a:ln>
        <a:effectLst/>
      </c:spPr>
      <c:txPr>
        <a:bodyPr rot="0" spcFirstLastPara="1" vertOverflow="ellipsis" vert="horz" wrap="square" anchor="ctr" anchorCtr="1"/>
        <a:lstStyle/>
        <a:p>
          <a:pPr>
            <a:defRPr sz="2200" b="0" i="0" u="none" strike="noStrike" kern="1200" baseline="0">
              <a:solidFill>
                <a:schemeClr val="tx1">
                  <a:lumMod val="65000"/>
                  <a:lumOff val="35000"/>
                </a:schemeClr>
              </a:solidFill>
              <a:latin typeface="+mn-lt"/>
              <a:ea typeface="+mn-ea"/>
              <a:cs typeface="+mn-cs"/>
            </a:defRPr>
          </a:pPr>
          <a:endParaRPr lang="nl-NL"/>
        </a:p>
      </c:txPr>
    </c:legend>
    <c:plotVisOnly val="1"/>
    <c:dispBlanksAs val="gap"/>
    <c:showDLblsOverMax val="0"/>
  </c:chart>
  <c:spPr>
    <a:noFill/>
    <a:ln>
      <a:noFill/>
    </a:ln>
    <a:effectLst/>
  </c:spPr>
  <c:txPr>
    <a:bodyPr/>
    <a:lstStyle/>
    <a:p>
      <a:pPr>
        <a:defRPr/>
      </a:pPr>
      <a:endParaRPr lang="nl-NL"/>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nl-NL"/>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prstClr val="white">
                    <a:lumMod val="65000"/>
                    <a:lumOff val="35000"/>
                  </a:prstClr>
                </a:solidFill>
                <a:latin typeface="+mn-lt"/>
                <a:ea typeface="+mn-ea"/>
                <a:cs typeface="+mn-cs"/>
              </a:defRPr>
            </a:pPr>
            <a:r>
              <a:rPr lang="it-IT" sz="3600" dirty="0">
                <a:solidFill>
                  <a:prstClr val="white">
                    <a:lumMod val="65000"/>
                    <a:lumOff val="35000"/>
                  </a:prstClr>
                </a:solidFill>
              </a:rPr>
              <a:t>Information </a:t>
            </a:r>
            <a:r>
              <a:rPr lang="it-IT" sz="3600" dirty="0" err="1">
                <a:solidFill>
                  <a:prstClr val="white">
                    <a:lumMod val="65000"/>
                    <a:lumOff val="35000"/>
                  </a:prstClr>
                </a:solidFill>
              </a:rPr>
              <a:t>structural</a:t>
            </a:r>
            <a:r>
              <a:rPr lang="it-IT" sz="3600" dirty="0">
                <a:solidFill>
                  <a:prstClr val="white">
                    <a:lumMod val="65000"/>
                    <a:lumOff val="35000"/>
                  </a:prstClr>
                </a:solidFill>
              </a:rPr>
              <a:t> </a:t>
            </a:r>
            <a:r>
              <a:rPr lang="it-IT" sz="3600" dirty="0" err="1">
                <a:solidFill>
                  <a:prstClr val="white">
                    <a:lumMod val="65000"/>
                    <a:lumOff val="35000"/>
                  </a:prstClr>
                </a:solidFill>
              </a:rPr>
              <a:t>function</a:t>
            </a:r>
            <a:r>
              <a:rPr lang="it-IT" sz="3600" dirty="0">
                <a:solidFill>
                  <a:prstClr val="white">
                    <a:lumMod val="65000"/>
                    <a:lumOff val="35000"/>
                  </a:prstClr>
                </a:solidFill>
              </a:rPr>
              <a:t> </a:t>
            </a:r>
          </a:p>
          <a:p>
            <a:pPr>
              <a:defRPr>
                <a:solidFill>
                  <a:prstClr val="white">
                    <a:lumMod val="65000"/>
                    <a:lumOff val="35000"/>
                  </a:prstClr>
                </a:solidFill>
              </a:defRPr>
            </a:pPr>
            <a:r>
              <a:rPr lang="it-IT" sz="3600" dirty="0">
                <a:solidFill>
                  <a:prstClr val="white">
                    <a:lumMod val="65000"/>
                    <a:lumOff val="35000"/>
                  </a:prstClr>
                </a:solidFill>
              </a:rPr>
              <a:t>of the </a:t>
            </a:r>
            <a:r>
              <a:rPr lang="it-IT" sz="3600" baseline="0" dirty="0">
                <a:solidFill>
                  <a:prstClr val="white">
                    <a:lumMod val="65000"/>
                    <a:lumOff val="35000"/>
                  </a:prstClr>
                </a:solidFill>
              </a:rPr>
              <a:t>NPP</a:t>
            </a:r>
            <a:endParaRPr lang="it-IT" sz="3600" dirty="0">
              <a:solidFill>
                <a:prstClr val="white">
                  <a:lumMod val="65000"/>
                  <a:lumOff val="35000"/>
                </a:prstClr>
              </a:solidFill>
            </a:endParaRPr>
          </a:p>
        </c:rich>
      </c:tx>
      <c:overlay val="0"/>
      <c:spPr>
        <a:noFill/>
        <a:ln>
          <a:noFill/>
        </a:ln>
        <a:effectLst/>
      </c:spPr>
      <c:txPr>
        <a:bodyPr rot="0" spcFirstLastPara="1" vertOverflow="ellipsis" vert="horz" wrap="square" anchor="ctr" anchorCtr="1"/>
        <a:lstStyle/>
        <a:p>
          <a:pPr>
            <a:defRPr sz="1862" b="0" i="0" u="none" strike="noStrike" kern="1200" spc="0" baseline="0">
              <a:solidFill>
                <a:prstClr val="white">
                  <a:lumMod val="65000"/>
                  <a:lumOff val="35000"/>
                </a:prstClr>
              </a:solidFill>
              <a:latin typeface="+mn-lt"/>
              <a:ea typeface="+mn-ea"/>
              <a:cs typeface="+mn-cs"/>
            </a:defRPr>
          </a:pPr>
          <a:endParaRPr lang="nl-NL"/>
        </a:p>
      </c:txPr>
    </c:title>
    <c:autoTitleDeleted val="0"/>
    <c:plotArea>
      <c:layout/>
      <c:barChart>
        <c:barDir val="col"/>
        <c:grouping val="clustered"/>
        <c:varyColors val="0"/>
        <c:ser>
          <c:idx val="0"/>
          <c:order val="0"/>
          <c:tx>
            <c:strRef>
              <c:f>Foglio1!$B$1</c:f>
              <c:strCache>
                <c:ptCount val="1"/>
                <c:pt idx="0">
                  <c:v>Framing</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2200" b="1" i="0" u="none" strike="noStrike" kern="1200" baseline="0">
                    <a:solidFill>
                      <a:schemeClr val="bg1"/>
                    </a:solidFill>
                    <a:latin typeface="+mn-lt"/>
                    <a:ea typeface="+mn-ea"/>
                    <a:cs typeface="+mn-cs"/>
                  </a:defRPr>
                </a:pPr>
                <a:endParaRPr lang="nl-NL"/>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Foglio1!$A$2</c:f>
              <c:numCache>
                <c:formatCode>General</c:formatCode>
                <c:ptCount val="1"/>
              </c:numCache>
            </c:numRef>
          </c:cat>
          <c:val>
            <c:numRef>
              <c:f>Foglio1!$B$2</c:f>
              <c:numCache>
                <c:formatCode>General</c:formatCode>
                <c:ptCount val="1"/>
                <c:pt idx="0">
                  <c:v>56.14</c:v>
                </c:pt>
              </c:numCache>
            </c:numRef>
          </c:val>
          <c:extLst>
            <c:ext xmlns:c16="http://schemas.microsoft.com/office/drawing/2014/chart" uri="{C3380CC4-5D6E-409C-BE32-E72D297353CC}">
              <c16:uniqueId val="{00000000-BCFB-4369-B671-4EFA4011271D}"/>
            </c:ext>
          </c:extLst>
        </c:ser>
        <c:ser>
          <c:idx val="1"/>
          <c:order val="1"/>
          <c:tx>
            <c:strRef>
              <c:f>Foglio1!$C$1</c:f>
              <c:strCache>
                <c:ptCount val="1"/>
                <c:pt idx="0">
                  <c:v>Elaboration</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2200" b="1" i="0" u="none" strike="noStrike" kern="1200" baseline="0">
                    <a:solidFill>
                      <a:schemeClr val="bg1"/>
                    </a:solidFill>
                    <a:latin typeface="+mn-lt"/>
                    <a:ea typeface="+mn-ea"/>
                    <a:cs typeface="+mn-cs"/>
                  </a:defRPr>
                </a:pPr>
                <a:endParaRPr lang="nl-NL"/>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Foglio1!$A$2</c:f>
              <c:numCache>
                <c:formatCode>General</c:formatCode>
                <c:ptCount val="1"/>
              </c:numCache>
            </c:numRef>
          </c:cat>
          <c:val>
            <c:numRef>
              <c:f>Foglio1!$C$2</c:f>
              <c:numCache>
                <c:formatCode>General</c:formatCode>
                <c:ptCount val="1"/>
                <c:pt idx="0">
                  <c:v>26.32</c:v>
                </c:pt>
              </c:numCache>
            </c:numRef>
          </c:val>
          <c:extLst>
            <c:ext xmlns:c16="http://schemas.microsoft.com/office/drawing/2014/chart" uri="{C3380CC4-5D6E-409C-BE32-E72D297353CC}">
              <c16:uniqueId val="{00000001-BCFB-4369-B671-4EFA4011271D}"/>
            </c:ext>
          </c:extLst>
        </c:ser>
        <c:ser>
          <c:idx val="2"/>
          <c:order val="2"/>
          <c:tx>
            <c:strRef>
              <c:f>Foglio1!$D$1</c:f>
              <c:strCache>
                <c:ptCount val="1"/>
                <c:pt idx="0">
                  <c:v>Independent rheme</c:v>
                </c:pt>
              </c:strCache>
            </c:strRef>
          </c:tx>
          <c:spPr>
            <a:solidFill>
              <a:schemeClr val="accent3"/>
            </a:solidFill>
            <a:ln>
              <a:noFill/>
            </a:ln>
            <a:effectLst/>
          </c:spPr>
          <c:invertIfNegative val="0"/>
          <c:dLbls>
            <c:dLbl>
              <c:idx val="0"/>
              <c:spPr>
                <a:noFill/>
                <a:ln>
                  <a:noFill/>
                </a:ln>
                <a:effectLst/>
              </c:spPr>
              <c:txPr>
                <a:bodyPr rot="0" spcFirstLastPara="1" vertOverflow="ellipsis" vert="horz" wrap="square" lIns="38100" tIns="19050" rIns="38100" bIns="19050" anchor="ctr" anchorCtr="1">
                  <a:spAutoFit/>
                </a:bodyPr>
                <a:lstStyle/>
                <a:p>
                  <a:pPr>
                    <a:defRPr sz="2200" b="1" i="0" u="none" strike="noStrike" kern="1200" baseline="0">
                      <a:solidFill>
                        <a:schemeClr val="bg1"/>
                      </a:solidFill>
                      <a:latin typeface="+mn-lt"/>
                      <a:ea typeface="+mn-ea"/>
                      <a:cs typeface="+mn-cs"/>
                    </a:defRPr>
                  </a:pPr>
                  <a:endParaRPr lang="nl-NL"/>
                </a:p>
              </c:txPr>
              <c:dLblPos val="inEnd"/>
              <c:showLegendKey val="0"/>
              <c:showVal val="1"/>
              <c:showCatName val="0"/>
              <c:showSerName val="0"/>
              <c:showPercent val="0"/>
              <c:showBubbleSize val="0"/>
              <c:extLst>
                <c:ext xmlns:c16="http://schemas.microsoft.com/office/drawing/2014/chart" uri="{C3380CC4-5D6E-409C-BE32-E72D297353CC}">
                  <c16:uniqueId val="{00000000-CED8-4FC8-AEFC-F0CD023D4C8D}"/>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nl-NL"/>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Foglio1!$A$2</c:f>
              <c:numCache>
                <c:formatCode>General</c:formatCode>
                <c:ptCount val="1"/>
              </c:numCache>
            </c:numRef>
          </c:cat>
          <c:val>
            <c:numRef>
              <c:f>Foglio1!$D$2</c:f>
              <c:numCache>
                <c:formatCode>General</c:formatCode>
                <c:ptCount val="1"/>
                <c:pt idx="0">
                  <c:v>17.54</c:v>
                </c:pt>
              </c:numCache>
            </c:numRef>
          </c:val>
          <c:extLst>
            <c:ext xmlns:c16="http://schemas.microsoft.com/office/drawing/2014/chart" uri="{C3380CC4-5D6E-409C-BE32-E72D297353CC}">
              <c16:uniqueId val="{00000002-BCFB-4369-B671-4EFA4011271D}"/>
            </c:ext>
          </c:extLst>
        </c:ser>
        <c:dLbls>
          <c:showLegendKey val="0"/>
          <c:showVal val="0"/>
          <c:showCatName val="0"/>
          <c:showSerName val="0"/>
          <c:showPercent val="0"/>
          <c:showBubbleSize val="0"/>
        </c:dLbls>
        <c:gapWidth val="219"/>
        <c:overlap val="-27"/>
        <c:axId val="137300224"/>
        <c:axId val="137306112"/>
      </c:barChart>
      <c:catAx>
        <c:axId val="13730022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nl-NL"/>
          </a:p>
        </c:txPr>
        <c:crossAx val="137306112"/>
        <c:crosses val="autoZero"/>
        <c:auto val="1"/>
        <c:lblAlgn val="ctr"/>
        <c:lblOffset val="100"/>
        <c:noMultiLvlLbl val="0"/>
      </c:catAx>
      <c:valAx>
        <c:axId val="13730611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nl-NL"/>
          </a:p>
        </c:txPr>
        <c:crossAx val="137300224"/>
        <c:crosses val="autoZero"/>
        <c:crossBetween val="between"/>
      </c:valAx>
      <c:spPr>
        <a:noFill/>
        <a:ln>
          <a:noFill/>
        </a:ln>
        <a:effectLst/>
      </c:spPr>
    </c:plotArea>
    <c:legend>
      <c:legendPos val="b"/>
      <c:layout>
        <c:manualLayout>
          <c:xMode val="edge"/>
          <c:yMode val="edge"/>
          <c:x val="0.19758746648493364"/>
          <c:y val="0.91431548373576865"/>
          <c:w val="0.67584281218539255"/>
          <c:h val="7.0184147705041278E-2"/>
        </c:manualLayout>
      </c:layout>
      <c:overlay val="0"/>
      <c:spPr>
        <a:noFill/>
        <a:ln>
          <a:noFill/>
        </a:ln>
        <a:effectLst/>
      </c:spPr>
      <c:txPr>
        <a:bodyPr rot="0" spcFirstLastPara="1" vertOverflow="ellipsis" vert="horz" wrap="square" anchor="ctr" anchorCtr="1"/>
        <a:lstStyle/>
        <a:p>
          <a:pPr>
            <a:defRPr sz="2200" b="0" i="0" u="none" strike="noStrike" kern="1200" baseline="0">
              <a:solidFill>
                <a:schemeClr val="tx1">
                  <a:lumMod val="65000"/>
                  <a:lumOff val="35000"/>
                </a:schemeClr>
              </a:solidFill>
              <a:latin typeface="+mn-lt"/>
              <a:ea typeface="+mn-ea"/>
              <a:cs typeface="+mn-cs"/>
            </a:defRPr>
          </a:pPr>
          <a:endParaRPr lang="nl-NL"/>
        </a:p>
      </c:txPr>
    </c:legend>
    <c:plotVisOnly val="1"/>
    <c:dispBlanksAs val="gap"/>
    <c:showDLblsOverMax val="0"/>
  </c:chart>
  <c:spPr>
    <a:noFill/>
    <a:ln>
      <a:noFill/>
    </a:ln>
    <a:effectLst/>
  </c:spPr>
  <c:txPr>
    <a:bodyPr/>
    <a:lstStyle/>
    <a:p>
      <a:pPr>
        <a:defRPr/>
      </a:pPr>
      <a:endParaRPr lang="nl-NL"/>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nl-NL"/>
              <a:t>Klik om de stijl te bewerken</a:t>
            </a:r>
            <a:endParaRPr lang="nl-BE"/>
          </a:p>
        </p:txBody>
      </p:sp>
      <p:sp>
        <p:nvSpPr>
          <p:cNvPr id="3" name="Ond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 om de ondertitelstijl van het model te bewerken</a:t>
            </a:r>
            <a:endParaRPr lang="nl-BE"/>
          </a:p>
        </p:txBody>
      </p:sp>
      <p:sp>
        <p:nvSpPr>
          <p:cNvPr id="4" name="Tijdelijke aanduiding voor datum 3"/>
          <p:cNvSpPr>
            <a:spLocks noGrp="1"/>
          </p:cNvSpPr>
          <p:nvPr>
            <p:ph type="dt" sz="half" idx="10"/>
          </p:nvPr>
        </p:nvSpPr>
        <p:spPr/>
        <p:txBody>
          <a:bodyPr/>
          <a:lstStyle/>
          <a:p>
            <a:fld id="{51CF1133-3259-4C45-BABA-5B62D9C6F78D}" type="datetimeFigureOut">
              <a:rPr lang="en-US" smtClean="0"/>
              <a:t>4/26/2017</a:t>
            </a:fld>
            <a:endParaRPr lang="en-US" dirty="0"/>
          </a:p>
        </p:txBody>
      </p:sp>
      <p:sp>
        <p:nvSpPr>
          <p:cNvPr id="5" name="Tijdelijke aanduiding voor voettekst 4"/>
          <p:cNvSpPr>
            <a:spLocks noGrp="1"/>
          </p:cNvSpPr>
          <p:nvPr>
            <p:ph type="ftr" sz="quarter" idx="11"/>
          </p:nvPr>
        </p:nvSpPr>
        <p:spPr/>
        <p:txBody>
          <a:bodyPr/>
          <a:lstStyle/>
          <a:p>
            <a:r>
              <a:rPr lang="en-US"/>
              <a:t>
              </a:t>
            </a:r>
            <a:endParaRPr lang="en-US" dirty="0"/>
          </a:p>
        </p:txBody>
      </p:sp>
      <p:sp>
        <p:nvSpPr>
          <p:cNvPr id="6" name="Tijdelijke aanduiding voor dianummer 5"/>
          <p:cNvSpPr>
            <a:spLocks noGrp="1"/>
          </p:cNvSpPr>
          <p:nvPr>
            <p:ph type="sldNum" sz="quarter" idx="12"/>
          </p:nvPr>
        </p:nvSpPr>
        <p:spPr/>
        <p:txBody>
          <a:bodyPr/>
          <a:lstStyle/>
          <a:p>
            <a:fld id="{6D22F896-40B5-4ADD-8801-0D06FADFA095}" type="slidenum">
              <a:rPr lang="en-US" smtClean="0"/>
              <a:pPr/>
              <a:t>‹nr.›</a:t>
            </a:fld>
            <a:endParaRPr lang="en-US" dirty="0"/>
          </a:p>
        </p:txBody>
      </p:sp>
    </p:spTree>
    <p:extLst>
      <p:ext uri="{BB962C8B-B14F-4D97-AF65-F5344CB8AC3E}">
        <p14:creationId xmlns:p14="http://schemas.microsoft.com/office/powerpoint/2010/main" val="3192246357"/>
      </p:ext>
    </p:extLst>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endParaRPr lang="nl-BE"/>
          </a:p>
        </p:txBody>
      </p:sp>
      <p:sp>
        <p:nvSpPr>
          <p:cNvPr id="3" name="Tijdelijke aanduiding voor verticale tekst 2"/>
          <p:cNvSpPr>
            <a:spLocks noGrp="1"/>
          </p:cNvSpPr>
          <p:nvPr>
            <p:ph type="body" orient="vert" idx="1"/>
          </p:nvPr>
        </p:nvSpPr>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4" name="Tijdelijke aanduiding voor datum 3"/>
          <p:cNvSpPr>
            <a:spLocks noGrp="1"/>
          </p:cNvSpPr>
          <p:nvPr>
            <p:ph type="dt" sz="half" idx="10"/>
          </p:nvPr>
        </p:nvSpPr>
        <p:spPr/>
        <p:txBody>
          <a:bodyPr/>
          <a:lstStyle/>
          <a:p>
            <a:fld id="{51CF1133-3259-4C45-BABA-5B62D9C6F78D}" type="datetimeFigureOut">
              <a:rPr lang="en-US" smtClean="0"/>
              <a:t>4/26/2017</a:t>
            </a:fld>
            <a:endParaRPr lang="en-US" dirty="0"/>
          </a:p>
        </p:txBody>
      </p:sp>
      <p:sp>
        <p:nvSpPr>
          <p:cNvPr id="5" name="Tijdelijke aanduiding voor voettekst 4"/>
          <p:cNvSpPr>
            <a:spLocks noGrp="1"/>
          </p:cNvSpPr>
          <p:nvPr>
            <p:ph type="ftr" sz="quarter" idx="11"/>
          </p:nvPr>
        </p:nvSpPr>
        <p:spPr/>
        <p:txBody>
          <a:bodyPr/>
          <a:lstStyle/>
          <a:p>
            <a:r>
              <a:rPr lang="en-US"/>
              <a:t>
              </a:t>
            </a:r>
            <a:endParaRPr lang="en-US" dirty="0"/>
          </a:p>
        </p:txBody>
      </p:sp>
      <p:sp>
        <p:nvSpPr>
          <p:cNvPr id="6" name="Tijdelijke aanduiding voor dianummer 5"/>
          <p:cNvSpPr>
            <a:spLocks noGrp="1"/>
          </p:cNvSpPr>
          <p:nvPr>
            <p:ph type="sldNum" sz="quarter" idx="12"/>
          </p:nvPr>
        </p:nvSpPr>
        <p:spPr/>
        <p:txBody>
          <a:bodyPr/>
          <a:lstStyle/>
          <a:p>
            <a:fld id="{6D22F896-40B5-4ADD-8801-0D06FADFA095}" type="slidenum">
              <a:rPr lang="en-US" smtClean="0"/>
              <a:pPr/>
              <a:t>‹nr.›</a:t>
            </a:fld>
            <a:endParaRPr lang="en-US" dirty="0"/>
          </a:p>
        </p:txBody>
      </p:sp>
    </p:spTree>
    <p:extLst>
      <p:ext uri="{BB962C8B-B14F-4D97-AF65-F5344CB8AC3E}">
        <p14:creationId xmlns:p14="http://schemas.microsoft.com/office/powerpoint/2010/main" val="390309757"/>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8724900" y="365125"/>
            <a:ext cx="2628900" cy="5811838"/>
          </a:xfrm>
        </p:spPr>
        <p:txBody>
          <a:bodyPr vert="eaVert"/>
          <a:lstStyle/>
          <a:p>
            <a:r>
              <a:rPr lang="nl-NL"/>
              <a:t>Klik om de stijl te bewerken</a:t>
            </a:r>
            <a:endParaRPr lang="nl-BE"/>
          </a:p>
        </p:txBody>
      </p:sp>
      <p:sp>
        <p:nvSpPr>
          <p:cNvPr id="3" name="Tijdelijke aanduiding voor verticale tekst 2"/>
          <p:cNvSpPr>
            <a:spLocks noGrp="1"/>
          </p:cNvSpPr>
          <p:nvPr>
            <p:ph type="body" orient="vert" idx="1"/>
          </p:nvPr>
        </p:nvSpPr>
        <p:spPr>
          <a:xfrm>
            <a:off x="838200" y="365125"/>
            <a:ext cx="7734300" cy="5811838"/>
          </a:xfrm>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4" name="Tijdelijke aanduiding voor datum 3"/>
          <p:cNvSpPr>
            <a:spLocks noGrp="1"/>
          </p:cNvSpPr>
          <p:nvPr>
            <p:ph type="dt" sz="half" idx="10"/>
          </p:nvPr>
        </p:nvSpPr>
        <p:spPr/>
        <p:txBody>
          <a:bodyPr/>
          <a:lstStyle/>
          <a:p>
            <a:fld id="{51CF1133-3259-4C45-BABA-5B62D9C6F78D}" type="datetimeFigureOut">
              <a:rPr lang="en-US" smtClean="0"/>
              <a:t>4/26/2017</a:t>
            </a:fld>
            <a:endParaRPr lang="en-US" dirty="0"/>
          </a:p>
        </p:txBody>
      </p:sp>
      <p:sp>
        <p:nvSpPr>
          <p:cNvPr id="5" name="Tijdelijke aanduiding voor voettekst 4"/>
          <p:cNvSpPr>
            <a:spLocks noGrp="1"/>
          </p:cNvSpPr>
          <p:nvPr>
            <p:ph type="ftr" sz="quarter" idx="11"/>
          </p:nvPr>
        </p:nvSpPr>
        <p:spPr/>
        <p:txBody>
          <a:bodyPr/>
          <a:lstStyle/>
          <a:p>
            <a:r>
              <a:rPr lang="en-US"/>
              <a:t>
              </a:t>
            </a:r>
            <a:endParaRPr lang="en-US" dirty="0"/>
          </a:p>
        </p:txBody>
      </p:sp>
      <p:sp>
        <p:nvSpPr>
          <p:cNvPr id="6" name="Tijdelijke aanduiding voor dianummer 5"/>
          <p:cNvSpPr>
            <a:spLocks noGrp="1"/>
          </p:cNvSpPr>
          <p:nvPr>
            <p:ph type="sldNum" sz="quarter" idx="12"/>
          </p:nvPr>
        </p:nvSpPr>
        <p:spPr/>
        <p:txBody>
          <a:bodyPr/>
          <a:lstStyle/>
          <a:p>
            <a:fld id="{6D22F896-40B5-4ADD-8801-0D06FADFA095}" type="slidenum">
              <a:rPr lang="en-US" smtClean="0"/>
              <a:pPr/>
              <a:t>‹nr.›</a:t>
            </a:fld>
            <a:endParaRPr lang="en-US" dirty="0"/>
          </a:p>
        </p:txBody>
      </p:sp>
    </p:spTree>
    <p:extLst>
      <p:ext uri="{BB962C8B-B14F-4D97-AF65-F5344CB8AC3E}">
        <p14:creationId xmlns:p14="http://schemas.microsoft.com/office/powerpoint/2010/main" val="3529816923"/>
      </p:ext>
    </p:extLst>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endParaRPr lang="nl-BE"/>
          </a:p>
        </p:txBody>
      </p:sp>
      <p:sp>
        <p:nvSpPr>
          <p:cNvPr id="3" name="Tijdelijke aanduiding voor inhoud 2"/>
          <p:cNvSpPr>
            <a:spLocks noGrp="1"/>
          </p:cNvSpPr>
          <p:nvPr>
            <p:ph idx="1"/>
          </p:nvPr>
        </p:nvSpPr>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4" name="Tijdelijke aanduiding voor datum 3"/>
          <p:cNvSpPr>
            <a:spLocks noGrp="1"/>
          </p:cNvSpPr>
          <p:nvPr>
            <p:ph type="dt" sz="half" idx="10"/>
          </p:nvPr>
        </p:nvSpPr>
        <p:spPr/>
        <p:txBody>
          <a:bodyPr/>
          <a:lstStyle/>
          <a:p>
            <a:fld id="{51CF1133-3259-4C45-BABA-5B62D9C6F78D}" type="datetimeFigureOut">
              <a:rPr lang="en-US" smtClean="0"/>
              <a:t>4/26/2017</a:t>
            </a:fld>
            <a:endParaRPr lang="en-US" dirty="0"/>
          </a:p>
        </p:txBody>
      </p:sp>
      <p:sp>
        <p:nvSpPr>
          <p:cNvPr id="5" name="Tijdelijke aanduiding voor voettekst 4"/>
          <p:cNvSpPr>
            <a:spLocks noGrp="1"/>
          </p:cNvSpPr>
          <p:nvPr>
            <p:ph type="ftr" sz="quarter" idx="11"/>
          </p:nvPr>
        </p:nvSpPr>
        <p:spPr/>
        <p:txBody>
          <a:bodyPr/>
          <a:lstStyle/>
          <a:p>
            <a:r>
              <a:rPr lang="en-US"/>
              <a:t>
              </a:t>
            </a:r>
            <a:endParaRPr lang="en-US" dirty="0"/>
          </a:p>
        </p:txBody>
      </p:sp>
      <p:sp>
        <p:nvSpPr>
          <p:cNvPr id="6" name="Tijdelijke aanduiding voor dianummer 5"/>
          <p:cNvSpPr>
            <a:spLocks noGrp="1"/>
          </p:cNvSpPr>
          <p:nvPr>
            <p:ph type="sldNum" sz="quarter" idx="12"/>
          </p:nvPr>
        </p:nvSpPr>
        <p:spPr/>
        <p:txBody>
          <a:bodyPr/>
          <a:lstStyle/>
          <a:p>
            <a:fld id="{6D22F896-40B5-4ADD-8801-0D06FADFA095}" type="slidenum">
              <a:rPr lang="en-US" smtClean="0"/>
              <a:pPr/>
              <a:t>‹nr.›</a:t>
            </a:fld>
            <a:endParaRPr lang="en-US" dirty="0"/>
          </a:p>
        </p:txBody>
      </p:sp>
    </p:spTree>
    <p:extLst>
      <p:ext uri="{BB962C8B-B14F-4D97-AF65-F5344CB8AC3E}">
        <p14:creationId xmlns:p14="http://schemas.microsoft.com/office/powerpoint/2010/main" val="3413154743"/>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nl-NL"/>
              <a:t>Klik om de stijl te bewerken</a:t>
            </a:r>
            <a:endParaRPr lang="nl-BE"/>
          </a:p>
        </p:txBody>
      </p:sp>
      <p:sp>
        <p:nvSpPr>
          <p:cNvPr id="3" name="Tijdelijke aanduiding voor teks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Klik om de modelstijlen te bewerken</a:t>
            </a:r>
          </a:p>
        </p:txBody>
      </p:sp>
      <p:sp>
        <p:nvSpPr>
          <p:cNvPr id="4" name="Tijdelijke aanduiding voor datum 3"/>
          <p:cNvSpPr>
            <a:spLocks noGrp="1"/>
          </p:cNvSpPr>
          <p:nvPr>
            <p:ph type="dt" sz="half" idx="10"/>
          </p:nvPr>
        </p:nvSpPr>
        <p:spPr/>
        <p:txBody>
          <a:bodyPr/>
          <a:lstStyle/>
          <a:p>
            <a:fld id="{51CF1133-3259-4C45-BABA-5B62D9C6F78D}" type="datetimeFigureOut">
              <a:rPr lang="en-US" smtClean="0"/>
              <a:t>4/26/2017</a:t>
            </a:fld>
            <a:endParaRPr lang="en-US" dirty="0"/>
          </a:p>
        </p:txBody>
      </p:sp>
      <p:sp>
        <p:nvSpPr>
          <p:cNvPr id="5" name="Tijdelijke aanduiding voor voettekst 4"/>
          <p:cNvSpPr>
            <a:spLocks noGrp="1"/>
          </p:cNvSpPr>
          <p:nvPr>
            <p:ph type="ftr" sz="quarter" idx="11"/>
          </p:nvPr>
        </p:nvSpPr>
        <p:spPr/>
        <p:txBody>
          <a:bodyPr/>
          <a:lstStyle/>
          <a:p>
            <a:r>
              <a:rPr lang="en-US"/>
              <a:t>
              </a:t>
            </a:r>
            <a:endParaRPr lang="en-US" dirty="0"/>
          </a:p>
        </p:txBody>
      </p:sp>
      <p:sp>
        <p:nvSpPr>
          <p:cNvPr id="6" name="Tijdelijke aanduiding voor dianummer 5"/>
          <p:cNvSpPr>
            <a:spLocks noGrp="1"/>
          </p:cNvSpPr>
          <p:nvPr>
            <p:ph type="sldNum" sz="quarter" idx="12"/>
          </p:nvPr>
        </p:nvSpPr>
        <p:spPr/>
        <p:txBody>
          <a:bodyPr/>
          <a:lstStyle/>
          <a:p>
            <a:fld id="{6D22F896-40B5-4ADD-8801-0D06FADFA095}" type="slidenum">
              <a:rPr lang="en-US" smtClean="0"/>
              <a:pPr/>
              <a:t>‹nr.›</a:t>
            </a:fld>
            <a:endParaRPr lang="en-US" dirty="0"/>
          </a:p>
        </p:txBody>
      </p:sp>
    </p:spTree>
    <p:extLst>
      <p:ext uri="{BB962C8B-B14F-4D97-AF65-F5344CB8AC3E}">
        <p14:creationId xmlns:p14="http://schemas.microsoft.com/office/powerpoint/2010/main" val="2256658478"/>
      </p:ext>
    </p:extLst>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endParaRPr lang="nl-BE"/>
          </a:p>
        </p:txBody>
      </p:sp>
      <p:sp>
        <p:nvSpPr>
          <p:cNvPr id="3" name="Tijdelijke aanduiding voor inhoud 2"/>
          <p:cNvSpPr>
            <a:spLocks noGrp="1"/>
          </p:cNvSpPr>
          <p:nvPr>
            <p:ph sz="half" idx="1"/>
          </p:nvPr>
        </p:nvSpPr>
        <p:spPr>
          <a:xfrm>
            <a:off x="838200" y="1825625"/>
            <a:ext cx="5181600" cy="4351338"/>
          </a:xfr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4" name="Tijdelijke aanduiding voor inhoud 3"/>
          <p:cNvSpPr>
            <a:spLocks noGrp="1"/>
          </p:cNvSpPr>
          <p:nvPr>
            <p:ph sz="half" idx="2"/>
          </p:nvPr>
        </p:nvSpPr>
        <p:spPr>
          <a:xfrm>
            <a:off x="6172200" y="1825625"/>
            <a:ext cx="5181600" cy="4351338"/>
          </a:xfr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5" name="Tijdelijke aanduiding voor datum 4"/>
          <p:cNvSpPr>
            <a:spLocks noGrp="1"/>
          </p:cNvSpPr>
          <p:nvPr>
            <p:ph type="dt" sz="half" idx="10"/>
          </p:nvPr>
        </p:nvSpPr>
        <p:spPr/>
        <p:txBody>
          <a:bodyPr/>
          <a:lstStyle/>
          <a:p>
            <a:fld id="{51CF1133-3259-4C45-BABA-5B62D9C6F78D}" type="datetimeFigureOut">
              <a:rPr lang="en-US" smtClean="0"/>
              <a:t>4/26/2017</a:t>
            </a:fld>
            <a:endParaRPr lang="en-US" dirty="0"/>
          </a:p>
        </p:txBody>
      </p:sp>
      <p:sp>
        <p:nvSpPr>
          <p:cNvPr id="6" name="Tijdelijke aanduiding voor voettekst 5"/>
          <p:cNvSpPr>
            <a:spLocks noGrp="1"/>
          </p:cNvSpPr>
          <p:nvPr>
            <p:ph type="ftr" sz="quarter" idx="11"/>
          </p:nvPr>
        </p:nvSpPr>
        <p:spPr/>
        <p:txBody>
          <a:bodyPr/>
          <a:lstStyle/>
          <a:p>
            <a:r>
              <a:rPr lang="en-US"/>
              <a:t>
              </a:t>
            </a:r>
            <a:endParaRPr lang="en-US" dirty="0"/>
          </a:p>
        </p:txBody>
      </p:sp>
      <p:sp>
        <p:nvSpPr>
          <p:cNvPr id="7" name="Tijdelijke aanduiding voor dianummer 6"/>
          <p:cNvSpPr>
            <a:spLocks noGrp="1"/>
          </p:cNvSpPr>
          <p:nvPr>
            <p:ph type="sldNum" sz="quarter" idx="12"/>
          </p:nvPr>
        </p:nvSpPr>
        <p:spPr/>
        <p:txBody>
          <a:bodyPr/>
          <a:lstStyle/>
          <a:p>
            <a:fld id="{6D22F896-40B5-4ADD-8801-0D06FADFA095}" type="slidenum">
              <a:rPr lang="en-US" smtClean="0"/>
              <a:pPr/>
              <a:t>‹nr.›</a:t>
            </a:fld>
            <a:endParaRPr lang="en-US" dirty="0"/>
          </a:p>
        </p:txBody>
      </p:sp>
    </p:spTree>
    <p:extLst>
      <p:ext uri="{BB962C8B-B14F-4D97-AF65-F5344CB8AC3E}">
        <p14:creationId xmlns:p14="http://schemas.microsoft.com/office/powerpoint/2010/main" val="2486871933"/>
      </p:ext>
    </p:extLst>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nl-NL"/>
              <a:t>Klik om de stijl te bewerken</a:t>
            </a:r>
            <a:endParaRPr lang="nl-BE"/>
          </a:p>
        </p:txBody>
      </p:sp>
      <p:sp>
        <p:nvSpPr>
          <p:cNvPr id="3" name="Tijdelijke aanduiding voor teks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4" name="Tijdelijke aanduiding voor inhoud 3"/>
          <p:cNvSpPr>
            <a:spLocks noGrp="1"/>
          </p:cNvSpPr>
          <p:nvPr>
            <p:ph sz="half" idx="2"/>
          </p:nvPr>
        </p:nvSpPr>
        <p:spPr>
          <a:xfrm>
            <a:off x="839788" y="2505075"/>
            <a:ext cx="5157787" cy="3684588"/>
          </a:xfr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5" name="Tijdelijke aanduiding voor teks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6" name="Tijdelijke aanduiding voor inhoud 5"/>
          <p:cNvSpPr>
            <a:spLocks noGrp="1"/>
          </p:cNvSpPr>
          <p:nvPr>
            <p:ph sz="quarter" idx="4"/>
          </p:nvPr>
        </p:nvSpPr>
        <p:spPr>
          <a:xfrm>
            <a:off x="6172200" y="2505075"/>
            <a:ext cx="5183188" cy="3684588"/>
          </a:xfr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7" name="Tijdelijke aanduiding voor datum 6"/>
          <p:cNvSpPr>
            <a:spLocks noGrp="1"/>
          </p:cNvSpPr>
          <p:nvPr>
            <p:ph type="dt" sz="half" idx="10"/>
          </p:nvPr>
        </p:nvSpPr>
        <p:spPr/>
        <p:txBody>
          <a:bodyPr/>
          <a:lstStyle/>
          <a:p>
            <a:fld id="{51CF1133-3259-4C45-BABA-5B62D9C6F78D}" type="datetimeFigureOut">
              <a:rPr lang="en-US" smtClean="0"/>
              <a:t>4/26/2017</a:t>
            </a:fld>
            <a:endParaRPr lang="en-US" dirty="0"/>
          </a:p>
        </p:txBody>
      </p:sp>
      <p:sp>
        <p:nvSpPr>
          <p:cNvPr id="8" name="Tijdelijke aanduiding voor voettekst 7"/>
          <p:cNvSpPr>
            <a:spLocks noGrp="1"/>
          </p:cNvSpPr>
          <p:nvPr>
            <p:ph type="ftr" sz="quarter" idx="11"/>
          </p:nvPr>
        </p:nvSpPr>
        <p:spPr/>
        <p:txBody>
          <a:bodyPr/>
          <a:lstStyle/>
          <a:p>
            <a:r>
              <a:rPr lang="en-US"/>
              <a:t>
              </a:t>
            </a:r>
            <a:endParaRPr lang="en-US" dirty="0"/>
          </a:p>
        </p:txBody>
      </p:sp>
      <p:sp>
        <p:nvSpPr>
          <p:cNvPr id="9" name="Tijdelijke aanduiding voor dianummer 8"/>
          <p:cNvSpPr>
            <a:spLocks noGrp="1"/>
          </p:cNvSpPr>
          <p:nvPr>
            <p:ph type="sldNum" sz="quarter" idx="12"/>
          </p:nvPr>
        </p:nvSpPr>
        <p:spPr/>
        <p:txBody>
          <a:bodyPr/>
          <a:lstStyle/>
          <a:p>
            <a:fld id="{6D22F896-40B5-4ADD-8801-0D06FADFA095}" type="slidenum">
              <a:rPr lang="en-US" smtClean="0"/>
              <a:pPr/>
              <a:t>‹nr.›</a:t>
            </a:fld>
            <a:endParaRPr lang="en-US" dirty="0"/>
          </a:p>
        </p:txBody>
      </p:sp>
    </p:spTree>
    <p:extLst>
      <p:ext uri="{BB962C8B-B14F-4D97-AF65-F5344CB8AC3E}">
        <p14:creationId xmlns:p14="http://schemas.microsoft.com/office/powerpoint/2010/main" val="3047291648"/>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endParaRPr lang="nl-BE"/>
          </a:p>
        </p:txBody>
      </p:sp>
      <p:sp>
        <p:nvSpPr>
          <p:cNvPr id="3" name="Tijdelijke aanduiding voor datum 2"/>
          <p:cNvSpPr>
            <a:spLocks noGrp="1"/>
          </p:cNvSpPr>
          <p:nvPr>
            <p:ph type="dt" sz="half" idx="10"/>
          </p:nvPr>
        </p:nvSpPr>
        <p:spPr/>
        <p:txBody>
          <a:bodyPr/>
          <a:lstStyle/>
          <a:p>
            <a:fld id="{51CF1133-3259-4C45-BABA-5B62D9C6F78D}" type="datetimeFigureOut">
              <a:rPr lang="en-US" smtClean="0"/>
              <a:t>4/26/2017</a:t>
            </a:fld>
            <a:endParaRPr lang="en-US" dirty="0"/>
          </a:p>
        </p:txBody>
      </p:sp>
      <p:sp>
        <p:nvSpPr>
          <p:cNvPr id="4" name="Tijdelijke aanduiding voor voettekst 3"/>
          <p:cNvSpPr>
            <a:spLocks noGrp="1"/>
          </p:cNvSpPr>
          <p:nvPr>
            <p:ph type="ftr" sz="quarter" idx="11"/>
          </p:nvPr>
        </p:nvSpPr>
        <p:spPr/>
        <p:txBody>
          <a:bodyPr/>
          <a:lstStyle/>
          <a:p>
            <a:r>
              <a:rPr lang="en-US"/>
              <a:t>
              </a:t>
            </a:r>
            <a:endParaRPr lang="en-US" dirty="0"/>
          </a:p>
        </p:txBody>
      </p:sp>
      <p:sp>
        <p:nvSpPr>
          <p:cNvPr id="5" name="Tijdelijke aanduiding voor dianummer 4"/>
          <p:cNvSpPr>
            <a:spLocks noGrp="1"/>
          </p:cNvSpPr>
          <p:nvPr>
            <p:ph type="sldNum" sz="quarter" idx="12"/>
          </p:nvPr>
        </p:nvSpPr>
        <p:spPr/>
        <p:txBody>
          <a:bodyPr/>
          <a:lstStyle/>
          <a:p>
            <a:fld id="{6D22F896-40B5-4ADD-8801-0D06FADFA095}" type="slidenum">
              <a:rPr lang="en-US" smtClean="0"/>
              <a:pPr/>
              <a:t>‹nr.›</a:t>
            </a:fld>
            <a:endParaRPr lang="en-US" dirty="0"/>
          </a:p>
        </p:txBody>
      </p:sp>
    </p:spTree>
    <p:extLst>
      <p:ext uri="{BB962C8B-B14F-4D97-AF65-F5344CB8AC3E}">
        <p14:creationId xmlns:p14="http://schemas.microsoft.com/office/powerpoint/2010/main" val="1324053143"/>
      </p:ext>
    </p:extLst>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51CF1133-3259-4C45-BABA-5B62D9C6F78D}" type="datetimeFigureOut">
              <a:rPr lang="en-US" smtClean="0"/>
              <a:t>4/26/2017</a:t>
            </a:fld>
            <a:endParaRPr lang="en-US" dirty="0"/>
          </a:p>
        </p:txBody>
      </p:sp>
      <p:sp>
        <p:nvSpPr>
          <p:cNvPr id="3" name="Tijdelijke aanduiding voor voettekst 2"/>
          <p:cNvSpPr>
            <a:spLocks noGrp="1"/>
          </p:cNvSpPr>
          <p:nvPr>
            <p:ph type="ftr" sz="quarter" idx="11"/>
          </p:nvPr>
        </p:nvSpPr>
        <p:spPr/>
        <p:txBody>
          <a:bodyPr/>
          <a:lstStyle/>
          <a:p>
            <a:r>
              <a:rPr lang="en-US"/>
              <a:t>
              </a:t>
            </a:r>
            <a:endParaRPr lang="en-US" dirty="0"/>
          </a:p>
        </p:txBody>
      </p:sp>
      <p:sp>
        <p:nvSpPr>
          <p:cNvPr id="4" name="Tijdelijke aanduiding voor dianummer 3"/>
          <p:cNvSpPr>
            <a:spLocks noGrp="1"/>
          </p:cNvSpPr>
          <p:nvPr>
            <p:ph type="sldNum" sz="quarter" idx="12"/>
          </p:nvPr>
        </p:nvSpPr>
        <p:spPr/>
        <p:txBody>
          <a:bodyPr/>
          <a:lstStyle/>
          <a:p>
            <a:fld id="{6D22F896-40B5-4ADD-8801-0D06FADFA095}" type="slidenum">
              <a:rPr lang="en-US" smtClean="0"/>
              <a:pPr/>
              <a:t>‹nr.›</a:t>
            </a:fld>
            <a:endParaRPr lang="en-US" dirty="0"/>
          </a:p>
        </p:txBody>
      </p:sp>
    </p:spTree>
    <p:extLst>
      <p:ext uri="{BB962C8B-B14F-4D97-AF65-F5344CB8AC3E}">
        <p14:creationId xmlns:p14="http://schemas.microsoft.com/office/powerpoint/2010/main" val="2205178743"/>
      </p:ext>
    </p:extLst>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a:t>Klik om de stijl te bewerken</a:t>
            </a:r>
            <a:endParaRPr lang="nl-BE"/>
          </a:p>
        </p:txBody>
      </p:sp>
      <p:sp>
        <p:nvSpPr>
          <p:cNvPr id="3" name="Tijdelijke aanduiding voor inhoud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 om de modelstijlen te bewerken</a:t>
            </a:r>
          </a:p>
        </p:txBody>
      </p:sp>
      <p:sp>
        <p:nvSpPr>
          <p:cNvPr id="5" name="Tijdelijke aanduiding voor datum 4"/>
          <p:cNvSpPr>
            <a:spLocks noGrp="1"/>
          </p:cNvSpPr>
          <p:nvPr>
            <p:ph type="dt" sz="half" idx="10"/>
          </p:nvPr>
        </p:nvSpPr>
        <p:spPr/>
        <p:txBody>
          <a:bodyPr/>
          <a:lstStyle/>
          <a:p>
            <a:fld id="{51CF1133-3259-4C45-BABA-5B62D9C6F78D}" type="datetimeFigureOut">
              <a:rPr lang="en-US" smtClean="0"/>
              <a:t>4/26/2017</a:t>
            </a:fld>
            <a:endParaRPr lang="en-US" dirty="0"/>
          </a:p>
        </p:txBody>
      </p:sp>
      <p:sp>
        <p:nvSpPr>
          <p:cNvPr id="6" name="Tijdelijke aanduiding voor voettekst 5"/>
          <p:cNvSpPr>
            <a:spLocks noGrp="1"/>
          </p:cNvSpPr>
          <p:nvPr>
            <p:ph type="ftr" sz="quarter" idx="11"/>
          </p:nvPr>
        </p:nvSpPr>
        <p:spPr/>
        <p:txBody>
          <a:bodyPr/>
          <a:lstStyle/>
          <a:p>
            <a:r>
              <a:rPr lang="en-US"/>
              <a:t>
              </a:t>
            </a:r>
            <a:endParaRPr lang="en-US" dirty="0"/>
          </a:p>
        </p:txBody>
      </p:sp>
      <p:sp>
        <p:nvSpPr>
          <p:cNvPr id="7" name="Tijdelijke aanduiding voor dianummer 6"/>
          <p:cNvSpPr>
            <a:spLocks noGrp="1"/>
          </p:cNvSpPr>
          <p:nvPr>
            <p:ph type="sldNum" sz="quarter" idx="12"/>
          </p:nvPr>
        </p:nvSpPr>
        <p:spPr/>
        <p:txBody>
          <a:bodyPr/>
          <a:lstStyle/>
          <a:p>
            <a:fld id="{6D22F896-40B5-4ADD-8801-0D06FADFA095}" type="slidenum">
              <a:rPr lang="en-US" smtClean="0"/>
              <a:pPr/>
              <a:t>‹nr.›</a:t>
            </a:fld>
            <a:endParaRPr lang="en-US" dirty="0"/>
          </a:p>
        </p:txBody>
      </p:sp>
    </p:spTree>
    <p:extLst>
      <p:ext uri="{BB962C8B-B14F-4D97-AF65-F5344CB8AC3E}">
        <p14:creationId xmlns:p14="http://schemas.microsoft.com/office/powerpoint/2010/main" val="2075670631"/>
      </p:ext>
    </p:extLst>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a:t>Klik om de stijl te bewerken</a:t>
            </a:r>
            <a:endParaRPr lang="nl-BE"/>
          </a:p>
        </p:txBody>
      </p:sp>
      <p:sp>
        <p:nvSpPr>
          <p:cNvPr id="3" name="Tijdelijke aanduiding voor afbeelding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BE"/>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 om de modelstijlen te bewerken</a:t>
            </a:r>
          </a:p>
        </p:txBody>
      </p:sp>
      <p:sp>
        <p:nvSpPr>
          <p:cNvPr id="5" name="Tijdelijke aanduiding voor datum 4"/>
          <p:cNvSpPr>
            <a:spLocks noGrp="1"/>
          </p:cNvSpPr>
          <p:nvPr>
            <p:ph type="dt" sz="half" idx="10"/>
          </p:nvPr>
        </p:nvSpPr>
        <p:spPr/>
        <p:txBody>
          <a:bodyPr/>
          <a:lstStyle/>
          <a:p>
            <a:fld id="{51CF1133-3259-4C45-BABA-5B62D9C6F78D}" type="datetimeFigureOut">
              <a:rPr lang="en-US" smtClean="0"/>
              <a:t>4/26/2017</a:t>
            </a:fld>
            <a:endParaRPr lang="en-US" dirty="0"/>
          </a:p>
        </p:txBody>
      </p:sp>
      <p:sp>
        <p:nvSpPr>
          <p:cNvPr id="6" name="Tijdelijke aanduiding voor voettekst 5"/>
          <p:cNvSpPr>
            <a:spLocks noGrp="1"/>
          </p:cNvSpPr>
          <p:nvPr>
            <p:ph type="ftr" sz="quarter" idx="11"/>
          </p:nvPr>
        </p:nvSpPr>
        <p:spPr/>
        <p:txBody>
          <a:bodyPr/>
          <a:lstStyle/>
          <a:p>
            <a:r>
              <a:rPr lang="en-US"/>
              <a:t>
              </a:t>
            </a:r>
            <a:endParaRPr lang="en-US" dirty="0"/>
          </a:p>
        </p:txBody>
      </p:sp>
      <p:sp>
        <p:nvSpPr>
          <p:cNvPr id="7" name="Tijdelijke aanduiding voor dianummer 6"/>
          <p:cNvSpPr>
            <a:spLocks noGrp="1"/>
          </p:cNvSpPr>
          <p:nvPr>
            <p:ph type="sldNum" sz="quarter" idx="12"/>
          </p:nvPr>
        </p:nvSpPr>
        <p:spPr/>
        <p:txBody>
          <a:bodyPr/>
          <a:lstStyle/>
          <a:p>
            <a:fld id="{6D22F896-40B5-4ADD-8801-0D06FADFA095}" type="slidenum">
              <a:rPr lang="en-US" smtClean="0"/>
              <a:pPr/>
              <a:t>‹nr.›</a:t>
            </a:fld>
            <a:endParaRPr lang="en-US" dirty="0"/>
          </a:p>
        </p:txBody>
      </p:sp>
    </p:spTree>
    <p:extLst>
      <p:ext uri="{BB962C8B-B14F-4D97-AF65-F5344CB8AC3E}">
        <p14:creationId xmlns:p14="http://schemas.microsoft.com/office/powerpoint/2010/main" val="969367728"/>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shadeToTitle="1">
        <a:solidFill>
          <a:schemeClr val="tx2">
            <a:lumMod val="40000"/>
            <a:lumOff val="60000"/>
          </a:schemeClr>
        </a:solidFill>
        <a:effectLst/>
      </p:bgPr>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de stijl te bewerken</a:t>
            </a:r>
            <a:endParaRPr lang="nl-BE"/>
          </a:p>
        </p:txBody>
      </p:sp>
      <p:sp>
        <p:nvSpPr>
          <p:cNvPr id="3" name="Tijdelijke aanduiding voor teks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4" name="Tijdelijke aanduiding voor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CF1133-3259-4C45-BABA-5B62D9C6F78D}" type="datetimeFigureOut">
              <a:rPr lang="en-US" smtClean="0"/>
              <a:t>4/26/2017</a:t>
            </a:fld>
            <a:endParaRPr lang="en-US" dirty="0"/>
          </a:p>
        </p:txBody>
      </p:sp>
      <p:sp>
        <p:nvSpPr>
          <p:cNvPr id="5" name="Tijdelijke aanduiding voor voettekst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
              </a:t>
            </a:r>
            <a:endParaRPr lang="en-US" dirty="0"/>
          </a:p>
        </p:txBody>
      </p:sp>
      <p:sp>
        <p:nvSpPr>
          <p:cNvPr id="6" name="Tijdelijke aanduiding voor dia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22F896-40B5-4ADD-8801-0D06FADFA095}" type="slidenum">
              <a:rPr lang="en-US" smtClean="0"/>
              <a:pPr/>
              <a:t>‹nr.›</a:t>
            </a:fld>
            <a:endParaRPr lang="en-US" dirty="0"/>
          </a:p>
        </p:txBody>
      </p:sp>
    </p:spTree>
    <p:extLst>
      <p:ext uri="{BB962C8B-B14F-4D97-AF65-F5344CB8AC3E}">
        <p14:creationId xmlns:p14="http://schemas.microsoft.com/office/powerpoint/2010/main" val="3094594146"/>
      </p:ext>
    </p:extLst>
  </p:cSld>
  <p:clrMap bg1="lt1" tx1="dk1" bg2="lt2" tx2="dk2" accent1="accent1" accent2="accent2" accent3="accent3" accent4="accent4" accent5="accent5" accent6="accent6" hlink="hlink" folHlink="folHlink"/>
  <p:sldLayoutIdLst>
    <p:sldLayoutId id="2147483760" r:id="rId1"/>
    <p:sldLayoutId id="2147483761" r:id="rId2"/>
    <p:sldLayoutId id="2147483762" r:id="rId3"/>
    <p:sldLayoutId id="2147483763" r:id="rId4"/>
    <p:sldLayoutId id="2147483764" r:id="rId5"/>
    <p:sldLayoutId id="2147483765" r:id="rId6"/>
    <p:sldLayoutId id="2147483766" r:id="rId7"/>
    <p:sldLayoutId id="2147483767" r:id="rId8"/>
    <p:sldLayoutId id="2147483768" r:id="rId9"/>
    <p:sldLayoutId id="2147483769" r:id="rId10"/>
    <p:sldLayoutId id="2147483770"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shadeToTitle="1">
        <a:solidFill>
          <a:schemeClr val="tx2">
            <a:lumMod val="60000"/>
            <a:lumOff val="40000"/>
          </a:schemeClr>
        </a:solidFill>
        <a:effectLst/>
      </p:bgPr>
    </p:bg>
    <p:spTree>
      <p:nvGrpSpPr>
        <p:cNvPr id="1" name=""/>
        <p:cNvGrpSpPr/>
        <p:nvPr/>
      </p:nvGrpSpPr>
      <p:grpSpPr>
        <a:xfrm>
          <a:off x="0" y="0"/>
          <a:ext cx="0" cy="0"/>
          <a:chOff x="0" y="0"/>
          <a:chExt cx="0" cy="0"/>
        </a:xfrm>
      </p:grpSpPr>
      <p:pic>
        <p:nvPicPr>
          <p:cNvPr id="5" name="Immagine 4"/>
          <p:cNvPicPr>
            <a:picLocks noChangeAspect="1"/>
          </p:cNvPicPr>
          <p:nvPr/>
        </p:nvPicPr>
        <p:blipFill>
          <a:blip r:embed="rId2"/>
          <a:stretch>
            <a:fillRect/>
          </a:stretch>
        </p:blipFill>
        <p:spPr>
          <a:xfrm>
            <a:off x="375920" y="4249271"/>
            <a:ext cx="3508021" cy="2481925"/>
          </a:xfrm>
          <a:prstGeom prst="rect">
            <a:avLst/>
          </a:prstGeom>
        </p:spPr>
      </p:pic>
      <p:sp>
        <p:nvSpPr>
          <p:cNvPr id="2" name="Titolo 1"/>
          <p:cNvSpPr>
            <a:spLocks noGrp="1"/>
          </p:cNvSpPr>
          <p:nvPr>
            <p:ph type="ctrTitle"/>
          </p:nvPr>
        </p:nvSpPr>
        <p:spPr>
          <a:xfrm>
            <a:off x="375920" y="812072"/>
            <a:ext cx="11816080" cy="2688864"/>
          </a:xfrm>
        </p:spPr>
        <p:txBody>
          <a:bodyPr wrap="square">
            <a:noAutofit/>
          </a:bodyPr>
          <a:lstStyle/>
          <a:p>
            <a:pPr algn="ctr">
              <a:lnSpc>
                <a:spcPct val="100000"/>
              </a:lnSpc>
            </a:pPr>
            <a:r>
              <a:rPr lang="en-GB" sz="4400" i="1" cap="none" dirty="0">
                <a:solidFill>
                  <a:schemeClr val="bg1"/>
                </a:solidFill>
              </a:rPr>
              <a:t>O</a:t>
            </a:r>
            <a:r>
              <a:rPr lang="en-GB" sz="4400" i="1" cap="none" dirty="0">
                <a:solidFill>
                  <a:schemeClr val="bg1"/>
                </a:solidFill>
                <a:effectLst/>
              </a:rPr>
              <a:t>n the use of the ablative of the gerund and the nominative of the present participle in Latin technical literature</a:t>
            </a:r>
            <a:br>
              <a:rPr lang="it-IT" sz="4400" dirty="0">
                <a:solidFill>
                  <a:schemeClr val="bg1"/>
                </a:solidFill>
                <a:effectLst/>
              </a:rPr>
            </a:br>
            <a:endParaRPr lang="it-IT" sz="4400" dirty="0">
              <a:solidFill>
                <a:schemeClr val="bg1"/>
              </a:solidFill>
            </a:endParaRPr>
          </a:p>
        </p:txBody>
      </p:sp>
      <p:sp>
        <p:nvSpPr>
          <p:cNvPr id="3" name="Sottotitolo 2"/>
          <p:cNvSpPr>
            <a:spLocks noGrp="1"/>
          </p:cNvSpPr>
          <p:nvPr>
            <p:ph type="subTitle" idx="1"/>
          </p:nvPr>
        </p:nvSpPr>
        <p:spPr>
          <a:xfrm>
            <a:off x="1427764" y="3500936"/>
            <a:ext cx="10429567" cy="985022"/>
          </a:xfrm>
        </p:spPr>
        <p:txBody>
          <a:bodyPr>
            <a:normAutofit/>
          </a:bodyPr>
          <a:lstStyle/>
          <a:p>
            <a:pPr algn="l"/>
            <a:r>
              <a:rPr lang="it-IT" dirty="0"/>
              <a:t>                                  </a:t>
            </a:r>
            <a:r>
              <a:rPr lang="it-IT" sz="2400" dirty="0">
                <a:solidFill>
                  <a:schemeClr val="bg1"/>
                </a:solidFill>
              </a:rPr>
              <a:t>Giovanbattista Galdi – Jasper Vangaever</a:t>
            </a:r>
          </a:p>
        </p:txBody>
      </p:sp>
      <p:pic>
        <p:nvPicPr>
          <p:cNvPr id="7" name="Picture 14" descr="Afbeeldingsresultaat voor université lille 3 logo transparan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97379" y="4652316"/>
            <a:ext cx="5108627" cy="196869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256692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538480" y="101600"/>
            <a:ext cx="11216640" cy="487680"/>
          </a:xfrm>
        </p:spPr>
        <p:txBody>
          <a:bodyPr wrap="square">
            <a:noAutofit/>
          </a:bodyPr>
          <a:lstStyle/>
          <a:p>
            <a:pPr algn="ctr"/>
            <a:r>
              <a:rPr lang="it-IT" sz="3600" dirty="0"/>
              <a:t>Semantics: Theoretical framework. Discourse relations</a:t>
            </a:r>
            <a:endParaRPr lang="it-IT" sz="3600" dirty="0">
              <a:solidFill>
                <a:srgbClr val="FF0000"/>
              </a:solidFill>
            </a:endParaRPr>
          </a:p>
        </p:txBody>
      </p:sp>
      <p:sp>
        <p:nvSpPr>
          <p:cNvPr id="3" name="Segnaposto contenuto 2"/>
          <p:cNvSpPr>
            <a:spLocks noGrp="1"/>
          </p:cNvSpPr>
          <p:nvPr>
            <p:ph idx="1"/>
          </p:nvPr>
        </p:nvSpPr>
        <p:spPr>
          <a:xfrm>
            <a:off x="81280" y="882725"/>
            <a:ext cx="12110720" cy="6126480"/>
          </a:xfrm>
        </p:spPr>
        <p:txBody>
          <a:bodyPr>
            <a:normAutofit lnSpcReduction="10000"/>
          </a:bodyPr>
          <a:lstStyle/>
          <a:p>
            <a:pPr lvl="0"/>
            <a:r>
              <a:rPr lang="en-GB" sz="2700" dirty="0"/>
              <a:t>Generally: a discourse relation between a converb clause and its MC</a:t>
            </a:r>
          </a:p>
          <a:p>
            <a:pPr lvl="0">
              <a:lnSpc>
                <a:spcPts val="1100"/>
              </a:lnSpc>
            </a:pPr>
            <a:endParaRPr lang="en-GB" sz="2700" dirty="0"/>
          </a:p>
          <a:p>
            <a:pPr lvl="0"/>
            <a:r>
              <a:rPr lang="en-GB" sz="2700" dirty="0"/>
              <a:t>We distinguished 5 semantically coherent networks of discourse relations</a:t>
            </a:r>
          </a:p>
          <a:p>
            <a:pPr lvl="0"/>
            <a:endParaRPr lang="en-GB" sz="2700" dirty="0"/>
          </a:p>
          <a:p>
            <a:pPr marL="457200" lvl="1" indent="0">
              <a:buNone/>
            </a:pPr>
            <a:r>
              <a:rPr lang="en-GB" sz="2700" dirty="0"/>
              <a:t>(a) </a:t>
            </a:r>
            <a:r>
              <a:rPr lang="en-GB" sz="2700" b="1" dirty="0"/>
              <a:t>Modal</a:t>
            </a:r>
            <a:r>
              <a:rPr lang="en-GB" sz="2700" dirty="0"/>
              <a:t> </a:t>
            </a:r>
            <a:r>
              <a:rPr lang="en-GB" sz="2700" b="1" dirty="0"/>
              <a:t>network:</a:t>
            </a:r>
            <a:r>
              <a:rPr lang="en-GB" sz="2700" dirty="0"/>
              <a:t> similarity/comparison and manner/instrument</a:t>
            </a:r>
          </a:p>
          <a:p>
            <a:pPr marL="971550" lvl="1" indent="-514350">
              <a:buAutoNum type="alphaLcParenBoth"/>
            </a:pPr>
            <a:endParaRPr lang="en-GB" sz="2700" dirty="0"/>
          </a:p>
          <a:p>
            <a:pPr marL="900113" lvl="1" indent="-442913">
              <a:buNone/>
            </a:pPr>
            <a:r>
              <a:rPr lang="en-GB" sz="2700" dirty="0"/>
              <a:t>(b) </a:t>
            </a:r>
            <a:r>
              <a:rPr lang="en-GB" sz="2700" b="1" dirty="0"/>
              <a:t>Temporal network: </a:t>
            </a:r>
            <a:r>
              <a:rPr lang="en-GB" sz="2700" dirty="0"/>
              <a:t>anteriority, </a:t>
            </a:r>
            <a:r>
              <a:rPr lang="en-GB" sz="2700" dirty="0" err="1"/>
              <a:t>posteriority</a:t>
            </a:r>
            <a:r>
              <a:rPr lang="en-GB" sz="2700" dirty="0"/>
              <a:t>, simultaneity duration  (accompanying circumstance) and simultaneity overlap (temporal framing)</a:t>
            </a:r>
          </a:p>
          <a:p>
            <a:pPr marL="457200" lvl="1" indent="0">
              <a:buNone/>
            </a:pPr>
            <a:endParaRPr lang="it-IT" sz="2700" dirty="0"/>
          </a:p>
          <a:p>
            <a:pPr marL="457200" lvl="1" indent="0">
              <a:buNone/>
            </a:pPr>
            <a:r>
              <a:rPr lang="en-GB" sz="2700" dirty="0"/>
              <a:t>(c) </a:t>
            </a:r>
            <a:r>
              <a:rPr lang="en-GB" sz="2700" b="1" dirty="0"/>
              <a:t>Spatial network:</a:t>
            </a:r>
            <a:r>
              <a:rPr lang="en-GB" sz="2700" dirty="0"/>
              <a:t> spatial frame</a:t>
            </a:r>
          </a:p>
          <a:p>
            <a:pPr marL="457200" lvl="1" indent="0">
              <a:buNone/>
            </a:pPr>
            <a:endParaRPr lang="it-IT" sz="2700" dirty="0"/>
          </a:p>
          <a:p>
            <a:pPr marL="896938" lvl="1" indent="-439738">
              <a:buNone/>
            </a:pPr>
            <a:r>
              <a:rPr lang="en-GB" sz="2700" dirty="0"/>
              <a:t>(d) </a:t>
            </a:r>
            <a:r>
              <a:rPr lang="en-GB" sz="2700" b="1" dirty="0"/>
              <a:t>CCC (Cause-Condition-Concession) or</a:t>
            </a:r>
            <a:r>
              <a:rPr lang="en-GB" sz="2700" dirty="0"/>
              <a:t> </a:t>
            </a:r>
            <a:r>
              <a:rPr lang="en-GB" sz="2700" b="1" dirty="0" err="1"/>
              <a:t>logico</a:t>
            </a:r>
            <a:r>
              <a:rPr lang="en-GB" sz="2700" b="1" dirty="0"/>
              <a:t>-causal network: </a:t>
            </a:r>
            <a:r>
              <a:rPr lang="en-GB" sz="2700" dirty="0"/>
              <a:t>cause/reason,          condition, concession, result/consequence, purpose and contrast</a:t>
            </a:r>
          </a:p>
          <a:p>
            <a:pPr marL="457200" lvl="1" indent="0">
              <a:buNone/>
            </a:pPr>
            <a:endParaRPr lang="it-IT" sz="2700" dirty="0"/>
          </a:p>
          <a:p>
            <a:pPr marL="457200" lvl="1" indent="0">
              <a:buNone/>
            </a:pPr>
            <a:r>
              <a:rPr lang="en-GB" sz="2700" dirty="0"/>
              <a:t>(e) </a:t>
            </a:r>
            <a:r>
              <a:rPr lang="en-GB" sz="2700" b="1" dirty="0"/>
              <a:t>Specifying network: </a:t>
            </a:r>
            <a:r>
              <a:rPr lang="en-GB" sz="2700" dirty="0"/>
              <a:t>a further explanation of the matrix event</a:t>
            </a:r>
            <a:endParaRPr lang="it-IT" sz="2700" dirty="0"/>
          </a:p>
        </p:txBody>
      </p:sp>
    </p:spTree>
    <p:extLst>
      <p:ext uri="{BB962C8B-B14F-4D97-AF65-F5344CB8AC3E}">
        <p14:creationId xmlns:p14="http://schemas.microsoft.com/office/powerpoint/2010/main" val="16908275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 calcmode="lin" valueType="num">
                                      <p:cBhvr additive="base">
                                        <p:cTn id="2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anim calcmode="lin" valueType="num">
                                      <p:cBhvr additive="base">
                                        <p:cTn id="3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10" end="10"/>
                                            </p:txEl>
                                          </p:spTgt>
                                        </p:tgtEl>
                                        <p:attrNameLst>
                                          <p:attrName>style.visibility</p:attrName>
                                        </p:attrNameLst>
                                      </p:cBhvr>
                                      <p:to>
                                        <p:strVal val="visible"/>
                                      </p:to>
                                    </p:set>
                                    <p:anim calcmode="lin" valueType="num">
                                      <p:cBhvr additive="base">
                                        <p:cTn id="37"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12" end="12"/>
                                            </p:txEl>
                                          </p:spTgt>
                                        </p:tgtEl>
                                        <p:attrNameLst>
                                          <p:attrName>style.visibility</p:attrName>
                                        </p:attrNameLst>
                                      </p:cBhvr>
                                      <p:to>
                                        <p:strVal val="visible"/>
                                      </p:to>
                                    </p:set>
                                    <p:anim calcmode="lin" valueType="num">
                                      <p:cBhvr additive="base">
                                        <p:cTn id="43"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12" end="1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538480" y="101600"/>
            <a:ext cx="11216640" cy="782320"/>
          </a:xfrm>
        </p:spPr>
        <p:txBody>
          <a:bodyPr wrap="square">
            <a:noAutofit/>
          </a:bodyPr>
          <a:lstStyle/>
          <a:p>
            <a:pPr algn="ctr"/>
            <a:r>
              <a:rPr lang="it-IT" sz="3800" dirty="0"/>
              <a:t>Semantics: Theoretical framework. Information structure</a:t>
            </a:r>
            <a:endParaRPr lang="it-IT" sz="3800" dirty="0">
              <a:solidFill>
                <a:srgbClr val="FF0000"/>
              </a:solidFill>
            </a:endParaRPr>
          </a:p>
        </p:txBody>
      </p:sp>
      <p:sp>
        <p:nvSpPr>
          <p:cNvPr id="3" name="Segnaposto contenuto 2"/>
          <p:cNvSpPr>
            <a:spLocks noGrp="1"/>
          </p:cNvSpPr>
          <p:nvPr>
            <p:ph idx="1"/>
          </p:nvPr>
        </p:nvSpPr>
        <p:spPr>
          <a:xfrm>
            <a:off x="457200" y="985520"/>
            <a:ext cx="11510682" cy="5872480"/>
          </a:xfrm>
        </p:spPr>
        <p:txBody>
          <a:bodyPr>
            <a:normAutofit lnSpcReduction="10000"/>
          </a:bodyPr>
          <a:lstStyle/>
          <a:p>
            <a:pPr lvl="0"/>
            <a:r>
              <a:rPr lang="en-GB" sz="2700" dirty="0"/>
              <a:t>Starting point: the partition of a sentence in a theme and a rheme</a:t>
            </a:r>
            <a:endParaRPr lang="en-GB" sz="2200" dirty="0"/>
          </a:p>
          <a:p>
            <a:pPr lvl="0"/>
            <a:endParaRPr lang="it-IT" sz="2200" dirty="0"/>
          </a:p>
          <a:p>
            <a:pPr lvl="0"/>
            <a:r>
              <a:rPr lang="en-GB" sz="2700" dirty="0"/>
              <a:t>Haug (2012): the information structural function of non-finite clauses is to expand the rheme of their MC in three possible ways:</a:t>
            </a:r>
          </a:p>
          <a:p>
            <a:pPr lvl="0"/>
            <a:endParaRPr lang="en-GB" sz="2700" dirty="0"/>
          </a:p>
          <a:p>
            <a:pPr marL="901700" lvl="1" indent="-444500">
              <a:buAutoNum type="alphaLcParenBoth"/>
            </a:pPr>
            <a:r>
              <a:rPr lang="en-GB" sz="2700" dirty="0"/>
              <a:t>They ELABORATE on the matrix event and are part of the rheme of their MC</a:t>
            </a:r>
          </a:p>
          <a:p>
            <a:pPr marL="901700" lvl="1" indent="-444500">
              <a:buNone/>
            </a:pPr>
            <a:endParaRPr lang="en-GB" sz="2700" dirty="0"/>
          </a:p>
          <a:p>
            <a:pPr marL="901700" lvl="1" indent="-444500">
              <a:buNone/>
            </a:pPr>
            <a:r>
              <a:rPr lang="en-GB" sz="2700" dirty="0"/>
              <a:t>(b) They FRAME the rheme of their MC </a:t>
            </a:r>
          </a:p>
          <a:p>
            <a:pPr marL="901700" lvl="1" indent="-444500">
              <a:buNone/>
            </a:pPr>
            <a:endParaRPr lang="it-IT" sz="2700" dirty="0"/>
          </a:p>
          <a:p>
            <a:pPr marL="901700" indent="-457200">
              <a:buNone/>
            </a:pPr>
            <a:r>
              <a:rPr lang="en-GB" sz="2700" dirty="0"/>
              <a:t>(c) They provide new information about the theme of their MC in a way similar to the MC itself (= INDEPENDENT RHEMES)</a:t>
            </a:r>
          </a:p>
          <a:p>
            <a:pPr marL="457200" lvl="1" indent="0">
              <a:lnSpc>
                <a:spcPts val="2600"/>
              </a:lnSpc>
              <a:buNone/>
            </a:pPr>
            <a:endParaRPr lang="en-GB" sz="2700" dirty="0">
              <a:sym typeface="Wingdings" panose="05000000000000000000" pitchFamily="2" charset="2"/>
            </a:endParaRPr>
          </a:p>
          <a:p>
            <a:pPr marL="457200" lvl="1" indent="0">
              <a:buNone/>
            </a:pPr>
            <a:r>
              <a:rPr lang="en-GB" sz="2700" dirty="0">
                <a:sym typeface="Wingdings" panose="05000000000000000000" pitchFamily="2" charset="2"/>
              </a:rPr>
              <a:t>	-&gt;</a:t>
            </a:r>
            <a:r>
              <a:rPr lang="el-GR" sz="2700" dirty="0">
                <a:sym typeface="Wingdings" panose="05000000000000000000" pitchFamily="2" charset="2"/>
              </a:rPr>
              <a:t> </a:t>
            </a:r>
            <a:r>
              <a:rPr lang="nl-BE" sz="2700" dirty="0">
                <a:sym typeface="Wingdings" panose="05000000000000000000" pitchFamily="2" charset="2"/>
              </a:rPr>
              <a:t>Independent rhemes are independent on </a:t>
            </a:r>
            <a:r>
              <a:rPr lang="nl-BE" sz="2700" dirty="0" err="1">
                <a:sym typeface="Wingdings" panose="05000000000000000000" pitchFamily="2" charset="2"/>
              </a:rPr>
              <a:t>the</a:t>
            </a:r>
            <a:r>
              <a:rPr lang="nl-BE" sz="2700" dirty="0">
                <a:sym typeface="Wingdings" panose="05000000000000000000" pitchFamily="2" charset="2"/>
              </a:rPr>
              <a:t> rheme of </a:t>
            </a:r>
            <a:r>
              <a:rPr lang="nl-BE" sz="2700" dirty="0" err="1">
                <a:sym typeface="Wingdings" panose="05000000000000000000" pitchFamily="2" charset="2"/>
              </a:rPr>
              <a:t>their</a:t>
            </a:r>
            <a:r>
              <a:rPr lang="nl-BE" sz="2700" dirty="0">
                <a:sym typeface="Wingdings" panose="05000000000000000000" pitchFamily="2" charset="2"/>
              </a:rPr>
              <a:t> MC, but 	  	     </a:t>
            </a:r>
            <a:r>
              <a:rPr lang="nl-BE" sz="2700" dirty="0" err="1">
                <a:sym typeface="Wingdings" panose="05000000000000000000" pitchFamily="2" charset="2"/>
              </a:rPr>
              <a:t>dependent</a:t>
            </a:r>
            <a:r>
              <a:rPr lang="nl-BE" sz="2700" dirty="0">
                <a:sym typeface="Wingdings" panose="05000000000000000000" pitchFamily="2" charset="2"/>
              </a:rPr>
              <a:t> on </a:t>
            </a:r>
            <a:r>
              <a:rPr lang="nl-BE" sz="2700" dirty="0" err="1">
                <a:sym typeface="Wingdings" panose="05000000000000000000" pitchFamily="2" charset="2"/>
              </a:rPr>
              <a:t>its</a:t>
            </a:r>
            <a:r>
              <a:rPr lang="nl-BE" sz="2700" dirty="0">
                <a:sym typeface="Wingdings" panose="05000000000000000000" pitchFamily="2" charset="2"/>
              </a:rPr>
              <a:t> </a:t>
            </a:r>
            <a:r>
              <a:rPr lang="nl-BE" sz="2700" dirty="0" err="1">
                <a:sym typeface="Wingdings" panose="05000000000000000000" pitchFamily="2" charset="2"/>
              </a:rPr>
              <a:t>theme</a:t>
            </a:r>
            <a:endParaRPr lang="en-GB" sz="2700" dirty="0"/>
          </a:p>
          <a:p>
            <a:pPr lvl="0"/>
            <a:endParaRPr lang="it-IT" sz="2700" dirty="0"/>
          </a:p>
        </p:txBody>
      </p:sp>
    </p:spTree>
    <p:extLst>
      <p:ext uri="{BB962C8B-B14F-4D97-AF65-F5344CB8AC3E}">
        <p14:creationId xmlns:p14="http://schemas.microsoft.com/office/powerpoint/2010/main" val="20076516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 calcmode="lin" valueType="num">
                                      <p:cBhvr additive="base">
                                        <p:cTn id="2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anim calcmode="lin" valueType="num">
                                      <p:cBhvr additive="base">
                                        <p:cTn id="3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10" end="10"/>
                                            </p:txEl>
                                          </p:spTgt>
                                        </p:tgtEl>
                                        <p:attrNameLst>
                                          <p:attrName>style.visibility</p:attrName>
                                        </p:attrNameLst>
                                      </p:cBhvr>
                                      <p:to>
                                        <p:strVal val="visible"/>
                                      </p:to>
                                    </p:set>
                                    <p:anim calcmode="lin" valueType="num">
                                      <p:cBhvr additive="base">
                                        <p:cTn id="37"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Segnaposto contenuto 3"/>
          <p:cNvGraphicFramePr>
            <a:graphicFrameLocks noGrp="1"/>
          </p:cNvGraphicFramePr>
          <p:nvPr>
            <p:ph idx="1"/>
            <p:extLst>
              <p:ext uri="{D42A27DB-BD31-4B8C-83A1-F6EECF244321}">
                <p14:modId xmlns:p14="http://schemas.microsoft.com/office/powerpoint/2010/main" val="2053494718"/>
              </p:ext>
            </p:extLst>
          </p:nvPr>
        </p:nvGraphicFramePr>
        <p:xfrm>
          <a:off x="0" y="-54432"/>
          <a:ext cx="12192001" cy="6912432"/>
        </p:xfrm>
        <a:graphic>
          <a:graphicData uri="http://schemas.openxmlformats.org/drawingml/2006/table">
            <a:tbl>
              <a:tblPr firstRow="1" bandRow="1">
                <a:tableStyleId>{5C22544A-7EE6-4342-B048-85BDC9FD1C3A}</a:tableStyleId>
              </a:tblPr>
              <a:tblGrid>
                <a:gridCol w="2064933">
                  <a:extLst>
                    <a:ext uri="{9D8B030D-6E8A-4147-A177-3AD203B41FA5}">
                      <a16:colId xmlns:a16="http://schemas.microsoft.com/office/drawing/2014/main" val="3262399818"/>
                    </a:ext>
                  </a:extLst>
                </a:gridCol>
                <a:gridCol w="4476046">
                  <a:extLst>
                    <a:ext uri="{9D8B030D-6E8A-4147-A177-3AD203B41FA5}">
                      <a16:colId xmlns:a16="http://schemas.microsoft.com/office/drawing/2014/main" val="1395021181"/>
                    </a:ext>
                  </a:extLst>
                </a:gridCol>
                <a:gridCol w="3082376">
                  <a:extLst>
                    <a:ext uri="{9D8B030D-6E8A-4147-A177-3AD203B41FA5}">
                      <a16:colId xmlns:a16="http://schemas.microsoft.com/office/drawing/2014/main" val="4227556780"/>
                    </a:ext>
                  </a:extLst>
                </a:gridCol>
                <a:gridCol w="2568646">
                  <a:extLst>
                    <a:ext uri="{9D8B030D-6E8A-4147-A177-3AD203B41FA5}">
                      <a16:colId xmlns:a16="http://schemas.microsoft.com/office/drawing/2014/main" val="3978698783"/>
                    </a:ext>
                  </a:extLst>
                </a:gridCol>
              </a:tblGrid>
              <a:tr h="432027">
                <a:tc gridSpan="2">
                  <a:txBody>
                    <a:bodyPr/>
                    <a:lstStyle/>
                    <a:p>
                      <a:pPr algn="ctr">
                        <a:lnSpc>
                          <a:spcPct val="107000"/>
                        </a:lnSpc>
                        <a:spcAft>
                          <a:spcPts val="0"/>
                        </a:spcAft>
                      </a:pPr>
                      <a:r>
                        <a:rPr lang="it-IT" sz="2600" dirty="0" err="1">
                          <a:effectLst/>
                          <a:latin typeface="Calibri" panose="020F0502020204030204" pitchFamily="34" charset="0"/>
                          <a:ea typeface="Calibri" panose="020F0502020204030204" pitchFamily="34" charset="0"/>
                          <a:cs typeface="Times New Roman" panose="02020603050405020304" pitchFamily="18" charset="0"/>
                        </a:rPr>
                        <a:t>SEMANTICS</a:t>
                      </a:r>
                      <a:endParaRPr lang="it-IT" sz="2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pPr algn="just">
                        <a:lnSpc>
                          <a:spcPct val="107000"/>
                        </a:lnSpc>
                        <a:spcAft>
                          <a:spcPts val="0"/>
                        </a:spcAft>
                      </a:pPr>
                      <a:endParaRPr lang="it-IT"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gridSpan="2">
                  <a:txBody>
                    <a:bodyPr/>
                    <a:lstStyle/>
                    <a:p>
                      <a:pPr algn="ctr">
                        <a:lnSpc>
                          <a:spcPct val="107000"/>
                        </a:lnSpc>
                        <a:spcAft>
                          <a:spcPts val="0"/>
                        </a:spcAft>
                      </a:pPr>
                      <a:r>
                        <a:rPr lang="it-IT" sz="2600" dirty="0">
                          <a:effectLst/>
                          <a:latin typeface="Calibri" panose="020F0502020204030204" pitchFamily="34" charset="0"/>
                          <a:ea typeface="Calibri" panose="020F0502020204030204" pitchFamily="34" charset="0"/>
                          <a:cs typeface="Times New Roman" panose="02020603050405020304" pitchFamily="18" charset="0"/>
                        </a:rPr>
                        <a:t>INFORMATION </a:t>
                      </a:r>
                      <a:r>
                        <a:rPr lang="it-IT" sz="2600" dirty="0" err="1">
                          <a:effectLst/>
                          <a:latin typeface="Calibri" panose="020F0502020204030204" pitchFamily="34" charset="0"/>
                          <a:ea typeface="Calibri" panose="020F0502020204030204" pitchFamily="34" charset="0"/>
                          <a:cs typeface="Times New Roman" panose="02020603050405020304" pitchFamily="18" charset="0"/>
                        </a:rPr>
                        <a:t>STRUCTURE</a:t>
                      </a:r>
                      <a:endParaRPr lang="it-IT" sz="2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pPr algn="just">
                        <a:lnSpc>
                          <a:spcPct val="107000"/>
                        </a:lnSpc>
                        <a:spcAft>
                          <a:spcPts val="0"/>
                        </a:spcAft>
                      </a:pPr>
                      <a:endParaRPr lang="it-IT"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63013208"/>
                  </a:ext>
                </a:extLst>
              </a:tr>
              <a:tr h="432027">
                <a:tc>
                  <a:txBody>
                    <a:bodyPr/>
                    <a:lstStyle/>
                    <a:p>
                      <a:pPr algn="ctr">
                        <a:lnSpc>
                          <a:spcPct val="107000"/>
                        </a:lnSpc>
                        <a:spcAft>
                          <a:spcPts val="0"/>
                        </a:spcAft>
                      </a:pPr>
                      <a:r>
                        <a:rPr lang="en-GB" sz="2600" b="1" dirty="0">
                          <a:effectLst/>
                          <a:latin typeface="Calibri" panose="020F0502020204030204" pitchFamily="34" charset="0"/>
                          <a:ea typeface="Calibri" panose="020F0502020204030204" pitchFamily="34" charset="0"/>
                          <a:cs typeface="Times New Roman" panose="02020603050405020304" pitchFamily="18" charset="0"/>
                        </a:rPr>
                        <a:t>Network</a:t>
                      </a:r>
                      <a:endParaRPr lang="it-IT" sz="2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2600" b="1" dirty="0">
                          <a:effectLst/>
                          <a:latin typeface="Calibri" panose="020F0502020204030204" pitchFamily="34" charset="0"/>
                          <a:ea typeface="Calibri" panose="020F0502020204030204" pitchFamily="34" charset="0"/>
                          <a:cs typeface="Times New Roman" panose="02020603050405020304" pitchFamily="18" charset="0"/>
                        </a:rPr>
                        <a:t>Discourse relation</a:t>
                      </a:r>
                      <a:endParaRPr lang="it-IT" sz="2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2600" b="1" dirty="0">
                          <a:effectLst/>
                          <a:latin typeface="Calibri" panose="020F0502020204030204" pitchFamily="34" charset="0"/>
                          <a:ea typeface="Calibri" panose="020F0502020204030204" pitchFamily="34" charset="0"/>
                          <a:cs typeface="Times New Roman" panose="02020603050405020304" pitchFamily="18" charset="0"/>
                        </a:rPr>
                        <a:t>Elaborating</a:t>
                      </a:r>
                      <a:endParaRPr lang="it-IT" sz="2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2600" b="1" dirty="0">
                          <a:effectLst/>
                          <a:latin typeface="Calibri" panose="020F0502020204030204" pitchFamily="34" charset="0"/>
                          <a:ea typeface="Calibri" panose="020F0502020204030204" pitchFamily="34" charset="0"/>
                          <a:cs typeface="Times New Roman" panose="02020603050405020304" pitchFamily="18" charset="0"/>
                        </a:rPr>
                        <a:t>Framing</a:t>
                      </a:r>
                      <a:endParaRPr lang="it-IT" sz="2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501234247"/>
                  </a:ext>
                </a:extLst>
              </a:tr>
              <a:tr h="432027">
                <a:tc>
                  <a:txBody>
                    <a:bodyPr/>
                    <a:lstStyle/>
                    <a:p>
                      <a:pPr algn="ctr">
                        <a:lnSpc>
                          <a:spcPct val="107000"/>
                        </a:lnSpc>
                        <a:spcAft>
                          <a:spcPts val="0"/>
                        </a:spcAft>
                      </a:pPr>
                      <a:r>
                        <a:rPr lang="en-GB" sz="2600" b="1" dirty="0">
                          <a:effectLst/>
                          <a:latin typeface="Calibri" panose="020F0502020204030204" pitchFamily="34" charset="0"/>
                          <a:ea typeface="Calibri" panose="020F0502020204030204" pitchFamily="34" charset="0"/>
                          <a:cs typeface="Times New Roman" panose="02020603050405020304" pitchFamily="18" charset="0"/>
                        </a:rPr>
                        <a:t>Modal</a:t>
                      </a:r>
                      <a:endParaRPr lang="it-IT" sz="2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tx2">
                        <a:lumMod val="40000"/>
                        <a:lumOff val="60000"/>
                      </a:schemeClr>
                    </a:solidFill>
                  </a:tcPr>
                </a:tc>
                <a:tc>
                  <a:txBody>
                    <a:bodyPr/>
                    <a:lstStyle/>
                    <a:p>
                      <a:pPr algn="ctr">
                        <a:lnSpc>
                          <a:spcPct val="107000"/>
                        </a:lnSpc>
                        <a:spcAft>
                          <a:spcPts val="0"/>
                        </a:spcAft>
                      </a:pPr>
                      <a:r>
                        <a:rPr lang="en-GB" sz="2600" dirty="0">
                          <a:effectLst/>
                          <a:latin typeface="Calibri" panose="020F0502020204030204" pitchFamily="34" charset="0"/>
                          <a:ea typeface="Calibri" panose="020F0502020204030204" pitchFamily="34" charset="0"/>
                          <a:cs typeface="Times New Roman" panose="02020603050405020304" pitchFamily="18" charset="0"/>
                        </a:rPr>
                        <a:t>Similarity/comparison</a:t>
                      </a:r>
                      <a:endParaRPr lang="it-IT" sz="2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tx2">
                        <a:lumMod val="40000"/>
                        <a:lumOff val="60000"/>
                      </a:schemeClr>
                    </a:solidFill>
                  </a:tcPr>
                </a:tc>
                <a:tc>
                  <a:txBody>
                    <a:bodyPr/>
                    <a:lstStyle/>
                    <a:p>
                      <a:pPr algn="ctr">
                        <a:lnSpc>
                          <a:spcPct val="107000"/>
                        </a:lnSpc>
                        <a:spcAft>
                          <a:spcPts val="0"/>
                        </a:spcAft>
                      </a:pPr>
                      <a:r>
                        <a:rPr lang="en-GB" sz="2600">
                          <a:effectLst/>
                          <a:latin typeface="Calibri" panose="020F0502020204030204" pitchFamily="34" charset="0"/>
                          <a:ea typeface="Calibri" panose="020F0502020204030204" pitchFamily="34" charset="0"/>
                          <a:cs typeface="Times New Roman" panose="02020603050405020304" pitchFamily="18" charset="0"/>
                        </a:rPr>
                        <a:t> </a:t>
                      </a:r>
                      <a:endParaRPr lang="it-IT" sz="2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tx2">
                        <a:lumMod val="40000"/>
                        <a:lumOff val="60000"/>
                      </a:schemeClr>
                    </a:solidFill>
                  </a:tcPr>
                </a:tc>
                <a:tc>
                  <a:txBody>
                    <a:bodyPr/>
                    <a:lstStyle/>
                    <a:p>
                      <a:pPr algn="ctr">
                        <a:lnSpc>
                          <a:spcPct val="107000"/>
                        </a:lnSpc>
                        <a:spcAft>
                          <a:spcPts val="0"/>
                        </a:spcAft>
                      </a:pPr>
                      <a:r>
                        <a:rPr lang="en-GB" sz="2600">
                          <a:effectLst/>
                          <a:latin typeface="Calibri" panose="020F0502020204030204" pitchFamily="34" charset="0"/>
                          <a:ea typeface="Calibri" panose="020F0502020204030204" pitchFamily="34" charset="0"/>
                          <a:cs typeface="Times New Roman" panose="02020603050405020304" pitchFamily="18" charset="0"/>
                        </a:rPr>
                        <a:t>x</a:t>
                      </a:r>
                      <a:endParaRPr lang="it-IT" sz="2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tx2">
                        <a:lumMod val="40000"/>
                        <a:lumOff val="60000"/>
                      </a:schemeClr>
                    </a:solidFill>
                  </a:tcPr>
                </a:tc>
                <a:extLst>
                  <a:ext uri="{0D108BD9-81ED-4DB2-BD59-A6C34878D82A}">
                    <a16:rowId xmlns:a16="http://schemas.microsoft.com/office/drawing/2014/main" val="3976799787"/>
                  </a:ext>
                </a:extLst>
              </a:tr>
              <a:tr h="432027">
                <a:tc>
                  <a:txBody>
                    <a:bodyPr/>
                    <a:lstStyle/>
                    <a:p>
                      <a:pPr algn="ctr">
                        <a:lnSpc>
                          <a:spcPct val="107000"/>
                        </a:lnSpc>
                        <a:spcAft>
                          <a:spcPts val="0"/>
                        </a:spcAft>
                      </a:pPr>
                      <a:r>
                        <a:rPr lang="en-GB" sz="2600" b="1" dirty="0">
                          <a:effectLst/>
                          <a:latin typeface="Calibri" panose="020F0502020204030204" pitchFamily="34" charset="0"/>
                          <a:ea typeface="Calibri" panose="020F0502020204030204" pitchFamily="34" charset="0"/>
                          <a:cs typeface="Times New Roman" panose="02020603050405020304" pitchFamily="18" charset="0"/>
                        </a:rPr>
                        <a:t> </a:t>
                      </a:r>
                      <a:endParaRPr lang="it-IT" sz="2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tx2">
                        <a:lumMod val="40000"/>
                        <a:lumOff val="60000"/>
                      </a:schemeClr>
                    </a:solidFill>
                  </a:tcPr>
                </a:tc>
                <a:tc>
                  <a:txBody>
                    <a:bodyPr/>
                    <a:lstStyle/>
                    <a:p>
                      <a:pPr algn="ctr">
                        <a:lnSpc>
                          <a:spcPct val="107000"/>
                        </a:lnSpc>
                        <a:spcAft>
                          <a:spcPts val="0"/>
                        </a:spcAft>
                      </a:pPr>
                      <a:r>
                        <a:rPr lang="en-GB" sz="2600" dirty="0">
                          <a:effectLst/>
                          <a:latin typeface="Calibri" panose="020F0502020204030204" pitchFamily="34" charset="0"/>
                          <a:ea typeface="Calibri" panose="020F0502020204030204" pitchFamily="34" charset="0"/>
                          <a:cs typeface="Times New Roman" panose="02020603050405020304" pitchFamily="18" charset="0"/>
                        </a:rPr>
                        <a:t>Manner/instrument</a:t>
                      </a:r>
                      <a:endParaRPr lang="it-IT" sz="2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tx2">
                        <a:lumMod val="40000"/>
                        <a:lumOff val="60000"/>
                      </a:schemeClr>
                    </a:solidFill>
                  </a:tcPr>
                </a:tc>
                <a:tc>
                  <a:txBody>
                    <a:bodyPr/>
                    <a:lstStyle/>
                    <a:p>
                      <a:pPr algn="ctr">
                        <a:lnSpc>
                          <a:spcPct val="107000"/>
                        </a:lnSpc>
                        <a:spcAft>
                          <a:spcPts val="0"/>
                        </a:spcAft>
                      </a:pPr>
                      <a:r>
                        <a:rPr lang="en-GB" sz="2600" dirty="0">
                          <a:effectLst/>
                          <a:latin typeface="Calibri" panose="020F0502020204030204" pitchFamily="34" charset="0"/>
                          <a:ea typeface="Calibri" panose="020F0502020204030204" pitchFamily="34" charset="0"/>
                          <a:cs typeface="Times New Roman" panose="02020603050405020304" pitchFamily="18" charset="0"/>
                        </a:rPr>
                        <a:t>x</a:t>
                      </a:r>
                      <a:endParaRPr lang="it-IT" sz="2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tx2">
                        <a:lumMod val="40000"/>
                        <a:lumOff val="60000"/>
                      </a:schemeClr>
                    </a:solidFill>
                  </a:tcPr>
                </a:tc>
                <a:tc>
                  <a:txBody>
                    <a:bodyPr/>
                    <a:lstStyle/>
                    <a:p>
                      <a:pPr algn="ctr">
                        <a:lnSpc>
                          <a:spcPct val="107000"/>
                        </a:lnSpc>
                        <a:spcAft>
                          <a:spcPts val="0"/>
                        </a:spcAft>
                      </a:pPr>
                      <a:r>
                        <a:rPr lang="en-GB" sz="2600" dirty="0">
                          <a:effectLst/>
                          <a:latin typeface="Calibri" panose="020F0502020204030204" pitchFamily="34" charset="0"/>
                          <a:ea typeface="Calibri" panose="020F0502020204030204" pitchFamily="34" charset="0"/>
                          <a:cs typeface="Times New Roman" panose="02020603050405020304" pitchFamily="18" charset="0"/>
                        </a:rPr>
                        <a:t> </a:t>
                      </a:r>
                      <a:endParaRPr lang="it-IT" sz="2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tx2">
                        <a:lumMod val="40000"/>
                        <a:lumOff val="60000"/>
                      </a:schemeClr>
                    </a:solidFill>
                  </a:tcPr>
                </a:tc>
                <a:extLst>
                  <a:ext uri="{0D108BD9-81ED-4DB2-BD59-A6C34878D82A}">
                    <a16:rowId xmlns:a16="http://schemas.microsoft.com/office/drawing/2014/main" val="337063635"/>
                  </a:ext>
                </a:extLst>
              </a:tr>
              <a:tr h="432027">
                <a:tc>
                  <a:txBody>
                    <a:bodyPr/>
                    <a:lstStyle/>
                    <a:p>
                      <a:pPr algn="ctr">
                        <a:lnSpc>
                          <a:spcPct val="107000"/>
                        </a:lnSpc>
                        <a:spcAft>
                          <a:spcPts val="0"/>
                        </a:spcAft>
                      </a:pPr>
                      <a:r>
                        <a:rPr lang="en-GB" sz="2600" b="1" dirty="0">
                          <a:effectLst/>
                          <a:latin typeface="Calibri" panose="020F0502020204030204" pitchFamily="34" charset="0"/>
                          <a:ea typeface="Calibri" panose="020F0502020204030204" pitchFamily="34" charset="0"/>
                          <a:cs typeface="Times New Roman" panose="02020603050405020304" pitchFamily="18" charset="0"/>
                        </a:rPr>
                        <a:t>Temporal</a:t>
                      </a:r>
                      <a:endParaRPr lang="it-IT" sz="2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tx2">
                        <a:lumMod val="40000"/>
                        <a:lumOff val="60000"/>
                      </a:schemeClr>
                    </a:solidFill>
                  </a:tcPr>
                </a:tc>
                <a:tc>
                  <a:txBody>
                    <a:bodyPr/>
                    <a:lstStyle/>
                    <a:p>
                      <a:pPr algn="ctr">
                        <a:lnSpc>
                          <a:spcPct val="107000"/>
                        </a:lnSpc>
                        <a:spcAft>
                          <a:spcPts val="0"/>
                        </a:spcAft>
                      </a:pPr>
                      <a:r>
                        <a:rPr lang="en-GB" sz="2600" dirty="0">
                          <a:effectLst/>
                          <a:latin typeface="Calibri" panose="020F0502020204030204" pitchFamily="34" charset="0"/>
                          <a:ea typeface="Calibri" panose="020F0502020204030204" pitchFamily="34" charset="0"/>
                          <a:cs typeface="Times New Roman" panose="02020603050405020304" pitchFamily="18" charset="0"/>
                        </a:rPr>
                        <a:t>Anteriority</a:t>
                      </a:r>
                      <a:endParaRPr lang="it-IT" sz="2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tx2">
                        <a:lumMod val="40000"/>
                        <a:lumOff val="60000"/>
                      </a:schemeClr>
                    </a:solidFill>
                  </a:tcPr>
                </a:tc>
                <a:tc>
                  <a:txBody>
                    <a:bodyPr/>
                    <a:lstStyle/>
                    <a:p>
                      <a:pPr algn="ctr">
                        <a:lnSpc>
                          <a:spcPct val="107000"/>
                        </a:lnSpc>
                        <a:spcAft>
                          <a:spcPts val="0"/>
                        </a:spcAft>
                      </a:pPr>
                      <a:r>
                        <a:rPr lang="en-GB" sz="2600">
                          <a:effectLst/>
                          <a:latin typeface="Calibri" panose="020F0502020204030204" pitchFamily="34" charset="0"/>
                          <a:ea typeface="Calibri" panose="020F0502020204030204" pitchFamily="34" charset="0"/>
                          <a:cs typeface="Times New Roman" panose="02020603050405020304" pitchFamily="18" charset="0"/>
                        </a:rPr>
                        <a:t> </a:t>
                      </a:r>
                      <a:endParaRPr lang="it-IT" sz="2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tx2">
                        <a:lumMod val="40000"/>
                        <a:lumOff val="60000"/>
                      </a:schemeClr>
                    </a:solidFill>
                  </a:tcPr>
                </a:tc>
                <a:tc>
                  <a:txBody>
                    <a:bodyPr/>
                    <a:lstStyle/>
                    <a:p>
                      <a:pPr algn="ctr">
                        <a:lnSpc>
                          <a:spcPct val="107000"/>
                        </a:lnSpc>
                        <a:spcAft>
                          <a:spcPts val="0"/>
                        </a:spcAft>
                      </a:pPr>
                      <a:r>
                        <a:rPr lang="en-GB" sz="2600">
                          <a:effectLst/>
                          <a:latin typeface="Calibri" panose="020F0502020204030204" pitchFamily="34" charset="0"/>
                          <a:ea typeface="Calibri" panose="020F0502020204030204" pitchFamily="34" charset="0"/>
                          <a:cs typeface="Times New Roman" panose="02020603050405020304" pitchFamily="18" charset="0"/>
                        </a:rPr>
                        <a:t>x</a:t>
                      </a:r>
                      <a:endParaRPr lang="it-IT" sz="2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tx2">
                        <a:lumMod val="40000"/>
                        <a:lumOff val="60000"/>
                      </a:schemeClr>
                    </a:solidFill>
                  </a:tcPr>
                </a:tc>
                <a:extLst>
                  <a:ext uri="{0D108BD9-81ED-4DB2-BD59-A6C34878D82A}">
                    <a16:rowId xmlns:a16="http://schemas.microsoft.com/office/drawing/2014/main" val="2758760876"/>
                  </a:ext>
                </a:extLst>
              </a:tr>
              <a:tr h="432027">
                <a:tc>
                  <a:txBody>
                    <a:bodyPr/>
                    <a:lstStyle/>
                    <a:p>
                      <a:pPr algn="ctr">
                        <a:lnSpc>
                          <a:spcPct val="107000"/>
                        </a:lnSpc>
                        <a:spcAft>
                          <a:spcPts val="0"/>
                        </a:spcAft>
                      </a:pPr>
                      <a:r>
                        <a:rPr lang="en-GB" sz="2600" b="1" dirty="0">
                          <a:effectLst/>
                          <a:latin typeface="Calibri" panose="020F0502020204030204" pitchFamily="34" charset="0"/>
                          <a:ea typeface="Calibri" panose="020F0502020204030204" pitchFamily="34" charset="0"/>
                          <a:cs typeface="Times New Roman" panose="02020603050405020304" pitchFamily="18" charset="0"/>
                        </a:rPr>
                        <a:t> </a:t>
                      </a:r>
                      <a:endParaRPr lang="it-IT" sz="2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tx2">
                        <a:lumMod val="40000"/>
                        <a:lumOff val="60000"/>
                      </a:schemeClr>
                    </a:solidFill>
                  </a:tcPr>
                </a:tc>
                <a:tc>
                  <a:txBody>
                    <a:bodyPr/>
                    <a:lstStyle/>
                    <a:p>
                      <a:pPr algn="ctr">
                        <a:lnSpc>
                          <a:spcPct val="107000"/>
                        </a:lnSpc>
                        <a:spcAft>
                          <a:spcPts val="0"/>
                        </a:spcAft>
                      </a:pPr>
                      <a:r>
                        <a:rPr lang="en-GB" sz="2600" dirty="0" err="1">
                          <a:effectLst/>
                          <a:latin typeface="Calibri" panose="020F0502020204030204" pitchFamily="34" charset="0"/>
                          <a:ea typeface="Calibri" panose="020F0502020204030204" pitchFamily="34" charset="0"/>
                          <a:cs typeface="Times New Roman" panose="02020603050405020304" pitchFamily="18" charset="0"/>
                        </a:rPr>
                        <a:t>Posteriority</a:t>
                      </a:r>
                      <a:endParaRPr lang="it-IT" sz="2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tx2">
                        <a:lumMod val="40000"/>
                        <a:lumOff val="60000"/>
                      </a:schemeClr>
                    </a:solidFill>
                  </a:tcPr>
                </a:tc>
                <a:tc>
                  <a:txBody>
                    <a:bodyPr/>
                    <a:lstStyle/>
                    <a:p>
                      <a:pPr algn="ctr">
                        <a:lnSpc>
                          <a:spcPct val="107000"/>
                        </a:lnSpc>
                        <a:spcAft>
                          <a:spcPts val="0"/>
                        </a:spcAft>
                      </a:pPr>
                      <a:r>
                        <a:rPr lang="en-GB" sz="2600">
                          <a:effectLst/>
                          <a:latin typeface="Calibri" panose="020F0502020204030204" pitchFamily="34" charset="0"/>
                          <a:ea typeface="Calibri" panose="020F0502020204030204" pitchFamily="34" charset="0"/>
                          <a:cs typeface="Times New Roman" panose="02020603050405020304" pitchFamily="18" charset="0"/>
                        </a:rPr>
                        <a:t> </a:t>
                      </a:r>
                      <a:endParaRPr lang="it-IT" sz="2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tx2">
                        <a:lumMod val="40000"/>
                        <a:lumOff val="60000"/>
                      </a:schemeClr>
                    </a:solidFill>
                  </a:tcPr>
                </a:tc>
                <a:tc>
                  <a:txBody>
                    <a:bodyPr/>
                    <a:lstStyle/>
                    <a:p>
                      <a:pPr algn="ctr">
                        <a:lnSpc>
                          <a:spcPct val="107000"/>
                        </a:lnSpc>
                        <a:spcAft>
                          <a:spcPts val="0"/>
                        </a:spcAft>
                      </a:pPr>
                      <a:r>
                        <a:rPr lang="en-GB" sz="2600">
                          <a:effectLst/>
                          <a:latin typeface="Calibri" panose="020F0502020204030204" pitchFamily="34" charset="0"/>
                          <a:ea typeface="Calibri" panose="020F0502020204030204" pitchFamily="34" charset="0"/>
                          <a:cs typeface="Times New Roman" panose="02020603050405020304" pitchFamily="18" charset="0"/>
                        </a:rPr>
                        <a:t>x</a:t>
                      </a:r>
                      <a:endParaRPr lang="it-IT" sz="2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tx2">
                        <a:lumMod val="40000"/>
                        <a:lumOff val="60000"/>
                      </a:schemeClr>
                    </a:solidFill>
                  </a:tcPr>
                </a:tc>
                <a:extLst>
                  <a:ext uri="{0D108BD9-81ED-4DB2-BD59-A6C34878D82A}">
                    <a16:rowId xmlns:a16="http://schemas.microsoft.com/office/drawing/2014/main" val="4070288619"/>
                  </a:ext>
                </a:extLst>
              </a:tr>
              <a:tr h="432027">
                <a:tc>
                  <a:txBody>
                    <a:bodyPr/>
                    <a:lstStyle/>
                    <a:p>
                      <a:pPr algn="ctr">
                        <a:lnSpc>
                          <a:spcPct val="107000"/>
                        </a:lnSpc>
                        <a:spcAft>
                          <a:spcPts val="0"/>
                        </a:spcAft>
                      </a:pPr>
                      <a:r>
                        <a:rPr lang="en-GB" sz="2600" b="1" dirty="0">
                          <a:effectLst/>
                          <a:latin typeface="Calibri" panose="020F0502020204030204" pitchFamily="34" charset="0"/>
                          <a:ea typeface="Calibri" panose="020F0502020204030204" pitchFamily="34" charset="0"/>
                          <a:cs typeface="Times New Roman" panose="02020603050405020304" pitchFamily="18" charset="0"/>
                        </a:rPr>
                        <a:t> </a:t>
                      </a:r>
                      <a:endParaRPr lang="it-IT" sz="2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tx2">
                        <a:lumMod val="40000"/>
                        <a:lumOff val="60000"/>
                      </a:schemeClr>
                    </a:solidFill>
                  </a:tcPr>
                </a:tc>
                <a:tc>
                  <a:txBody>
                    <a:bodyPr/>
                    <a:lstStyle/>
                    <a:p>
                      <a:pPr algn="ctr">
                        <a:lnSpc>
                          <a:spcPct val="107000"/>
                        </a:lnSpc>
                        <a:spcAft>
                          <a:spcPts val="0"/>
                        </a:spcAft>
                      </a:pPr>
                      <a:r>
                        <a:rPr lang="en-GB" sz="2600" dirty="0">
                          <a:effectLst/>
                          <a:latin typeface="Calibri" panose="020F0502020204030204" pitchFamily="34" charset="0"/>
                          <a:ea typeface="Calibri" panose="020F0502020204030204" pitchFamily="34" charset="0"/>
                          <a:cs typeface="Times New Roman" panose="02020603050405020304" pitchFamily="18" charset="0"/>
                        </a:rPr>
                        <a:t>Simultaneity duration</a:t>
                      </a:r>
                      <a:endParaRPr lang="it-IT" sz="2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tx2">
                        <a:lumMod val="40000"/>
                        <a:lumOff val="60000"/>
                      </a:schemeClr>
                    </a:solidFill>
                  </a:tcPr>
                </a:tc>
                <a:tc>
                  <a:txBody>
                    <a:bodyPr/>
                    <a:lstStyle/>
                    <a:p>
                      <a:pPr algn="ctr">
                        <a:lnSpc>
                          <a:spcPct val="107000"/>
                        </a:lnSpc>
                        <a:spcAft>
                          <a:spcPts val="0"/>
                        </a:spcAft>
                      </a:pPr>
                      <a:r>
                        <a:rPr lang="en-GB" sz="2600">
                          <a:effectLst/>
                          <a:latin typeface="Calibri" panose="020F0502020204030204" pitchFamily="34" charset="0"/>
                          <a:ea typeface="Calibri" panose="020F0502020204030204" pitchFamily="34" charset="0"/>
                          <a:cs typeface="Times New Roman" panose="02020603050405020304" pitchFamily="18" charset="0"/>
                        </a:rPr>
                        <a:t>x</a:t>
                      </a:r>
                      <a:endParaRPr lang="it-IT" sz="2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tx2">
                        <a:lumMod val="40000"/>
                        <a:lumOff val="60000"/>
                      </a:schemeClr>
                    </a:solidFill>
                  </a:tcPr>
                </a:tc>
                <a:tc>
                  <a:txBody>
                    <a:bodyPr/>
                    <a:lstStyle/>
                    <a:p>
                      <a:pPr algn="ctr">
                        <a:lnSpc>
                          <a:spcPct val="107000"/>
                        </a:lnSpc>
                        <a:spcAft>
                          <a:spcPts val="0"/>
                        </a:spcAft>
                      </a:pPr>
                      <a:r>
                        <a:rPr lang="en-GB" sz="2600">
                          <a:effectLst/>
                          <a:latin typeface="Calibri" panose="020F0502020204030204" pitchFamily="34" charset="0"/>
                          <a:ea typeface="Calibri" panose="020F0502020204030204" pitchFamily="34" charset="0"/>
                          <a:cs typeface="Times New Roman" panose="02020603050405020304" pitchFamily="18" charset="0"/>
                        </a:rPr>
                        <a:t> </a:t>
                      </a:r>
                      <a:endParaRPr lang="it-IT" sz="2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tx2">
                        <a:lumMod val="40000"/>
                        <a:lumOff val="60000"/>
                      </a:schemeClr>
                    </a:solidFill>
                  </a:tcPr>
                </a:tc>
                <a:extLst>
                  <a:ext uri="{0D108BD9-81ED-4DB2-BD59-A6C34878D82A}">
                    <a16:rowId xmlns:a16="http://schemas.microsoft.com/office/drawing/2014/main" val="1562001285"/>
                  </a:ext>
                </a:extLst>
              </a:tr>
              <a:tr h="432027">
                <a:tc>
                  <a:txBody>
                    <a:bodyPr/>
                    <a:lstStyle/>
                    <a:p>
                      <a:pPr algn="ctr">
                        <a:lnSpc>
                          <a:spcPct val="107000"/>
                        </a:lnSpc>
                        <a:spcAft>
                          <a:spcPts val="0"/>
                        </a:spcAft>
                      </a:pPr>
                      <a:r>
                        <a:rPr lang="en-GB" sz="2600" b="1" dirty="0">
                          <a:effectLst/>
                          <a:latin typeface="Calibri" panose="020F0502020204030204" pitchFamily="34" charset="0"/>
                          <a:ea typeface="Calibri" panose="020F0502020204030204" pitchFamily="34" charset="0"/>
                          <a:cs typeface="Times New Roman" panose="02020603050405020304" pitchFamily="18" charset="0"/>
                        </a:rPr>
                        <a:t> </a:t>
                      </a:r>
                      <a:endParaRPr lang="it-IT" sz="2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tx2">
                        <a:lumMod val="40000"/>
                        <a:lumOff val="60000"/>
                      </a:schemeClr>
                    </a:solidFill>
                  </a:tcPr>
                </a:tc>
                <a:tc>
                  <a:txBody>
                    <a:bodyPr/>
                    <a:lstStyle/>
                    <a:p>
                      <a:pPr algn="ctr">
                        <a:lnSpc>
                          <a:spcPct val="107000"/>
                        </a:lnSpc>
                        <a:spcAft>
                          <a:spcPts val="0"/>
                        </a:spcAft>
                      </a:pPr>
                      <a:r>
                        <a:rPr lang="en-GB" sz="2600" dirty="0">
                          <a:effectLst/>
                          <a:latin typeface="Calibri" panose="020F0502020204030204" pitchFamily="34" charset="0"/>
                          <a:ea typeface="Calibri" panose="020F0502020204030204" pitchFamily="34" charset="0"/>
                          <a:cs typeface="Times New Roman" panose="02020603050405020304" pitchFamily="18" charset="0"/>
                        </a:rPr>
                        <a:t>Simultaneity</a:t>
                      </a:r>
                      <a:r>
                        <a:rPr lang="en-GB" sz="2600" baseline="0" dirty="0">
                          <a:effectLst/>
                          <a:latin typeface="Calibri" panose="020F0502020204030204" pitchFamily="34" charset="0"/>
                          <a:ea typeface="Calibri" panose="020F0502020204030204" pitchFamily="34" charset="0"/>
                          <a:cs typeface="Times New Roman" panose="02020603050405020304" pitchFamily="18" charset="0"/>
                        </a:rPr>
                        <a:t> o</a:t>
                      </a:r>
                      <a:r>
                        <a:rPr lang="en-GB" sz="2600" dirty="0">
                          <a:effectLst/>
                          <a:latin typeface="Calibri" panose="020F0502020204030204" pitchFamily="34" charset="0"/>
                          <a:ea typeface="Calibri" panose="020F0502020204030204" pitchFamily="34" charset="0"/>
                          <a:cs typeface="Times New Roman" panose="02020603050405020304" pitchFamily="18" charset="0"/>
                        </a:rPr>
                        <a:t>verlap</a:t>
                      </a:r>
                      <a:endParaRPr lang="it-IT" sz="2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tx2">
                        <a:lumMod val="40000"/>
                        <a:lumOff val="60000"/>
                      </a:schemeClr>
                    </a:solidFill>
                  </a:tcPr>
                </a:tc>
                <a:tc>
                  <a:txBody>
                    <a:bodyPr/>
                    <a:lstStyle/>
                    <a:p>
                      <a:pPr algn="ctr">
                        <a:lnSpc>
                          <a:spcPct val="107000"/>
                        </a:lnSpc>
                        <a:spcAft>
                          <a:spcPts val="0"/>
                        </a:spcAft>
                      </a:pPr>
                      <a:r>
                        <a:rPr lang="en-GB" sz="2600" dirty="0">
                          <a:effectLst/>
                          <a:latin typeface="Calibri" panose="020F0502020204030204" pitchFamily="34" charset="0"/>
                          <a:ea typeface="Calibri" panose="020F0502020204030204" pitchFamily="34" charset="0"/>
                          <a:cs typeface="Times New Roman" panose="02020603050405020304" pitchFamily="18" charset="0"/>
                        </a:rPr>
                        <a:t> </a:t>
                      </a:r>
                      <a:endParaRPr lang="it-IT" sz="2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tx2">
                        <a:lumMod val="40000"/>
                        <a:lumOff val="60000"/>
                      </a:schemeClr>
                    </a:solidFill>
                  </a:tcPr>
                </a:tc>
                <a:tc>
                  <a:txBody>
                    <a:bodyPr/>
                    <a:lstStyle/>
                    <a:p>
                      <a:pPr algn="ctr">
                        <a:lnSpc>
                          <a:spcPct val="107000"/>
                        </a:lnSpc>
                        <a:spcAft>
                          <a:spcPts val="0"/>
                        </a:spcAft>
                      </a:pPr>
                      <a:r>
                        <a:rPr lang="en-GB" sz="2600" dirty="0">
                          <a:effectLst/>
                          <a:latin typeface="Calibri" panose="020F0502020204030204" pitchFamily="34" charset="0"/>
                          <a:ea typeface="Calibri" panose="020F0502020204030204" pitchFamily="34" charset="0"/>
                          <a:cs typeface="Times New Roman" panose="02020603050405020304" pitchFamily="18" charset="0"/>
                        </a:rPr>
                        <a:t>x</a:t>
                      </a:r>
                      <a:endParaRPr lang="it-IT" sz="2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tx2">
                        <a:lumMod val="40000"/>
                        <a:lumOff val="60000"/>
                      </a:schemeClr>
                    </a:solidFill>
                  </a:tcPr>
                </a:tc>
                <a:extLst>
                  <a:ext uri="{0D108BD9-81ED-4DB2-BD59-A6C34878D82A}">
                    <a16:rowId xmlns:a16="http://schemas.microsoft.com/office/drawing/2014/main" val="2030311659"/>
                  </a:ext>
                </a:extLst>
              </a:tr>
              <a:tr h="432027">
                <a:tc>
                  <a:txBody>
                    <a:bodyPr/>
                    <a:lstStyle/>
                    <a:p>
                      <a:pPr algn="ctr">
                        <a:lnSpc>
                          <a:spcPct val="107000"/>
                        </a:lnSpc>
                        <a:spcAft>
                          <a:spcPts val="0"/>
                        </a:spcAft>
                      </a:pPr>
                      <a:r>
                        <a:rPr lang="en-GB" sz="2600" b="1" dirty="0">
                          <a:effectLst/>
                          <a:latin typeface="Calibri" panose="020F0502020204030204" pitchFamily="34" charset="0"/>
                          <a:ea typeface="Calibri" panose="020F0502020204030204" pitchFamily="34" charset="0"/>
                          <a:cs typeface="Times New Roman" panose="02020603050405020304" pitchFamily="18" charset="0"/>
                        </a:rPr>
                        <a:t>Spatial</a:t>
                      </a:r>
                      <a:endParaRPr lang="it-IT" sz="2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20000"/>
                        <a:lumOff val="80000"/>
                      </a:schemeClr>
                    </a:solidFill>
                  </a:tcPr>
                </a:tc>
                <a:tc>
                  <a:txBody>
                    <a:bodyPr/>
                    <a:lstStyle/>
                    <a:p>
                      <a:pPr algn="ctr">
                        <a:lnSpc>
                          <a:spcPct val="107000"/>
                        </a:lnSpc>
                        <a:spcAft>
                          <a:spcPts val="0"/>
                        </a:spcAft>
                      </a:pPr>
                      <a:r>
                        <a:rPr lang="en-GB" sz="2600" dirty="0">
                          <a:effectLst/>
                          <a:latin typeface="Calibri" panose="020F0502020204030204" pitchFamily="34" charset="0"/>
                          <a:ea typeface="Calibri" panose="020F0502020204030204" pitchFamily="34" charset="0"/>
                          <a:cs typeface="Times New Roman" panose="02020603050405020304" pitchFamily="18" charset="0"/>
                        </a:rPr>
                        <a:t>Spatial frame</a:t>
                      </a:r>
                      <a:endParaRPr lang="it-IT" sz="2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20000"/>
                        <a:lumOff val="80000"/>
                      </a:schemeClr>
                    </a:solidFill>
                  </a:tcPr>
                </a:tc>
                <a:tc>
                  <a:txBody>
                    <a:bodyPr/>
                    <a:lstStyle/>
                    <a:p>
                      <a:pPr algn="ctr">
                        <a:lnSpc>
                          <a:spcPct val="107000"/>
                        </a:lnSpc>
                        <a:spcAft>
                          <a:spcPts val="0"/>
                        </a:spcAft>
                      </a:pPr>
                      <a:r>
                        <a:rPr lang="en-GB" sz="2600" dirty="0">
                          <a:effectLst/>
                          <a:latin typeface="Calibri" panose="020F0502020204030204" pitchFamily="34" charset="0"/>
                          <a:ea typeface="Calibri" panose="020F0502020204030204" pitchFamily="34" charset="0"/>
                          <a:cs typeface="Times New Roman" panose="02020603050405020304" pitchFamily="18" charset="0"/>
                        </a:rPr>
                        <a:t> </a:t>
                      </a:r>
                      <a:endParaRPr lang="it-IT" sz="2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20000"/>
                        <a:lumOff val="80000"/>
                      </a:schemeClr>
                    </a:solidFill>
                  </a:tcPr>
                </a:tc>
                <a:tc>
                  <a:txBody>
                    <a:bodyPr/>
                    <a:lstStyle/>
                    <a:p>
                      <a:pPr algn="ctr">
                        <a:lnSpc>
                          <a:spcPct val="107000"/>
                        </a:lnSpc>
                        <a:spcAft>
                          <a:spcPts val="0"/>
                        </a:spcAft>
                      </a:pPr>
                      <a:r>
                        <a:rPr lang="en-GB" sz="2600" dirty="0">
                          <a:effectLst/>
                          <a:latin typeface="Calibri" panose="020F0502020204030204" pitchFamily="34" charset="0"/>
                          <a:ea typeface="Calibri" panose="020F0502020204030204" pitchFamily="34" charset="0"/>
                          <a:cs typeface="Times New Roman" panose="02020603050405020304" pitchFamily="18" charset="0"/>
                        </a:rPr>
                        <a:t>x</a:t>
                      </a:r>
                      <a:endParaRPr lang="it-IT" sz="2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20000"/>
                        <a:lumOff val="80000"/>
                      </a:schemeClr>
                    </a:solidFill>
                  </a:tcPr>
                </a:tc>
                <a:extLst>
                  <a:ext uri="{0D108BD9-81ED-4DB2-BD59-A6C34878D82A}">
                    <a16:rowId xmlns:a16="http://schemas.microsoft.com/office/drawing/2014/main" val="913961748"/>
                  </a:ext>
                </a:extLst>
              </a:tr>
              <a:tr h="432027">
                <a:tc>
                  <a:txBody>
                    <a:bodyPr/>
                    <a:lstStyle/>
                    <a:p>
                      <a:pPr algn="ctr">
                        <a:lnSpc>
                          <a:spcPct val="107000"/>
                        </a:lnSpc>
                        <a:spcAft>
                          <a:spcPts val="0"/>
                        </a:spcAft>
                      </a:pPr>
                      <a:r>
                        <a:rPr lang="en-GB" sz="2600" b="1" dirty="0">
                          <a:effectLst/>
                          <a:latin typeface="Calibri" panose="020F0502020204030204" pitchFamily="34" charset="0"/>
                          <a:ea typeface="Calibri" panose="020F0502020204030204" pitchFamily="34" charset="0"/>
                          <a:cs typeface="Times New Roman" panose="02020603050405020304" pitchFamily="18" charset="0"/>
                        </a:rPr>
                        <a:t>CCC</a:t>
                      </a:r>
                      <a:endParaRPr lang="it-IT" sz="2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60000"/>
                        <a:lumOff val="40000"/>
                      </a:schemeClr>
                    </a:solidFill>
                  </a:tcPr>
                </a:tc>
                <a:tc>
                  <a:txBody>
                    <a:bodyPr/>
                    <a:lstStyle/>
                    <a:p>
                      <a:pPr algn="ctr">
                        <a:lnSpc>
                          <a:spcPct val="107000"/>
                        </a:lnSpc>
                        <a:spcAft>
                          <a:spcPts val="0"/>
                        </a:spcAft>
                      </a:pPr>
                      <a:r>
                        <a:rPr lang="en-GB" sz="2600" dirty="0">
                          <a:effectLst/>
                          <a:latin typeface="Calibri" panose="020F0502020204030204" pitchFamily="34" charset="0"/>
                          <a:ea typeface="Calibri" panose="020F0502020204030204" pitchFamily="34" charset="0"/>
                          <a:cs typeface="Times New Roman" panose="02020603050405020304" pitchFamily="18" charset="0"/>
                        </a:rPr>
                        <a:t>Cause/reason</a:t>
                      </a:r>
                      <a:endParaRPr lang="it-IT" sz="2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60000"/>
                        <a:lumOff val="40000"/>
                      </a:schemeClr>
                    </a:solidFill>
                  </a:tcPr>
                </a:tc>
                <a:tc>
                  <a:txBody>
                    <a:bodyPr/>
                    <a:lstStyle/>
                    <a:p>
                      <a:pPr algn="ctr">
                        <a:lnSpc>
                          <a:spcPct val="107000"/>
                        </a:lnSpc>
                        <a:spcAft>
                          <a:spcPts val="0"/>
                        </a:spcAft>
                      </a:pPr>
                      <a:r>
                        <a:rPr lang="en-GB" sz="2600" dirty="0">
                          <a:effectLst/>
                          <a:latin typeface="Calibri" panose="020F0502020204030204" pitchFamily="34" charset="0"/>
                          <a:ea typeface="Calibri" panose="020F0502020204030204" pitchFamily="34" charset="0"/>
                          <a:cs typeface="Times New Roman" panose="02020603050405020304" pitchFamily="18" charset="0"/>
                        </a:rPr>
                        <a:t> </a:t>
                      </a:r>
                      <a:endParaRPr lang="it-IT" sz="2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60000"/>
                        <a:lumOff val="40000"/>
                      </a:schemeClr>
                    </a:solidFill>
                  </a:tcPr>
                </a:tc>
                <a:tc>
                  <a:txBody>
                    <a:bodyPr/>
                    <a:lstStyle/>
                    <a:p>
                      <a:pPr algn="ctr">
                        <a:lnSpc>
                          <a:spcPct val="107000"/>
                        </a:lnSpc>
                        <a:spcAft>
                          <a:spcPts val="0"/>
                        </a:spcAft>
                      </a:pPr>
                      <a:r>
                        <a:rPr lang="en-GB" sz="2600" dirty="0">
                          <a:effectLst/>
                          <a:latin typeface="Calibri" panose="020F0502020204030204" pitchFamily="34" charset="0"/>
                          <a:ea typeface="Calibri" panose="020F0502020204030204" pitchFamily="34" charset="0"/>
                          <a:cs typeface="Times New Roman" panose="02020603050405020304" pitchFamily="18" charset="0"/>
                        </a:rPr>
                        <a:t>x</a:t>
                      </a:r>
                      <a:endParaRPr lang="it-IT" sz="2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60000"/>
                        <a:lumOff val="40000"/>
                      </a:schemeClr>
                    </a:solidFill>
                  </a:tcPr>
                </a:tc>
                <a:extLst>
                  <a:ext uri="{0D108BD9-81ED-4DB2-BD59-A6C34878D82A}">
                    <a16:rowId xmlns:a16="http://schemas.microsoft.com/office/drawing/2014/main" val="4277901614"/>
                  </a:ext>
                </a:extLst>
              </a:tr>
              <a:tr h="432027">
                <a:tc>
                  <a:txBody>
                    <a:bodyPr/>
                    <a:lstStyle/>
                    <a:p>
                      <a:pPr algn="ctr">
                        <a:lnSpc>
                          <a:spcPct val="107000"/>
                        </a:lnSpc>
                        <a:spcAft>
                          <a:spcPts val="0"/>
                        </a:spcAft>
                      </a:pPr>
                      <a:r>
                        <a:rPr lang="en-GB" sz="2600" b="1" dirty="0">
                          <a:effectLst/>
                          <a:latin typeface="Calibri" panose="020F0502020204030204" pitchFamily="34" charset="0"/>
                          <a:ea typeface="Calibri" panose="020F0502020204030204" pitchFamily="34" charset="0"/>
                          <a:cs typeface="Times New Roman" panose="02020603050405020304" pitchFamily="18" charset="0"/>
                        </a:rPr>
                        <a:t> </a:t>
                      </a:r>
                      <a:endParaRPr lang="it-IT" sz="2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60000"/>
                        <a:lumOff val="40000"/>
                      </a:schemeClr>
                    </a:solidFill>
                  </a:tcPr>
                </a:tc>
                <a:tc>
                  <a:txBody>
                    <a:bodyPr/>
                    <a:lstStyle/>
                    <a:p>
                      <a:pPr algn="ctr">
                        <a:lnSpc>
                          <a:spcPct val="107000"/>
                        </a:lnSpc>
                        <a:spcAft>
                          <a:spcPts val="0"/>
                        </a:spcAft>
                      </a:pPr>
                      <a:r>
                        <a:rPr lang="en-GB" sz="2600" dirty="0">
                          <a:effectLst/>
                          <a:latin typeface="Calibri" panose="020F0502020204030204" pitchFamily="34" charset="0"/>
                          <a:ea typeface="Calibri" panose="020F0502020204030204" pitchFamily="34" charset="0"/>
                          <a:cs typeface="Times New Roman" panose="02020603050405020304" pitchFamily="18" charset="0"/>
                        </a:rPr>
                        <a:t>Condition</a:t>
                      </a:r>
                      <a:endParaRPr lang="it-IT" sz="2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60000"/>
                        <a:lumOff val="40000"/>
                      </a:schemeClr>
                    </a:solidFill>
                  </a:tcPr>
                </a:tc>
                <a:tc>
                  <a:txBody>
                    <a:bodyPr/>
                    <a:lstStyle/>
                    <a:p>
                      <a:pPr algn="ctr">
                        <a:lnSpc>
                          <a:spcPct val="107000"/>
                        </a:lnSpc>
                        <a:spcAft>
                          <a:spcPts val="0"/>
                        </a:spcAft>
                      </a:pPr>
                      <a:r>
                        <a:rPr lang="en-GB" sz="2600">
                          <a:effectLst/>
                          <a:latin typeface="Calibri" panose="020F0502020204030204" pitchFamily="34" charset="0"/>
                          <a:ea typeface="Calibri" panose="020F0502020204030204" pitchFamily="34" charset="0"/>
                          <a:cs typeface="Times New Roman" panose="02020603050405020304" pitchFamily="18" charset="0"/>
                        </a:rPr>
                        <a:t> </a:t>
                      </a:r>
                      <a:endParaRPr lang="it-IT" sz="2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60000"/>
                        <a:lumOff val="40000"/>
                      </a:schemeClr>
                    </a:solidFill>
                  </a:tcPr>
                </a:tc>
                <a:tc>
                  <a:txBody>
                    <a:bodyPr/>
                    <a:lstStyle/>
                    <a:p>
                      <a:pPr algn="ctr">
                        <a:lnSpc>
                          <a:spcPct val="107000"/>
                        </a:lnSpc>
                        <a:spcAft>
                          <a:spcPts val="0"/>
                        </a:spcAft>
                      </a:pPr>
                      <a:r>
                        <a:rPr lang="en-GB" sz="2600">
                          <a:effectLst/>
                          <a:latin typeface="Calibri" panose="020F0502020204030204" pitchFamily="34" charset="0"/>
                          <a:ea typeface="Calibri" panose="020F0502020204030204" pitchFamily="34" charset="0"/>
                          <a:cs typeface="Times New Roman" panose="02020603050405020304" pitchFamily="18" charset="0"/>
                        </a:rPr>
                        <a:t>x</a:t>
                      </a:r>
                      <a:endParaRPr lang="it-IT" sz="2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60000"/>
                        <a:lumOff val="40000"/>
                      </a:schemeClr>
                    </a:solidFill>
                  </a:tcPr>
                </a:tc>
                <a:extLst>
                  <a:ext uri="{0D108BD9-81ED-4DB2-BD59-A6C34878D82A}">
                    <a16:rowId xmlns:a16="http://schemas.microsoft.com/office/drawing/2014/main" val="2102320533"/>
                  </a:ext>
                </a:extLst>
              </a:tr>
              <a:tr h="432027">
                <a:tc>
                  <a:txBody>
                    <a:bodyPr/>
                    <a:lstStyle/>
                    <a:p>
                      <a:pPr algn="ctr">
                        <a:lnSpc>
                          <a:spcPct val="107000"/>
                        </a:lnSpc>
                        <a:spcAft>
                          <a:spcPts val="0"/>
                        </a:spcAft>
                      </a:pPr>
                      <a:r>
                        <a:rPr lang="en-GB" sz="2600" b="1" dirty="0">
                          <a:effectLst/>
                          <a:latin typeface="Calibri" panose="020F0502020204030204" pitchFamily="34" charset="0"/>
                          <a:ea typeface="Calibri" panose="020F0502020204030204" pitchFamily="34" charset="0"/>
                          <a:cs typeface="Times New Roman" panose="02020603050405020304" pitchFamily="18" charset="0"/>
                        </a:rPr>
                        <a:t> </a:t>
                      </a:r>
                      <a:endParaRPr lang="it-IT" sz="2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60000"/>
                        <a:lumOff val="40000"/>
                      </a:schemeClr>
                    </a:solidFill>
                  </a:tcPr>
                </a:tc>
                <a:tc>
                  <a:txBody>
                    <a:bodyPr/>
                    <a:lstStyle/>
                    <a:p>
                      <a:pPr algn="ctr">
                        <a:lnSpc>
                          <a:spcPct val="107000"/>
                        </a:lnSpc>
                        <a:spcAft>
                          <a:spcPts val="0"/>
                        </a:spcAft>
                      </a:pPr>
                      <a:r>
                        <a:rPr lang="en-GB" sz="2600" dirty="0">
                          <a:effectLst/>
                          <a:latin typeface="Calibri" panose="020F0502020204030204" pitchFamily="34" charset="0"/>
                          <a:ea typeface="Calibri" panose="020F0502020204030204" pitchFamily="34" charset="0"/>
                          <a:cs typeface="Times New Roman" panose="02020603050405020304" pitchFamily="18" charset="0"/>
                        </a:rPr>
                        <a:t>Concession</a:t>
                      </a:r>
                      <a:endParaRPr lang="it-IT" sz="2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60000"/>
                        <a:lumOff val="40000"/>
                      </a:schemeClr>
                    </a:solidFill>
                  </a:tcPr>
                </a:tc>
                <a:tc>
                  <a:txBody>
                    <a:bodyPr/>
                    <a:lstStyle/>
                    <a:p>
                      <a:pPr algn="ctr">
                        <a:lnSpc>
                          <a:spcPct val="107000"/>
                        </a:lnSpc>
                        <a:spcAft>
                          <a:spcPts val="0"/>
                        </a:spcAft>
                      </a:pPr>
                      <a:r>
                        <a:rPr lang="en-GB" sz="2600">
                          <a:effectLst/>
                          <a:latin typeface="Calibri" panose="020F0502020204030204" pitchFamily="34" charset="0"/>
                          <a:ea typeface="Calibri" panose="020F0502020204030204" pitchFamily="34" charset="0"/>
                          <a:cs typeface="Times New Roman" panose="02020603050405020304" pitchFamily="18" charset="0"/>
                        </a:rPr>
                        <a:t> </a:t>
                      </a:r>
                      <a:endParaRPr lang="it-IT" sz="2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60000"/>
                        <a:lumOff val="40000"/>
                      </a:schemeClr>
                    </a:solidFill>
                  </a:tcPr>
                </a:tc>
                <a:tc>
                  <a:txBody>
                    <a:bodyPr/>
                    <a:lstStyle/>
                    <a:p>
                      <a:pPr algn="ctr">
                        <a:lnSpc>
                          <a:spcPct val="107000"/>
                        </a:lnSpc>
                        <a:spcAft>
                          <a:spcPts val="0"/>
                        </a:spcAft>
                      </a:pPr>
                      <a:r>
                        <a:rPr lang="en-GB" sz="2600">
                          <a:effectLst/>
                          <a:latin typeface="Calibri" panose="020F0502020204030204" pitchFamily="34" charset="0"/>
                          <a:ea typeface="Calibri" panose="020F0502020204030204" pitchFamily="34" charset="0"/>
                          <a:cs typeface="Times New Roman" panose="02020603050405020304" pitchFamily="18" charset="0"/>
                        </a:rPr>
                        <a:t>x</a:t>
                      </a:r>
                      <a:endParaRPr lang="it-IT" sz="2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60000"/>
                        <a:lumOff val="40000"/>
                      </a:schemeClr>
                    </a:solidFill>
                  </a:tcPr>
                </a:tc>
                <a:extLst>
                  <a:ext uri="{0D108BD9-81ED-4DB2-BD59-A6C34878D82A}">
                    <a16:rowId xmlns:a16="http://schemas.microsoft.com/office/drawing/2014/main" val="564974463"/>
                  </a:ext>
                </a:extLst>
              </a:tr>
              <a:tr h="432027">
                <a:tc>
                  <a:txBody>
                    <a:bodyPr/>
                    <a:lstStyle/>
                    <a:p>
                      <a:pPr algn="ctr">
                        <a:lnSpc>
                          <a:spcPct val="107000"/>
                        </a:lnSpc>
                        <a:spcAft>
                          <a:spcPts val="0"/>
                        </a:spcAft>
                      </a:pPr>
                      <a:r>
                        <a:rPr lang="en-GB" sz="2600" b="1" dirty="0">
                          <a:effectLst/>
                          <a:latin typeface="Calibri" panose="020F0502020204030204" pitchFamily="34" charset="0"/>
                          <a:ea typeface="Calibri" panose="020F0502020204030204" pitchFamily="34" charset="0"/>
                          <a:cs typeface="Times New Roman" panose="02020603050405020304" pitchFamily="18" charset="0"/>
                        </a:rPr>
                        <a:t> </a:t>
                      </a:r>
                      <a:endParaRPr lang="it-IT" sz="2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60000"/>
                        <a:lumOff val="40000"/>
                      </a:schemeClr>
                    </a:solidFill>
                  </a:tcPr>
                </a:tc>
                <a:tc>
                  <a:txBody>
                    <a:bodyPr/>
                    <a:lstStyle/>
                    <a:p>
                      <a:pPr algn="ctr">
                        <a:lnSpc>
                          <a:spcPct val="107000"/>
                        </a:lnSpc>
                        <a:spcAft>
                          <a:spcPts val="0"/>
                        </a:spcAft>
                      </a:pPr>
                      <a:r>
                        <a:rPr lang="en-GB" sz="2600" dirty="0">
                          <a:effectLst/>
                          <a:latin typeface="Calibri" panose="020F0502020204030204" pitchFamily="34" charset="0"/>
                          <a:ea typeface="Calibri" panose="020F0502020204030204" pitchFamily="34" charset="0"/>
                          <a:cs typeface="Times New Roman" panose="02020603050405020304" pitchFamily="18" charset="0"/>
                        </a:rPr>
                        <a:t>Purpose</a:t>
                      </a:r>
                      <a:endParaRPr lang="it-IT" sz="2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60000"/>
                        <a:lumOff val="40000"/>
                      </a:schemeClr>
                    </a:solidFill>
                  </a:tcPr>
                </a:tc>
                <a:tc>
                  <a:txBody>
                    <a:bodyPr/>
                    <a:lstStyle/>
                    <a:p>
                      <a:pPr algn="ctr">
                        <a:lnSpc>
                          <a:spcPct val="107000"/>
                        </a:lnSpc>
                        <a:spcAft>
                          <a:spcPts val="0"/>
                        </a:spcAft>
                      </a:pPr>
                      <a:r>
                        <a:rPr lang="en-GB" sz="2600">
                          <a:effectLst/>
                          <a:latin typeface="Calibri" panose="020F0502020204030204" pitchFamily="34" charset="0"/>
                          <a:ea typeface="Calibri" panose="020F0502020204030204" pitchFamily="34" charset="0"/>
                          <a:cs typeface="Times New Roman" panose="02020603050405020304" pitchFamily="18" charset="0"/>
                        </a:rPr>
                        <a:t> </a:t>
                      </a:r>
                      <a:endParaRPr lang="it-IT" sz="2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60000"/>
                        <a:lumOff val="40000"/>
                      </a:schemeClr>
                    </a:solidFill>
                  </a:tcPr>
                </a:tc>
                <a:tc>
                  <a:txBody>
                    <a:bodyPr/>
                    <a:lstStyle/>
                    <a:p>
                      <a:pPr algn="ctr">
                        <a:lnSpc>
                          <a:spcPct val="107000"/>
                        </a:lnSpc>
                        <a:spcAft>
                          <a:spcPts val="0"/>
                        </a:spcAft>
                      </a:pPr>
                      <a:r>
                        <a:rPr lang="en-GB" sz="2600">
                          <a:effectLst/>
                          <a:latin typeface="Calibri" panose="020F0502020204030204" pitchFamily="34" charset="0"/>
                          <a:ea typeface="Calibri" panose="020F0502020204030204" pitchFamily="34" charset="0"/>
                          <a:cs typeface="Times New Roman" panose="02020603050405020304" pitchFamily="18" charset="0"/>
                        </a:rPr>
                        <a:t>x</a:t>
                      </a:r>
                      <a:endParaRPr lang="it-IT" sz="2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60000"/>
                        <a:lumOff val="40000"/>
                      </a:schemeClr>
                    </a:solidFill>
                  </a:tcPr>
                </a:tc>
                <a:extLst>
                  <a:ext uri="{0D108BD9-81ED-4DB2-BD59-A6C34878D82A}">
                    <a16:rowId xmlns:a16="http://schemas.microsoft.com/office/drawing/2014/main" val="1274946564"/>
                  </a:ext>
                </a:extLst>
              </a:tr>
              <a:tr h="432027">
                <a:tc>
                  <a:txBody>
                    <a:bodyPr/>
                    <a:lstStyle/>
                    <a:p>
                      <a:pPr algn="ctr">
                        <a:lnSpc>
                          <a:spcPct val="107000"/>
                        </a:lnSpc>
                        <a:spcAft>
                          <a:spcPts val="0"/>
                        </a:spcAft>
                      </a:pPr>
                      <a:r>
                        <a:rPr lang="en-GB" sz="2600" b="1" dirty="0">
                          <a:effectLst/>
                          <a:latin typeface="Calibri" panose="020F0502020204030204" pitchFamily="34" charset="0"/>
                          <a:ea typeface="Calibri" panose="020F0502020204030204" pitchFamily="34" charset="0"/>
                          <a:cs typeface="Times New Roman" panose="02020603050405020304" pitchFamily="18" charset="0"/>
                        </a:rPr>
                        <a:t> </a:t>
                      </a:r>
                      <a:endParaRPr lang="it-IT" sz="2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60000"/>
                        <a:lumOff val="40000"/>
                      </a:schemeClr>
                    </a:solidFill>
                  </a:tcPr>
                </a:tc>
                <a:tc>
                  <a:txBody>
                    <a:bodyPr/>
                    <a:lstStyle/>
                    <a:p>
                      <a:pPr algn="ctr">
                        <a:lnSpc>
                          <a:spcPct val="107000"/>
                        </a:lnSpc>
                        <a:spcAft>
                          <a:spcPts val="0"/>
                        </a:spcAft>
                      </a:pPr>
                      <a:r>
                        <a:rPr lang="en-GB" sz="2600" dirty="0">
                          <a:effectLst/>
                          <a:latin typeface="Calibri" panose="020F0502020204030204" pitchFamily="34" charset="0"/>
                          <a:ea typeface="Calibri" panose="020F0502020204030204" pitchFamily="34" charset="0"/>
                          <a:cs typeface="Times New Roman" panose="02020603050405020304" pitchFamily="18" charset="0"/>
                        </a:rPr>
                        <a:t>Contrast</a:t>
                      </a:r>
                      <a:endParaRPr lang="it-IT" sz="2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60000"/>
                        <a:lumOff val="40000"/>
                      </a:schemeClr>
                    </a:solidFill>
                  </a:tcPr>
                </a:tc>
                <a:tc>
                  <a:txBody>
                    <a:bodyPr/>
                    <a:lstStyle/>
                    <a:p>
                      <a:pPr algn="ctr">
                        <a:lnSpc>
                          <a:spcPct val="107000"/>
                        </a:lnSpc>
                        <a:spcAft>
                          <a:spcPts val="0"/>
                        </a:spcAft>
                      </a:pPr>
                      <a:r>
                        <a:rPr lang="en-GB" sz="2600">
                          <a:effectLst/>
                          <a:latin typeface="Calibri" panose="020F0502020204030204" pitchFamily="34" charset="0"/>
                          <a:ea typeface="Calibri" panose="020F0502020204030204" pitchFamily="34" charset="0"/>
                          <a:cs typeface="Times New Roman" panose="02020603050405020304" pitchFamily="18" charset="0"/>
                        </a:rPr>
                        <a:t> </a:t>
                      </a:r>
                      <a:endParaRPr lang="it-IT" sz="2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60000"/>
                        <a:lumOff val="40000"/>
                      </a:schemeClr>
                    </a:solidFill>
                  </a:tcPr>
                </a:tc>
                <a:tc>
                  <a:txBody>
                    <a:bodyPr/>
                    <a:lstStyle/>
                    <a:p>
                      <a:pPr algn="ctr">
                        <a:lnSpc>
                          <a:spcPct val="107000"/>
                        </a:lnSpc>
                        <a:spcAft>
                          <a:spcPts val="0"/>
                        </a:spcAft>
                      </a:pPr>
                      <a:r>
                        <a:rPr lang="en-GB" sz="2600" dirty="0">
                          <a:effectLst/>
                          <a:latin typeface="Calibri" panose="020F0502020204030204" pitchFamily="34" charset="0"/>
                          <a:ea typeface="Calibri" panose="020F0502020204030204" pitchFamily="34" charset="0"/>
                          <a:cs typeface="Times New Roman" panose="02020603050405020304" pitchFamily="18" charset="0"/>
                        </a:rPr>
                        <a:t>x</a:t>
                      </a:r>
                      <a:endParaRPr lang="it-IT" sz="2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60000"/>
                        <a:lumOff val="40000"/>
                      </a:schemeClr>
                    </a:solidFill>
                  </a:tcPr>
                </a:tc>
                <a:extLst>
                  <a:ext uri="{0D108BD9-81ED-4DB2-BD59-A6C34878D82A}">
                    <a16:rowId xmlns:a16="http://schemas.microsoft.com/office/drawing/2014/main" val="1633494687"/>
                  </a:ext>
                </a:extLst>
              </a:tr>
              <a:tr h="432027">
                <a:tc>
                  <a:txBody>
                    <a:bodyPr/>
                    <a:lstStyle/>
                    <a:p>
                      <a:pPr algn="ctr">
                        <a:lnSpc>
                          <a:spcPct val="107000"/>
                        </a:lnSpc>
                        <a:spcAft>
                          <a:spcPts val="0"/>
                        </a:spcAft>
                      </a:pPr>
                      <a:r>
                        <a:rPr lang="en-GB" sz="2600" b="1" dirty="0">
                          <a:effectLst/>
                          <a:latin typeface="Calibri" panose="020F0502020204030204" pitchFamily="34" charset="0"/>
                          <a:ea typeface="Calibri" panose="020F0502020204030204" pitchFamily="34" charset="0"/>
                          <a:cs typeface="Times New Roman" panose="02020603050405020304" pitchFamily="18" charset="0"/>
                        </a:rPr>
                        <a:t> </a:t>
                      </a:r>
                      <a:endParaRPr lang="it-IT" sz="2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60000"/>
                        <a:lumOff val="40000"/>
                      </a:schemeClr>
                    </a:solidFill>
                  </a:tcPr>
                </a:tc>
                <a:tc>
                  <a:txBody>
                    <a:bodyPr/>
                    <a:lstStyle/>
                    <a:p>
                      <a:pPr algn="ctr">
                        <a:lnSpc>
                          <a:spcPct val="107000"/>
                        </a:lnSpc>
                        <a:spcAft>
                          <a:spcPts val="0"/>
                        </a:spcAft>
                      </a:pPr>
                      <a:r>
                        <a:rPr lang="en-GB" sz="2600" dirty="0">
                          <a:effectLst/>
                          <a:latin typeface="Calibri" panose="020F0502020204030204" pitchFamily="34" charset="0"/>
                          <a:ea typeface="Calibri" panose="020F0502020204030204" pitchFamily="34" charset="0"/>
                          <a:cs typeface="Times New Roman" panose="02020603050405020304" pitchFamily="18" charset="0"/>
                        </a:rPr>
                        <a:t>Result/consequence</a:t>
                      </a:r>
                      <a:endParaRPr lang="it-IT" sz="2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60000"/>
                        <a:lumOff val="40000"/>
                      </a:schemeClr>
                    </a:solidFill>
                  </a:tcPr>
                </a:tc>
                <a:tc>
                  <a:txBody>
                    <a:bodyPr/>
                    <a:lstStyle/>
                    <a:p>
                      <a:pPr algn="ctr">
                        <a:lnSpc>
                          <a:spcPct val="107000"/>
                        </a:lnSpc>
                        <a:spcAft>
                          <a:spcPts val="0"/>
                        </a:spcAft>
                      </a:pPr>
                      <a:r>
                        <a:rPr lang="en-GB" sz="2600" dirty="0">
                          <a:effectLst/>
                          <a:latin typeface="Calibri" panose="020F0502020204030204" pitchFamily="34" charset="0"/>
                          <a:ea typeface="Calibri" panose="020F0502020204030204" pitchFamily="34" charset="0"/>
                          <a:cs typeface="Times New Roman" panose="02020603050405020304" pitchFamily="18" charset="0"/>
                        </a:rPr>
                        <a:t> </a:t>
                      </a:r>
                      <a:endParaRPr lang="it-IT" sz="2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60000"/>
                        <a:lumOff val="40000"/>
                      </a:schemeClr>
                    </a:solidFill>
                  </a:tcPr>
                </a:tc>
                <a:tc>
                  <a:txBody>
                    <a:bodyPr/>
                    <a:lstStyle/>
                    <a:p>
                      <a:pPr algn="ctr">
                        <a:lnSpc>
                          <a:spcPct val="107000"/>
                        </a:lnSpc>
                        <a:spcAft>
                          <a:spcPts val="0"/>
                        </a:spcAft>
                      </a:pPr>
                      <a:r>
                        <a:rPr lang="en-GB" sz="2600" dirty="0">
                          <a:effectLst/>
                          <a:latin typeface="Calibri" panose="020F0502020204030204" pitchFamily="34" charset="0"/>
                          <a:ea typeface="Calibri" panose="020F0502020204030204" pitchFamily="34" charset="0"/>
                          <a:cs typeface="Times New Roman" panose="02020603050405020304" pitchFamily="18" charset="0"/>
                        </a:rPr>
                        <a:t>x</a:t>
                      </a:r>
                      <a:endParaRPr lang="it-IT" sz="2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60000"/>
                        <a:lumOff val="40000"/>
                      </a:schemeClr>
                    </a:solidFill>
                  </a:tcPr>
                </a:tc>
                <a:extLst>
                  <a:ext uri="{0D108BD9-81ED-4DB2-BD59-A6C34878D82A}">
                    <a16:rowId xmlns:a16="http://schemas.microsoft.com/office/drawing/2014/main" val="269170632"/>
                  </a:ext>
                </a:extLst>
              </a:tr>
              <a:tr h="432027">
                <a:tc>
                  <a:txBody>
                    <a:bodyPr/>
                    <a:lstStyle/>
                    <a:p>
                      <a:pPr algn="ctr">
                        <a:lnSpc>
                          <a:spcPct val="107000"/>
                        </a:lnSpc>
                        <a:spcAft>
                          <a:spcPts val="0"/>
                        </a:spcAft>
                      </a:pPr>
                      <a:r>
                        <a:rPr lang="en-GB" sz="2600" b="1" dirty="0">
                          <a:effectLst/>
                          <a:latin typeface="Calibri" panose="020F0502020204030204" pitchFamily="34" charset="0"/>
                          <a:ea typeface="Calibri" panose="020F0502020204030204" pitchFamily="34" charset="0"/>
                          <a:cs typeface="Times New Roman" panose="02020603050405020304" pitchFamily="18" charset="0"/>
                        </a:rPr>
                        <a:t>Specifying</a:t>
                      </a:r>
                      <a:endParaRPr lang="it-IT" sz="2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2600" dirty="0">
                          <a:effectLst/>
                          <a:latin typeface="Calibri" panose="020F0502020204030204" pitchFamily="34" charset="0"/>
                          <a:ea typeface="Calibri" panose="020F0502020204030204" pitchFamily="34" charset="0"/>
                          <a:cs typeface="Times New Roman" panose="02020603050405020304" pitchFamily="18" charset="0"/>
                        </a:rPr>
                        <a:t>Specification</a:t>
                      </a:r>
                      <a:endParaRPr lang="it-IT" sz="2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2600" dirty="0">
                          <a:effectLst/>
                          <a:latin typeface="Calibri" panose="020F0502020204030204" pitchFamily="34" charset="0"/>
                          <a:ea typeface="Calibri" panose="020F0502020204030204" pitchFamily="34" charset="0"/>
                          <a:cs typeface="Times New Roman" panose="02020603050405020304" pitchFamily="18" charset="0"/>
                        </a:rPr>
                        <a:t>x</a:t>
                      </a:r>
                      <a:endParaRPr lang="it-IT" sz="2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2600" dirty="0">
                          <a:effectLst/>
                          <a:latin typeface="Calibri" panose="020F0502020204030204" pitchFamily="34" charset="0"/>
                          <a:ea typeface="Calibri" panose="020F0502020204030204" pitchFamily="34" charset="0"/>
                          <a:cs typeface="Times New Roman" panose="02020603050405020304" pitchFamily="18" charset="0"/>
                        </a:rPr>
                        <a:t> </a:t>
                      </a:r>
                      <a:endParaRPr lang="it-IT" sz="2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425938540"/>
                  </a:ext>
                </a:extLst>
              </a:tr>
            </a:tbl>
          </a:graphicData>
        </a:graphic>
      </p:graphicFrame>
    </p:spTree>
    <p:extLst>
      <p:ext uri="{BB962C8B-B14F-4D97-AF65-F5344CB8AC3E}">
        <p14:creationId xmlns:p14="http://schemas.microsoft.com/office/powerpoint/2010/main" val="8536321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1280" y="101600"/>
            <a:ext cx="12009120" cy="1097280"/>
          </a:xfrm>
        </p:spPr>
        <p:txBody>
          <a:bodyPr wrap="square">
            <a:noAutofit/>
          </a:bodyPr>
          <a:lstStyle/>
          <a:p>
            <a:pPr algn="ctr"/>
            <a:r>
              <a:rPr lang="en-GB" sz="3800" dirty="0"/>
              <a:t>Discourse relations in our corpus</a:t>
            </a:r>
            <a:endParaRPr lang="it-IT" sz="3800" dirty="0">
              <a:solidFill>
                <a:srgbClr val="FF0000"/>
              </a:solidFill>
            </a:endParaRPr>
          </a:p>
        </p:txBody>
      </p:sp>
      <p:sp>
        <p:nvSpPr>
          <p:cNvPr id="3" name="Segnaposto contenuto 2"/>
          <p:cNvSpPr>
            <a:spLocks noGrp="1"/>
          </p:cNvSpPr>
          <p:nvPr>
            <p:ph idx="1"/>
          </p:nvPr>
        </p:nvSpPr>
        <p:spPr>
          <a:xfrm>
            <a:off x="284480" y="1513840"/>
            <a:ext cx="11551920" cy="5334000"/>
          </a:xfrm>
        </p:spPr>
        <p:txBody>
          <a:bodyPr>
            <a:normAutofit/>
          </a:bodyPr>
          <a:lstStyle/>
          <a:p>
            <a:r>
              <a:rPr lang="en-GB" sz="2700" dirty="0"/>
              <a:t>Two preliminary remarks:</a:t>
            </a:r>
          </a:p>
          <a:p>
            <a:pPr marL="0" indent="0">
              <a:buNone/>
            </a:pPr>
            <a:endParaRPr lang="en-GB" sz="2700" dirty="0"/>
          </a:p>
          <a:p>
            <a:pPr lvl="1"/>
            <a:r>
              <a:rPr lang="en-GB" sz="2700" dirty="0"/>
              <a:t>Analysis of each occurrence within its discourse context; in several cases it was very difficult to pin down the exact discourse relation of the AG/NPP</a:t>
            </a:r>
          </a:p>
          <a:p>
            <a:pPr marL="0" indent="0">
              <a:buNone/>
            </a:pPr>
            <a:endParaRPr lang="en-GB" sz="2700" dirty="0"/>
          </a:p>
          <a:p>
            <a:pPr lvl="1"/>
            <a:r>
              <a:rPr lang="en-GB" sz="2700" dirty="0"/>
              <a:t>Whenever an AG/NPP construction was semantically ambiguous, </a:t>
            </a:r>
            <a:r>
              <a:rPr lang="en-GB" sz="2700" i="1" dirty="0"/>
              <a:t>i.e. </a:t>
            </a:r>
            <a:r>
              <a:rPr lang="en-GB" sz="2700" dirty="0"/>
              <a:t>allowing both a purely temporal interpretation and a semantically “richer” one (causal, conditional, concessive etc.), we generally opted for the latter</a:t>
            </a:r>
          </a:p>
          <a:p>
            <a:endParaRPr lang="it-IT" sz="3400" dirty="0"/>
          </a:p>
        </p:txBody>
      </p:sp>
    </p:spTree>
    <p:extLst>
      <p:ext uri="{BB962C8B-B14F-4D97-AF65-F5344CB8AC3E}">
        <p14:creationId xmlns:p14="http://schemas.microsoft.com/office/powerpoint/2010/main" val="33861540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1280" y="101600"/>
            <a:ext cx="12009120" cy="894080"/>
          </a:xfrm>
        </p:spPr>
        <p:txBody>
          <a:bodyPr wrap="square">
            <a:noAutofit/>
          </a:bodyPr>
          <a:lstStyle/>
          <a:p>
            <a:pPr algn="ctr"/>
            <a:r>
              <a:rPr lang="en-GB" sz="3800" dirty="0"/>
              <a:t>Discourse relations between the </a:t>
            </a:r>
            <a:r>
              <a:rPr lang="en-GB" sz="3800" dirty="0">
                <a:solidFill>
                  <a:srgbClr val="FF0000"/>
                </a:solidFill>
              </a:rPr>
              <a:t>AG</a:t>
            </a:r>
            <a:r>
              <a:rPr lang="en-GB" sz="3800" dirty="0"/>
              <a:t> and its MC</a:t>
            </a:r>
            <a:endParaRPr lang="it-IT" sz="3800" dirty="0">
              <a:solidFill>
                <a:srgbClr val="FF0000"/>
              </a:solidFill>
            </a:endParaRPr>
          </a:p>
        </p:txBody>
      </p:sp>
      <p:graphicFrame>
        <p:nvGraphicFramePr>
          <p:cNvPr id="8" name="Segnaposto contenuto 7"/>
          <p:cNvGraphicFramePr>
            <a:graphicFrameLocks noGrp="1"/>
          </p:cNvGraphicFramePr>
          <p:nvPr>
            <p:ph idx="1"/>
            <p:extLst>
              <p:ext uri="{D42A27DB-BD31-4B8C-83A1-F6EECF244321}">
                <p14:modId xmlns:p14="http://schemas.microsoft.com/office/powerpoint/2010/main" val="3263369678"/>
              </p:ext>
            </p:extLst>
          </p:nvPr>
        </p:nvGraphicFramePr>
        <p:xfrm>
          <a:off x="538480" y="995680"/>
          <a:ext cx="11409679" cy="551688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98624401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1280" y="101600"/>
            <a:ext cx="12009120" cy="619760"/>
          </a:xfrm>
        </p:spPr>
        <p:txBody>
          <a:bodyPr wrap="square">
            <a:noAutofit/>
          </a:bodyPr>
          <a:lstStyle/>
          <a:p>
            <a:pPr algn="ctr"/>
            <a:r>
              <a:rPr lang="en-GB" sz="3800" dirty="0"/>
              <a:t>Discourse relations between the AG and its MC</a:t>
            </a:r>
            <a:endParaRPr lang="it-IT" sz="3800" dirty="0">
              <a:solidFill>
                <a:srgbClr val="FF0000"/>
              </a:solidFill>
            </a:endParaRPr>
          </a:p>
        </p:txBody>
      </p:sp>
      <p:sp>
        <p:nvSpPr>
          <p:cNvPr id="3" name="Segnaposto contenuto 2"/>
          <p:cNvSpPr>
            <a:spLocks noGrp="1"/>
          </p:cNvSpPr>
          <p:nvPr>
            <p:ph idx="1"/>
          </p:nvPr>
        </p:nvSpPr>
        <p:spPr>
          <a:xfrm>
            <a:off x="81280" y="1067995"/>
            <a:ext cx="12110720" cy="5790005"/>
          </a:xfrm>
        </p:spPr>
        <p:txBody>
          <a:bodyPr>
            <a:normAutofit/>
          </a:bodyPr>
          <a:lstStyle/>
          <a:p>
            <a:r>
              <a:rPr lang="en-GB" sz="2700" dirty="0"/>
              <a:t>Strong dominance of cause/reason (4) and manner/instrument (5)</a:t>
            </a:r>
          </a:p>
          <a:p>
            <a:endParaRPr lang="en-GB" sz="2700" dirty="0"/>
          </a:p>
          <a:p>
            <a:pPr marL="0" indent="0">
              <a:buNone/>
            </a:pPr>
            <a:r>
              <a:rPr lang="it-IT" sz="2700" dirty="0"/>
              <a:t>	(4) Veg. </a:t>
            </a:r>
            <a:r>
              <a:rPr lang="it-IT" sz="2700" i="1" dirty="0"/>
              <a:t>mulom</a:t>
            </a:r>
            <a:r>
              <a:rPr lang="it-IT" sz="2700" dirty="0"/>
              <a:t>. 2, 13, 2 </a:t>
            </a:r>
            <a:r>
              <a:rPr lang="it-IT" sz="2700" i="1" dirty="0"/>
              <a:t>ne indignatio uulneris in neruos cerebrumque 	  	    	      </a:t>
            </a:r>
            <a:r>
              <a:rPr lang="it-IT" sz="2700" b="1" i="1" dirty="0"/>
              <a:t>penetrando</a:t>
            </a:r>
            <a:r>
              <a:rPr lang="it-IT" sz="2700" i="1" dirty="0"/>
              <a:t> periculum generet</a:t>
            </a:r>
            <a:r>
              <a:rPr lang="it-IT" sz="2700" dirty="0"/>
              <a:t>                                                                        	    	      </a:t>
            </a:r>
            <a:r>
              <a:rPr lang="it-IT" sz="2100" dirty="0"/>
              <a:t>(‘lest the angriness of the wound, </a:t>
            </a:r>
            <a:r>
              <a:rPr lang="it-IT" sz="2100" u="sng" dirty="0"/>
              <a:t>by penetrating into the nerves and brain</a:t>
            </a:r>
            <a:r>
              <a:rPr lang="it-IT" sz="2100" dirty="0"/>
              <a:t>, should create 	  	        danger’)</a:t>
            </a:r>
          </a:p>
          <a:p>
            <a:pPr marL="0" indent="0">
              <a:buNone/>
            </a:pPr>
            <a:r>
              <a:rPr lang="en-GB" sz="2700" dirty="0"/>
              <a:t>	(5) Varro </a:t>
            </a:r>
            <a:r>
              <a:rPr lang="en-GB" sz="2700" i="1" dirty="0"/>
              <a:t>rust</a:t>
            </a:r>
            <a:r>
              <a:rPr lang="en-GB" sz="2700" dirty="0"/>
              <a:t>. 1, 1, 2 </a:t>
            </a:r>
            <a:r>
              <a:rPr lang="en-GB" sz="2700" i="1" dirty="0" err="1"/>
              <a:t>quoniam</a:t>
            </a:r>
            <a:r>
              <a:rPr lang="en-GB" sz="2700" i="1" dirty="0"/>
              <a:t> </a:t>
            </a:r>
            <a:r>
              <a:rPr lang="en-GB" sz="2700" i="1" dirty="0" err="1"/>
              <a:t>emisti</a:t>
            </a:r>
            <a:r>
              <a:rPr lang="en-GB" sz="2700" i="1" dirty="0"/>
              <a:t> </a:t>
            </a:r>
            <a:r>
              <a:rPr lang="en-GB" sz="2700" i="1" dirty="0" err="1"/>
              <a:t>fundum</a:t>
            </a:r>
            <a:r>
              <a:rPr lang="en-GB" sz="2700" i="1" dirty="0"/>
              <a:t>, </a:t>
            </a:r>
            <a:r>
              <a:rPr lang="en-GB" sz="2700" i="1" dirty="0" err="1"/>
              <a:t>quem</a:t>
            </a:r>
            <a:r>
              <a:rPr lang="en-GB" sz="2700" i="1" dirty="0"/>
              <a:t> bene </a:t>
            </a:r>
            <a:r>
              <a:rPr lang="en-GB" sz="2700" b="1" i="1" dirty="0" err="1"/>
              <a:t>colendo</a:t>
            </a:r>
            <a:r>
              <a:rPr lang="en-GB" sz="2700" i="1" dirty="0"/>
              <a:t> </a:t>
            </a:r>
            <a:r>
              <a:rPr lang="en-GB" sz="2700" i="1" dirty="0" err="1"/>
              <a:t>fructuosum</a:t>
            </a:r>
            <a:r>
              <a:rPr lang="en-GB" sz="2700" i="1" dirty="0"/>
              <a:t> 	  	      cum </a:t>
            </a:r>
            <a:r>
              <a:rPr lang="en-GB" sz="2700" i="1" dirty="0" err="1"/>
              <a:t>facere</a:t>
            </a:r>
            <a:r>
              <a:rPr lang="en-GB" sz="2700" i="1" dirty="0"/>
              <a:t> </a:t>
            </a:r>
            <a:r>
              <a:rPr lang="en-GB" sz="2700" i="1" dirty="0" err="1"/>
              <a:t>uelis</a:t>
            </a:r>
            <a:r>
              <a:rPr lang="en-GB" sz="2700" dirty="0"/>
              <a:t>                                                                                                 	  	      </a:t>
            </a:r>
            <a:r>
              <a:rPr lang="en-GB" sz="2200" dirty="0"/>
              <a:t>(‘since you have bought an estate and wish to make it profitable </a:t>
            </a:r>
            <a:r>
              <a:rPr lang="en-GB" sz="2200" u="sng" dirty="0"/>
              <a:t>by good cultivation</a:t>
            </a:r>
            <a:r>
              <a:rPr lang="en-GB" sz="2200" dirty="0"/>
              <a:t>’)</a:t>
            </a:r>
            <a:r>
              <a:rPr lang="en-GB" sz="2400" dirty="0"/>
              <a:t> </a:t>
            </a:r>
          </a:p>
          <a:p>
            <a:pPr marL="0" indent="0">
              <a:buNone/>
            </a:pPr>
            <a:endParaRPr lang="en-GB" sz="2400" dirty="0"/>
          </a:p>
          <a:p>
            <a:r>
              <a:rPr lang="en-GB" sz="2700" dirty="0"/>
              <a:t>Our distinction of cause/reason and manner/instrument is generally based on the variable of intentionality </a:t>
            </a:r>
          </a:p>
          <a:p>
            <a:pPr marL="0" indent="0">
              <a:buNone/>
            </a:pPr>
            <a:endParaRPr lang="en-GB" sz="2200" dirty="0"/>
          </a:p>
        </p:txBody>
      </p:sp>
    </p:spTree>
    <p:extLst>
      <p:ext uri="{BB962C8B-B14F-4D97-AF65-F5344CB8AC3E}">
        <p14:creationId xmlns:p14="http://schemas.microsoft.com/office/powerpoint/2010/main" val="28511575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1280" y="101600"/>
            <a:ext cx="12009120" cy="619760"/>
          </a:xfrm>
        </p:spPr>
        <p:txBody>
          <a:bodyPr wrap="square">
            <a:noAutofit/>
          </a:bodyPr>
          <a:lstStyle/>
          <a:p>
            <a:pPr algn="ctr"/>
            <a:r>
              <a:rPr lang="en-GB" sz="3800" dirty="0"/>
              <a:t>Discourse relations between the AG and its MC</a:t>
            </a:r>
            <a:endParaRPr lang="it-IT" sz="3800" dirty="0">
              <a:solidFill>
                <a:srgbClr val="FF0000"/>
              </a:solidFill>
            </a:endParaRPr>
          </a:p>
        </p:txBody>
      </p:sp>
      <p:sp>
        <p:nvSpPr>
          <p:cNvPr id="3" name="Segnaposto contenuto 2"/>
          <p:cNvSpPr>
            <a:spLocks noGrp="1"/>
          </p:cNvSpPr>
          <p:nvPr>
            <p:ph idx="1"/>
          </p:nvPr>
        </p:nvSpPr>
        <p:spPr>
          <a:xfrm>
            <a:off x="81280" y="863600"/>
            <a:ext cx="12110720" cy="5984240"/>
          </a:xfrm>
        </p:spPr>
        <p:txBody>
          <a:bodyPr>
            <a:normAutofit lnSpcReduction="10000"/>
          </a:bodyPr>
          <a:lstStyle/>
          <a:p>
            <a:pPr lvl="0"/>
            <a:r>
              <a:rPr lang="en-GB" sz="2700" dirty="0"/>
              <a:t>No relevant differences emerge on the diachronic axis, although in earlier sources manner/instrumental appears to be more frequent, while cause/reason is slightly preferred in later texts</a:t>
            </a:r>
          </a:p>
          <a:p>
            <a:pPr lvl="0">
              <a:lnSpc>
                <a:spcPts val="2200"/>
              </a:lnSpc>
            </a:pPr>
            <a:endParaRPr lang="it-IT" sz="2700" dirty="0"/>
          </a:p>
          <a:p>
            <a:r>
              <a:rPr lang="en-GB" sz="2700" dirty="0"/>
              <a:t>Temporal instances of the AG: only 10 times (5% of the totals), and only in late sources </a:t>
            </a:r>
          </a:p>
          <a:p>
            <a:pPr>
              <a:lnSpc>
                <a:spcPts val="2200"/>
              </a:lnSpc>
            </a:pPr>
            <a:endParaRPr lang="en-GB" sz="2700" dirty="0"/>
          </a:p>
          <a:p>
            <a:r>
              <a:rPr lang="en-GB" sz="2700" dirty="0"/>
              <a:t>Interestingly, 9 times out of 10 there are no syntactic constraints for the choice of the AG, because its subject is co-referent with the main one and the NPP could have thus been used</a:t>
            </a:r>
          </a:p>
          <a:p>
            <a:pPr>
              <a:lnSpc>
                <a:spcPts val="2200"/>
              </a:lnSpc>
            </a:pPr>
            <a:endParaRPr lang="en-GB" sz="2700" dirty="0"/>
          </a:p>
          <a:p>
            <a:pPr marL="0" lvl="0" indent="0">
              <a:buNone/>
            </a:pPr>
            <a:r>
              <a:rPr lang="en-US" sz="2700" dirty="0"/>
              <a:t>	(6) </a:t>
            </a:r>
            <a:r>
              <a:rPr lang="en-US" sz="2700" dirty="0" err="1"/>
              <a:t>Anthim</a:t>
            </a:r>
            <a:r>
              <a:rPr lang="en-US" sz="2700" dirty="0"/>
              <a:t>. </a:t>
            </a:r>
            <a:r>
              <a:rPr lang="en-US" sz="2700" i="1" dirty="0" err="1"/>
              <a:t>praef</a:t>
            </a:r>
            <a:r>
              <a:rPr lang="en-US" sz="2700" dirty="0"/>
              <a:t>. p. 3,1 </a:t>
            </a:r>
            <a:r>
              <a:rPr lang="en-US" sz="2700" i="1" dirty="0" err="1"/>
              <a:t>si</a:t>
            </a:r>
            <a:r>
              <a:rPr lang="en-US" sz="2700" i="1" dirty="0"/>
              <a:t> quis </a:t>
            </a:r>
            <a:r>
              <a:rPr lang="en-US" sz="2700" b="1" i="1" dirty="0" err="1"/>
              <a:t>cabalicando</a:t>
            </a:r>
            <a:r>
              <a:rPr lang="en-US" sz="2700" i="1" dirty="0"/>
              <a:t> et in </a:t>
            </a:r>
            <a:r>
              <a:rPr lang="en-US" sz="2700" i="1" dirty="0" err="1"/>
              <a:t>labore</a:t>
            </a:r>
            <a:r>
              <a:rPr lang="en-US" sz="2700" i="1" dirty="0"/>
              <a:t> </a:t>
            </a:r>
            <a:r>
              <a:rPr lang="en-US" sz="2700" b="1" i="1" dirty="0" err="1"/>
              <a:t>festinando</a:t>
            </a:r>
            <a:r>
              <a:rPr lang="en-US" sz="2700" i="1" dirty="0"/>
              <a:t> </a:t>
            </a:r>
            <a:r>
              <a:rPr lang="en-US" sz="2700" i="1" dirty="0" err="1"/>
              <a:t>amplius</a:t>
            </a:r>
            <a:r>
              <a:rPr lang="en-US" sz="2700" i="1" dirty="0"/>
              <a:t> 	  	        </a:t>
            </a:r>
            <a:r>
              <a:rPr lang="en-US" sz="2700" i="1" dirty="0" err="1"/>
              <a:t>potum</a:t>
            </a:r>
            <a:r>
              <a:rPr lang="en-US" sz="2700" i="1" dirty="0"/>
              <a:t> </a:t>
            </a:r>
            <a:r>
              <a:rPr lang="en-US" sz="2700" i="1" dirty="0" err="1"/>
              <a:t>praesumpserit</a:t>
            </a:r>
            <a:r>
              <a:rPr lang="en-US" sz="2700" dirty="0"/>
              <a:t>                                                                                                                                          	</a:t>
            </a:r>
            <a:r>
              <a:rPr lang="en-US" sz="2100" dirty="0"/>
              <a:t>          (</a:t>
            </a:r>
            <a:r>
              <a:rPr lang="en-GB" sz="2100" dirty="0"/>
              <a:t>‘if someone drinks too much </a:t>
            </a:r>
            <a:r>
              <a:rPr lang="en-GB" sz="2100" u="sng" dirty="0"/>
              <a:t>before riding his horse or hurrying about his business</a:t>
            </a:r>
            <a:r>
              <a:rPr lang="en-GB" sz="2100" dirty="0"/>
              <a:t>, then he will 	          suffer pain when jolted on his horse’)</a:t>
            </a:r>
            <a:endParaRPr lang="it-IT" sz="2100" dirty="0"/>
          </a:p>
          <a:p>
            <a:endParaRPr lang="it-IT" sz="3500" dirty="0"/>
          </a:p>
        </p:txBody>
      </p:sp>
    </p:spTree>
    <p:extLst>
      <p:ext uri="{BB962C8B-B14F-4D97-AF65-F5344CB8AC3E}">
        <p14:creationId xmlns:p14="http://schemas.microsoft.com/office/powerpoint/2010/main" val="22005903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 calcmode="lin" valueType="num">
                                      <p:cBhvr additive="base">
                                        <p:cTn id="2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1280" y="101600"/>
            <a:ext cx="12009120" cy="619760"/>
          </a:xfrm>
        </p:spPr>
        <p:txBody>
          <a:bodyPr wrap="square">
            <a:noAutofit/>
          </a:bodyPr>
          <a:lstStyle/>
          <a:p>
            <a:pPr algn="ctr"/>
            <a:r>
              <a:rPr lang="en-GB" sz="3800" dirty="0"/>
              <a:t>Discourse relations between the AG and its MC</a:t>
            </a:r>
            <a:endParaRPr lang="it-IT" sz="3800" dirty="0">
              <a:solidFill>
                <a:srgbClr val="FF0000"/>
              </a:solidFill>
            </a:endParaRPr>
          </a:p>
        </p:txBody>
      </p:sp>
      <p:sp>
        <p:nvSpPr>
          <p:cNvPr id="3" name="Segnaposto contenuto 2"/>
          <p:cNvSpPr>
            <a:spLocks noGrp="1"/>
          </p:cNvSpPr>
          <p:nvPr>
            <p:ph idx="1"/>
          </p:nvPr>
        </p:nvSpPr>
        <p:spPr>
          <a:xfrm>
            <a:off x="81280" y="752438"/>
            <a:ext cx="12110720" cy="6311750"/>
          </a:xfrm>
        </p:spPr>
        <p:txBody>
          <a:bodyPr>
            <a:normAutofit/>
          </a:bodyPr>
          <a:lstStyle/>
          <a:p>
            <a:r>
              <a:rPr lang="en-GB" sz="2500" dirty="0"/>
              <a:t>Specification is very rare: 6 instances, 5 of which in </a:t>
            </a:r>
            <a:r>
              <a:rPr lang="en-GB" sz="2500" dirty="0" err="1"/>
              <a:t>Columella</a:t>
            </a:r>
            <a:r>
              <a:rPr lang="en-GB" sz="2500" dirty="0"/>
              <a:t> </a:t>
            </a:r>
          </a:p>
          <a:p>
            <a:pPr>
              <a:lnSpc>
                <a:spcPts val="1400"/>
              </a:lnSpc>
            </a:pPr>
            <a:endParaRPr lang="en-GB" sz="2500" dirty="0"/>
          </a:p>
          <a:p>
            <a:r>
              <a:rPr lang="en-GB" sz="2500" dirty="0"/>
              <a:t>Here, the converb is mostly a verb of saying governing an object in the (in)direct speech and specifying the words of its MC, which is itself a semantically richer verb of saying (or a synonym)</a:t>
            </a:r>
          </a:p>
          <a:p>
            <a:pPr>
              <a:lnSpc>
                <a:spcPts val="1800"/>
              </a:lnSpc>
            </a:pPr>
            <a:endParaRPr lang="en-GB" sz="2500" dirty="0"/>
          </a:p>
          <a:p>
            <a:pPr marL="0" lvl="0" indent="0">
              <a:buNone/>
            </a:pPr>
            <a:r>
              <a:rPr lang="fr-FR" sz="2500" dirty="0"/>
              <a:t>	(7) Colum. 3, 10, 18</a:t>
            </a:r>
            <a:r>
              <a:rPr lang="fr-FR" sz="2500" i="1" dirty="0"/>
              <a:t> </a:t>
            </a:r>
            <a:r>
              <a:rPr lang="fr-FR" sz="2500" i="1" dirty="0" err="1"/>
              <a:t>idque</a:t>
            </a:r>
            <a:r>
              <a:rPr lang="fr-FR" sz="2500" i="1" dirty="0"/>
              <a:t> </a:t>
            </a:r>
            <a:r>
              <a:rPr lang="fr-FR" sz="2500" i="1" dirty="0" err="1"/>
              <a:t>nobis</a:t>
            </a:r>
            <a:r>
              <a:rPr lang="fr-FR" sz="2500" i="1" dirty="0"/>
              <a:t> poeta </a:t>
            </a:r>
            <a:r>
              <a:rPr lang="fr-FR" sz="2500" i="1" dirty="0" err="1"/>
              <a:t>uelut</a:t>
            </a:r>
            <a:r>
              <a:rPr lang="fr-FR" sz="2500" i="1" dirty="0"/>
              <a:t> </a:t>
            </a:r>
            <a:r>
              <a:rPr lang="fr-FR" sz="2500" i="1" dirty="0" err="1"/>
              <a:t>surdis</a:t>
            </a:r>
            <a:r>
              <a:rPr lang="fr-FR" sz="2500" i="1" dirty="0"/>
              <a:t> </a:t>
            </a:r>
            <a:r>
              <a:rPr lang="fr-FR" sz="2500" i="1" dirty="0" err="1"/>
              <a:t>ueritatis</a:t>
            </a:r>
            <a:r>
              <a:rPr lang="fr-FR" sz="2500" i="1" dirty="0"/>
              <a:t> </a:t>
            </a:r>
            <a:r>
              <a:rPr lang="fr-FR" sz="2500" i="1" dirty="0" err="1"/>
              <a:t>inculcet</a:t>
            </a:r>
            <a:r>
              <a:rPr lang="fr-FR" sz="2500" i="1" dirty="0"/>
              <a:t> </a:t>
            </a:r>
            <a:r>
              <a:rPr lang="fr-FR" sz="2500" b="1" i="1" dirty="0" err="1"/>
              <a:t>dicendo</a:t>
            </a:r>
            <a:r>
              <a:rPr lang="fr-FR" sz="2500" i="1" dirty="0"/>
              <a:t> 	  	        	        "..."                                   </a:t>
            </a:r>
            <a:r>
              <a:rPr lang="fr-FR" sz="2600" i="1" dirty="0"/>
              <a:t>                                                                                                       	</a:t>
            </a:r>
            <a:r>
              <a:rPr lang="fr-FR" sz="2700" i="1" dirty="0"/>
              <a:t>        </a:t>
            </a:r>
            <a:r>
              <a:rPr lang="fr-FR" sz="2100" dirty="0"/>
              <a:t>(</a:t>
            </a:r>
            <a:r>
              <a:rPr lang="en-US" sz="2100" dirty="0"/>
              <a:t>‘and this the poet would impress upon us, as if we were deaf to the truth, </a:t>
            </a:r>
            <a:r>
              <a:rPr lang="en-US" sz="2100" u="sng" dirty="0"/>
              <a:t>in saying</a:t>
            </a:r>
            <a:r>
              <a:rPr lang="en-US" sz="2100" dirty="0"/>
              <a:t>’)</a:t>
            </a:r>
          </a:p>
          <a:p>
            <a:pPr marL="0" lvl="0" indent="0">
              <a:lnSpc>
                <a:spcPts val="1600"/>
              </a:lnSpc>
              <a:buNone/>
            </a:pPr>
            <a:endParaRPr lang="en-US" sz="2700" dirty="0"/>
          </a:p>
          <a:p>
            <a:pPr lvl="0"/>
            <a:r>
              <a:rPr lang="en-US" sz="2500" dirty="0"/>
              <a:t>Space is found only twice</a:t>
            </a:r>
          </a:p>
          <a:p>
            <a:pPr lvl="0">
              <a:lnSpc>
                <a:spcPts val="1800"/>
              </a:lnSpc>
            </a:pPr>
            <a:endParaRPr lang="en-US" sz="2500" dirty="0"/>
          </a:p>
          <a:p>
            <a:pPr marL="0" lvl="0" indent="0">
              <a:buNone/>
            </a:pPr>
            <a:r>
              <a:rPr lang="en-US" sz="2500" dirty="0"/>
              <a:t>	(8) </a:t>
            </a:r>
            <a:r>
              <a:rPr lang="en-US" sz="2500" dirty="0" err="1"/>
              <a:t>Cels</a:t>
            </a:r>
            <a:r>
              <a:rPr lang="en-US" sz="2500" dirty="0"/>
              <a:t>. 8, 1, 6 </a:t>
            </a:r>
            <a:r>
              <a:rPr lang="fr-FR" sz="2500" i="1" dirty="0"/>
              <a:t>in </a:t>
            </a:r>
            <a:r>
              <a:rPr lang="fr-FR" sz="2500" i="1" dirty="0" err="1"/>
              <a:t>aure</a:t>
            </a:r>
            <a:r>
              <a:rPr lang="fr-FR" sz="2500" i="1" dirty="0"/>
              <a:t> </a:t>
            </a:r>
            <a:r>
              <a:rPr lang="fr-FR" sz="2500" i="1" dirty="0" err="1"/>
              <a:t>quoque</a:t>
            </a:r>
            <a:r>
              <a:rPr lang="fr-FR" sz="2500" i="1" dirty="0"/>
              <a:t> primo rectum et simplex </a:t>
            </a:r>
            <a:r>
              <a:rPr lang="fr-FR" sz="2500" i="1" dirty="0" err="1"/>
              <a:t>iter</a:t>
            </a:r>
            <a:r>
              <a:rPr lang="fr-FR" sz="2500" i="1" dirty="0"/>
              <a:t>, </a:t>
            </a:r>
            <a:r>
              <a:rPr lang="fr-FR" sz="2500" b="1" i="1" dirty="0" err="1"/>
              <a:t>procedendo</a:t>
            </a:r>
            <a:r>
              <a:rPr lang="fr-FR" sz="2500" i="1" dirty="0"/>
              <a:t> 	   	        	        </a:t>
            </a:r>
            <a:r>
              <a:rPr lang="fr-FR" sz="2500" i="1" dirty="0" err="1"/>
              <a:t>flexuosum</a:t>
            </a:r>
            <a:r>
              <a:rPr lang="fr-FR" sz="2500" i="1" dirty="0"/>
              <a:t>                                                                                                                 </a:t>
            </a:r>
            <a:r>
              <a:rPr lang="fr-FR" sz="2700" i="1" dirty="0"/>
              <a:t>	  	        	       </a:t>
            </a:r>
            <a:r>
              <a:rPr lang="fr-FR" sz="2100" dirty="0"/>
              <a:t>(</a:t>
            </a:r>
            <a:r>
              <a:rPr lang="en-US" sz="2100" dirty="0"/>
              <a:t>‘In the ear the passage is also at first straight and single, but </a:t>
            </a:r>
            <a:r>
              <a:rPr lang="en-US" sz="2100" u="sng" dirty="0"/>
              <a:t>as it goes further </a:t>
            </a:r>
            <a:r>
              <a:rPr lang="en-US" sz="2100" dirty="0"/>
              <a:t>becomes        	   	         tortuous’)</a:t>
            </a:r>
            <a:endParaRPr lang="it-IT" sz="3500" dirty="0"/>
          </a:p>
        </p:txBody>
      </p:sp>
    </p:spTree>
    <p:extLst>
      <p:ext uri="{BB962C8B-B14F-4D97-AF65-F5344CB8AC3E}">
        <p14:creationId xmlns:p14="http://schemas.microsoft.com/office/powerpoint/2010/main" val="33489518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 calcmode="lin" valueType="num">
                                      <p:cBhvr additive="base">
                                        <p:cTn id="2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anim calcmode="lin" valueType="num">
                                      <p:cBhvr additive="base">
                                        <p:cTn id="3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Segnaposto contenuto 5"/>
          <p:cNvGraphicFramePr>
            <a:graphicFrameLocks noGrp="1"/>
          </p:cNvGraphicFramePr>
          <p:nvPr>
            <p:ph idx="1"/>
            <p:extLst>
              <p:ext uri="{D42A27DB-BD31-4B8C-83A1-F6EECF244321}">
                <p14:modId xmlns:p14="http://schemas.microsoft.com/office/powerpoint/2010/main" val="556503615"/>
              </p:ext>
            </p:extLst>
          </p:nvPr>
        </p:nvGraphicFramePr>
        <p:xfrm>
          <a:off x="286068" y="0"/>
          <a:ext cx="11609704" cy="5459096"/>
        </p:xfrm>
        <a:graphic>
          <a:graphicData uri="http://schemas.openxmlformats.org/drawingml/2006/chart">
            <c:chart xmlns:c="http://schemas.openxmlformats.org/drawingml/2006/chart" xmlns:r="http://schemas.openxmlformats.org/officeDocument/2006/relationships" r:id="rId2"/>
          </a:graphicData>
        </a:graphic>
      </p:graphicFrame>
      <p:sp>
        <p:nvSpPr>
          <p:cNvPr id="7" name="CasellaDiTesto 6"/>
          <p:cNvSpPr txBox="1"/>
          <p:nvPr/>
        </p:nvSpPr>
        <p:spPr>
          <a:xfrm>
            <a:off x="193040" y="5646569"/>
            <a:ext cx="11998960" cy="1076960"/>
          </a:xfrm>
          <a:prstGeom prst="rect">
            <a:avLst/>
          </a:prstGeom>
          <a:noFill/>
        </p:spPr>
        <p:txBody>
          <a:bodyPr wrap="square" rtlCol="0">
            <a:normAutofit fontScale="92500" lnSpcReduction="20000"/>
          </a:bodyPr>
          <a:lstStyle/>
          <a:p>
            <a:pPr lvl="0"/>
            <a:r>
              <a:rPr lang="it-IT" sz="2600" dirty="0"/>
              <a:t>	(9) Chiron 855</a:t>
            </a:r>
            <a:r>
              <a:rPr lang="it-IT" sz="2600" i="1" dirty="0"/>
              <a:t>  quod </a:t>
            </a:r>
            <a:r>
              <a:rPr lang="it-IT" sz="2600" dirty="0"/>
              <a:t>(medicamentum) </a:t>
            </a:r>
            <a:r>
              <a:rPr lang="it-IT" sz="2600" i="1" dirty="0"/>
              <a:t>in ea manu admittito et </a:t>
            </a:r>
            <a:r>
              <a:rPr lang="it-IT" sz="2600" b="1" i="1" dirty="0"/>
              <a:t>mouendo</a:t>
            </a:r>
            <a:r>
              <a:rPr lang="it-IT" sz="2600" i="1" dirty="0"/>
              <a:t> uti mihi    	                          	        uoles </a:t>
            </a:r>
            <a:r>
              <a:rPr lang="it-IT" sz="2600" dirty="0"/>
              <a:t>eqs.</a:t>
            </a:r>
            <a:r>
              <a:rPr lang="it-IT" sz="2600" i="1" dirty="0"/>
              <a:t> </a:t>
            </a:r>
          </a:p>
          <a:p>
            <a:pPr lvl="0"/>
            <a:r>
              <a:rPr lang="it-IT" sz="2600" i="1" dirty="0"/>
              <a:t>	        </a:t>
            </a:r>
            <a:r>
              <a:rPr lang="it-IT" sz="2300" dirty="0"/>
              <a:t>(</a:t>
            </a:r>
            <a:r>
              <a:rPr lang="en-GB" sz="2300" dirty="0"/>
              <a:t>‘which you have to take in your hand and </a:t>
            </a:r>
            <a:r>
              <a:rPr lang="en-GB" sz="2300" u="sng" dirty="0"/>
              <a:t>to shake </a:t>
            </a:r>
            <a:r>
              <a:rPr lang="en-GB" sz="2300" dirty="0"/>
              <a:t>before you use it for me’)</a:t>
            </a:r>
            <a:endParaRPr lang="it-IT" sz="2300" dirty="0"/>
          </a:p>
        </p:txBody>
      </p:sp>
    </p:spTree>
    <p:extLst>
      <p:ext uri="{BB962C8B-B14F-4D97-AF65-F5344CB8AC3E}">
        <p14:creationId xmlns:p14="http://schemas.microsoft.com/office/powerpoint/2010/main" val="25914649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21919" y="80645"/>
            <a:ext cx="11978639" cy="711835"/>
          </a:xfrm>
        </p:spPr>
        <p:txBody>
          <a:bodyPr>
            <a:normAutofit/>
          </a:bodyPr>
          <a:lstStyle/>
          <a:p>
            <a:pPr algn="ctr"/>
            <a:r>
              <a:rPr lang="en-GB" sz="4400" dirty="0"/>
              <a:t>Discourse relations between the </a:t>
            </a:r>
            <a:r>
              <a:rPr lang="en-GB" sz="4400" dirty="0">
                <a:solidFill>
                  <a:srgbClr val="FF0000"/>
                </a:solidFill>
              </a:rPr>
              <a:t>NPP</a:t>
            </a:r>
            <a:r>
              <a:rPr lang="en-GB" sz="4400" dirty="0"/>
              <a:t> and its MC</a:t>
            </a:r>
            <a:endParaRPr lang="it-IT" sz="4400" dirty="0"/>
          </a:p>
        </p:txBody>
      </p:sp>
      <p:graphicFrame>
        <p:nvGraphicFramePr>
          <p:cNvPr id="6" name="Segnaposto contenuto 5"/>
          <p:cNvGraphicFramePr>
            <a:graphicFrameLocks noGrp="1"/>
          </p:cNvGraphicFramePr>
          <p:nvPr>
            <p:ph idx="1"/>
            <p:extLst>
              <p:ext uri="{D42A27DB-BD31-4B8C-83A1-F6EECF244321}">
                <p14:modId xmlns:p14="http://schemas.microsoft.com/office/powerpoint/2010/main" val="2838801759"/>
              </p:ext>
            </p:extLst>
          </p:nvPr>
        </p:nvGraphicFramePr>
        <p:xfrm>
          <a:off x="233680" y="965200"/>
          <a:ext cx="11866879" cy="569976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1278130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751840" y="1"/>
            <a:ext cx="10515600" cy="731520"/>
          </a:xfrm>
        </p:spPr>
        <p:txBody>
          <a:bodyPr>
            <a:normAutofit/>
          </a:bodyPr>
          <a:lstStyle/>
          <a:p>
            <a:pPr algn="ctr"/>
            <a:r>
              <a:rPr lang="it-IT" cap="none" dirty="0"/>
              <a:t>Introduction</a:t>
            </a:r>
          </a:p>
        </p:txBody>
      </p:sp>
      <p:sp>
        <p:nvSpPr>
          <p:cNvPr id="3" name="Segnaposto contenuto 2"/>
          <p:cNvSpPr>
            <a:spLocks noGrp="1"/>
          </p:cNvSpPr>
          <p:nvPr>
            <p:ph idx="1"/>
          </p:nvPr>
        </p:nvSpPr>
        <p:spPr>
          <a:xfrm>
            <a:off x="155687" y="968188"/>
            <a:ext cx="11707906" cy="5576047"/>
          </a:xfrm>
        </p:spPr>
        <p:txBody>
          <a:bodyPr>
            <a:noAutofit/>
          </a:bodyPr>
          <a:lstStyle/>
          <a:p>
            <a:r>
              <a:rPr lang="en-GB" sz="2700" dirty="0"/>
              <a:t>Republican and Classical Latin: the ablative of the gerund (AG) has an instrumental (or causal) force  </a:t>
            </a:r>
          </a:p>
          <a:p>
            <a:pPr marL="0" indent="0">
              <a:buNone/>
            </a:pPr>
            <a:endParaRPr lang="en-GB" sz="2700" dirty="0"/>
          </a:p>
          <a:p>
            <a:pPr marL="0" lvl="0" indent="0">
              <a:buNone/>
            </a:pPr>
            <a:r>
              <a:rPr lang="en-GB" sz="2700" dirty="0"/>
              <a:t>	(1) </a:t>
            </a:r>
            <a:r>
              <a:rPr lang="en-US" sz="2700" dirty="0"/>
              <a:t>Ter.  </a:t>
            </a:r>
            <a:r>
              <a:rPr lang="en-US" sz="2700" i="1" dirty="0" err="1"/>
              <a:t>Andr</a:t>
            </a:r>
            <a:r>
              <a:rPr lang="en-US" sz="2700" dirty="0"/>
              <a:t>. 17 </a:t>
            </a:r>
            <a:r>
              <a:rPr lang="en-US" sz="2700" i="1" dirty="0" err="1"/>
              <a:t>faciuntne</a:t>
            </a:r>
            <a:r>
              <a:rPr lang="en-US" sz="2700" i="1" dirty="0"/>
              <a:t> </a:t>
            </a:r>
            <a:r>
              <a:rPr lang="en-US" sz="2700" b="1" i="1" dirty="0" err="1"/>
              <a:t>intellegendo</a:t>
            </a:r>
            <a:r>
              <a:rPr lang="en-US" sz="2700" i="1" dirty="0"/>
              <a:t>, </a:t>
            </a:r>
            <a:r>
              <a:rPr lang="en-US" sz="2700" i="1" dirty="0" err="1"/>
              <a:t>ut</a:t>
            </a:r>
            <a:r>
              <a:rPr lang="en-US" sz="2700" i="1" dirty="0"/>
              <a:t> nil </a:t>
            </a:r>
            <a:r>
              <a:rPr lang="en-US" sz="2700" i="1" dirty="0" err="1"/>
              <a:t>intellegant</a:t>
            </a:r>
            <a:r>
              <a:rPr lang="en-US" sz="2700" i="1" dirty="0"/>
              <a:t>?</a:t>
            </a:r>
            <a:r>
              <a:rPr lang="en-US" sz="2700" dirty="0"/>
              <a:t>                        	  	      </a:t>
            </a:r>
            <a:r>
              <a:rPr lang="en-US" sz="2200" dirty="0"/>
              <a:t>(‘don’t they show, </a:t>
            </a:r>
            <a:r>
              <a:rPr lang="en-US" sz="2200" u="sng" dirty="0"/>
              <a:t>by their understanding</a:t>
            </a:r>
            <a:r>
              <a:rPr lang="en-US" sz="2200" dirty="0"/>
              <a:t>, that they understand nothing at all?’)</a:t>
            </a:r>
          </a:p>
          <a:p>
            <a:pPr marL="0" lvl="0" indent="0">
              <a:buNone/>
            </a:pPr>
            <a:endParaRPr lang="en-US" sz="2700" dirty="0"/>
          </a:p>
          <a:p>
            <a:pPr lvl="0"/>
            <a:r>
              <a:rPr lang="en-GB" sz="2700" dirty="0"/>
              <a:t>Occasionally: semantic weakening </a:t>
            </a:r>
          </a:p>
          <a:p>
            <a:pPr lvl="0"/>
            <a:endParaRPr lang="en-GB" sz="2700" dirty="0"/>
          </a:p>
          <a:p>
            <a:pPr marL="0" lvl="0" indent="0">
              <a:buNone/>
            </a:pPr>
            <a:r>
              <a:rPr lang="en-GB" sz="2700" dirty="0"/>
              <a:t>	(2) </a:t>
            </a:r>
            <a:r>
              <a:rPr lang="it-IT" sz="2700" dirty="0" err="1"/>
              <a:t>Liv</a:t>
            </a:r>
            <a:r>
              <a:rPr lang="it-IT" sz="2700" dirty="0"/>
              <a:t>. 2,59,9 </a:t>
            </a:r>
            <a:r>
              <a:rPr lang="it-IT" sz="2700" i="1" dirty="0"/>
              <a:t>consul, cum </a:t>
            </a:r>
            <a:r>
              <a:rPr lang="it-IT" sz="2700" b="1" i="1" dirty="0"/>
              <a:t>reuocando</a:t>
            </a:r>
            <a:r>
              <a:rPr lang="it-IT" sz="2700" i="1" dirty="0"/>
              <a:t> nequiquam suos persecutus esset, in 	     pacato agro castra posuit</a:t>
            </a:r>
            <a:r>
              <a:rPr lang="it-IT" sz="2700" dirty="0"/>
              <a:t>                                                                                	     </a:t>
            </a:r>
            <a:r>
              <a:rPr lang="it-IT" sz="2200" dirty="0"/>
              <a:t>(</a:t>
            </a:r>
            <a:r>
              <a:rPr lang="en-GB" sz="2200" dirty="0"/>
              <a:t>‘the consul, after he had vainly followed his men </a:t>
            </a:r>
            <a:r>
              <a:rPr lang="en-GB" sz="2200" u="sng" dirty="0"/>
              <a:t>while calling them back</a:t>
            </a:r>
            <a:r>
              <a:rPr lang="en-GB" sz="2200" dirty="0"/>
              <a:t>, fixed the camp 	      on a peaceful territory’)</a:t>
            </a:r>
          </a:p>
        </p:txBody>
      </p:sp>
    </p:spTree>
    <p:extLst>
      <p:ext uri="{BB962C8B-B14F-4D97-AF65-F5344CB8AC3E}">
        <p14:creationId xmlns:p14="http://schemas.microsoft.com/office/powerpoint/2010/main" val="6700335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 calcmode="lin" valueType="num">
                                      <p:cBhvr additive="base">
                                        <p:cTn id="1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4" end="4"/>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anim calcmode="lin" valueType="num">
                                      <p:cBhvr additive="base">
                                        <p:cTn id="2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1280" y="101600"/>
            <a:ext cx="12009120" cy="619760"/>
          </a:xfrm>
        </p:spPr>
        <p:txBody>
          <a:bodyPr wrap="square">
            <a:noAutofit/>
          </a:bodyPr>
          <a:lstStyle/>
          <a:p>
            <a:pPr algn="ctr"/>
            <a:r>
              <a:rPr lang="en-GB" sz="4000" dirty="0"/>
              <a:t>Discourse relations between the NPP and its MC</a:t>
            </a:r>
            <a:endParaRPr lang="it-IT" sz="3800" dirty="0">
              <a:solidFill>
                <a:srgbClr val="FF0000"/>
              </a:solidFill>
            </a:endParaRPr>
          </a:p>
        </p:txBody>
      </p:sp>
      <p:sp>
        <p:nvSpPr>
          <p:cNvPr id="3" name="Segnaposto contenuto 2"/>
          <p:cNvSpPr>
            <a:spLocks noGrp="1"/>
          </p:cNvSpPr>
          <p:nvPr>
            <p:ph idx="1"/>
          </p:nvPr>
        </p:nvSpPr>
        <p:spPr>
          <a:xfrm>
            <a:off x="81280" y="932328"/>
            <a:ext cx="12110720" cy="5915511"/>
          </a:xfrm>
        </p:spPr>
        <p:txBody>
          <a:bodyPr>
            <a:normAutofit/>
          </a:bodyPr>
          <a:lstStyle/>
          <a:p>
            <a:r>
              <a:rPr lang="en-GB" sz="2700" dirty="0"/>
              <a:t>Clear dominance of the temporal network</a:t>
            </a:r>
          </a:p>
          <a:p>
            <a:endParaRPr lang="en-GB" sz="2700" dirty="0"/>
          </a:p>
          <a:p>
            <a:pPr marL="0" indent="0">
              <a:buNone/>
            </a:pPr>
            <a:r>
              <a:rPr lang="en-GB" sz="2700" dirty="0"/>
              <a:t>	(10) </a:t>
            </a:r>
            <a:r>
              <a:rPr lang="en-US" sz="2700" dirty="0" err="1"/>
              <a:t>Cels</a:t>
            </a:r>
            <a:r>
              <a:rPr lang="en-US" sz="2700" dirty="0"/>
              <a:t>. 2, 6, 7 </a:t>
            </a:r>
            <a:r>
              <a:rPr lang="en-US" sz="2700" i="1" dirty="0" err="1"/>
              <a:t>neque</a:t>
            </a:r>
            <a:r>
              <a:rPr lang="en-US" sz="2700" i="1" dirty="0"/>
              <a:t> is </a:t>
            </a:r>
            <a:r>
              <a:rPr lang="en-US" sz="2700" i="1" dirty="0" err="1"/>
              <a:t>seruari</a:t>
            </a:r>
            <a:r>
              <a:rPr lang="en-US" sz="2700" i="1" dirty="0"/>
              <a:t> potest, qui sine </a:t>
            </a:r>
            <a:r>
              <a:rPr lang="en-US" sz="2700" i="1" dirty="0" err="1"/>
              <a:t>ullo</a:t>
            </a:r>
            <a:r>
              <a:rPr lang="en-US" sz="2700" i="1" dirty="0"/>
              <a:t> </a:t>
            </a:r>
            <a:r>
              <a:rPr lang="en-US" sz="2700" i="1" dirty="0" err="1"/>
              <a:t>tumore</a:t>
            </a:r>
            <a:r>
              <a:rPr lang="en-US" sz="2700" i="1" dirty="0"/>
              <a:t> </a:t>
            </a:r>
            <a:r>
              <a:rPr lang="en-US" sz="2700" b="1" i="1" dirty="0" err="1"/>
              <a:t>febricitans</a:t>
            </a:r>
            <a:r>
              <a:rPr lang="en-US" sz="2700" b="1" i="1" dirty="0"/>
              <a:t>  	   	        </a:t>
            </a:r>
            <a:r>
              <a:rPr lang="en-US" sz="2700" i="1" dirty="0" err="1"/>
              <a:t>subito</a:t>
            </a:r>
            <a:r>
              <a:rPr lang="en-US" sz="2700" i="1" dirty="0"/>
              <a:t> </a:t>
            </a:r>
            <a:r>
              <a:rPr lang="en-US" sz="2700" i="1" dirty="0" err="1"/>
              <a:t>strangulatur</a:t>
            </a:r>
            <a:r>
              <a:rPr lang="en-US" sz="2700" i="1" dirty="0"/>
              <a:t>                                                                                            </a:t>
            </a:r>
            <a:r>
              <a:rPr lang="en-US" i="1" dirty="0"/>
              <a:t>		        </a:t>
            </a:r>
            <a:r>
              <a:rPr lang="en-US" sz="2100" dirty="0"/>
              <a:t>(‘It is impossible for a patient to be saved, who, </a:t>
            </a:r>
            <a:r>
              <a:rPr lang="en-US" sz="2100" u="sng" dirty="0"/>
              <a:t>having fever without any swelling</a:t>
            </a:r>
            <a:r>
              <a:rPr lang="en-US" sz="2100" dirty="0"/>
              <a:t>, is suddenly 	 	           choked’)</a:t>
            </a:r>
          </a:p>
          <a:p>
            <a:pPr marL="0" indent="0">
              <a:buNone/>
            </a:pPr>
            <a:endParaRPr lang="en-GB" sz="2100" dirty="0"/>
          </a:p>
          <a:p>
            <a:r>
              <a:rPr lang="en-GB" sz="2700" dirty="0"/>
              <a:t>In one third of these instances, the NPP expresses anteriority (the great majority is restricted to late sources)</a:t>
            </a:r>
          </a:p>
          <a:p>
            <a:pPr marL="0" lvl="0" indent="0">
              <a:buNone/>
            </a:pPr>
            <a:endParaRPr lang="en-GB" dirty="0"/>
          </a:p>
          <a:p>
            <a:pPr marL="0" lvl="0" indent="0">
              <a:buNone/>
            </a:pPr>
            <a:r>
              <a:rPr lang="en-GB" dirty="0"/>
              <a:t>	(11) </a:t>
            </a:r>
            <a:r>
              <a:rPr lang="en-GB" dirty="0" err="1"/>
              <a:t>Pelagon</a:t>
            </a:r>
            <a:r>
              <a:rPr lang="en-GB" dirty="0"/>
              <a:t>. 132 </a:t>
            </a:r>
            <a:r>
              <a:rPr lang="en-GB" i="1" dirty="0"/>
              <a:t>Post </a:t>
            </a:r>
            <a:r>
              <a:rPr lang="en-GB" i="1" dirty="0" err="1"/>
              <a:t>clysterem</a:t>
            </a:r>
            <a:r>
              <a:rPr lang="en-GB" i="1" dirty="0"/>
              <a:t> </a:t>
            </a:r>
            <a:r>
              <a:rPr lang="en-GB" dirty="0"/>
              <a:t>(</a:t>
            </a:r>
            <a:r>
              <a:rPr lang="en-GB" dirty="0" err="1"/>
              <a:t>equus</a:t>
            </a:r>
            <a:r>
              <a:rPr lang="en-GB" dirty="0"/>
              <a:t>) </a:t>
            </a:r>
            <a:r>
              <a:rPr lang="en-GB" b="1" i="1" dirty="0" err="1"/>
              <a:t>ambulans</a:t>
            </a:r>
            <a:r>
              <a:rPr lang="en-GB" i="1" dirty="0"/>
              <a:t> </a:t>
            </a:r>
            <a:r>
              <a:rPr lang="en-GB" i="1" dirty="0" err="1"/>
              <a:t>satis</a:t>
            </a:r>
            <a:r>
              <a:rPr lang="en-GB" i="1" dirty="0"/>
              <a:t> </a:t>
            </a:r>
            <a:r>
              <a:rPr lang="en-GB" i="1" dirty="0" err="1"/>
              <a:t>quiescat</a:t>
            </a:r>
            <a:r>
              <a:rPr lang="en-GB" i="1" dirty="0"/>
              <a:t>; </a:t>
            </a:r>
            <a:r>
              <a:rPr lang="en-GB" i="1" dirty="0" err="1"/>
              <a:t>sed</a:t>
            </a:r>
            <a:r>
              <a:rPr lang="en-GB" i="1" dirty="0"/>
              <a:t> </a:t>
            </a:r>
            <a:r>
              <a:rPr lang="en-GB" i="1" dirty="0" err="1"/>
              <a:t>prius</a:t>
            </a:r>
            <a:r>
              <a:rPr lang="en-GB" i="1" dirty="0"/>
              <a:t> 	   	        </a:t>
            </a:r>
            <a:r>
              <a:rPr lang="en-GB" i="1" dirty="0" err="1"/>
              <a:t>uentrem</a:t>
            </a:r>
            <a:r>
              <a:rPr lang="en-GB" i="1" dirty="0"/>
              <a:t> </a:t>
            </a:r>
            <a:r>
              <a:rPr lang="en-GB" i="1" dirty="0" err="1"/>
              <a:t>calidaueris</a:t>
            </a:r>
            <a:r>
              <a:rPr lang="en-GB" i="1" dirty="0"/>
              <a:t>                                                                                    	   	        </a:t>
            </a:r>
            <a:r>
              <a:rPr lang="en-GB" sz="2100" dirty="0"/>
              <a:t>(‘after the injection, he </a:t>
            </a:r>
            <a:r>
              <a:rPr lang="en-GB" sz="2100" u="sng" dirty="0"/>
              <a:t>should walk </a:t>
            </a:r>
            <a:r>
              <a:rPr lang="en-GB" sz="2100" dirty="0"/>
              <a:t>and then rest sufficiently’)</a:t>
            </a:r>
          </a:p>
        </p:txBody>
      </p:sp>
    </p:spTree>
    <p:extLst>
      <p:ext uri="{BB962C8B-B14F-4D97-AF65-F5344CB8AC3E}">
        <p14:creationId xmlns:p14="http://schemas.microsoft.com/office/powerpoint/2010/main" val="5046946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 calcmode="lin" valueType="num">
                                      <p:cBhvr additive="base">
                                        <p:cTn id="2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1280" y="101600"/>
            <a:ext cx="12009120" cy="619760"/>
          </a:xfrm>
        </p:spPr>
        <p:txBody>
          <a:bodyPr wrap="square">
            <a:noAutofit/>
          </a:bodyPr>
          <a:lstStyle/>
          <a:p>
            <a:pPr algn="ctr"/>
            <a:r>
              <a:rPr lang="en-GB" sz="4000" dirty="0"/>
              <a:t>Discourse relations between the NPP and its MC</a:t>
            </a:r>
            <a:endParaRPr lang="it-IT" sz="3800" dirty="0">
              <a:solidFill>
                <a:srgbClr val="FF0000"/>
              </a:solidFill>
            </a:endParaRPr>
          </a:p>
        </p:txBody>
      </p:sp>
      <p:sp>
        <p:nvSpPr>
          <p:cNvPr id="3" name="Segnaposto contenuto 2"/>
          <p:cNvSpPr>
            <a:spLocks noGrp="1"/>
          </p:cNvSpPr>
          <p:nvPr>
            <p:ph idx="1"/>
          </p:nvPr>
        </p:nvSpPr>
        <p:spPr>
          <a:xfrm>
            <a:off x="81280" y="1308846"/>
            <a:ext cx="12110720" cy="5127813"/>
          </a:xfrm>
        </p:spPr>
        <p:txBody>
          <a:bodyPr>
            <a:normAutofit/>
          </a:bodyPr>
          <a:lstStyle/>
          <a:p>
            <a:r>
              <a:rPr lang="en-GB" sz="2700" dirty="0"/>
              <a:t>Together, cause/reason (12) and manner/instrument (13) amount to 45% of the NPPs (against 90% of the AGs) </a:t>
            </a:r>
          </a:p>
          <a:p>
            <a:pPr marL="457200" lvl="1" indent="0">
              <a:buNone/>
            </a:pPr>
            <a:endParaRPr lang="en-GB" sz="2700" dirty="0"/>
          </a:p>
          <a:p>
            <a:pPr marL="457200" lvl="1" indent="0">
              <a:buNone/>
            </a:pPr>
            <a:r>
              <a:rPr lang="en-GB" sz="2700" dirty="0"/>
              <a:t>	(12) </a:t>
            </a:r>
            <a:r>
              <a:rPr lang="en-GB" sz="2700" dirty="0" err="1"/>
              <a:t>Cels</a:t>
            </a:r>
            <a:r>
              <a:rPr lang="en-GB" sz="2700" dirty="0"/>
              <a:t>. 4, 21, 147</a:t>
            </a:r>
            <a:r>
              <a:rPr lang="en-GB" sz="2700" i="1" dirty="0"/>
              <a:t> </a:t>
            </a:r>
            <a:r>
              <a:rPr lang="en-GB" sz="2700" dirty="0"/>
              <a:t>(</a:t>
            </a:r>
            <a:r>
              <a:rPr lang="en-GB" sz="2700" dirty="0" err="1"/>
              <a:t>morbus</a:t>
            </a:r>
            <a:r>
              <a:rPr lang="en-GB" sz="2700" dirty="0"/>
              <a:t>) </a:t>
            </a:r>
            <a:r>
              <a:rPr lang="en-GB" sz="2700" i="1" dirty="0"/>
              <a:t>et per </a:t>
            </a:r>
            <a:r>
              <a:rPr lang="en-GB" sz="2700" i="1" dirty="0" err="1"/>
              <a:t>aetatem</a:t>
            </a:r>
            <a:r>
              <a:rPr lang="en-GB" sz="2700" i="1" dirty="0"/>
              <a:t> </a:t>
            </a:r>
            <a:r>
              <a:rPr lang="en-GB" sz="2700" i="1" dirty="0" err="1"/>
              <a:t>saepe</a:t>
            </a:r>
            <a:r>
              <a:rPr lang="en-GB" sz="2700" i="1" dirty="0"/>
              <a:t> </a:t>
            </a:r>
            <a:r>
              <a:rPr lang="en-GB" sz="2700" b="1" i="1" dirty="0" err="1"/>
              <a:t>repetens</a:t>
            </a:r>
            <a:r>
              <a:rPr lang="en-GB" sz="2700" i="1" dirty="0"/>
              <a:t> sic </a:t>
            </a:r>
            <a:r>
              <a:rPr lang="en-GB" sz="2700" i="1" dirty="0" err="1"/>
              <a:t>cruciat</a:t>
            </a:r>
            <a:r>
              <a:rPr lang="en-GB" sz="2700" i="1" dirty="0"/>
              <a:t>                                                     	        </a:t>
            </a:r>
            <a:r>
              <a:rPr lang="en-GB" sz="2100" dirty="0"/>
              <a:t>(‘</a:t>
            </a:r>
            <a:r>
              <a:rPr lang="en-US" sz="2100" dirty="0"/>
              <a:t>and in course of time the disease </a:t>
            </a:r>
            <a:r>
              <a:rPr lang="en-US" sz="2100" u="sng" dirty="0"/>
              <a:t>often recurs </a:t>
            </a:r>
            <a:r>
              <a:rPr lang="en-US" sz="2100" dirty="0"/>
              <a:t>so as to be a cause of suffering’)</a:t>
            </a:r>
            <a:endParaRPr lang="nl-BE" sz="2100" dirty="0"/>
          </a:p>
          <a:p>
            <a:pPr marL="457200" lvl="1" indent="0">
              <a:buNone/>
            </a:pPr>
            <a:endParaRPr lang="it-IT" sz="2700" dirty="0"/>
          </a:p>
          <a:p>
            <a:pPr marL="0" lvl="0" indent="0">
              <a:buNone/>
            </a:pPr>
            <a:r>
              <a:rPr lang="nl-BE" sz="2700" dirty="0"/>
              <a:t>	(13) </a:t>
            </a:r>
            <a:r>
              <a:rPr lang="fr-FR" sz="2700" dirty="0" err="1"/>
              <a:t>Pelagon</a:t>
            </a:r>
            <a:r>
              <a:rPr lang="fr-FR" sz="2700" dirty="0"/>
              <a:t>. 24</a:t>
            </a:r>
            <a:r>
              <a:rPr lang="fr-FR" sz="2700" i="1" dirty="0"/>
              <a:t> quod etiam </a:t>
            </a:r>
            <a:r>
              <a:rPr lang="fr-FR" sz="2700" i="1" dirty="0" err="1"/>
              <a:t>Cappadoces</a:t>
            </a:r>
            <a:r>
              <a:rPr lang="fr-FR" sz="2700" i="1" dirty="0"/>
              <a:t> </a:t>
            </a:r>
            <a:r>
              <a:rPr lang="fr-FR" sz="2700" b="1" i="1" dirty="0" err="1"/>
              <a:t>facientes</a:t>
            </a:r>
            <a:r>
              <a:rPr lang="fr-FR" sz="2700" i="1" dirty="0"/>
              <a:t> </a:t>
            </a:r>
            <a:r>
              <a:rPr lang="fr-FR" sz="2700" i="1" dirty="0" err="1"/>
              <a:t>corpora</a:t>
            </a:r>
            <a:r>
              <a:rPr lang="fr-FR" sz="2700" i="1" dirty="0"/>
              <a:t> </a:t>
            </a:r>
            <a:r>
              <a:rPr lang="fr-FR" sz="2700" i="1" dirty="0" err="1"/>
              <a:t>equorum</a:t>
            </a:r>
            <a:r>
              <a:rPr lang="fr-FR" sz="2700" i="1" dirty="0"/>
              <a:t> et 	   	    	        </a:t>
            </a:r>
            <a:r>
              <a:rPr lang="fr-FR" sz="2700" i="1" dirty="0" err="1"/>
              <a:t>nutriunt</a:t>
            </a:r>
            <a:r>
              <a:rPr lang="fr-FR" sz="2700" i="1" dirty="0"/>
              <a:t> et </a:t>
            </a:r>
            <a:r>
              <a:rPr lang="fr-FR" sz="2700" i="1" dirty="0" err="1"/>
              <a:t>augent</a:t>
            </a:r>
            <a:r>
              <a:rPr lang="fr-FR" sz="2700" i="1" dirty="0"/>
              <a:t>                                                                                               		        </a:t>
            </a:r>
            <a:r>
              <a:rPr lang="fr-FR" sz="2100" dirty="0"/>
              <a:t>(</a:t>
            </a:r>
            <a:r>
              <a:rPr lang="en-US" sz="2100" dirty="0"/>
              <a:t>‘</a:t>
            </a:r>
            <a:r>
              <a:rPr lang="en-US" sz="2100" u="sng" dirty="0"/>
              <a:t>by doing </a:t>
            </a:r>
            <a:r>
              <a:rPr lang="en-US" sz="2100" dirty="0"/>
              <a:t>which the </a:t>
            </a:r>
            <a:r>
              <a:rPr lang="en-US" sz="2100" dirty="0" err="1"/>
              <a:t>Cappadocians</a:t>
            </a:r>
            <a:r>
              <a:rPr lang="en-US" sz="2100" dirty="0"/>
              <a:t> also nourish and increase the size of the bodies of their 		          horses’)</a:t>
            </a:r>
            <a:endParaRPr lang="it-IT" sz="2100" dirty="0"/>
          </a:p>
        </p:txBody>
      </p:sp>
    </p:spTree>
    <p:extLst>
      <p:ext uri="{BB962C8B-B14F-4D97-AF65-F5344CB8AC3E}">
        <p14:creationId xmlns:p14="http://schemas.microsoft.com/office/powerpoint/2010/main" val="10687006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1280" y="101600"/>
            <a:ext cx="12009120" cy="619760"/>
          </a:xfrm>
        </p:spPr>
        <p:txBody>
          <a:bodyPr wrap="square">
            <a:noAutofit/>
          </a:bodyPr>
          <a:lstStyle/>
          <a:p>
            <a:pPr algn="ctr"/>
            <a:r>
              <a:rPr lang="en-GB" sz="4000" dirty="0"/>
              <a:t>Discourse relations between the NPP and its MC</a:t>
            </a:r>
            <a:endParaRPr lang="it-IT" sz="3800" dirty="0">
              <a:solidFill>
                <a:srgbClr val="FF0000"/>
              </a:solidFill>
            </a:endParaRPr>
          </a:p>
        </p:txBody>
      </p:sp>
      <p:sp>
        <p:nvSpPr>
          <p:cNvPr id="3" name="Segnaposto contenuto 2"/>
          <p:cNvSpPr>
            <a:spLocks noGrp="1"/>
          </p:cNvSpPr>
          <p:nvPr>
            <p:ph idx="1"/>
          </p:nvPr>
        </p:nvSpPr>
        <p:spPr>
          <a:xfrm>
            <a:off x="406400" y="1087120"/>
            <a:ext cx="11470640" cy="5760720"/>
          </a:xfrm>
        </p:spPr>
        <p:txBody>
          <a:bodyPr>
            <a:normAutofit/>
          </a:bodyPr>
          <a:lstStyle/>
          <a:p>
            <a:r>
              <a:rPr lang="en-GB" sz="2700" dirty="0"/>
              <a:t>Specification (14) and space (15), which are very rare with the AG, correspond to 9% and 5% of all NPPs respectively (higher frequency in earlier authors)</a:t>
            </a:r>
          </a:p>
          <a:p>
            <a:endParaRPr lang="en-GB" sz="2700" dirty="0"/>
          </a:p>
          <a:p>
            <a:pPr marL="0" indent="0">
              <a:buNone/>
            </a:pPr>
            <a:r>
              <a:rPr lang="en-GB" sz="2700" dirty="0"/>
              <a:t>	(14) Varro </a:t>
            </a:r>
            <a:r>
              <a:rPr lang="en-GB" sz="2700" i="1" dirty="0"/>
              <a:t>rust</a:t>
            </a:r>
            <a:r>
              <a:rPr lang="en-GB" sz="2700" dirty="0"/>
              <a:t>. 1, 1, 11 </a:t>
            </a:r>
            <a:r>
              <a:rPr lang="en-GB" sz="2700" i="1" dirty="0"/>
              <a:t>tum de his rebus </a:t>
            </a:r>
            <a:r>
              <a:rPr lang="en-GB" sz="2700" i="1" dirty="0" err="1"/>
              <a:t>dicam</a:t>
            </a:r>
            <a:r>
              <a:rPr lang="en-GB" sz="2700" i="1" dirty="0"/>
              <a:t> </a:t>
            </a:r>
            <a:r>
              <a:rPr lang="en-GB" sz="2700" b="1" i="1" dirty="0" err="1"/>
              <a:t>sequens</a:t>
            </a:r>
            <a:r>
              <a:rPr lang="en-GB" sz="2700" i="1" dirty="0"/>
              <a:t> </a:t>
            </a:r>
            <a:r>
              <a:rPr lang="en-GB" sz="2700" i="1" dirty="0" err="1"/>
              <a:t>naturales</a:t>
            </a:r>
            <a:r>
              <a:rPr lang="en-GB" sz="2700" i="1" dirty="0"/>
              <a:t> 	 	        </a:t>
            </a:r>
            <a:r>
              <a:rPr lang="en-GB" sz="2700" i="1" dirty="0" err="1"/>
              <a:t>diuisiones</a:t>
            </a:r>
            <a:r>
              <a:rPr lang="en-GB" sz="2700" i="1" dirty="0"/>
              <a:t>                                                                                                          	        </a:t>
            </a:r>
            <a:r>
              <a:rPr lang="en-GB" sz="2100" dirty="0"/>
              <a:t>(‘I shall treat of the subject, </a:t>
            </a:r>
            <a:r>
              <a:rPr lang="en-GB" sz="2100" u="sng" dirty="0"/>
              <a:t>following the natural divisions</a:t>
            </a:r>
            <a:r>
              <a:rPr lang="en-GB" sz="2100" dirty="0"/>
              <a:t>’)</a:t>
            </a:r>
          </a:p>
          <a:p>
            <a:endParaRPr lang="en-GB" sz="2700" dirty="0"/>
          </a:p>
          <a:p>
            <a:pPr marL="0" indent="0">
              <a:buNone/>
            </a:pPr>
            <a:r>
              <a:rPr lang="en-GB" sz="2700" dirty="0"/>
              <a:t>	(15) </a:t>
            </a:r>
            <a:r>
              <a:rPr lang="en-GB" sz="2700" dirty="0" err="1"/>
              <a:t>Cels</a:t>
            </a:r>
            <a:r>
              <a:rPr lang="en-GB" sz="2700" dirty="0"/>
              <a:t>. 4, 1, 3 </a:t>
            </a:r>
            <a:r>
              <a:rPr lang="en-GB" sz="2700" i="1" dirty="0" err="1"/>
              <a:t>eaque</a:t>
            </a:r>
            <a:r>
              <a:rPr lang="en-GB" sz="2700" dirty="0"/>
              <a:t> (arteria) </a:t>
            </a:r>
            <a:r>
              <a:rPr lang="en-GB" sz="2700" b="1" i="1" dirty="0" err="1"/>
              <a:t>descendens</a:t>
            </a:r>
            <a:r>
              <a:rPr lang="en-GB" sz="2700" i="1" dirty="0"/>
              <a:t> ad </a:t>
            </a:r>
            <a:r>
              <a:rPr lang="en-GB" sz="2700" i="1" dirty="0" err="1"/>
              <a:t>praecordia</a:t>
            </a:r>
            <a:r>
              <a:rPr lang="en-GB" sz="2700" i="1" dirty="0"/>
              <a:t> cum 	  	        	        </a:t>
            </a:r>
            <a:r>
              <a:rPr lang="en-GB" sz="2700" i="1" dirty="0" err="1"/>
              <a:t>pulmone</a:t>
            </a:r>
            <a:r>
              <a:rPr lang="en-GB" sz="2700" i="1" dirty="0"/>
              <a:t> </a:t>
            </a:r>
            <a:r>
              <a:rPr lang="en-GB" sz="2700" i="1" dirty="0" err="1"/>
              <a:t>committitur</a:t>
            </a:r>
            <a:r>
              <a:rPr lang="en-GB" sz="2700" dirty="0"/>
              <a:t>                                                                              	 	       </a:t>
            </a:r>
            <a:r>
              <a:rPr lang="en-GB" sz="2100" dirty="0"/>
              <a:t>(‘</a:t>
            </a:r>
            <a:r>
              <a:rPr lang="en-GB" sz="2100" u="sng" dirty="0"/>
              <a:t>descending to the </a:t>
            </a:r>
            <a:r>
              <a:rPr lang="en-GB" sz="2100" u="sng" dirty="0" err="1"/>
              <a:t>praecordia</a:t>
            </a:r>
            <a:r>
              <a:rPr lang="en-GB" sz="2100" dirty="0"/>
              <a:t>, it makes a junction with the lung’)</a:t>
            </a:r>
          </a:p>
        </p:txBody>
      </p:sp>
    </p:spTree>
    <p:extLst>
      <p:ext uri="{BB962C8B-B14F-4D97-AF65-F5344CB8AC3E}">
        <p14:creationId xmlns:p14="http://schemas.microsoft.com/office/powerpoint/2010/main" val="17137630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1280" y="101600"/>
            <a:ext cx="12009120" cy="619760"/>
          </a:xfrm>
        </p:spPr>
        <p:txBody>
          <a:bodyPr wrap="square">
            <a:noAutofit/>
          </a:bodyPr>
          <a:lstStyle/>
          <a:p>
            <a:pPr algn="ctr"/>
            <a:r>
              <a:rPr lang="en-GB" sz="4000" dirty="0"/>
              <a:t>Discourse relations between the NPP and its MC</a:t>
            </a:r>
            <a:endParaRPr lang="it-IT" sz="3800" dirty="0">
              <a:solidFill>
                <a:srgbClr val="FF0000"/>
              </a:solidFill>
            </a:endParaRPr>
          </a:p>
        </p:txBody>
      </p:sp>
      <p:sp>
        <p:nvSpPr>
          <p:cNvPr id="3" name="Segnaposto contenuto 2"/>
          <p:cNvSpPr>
            <a:spLocks noGrp="1"/>
          </p:cNvSpPr>
          <p:nvPr>
            <p:ph idx="1"/>
          </p:nvPr>
        </p:nvSpPr>
        <p:spPr>
          <a:xfrm>
            <a:off x="81280" y="1186329"/>
            <a:ext cx="12110720" cy="5984240"/>
          </a:xfrm>
        </p:spPr>
        <p:txBody>
          <a:bodyPr>
            <a:normAutofit/>
          </a:bodyPr>
          <a:lstStyle/>
          <a:p>
            <a:r>
              <a:rPr lang="en-GB" dirty="0"/>
              <a:t>In 3% of the cases, there is no discourse relation between the NPP and its MC</a:t>
            </a:r>
          </a:p>
          <a:p>
            <a:endParaRPr lang="en-GB" dirty="0"/>
          </a:p>
          <a:p>
            <a:r>
              <a:rPr lang="en-GB" dirty="0"/>
              <a:t>This is especially the case in passages where symptoms of an illness are described or where several sequential instructions are given</a:t>
            </a:r>
          </a:p>
          <a:p>
            <a:endParaRPr lang="en-GB" dirty="0"/>
          </a:p>
          <a:p>
            <a:pPr marL="0" indent="0">
              <a:buNone/>
            </a:pPr>
            <a:r>
              <a:rPr lang="it-IT" dirty="0"/>
              <a:t>	(16) Varro </a:t>
            </a:r>
            <a:r>
              <a:rPr lang="it-IT" i="1" dirty="0"/>
              <a:t>rust</a:t>
            </a:r>
            <a:r>
              <a:rPr lang="it-IT" dirty="0"/>
              <a:t>. 3, 8, 2 </a:t>
            </a:r>
            <a:r>
              <a:rPr lang="it-IT" i="1" dirty="0"/>
              <a:t>cibatui quod sit, obiciunt triticum siccum, in centenos 	  	        uicenos turtures fere semodium, cottidie </a:t>
            </a:r>
            <a:r>
              <a:rPr lang="it-IT" b="1" i="1" dirty="0"/>
              <a:t>euerrentes</a:t>
            </a:r>
            <a:r>
              <a:rPr lang="it-IT" i="1" dirty="0"/>
              <a:t> eorum stabula, a 	  	        stercore ne offendantur, quod item seruatur ad agrum colendum</a:t>
            </a:r>
            <a:r>
              <a:rPr lang="it-IT" dirty="0"/>
              <a:t>          	  	</a:t>
            </a:r>
            <a:r>
              <a:rPr lang="it-IT" sz="2100" dirty="0"/>
              <a:t>          (‘As to food, dry wheat is given them, about a half-modius for 120 turtle-doves, </a:t>
            </a:r>
            <a:r>
              <a:rPr lang="it-IT" sz="2100" u="sng" dirty="0"/>
              <a:t>and their</a:t>
            </a:r>
            <a:r>
              <a:rPr lang="it-IT" sz="2100" dirty="0"/>
              <a:t> 	  	          </a:t>
            </a:r>
            <a:r>
              <a:rPr lang="it-IT" sz="2100" u="sng" dirty="0"/>
              <a:t>quarters are swept out every day </a:t>
            </a:r>
            <a:r>
              <a:rPr lang="it-IT" sz="2100" dirty="0"/>
              <a:t>so that they may not suffer harm from the dung—and this is 	 	          also kept for fertilizing the </a:t>
            </a:r>
            <a:r>
              <a:rPr lang="it-IT" sz="2100" dirty="0" err="1"/>
              <a:t>ground</a:t>
            </a:r>
            <a:r>
              <a:rPr lang="it-IT" sz="2100" dirty="0"/>
              <a:t>)</a:t>
            </a:r>
            <a:endParaRPr lang="it-IT" sz="3500" dirty="0"/>
          </a:p>
        </p:txBody>
      </p:sp>
    </p:spTree>
    <p:extLst>
      <p:ext uri="{BB962C8B-B14F-4D97-AF65-F5344CB8AC3E}">
        <p14:creationId xmlns:p14="http://schemas.microsoft.com/office/powerpoint/2010/main" val="38463459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Segnaposto contenuto 5"/>
          <p:cNvGraphicFramePr>
            <a:graphicFrameLocks noGrp="1"/>
          </p:cNvGraphicFramePr>
          <p:nvPr>
            <p:ph idx="1"/>
            <p:extLst>
              <p:ext uri="{D42A27DB-BD31-4B8C-83A1-F6EECF244321}">
                <p14:modId xmlns:p14="http://schemas.microsoft.com/office/powerpoint/2010/main" val="3320690039"/>
              </p:ext>
            </p:extLst>
          </p:nvPr>
        </p:nvGraphicFramePr>
        <p:xfrm>
          <a:off x="206374" y="169544"/>
          <a:ext cx="11772265" cy="614997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98534693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1280" y="101600"/>
            <a:ext cx="12009120" cy="497840"/>
          </a:xfrm>
        </p:spPr>
        <p:txBody>
          <a:bodyPr wrap="square">
            <a:noAutofit/>
          </a:bodyPr>
          <a:lstStyle/>
          <a:p>
            <a:pPr algn="ctr"/>
            <a:r>
              <a:rPr lang="en-GB" sz="4000" dirty="0"/>
              <a:t> Word order. Theoretical framework</a:t>
            </a:r>
            <a:endParaRPr lang="it-IT" sz="3800" dirty="0">
              <a:solidFill>
                <a:srgbClr val="FF0000"/>
              </a:solidFill>
            </a:endParaRPr>
          </a:p>
        </p:txBody>
      </p:sp>
      <p:sp>
        <p:nvSpPr>
          <p:cNvPr id="3" name="Segnaposto contenuto 2"/>
          <p:cNvSpPr>
            <a:spLocks noGrp="1"/>
          </p:cNvSpPr>
          <p:nvPr>
            <p:ph idx="1"/>
          </p:nvPr>
        </p:nvSpPr>
        <p:spPr>
          <a:xfrm>
            <a:off x="0" y="1050813"/>
            <a:ext cx="12090400" cy="6136640"/>
          </a:xfrm>
        </p:spPr>
        <p:txBody>
          <a:bodyPr>
            <a:noAutofit/>
          </a:bodyPr>
          <a:lstStyle/>
          <a:p>
            <a:pPr algn="just"/>
            <a:r>
              <a:rPr lang="en-US" sz="2700" dirty="0"/>
              <a:t>The ordering pattern of AGs and NPPs with respect to their MC depends on the strength of one of three competing functional and cognitive forces (</a:t>
            </a:r>
            <a:r>
              <a:rPr lang="en-GB" sz="2700" dirty="0"/>
              <a:t>Diessel 2005)</a:t>
            </a:r>
            <a:r>
              <a:rPr lang="en-US" sz="2700" dirty="0"/>
              <a:t>:</a:t>
            </a:r>
          </a:p>
          <a:p>
            <a:pPr algn="just"/>
            <a:endParaRPr lang="en-US" sz="2700" dirty="0"/>
          </a:p>
          <a:p>
            <a:pPr marL="0" indent="0" algn="just">
              <a:buNone/>
            </a:pPr>
            <a:r>
              <a:rPr lang="en-US" sz="2700" dirty="0"/>
              <a:t>	(a) </a:t>
            </a:r>
            <a:r>
              <a:rPr lang="en-US" sz="2700" b="1" dirty="0"/>
              <a:t>Processing </a:t>
            </a:r>
            <a:r>
              <a:rPr lang="en-US" sz="2700" dirty="0"/>
              <a:t>(cf. Hawkins 1994: 423): ”linear ordering is subservient to 	   	    	      constituent-structure recognition” </a:t>
            </a:r>
          </a:p>
          <a:p>
            <a:pPr marL="457200" lvl="1" indent="0" algn="just">
              <a:buNone/>
            </a:pPr>
            <a:endParaRPr lang="en-US" sz="2700" b="1" dirty="0"/>
          </a:p>
          <a:p>
            <a:pPr lvl="3" algn="just"/>
            <a:r>
              <a:rPr lang="en-US" sz="2700" dirty="0"/>
              <a:t>The relative order of two constituents depends on the number of words between their heads in the parse string (= the recognition domain): the shorter the recognition domain, the easier the string is to process</a:t>
            </a:r>
            <a:r>
              <a:rPr lang="en-US" sz="2700" dirty="0">
                <a:highlight>
                  <a:srgbClr val="FFFF00"/>
                </a:highlight>
              </a:rPr>
              <a:t> </a:t>
            </a:r>
          </a:p>
          <a:p>
            <a:pPr algn="just"/>
            <a:endParaRPr lang="en-US" sz="2700" dirty="0">
              <a:highlight>
                <a:srgbClr val="FFFF00"/>
              </a:highlight>
            </a:endParaRPr>
          </a:p>
        </p:txBody>
      </p:sp>
    </p:spTree>
    <p:extLst>
      <p:ext uri="{BB962C8B-B14F-4D97-AF65-F5344CB8AC3E}">
        <p14:creationId xmlns:p14="http://schemas.microsoft.com/office/powerpoint/2010/main" val="19177137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1280" y="101600"/>
            <a:ext cx="12009120" cy="497840"/>
          </a:xfrm>
        </p:spPr>
        <p:txBody>
          <a:bodyPr wrap="square">
            <a:noAutofit/>
          </a:bodyPr>
          <a:lstStyle/>
          <a:p>
            <a:pPr algn="ctr"/>
            <a:r>
              <a:rPr lang="en-GB" sz="4000" dirty="0"/>
              <a:t>Word order. Theoretical framework</a:t>
            </a:r>
            <a:endParaRPr lang="it-IT" sz="3800" dirty="0">
              <a:solidFill>
                <a:srgbClr val="FF0000"/>
              </a:solidFill>
            </a:endParaRPr>
          </a:p>
        </p:txBody>
      </p:sp>
      <p:sp>
        <p:nvSpPr>
          <p:cNvPr id="3" name="Segnaposto contenuto 2"/>
          <p:cNvSpPr>
            <a:spLocks noGrp="1"/>
          </p:cNvSpPr>
          <p:nvPr>
            <p:ph idx="1"/>
          </p:nvPr>
        </p:nvSpPr>
        <p:spPr>
          <a:xfrm>
            <a:off x="0" y="883920"/>
            <a:ext cx="12090400" cy="5974080"/>
          </a:xfrm>
        </p:spPr>
        <p:txBody>
          <a:bodyPr>
            <a:normAutofit lnSpcReduction="10000"/>
          </a:bodyPr>
          <a:lstStyle/>
          <a:p>
            <a:pPr algn="just"/>
            <a:r>
              <a:rPr lang="en-US" sz="2700" dirty="0"/>
              <a:t>The ordering pattern of AGs and NPPs with respect to their MC depends on the strength of one of three competing functional and cognitive forces (</a:t>
            </a:r>
            <a:r>
              <a:rPr lang="en-GB" sz="2700" dirty="0"/>
              <a:t>Diessel 2005)</a:t>
            </a:r>
            <a:r>
              <a:rPr lang="en-US" sz="2700" dirty="0"/>
              <a:t>:</a:t>
            </a:r>
          </a:p>
          <a:p>
            <a:pPr algn="just">
              <a:lnSpc>
                <a:spcPts val="2000"/>
              </a:lnSpc>
            </a:pPr>
            <a:endParaRPr lang="en-US" sz="2700" dirty="0"/>
          </a:p>
          <a:p>
            <a:pPr marL="0" indent="0" algn="just">
              <a:buNone/>
            </a:pPr>
            <a:r>
              <a:rPr lang="en-US" sz="2700" dirty="0"/>
              <a:t>	(b) </a:t>
            </a:r>
            <a:r>
              <a:rPr lang="en-US" sz="2700" b="1" dirty="0"/>
              <a:t>Discourse pragmatics: </a:t>
            </a:r>
            <a:r>
              <a:rPr lang="en-US" sz="2700" dirty="0"/>
              <a:t>initial and final converb clauses have different 	 	      discourse pragmatic functions </a:t>
            </a:r>
          </a:p>
          <a:p>
            <a:pPr marL="0" indent="0" algn="just">
              <a:lnSpc>
                <a:spcPts val="2000"/>
              </a:lnSpc>
              <a:buNone/>
            </a:pPr>
            <a:endParaRPr lang="en-US" sz="2700" dirty="0"/>
          </a:p>
          <a:p>
            <a:pPr lvl="3" algn="just"/>
            <a:r>
              <a:rPr lang="en-US" sz="2700" dirty="0"/>
              <a:t>E.g. initial converb clauses usually organize the information flow in the ongoing discourse, providing a thematic ground or orientation for subsequent clauses</a:t>
            </a:r>
          </a:p>
          <a:p>
            <a:pPr lvl="3" algn="just">
              <a:lnSpc>
                <a:spcPts val="2000"/>
              </a:lnSpc>
            </a:pPr>
            <a:endParaRPr lang="en-US" sz="2700" dirty="0"/>
          </a:p>
          <a:p>
            <a:pPr marL="0" indent="0" algn="just">
              <a:buNone/>
            </a:pPr>
            <a:r>
              <a:rPr lang="en-US" sz="2700" dirty="0"/>
              <a:t>	(c) </a:t>
            </a:r>
            <a:r>
              <a:rPr lang="en-US" sz="2700" b="1" dirty="0"/>
              <a:t>Semantics: </a:t>
            </a:r>
            <a:r>
              <a:rPr lang="en-US" sz="2700" dirty="0"/>
              <a:t>some converb clauses are more likely to precede (e.g. 	   	   	     conditionals) or to follow (e.g. causals) their MC because of their 	  	     	     semantics</a:t>
            </a:r>
          </a:p>
          <a:p>
            <a:pPr marL="0" indent="0" algn="just">
              <a:lnSpc>
                <a:spcPts val="2000"/>
              </a:lnSpc>
              <a:buNone/>
            </a:pPr>
            <a:endParaRPr lang="en-US" sz="2700" dirty="0"/>
          </a:p>
          <a:p>
            <a:pPr algn="just"/>
            <a:r>
              <a:rPr lang="en-US" sz="2700" dirty="0"/>
              <a:t>An additional element applying to temporal clauses is that of temporal iconicity </a:t>
            </a:r>
          </a:p>
          <a:p>
            <a:pPr algn="just"/>
            <a:endParaRPr lang="en-US" sz="3600" dirty="0"/>
          </a:p>
        </p:txBody>
      </p:sp>
    </p:spTree>
    <p:extLst>
      <p:ext uri="{BB962C8B-B14F-4D97-AF65-F5344CB8AC3E}">
        <p14:creationId xmlns:p14="http://schemas.microsoft.com/office/powerpoint/2010/main" val="7836198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 calcmode="lin" valueType="num">
                                      <p:cBhvr additive="base">
                                        <p:cTn id="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anim calcmode="lin" valueType="num">
                                      <p:cBhvr additive="base">
                                        <p:cTn id="1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anim calcmode="lin" valueType="num">
                                      <p:cBhvr additive="base">
                                        <p:cTn id="19"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1280" y="101600"/>
            <a:ext cx="12009120" cy="497840"/>
          </a:xfrm>
        </p:spPr>
        <p:txBody>
          <a:bodyPr wrap="square">
            <a:noAutofit/>
          </a:bodyPr>
          <a:lstStyle/>
          <a:p>
            <a:pPr algn="ctr"/>
            <a:r>
              <a:rPr lang="en-GB" sz="4000" dirty="0"/>
              <a:t>Word order with the AG and the </a:t>
            </a:r>
            <a:r>
              <a:rPr lang="en-GB" sz="4000" dirty="0" err="1"/>
              <a:t>NPP</a:t>
            </a:r>
            <a:endParaRPr lang="it-IT" sz="3800" dirty="0"/>
          </a:p>
        </p:txBody>
      </p:sp>
      <p:sp>
        <p:nvSpPr>
          <p:cNvPr id="3" name="Segnaposto contenuto 2"/>
          <p:cNvSpPr>
            <a:spLocks noGrp="1"/>
          </p:cNvSpPr>
          <p:nvPr>
            <p:ph idx="1"/>
          </p:nvPr>
        </p:nvSpPr>
        <p:spPr>
          <a:xfrm>
            <a:off x="0" y="1056640"/>
            <a:ext cx="12090400" cy="5801360"/>
          </a:xfrm>
        </p:spPr>
        <p:txBody>
          <a:bodyPr>
            <a:normAutofit/>
          </a:bodyPr>
          <a:lstStyle/>
          <a:p>
            <a:pPr algn="just"/>
            <a:r>
              <a:rPr lang="en-US" sz="2700" dirty="0"/>
              <a:t>Default order (based on the relative order of the AG/NPP itself and its matrix predicate): converb – MC (83% with the AG, 70% with the NPP)</a:t>
            </a:r>
          </a:p>
          <a:p>
            <a:pPr algn="just"/>
            <a:endParaRPr lang="en-US" sz="2700" dirty="0"/>
          </a:p>
          <a:p>
            <a:pPr algn="just"/>
            <a:r>
              <a:rPr lang="en-US" sz="2700" dirty="0"/>
              <a:t>The subject of the </a:t>
            </a:r>
            <a:r>
              <a:rPr lang="en-US" sz="2700" dirty="0" err="1"/>
              <a:t>converb</a:t>
            </a:r>
            <a:r>
              <a:rPr lang="en-US" sz="2700" dirty="0"/>
              <a:t>:</a:t>
            </a:r>
          </a:p>
          <a:p>
            <a:pPr algn="just"/>
            <a:endParaRPr lang="en-US" sz="2700" dirty="0"/>
          </a:p>
          <a:p>
            <a:pPr lvl="1" algn="just"/>
            <a:r>
              <a:rPr lang="en-US" sz="2700" dirty="0"/>
              <a:t>Is normally (AG) or nearly systematically (</a:t>
            </a:r>
            <a:r>
              <a:rPr lang="en-US" sz="2700" dirty="0" err="1"/>
              <a:t>NPP</a:t>
            </a:r>
            <a:r>
              <a:rPr lang="en-US" sz="2700" dirty="0"/>
              <a:t>) coreferential with that of its MC</a:t>
            </a:r>
          </a:p>
          <a:p>
            <a:pPr algn="just"/>
            <a:endParaRPr lang="en-US" sz="2700" dirty="0"/>
          </a:p>
          <a:p>
            <a:pPr lvl="1" algn="just"/>
            <a:r>
              <a:rPr lang="en-US" sz="2700" dirty="0"/>
              <a:t>Is mostly unexpressed (whatever the relative position of the </a:t>
            </a:r>
            <a:r>
              <a:rPr lang="en-US" sz="2700" dirty="0" err="1"/>
              <a:t>converb</a:t>
            </a:r>
            <a:r>
              <a:rPr lang="en-US" sz="2700" dirty="0"/>
              <a:t> with respect to its MC) </a:t>
            </a:r>
          </a:p>
          <a:p>
            <a:pPr algn="just"/>
            <a:endParaRPr lang="en-US" sz="2700" dirty="0"/>
          </a:p>
          <a:p>
            <a:pPr lvl="1" algn="just"/>
            <a:r>
              <a:rPr lang="en-US" sz="2700" dirty="0"/>
              <a:t>When codified and shared, it generally precedes both predicates (S – </a:t>
            </a:r>
            <a:r>
              <a:rPr lang="en-US" sz="2700" dirty="0" err="1"/>
              <a:t>converb</a:t>
            </a:r>
            <a:r>
              <a:rPr lang="en-US" sz="2700" dirty="0"/>
              <a:t> – MC) and is only rarely found in between them or in final position</a:t>
            </a:r>
          </a:p>
        </p:txBody>
      </p:sp>
    </p:spTree>
    <p:extLst>
      <p:ext uri="{BB962C8B-B14F-4D97-AF65-F5344CB8AC3E}">
        <p14:creationId xmlns:p14="http://schemas.microsoft.com/office/powerpoint/2010/main" val="30825418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 calcmode="lin" valueType="num">
                                      <p:cBhvr additive="base">
                                        <p:cTn id="2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anim calcmode="lin" valueType="num">
                                      <p:cBhvr additive="base">
                                        <p:cTn id="3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1280" y="101600"/>
            <a:ext cx="12009120" cy="497840"/>
          </a:xfrm>
        </p:spPr>
        <p:txBody>
          <a:bodyPr wrap="square">
            <a:noAutofit/>
          </a:bodyPr>
          <a:lstStyle/>
          <a:p>
            <a:pPr algn="ctr"/>
            <a:r>
              <a:rPr lang="en-GB" sz="4000" dirty="0"/>
              <a:t>Discussion. Word order and framing</a:t>
            </a:r>
            <a:endParaRPr lang="it-IT" sz="3800" dirty="0">
              <a:solidFill>
                <a:srgbClr val="FF0000"/>
              </a:solidFill>
            </a:endParaRPr>
          </a:p>
        </p:txBody>
      </p:sp>
      <p:sp>
        <p:nvSpPr>
          <p:cNvPr id="3" name="Segnaposto contenuto 2"/>
          <p:cNvSpPr>
            <a:spLocks noGrp="1"/>
          </p:cNvSpPr>
          <p:nvPr>
            <p:ph idx="1"/>
          </p:nvPr>
        </p:nvSpPr>
        <p:spPr>
          <a:xfrm>
            <a:off x="0" y="1194696"/>
            <a:ext cx="12090400" cy="5663304"/>
          </a:xfrm>
        </p:spPr>
        <p:txBody>
          <a:bodyPr>
            <a:normAutofit/>
          </a:bodyPr>
          <a:lstStyle/>
          <a:p>
            <a:pPr lvl="0"/>
            <a:r>
              <a:rPr lang="en-GB" sz="2700" dirty="0"/>
              <a:t>Tendency: framing converb – MC (in 90% and 86% of all AGs and NPPs respectively) </a:t>
            </a:r>
          </a:p>
          <a:p>
            <a:pPr lvl="0"/>
            <a:endParaRPr lang="en-GB" sz="2700" dirty="0"/>
          </a:p>
          <a:p>
            <a:pPr marL="0" lvl="0" indent="0">
              <a:buNone/>
            </a:pPr>
            <a:r>
              <a:rPr lang="en-GB" sz="2700" dirty="0"/>
              <a:t>	-&gt; Strong correlation between two variables, viz. the </a:t>
            </a:r>
            <a:r>
              <a:rPr lang="en-GB" sz="2700" dirty="0" err="1"/>
              <a:t>anteposition</a:t>
            </a:r>
            <a:r>
              <a:rPr lang="en-GB" sz="2700" dirty="0"/>
              <a:t> of converbs 	  	    and their information structural function (framing); this is expected, since 	 	    framing constituents typically occur sentence-initially</a:t>
            </a:r>
          </a:p>
          <a:p>
            <a:pPr lvl="0"/>
            <a:endParaRPr lang="en-GB" sz="2700" dirty="0"/>
          </a:p>
          <a:p>
            <a:r>
              <a:rPr lang="en-GB" sz="2700" dirty="0"/>
              <a:t>Order MC – framing converb is very rare (in 10% and 14% of all AGs and NPPs respectively) and motivated mainly by processing principles</a:t>
            </a:r>
          </a:p>
          <a:p>
            <a:endParaRPr lang="it-IT" sz="2700" dirty="0"/>
          </a:p>
          <a:p>
            <a:pPr marL="0" lvl="0" indent="0">
              <a:buNone/>
            </a:pPr>
            <a:r>
              <a:rPr lang="en-GB" sz="2700" dirty="0"/>
              <a:t>	-&gt; The default force for word order in non-finite clause linkage in our corpus, </a:t>
            </a:r>
            <a:r>
              <a:rPr lang="en-GB" sz="2700"/>
              <a:t>as 	     more </a:t>
            </a:r>
            <a:r>
              <a:rPr lang="en-GB" sz="2700" dirty="0"/>
              <a:t>generally in Latin, is discourse pragmatics, not processing </a:t>
            </a:r>
            <a:r>
              <a:rPr lang="en-GB" sz="2700"/>
              <a:t>principles or 	     semantics</a:t>
            </a:r>
            <a:endParaRPr lang="en-GB" sz="2700" dirty="0"/>
          </a:p>
          <a:p>
            <a:pPr lvl="0"/>
            <a:endParaRPr lang="en-GB" sz="2700" dirty="0"/>
          </a:p>
        </p:txBody>
      </p:sp>
    </p:spTree>
    <p:extLst>
      <p:ext uri="{BB962C8B-B14F-4D97-AF65-F5344CB8AC3E}">
        <p14:creationId xmlns:p14="http://schemas.microsoft.com/office/powerpoint/2010/main" val="34235347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 calcmode="lin" valueType="num">
                                      <p:cBhvr additive="base">
                                        <p:cTn id="2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1280" y="101600"/>
            <a:ext cx="12009120" cy="497840"/>
          </a:xfrm>
        </p:spPr>
        <p:txBody>
          <a:bodyPr wrap="square">
            <a:noAutofit/>
          </a:bodyPr>
          <a:lstStyle/>
          <a:p>
            <a:pPr algn="ctr"/>
            <a:r>
              <a:rPr lang="en-GB" sz="4000" dirty="0"/>
              <a:t>Discussion. Word order and elaboration</a:t>
            </a:r>
            <a:endParaRPr lang="it-IT" sz="3800" dirty="0">
              <a:solidFill>
                <a:srgbClr val="FF0000"/>
              </a:solidFill>
            </a:endParaRPr>
          </a:p>
        </p:txBody>
      </p:sp>
      <p:sp>
        <p:nvSpPr>
          <p:cNvPr id="3" name="Segnaposto contenuto 2"/>
          <p:cNvSpPr>
            <a:spLocks noGrp="1"/>
          </p:cNvSpPr>
          <p:nvPr>
            <p:ph idx="1"/>
          </p:nvPr>
        </p:nvSpPr>
        <p:spPr>
          <a:xfrm>
            <a:off x="81280" y="916493"/>
            <a:ext cx="12192000" cy="5941507"/>
          </a:xfrm>
        </p:spPr>
        <p:txBody>
          <a:bodyPr>
            <a:noAutofit/>
          </a:bodyPr>
          <a:lstStyle/>
          <a:p>
            <a:pPr lvl="0"/>
            <a:r>
              <a:rPr lang="en-GB" sz="2700" dirty="0"/>
              <a:t>Tendency: elaborating converb – MC (75% and 61% of all elaborating AGs and NPPs respectively) </a:t>
            </a:r>
          </a:p>
          <a:p>
            <a:pPr lvl="0">
              <a:lnSpc>
                <a:spcPts val="1200"/>
              </a:lnSpc>
            </a:pPr>
            <a:endParaRPr lang="en-GB" sz="2700" dirty="0"/>
          </a:p>
          <a:p>
            <a:pPr lvl="0"/>
            <a:r>
              <a:rPr lang="en-GB" sz="2700" dirty="0"/>
              <a:t>Why? A combination of semantics and of the dominant word order pattern in Latin:</a:t>
            </a:r>
          </a:p>
          <a:p>
            <a:pPr lvl="0"/>
            <a:endParaRPr lang="it-IT" sz="2700" dirty="0"/>
          </a:p>
          <a:p>
            <a:pPr lvl="1"/>
            <a:r>
              <a:rPr lang="en-GB" sz="2700" dirty="0"/>
              <a:t>Usually, finite verbs are found at the end of the clause</a:t>
            </a:r>
          </a:p>
          <a:p>
            <a:pPr lvl="1"/>
            <a:endParaRPr lang="en-GB" sz="2700" dirty="0"/>
          </a:p>
          <a:p>
            <a:pPr lvl="1"/>
            <a:r>
              <a:rPr lang="en-GB" sz="2700" dirty="0"/>
              <a:t>Non-finite verbs preceding their MC are more clearly part of the finite construction (which is important in the case of elaboration converbs) than those which follow their MC, because postposed non-finite verbs are more easily understood as loose or independent events </a:t>
            </a:r>
          </a:p>
          <a:p>
            <a:pPr lvl="1"/>
            <a:endParaRPr lang="it-IT" sz="2700" dirty="0"/>
          </a:p>
          <a:p>
            <a:r>
              <a:rPr lang="en-GB" sz="2700" dirty="0"/>
              <a:t>Order MC – elaborating converb is less frequent (in 25% and 39% of the elaborating AGs and NPPs respectively) and motivated mainly by processing principles</a:t>
            </a:r>
            <a:endParaRPr lang="it-IT" sz="2700" b="1" u="sng" dirty="0"/>
          </a:p>
          <a:p>
            <a:pPr lvl="0"/>
            <a:endParaRPr lang="it-IT" sz="2700" b="1" u="sng" dirty="0"/>
          </a:p>
        </p:txBody>
      </p:sp>
    </p:spTree>
    <p:extLst>
      <p:ext uri="{BB962C8B-B14F-4D97-AF65-F5344CB8AC3E}">
        <p14:creationId xmlns:p14="http://schemas.microsoft.com/office/powerpoint/2010/main" val="23466620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 calcmode="lin" valueType="num">
                                      <p:cBhvr additive="base">
                                        <p:cTn id="2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anim calcmode="lin" valueType="num">
                                      <p:cBhvr additive="base">
                                        <p:cTn id="3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751840" y="172085"/>
            <a:ext cx="10515600" cy="386715"/>
          </a:xfrm>
        </p:spPr>
        <p:txBody>
          <a:bodyPr>
            <a:normAutofit fontScale="90000"/>
          </a:bodyPr>
          <a:lstStyle/>
          <a:p>
            <a:pPr algn="ctr"/>
            <a:r>
              <a:rPr lang="it-IT" dirty="0" err="1"/>
              <a:t>Introduction</a:t>
            </a:r>
            <a:endParaRPr lang="it-IT" dirty="0"/>
          </a:p>
        </p:txBody>
      </p:sp>
      <p:sp>
        <p:nvSpPr>
          <p:cNvPr id="3" name="Segnaposto contenuto 2"/>
          <p:cNvSpPr>
            <a:spLocks noGrp="1"/>
          </p:cNvSpPr>
          <p:nvPr>
            <p:ph idx="1"/>
          </p:nvPr>
        </p:nvSpPr>
        <p:spPr>
          <a:xfrm>
            <a:off x="0" y="1129553"/>
            <a:ext cx="12192000" cy="5880250"/>
          </a:xfrm>
        </p:spPr>
        <p:txBody>
          <a:bodyPr>
            <a:noAutofit/>
          </a:bodyPr>
          <a:lstStyle/>
          <a:p>
            <a:pPr lvl="0"/>
            <a:r>
              <a:rPr lang="en-GB" sz="2700" dirty="0"/>
              <a:t>Imperial and Late Latin: the AG</a:t>
            </a:r>
          </a:p>
          <a:p>
            <a:pPr lvl="0"/>
            <a:endParaRPr lang="en-GB" sz="2700" dirty="0"/>
          </a:p>
          <a:p>
            <a:pPr lvl="1"/>
            <a:r>
              <a:rPr lang="en-GB" sz="2700" dirty="0"/>
              <a:t>Becomes more frequent and its use looser </a:t>
            </a:r>
          </a:p>
          <a:p>
            <a:pPr lvl="1"/>
            <a:endParaRPr lang="en-GB" sz="2700" dirty="0">
              <a:sym typeface="Wingdings" panose="05000000000000000000" pitchFamily="2" charset="2"/>
            </a:endParaRPr>
          </a:p>
          <a:p>
            <a:pPr lvl="1"/>
            <a:r>
              <a:rPr lang="en-GB" sz="2700" dirty="0">
                <a:sym typeface="Wingdings" panose="05000000000000000000" pitchFamily="2" charset="2"/>
              </a:rPr>
              <a:t>O</a:t>
            </a:r>
            <a:r>
              <a:rPr lang="en-GB" sz="2700" dirty="0"/>
              <a:t>ften occurs in contexts where one expects a present participle in the nominative case (NPP)</a:t>
            </a:r>
          </a:p>
          <a:p>
            <a:pPr lvl="1"/>
            <a:endParaRPr lang="en-GB" sz="2700" dirty="0"/>
          </a:p>
          <a:p>
            <a:pPr lvl="0"/>
            <a:r>
              <a:rPr lang="it-IT" sz="2700" dirty="0"/>
              <a:t>Crucial development from a diachronic perspective: in the Romance languages, the gerund </a:t>
            </a:r>
            <a:r>
              <a:rPr lang="en-GB" sz="2700" dirty="0"/>
              <a:t>“became in effect a new present participle, ousting the latter […] from its verbal function and conﬁning it purely to an adjectival role” (</a:t>
            </a:r>
            <a:r>
              <a:rPr lang="en-GB" sz="2700" dirty="0" err="1"/>
              <a:t>Elcock</a:t>
            </a:r>
            <a:r>
              <a:rPr lang="en-GB" sz="2700" dirty="0"/>
              <a:t> 1960: III)</a:t>
            </a:r>
            <a:endParaRPr lang="it-IT" sz="2700" dirty="0"/>
          </a:p>
        </p:txBody>
      </p:sp>
    </p:spTree>
    <p:extLst>
      <p:ext uri="{BB962C8B-B14F-4D97-AF65-F5344CB8AC3E}">
        <p14:creationId xmlns:p14="http://schemas.microsoft.com/office/powerpoint/2010/main" val="2407923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 calcmode="lin" valueType="num">
                                      <p:cBhvr additive="base">
                                        <p:cTn id="1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anim calcmode="lin" valueType="num">
                                      <p:cBhvr additive="base">
                                        <p:cTn id="2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1280" y="101600"/>
            <a:ext cx="12009120" cy="497840"/>
          </a:xfrm>
        </p:spPr>
        <p:txBody>
          <a:bodyPr wrap="square">
            <a:noAutofit/>
          </a:bodyPr>
          <a:lstStyle/>
          <a:p>
            <a:pPr algn="ctr"/>
            <a:r>
              <a:rPr lang="en-GB" sz="4000" dirty="0"/>
              <a:t>Discussion. Word order and independent rhemes</a:t>
            </a:r>
            <a:endParaRPr lang="it-IT" sz="3800" dirty="0">
              <a:solidFill>
                <a:srgbClr val="FF0000"/>
              </a:solidFill>
            </a:endParaRPr>
          </a:p>
        </p:txBody>
      </p:sp>
      <p:sp>
        <p:nvSpPr>
          <p:cNvPr id="3" name="Segnaposto contenuto 2"/>
          <p:cNvSpPr>
            <a:spLocks noGrp="1"/>
          </p:cNvSpPr>
          <p:nvPr>
            <p:ph idx="1"/>
          </p:nvPr>
        </p:nvSpPr>
        <p:spPr>
          <a:xfrm>
            <a:off x="122830" y="1163851"/>
            <a:ext cx="12192000" cy="6146800"/>
          </a:xfrm>
        </p:spPr>
        <p:txBody>
          <a:bodyPr>
            <a:normAutofit/>
          </a:bodyPr>
          <a:lstStyle/>
          <a:p>
            <a:pPr lvl="0"/>
            <a:r>
              <a:rPr lang="en-US" sz="2700" dirty="0"/>
              <a:t>(AG: only one problematic instance)</a:t>
            </a:r>
          </a:p>
          <a:p>
            <a:pPr lvl="0"/>
            <a:endParaRPr lang="it-IT" sz="2700" dirty="0"/>
          </a:p>
          <a:p>
            <a:pPr lvl="0"/>
            <a:r>
              <a:rPr lang="it-IT" sz="2700" dirty="0"/>
              <a:t>Independent rheme NPPs can be preposed or postposed</a:t>
            </a:r>
          </a:p>
          <a:p>
            <a:pPr lvl="0"/>
            <a:endParaRPr lang="it-IT" sz="2700" dirty="0"/>
          </a:p>
          <a:p>
            <a:pPr lvl="0"/>
            <a:r>
              <a:rPr lang="it-IT" sz="2700" b="1" dirty="0"/>
              <a:t>P</a:t>
            </a:r>
            <a:r>
              <a:rPr lang="en-GB" sz="2700" b="1" dirty="0"/>
              <a:t>reposed independent rheme NPPs </a:t>
            </a:r>
            <a:r>
              <a:rPr lang="en-GB" sz="2700" dirty="0"/>
              <a:t>express two discourse relations: </a:t>
            </a:r>
          </a:p>
          <a:p>
            <a:pPr lvl="0"/>
            <a:endParaRPr lang="en-GB" sz="2700" dirty="0"/>
          </a:p>
          <a:p>
            <a:pPr lvl="1"/>
            <a:r>
              <a:rPr lang="en-GB" sz="2700" dirty="0"/>
              <a:t>Anteriority (iconicity of sequence)</a:t>
            </a:r>
          </a:p>
          <a:p>
            <a:pPr lvl="1"/>
            <a:endParaRPr lang="en-GB" sz="2700" dirty="0"/>
          </a:p>
          <a:p>
            <a:pPr lvl="1"/>
            <a:r>
              <a:rPr lang="en-GB" sz="2700" dirty="0"/>
              <a:t>Contrast (processing principles) </a:t>
            </a:r>
          </a:p>
          <a:p>
            <a:pPr lvl="1"/>
            <a:endParaRPr lang="en-GB" sz="2700" dirty="0"/>
          </a:p>
          <a:p>
            <a:pPr marL="457200" lvl="1" indent="0">
              <a:buNone/>
            </a:pPr>
            <a:endParaRPr lang="it-IT" sz="3400" b="1" u="sng" dirty="0"/>
          </a:p>
        </p:txBody>
      </p:sp>
    </p:spTree>
    <p:extLst>
      <p:ext uri="{BB962C8B-B14F-4D97-AF65-F5344CB8AC3E}">
        <p14:creationId xmlns:p14="http://schemas.microsoft.com/office/powerpoint/2010/main" val="39948610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 calcmode="lin" valueType="num">
                                      <p:cBhvr additive="base">
                                        <p:cTn id="2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anim calcmode="lin" valueType="num">
                                      <p:cBhvr additive="base">
                                        <p:cTn id="3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1280" y="101600"/>
            <a:ext cx="12009120" cy="497840"/>
          </a:xfrm>
        </p:spPr>
        <p:txBody>
          <a:bodyPr wrap="square">
            <a:noAutofit/>
          </a:bodyPr>
          <a:lstStyle/>
          <a:p>
            <a:pPr algn="ctr"/>
            <a:r>
              <a:rPr lang="en-GB" sz="4000" dirty="0"/>
              <a:t>Discussion. Word order and independent rhemes</a:t>
            </a:r>
            <a:endParaRPr lang="it-IT" sz="3800" dirty="0">
              <a:solidFill>
                <a:srgbClr val="FF0000"/>
              </a:solidFill>
            </a:endParaRPr>
          </a:p>
        </p:txBody>
      </p:sp>
      <p:sp>
        <p:nvSpPr>
          <p:cNvPr id="3" name="Segnaposto contenuto 2"/>
          <p:cNvSpPr>
            <a:spLocks noGrp="1"/>
          </p:cNvSpPr>
          <p:nvPr>
            <p:ph idx="1"/>
          </p:nvPr>
        </p:nvSpPr>
        <p:spPr>
          <a:xfrm>
            <a:off x="204717" y="1134147"/>
            <a:ext cx="12192000" cy="6146800"/>
          </a:xfrm>
        </p:spPr>
        <p:txBody>
          <a:bodyPr>
            <a:normAutofit/>
          </a:bodyPr>
          <a:lstStyle/>
          <a:p>
            <a:pPr lvl="0"/>
            <a:r>
              <a:rPr lang="it-IT" sz="2700" b="1" dirty="0"/>
              <a:t>P</a:t>
            </a:r>
            <a:r>
              <a:rPr lang="en-GB" sz="2700" b="1" dirty="0" err="1"/>
              <a:t>ostposed</a:t>
            </a:r>
            <a:r>
              <a:rPr lang="en-GB" sz="2700" b="1" dirty="0"/>
              <a:t> independent rheme NPPs </a:t>
            </a:r>
            <a:r>
              <a:rPr lang="en-GB" sz="2700" dirty="0"/>
              <a:t>express four discourse relations: </a:t>
            </a:r>
          </a:p>
          <a:p>
            <a:pPr lvl="0"/>
            <a:endParaRPr lang="en-GB" sz="2700" dirty="0"/>
          </a:p>
          <a:p>
            <a:pPr lvl="2"/>
            <a:r>
              <a:rPr lang="en-GB" sz="2700" dirty="0"/>
              <a:t>Anteriority (processing principles)</a:t>
            </a:r>
          </a:p>
          <a:p>
            <a:pPr lvl="2"/>
            <a:endParaRPr lang="en-GB" sz="2700" dirty="0"/>
          </a:p>
          <a:p>
            <a:pPr lvl="2"/>
            <a:r>
              <a:rPr lang="en-GB" sz="2700" dirty="0" err="1"/>
              <a:t>Posteriority</a:t>
            </a:r>
            <a:r>
              <a:rPr lang="en-GB" sz="2700" dirty="0"/>
              <a:t> (iconicity of sequence)</a:t>
            </a:r>
          </a:p>
          <a:p>
            <a:pPr lvl="2"/>
            <a:endParaRPr lang="en-GB" sz="2700" dirty="0"/>
          </a:p>
          <a:p>
            <a:pPr lvl="2"/>
            <a:r>
              <a:rPr lang="en-GB" sz="2700" dirty="0"/>
              <a:t>Contrast (very rare; processing principles)</a:t>
            </a:r>
          </a:p>
          <a:p>
            <a:pPr lvl="2"/>
            <a:endParaRPr lang="en-GB" sz="2700" dirty="0"/>
          </a:p>
          <a:p>
            <a:pPr lvl="2"/>
            <a:r>
              <a:rPr lang="en-GB" sz="2700" dirty="0"/>
              <a:t>Result/consequence (very rare; iconicity of sequence)</a:t>
            </a:r>
          </a:p>
          <a:p>
            <a:pPr lvl="2"/>
            <a:endParaRPr lang="en-GB" sz="1900" dirty="0"/>
          </a:p>
          <a:p>
            <a:pPr lvl="0"/>
            <a:endParaRPr lang="it-IT" sz="3400" b="1" u="sng" dirty="0"/>
          </a:p>
        </p:txBody>
      </p:sp>
    </p:spTree>
    <p:extLst>
      <p:ext uri="{BB962C8B-B14F-4D97-AF65-F5344CB8AC3E}">
        <p14:creationId xmlns:p14="http://schemas.microsoft.com/office/powerpoint/2010/main" val="40111809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 calcmode="lin" valueType="num">
                                      <p:cBhvr additive="base">
                                        <p:cTn id="2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anim calcmode="lin" valueType="num">
                                      <p:cBhvr additive="base">
                                        <p:cTn id="3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1280" y="101600"/>
            <a:ext cx="12009120" cy="497840"/>
          </a:xfrm>
        </p:spPr>
        <p:txBody>
          <a:bodyPr wrap="square">
            <a:noAutofit/>
          </a:bodyPr>
          <a:lstStyle/>
          <a:p>
            <a:pPr algn="ctr"/>
            <a:r>
              <a:rPr lang="en-GB" sz="4000" dirty="0"/>
              <a:t>Conclusions</a:t>
            </a:r>
            <a:endParaRPr lang="it-IT" sz="3800" dirty="0">
              <a:solidFill>
                <a:srgbClr val="FF0000"/>
              </a:solidFill>
            </a:endParaRPr>
          </a:p>
        </p:txBody>
      </p:sp>
      <p:sp>
        <p:nvSpPr>
          <p:cNvPr id="3" name="Segnaposto contenuto 2"/>
          <p:cNvSpPr>
            <a:spLocks noGrp="1"/>
          </p:cNvSpPr>
          <p:nvPr>
            <p:ph idx="1"/>
          </p:nvPr>
        </p:nvSpPr>
        <p:spPr>
          <a:xfrm>
            <a:off x="0" y="863600"/>
            <a:ext cx="12192000" cy="5821680"/>
          </a:xfrm>
        </p:spPr>
        <p:txBody>
          <a:bodyPr>
            <a:normAutofit fontScale="92500" lnSpcReduction="10000"/>
          </a:bodyPr>
          <a:lstStyle/>
          <a:p>
            <a:pPr marL="0" indent="0">
              <a:buNone/>
            </a:pPr>
            <a:r>
              <a:rPr lang="en-GB" sz="2700" dirty="0"/>
              <a:t>Main results for the AG and the NPP in our corpus:</a:t>
            </a:r>
            <a:endParaRPr lang="it-IT" sz="2700" dirty="0"/>
          </a:p>
          <a:p>
            <a:pPr lvl="0"/>
            <a:endParaRPr lang="en-GB" sz="2700" dirty="0"/>
          </a:p>
          <a:p>
            <a:pPr lvl="0"/>
            <a:r>
              <a:rPr lang="en-GB" sz="2700" b="1" dirty="0"/>
              <a:t>Information structure: </a:t>
            </a:r>
            <a:r>
              <a:rPr lang="en-GB" sz="2700" dirty="0"/>
              <a:t>dominance of framing, more markedly with the NPP than with the AG; high frequency of elaboration with the AG; near absence of independent </a:t>
            </a:r>
            <a:r>
              <a:rPr lang="en-GB" sz="2700" dirty="0" err="1"/>
              <a:t>rhemes</a:t>
            </a:r>
            <a:r>
              <a:rPr lang="en-GB" sz="2700" dirty="0"/>
              <a:t> with the AG, whereas they account for about 18% of the NPPs</a:t>
            </a:r>
          </a:p>
          <a:p>
            <a:pPr lvl="0"/>
            <a:endParaRPr lang="en-GB" sz="2700" dirty="0"/>
          </a:p>
          <a:p>
            <a:r>
              <a:rPr lang="en-GB" sz="2700" b="1" dirty="0"/>
              <a:t>Semantics: </a:t>
            </a:r>
            <a:r>
              <a:rPr lang="en-GB" sz="2700" dirty="0"/>
              <a:t>dominance of temporal and </a:t>
            </a:r>
            <a:r>
              <a:rPr lang="en-GB" sz="2700" dirty="0" err="1"/>
              <a:t>logico</a:t>
            </a:r>
            <a:r>
              <a:rPr lang="en-GB" sz="2700" dirty="0"/>
              <a:t>-causal networks with the NPP and of the </a:t>
            </a:r>
            <a:r>
              <a:rPr lang="en-GB" sz="2700" dirty="0" err="1"/>
              <a:t>logico</a:t>
            </a:r>
            <a:r>
              <a:rPr lang="en-GB" sz="2700" dirty="0"/>
              <a:t>-causal and modal networks with the AG</a:t>
            </a:r>
          </a:p>
          <a:p>
            <a:endParaRPr lang="en-GB" sz="2700" dirty="0"/>
          </a:p>
          <a:p>
            <a:pPr marL="804863" lvl="1" indent="-347663">
              <a:buNone/>
            </a:pPr>
            <a:r>
              <a:rPr lang="en-GB" sz="2700" dirty="0"/>
              <a:t>-&gt; The range of semantic values is wider with the </a:t>
            </a:r>
            <a:r>
              <a:rPr lang="en-GB" sz="2700" dirty="0" err="1"/>
              <a:t>NPP</a:t>
            </a:r>
            <a:r>
              <a:rPr lang="en-GB" sz="2700" dirty="0"/>
              <a:t> than with the AG and is relatively stable over the centuries (both </a:t>
            </a:r>
            <a:r>
              <a:rPr lang="en-GB" sz="2700" dirty="0" err="1"/>
              <a:t>converbs</a:t>
            </a:r>
            <a:r>
              <a:rPr lang="en-GB" sz="2700" dirty="0"/>
              <a:t> tend to keep their prototypical semantic force)</a:t>
            </a:r>
          </a:p>
          <a:p>
            <a:pPr marL="804863" lvl="1" indent="-347663">
              <a:buNone/>
            </a:pPr>
            <a:endParaRPr lang="en-GB" sz="2700" dirty="0"/>
          </a:p>
          <a:p>
            <a:pPr marL="804863" lvl="1" indent="-347663">
              <a:buNone/>
            </a:pPr>
            <a:r>
              <a:rPr lang="en-GB" sz="2700" dirty="0"/>
              <a:t>-&gt; The semantic bleaching of the AG is mostly found within the temporal network (5%, only in late sources), but occasionally occurs with the spatial (3%) and specification (1%) networks (both esp. in earlier sources) </a:t>
            </a:r>
          </a:p>
        </p:txBody>
      </p:sp>
    </p:spTree>
    <p:extLst>
      <p:ext uri="{BB962C8B-B14F-4D97-AF65-F5344CB8AC3E}">
        <p14:creationId xmlns:p14="http://schemas.microsoft.com/office/powerpoint/2010/main" val="23308962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 calcmode="lin" valueType="num">
                                      <p:cBhvr additive="base">
                                        <p:cTn id="2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anim calcmode="lin" valueType="num">
                                      <p:cBhvr additive="base">
                                        <p:cTn id="3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1280" y="101600"/>
            <a:ext cx="12009120" cy="497840"/>
          </a:xfrm>
        </p:spPr>
        <p:txBody>
          <a:bodyPr wrap="square">
            <a:noAutofit/>
          </a:bodyPr>
          <a:lstStyle/>
          <a:p>
            <a:pPr algn="ctr"/>
            <a:r>
              <a:rPr lang="en-GB" sz="4000" dirty="0"/>
              <a:t>Conclusions</a:t>
            </a:r>
            <a:endParaRPr lang="it-IT" sz="3800" dirty="0">
              <a:solidFill>
                <a:srgbClr val="FF0000"/>
              </a:solidFill>
            </a:endParaRPr>
          </a:p>
        </p:txBody>
      </p:sp>
      <p:sp>
        <p:nvSpPr>
          <p:cNvPr id="3" name="Segnaposto contenuto 2"/>
          <p:cNvSpPr>
            <a:spLocks noGrp="1"/>
          </p:cNvSpPr>
          <p:nvPr>
            <p:ph idx="1"/>
          </p:nvPr>
        </p:nvSpPr>
        <p:spPr>
          <a:xfrm>
            <a:off x="0" y="723331"/>
            <a:ext cx="12192000" cy="5961949"/>
          </a:xfrm>
        </p:spPr>
        <p:txBody>
          <a:bodyPr>
            <a:normAutofit/>
          </a:bodyPr>
          <a:lstStyle/>
          <a:p>
            <a:pPr marL="804863" lvl="1" indent="-347663">
              <a:buNone/>
            </a:pPr>
            <a:r>
              <a:rPr lang="en-GB" sz="2700" dirty="0"/>
              <a:t>-&gt; The NPP has a wider range of discourse relations than the AG and this central 	     difference remains stable over the centuries</a:t>
            </a:r>
          </a:p>
          <a:p>
            <a:pPr lvl="0"/>
            <a:endParaRPr lang="en-GB" sz="2700" dirty="0"/>
          </a:p>
          <a:p>
            <a:pPr lvl="0"/>
            <a:r>
              <a:rPr lang="en-GB" sz="2700" b="1" dirty="0"/>
              <a:t>Word order:</a:t>
            </a:r>
            <a:r>
              <a:rPr lang="en-GB" sz="2700" dirty="0"/>
              <a:t> both (a) framing and (b) elaborating AGs and NPPs tend to precede their MC; with (a), the dominating force for their ordering pattern is discourse-pragmatics, with (b) it is a combination of semantics and a general rule of word order in Latin</a:t>
            </a:r>
          </a:p>
          <a:p>
            <a:pPr lvl="0"/>
            <a:endParaRPr lang="en-GB" sz="2700" dirty="0"/>
          </a:p>
          <a:p>
            <a:pPr marL="457200" lvl="1" indent="0">
              <a:buNone/>
            </a:pPr>
            <a:r>
              <a:rPr lang="en-GB" sz="2700" dirty="0"/>
              <a:t>-&gt; The postposition of AGs and NPPs is generally due to processing principles</a:t>
            </a:r>
          </a:p>
          <a:p>
            <a:pPr lvl="0"/>
            <a:endParaRPr lang="en-GB" sz="2700" dirty="0"/>
          </a:p>
          <a:p>
            <a:pPr marL="804863" lvl="1" indent="-347663">
              <a:buNone/>
            </a:pPr>
            <a:r>
              <a:rPr lang="en-GB" sz="2700" dirty="0"/>
              <a:t>-&gt; Independent </a:t>
            </a:r>
            <a:r>
              <a:rPr lang="en-GB" sz="2700" dirty="0" err="1"/>
              <a:t>rheme</a:t>
            </a:r>
            <a:r>
              <a:rPr lang="en-GB" sz="2700" dirty="0"/>
              <a:t> AGs and NPPs behave quite differently: their ordering pattern is primarily motivated by the principle of iconicity of sequence, but it can be overridden by processing principles</a:t>
            </a:r>
          </a:p>
          <a:p>
            <a:pPr lvl="0"/>
            <a:endParaRPr lang="it-IT" sz="2700" dirty="0"/>
          </a:p>
        </p:txBody>
      </p:sp>
    </p:spTree>
    <p:extLst>
      <p:ext uri="{BB962C8B-B14F-4D97-AF65-F5344CB8AC3E}">
        <p14:creationId xmlns:p14="http://schemas.microsoft.com/office/powerpoint/2010/main" val="34394938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 calcmode="lin" valueType="num">
                                      <p:cBhvr additive="base">
                                        <p:cTn id="2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dirty="0"/>
          </a:p>
        </p:txBody>
      </p:sp>
      <p:sp>
        <p:nvSpPr>
          <p:cNvPr id="3" name="Segnaposto contenuto 2"/>
          <p:cNvSpPr>
            <a:spLocks noGrp="1"/>
          </p:cNvSpPr>
          <p:nvPr>
            <p:ph idx="1"/>
          </p:nvPr>
        </p:nvSpPr>
        <p:spPr>
          <a:xfrm>
            <a:off x="444843" y="1825625"/>
            <a:ext cx="11504141" cy="4351338"/>
          </a:xfrm>
        </p:spPr>
        <p:txBody>
          <a:bodyPr anchor="ctr">
            <a:normAutofit/>
          </a:bodyPr>
          <a:lstStyle/>
          <a:p>
            <a:pPr marL="0" indent="0" algn="ctr">
              <a:buNone/>
            </a:pPr>
            <a:r>
              <a:rPr lang="de-DE" sz="6800" i="1" dirty="0" err="1">
                <a:ln w="12700">
                  <a:solidFill>
                    <a:schemeClr val="tx2">
                      <a:lumMod val="75000"/>
                    </a:schemeClr>
                  </a:solidFill>
                  <a:prstDash val="solid"/>
                </a:ln>
              </a:rPr>
              <a:t>Thank</a:t>
            </a:r>
            <a:r>
              <a:rPr lang="de-DE" sz="6800" i="1" dirty="0">
                <a:ln w="12700">
                  <a:solidFill>
                    <a:schemeClr val="tx2">
                      <a:lumMod val="75000"/>
                    </a:schemeClr>
                  </a:solidFill>
                  <a:prstDash val="solid"/>
                </a:ln>
              </a:rPr>
              <a:t> </a:t>
            </a:r>
            <a:r>
              <a:rPr lang="de-DE" sz="6800" i="1" dirty="0" err="1">
                <a:ln w="12700">
                  <a:solidFill>
                    <a:schemeClr val="tx2">
                      <a:lumMod val="75000"/>
                    </a:schemeClr>
                  </a:solidFill>
                  <a:prstDash val="solid"/>
                </a:ln>
              </a:rPr>
              <a:t>you</a:t>
            </a:r>
            <a:r>
              <a:rPr lang="de-DE" sz="6800" i="1" dirty="0">
                <a:ln w="12700">
                  <a:solidFill>
                    <a:schemeClr val="tx2">
                      <a:lumMod val="75000"/>
                    </a:schemeClr>
                  </a:solidFill>
                  <a:prstDash val="solid"/>
                </a:ln>
              </a:rPr>
              <a:t> </a:t>
            </a:r>
            <a:r>
              <a:rPr lang="de-DE" sz="6800" i="1" dirty="0" err="1">
                <a:ln w="12700">
                  <a:solidFill>
                    <a:schemeClr val="tx2">
                      <a:lumMod val="75000"/>
                    </a:schemeClr>
                  </a:solidFill>
                  <a:prstDash val="solid"/>
                </a:ln>
              </a:rPr>
              <a:t>for</a:t>
            </a:r>
            <a:r>
              <a:rPr lang="de-DE" sz="6800" i="1" dirty="0">
                <a:ln w="12700">
                  <a:solidFill>
                    <a:schemeClr val="tx2">
                      <a:lumMod val="75000"/>
                    </a:schemeClr>
                  </a:solidFill>
                  <a:prstDash val="solid"/>
                </a:ln>
              </a:rPr>
              <a:t> </a:t>
            </a:r>
            <a:r>
              <a:rPr lang="de-DE" sz="6800" i="1" dirty="0" err="1">
                <a:ln w="12700">
                  <a:solidFill>
                    <a:schemeClr val="tx2">
                      <a:lumMod val="75000"/>
                    </a:schemeClr>
                  </a:solidFill>
                  <a:prstDash val="solid"/>
                </a:ln>
              </a:rPr>
              <a:t>your</a:t>
            </a:r>
            <a:r>
              <a:rPr lang="de-DE" sz="6800" i="1" dirty="0">
                <a:ln w="12700">
                  <a:solidFill>
                    <a:schemeClr val="tx2">
                      <a:lumMod val="75000"/>
                    </a:schemeClr>
                  </a:solidFill>
                  <a:prstDash val="solid"/>
                </a:ln>
              </a:rPr>
              <a:t> </a:t>
            </a:r>
            <a:r>
              <a:rPr lang="de-DE" sz="6800" i="1" dirty="0" err="1">
                <a:ln w="12700">
                  <a:solidFill>
                    <a:schemeClr val="tx2">
                      <a:lumMod val="75000"/>
                    </a:schemeClr>
                  </a:solidFill>
                  <a:prstDash val="solid"/>
                </a:ln>
              </a:rPr>
              <a:t>attention</a:t>
            </a:r>
            <a:r>
              <a:rPr lang="de-DE" sz="6800" i="1" dirty="0">
                <a:ln w="12700">
                  <a:solidFill>
                    <a:schemeClr val="tx2">
                      <a:lumMod val="75000"/>
                    </a:schemeClr>
                  </a:solidFill>
                  <a:prstDash val="solid"/>
                </a:ln>
              </a:rPr>
              <a:t>!</a:t>
            </a:r>
            <a:endParaRPr lang="it-IT" sz="6800" i="1" dirty="0">
              <a:ln w="12700">
                <a:solidFill>
                  <a:schemeClr val="tx2">
                    <a:lumMod val="75000"/>
                  </a:schemeClr>
                </a:solidFill>
                <a:prstDash val="solid"/>
              </a:ln>
            </a:endParaRPr>
          </a:p>
        </p:txBody>
      </p:sp>
    </p:spTree>
    <p:extLst>
      <p:ext uri="{BB962C8B-B14F-4D97-AF65-F5344CB8AC3E}">
        <p14:creationId xmlns:p14="http://schemas.microsoft.com/office/powerpoint/2010/main" val="2701526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751840" y="172085"/>
            <a:ext cx="10515600" cy="620395"/>
          </a:xfrm>
        </p:spPr>
        <p:txBody>
          <a:bodyPr>
            <a:normAutofit fontScale="90000"/>
          </a:bodyPr>
          <a:lstStyle/>
          <a:p>
            <a:pPr algn="ctr"/>
            <a:r>
              <a:rPr lang="it-IT" dirty="0" err="1"/>
              <a:t>Introduction</a:t>
            </a:r>
            <a:endParaRPr lang="it-IT" dirty="0"/>
          </a:p>
        </p:txBody>
      </p:sp>
      <p:sp>
        <p:nvSpPr>
          <p:cNvPr id="3" name="Segnaposto contenuto 2"/>
          <p:cNvSpPr>
            <a:spLocks noGrp="1"/>
          </p:cNvSpPr>
          <p:nvPr>
            <p:ph idx="1"/>
          </p:nvPr>
        </p:nvSpPr>
        <p:spPr>
          <a:xfrm>
            <a:off x="408791" y="1182146"/>
            <a:ext cx="11567160" cy="5675854"/>
          </a:xfrm>
        </p:spPr>
        <p:txBody>
          <a:bodyPr>
            <a:normAutofit/>
          </a:bodyPr>
          <a:lstStyle/>
          <a:p>
            <a:pPr lvl="0"/>
            <a:r>
              <a:rPr lang="en-GB" sz="2700" dirty="0"/>
              <a:t>This paper: comparison of the uses of the AG and of the NPP in a number of technical treatises (2</a:t>
            </a:r>
            <a:r>
              <a:rPr lang="en-GB" sz="2700" baseline="30000" dirty="0"/>
              <a:t>nd</a:t>
            </a:r>
            <a:r>
              <a:rPr lang="en-GB" sz="2700" dirty="0"/>
              <a:t> c. BC - 6</a:t>
            </a:r>
            <a:r>
              <a:rPr lang="en-GB" sz="2700" baseline="30000" dirty="0"/>
              <a:t>th</a:t>
            </a:r>
            <a:r>
              <a:rPr lang="en-GB" sz="2700" dirty="0"/>
              <a:t> c. AD) </a:t>
            </a:r>
          </a:p>
          <a:p>
            <a:pPr lvl="0"/>
            <a:endParaRPr lang="en-GB" sz="2700" dirty="0"/>
          </a:p>
          <a:p>
            <a:pPr lvl="0"/>
            <a:r>
              <a:rPr lang="en-GB" sz="2700" dirty="0"/>
              <a:t>Special focus on two aspects:</a:t>
            </a:r>
          </a:p>
          <a:p>
            <a:pPr lvl="0"/>
            <a:endParaRPr lang="en-GB" sz="2700" dirty="0"/>
          </a:p>
          <a:p>
            <a:pPr lvl="1"/>
            <a:r>
              <a:rPr lang="en-GB" sz="2700" dirty="0"/>
              <a:t>The semantic and pragmatic relation between the gerundial/participial constructions and their matrix clauses (MC’s)</a:t>
            </a:r>
          </a:p>
          <a:p>
            <a:pPr lvl="1"/>
            <a:endParaRPr lang="it-IT" sz="2700" dirty="0"/>
          </a:p>
          <a:p>
            <a:pPr lvl="1"/>
            <a:r>
              <a:rPr lang="en-GB" sz="2700" dirty="0"/>
              <a:t>The ordering pattern of gerundial/participial clauses with respect to their MC’s (word order)</a:t>
            </a:r>
            <a:endParaRPr lang="it-IT" sz="2700" dirty="0"/>
          </a:p>
          <a:p>
            <a:pPr lvl="0"/>
            <a:endParaRPr lang="en-GB" sz="3200" dirty="0"/>
          </a:p>
        </p:txBody>
      </p:sp>
    </p:spTree>
    <p:extLst>
      <p:ext uri="{BB962C8B-B14F-4D97-AF65-F5344CB8AC3E}">
        <p14:creationId xmlns:p14="http://schemas.microsoft.com/office/powerpoint/2010/main" val="23469663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 calcmode="lin" valueType="num">
                                      <p:cBhvr additive="base">
                                        <p:cTn id="2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Segnaposto contenuto 3"/>
          <p:cNvGraphicFramePr>
            <a:graphicFrameLocks noGrp="1"/>
          </p:cNvGraphicFramePr>
          <p:nvPr>
            <p:ph idx="1"/>
            <p:extLst>
              <p:ext uri="{D42A27DB-BD31-4B8C-83A1-F6EECF244321}">
                <p14:modId xmlns:p14="http://schemas.microsoft.com/office/powerpoint/2010/main" val="4167210586"/>
              </p:ext>
            </p:extLst>
          </p:nvPr>
        </p:nvGraphicFramePr>
        <p:xfrm>
          <a:off x="0" y="0"/>
          <a:ext cx="12192000" cy="6858000"/>
        </p:xfrm>
        <a:graphic>
          <a:graphicData uri="http://schemas.openxmlformats.org/drawingml/2006/table">
            <a:tbl>
              <a:tblPr firstRow="1" bandRow="1">
                <a:tableStyleId>{5C22544A-7EE6-4342-B048-85BDC9FD1C3A}</a:tableStyleId>
              </a:tblPr>
              <a:tblGrid>
                <a:gridCol w="1819735">
                  <a:extLst>
                    <a:ext uri="{9D8B030D-6E8A-4147-A177-3AD203B41FA5}">
                      <a16:colId xmlns:a16="http://schemas.microsoft.com/office/drawing/2014/main" val="2866130452"/>
                    </a:ext>
                  </a:extLst>
                </a:gridCol>
                <a:gridCol w="4946825">
                  <a:extLst>
                    <a:ext uri="{9D8B030D-6E8A-4147-A177-3AD203B41FA5}">
                      <a16:colId xmlns:a16="http://schemas.microsoft.com/office/drawing/2014/main" val="3469404817"/>
                    </a:ext>
                  </a:extLst>
                </a:gridCol>
                <a:gridCol w="1889760">
                  <a:extLst>
                    <a:ext uri="{9D8B030D-6E8A-4147-A177-3AD203B41FA5}">
                      <a16:colId xmlns:a16="http://schemas.microsoft.com/office/drawing/2014/main" val="3724682430"/>
                    </a:ext>
                  </a:extLst>
                </a:gridCol>
                <a:gridCol w="1767840">
                  <a:extLst>
                    <a:ext uri="{9D8B030D-6E8A-4147-A177-3AD203B41FA5}">
                      <a16:colId xmlns:a16="http://schemas.microsoft.com/office/drawing/2014/main" val="1759943076"/>
                    </a:ext>
                  </a:extLst>
                </a:gridCol>
                <a:gridCol w="1767840">
                  <a:extLst>
                    <a:ext uri="{9D8B030D-6E8A-4147-A177-3AD203B41FA5}">
                      <a16:colId xmlns:a16="http://schemas.microsoft.com/office/drawing/2014/main" val="44333647"/>
                    </a:ext>
                  </a:extLst>
                </a:gridCol>
              </a:tblGrid>
              <a:tr h="847506">
                <a:tc>
                  <a:txBody>
                    <a:bodyPr/>
                    <a:lstStyle/>
                    <a:p>
                      <a:pPr algn="ctr">
                        <a:lnSpc>
                          <a:spcPct val="107000"/>
                        </a:lnSpc>
                        <a:spcAft>
                          <a:spcPts val="0"/>
                        </a:spcAft>
                      </a:pPr>
                      <a:r>
                        <a:rPr lang="en-GB" sz="2400" b="1" dirty="0">
                          <a:effectLst/>
                          <a:latin typeface="Calibri" panose="020F0502020204030204" pitchFamily="34" charset="0"/>
                          <a:ea typeface="Calibri" panose="020F0502020204030204" pitchFamily="34" charset="0"/>
                          <a:cs typeface="Times New Roman" panose="02020603050405020304" pitchFamily="18" charset="0"/>
                        </a:rPr>
                        <a:t>Author</a:t>
                      </a:r>
                      <a:endParaRPr lang="it-IT"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2400" b="1" dirty="0">
                          <a:effectLst/>
                          <a:latin typeface="Calibri" panose="020F0502020204030204" pitchFamily="34" charset="0"/>
                          <a:ea typeface="Calibri" panose="020F0502020204030204" pitchFamily="34" charset="0"/>
                          <a:cs typeface="Times New Roman" panose="02020603050405020304" pitchFamily="18" charset="0"/>
                        </a:rPr>
                        <a:t>Text</a:t>
                      </a:r>
                      <a:endParaRPr lang="it-IT"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2400" b="1" dirty="0">
                          <a:effectLst/>
                          <a:latin typeface="Calibri" panose="020F0502020204030204" pitchFamily="34" charset="0"/>
                          <a:ea typeface="Calibri" panose="020F0502020204030204" pitchFamily="34" charset="0"/>
                          <a:cs typeface="Times New Roman" panose="02020603050405020304" pitchFamily="18" charset="0"/>
                        </a:rPr>
                        <a:t>Domain</a:t>
                      </a:r>
                      <a:endParaRPr lang="it-IT"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2400" b="1" dirty="0">
                          <a:effectLst/>
                          <a:latin typeface="Calibri" panose="020F0502020204030204" pitchFamily="34" charset="0"/>
                          <a:ea typeface="Calibri" panose="020F0502020204030204" pitchFamily="34" charset="0"/>
                          <a:cs typeface="Times New Roman" panose="02020603050405020304" pitchFamily="18" charset="0"/>
                        </a:rPr>
                        <a:t>Chronology</a:t>
                      </a:r>
                      <a:endParaRPr lang="it-IT"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2400" b="1" dirty="0">
                          <a:effectLst/>
                          <a:latin typeface="Calibri" panose="020F0502020204030204" pitchFamily="34" charset="0"/>
                          <a:ea typeface="Calibri" panose="020F0502020204030204" pitchFamily="34" charset="0"/>
                          <a:cs typeface="Times New Roman" panose="02020603050405020304" pitchFamily="18" charset="0"/>
                        </a:rPr>
                        <a:t>Number of words</a:t>
                      </a:r>
                      <a:endParaRPr lang="it-IT"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48249090"/>
                  </a:ext>
                </a:extLst>
              </a:tr>
              <a:tr h="436745">
                <a:tc>
                  <a:txBody>
                    <a:bodyPr/>
                    <a:lstStyle/>
                    <a:p>
                      <a:pPr algn="ctr">
                        <a:lnSpc>
                          <a:spcPct val="107000"/>
                        </a:lnSpc>
                        <a:spcAft>
                          <a:spcPts val="0"/>
                        </a:spcAft>
                      </a:pPr>
                      <a:r>
                        <a:rPr lang="en-GB" sz="2400" dirty="0">
                          <a:effectLst/>
                          <a:latin typeface="Calibri" panose="020F0502020204030204" pitchFamily="34" charset="0"/>
                          <a:ea typeface="Calibri" panose="020F0502020204030204" pitchFamily="34" charset="0"/>
                          <a:cs typeface="Times New Roman" panose="02020603050405020304" pitchFamily="18" charset="0"/>
                        </a:rPr>
                        <a:t>Cato</a:t>
                      </a:r>
                      <a:endParaRPr lang="it-IT"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2400" i="1" dirty="0">
                          <a:effectLst/>
                          <a:latin typeface="Calibri" panose="020F0502020204030204" pitchFamily="34" charset="0"/>
                          <a:ea typeface="Calibri" panose="020F0502020204030204" pitchFamily="34" charset="0"/>
                          <a:cs typeface="Times New Roman" panose="02020603050405020304" pitchFamily="18" charset="0"/>
                        </a:rPr>
                        <a:t>De </a:t>
                      </a:r>
                      <a:r>
                        <a:rPr lang="en-GB" sz="2400" i="1" dirty="0" err="1">
                          <a:effectLst/>
                          <a:latin typeface="Calibri" panose="020F0502020204030204" pitchFamily="34" charset="0"/>
                          <a:ea typeface="Calibri" panose="020F0502020204030204" pitchFamily="34" charset="0"/>
                          <a:cs typeface="Times New Roman" panose="02020603050405020304" pitchFamily="18" charset="0"/>
                        </a:rPr>
                        <a:t>agri</a:t>
                      </a:r>
                      <a:r>
                        <a:rPr lang="en-GB" sz="2400" i="1" dirty="0">
                          <a:effectLst/>
                          <a:latin typeface="Calibri" panose="020F0502020204030204" pitchFamily="34" charset="0"/>
                          <a:ea typeface="Calibri" panose="020F0502020204030204" pitchFamily="34" charset="0"/>
                          <a:cs typeface="Times New Roman" panose="02020603050405020304" pitchFamily="18" charset="0"/>
                        </a:rPr>
                        <a:t> </a:t>
                      </a:r>
                      <a:r>
                        <a:rPr lang="en-GB" sz="2400" i="1" dirty="0" err="1">
                          <a:effectLst/>
                          <a:latin typeface="Calibri" panose="020F0502020204030204" pitchFamily="34" charset="0"/>
                          <a:ea typeface="Calibri" panose="020F0502020204030204" pitchFamily="34" charset="0"/>
                          <a:cs typeface="Times New Roman" panose="02020603050405020304" pitchFamily="18" charset="0"/>
                        </a:rPr>
                        <a:t>cultura</a:t>
                      </a:r>
                      <a:endParaRPr lang="it-IT"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2400" dirty="0">
                          <a:effectLst/>
                          <a:latin typeface="Calibri" panose="020F0502020204030204" pitchFamily="34" charset="0"/>
                          <a:ea typeface="Calibri" panose="020F0502020204030204" pitchFamily="34" charset="0"/>
                          <a:cs typeface="Times New Roman" panose="02020603050405020304" pitchFamily="18" charset="0"/>
                        </a:rPr>
                        <a:t>Agriculture</a:t>
                      </a:r>
                      <a:endParaRPr lang="it-IT"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2400" dirty="0">
                          <a:effectLst/>
                          <a:latin typeface="Calibri" panose="020F0502020204030204" pitchFamily="34" charset="0"/>
                          <a:ea typeface="Calibri" panose="020F0502020204030204" pitchFamily="34" charset="0"/>
                          <a:cs typeface="Times New Roman" panose="02020603050405020304" pitchFamily="18" charset="0"/>
                        </a:rPr>
                        <a:t>2</a:t>
                      </a:r>
                      <a:r>
                        <a:rPr lang="en-GB" sz="2400" baseline="30000" dirty="0">
                          <a:effectLst/>
                          <a:latin typeface="Calibri" panose="020F0502020204030204" pitchFamily="34" charset="0"/>
                          <a:ea typeface="Calibri" panose="020F0502020204030204" pitchFamily="34" charset="0"/>
                          <a:cs typeface="Times New Roman" panose="02020603050405020304" pitchFamily="18" charset="0"/>
                        </a:rPr>
                        <a:t>nd</a:t>
                      </a:r>
                      <a:r>
                        <a:rPr lang="en-GB" sz="2400" dirty="0">
                          <a:effectLst/>
                          <a:latin typeface="Calibri" panose="020F0502020204030204" pitchFamily="34" charset="0"/>
                          <a:ea typeface="Calibri" panose="020F0502020204030204" pitchFamily="34" charset="0"/>
                          <a:cs typeface="Times New Roman" panose="02020603050405020304" pitchFamily="18" charset="0"/>
                        </a:rPr>
                        <a:t> c. BC</a:t>
                      </a:r>
                      <a:endParaRPr lang="it-IT"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2400">
                          <a:effectLst/>
                          <a:latin typeface="Calibri" panose="020F0502020204030204" pitchFamily="34" charset="0"/>
                          <a:ea typeface="Calibri" panose="020F0502020204030204" pitchFamily="34" charset="0"/>
                          <a:cs typeface="Times New Roman" panose="02020603050405020304" pitchFamily="18" charset="0"/>
                        </a:rPr>
                        <a:t>16.026</a:t>
                      </a:r>
                      <a:endParaRPr lang="it-IT"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416355755"/>
                  </a:ext>
                </a:extLst>
              </a:tr>
              <a:tr h="436745">
                <a:tc>
                  <a:txBody>
                    <a:bodyPr/>
                    <a:lstStyle/>
                    <a:p>
                      <a:pPr algn="ctr">
                        <a:lnSpc>
                          <a:spcPct val="107000"/>
                        </a:lnSpc>
                        <a:spcAft>
                          <a:spcPts val="0"/>
                        </a:spcAft>
                      </a:pPr>
                      <a:r>
                        <a:rPr lang="en-GB" sz="2400" dirty="0">
                          <a:effectLst/>
                          <a:latin typeface="Calibri" panose="020F0502020204030204" pitchFamily="34" charset="0"/>
                          <a:ea typeface="Calibri" panose="020F0502020204030204" pitchFamily="34" charset="0"/>
                          <a:cs typeface="Times New Roman" panose="02020603050405020304" pitchFamily="18" charset="0"/>
                        </a:rPr>
                        <a:t>Varro</a:t>
                      </a:r>
                      <a:endParaRPr lang="it-IT"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2400" i="1">
                          <a:effectLst/>
                          <a:latin typeface="Calibri" panose="020F0502020204030204" pitchFamily="34" charset="0"/>
                          <a:ea typeface="Calibri" panose="020F0502020204030204" pitchFamily="34" charset="0"/>
                          <a:cs typeface="Times New Roman" panose="02020603050405020304" pitchFamily="18" charset="0"/>
                        </a:rPr>
                        <a:t>Res rusticae</a:t>
                      </a:r>
                      <a:endParaRPr lang="it-IT"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2400">
                          <a:effectLst/>
                          <a:latin typeface="Calibri" panose="020F0502020204030204" pitchFamily="34" charset="0"/>
                          <a:ea typeface="Calibri" panose="020F0502020204030204" pitchFamily="34" charset="0"/>
                          <a:cs typeface="Times New Roman" panose="02020603050405020304" pitchFamily="18" charset="0"/>
                        </a:rPr>
                        <a:t>Agriculture</a:t>
                      </a:r>
                      <a:endParaRPr lang="it-IT"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2400" dirty="0" err="1">
                          <a:effectLst/>
                          <a:latin typeface="Calibri" panose="020F0502020204030204" pitchFamily="34" charset="0"/>
                          <a:ea typeface="Calibri" panose="020F0502020204030204" pitchFamily="34" charset="0"/>
                          <a:cs typeface="Times New Roman" panose="02020603050405020304" pitchFamily="18" charset="0"/>
                        </a:rPr>
                        <a:t>2</a:t>
                      </a:r>
                      <a:r>
                        <a:rPr lang="en-GB" sz="2400" baseline="30000" dirty="0" err="1">
                          <a:effectLst/>
                          <a:latin typeface="Calibri" panose="020F0502020204030204" pitchFamily="34" charset="0"/>
                          <a:ea typeface="Calibri" panose="020F0502020204030204" pitchFamily="34" charset="0"/>
                          <a:cs typeface="Times New Roman" panose="02020603050405020304" pitchFamily="18" charset="0"/>
                        </a:rPr>
                        <a:t>nd</a:t>
                      </a:r>
                      <a:r>
                        <a:rPr lang="en-GB" sz="2400" dirty="0" err="1">
                          <a:effectLst/>
                          <a:latin typeface="Calibri" panose="020F0502020204030204" pitchFamily="34" charset="0"/>
                          <a:ea typeface="Calibri" panose="020F0502020204030204" pitchFamily="34" charset="0"/>
                          <a:cs typeface="Times New Roman" panose="02020603050405020304" pitchFamily="18" charset="0"/>
                        </a:rPr>
                        <a:t>-1</a:t>
                      </a:r>
                      <a:r>
                        <a:rPr lang="en-GB" sz="2400" baseline="30000" dirty="0" err="1">
                          <a:effectLst/>
                          <a:latin typeface="Calibri" panose="020F0502020204030204" pitchFamily="34" charset="0"/>
                          <a:ea typeface="Calibri" panose="020F0502020204030204" pitchFamily="34" charset="0"/>
                          <a:cs typeface="Times New Roman" panose="02020603050405020304" pitchFamily="18" charset="0"/>
                        </a:rPr>
                        <a:t>st</a:t>
                      </a:r>
                      <a:r>
                        <a:rPr lang="en-GB" sz="2400" dirty="0">
                          <a:effectLst/>
                          <a:latin typeface="Calibri" panose="020F0502020204030204" pitchFamily="34" charset="0"/>
                          <a:ea typeface="Calibri" panose="020F0502020204030204" pitchFamily="34" charset="0"/>
                          <a:cs typeface="Times New Roman" panose="02020603050405020304" pitchFamily="18" charset="0"/>
                        </a:rPr>
                        <a:t> c. BC</a:t>
                      </a:r>
                      <a:endParaRPr lang="it-IT"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2400">
                          <a:effectLst/>
                          <a:latin typeface="Calibri" panose="020F0502020204030204" pitchFamily="34" charset="0"/>
                          <a:ea typeface="Calibri" panose="020F0502020204030204" pitchFamily="34" charset="0"/>
                          <a:cs typeface="Times New Roman" panose="02020603050405020304" pitchFamily="18" charset="0"/>
                        </a:rPr>
                        <a:t>35.692</a:t>
                      </a:r>
                      <a:endParaRPr lang="it-IT"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251016844"/>
                  </a:ext>
                </a:extLst>
              </a:tr>
              <a:tr h="436745">
                <a:tc>
                  <a:txBody>
                    <a:bodyPr/>
                    <a:lstStyle/>
                    <a:p>
                      <a:pPr algn="ctr">
                        <a:lnSpc>
                          <a:spcPct val="107000"/>
                        </a:lnSpc>
                        <a:spcAft>
                          <a:spcPts val="0"/>
                        </a:spcAft>
                      </a:pPr>
                      <a:r>
                        <a:rPr lang="en-GB" sz="2400" dirty="0">
                          <a:effectLst/>
                          <a:latin typeface="Calibri" panose="020F0502020204030204" pitchFamily="34" charset="0"/>
                          <a:ea typeface="Calibri" panose="020F0502020204030204" pitchFamily="34" charset="0"/>
                          <a:cs typeface="Times New Roman" panose="02020603050405020304" pitchFamily="18" charset="0"/>
                        </a:rPr>
                        <a:t>Celsus</a:t>
                      </a:r>
                      <a:endParaRPr lang="it-IT"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2400" i="1" dirty="0">
                          <a:effectLst/>
                          <a:latin typeface="Calibri" panose="020F0502020204030204" pitchFamily="34" charset="0"/>
                          <a:ea typeface="Calibri" panose="020F0502020204030204" pitchFamily="34" charset="0"/>
                          <a:cs typeface="Times New Roman" panose="02020603050405020304" pitchFamily="18" charset="0"/>
                        </a:rPr>
                        <a:t>De </a:t>
                      </a:r>
                      <a:r>
                        <a:rPr lang="en-GB" sz="2400" i="1" dirty="0" err="1">
                          <a:effectLst/>
                          <a:latin typeface="Calibri" panose="020F0502020204030204" pitchFamily="34" charset="0"/>
                          <a:ea typeface="Calibri" panose="020F0502020204030204" pitchFamily="34" charset="0"/>
                          <a:cs typeface="Times New Roman" panose="02020603050405020304" pitchFamily="18" charset="0"/>
                        </a:rPr>
                        <a:t>medicina</a:t>
                      </a:r>
                      <a:endParaRPr lang="it-IT"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2400">
                          <a:effectLst/>
                          <a:latin typeface="Calibri" panose="020F0502020204030204" pitchFamily="34" charset="0"/>
                          <a:ea typeface="Calibri" panose="020F0502020204030204" pitchFamily="34" charset="0"/>
                          <a:cs typeface="Times New Roman" panose="02020603050405020304" pitchFamily="18" charset="0"/>
                        </a:rPr>
                        <a:t>Medicine</a:t>
                      </a:r>
                      <a:endParaRPr lang="it-IT"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2400" dirty="0">
                          <a:effectLst/>
                          <a:latin typeface="Calibri" panose="020F0502020204030204" pitchFamily="34" charset="0"/>
                          <a:ea typeface="Calibri" panose="020F0502020204030204" pitchFamily="34" charset="0"/>
                          <a:cs typeface="Times New Roman" panose="02020603050405020304" pitchFamily="18" charset="0"/>
                        </a:rPr>
                        <a:t>1</a:t>
                      </a:r>
                      <a:r>
                        <a:rPr lang="en-GB" sz="2400" baseline="30000" dirty="0">
                          <a:effectLst/>
                          <a:latin typeface="Calibri" panose="020F0502020204030204" pitchFamily="34" charset="0"/>
                          <a:ea typeface="Calibri" panose="020F0502020204030204" pitchFamily="34" charset="0"/>
                          <a:cs typeface="Times New Roman" panose="02020603050405020304" pitchFamily="18" charset="0"/>
                        </a:rPr>
                        <a:t>st</a:t>
                      </a:r>
                      <a:r>
                        <a:rPr lang="en-GB" sz="2400" dirty="0">
                          <a:effectLst/>
                          <a:latin typeface="Calibri" panose="020F0502020204030204" pitchFamily="34" charset="0"/>
                          <a:ea typeface="Calibri" panose="020F0502020204030204" pitchFamily="34" charset="0"/>
                          <a:cs typeface="Times New Roman" panose="02020603050405020304" pitchFamily="18" charset="0"/>
                        </a:rPr>
                        <a:t> c. AD</a:t>
                      </a:r>
                      <a:endParaRPr lang="it-IT"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2400">
                          <a:effectLst/>
                          <a:latin typeface="Calibri" panose="020F0502020204030204" pitchFamily="34" charset="0"/>
                          <a:ea typeface="Calibri" panose="020F0502020204030204" pitchFamily="34" charset="0"/>
                          <a:cs typeface="Times New Roman" panose="02020603050405020304" pitchFamily="18" charset="0"/>
                        </a:rPr>
                        <a:t>104.017</a:t>
                      </a:r>
                      <a:endParaRPr lang="it-IT"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334069362"/>
                  </a:ext>
                </a:extLst>
              </a:tr>
              <a:tr h="436745">
                <a:tc>
                  <a:txBody>
                    <a:bodyPr/>
                    <a:lstStyle/>
                    <a:p>
                      <a:pPr algn="ctr">
                        <a:lnSpc>
                          <a:spcPct val="107000"/>
                        </a:lnSpc>
                        <a:spcAft>
                          <a:spcPts val="0"/>
                        </a:spcAft>
                      </a:pPr>
                      <a:r>
                        <a:rPr lang="en-GB" sz="2400" dirty="0" err="1">
                          <a:effectLst/>
                          <a:latin typeface="Calibri" panose="020F0502020204030204" pitchFamily="34" charset="0"/>
                          <a:ea typeface="Calibri" panose="020F0502020204030204" pitchFamily="34" charset="0"/>
                          <a:cs typeface="Times New Roman" panose="02020603050405020304" pitchFamily="18" charset="0"/>
                        </a:rPr>
                        <a:t>Columella</a:t>
                      </a:r>
                      <a:endParaRPr lang="it-IT"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2400" i="1">
                          <a:effectLst/>
                          <a:latin typeface="Calibri" panose="020F0502020204030204" pitchFamily="34" charset="0"/>
                          <a:ea typeface="Calibri" panose="020F0502020204030204" pitchFamily="34" charset="0"/>
                          <a:cs typeface="Times New Roman" panose="02020603050405020304" pitchFamily="18" charset="0"/>
                        </a:rPr>
                        <a:t>Res rustica</a:t>
                      </a:r>
                      <a:endParaRPr lang="it-IT"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2400">
                          <a:effectLst/>
                          <a:latin typeface="Calibri" panose="020F0502020204030204" pitchFamily="34" charset="0"/>
                          <a:ea typeface="Calibri" panose="020F0502020204030204" pitchFamily="34" charset="0"/>
                          <a:cs typeface="Times New Roman" panose="02020603050405020304" pitchFamily="18" charset="0"/>
                        </a:rPr>
                        <a:t>Agriculture</a:t>
                      </a:r>
                      <a:endParaRPr lang="it-IT"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2400" dirty="0">
                          <a:effectLst/>
                          <a:latin typeface="Calibri" panose="020F0502020204030204" pitchFamily="34" charset="0"/>
                          <a:ea typeface="Calibri" panose="020F0502020204030204" pitchFamily="34" charset="0"/>
                          <a:cs typeface="Times New Roman" panose="02020603050405020304" pitchFamily="18" charset="0"/>
                        </a:rPr>
                        <a:t>1</a:t>
                      </a:r>
                      <a:r>
                        <a:rPr lang="en-GB" sz="2400" baseline="30000" dirty="0">
                          <a:effectLst/>
                          <a:latin typeface="Calibri" panose="020F0502020204030204" pitchFamily="34" charset="0"/>
                          <a:ea typeface="Calibri" panose="020F0502020204030204" pitchFamily="34" charset="0"/>
                          <a:cs typeface="Times New Roman" panose="02020603050405020304" pitchFamily="18" charset="0"/>
                        </a:rPr>
                        <a:t>st</a:t>
                      </a:r>
                      <a:r>
                        <a:rPr lang="en-GB" sz="2400" dirty="0">
                          <a:effectLst/>
                          <a:latin typeface="Calibri" panose="020F0502020204030204" pitchFamily="34" charset="0"/>
                          <a:ea typeface="Calibri" panose="020F0502020204030204" pitchFamily="34" charset="0"/>
                          <a:cs typeface="Times New Roman" panose="02020603050405020304" pitchFamily="18" charset="0"/>
                        </a:rPr>
                        <a:t> c. AD</a:t>
                      </a:r>
                      <a:endParaRPr lang="it-IT"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24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109.177</a:t>
                      </a:r>
                      <a:endParaRPr lang="it-IT" sz="24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654095773"/>
                  </a:ext>
                </a:extLst>
              </a:tr>
              <a:tr h="847506">
                <a:tc>
                  <a:txBody>
                    <a:bodyPr/>
                    <a:lstStyle/>
                    <a:p>
                      <a:pPr algn="ctr">
                        <a:lnSpc>
                          <a:spcPct val="107000"/>
                        </a:lnSpc>
                        <a:spcAft>
                          <a:spcPts val="0"/>
                        </a:spcAft>
                      </a:pPr>
                      <a:r>
                        <a:rPr lang="en-GB" sz="2400" dirty="0">
                          <a:effectLst/>
                          <a:latin typeface="Calibri" panose="020F0502020204030204" pitchFamily="34" charset="0"/>
                          <a:ea typeface="Calibri" panose="020F0502020204030204" pitchFamily="34" charset="0"/>
                          <a:cs typeface="Times New Roman" panose="02020603050405020304" pitchFamily="18" charset="0"/>
                        </a:rPr>
                        <a:t>Chiron</a:t>
                      </a:r>
                      <a:endParaRPr lang="it-IT"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2400" i="1" dirty="0" err="1">
                          <a:effectLst/>
                          <a:latin typeface="Calibri" panose="020F0502020204030204" pitchFamily="34" charset="0"/>
                          <a:ea typeface="Calibri" panose="020F0502020204030204" pitchFamily="34" charset="0"/>
                          <a:cs typeface="Times New Roman" panose="02020603050405020304" pitchFamily="18" charset="0"/>
                        </a:rPr>
                        <a:t>Mulomedicina</a:t>
                      </a:r>
                      <a:r>
                        <a:rPr lang="en-GB" sz="2400" i="1" dirty="0">
                          <a:effectLst/>
                          <a:latin typeface="Calibri" panose="020F0502020204030204" pitchFamily="34" charset="0"/>
                          <a:ea typeface="Calibri" panose="020F0502020204030204" pitchFamily="34" charset="0"/>
                          <a:cs typeface="Times New Roman" panose="02020603050405020304" pitchFamily="18" charset="0"/>
                        </a:rPr>
                        <a:t> </a:t>
                      </a:r>
                      <a:r>
                        <a:rPr lang="en-GB" sz="2400" i="1" dirty="0" err="1">
                          <a:effectLst/>
                          <a:latin typeface="Calibri" panose="020F0502020204030204" pitchFamily="34" charset="0"/>
                          <a:ea typeface="Calibri" panose="020F0502020204030204" pitchFamily="34" charset="0"/>
                          <a:cs typeface="Times New Roman" panose="02020603050405020304" pitchFamily="18" charset="0"/>
                        </a:rPr>
                        <a:t>Chironis</a:t>
                      </a:r>
                      <a:endParaRPr lang="it-IT"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2400">
                          <a:effectLst/>
                          <a:latin typeface="Calibri" panose="020F0502020204030204" pitchFamily="34" charset="0"/>
                          <a:ea typeface="Calibri" panose="020F0502020204030204" pitchFamily="34" charset="0"/>
                          <a:cs typeface="Times New Roman" panose="02020603050405020304" pitchFamily="18" charset="0"/>
                        </a:rPr>
                        <a:t>Veterinary medicine</a:t>
                      </a:r>
                      <a:endParaRPr lang="it-IT"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2400" dirty="0">
                          <a:effectLst/>
                          <a:latin typeface="Calibri" panose="020F0502020204030204" pitchFamily="34" charset="0"/>
                          <a:ea typeface="Calibri" panose="020F0502020204030204" pitchFamily="34" charset="0"/>
                          <a:cs typeface="Times New Roman" panose="02020603050405020304" pitchFamily="18" charset="0"/>
                        </a:rPr>
                        <a:t>4</a:t>
                      </a:r>
                      <a:r>
                        <a:rPr lang="en-GB" sz="2400" baseline="30000" dirty="0">
                          <a:effectLst/>
                          <a:latin typeface="Calibri" panose="020F0502020204030204" pitchFamily="34" charset="0"/>
                          <a:ea typeface="Calibri" panose="020F0502020204030204" pitchFamily="34" charset="0"/>
                          <a:cs typeface="Times New Roman" panose="02020603050405020304" pitchFamily="18" charset="0"/>
                        </a:rPr>
                        <a:t>th</a:t>
                      </a:r>
                      <a:r>
                        <a:rPr lang="en-GB" sz="2400" dirty="0">
                          <a:effectLst/>
                          <a:latin typeface="Calibri" panose="020F0502020204030204" pitchFamily="34" charset="0"/>
                          <a:ea typeface="Calibri" panose="020F0502020204030204" pitchFamily="34" charset="0"/>
                          <a:cs typeface="Times New Roman" panose="02020603050405020304" pitchFamily="18" charset="0"/>
                        </a:rPr>
                        <a:t> c. AD</a:t>
                      </a:r>
                      <a:endParaRPr lang="it-IT"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2400">
                          <a:effectLst/>
                          <a:latin typeface="Calibri" panose="020F0502020204030204" pitchFamily="34" charset="0"/>
                          <a:ea typeface="Calibri" panose="020F0502020204030204" pitchFamily="34" charset="0"/>
                          <a:cs typeface="Times New Roman" panose="02020603050405020304" pitchFamily="18" charset="0"/>
                        </a:rPr>
                        <a:t>65.580</a:t>
                      </a:r>
                      <a:endParaRPr lang="it-IT"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870023559"/>
                  </a:ext>
                </a:extLst>
              </a:tr>
              <a:tr h="436745">
                <a:tc>
                  <a:txBody>
                    <a:bodyPr/>
                    <a:lstStyle/>
                    <a:p>
                      <a:pPr algn="ctr">
                        <a:lnSpc>
                          <a:spcPct val="107000"/>
                        </a:lnSpc>
                        <a:spcAft>
                          <a:spcPts val="0"/>
                        </a:spcAft>
                      </a:pPr>
                      <a:r>
                        <a:rPr lang="en-GB" sz="2400" dirty="0">
                          <a:effectLst/>
                          <a:latin typeface="Calibri" panose="020F0502020204030204" pitchFamily="34" charset="0"/>
                          <a:ea typeface="Calibri" panose="020F0502020204030204" pitchFamily="34" charset="0"/>
                          <a:cs typeface="Times New Roman" panose="02020603050405020304" pitchFamily="18" charset="0"/>
                        </a:rPr>
                        <a:t>Ps. Apuleius</a:t>
                      </a:r>
                      <a:endParaRPr lang="it-IT"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2400" i="1" dirty="0">
                          <a:effectLst/>
                          <a:latin typeface="Calibri" panose="020F0502020204030204" pitchFamily="34" charset="0"/>
                          <a:ea typeface="Calibri" panose="020F0502020204030204" pitchFamily="34" charset="0"/>
                          <a:cs typeface="Times New Roman" panose="02020603050405020304" pitchFamily="18" charset="0"/>
                        </a:rPr>
                        <a:t>Herbarium</a:t>
                      </a:r>
                      <a:endParaRPr lang="it-IT"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2400" dirty="0">
                          <a:effectLst/>
                          <a:latin typeface="Calibri" panose="020F0502020204030204" pitchFamily="34" charset="0"/>
                          <a:ea typeface="Calibri" panose="020F0502020204030204" pitchFamily="34" charset="0"/>
                          <a:cs typeface="Times New Roman" panose="02020603050405020304" pitchFamily="18" charset="0"/>
                        </a:rPr>
                        <a:t>Herbarium</a:t>
                      </a:r>
                      <a:endParaRPr lang="it-IT"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2400" dirty="0">
                          <a:effectLst/>
                          <a:latin typeface="Calibri" panose="020F0502020204030204" pitchFamily="34" charset="0"/>
                          <a:ea typeface="Calibri" panose="020F0502020204030204" pitchFamily="34" charset="0"/>
                          <a:cs typeface="Times New Roman" panose="02020603050405020304" pitchFamily="18" charset="0"/>
                        </a:rPr>
                        <a:t>4</a:t>
                      </a:r>
                      <a:r>
                        <a:rPr lang="en-GB" sz="2400" baseline="30000" dirty="0">
                          <a:effectLst/>
                          <a:latin typeface="Calibri" panose="020F0502020204030204" pitchFamily="34" charset="0"/>
                          <a:ea typeface="Calibri" panose="020F0502020204030204" pitchFamily="34" charset="0"/>
                          <a:cs typeface="Times New Roman" panose="02020603050405020304" pitchFamily="18" charset="0"/>
                        </a:rPr>
                        <a:t>th</a:t>
                      </a:r>
                      <a:r>
                        <a:rPr lang="en-GB" sz="2400" dirty="0">
                          <a:effectLst/>
                          <a:latin typeface="Calibri" panose="020F0502020204030204" pitchFamily="34" charset="0"/>
                          <a:ea typeface="Calibri" panose="020F0502020204030204" pitchFamily="34" charset="0"/>
                          <a:cs typeface="Times New Roman" panose="02020603050405020304" pitchFamily="18" charset="0"/>
                        </a:rPr>
                        <a:t> c. AD</a:t>
                      </a:r>
                      <a:endParaRPr lang="it-IT"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2400">
                          <a:effectLst/>
                          <a:latin typeface="Calibri" panose="020F0502020204030204" pitchFamily="34" charset="0"/>
                          <a:ea typeface="Calibri" panose="020F0502020204030204" pitchFamily="34" charset="0"/>
                          <a:cs typeface="Times New Roman" panose="02020603050405020304" pitchFamily="18" charset="0"/>
                        </a:rPr>
                        <a:t>18.725</a:t>
                      </a:r>
                      <a:endParaRPr lang="it-IT"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412591191"/>
                  </a:ext>
                </a:extLst>
              </a:tr>
              <a:tr h="847506">
                <a:tc>
                  <a:txBody>
                    <a:bodyPr/>
                    <a:lstStyle/>
                    <a:p>
                      <a:pPr algn="ctr">
                        <a:lnSpc>
                          <a:spcPct val="107000"/>
                        </a:lnSpc>
                        <a:spcAft>
                          <a:spcPts val="0"/>
                        </a:spcAft>
                      </a:pPr>
                      <a:r>
                        <a:rPr lang="en-GB" sz="2400">
                          <a:effectLst/>
                          <a:latin typeface="Calibri" panose="020F0502020204030204" pitchFamily="34" charset="0"/>
                          <a:ea typeface="Calibri" panose="020F0502020204030204" pitchFamily="34" charset="0"/>
                          <a:cs typeface="Times New Roman" panose="02020603050405020304" pitchFamily="18" charset="0"/>
                        </a:rPr>
                        <a:t>Pelagonius</a:t>
                      </a:r>
                      <a:endParaRPr lang="it-IT"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2400" i="1" dirty="0" err="1">
                          <a:effectLst/>
                          <a:latin typeface="Calibri" panose="020F0502020204030204" pitchFamily="34" charset="0"/>
                          <a:ea typeface="Calibri" panose="020F0502020204030204" pitchFamily="34" charset="0"/>
                          <a:cs typeface="Times New Roman" panose="02020603050405020304" pitchFamily="18" charset="0"/>
                        </a:rPr>
                        <a:t>Ars</a:t>
                      </a:r>
                      <a:r>
                        <a:rPr lang="en-GB" sz="2400" i="1" dirty="0">
                          <a:effectLst/>
                          <a:latin typeface="Calibri" panose="020F0502020204030204" pitchFamily="34" charset="0"/>
                          <a:ea typeface="Calibri" panose="020F0502020204030204" pitchFamily="34" charset="0"/>
                          <a:cs typeface="Times New Roman" panose="02020603050405020304" pitchFamily="18" charset="0"/>
                        </a:rPr>
                        <a:t> </a:t>
                      </a:r>
                      <a:r>
                        <a:rPr lang="en-GB" sz="2400" i="1" dirty="0" err="1">
                          <a:effectLst/>
                          <a:latin typeface="Calibri" panose="020F0502020204030204" pitchFamily="34" charset="0"/>
                          <a:ea typeface="Calibri" panose="020F0502020204030204" pitchFamily="34" charset="0"/>
                          <a:cs typeface="Times New Roman" panose="02020603050405020304" pitchFamily="18" charset="0"/>
                        </a:rPr>
                        <a:t>veterinaria</a:t>
                      </a:r>
                      <a:endParaRPr lang="it-IT"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2400">
                          <a:effectLst/>
                          <a:latin typeface="Calibri" panose="020F0502020204030204" pitchFamily="34" charset="0"/>
                          <a:ea typeface="Calibri" panose="020F0502020204030204" pitchFamily="34" charset="0"/>
                          <a:cs typeface="Times New Roman" panose="02020603050405020304" pitchFamily="18" charset="0"/>
                        </a:rPr>
                        <a:t>Veterinary medicine</a:t>
                      </a:r>
                      <a:endParaRPr lang="it-IT"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2400" dirty="0" err="1">
                          <a:effectLst/>
                          <a:latin typeface="Calibri" panose="020F0502020204030204" pitchFamily="34" charset="0"/>
                          <a:ea typeface="Calibri" panose="020F0502020204030204" pitchFamily="34" charset="0"/>
                          <a:cs typeface="Times New Roman" panose="02020603050405020304" pitchFamily="18" charset="0"/>
                        </a:rPr>
                        <a:t>4</a:t>
                      </a:r>
                      <a:r>
                        <a:rPr lang="en-GB" sz="2400" baseline="30000" dirty="0" err="1">
                          <a:effectLst/>
                          <a:latin typeface="Calibri" panose="020F0502020204030204" pitchFamily="34" charset="0"/>
                          <a:ea typeface="Calibri" panose="020F0502020204030204" pitchFamily="34" charset="0"/>
                          <a:cs typeface="Times New Roman" panose="02020603050405020304" pitchFamily="18" charset="0"/>
                        </a:rPr>
                        <a:t>th</a:t>
                      </a:r>
                      <a:r>
                        <a:rPr lang="en-GB" sz="2400" dirty="0" err="1">
                          <a:effectLst/>
                          <a:latin typeface="Calibri" panose="020F0502020204030204" pitchFamily="34" charset="0"/>
                          <a:ea typeface="Calibri" panose="020F0502020204030204" pitchFamily="34" charset="0"/>
                          <a:cs typeface="Times New Roman" panose="02020603050405020304" pitchFamily="18" charset="0"/>
                        </a:rPr>
                        <a:t>-5</a:t>
                      </a:r>
                      <a:r>
                        <a:rPr lang="en-GB" sz="2400" baseline="30000" dirty="0" err="1">
                          <a:effectLst/>
                          <a:latin typeface="Calibri" panose="020F0502020204030204" pitchFamily="34" charset="0"/>
                          <a:ea typeface="Calibri" panose="020F0502020204030204" pitchFamily="34" charset="0"/>
                          <a:cs typeface="Times New Roman" panose="02020603050405020304" pitchFamily="18" charset="0"/>
                        </a:rPr>
                        <a:t>th</a:t>
                      </a:r>
                      <a:r>
                        <a:rPr lang="en-GB" sz="2400" dirty="0">
                          <a:effectLst/>
                          <a:latin typeface="Calibri" panose="020F0502020204030204" pitchFamily="34" charset="0"/>
                          <a:ea typeface="Calibri" panose="020F0502020204030204" pitchFamily="34" charset="0"/>
                          <a:cs typeface="Times New Roman" panose="02020603050405020304" pitchFamily="18" charset="0"/>
                        </a:rPr>
                        <a:t> c. AD</a:t>
                      </a:r>
                      <a:endParaRPr lang="it-IT"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2400">
                          <a:effectLst/>
                          <a:latin typeface="Calibri" panose="020F0502020204030204" pitchFamily="34" charset="0"/>
                          <a:ea typeface="Calibri" panose="020F0502020204030204" pitchFamily="34" charset="0"/>
                          <a:cs typeface="Times New Roman" panose="02020603050405020304" pitchFamily="18" charset="0"/>
                        </a:rPr>
                        <a:t>22.541</a:t>
                      </a:r>
                      <a:endParaRPr lang="it-IT"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551562466"/>
                  </a:ext>
                </a:extLst>
              </a:tr>
              <a:tr h="436745">
                <a:tc>
                  <a:txBody>
                    <a:bodyPr/>
                    <a:lstStyle/>
                    <a:p>
                      <a:pPr algn="ctr">
                        <a:lnSpc>
                          <a:spcPct val="107000"/>
                        </a:lnSpc>
                        <a:spcAft>
                          <a:spcPts val="0"/>
                        </a:spcAft>
                      </a:pPr>
                      <a:r>
                        <a:rPr lang="en-GB" sz="2400">
                          <a:effectLst/>
                          <a:latin typeface="Calibri" panose="020F0502020204030204" pitchFamily="34" charset="0"/>
                          <a:ea typeface="Calibri" panose="020F0502020204030204" pitchFamily="34" charset="0"/>
                          <a:cs typeface="Times New Roman" panose="02020603050405020304" pitchFamily="18" charset="0"/>
                        </a:rPr>
                        <a:t>Palladius</a:t>
                      </a:r>
                      <a:endParaRPr lang="it-IT"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2400" i="1" dirty="0">
                          <a:effectLst/>
                          <a:latin typeface="Calibri" panose="020F0502020204030204" pitchFamily="34" charset="0"/>
                          <a:ea typeface="Calibri" panose="020F0502020204030204" pitchFamily="34" charset="0"/>
                          <a:cs typeface="Times New Roman" panose="02020603050405020304" pitchFamily="18" charset="0"/>
                        </a:rPr>
                        <a:t>Opus </a:t>
                      </a:r>
                      <a:r>
                        <a:rPr lang="en-GB" sz="2400" i="1" dirty="0" err="1">
                          <a:effectLst/>
                          <a:latin typeface="Calibri" panose="020F0502020204030204" pitchFamily="34" charset="0"/>
                          <a:ea typeface="Calibri" panose="020F0502020204030204" pitchFamily="34" charset="0"/>
                          <a:cs typeface="Times New Roman" panose="02020603050405020304" pitchFamily="18" charset="0"/>
                        </a:rPr>
                        <a:t>agriculturae</a:t>
                      </a:r>
                      <a:endParaRPr lang="it-IT"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2400">
                          <a:effectLst/>
                          <a:latin typeface="Calibri" panose="020F0502020204030204" pitchFamily="34" charset="0"/>
                          <a:ea typeface="Calibri" panose="020F0502020204030204" pitchFamily="34" charset="0"/>
                          <a:cs typeface="Times New Roman" panose="02020603050405020304" pitchFamily="18" charset="0"/>
                        </a:rPr>
                        <a:t>Agriculture</a:t>
                      </a:r>
                      <a:endParaRPr lang="it-IT"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2400" dirty="0">
                          <a:effectLst/>
                          <a:latin typeface="Calibri" panose="020F0502020204030204" pitchFamily="34" charset="0"/>
                          <a:ea typeface="Calibri" panose="020F0502020204030204" pitchFamily="34" charset="0"/>
                          <a:cs typeface="Times New Roman" panose="02020603050405020304" pitchFamily="18" charset="0"/>
                        </a:rPr>
                        <a:t>5</a:t>
                      </a:r>
                      <a:r>
                        <a:rPr lang="en-GB" sz="2400" baseline="30000" dirty="0">
                          <a:effectLst/>
                          <a:latin typeface="Calibri" panose="020F0502020204030204" pitchFamily="34" charset="0"/>
                          <a:ea typeface="Calibri" panose="020F0502020204030204" pitchFamily="34" charset="0"/>
                          <a:cs typeface="Times New Roman" panose="02020603050405020304" pitchFamily="18" charset="0"/>
                        </a:rPr>
                        <a:t>th</a:t>
                      </a:r>
                      <a:r>
                        <a:rPr lang="en-GB" sz="2400" dirty="0">
                          <a:effectLst/>
                          <a:latin typeface="Calibri" panose="020F0502020204030204" pitchFamily="34" charset="0"/>
                          <a:ea typeface="Calibri" panose="020F0502020204030204" pitchFamily="34" charset="0"/>
                          <a:cs typeface="Times New Roman" panose="02020603050405020304" pitchFamily="18" charset="0"/>
                        </a:rPr>
                        <a:t> c. AD</a:t>
                      </a:r>
                      <a:endParaRPr lang="it-IT"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2400" dirty="0">
                          <a:effectLst/>
                          <a:latin typeface="Calibri" panose="020F0502020204030204" pitchFamily="34" charset="0"/>
                          <a:ea typeface="Calibri" panose="020F0502020204030204" pitchFamily="34" charset="0"/>
                          <a:cs typeface="Times New Roman" panose="02020603050405020304" pitchFamily="18" charset="0"/>
                        </a:rPr>
                        <a:t>42.159</a:t>
                      </a:r>
                      <a:endParaRPr lang="it-IT"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743219830"/>
                  </a:ext>
                </a:extLst>
              </a:tr>
              <a:tr h="847506">
                <a:tc>
                  <a:txBody>
                    <a:bodyPr/>
                    <a:lstStyle/>
                    <a:p>
                      <a:pPr algn="ctr">
                        <a:lnSpc>
                          <a:spcPct val="107000"/>
                        </a:lnSpc>
                        <a:spcAft>
                          <a:spcPts val="0"/>
                        </a:spcAft>
                      </a:pPr>
                      <a:r>
                        <a:rPr lang="en-GB" sz="2400">
                          <a:effectLst/>
                          <a:latin typeface="Calibri" panose="020F0502020204030204" pitchFamily="34" charset="0"/>
                          <a:ea typeface="Calibri" panose="020F0502020204030204" pitchFamily="34" charset="0"/>
                          <a:cs typeface="Times New Roman" panose="02020603050405020304" pitchFamily="18" charset="0"/>
                        </a:rPr>
                        <a:t>Vegetius</a:t>
                      </a:r>
                      <a:endParaRPr lang="it-IT"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2400" i="1" dirty="0" err="1">
                          <a:effectLst/>
                          <a:latin typeface="Calibri" panose="020F0502020204030204" pitchFamily="34" charset="0"/>
                          <a:ea typeface="Calibri" panose="020F0502020204030204" pitchFamily="34" charset="0"/>
                          <a:cs typeface="Times New Roman" panose="02020603050405020304" pitchFamily="18" charset="0"/>
                        </a:rPr>
                        <a:t>Digesta</a:t>
                      </a:r>
                      <a:r>
                        <a:rPr lang="en-GB" sz="2400" i="1" dirty="0">
                          <a:effectLst/>
                          <a:latin typeface="Calibri" panose="020F0502020204030204" pitchFamily="34" charset="0"/>
                          <a:ea typeface="Calibri" panose="020F0502020204030204" pitchFamily="34" charset="0"/>
                          <a:cs typeface="Times New Roman" panose="02020603050405020304" pitchFamily="18" charset="0"/>
                        </a:rPr>
                        <a:t> </a:t>
                      </a:r>
                      <a:r>
                        <a:rPr lang="en-GB" sz="2400" i="1" dirty="0" err="1">
                          <a:effectLst/>
                          <a:latin typeface="Calibri" panose="020F0502020204030204" pitchFamily="34" charset="0"/>
                          <a:ea typeface="Calibri" panose="020F0502020204030204" pitchFamily="34" charset="0"/>
                          <a:cs typeface="Times New Roman" panose="02020603050405020304" pitchFamily="18" charset="0"/>
                        </a:rPr>
                        <a:t>artis</a:t>
                      </a:r>
                      <a:r>
                        <a:rPr lang="en-GB" sz="2400" i="1" dirty="0">
                          <a:effectLst/>
                          <a:latin typeface="Calibri" panose="020F0502020204030204" pitchFamily="34" charset="0"/>
                          <a:ea typeface="Calibri" panose="020F0502020204030204" pitchFamily="34" charset="0"/>
                          <a:cs typeface="Times New Roman" panose="02020603050405020304" pitchFamily="18" charset="0"/>
                        </a:rPr>
                        <a:t> </a:t>
                      </a:r>
                      <a:r>
                        <a:rPr lang="en-GB" sz="2400" i="1" dirty="0" err="1">
                          <a:effectLst/>
                          <a:latin typeface="Calibri" panose="020F0502020204030204" pitchFamily="34" charset="0"/>
                          <a:ea typeface="Calibri" panose="020F0502020204030204" pitchFamily="34" charset="0"/>
                          <a:cs typeface="Times New Roman" panose="02020603050405020304" pitchFamily="18" charset="0"/>
                        </a:rPr>
                        <a:t>mulomedicinae</a:t>
                      </a:r>
                      <a:endParaRPr lang="it-IT"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2400" dirty="0">
                          <a:effectLst/>
                          <a:latin typeface="Calibri" panose="020F0502020204030204" pitchFamily="34" charset="0"/>
                          <a:ea typeface="Calibri" panose="020F0502020204030204" pitchFamily="34" charset="0"/>
                          <a:cs typeface="Times New Roman" panose="02020603050405020304" pitchFamily="18" charset="0"/>
                        </a:rPr>
                        <a:t>Veterinary medicine</a:t>
                      </a:r>
                      <a:endParaRPr lang="it-IT"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2400" dirty="0">
                          <a:effectLst/>
                          <a:latin typeface="Calibri" panose="020F0502020204030204" pitchFamily="34" charset="0"/>
                          <a:ea typeface="Calibri" panose="020F0502020204030204" pitchFamily="34" charset="0"/>
                          <a:cs typeface="Times New Roman" panose="02020603050405020304" pitchFamily="18" charset="0"/>
                        </a:rPr>
                        <a:t>5</a:t>
                      </a:r>
                      <a:r>
                        <a:rPr lang="en-GB" sz="2400" baseline="30000" dirty="0">
                          <a:effectLst/>
                          <a:latin typeface="Calibri" panose="020F0502020204030204" pitchFamily="34" charset="0"/>
                          <a:ea typeface="Calibri" panose="020F0502020204030204" pitchFamily="34" charset="0"/>
                          <a:cs typeface="Times New Roman" panose="02020603050405020304" pitchFamily="18" charset="0"/>
                        </a:rPr>
                        <a:t>th</a:t>
                      </a:r>
                      <a:r>
                        <a:rPr lang="en-GB" sz="2400" dirty="0">
                          <a:effectLst/>
                          <a:latin typeface="Calibri" panose="020F0502020204030204" pitchFamily="34" charset="0"/>
                          <a:ea typeface="Calibri" panose="020F0502020204030204" pitchFamily="34" charset="0"/>
                          <a:cs typeface="Times New Roman" panose="02020603050405020304" pitchFamily="18" charset="0"/>
                        </a:rPr>
                        <a:t> c. AD</a:t>
                      </a:r>
                      <a:endParaRPr lang="it-IT"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2400">
                          <a:effectLst/>
                          <a:latin typeface="Calibri" panose="020F0502020204030204" pitchFamily="34" charset="0"/>
                          <a:ea typeface="Calibri" panose="020F0502020204030204" pitchFamily="34" charset="0"/>
                          <a:cs typeface="Times New Roman" panose="02020603050405020304" pitchFamily="18" charset="0"/>
                        </a:rPr>
                        <a:t>48.409</a:t>
                      </a:r>
                      <a:endParaRPr lang="it-IT"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724701292"/>
                  </a:ext>
                </a:extLst>
              </a:tr>
              <a:tr h="847506">
                <a:tc>
                  <a:txBody>
                    <a:bodyPr/>
                    <a:lstStyle/>
                    <a:p>
                      <a:pPr algn="ctr">
                        <a:lnSpc>
                          <a:spcPct val="107000"/>
                        </a:lnSpc>
                        <a:spcAft>
                          <a:spcPts val="0"/>
                        </a:spcAft>
                      </a:pPr>
                      <a:r>
                        <a:rPr lang="en-GB" sz="2400">
                          <a:effectLst/>
                          <a:latin typeface="Calibri" panose="020F0502020204030204" pitchFamily="34" charset="0"/>
                          <a:ea typeface="Calibri" panose="020F0502020204030204" pitchFamily="34" charset="0"/>
                          <a:cs typeface="Times New Roman" panose="02020603050405020304" pitchFamily="18" charset="0"/>
                        </a:rPr>
                        <a:t>Anthimus</a:t>
                      </a:r>
                      <a:endParaRPr lang="it-IT"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2400" i="1">
                          <a:effectLst/>
                          <a:latin typeface="Calibri" panose="020F0502020204030204" pitchFamily="34" charset="0"/>
                          <a:ea typeface="Calibri" panose="020F0502020204030204" pitchFamily="34" charset="0"/>
                          <a:cs typeface="Times New Roman" panose="02020603050405020304" pitchFamily="18" charset="0"/>
                        </a:rPr>
                        <a:t>De obseruatione ciborum epistula ad Theodericum regem Francorum</a:t>
                      </a:r>
                      <a:endParaRPr lang="it-IT"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2400" dirty="0">
                          <a:effectLst/>
                          <a:latin typeface="Calibri" panose="020F0502020204030204" pitchFamily="34" charset="0"/>
                          <a:ea typeface="Calibri" panose="020F0502020204030204" pitchFamily="34" charset="0"/>
                          <a:cs typeface="Times New Roman" panose="02020603050405020304" pitchFamily="18" charset="0"/>
                        </a:rPr>
                        <a:t>Cookery</a:t>
                      </a:r>
                      <a:endParaRPr lang="it-IT"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2400" dirty="0">
                          <a:effectLst/>
                          <a:latin typeface="Calibri" panose="020F0502020204030204" pitchFamily="34" charset="0"/>
                          <a:ea typeface="Calibri" panose="020F0502020204030204" pitchFamily="34" charset="0"/>
                          <a:cs typeface="Times New Roman" panose="02020603050405020304" pitchFamily="18" charset="0"/>
                        </a:rPr>
                        <a:t>6</a:t>
                      </a:r>
                      <a:r>
                        <a:rPr lang="en-GB" sz="2400" baseline="30000" dirty="0">
                          <a:effectLst/>
                          <a:latin typeface="Calibri" panose="020F0502020204030204" pitchFamily="34" charset="0"/>
                          <a:ea typeface="Calibri" panose="020F0502020204030204" pitchFamily="34" charset="0"/>
                          <a:cs typeface="Times New Roman" panose="02020603050405020304" pitchFamily="18" charset="0"/>
                        </a:rPr>
                        <a:t>th</a:t>
                      </a:r>
                      <a:r>
                        <a:rPr lang="en-GB" sz="2400" dirty="0">
                          <a:effectLst/>
                          <a:latin typeface="Calibri" panose="020F0502020204030204" pitchFamily="34" charset="0"/>
                          <a:ea typeface="Calibri" panose="020F0502020204030204" pitchFamily="34" charset="0"/>
                          <a:cs typeface="Times New Roman" panose="02020603050405020304" pitchFamily="18" charset="0"/>
                        </a:rPr>
                        <a:t> c. AD</a:t>
                      </a:r>
                      <a:endParaRPr lang="it-IT"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24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4479</a:t>
                      </a:r>
                      <a:endParaRPr lang="it-IT" sz="24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359685579"/>
                  </a:ext>
                </a:extLst>
              </a:tr>
            </a:tbl>
          </a:graphicData>
        </a:graphic>
      </p:graphicFrame>
    </p:spTree>
    <p:extLst>
      <p:ext uri="{BB962C8B-B14F-4D97-AF65-F5344CB8AC3E}">
        <p14:creationId xmlns:p14="http://schemas.microsoft.com/office/powerpoint/2010/main" val="39588330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751840" y="172085"/>
            <a:ext cx="10515600" cy="620395"/>
          </a:xfrm>
        </p:spPr>
        <p:txBody>
          <a:bodyPr>
            <a:normAutofit fontScale="90000"/>
          </a:bodyPr>
          <a:lstStyle/>
          <a:p>
            <a:pPr algn="ctr"/>
            <a:r>
              <a:rPr lang="it-IT" dirty="0"/>
              <a:t>Data</a:t>
            </a:r>
          </a:p>
        </p:txBody>
      </p:sp>
      <p:sp>
        <p:nvSpPr>
          <p:cNvPr id="3" name="Segnaposto contenuto 2"/>
          <p:cNvSpPr>
            <a:spLocks noGrp="1"/>
          </p:cNvSpPr>
          <p:nvPr>
            <p:ph idx="1"/>
          </p:nvPr>
        </p:nvSpPr>
        <p:spPr>
          <a:xfrm>
            <a:off x="25400" y="1056640"/>
            <a:ext cx="11968480" cy="5659120"/>
          </a:xfrm>
        </p:spPr>
        <p:txBody>
          <a:bodyPr>
            <a:normAutofit/>
          </a:bodyPr>
          <a:lstStyle/>
          <a:p>
            <a:pPr lvl="0"/>
            <a:r>
              <a:rPr lang="en-GB" sz="2700" dirty="0"/>
              <a:t>All </a:t>
            </a:r>
            <a:r>
              <a:rPr lang="en-GB" sz="2700" dirty="0" err="1"/>
              <a:t>prepositionless</a:t>
            </a:r>
            <a:r>
              <a:rPr lang="en-GB" sz="2700" dirty="0"/>
              <a:t> AGs and all </a:t>
            </a:r>
            <a:r>
              <a:rPr lang="en-GB" sz="2700" dirty="0" err="1"/>
              <a:t>NPPs</a:t>
            </a:r>
            <a:r>
              <a:rPr lang="en-GB" sz="2700" dirty="0"/>
              <a:t> used as converbs</a:t>
            </a:r>
          </a:p>
          <a:p>
            <a:pPr lvl="0"/>
            <a:endParaRPr lang="en-GB" sz="2700" dirty="0"/>
          </a:p>
          <a:p>
            <a:pPr lvl="0"/>
            <a:r>
              <a:rPr lang="en-GB" sz="2700" dirty="0" err="1"/>
              <a:t>Converbs</a:t>
            </a:r>
            <a:r>
              <a:rPr lang="en-GB" sz="2700" dirty="0"/>
              <a:t>: non-finite verb forms which function</a:t>
            </a:r>
          </a:p>
          <a:p>
            <a:pPr lvl="0"/>
            <a:endParaRPr lang="en-GB" sz="2700" dirty="0"/>
          </a:p>
          <a:p>
            <a:pPr lvl="1"/>
            <a:r>
              <a:rPr lang="en-GB" sz="2700" dirty="0"/>
              <a:t>Syntactically as the predicate of a non-finite clause subordinate to a MC</a:t>
            </a:r>
          </a:p>
          <a:p>
            <a:pPr lvl="1"/>
            <a:endParaRPr lang="en-GB" sz="2700" dirty="0"/>
          </a:p>
          <a:p>
            <a:pPr lvl="1"/>
            <a:r>
              <a:rPr lang="en-GB" sz="2700" dirty="0"/>
              <a:t>Semantically as an </a:t>
            </a:r>
            <a:r>
              <a:rPr lang="en-GB" sz="2700" dirty="0" err="1"/>
              <a:t>eventive</a:t>
            </a:r>
            <a:r>
              <a:rPr lang="en-GB" sz="2700" dirty="0"/>
              <a:t>, adverbial means for expanding the event expressed by their MC, as </a:t>
            </a:r>
            <a:r>
              <a:rPr lang="en-GB" sz="2700" i="1" dirty="0"/>
              <a:t>smiling </a:t>
            </a:r>
            <a:r>
              <a:rPr lang="en-GB" sz="2700" dirty="0"/>
              <a:t>and </a:t>
            </a:r>
            <a:r>
              <a:rPr lang="en-GB" sz="2700" i="1" dirty="0"/>
              <a:t>leaning </a:t>
            </a:r>
            <a:r>
              <a:rPr lang="en-GB" sz="2700" dirty="0"/>
              <a:t>in (3)</a:t>
            </a:r>
          </a:p>
          <a:p>
            <a:pPr lvl="1"/>
            <a:endParaRPr lang="en-GB" sz="2700" dirty="0"/>
          </a:p>
          <a:p>
            <a:pPr marL="0" indent="0">
              <a:buNone/>
            </a:pPr>
            <a:r>
              <a:rPr lang="en-GB" sz="2700" dirty="0"/>
              <a:t>	(3) </a:t>
            </a:r>
            <a:r>
              <a:rPr lang="en-GB" sz="2700" i="1" dirty="0"/>
              <a:t>With a glass of wine in his hand, Paul stood </a:t>
            </a:r>
            <a:r>
              <a:rPr lang="en-GB" sz="2700" b="1" i="1" dirty="0"/>
              <a:t>smiling</a:t>
            </a:r>
            <a:r>
              <a:rPr lang="en-GB" sz="2700" i="1" dirty="0"/>
              <a:t> in the doorway, 	 	      </a:t>
            </a:r>
            <a:r>
              <a:rPr lang="en-GB" sz="2700" b="1" i="1" dirty="0"/>
              <a:t>leaning</a:t>
            </a:r>
            <a:r>
              <a:rPr lang="en-GB" sz="2700" i="1" dirty="0"/>
              <a:t> slightly backward, his legs wide apart</a:t>
            </a:r>
            <a:r>
              <a:rPr lang="en-GB" sz="2700" dirty="0"/>
              <a:t>. </a:t>
            </a:r>
            <a:r>
              <a:rPr lang="en-GB" sz="2100" dirty="0"/>
              <a:t>(Fabricius-Hansen &amp; Haug 2012: 1)</a:t>
            </a:r>
            <a:endParaRPr lang="en-GB" sz="2100" i="1" dirty="0"/>
          </a:p>
        </p:txBody>
      </p:sp>
    </p:spTree>
    <p:extLst>
      <p:ext uri="{BB962C8B-B14F-4D97-AF65-F5344CB8AC3E}">
        <p14:creationId xmlns:p14="http://schemas.microsoft.com/office/powerpoint/2010/main" val="29572416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 calcmode="lin" valueType="num">
                                      <p:cBhvr additive="base">
                                        <p:cTn id="2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6" end="6"/>
                                            </p:txEl>
                                          </p:spTgt>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anim calcmode="lin" valueType="num">
                                      <p:cBhvr additive="base">
                                        <p:cTn id="29"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Segnaposto contenuto 7"/>
          <p:cNvGraphicFramePr>
            <a:graphicFrameLocks noGrp="1"/>
          </p:cNvGraphicFramePr>
          <p:nvPr>
            <p:ph idx="1"/>
            <p:extLst>
              <p:ext uri="{D42A27DB-BD31-4B8C-83A1-F6EECF244321}">
                <p14:modId xmlns:p14="http://schemas.microsoft.com/office/powerpoint/2010/main" val="2926546888"/>
              </p:ext>
            </p:extLst>
          </p:nvPr>
        </p:nvGraphicFramePr>
        <p:xfrm>
          <a:off x="0" y="-4"/>
          <a:ext cx="12192000" cy="6858007"/>
        </p:xfrm>
        <a:graphic>
          <a:graphicData uri="http://schemas.openxmlformats.org/drawingml/2006/table">
            <a:tbl>
              <a:tblPr firstRow="1" bandRow="1">
                <a:tableStyleId>{5C22544A-7EE6-4342-B048-85BDC9FD1C3A}</a:tableStyleId>
              </a:tblPr>
              <a:tblGrid>
                <a:gridCol w="2565792">
                  <a:extLst>
                    <a:ext uri="{9D8B030D-6E8A-4147-A177-3AD203B41FA5}">
                      <a16:colId xmlns:a16="http://schemas.microsoft.com/office/drawing/2014/main" val="4254240658"/>
                    </a:ext>
                  </a:extLst>
                </a:gridCol>
                <a:gridCol w="4765134">
                  <a:extLst>
                    <a:ext uri="{9D8B030D-6E8A-4147-A177-3AD203B41FA5}">
                      <a16:colId xmlns:a16="http://schemas.microsoft.com/office/drawing/2014/main" val="2002993250"/>
                    </a:ext>
                  </a:extLst>
                </a:gridCol>
                <a:gridCol w="4861074">
                  <a:extLst>
                    <a:ext uri="{9D8B030D-6E8A-4147-A177-3AD203B41FA5}">
                      <a16:colId xmlns:a16="http://schemas.microsoft.com/office/drawing/2014/main" val="3440927699"/>
                    </a:ext>
                  </a:extLst>
                </a:gridCol>
              </a:tblGrid>
              <a:tr h="629631">
                <a:tc>
                  <a:txBody>
                    <a:bodyPr/>
                    <a:lstStyle/>
                    <a:p>
                      <a:pPr algn="ctr">
                        <a:lnSpc>
                          <a:spcPct val="107000"/>
                        </a:lnSpc>
                        <a:spcAft>
                          <a:spcPts val="0"/>
                        </a:spcAft>
                      </a:pPr>
                      <a:r>
                        <a:rPr lang="en-GB" sz="2800" b="1" dirty="0">
                          <a:effectLst/>
                          <a:latin typeface="Calibri" panose="020F0502020204030204" pitchFamily="34" charset="0"/>
                          <a:ea typeface="Calibri" panose="020F0502020204030204" pitchFamily="34" charset="0"/>
                          <a:cs typeface="Times New Roman" panose="02020603050405020304" pitchFamily="18" charset="0"/>
                        </a:rPr>
                        <a:t>Author</a:t>
                      </a:r>
                      <a:endParaRPr lang="it-IT"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2800" b="1" dirty="0">
                          <a:effectLst/>
                          <a:latin typeface="Calibri" panose="020F0502020204030204" pitchFamily="34" charset="0"/>
                          <a:ea typeface="Calibri" panose="020F0502020204030204" pitchFamily="34" charset="0"/>
                          <a:cs typeface="Times New Roman" panose="02020603050405020304" pitchFamily="18" charset="0"/>
                        </a:rPr>
                        <a:t>Number of converb AGs</a:t>
                      </a:r>
                      <a:endParaRPr lang="it-IT"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2800" b="1" dirty="0">
                          <a:effectLst/>
                          <a:latin typeface="Calibri" panose="020F0502020204030204" pitchFamily="34" charset="0"/>
                          <a:ea typeface="Calibri" panose="020F0502020204030204" pitchFamily="34" charset="0"/>
                          <a:cs typeface="Times New Roman" panose="02020603050405020304" pitchFamily="18" charset="0"/>
                        </a:rPr>
                        <a:t>Number of converb NPPs</a:t>
                      </a:r>
                      <a:endParaRPr lang="it-IT"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052185914"/>
                  </a:ext>
                </a:extLst>
              </a:tr>
              <a:tr h="566216">
                <a:tc>
                  <a:txBody>
                    <a:bodyPr/>
                    <a:lstStyle/>
                    <a:p>
                      <a:pPr algn="ctr">
                        <a:lnSpc>
                          <a:spcPct val="107000"/>
                        </a:lnSpc>
                        <a:spcAft>
                          <a:spcPts val="0"/>
                        </a:spcAft>
                      </a:pPr>
                      <a:r>
                        <a:rPr lang="en-GB" sz="2800" dirty="0">
                          <a:effectLst/>
                          <a:latin typeface="Calibri" panose="020F0502020204030204" pitchFamily="34" charset="0"/>
                          <a:ea typeface="Calibri" panose="020F0502020204030204" pitchFamily="34" charset="0"/>
                          <a:cs typeface="Times New Roman" panose="02020603050405020304" pitchFamily="18" charset="0"/>
                        </a:rPr>
                        <a:t>Cato</a:t>
                      </a:r>
                      <a:endParaRPr lang="it-IT"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2800" dirty="0">
                          <a:effectLst/>
                          <a:latin typeface="Calibri" panose="020F0502020204030204" pitchFamily="34" charset="0"/>
                          <a:ea typeface="Calibri" panose="020F0502020204030204" pitchFamily="34" charset="0"/>
                          <a:cs typeface="Times New Roman" panose="02020603050405020304" pitchFamily="18" charset="0"/>
                        </a:rPr>
                        <a:t>1</a:t>
                      </a:r>
                      <a:endParaRPr lang="it-IT"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2800">
                          <a:effectLst/>
                          <a:latin typeface="Calibri" panose="020F0502020204030204" pitchFamily="34" charset="0"/>
                          <a:ea typeface="Calibri" panose="020F0502020204030204" pitchFamily="34" charset="0"/>
                          <a:cs typeface="Times New Roman" panose="02020603050405020304" pitchFamily="18" charset="0"/>
                        </a:rPr>
                        <a:t>0</a:t>
                      </a:r>
                      <a:endParaRPr lang="it-IT"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88289346"/>
                  </a:ext>
                </a:extLst>
              </a:tr>
              <a:tr h="566216">
                <a:tc>
                  <a:txBody>
                    <a:bodyPr/>
                    <a:lstStyle/>
                    <a:p>
                      <a:pPr algn="ctr">
                        <a:lnSpc>
                          <a:spcPct val="107000"/>
                        </a:lnSpc>
                        <a:spcAft>
                          <a:spcPts val="0"/>
                        </a:spcAft>
                      </a:pPr>
                      <a:r>
                        <a:rPr lang="en-GB" sz="2800" dirty="0">
                          <a:effectLst/>
                          <a:latin typeface="Calibri" panose="020F0502020204030204" pitchFamily="34" charset="0"/>
                          <a:ea typeface="Calibri" panose="020F0502020204030204" pitchFamily="34" charset="0"/>
                          <a:cs typeface="Times New Roman" panose="02020603050405020304" pitchFamily="18" charset="0"/>
                        </a:rPr>
                        <a:t>Varro</a:t>
                      </a:r>
                      <a:endParaRPr lang="it-IT"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2800" dirty="0">
                          <a:effectLst/>
                          <a:latin typeface="Calibri" panose="020F0502020204030204" pitchFamily="34" charset="0"/>
                          <a:ea typeface="Calibri" panose="020F0502020204030204" pitchFamily="34" charset="0"/>
                          <a:cs typeface="Times New Roman" panose="02020603050405020304" pitchFamily="18" charset="0"/>
                        </a:rPr>
                        <a:t>18</a:t>
                      </a:r>
                      <a:endParaRPr lang="it-IT"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2800">
                          <a:effectLst/>
                          <a:latin typeface="Calibri" panose="020F0502020204030204" pitchFamily="34" charset="0"/>
                          <a:ea typeface="Calibri" panose="020F0502020204030204" pitchFamily="34" charset="0"/>
                          <a:cs typeface="Times New Roman" panose="02020603050405020304" pitchFamily="18" charset="0"/>
                        </a:rPr>
                        <a:t>44</a:t>
                      </a:r>
                      <a:endParaRPr lang="it-IT"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994226092"/>
                  </a:ext>
                </a:extLst>
              </a:tr>
              <a:tr h="566216">
                <a:tc>
                  <a:txBody>
                    <a:bodyPr/>
                    <a:lstStyle/>
                    <a:p>
                      <a:pPr algn="ctr">
                        <a:lnSpc>
                          <a:spcPct val="107000"/>
                        </a:lnSpc>
                        <a:spcAft>
                          <a:spcPts val="0"/>
                        </a:spcAft>
                      </a:pPr>
                      <a:r>
                        <a:rPr lang="en-GB" sz="2800" dirty="0" err="1">
                          <a:effectLst/>
                          <a:latin typeface="Calibri" panose="020F0502020204030204" pitchFamily="34" charset="0"/>
                          <a:ea typeface="Calibri" panose="020F0502020204030204" pitchFamily="34" charset="0"/>
                          <a:cs typeface="Times New Roman" panose="02020603050405020304" pitchFamily="18" charset="0"/>
                        </a:rPr>
                        <a:t>Celsus</a:t>
                      </a:r>
                      <a:endParaRPr lang="it-IT"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2800" dirty="0">
                          <a:effectLst/>
                          <a:latin typeface="Calibri" panose="020F0502020204030204" pitchFamily="34" charset="0"/>
                          <a:ea typeface="Calibri" panose="020F0502020204030204" pitchFamily="34" charset="0"/>
                          <a:cs typeface="Times New Roman" panose="02020603050405020304" pitchFamily="18" charset="0"/>
                        </a:rPr>
                        <a:t>54</a:t>
                      </a:r>
                      <a:endParaRPr lang="it-IT"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2800">
                          <a:effectLst/>
                          <a:latin typeface="Calibri" panose="020F0502020204030204" pitchFamily="34" charset="0"/>
                          <a:ea typeface="Calibri" panose="020F0502020204030204" pitchFamily="34" charset="0"/>
                          <a:cs typeface="Times New Roman" panose="02020603050405020304" pitchFamily="18" charset="0"/>
                        </a:rPr>
                        <a:t>47</a:t>
                      </a:r>
                      <a:endParaRPr lang="it-IT"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466568961"/>
                  </a:ext>
                </a:extLst>
              </a:tr>
              <a:tr h="566216">
                <a:tc>
                  <a:txBody>
                    <a:bodyPr/>
                    <a:lstStyle/>
                    <a:p>
                      <a:pPr algn="ctr">
                        <a:lnSpc>
                          <a:spcPct val="107000"/>
                        </a:lnSpc>
                        <a:spcAft>
                          <a:spcPts val="0"/>
                        </a:spcAft>
                      </a:pPr>
                      <a:r>
                        <a:rPr lang="en-GB" sz="2800" dirty="0">
                          <a:effectLst/>
                          <a:latin typeface="Calibri" panose="020F0502020204030204" pitchFamily="34" charset="0"/>
                          <a:ea typeface="Calibri" panose="020F0502020204030204" pitchFamily="34" charset="0"/>
                          <a:cs typeface="Times New Roman" panose="02020603050405020304" pitchFamily="18" charset="0"/>
                        </a:rPr>
                        <a:t>Columella</a:t>
                      </a:r>
                      <a:endParaRPr lang="it-IT"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2800" dirty="0">
                          <a:effectLst/>
                          <a:latin typeface="Calibri" panose="020F0502020204030204" pitchFamily="34" charset="0"/>
                          <a:ea typeface="Calibri" panose="020F0502020204030204" pitchFamily="34" charset="0"/>
                          <a:cs typeface="Times New Roman" panose="02020603050405020304" pitchFamily="18" charset="0"/>
                        </a:rPr>
                        <a:t>26</a:t>
                      </a:r>
                      <a:endParaRPr lang="it-IT"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2800">
                          <a:effectLst/>
                          <a:latin typeface="Calibri" panose="020F0502020204030204" pitchFamily="34" charset="0"/>
                          <a:ea typeface="Calibri" panose="020F0502020204030204" pitchFamily="34" charset="0"/>
                          <a:cs typeface="Times New Roman" panose="02020603050405020304" pitchFamily="18" charset="0"/>
                        </a:rPr>
                        <a:t>81</a:t>
                      </a:r>
                      <a:endParaRPr lang="it-IT"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68535718"/>
                  </a:ext>
                </a:extLst>
              </a:tr>
              <a:tr h="566216">
                <a:tc>
                  <a:txBody>
                    <a:bodyPr/>
                    <a:lstStyle/>
                    <a:p>
                      <a:pPr algn="ctr">
                        <a:lnSpc>
                          <a:spcPct val="107000"/>
                        </a:lnSpc>
                        <a:spcAft>
                          <a:spcPts val="0"/>
                        </a:spcAft>
                      </a:pPr>
                      <a:r>
                        <a:rPr lang="en-GB" sz="2800" dirty="0">
                          <a:effectLst/>
                          <a:latin typeface="Calibri" panose="020F0502020204030204" pitchFamily="34" charset="0"/>
                          <a:ea typeface="Calibri" panose="020F0502020204030204" pitchFamily="34" charset="0"/>
                          <a:cs typeface="Times New Roman" panose="02020603050405020304" pitchFamily="18" charset="0"/>
                        </a:rPr>
                        <a:t>Chiron</a:t>
                      </a:r>
                      <a:endParaRPr lang="it-IT"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2800" dirty="0">
                          <a:effectLst/>
                          <a:latin typeface="Calibri" panose="020F0502020204030204" pitchFamily="34" charset="0"/>
                          <a:ea typeface="Calibri" panose="020F0502020204030204" pitchFamily="34" charset="0"/>
                          <a:cs typeface="Times New Roman" panose="02020603050405020304" pitchFamily="18" charset="0"/>
                        </a:rPr>
                        <a:t>36</a:t>
                      </a:r>
                      <a:endParaRPr lang="it-IT"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2800">
                          <a:effectLst/>
                          <a:latin typeface="Calibri" panose="020F0502020204030204" pitchFamily="34" charset="0"/>
                          <a:ea typeface="Calibri" panose="020F0502020204030204" pitchFamily="34" charset="0"/>
                          <a:cs typeface="Times New Roman" panose="02020603050405020304" pitchFamily="18" charset="0"/>
                        </a:rPr>
                        <a:t>94</a:t>
                      </a:r>
                      <a:endParaRPr lang="it-IT"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336171701"/>
                  </a:ext>
                </a:extLst>
              </a:tr>
              <a:tr h="566216">
                <a:tc>
                  <a:txBody>
                    <a:bodyPr/>
                    <a:lstStyle/>
                    <a:p>
                      <a:pPr algn="ctr">
                        <a:lnSpc>
                          <a:spcPct val="107000"/>
                        </a:lnSpc>
                        <a:spcAft>
                          <a:spcPts val="0"/>
                        </a:spcAft>
                      </a:pPr>
                      <a:r>
                        <a:rPr lang="en-GB" sz="2800" dirty="0">
                          <a:effectLst/>
                          <a:latin typeface="Calibri" panose="020F0502020204030204" pitchFamily="34" charset="0"/>
                          <a:ea typeface="Calibri" panose="020F0502020204030204" pitchFamily="34" charset="0"/>
                          <a:cs typeface="Times New Roman" panose="02020603050405020304" pitchFamily="18" charset="0"/>
                        </a:rPr>
                        <a:t>Ps. Apuleius</a:t>
                      </a:r>
                      <a:endParaRPr lang="it-IT"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2800" dirty="0">
                          <a:effectLst/>
                          <a:latin typeface="Calibri" panose="020F0502020204030204" pitchFamily="34" charset="0"/>
                          <a:ea typeface="Calibri" panose="020F0502020204030204" pitchFamily="34" charset="0"/>
                          <a:cs typeface="Times New Roman" panose="02020603050405020304" pitchFamily="18" charset="0"/>
                        </a:rPr>
                        <a:t>5</a:t>
                      </a:r>
                      <a:endParaRPr lang="it-IT"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2800">
                          <a:effectLst/>
                          <a:latin typeface="Calibri" panose="020F0502020204030204" pitchFamily="34" charset="0"/>
                          <a:ea typeface="Calibri" panose="020F0502020204030204" pitchFamily="34" charset="0"/>
                          <a:cs typeface="Times New Roman" panose="02020603050405020304" pitchFamily="18" charset="0"/>
                        </a:rPr>
                        <a:t>11</a:t>
                      </a:r>
                      <a:endParaRPr lang="it-IT"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860892257"/>
                  </a:ext>
                </a:extLst>
              </a:tr>
              <a:tr h="566216">
                <a:tc>
                  <a:txBody>
                    <a:bodyPr/>
                    <a:lstStyle/>
                    <a:p>
                      <a:pPr algn="ctr">
                        <a:lnSpc>
                          <a:spcPct val="107000"/>
                        </a:lnSpc>
                        <a:spcAft>
                          <a:spcPts val="0"/>
                        </a:spcAft>
                      </a:pPr>
                      <a:r>
                        <a:rPr lang="en-GB" sz="2800" dirty="0" err="1">
                          <a:effectLst/>
                          <a:latin typeface="Calibri" panose="020F0502020204030204" pitchFamily="34" charset="0"/>
                          <a:ea typeface="Calibri" panose="020F0502020204030204" pitchFamily="34" charset="0"/>
                          <a:cs typeface="Times New Roman" panose="02020603050405020304" pitchFamily="18" charset="0"/>
                        </a:rPr>
                        <a:t>Pelagonius</a:t>
                      </a:r>
                      <a:endParaRPr lang="it-IT"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2800" dirty="0">
                          <a:effectLst/>
                          <a:latin typeface="Calibri" panose="020F0502020204030204" pitchFamily="34" charset="0"/>
                          <a:ea typeface="Calibri" panose="020F0502020204030204" pitchFamily="34" charset="0"/>
                          <a:cs typeface="Times New Roman" panose="02020603050405020304" pitchFamily="18" charset="0"/>
                        </a:rPr>
                        <a:t>6</a:t>
                      </a:r>
                      <a:endParaRPr lang="it-IT"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2800" dirty="0">
                          <a:effectLst/>
                          <a:latin typeface="Calibri" panose="020F0502020204030204" pitchFamily="34" charset="0"/>
                          <a:ea typeface="Calibri" panose="020F0502020204030204" pitchFamily="34" charset="0"/>
                          <a:cs typeface="Times New Roman" panose="02020603050405020304" pitchFamily="18" charset="0"/>
                        </a:rPr>
                        <a:t>16</a:t>
                      </a:r>
                      <a:endParaRPr lang="it-IT"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945401731"/>
                  </a:ext>
                </a:extLst>
              </a:tr>
              <a:tr h="566216">
                <a:tc>
                  <a:txBody>
                    <a:bodyPr/>
                    <a:lstStyle/>
                    <a:p>
                      <a:pPr algn="ctr">
                        <a:lnSpc>
                          <a:spcPct val="107000"/>
                        </a:lnSpc>
                        <a:spcAft>
                          <a:spcPts val="0"/>
                        </a:spcAft>
                      </a:pPr>
                      <a:r>
                        <a:rPr lang="en-GB" sz="2800" dirty="0" err="1">
                          <a:effectLst/>
                          <a:latin typeface="Calibri" panose="020F0502020204030204" pitchFamily="34" charset="0"/>
                          <a:ea typeface="Calibri" panose="020F0502020204030204" pitchFamily="34" charset="0"/>
                          <a:cs typeface="Times New Roman" panose="02020603050405020304" pitchFamily="18" charset="0"/>
                        </a:rPr>
                        <a:t>Palladius</a:t>
                      </a:r>
                      <a:endParaRPr lang="it-IT"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2800" dirty="0">
                          <a:effectLst/>
                          <a:latin typeface="Calibri" panose="020F0502020204030204" pitchFamily="34" charset="0"/>
                          <a:ea typeface="Calibri" panose="020F0502020204030204" pitchFamily="34" charset="0"/>
                          <a:cs typeface="Times New Roman" panose="02020603050405020304" pitchFamily="18" charset="0"/>
                        </a:rPr>
                        <a:t>14</a:t>
                      </a:r>
                      <a:endParaRPr lang="it-IT"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2800" dirty="0">
                          <a:effectLst/>
                          <a:latin typeface="Calibri" panose="020F0502020204030204" pitchFamily="34" charset="0"/>
                          <a:ea typeface="Calibri" panose="020F0502020204030204" pitchFamily="34" charset="0"/>
                          <a:cs typeface="Times New Roman" panose="02020603050405020304" pitchFamily="18" charset="0"/>
                        </a:rPr>
                        <a:t>41</a:t>
                      </a:r>
                      <a:endParaRPr lang="it-IT"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394872365"/>
                  </a:ext>
                </a:extLst>
              </a:tr>
              <a:tr h="566216">
                <a:tc>
                  <a:txBody>
                    <a:bodyPr/>
                    <a:lstStyle/>
                    <a:p>
                      <a:pPr algn="ctr">
                        <a:lnSpc>
                          <a:spcPct val="107000"/>
                        </a:lnSpc>
                        <a:spcAft>
                          <a:spcPts val="0"/>
                        </a:spcAft>
                      </a:pPr>
                      <a:r>
                        <a:rPr lang="en-GB" sz="2800" dirty="0">
                          <a:effectLst/>
                          <a:latin typeface="Calibri" panose="020F0502020204030204" pitchFamily="34" charset="0"/>
                          <a:ea typeface="Calibri" panose="020F0502020204030204" pitchFamily="34" charset="0"/>
                          <a:cs typeface="Times New Roman" panose="02020603050405020304" pitchFamily="18" charset="0"/>
                        </a:rPr>
                        <a:t>Vegetius</a:t>
                      </a:r>
                      <a:endParaRPr lang="it-IT"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2800">
                          <a:effectLst/>
                          <a:latin typeface="Calibri" panose="020F0502020204030204" pitchFamily="34" charset="0"/>
                          <a:ea typeface="Calibri" panose="020F0502020204030204" pitchFamily="34" charset="0"/>
                          <a:cs typeface="Times New Roman" panose="02020603050405020304" pitchFamily="18" charset="0"/>
                        </a:rPr>
                        <a:t>30</a:t>
                      </a:r>
                      <a:endParaRPr lang="it-IT"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2800" dirty="0">
                          <a:effectLst/>
                          <a:latin typeface="Calibri" panose="020F0502020204030204" pitchFamily="34" charset="0"/>
                          <a:ea typeface="Calibri" panose="020F0502020204030204" pitchFamily="34" charset="0"/>
                          <a:cs typeface="Times New Roman" panose="02020603050405020304" pitchFamily="18" charset="0"/>
                        </a:rPr>
                        <a:t>62</a:t>
                      </a:r>
                      <a:endParaRPr lang="it-IT"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136163172"/>
                  </a:ext>
                </a:extLst>
              </a:tr>
              <a:tr h="566216">
                <a:tc>
                  <a:txBody>
                    <a:bodyPr/>
                    <a:lstStyle/>
                    <a:p>
                      <a:pPr algn="ctr">
                        <a:lnSpc>
                          <a:spcPct val="107000"/>
                        </a:lnSpc>
                        <a:spcAft>
                          <a:spcPts val="0"/>
                        </a:spcAft>
                      </a:pPr>
                      <a:r>
                        <a:rPr lang="en-GB" sz="2800" dirty="0" err="1">
                          <a:effectLst/>
                          <a:latin typeface="Calibri" panose="020F0502020204030204" pitchFamily="34" charset="0"/>
                          <a:ea typeface="Calibri" panose="020F0502020204030204" pitchFamily="34" charset="0"/>
                          <a:cs typeface="Times New Roman" panose="02020603050405020304" pitchFamily="18" charset="0"/>
                        </a:rPr>
                        <a:t>Anthimus</a:t>
                      </a:r>
                      <a:endParaRPr lang="it-IT"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2800" dirty="0">
                          <a:effectLst/>
                          <a:latin typeface="Calibri" panose="020F0502020204030204" pitchFamily="34" charset="0"/>
                          <a:ea typeface="Calibri" panose="020F0502020204030204" pitchFamily="34" charset="0"/>
                          <a:cs typeface="Times New Roman" panose="02020603050405020304" pitchFamily="18" charset="0"/>
                        </a:rPr>
                        <a:t>4</a:t>
                      </a:r>
                      <a:endParaRPr lang="it-IT"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2800" dirty="0">
                          <a:effectLst/>
                          <a:latin typeface="Calibri" panose="020F0502020204030204" pitchFamily="34" charset="0"/>
                          <a:ea typeface="Calibri" panose="020F0502020204030204" pitchFamily="34" charset="0"/>
                          <a:cs typeface="Times New Roman" panose="02020603050405020304" pitchFamily="18" charset="0"/>
                        </a:rPr>
                        <a:t>3</a:t>
                      </a:r>
                      <a:endParaRPr lang="it-IT"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498840799"/>
                  </a:ext>
                </a:extLst>
              </a:tr>
              <a:tr h="566216">
                <a:tc>
                  <a:txBody>
                    <a:bodyPr/>
                    <a:lstStyle/>
                    <a:p>
                      <a:pPr algn="ctr">
                        <a:lnSpc>
                          <a:spcPct val="107000"/>
                        </a:lnSpc>
                        <a:spcAft>
                          <a:spcPts val="0"/>
                        </a:spcAft>
                      </a:pPr>
                      <a:r>
                        <a:rPr lang="it-IT" sz="2800" b="1" dirty="0">
                          <a:effectLst/>
                          <a:latin typeface="Calibri" panose="020F0502020204030204" pitchFamily="34" charset="0"/>
                          <a:ea typeface="Calibri" panose="020F0502020204030204" pitchFamily="34" charset="0"/>
                          <a:cs typeface="Times New Roman" panose="02020603050405020304" pitchFamily="18" charset="0"/>
                        </a:rPr>
                        <a:t>Total</a:t>
                      </a:r>
                    </a:p>
                  </a:txBody>
                  <a:tcPr marL="68580" marR="68580" marT="0" marB="0"/>
                </a:tc>
                <a:tc>
                  <a:txBody>
                    <a:bodyPr/>
                    <a:lstStyle/>
                    <a:p>
                      <a:pPr algn="ctr">
                        <a:lnSpc>
                          <a:spcPct val="107000"/>
                        </a:lnSpc>
                        <a:spcAft>
                          <a:spcPts val="0"/>
                        </a:spcAft>
                      </a:pPr>
                      <a:r>
                        <a:rPr lang="it-IT" sz="2800" b="1" dirty="0">
                          <a:effectLst/>
                          <a:latin typeface="Calibri" panose="020F0502020204030204" pitchFamily="34" charset="0"/>
                          <a:ea typeface="Calibri" panose="020F0502020204030204" pitchFamily="34" charset="0"/>
                          <a:cs typeface="Times New Roman" panose="02020603050405020304" pitchFamily="18" charset="0"/>
                        </a:rPr>
                        <a:t>194</a:t>
                      </a:r>
                    </a:p>
                  </a:txBody>
                  <a:tcPr marL="68580" marR="68580" marT="0" marB="0"/>
                </a:tc>
                <a:tc>
                  <a:txBody>
                    <a:bodyPr/>
                    <a:lstStyle/>
                    <a:p>
                      <a:pPr algn="ctr">
                        <a:lnSpc>
                          <a:spcPct val="107000"/>
                        </a:lnSpc>
                        <a:spcAft>
                          <a:spcPts val="0"/>
                        </a:spcAft>
                      </a:pPr>
                      <a:r>
                        <a:rPr lang="it-IT" sz="2800" b="1" dirty="0">
                          <a:effectLst/>
                          <a:latin typeface="Calibri" panose="020F0502020204030204" pitchFamily="34" charset="0"/>
                          <a:ea typeface="Calibri" panose="020F0502020204030204" pitchFamily="34" charset="0"/>
                          <a:cs typeface="Times New Roman" panose="02020603050405020304" pitchFamily="18" charset="0"/>
                        </a:rPr>
                        <a:t>399</a:t>
                      </a:r>
                    </a:p>
                  </a:txBody>
                  <a:tcPr marL="68580" marR="68580" marT="0" marB="0"/>
                </a:tc>
                <a:extLst>
                  <a:ext uri="{0D108BD9-81ED-4DB2-BD59-A6C34878D82A}">
                    <a16:rowId xmlns:a16="http://schemas.microsoft.com/office/drawing/2014/main" val="10011"/>
                  </a:ext>
                </a:extLst>
              </a:tr>
            </a:tbl>
          </a:graphicData>
        </a:graphic>
      </p:graphicFrame>
    </p:spTree>
    <p:extLst>
      <p:ext uri="{BB962C8B-B14F-4D97-AF65-F5344CB8AC3E}">
        <p14:creationId xmlns:p14="http://schemas.microsoft.com/office/powerpoint/2010/main" val="15201109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Segnaposto contenuto 7"/>
          <p:cNvGraphicFramePr>
            <a:graphicFrameLocks noGrp="1"/>
          </p:cNvGraphicFramePr>
          <p:nvPr>
            <p:ph idx="1"/>
            <p:extLst>
              <p:ext uri="{D42A27DB-BD31-4B8C-83A1-F6EECF244321}">
                <p14:modId xmlns:p14="http://schemas.microsoft.com/office/powerpoint/2010/main" val="1145230552"/>
              </p:ext>
            </p:extLst>
          </p:nvPr>
        </p:nvGraphicFramePr>
        <p:xfrm>
          <a:off x="0" y="-4"/>
          <a:ext cx="12191999" cy="6858006"/>
        </p:xfrm>
        <a:graphic>
          <a:graphicData uri="http://schemas.openxmlformats.org/drawingml/2006/table">
            <a:tbl>
              <a:tblPr firstRow="1" bandRow="1">
                <a:tableStyleId>{5C22544A-7EE6-4342-B048-85BDC9FD1C3A}</a:tableStyleId>
              </a:tblPr>
              <a:tblGrid>
                <a:gridCol w="1585048">
                  <a:extLst>
                    <a:ext uri="{9D8B030D-6E8A-4147-A177-3AD203B41FA5}">
                      <a16:colId xmlns:a16="http://schemas.microsoft.com/office/drawing/2014/main" val="1380682045"/>
                    </a:ext>
                  </a:extLst>
                </a:gridCol>
                <a:gridCol w="2654357">
                  <a:extLst>
                    <a:ext uri="{9D8B030D-6E8A-4147-A177-3AD203B41FA5}">
                      <a16:colId xmlns:a16="http://schemas.microsoft.com/office/drawing/2014/main" val="4254240658"/>
                    </a:ext>
                  </a:extLst>
                </a:gridCol>
                <a:gridCol w="3936667">
                  <a:extLst>
                    <a:ext uri="{9D8B030D-6E8A-4147-A177-3AD203B41FA5}">
                      <a16:colId xmlns:a16="http://schemas.microsoft.com/office/drawing/2014/main" val="2002993250"/>
                    </a:ext>
                  </a:extLst>
                </a:gridCol>
                <a:gridCol w="4015927">
                  <a:extLst>
                    <a:ext uri="{9D8B030D-6E8A-4147-A177-3AD203B41FA5}">
                      <a16:colId xmlns:a16="http://schemas.microsoft.com/office/drawing/2014/main" val="3440927699"/>
                    </a:ext>
                  </a:extLst>
                </a:gridCol>
              </a:tblGrid>
              <a:tr h="1005093">
                <a:tc>
                  <a:txBody>
                    <a:bodyPr/>
                    <a:lstStyle/>
                    <a:p>
                      <a:pPr algn="ctr">
                        <a:lnSpc>
                          <a:spcPct val="107000"/>
                        </a:lnSpc>
                        <a:spcAft>
                          <a:spcPts val="0"/>
                        </a:spcAft>
                      </a:pPr>
                      <a:r>
                        <a:rPr lang="it-IT" sz="2800" dirty="0">
                          <a:effectLst/>
                          <a:latin typeface="Calibri" panose="020F0502020204030204" pitchFamily="34" charset="0"/>
                          <a:ea typeface="Calibri" panose="020F0502020204030204" pitchFamily="34" charset="0"/>
                          <a:cs typeface="Times New Roman" panose="02020603050405020304" pitchFamily="18" charset="0"/>
                        </a:rPr>
                        <a:t>Century</a:t>
                      </a:r>
                    </a:p>
                  </a:txBody>
                  <a:tcPr marL="68580" marR="68580" marT="0" marB="0">
                    <a:lnB w="38100" cmpd="sng">
                      <a:noFill/>
                    </a:lnB>
                  </a:tcPr>
                </a:tc>
                <a:tc>
                  <a:txBody>
                    <a:bodyPr/>
                    <a:lstStyle/>
                    <a:p>
                      <a:pPr algn="ctr">
                        <a:lnSpc>
                          <a:spcPct val="107000"/>
                        </a:lnSpc>
                        <a:spcAft>
                          <a:spcPts val="0"/>
                        </a:spcAft>
                      </a:pPr>
                      <a:r>
                        <a:rPr lang="en-GB" sz="2800" b="1" dirty="0">
                          <a:effectLst/>
                          <a:latin typeface="Calibri" panose="020F0502020204030204" pitchFamily="34" charset="0"/>
                          <a:ea typeface="Calibri" panose="020F0502020204030204" pitchFamily="34" charset="0"/>
                          <a:cs typeface="Times New Roman" panose="02020603050405020304" pitchFamily="18" charset="0"/>
                        </a:rPr>
                        <a:t>Author</a:t>
                      </a:r>
                      <a:endParaRPr lang="it-IT"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2800" b="1" dirty="0">
                          <a:effectLst/>
                          <a:latin typeface="Calibri" panose="020F0502020204030204" pitchFamily="34" charset="0"/>
                          <a:ea typeface="Calibri" panose="020F0502020204030204" pitchFamily="34" charset="0"/>
                          <a:cs typeface="Times New Roman" panose="02020603050405020304" pitchFamily="18" charset="0"/>
                        </a:rPr>
                        <a:t>Percentage of converb AGs</a:t>
                      </a:r>
                      <a:endParaRPr lang="it-IT"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2800" b="1" dirty="0">
                          <a:effectLst/>
                          <a:latin typeface="Calibri" panose="020F0502020204030204" pitchFamily="34" charset="0"/>
                          <a:ea typeface="Calibri" panose="020F0502020204030204" pitchFamily="34" charset="0"/>
                          <a:cs typeface="Times New Roman" panose="02020603050405020304" pitchFamily="18" charset="0"/>
                        </a:rPr>
                        <a:t>Percentage of converb NPPs</a:t>
                      </a:r>
                      <a:endParaRPr lang="it-IT"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052185914"/>
                  </a:ext>
                </a:extLst>
              </a:tr>
              <a:tr h="532083">
                <a:tc rowSpan="4">
                  <a:txBody>
                    <a:bodyPr/>
                    <a:lstStyle/>
                    <a:p>
                      <a:pPr algn="ctr">
                        <a:lnSpc>
                          <a:spcPct val="107000"/>
                        </a:lnSpc>
                        <a:spcAft>
                          <a:spcPts val="0"/>
                        </a:spcAft>
                      </a:pPr>
                      <a:r>
                        <a:rPr lang="it-IT" sz="2800" dirty="0" err="1">
                          <a:effectLst/>
                          <a:latin typeface="Calibri" panose="020F0502020204030204" pitchFamily="34" charset="0"/>
                          <a:ea typeface="Calibri" panose="020F0502020204030204" pitchFamily="34" charset="0"/>
                          <a:cs typeface="Times New Roman" panose="02020603050405020304" pitchFamily="18" charset="0"/>
                        </a:rPr>
                        <a:t>2</a:t>
                      </a:r>
                      <a:r>
                        <a:rPr lang="it-IT" sz="2800" baseline="30000" dirty="0" err="1">
                          <a:effectLst/>
                          <a:latin typeface="Calibri" panose="020F0502020204030204" pitchFamily="34" charset="0"/>
                          <a:ea typeface="Calibri" panose="020F0502020204030204" pitchFamily="34" charset="0"/>
                          <a:cs typeface="Times New Roman" panose="02020603050405020304" pitchFamily="18" charset="0"/>
                        </a:rPr>
                        <a:t>nd</a:t>
                      </a:r>
                      <a:r>
                        <a:rPr lang="it-IT" sz="2800" dirty="0">
                          <a:effectLst/>
                          <a:latin typeface="Calibri" panose="020F0502020204030204" pitchFamily="34" charset="0"/>
                          <a:ea typeface="Calibri" panose="020F0502020204030204" pitchFamily="34" charset="0"/>
                          <a:cs typeface="Times New Roman" panose="02020603050405020304" pitchFamily="18" charset="0"/>
                        </a:rPr>
                        <a:t> </a:t>
                      </a:r>
                      <a:r>
                        <a:rPr lang="it-IT" sz="2800" dirty="0" err="1">
                          <a:effectLst/>
                          <a:latin typeface="Calibri" panose="020F0502020204030204" pitchFamily="34" charset="0"/>
                          <a:ea typeface="Calibri" panose="020F0502020204030204" pitchFamily="34" charset="0"/>
                          <a:cs typeface="Times New Roman" panose="02020603050405020304" pitchFamily="18" charset="0"/>
                        </a:rPr>
                        <a:t>BC</a:t>
                      </a:r>
                      <a:r>
                        <a:rPr lang="it-IT" sz="2800" dirty="0">
                          <a:effectLst/>
                          <a:latin typeface="Calibri" panose="020F0502020204030204" pitchFamily="34" charset="0"/>
                          <a:ea typeface="Calibri" panose="020F0502020204030204" pitchFamily="34" charset="0"/>
                          <a:cs typeface="Times New Roman" panose="02020603050405020304" pitchFamily="18" charset="0"/>
                        </a:rPr>
                        <a:t> – </a:t>
                      </a:r>
                      <a:r>
                        <a:rPr lang="it-IT" sz="2800" dirty="0" err="1">
                          <a:effectLst/>
                          <a:latin typeface="Calibri" panose="020F0502020204030204" pitchFamily="34" charset="0"/>
                          <a:ea typeface="Calibri" panose="020F0502020204030204" pitchFamily="34" charset="0"/>
                          <a:cs typeface="Times New Roman" panose="02020603050405020304" pitchFamily="18" charset="0"/>
                        </a:rPr>
                        <a:t>1</a:t>
                      </a:r>
                      <a:r>
                        <a:rPr lang="it-IT" sz="2800" baseline="30000" dirty="0" err="1">
                          <a:effectLst/>
                          <a:latin typeface="Calibri" panose="020F0502020204030204" pitchFamily="34" charset="0"/>
                          <a:ea typeface="Calibri" panose="020F0502020204030204" pitchFamily="34" charset="0"/>
                          <a:cs typeface="Times New Roman" panose="02020603050405020304" pitchFamily="18" charset="0"/>
                        </a:rPr>
                        <a:t>st</a:t>
                      </a:r>
                      <a:r>
                        <a:rPr lang="it-IT" sz="2800" dirty="0">
                          <a:effectLst/>
                          <a:latin typeface="Calibri" panose="020F0502020204030204" pitchFamily="34" charset="0"/>
                          <a:ea typeface="Calibri" panose="020F0502020204030204" pitchFamily="34" charset="0"/>
                          <a:cs typeface="Times New Roman" panose="02020603050405020304" pitchFamily="18" charset="0"/>
                        </a:rPr>
                        <a:t> AD </a:t>
                      </a:r>
                    </a:p>
                  </a:txBody>
                  <a:tcPr marL="68580" marR="68580" marT="0" marB="0" anchor="ctr">
                    <a:lnL w="12700" cmpd="sng">
                      <a:noFill/>
                    </a:lnL>
                    <a:lnR w="12700" cmpd="sng">
                      <a:noFill/>
                    </a:lnR>
                    <a:lnT w="381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7000"/>
                        </a:lnSpc>
                        <a:spcAft>
                          <a:spcPts val="0"/>
                        </a:spcAft>
                      </a:pPr>
                      <a:r>
                        <a:rPr lang="en-GB" sz="2800" dirty="0">
                          <a:effectLst/>
                          <a:latin typeface="Calibri" panose="020F0502020204030204" pitchFamily="34" charset="0"/>
                          <a:ea typeface="Calibri" panose="020F0502020204030204" pitchFamily="34" charset="0"/>
                          <a:cs typeface="Times New Roman" panose="02020603050405020304" pitchFamily="18" charset="0"/>
                        </a:rPr>
                        <a:t>Cato</a:t>
                      </a:r>
                      <a:endParaRPr lang="it-IT"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mpd="sng">
                      <a:noFill/>
                    </a:lnL>
                  </a:tcPr>
                </a:tc>
                <a:tc rowSpan="4">
                  <a:txBody>
                    <a:bodyPr/>
                    <a:lstStyle/>
                    <a:p>
                      <a:pPr algn="ctr">
                        <a:lnSpc>
                          <a:spcPct val="107000"/>
                        </a:lnSpc>
                        <a:spcAft>
                          <a:spcPts val="0"/>
                        </a:spcAft>
                      </a:pPr>
                      <a:r>
                        <a:rPr lang="it-IT" sz="2800" b="0" cap="none" spc="0" dirty="0">
                          <a:ln/>
                          <a:solidFill>
                            <a:schemeClr val="tx1"/>
                          </a:solidFill>
                          <a:effectLst>
                            <a:innerShdw blurRad="63500" dist="50800" dir="10800000">
                              <a:prstClr val="black">
                                <a:alpha val="50000"/>
                              </a:prstClr>
                            </a:innerShdw>
                          </a:effectLst>
                          <a:latin typeface="Calibri" panose="020F0502020204030204" pitchFamily="34" charset="0"/>
                          <a:ea typeface="Calibri" panose="020F0502020204030204" pitchFamily="34" charset="0"/>
                          <a:cs typeface="Times New Roman" panose="02020603050405020304" pitchFamily="18" charset="0"/>
                        </a:rPr>
                        <a:t>51%</a:t>
                      </a:r>
                    </a:p>
                  </a:txBody>
                  <a:tcPr marL="68580" marR="68580" marT="0" marB="0" anchor="ctr"/>
                </a:tc>
                <a:tc rowSpan="4">
                  <a:txBody>
                    <a:bodyPr/>
                    <a:lstStyle/>
                    <a:p>
                      <a:pPr algn="ctr">
                        <a:lnSpc>
                          <a:spcPct val="107000"/>
                        </a:lnSpc>
                        <a:spcAft>
                          <a:spcPts val="0"/>
                        </a:spcAft>
                      </a:pPr>
                      <a:r>
                        <a:rPr lang="it-IT" sz="2800" b="0" cap="none" spc="0" dirty="0">
                          <a:ln/>
                          <a:solidFill>
                            <a:schemeClr val="tx1"/>
                          </a:solidFill>
                          <a:effectLst>
                            <a:innerShdw blurRad="63500" dist="50800" dir="10800000">
                              <a:prstClr val="black">
                                <a:alpha val="50000"/>
                              </a:prstClr>
                            </a:innerShdw>
                          </a:effectLst>
                          <a:latin typeface="Calibri" panose="020F0502020204030204" pitchFamily="34" charset="0"/>
                          <a:ea typeface="Calibri" panose="020F0502020204030204" pitchFamily="34" charset="0"/>
                          <a:cs typeface="Times New Roman" panose="02020603050405020304" pitchFamily="18" charset="0"/>
                        </a:rPr>
                        <a:t>43%</a:t>
                      </a:r>
                    </a:p>
                  </a:txBody>
                  <a:tcPr marL="68580" marR="68580" marT="0" marB="0" anchor="ctr"/>
                </a:tc>
                <a:extLst>
                  <a:ext uri="{0D108BD9-81ED-4DB2-BD59-A6C34878D82A}">
                    <a16:rowId xmlns:a16="http://schemas.microsoft.com/office/drawing/2014/main" val="388289346"/>
                  </a:ext>
                </a:extLst>
              </a:tr>
              <a:tr h="532083">
                <a:tc vMerge="1">
                  <a:txBody>
                    <a:bodyPr/>
                    <a:lstStyle/>
                    <a:p>
                      <a:pPr algn="ctr">
                        <a:lnSpc>
                          <a:spcPct val="107000"/>
                        </a:lnSpc>
                        <a:spcAft>
                          <a:spcPts val="0"/>
                        </a:spcAft>
                      </a:pPr>
                      <a:endParaRPr lang="it-IT"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2800" dirty="0">
                          <a:effectLst/>
                          <a:latin typeface="Calibri" panose="020F0502020204030204" pitchFamily="34" charset="0"/>
                          <a:ea typeface="Calibri" panose="020F0502020204030204" pitchFamily="34" charset="0"/>
                          <a:cs typeface="Times New Roman" panose="02020603050405020304" pitchFamily="18" charset="0"/>
                        </a:rPr>
                        <a:t>Varro</a:t>
                      </a:r>
                      <a:endParaRPr lang="it-IT"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mpd="sng">
                      <a:noFill/>
                    </a:lnL>
                  </a:tcPr>
                </a:tc>
                <a:tc vMerge="1">
                  <a:txBody>
                    <a:bodyPr/>
                    <a:lstStyle/>
                    <a:p>
                      <a:pPr algn="ctr">
                        <a:lnSpc>
                          <a:spcPct val="107000"/>
                        </a:lnSpc>
                        <a:spcAft>
                          <a:spcPts val="0"/>
                        </a:spcAft>
                      </a:pPr>
                      <a:endParaRPr lang="it-IT"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vMerge="1">
                  <a:txBody>
                    <a:bodyPr/>
                    <a:lstStyle/>
                    <a:p>
                      <a:pPr algn="ctr">
                        <a:lnSpc>
                          <a:spcPct val="107000"/>
                        </a:lnSpc>
                        <a:spcAft>
                          <a:spcPts val="0"/>
                        </a:spcAft>
                      </a:pPr>
                      <a:endParaRPr lang="it-IT"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994226092"/>
                  </a:ext>
                </a:extLst>
              </a:tr>
              <a:tr h="532083">
                <a:tc vMerge="1">
                  <a:txBody>
                    <a:bodyPr/>
                    <a:lstStyle/>
                    <a:p>
                      <a:pPr algn="ctr">
                        <a:lnSpc>
                          <a:spcPct val="107000"/>
                        </a:lnSpc>
                        <a:spcAft>
                          <a:spcPts val="0"/>
                        </a:spcAft>
                      </a:pPr>
                      <a:endParaRPr lang="it-IT"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2800" dirty="0" err="1">
                          <a:effectLst/>
                          <a:latin typeface="Calibri" panose="020F0502020204030204" pitchFamily="34" charset="0"/>
                          <a:ea typeface="Calibri" panose="020F0502020204030204" pitchFamily="34" charset="0"/>
                          <a:cs typeface="Times New Roman" panose="02020603050405020304" pitchFamily="18" charset="0"/>
                        </a:rPr>
                        <a:t>Celsus</a:t>
                      </a:r>
                      <a:endParaRPr lang="it-IT"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mpd="sng">
                      <a:noFill/>
                    </a:lnL>
                  </a:tcPr>
                </a:tc>
                <a:tc vMerge="1">
                  <a:txBody>
                    <a:bodyPr/>
                    <a:lstStyle/>
                    <a:p>
                      <a:pPr algn="ctr">
                        <a:lnSpc>
                          <a:spcPct val="107000"/>
                        </a:lnSpc>
                        <a:spcAft>
                          <a:spcPts val="0"/>
                        </a:spcAft>
                      </a:pPr>
                      <a:endParaRPr lang="it-IT"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vMerge="1">
                  <a:txBody>
                    <a:bodyPr/>
                    <a:lstStyle/>
                    <a:p>
                      <a:pPr algn="ctr">
                        <a:lnSpc>
                          <a:spcPct val="107000"/>
                        </a:lnSpc>
                        <a:spcAft>
                          <a:spcPts val="0"/>
                        </a:spcAft>
                      </a:pPr>
                      <a:endParaRPr lang="it-IT"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466568961"/>
                  </a:ext>
                </a:extLst>
              </a:tr>
              <a:tr h="532083">
                <a:tc vMerge="1">
                  <a:txBody>
                    <a:bodyPr/>
                    <a:lstStyle/>
                    <a:p>
                      <a:pPr algn="ctr">
                        <a:lnSpc>
                          <a:spcPct val="107000"/>
                        </a:lnSpc>
                        <a:spcAft>
                          <a:spcPts val="0"/>
                        </a:spcAft>
                      </a:pPr>
                      <a:endParaRPr lang="it-IT"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2800" dirty="0">
                          <a:effectLst/>
                          <a:latin typeface="Calibri" panose="020F0502020204030204" pitchFamily="34" charset="0"/>
                          <a:ea typeface="Calibri" panose="020F0502020204030204" pitchFamily="34" charset="0"/>
                          <a:cs typeface="Times New Roman" panose="02020603050405020304" pitchFamily="18" charset="0"/>
                        </a:rPr>
                        <a:t>Columella</a:t>
                      </a:r>
                      <a:endParaRPr lang="it-IT"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mpd="sng">
                      <a:noFill/>
                    </a:lnL>
                  </a:tcPr>
                </a:tc>
                <a:tc vMerge="1">
                  <a:txBody>
                    <a:bodyPr/>
                    <a:lstStyle/>
                    <a:p>
                      <a:pPr algn="ctr">
                        <a:lnSpc>
                          <a:spcPct val="107000"/>
                        </a:lnSpc>
                        <a:spcAft>
                          <a:spcPts val="0"/>
                        </a:spcAft>
                      </a:pPr>
                      <a:endParaRPr lang="it-IT"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vMerge="1">
                  <a:txBody>
                    <a:bodyPr/>
                    <a:lstStyle/>
                    <a:p>
                      <a:pPr algn="ctr">
                        <a:lnSpc>
                          <a:spcPct val="107000"/>
                        </a:lnSpc>
                        <a:spcAft>
                          <a:spcPts val="0"/>
                        </a:spcAft>
                      </a:pPr>
                      <a:endParaRPr lang="it-IT"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68535718"/>
                  </a:ext>
                </a:extLst>
              </a:tr>
              <a:tr h="532083">
                <a:tc rowSpan="6">
                  <a:txBody>
                    <a:bodyPr/>
                    <a:lstStyle/>
                    <a:p>
                      <a:pPr algn="ctr">
                        <a:lnSpc>
                          <a:spcPct val="107000"/>
                        </a:lnSpc>
                        <a:spcAft>
                          <a:spcPts val="0"/>
                        </a:spcAft>
                      </a:pPr>
                      <a:r>
                        <a:rPr lang="it-IT" sz="2800" dirty="0" err="1">
                          <a:effectLst/>
                          <a:latin typeface="Calibri" panose="020F0502020204030204" pitchFamily="34" charset="0"/>
                          <a:ea typeface="Calibri" panose="020F0502020204030204" pitchFamily="34" charset="0"/>
                          <a:cs typeface="Times New Roman" panose="02020603050405020304" pitchFamily="18" charset="0"/>
                        </a:rPr>
                        <a:t>4</a:t>
                      </a:r>
                      <a:r>
                        <a:rPr lang="it-IT" sz="2800" baseline="30000" dirty="0" err="1">
                          <a:effectLst/>
                          <a:latin typeface="Calibri" panose="020F0502020204030204" pitchFamily="34" charset="0"/>
                          <a:ea typeface="Calibri" panose="020F0502020204030204" pitchFamily="34" charset="0"/>
                          <a:cs typeface="Times New Roman" panose="02020603050405020304" pitchFamily="18" charset="0"/>
                        </a:rPr>
                        <a:t>th</a:t>
                      </a:r>
                      <a:r>
                        <a:rPr lang="it-IT" sz="2800" dirty="0">
                          <a:effectLst/>
                          <a:latin typeface="Calibri" panose="020F0502020204030204" pitchFamily="34" charset="0"/>
                          <a:ea typeface="Calibri" panose="020F0502020204030204" pitchFamily="34" charset="0"/>
                          <a:cs typeface="Times New Roman" panose="02020603050405020304" pitchFamily="18" charset="0"/>
                        </a:rPr>
                        <a:t> AD – </a:t>
                      </a:r>
                      <a:r>
                        <a:rPr lang="it-IT" sz="2800" dirty="0" err="1">
                          <a:effectLst/>
                          <a:latin typeface="Calibri" panose="020F0502020204030204" pitchFamily="34" charset="0"/>
                          <a:ea typeface="Calibri" panose="020F0502020204030204" pitchFamily="34" charset="0"/>
                          <a:cs typeface="Times New Roman" panose="02020603050405020304" pitchFamily="18" charset="0"/>
                        </a:rPr>
                        <a:t>6</a:t>
                      </a:r>
                      <a:r>
                        <a:rPr lang="it-IT" sz="2800" baseline="30000" dirty="0" err="1">
                          <a:effectLst/>
                          <a:latin typeface="Calibri" panose="020F0502020204030204" pitchFamily="34" charset="0"/>
                          <a:ea typeface="Calibri" panose="020F0502020204030204" pitchFamily="34" charset="0"/>
                          <a:cs typeface="Times New Roman" panose="02020603050405020304" pitchFamily="18" charset="0"/>
                        </a:rPr>
                        <a:t>th</a:t>
                      </a:r>
                      <a:r>
                        <a:rPr lang="it-IT" sz="2800" dirty="0">
                          <a:effectLst/>
                          <a:latin typeface="Calibri" panose="020F0502020204030204" pitchFamily="34" charset="0"/>
                          <a:ea typeface="Calibri" panose="020F0502020204030204" pitchFamily="34" charset="0"/>
                          <a:cs typeface="Times New Roman" panose="02020603050405020304" pitchFamily="18" charset="0"/>
                        </a:rPr>
                        <a:t> AD</a:t>
                      </a: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7000"/>
                        </a:lnSpc>
                        <a:spcAft>
                          <a:spcPts val="0"/>
                        </a:spcAft>
                      </a:pPr>
                      <a:r>
                        <a:rPr lang="en-GB" sz="2800" dirty="0">
                          <a:effectLst/>
                          <a:latin typeface="Calibri" panose="020F0502020204030204" pitchFamily="34" charset="0"/>
                          <a:ea typeface="Calibri" panose="020F0502020204030204" pitchFamily="34" charset="0"/>
                          <a:cs typeface="Times New Roman" panose="02020603050405020304" pitchFamily="18" charset="0"/>
                        </a:rPr>
                        <a:t>Chiron</a:t>
                      </a:r>
                      <a:endParaRPr lang="it-IT"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noFill/>
                      <a:prstDash val="solid"/>
                      <a:round/>
                      <a:headEnd type="none" w="med" len="med"/>
                      <a:tailEnd type="none" w="med" len="med"/>
                    </a:lnL>
                  </a:tcPr>
                </a:tc>
                <a:tc rowSpan="6">
                  <a:txBody>
                    <a:bodyPr/>
                    <a:lstStyle/>
                    <a:p>
                      <a:pPr algn="ctr">
                        <a:lnSpc>
                          <a:spcPct val="107000"/>
                        </a:lnSpc>
                        <a:spcAft>
                          <a:spcPts val="0"/>
                        </a:spcAft>
                      </a:pPr>
                      <a:r>
                        <a:rPr lang="it-IT" sz="2800" b="0" cap="none" spc="0" dirty="0">
                          <a:ln/>
                          <a:solidFill>
                            <a:schemeClr val="tx1"/>
                          </a:solidFill>
                          <a:effectLst>
                            <a:innerShdw blurRad="63500" dist="50800" dir="10800000">
                              <a:prstClr val="black">
                                <a:alpha val="50000"/>
                              </a:prstClr>
                            </a:innerShdw>
                          </a:effectLst>
                          <a:latin typeface="Calibri" panose="020F0502020204030204" pitchFamily="34" charset="0"/>
                          <a:ea typeface="Calibri" panose="020F0502020204030204" pitchFamily="34" charset="0"/>
                          <a:cs typeface="Times New Roman" panose="02020603050405020304" pitchFamily="18" charset="0"/>
                        </a:rPr>
                        <a:t>49%</a:t>
                      </a:r>
                    </a:p>
                  </a:txBody>
                  <a:tcPr marL="68580" marR="68580" marT="0" marB="0" anchor="ctr"/>
                </a:tc>
                <a:tc rowSpan="6">
                  <a:txBody>
                    <a:bodyPr/>
                    <a:lstStyle/>
                    <a:p>
                      <a:pPr algn="ctr">
                        <a:lnSpc>
                          <a:spcPct val="107000"/>
                        </a:lnSpc>
                        <a:spcAft>
                          <a:spcPts val="0"/>
                        </a:spcAft>
                      </a:pPr>
                      <a:r>
                        <a:rPr lang="it-IT" sz="2800" b="0" cap="none" spc="0" dirty="0">
                          <a:ln/>
                          <a:solidFill>
                            <a:schemeClr val="tx1"/>
                          </a:solidFill>
                          <a:effectLst>
                            <a:innerShdw blurRad="63500" dist="50800" dir="10800000">
                              <a:prstClr val="black">
                                <a:alpha val="50000"/>
                              </a:prstClr>
                            </a:innerShdw>
                          </a:effectLst>
                          <a:latin typeface="Calibri" panose="020F0502020204030204" pitchFamily="34" charset="0"/>
                          <a:ea typeface="Calibri" panose="020F0502020204030204" pitchFamily="34" charset="0"/>
                          <a:cs typeface="Times New Roman" panose="02020603050405020304" pitchFamily="18" charset="0"/>
                        </a:rPr>
                        <a:t>57%</a:t>
                      </a:r>
                    </a:p>
                  </a:txBody>
                  <a:tcPr marL="68580" marR="68580" marT="0" marB="0" anchor="ctr"/>
                </a:tc>
                <a:extLst>
                  <a:ext uri="{0D108BD9-81ED-4DB2-BD59-A6C34878D82A}">
                    <a16:rowId xmlns:a16="http://schemas.microsoft.com/office/drawing/2014/main" val="1336171701"/>
                  </a:ext>
                </a:extLst>
              </a:tr>
              <a:tr h="532083">
                <a:tc vMerge="1">
                  <a:txBody>
                    <a:bodyPr/>
                    <a:lstStyle/>
                    <a:p>
                      <a:pPr algn="ctr">
                        <a:lnSpc>
                          <a:spcPct val="107000"/>
                        </a:lnSpc>
                        <a:spcAft>
                          <a:spcPts val="0"/>
                        </a:spcAft>
                      </a:pPr>
                      <a:endParaRPr lang="it-IT"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2800" dirty="0">
                          <a:effectLst/>
                          <a:latin typeface="Calibri" panose="020F0502020204030204" pitchFamily="34" charset="0"/>
                          <a:ea typeface="Calibri" panose="020F0502020204030204" pitchFamily="34" charset="0"/>
                          <a:cs typeface="Times New Roman" panose="02020603050405020304" pitchFamily="18" charset="0"/>
                        </a:rPr>
                        <a:t>Ps. Apuleius</a:t>
                      </a:r>
                      <a:endParaRPr lang="it-IT"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noFill/>
                      <a:prstDash val="solid"/>
                      <a:round/>
                      <a:headEnd type="none" w="med" len="med"/>
                      <a:tailEnd type="none" w="med" len="med"/>
                    </a:lnL>
                  </a:tcPr>
                </a:tc>
                <a:tc vMerge="1">
                  <a:txBody>
                    <a:bodyPr/>
                    <a:lstStyle/>
                    <a:p>
                      <a:pPr algn="ctr">
                        <a:lnSpc>
                          <a:spcPct val="107000"/>
                        </a:lnSpc>
                        <a:spcAft>
                          <a:spcPts val="0"/>
                        </a:spcAft>
                      </a:pPr>
                      <a:endParaRPr lang="it-IT"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vMerge="1">
                  <a:txBody>
                    <a:bodyPr/>
                    <a:lstStyle/>
                    <a:p>
                      <a:pPr algn="ctr">
                        <a:lnSpc>
                          <a:spcPct val="107000"/>
                        </a:lnSpc>
                        <a:spcAft>
                          <a:spcPts val="0"/>
                        </a:spcAft>
                      </a:pPr>
                      <a:endParaRPr lang="it-IT"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860892257"/>
                  </a:ext>
                </a:extLst>
              </a:tr>
              <a:tr h="532083">
                <a:tc vMerge="1">
                  <a:txBody>
                    <a:bodyPr/>
                    <a:lstStyle/>
                    <a:p>
                      <a:pPr algn="ctr">
                        <a:lnSpc>
                          <a:spcPct val="107000"/>
                        </a:lnSpc>
                        <a:spcAft>
                          <a:spcPts val="0"/>
                        </a:spcAft>
                      </a:pPr>
                      <a:endParaRPr lang="it-IT"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2800" dirty="0" err="1">
                          <a:effectLst/>
                          <a:latin typeface="Calibri" panose="020F0502020204030204" pitchFamily="34" charset="0"/>
                          <a:ea typeface="Calibri" panose="020F0502020204030204" pitchFamily="34" charset="0"/>
                          <a:cs typeface="Times New Roman" panose="02020603050405020304" pitchFamily="18" charset="0"/>
                        </a:rPr>
                        <a:t>Pelagonius</a:t>
                      </a:r>
                      <a:endParaRPr lang="it-IT"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noFill/>
                      <a:prstDash val="solid"/>
                      <a:round/>
                      <a:headEnd type="none" w="med" len="med"/>
                      <a:tailEnd type="none" w="med" len="med"/>
                    </a:lnL>
                  </a:tcPr>
                </a:tc>
                <a:tc vMerge="1">
                  <a:txBody>
                    <a:bodyPr/>
                    <a:lstStyle/>
                    <a:p>
                      <a:pPr algn="ctr">
                        <a:lnSpc>
                          <a:spcPct val="107000"/>
                        </a:lnSpc>
                        <a:spcAft>
                          <a:spcPts val="0"/>
                        </a:spcAft>
                      </a:pPr>
                      <a:endParaRPr lang="it-IT"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vMerge="1">
                  <a:txBody>
                    <a:bodyPr/>
                    <a:lstStyle/>
                    <a:p>
                      <a:pPr algn="ctr">
                        <a:lnSpc>
                          <a:spcPct val="107000"/>
                        </a:lnSpc>
                        <a:spcAft>
                          <a:spcPts val="0"/>
                        </a:spcAft>
                      </a:pPr>
                      <a:endParaRPr lang="it-IT"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945401731"/>
                  </a:ext>
                </a:extLst>
              </a:tr>
              <a:tr h="532083">
                <a:tc vMerge="1">
                  <a:txBody>
                    <a:bodyPr/>
                    <a:lstStyle/>
                    <a:p>
                      <a:pPr algn="ctr">
                        <a:lnSpc>
                          <a:spcPct val="107000"/>
                        </a:lnSpc>
                        <a:spcAft>
                          <a:spcPts val="0"/>
                        </a:spcAft>
                      </a:pPr>
                      <a:endParaRPr lang="it-IT"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2800" dirty="0" err="1">
                          <a:effectLst/>
                          <a:latin typeface="Calibri" panose="020F0502020204030204" pitchFamily="34" charset="0"/>
                          <a:ea typeface="Calibri" panose="020F0502020204030204" pitchFamily="34" charset="0"/>
                          <a:cs typeface="Times New Roman" panose="02020603050405020304" pitchFamily="18" charset="0"/>
                        </a:rPr>
                        <a:t>Palladius</a:t>
                      </a:r>
                      <a:endParaRPr lang="it-IT"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noFill/>
                      <a:prstDash val="solid"/>
                      <a:round/>
                      <a:headEnd type="none" w="med" len="med"/>
                      <a:tailEnd type="none" w="med" len="med"/>
                    </a:lnL>
                  </a:tcPr>
                </a:tc>
                <a:tc vMerge="1">
                  <a:txBody>
                    <a:bodyPr/>
                    <a:lstStyle/>
                    <a:p>
                      <a:pPr algn="ctr">
                        <a:lnSpc>
                          <a:spcPct val="107000"/>
                        </a:lnSpc>
                        <a:spcAft>
                          <a:spcPts val="0"/>
                        </a:spcAft>
                      </a:pPr>
                      <a:endParaRPr lang="it-IT"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vMerge="1">
                  <a:txBody>
                    <a:bodyPr/>
                    <a:lstStyle/>
                    <a:p>
                      <a:pPr algn="ctr">
                        <a:lnSpc>
                          <a:spcPct val="107000"/>
                        </a:lnSpc>
                        <a:spcAft>
                          <a:spcPts val="0"/>
                        </a:spcAft>
                      </a:pPr>
                      <a:endParaRPr lang="it-IT"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394872365"/>
                  </a:ext>
                </a:extLst>
              </a:tr>
              <a:tr h="532083">
                <a:tc vMerge="1">
                  <a:txBody>
                    <a:bodyPr/>
                    <a:lstStyle/>
                    <a:p>
                      <a:pPr algn="ctr">
                        <a:lnSpc>
                          <a:spcPct val="107000"/>
                        </a:lnSpc>
                        <a:spcAft>
                          <a:spcPts val="0"/>
                        </a:spcAft>
                      </a:pPr>
                      <a:endParaRPr lang="it-IT"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2800" dirty="0">
                          <a:effectLst/>
                          <a:latin typeface="Calibri" panose="020F0502020204030204" pitchFamily="34" charset="0"/>
                          <a:ea typeface="Calibri" panose="020F0502020204030204" pitchFamily="34" charset="0"/>
                          <a:cs typeface="Times New Roman" panose="02020603050405020304" pitchFamily="18" charset="0"/>
                        </a:rPr>
                        <a:t>Vegetius</a:t>
                      </a:r>
                      <a:endParaRPr lang="it-IT"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noFill/>
                      <a:prstDash val="solid"/>
                      <a:round/>
                      <a:headEnd type="none" w="med" len="med"/>
                      <a:tailEnd type="none" w="med" len="med"/>
                    </a:lnL>
                  </a:tcPr>
                </a:tc>
                <a:tc vMerge="1">
                  <a:txBody>
                    <a:bodyPr/>
                    <a:lstStyle/>
                    <a:p>
                      <a:pPr algn="ctr">
                        <a:lnSpc>
                          <a:spcPct val="107000"/>
                        </a:lnSpc>
                        <a:spcAft>
                          <a:spcPts val="0"/>
                        </a:spcAft>
                      </a:pPr>
                      <a:endParaRPr lang="it-IT"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vMerge="1">
                  <a:txBody>
                    <a:bodyPr/>
                    <a:lstStyle/>
                    <a:p>
                      <a:pPr algn="ctr">
                        <a:lnSpc>
                          <a:spcPct val="107000"/>
                        </a:lnSpc>
                        <a:spcAft>
                          <a:spcPts val="0"/>
                        </a:spcAft>
                      </a:pPr>
                      <a:endParaRPr lang="it-IT"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136163172"/>
                  </a:ext>
                </a:extLst>
              </a:tr>
              <a:tr h="532083">
                <a:tc vMerge="1">
                  <a:txBody>
                    <a:bodyPr/>
                    <a:lstStyle/>
                    <a:p>
                      <a:pPr algn="ctr">
                        <a:lnSpc>
                          <a:spcPct val="107000"/>
                        </a:lnSpc>
                        <a:spcAft>
                          <a:spcPts val="0"/>
                        </a:spcAft>
                      </a:pPr>
                      <a:endParaRPr lang="it-IT"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2800" dirty="0" err="1">
                          <a:effectLst/>
                          <a:latin typeface="Calibri" panose="020F0502020204030204" pitchFamily="34" charset="0"/>
                          <a:ea typeface="Calibri" panose="020F0502020204030204" pitchFamily="34" charset="0"/>
                          <a:cs typeface="Times New Roman" panose="02020603050405020304" pitchFamily="18" charset="0"/>
                        </a:rPr>
                        <a:t>Anthimus</a:t>
                      </a:r>
                      <a:endParaRPr lang="it-IT"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noFill/>
                      <a:prstDash val="solid"/>
                      <a:round/>
                      <a:headEnd type="none" w="med" len="med"/>
                      <a:tailEnd type="none" w="med" len="med"/>
                    </a:lnL>
                  </a:tcPr>
                </a:tc>
                <a:tc vMerge="1">
                  <a:txBody>
                    <a:bodyPr/>
                    <a:lstStyle/>
                    <a:p>
                      <a:pPr algn="ctr">
                        <a:lnSpc>
                          <a:spcPct val="107000"/>
                        </a:lnSpc>
                        <a:spcAft>
                          <a:spcPts val="0"/>
                        </a:spcAft>
                      </a:pPr>
                      <a:endParaRPr lang="it-IT"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vMerge="1">
                  <a:txBody>
                    <a:bodyPr/>
                    <a:lstStyle/>
                    <a:p>
                      <a:pPr algn="ctr">
                        <a:lnSpc>
                          <a:spcPct val="107000"/>
                        </a:lnSpc>
                        <a:spcAft>
                          <a:spcPts val="0"/>
                        </a:spcAft>
                      </a:pPr>
                      <a:endParaRPr lang="it-IT"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498840799"/>
                  </a:ext>
                </a:extLst>
              </a:tr>
              <a:tr h="532083">
                <a:tc>
                  <a:txBody>
                    <a:bodyPr/>
                    <a:lstStyle/>
                    <a:p>
                      <a:pPr algn="ctr">
                        <a:lnSpc>
                          <a:spcPct val="107000"/>
                        </a:lnSpc>
                        <a:spcAft>
                          <a:spcPts val="0"/>
                        </a:spcAft>
                      </a:pPr>
                      <a:endParaRPr lang="it-IT" sz="2800" b="0" cap="none" spc="0" dirty="0">
                        <a:ln>
                          <a:noFill/>
                        </a:ln>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T w="12700" cap="flat" cmpd="sng" algn="ctr">
                      <a:noFill/>
                      <a:prstDash val="solid"/>
                      <a:round/>
                      <a:headEnd type="none" w="med" len="med"/>
                      <a:tailEnd type="none" w="med" len="med"/>
                    </a:lnT>
                  </a:tcPr>
                </a:tc>
                <a:tc>
                  <a:txBody>
                    <a:bodyPr/>
                    <a:lstStyle/>
                    <a:p>
                      <a:pPr algn="ctr">
                        <a:lnSpc>
                          <a:spcPct val="107000"/>
                        </a:lnSpc>
                        <a:spcAft>
                          <a:spcPts val="0"/>
                        </a:spcAft>
                      </a:pPr>
                      <a:r>
                        <a:rPr lang="en-GB" sz="2800" b="1" cap="none" spc="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Total</a:t>
                      </a:r>
                      <a:endParaRPr lang="it-IT" sz="2800" b="1" cap="none" spc="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2800" b="1" cap="none" spc="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100%</a:t>
                      </a:r>
                      <a:endParaRPr lang="it-IT" sz="2800" b="1" cap="none" spc="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2800" b="1" cap="none" spc="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100%</a:t>
                      </a:r>
                      <a:endParaRPr lang="it-IT" sz="2800" b="1" cap="none" spc="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333002777"/>
                  </a:ext>
                </a:extLst>
              </a:tr>
            </a:tbl>
          </a:graphicData>
        </a:graphic>
      </p:graphicFrame>
      <p:sp>
        <p:nvSpPr>
          <p:cNvPr id="2" name="Parentesi graffa chiusa 1"/>
          <p:cNvSpPr/>
          <p:nvPr/>
        </p:nvSpPr>
        <p:spPr>
          <a:xfrm>
            <a:off x="4277360" y="1164217"/>
            <a:ext cx="325120" cy="1889760"/>
          </a:xfrm>
          <a:prstGeom prst="rightBrace">
            <a:avLst>
              <a:gd name="adj1" fmla="val 8333"/>
              <a:gd name="adj2" fmla="val 50538"/>
            </a:avLst>
          </a:prstGeom>
          <a:ln/>
        </p:spPr>
        <p:style>
          <a:lnRef idx="3">
            <a:schemeClr val="dk1"/>
          </a:lnRef>
          <a:fillRef idx="0">
            <a:schemeClr val="dk1"/>
          </a:fillRef>
          <a:effectRef idx="2">
            <a:schemeClr val="dk1"/>
          </a:effectRef>
          <a:fontRef idx="minor">
            <a:schemeClr val="tx1"/>
          </a:fontRef>
        </p:style>
        <p:txBody>
          <a:bodyPr rtlCol="0" anchor="ctr"/>
          <a:lstStyle/>
          <a:p>
            <a:pPr algn="ctr"/>
            <a:endParaRPr lang="it-IT" b="1" spc="50">
              <a:ln w="0"/>
              <a:solidFill>
                <a:schemeClr val="bg1"/>
              </a:solidFill>
              <a:effectLst>
                <a:outerShdw blurRad="38100" dist="38100" dir="2700000" algn="tl">
                  <a:srgbClr val="000000">
                    <a:alpha val="43137"/>
                  </a:srgbClr>
                </a:outerShdw>
              </a:effectLst>
            </a:endParaRPr>
          </a:p>
        </p:txBody>
      </p:sp>
      <p:sp>
        <p:nvSpPr>
          <p:cNvPr id="4" name="Parentesi graffa chiusa 3"/>
          <p:cNvSpPr/>
          <p:nvPr/>
        </p:nvSpPr>
        <p:spPr>
          <a:xfrm>
            <a:off x="4277360" y="3393440"/>
            <a:ext cx="325120" cy="2682240"/>
          </a:xfrm>
          <a:prstGeom prst="rightBrace">
            <a:avLst>
              <a:gd name="adj1" fmla="val 8333"/>
              <a:gd name="adj2" fmla="val 50538"/>
            </a:avLst>
          </a:prstGeom>
          <a:ln/>
        </p:spPr>
        <p:style>
          <a:lnRef idx="3">
            <a:schemeClr val="dk1"/>
          </a:lnRef>
          <a:fillRef idx="0">
            <a:schemeClr val="dk1"/>
          </a:fillRef>
          <a:effectRef idx="2">
            <a:schemeClr val="dk1"/>
          </a:effectRef>
          <a:fontRef idx="minor">
            <a:schemeClr val="tx1"/>
          </a:fontRef>
        </p:style>
        <p:txBody>
          <a:bodyPr rtlCol="0" anchor="ctr"/>
          <a:lstStyle/>
          <a:p>
            <a:pPr algn="ctr"/>
            <a:endParaRPr lang="it-IT" b="1" spc="50">
              <a:ln w="0"/>
              <a:solidFill>
                <a:schemeClr val="bg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9474355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751840" y="172085"/>
            <a:ext cx="10515600" cy="620395"/>
          </a:xfrm>
        </p:spPr>
        <p:txBody>
          <a:bodyPr>
            <a:normAutofit fontScale="90000"/>
          </a:bodyPr>
          <a:lstStyle/>
          <a:p>
            <a:pPr algn="ctr"/>
            <a:r>
              <a:rPr lang="it-IT" dirty="0"/>
              <a:t>Semantics &amp; pragmatics. Theoretical framework</a:t>
            </a:r>
          </a:p>
        </p:txBody>
      </p:sp>
      <p:sp>
        <p:nvSpPr>
          <p:cNvPr id="3" name="Segnaposto contenuto 2"/>
          <p:cNvSpPr>
            <a:spLocks noGrp="1"/>
          </p:cNvSpPr>
          <p:nvPr>
            <p:ph idx="1"/>
          </p:nvPr>
        </p:nvSpPr>
        <p:spPr>
          <a:xfrm>
            <a:off x="349623" y="1165413"/>
            <a:ext cx="11536680" cy="5550348"/>
          </a:xfrm>
        </p:spPr>
        <p:txBody>
          <a:bodyPr>
            <a:normAutofit/>
          </a:bodyPr>
          <a:lstStyle/>
          <a:p>
            <a:pPr marL="0" lvl="0" indent="0">
              <a:buNone/>
            </a:pPr>
            <a:r>
              <a:rPr lang="en-GB" sz="2700" dirty="0"/>
              <a:t> </a:t>
            </a:r>
          </a:p>
          <a:p>
            <a:r>
              <a:rPr lang="en-GB" sz="3100" dirty="0"/>
              <a:t>The specific </a:t>
            </a:r>
            <a:r>
              <a:rPr lang="en-GB" sz="3100" b="1" dirty="0"/>
              <a:t>semantic relation </a:t>
            </a:r>
            <a:r>
              <a:rPr lang="en-GB" sz="3100" dirty="0"/>
              <a:t>that holds (generally) implicitly between the converb clauses and their MC </a:t>
            </a:r>
            <a:r>
              <a:rPr lang="en-GB" sz="2600" dirty="0"/>
              <a:t>(“adverbial relations”, “rhetorical relations” or “discourse relations”)</a:t>
            </a:r>
          </a:p>
          <a:p>
            <a:pPr lvl="1"/>
            <a:endParaRPr lang="en-GB" sz="2200" dirty="0"/>
          </a:p>
          <a:p>
            <a:pPr lvl="1"/>
            <a:endParaRPr lang="it-IT" sz="2200" dirty="0"/>
          </a:p>
          <a:p>
            <a:r>
              <a:rPr lang="en-GB" sz="3100" dirty="0"/>
              <a:t>The </a:t>
            </a:r>
            <a:r>
              <a:rPr lang="en-GB" sz="3100" b="1" dirty="0"/>
              <a:t>information structural function </a:t>
            </a:r>
            <a:r>
              <a:rPr lang="en-GB" sz="3100" dirty="0"/>
              <a:t>of the converb clauses with respect to their MC </a:t>
            </a:r>
            <a:r>
              <a:rPr lang="en-GB" sz="2600" dirty="0"/>
              <a:t>(based on Fabricius-Hansen &amp; Haug 2012 and Haug 2012) </a:t>
            </a:r>
          </a:p>
          <a:p>
            <a:pPr lvl="0"/>
            <a:endParaRPr lang="en-GB" sz="2700" dirty="0"/>
          </a:p>
        </p:txBody>
      </p:sp>
    </p:spTree>
    <p:extLst>
      <p:ext uri="{BB962C8B-B14F-4D97-AF65-F5344CB8AC3E}">
        <p14:creationId xmlns:p14="http://schemas.microsoft.com/office/powerpoint/2010/main" val="30744116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 calcmode="lin" valueType="num">
                                      <p:cBhvr additive="base">
                                        <p:cTn id="1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3894</TotalTime>
  <Words>1817</Words>
  <Application>Microsoft Office PowerPoint</Application>
  <PresentationFormat>Breedbeeld</PresentationFormat>
  <Paragraphs>394</Paragraphs>
  <Slides>34</Slides>
  <Notes>0</Notes>
  <HiddenSlides>0</HiddenSlides>
  <MMClips>0</MMClips>
  <ScaleCrop>false</ScaleCrop>
  <HeadingPairs>
    <vt:vector size="6" baseType="variant">
      <vt:variant>
        <vt:lpstr>Gebruikte lettertypen</vt:lpstr>
      </vt:variant>
      <vt:variant>
        <vt:i4>5</vt:i4>
      </vt:variant>
      <vt:variant>
        <vt:lpstr>Thema</vt:lpstr>
      </vt:variant>
      <vt:variant>
        <vt:i4>1</vt:i4>
      </vt:variant>
      <vt:variant>
        <vt:lpstr>Diatitels</vt:lpstr>
      </vt:variant>
      <vt:variant>
        <vt:i4>34</vt:i4>
      </vt:variant>
    </vt:vector>
  </HeadingPairs>
  <TitlesOfParts>
    <vt:vector size="40" baseType="lpstr">
      <vt:lpstr>Arial</vt:lpstr>
      <vt:lpstr>Calibri</vt:lpstr>
      <vt:lpstr>Calibri Light</vt:lpstr>
      <vt:lpstr>Times New Roman</vt:lpstr>
      <vt:lpstr>Wingdings</vt:lpstr>
      <vt:lpstr>Kantoorthema</vt:lpstr>
      <vt:lpstr>On the use of the ablative of the gerund and the nominative of the present participle in Latin technical literature </vt:lpstr>
      <vt:lpstr>Introduction</vt:lpstr>
      <vt:lpstr>Introduction</vt:lpstr>
      <vt:lpstr>Introduction</vt:lpstr>
      <vt:lpstr>PowerPoint-presentatie</vt:lpstr>
      <vt:lpstr>Data</vt:lpstr>
      <vt:lpstr>PowerPoint-presentatie</vt:lpstr>
      <vt:lpstr>PowerPoint-presentatie</vt:lpstr>
      <vt:lpstr>Semantics &amp; pragmatics. Theoretical framework</vt:lpstr>
      <vt:lpstr>Semantics: Theoretical framework. Discourse relations</vt:lpstr>
      <vt:lpstr>Semantics: Theoretical framework. Information structure</vt:lpstr>
      <vt:lpstr>PowerPoint-presentatie</vt:lpstr>
      <vt:lpstr>Discourse relations in our corpus</vt:lpstr>
      <vt:lpstr>Discourse relations between the AG and its MC</vt:lpstr>
      <vt:lpstr>Discourse relations between the AG and its MC</vt:lpstr>
      <vt:lpstr>Discourse relations between the AG and its MC</vt:lpstr>
      <vt:lpstr>Discourse relations between the AG and its MC</vt:lpstr>
      <vt:lpstr>PowerPoint-presentatie</vt:lpstr>
      <vt:lpstr>Discourse relations between the NPP and its MC</vt:lpstr>
      <vt:lpstr>Discourse relations between the NPP and its MC</vt:lpstr>
      <vt:lpstr>Discourse relations between the NPP and its MC</vt:lpstr>
      <vt:lpstr>Discourse relations between the NPP and its MC</vt:lpstr>
      <vt:lpstr>Discourse relations between the NPP and its MC</vt:lpstr>
      <vt:lpstr>PowerPoint-presentatie</vt:lpstr>
      <vt:lpstr> Word order. Theoretical framework</vt:lpstr>
      <vt:lpstr>Word order. Theoretical framework</vt:lpstr>
      <vt:lpstr>Word order with the AG and the NPP</vt:lpstr>
      <vt:lpstr>Discussion. Word order and framing</vt:lpstr>
      <vt:lpstr>Discussion. Word order and elaboration</vt:lpstr>
      <vt:lpstr>Discussion. Word order and independent rhemes</vt:lpstr>
      <vt:lpstr>Discussion. Word order and independent rhemes</vt:lpstr>
      <vt:lpstr>Conclusions</vt:lpstr>
      <vt:lpstr>Conclusions</vt:lpstr>
      <vt:lpstr>PowerPoint-presentatie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On the use of the ablative of the gerund and the nominative of the present participle in Latin technical literature</dc:title>
  <dc:creator>Giovanbattista Galdi</dc:creator>
  <cp:lastModifiedBy>Giovanbattista Galdi</cp:lastModifiedBy>
  <cp:revision>223</cp:revision>
  <dcterms:created xsi:type="dcterms:W3CDTF">2017-03-31T09:01:03Z</dcterms:created>
  <dcterms:modified xsi:type="dcterms:W3CDTF">2017-04-26T07:44:09Z</dcterms:modified>
</cp:coreProperties>
</file>