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878" r:id="rId1"/>
  </p:sldMasterIdLst>
  <p:notesMasterIdLst>
    <p:notesMasterId r:id="rId28"/>
  </p:notesMasterIdLst>
  <p:sldIdLst>
    <p:sldId id="256" r:id="rId2"/>
    <p:sldId id="404" r:id="rId3"/>
    <p:sldId id="405" r:id="rId4"/>
    <p:sldId id="406" r:id="rId5"/>
    <p:sldId id="407" r:id="rId6"/>
    <p:sldId id="475" r:id="rId7"/>
    <p:sldId id="473" r:id="rId8"/>
    <p:sldId id="474" r:id="rId9"/>
    <p:sldId id="471" r:id="rId10"/>
    <p:sldId id="418" r:id="rId11"/>
    <p:sldId id="421" r:id="rId12"/>
    <p:sldId id="472" r:id="rId13"/>
    <p:sldId id="423" r:id="rId14"/>
    <p:sldId id="446" r:id="rId15"/>
    <p:sldId id="447" r:id="rId16"/>
    <p:sldId id="448" r:id="rId17"/>
    <p:sldId id="449" r:id="rId18"/>
    <p:sldId id="450" r:id="rId19"/>
    <p:sldId id="452" r:id="rId20"/>
    <p:sldId id="442" r:id="rId21"/>
    <p:sldId id="443" r:id="rId22"/>
    <p:sldId id="444" r:id="rId23"/>
    <p:sldId id="468" r:id="rId24"/>
    <p:sldId id="469" r:id="rId25"/>
    <p:sldId id="470" r:id="rId26"/>
    <p:sldId id="40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092" autoAdjust="0"/>
  </p:normalViewPr>
  <p:slideViewPr>
    <p:cSldViewPr snapToGrid="0">
      <p:cViewPr varScale="1">
        <p:scale>
          <a:sx n="67" d="100"/>
          <a:sy n="67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CDFC0-54BA-48C3-8A70-16EAB050B12A}" type="datetimeFigureOut">
              <a:rPr lang="nl-BE" smtClean="0"/>
              <a:t>14/06/2017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6E558-A191-4755-9E25-FB9EF8C4E639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374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E558-A191-4755-9E25-FB9EF8C4E639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0922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E558-A191-4755-9E25-FB9EF8C4E639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5193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E558-A191-4755-9E25-FB9EF8C4E639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5446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E558-A191-4755-9E25-FB9EF8C4E639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44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E558-A191-4755-9E25-FB9EF8C4E639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7839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E558-A191-4755-9E25-FB9EF8C4E639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9642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E558-A191-4755-9E25-FB9EF8C4E639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204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E558-A191-4755-9E25-FB9EF8C4E639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6104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E558-A191-4755-9E25-FB9EF8C4E639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6236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E558-A191-4755-9E25-FB9EF8C4E639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9092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E558-A191-4755-9E25-FB9EF8C4E639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774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E558-A191-4755-9E25-FB9EF8C4E639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6560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E558-A191-4755-9E25-FB9EF8C4E639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8988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E558-A191-4755-9E25-FB9EF8C4E639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3977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E558-A191-4755-9E25-FB9EF8C4E639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3321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E558-A191-4755-9E25-FB9EF8C4E639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96844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E558-A191-4755-9E25-FB9EF8C4E639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9455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E558-A191-4755-9E25-FB9EF8C4E639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667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E558-A191-4755-9E25-FB9EF8C4E639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6560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E558-A191-4755-9E25-FB9EF8C4E639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6560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E558-A191-4755-9E25-FB9EF8C4E639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6560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E558-A191-4755-9E25-FB9EF8C4E639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656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E558-A191-4755-9E25-FB9EF8C4E639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4628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E558-A191-4755-9E25-FB9EF8C4E639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872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E558-A191-4755-9E25-FB9EF8C4E639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695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35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1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059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358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78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183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433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31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07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7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7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4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37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7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65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3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36636D-D922-432D-A958-524484B5923D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28FB93-0A08-4E7D-8E63-9EFA29F1E09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5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8976" y="934401"/>
            <a:ext cx="10846191" cy="4115900"/>
          </a:xfrm>
        </p:spPr>
        <p:txBody>
          <a:bodyPr>
            <a:normAutofit/>
          </a:bodyPr>
          <a:lstStyle/>
          <a:p>
            <a:r>
              <a:rPr lang="fr-FR" sz="2700" b="0" i="1" dirty="0" smtClean="0">
                <a:effectLst/>
              </a:rPr>
              <a:t>Aller augmentant en rimant. </a:t>
            </a:r>
            <a:br>
              <a:rPr lang="fr-FR" sz="2700" b="0" i="1" dirty="0" smtClean="0">
                <a:effectLst/>
              </a:rPr>
            </a:br>
            <a:r>
              <a:rPr lang="fr-FR" sz="2700" dirty="0" smtClean="0"/>
              <a:t>La grammaticalisation du converbe </a:t>
            </a:r>
            <a:br>
              <a:rPr lang="fr-FR" sz="2700" dirty="0" smtClean="0"/>
            </a:br>
            <a:r>
              <a:rPr lang="fr-FR" sz="2700" dirty="0" smtClean="0"/>
              <a:t>dans les périphrases verbales en ancien français</a:t>
            </a:r>
            <a:r>
              <a:rPr lang="fr-FR" sz="2700" b="1" dirty="0" smtClean="0">
                <a:effectLst/>
              </a:rPr>
              <a:t>               </a:t>
            </a:r>
            <a:r>
              <a:rPr lang="fr-FR" sz="4400" b="1" dirty="0" smtClean="0">
                <a:effectLst/>
              </a:rPr>
              <a:t/>
            </a:r>
            <a:br>
              <a:rPr lang="fr-FR" sz="4400" b="1" dirty="0" smtClean="0">
                <a:effectLst/>
              </a:rPr>
            </a:br>
            <a:r>
              <a:rPr lang="fr-FR" sz="4400" b="1" dirty="0" smtClean="0">
                <a:effectLst/>
              </a:rPr>
              <a:t>                                                                                  </a:t>
            </a:r>
            <a:br>
              <a:rPr lang="fr-FR" sz="4400" b="1" dirty="0" smtClean="0">
                <a:effectLst/>
              </a:rPr>
            </a:br>
            <a:r>
              <a:rPr lang="fr-FR" sz="4400" dirty="0">
                <a:effectLst/>
              </a:rPr>
              <a:t> </a:t>
            </a:r>
            <a:r>
              <a:rPr lang="fr-FR" sz="4400" dirty="0" smtClean="0">
                <a:effectLst/>
              </a:rPr>
              <a:t>                                        </a:t>
            </a:r>
            <a:r>
              <a:rPr lang="fr-FR" sz="2000" b="0" dirty="0" smtClean="0">
                <a:effectLst/>
              </a:rPr>
              <a:t>Jasper Vangaever</a:t>
            </a:r>
            <a:br>
              <a:rPr lang="fr-FR" sz="2000" b="0" dirty="0" smtClean="0">
                <a:effectLst/>
              </a:rPr>
            </a:br>
            <a:r>
              <a:rPr lang="fr-FR" sz="2000" b="0" dirty="0">
                <a:effectLst/>
              </a:rPr>
              <a:t> </a:t>
            </a:r>
            <a:r>
              <a:rPr lang="fr-FR" sz="2000" b="0" dirty="0" smtClean="0">
                <a:effectLst/>
              </a:rPr>
              <a:t>                                                                                             le 15 juin 2017</a:t>
            </a:r>
            <a:r>
              <a:rPr lang="nl-BE" sz="2000" b="0" dirty="0">
                <a:effectLst/>
              </a:rPr>
              <a:t/>
            </a:r>
            <a:br>
              <a:rPr lang="nl-BE" sz="2000" b="0" dirty="0">
                <a:effectLst/>
              </a:rPr>
            </a:br>
            <a:r>
              <a:rPr lang="nl-BE" sz="2000" b="0" dirty="0" smtClean="0">
                <a:effectLst/>
              </a:rPr>
              <a:t>                                                                  DOCTILING </a:t>
            </a:r>
            <a:r>
              <a:rPr lang="nl-BE" sz="2000" b="0" dirty="0" err="1" smtClean="0">
                <a:effectLst/>
              </a:rPr>
              <a:t>Université</a:t>
            </a:r>
            <a:r>
              <a:rPr lang="nl-BE" sz="2000" b="0" dirty="0" smtClean="0">
                <a:effectLst/>
              </a:rPr>
              <a:t> Lille 3</a:t>
            </a:r>
            <a:endParaRPr lang="nl-BE" sz="2000" b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13882" y="8840041"/>
            <a:ext cx="9440034" cy="1049867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1034" name="Picture 10" descr="Afbeeldingsresultaat voor agence nationale recherche logo transpar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63" y="5530762"/>
            <a:ext cx="2869044" cy="11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beeldingsresultaat voor ghent universit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24" y="5050301"/>
            <a:ext cx="1901301" cy="165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fbeeldingsresultaat voor université lille 3 logo transpara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75" y="5666826"/>
            <a:ext cx="2692595" cy="10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3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1126573"/>
            <a:ext cx="9601196" cy="945142"/>
          </a:xfrm>
        </p:spPr>
        <p:txBody>
          <a:bodyPr>
            <a:normAutofit fontScale="90000"/>
          </a:bodyPr>
          <a:lstStyle/>
          <a:p>
            <a:r>
              <a:rPr lang="nl-BE" b="0" dirty="0" smtClean="0"/>
              <a:t>Construction source :                                    [SV</a:t>
            </a:r>
            <a:r>
              <a:rPr lang="nl-BE" b="0" baseline="-25000" dirty="0" smtClean="0"/>
              <a:t>1</a:t>
            </a:r>
            <a:r>
              <a:rPr lang="nl-BE" b="0" dirty="0" smtClean="0"/>
              <a:t> </a:t>
            </a:r>
            <a:r>
              <a:rPr lang="nl-BE" b="0" dirty="0" err="1" smtClean="0"/>
              <a:t>matrice</a:t>
            </a:r>
            <a:r>
              <a:rPr lang="nl-BE" b="0" dirty="0" smtClean="0"/>
              <a:t> + SV</a:t>
            </a:r>
            <a:r>
              <a:rPr lang="nl-BE" b="0" baseline="-25000" dirty="0" smtClean="0"/>
              <a:t>2</a:t>
            </a:r>
            <a:r>
              <a:rPr lang="nl-BE" b="0" dirty="0" smtClean="0"/>
              <a:t> converbal]</a:t>
            </a:r>
            <a:endParaRPr lang="nl-BE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0" y="2527449"/>
            <a:ext cx="9891713" cy="3772431"/>
          </a:xfrm>
        </p:spPr>
        <p:txBody>
          <a:bodyPr>
            <a:normAutofit/>
          </a:bodyPr>
          <a:lstStyle/>
          <a:p>
            <a:r>
              <a:rPr lang="en-US" dirty="0"/>
              <a:t>Question : dans </a:t>
            </a:r>
            <a:r>
              <a:rPr lang="en-US" dirty="0" err="1"/>
              <a:t>quel</a:t>
            </a:r>
            <a:r>
              <a:rPr lang="en-US" dirty="0"/>
              <a:t> </a:t>
            </a:r>
            <a:r>
              <a:rPr lang="en-US" dirty="0" err="1" smtClean="0"/>
              <a:t>contexte</a:t>
            </a:r>
            <a:r>
              <a:rPr lang="en-US" dirty="0" smtClean="0"/>
              <a:t> </a:t>
            </a:r>
            <a:r>
              <a:rPr lang="en-US" dirty="0" err="1" smtClean="0"/>
              <a:t>sémantico-pragmatique</a:t>
            </a:r>
            <a:r>
              <a:rPr lang="en-US" dirty="0" smtClean="0"/>
              <a:t> </a:t>
            </a:r>
            <a:r>
              <a:rPr lang="en-US" dirty="0" err="1" smtClean="0"/>
              <a:t>s’opère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 smtClean="0"/>
              <a:t>grammaticalisation</a:t>
            </a:r>
            <a:r>
              <a:rPr lang="en-US" dirty="0" smtClean="0"/>
              <a:t> </a:t>
            </a:r>
            <a:r>
              <a:rPr lang="en-US" sz="1800" dirty="0" smtClean="0"/>
              <a:t>(cf. Heine 2002) </a:t>
            </a:r>
            <a:r>
              <a:rPr lang="en-US" dirty="0" smtClean="0"/>
              <a:t>?</a:t>
            </a:r>
            <a:endParaRPr lang="en-US" dirty="0"/>
          </a:p>
          <a:p>
            <a:pPr>
              <a:lnSpc>
                <a:spcPts val="1200"/>
              </a:lnSpc>
            </a:pPr>
            <a:endParaRPr lang="en-US" sz="2400" dirty="0"/>
          </a:p>
          <a:p>
            <a:pPr marL="900113" lvl="1" indent="-442913">
              <a:buNone/>
            </a:pPr>
            <a:r>
              <a:rPr lang="en-US" sz="2400" dirty="0" smtClean="0"/>
              <a:t>=&gt;	Quelles sont les </a:t>
            </a:r>
            <a:r>
              <a:rPr lang="en-US" sz="2400" dirty="0" err="1" smtClean="0"/>
              <a:t>valeurs</a:t>
            </a:r>
            <a:r>
              <a:rPr lang="en-US" sz="2400" dirty="0" smtClean="0"/>
              <a:t> </a:t>
            </a:r>
            <a:r>
              <a:rPr lang="en-US" sz="2400" dirty="0" err="1" smtClean="0"/>
              <a:t>sémantiques</a:t>
            </a:r>
            <a:r>
              <a:rPr lang="en-US" sz="2400" dirty="0" smtClean="0"/>
              <a:t> des SV</a:t>
            </a:r>
            <a:r>
              <a:rPr lang="en-US" sz="2400" baseline="-25000" dirty="0" smtClean="0"/>
              <a:t>2 </a:t>
            </a:r>
            <a:r>
              <a:rPr lang="en-US" sz="2400" dirty="0" err="1" smtClean="0"/>
              <a:t>converbaux</a:t>
            </a:r>
            <a:r>
              <a:rPr lang="fr-FR" sz="2400" dirty="0" smtClean="0"/>
              <a:t> combinés avec un V1 de mouvement ou de localisation dans l’espace ?</a:t>
            </a:r>
          </a:p>
          <a:p>
            <a:pPr marL="457200" lvl="1" indent="0">
              <a:lnSpc>
                <a:spcPts val="1200"/>
              </a:lnSpc>
              <a:buNone/>
            </a:pPr>
            <a:r>
              <a:rPr lang="fr-FR" sz="2400" dirty="0" smtClean="0"/>
              <a:t> </a:t>
            </a:r>
          </a:p>
          <a:p>
            <a:pPr marL="457200" lvl="1" indent="0">
              <a:buNone/>
            </a:pPr>
            <a:r>
              <a:rPr lang="fr-FR" sz="2400" dirty="0" smtClean="0"/>
              <a:t>=&gt; Quelle est la fonction pragmatique des SV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 converbaux ?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lnSpc>
                <a:spcPts val="1200"/>
              </a:lnSpc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078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3800475" y="1014189"/>
            <a:ext cx="7942681" cy="532150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dirty="0" smtClean="0"/>
              <a:t>	(5)	</a:t>
            </a:r>
            <a:r>
              <a:rPr lang="fr-FR" i="1" dirty="0" smtClean="0"/>
              <a:t>D'ures es </a:t>
            </a:r>
            <a:r>
              <a:rPr lang="fr-FR" i="1" dirty="0" err="1" smtClean="0"/>
              <a:t>altres</a:t>
            </a:r>
            <a:r>
              <a:rPr lang="fr-FR" i="1" dirty="0" smtClean="0"/>
              <a:t> </a:t>
            </a:r>
            <a:r>
              <a:rPr lang="fr-FR" i="1" dirty="0" err="1" smtClean="0"/>
              <a:t>granz</a:t>
            </a:r>
            <a:r>
              <a:rPr lang="fr-FR" i="1" dirty="0" smtClean="0"/>
              <a:t> </a:t>
            </a:r>
            <a:r>
              <a:rPr lang="fr-FR" i="1" dirty="0" err="1" smtClean="0"/>
              <a:t>colps</a:t>
            </a:r>
            <a:r>
              <a:rPr lang="fr-FR" i="1" dirty="0" smtClean="0"/>
              <a:t> i </a:t>
            </a:r>
            <a:r>
              <a:rPr lang="fr-FR" i="1" dirty="0" err="1" smtClean="0"/>
              <a:t>vait</a:t>
            </a:r>
            <a:r>
              <a:rPr lang="fr-FR" i="1" dirty="0" smtClean="0"/>
              <a:t> </a:t>
            </a:r>
            <a:r>
              <a:rPr lang="fr-FR" b="1" i="1" dirty="0" err="1" smtClean="0"/>
              <a:t>ferant</a:t>
            </a:r>
            <a:r>
              <a:rPr lang="fr-FR" dirty="0" smtClean="0"/>
              <a:t>. </a:t>
            </a:r>
            <a:r>
              <a:rPr lang="fr-FR" sz="2000" dirty="0" smtClean="0"/>
              <a:t>(</a:t>
            </a:r>
            <a:r>
              <a:rPr lang="fr-FR" sz="2000" i="1" dirty="0" smtClean="0"/>
              <a:t>Chanson de Roland</a:t>
            </a:r>
            <a:r>
              <a:rPr lang="fr-FR" sz="2000" dirty="0" smtClean="0"/>
              <a:t>, 3371)                </a:t>
            </a:r>
            <a:r>
              <a:rPr lang="fr-FR" dirty="0" smtClean="0"/>
              <a:t>		</a:t>
            </a:r>
            <a:r>
              <a:rPr lang="fr-FR" sz="2000" dirty="0" smtClean="0"/>
              <a:t>‘Il va de l'un à l'autre en frappant de grands coups’</a:t>
            </a:r>
          </a:p>
          <a:p>
            <a:pPr marL="0" indent="0">
              <a:lnSpc>
                <a:spcPts val="400"/>
              </a:lnSpc>
              <a:buFont typeface="Arial"/>
              <a:buNone/>
            </a:pPr>
            <a:endParaRPr lang="fr-FR" sz="2000" dirty="0" smtClean="0"/>
          </a:p>
          <a:p>
            <a:pPr marL="0" indent="0">
              <a:buFont typeface="Arial"/>
              <a:buNone/>
            </a:pPr>
            <a:r>
              <a:rPr lang="fr-FR" sz="2000" dirty="0" smtClean="0"/>
              <a:t>	</a:t>
            </a:r>
            <a:r>
              <a:rPr lang="fr-FR" dirty="0" smtClean="0"/>
              <a:t>(</a:t>
            </a:r>
            <a:r>
              <a:rPr lang="fr-FR" dirty="0"/>
              <a:t>6</a:t>
            </a:r>
            <a:r>
              <a:rPr lang="fr-FR" dirty="0" smtClean="0"/>
              <a:t>)	</a:t>
            </a:r>
            <a:r>
              <a:rPr lang="fr-FR" i="1" dirty="0" err="1" smtClean="0"/>
              <a:t>Seignurs</a:t>
            </a:r>
            <a:r>
              <a:rPr lang="fr-FR" i="1" dirty="0" smtClean="0"/>
              <a:t> barons, </a:t>
            </a:r>
            <a:r>
              <a:rPr lang="fr-FR" i="1" dirty="0" err="1" smtClean="0"/>
              <a:t>suef</a:t>
            </a:r>
            <a:r>
              <a:rPr lang="fr-FR" i="1" dirty="0" smtClean="0"/>
              <a:t> pas </a:t>
            </a:r>
            <a:r>
              <a:rPr lang="fr-FR" i="1" dirty="0" err="1" smtClean="0"/>
              <a:t>alez</a:t>
            </a:r>
            <a:r>
              <a:rPr lang="fr-FR" i="1" dirty="0" smtClean="0"/>
              <a:t> </a:t>
            </a:r>
            <a:r>
              <a:rPr lang="fr-FR" b="1" i="1" dirty="0" smtClean="0"/>
              <a:t>tenant</a:t>
            </a:r>
            <a:r>
              <a:rPr lang="fr-FR" i="1" dirty="0" smtClean="0"/>
              <a:t> ! </a:t>
            </a:r>
            <a:r>
              <a:rPr lang="fr-FR" sz="2000" dirty="0" smtClean="0"/>
              <a:t>(</a:t>
            </a:r>
            <a:r>
              <a:rPr lang="fr-FR" sz="2000" i="1" dirty="0" smtClean="0"/>
              <a:t>Chanson de Roland</a:t>
            </a:r>
            <a:r>
              <a:rPr lang="fr-FR" sz="2000" dirty="0" smtClean="0"/>
              <a:t>, 1165)</a:t>
            </a:r>
            <a:r>
              <a:rPr lang="fr-FR" dirty="0" smtClean="0"/>
              <a:t>                        		</a:t>
            </a:r>
            <a:r>
              <a:rPr lang="fr-FR" sz="2000" dirty="0" smtClean="0"/>
              <a:t>‘Seigneurs barons, avancez à pas doux !’</a:t>
            </a:r>
          </a:p>
          <a:p>
            <a:pPr marL="0" indent="0">
              <a:lnSpc>
                <a:spcPts val="400"/>
              </a:lnSpc>
              <a:buFont typeface="Arial"/>
              <a:buNone/>
            </a:pPr>
            <a:endParaRPr lang="fr-FR" sz="2000" dirty="0" smtClean="0"/>
          </a:p>
          <a:p>
            <a:pPr marL="0" indent="0">
              <a:buFont typeface="Arial"/>
              <a:buNone/>
            </a:pPr>
            <a:r>
              <a:rPr lang="fr-FR" sz="2000" dirty="0" smtClean="0"/>
              <a:t>	</a:t>
            </a:r>
            <a:r>
              <a:rPr lang="fr-FR" dirty="0" smtClean="0"/>
              <a:t>(7)	</a:t>
            </a:r>
            <a:r>
              <a:rPr lang="fr-FR" i="1" dirty="0" err="1" smtClean="0"/>
              <a:t>Ço</a:t>
            </a:r>
            <a:r>
              <a:rPr lang="fr-FR" i="1" dirty="0" smtClean="0"/>
              <a:t> est </a:t>
            </a:r>
            <a:r>
              <a:rPr lang="fr-FR" i="1" dirty="0" err="1" smtClean="0"/>
              <a:t>boen</a:t>
            </a:r>
            <a:r>
              <a:rPr lang="fr-FR" i="1" dirty="0" smtClean="0"/>
              <a:t> al </a:t>
            </a:r>
            <a:r>
              <a:rPr lang="fr-FR" i="1" dirty="0" err="1" smtClean="0"/>
              <a:t>notuner</a:t>
            </a:r>
            <a:r>
              <a:rPr lang="fr-FR" i="1" dirty="0" smtClean="0"/>
              <a:t> </a:t>
            </a:r>
            <a:r>
              <a:rPr lang="fr-FR" i="1" dirty="0" err="1" smtClean="0"/>
              <a:t>ki</a:t>
            </a:r>
            <a:r>
              <a:rPr lang="fr-FR" i="1" dirty="0" smtClean="0"/>
              <a:t> </a:t>
            </a:r>
            <a:r>
              <a:rPr lang="fr-FR" i="1" dirty="0" err="1" smtClean="0"/>
              <a:t>vet</a:t>
            </a:r>
            <a:r>
              <a:rPr lang="fr-FR" i="1" dirty="0" smtClean="0"/>
              <a:t> </a:t>
            </a:r>
            <a:r>
              <a:rPr lang="fr-FR" b="1" i="1" dirty="0" smtClean="0"/>
              <a:t>nageant</a:t>
            </a:r>
            <a:r>
              <a:rPr lang="fr-FR" i="1" dirty="0" smtClean="0"/>
              <a:t> par mer </a:t>
            </a:r>
            <a:r>
              <a:rPr lang="fr-FR" sz="2000" dirty="0" smtClean="0"/>
              <a:t>(</a:t>
            </a:r>
            <a:r>
              <a:rPr lang="fr-FR" sz="2000" i="1" dirty="0" smtClean="0"/>
              <a:t>Comput</a:t>
            </a:r>
            <a:r>
              <a:rPr lang="fr-FR" sz="2000" dirty="0" smtClean="0"/>
              <a:t>, 304)</a:t>
            </a:r>
            <a:r>
              <a:rPr lang="fr-FR" dirty="0" smtClean="0"/>
              <a:t>                        </a:t>
            </a:r>
            <a:r>
              <a:rPr lang="fr-FR" sz="2000" dirty="0" smtClean="0"/>
              <a:t>		‘Cela est bon pour le matelot, qui se déplace sur la mer en nageant’</a:t>
            </a:r>
          </a:p>
          <a:p>
            <a:pPr marL="0" indent="0">
              <a:lnSpc>
                <a:spcPts val="400"/>
              </a:lnSpc>
              <a:buFont typeface="Arial"/>
              <a:buNone/>
            </a:pPr>
            <a:endParaRPr lang="fr-FR" sz="2000" dirty="0" smtClean="0"/>
          </a:p>
          <a:p>
            <a:pPr marL="0" indent="0">
              <a:buFont typeface="Arial"/>
              <a:buNone/>
            </a:pPr>
            <a:r>
              <a:rPr lang="fr-FR" sz="2000" dirty="0"/>
              <a:t>	</a:t>
            </a:r>
            <a:r>
              <a:rPr lang="fr-FR" dirty="0" smtClean="0"/>
              <a:t>(8) </a:t>
            </a:r>
            <a:r>
              <a:rPr lang="fr-FR" i="1" dirty="0" smtClean="0"/>
              <a:t>El Val </a:t>
            </a:r>
            <a:r>
              <a:rPr lang="fr-FR" i="1" dirty="0" err="1" smtClean="0"/>
              <a:t>Tenebrus</a:t>
            </a:r>
            <a:r>
              <a:rPr lang="fr-FR" i="1" dirty="0" smtClean="0"/>
              <a:t> la les </a:t>
            </a:r>
            <a:r>
              <a:rPr lang="fr-FR" b="1" i="1" dirty="0" err="1" smtClean="0"/>
              <a:t>vunt</a:t>
            </a:r>
            <a:r>
              <a:rPr lang="fr-FR" i="1" dirty="0" smtClean="0"/>
              <a:t> </a:t>
            </a:r>
            <a:r>
              <a:rPr lang="fr-FR" b="1" i="1" dirty="0" err="1" smtClean="0"/>
              <a:t>ateignant</a:t>
            </a:r>
            <a:r>
              <a:rPr lang="fr-FR" i="1" dirty="0" smtClean="0"/>
              <a:t>. </a:t>
            </a:r>
            <a:r>
              <a:rPr lang="fr-FR" sz="2000" dirty="0" smtClean="0"/>
              <a:t>(</a:t>
            </a:r>
            <a:r>
              <a:rPr lang="fr-FR" sz="2000" i="1" dirty="0" smtClean="0"/>
              <a:t>Chanson de Roland</a:t>
            </a:r>
            <a:r>
              <a:rPr lang="fr-FR" sz="2000" dirty="0" smtClean="0"/>
              <a:t>, 2461)              	       'Ils les rattrapent dans le Val Ténébreux'</a:t>
            </a:r>
          </a:p>
          <a:p>
            <a:pPr marL="0" indent="0">
              <a:lnSpc>
                <a:spcPts val="400"/>
              </a:lnSpc>
              <a:buFont typeface="Arial"/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(9) </a:t>
            </a:r>
            <a:r>
              <a:rPr lang="fr-FR" i="1" dirty="0"/>
              <a:t>La sue mort l'i </a:t>
            </a:r>
            <a:r>
              <a:rPr lang="fr-FR" b="1" i="1" dirty="0" err="1"/>
              <a:t>vait</a:t>
            </a:r>
            <a:r>
              <a:rPr lang="fr-FR" i="1" dirty="0"/>
              <a:t> </a:t>
            </a:r>
            <a:r>
              <a:rPr lang="fr-FR" i="1" dirty="0" err="1"/>
              <a:t>mult</a:t>
            </a:r>
            <a:r>
              <a:rPr lang="fr-FR" i="1" dirty="0"/>
              <a:t> </a:t>
            </a:r>
            <a:r>
              <a:rPr lang="fr-FR" b="1" i="1" dirty="0"/>
              <a:t>angoissant.</a:t>
            </a:r>
            <a:r>
              <a:rPr lang="fr-FR" i="1" dirty="0"/>
              <a:t> </a:t>
            </a:r>
            <a:r>
              <a:rPr lang="fr-FR" sz="2000" dirty="0"/>
              <a:t>(</a:t>
            </a:r>
            <a:r>
              <a:rPr lang="fr-FR" sz="2000" i="1" dirty="0"/>
              <a:t>Chanson de Roland</a:t>
            </a:r>
            <a:r>
              <a:rPr lang="fr-FR" sz="2000" dirty="0"/>
              <a:t>, 2232)                        	 </a:t>
            </a:r>
            <a:r>
              <a:rPr lang="fr-FR" sz="2000" dirty="0" smtClean="0"/>
              <a:t>     </a:t>
            </a:r>
            <a:r>
              <a:rPr lang="fr-FR" sz="1800" dirty="0" smtClean="0"/>
              <a:t>‘</a:t>
            </a:r>
            <a:r>
              <a:rPr lang="fr-FR" sz="1800" dirty="0"/>
              <a:t>Sa propre mort l'étreint de son angoisse’</a:t>
            </a:r>
          </a:p>
          <a:p>
            <a:pPr marL="0" indent="0">
              <a:buFont typeface="Arial"/>
              <a:buNone/>
            </a:pPr>
            <a:endParaRPr lang="fr-FR" sz="2000" dirty="0" smtClean="0"/>
          </a:p>
          <a:p>
            <a:pPr marL="0" indent="0">
              <a:buFont typeface="Arial"/>
              <a:buNone/>
            </a:pPr>
            <a:endParaRPr lang="fr-FR" sz="20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lnSpc>
                <a:spcPts val="1200"/>
              </a:lnSpc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ekstvak 2"/>
          <p:cNvSpPr txBox="1"/>
          <p:nvPr/>
        </p:nvSpPr>
        <p:spPr>
          <a:xfrm>
            <a:off x="885825" y="1014189"/>
            <a:ext cx="291465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/>
              <a:t>Construction source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pPr algn="ctr"/>
            <a:r>
              <a:rPr lang="nl-BE" sz="2400" b="1" dirty="0" smtClean="0"/>
              <a:t>Construction </a:t>
            </a:r>
            <a:r>
              <a:rPr lang="nl-BE" sz="2400" b="1" dirty="0" err="1" smtClean="0"/>
              <a:t>cible</a:t>
            </a:r>
            <a:endParaRPr lang="nl-BE" sz="2400" b="1" dirty="0" smtClean="0"/>
          </a:p>
          <a:p>
            <a:endParaRPr lang="nl-BE" dirty="0" smtClean="0"/>
          </a:p>
          <a:p>
            <a:r>
              <a:rPr lang="nl-BE" sz="1600" dirty="0" smtClean="0"/>
              <a:t>(Cf. Heine 2002)</a:t>
            </a:r>
            <a:endParaRPr lang="nl-BE" sz="1600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</p:txBody>
      </p:sp>
      <p:sp>
        <p:nvSpPr>
          <p:cNvPr id="4" name="PIJL-OMLAAG 3"/>
          <p:cNvSpPr/>
          <p:nvPr/>
        </p:nvSpPr>
        <p:spPr>
          <a:xfrm>
            <a:off x="1714500" y="1981899"/>
            <a:ext cx="1257300" cy="2771775"/>
          </a:xfrm>
          <a:prstGeom prst="downArrow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4200525" y="4043363"/>
            <a:ext cx="7200900" cy="0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55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3800475" y="1014189"/>
            <a:ext cx="7942681" cy="532150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dirty="0" smtClean="0"/>
              <a:t>	(5)	</a:t>
            </a:r>
            <a:r>
              <a:rPr lang="fr-FR" i="1" dirty="0" smtClean="0"/>
              <a:t>D'ures es </a:t>
            </a:r>
            <a:r>
              <a:rPr lang="fr-FR" i="1" dirty="0" err="1" smtClean="0"/>
              <a:t>altres</a:t>
            </a:r>
            <a:r>
              <a:rPr lang="fr-FR" i="1" dirty="0" smtClean="0"/>
              <a:t> </a:t>
            </a:r>
            <a:r>
              <a:rPr lang="fr-FR" i="1" dirty="0" err="1" smtClean="0"/>
              <a:t>granz</a:t>
            </a:r>
            <a:r>
              <a:rPr lang="fr-FR" i="1" dirty="0" smtClean="0"/>
              <a:t> </a:t>
            </a:r>
            <a:r>
              <a:rPr lang="fr-FR" i="1" dirty="0" err="1" smtClean="0"/>
              <a:t>colps</a:t>
            </a:r>
            <a:r>
              <a:rPr lang="fr-FR" i="1" dirty="0" smtClean="0"/>
              <a:t> i </a:t>
            </a:r>
            <a:r>
              <a:rPr lang="fr-FR" i="1" dirty="0" err="1" smtClean="0"/>
              <a:t>vait</a:t>
            </a:r>
            <a:r>
              <a:rPr lang="fr-FR" i="1" dirty="0" smtClean="0"/>
              <a:t> </a:t>
            </a:r>
            <a:r>
              <a:rPr lang="fr-FR" b="1" i="1" dirty="0" err="1" smtClean="0"/>
              <a:t>ferant</a:t>
            </a:r>
            <a:r>
              <a:rPr lang="fr-FR" dirty="0" smtClean="0"/>
              <a:t>. </a:t>
            </a:r>
            <a:r>
              <a:rPr lang="fr-FR" sz="2000" dirty="0" smtClean="0"/>
              <a:t>(</a:t>
            </a:r>
            <a:r>
              <a:rPr lang="fr-FR" sz="2000" i="1" dirty="0" smtClean="0"/>
              <a:t>Chanson de Roland</a:t>
            </a:r>
            <a:r>
              <a:rPr lang="fr-FR" sz="2000" dirty="0" smtClean="0"/>
              <a:t>, 3371)                </a:t>
            </a:r>
            <a:r>
              <a:rPr lang="fr-FR" dirty="0" smtClean="0"/>
              <a:t>		</a:t>
            </a:r>
            <a:r>
              <a:rPr lang="fr-FR" sz="2000" dirty="0" smtClean="0"/>
              <a:t>‘Il va de l'un à l'autre en frappant de grands coups’</a:t>
            </a:r>
          </a:p>
          <a:p>
            <a:pPr marL="0" indent="0">
              <a:lnSpc>
                <a:spcPts val="400"/>
              </a:lnSpc>
              <a:buFont typeface="Arial"/>
              <a:buNone/>
            </a:pPr>
            <a:endParaRPr lang="fr-FR" sz="2000" dirty="0" smtClean="0"/>
          </a:p>
          <a:p>
            <a:pPr marL="0" indent="0">
              <a:buFont typeface="Arial"/>
              <a:buNone/>
            </a:pPr>
            <a:r>
              <a:rPr lang="fr-FR" sz="2000" dirty="0" smtClean="0"/>
              <a:t>	</a:t>
            </a:r>
            <a:r>
              <a:rPr lang="fr-FR" dirty="0" smtClean="0"/>
              <a:t>(</a:t>
            </a:r>
            <a:r>
              <a:rPr lang="fr-FR" dirty="0"/>
              <a:t>6</a:t>
            </a:r>
            <a:r>
              <a:rPr lang="fr-FR" dirty="0" smtClean="0"/>
              <a:t>)	</a:t>
            </a:r>
            <a:r>
              <a:rPr lang="fr-FR" i="1" dirty="0" err="1" smtClean="0"/>
              <a:t>Seignurs</a:t>
            </a:r>
            <a:r>
              <a:rPr lang="fr-FR" i="1" dirty="0" smtClean="0"/>
              <a:t> barons, </a:t>
            </a:r>
            <a:r>
              <a:rPr lang="fr-FR" i="1" dirty="0" err="1" smtClean="0"/>
              <a:t>suef</a:t>
            </a:r>
            <a:r>
              <a:rPr lang="fr-FR" i="1" dirty="0" smtClean="0"/>
              <a:t> pas </a:t>
            </a:r>
            <a:r>
              <a:rPr lang="fr-FR" i="1" dirty="0" err="1" smtClean="0"/>
              <a:t>alez</a:t>
            </a:r>
            <a:r>
              <a:rPr lang="fr-FR" i="1" dirty="0" smtClean="0"/>
              <a:t> </a:t>
            </a:r>
            <a:r>
              <a:rPr lang="fr-FR" b="1" i="1" dirty="0" smtClean="0"/>
              <a:t>tenant</a:t>
            </a:r>
            <a:r>
              <a:rPr lang="fr-FR" i="1" dirty="0" smtClean="0"/>
              <a:t> ! </a:t>
            </a:r>
            <a:r>
              <a:rPr lang="fr-FR" sz="2000" dirty="0" smtClean="0"/>
              <a:t>(</a:t>
            </a:r>
            <a:r>
              <a:rPr lang="fr-FR" sz="2000" i="1" dirty="0" smtClean="0"/>
              <a:t>Chanson de Roland</a:t>
            </a:r>
            <a:r>
              <a:rPr lang="fr-FR" sz="2000" dirty="0" smtClean="0"/>
              <a:t>, 1165)</a:t>
            </a:r>
            <a:r>
              <a:rPr lang="fr-FR" dirty="0" smtClean="0"/>
              <a:t>                        		</a:t>
            </a:r>
            <a:r>
              <a:rPr lang="fr-FR" sz="2000" dirty="0" smtClean="0"/>
              <a:t>‘Seigneurs barons, avancez à pas doux !’</a:t>
            </a:r>
          </a:p>
          <a:p>
            <a:pPr marL="0" indent="0">
              <a:lnSpc>
                <a:spcPts val="400"/>
              </a:lnSpc>
              <a:buFont typeface="Arial"/>
              <a:buNone/>
            </a:pPr>
            <a:endParaRPr lang="fr-FR" sz="2000" dirty="0" smtClean="0"/>
          </a:p>
          <a:p>
            <a:pPr marL="0" indent="0">
              <a:buFont typeface="Arial"/>
              <a:buNone/>
            </a:pPr>
            <a:r>
              <a:rPr lang="fr-FR" sz="2000" dirty="0" smtClean="0"/>
              <a:t>	</a:t>
            </a:r>
            <a:r>
              <a:rPr lang="fr-FR" dirty="0" smtClean="0"/>
              <a:t>(7)	</a:t>
            </a:r>
            <a:r>
              <a:rPr lang="fr-FR" i="1" dirty="0" err="1" smtClean="0"/>
              <a:t>Ço</a:t>
            </a:r>
            <a:r>
              <a:rPr lang="fr-FR" i="1" dirty="0" smtClean="0"/>
              <a:t> est </a:t>
            </a:r>
            <a:r>
              <a:rPr lang="fr-FR" i="1" dirty="0" err="1" smtClean="0"/>
              <a:t>boen</a:t>
            </a:r>
            <a:r>
              <a:rPr lang="fr-FR" i="1" dirty="0" smtClean="0"/>
              <a:t> al </a:t>
            </a:r>
            <a:r>
              <a:rPr lang="fr-FR" i="1" dirty="0" err="1" smtClean="0"/>
              <a:t>notuner</a:t>
            </a:r>
            <a:r>
              <a:rPr lang="fr-FR" i="1" dirty="0" smtClean="0"/>
              <a:t> </a:t>
            </a:r>
            <a:r>
              <a:rPr lang="fr-FR" i="1" dirty="0" err="1" smtClean="0"/>
              <a:t>ki</a:t>
            </a:r>
            <a:r>
              <a:rPr lang="fr-FR" i="1" dirty="0" smtClean="0"/>
              <a:t> </a:t>
            </a:r>
            <a:r>
              <a:rPr lang="fr-FR" i="1" dirty="0" err="1" smtClean="0"/>
              <a:t>vet</a:t>
            </a:r>
            <a:r>
              <a:rPr lang="fr-FR" i="1" dirty="0" smtClean="0"/>
              <a:t> </a:t>
            </a:r>
            <a:r>
              <a:rPr lang="fr-FR" b="1" i="1" dirty="0" smtClean="0"/>
              <a:t>nageant</a:t>
            </a:r>
            <a:r>
              <a:rPr lang="fr-FR" i="1" dirty="0" smtClean="0"/>
              <a:t> par mer </a:t>
            </a:r>
            <a:r>
              <a:rPr lang="fr-FR" sz="2000" dirty="0" smtClean="0"/>
              <a:t>(</a:t>
            </a:r>
            <a:r>
              <a:rPr lang="fr-FR" sz="2000" i="1" dirty="0" smtClean="0"/>
              <a:t>Comput</a:t>
            </a:r>
            <a:r>
              <a:rPr lang="fr-FR" sz="2000" dirty="0" smtClean="0"/>
              <a:t>, 304)</a:t>
            </a:r>
            <a:r>
              <a:rPr lang="fr-FR" dirty="0" smtClean="0"/>
              <a:t>                        </a:t>
            </a:r>
            <a:r>
              <a:rPr lang="fr-FR" sz="2000" dirty="0" smtClean="0"/>
              <a:t>		‘Cela est bon pour le matelot, qui se déplace sur la mer en nageant’</a:t>
            </a:r>
          </a:p>
          <a:p>
            <a:pPr marL="0" indent="0">
              <a:lnSpc>
                <a:spcPts val="400"/>
              </a:lnSpc>
              <a:buFont typeface="Arial"/>
              <a:buNone/>
            </a:pPr>
            <a:endParaRPr lang="fr-FR" sz="2000" dirty="0" smtClean="0"/>
          </a:p>
          <a:p>
            <a:pPr marL="0" indent="0">
              <a:buFont typeface="Arial"/>
              <a:buNone/>
            </a:pPr>
            <a:r>
              <a:rPr lang="fr-FR" sz="2000" dirty="0"/>
              <a:t>	</a:t>
            </a:r>
            <a:r>
              <a:rPr lang="fr-FR" dirty="0" smtClean="0"/>
              <a:t>(8) </a:t>
            </a:r>
            <a:r>
              <a:rPr lang="fr-FR" i="1" dirty="0" smtClean="0"/>
              <a:t>El Val </a:t>
            </a:r>
            <a:r>
              <a:rPr lang="fr-FR" i="1" dirty="0" err="1" smtClean="0"/>
              <a:t>Tenebrus</a:t>
            </a:r>
            <a:r>
              <a:rPr lang="fr-FR" i="1" dirty="0" smtClean="0"/>
              <a:t> la les </a:t>
            </a:r>
            <a:r>
              <a:rPr lang="fr-FR" b="1" i="1" dirty="0" err="1" smtClean="0"/>
              <a:t>vunt</a:t>
            </a:r>
            <a:r>
              <a:rPr lang="fr-FR" i="1" dirty="0" smtClean="0"/>
              <a:t> </a:t>
            </a:r>
            <a:r>
              <a:rPr lang="fr-FR" b="1" i="1" dirty="0" err="1" smtClean="0"/>
              <a:t>ateignant</a:t>
            </a:r>
            <a:r>
              <a:rPr lang="fr-FR" i="1" dirty="0" smtClean="0"/>
              <a:t>. </a:t>
            </a:r>
            <a:r>
              <a:rPr lang="fr-FR" sz="2000" dirty="0" smtClean="0"/>
              <a:t>(</a:t>
            </a:r>
            <a:r>
              <a:rPr lang="fr-FR" sz="2000" i="1" dirty="0" smtClean="0"/>
              <a:t>Chanson de Roland</a:t>
            </a:r>
            <a:r>
              <a:rPr lang="fr-FR" sz="2000" dirty="0" smtClean="0"/>
              <a:t>, 2461)              	       'Ils les rattrapent dans le Val Ténébreux'</a:t>
            </a:r>
          </a:p>
          <a:p>
            <a:pPr marL="0" indent="0">
              <a:lnSpc>
                <a:spcPts val="400"/>
              </a:lnSpc>
              <a:buFont typeface="Arial"/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(9) </a:t>
            </a:r>
            <a:r>
              <a:rPr lang="fr-FR" i="1" dirty="0"/>
              <a:t>La sue mort l'i </a:t>
            </a:r>
            <a:r>
              <a:rPr lang="fr-FR" b="1" i="1" dirty="0" err="1"/>
              <a:t>vait</a:t>
            </a:r>
            <a:r>
              <a:rPr lang="fr-FR" i="1" dirty="0"/>
              <a:t> </a:t>
            </a:r>
            <a:r>
              <a:rPr lang="fr-FR" i="1" dirty="0" err="1"/>
              <a:t>mult</a:t>
            </a:r>
            <a:r>
              <a:rPr lang="fr-FR" i="1" dirty="0"/>
              <a:t> </a:t>
            </a:r>
            <a:r>
              <a:rPr lang="fr-FR" b="1" i="1" dirty="0"/>
              <a:t>angoissant.</a:t>
            </a:r>
            <a:r>
              <a:rPr lang="fr-FR" i="1" dirty="0"/>
              <a:t> </a:t>
            </a:r>
            <a:r>
              <a:rPr lang="fr-FR" sz="2000" dirty="0"/>
              <a:t>(</a:t>
            </a:r>
            <a:r>
              <a:rPr lang="fr-FR" sz="2000" i="1" dirty="0"/>
              <a:t>Chanson de Roland</a:t>
            </a:r>
            <a:r>
              <a:rPr lang="fr-FR" sz="2000" dirty="0"/>
              <a:t>, 2232)                        	 </a:t>
            </a:r>
            <a:r>
              <a:rPr lang="fr-FR" sz="2000" dirty="0" smtClean="0"/>
              <a:t>     </a:t>
            </a:r>
            <a:r>
              <a:rPr lang="fr-FR" sz="1800" dirty="0" smtClean="0"/>
              <a:t>‘</a:t>
            </a:r>
            <a:r>
              <a:rPr lang="fr-FR" sz="1800" dirty="0"/>
              <a:t>Sa propre mort l'étreint de son angoisse’</a:t>
            </a:r>
          </a:p>
          <a:p>
            <a:pPr marL="0" indent="0">
              <a:buFont typeface="Arial"/>
              <a:buNone/>
            </a:pPr>
            <a:endParaRPr lang="fr-FR" sz="2000" dirty="0" smtClean="0"/>
          </a:p>
          <a:p>
            <a:pPr marL="0" indent="0">
              <a:buFont typeface="Arial"/>
              <a:buNone/>
            </a:pPr>
            <a:endParaRPr lang="fr-FR" sz="20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lnSpc>
                <a:spcPts val="1200"/>
              </a:lnSpc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ekstvak 2"/>
          <p:cNvSpPr txBox="1"/>
          <p:nvPr/>
        </p:nvSpPr>
        <p:spPr>
          <a:xfrm>
            <a:off x="944144" y="556989"/>
            <a:ext cx="2914650" cy="850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/>
              <a:t> Construction source</a:t>
            </a:r>
          </a:p>
          <a:p>
            <a:pPr algn="ctr">
              <a:lnSpc>
                <a:spcPts val="400"/>
              </a:lnSpc>
            </a:pPr>
            <a:endParaRPr lang="nl-BE" sz="2400" dirty="0" smtClean="0"/>
          </a:p>
          <a:p>
            <a:pPr algn="ctr"/>
            <a:r>
              <a:rPr lang="nl-BE" sz="2000" dirty="0" err="1" smtClean="0"/>
              <a:t>Circonstance</a:t>
            </a:r>
            <a:r>
              <a:rPr lang="nl-BE" sz="2000" dirty="0" smtClean="0"/>
              <a:t> </a:t>
            </a:r>
            <a:r>
              <a:rPr lang="nl-BE" sz="2000" dirty="0" err="1" smtClean="0"/>
              <a:t>accompagnante</a:t>
            </a:r>
            <a:endParaRPr lang="nl-BE" sz="2000" dirty="0" smtClean="0"/>
          </a:p>
          <a:p>
            <a:pPr algn="ctr"/>
            <a:endParaRPr lang="nl-BE" sz="2000" dirty="0"/>
          </a:p>
          <a:p>
            <a:pPr algn="ctr"/>
            <a:endParaRPr lang="nl-BE" dirty="0"/>
          </a:p>
          <a:p>
            <a:pPr algn="ctr"/>
            <a:r>
              <a:rPr lang="nl-BE" sz="2000" dirty="0" err="1" smtClean="0"/>
              <a:t>Manière</a:t>
            </a:r>
            <a:endParaRPr lang="nl-BE" sz="2000" dirty="0" smtClean="0"/>
          </a:p>
          <a:p>
            <a:pPr algn="ctr"/>
            <a:endParaRPr lang="nl-BE" sz="2000" dirty="0"/>
          </a:p>
          <a:p>
            <a:pPr algn="ctr"/>
            <a:endParaRPr lang="nl-BE" sz="2000" dirty="0" smtClean="0"/>
          </a:p>
          <a:p>
            <a:pPr algn="ctr">
              <a:lnSpc>
                <a:spcPts val="1100"/>
              </a:lnSpc>
            </a:pPr>
            <a:endParaRPr lang="nl-BE" sz="2000" dirty="0"/>
          </a:p>
          <a:p>
            <a:pPr algn="ctr"/>
            <a:r>
              <a:rPr lang="nl-BE" sz="2000" dirty="0" smtClean="0"/>
              <a:t>'</a:t>
            </a:r>
            <a:r>
              <a:rPr lang="nl-BE" sz="2000" dirty="0" err="1" smtClean="0"/>
              <a:t>Spécification</a:t>
            </a:r>
            <a:r>
              <a:rPr lang="nl-BE" sz="2000" dirty="0" smtClean="0"/>
              <a:t>'</a:t>
            </a:r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pPr algn="ctr"/>
            <a:endParaRPr lang="nl-BE" dirty="0" smtClean="0"/>
          </a:p>
          <a:p>
            <a:endParaRPr lang="nl-BE" dirty="0"/>
          </a:p>
          <a:p>
            <a:r>
              <a:rPr lang="nl-BE" dirty="0"/>
              <a:t> </a:t>
            </a:r>
            <a:r>
              <a:rPr lang="nl-BE" dirty="0" smtClean="0"/>
              <a:t>    </a:t>
            </a:r>
            <a:r>
              <a:rPr lang="nl-BE" sz="2000" dirty="0" smtClean="0"/>
              <a:t>V</a:t>
            </a:r>
            <a:r>
              <a:rPr lang="nl-BE" sz="2000" baseline="-25000" dirty="0" smtClean="0"/>
              <a:t>1</a:t>
            </a:r>
            <a:r>
              <a:rPr lang="nl-BE" sz="2000" dirty="0" smtClean="0"/>
              <a:t> : sens </a:t>
            </a:r>
            <a:r>
              <a:rPr lang="nl-BE" sz="2000" dirty="0" err="1" smtClean="0"/>
              <a:t>grammatical</a:t>
            </a:r>
            <a:r>
              <a:rPr lang="nl-BE" sz="2000" dirty="0" smtClean="0"/>
              <a:t>   </a:t>
            </a:r>
          </a:p>
          <a:p>
            <a:r>
              <a:rPr lang="nl-BE" sz="2000" dirty="0"/>
              <a:t>	</a:t>
            </a:r>
            <a:r>
              <a:rPr lang="nl-BE" sz="2000" dirty="0" smtClean="0"/>
              <a:t> V</a:t>
            </a:r>
            <a:r>
              <a:rPr lang="nl-BE" sz="2000" baseline="-25000" dirty="0" smtClean="0"/>
              <a:t>2</a:t>
            </a:r>
            <a:r>
              <a:rPr lang="nl-BE" sz="2000" dirty="0" smtClean="0"/>
              <a:t> : sens lexical</a:t>
            </a:r>
            <a:endParaRPr lang="nl-BE" sz="2800" dirty="0" smtClean="0"/>
          </a:p>
          <a:p>
            <a:endParaRPr lang="nl-BE" dirty="0" smtClean="0"/>
          </a:p>
          <a:p>
            <a:endParaRPr lang="nl-BE" dirty="0"/>
          </a:p>
          <a:p>
            <a:pPr algn="ctr"/>
            <a:r>
              <a:rPr lang="nl-BE" sz="2400" b="1" dirty="0" smtClean="0"/>
              <a:t>Construction </a:t>
            </a:r>
            <a:r>
              <a:rPr lang="nl-BE" sz="2400" b="1" dirty="0" err="1" smtClean="0"/>
              <a:t>cible</a:t>
            </a:r>
            <a:endParaRPr lang="nl-BE" sz="2400" b="1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</p:txBody>
      </p:sp>
      <p:cxnSp>
        <p:nvCxnSpPr>
          <p:cNvPr id="7" name="Rechte verbindingslijn 6"/>
          <p:cNvCxnSpPr/>
          <p:nvPr/>
        </p:nvCxnSpPr>
        <p:spPr>
          <a:xfrm flipV="1">
            <a:off x="1471613" y="4043363"/>
            <a:ext cx="9929812" cy="28575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JL-OMLAAG 4"/>
          <p:cNvSpPr/>
          <p:nvPr/>
        </p:nvSpPr>
        <p:spPr>
          <a:xfrm>
            <a:off x="2200860" y="1704975"/>
            <a:ext cx="342900" cy="442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OMLAAG 7"/>
          <p:cNvSpPr/>
          <p:nvPr/>
        </p:nvSpPr>
        <p:spPr>
          <a:xfrm>
            <a:off x="2200860" y="2652713"/>
            <a:ext cx="342900" cy="442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Gekromde PIJL-RECHTS 10"/>
          <p:cNvSpPr/>
          <p:nvPr/>
        </p:nvSpPr>
        <p:spPr>
          <a:xfrm>
            <a:off x="585788" y="1014189"/>
            <a:ext cx="685800" cy="48008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7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1126573"/>
            <a:ext cx="9601196" cy="945142"/>
          </a:xfrm>
        </p:spPr>
        <p:txBody>
          <a:bodyPr>
            <a:normAutofit fontScale="90000"/>
          </a:bodyPr>
          <a:lstStyle/>
          <a:p>
            <a:r>
              <a:rPr lang="nl-BE" dirty="0"/>
              <a:t>Construction source :                                    [SV</a:t>
            </a:r>
            <a:r>
              <a:rPr lang="nl-BE" baseline="-25000" dirty="0"/>
              <a:t>1</a:t>
            </a:r>
            <a:r>
              <a:rPr lang="nl-BE" dirty="0"/>
              <a:t> </a:t>
            </a:r>
            <a:r>
              <a:rPr lang="nl-BE" dirty="0" err="1"/>
              <a:t>matrice</a:t>
            </a:r>
            <a:r>
              <a:rPr lang="nl-BE" dirty="0"/>
              <a:t> + SV</a:t>
            </a:r>
            <a:r>
              <a:rPr lang="nl-BE" baseline="-25000" dirty="0"/>
              <a:t>2</a:t>
            </a:r>
            <a:r>
              <a:rPr lang="nl-BE" dirty="0"/>
              <a:t> converbal]</a:t>
            </a:r>
            <a:endParaRPr lang="nl-BE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0" y="2614081"/>
            <a:ext cx="10391775" cy="3772431"/>
          </a:xfrm>
        </p:spPr>
        <p:txBody>
          <a:bodyPr>
            <a:normAutofit/>
          </a:bodyPr>
          <a:lstStyle/>
          <a:p>
            <a:r>
              <a:rPr lang="nl-BE" dirty="0" err="1" smtClean="0"/>
              <a:t>Fonction</a:t>
            </a:r>
            <a:r>
              <a:rPr lang="nl-BE" dirty="0" smtClean="0"/>
              <a:t> </a:t>
            </a:r>
            <a:r>
              <a:rPr lang="nl-BE" dirty="0" err="1" smtClean="0"/>
              <a:t>pragmatique</a:t>
            </a:r>
            <a:r>
              <a:rPr lang="nl-BE" dirty="0" smtClean="0"/>
              <a:t> des SV</a:t>
            </a:r>
            <a:r>
              <a:rPr lang="nl-BE" baseline="-25000" dirty="0" smtClean="0"/>
              <a:t>2</a:t>
            </a:r>
            <a:r>
              <a:rPr lang="nl-BE" dirty="0" smtClean="0"/>
              <a:t> converbaux = </a:t>
            </a:r>
            <a:r>
              <a:rPr lang="nl-BE" dirty="0" err="1" smtClean="0"/>
              <a:t>élaboration</a:t>
            </a:r>
            <a:r>
              <a:rPr lang="nl-BE" dirty="0" smtClean="0"/>
              <a:t> du </a:t>
            </a:r>
            <a:r>
              <a:rPr lang="nl-BE" dirty="0" err="1" smtClean="0"/>
              <a:t>rhème</a:t>
            </a:r>
            <a:r>
              <a:rPr lang="nl-BE" dirty="0" smtClean="0"/>
              <a:t> de SV</a:t>
            </a:r>
            <a:r>
              <a:rPr lang="nl-BE" baseline="-25000" dirty="0" smtClean="0"/>
              <a:t>1                  </a:t>
            </a:r>
            <a:r>
              <a:rPr lang="nl-BE" dirty="0" smtClean="0"/>
              <a:t> </a:t>
            </a:r>
            <a:r>
              <a:rPr lang="nl-BE" sz="1800" dirty="0" smtClean="0"/>
              <a:t>(cf. Haug 2012) </a:t>
            </a:r>
            <a:r>
              <a:rPr lang="nl-BE" dirty="0" smtClean="0"/>
              <a:t>:</a:t>
            </a:r>
          </a:p>
          <a:p>
            <a:pPr>
              <a:lnSpc>
                <a:spcPts val="1200"/>
              </a:lnSpc>
            </a:pPr>
            <a:endParaRPr lang="nl-BE" dirty="0" smtClean="0"/>
          </a:p>
          <a:p>
            <a:pPr lvl="1"/>
            <a:r>
              <a:rPr lang="nl-BE" sz="2400" dirty="0" smtClean="0"/>
              <a:t>SV</a:t>
            </a:r>
            <a:r>
              <a:rPr lang="nl-BE" sz="2400" baseline="-25000" dirty="0" smtClean="0"/>
              <a:t>2</a:t>
            </a:r>
            <a:r>
              <a:rPr lang="nl-BE" sz="2400" dirty="0" smtClean="0"/>
              <a:t> </a:t>
            </a:r>
            <a:r>
              <a:rPr lang="nl-BE" sz="2400" dirty="0"/>
              <a:t>converbal </a:t>
            </a:r>
            <a:r>
              <a:rPr lang="nl-BE" sz="2400" dirty="0" smtClean="0"/>
              <a:t>∈ </a:t>
            </a:r>
            <a:r>
              <a:rPr lang="nl-BE" sz="2400" dirty="0" err="1" smtClean="0"/>
              <a:t>rhème</a:t>
            </a:r>
            <a:r>
              <a:rPr lang="nl-BE" sz="2400" dirty="0" smtClean="0"/>
              <a:t> de SV</a:t>
            </a:r>
            <a:r>
              <a:rPr lang="nl-BE" sz="2400" baseline="-25000" dirty="0" smtClean="0"/>
              <a:t>1</a:t>
            </a:r>
            <a:r>
              <a:rPr lang="nl-BE" sz="2400" dirty="0" smtClean="0"/>
              <a:t> </a:t>
            </a:r>
            <a:r>
              <a:rPr lang="nl-BE" sz="2400" dirty="0" err="1" smtClean="0"/>
              <a:t>matrice</a:t>
            </a:r>
            <a:endParaRPr lang="nl-BE" sz="2400" dirty="0" smtClean="0"/>
          </a:p>
          <a:p>
            <a:pPr lvl="1">
              <a:lnSpc>
                <a:spcPts val="1200"/>
              </a:lnSpc>
            </a:pPr>
            <a:endParaRPr lang="nl-BE" sz="2400" dirty="0" smtClean="0"/>
          </a:p>
          <a:p>
            <a:pPr lvl="1"/>
            <a:r>
              <a:rPr lang="nl-BE" sz="2400" dirty="0" smtClean="0"/>
              <a:t>SV</a:t>
            </a:r>
            <a:r>
              <a:rPr lang="nl-BE" sz="2400" baseline="-25000" dirty="0" smtClean="0"/>
              <a:t>2</a:t>
            </a:r>
            <a:r>
              <a:rPr lang="nl-BE" sz="2400" dirty="0" smtClean="0"/>
              <a:t> </a:t>
            </a:r>
            <a:r>
              <a:rPr lang="nl-BE" sz="2400" dirty="0" err="1" smtClean="0"/>
              <a:t>élabore</a:t>
            </a:r>
            <a:r>
              <a:rPr lang="nl-BE" sz="2400" dirty="0" smtClean="0"/>
              <a:t> et </a:t>
            </a:r>
            <a:r>
              <a:rPr lang="nl-BE" sz="2400" dirty="0" err="1" smtClean="0"/>
              <a:t>spécifie</a:t>
            </a:r>
            <a:r>
              <a:rPr lang="nl-BE" sz="2400" dirty="0" smtClean="0"/>
              <a:t> le </a:t>
            </a:r>
            <a:r>
              <a:rPr lang="nl-BE" sz="2400" dirty="0" err="1" smtClean="0"/>
              <a:t>rhème</a:t>
            </a:r>
            <a:r>
              <a:rPr lang="nl-BE" sz="2400" dirty="0" smtClean="0"/>
              <a:t> de SV</a:t>
            </a:r>
            <a:r>
              <a:rPr lang="nl-BE" sz="2400" baseline="-25000" dirty="0" smtClean="0"/>
              <a:t>1</a:t>
            </a:r>
            <a:r>
              <a:rPr lang="nl-BE" sz="2400" dirty="0" smtClean="0"/>
              <a:t> </a:t>
            </a:r>
            <a:r>
              <a:rPr lang="nl-BE" sz="2400" dirty="0" err="1" smtClean="0"/>
              <a:t>matrice</a:t>
            </a:r>
            <a:r>
              <a:rPr lang="nl-BE" sz="2400" dirty="0" smtClean="0"/>
              <a:t> en </a:t>
            </a:r>
            <a:r>
              <a:rPr lang="nl-BE" sz="2400" dirty="0" err="1" smtClean="0"/>
              <a:t>fournissant</a:t>
            </a:r>
            <a:r>
              <a:rPr lang="nl-BE" sz="2400" dirty="0" smtClean="0"/>
              <a:t> </a:t>
            </a:r>
            <a:r>
              <a:rPr lang="nl-BE" sz="2400" dirty="0" err="1" smtClean="0"/>
              <a:t>une</a:t>
            </a:r>
            <a:r>
              <a:rPr lang="nl-BE" sz="2400" dirty="0" smtClean="0"/>
              <a:t> image plus </a:t>
            </a:r>
            <a:r>
              <a:rPr lang="nl-BE" sz="2400" dirty="0" err="1" smtClean="0"/>
              <a:t>détaillée</a:t>
            </a:r>
            <a:r>
              <a:rPr lang="nl-BE" sz="2400" dirty="0" smtClean="0"/>
              <a:t> de </a:t>
            </a:r>
            <a:r>
              <a:rPr lang="nl-BE" sz="2400" dirty="0" err="1" smtClean="0"/>
              <a:t>l'événement</a:t>
            </a:r>
            <a:r>
              <a:rPr lang="nl-BE" sz="2400" dirty="0" smtClean="0"/>
              <a:t> </a:t>
            </a:r>
            <a:r>
              <a:rPr lang="nl-BE" sz="2400" dirty="0" err="1" smtClean="0"/>
              <a:t>matrice</a:t>
            </a:r>
            <a:endParaRPr lang="nl-BE" sz="2000" dirty="0"/>
          </a:p>
          <a:p>
            <a:endParaRPr lang="nl-BE" sz="2000" dirty="0" smtClean="0"/>
          </a:p>
          <a:p>
            <a:endParaRPr lang="nl-BE" sz="2000" dirty="0"/>
          </a:p>
          <a:p>
            <a:pPr marL="0" indent="0">
              <a:buNone/>
            </a:pPr>
            <a:endParaRPr lang="fr-FR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lnSpc>
                <a:spcPts val="1200"/>
              </a:lnSpc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92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1126573"/>
            <a:ext cx="9601196" cy="945142"/>
          </a:xfrm>
        </p:spPr>
        <p:txBody>
          <a:bodyPr>
            <a:normAutofit fontScale="90000"/>
          </a:bodyPr>
          <a:lstStyle/>
          <a:p>
            <a:r>
              <a:rPr lang="nl-BE" dirty="0"/>
              <a:t>Construction source :                                    [SV</a:t>
            </a:r>
            <a:r>
              <a:rPr lang="nl-BE" baseline="-25000" dirty="0"/>
              <a:t>1</a:t>
            </a:r>
            <a:r>
              <a:rPr lang="nl-BE" dirty="0"/>
              <a:t> </a:t>
            </a:r>
            <a:r>
              <a:rPr lang="nl-BE" dirty="0" err="1"/>
              <a:t>matrice</a:t>
            </a:r>
            <a:r>
              <a:rPr lang="nl-BE" dirty="0"/>
              <a:t> + SV</a:t>
            </a:r>
            <a:r>
              <a:rPr lang="nl-BE" baseline="-25000" dirty="0"/>
              <a:t>2</a:t>
            </a:r>
            <a:r>
              <a:rPr lang="nl-BE" dirty="0"/>
              <a:t> converbal]</a:t>
            </a:r>
            <a:endParaRPr lang="nl-BE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5373" y="2499781"/>
            <a:ext cx="10001249" cy="3772431"/>
          </a:xfrm>
        </p:spPr>
        <p:txBody>
          <a:bodyPr>
            <a:normAutofit/>
          </a:bodyPr>
          <a:lstStyle/>
          <a:p>
            <a:r>
              <a:rPr lang="nl-BE" dirty="0" smtClean="0"/>
              <a:t>Bilan :</a:t>
            </a:r>
          </a:p>
          <a:p>
            <a:pPr>
              <a:lnSpc>
                <a:spcPts val="500"/>
              </a:lnSpc>
            </a:pPr>
            <a:endParaRPr lang="nl-BE" dirty="0" smtClean="0"/>
          </a:p>
          <a:p>
            <a:pPr lvl="1"/>
            <a:r>
              <a:rPr lang="nl-BE" sz="2400" dirty="0" smtClean="0"/>
              <a:t>La </a:t>
            </a:r>
            <a:r>
              <a:rPr lang="nl-BE" sz="2400" dirty="0" err="1"/>
              <a:t>construction</a:t>
            </a:r>
            <a:r>
              <a:rPr lang="nl-BE" sz="2400" dirty="0"/>
              <a:t> source </a:t>
            </a:r>
            <a:r>
              <a:rPr lang="nl-BE" sz="2400" dirty="0" smtClean="0"/>
              <a:t>[SV</a:t>
            </a:r>
            <a:r>
              <a:rPr lang="nl-BE" sz="2400" baseline="-25000" dirty="0" smtClean="0"/>
              <a:t>1</a:t>
            </a:r>
            <a:r>
              <a:rPr lang="nl-BE" sz="2400" dirty="0" smtClean="0"/>
              <a:t> </a:t>
            </a:r>
            <a:r>
              <a:rPr lang="nl-BE" sz="2400" dirty="0" err="1" smtClean="0"/>
              <a:t>matrice</a:t>
            </a:r>
            <a:r>
              <a:rPr lang="nl-BE" sz="2400" dirty="0" smtClean="0"/>
              <a:t> + SV</a:t>
            </a:r>
            <a:r>
              <a:rPr lang="nl-BE" sz="2400" baseline="-25000" dirty="0" smtClean="0"/>
              <a:t>2</a:t>
            </a:r>
            <a:r>
              <a:rPr lang="nl-BE" sz="2400" dirty="0" smtClean="0"/>
              <a:t> converbal] est bipropositionnelle </a:t>
            </a:r>
          </a:p>
          <a:p>
            <a:pPr lvl="1">
              <a:lnSpc>
                <a:spcPts val="500"/>
              </a:lnSpc>
            </a:pPr>
            <a:endParaRPr lang="nl-BE" sz="2400" dirty="0"/>
          </a:p>
          <a:p>
            <a:pPr lvl="1"/>
            <a:r>
              <a:rPr lang="nl-BE" sz="2400" dirty="0" smtClean="0"/>
              <a:t>La </a:t>
            </a:r>
            <a:r>
              <a:rPr lang="nl-BE" sz="2400" dirty="0" err="1" smtClean="0"/>
              <a:t>grammaticalisation</a:t>
            </a:r>
            <a:r>
              <a:rPr lang="nl-BE" sz="2400" dirty="0" smtClean="0"/>
              <a:t> </a:t>
            </a:r>
            <a:r>
              <a:rPr lang="nl-BE" sz="2400" dirty="0" err="1" smtClean="0"/>
              <a:t>s'opère</a:t>
            </a:r>
            <a:r>
              <a:rPr lang="nl-BE" sz="2400" dirty="0" smtClean="0"/>
              <a:t> dans un </a:t>
            </a:r>
            <a:r>
              <a:rPr lang="nl-BE" sz="2400" dirty="0" err="1" smtClean="0"/>
              <a:t>contexte</a:t>
            </a:r>
            <a:r>
              <a:rPr lang="nl-BE" sz="2400" dirty="0" smtClean="0"/>
              <a:t> </a:t>
            </a:r>
            <a:r>
              <a:rPr lang="nl-BE" sz="2400" dirty="0" err="1" smtClean="0"/>
              <a:t>sémantico-pragmatique</a:t>
            </a:r>
            <a:r>
              <a:rPr lang="nl-BE" sz="2400" dirty="0" smtClean="0"/>
              <a:t> particulier :</a:t>
            </a:r>
          </a:p>
          <a:p>
            <a:pPr lvl="1">
              <a:lnSpc>
                <a:spcPts val="500"/>
              </a:lnSpc>
            </a:pPr>
            <a:endParaRPr lang="nl-BE" sz="2400" dirty="0" smtClean="0"/>
          </a:p>
          <a:p>
            <a:pPr lvl="2"/>
            <a:r>
              <a:rPr lang="nl-BE" sz="2400" dirty="0" err="1" smtClean="0"/>
              <a:t>Sémantique</a:t>
            </a:r>
            <a:r>
              <a:rPr lang="nl-BE" sz="2400" dirty="0" smtClean="0"/>
              <a:t> : </a:t>
            </a:r>
            <a:r>
              <a:rPr lang="nl-BE" sz="2400" dirty="0" err="1" smtClean="0"/>
              <a:t>circonstance</a:t>
            </a:r>
            <a:r>
              <a:rPr lang="nl-BE" sz="2400" dirty="0" smtClean="0"/>
              <a:t> </a:t>
            </a:r>
            <a:r>
              <a:rPr lang="nl-BE" sz="2400" dirty="0" err="1" smtClean="0"/>
              <a:t>accompagnante</a:t>
            </a:r>
            <a:r>
              <a:rPr lang="nl-BE" sz="2400" dirty="0" smtClean="0"/>
              <a:t>, </a:t>
            </a:r>
            <a:r>
              <a:rPr lang="nl-BE" sz="2400" dirty="0" err="1" smtClean="0"/>
              <a:t>manière</a:t>
            </a:r>
            <a:r>
              <a:rPr lang="nl-BE" sz="2400" dirty="0" smtClean="0"/>
              <a:t>, </a:t>
            </a:r>
            <a:r>
              <a:rPr lang="nl-BE" sz="2400" dirty="0" err="1" smtClean="0"/>
              <a:t>spécification</a:t>
            </a:r>
            <a:r>
              <a:rPr lang="nl-BE" sz="2400" dirty="0" smtClean="0"/>
              <a:t> </a:t>
            </a:r>
          </a:p>
          <a:p>
            <a:pPr lvl="2"/>
            <a:r>
              <a:rPr lang="nl-BE" sz="2400" dirty="0" err="1" smtClean="0"/>
              <a:t>Pragmatique</a:t>
            </a:r>
            <a:r>
              <a:rPr lang="nl-BE" sz="2400" dirty="0" smtClean="0"/>
              <a:t> : </a:t>
            </a:r>
            <a:r>
              <a:rPr lang="nl-BE" sz="2400" dirty="0" err="1" smtClean="0"/>
              <a:t>élaboration</a:t>
            </a:r>
            <a:r>
              <a:rPr lang="nl-BE" sz="2400" dirty="0" smtClean="0"/>
              <a:t> du </a:t>
            </a:r>
            <a:r>
              <a:rPr lang="nl-BE" sz="2400" dirty="0" err="1" smtClean="0"/>
              <a:t>rhème</a:t>
            </a:r>
            <a:r>
              <a:rPr lang="nl-BE" sz="2400" dirty="0" smtClean="0"/>
              <a:t> de SV</a:t>
            </a:r>
            <a:r>
              <a:rPr lang="nl-BE" sz="2400" baseline="-25000" dirty="0"/>
              <a:t>1</a:t>
            </a:r>
            <a:endParaRPr lang="fr-FR" sz="2400" dirty="0"/>
          </a:p>
          <a:p>
            <a:pPr marL="0" indent="0">
              <a:buNone/>
            </a:pPr>
            <a:endParaRPr lang="fr-FR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lnSpc>
                <a:spcPts val="1200"/>
              </a:lnSpc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071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5863" y="1126573"/>
            <a:ext cx="9710733" cy="945142"/>
          </a:xfrm>
        </p:spPr>
        <p:txBody>
          <a:bodyPr>
            <a:normAutofit fontScale="90000"/>
          </a:bodyPr>
          <a:lstStyle/>
          <a:p>
            <a:r>
              <a:rPr lang="nl-BE" b="0" dirty="0" smtClean="0"/>
              <a:t>La </a:t>
            </a:r>
            <a:r>
              <a:rPr lang="nl-BE" b="0" dirty="0" err="1" smtClean="0"/>
              <a:t>grammaticalisation</a:t>
            </a:r>
            <a:r>
              <a:rPr lang="nl-BE" b="0" dirty="0" smtClean="0"/>
              <a:t> vers [V</a:t>
            </a:r>
            <a:r>
              <a:rPr lang="nl-BE" b="0" baseline="-25000" dirty="0" smtClean="0"/>
              <a:t>1</a:t>
            </a:r>
            <a:r>
              <a:rPr lang="nl-BE" b="0" dirty="0" smtClean="0"/>
              <a:t> </a:t>
            </a:r>
            <a:r>
              <a:rPr lang="nl-BE" b="0" dirty="0" err="1" smtClean="0"/>
              <a:t>auxiliaire</a:t>
            </a:r>
            <a:r>
              <a:rPr lang="nl-BE" dirty="0"/>
              <a:t> </a:t>
            </a:r>
            <a:r>
              <a:rPr lang="nl-BE" dirty="0" smtClean="0"/>
              <a:t>+ V</a:t>
            </a:r>
            <a:r>
              <a:rPr lang="nl-BE" baseline="-25000" dirty="0" smtClean="0"/>
              <a:t>2</a:t>
            </a:r>
            <a:r>
              <a:rPr lang="nl-BE" dirty="0" smtClean="0"/>
              <a:t>]</a:t>
            </a:r>
            <a:endParaRPr lang="nl-BE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0" y="2585506"/>
            <a:ext cx="9734549" cy="3772431"/>
          </a:xfrm>
        </p:spPr>
        <p:txBody>
          <a:bodyPr>
            <a:normAutofit/>
          </a:bodyPr>
          <a:lstStyle/>
          <a:p>
            <a:r>
              <a:rPr lang="nl-BE" dirty="0" err="1" smtClean="0"/>
              <a:t>Etape</a:t>
            </a:r>
            <a:r>
              <a:rPr lang="nl-BE" dirty="0" smtClean="0"/>
              <a:t> 1. La désémantisation de V</a:t>
            </a:r>
            <a:r>
              <a:rPr lang="nl-BE" baseline="-25000" dirty="0" smtClean="0"/>
              <a:t>1</a:t>
            </a:r>
            <a:r>
              <a:rPr lang="nl-BE" dirty="0" smtClean="0"/>
              <a:t> </a:t>
            </a:r>
            <a:r>
              <a:rPr lang="nl-BE" sz="2000" dirty="0" smtClean="0"/>
              <a:t>(cf. Heine 1993) </a:t>
            </a: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	</a:t>
            </a:r>
            <a:endParaRPr lang="en-US" dirty="0"/>
          </a:p>
          <a:p>
            <a:pPr marL="0" indent="0">
              <a:buNone/>
            </a:pPr>
            <a:r>
              <a:rPr lang="fr-FR" dirty="0" smtClean="0"/>
              <a:t>	</a:t>
            </a:r>
            <a:r>
              <a:rPr lang="fr-FR" sz="2000" dirty="0"/>
              <a:t>	</a:t>
            </a:r>
            <a:r>
              <a:rPr lang="fr-FR" dirty="0" smtClean="0"/>
              <a:t>(9) </a:t>
            </a:r>
            <a:r>
              <a:rPr lang="fr-FR" i="1" dirty="0"/>
              <a:t>La sue mort l'i </a:t>
            </a:r>
            <a:r>
              <a:rPr lang="fr-FR" b="1" i="1" dirty="0" err="1"/>
              <a:t>vait</a:t>
            </a:r>
            <a:r>
              <a:rPr lang="fr-FR" i="1" dirty="0"/>
              <a:t> </a:t>
            </a:r>
            <a:r>
              <a:rPr lang="fr-FR" i="1" dirty="0" err="1"/>
              <a:t>mult</a:t>
            </a:r>
            <a:r>
              <a:rPr lang="fr-FR" i="1" dirty="0"/>
              <a:t> </a:t>
            </a:r>
            <a:r>
              <a:rPr lang="fr-FR" b="1" i="1" dirty="0"/>
              <a:t>angoissant.</a:t>
            </a:r>
            <a:r>
              <a:rPr lang="fr-FR" i="1" dirty="0"/>
              <a:t> </a:t>
            </a:r>
            <a:r>
              <a:rPr lang="fr-FR" dirty="0"/>
              <a:t>(</a:t>
            </a:r>
            <a:r>
              <a:rPr lang="fr-FR" i="1" dirty="0"/>
              <a:t>Chanson de Roland</a:t>
            </a:r>
            <a:r>
              <a:rPr lang="fr-FR" dirty="0"/>
              <a:t>, 2232)                        		 </a:t>
            </a:r>
            <a:r>
              <a:rPr lang="fr-FR" dirty="0" smtClean="0"/>
              <a:t>    </a:t>
            </a:r>
            <a:r>
              <a:rPr lang="fr-FR" sz="2000" dirty="0" smtClean="0"/>
              <a:t>‘</a:t>
            </a:r>
            <a:r>
              <a:rPr lang="fr-FR" sz="2000" dirty="0"/>
              <a:t>Sa propre mort l'étreint de son angoisse’</a:t>
            </a:r>
          </a:p>
          <a:p>
            <a:pPr marL="457200" lvl="1" indent="0">
              <a:buNone/>
            </a:pPr>
            <a:r>
              <a:rPr lang="fr-FR" dirty="0" smtClean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=&gt; V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acquiert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valeur</a:t>
            </a:r>
            <a:r>
              <a:rPr lang="en-US" dirty="0" smtClean="0"/>
              <a:t> </a:t>
            </a:r>
            <a:r>
              <a:rPr lang="en-US" dirty="0" err="1" smtClean="0"/>
              <a:t>aspectuelle</a:t>
            </a:r>
            <a:r>
              <a:rPr lang="en-US" dirty="0" smtClean="0"/>
              <a:t> imperfective continuative </a:t>
            </a:r>
            <a:r>
              <a:rPr lang="en-US" sz="2000" dirty="0" smtClean="0"/>
              <a:t>(cf. Schøsler 		2004, 2005, 2007 ; Becker 2005)</a:t>
            </a:r>
            <a:endParaRPr lang="en-US" sz="2000" dirty="0"/>
          </a:p>
          <a:p>
            <a:endParaRPr lang="en-US" dirty="0" smtClean="0"/>
          </a:p>
          <a:p>
            <a:pPr>
              <a:lnSpc>
                <a:spcPts val="1200"/>
              </a:lnSpc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702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1575" y="1126573"/>
            <a:ext cx="9725021" cy="945142"/>
          </a:xfrm>
        </p:spPr>
        <p:txBody>
          <a:bodyPr>
            <a:normAutofit fontScale="90000"/>
          </a:bodyPr>
          <a:lstStyle/>
          <a:p>
            <a:r>
              <a:rPr lang="nl-BE" dirty="0"/>
              <a:t>La </a:t>
            </a:r>
            <a:r>
              <a:rPr lang="nl-BE" dirty="0" err="1"/>
              <a:t>grammaticalisation</a:t>
            </a:r>
            <a:r>
              <a:rPr lang="nl-BE" dirty="0"/>
              <a:t> vers </a:t>
            </a:r>
            <a:r>
              <a:rPr lang="nl-BE" dirty="0" smtClean="0"/>
              <a:t>[V</a:t>
            </a:r>
            <a:r>
              <a:rPr lang="nl-BE" baseline="-25000" dirty="0" smtClean="0"/>
              <a:t>1</a:t>
            </a:r>
            <a:r>
              <a:rPr lang="nl-BE" dirty="0" smtClean="0"/>
              <a:t> </a:t>
            </a:r>
            <a:r>
              <a:rPr lang="nl-BE" dirty="0" err="1"/>
              <a:t>auxiliaire</a:t>
            </a:r>
            <a:r>
              <a:rPr lang="nl-BE" dirty="0"/>
              <a:t> + V</a:t>
            </a:r>
            <a:r>
              <a:rPr lang="nl-BE" baseline="-25000" dirty="0"/>
              <a:t>2</a:t>
            </a:r>
            <a:r>
              <a:rPr lang="nl-BE" dirty="0"/>
              <a:t>]</a:t>
            </a:r>
            <a:endParaRPr lang="nl-BE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0" y="2585506"/>
            <a:ext cx="9734549" cy="3772431"/>
          </a:xfrm>
        </p:spPr>
        <p:txBody>
          <a:bodyPr>
            <a:normAutofit/>
          </a:bodyPr>
          <a:lstStyle/>
          <a:p>
            <a:r>
              <a:rPr lang="nl-BE" dirty="0" err="1" smtClean="0"/>
              <a:t>Comrie</a:t>
            </a:r>
            <a:r>
              <a:rPr lang="nl-BE" dirty="0" smtClean="0"/>
              <a:t> (1976 : 25)</a:t>
            </a:r>
            <a:endParaRPr lang="fr-FR" sz="2000" dirty="0"/>
          </a:p>
          <a:p>
            <a:pPr marL="457200" lvl="1" indent="0">
              <a:buNone/>
            </a:pPr>
            <a:r>
              <a:rPr lang="fr-FR" dirty="0" smtClean="0"/>
              <a:t>	</a:t>
            </a:r>
            <a:endParaRPr lang="en-US" dirty="0" smtClean="0"/>
          </a:p>
          <a:p>
            <a:endParaRPr lang="en-US" dirty="0" smtClean="0"/>
          </a:p>
          <a:p>
            <a:pPr>
              <a:lnSpc>
                <a:spcPts val="1200"/>
              </a:lnSpc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Rechthoek 4"/>
          <p:cNvSpPr/>
          <p:nvPr/>
        </p:nvSpPr>
        <p:spPr>
          <a:xfrm>
            <a:off x="2307771" y="3517648"/>
            <a:ext cx="71410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dirty="0" smtClean="0"/>
              <a:t>			         </a:t>
            </a:r>
            <a:r>
              <a:rPr lang="nl-BE" sz="2400" dirty="0" err="1" smtClean="0"/>
              <a:t>Imperfective</a:t>
            </a:r>
            <a:endParaRPr lang="nl-BE" sz="2400" dirty="0"/>
          </a:p>
          <a:p>
            <a:endParaRPr lang="nl-BE" sz="2400" dirty="0"/>
          </a:p>
          <a:p>
            <a:r>
              <a:rPr lang="nl-BE" sz="2400" dirty="0"/>
              <a:t>		</a:t>
            </a:r>
            <a:r>
              <a:rPr lang="nl-BE" sz="2400" dirty="0" err="1"/>
              <a:t>Habitual</a:t>
            </a:r>
            <a:r>
              <a:rPr lang="nl-BE" sz="2400" dirty="0"/>
              <a:t>			</a:t>
            </a:r>
            <a:r>
              <a:rPr lang="nl-BE" sz="2400" dirty="0" smtClean="0"/>
              <a:t>    </a:t>
            </a:r>
            <a:r>
              <a:rPr lang="nl-BE" sz="2400" dirty="0" err="1"/>
              <a:t>Continuous</a:t>
            </a:r>
            <a:endParaRPr lang="nl-BE" sz="2400" dirty="0"/>
          </a:p>
          <a:p>
            <a:endParaRPr lang="nl-BE" sz="2400" dirty="0"/>
          </a:p>
          <a:p>
            <a:r>
              <a:rPr lang="nl-BE" sz="2400" dirty="0"/>
              <a:t>				</a:t>
            </a:r>
            <a:r>
              <a:rPr lang="nl-BE" sz="2400" dirty="0" err="1"/>
              <a:t>Nonprogressive</a:t>
            </a:r>
            <a:r>
              <a:rPr lang="nl-BE" sz="2400" dirty="0"/>
              <a:t>			</a:t>
            </a:r>
            <a:r>
              <a:rPr lang="nl-BE" sz="2400" dirty="0" err="1"/>
              <a:t>Progressive</a:t>
            </a:r>
            <a:endParaRPr lang="nl-BE" sz="2400" dirty="0"/>
          </a:p>
        </p:txBody>
      </p:sp>
      <p:sp>
        <p:nvSpPr>
          <p:cNvPr id="6" name="Vierkante haak links 5"/>
          <p:cNvSpPr/>
          <p:nvPr/>
        </p:nvSpPr>
        <p:spPr>
          <a:xfrm rot="5400000">
            <a:off x="5043713" y="2764973"/>
            <a:ext cx="333829" cy="275771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Vierkante haak links 6"/>
          <p:cNvSpPr/>
          <p:nvPr/>
        </p:nvSpPr>
        <p:spPr>
          <a:xfrm rot="5400000">
            <a:off x="6447971" y="3394784"/>
            <a:ext cx="333828" cy="308428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/>
          <p:cNvSpPr/>
          <p:nvPr/>
        </p:nvSpPr>
        <p:spPr>
          <a:xfrm>
            <a:off x="4013199" y="4726105"/>
            <a:ext cx="5152571" cy="1108273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09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7288" y="1126573"/>
            <a:ext cx="9739308" cy="945142"/>
          </a:xfrm>
        </p:spPr>
        <p:txBody>
          <a:bodyPr>
            <a:normAutofit fontScale="90000"/>
          </a:bodyPr>
          <a:lstStyle/>
          <a:p>
            <a:r>
              <a:rPr lang="nl-BE" dirty="0"/>
              <a:t>La </a:t>
            </a:r>
            <a:r>
              <a:rPr lang="nl-BE" dirty="0" err="1"/>
              <a:t>grammaticalisation</a:t>
            </a:r>
            <a:r>
              <a:rPr lang="nl-BE" dirty="0"/>
              <a:t> vers </a:t>
            </a:r>
            <a:r>
              <a:rPr lang="nl-BE" dirty="0" smtClean="0"/>
              <a:t>[V</a:t>
            </a:r>
            <a:r>
              <a:rPr lang="nl-BE" baseline="-25000" dirty="0" smtClean="0"/>
              <a:t>1</a:t>
            </a:r>
            <a:r>
              <a:rPr lang="nl-BE" dirty="0" smtClean="0"/>
              <a:t> </a:t>
            </a:r>
            <a:r>
              <a:rPr lang="nl-BE" dirty="0" err="1"/>
              <a:t>auxiliaire</a:t>
            </a:r>
            <a:r>
              <a:rPr lang="nl-BE" dirty="0"/>
              <a:t> + V</a:t>
            </a:r>
            <a:r>
              <a:rPr lang="nl-BE" baseline="-25000" dirty="0"/>
              <a:t>2</a:t>
            </a:r>
            <a:r>
              <a:rPr lang="nl-BE" dirty="0"/>
              <a:t>]</a:t>
            </a:r>
            <a:endParaRPr lang="nl-BE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66836" y="2525033"/>
            <a:ext cx="10054771" cy="386148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400" dirty="0"/>
          </a:p>
          <a:p>
            <a:pPr marL="457200" lvl="1" indent="0">
              <a:buNone/>
            </a:pPr>
            <a:r>
              <a:rPr lang="fr-FR" sz="2400" dirty="0" smtClean="0"/>
              <a:t>	</a:t>
            </a:r>
            <a:endParaRPr lang="en-US" sz="2400" dirty="0" smtClean="0"/>
          </a:p>
          <a:p>
            <a:endParaRPr lang="en-US" dirty="0" smtClean="0"/>
          </a:p>
          <a:p>
            <a:pPr>
              <a:lnSpc>
                <a:spcPts val="1200"/>
              </a:lnSpc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956715"/>
              </p:ext>
            </p:extLst>
          </p:nvPr>
        </p:nvGraphicFramePr>
        <p:xfrm>
          <a:off x="1391840" y="2549753"/>
          <a:ext cx="9270204" cy="350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102"/>
                <a:gridCol w="4635102"/>
              </a:tblGrid>
              <a:tr h="471732">
                <a:tc>
                  <a:txBody>
                    <a:bodyPr/>
                    <a:lstStyle/>
                    <a:p>
                      <a:pPr algn="ctr"/>
                      <a:r>
                        <a:rPr lang="nl-BE" sz="2300" dirty="0" err="1" smtClean="0"/>
                        <a:t>Progressif</a:t>
                      </a:r>
                      <a:endParaRPr lang="nl-BE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300" dirty="0" smtClean="0"/>
                        <a:t>Non </a:t>
                      </a:r>
                      <a:r>
                        <a:rPr lang="nl-BE" sz="2300" dirty="0" err="1" smtClean="0"/>
                        <a:t>progressif</a:t>
                      </a:r>
                      <a:endParaRPr lang="nl-BE" sz="2300" dirty="0"/>
                    </a:p>
                  </a:txBody>
                  <a:tcPr/>
                </a:tc>
              </a:tr>
              <a:tr h="471732">
                <a:tc gridSpan="2">
                  <a:txBody>
                    <a:bodyPr/>
                    <a:lstStyle/>
                    <a:p>
                      <a:pPr algn="ctr"/>
                      <a:r>
                        <a:rPr lang="nl-BE" sz="2300" dirty="0" smtClean="0"/>
                        <a:t>V1 </a:t>
                      </a:r>
                      <a:r>
                        <a:rPr lang="nl-BE" sz="2300" dirty="0" err="1" smtClean="0"/>
                        <a:t>continuatif</a:t>
                      </a:r>
                      <a:endParaRPr lang="nl-BE" sz="2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471732">
                <a:tc>
                  <a:txBody>
                    <a:bodyPr/>
                    <a:lstStyle/>
                    <a:p>
                      <a:pPr algn="ctr"/>
                      <a:r>
                        <a:rPr lang="nl-BE" sz="2300" dirty="0" smtClean="0"/>
                        <a:t>V1 </a:t>
                      </a:r>
                      <a:r>
                        <a:rPr lang="nl-BE" sz="2300" dirty="0" err="1" smtClean="0"/>
                        <a:t>dynamique</a:t>
                      </a:r>
                      <a:endParaRPr lang="nl-BE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300" dirty="0" smtClean="0"/>
                        <a:t>V1 </a:t>
                      </a:r>
                      <a:r>
                        <a:rPr lang="nl-BE" sz="2300" dirty="0" err="1" smtClean="0"/>
                        <a:t>statique</a:t>
                      </a:r>
                      <a:endParaRPr lang="nl-BE" sz="2300" dirty="0"/>
                    </a:p>
                  </a:txBody>
                  <a:tcPr/>
                </a:tc>
              </a:tr>
              <a:tr h="471732">
                <a:tc>
                  <a:txBody>
                    <a:bodyPr/>
                    <a:lstStyle/>
                    <a:p>
                      <a:pPr algn="ctr"/>
                      <a:r>
                        <a:rPr lang="nl-BE" sz="2300" dirty="0" smtClean="0"/>
                        <a:t>V1 de mouvement</a:t>
                      </a:r>
                      <a:endParaRPr lang="nl-BE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300" dirty="0" smtClean="0"/>
                        <a:t>V1 de </a:t>
                      </a:r>
                      <a:r>
                        <a:rPr lang="nl-BE" sz="2300" dirty="0" err="1" smtClean="0"/>
                        <a:t>localisation</a:t>
                      </a:r>
                      <a:r>
                        <a:rPr lang="nl-BE" sz="2300" dirty="0" smtClean="0"/>
                        <a:t> dans </a:t>
                      </a:r>
                      <a:r>
                        <a:rPr lang="nl-BE" sz="2300" dirty="0" err="1" smtClean="0"/>
                        <a:t>l'espace</a:t>
                      </a:r>
                      <a:endParaRPr lang="nl-BE" sz="2300" dirty="0"/>
                    </a:p>
                  </a:txBody>
                  <a:tcPr/>
                </a:tc>
              </a:tr>
              <a:tr h="471732">
                <a:tc>
                  <a:txBody>
                    <a:bodyPr/>
                    <a:lstStyle/>
                    <a:p>
                      <a:pPr algn="ctr"/>
                      <a:r>
                        <a:rPr lang="nl-BE" sz="2300" i="1" dirty="0" smtClean="0"/>
                        <a:t>aler, s'en aler</a:t>
                      </a:r>
                      <a:endParaRPr lang="nl-BE" sz="2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300" i="1" dirty="0" smtClean="0"/>
                        <a:t>ester, </a:t>
                      </a:r>
                      <a:r>
                        <a:rPr lang="nl-BE" sz="2300" i="1" dirty="0" err="1" smtClean="0"/>
                        <a:t>estar</a:t>
                      </a:r>
                      <a:r>
                        <a:rPr lang="nl-BE" sz="2300" i="1" dirty="0" smtClean="0"/>
                        <a:t>, </a:t>
                      </a:r>
                      <a:r>
                        <a:rPr lang="nl-BE" sz="2300" i="1" dirty="0" err="1" smtClean="0"/>
                        <a:t>remaindre</a:t>
                      </a:r>
                      <a:endParaRPr lang="nl-BE" sz="2300" i="1" dirty="0"/>
                    </a:p>
                  </a:txBody>
                  <a:tcPr/>
                </a:tc>
              </a:tr>
              <a:tr h="1145634">
                <a:tc>
                  <a:txBody>
                    <a:bodyPr/>
                    <a:lstStyle/>
                    <a:p>
                      <a:pPr marL="357188" marR="0" lvl="0" indent="-3571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300" dirty="0" smtClean="0"/>
                        <a:t>(9) </a:t>
                      </a:r>
                      <a:r>
                        <a:rPr lang="fr-FR" sz="2300" i="1" dirty="0" smtClean="0"/>
                        <a:t>La sue mort l'i </a:t>
                      </a:r>
                      <a:r>
                        <a:rPr lang="fr-FR" sz="2300" b="1" i="1" dirty="0" err="1" smtClean="0"/>
                        <a:t>vait</a:t>
                      </a:r>
                      <a:r>
                        <a:rPr lang="fr-FR" sz="2300" i="1" dirty="0" smtClean="0"/>
                        <a:t> </a:t>
                      </a:r>
                      <a:r>
                        <a:rPr lang="fr-FR" sz="2300" i="1" dirty="0" err="1" smtClean="0"/>
                        <a:t>mult</a:t>
                      </a:r>
                      <a:r>
                        <a:rPr lang="fr-FR" sz="2300" i="1" dirty="0" smtClean="0"/>
                        <a:t> </a:t>
                      </a:r>
                      <a:r>
                        <a:rPr lang="fr-FR" sz="2300" b="1" i="1" dirty="0" smtClean="0"/>
                        <a:t>angoissant.</a:t>
                      </a:r>
                      <a:r>
                        <a:rPr lang="fr-FR" sz="2300" b="0" i="1" baseline="0" dirty="0" smtClean="0"/>
                        <a:t>     </a:t>
                      </a:r>
                      <a:r>
                        <a:rPr lang="fr-FR" sz="2000" dirty="0" smtClean="0"/>
                        <a:t>(</a:t>
                      </a:r>
                      <a:r>
                        <a:rPr lang="fr-FR" sz="2000" i="1" dirty="0" smtClean="0"/>
                        <a:t>Chanson de Roland</a:t>
                      </a:r>
                      <a:r>
                        <a:rPr lang="fr-FR" sz="2000" dirty="0" smtClean="0"/>
                        <a:t>, 2232)                        </a:t>
                      </a:r>
                      <a:r>
                        <a:rPr lang="fr-FR" sz="1800" dirty="0" smtClean="0"/>
                        <a:t>‘Sa propre mort l'étreint de son angoisse’</a:t>
                      </a:r>
                      <a:endParaRPr lang="nl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4375" marR="0" lvl="0" indent="-7143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      (4) </a:t>
                      </a:r>
                      <a:r>
                        <a:rPr lang="fr-FR" sz="2200" i="1" dirty="0" smtClean="0"/>
                        <a:t>(...) car li </a:t>
                      </a:r>
                      <a:r>
                        <a:rPr lang="fr-FR" sz="2200" i="1" dirty="0" err="1" smtClean="0"/>
                        <a:t>soleilz</a:t>
                      </a:r>
                      <a:r>
                        <a:rPr lang="fr-FR" sz="2200" i="1" dirty="0" smtClean="0"/>
                        <a:t> </a:t>
                      </a:r>
                      <a:r>
                        <a:rPr lang="fr-FR" sz="2200" b="1" i="1" dirty="0" smtClean="0"/>
                        <a:t>est </a:t>
                      </a:r>
                      <a:r>
                        <a:rPr lang="fr-FR" sz="2200" b="1" i="1" dirty="0" err="1" smtClean="0"/>
                        <a:t>remés</a:t>
                      </a:r>
                      <a:r>
                        <a:rPr lang="fr-FR" sz="2200" b="1" i="1" dirty="0" smtClean="0"/>
                        <a:t> en      </a:t>
                      </a:r>
                      <a:r>
                        <a:rPr lang="fr-FR" sz="2200" b="1" i="1" dirty="0" err="1" smtClean="0"/>
                        <a:t>estant</a:t>
                      </a:r>
                      <a:r>
                        <a:rPr lang="fr-FR" sz="2200" dirty="0" smtClean="0"/>
                        <a:t>. (</a:t>
                      </a:r>
                      <a:r>
                        <a:rPr lang="fr-FR" sz="2200" i="1" dirty="0" smtClean="0"/>
                        <a:t>Chanson de Roland</a:t>
                      </a:r>
                      <a:r>
                        <a:rPr lang="fr-FR" sz="2200" dirty="0" smtClean="0"/>
                        <a:t>, 2459)                   </a:t>
                      </a:r>
                      <a:r>
                        <a:rPr lang="fr-FR" sz="1800" dirty="0" smtClean="0"/>
                        <a:t>‘car le soleil est resté immobile’   </a:t>
                      </a:r>
                      <a:endParaRPr lang="nl-BE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1575" y="1126573"/>
            <a:ext cx="9725021" cy="945142"/>
          </a:xfrm>
        </p:spPr>
        <p:txBody>
          <a:bodyPr>
            <a:normAutofit fontScale="90000"/>
          </a:bodyPr>
          <a:lstStyle/>
          <a:p>
            <a:r>
              <a:rPr lang="nl-BE" dirty="0"/>
              <a:t>La </a:t>
            </a:r>
            <a:r>
              <a:rPr lang="nl-BE" dirty="0" err="1"/>
              <a:t>grammaticalisation</a:t>
            </a:r>
            <a:r>
              <a:rPr lang="nl-BE" dirty="0"/>
              <a:t> vers </a:t>
            </a:r>
            <a:r>
              <a:rPr lang="nl-BE" dirty="0" smtClean="0"/>
              <a:t>[V</a:t>
            </a:r>
            <a:r>
              <a:rPr lang="nl-BE" baseline="-25000" dirty="0" smtClean="0"/>
              <a:t>1</a:t>
            </a:r>
            <a:r>
              <a:rPr lang="nl-BE" dirty="0" smtClean="0"/>
              <a:t> </a:t>
            </a:r>
            <a:r>
              <a:rPr lang="nl-BE" dirty="0" err="1"/>
              <a:t>auxiliaire</a:t>
            </a:r>
            <a:r>
              <a:rPr lang="nl-BE" dirty="0"/>
              <a:t> + V</a:t>
            </a:r>
            <a:r>
              <a:rPr lang="nl-BE" baseline="-25000" dirty="0"/>
              <a:t>2</a:t>
            </a:r>
            <a:r>
              <a:rPr lang="nl-BE" dirty="0"/>
              <a:t>]</a:t>
            </a:r>
            <a:endParaRPr lang="nl-BE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0" y="2583544"/>
            <a:ext cx="10054771" cy="3861480"/>
          </a:xfrm>
        </p:spPr>
        <p:txBody>
          <a:bodyPr>
            <a:normAutofit/>
          </a:bodyPr>
          <a:lstStyle/>
          <a:p>
            <a:r>
              <a:rPr lang="nl-BE" sz="2400" dirty="0" err="1" smtClean="0"/>
              <a:t>Etape</a:t>
            </a:r>
            <a:r>
              <a:rPr lang="nl-BE" sz="2400" dirty="0" smtClean="0"/>
              <a:t> 2. La décatégorisation de V</a:t>
            </a:r>
            <a:r>
              <a:rPr lang="nl-BE" sz="2400" baseline="-25000" dirty="0" smtClean="0"/>
              <a:t>1</a:t>
            </a:r>
            <a:r>
              <a:rPr lang="nl-BE" sz="2400" dirty="0" smtClean="0"/>
              <a:t> </a:t>
            </a:r>
            <a:r>
              <a:rPr lang="nl-BE" sz="2000" dirty="0" smtClean="0"/>
              <a:t>(cf. Hopper 1991, </a:t>
            </a:r>
            <a:r>
              <a:rPr lang="nl-BE" sz="2000" dirty="0"/>
              <a:t>H</a:t>
            </a:r>
            <a:r>
              <a:rPr lang="nl-BE" sz="2000" dirty="0" smtClean="0"/>
              <a:t>eine 1993, Aarts 2007)</a:t>
            </a:r>
          </a:p>
          <a:p>
            <a:pPr>
              <a:lnSpc>
                <a:spcPts val="1000"/>
              </a:lnSpc>
            </a:pPr>
            <a:endParaRPr lang="nl-BE" dirty="0"/>
          </a:p>
          <a:p>
            <a:pPr marL="457200" lvl="1" indent="0">
              <a:buNone/>
            </a:pPr>
            <a:r>
              <a:rPr lang="nl-BE" sz="2400" dirty="0" smtClean="0"/>
              <a:t>	=&gt; Auxiliarisation : </a:t>
            </a:r>
            <a:r>
              <a:rPr lang="nl-BE" sz="2400" dirty="0" err="1" smtClean="0"/>
              <a:t>verbe</a:t>
            </a:r>
            <a:r>
              <a:rPr lang="nl-BE" sz="2400" dirty="0" smtClean="0"/>
              <a:t> </a:t>
            </a:r>
            <a:r>
              <a:rPr lang="nl-BE" sz="2400" dirty="0" err="1" smtClean="0"/>
              <a:t>principal</a:t>
            </a:r>
            <a:r>
              <a:rPr lang="nl-BE" sz="2400" dirty="0" smtClean="0"/>
              <a:t> &gt; </a:t>
            </a:r>
            <a:r>
              <a:rPr lang="nl-BE" sz="2400" dirty="0" err="1" smtClean="0"/>
              <a:t>marqueur</a:t>
            </a:r>
            <a:r>
              <a:rPr lang="nl-BE" sz="2400" dirty="0" smtClean="0"/>
              <a:t> </a:t>
            </a:r>
            <a:r>
              <a:rPr lang="nl-BE" sz="2400" dirty="0" err="1" smtClean="0"/>
              <a:t>grammatical</a:t>
            </a:r>
            <a:endParaRPr lang="nl-BE" sz="2400" dirty="0" smtClean="0"/>
          </a:p>
          <a:p>
            <a:pPr lvl="1">
              <a:lnSpc>
                <a:spcPts val="1000"/>
              </a:lnSpc>
            </a:pPr>
            <a:endParaRPr lang="nl-BE" sz="2400" dirty="0"/>
          </a:p>
          <a:p>
            <a:r>
              <a:rPr lang="nl-BE" dirty="0"/>
              <a:t>La promotion </a:t>
            </a:r>
            <a:r>
              <a:rPr lang="nl-BE" dirty="0" err="1"/>
              <a:t>syntaxique</a:t>
            </a:r>
            <a:r>
              <a:rPr lang="nl-BE" dirty="0"/>
              <a:t> de V</a:t>
            </a:r>
            <a:r>
              <a:rPr lang="nl-BE" baseline="-25000" dirty="0"/>
              <a:t>2</a:t>
            </a:r>
            <a:r>
              <a:rPr lang="nl-BE" dirty="0"/>
              <a:t> </a:t>
            </a:r>
            <a:r>
              <a:rPr lang="nl-BE" sz="2000" dirty="0"/>
              <a:t>(cf. Schøsler 2004, 2005, 2007)</a:t>
            </a:r>
          </a:p>
          <a:p>
            <a:pPr>
              <a:lnSpc>
                <a:spcPts val="400"/>
              </a:lnSpc>
            </a:pPr>
            <a:endParaRPr lang="nl-BE" dirty="0"/>
          </a:p>
          <a:p>
            <a:pPr marL="457200" lvl="1" indent="0">
              <a:buNone/>
            </a:pPr>
            <a:r>
              <a:rPr lang="nl-BE" sz="2400" dirty="0" smtClean="0"/>
              <a:t>	=&gt; </a:t>
            </a:r>
            <a:r>
              <a:rPr lang="nl-BE" sz="2400" dirty="0" err="1" smtClean="0"/>
              <a:t>Adjoint</a:t>
            </a:r>
            <a:r>
              <a:rPr lang="nl-BE" sz="2400" dirty="0" smtClean="0"/>
              <a:t> </a:t>
            </a:r>
            <a:r>
              <a:rPr lang="nl-BE" sz="2400" dirty="0" err="1"/>
              <a:t>adverbial</a:t>
            </a:r>
            <a:r>
              <a:rPr lang="nl-BE" sz="2400" dirty="0"/>
              <a:t> </a:t>
            </a:r>
            <a:r>
              <a:rPr lang="nl-BE" sz="2400" dirty="0" smtClean="0"/>
              <a:t>&gt; </a:t>
            </a:r>
            <a:r>
              <a:rPr lang="nl-BE" sz="2400" dirty="0" err="1"/>
              <a:t>verbe</a:t>
            </a:r>
            <a:r>
              <a:rPr lang="nl-BE" sz="2400" dirty="0"/>
              <a:t> </a:t>
            </a:r>
            <a:r>
              <a:rPr lang="nl-BE" sz="2400" dirty="0" err="1" smtClean="0"/>
              <a:t>principal</a:t>
            </a:r>
            <a:endParaRPr lang="en-US" sz="2400" dirty="0" smtClean="0"/>
          </a:p>
          <a:p>
            <a:endParaRPr lang="en-US" dirty="0" smtClean="0"/>
          </a:p>
          <a:p>
            <a:pPr>
              <a:lnSpc>
                <a:spcPts val="1200"/>
              </a:lnSpc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371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0150" y="1126573"/>
            <a:ext cx="9696446" cy="945142"/>
          </a:xfrm>
        </p:spPr>
        <p:txBody>
          <a:bodyPr>
            <a:normAutofit fontScale="90000"/>
          </a:bodyPr>
          <a:lstStyle/>
          <a:p>
            <a:r>
              <a:rPr lang="nl-BE" dirty="0"/>
              <a:t>La </a:t>
            </a:r>
            <a:r>
              <a:rPr lang="nl-BE" dirty="0" err="1"/>
              <a:t>grammaticalisation</a:t>
            </a:r>
            <a:r>
              <a:rPr lang="nl-BE" dirty="0"/>
              <a:t> vers </a:t>
            </a:r>
            <a:r>
              <a:rPr lang="nl-BE" dirty="0" smtClean="0"/>
              <a:t>[V</a:t>
            </a:r>
            <a:r>
              <a:rPr lang="nl-BE" baseline="-25000" dirty="0" smtClean="0"/>
              <a:t>1</a:t>
            </a:r>
            <a:r>
              <a:rPr lang="nl-BE" dirty="0" smtClean="0"/>
              <a:t> </a:t>
            </a:r>
            <a:r>
              <a:rPr lang="nl-BE" dirty="0" err="1"/>
              <a:t>auxiliaire</a:t>
            </a:r>
            <a:r>
              <a:rPr lang="nl-BE" dirty="0"/>
              <a:t> + V</a:t>
            </a:r>
            <a:r>
              <a:rPr lang="nl-BE" baseline="-25000" dirty="0"/>
              <a:t>2</a:t>
            </a:r>
            <a:r>
              <a:rPr lang="nl-BE" dirty="0"/>
              <a:t>]</a:t>
            </a:r>
            <a:endParaRPr lang="nl-BE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4303" y="2496458"/>
            <a:ext cx="10285868" cy="4069234"/>
          </a:xfrm>
        </p:spPr>
        <p:txBody>
          <a:bodyPr>
            <a:normAutofit/>
          </a:bodyPr>
          <a:lstStyle/>
          <a:p>
            <a:r>
              <a:rPr lang="nl-BE" sz="2200" dirty="0" smtClean="0"/>
              <a:t>Réanalyse et </a:t>
            </a:r>
            <a:r>
              <a:rPr lang="nl-BE" sz="2200" dirty="0" err="1" smtClean="0"/>
              <a:t>inversion</a:t>
            </a:r>
            <a:r>
              <a:rPr lang="nl-BE" sz="2200" dirty="0" smtClean="0"/>
              <a:t> de </a:t>
            </a:r>
            <a:r>
              <a:rPr lang="nl-BE" sz="2200" dirty="0" err="1" smtClean="0"/>
              <a:t>l'hiérarchie</a:t>
            </a:r>
            <a:r>
              <a:rPr lang="nl-BE" sz="2200" dirty="0" smtClean="0"/>
              <a:t> </a:t>
            </a:r>
            <a:r>
              <a:rPr lang="nl-BE" sz="2200" dirty="0" err="1" smtClean="0"/>
              <a:t>syntaxique</a:t>
            </a:r>
            <a:r>
              <a:rPr lang="nl-BE" sz="2200" dirty="0" smtClean="0"/>
              <a:t> V</a:t>
            </a:r>
            <a:r>
              <a:rPr lang="nl-BE" sz="2200" baseline="-25000" dirty="0" smtClean="0"/>
              <a:t>1</a:t>
            </a:r>
            <a:r>
              <a:rPr lang="nl-BE" sz="2200" dirty="0" smtClean="0"/>
              <a:t>-V</a:t>
            </a:r>
            <a:r>
              <a:rPr lang="nl-BE" sz="2200" baseline="-25000" dirty="0" smtClean="0"/>
              <a:t>2</a:t>
            </a:r>
          </a:p>
          <a:p>
            <a:pPr>
              <a:lnSpc>
                <a:spcPts val="300"/>
              </a:lnSpc>
            </a:pPr>
            <a:endParaRPr lang="nl-BE" dirty="0" smtClean="0"/>
          </a:p>
          <a:p>
            <a:pPr marL="0" indent="0">
              <a:lnSpc>
                <a:spcPts val="300"/>
              </a:lnSpc>
              <a:buNone/>
            </a:pPr>
            <a:r>
              <a:rPr lang="nl-BE" dirty="0" smtClean="0"/>
              <a:t> </a:t>
            </a:r>
            <a:endParaRPr lang="nl-BE" dirty="0"/>
          </a:p>
          <a:p>
            <a:pPr marL="0" indent="0">
              <a:lnSpc>
                <a:spcPts val="300"/>
              </a:lnSpc>
              <a:buNone/>
            </a:pPr>
            <a:r>
              <a:rPr lang="nl-BE" dirty="0" smtClean="0"/>
              <a:t>													</a:t>
            </a:r>
            <a:r>
              <a:rPr lang="nl-BE" sz="2200" dirty="0" smtClean="0"/>
              <a:t>      </a:t>
            </a:r>
            <a:r>
              <a:rPr lang="nl-BE" sz="2200" b="1" dirty="0" smtClean="0"/>
              <a:t>V</a:t>
            </a:r>
            <a:r>
              <a:rPr lang="nl-BE" sz="2200" b="1" baseline="-25000" dirty="0" smtClean="0"/>
              <a:t>1</a:t>
            </a:r>
            <a:r>
              <a:rPr lang="nl-BE" sz="2200" b="1" dirty="0" smtClean="0"/>
              <a:t>				       V</a:t>
            </a:r>
            <a:r>
              <a:rPr lang="nl-BE" sz="2200" b="1" baseline="-25000" dirty="0" smtClean="0"/>
              <a:t>2</a:t>
            </a:r>
          </a:p>
          <a:p>
            <a:pPr marL="0" indent="0">
              <a:lnSpc>
                <a:spcPts val="300"/>
              </a:lnSpc>
              <a:buNone/>
            </a:pPr>
            <a:endParaRPr lang="nl-BE" sz="2200" dirty="0" smtClean="0"/>
          </a:p>
          <a:p>
            <a:pPr marL="0" indent="0">
              <a:lnSpc>
                <a:spcPts val="300"/>
              </a:lnSpc>
              <a:buNone/>
            </a:pPr>
            <a:endParaRPr lang="nl-BE" sz="2200" b="1" dirty="0" smtClean="0"/>
          </a:p>
          <a:p>
            <a:pPr marL="0" indent="0">
              <a:lnSpc>
                <a:spcPts val="300"/>
              </a:lnSpc>
              <a:buNone/>
            </a:pPr>
            <a:r>
              <a:rPr lang="nl-BE" sz="2200" b="1" dirty="0" smtClean="0"/>
              <a:t>Construction [SV</a:t>
            </a:r>
            <a:r>
              <a:rPr lang="nl-BE" sz="2200" b="1" baseline="-25000" dirty="0" smtClean="0"/>
              <a:t>1</a:t>
            </a:r>
            <a:r>
              <a:rPr lang="nl-BE" sz="2200" b="1" dirty="0" smtClean="0"/>
              <a:t> </a:t>
            </a:r>
            <a:r>
              <a:rPr lang="nl-BE" sz="2200" b="1" dirty="0" err="1" smtClean="0"/>
              <a:t>matrice</a:t>
            </a:r>
            <a:r>
              <a:rPr lang="nl-BE" sz="2200" b="1" dirty="0" smtClean="0"/>
              <a:t> + SV</a:t>
            </a:r>
            <a:r>
              <a:rPr lang="nl-BE" sz="2200" b="1" baseline="-25000" dirty="0" smtClean="0"/>
              <a:t>2</a:t>
            </a:r>
            <a:r>
              <a:rPr lang="nl-BE" sz="2200" b="1" dirty="0" smtClean="0"/>
              <a:t> converbal]       </a:t>
            </a:r>
            <a:r>
              <a:rPr lang="nl-BE" sz="2200" dirty="0" err="1" smtClean="0"/>
              <a:t>Verbe</a:t>
            </a:r>
            <a:r>
              <a:rPr lang="nl-BE" sz="2200" dirty="0" smtClean="0"/>
              <a:t> </a:t>
            </a:r>
            <a:r>
              <a:rPr lang="nl-BE" sz="2200" dirty="0" err="1" smtClean="0"/>
              <a:t>principal</a:t>
            </a:r>
            <a:r>
              <a:rPr lang="nl-BE" sz="2200" dirty="0" smtClean="0"/>
              <a:t>               Converbe</a:t>
            </a:r>
          </a:p>
          <a:p>
            <a:pPr marL="0" indent="0">
              <a:lnSpc>
                <a:spcPts val="300"/>
              </a:lnSpc>
              <a:buNone/>
            </a:pPr>
            <a:endParaRPr lang="nl-BE" sz="2000" b="1" dirty="0"/>
          </a:p>
          <a:p>
            <a:pPr marL="0" indent="0">
              <a:lnSpc>
                <a:spcPts val="300"/>
              </a:lnSpc>
              <a:buNone/>
            </a:pPr>
            <a:endParaRPr lang="nl-BE" sz="2000" b="1" dirty="0" smtClean="0"/>
          </a:p>
          <a:p>
            <a:pPr marL="0" indent="0">
              <a:lnSpc>
                <a:spcPts val="300"/>
              </a:lnSpc>
              <a:buNone/>
            </a:pPr>
            <a:endParaRPr lang="nl-BE" sz="2000" b="1" dirty="0"/>
          </a:p>
          <a:p>
            <a:pPr marL="0" indent="0">
              <a:lnSpc>
                <a:spcPts val="300"/>
              </a:lnSpc>
              <a:buNone/>
            </a:pPr>
            <a:r>
              <a:rPr lang="nl-BE" sz="1800" dirty="0" smtClean="0"/>
              <a:t> </a:t>
            </a:r>
          </a:p>
          <a:p>
            <a:pPr marL="0" indent="0">
              <a:lnSpc>
                <a:spcPts val="300"/>
              </a:lnSpc>
              <a:buNone/>
            </a:pPr>
            <a:r>
              <a:rPr lang="nl-BE" sz="1800" dirty="0"/>
              <a:t>	</a:t>
            </a:r>
            <a:r>
              <a:rPr lang="nl-BE" sz="1800" dirty="0" smtClean="0"/>
              <a:t>     Réanalyse					                       </a:t>
            </a:r>
            <a:r>
              <a:rPr lang="nl-BE" sz="1800" dirty="0" err="1" smtClean="0"/>
              <a:t>Dégradation</a:t>
            </a:r>
            <a:r>
              <a:rPr lang="nl-BE" sz="1800" dirty="0" smtClean="0"/>
              <a:t>			    Promotion</a:t>
            </a:r>
          </a:p>
          <a:p>
            <a:pPr marL="0" indent="0">
              <a:lnSpc>
                <a:spcPts val="300"/>
              </a:lnSpc>
              <a:buNone/>
            </a:pPr>
            <a:endParaRPr lang="nl-BE" sz="2000" b="1" dirty="0"/>
          </a:p>
          <a:p>
            <a:pPr marL="0" indent="0">
              <a:lnSpc>
                <a:spcPts val="300"/>
              </a:lnSpc>
              <a:buNone/>
            </a:pPr>
            <a:endParaRPr lang="nl-BE" sz="2000" b="1" dirty="0" smtClean="0"/>
          </a:p>
          <a:p>
            <a:pPr marL="0" indent="0">
              <a:lnSpc>
                <a:spcPts val="300"/>
              </a:lnSpc>
              <a:buNone/>
            </a:pPr>
            <a:r>
              <a:rPr lang="nl-BE" sz="2000" b="1" dirty="0" smtClean="0"/>
              <a:t>       </a:t>
            </a:r>
            <a:endParaRPr lang="nl-BE" sz="2200" b="1" dirty="0"/>
          </a:p>
          <a:p>
            <a:pPr marL="0" indent="0">
              <a:lnSpc>
                <a:spcPts val="300"/>
              </a:lnSpc>
              <a:buNone/>
            </a:pPr>
            <a:r>
              <a:rPr lang="nl-BE" sz="2200" b="1" dirty="0" smtClean="0"/>
              <a:t>Construction [V</a:t>
            </a:r>
            <a:r>
              <a:rPr lang="nl-BE" sz="2200" b="1" baseline="-25000" dirty="0" smtClean="0"/>
              <a:t>1</a:t>
            </a:r>
            <a:r>
              <a:rPr lang="nl-BE" sz="2200" b="1" dirty="0" smtClean="0"/>
              <a:t> </a:t>
            </a:r>
            <a:r>
              <a:rPr lang="nl-BE" sz="2200" b="1" dirty="0" err="1" smtClean="0"/>
              <a:t>auxiliaire</a:t>
            </a:r>
            <a:r>
              <a:rPr lang="nl-BE" sz="2200" b="1" dirty="0" smtClean="0"/>
              <a:t> + V</a:t>
            </a:r>
            <a:r>
              <a:rPr lang="nl-BE" sz="2200" b="1" baseline="-25000" dirty="0" smtClean="0"/>
              <a:t>2</a:t>
            </a:r>
            <a:r>
              <a:rPr lang="nl-BE" sz="2200" b="1" dirty="0" smtClean="0"/>
              <a:t>]                    </a:t>
            </a:r>
            <a:r>
              <a:rPr lang="nl-BE" sz="2200" dirty="0" err="1" smtClean="0"/>
              <a:t>Marqueur</a:t>
            </a:r>
            <a:r>
              <a:rPr lang="nl-BE" sz="2200" dirty="0" smtClean="0"/>
              <a:t> </a:t>
            </a:r>
            <a:r>
              <a:rPr lang="nl-BE" sz="2200" dirty="0" err="1" smtClean="0"/>
              <a:t>grammatical</a:t>
            </a:r>
            <a:r>
              <a:rPr lang="nl-BE" sz="2200" dirty="0" smtClean="0"/>
              <a:t>     </a:t>
            </a:r>
            <a:r>
              <a:rPr lang="nl-BE" sz="2200" dirty="0" err="1" smtClean="0"/>
              <a:t>Verbe</a:t>
            </a:r>
            <a:r>
              <a:rPr lang="nl-BE" sz="2200" dirty="0" smtClean="0"/>
              <a:t> </a:t>
            </a:r>
            <a:r>
              <a:rPr lang="nl-BE" sz="2200" dirty="0" err="1" smtClean="0"/>
              <a:t>principal</a:t>
            </a:r>
            <a:endParaRPr lang="fr-FR" sz="2400" dirty="0"/>
          </a:p>
          <a:p>
            <a:pPr marL="457200" lvl="1" indent="0">
              <a:buNone/>
            </a:pPr>
            <a:r>
              <a:rPr lang="fr-FR" sz="2400" dirty="0" smtClean="0"/>
              <a:t>	</a:t>
            </a:r>
            <a:endParaRPr lang="en-US" sz="2400" dirty="0" smtClean="0"/>
          </a:p>
          <a:p>
            <a:endParaRPr lang="en-US" dirty="0" smtClean="0"/>
          </a:p>
          <a:p>
            <a:pPr>
              <a:lnSpc>
                <a:spcPts val="1200"/>
              </a:lnSpc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PIJL-OMLAAG 4"/>
          <p:cNvSpPr/>
          <p:nvPr/>
        </p:nvSpPr>
        <p:spPr>
          <a:xfrm>
            <a:off x="2828926" y="4271963"/>
            <a:ext cx="642937" cy="814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OMLAAG 6"/>
          <p:cNvSpPr/>
          <p:nvPr/>
        </p:nvSpPr>
        <p:spPr>
          <a:xfrm>
            <a:off x="9713236" y="4271963"/>
            <a:ext cx="642937" cy="814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OMLAAG 7"/>
          <p:cNvSpPr/>
          <p:nvPr/>
        </p:nvSpPr>
        <p:spPr>
          <a:xfrm>
            <a:off x="7305676" y="4271963"/>
            <a:ext cx="642937" cy="814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36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45142"/>
          </a:xfrm>
        </p:spPr>
        <p:txBody>
          <a:bodyPr/>
          <a:lstStyle/>
          <a:p>
            <a:r>
              <a:rPr lang="nl-BE" b="0" dirty="0" err="1" smtClean="0"/>
              <a:t>Introduction</a:t>
            </a:r>
            <a:endParaRPr lang="nl-BE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72431"/>
          </a:xfrm>
        </p:spPr>
        <p:txBody>
          <a:bodyPr>
            <a:normAutofit/>
          </a:bodyPr>
          <a:lstStyle/>
          <a:p>
            <a:r>
              <a:rPr lang="fr-FR" dirty="0" smtClean="0"/>
              <a:t>En ancien français : les formes verbales en –</a:t>
            </a:r>
            <a:r>
              <a:rPr lang="fr-FR" i="1" dirty="0" err="1" smtClean="0"/>
              <a:t>ant</a:t>
            </a:r>
            <a:r>
              <a:rPr lang="fr-FR" i="1" dirty="0" smtClean="0"/>
              <a:t> </a:t>
            </a:r>
            <a:r>
              <a:rPr lang="fr-FR" dirty="0" smtClean="0"/>
              <a:t>peuvent remplir la fonction d’adjoint adverbial</a:t>
            </a:r>
          </a:p>
          <a:p>
            <a:pPr>
              <a:lnSpc>
                <a:spcPts val="1500"/>
              </a:lnSpc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	(</a:t>
            </a:r>
            <a:r>
              <a:rPr lang="fr-FR" dirty="0"/>
              <a:t>1)	</a:t>
            </a:r>
            <a:r>
              <a:rPr lang="fr-FR" i="1" dirty="0" err="1"/>
              <a:t>Cler</a:t>
            </a:r>
            <a:r>
              <a:rPr lang="fr-FR" i="1" dirty="0"/>
              <a:t> </a:t>
            </a:r>
            <a:r>
              <a:rPr lang="fr-FR" b="1" i="1" dirty="0"/>
              <a:t>en</a:t>
            </a:r>
            <a:r>
              <a:rPr lang="fr-FR" i="1" dirty="0"/>
              <a:t> </a:t>
            </a:r>
            <a:r>
              <a:rPr lang="fr-FR" b="1" i="1" dirty="0"/>
              <a:t>riant</a:t>
            </a:r>
            <a:r>
              <a:rPr lang="fr-FR" i="1" dirty="0"/>
              <a:t> l'ad dit a </a:t>
            </a:r>
            <a:r>
              <a:rPr lang="fr-FR" i="1" dirty="0" err="1"/>
              <a:t>Guenelun</a:t>
            </a:r>
            <a:r>
              <a:rPr lang="fr-FR" i="1" dirty="0"/>
              <a:t> </a:t>
            </a:r>
            <a:r>
              <a:rPr lang="fr-FR" dirty="0"/>
              <a:t>(...). (</a:t>
            </a:r>
            <a:r>
              <a:rPr lang="fr-FR" i="1" dirty="0"/>
              <a:t>Chanson de Roland</a:t>
            </a:r>
            <a:r>
              <a:rPr lang="fr-FR" dirty="0"/>
              <a:t>, 619</a:t>
            </a:r>
            <a:r>
              <a:rPr lang="fr-FR" dirty="0" smtClean="0"/>
              <a:t>)                			‘</a:t>
            </a:r>
            <a:r>
              <a:rPr lang="fr-FR" sz="2000" dirty="0" smtClean="0"/>
              <a:t>Avec un rire sonore il dit à Ganelon’</a:t>
            </a:r>
            <a:endParaRPr lang="fr-FR" sz="2000" dirty="0"/>
          </a:p>
          <a:p>
            <a:pPr marL="0" indent="0">
              <a:buNone/>
            </a:pPr>
            <a:r>
              <a:rPr lang="fr-FR" dirty="0" smtClean="0"/>
              <a:t>	(</a:t>
            </a:r>
            <a:r>
              <a:rPr lang="fr-FR" dirty="0"/>
              <a:t>2)	</a:t>
            </a:r>
            <a:r>
              <a:rPr lang="fr-FR" i="1" dirty="0"/>
              <a:t>Al </a:t>
            </a:r>
            <a:r>
              <a:rPr lang="fr-FR" i="1" dirty="0" err="1"/>
              <a:t>doel</a:t>
            </a:r>
            <a:r>
              <a:rPr lang="fr-FR" i="1" dirty="0"/>
              <a:t> qu'il ad s'en est </a:t>
            </a:r>
            <a:r>
              <a:rPr lang="fr-FR" i="1" dirty="0" err="1"/>
              <a:t>turnet</a:t>
            </a:r>
            <a:r>
              <a:rPr lang="fr-FR" i="1" dirty="0"/>
              <a:t> </a:t>
            </a:r>
            <a:r>
              <a:rPr lang="fr-FR" b="1" i="1" dirty="0" err="1"/>
              <a:t>plurant</a:t>
            </a:r>
            <a:r>
              <a:rPr lang="fr-FR" dirty="0"/>
              <a:t>. (</a:t>
            </a:r>
            <a:r>
              <a:rPr lang="fr-FR" i="1" dirty="0"/>
              <a:t>Chanson de Roland</a:t>
            </a:r>
            <a:r>
              <a:rPr lang="fr-FR" dirty="0"/>
              <a:t>, 2839</a:t>
            </a:r>
            <a:r>
              <a:rPr lang="fr-FR" dirty="0" smtClean="0"/>
              <a:t>)                   		</a:t>
            </a:r>
            <a:r>
              <a:rPr lang="fr-FR" sz="2000" dirty="0" smtClean="0"/>
              <a:t>‘Tout affligé, il est reparti en larmes’</a:t>
            </a:r>
            <a:endParaRPr lang="fr-FR" sz="20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277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1126573"/>
            <a:ext cx="9601196" cy="945142"/>
          </a:xfrm>
        </p:spPr>
        <p:txBody>
          <a:bodyPr>
            <a:normAutofit/>
          </a:bodyPr>
          <a:lstStyle/>
          <a:p>
            <a:r>
              <a:rPr lang="nl-BE" b="0" dirty="0" smtClean="0"/>
              <a:t>Conclusions</a:t>
            </a:r>
            <a:endParaRPr lang="nl-BE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0" y="2583544"/>
            <a:ext cx="10054771" cy="3861480"/>
          </a:xfrm>
        </p:spPr>
        <p:txBody>
          <a:bodyPr>
            <a:normAutofit/>
          </a:bodyPr>
          <a:lstStyle/>
          <a:p>
            <a:r>
              <a:rPr lang="nl-BE" dirty="0" smtClean="0"/>
              <a:t>La </a:t>
            </a:r>
            <a:r>
              <a:rPr lang="nl-BE" dirty="0" err="1" smtClean="0"/>
              <a:t>construction</a:t>
            </a:r>
            <a:r>
              <a:rPr lang="nl-BE" dirty="0" smtClean="0"/>
              <a:t> [V</a:t>
            </a:r>
            <a:r>
              <a:rPr lang="nl-BE" baseline="-25000" dirty="0" smtClean="0"/>
              <a:t>1</a:t>
            </a:r>
            <a:r>
              <a:rPr lang="nl-BE" dirty="0" smtClean="0"/>
              <a:t> </a:t>
            </a:r>
            <a:r>
              <a:rPr lang="nl-BE" dirty="0" err="1" smtClean="0"/>
              <a:t>auxiliaire</a:t>
            </a:r>
            <a:r>
              <a:rPr lang="nl-BE" dirty="0" smtClean="0"/>
              <a:t> + V</a:t>
            </a:r>
            <a:r>
              <a:rPr lang="nl-BE" baseline="-25000" dirty="0" smtClean="0"/>
              <a:t>2</a:t>
            </a:r>
            <a:r>
              <a:rPr lang="nl-BE" dirty="0" smtClean="0"/>
              <a:t> </a:t>
            </a:r>
            <a:r>
              <a:rPr lang="nl-BE" dirty="0" err="1" smtClean="0"/>
              <a:t>forme</a:t>
            </a:r>
            <a:r>
              <a:rPr lang="nl-BE" dirty="0" smtClean="0"/>
              <a:t> en -</a:t>
            </a:r>
            <a:r>
              <a:rPr lang="nl-BE" i="1" dirty="0" smtClean="0"/>
              <a:t>ant</a:t>
            </a:r>
            <a:r>
              <a:rPr lang="nl-BE" dirty="0" smtClean="0"/>
              <a:t>] :</a:t>
            </a:r>
          </a:p>
          <a:p>
            <a:pPr>
              <a:lnSpc>
                <a:spcPts val="400"/>
              </a:lnSpc>
            </a:pPr>
            <a:endParaRPr lang="nl-BE" dirty="0"/>
          </a:p>
          <a:p>
            <a:pPr lvl="1"/>
            <a:r>
              <a:rPr lang="nl-BE" sz="2400" dirty="0" smtClean="0"/>
              <a:t>&gt; Construction bipropositionnelle [SV</a:t>
            </a:r>
            <a:r>
              <a:rPr lang="nl-BE" sz="2400" baseline="-25000" dirty="0" smtClean="0"/>
              <a:t>1</a:t>
            </a:r>
            <a:r>
              <a:rPr lang="nl-BE" sz="2400" dirty="0" smtClean="0"/>
              <a:t> </a:t>
            </a:r>
            <a:r>
              <a:rPr lang="nl-BE" sz="2400" dirty="0" err="1" smtClean="0"/>
              <a:t>matrice</a:t>
            </a:r>
            <a:r>
              <a:rPr lang="nl-BE" sz="2400" dirty="0" smtClean="0"/>
              <a:t> + SV</a:t>
            </a:r>
            <a:r>
              <a:rPr lang="nl-BE" sz="2400" baseline="-25000" dirty="0" smtClean="0"/>
              <a:t>2</a:t>
            </a:r>
            <a:r>
              <a:rPr lang="nl-BE" sz="2400" dirty="0" smtClean="0"/>
              <a:t> converbal]</a:t>
            </a:r>
          </a:p>
          <a:p>
            <a:pPr lvl="1">
              <a:lnSpc>
                <a:spcPts val="400"/>
              </a:lnSpc>
            </a:pPr>
            <a:endParaRPr lang="nl-BE" sz="2400" dirty="0"/>
          </a:p>
          <a:p>
            <a:pPr lvl="1"/>
            <a:r>
              <a:rPr lang="nl-BE" sz="2400" dirty="0" smtClean="0"/>
              <a:t>&gt; </a:t>
            </a:r>
            <a:r>
              <a:rPr lang="nl-BE" sz="2400" dirty="0" err="1" smtClean="0"/>
              <a:t>Contexte</a:t>
            </a:r>
            <a:r>
              <a:rPr lang="nl-BE" sz="2400" dirty="0" smtClean="0"/>
              <a:t> </a:t>
            </a:r>
            <a:r>
              <a:rPr lang="nl-BE" sz="2400" dirty="0" err="1" smtClean="0"/>
              <a:t>sémantico-pragmatique</a:t>
            </a:r>
            <a:r>
              <a:rPr lang="nl-BE" sz="2400" dirty="0" smtClean="0"/>
              <a:t> particulier</a:t>
            </a:r>
          </a:p>
          <a:p>
            <a:pPr lvl="1">
              <a:lnSpc>
                <a:spcPts val="400"/>
              </a:lnSpc>
            </a:pPr>
            <a:endParaRPr lang="nl-BE" sz="2400" dirty="0"/>
          </a:p>
          <a:p>
            <a:pPr lvl="1"/>
            <a:r>
              <a:rPr lang="nl-BE" sz="2400" dirty="0" smtClean="0"/>
              <a:t>Est </a:t>
            </a:r>
            <a:r>
              <a:rPr lang="nl-BE" sz="2400" dirty="0"/>
              <a:t>réanalysée comme </a:t>
            </a:r>
            <a:r>
              <a:rPr lang="nl-BE" sz="2400" dirty="0" err="1"/>
              <a:t>une</a:t>
            </a:r>
            <a:r>
              <a:rPr lang="nl-BE" sz="2400" dirty="0"/>
              <a:t> </a:t>
            </a:r>
            <a:r>
              <a:rPr lang="nl-BE" sz="2400" dirty="0" err="1"/>
              <a:t>périphrase</a:t>
            </a:r>
            <a:r>
              <a:rPr lang="nl-BE" sz="2400" dirty="0"/>
              <a:t> verbale à </a:t>
            </a:r>
            <a:r>
              <a:rPr lang="nl-BE" sz="2400" dirty="0" err="1"/>
              <a:t>valeur</a:t>
            </a:r>
            <a:r>
              <a:rPr lang="nl-BE" sz="2400" dirty="0"/>
              <a:t> </a:t>
            </a:r>
            <a:r>
              <a:rPr lang="nl-BE" sz="2400" dirty="0" err="1" smtClean="0"/>
              <a:t>aspectuelle</a:t>
            </a:r>
            <a:r>
              <a:rPr lang="nl-BE" sz="2400" dirty="0" smtClean="0"/>
              <a:t> 	 		      </a:t>
            </a:r>
            <a:r>
              <a:rPr lang="nl-BE" sz="2400" dirty="0" err="1" smtClean="0"/>
              <a:t>progressive</a:t>
            </a:r>
            <a:r>
              <a:rPr lang="nl-BE" sz="2400" dirty="0" smtClean="0"/>
              <a:t> ou non </a:t>
            </a:r>
            <a:r>
              <a:rPr lang="nl-BE" sz="2400" dirty="0" err="1" smtClean="0"/>
              <a:t>progressive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14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1126573"/>
            <a:ext cx="9601196" cy="945142"/>
          </a:xfrm>
        </p:spPr>
        <p:txBody>
          <a:bodyPr>
            <a:normAutofit/>
          </a:bodyPr>
          <a:lstStyle/>
          <a:p>
            <a:r>
              <a:rPr lang="nl-BE" b="0" dirty="0" smtClean="0"/>
              <a:t>Conclusions</a:t>
            </a:r>
            <a:endParaRPr lang="nl-BE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0" y="2583544"/>
            <a:ext cx="10054771" cy="3861480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Ce processus de </a:t>
            </a:r>
            <a:r>
              <a:rPr lang="nl-BE" dirty="0" err="1" smtClean="0"/>
              <a:t>grammaticalisation</a:t>
            </a:r>
            <a:r>
              <a:rPr lang="nl-BE" dirty="0" smtClean="0"/>
              <a:t> :</a:t>
            </a:r>
          </a:p>
          <a:p>
            <a:pPr>
              <a:lnSpc>
                <a:spcPts val="400"/>
              </a:lnSpc>
            </a:pPr>
            <a:endParaRPr lang="nl-BE" dirty="0"/>
          </a:p>
          <a:p>
            <a:pPr lvl="1"/>
            <a:r>
              <a:rPr lang="nl-BE" sz="2400" dirty="0" err="1" smtClean="0"/>
              <a:t>Débute</a:t>
            </a:r>
            <a:r>
              <a:rPr lang="nl-BE" sz="2400" dirty="0" smtClean="0"/>
              <a:t> en latin </a:t>
            </a:r>
            <a:r>
              <a:rPr lang="nl-BE" sz="2400" dirty="0" err="1" smtClean="0"/>
              <a:t>tardif</a:t>
            </a:r>
            <a:r>
              <a:rPr lang="nl-BE" sz="2400" dirty="0" smtClean="0"/>
              <a:t>, mais se </a:t>
            </a:r>
            <a:r>
              <a:rPr lang="nl-BE" sz="2400" dirty="0" err="1" smtClean="0"/>
              <a:t>développe</a:t>
            </a:r>
            <a:r>
              <a:rPr lang="nl-BE" sz="2400" dirty="0" smtClean="0"/>
              <a:t> </a:t>
            </a:r>
            <a:r>
              <a:rPr lang="nl-BE" sz="2400" dirty="0" err="1" smtClean="0"/>
              <a:t>surtout</a:t>
            </a:r>
            <a:r>
              <a:rPr lang="nl-BE" sz="2400" dirty="0" smtClean="0"/>
              <a:t> en ancien français (et dans d'autres </a:t>
            </a:r>
            <a:r>
              <a:rPr lang="nl-BE" sz="2400" dirty="0" err="1" smtClean="0"/>
              <a:t>langues</a:t>
            </a:r>
            <a:r>
              <a:rPr lang="nl-BE" sz="2400" dirty="0" smtClean="0"/>
              <a:t> </a:t>
            </a:r>
            <a:r>
              <a:rPr lang="nl-BE" sz="2400" dirty="0" err="1" smtClean="0"/>
              <a:t>romanes</a:t>
            </a:r>
            <a:r>
              <a:rPr lang="nl-BE" sz="2400" dirty="0" smtClean="0"/>
              <a:t>), </a:t>
            </a:r>
            <a:r>
              <a:rPr lang="nl-BE" sz="2400" dirty="0" err="1" smtClean="0"/>
              <a:t>notamment</a:t>
            </a:r>
            <a:r>
              <a:rPr lang="nl-BE" sz="2400" dirty="0" smtClean="0"/>
              <a:t> dans la </a:t>
            </a:r>
            <a:r>
              <a:rPr lang="nl-BE" sz="2400" dirty="0" err="1" smtClean="0"/>
              <a:t>poésie</a:t>
            </a:r>
            <a:endParaRPr lang="nl-BE" sz="2000" dirty="0" smtClean="0"/>
          </a:p>
          <a:p>
            <a:pPr marL="457200" lvl="1" indent="0">
              <a:lnSpc>
                <a:spcPts val="1000"/>
              </a:lnSpc>
              <a:buNone/>
            </a:pPr>
            <a:endParaRPr lang="nl-BE" sz="2400" dirty="0"/>
          </a:p>
          <a:p>
            <a:endParaRPr lang="nl-BE" dirty="0"/>
          </a:p>
          <a:p>
            <a:pPr marL="0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sz="2400" dirty="0"/>
          </a:p>
          <a:p>
            <a:pPr marL="457200" lvl="1" indent="0">
              <a:buNone/>
            </a:pPr>
            <a:r>
              <a:rPr lang="fr-FR" sz="2400" dirty="0" smtClean="0"/>
              <a:t>	</a:t>
            </a:r>
            <a:endParaRPr lang="en-US" sz="2400" dirty="0" smtClean="0"/>
          </a:p>
          <a:p>
            <a:endParaRPr lang="en-US" dirty="0" smtClean="0"/>
          </a:p>
          <a:p>
            <a:pPr>
              <a:lnSpc>
                <a:spcPts val="1200"/>
              </a:lnSpc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533324"/>
              </p:ext>
            </p:extLst>
          </p:nvPr>
        </p:nvGraphicFramePr>
        <p:xfrm>
          <a:off x="4131467" y="4514284"/>
          <a:ext cx="3929062" cy="1023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804"/>
                <a:gridCol w="1955258"/>
              </a:tblGrid>
              <a:tr h="511706">
                <a:tc>
                  <a:txBody>
                    <a:bodyPr/>
                    <a:lstStyle/>
                    <a:p>
                      <a:pPr algn="ctr"/>
                      <a:r>
                        <a:rPr lang="nl-BE" sz="2200" dirty="0" err="1" smtClean="0"/>
                        <a:t>Poésie</a:t>
                      </a:r>
                      <a:endParaRPr lang="nl-B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200" dirty="0" err="1" smtClean="0"/>
                        <a:t>Prose</a:t>
                      </a:r>
                      <a:endParaRPr lang="nl-BE" sz="2200" dirty="0"/>
                    </a:p>
                  </a:txBody>
                  <a:tcPr/>
                </a:tc>
              </a:tr>
              <a:tr h="511706">
                <a:tc>
                  <a:txBody>
                    <a:bodyPr/>
                    <a:lstStyle/>
                    <a:p>
                      <a:pPr algn="ctr"/>
                      <a:r>
                        <a:rPr lang="nl-BE" sz="2200" dirty="0" smtClean="0"/>
                        <a:t>77 (98,72%)</a:t>
                      </a:r>
                      <a:endParaRPr lang="nl-B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200" dirty="0" smtClean="0"/>
                        <a:t>1 (1,28%)</a:t>
                      </a:r>
                      <a:endParaRPr lang="nl-BE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72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1126573"/>
            <a:ext cx="9601196" cy="945142"/>
          </a:xfrm>
        </p:spPr>
        <p:txBody>
          <a:bodyPr>
            <a:normAutofit/>
          </a:bodyPr>
          <a:lstStyle/>
          <a:p>
            <a:r>
              <a:rPr lang="nl-BE" b="0" dirty="0" smtClean="0"/>
              <a:t>Conclusions</a:t>
            </a:r>
            <a:endParaRPr lang="nl-BE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0" y="2583544"/>
            <a:ext cx="10054771" cy="3861480"/>
          </a:xfrm>
        </p:spPr>
        <p:txBody>
          <a:bodyPr>
            <a:normAutofit/>
          </a:bodyPr>
          <a:lstStyle/>
          <a:p>
            <a:r>
              <a:rPr lang="nl-BE" dirty="0" err="1" smtClean="0"/>
              <a:t>Pourquoi</a:t>
            </a:r>
            <a:r>
              <a:rPr lang="nl-BE" dirty="0" smtClean="0"/>
              <a:t> dans la </a:t>
            </a:r>
            <a:r>
              <a:rPr lang="nl-BE" dirty="0" err="1" smtClean="0"/>
              <a:t>poésie</a:t>
            </a:r>
            <a:r>
              <a:rPr lang="nl-BE" dirty="0" smtClean="0"/>
              <a:t> ? </a:t>
            </a:r>
          </a:p>
          <a:p>
            <a:pPr>
              <a:lnSpc>
                <a:spcPts val="1000"/>
              </a:lnSpc>
            </a:pPr>
            <a:endParaRPr lang="nl-BE" dirty="0"/>
          </a:p>
          <a:p>
            <a:pPr marL="457200" lvl="1" indent="0">
              <a:buNone/>
            </a:pPr>
            <a:r>
              <a:rPr lang="nl-BE" sz="2400" dirty="0"/>
              <a:t>=</a:t>
            </a:r>
            <a:r>
              <a:rPr lang="nl-BE" sz="2400" dirty="0" smtClean="0"/>
              <a:t>&gt; E.a. : les </a:t>
            </a:r>
            <a:r>
              <a:rPr lang="nl-BE" sz="2400" dirty="0" err="1" smtClean="0"/>
              <a:t>formes</a:t>
            </a:r>
            <a:r>
              <a:rPr lang="nl-BE" sz="2400" dirty="0" smtClean="0"/>
              <a:t> </a:t>
            </a:r>
            <a:r>
              <a:rPr lang="nl-BE" sz="2400" dirty="0" err="1" smtClean="0"/>
              <a:t>verbales</a:t>
            </a:r>
            <a:r>
              <a:rPr lang="nl-BE" sz="2400" dirty="0" smtClean="0"/>
              <a:t> en -</a:t>
            </a:r>
            <a:r>
              <a:rPr lang="nl-BE" sz="2400" i="1" dirty="0" smtClean="0"/>
              <a:t>ant </a:t>
            </a:r>
            <a:r>
              <a:rPr lang="nl-BE" sz="2400" dirty="0" err="1" smtClean="0"/>
              <a:t>permettent</a:t>
            </a:r>
            <a:r>
              <a:rPr lang="nl-BE" sz="2400" dirty="0" smtClean="0"/>
              <a:t> </a:t>
            </a:r>
            <a:r>
              <a:rPr lang="nl-BE" sz="2400" dirty="0" err="1" smtClean="0"/>
              <a:t>facilement</a:t>
            </a:r>
            <a:r>
              <a:rPr lang="nl-BE" sz="2400" dirty="0" smtClean="0"/>
              <a:t> la </a:t>
            </a:r>
            <a:r>
              <a:rPr lang="nl-BE" sz="2400" dirty="0" err="1" smtClean="0"/>
              <a:t>rime</a:t>
            </a:r>
            <a:endParaRPr lang="nl-BE" sz="2400" dirty="0" smtClean="0"/>
          </a:p>
          <a:p>
            <a:pPr marL="457200" lvl="1" indent="0">
              <a:lnSpc>
                <a:spcPts val="1000"/>
              </a:lnSpc>
              <a:buNone/>
            </a:pPr>
            <a:endParaRPr lang="nl-BE" sz="2400" dirty="0" smtClean="0"/>
          </a:p>
          <a:p>
            <a:pPr marL="457200" lvl="1" indent="0">
              <a:buNone/>
            </a:pPr>
            <a:r>
              <a:rPr lang="nl-BE" sz="2400" dirty="0"/>
              <a:t>	</a:t>
            </a:r>
            <a:r>
              <a:rPr lang="nl-BE" sz="2400" dirty="0" smtClean="0"/>
              <a:t>(10) </a:t>
            </a:r>
            <a:r>
              <a:rPr lang="nl-BE" sz="2400" i="1" dirty="0" smtClean="0"/>
              <a:t>Chanson de Roland</a:t>
            </a:r>
            <a:r>
              <a:rPr lang="nl-BE" sz="2400" dirty="0" smtClean="0"/>
              <a:t>, 2461-2463</a:t>
            </a:r>
          </a:p>
          <a:p>
            <a:pPr marL="457200" lvl="1" indent="0">
              <a:buNone/>
            </a:pPr>
            <a:r>
              <a:rPr lang="nl-BE" sz="2400" i="1" dirty="0"/>
              <a:t>	</a:t>
            </a:r>
            <a:r>
              <a:rPr lang="nl-BE" sz="2400" i="1" dirty="0" smtClean="0"/>
              <a:t>	 El Val </a:t>
            </a:r>
            <a:r>
              <a:rPr lang="nl-BE" sz="2400" i="1" dirty="0" err="1" smtClean="0"/>
              <a:t>Tenebrus</a:t>
            </a:r>
            <a:r>
              <a:rPr lang="nl-BE" sz="2400" i="1" dirty="0" smtClean="0"/>
              <a:t> la les </a:t>
            </a:r>
            <a:r>
              <a:rPr lang="nl-BE" sz="2400" i="1" dirty="0" err="1" smtClean="0"/>
              <a:t>vunt</a:t>
            </a:r>
            <a:r>
              <a:rPr lang="nl-BE" sz="2400" i="1" dirty="0" smtClean="0"/>
              <a:t> </a:t>
            </a:r>
            <a:r>
              <a:rPr lang="nl-BE" sz="2400" b="1" i="1" dirty="0" err="1" smtClean="0"/>
              <a:t>ateignant</a:t>
            </a:r>
            <a:r>
              <a:rPr lang="nl-BE" sz="2400" i="1" dirty="0" smtClean="0"/>
              <a:t>.</a:t>
            </a:r>
          </a:p>
          <a:p>
            <a:pPr marL="457200" lvl="1" indent="0">
              <a:buNone/>
            </a:pPr>
            <a:r>
              <a:rPr lang="nl-BE" sz="2400" i="1" dirty="0"/>
              <a:t>	</a:t>
            </a:r>
            <a:r>
              <a:rPr lang="nl-BE" sz="2400" i="1" dirty="0" smtClean="0"/>
              <a:t>	 Vers </a:t>
            </a:r>
            <a:r>
              <a:rPr lang="nl-BE" sz="2400" i="1" dirty="0" err="1" smtClean="0"/>
              <a:t>Sarraguce</a:t>
            </a:r>
            <a:r>
              <a:rPr lang="nl-BE" sz="2400" i="1" dirty="0" smtClean="0"/>
              <a:t> les </a:t>
            </a:r>
            <a:r>
              <a:rPr lang="nl-BE" sz="2400" i="1" dirty="0" err="1" smtClean="0"/>
              <a:t>enchalcent</a:t>
            </a:r>
            <a:r>
              <a:rPr lang="nl-BE" sz="2400" i="1" dirty="0" smtClean="0"/>
              <a:t> </a:t>
            </a:r>
            <a:r>
              <a:rPr lang="nl-BE" sz="2400" b="1" i="1" dirty="0" err="1" smtClean="0"/>
              <a:t>ferant</a:t>
            </a:r>
            <a:r>
              <a:rPr lang="nl-BE" sz="2400" i="1" dirty="0" smtClean="0"/>
              <a:t>,</a:t>
            </a:r>
          </a:p>
          <a:p>
            <a:pPr marL="457200" lvl="1" indent="0">
              <a:buNone/>
            </a:pPr>
            <a:r>
              <a:rPr lang="nl-BE" sz="2400" i="1" dirty="0"/>
              <a:t>	</a:t>
            </a:r>
            <a:r>
              <a:rPr lang="nl-BE" sz="2400" i="1" dirty="0" smtClean="0"/>
              <a:t>	 A </a:t>
            </a:r>
            <a:r>
              <a:rPr lang="nl-BE" sz="2400" i="1" dirty="0" err="1" smtClean="0"/>
              <a:t>colps</a:t>
            </a:r>
            <a:r>
              <a:rPr lang="nl-BE" sz="2400" i="1" dirty="0" smtClean="0"/>
              <a:t> </a:t>
            </a:r>
            <a:r>
              <a:rPr lang="nl-BE" sz="2400" i="1" dirty="0" err="1" smtClean="0"/>
              <a:t>pleners</a:t>
            </a:r>
            <a:r>
              <a:rPr lang="nl-BE" sz="2400" i="1" dirty="0" smtClean="0"/>
              <a:t> les en </a:t>
            </a:r>
            <a:r>
              <a:rPr lang="nl-BE" sz="2400" i="1" dirty="0" err="1" smtClean="0"/>
              <a:t>vunt</a:t>
            </a:r>
            <a:r>
              <a:rPr lang="nl-BE" sz="2400" i="1" dirty="0" smtClean="0"/>
              <a:t> </a:t>
            </a:r>
            <a:r>
              <a:rPr lang="nl-BE" sz="2400" b="1" i="1" dirty="0" err="1" smtClean="0"/>
              <a:t>ocïant</a:t>
            </a:r>
            <a:r>
              <a:rPr lang="nl-BE" sz="2400" b="1" i="1" dirty="0" smtClean="0"/>
              <a:t>.</a:t>
            </a:r>
            <a:endParaRPr lang="nl-BE" sz="2400" b="1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95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1126573"/>
            <a:ext cx="9601196" cy="945142"/>
          </a:xfrm>
        </p:spPr>
        <p:txBody>
          <a:bodyPr>
            <a:normAutofit/>
          </a:bodyPr>
          <a:lstStyle/>
          <a:p>
            <a:r>
              <a:rPr lang="nl-BE" b="0" dirty="0" smtClean="0"/>
              <a:t>Références</a:t>
            </a:r>
            <a:endParaRPr lang="nl-BE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0" y="2443163"/>
            <a:ext cx="10054771" cy="4016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Aarts, Bas (2007). </a:t>
            </a:r>
            <a:r>
              <a:rPr lang="en-US" sz="1700" i="1" dirty="0"/>
              <a:t>Syntactic gradience : the nature of grammatical indeterminacy</a:t>
            </a:r>
            <a:r>
              <a:rPr lang="en-US" sz="1700" dirty="0"/>
              <a:t>, Oxford : Oxford University Press.</a:t>
            </a:r>
            <a:endParaRPr lang="nl-BE" sz="1700" dirty="0"/>
          </a:p>
          <a:p>
            <a:pPr marL="0" indent="0">
              <a:buNone/>
            </a:pPr>
            <a:r>
              <a:rPr lang="fr-FR" sz="1700" dirty="0" smtClean="0"/>
              <a:t>Becker</a:t>
            </a:r>
            <a:r>
              <a:rPr lang="fr-FR" sz="1700" dirty="0"/>
              <a:t>, Martin (2005). « </a:t>
            </a:r>
            <a:r>
              <a:rPr lang="fr-FR" sz="1700" i="1" dirty="0"/>
              <a:t>Venir</a:t>
            </a:r>
            <a:r>
              <a:rPr lang="fr-FR" sz="1700" dirty="0"/>
              <a:t>/</a:t>
            </a:r>
            <a:r>
              <a:rPr lang="fr-FR" sz="1700" i="1" dirty="0" err="1"/>
              <a:t>venire</a:t>
            </a:r>
            <a:r>
              <a:rPr lang="fr-FR" sz="1700" i="1" dirty="0"/>
              <a:t> </a:t>
            </a:r>
            <a:r>
              <a:rPr lang="fr-FR" sz="1700" dirty="0"/>
              <a:t>+ participe présent en diachronie : les leçons de deux trajectoires différentes et </a:t>
            </a:r>
            <a:r>
              <a:rPr lang="fr-FR" sz="1700" dirty="0" smtClean="0"/>
              <a:t>d’un </a:t>
            </a:r>
            <a:r>
              <a:rPr lang="fr-FR" sz="1700" dirty="0"/>
              <a:t>échec commun</a:t>
            </a:r>
            <a:r>
              <a:rPr lang="fr-FR" sz="1700" i="1" dirty="0"/>
              <a:t> </a:t>
            </a:r>
            <a:r>
              <a:rPr lang="fr-FR" sz="1700" dirty="0"/>
              <a:t>», dans Bat-</a:t>
            </a:r>
            <a:r>
              <a:rPr lang="fr-FR" sz="1700" dirty="0" err="1"/>
              <a:t>Zeev</a:t>
            </a:r>
            <a:r>
              <a:rPr lang="fr-FR" sz="1700" dirty="0"/>
              <a:t> </a:t>
            </a:r>
            <a:r>
              <a:rPr lang="fr-FR" sz="1700" dirty="0" err="1"/>
              <a:t>Shyldkrot</a:t>
            </a:r>
            <a:r>
              <a:rPr lang="fr-FR" sz="1700" dirty="0"/>
              <a:t>, Hava &amp; Le </a:t>
            </a:r>
            <a:r>
              <a:rPr lang="fr-FR" sz="1700" dirty="0" err="1"/>
              <a:t>Querler</a:t>
            </a:r>
            <a:r>
              <a:rPr lang="fr-FR" sz="1700" dirty="0"/>
              <a:t>, Nicole (2005). </a:t>
            </a:r>
            <a:r>
              <a:rPr lang="fr-FR" sz="1700" i="1" dirty="0"/>
              <a:t>Les périphrases verbales</a:t>
            </a:r>
            <a:r>
              <a:rPr lang="fr-FR" sz="1700" dirty="0"/>
              <a:t>, </a:t>
            </a:r>
            <a:r>
              <a:rPr lang="fr-FR" sz="1700" dirty="0" smtClean="0"/>
              <a:t>Amsterdam</a:t>
            </a:r>
            <a:r>
              <a:rPr lang="fr-FR" sz="1700" dirty="0"/>
              <a:t> : John Benjamins, 311-335</a:t>
            </a:r>
            <a:r>
              <a:rPr lang="fr-FR" sz="1700" dirty="0" smtClean="0"/>
              <a:t>.</a:t>
            </a:r>
          </a:p>
          <a:p>
            <a:pPr marL="0" indent="0">
              <a:buNone/>
            </a:pPr>
            <a:r>
              <a:rPr lang="en-US" sz="1700" dirty="0" err="1" smtClean="0"/>
              <a:t>Comrie</a:t>
            </a:r>
            <a:r>
              <a:rPr lang="en-US" sz="1700" dirty="0"/>
              <a:t>, Bernard (1976). </a:t>
            </a:r>
            <a:r>
              <a:rPr lang="en-US" sz="1700" i="1" dirty="0"/>
              <a:t>Aspect : an introduction to the study of verbal aspects and related problems</a:t>
            </a:r>
            <a:r>
              <a:rPr lang="en-US" sz="1700" dirty="0"/>
              <a:t>, Cambridge : Cambridge </a:t>
            </a:r>
            <a:r>
              <a:rPr lang="en-US" sz="1700" dirty="0" smtClean="0"/>
              <a:t>University </a:t>
            </a:r>
            <a:r>
              <a:rPr lang="en-US" sz="1700" dirty="0"/>
              <a:t>Press.</a:t>
            </a:r>
            <a:endParaRPr lang="nl-BE" sz="1700" dirty="0"/>
          </a:p>
          <a:p>
            <a:pPr marL="0" indent="0">
              <a:buNone/>
            </a:pPr>
            <a:r>
              <a:rPr lang="en-US" sz="1700" dirty="0" smtClean="0"/>
              <a:t>Fabricius-Hansen, </a:t>
            </a:r>
            <a:r>
              <a:rPr lang="en-US" sz="1700" dirty="0" err="1"/>
              <a:t>Cathrine</a:t>
            </a:r>
            <a:r>
              <a:rPr lang="en-US" sz="1700" dirty="0"/>
              <a:t> &amp; </a:t>
            </a:r>
            <a:r>
              <a:rPr lang="en-US" sz="1700" dirty="0" smtClean="0"/>
              <a:t>Haug, </a:t>
            </a:r>
            <a:r>
              <a:rPr lang="en-US" sz="1700" dirty="0"/>
              <a:t>Dag (2012). « Introduction », dans Fabricius-Hansen, </a:t>
            </a:r>
            <a:r>
              <a:rPr lang="en-US" sz="1700" dirty="0" err="1"/>
              <a:t>Cathrine</a:t>
            </a:r>
            <a:r>
              <a:rPr lang="en-US" sz="1700" dirty="0"/>
              <a:t> &amp; Haug, Dag </a:t>
            </a:r>
            <a:r>
              <a:rPr lang="en-US" sz="1700" dirty="0" smtClean="0"/>
              <a:t>(</a:t>
            </a:r>
            <a:r>
              <a:rPr lang="en-US" sz="1700" dirty="0"/>
              <a:t>2012). </a:t>
            </a:r>
            <a:r>
              <a:rPr lang="en-US" sz="1700" i="1" dirty="0"/>
              <a:t>Big events, small clauses: the grammar of </a:t>
            </a:r>
            <a:r>
              <a:rPr lang="en-US" sz="1700" i="1" dirty="0" smtClean="0"/>
              <a:t>elaboration</a:t>
            </a:r>
            <a:r>
              <a:rPr lang="en-US" sz="1700" dirty="0"/>
              <a:t>,</a:t>
            </a:r>
            <a:r>
              <a:rPr lang="en-US" sz="1700" dirty="0" smtClean="0"/>
              <a:t> </a:t>
            </a:r>
            <a:r>
              <a:rPr lang="en-US" sz="1700" dirty="0"/>
              <a:t>Berlin : De </a:t>
            </a:r>
            <a:r>
              <a:rPr lang="en-US" sz="1700" dirty="0" err="1"/>
              <a:t>Gruyter</a:t>
            </a:r>
            <a:r>
              <a:rPr lang="en-US" sz="1700" dirty="0"/>
              <a:t>, </a:t>
            </a:r>
            <a:r>
              <a:rPr lang="en-US" sz="1700" dirty="0" smtClean="0"/>
              <a:t>1-18.</a:t>
            </a:r>
          </a:p>
          <a:p>
            <a:pPr marL="0" indent="0">
              <a:buNone/>
            </a:pPr>
            <a:r>
              <a:rPr lang="fr-FR" sz="1700" dirty="0" smtClean="0"/>
              <a:t>Gougenheim, </a:t>
            </a:r>
            <a:r>
              <a:rPr lang="fr-FR" sz="1700" dirty="0"/>
              <a:t>Georges (1929). </a:t>
            </a:r>
            <a:r>
              <a:rPr lang="fr-FR" sz="1700" i="1" dirty="0"/>
              <a:t>Etude sur les périphrases verbales de la langue </a:t>
            </a:r>
            <a:r>
              <a:rPr lang="fr-FR" sz="1700" i="1" dirty="0" smtClean="0"/>
              <a:t>française</a:t>
            </a:r>
            <a:r>
              <a:rPr lang="fr-FR" sz="1700" dirty="0" smtClean="0"/>
              <a:t>, </a:t>
            </a:r>
            <a:r>
              <a:rPr lang="fr-FR" sz="1700" dirty="0"/>
              <a:t>Thèse </a:t>
            </a:r>
            <a:r>
              <a:rPr lang="fr-FR" sz="1700" dirty="0" smtClean="0"/>
              <a:t>de doctorat, Paris </a:t>
            </a:r>
            <a:r>
              <a:rPr lang="fr-FR" sz="1700" dirty="0"/>
              <a:t>: Les belles lettres.</a:t>
            </a:r>
            <a:endParaRPr lang="nl-BE" sz="1700" dirty="0"/>
          </a:p>
          <a:p>
            <a:pPr marL="0" indent="0">
              <a:buNone/>
            </a:pPr>
            <a:r>
              <a:rPr lang="en-US" sz="1700" dirty="0" smtClean="0"/>
              <a:t>Haug, </a:t>
            </a:r>
            <a:r>
              <a:rPr lang="en-US" sz="1700" dirty="0"/>
              <a:t>Dag (2012). « The converb as a cross-linguistically valid category », dans Fabricius-Hansen, </a:t>
            </a:r>
            <a:r>
              <a:rPr lang="en-US" sz="1700" dirty="0" err="1"/>
              <a:t>Cathrine</a:t>
            </a:r>
            <a:r>
              <a:rPr lang="en-US" sz="1700" dirty="0"/>
              <a:t> &amp; Haug, </a:t>
            </a:r>
            <a:r>
              <a:rPr lang="en-US" sz="1700" dirty="0" smtClean="0"/>
              <a:t>Dag (</a:t>
            </a:r>
            <a:r>
              <a:rPr lang="en-US" sz="1700" dirty="0"/>
              <a:t>2012). </a:t>
            </a:r>
            <a:r>
              <a:rPr lang="en-US" sz="1700" i="1" dirty="0"/>
              <a:t>Big events, small clauses: the grammar of elaboration</a:t>
            </a:r>
            <a:r>
              <a:rPr lang="en-US" sz="1700" dirty="0"/>
              <a:t>. Berlin : De </a:t>
            </a:r>
            <a:r>
              <a:rPr lang="en-US" sz="1700" dirty="0" err="1"/>
              <a:t>Gruyter</a:t>
            </a:r>
            <a:r>
              <a:rPr lang="en-US" sz="1700" dirty="0"/>
              <a:t>, 287-322</a:t>
            </a:r>
            <a:r>
              <a:rPr lang="en-US" sz="1700" dirty="0" smtClean="0"/>
              <a:t>.</a:t>
            </a:r>
          </a:p>
          <a:p>
            <a:endParaRPr lang="nl-BE" sz="1800" dirty="0"/>
          </a:p>
          <a:p>
            <a:endParaRPr lang="nl-BE" sz="2400" dirty="0"/>
          </a:p>
          <a:p>
            <a:pPr lvl="1"/>
            <a:endParaRPr lang="nl-BE" sz="2000" dirty="0" smtClean="0"/>
          </a:p>
          <a:p>
            <a:pPr marL="457200" lvl="1" indent="0">
              <a:lnSpc>
                <a:spcPts val="1000"/>
              </a:lnSpc>
              <a:buNone/>
            </a:pPr>
            <a:endParaRPr lang="nl-BE" sz="2400" dirty="0"/>
          </a:p>
          <a:p>
            <a:endParaRPr lang="nl-BE" dirty="0"/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pPr>
              <a:lnSpc>
                <a:spcPts val="1200"/>
              </a:lnSpc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43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1126573"/>
            <a:ext cx="9601196" cy="945142"/>
          </a:xfrm>
        </p:spPr>
        <p:txBody>
          <a:bodyPr>
            <a:normAutofit/>
          </a:bodyPr>
          <a:lstStyle/>
          <a:p>
            <a:r>
              <a:rPr lang="nl-BE" b="0" dirty="0" smtClean="0"/>
              <a:t>Références</a:t>
            </a:r>
            <a:endParaRPr lang="nl-BE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0" y="2454957"/>
            <a:ext cx="10054771" cy="3861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Heine, Bernd (1993). </a:t>
            </a:r>
            <a:r>
              <a:rPr lang="en-US" sz="1700" i="1" dirty="0"/>
              <a:t>Auxiliaries, Cognitive Forces and </a:t>
            </a:r>
            <a:r>
              <a:rPr lang="en-US" sz="1700" i="1" dirty="0" err="1"/>
              <a:t>Grammaticalization</a:t>
            </a:r>
            <a:r>
              <a:rPr lang="en-US" sz="1700" dirty="0"/>
              <a:t>, Oxford : Oxford University Press</a:t>
            </a:r>
            <a:r>
              <a:rPr lang="en-US" sz="1700" dirty="0" smtClean="0"/>
              <a:t>.</a:t>
            </a:r>
          </a:p>
          <a:p>
            <a:pPr marL="0" indent="0">
              <a:buNone/>
            </a:pPr>
            <a:r>
              <a:rPr lang="en-US" sz="1700" dirty="0" smtClean="0"/>
              <a:t>Heine, Bernd (2002</a:t>
            </a:r>
            <a:r>
              <a:rPr lang="en-US" sz="1700" dirty="0"/>
              <a:t>). ). « </a:t>
            </a:r>
            <a:r>
              <a:rPr lang="en-US" sz="1700" dirty="0" smtClean="0"/>
              <a:t>On the role of context in </a:t>
            </a:r>
            <a:r>
              <a:rPr lang="en-US" sz="1700" dirty="0" err="1" smtClean="0"/>
              <a:t>grammaticalization</a:t>
            </a:r>
            <a:r>
              <a:rPr lang="en-US" sz="1700" dirty="0" smtClean="0"/>
              <a:t> », dans </a:t>
            </a:r>
            <a:r>
              <a:rPr lang="en-US" sz="1700" dirty="0" err="1" smtClean="0"/>
              <a:t>Wischer</a:t>
            </a:r>
            <a:r>
              <a:rPr lang="en-US" sz="1700" dirty="0" smtClean="0"/>
              <a:t>, Ilse &amp; </a:t>
            </a:r>
            <a:r>
              <a:rPr lang="en-US" sz="1700" dirty="0" err="1" smtClean="0"/>
              <a:t>Diewald</a:t>
            </a:r>
            <a:r>
              <a:rPr lang="en-US" sz="1700" dirty="0" smtClean="0"/>
              <a:t>, Gabriele (2002). </a:t>
            </a:r>
            <a:r>
              <a:rPr lang="en-US" sz="1700" i="1" dirty="0" smtClean="0"/>
              <a:t>New Reflections on </a:t>
            </a:r>
            <a:r>
              <a:rPr lang="en-US" sz="1700" i="1" dirty="0" err="1" smtClean="0"/>
              <a:t>Grammaticalization</a:t>
            </a:r>
            <a:r>
              <a:rPr lang="en-US" sz="1700" dirty="0" smtClean="0"/>
              <a:t>, Amsterdam : John Benjamins, 83-101. </a:t>
            </a:r>
            <a:endParaRPr lang="en-US" sz="1700" dirty="0"/>
          </a:p>
          <a:p>
            <a:pPr marL="0" indent="0">
              <a:buNone/>
            </a:pPr>
            <a:r>
              <a:rPr lang="en-US" sz="1700" dirty="0" smtClean="0"/>
              <a:t>Heine</a:t>
            </a:r>
            <a:r>
              <a:rPr lang="en-US" sz="1700" dirty="0"/>
              <a:t>, Bernd ; </a:t>
            </a:r>
            <a:r>
              <a:rPr lang="en-US" sz="1700" dirty="0" err="1"/>
              <a:t>Claudi</a:t>
            </a:r>
            <a:r>
              <a:rPr lang="en-US" sz="1700" dirty="0"/>
              <a:t>, Ulrike </a:t>
            </a:r>
            <a:r>
              <a:rPr lang="en-US" sz="1700" dirty="0" err="1"/>
              <a:t>Claudi</a:t>
            </a:r>
            <a:r>
              <a:rPr lang="en-US" sz="1700" dirty="0"/>
              <a:t> &amp; </a:t>
            </a:r>
            <a:r>
              <a:rPr lang="en-US" sz="1700" dirty="0" err="1"/>
              <a:t>Hiinnemeyer</a:t>
            </a:r>
            <a:r>
              <a:rPr lang="en-US" sz="1700" dirty="0"/>
              <a:t>, </a:t>
            </a:r>
            <a:r>
              <a:rPr lang="en-US" sz="1700" dirty="0" err="1"/>
              <a:t>Friederike</a:t>
            </a:r>
            <a:r>
              <a:rPr lang="en-US" sz="1700" dirty="0"/>
              <a:t> (1991). </a:t>
            </a:r>
            <a:r>
              <a:rPr lang="en-US" sz="1700" i="1" dirty="0" err="1"/>
              <a:t>Grammaticalization</a:t>
            </a:r>
            <a:r>
              <a:rPr lang="en-US" sz="1700" i="1" dirty="0"/>
              <a:t> : a conceptual framework</a:t>
            </a:r>
            <a:r>
              <a:rPr lang="en-US" sz="1700" dirty="0"/>
              <a:t>, Chicago : University of Chicago Press</a:t>
            </a:r>
            <a:r>
              <a:rPr lang="en-US" sz="1700" dirty="0" smtClean="0"/>
              <a:t>.</a:t>
            </a:r>
          </a:p>
          <a:p>
            <a:pPr marL="0" indent="0">
              <a:buNone/>
            </a:pPr>
            <a:r>
              <a:rPr lang="en-US" sz="1700" dirty="0" smtClean="0"/>
              <a:t>Hopper</a:t>
            </a:r>
            <a:r>
              <a:rPr lang="en-US" sz="1700" dirty="0"/>
              <a:t>, Paul (1991). « On some principles of </a:t>
            </a:r>
            <a:r>
              <a:rPr lang="en-US" sz="1700" dirty="0" err="1"/>
              <a:t>grammaticization</a:t>
            </a:r>
            <a:r>
              <a:rPr lang="en-US" sz="1700" dirty="0"/>
              <a:t> », dans </a:t>
            </a:r>
            <a:r>
              <a:rPr lang="en-US" sz="1700" dirty="0" err="1"/>
              <a:t>Traugott</a:t>
            </a:r>
            <a:r>
              <a:rPr lang="en-US" sz="1700" dirty="0"/>
              <a:t>, Elizabeth &amp; Heine, Bernd (</a:t>
            </a:r>
            <a:r>
              <a:rPr lang="en-US" sz="1700" dirty="0" err="1"/>
              <a:t>éds</a:t>
            </a:r>
            <a:r>
              <a:rPr lang="en-US" sz="1700" dirty="0" smtClean="0"/>
              <a:t>) (</a:t>
            </a:r>
            <a:r>
              <a:rPr lang="en-US" sz="1700" dirty="0"/>
              <a:t>1991). </a:t>
            </a:r>
            <a:r>
              <a:rPr lang="en-US" sz="1700" i="1" dirty="0" smtClean="0"/>
              <a:t>Approaches </a:t>
            </a:r>
            <a:r>
              <a:rPr lang="en-US" sz="1700" i="1" dirty="0"/>
              <a:t>to </a:t>
            </a:r>
            <a:r>
              <a:rPr lang="en-US" sz="1700" i="1" dirty="0" err="1"/>
              <a:t>grammaticalization</a:t>
            </a:r>
            <a:r>
              <a:rPr lang="en-US" sz="1700" dirty="0"/>
              <a:t>, Amsterdam : John Benjamins, 17-35</a:t>
            </a:r>
            <a:r>
              <a:rPr lang="en-US" sz="1700" dirty="0" smtClean="0"/>
              <a:t>.</a:t>
            </a:r>
          </a:p>
          <a:p>
            <a:pPr marL="0" indent="0">
              <a:buNone/>
            </a:pPr>
            <a:r>
              <a:rPr lang="en-US" sz="1700" dirty="0"/>
              <a:t>Hopper, Paul &amp; </a:t>
            </a:r>
            <a:r>
              <a:rPr lang="en-US" sz="1700" dirty="0" err="1"/>
              <a:t>Traugott</a:t>
            </a:r>
            <a:r>
              <a:rPr lang="en-US" sz="1700" dirty="0"/>
              <a:t>, Elizabeth (1993). </a:t>
            </a:r>
            <a:r>
              <a:rPr lang="en-US" sz="1700" i="1" dirty="0" err="1"/>
              <a:t>Grammaticalization</a:t>
            </a:r>
            <a:r>
              <a:rPr lang="en-US" sz="1700" dirty="0"/>
              <a:t>, Cambridge : Cambridge University Press.</a:t>
            </a:r>
            <a:endParaRPr lang="nl-BE" sz="1700" dirty="0"/>
          </a:p>
          <a:p>
            <a:pPr marL="0" indent="0">
              <a:buNone/>
            </a:pPr>
            <a:r>
              <a:rPr lang="en-US" sz="1700" dirty="0" smtClean="0"/>
              <a:t>Schøsler, </a:t>
            </a:r>
            <a:r>
              <a:rPr lang="en-US" sz="1700" dirty="0" err="1"/>
              <a:t>Lene</a:t>
            </a:r>
            <a:r>
              <a:rPr lang="en-US" sz="1700" dirty="0"/>
              <a:t> (2004). « </a:t>
            </a:r>
            <a:r>
              <a:rPr lang="en-US" sz="1700" dirty="0" err="1"/>
              <a:t>Tu</a:t>
            </a:r>
            <a:r>
              <a:rPr lang="en-US" sz="1700" dirty="0"/>
              <a:t> eps </a:t>
            </a:r>
            <a:r>
              <a:rPr lang="en-US" sz="1700" dirty="0" err="1"/>
              <a:t>l</a:t>
            </a:r>
            <a:r>
              <a:rPr lang="en-US" sz="1700" i="1" dirty="0" err="1"/>
              <a:t>’as</a:t>
            </a:r>
            <a:r>
              <a:rPr lang="en-US" sz="1700" i="1" dirty="0"/>
              <a:t> </a:t>
            </a:r>
            <a:r>
              <a:rPr lang="en-US" sz="1700" i="1" dirty="0" err="1"/>
              <a:t>deit</a:t>
            </a:r>
            <a:r>
              <a:rPr lang="en-US" sz="1700" i="1" dirty="0"/>
              <a:t> </a:t>
            </a:r>
            <a:r>
              <a:rPr lang="en-US" sz="1700" dirty="0"/>
              <a:t>» / « tut s’en</a:t>
            </a:r>
            <a:r>
              <a:rPr lang="en-US" sz="1700" i="1" dirty="0"/>
              <a:t> vat </a:t>
            </a:r>
            <a:r>
              <a:rPr lang="en-US" sz="1700" i="1" dirty="0" err="1"/>
              <a:t>declinant</a:t>
            </a:r>
            <a:r>
              <a:rPr lang="en-US" sz="1700" i="1" dirty="0"/>
              <a:t> </a:t>
            </a:r>
            <a:r>
              <a:rPr lang="en-US" sz="1700" dirty="0"/>
              <a:t>». </a:t>
            </a:r>
            <a:r>
              <a:rPr lang="fr-FR" sz="1700" dirty="0"/>
              <a:t>Grammaticalisation et </a:t>
            </a:r>
            <a:r>
              <a:rPr lang="fr-FR" sz="1700" dirty="0" smtClean="0"/>
              <a:t>dégrammaticalisation dans </a:t>
            </a:r>
            <a:r>
              <a:rPr lang="fr-FR" sz="1700" dirty="0"/>
              <a:t>le </a:t>
            </a:r>
            <a:r>
              <a:rPr lang="fr-FR" sz="1700" dirty="0" smtClean="0"/>
              <a:t>système </a:t>
            </a:r>
            <a:r>
              <a:rPr lang="fr-FR" sz="1700" dirty="0"/>
              <a:t>verbal du français illustrées par deux évolutions, celle du passé composé et celle du </a:t>
            </a:r>
            <a:r>
              <a:rPr lang="fr-FR" sz="1700" dirty="0" smtClean="0"/>
              <a:t>progressif</a:t>
            </a:r>
            <a:r>
              <a:rPr lang="fr-FR" sz="1700" dirty="0"/>
              <a:t> », </a:t>
            </a:r>
            <a:r>
              <a:rPr lang="fr-FR" sz="1700" i="1" dirty="0" err="1" smtClean="0"/>
              <a:t>Aemilianense</a:t>
            </a:r>
            <a:r>
              <a:rPr lang="fr-FR" sz="1700" dirty="0"/>
              <a:t>, vol. 1, 517-568.</a:t>
            </a:r>
            <a:r>
              <a:rPr lang="fr-FR" sz="1700" i="1" dirty="0"/>
              <a:t> 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89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1126573"/>
            <a:ext cx="9601196" cy="945142"/>
          </a:xfrm>
        </p:spPr>
        <p:txBody>
          <a:bodyPr>
            <a:normAutofit/>
          </a:bodyPr>
          <a:lstStyle/>
          <a:p>
            <a:r>
              <a:rPr lang="nl-BE" b="0" dirty="0" smtClean="0"/>
              <a:t>Références</a:t>
            </a:r>
            <a:endParaRPr lang="nl-BE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0" y="2483532"/>
            <a:ext cx="10054771" cy="3861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700" dirty="0"/>
              <a:t>Schøsler, </a:t>
            </a:r>
            <a:r>
              <a:rPr lang="fr-FR" sz="1700" dirty="0" err="1"/>
              <a:t>Lene</a:t>
            </a:r>
            <a:r>
              <a:rPr lang="fr-FR" sz="1700" dirty="0"/>
              <a:t> (2005). « Tut s’en vat </a:t>
            </a:r>
            <a:r>
              <a:rPr lang="fr-FR" sz="1700" dirty="0" err="1"/>
              <a:t>declinant</a:t>
            </a:r>
            <a:r>
              <a:rPr lang="fr-FR" sz="1700" dirty="0"/>
              <a:t> ». Un cas de grammaticalisation et de dégrammaticalisation dans le système verbal du français », dans </a:t>
            </a:r>
            <a:r>
              <a:rPr lang="fr-FR" sz="1700" dirty="0" err="1"/>
              <a:t>Schrott</a:t>
            </a:r>
            <a:r>
              <a:rPr lang="fr-FR" sz="1700" dirty="0"/>
              <a:t>, Angela &amp; </a:t>
            </a:r>
            <a:r>
              <a:rPr lang="fr-FR" sz="1700" dirty="0" err="1"/>
              <a:t>Völker</a:t>
            </a:r>
            <a:r>
              <a:rPr lang="fr-FR" sz="1700" dirty="0"/>
              <a:t>, Harald (</a:t>
            </a:r>
            <a:r>
              <a:rPr lang="fr-FR" sz="1700" dirty="0" err="1"/>
              <a:t>éds</a:t>
            </a:r>
            <a:r>
              <a:rPr lang="fr-FR" sz="1700" dirty="0"/>
              <a:t>) (2005). </a:t>
            </a:r>
            <a:r>
              <a:rPr lang="nl-BE" sz="1700" i="1" dirty="0"/>
              <a:t>Historische </a:t>
            </a:r>
            <a:r>
              <a:rPr lang="nl-BE" sz="1700" i="1" dirty="0" err="1"/>
              <a:t>Pragmatik</a:t>
            </a:r>
            <a:r>
              <a:rPr lang="nl-BE" sz="1700" i="1" dirty="0"/>
              <a:t> </a:t>
            </a:r>
            <a:r>
              <a:rPr lang="nl-BE" sz="1700" i="1" dirty="0" err="1"/>
              <a:t>und</a:t>
            </a:r>
            <a:r>
              <a:rPr lang="nl-BE" sz="1700" i="1" dirty="0"/>
              <a:t> historische </a:t>
            </a:r>
            <a:r>
              <a:rPr lang="nl-BE" sz="1700" i="1" dirty="0" err="1"/>
              <a:t>Varietätenlinguistik</a:t>
            </a:r>
            <a:r>
              <a:rPr lang="nl-BE" sz="1700" i="1" dirty="0"/>
              <a:t> in den </a:t>
            </a:r>
            <a:r>
              <a:rPr lang="nl-BE" sz="1700" i="1" dirty="0" err="1"/>
              <a:t>romanischen</a:t>
            </a:r>
            <a:r>
              <a:rPr lang="nl-BE" sz="1700" i="1" dirty="0"/>
              <a:t> </a:t>
            </a:r>
            <a:r>
              <a:rPr lang="nl-BE" sz="1700" i="1" dirty="0" err="1"/>
              <a:t>Sprachen</a:t>
            </a:r>
            <a:r>
              <a:rPr lang="nl-BE" sz="1700" dirty="0"/>
              <a:t>, Göttingen : </a:t>
            </a:r>
            <a:r>
              <a:rPr lang="nl-BE" sz="1700" dirty="0" err="1"/>
              <a:t>Universitätsverlag</a:t>
            </a:r>
            <a:r>
              <a:rPr lang="nl-BE" sz="1700" dirty="0"/>
              <a:t> Göttingen, 115-135.</a:t>
            </a:r>
          </a:p>
          <a:p>
            <a:pPr marL="0" indent="0">
              <a:buNone/>
            </a:pPr>
            <a:r>
              <a:rPr lang="fr-FR" sz="1700" dirty="0" smtClean="0"/>
              <a:t>Schøsler, </a:t>
            </a:r>
            <a:r>
              <a:rPr lang="fr-FR" sz="1700" dirty="0" err="1"/>
              <a:t>Lene</a:t>
            </a:r>
            <a:r>
              <a:rPr lang="fr-FR" sz="1700" dirty="0"/>
              <a:t> (2007). « Grammaticalisation et dégrammaticalisation. Etude des constructions progressives en </a:t>
            </a:r>
            <a:r>
              <a:rPr lang="fr-FR" sz="1700" dirty="0" smtClean="0"/>
              <a:t>français </a:t>
            </a:r>
            <a:r>
              <a:rPr lang="fr-FR" sz="1700" dirty="0"/>
              <a:t>du type </a:t>
            </a:r>
            <a:r>
              <a:rPr lang="fr-FR" sz="1700" i="1" dirty="0"/>
              <a:t>Pierre va / vient / est chantant</a:t>
            </a:r>
            <a:r>
              <a:rPr lang="fr-FR" sz="1700" dirty="0"/>
              <a:t> », dans </a:t>
            </a:r>
            <a:r>
              <a:rPr lang="fr-FR" sz="1700" dirty="0" err="1"/>
              <a:t>L</a:t>
            </a:r>
            <a:r>
              <a:rPr lang="fr-FR" sz="1700" dirty="0" err="1" smtClean="0"/>
              <a:t>abeau</a:t>
            </a:r>
            <a:r>
              <a:rPr lang="fr-FR" sz="1700" dirty="0" smtClean="0"/>
              <a:t>, </a:t>
            </a:r>
            <a:r>
              <a:rPr lang="fr-FR" sz="1700" dirty="0"/>
              <a:t>Emmanuelle ; </a:t>
            </a:r>
            <a:r>
              <a:rPr lang="fr-FR" sz="1700" dirty="0" err="1"/>
              <a:t>V</a:t>
            </a:r>
            <a:r>
              <a:rPr lang="fr-FR" sz="1700" dirty="0" err="1" smtClean="0"/>
              <a:t>etters</a:t>
            </a:r>
            <a:r>
              <a:rPr lang="fr-FR" sz="1700" dirty="0" smtClean="0"/>
              <a:t>, </a:t>
            </a:r>
            <a:r>
              <a:rPr lang="fr-FR" sz="1700" dirty="0"/>
              <a:t>Carl &amp; C</a:t>
            </a:r>
            <a:r>
              <a:rPr lang="fr-FR" sz="1700" dirty="0" smtClean="0"/>
              <a:t>audal, </a:t>
            </a:r>
            <a:r>
              <a:rPr lang="fr-FR" sz="1700" dirty="0"/>
              <a:t>Patrick </a:t>
            </a:r>
            <a:r>
              <a:rPr lang="fr-FR" sz="1700" dirty="0" smtClean="0"/>
              <a:t>(</a:t>
            </a:r>
            <a:r>
              <a:rPr lang="fr-FR" sz="1700" dirty="0"/>
              <a:t>2007). </a:t>
            </a:r>
            <a:r>
              <a:rPr lang="fr-FR" sz="1700" i="1" dirty="0"/>
              <a:t>Sémantique et diachronie du système verbal français</a:t>
            </a:r>
            <a:r>
              <a:rPr lang="fr-FR" sz="1700" dirty="0"/>
              <a:t>, Amsterdam : </a:t>
            </a:r>
            <a:r>
              <a:rPr lang="fr-FR" sz="1700" dirty="0" err="1"/>
              <a:t>Rodopi</a:t>
            </a:r>
            <a:r>
              <a:rPr lang="fr-FR" sz="1700" dirty="0"/>
              <a:t>, 91-119</a:t>
            </a:r>
            <a:r>
              <a:rPr lang="fr-FR" sz="1700" dirty="0" smtClean="0"/>
              <a:t>.</a:t>
            </a:r>
          </a:p>
          <a:p>
            <a:pPr marL="0" indent="0">
              <a:buNone/>
            </a:pPr>
            <a:r>
              <a:rPr lang="en-US" sz="1700" dirty="0" smtClean="0"/>
              <a:t>Ylikoski, </a:t>
            </a:r>
            <a:r>
              <a:rPr lang="en-US" sz="1700" dirty="0" err="1"/>
              <a:t>Jussi</a:t>
            </a:r>
            <a:r>
              <a:rPr lang="en-US" sz="1700" dirty="0"/>
              <a:t> (2003). « Defining non-finites : action nominals, converbs, and infinitives », </a:t>
            </a:r>
            <a:r>
              <a:rPr lang="en-US" sz="1700" i="1" dirty="0"/>
              <a:t>SKY Journal </a:t>
            </a:r>
            <a:r>
              <a:rPr lang="en-US" sz="1700" i="1" dirty="0" smtClean="0"/>
              <a:t>of Linguistics</a:t>
            </a:r>
            <a:r>
              <a:rPr lang="en-US" sz="1700" dirty="0"/>
              <a:t>, 16, 185-237</a:t>
            </a:r>
            <a:r>
              <a:rPr lang="en-US" sz="1700" dirty="0" smtClean="0"/>
              <a:t>.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16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i="1" dirty="0" smtClean="0"/>
              <a:t>Merci pour votre attention !</a:t>
            </a:r>
            <a:endParaRPr lang="nl-BE" i="1" dirty="0"/>
          </a:p>
        </p:txBody>
      </p:sp>
    </p:spTree>
    <p:extLst>
      <p:ext uri="{BB962C8B-B14F-4D97-AF65-F5344CB8AC3E}">
        <p14:creationId xmlns:p14="http://schemas.microsoft.com/office/powerpoint/2010/main" val="11967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45142"/>
          </a:xfrm>
        </p:spPr>
        <p:txBody>
          <a:bodyPr/>
          <a:lstStyle/>
          <a:p>
            <a:r>
              <a:rPr lang="nl-BE" b="0" dirty="0" err="1" smtClean="0"/>
              <a:t>Introduction</a:t>
            </a:r>
            <a:endParaRPr lang="nl-BE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81113" y="2485493"/>
            <a:ext cx="9601196" cy="3772431"/>
          </a:xfrm>
        </p:spPr>
        <p:txBody>
          <a:bodyPr>
            <a:normAutofit/>
          </a:bodyPr>
          <a:lstStyle/>
          <a:p>
            <a:r>
              <a:rPr lang="fr-FR" sz="2300" dirty="0" smtClean="0"/>
              <a:t>D’un point de vue typologique, la fonction d’adjoint adverbial est associée à la catégorie du converbe </a:t>
            </a:r>
            <a:r>
              <a:rPr lang="fr-FR" sz="1800" dirty="0" smtClean="0"/>
              <a:t>(cf. Ylikoski 2003 : 228)</a:t>
            </a:r>
          </a:p>
          <a:p>
            <a:endParaRPr lang="fr-FR" sz="1800" dirty="0"/>
          </a:p>
          <a:p>
            <a:pPr marL="0" indent="0">
              <a:buNone/>
            </a:pPr>
            <a:endParaRPr lang="fr-FR" dirty="0" smtClean="0"/>
          </a:p>
          <a:p>
            <a:pPr>
              <a:lnSpc>
                <a:spcPts val="1500"/>
              </a:lnSpc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	</a:t>
            </a:r>
            <a:endParaRPr lang="nl-BE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078086"/>
              </p:ext>
            </p:extLst>
          </p:nvPr>
        </p:nvGraphicFramePr>
        <p:xfrm>
          <a:off x="2143126" y="3386138"/>
          <a:ext cx="7715250" cy="2684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3086"/>
                <a:gridCol w="1543061"/>
                <a:gridCol w="1543061"/>
                <a:gridCol w="1543897"/>
                <a:gridCol w="1342145"/>
              </a:tblGrid>
              <a:tr h="8466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Non-</a:t>
                      </a:r>
                      <a:r>
                        <a:rPr lang="fr-FR" sz="2000" dirty="0" err="1" smtClean="0">
                          <a:effectLst/>
                        </a:rPr>
                        <a:t>finite</a:t>
                      </a:r>
                      <a:r>
                        <a:rPr lang="fr-FR" sz="2000" dirty="0" smtClean="0">
                          <a:effectLst/>
                        </a:rPr>
                        <a:t> </a:t>
                      </a:r>
                      <a:r>
                        <a:rPr lang="fr-FR" sz="2000" dirty="0" err="1" smtClean="0">
                          <a:effectLst/>
                        </a:rPr>
                        <a:t>verb</a:t>
                      </a:r>
                      <a:r>
                        <a:rPr lang="fr-FR" sz="2000" baseline="0" dirty="0" smtClean="0">
                          <a:effectLst/>
                        </a:rPr>
                        <a:t> </a:t>
                      </a:r>
                      <a:r>
                        <a:rPr lang="fr-FR" sz="2000" dirty="0" err="1" smtClean="0">
                          <a:effectLst/>
                        </a:rPr>
                        <a:t>form</a:t>
                      </a:r>
                      <a:r>
                        <a:rPr lang="fr-FR" sz="2000" dirty="0">
                          <a:effectLst/>
                        </a:rPr>
                        <a:t>:</a:t>
                      </a:r>
                      <a:endParaRPr lang="fr-F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Infinitive</a:t>
                      </a:r>
                      <a:endParaRPr lang="fr-F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Converb</a:t>
                      </a:r>
                      <a:endParaRPr lang="fr-F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 err="1" smtClean="0">
                          <a:effectLst/>
                        </a:rPr>
                        <a:t>Participle</a:t>
                      </a:r>
                      <a:endParaRPr lang="fr-F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Action </a:t>
                      </a:r>
                      <a:endParaRPr lang="fr-FR" sz="2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nominal</a:t>
                      </a:r>
                      <a:endParaRPr lang="fr-F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379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fr-FR" sz="2000">
                          <a:effectLst/>
                        </a:rPr>
                        <a:t>Syntactic function:</a:t>
                      </a:r>
                      <a:endParaRPr lang="fr-F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argument</a:t>
                      </a:r>
                      <a:endParaRPr lang="fr-FR" sz="2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(=subject,</a:t>
                      </a:r>
                      <a:endParaRPr lang="fr-FR" sz="2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object,</a:t>
                      </a:r>
                      <a:endParaRPr lang="fr-FR" sz="2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obligatory</a:t>
                      </a:r>
                      <a:endParaRPr lang="fr-FR" sz="2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adverbial)</a:t>
                      </a:r>
                      <a:endParaRPr lang="fr-F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(free)</a:t>
                      </a:r>
                      <a:endParaRPr lang="fr-FR" sz="2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adverbial</a:t>
                      </a:r>
                      <a:endParaRPr lang="fr-FR" sz="2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(=adjunct)</a:t>
                      </a:r>
                      <a:endParaRPr lang="fr-F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attribute</a:t>
                      </a:r>
                      <a:endParaRPr lang="fr-FR" sz="2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(+</a:t>
                      </a:r>
                      <a:endParaRPr lang="fr-FR" sz="2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adjectival</a:t>
                      </a:r>
                      <a:endParaRPr lang="fr-FR" sz="2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predicate)</a:t>
                      </a:r>
                      <a:endParaRPr lang="fr-F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–</a:t>
                      </a:r>
                      <a:endParaRPr lang="fr-FR" sz="2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(those of</a:t>
                      </a:r>
                      <a:endParaRPr lang="fr-FR" sz="2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nouns)</a:t>
                      </a:r>
                      <a:endParaRPr lang="fr-F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4963" y="3386138"/>
            <a:ext cx="1543050" cy="271462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83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45142"/>
          </a:xfrm>
        </p:spPr>
        <p:txBody>
          <a:bodyPr/>
          <a:lstStyle/>
          <a:p>
            <a:r>
              <a:rPr lang="nl-BE" b="0" dirty="0" err="1" smtClean="0"/>
              <a:t>Introduction</a:t>
            </a:r>
            <a:endParaRPr lang="nl-BE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72431"/>
          </a:xfrm>
        </p:spPr>
        <p:txBody>
          <a:bodyPr>
            <a:normAutofit/>
          </a:bodyPr>
          <a:lstStyle/>
          <a:p>
            <a:r>
              <a:rPr lang="fr-FR" dirty="0" smtClean="0"/>
              <a:t>Propriétés du converbe :</a:t>
            </a:r>
          </a:p>
          <a:p>
            <a:pPr>
              <a:lnSpc>
                <a:spcPts val="1200"/>
              </a:lnSpc>
            </a:pPr>
            <a:endParaRPr lang="fr-FR" dirty="0"/>
          </a:p>
          <a:p>
            <a:pPr lvl="1"/>
            <a:r>
              <a:rPr lang="fr-FR" sz="2400" dirty="0" smtClean="0"/>
              <a:t>Syntaxe : noyau prédicatif d’une proposition non finie, subordonnée à </a:t>
            </a:r>
            <a:r>
              <a:rPr lang="fr-FR" sz="2400" dirty="0"/>
              <a:t>une autre </a:t>
            </a:r>
            <a:r>
              <a:rPr lang="fr-FR" sz="2400" dirty="0" smtClean="0"/>
              <a:t>proposition, la proposition matrice</a:t>
            </a:r>
            <a:endParaRPr lang="fr-FR" sz="2400" dirty="0" smtClean="0"/>
          </a:p>
          <a:p>
            <a:pPr lvl="1">
              <a:lnSpc>
                <a:spcPts val="1200"/>
              </a:lnSpc>
            </a:pPr>
            <a:endParaRPr lang="fr-FR" dirty="0"/>
          </a:p>
          <a:p>
            <a:pPr lvl="1"/>
            <a:r>
              <a:rPr lang="fr-FR" sz="2400" dirty="0" smtClean="0"/>
              <a:t>Sémantique : </a:t>
            </a:r>
            <a:r>
              <a:rPr lang="en-US" sz="2400" dirty="0" smtClean="0"/>
              <a:t>« </a:t>
            </a:r>
            <a:r>
              <a:rPr lang="en-US" sz="2400" i="1" dirty="0"/>
              <a:t>a means of elaborating on event(</a:t>
            </a:r>
            <a:r>
              <a:rPr lang="en-US" sz="2400" i="1" dirty="0" err="1"/>
              <a:t>uality</a:t>
            </a:r>
            <a:r>
              <a:rPr lang="en-US" sz="2400" i="1" dirty="0"/>
              <a:t>) descriptions </a:t>
            </a:r>
            <a:r>
              <a:rPr lang="en-US" sz="2400" i="1" dirty="0" smtClean="0"/>
              <a:t>- or </a:t>
            </a:r>
            <a:r>
              <a:rPr lang="en-US" sz="2400" i="1" dirty="0"/>
              <a:t>in other words, </a:t>
            </a:r>
            <a:r>
              <a:rPr lang="en-US" sz="2400" i="1" dirty="0" smtClean="0"/>
              <a:t>a </a:t>
            </a:r>
            <a:r>
              <a:rPr lang="en-US" sz="2400" i="1" dirty="0"/>
              <a:t>means of expressing event elaboration </a:t>
            </a:r>
            <a:r>
              <a:rPr lang="en-US" sz="2400" dirty="0"/>
              <a:t>» </a:t>
            </a:r>
            <a:r>
              <a:rPr lang="en-US" sz="1800" dirty="0"/>
              <a:t>(</a:t>
            </a:r>
            <a:r>
              <a:rPr lang="en-US" sz="1800" dirty="0" err="1"/>
              <a:t>Fabricius</a:t>
            </a:r>
            <a:r>
              <a:rPr lang="en-US" sz="1800" dirty="0"/>
              <a:t>-Hansen &amp; </a:t>
            </a:r>
            <a:r>
              <a:rPr lang="en-US" sz="1800" dirty="0" err="1"/>
              <a:t>Haug</a:t>
            </a:r>
            <a:r>
              <a:rPr lang="en-US" sz="1800" dirty="0"/>
              <a:t> 2012 : 6</a:t>
            </a:r>
            <a:r>
              <a:rPr lang="en-US" sz="1800" dirty="0" smtClean="0"/>
              <a:t>) </a:t>
            </a:r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22701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45142"/>
          </a:xfrm>
        </p:spPr>
        <p:txBody>
          <a:bodyPr/>
          <a:lstStyle/>
          <a:p>
            <a:r>
              <a:rPr lang="nl-BE" b="0" dirty="0" err="1" smtClean="0"/>
              <a:t>Introduction</a:t>
            </a:r>
            <a:endParaRPr lang="nl-BE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2" y="2471206"/>
            <a:ext cx="9601196" cy="3772431"/>
          </a:xfrm>
        </p:spPr>
        <p:txBody>
          <a:bodyPr>
            <a:normAutofit/>
          </a:bodyPr>
          <a:lstStyle/>
          <a:p>
            <a:r>
              <a:rPr lang="fr-FR" sz="2200" dirty="0" smtClean="0"/>
              <a:t>Dès le Xe siècle :  </a:t>
            </a:r>
          </a:p>
          <a:p>
            <a:pPr lvl="1"/>
            <a:r>
              <a:rPr lang="fr-FR" sz="2200" dirty="0" smtClean="0"/>
              <a:t>Montée en fréquence de l’emploi converbal des formes en –</a:t>
            </a:r>
            <a:r>
              <a:rPr lang="fr-FR" sz="2200" i="1" dirty="0" smtClean="0"/>
              <a:t>ant </a:t>
            </a:r>
          </a:p>
          <a:p>
            <a:pPr lvl="1"/>
            <a:r>
              <a:rPr lang="fr-FR" sz="2200" dirty="0"/>
              <a:t>E</a:t>
            </a:r>
            <a:r>
              <a:rPr lang="fr-FR" sz="2200" dirty="0" smtClean="0"/>
              <a:t>n combinaison avec un verbe de mouvement (3) ou de localisation dans l’espace (4) </a:t>
            </a:r>
            <a:r>
              <a:rPr lang="fr-FR" sz="1800" dirty="0" smtClean="0"/>
              <a:t>(cf. </a:t>
            </a:r>
            <a:r>
              <a:rPr lang="fr-FR" sz="1800" dirty="0" err="1" smtClean="0"/>
              <a:t>Gougenheim</a:t>
            </a:r>
            <a:r>
              <a:rPr lang="fr-FR" sz="1800" dirty="0"/>
              <a:t> 1929; </a:t>
            </a:r>
            <a:r>
              <a:rPr lang="fr-FR" sz="1800" dirty="0" err="1"/>
              <a:t>Schøsler</a:t>
            </a:r>
            <a:r>
              <a:rPr lang="fr-FR" sz="1800" dirty="0"/>
              <a:t> 2004, 2005, 2007 ; Becker </a:t>
            </a:r>
            <a:r>
              <a:rPr lang="fr-FR" sz="1800" dirty="0" smtClean="0"/>
              <a:t>2005)</a:t>
            </a:r>
          </a:p>
          <a:p>
            <a:pPr>
              <a:lnSpc>
                <a:spcPts val="400"/>
              </a:lnSpc>
            </a:pPr>
            <a:endParaRPr lang="fr-FR" sz="1800" dirty="0" smtClean="0"/>
          </a:p>
          <a:p>
            <a:pPr marL="0" indent="0">
              <a:buNone/>
            </a:pPr>
            <a:r>
              <a:rPr lang="fr-FR" dirty="0" smtClean="0"/>
              <a:t>	</a:t>
            </a:r>
            <a:r>
              <a:rPr lang="fr-FR" sz="2200" dirty="0" smtClean="0"/>
              <a:t>(3)</a:t>
            </a:r>
            <a:r>
              <a:rPr lang="fr-FR" sz="2200" dirty="0"/>
              <a:t>	</a:t>
            </a:r>
            <a:r>
              <a:rPr lang="fr-FR" sz="2200" i="1" dirty="0" smtClean="0"/>
              <a:t>De nos </a:t>
            </a:r>
            <a:r>
              <a:rPr lang="fr-FR" sz="2200" i="1" dirty="0" err="1" smtClean="0"/>
              <a:t>Franceis</a:t>
            </a:r>
            <a:r>
              <a:rPr lang="fr-FR" sz="2200" i="1" dirty="0" smtClean="0"/>
              <a:t> </a:t>
            </a:r>
            <a:r>
              <a:rPr lang="fr-FR" sz="2200" b="1" i="1" dirty="0" err="1" smtClean="0"/>
              <a:t>vait</a:t>
            </a:r>
            <a:r>
              <a:rPr lang="fr-FR" sz="2200" b="1" i="1" dirty="0" smtClean="0"/>
              <a:t> disant </a:t>
            </a:r>
            <a:r>
              <a:rPr lang="fr-FR" sz="2200" i="1" dirty="0" smtClean="0"/>
              <a:t>si </a:t>
            </a:r>
            <a:r>
              <a:rPr lang="fr-FR" sz="2200" i="1" dirty="0" err="1" smtClean="0"/>
              <a:t>mals</a:t>
            </a:r>
            <a:r>
              <a:rPr lang="fr-FR" sz="2200" i="1" dirty="0" smtClean="0"/>
              <a:t> </a:t>
            </a:r>
            <a:r>
              <a:rPr lang="fr-FR" sz="2200" i="1" dirty="0" err="1" smtClean="0"/>
              <a:t>moz</a:t>
            </a:r>
            <a:r>
              <a:rPr lang="fr-FR" sz="2200" i="1" dirty="0" smtClean="0"/>
              <a:t> (...)</a:t>
            </a:r>
            <a:r>
              <a:rPr lang="fr-FR" sz="2200" dirty="0" smtClean="0"/>
              <a:t>. </a:t>
            </a:r>
            <a:r>
              <a:rPr lang="fr-FR" sz="2200" dirty="0"/>
              <a:t>(</a:t>
            </a:r>
            <a:r>
              <a:rPr lang="fr-FR" sz="2200" i="1" dirty="0"/>
              <a:t>Chanson de Roland</a:t>
            </a:r>
            <a:r>
              <a:rPr lang="fr-FR" sz="2200" dirty="0"/>
              <a:t>, </a:t>
            </a:r>
            <a:r>
              <a:rPr lang="fr-FR" sz="2200" dirty="0" smtClean="0"/>
              <a:t>1190)                </a:t>
            </a:r>
            <a:r>
              <a:rPr lang="fr-FR" dirty="0"/>
              <a:t>		</a:t>
            </a:r>
            <a:r>
              <a:rPr lang="fr-FR" sz="1800" dirty="0" smtClean="0"/>
              <a:t>‘</a:t>
            </a:r>
            <a:r>
              <a:rPr lang="fr-FR" sz="1800" dirty="0"/>
              <a:t>A nos Français il lance des injures</a:t>
            </a:r>
            <a:r>
              <a:rPr lang="fr-FR" sz="1800" dirty="0" smtClean="0"/>
              <a:t>’</a:t>
            </a:r>
            <a:endParaRPr lang="fr-FR" sz="1800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sz="2200" dirty="0" smtClean="0"/>
              <a:t>(4)</a:t>
            </a:r>
            <a:r>
              <a:rPr lang="fr-FR" sz="2200" dirty="0"/>
              <a:t>	</a:t>
            </a:r>
            <a:r>
              <a:rPr lang="fr-FR" sz="2200" i="1" dirty="0" smtClean="0"/>
              <a:t>(...) car li </a:t>
            </a:r>
            <a:r>
              <a:rPr lang="fr-FR" sz="2200" i="1" dirty="0" err="1" smtClean="0"/>
              <a:t>soleilz</a:t>
            </a:r>
            <a:r>
              <a:rPr lang="fr-FR" sz="2200" i="1" dirty="0" smtClean="0"/>
              <a:t> </a:t>
            </a:r>
            <a:r>
              <a:rPr lang="fr-FR" sz="2200" b="1" i="1" dirty="0" smtClean="0"/>
              <a:t>est </a:t>
            </a:r>
            <a:r>
              <a:rPr lang="fr-FR" sz="2200" b="1" i="1" dirty="0" err="1" smtClean="0"/>
              <a:t>remés</a:t>
            </a:r>
            <a:r>
              <a:rPr lang="fr-FR" sz="2200" b="1" i="1" dirty="0" smtClean="0"/>
              <a:t> en </a:t>
            </a:r>
            <a:r>
              <a:rPr lang="fr-FR" sz="2200" b="1" i="1" dirty="0" err="1" smtClean="0"/>
              <a:t>estant</a:t>
            </a:r>
            <a:r>
              <a:rPr lang="fr-FR" sz="2200" dirty="0" smtClean="0"/>
              <a:t>. </a:t>
            </a:r>
            <a:r>
              <a:rPr lang="fr-FR" sz="2200" dirty="0"/>
              <a:t>(</a:t>
            </a:r>
            <a:r>
              <a:rPr lang="fr-FR" sz="2200" i="1" dirty="0"/>
              <a:t>Chanson de Roland</a:t>
            </a:r>
            <a:r>
              <a:rPr lang="fr-FR" sz="2200" dirty="0"/>
              <a:t>, </a:t>
            </a:r>
            <a:r>
              <a:rPr lang="fr-FR" sz="2200" dirty="0" smtClean="0"/>
              <a:t>2459)                   </a:t>
            </a:r>
            <a:r>
              <a:rPr lang="fr-FR" dirty="0"/>
              <a:t>		</a:t>
            </a:r>
            <a:r>
              <a:rPr lang="fr-FR" dirty="0" smtClean="0"/>
              <a:t>      </a:t>
            </a:r>
            <a:r>
              <a:rPr lang="fr-FR" sz="1800" dirty="0" smtClean="0"/>
              <a:t>‘car le soleil est resté immobile’</a:t>
            </a:r>
            <a:endParaRPr lang="fr-FR" sz="1800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6464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45142"/>
          </a:xfrm>
        </p:spPr>
        <p:txBody>
          <a:bodyPr/>
          <a:lstStyle/>
          <a:p>
            <a:r>
              <a:rPr lang="nl-BE" b="0" dirty="0" err="1" smtClean="0"/>
              <a:t>Introduction</a:t>
            </a:r>
            <a:endParaRPr lang="nl-BE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00150" y="2642656"/>
            <a:ext cx="9696447" cy="3772431"/>
          </a:xfrm>
        </p:spPr>
        <p:txBody>
          <a:bodyPr>
            <a:normAutofit/>
          </a:bodyPr>
          <a:lstStyle/>
          <a:p>
            <a:r>
              <a:rPr lang="fr-FR" dirty="0" smtClean="0"/>
              <a:t>Ce qui est connu </a:t>
            </a:r>
            <a:r>
              <a:rPr lang="fr-FR" sz="2000" dirty="0"/>
              <a:t>(cf. Schøsler 2004, 2005, 2007 ; Becker 2005</a:t>
            </a:r>
            <a:r>
              <a:rPr lang="fr-FR" sz="2000" dirty="0" smtClean="0"/>
              <a:t>) </a:t>
            </a:r>
            <a:r>
              <a:rPr lang="fr-FR" dirty="0" smtClean="0"/>
              <a:t>:</a:t>
            </a:r>
          </a:p>
          <a:p>
            <a:pPr>
              <a:lnSpc>
                <a:spcPts val="1200"/>
              </a:lnSpc>
            </a:pPr>
            <a:endParaRPr lang="fr-FR" dirty="0"/>
          </a:p>
          <a:p>
            <a:pPr lvl="1"/>
            <a:r>
              <a:rPr lang="fr-FR" sz="2400" dirty="0" smtClean="0"/>
              <a:t>La construction </a:t>
            </a:r>
            <a:r>
              <a:rPr lang="fr-FR" sz="2400" dirty="0"/>
              <a:t>[V</a:t>
            </a:r>
            <a:r>
              <a:rPr lang="fr-FR" sz="2400" baseline="-25000" dirty="0"/>
              <a:t>1</a:t>
            </a:r>
            <a:r>
              <a:rPr lang="fr-FR" sz="2400" dirty="0"/>
              <a:t> auxiliaire + V</a:t>
            </a:r>
            <a:r>
              <a:rPr lang="fr-FR" sz="2400" baseline="-25000" dirty="0"/>
              <a:t>2</a:t>
            </a:r>
            <a:r>
              <a:rPr lang="fr-FR" sz="2400" dirty="0" smtClean="0"/>
              <a:t>] </a:t>
            </a:r>
            <a:r>
              <a:rPr lang="fr-FR" sz="2400" dirty="0" smtClean="0"/>
              <a:t>est le résultat d’un processus de grammaticalisation à </a:t>
            </a:r>
            <a:r>
              <a:rPr lang="fr-FR" sz="2400" dirty="0" smtClean="0"/>
              <a:t>partir de la construction [SV</a:t>
            </a:r>
            <a:r>
              <a:rPr lang="fr-FR" sz="2400" baseline="-25000" dirty="0" smtClean="0"/>
              <a:t>1</a:t>
            </a:r>
            <a:r>
              <a:rPr lang="fr-FR" sz="2400" dirty="0" smtClean="0"/>
              <a:t> matrice + </a:t>
            </a:r>
            <a:r>
              <a:rPr lang="fr-FR" sz="2400" dirty="0"/>
              <a:t>S</a:t>
            </a:r>
            <a:r>
              <a:rPr lang="fr-FR" sz="2400" dirty="0" smtClean="0"/>
              <a:t>V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 converbal]</a:t>
            </a:r>
          </a:p>
          <a:p>
            <a:pPr lvl="1">
              <a:lnSpc>
                <a:spcPts val="1200"/>
              </a:lnSpc>
            </a:pPr>
            <a:endParaRPr lang="fr-FR" sz="2400" dirty="0"/>
          </a:p>
          <a:p>
            <a:pPr lvl="1"/>
            <a:r>
              <a:rPr lang="fr-FR" sz="2400" dirty="0" smtClean="0"/>
              <a:t>Contexte syntaxique : V</a:t>
            </a:r>
            <a:r>
              <a:rPr lang="fr-FR" sz="2400" baseline="-25000" dirty="0" smtClean="0"/>
              <a:t>1 </a:t>
            </a:r>
            <a:r>
              <a:rPr lang="fr-FR" sz="2400" dirty="0" smtClean="0"/>
              <a:t>de mouvement ou de localisation dans l'espace</a:t>
            </a:r>
            <a:endParaRPr lang="fr-FR" sz="2400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9389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45142"/>
          </a:xfrm>
        </p:spPr>
        <p:txBody>
          <a:bodyPr/>
          <a:lstStyle/>
          <a:p>
            <a:r>
              <a:rPr lang="nl-BE" b="0" dirty="0" err="1" smtClean="0"/>
              <a:t>Introduction</a:t>
            </a:r>
            <a:endParaRPr lang="nl-BE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00150" y="2556931"/>
            <a:ext cx="9696447" cy="3772431"/>
          </a:xfrm>
        </p:spPr>
        <p:txBody>
          <a:bodyPr>
            <a:normAutofit/>
          </a:bodyPr>
          <a:lstStyle/>
          <a:p>
            <a:r>
              <a:rPr lang="fr-FR" dirty="0" smtClean="0"/>
              <a:t>Questions de recherche : </a:t>
            </a:r>
          </a:p>
          <a:p>
            <a:pPr>
              <a:lnSpc>
                <a:spcPts val="1200"/>
              </a:lnSpc>
            </a:pPr>
            <a:endParaRPr lang="fr-FR" dirty="0"/>
          </a:p>
          <a:p>
            <a:pPr lvl="1"/>
            <a:r>
              <a:rPr lang="fr-FR" sz="2400" dirty="0"/>
              <a:t>Dans quel contexte sémantico-pragmatique s'opère ce processus de grammaticalisation </a:t>
            </a:r>
            <a:r>
              <a:rPr lang="fr-FR" sz="2400" dirty="0" smtClean="0"/>
              <a:t>?</a:t>
            </a:r>
          </a:p>
          <a:p>
            <a:pPr lvl="1">
              <a:lnSpc>
                <a:spcPts val="1200"/>
              </a:lnSpc>
            </a:pPr>
            <a:endParaRPr lang="fr-FR" sz="2400" dirty="0"/>
          </a:p>
          <a:p>
            <a:pPr lvl="1"/>
            <a:r>
              <a:rPr lang="fr-FR" sz="2400" dirty="0" smtClean="0"/>
              <a:t>Quelles sont les étapes intermédiaires dans ce processus de grammaticalisation ? </a:t>
            </a:r>
            <a:r>
              <a:rPr lang="fr-FR" dirty="0" smtClean="0"/>
              <a:t>(cf. Heine 2002)</a:t>
            </a:r>
          </a:p>
          <a:p>
            <a:pPr lvl="1">
              <a:lnSpc>
                <a:spcPts val="1200"/>
              </a:lnSpc>
            </a:pPr>
            <a:endParaRPr lang="fr-FR" sz="2400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3300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45142"/>
          </a:xfrm>
        </p:spPr>
        <p:txBody>
          <a:bodyPr/>
          <a:lstStyle/>
          <a:p>
            <a:r>
              <a:rPr lang="nl-BE" b="0" dirty="0" smtClean="0"/>
              <a:t>Plan</a:t>
            </a:r>
            <a:endParaRPr lang="nl-BE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14415" y="2657396"/>
            <a:ext cx="10755084" cy="3772431"/>
          </a:xfrm>
        </p:spPr>
        <p:txBody>
          <a:bodyPr>
            <a:normAutofit/>
          </a:bodyPr>
          <a:lstStyle/>
          <a:p>
            <a:pPr>
              <a:lnSpc>
                <a:spcPts val="1000"/>
              </a:lnSpc>
            </a:pPr>
            <a:endParaRPr lang="nl-BE" sz="2800" dirty="0"/>
          </a:p>
          <a:p>
            <a:r>
              <a:rPr lang="nl-BE" dirty="0" smtClean="0"/>
              <a:t>Construction </a:t>
            </a:r>
            <a:r>
              <a:rPr lang="nl-BE" dirty="0"/>
              <a:t>source : </a:t>
            </a:r>
            <a:r>
              <a:rPr lang="nl-BE" dirty="0" smtClean="0"/>
              <a:t>[SV</a:t>
            </a:r>
            <a:r>
              <a:rPr lang="nl-BE" baseline="-25000" dirty="0" smtClean="0"/>
              <a:t>1</a:t>
            </a:r>
            <a:r>
              <a:rPr lang="nl-BE" dirty="0" smtClean="0"/>
              <a:t> </a:t>
            </a:r>
            <a:r>
              <a:rPr lang="nl-BE" dirty="0" err="1"/>
              <a:t>matrice</a:t>
            </a:r>
            <a:r>
              <a:rPr lang="nl-BE" dirty="0"/>
              <a:t> + </a:t>
            </a:r>
            <a:r>
              <a:rPr lang="nl-BE" dirty="0" smtClean="0"/>
              <a:t>SV</a:t>
            </a:r>
            <a:r>
              <a:rPr lang="nl-BE" baseline="-25000" dirty="0" smtClean="0"/>
              <a:t>2</a:t>
            </a:r>
            <a:r>
              <a:rPr lang="nl-BE" dirty="0" smtClean="0"/>
              <a:t> converbal]</a:t>
            </a:r>
          </a:p>
          <a:p>
            <a:pPr>
              <a:lnSpc>
                <a:spcPts val="1500"/>
              </a:lnSpc>
            </a:pPr>
            <a:endParaRPr lang="nl-BE" dirty="0"/>
          </a:p>
          <a:p>
            <a:r>
              <a:rPr lang="nl-BE" dirty="0" smtClean="0"/>
              <a:t>La </a:t>
            </a:r>
            <a:r>
              <a:rPr lang="nl-BE" dirty="0" err="1"/>
              <a:t>grammaticalisation</a:t>
            </a:r>
            <a:r>
              <a:rPr lang="nl-BE" dirty="0"/>
              <a:t> de </a:t>
            </a:r>
            <a:r>
              <a:rPr lang="nl-BE" dirty="0" smtClean="0"/>
              <a:t>[SV</a:t>
            </a:r>
            <a:r>
              <a:rPr lang="nl-BE" baseline="-25000" dirty="0" smtClean="0"/>
              <a:t>1</a:t>
            </a:r>
            <a:r>
              <a:rPr lang="nl-BE" dirty="0" smtClean="0"/>
              <a:t> </a:t>
            </a:r>
            <a:r>
              <a:rPr lang="nl-BE" dirty="0" err="1"/>
              <a:t>matrice</a:t>
            </a:r>
            <a:r>
              <a:rPr lang="nl-BE" dirty="0"/>
              <a:t> + </a:t>
            </a:r>
            <a:r>
              <a:rPr lang="nl-BE" dirty="0" smtClean="0"/>
              <a:t>SV</a:t>
            </a:r>
            <a:r>
              <a:rPr lang="nl-BE" baseline="-25000" dirty="0" smtClean="0"/>
              <a:t>2</a:t>
            </a:r>
            <a:r>
              <a:rPr lang="nl-BE" dirty="0" smtClean="0"/>
              <a:t> </a:t>
            </a:r>
            <a:r>
              <a:rPr lang="nl-BE" dirty="0"/>
              <a:t>converbal] </a:t>
            </a:r>
            <a:r>
              <a:rPr lang="nl-BE" dirty="0" smtClean="0"/>
              <a:t>                                          vers [V</a:t>
            </a:r>
            <a:r>
              <a:rPr lang="nl-BE" baseline="-25000" dirty="0" smtClean="0"/>
              <a:t>1</a:t>
            </a:r>
            <a:r>
              <a:rPr lang="nl-BE" dirty="0" smtClean="0"/>
              <a:t> </a:t>
            </a:r>
            <a:r>
              <a:rPr lang="nl-BE" dirty="0" err="1"/>
              <a:t>auxiliaire</a:t>
            </a:r>
            <a:r>
              <a:rPr lang="nl-BE" dirty="0"/>
              <a:t> + V</a:t>
            </a:r>
            <a:r>
              <a:rPr lang="nl-BE" baseline="-25000" dirty="0"/>
              <a:t>2</a:t>
            </a:r>
            <a:r>
              <a:rPr lang="nl-BE" dirty="0" smtClean="0"/>
              <a:t>]</a:t>
            </a:r>
          </a:p>
          <a:p>
            <a:pPr marL="0" indent="0">
              <a:lnSpc>
                <a:spcPts val="1500"/>
              </a:lnSpc>
              <a:buNone/>
            </a:pPr>
            <a:endParaRPr lang="fr-FR" dirty="0"/>
          </a:p>
          <a:p>
            <a:r>
              <a:rPr lang="fr-FR" dirty="0" smtClean="0"/>
              <a:t>Conclusions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580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45142"/>
          </a:xfrm>
        </p:spPr>
        <p:txBody>
          <a:bodyPr/>
          <a:lstStyle/>
          <a:p>
            <a:r>
              <a:rPr lang="nl-BE" b="0" dirty="0" smtClean="0"/>
              <a:t>Corpus</a:t>
            </a:r>
            <a:endParaRPr lang="nl-BE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00150" y="2556931"/>
            <a:ext cx="9696447" cy="3772431"/>
          </a:xfrm>
        </p:spPr>
        <p:txBody>
          <a:bodyPr>
            <a:normAutofit/>
          </a:bodyPr>
          <a:lstStyle/>
          <a:p>
            <a:r>
              <a:rPr lang="fr-FR" dirty="0" smtClean="0"/>
              <a:t>7 </a:t>
            </a:r>
            <a:r>
              <a:rPr lang="fr-FR" dirty="0" smtClean="0"/>
              <a:t>textes en ancien français :</a:t>
            </a:r>
          </a:p>
          <a:p>
            <a:endParaRPr lang="fr-FR" dirty="0"/>
          </a:p>
          <a:p>
            <a:pPr lvl="1"/>
            <a:r>
              <a:rPr lang="fr-FR" sz="2400" dirty="0" smtClean="0"/>
              <a:t>XIe siècle : </a:t>
            </a:r>
            <a:r>
              <a:rPr lang="fr-FR" sz="2400" i="1" dirty="0" smtClean="0"/>
              <a:t>Passion de Jésus-Christ,</a:t>
            </a:r>
            <a:r>
              <a:rPr lang="fr-FR" sz="2400" dirty="0" smtClean="0"/>
              <a:t> </a:t>
            </a:r>
            <a:r>
              <a:rPr lang="fr-FR" sz="2400" i="1" dirty="0" smtClean="0"/>
              <a:t>Vie de saint Léger</a:t>
            </a:r>
            <a:endParaRPr lang="fr-FR" sz="2400" dirty="0" smtClean="0"/>
          </a:p>
          <a:p>
            <a:pPr lvl="1"/>
            <a:endParaRPr lang="fr-FR" sz="2400" dirty="0"/>
          </a:p>
          <a:p>
            <a:pPr lvl="1"/>
            <a:r>
              <a:rPr lang="fr-FR" sz="2400" dirty="0" smtClean="0"/>
              <a:t>XIIe siècle : </a:t>
            </a:r>
            <a:r>
              <a:rPr lang="fr-FR" sz="2400" i="1" dirty="0" smtClean="0"/>
              <a:t>Chanson de Roland</a:t>
            </a:r>
            <a:r>
              <a:rPr lang="fr-FR" sz="2400" dirty="0" smtClean="0"/>
              <a:t>, </a:t>
            </a:r>
            <a:r>
              <a:rPr lang="fr-FR" sz="2400" i="1" dirty="0" smtClean="0"/>
              <a:t>Comput</a:t>
            </a:r>
            <a:r>
              <a:rPr lang="fr-FR" sz="2400" dirty="0" smtClean="0"/>
              <a:t>, </a:t>
            </a:r>
            <a:r>
              <a:rPr lang="fr-FR" sz="2400" i="1" dirty="0" smtClean="0"/>
              <a:t>Description d'</a:t>
            </a:r>
            <a:r>
              <a:rPr lang="fr-FR" sz="2400" i="1" dirty="0" err="1" smtClean="0"/>
              <a:t>Engleterre</a:t>
            </a:r>
            <a:r>
              <a:rPr lang="fr-FR" sz="2400" dirty="0" smtClean="0"/>
              <a:t>, </a:t>
            </a:r>
            <a:r>
              <a:rPr lang="fr-FR" sz="2400" i="1" dirty="0" smtClean="0"/>
              <a:t>Lapidaire en prose</a:t>
            </a:r>
            <a:r>
              <a:rPr lang="fr-FR" sz="2400" dirty="0" smtClean="0"/>
              <a:t>, Psautier de Cambridge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143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3901</TotalTime>
  <Words>984</Words>
  <Application>Microsoft Office PowerPoint</Application>
  <PresentationFormat>Personnalisé</PresentationFormat>
  <Paragraphs>453</Paragraphs>
  <Slides>26</Slides>
  <Notes>25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Organisch</vt:lpstr>
      <vt:lpstr>Aller augmentant en rimant.  La grammaticalisation du converbe  dans les périphrases verbales en ancien français                                                                                                                                            Jasper Vangaever                                                                                               le 15 juin 2017                                                                   DOCTILING Université Lille 3</vt:lpstr>
      <vt:lpstr>Introduction</vt:lpstr>
      <vt:lpstr>Introduction</vt:lpstr>
      <vt:lpstr>Introduction</vt:lpstr>
      <vt:lpstr>Introduction</vt:lpstr>
      <vt:lpstr>Introduction</vt:lpstr>
      <vt:lpstr>Introduction</vt:lpstr>
      <vt:lpstr>Plan</vt:lpstr>
      <vt:lpstr>Corpus</vt:lpstr>
      <vt:lpstr>Construction source :                                    [SV1 matrice + SV2 converbal]</vt:lpstr>
      <vt:lpstr>Présentation PowerPoint</vt:lpstr>
      <vt:lpstr>Présentation PowerPoint</vt:lpstr>
      <vt:lpstr>Construction source :                                    [SV1 matrice + SV2 converbal]</vt:lpstr>
      <vt:lpstr>Construction source :                                    [SV1 matrice + SV2 converbal]</vt:lpstr>
      <vt:lpstr>La grammaticalisation vers [V1 auxiliaire + V2]</vt:lpstr>
      <vt:lpstr>La grammaticalisation vers [V1 auxiliaire + V2]</vt:lpstr>
      <vt:lpstr>La grammaticalisation vers [V1 auxiliaire + V2]</vt:lpstr>
      <vt:lpstr>La grammaticalisation vers [V1 auxiliaire + V2]</vt:lpstr>
      <vt:lpstr>La grammaticalisation vers [V1 auxiliaire + V2]</vt:lpstr>
      <vt:lpstr>Conclusions</vt:lpstr>
      <vt:lpstr>Conclusions</vt:lpstr>
      <vt:lpstr>Conclusions</vt:lpstr>
      <vt:lpstr>Références</vt:lpstr>
      <vt:lpstr>Références</vt:lpstr>
      <vt:lpstr>Références</vt:lpstr>
      <vt:lpstr>Merci pour votre attention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Jasper Vangaever</dc:creator>
  <cp:lastModifiedBy>Jasper Vangaever</cp:lastModifiedBy>
  <cp:revision>354</cp:revision>
  <dcterms:created xsi:type="dcterms:W3CDTF">2016-11-22T13:54:56Z</dcterms:created>
  <dcterms:modified xsi:type="dcterms:W3CDTF">2017-06-14T19:11:53Z</dcterms:modified>
</cp:coreProperties>
</file>