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58" r:id="rId6"/>
    <p:sldId id="257" r:id="rId7"/>
    <p:sldId id="261" r:id="rId8"/>
    <p:sldId id="260" r:id="rId9"/>
    <p:sldId id="264" r:id="rId10"/>
    <p:sldId id="266" r:id="rId11"/>
    <p:sldId id="269" r:id="rId12"/>
    <p:sldId id="270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.gruas\Dropbox\recherche%202018\Je%20Dpt\graphique%20f&#234;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Feuil1!$A$1:$A$15</c:f>
              <c:strCache>
                <c:ptCount val="15"/>
                <c:pt idx="1">
                  <c:v>fête religieuse</c:v>
                </c:pt>
                <c:pt idx="2">
                  <c:v>fête du livre</c:v>
                </c:pt>
                <c:pt idx="3">
                  <c:v>fête culturelle et historique</c:v>
                </c:pt>
                <c:pt idx="4">
                  <c:v>fête à la Fondation Serralves</c:v>
                </c:pt>
                <c:pt idx="5">
                  <c:v>fête caritative</c:v>
                </c:pt>
                <c:pt idx="6">
                  <c:v>fête avec diaspora portugaise à l'étranger</c:v>
                </c:pt>
                <c:pt idx="7">
                  <c:v>fête populaire dans les régions autonomes</c:v>
                </c:pt>
                <c:pt idx="8">
                  <c:v>fête avec les SDF</c:v>
                </c:pt>
                <c:pt idx="9">
                  <c:v>fête hommage au Pape François</c:v>
                </c:pt>
                <c:pt idx="10">
                  <c:v>fête hommage à des évêques</c:v>
                </c:pt>
                <c:pt idx="11">
                  <c:v>fête troisième âge</c:v>
                </c:pt>
                <c:pt idx="12">
                  <c:v>fête hommage au syndicat des journalistes</c:v>
                </c:pt>
                <c:pt idx="13">
                  <c:v>fête à la Casa da Música Porto</c:v>
                </c:pt>
                <c:pt idx="14">
                  <c:v>fête des frères et sœurs</c:v>
                </c:pt>
              </c:strCache>
            </c:strRef>
          </c:cat>
          <c:val>
            <c:numRef>
              <c:f>Feuil1!$B$1:$B$15</c:f>
              <c:numCache>
                <c:formatCode>General</c:formatCode>
                <c:ptCount val="15"/>
                <c:pt idx="0">
                  <c:v>0</c:v>
                </c:pt>
                <c:pt idx="1">
                  <c:v>12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643072"/>
        <c:axId val="46650352"/>
      </c:barChart>
      <c:catAx>
        <c:axId val="466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650352"/>
        <c:crosses val="autoZero"/>
        <c:auto val="1"/>
        <c:lblAlgn val="ctr"/>
        <c:lblOffset val="100"/>
        <c:noMultiLvlLbl val="0"/>
      </c:catAx>
      <c:valAx>
        <c:axId val="4665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6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6178-591B-40BF-B538-32DF77FF7035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78D-A61C-4096-B443-4EC5341CC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51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6178-591B-40BF-B538-32DF77FF7035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78D-A61C-4096-B443-4EC5341CC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27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6178-591B-40BF-B538-32DF77FF7035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78D-A61C-4096-B443-4EC5341CC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4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6178-591B-40BF-B538-32DF77FF7035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78D-A61C-4096-B443-4EC5341CC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92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6178-591B-40BF-B538-32DF77FF7035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78D-A61C-4096-B443-4EC5341CC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40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6178-591B-40BF-B538-32DF77FF7035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78D-A61C-4096-B443-4EC5341CC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88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6178-591B-40BF-B538-32DF77FF7035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78D-A61C-4096-B443-4EC5341CC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7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6178-591B-40BF-B538-32DF77FF7035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78D-A61C-4096-B443-4EC5341CC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09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6178-591B-40BF-B538-32DF77FF7035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78D-A61C-4096-B443-4EC5341CC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19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6178-591B-40BF-B538-32DF77FF7035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78D-A61C-4096-B443-4EC5341CC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20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6178-591B-40BF-B538-32DF77FF7035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78D-A61C-4096-B443-4EC5341CC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61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86178-591B-40BF-B538-32DF77FF7035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978D-A61C-4096-B443-4EC5341CC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53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fête au Palais présidentiel ou la </a:t>
            </a:r>
            <a:r>
              <a:rPr lang="fr-FR" i="1" dirty="0" err="1" smtClean="0"/>
              <a:t>festa</a:t>
            </a:r>
            <a:r>
              <a:rPr lang="fr-FR" dirty="0" smtClean="0"/>
              <a:t> comme mode de communication au service de l’exercice du pouvoir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r-FR" sz="3200" dirty="0"/>
          </a:p>
          <a:p>
            <a:r>
              <a:rPr lang="fr-FR" sz="3200" dirty="0" smtClean="0"/>
              <a:t>Marc </a:t>
            </a:r>
            <a:r>
              <a:rPr lang="fr-FR" sz="3200" dirty="0" err="1" smtClean="0"/>
              <a:t>Gruas</a:t>
            </a:r>
            <a:endParaRPr lang="fr-FR" sz="3200" dirty="0" smtClean="0"/>
          </a:p>
          <a:p>
            <a:r>
              <a:rPr lang="fr-FR" sz="3200" dirty="0" smtClean="0"/>
              <a:t>Section de Portugais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23361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La fête comme élément de langage sur la page de la Présidence de la République portugaise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Sur site de la Présidence de la République portugaise aux rubriques : </a:t>
            </a:r>
          </a:p>
          <a:p>
            <a:r>
              <a:rPr lang="fr-FR" dirty="0" smtClean="0"/>
              <a:t>«</a:t>
            </a:r>
            <a:r>
              <a:rPr lang="fr-FR" dirty="0"/>
              <a:t> Nouvelles </a:t>
            </a:r>
            <a:r>
              <a:rPr lang="fr-FR" dirty="0" smtClean="0"/>
              <a:t>»</a:t>
            </a:r>
          </a:p>
          <a:p>
            <a:r>
              <a:rPr lang="fr-FR" dirty="0" smtClean="0"/>
              <a:t> </a:t>
            </a:r>
            <a:r>
              <a:rPr lang="fr-FR" dirty="0"/>
              <a:t>« Interventions </a:t>
            </a:r>
            <a:r>
              <a:rPr lang="fr-FR" dirty="0" smtClean="0"/>
              <a:t>»</a:t>
            </a:r>
          </a:p>
          <a:p>
            <a:r>
              <a:rPr lang="fr-FR" dirty="0" smtClean="0"/>
              <a:t>«</a:t>
            </a:r>
            <a:r>
              <a:rPr lang="fr-FR" dirty="0"/>
              <a:t> Message </a:t>
            </a:r>
            <a:r>
              <a:rPr lang="fr-FR" dirty="0" smtClean="0"/>
              <a:t>»</a:t>
            </a:r>
          </a:p>
          <a:p>
            <a:endParaRPr lang="fr-FR" dirty="0"/>
          </a:p>
          <a:p>
            <a:r>
              <a:rPr lang="fr-FR" dirty="0" smtClean="0"/>
              <a:t>Occurrences du mot « </a:t>
            </a:r>
            <a:r>
              <a:rPr lang="fr-FR" dirty="0" err="1" smtClean="0"/>
              <a:t>festa</a:t>
            </a:r>
            <a:r>
              <a:rPr lang="fr-FR" dirty="0" smtClean="0"/>
              <a:t> » et « </a:t>
            </a:r>
            <a:r>
              <a:rPr lang="fr-FR" dirty="0" err="1" smtClean="0"/>
              <a:t>festejar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958840" cy="4351338"/>
          </a:xfrm>
        </p:spPr>
      </p:pic>
    </p:spTree>
    <p:extLst>
      <p:ext uri="{BB962C8B-B14F-4D97-AF65-F5344CB8AC3E}">
        <p14:creationId xmlns:p14="http://schemas.microsoft.com/office/powerpoint/2010/main" val="3945748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aseline="0" dirty="0" smtClean="0"/>
              <a:t>La</a:t>
            </a:r>
            <a:r>
              <a:rPr lang="fr-FR" dirty="0" smtClean="0"/>
              <a:t> « </a:t>
            </a:r>
            <a:r>
              <a:rPr lang="fr-FR" baseline="0" dirty="0" smtClean="0"/>
              <a:t>fête » dans la communication de Marcelo </a:t>
            </a:r>
            <a:r>
              <a:rPr lang="fr-FR" baseline="0" dirty="0" err="1" smtClean="0"/>
              <a:t>Rebello</a:t>
            </a:r>
            <a:r>
              <a:rPr lang="fr-FR" baseline="0" dirty="0" smtClean="0"/>
              <a:t> de Sousa entre janvier 2016 et novembre 2018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3258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4798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Commémorations du 250ème anniversaire des Fêtes de Notre Dame de La Grâce à Almoçageme, district de Sintra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97" y="1788142"/>
            <a:ext cx="7609540" cy="5069857"/>
          </a:xfrm>
        </p:spPr>
      </p:pic>
    </p:spTree>
    <p:extLst>
      <p:ext uri="{BB962C8B-B14F-4D97-AF65-F5344CB8AC3E}">
        <p14:creationId xmlns:p14="http://schemas.microsoft.com/office/powerpoint/2010/main" val="12720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Troisième Salon du livre à Belém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5" y="1825149"/>
            <a:ext cx="5518573" cy="387822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58" y="1825149"/>
            <a:ext cx="5820978" cy="38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 président de la République lors de la Fête de Nöel de l’Association RE-FOOD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15" y="1674560"/>
            <a:ext cx="7299701" cy="4863426"/>
          </a:xfrm>
        </p:spPr>
      </p:pic>
    </p:spTree>
    <p:extLst>
      <p:ext uri="{BB962C8B-B14F-4D97-AF65-F5344CB8AC3E}">
        <p14:creationId xmlns:p14="http://schemas.microsoft.com/office/powerpoint/2010/main" val="10474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Rencontre avec la communauté portugaise à Créteil en 2016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03" y="1746840"/>
            <a:ext cx="7171401" cy="4777946"/>
          </a:xfrm>
        </p:spPr>
      </p:pic>
    </p:spTree>
    <p:extLst>
      <p:ext uri="{BB962C8B-B14F-4D97-AF65-F5344CB8AC3E}">
        <p14:creationId xmlns:p14="http://schemas.microsoft.com/office/powerpoint/2010/main" val="30292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La Constitution de 1976 et le régime semi-présidentiel portugais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29" y="1629693"/>
            <a:ext cx="7464149" cy="4895093"/>
          </a:xfrm>
        </p:spPr>
      </p:pic>
    </p:spTree>
    <p:extLst>
      <p:ext uri="{BB962C8B-B14F-4D97-AF65-F5344CB8AC3E}">
        <p14:creationId xmlns:p14="http://schemas.microsoft.com/office/powerpoint/2010/main" val="8909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Fonctions et attributions du président de la République selon la</a:t>
            </a:r>
            <a:br>
              <a:rPr lang="fr-FR" dirty="0" smtClean="0"/>
            </a:br>
            <a:r>
              <a:rPr lang="fr-FR" dirty="0" smtClean="0"/>
              <a:t>Constitution de 1976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5330"/>
            <a:ext cx="10515600" cy="4974956"/>
          </a:xfrm>
          <a:noFill/>
        </p:spPr>
        <p:txBody>
          <a:bodyPr>
            <a:noAutofit/>
          </a:bodyPr>
          <a:lstStyle/>
          <a:p>
            <a:endParaRPr lang="fr-FR" sz="16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62" y="1898776"/>
            <a:ext cx="33813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04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Dans la réalité, le président de la République portugaise exerce une « magistrature d’influence » ou une « magistrature neutre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4800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Marcelo </a:t>
            </a:r>
            <a:r>
              <a:rPr lang="fr-FR" dirty="0" err="1" smtClean="0"/>
              <a:t>Rebelo</a:t>
            </a:r>
            <a:r>
              <a:rPr lang="fr-FR" dirty="0" smtClean="0"/>
              <a:t> de Sousa, actuel président de la République portugaise 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50" y="2505075"/>
            <a:ext cx="2630663" cy="3684588"/>
          </a:xfr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Biographie 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71457" cy="4352925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Né en 1948 (70 ans)</a:t>
            </a:r>
          </a:p>
          <a:p>
            <a:r>
              <a:rPr lang="fr-FR" dirty="0" smtClean="0"/>
              <a:t>Fils de Baltasar </a:t>
            </a:r>
            <a:r>
              <a:rPr lang="fr-FR" dirty="0" err="1" smtClean="0"/>
              <a:t>Rebelo</a:t>
            </a:r>
            <a:r>
              <a:rPr lang="fr-FR" dirty="0" smtClean="0"/>
              <a:t> de Sousa, professeur de médecine et plusieurs fois ministre de Salazar.</a:t>
            </a:r>
          </a:p>
          <a:p>
            <a:r>
              <a:rPr lang="fr-FR" dirty="0" smtClean="0"/>
              <a:t>Catholique pratiquant</a:t>
            </a:r>
          </a:p>
          <a:p>
            <a:r>
              <a:rPr lang="fr-FR" dirty="0" smtClean="0"/>
              <a:t>Fondateur du </a:t>
            </a:r>
            <a:r>
              <a:rPr lang="fr-FR" i="1" dirty="0" err="1" smtClean="0"/>
              <a:t>Partido</a:t>
            </a:r>
            <a:r>
              <a:rPr lang="fr-FR" i="1" dirty="0" smtClean="0"/>
              <a:t> Social </a:t>
            </a:r>
            <a:r>
              <a:rPr lang="fr-FR" i="1" dirty="0" err="1" smtClean="0"/>
              <a:t>Democrata</a:t>
            </a:r>
            <a:r>
              <a:rPr lang="fr-FR" dirty="0" smtClean="0"/>
              <a:t> et président de ce parti entre 1996 et 1999</a:t>
            </a:r>
          </a:p>
          <a:p>
            <a:r>
              <a:rPr lang="fr-FR" dirty="0" smtClean="0"/>
              <a:t>Professeur de droit à l’Université classique de Lisbonne jusqu’en 2017</a:t>
            </a:r>
          </a:p>
          <a:p>
            <a:r>
              <a:rPr lang="fr-FR" dirty="0" smtClean="0"/>
              <a:t>Carrière journalistique (hebdomadaires </a:t>
            </a:r>
            <a:r>
              <a:rPr lang="fr-FR" i="1" dirty="0" smtClean="0"/>
              <a:t>O </a:t>
            </a:r>
            <a:r>
              <a:rPr lang="fr-FR" i="1" dirty="0" err="1" smtClean="0"/>
              <a:t>Independente</a:t>
            </a:r>
            <a:r>
              <a:rPr lang="fr-FR" dirty="0" smtClean="0"/>
              <a:t>, </a:t>
            </a:r>
            <a:r>
              <a:rPr lang="fr-FR" i="1" dirty="0" smtClean="0"/>
              <a:t>Expresso</a:t>
            </a:r>
            <a:r>
              <a:rPr lang="fr-FR" dirty="0" smtClean="0"/>
              <a:t> et analyste politique et littéraire à la Télévision portugaise</a:t>
            </a:r>
          </a:p>
          <a:p>
            <a:r>
              <a:rPr lang="fr-FR" dirty="0" smtClean="0"/>
              <a:t>Elu président de la République le 24 janvier 2016, dès le premier tour avec 51, 9 % face au candidat du centre gauche, António </a:t>
            </a:r>
            <a:r>
              <a:rPr lang="fr-FR" dirty="0" err="1" smtClean="0"/>
              <a:t>Sampaio</a:t>
            </a:r>
            <a:r>
              <a:rPr lang="fr-FR" dirty="0" smtClean="0"/>
              <a:t> da </a:t>
            </a:r>
            <a:r>
              <a:rPr lang="fr-FR" dirty="0" err="1" smtClean="0"/>
              <a:t>Nóvoa</a:t>
            </a:r>
            <a:r>
              <a:rPr lang="fr-FR" dirty="0" smtClean="0"/>
              <a:t> (22, 9 ¨%) et Marisa Matias du Bloc de gauche</a:t>
            </a:r>
          </a:p>
          <a:p>
            <a:r>
              <a:rPr lang="fr-FR" dirty="0" smtClean="0"/>
              <a:t>Son mandat se termine en janvier 2021. Il est probable qu’il se représente à la magistrature suprême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0169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palais de Belém : résidence officielle du Président de la République portugaise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086769"/>
            <a:ext cx="5514975" cy="3829050"/>
          </a:xfrm>
        </p:spPr>
      </p:pic>
    </p:spTree>
    <p:extLst>
      <p:ext uri="{BB962C8B-B14F-4D97-AF65-F5344CB8AC3E}">
        <p14:creationId xmlns:p14="http://schemas.microsoft.com/office/powerpoint/2010/main" val="3995610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Contexte politique depuis l’élection du président de la République en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FR" dirty="0" smtClean="0"/>
          </a:p>
          <a:p>
            <a:pPr marL="514350" indent="-514350" algn="just">
              <a:buAutoNum type="arabicPeriod"/>
            </a:pP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71" y="1690688"/>
            <a:ext cx="4114286" cy="51428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/>
          <a:stretch/>
        </p:blipFill>
        <p:spPr>
          <a:xfrm>
            <a:off x="522771" y="1825625"/>
            <a:ext cx="6008658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20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Marcelo </a:t>
            </a:r>
            <a:r>
              <a:rPr lang="fr-FR" sz="3200" dirty="0" err="1" smtClean="0"/>
              <a:t>Rebello</a:t>
            </a:r>
            <a:r>
              <a:rPr lang="fr-FR" sz="3200" dirty="0" smtClean="0"/>
              <a:t> de Sousa, des records de popularité</a:t>
            </a:r>
            <a:endParaRPr lang="fr-FR" sz="32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0" y="1690688"/>
            <a:ext cx="4580355" cy="4351338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22" y="1372848"/>
            <a:ext cx="27241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93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Marcelo : « je suis le bien-aimé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32" y="1975075"/>
            <a:ext cx="4572681" cy="33171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30" y="1953986"/>
            <a:ext cx="4479082" cy="33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04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308</Words>
  <Application>Microsoft Office PowerPoint</Application>
  <PresentationFormat>Grand écran</PresentationFormat>
  <Paragraphs>37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La fête au Palais présidentiel ou la festa comme mode de communication au service de l’exercice du pouvoir</vt:lpstr>
      <vt:lpstr>La Constitution de 1976 et le régime semi-présidentiel portugais </vt:lpstr>
      <vt:lpstr>Fonctions et attributions du président de la République selon la Constitution de 1976 </vt:lpstr>
      <vt:lpstr>Dans la réalité, le président de la République portugaise exerce une « magistrature d’influence » ou une « magistrature neutre »</vt:lpstr>
      <vt:lpstr>Marcelo Rebelo de Sousa, actuel président de la République portugaise </vt:lpstr>
      <vt:lpstr>Le palais de Belém : résidence officielle du Président de la République portugaise</vt:lpstr>
      <vt:lpstr>Contexte politique depuis l’élection du président de la République en 2016</vt:lpstr>
      <vt:lpstr>Marcelo Rebello de Sousa, des records de popularité</vt:lpstr>
      <vt:lpstr>Marcelo : « je suis le bien-aimé »</vt:lpstr>
      <vt:lpstr>La fête comme élément de langage sur la page de la Présidence de la République portugaise</vt:lpstr>
      <vt:lpstr>La « fête » dans la communication de Marcelo Rebello de Sousa entre janvier 2016 et novembre 2018 </vt:lpstr>
      <vt:lpstr>Commémorations du 250ème anniversaire des Fêtes de Notre Dame de La Grâce à Almoçageme, district de Sintra</vt:lpstr>
      <vt:lpstr>Troisième Salon du livre à Belém</vt:lpstr>
      <vt:lpstr>Le président de la République lors de la Fête de Nöel de l’Association RE-FOOD</vt:lpstr>
      <vt:lpstr>Rencontre avec la communauté portugaise à Créteil en 2016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fête au Palais présidentiel ou la festa comme mode de communication au service de l’exercice du pouvoir</dc:title>
  <dc:creator>Marc GRUAS</dc:creator>
  <cp:lastModifiedBy>Revue Reflexos</cp:lastModifiedBy>
  <cp:revision>68</cp:revision>
  <dcterms:created xsi:type="dcterms:W3CDTF">2018-11-25T12:17:45Z</dcterms:created>
  <dcterms:modified xsi:type="dcterms:W3CDTF">2018-11-29T07:48:39Z</dcterms:modified>
</cp:coreProperties>
</file>