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771" r:id="rId2"/>
    <p:sldMasterId id="2147483783" r:id="rId3"/>
  </p:sldMasterIdLst>
  <p:sldIdLst>
    <p:sldId id="256" r:id="rId4"/>
    <p:sldId id="258" r:id="rId5"/>
    <p:sldId id="271" r:id="rId6"/>
    <p:sldId id="279" r:id="rId7"/>
    <p:sldId id="272" r:id="rId8"/>
    <p:sldId id="276" r:id="rId9"/>
    <p:sldId id="260" r:id="rId10"/>
    <p:sldId id="263" r:id="rId11"/>
    <p:sldId id="267" r:id="rId12"/>
    <p:sldId id="28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1" autoAdjust="0"/>
    <p:restoredTop sz="94660"/>
  </p:normalViewPr>
  <p:slideViewPr>
    <p:cSldViewPr snapToGrid="0">
      <p:cViewPr varScale="1">
        <p:scale>
          <a:sx n="85" d="100"/>
          <a:sy n="85" d="100"/>
        </p:scale>
        <p:origin x="56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160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02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911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61BDC-E3BA-49AA-9F05-D6774E1047E8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12091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3F2F-531F-4703-8B47-BE922CD141F3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463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4AD0-88DB-4E54-BCB6-2DA734BD7B6B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43756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A229-5C9B-45F4-BC75-9ADE840E1951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22056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F7BA-421A-4C28-942E-25FCB95C867B}" type="slidenum">
              <a:rPr lang="fr-FR" altLang="fr-FR" smtClean="0"/>
              <a:pPr/>
              <a:t>‹N°›</a:t>
            </a:fld>
            <a:endParaRPr lang="fr-FR" alt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73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7F12-3D55-4A34-B717-BC9E671D09D2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47495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123ED-92C8-4147-B9D3-3533D911C3EE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8136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 altLang="fr-F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999D4-B68F-47F5-8038-E5DCF648E116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86568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766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fr-FR" alt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 alt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ED152-FAAA-484D-9363-1BC1A3A2B59E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64760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0E2F-CC13-4147-BFF4-B96CE6EBD7F4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7515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3A58-41EC-4376-86E4-258CB328A636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77157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027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230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157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069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346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807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3185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521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980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176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718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97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995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99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35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00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56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80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27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27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01C99FA-89C7-4E87-8EB6-C1B026E710D0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B99177D-7A24-43E4-969E-04CBB245B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35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00200" y="730624"/>
            <a:ext cx="8991600" cy="2758011"/>
          </a:xfrm>
        </p:spPr>
        <p:txBody>
          <a:bodyPr>
            <a:normAutofit/>
          </a:bodyPr>
          <a:lstStyle/>
          <a:p>
            <a:r>
              <a:rPr lang="en-US" sz="2400" dirty="0"/>
              <a:t>“</a:t>
            </a:r>
            <a:r>
              <a:rPr lang="en-GB" sz="2400" dirty="0"/>
              <a:t>Working up from the black</a:t>
            </a:r>
            <a:br>
              <a:rPr lang="en-GB" sz="2400" dirty="0"/>
            </a:br>
            <a:r>
              <a:rPr lang="en-GB" sz="2400" dirty="0"/>
              <a:t>towards the light”</a:t>
            </a:r>
            <a:br>
              <a:rPr lang="fr-FR" sz="2400" dirty="0"/>
            </a:br>
            <a:br>
              <a:rPr lang="fr-FR" sz="2400" dirty="0"/>
            </a:br>
            <a:r>
              <a:rPr lang="en-GB" sz="2400" dirty="0"/>
              <a:t>Modernist wood-engraving and photography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GB" sz="5600" b="1" dirty="0"/>
              <a:t>ESSE 2016 Galway</a:t>
            </a:r>
            <a:endParaRPr lang="fr-FR" sz="5600" dirty="0"/>
          </a:p>
          <a:p>
            <a:r>
              <a:rPr lang="en-GB" sz="5600" b="1" dirty="0"/>
              <a:t>Seminar S39</a:t>
            </a:r>
            <a:endParaRPr lang="fr-FR" sz="5600" dirty="0"/>
          </a:p>
          <a:p>
            <a:r>
              <a:rPr lang="en-GB" sz="5600" dirty="0"/>
              <a:t> </a:t>
            </a:r>
            <a:endParaRPr lang="fr-FR" sz="5600" dirty="0"/>
          </a:p>
          <a:p>
            <a:r>
              <a:rPr lang="en-GB" sz="5600" dirty="0"/>
              <a:t>Sophie Aymes</a:t>
            </a:r>
            <a:endParaRPr lang="fr-FR" sz="5600" dirty="0"/>
          </a:p>
          <a:p>
            <a:r>
              <a:rPr lang="en-GB" sz="5600" dirty="0" err="1"/>
              <a:t>Université</a:t>
            </a:r>
            <a:r>
              <a:rPr lang="en-GB" sz="5600" dirty="0"/>
              <a:t> de Bourgogne-Franche-Comté</a:t>
            </a:r>
            <a:endParaRPr lang="fr-FR" sz="56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3305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795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8415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143979" y="1525933"/>
            <a:ext cx="6227064" cy="381407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2677" y="964692"/>
            <a:ext cx="3066937" cy="1188720"/>
          </a:xfrm>
        </p:spPr>
        <p:txBody>
          <a:bodyPr>
            <a:normAutofit/>
          </a:bodyPr>
          <a:lstStyle/>
          <a:p>
            <a:r>
              <a:rPr lang="fr-FR"/>
              <a:t>Conclusion</a:t>
            </a:r>
            <a:br>
              <a:rPr lang="fr-FR"/>
            </a:br>
            <a:r>
              <a:rPr lang="fr-FR"/>
              <a:t>&amp; discussion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11249" y="2638044"/>
            <a:ext cx="3063765" cy="32632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685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184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</p:sp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665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781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6" name="Picture 4" descr="Beedham_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" r="4" b="4"/>
          <a:stretch/>
        </p:blipFill>
        <p:spPr bwMode="auto">
          <a:xfrm>
            <a:off x="1149821" y="1126397"/>
            <a:ext cx="3044952" cy="428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994226" y="1126397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altLang="fr-FR" sz="2400" dirty="0"/>
              <a:t>A few </a:t>
            </a:r>
            <a:r>
              <a:rPr lang="en-US" altLang="fr-FR" sz="2400" dirty="0" err="1"/>
              <a:t>TItles</a:t>
            </a:r>
            <a:endParaRPr lang="en-US" altLang="fr-FR" sz="240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9732" y="2858703"/>
            <a:ext cx="5285791" cy="304254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altLang="fr-FR" sz="15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fr-FR" dirty="0">
                <a:solidFill>
                  <a:srgbClr val="FFFFFF"/>
                </a:solidFill>
              </a:rPr>
              <a:t>John </a:t>
            </a:r>
            <a:r>
              <a:rPr lang="en-US" altLang="fr-FR" dirty="0" err="1">
                <a:solidFill>
                  <a:srgbClr val="FFFFFF"/>
                </a:solidFill>
              </a:rPr>
              <a:t>Beedham</a:t>
            </a:r>
            <a:r>
              <a:rPr lang="en-US" altLang="fr-FR" dirty="0">
                <a:solidFill>
                  <a:srgbClr val="FFFFFF"/>
                </a:solidFill>
              </a:rPr>
              <a:t>, </a:t>
            </a:r>
            <a:r>
              <a:rPr lang="en-US" altLang="fr-FR" i="1" dirty="0">
                <a:solidFill>
                  <a:srgbClr val="FFFFFF"/>
                </a:solidFill>
              </a:rPr>
              <a:t>Wood Engraving</a:t>
            </a:r>
            <a:r>
              <a:rPr lang="en-US" altLang="fr-FR" dirty="0">
                <a:solidFill>
                  <a:srgbClr val="FFFFFF"/>
                </a:solidFill>
              </a:rPr>
              <a:t> (1920)</a:t>
            </a:r>
          </a:p>
          <a:p>
            <a:pPr>
              <a:lnSpc>
                <a:spcPct val="90000"/>
              </a:lnSpc>
            </a:pPr>
            <a:r>
              <a:rPr lang="en-US" altLang="fr-FR" dirty="0">
                <a:solidFill>
                  <a:srgbClr val="FFFFFF"/>
                </a:solidFill>
              </a:rPr>
              <a:t>Edward Gordon Craig, </a:t>
            </a:r>
            <a:r>
              <a:rPr lang="en-US" altLang="fr-FR" i="1" dirty="0">
                <a:solidFill>
                  <a:srgbClr val="FFFFFF"/>
                </a:solidFill>
              </a:rPr>
              <a:t>Woodcuts and Some Words</a:t>
            </a:r>
            <a:r>
              <a:rPr lang="en-US" altLang="fr-FR" dirty="0">
                <a:solidFill>
                  <a:srgbClr val="FFFFFF"/>
                </a:solidFill>
              </a:rPr>
              <a:t> (1924)</a:t>
            </a:r>
          </a:p>
          <a:p>
            <a:pPr>
              <a:lnSpc>
                <a:spcPct val="90000"/>
              </a:lnSpc>
            </a:pPr>
            <a:r>
              <a:rPr lang="en-US" altLang="fr-FR" dirty="0">
                <a:solidFill>
                  <a:srgbClr val="FFFFFF"/>
                </a:solidFill>
              </a:rPr>
              <a:t>Herbert </a:t>
            </a:r>
            <a:r>
              <a:rPr lang="en-US" altLang="fr-FR" dirty="0" err="1">
                <a:solidFill>
                  <a:srgbClr val="FFFFFF"/>
                </a:solidFill>
              </a:rPr>
              <a:t>Furst</a:t>
            </a:r>
            <a:r>
              <a:rPr lang="en-US" altLang="fr-FR" dirty="0">
                <a:solidFill>
                  <a:srgbClr val="FFFFFF"/>
                </a:solidFill>
              </a:rPr>
              <a:t>, </a:t>
            </a:r>
            <a:r>
              <a:rPr lang="en-US" altLang="fr-FR" i="1" dirty="0">
                <a:solidFill>
                  <a:srgbClr val="FFFFFF"/>
                </a:solidFill>
              </a:rPr>
              <a:t>The Modern Woodcut</a:t>
            </a:r>
            <a:r>
              <a:rPr lang="en-US" altLang="fr-FR" dirty="0">
                <a:solidFill>
                  <a:srgbClr val="FFFFFF"/>
                </a:solidFill>
              </a:rPr>
              <a:t> (1924)</a:t>
            </a:r>
          </a:p>
          <a:p>
            <a:pPr>
              <a:lnSpc>
                <a:spcPct val="90000"/>
              </a:lnSpc>
            </a:pPr>
            <a:r>
              <a:rPr lang="en-US" altLang="fr-FR" dirty="0">
                <a:solidFill>
                  <a:srgbClr val="FFFFFF"/>
                </a:solidFill>
              </a:rPr>
              <a:t>Clare Leighton, </a:t>
            </a:r>
            <a:r>
              <a:rPr lang="en-US" altLang="fr-FR" i="1" dirty="0">
                <a:solidFill>
                  <a:srgbClr val="FFFFFF"/>
                </a:solidFill>
              </a:rPr>
              <a:t>Wood-Engraving and Woodcuts</a:t>
            </a:r>
            <a:r>
              <a:rPr lang="en-US" altLang="fr-FR" dirty="0">
                <a:solidFill>
                  <a:srgbClr val="FFFFFF"/>
                </a:solidFill>
              </a:rPr>
              <a:t> (1932)</a:t>
            </a:r>
          </a:p>
          <a:p>
            <a:pPr>
              <a:lnSpc>
                <a:spcPct val="90000"/>
              </a:lnSpc>
            </a:pPr>
            <a:r>
              <a:rPr lang="en-US" altLang="fr-FR" dirty="0">
                <a:solidFill>
                  <a:srgbClr val="FFFFFF"/>
                </a:solidFill>
              </a:rPr>
              <a:t>Iain </a:t>
            </a:r>
            <a:r>
              <a:rPr lang="en-US" altLang="fr-FR" dirty="0" err="1">
                <a:solidFill>
                  <a:srgbClr val="FFFFFF"/>
                </a:solidFill>
              </a:rPr>
              <a:t>Macnab</a:t>
            </a:r>
            <a:r>
              <a:rPr lang="en-US" altLang="fr-FR" dirty="0">
                <a:solidFill>
                  <a:srgbClr val="FFFFFF"/>
                </a:solidFill>
              </a:rPr>
              <a:t>, </a:t>
            </a:r>
            <a:r>
              <a:rPr lang="en-US" altLang="fr-FR" i="1" dirty="0">
                <a:solidFill>
                  <a:srgbClr val="FFFFFF"/>
                </a:solidFill>
              </a:rPr>
              <a:t>Wood-Engraving</a:t>
            </a:r>
            <a:r>
              <a:rPr lang="en-US" altLang="fr-FR" dirty="0">
                <a:solidFill>
                  <a:srgbClr val="FFFFFF"/>
                </a:solidFill>
              </a:rPr>
              <a:t> (1938)</a:t>
            </a:r>
          </a:p>
          <a:p>
            <a:pPr>
              <a:lnSpc>
                <a:spcPct val="90000"/>
              </a:lnSpc>
            </a:pPr>
            <a:r>
              <a:rPr lang="en-US" altLang="fr-FR" dirty="0">
                <a:solidFill>
                  <a:srgbClr val="FFFFFF"/>
                </a:solidFill>
              </a:rPr>
              <a:t>John Farleigh, </a:t>
            </a:r>
            <a:r>
              <a:rPr lang="en-US" altLang="fr-FR" i="1" dirty="0">
                <a:solidFill>
                  <a:srgbClr val="FFFFFF"/>
                </a:solidFill>
              </a:rPr>
              <a:t>Graven Image</a:t>
            </a:r>
            <a:r>
              <a:rPr lang="en-US" altLang="fr-FR" dirty="0">
                <a:solidFill>
                  <a:srgbClr val="FFFFFF"/>
                </a:solidFill>
              </a:rPr>
              <a:t> (1939)</a:t>
            </a:r>
          </a:p>
          <a:p>
            <a:pPr>
              <a:lnSpc>
                <a:spcPct val="90000"/>
              </a:lnSpc>
            </a:pPr>
            <a:endParaRPr lang="en-US" altLang="fr-FR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508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cene by Edward Gordon Craig 1872-196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9703" y="2524451"/>
            <a:ext cx="2228281" cy="326488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raig looking up from his work directly into the camera with his distinctive chin-length hair √ widow's pea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2469" y="2524451"/>
            <a:ext cx="2318066" cy="326488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67583" y="798844"/>
            <a:ext cx="6092952" cy="1188720"/>
          </a:xfrm>
        </p:spPr>
        <p:txBody>
          <a:bodyPr>
            <a:normAutofit/>
          </a:bodyPr>
          <a:lstStyle/>
          <a:p>
            <a:r>
              <a:rPr lang="fr-FR" altLang="fr-FR" dirty="0"/>
              <a:t>Edward Gordon Craig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515563" y="3586871"/>
            <a:ext cx="2052020" cy="2516696"/>
          </a:xfrm>
        </p:spPr>
        <p:txBody>
          <a:bodyPr>
            <a:normAutofit/>
          </a:bodyPr>
          <a:lstStyle/>
          <a:p>
            <a:r>
              <a:rPr lang="fr-FR" altLang="fr-FR" sz="2800" i="1" dirty="0" err="1">
                <a:solidFill>
                  <a:schemeClr val="bg1"/>
                </a:solidFill>
              </a:rPr>
              <a:t>Scene</a:t>
            </a:r>
            <a:br>
              <a:rPr lang="fr-FR" altLang="fr-FR" dirty="0">
                <a:solidFill>
                  <a:schemeClr val="bg1"/>
                </a:solidFill>
              </a:rPr>
            </a:br>
            <a:endParaRPr lang="fr-FR" altLang="fr-FR" dirty="0">
              <a:solidFill>
                <a:schemeClr val="bg1"/>
              </a:solidFill>
            </a:endParaRPr>
          </a:p>
          <a:p>
            <a:r>
              <a:rPr lang="fr-FR" altLang="fr-FR" dirty="0">
                <a:solidFill>
                  <a:schemeClr val="bg1"/>
                </a:solidFill>
              </a:rPr>
              <a:t>(</a:t>
            </a:r>
            <a:r>
              <a:rPr lang="fr-FR" altLang="fr-FR" i="1" dirty="0">
                <a:solidFill>
                  <a:schemeClr val="bg1"/>
                </a:solidFill>
              </a:rPr>
              <a:t>The </a:t>
            </a:r>
            <a:r>
              <a:rPr lang="fr-FR" altLang="fr-FR" i="1" dirty="0" err="1">
                <a:solidFill>
                  <a:schemeClr val="bg1"/>
                </a:solidFill>
              </a:rPr>
              <a:t>Mask</a:t>
            </a:r>
            <a:r>
              <a:rPr lang="fr-FR" altLang="fr-FR" dirty="0">
                <a:solidFill>
                  <a:schemeClr val="bg1"/>
                </a:solidFill>
              </a:rPr>
              <a:t>,</a:t>
            </a:r>
          </a:p>
          <a:p>
            <a:r>
              <a:rPr lang="fr-FR" altLang="fr-FR" dirty="0">
                <a:solidFill>
                  <a:schemeClr val="bg1"/>
                </a:solidFill>
              </a:rPr>
              <a:t>vol. 1, n°5, 1908)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43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203" y="321731"/>
            <a:ext cx="3208079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7212" y="2548467"/>
            <a:ext cx="2111317" cy="33527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4" name="Picture 4" descr="P10203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5228" y="485803"/>
            <a:ext cx="2510028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01436_pla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21040" y="3032958"/>
            <a:ext cx="1783661" cy="238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7212" y="321731"/>
            <a:ext cx="2111317" cy="206586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203" y="4163080"/>
            <a:ext cx="3208079" cy="2374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71" name="Picture 11" descr="CranachHaml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0062" y="4392157"/>
            <a:ext cx="2880360" cy="192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fr-FR" altLang="fr-FR" i="1" dirty="0">
                <a:latin typeface="+mn-lt"/>
              </a:rPr>
              <a:t>Hamlet</a:t>
            </a:r>
            <a:r>
              <a:rPr lang="fr-FR" altLang="fr-FR" dirty="0">
                <a:latin typeface="+mn-lt"/>
              </a:rPr>
              <a:t> (1928, 1930)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804672" y="2858703"/>
            <a:ext cx="4475892" cy="3042547"/>
          </a:xfrm>
        </p:spPr>
        <p:txBody>
          <a:bodyPr>
            <a:normAutofit/>
          </a:bodyPr>
          <a:lstStyle/>
          <a:p>
            <a:r>
              <a:rPr lang="fr-FR" altLang="fr-FR" dirty="0">
                <a:solidFill>
                  <a:schemeClr val="bg1"/>
                </a:solidFill>
              </a:rPr>
              <a:t>Count Harry </a:t>
            </a:r>
            <a:r>
              <a:rPr lang="fr-FR" altLang="fr-FR" dirty="0" err="1">
                <a:solidFill>
                  <a:schemeClr val="bg1"/>
                </a:solidFill>
              </a:rPr>
              <a:t>Kessler’s</a:t>
            </a:r>
            <a:r>
              <a:rPr lang="fr-FR" altLang="fr-FR" dirty="0">
                <a:solidFill>
                  <a:schemeClr val="bg1"/>
                </a:solidFill>
              </a:rPr>
              <a:t> Cranach </a:t>
            </a:r>
            <a:r>
              <a:rPr lang="fr-FR" altLang="fr-FR" dirty="0" err="1">
                <a:solidFill>
                  <a:schemeClr val="bg1"/>
                </a:solidFill>
              </a:rPr>
              <a:t>Press</a:t>
            </a:r>
            <a:endParaRPr lang="fr-FR" altLang="fr-FR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Edward Gordon Craig’s wood-engravings</a:t>
            </a:r>
          </a:p>
          <a:p>
            <a:r>
              <a:rPr lang="en-GB" dirty="0">
                <a:solidFill>
                  <a:schemeClr val="bg1"/>
                </a:solidFill>
              </a:rPr>
              <a:t>Eric Gill’s letters</a:t>
            </a:r>
          </a:p>
          <a:p>
            <a:r>
              <a:rPr lang="en-GB" dirty="0">
                <a:solidFill>
                  <a:schemeClr val="bg1"/>
                </a:solidFill>
              </a:rPr>
              <a:t>Edward Johnston’s typeface, cut by Edward Prince</a:t>
            </a:r>
          </a:p>
          <a:p>
            <a:r>
              <a:rPr lang="en-GB" dirty="0">
                <a:solidFill>
                  <a:schemeClr val="bg1"/>
                </a:solidFill>
              </a:rPr>
              <a:t>Under the supervision of Emery Walker</a:t>
            </a:r>
            <a:endParaRPr lang="fr-FR" altLang="fr-FR" dirty="0">
              <a:solidFill>
                <a:schemeClr val="bg1"/>
              </a:solidFill>
            </a:endParaRPr>
          </a:p>
          <a:p>
            <a:endParaRPr lang="fr-FR" alt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18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203" y="321731"/>
            <a:ext cx="3208079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7212" y="2548467"/>
            <a:ext cx="2111317" cy="33527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esign for a stage scene in King Lear, by Edward Gordon Cra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0062" y="689584"/>
            <a:ext cx="2880360" cy="29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P10203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21040" y="3036935"/>
            <a:ext cx="1783661" cy="237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7212" y="321731"/>
            <a:ext cx="2111317" cy="206586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7573" y="4157447"/>
            <a:ext cx="3206709" cy="2378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60612" y="2138082"/>
            <a:ext cx="4934934" cy="1629725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br>
              <a:rPr lang="fr-FR" altLang="fr-FR" sz="2400" i="1" dirty="0"/>
            </a:br>
            <a:r>
              <a:rPr lang="fr-FR" altLang="fr-FR" sz="2400" i="1" dirty="0" err="1"/>
              <a:t>Woodcuts</a:t>
            </a:r>
            <a:r>
              <a:rPr lang="fr-FR" altLang="fr-FR" sz="2400" i="1" dirty="0"/>
              <a:t> and </a:t>
            </a:r>
            <a:r>
              <a:rPr lang="fr-FR" altLang="fr-FR" sz="2400" i="1" dirty="0" err="1"/>
              <a:t>Some</a:t>
            </a:r>
            <a:r>
              <a:rPr lang="fr-FR" altLang="fr-FR" sz="2400" i="1" dirty="0"/>
              <a:t> </a:t>
            </a:r>
            <a:r>
              <a:rPr lang="fr-FR" altLang="fr-FR" sz="2400" i="1" dirty="0" err="1"/>
              <a:t>Words</a:t>
            </a:r>
            <a:br>
              <a:rPr lang="fr-FR" altLang="fr-FR" sz="2400" i="1" dirty="0"/>
            </a:br>
            <a:br>
              <a:rPr lang="fr-FR" altLang="fr-FR" sz="2400" i="1" dirty="0"/>
            </a:br>
            <a:r>
              <a:rPr lang="fr-FR" altLang="fr-FR" sz="2400" dirty="0"/>
              <a:t>(1924)</a:t>
            </a:r>
            <a:br>
              <a:rPr lang="fr-FR" altLang="fr-FR" sz="2400" dirty="0">
                <a:latin typeface="Palatino Linotype" panose="02040502050505030304" pitchFamily="18" charset="0"/>
              </a:rPr>
            </a:br>
            <a:endParaRPr lang="fr-FR" altLang="fr-FR" sz="2400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804672" y="4630271"/>
            <a:ext cx="4475892" cy="1270979"/>
          </a:xfrm>
        </p:spPr>
        <p:txBody>
          <a:bodyPr>
            <a:normAutofit/>
          </a:bodyPr>
          <a:lstStyle/>
          <a:p>
            <a:endParaRPr lang="fr-FR" altLang="fr-FR" dirty="0">
              <a:solidFill>
                <a:srgbClr val="FFFFFF"/>
              </a:solidFill>
              <a:latin typeface="Palatino Linotype" panose="02040502050505030304" pitchFamily="18" charset="0"/>
            </a:endParaRPr>
          </a:p>
          <a:p>
            <a:endParaRPr lang="fr-FR" altLang="fr-FR" dirty="0">
              <a:solidFill>
                <a:srgbClr val="FFFFFF"/>
              </a:solidFill>
              <a:latin typeface="Palatino Linotype" panose="02040502050505030304" pitchFamily="18" charset="0"/>
            </a:endParaRPr>
          </a:p>
          <a:p>
            <a:endParaRPr lang="fr-FR" altLang="fr-FR" dirty="0">
              <a:solidFill>
                <a:srgbClr val="FFFFFF"/>
              </a:solidFill>
              <a:latin typeface="Palatino Linotype" panose="02040502050505030304" pitchFamily="18" charset="0"/>
            </a:endParaRPr>
          </a:p>
          <a:p>
            <a:endParaRPr lang="fr-FR" altLang="fr-FR" dirty="0">
              <a:solidFill>
                <a:srgbClr val="FFFFFF"/>
              </a:solidFill>
              <a:latin typeface="Palatino Linotype" panose="02040502050505030304" pitchFamily="18" charset="0"/>
            </a:endParaRPr>
          </a:p>
          <a:p>
            <a:endParaRPr lang="fr-FR" altLang="fr-FR" dirty="0">
              <a:solidFill>
                <a:srgbClr val="FFFFFF"/>
              </a:solidFill>
              <a:latin typeface="Palatino Linotype" panose="02040502050505030304" pitchFamily="18" charset="0"/>
            </a:endParaRPr>
          </a:p>
          <a:p>
            <a:endParaRPr lang="fr-FR" altLang="fr-FR" dirty="0">
              <a:solidFill>
                <a:srgbClr val="FFFFFF"/>
              </a:solidFill>
              <a:latin typeface="Palatino Linotype" panose="02040502050505030304" pitchFamily="18" charset="0"/>
            </a:endParaRPr>
          </a:p>
          <a:p>
            <a:pPr>
              <a:buNone/>
            </a:pPr>
            <a:endParaRPr lang="fr-FR" altLang="fr-FR" i="1" dirty="0">
              <a:solidFill>
                <a:srgbClr val="FFFFFF"/>
              </a:solidFill>
              <a:latin typeface="Palatino Linotype" panose="02040502050505030304" pitchFamily="18" charset="0"/>
            </a:endParaRPr>
          </a:p>
          <a:p>
            <a:pPr>
              <a:buNone/>
            </a:pPr>
            <a:endParaRPr lang="fr-FR" altLang="fr-FR" i="1" dirty="0">
              <a:solidFill>
                <a:srgbClr val="FFFFFF"/>
              </a:solidFill>
              <a:latin typeface="Palatino Linotype" panose="02040502050505030304" pitchFamily="18" charset="0"/>
            </a:endParaRPr>
          </a:p>
          <a:p>
            <a:pPr>
              <a:buNone/>
            </a:pPr>
            <a:endParaRPr lang="fr-FR" altLang="fr-FR" i="1" dirty="0">
              <a:solidFill>
                <a:srgbClr val="FFFF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42635" y="4364433"/>
            <a:ext cx="2897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King Lear</a:t>
            </a:r>
            <a:br>
              <a:rPr lang="fr-FR" altLang="fr-FR" sz="2000" dirty="0">
                <a:solidFill>
                  <a:schemeClr val="bg1"/>
                </a:solidFill>
                <a:latin typeface="Palatino Linotype" panose="02040502050505030304" pitchFamily="18" charset="0"/>
              </a:rPr>
            </a:br>
            <a:r>
              <a:rPr lang="fr-FR" altLang="fr-FR" dirty="0">
                <a:solidFill>
                  <a:schemeClr val="bg1"/>
                </a:solidFill>
                <a:latin typeface="Palatino Linotype" panose="02040502050505030304" pitchFamily="18" charset="0"/>
              </a:rPr>
              <a:t>(</a:t>
            </a:r>
            <a:r>
              <a:rPr lang="fr-FR" altLang="fr-FR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The </a:t>
            </a:r>
            <a:r>
              <a:rPr lang="fr-FR" altLang="fr-FR" i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Mask</a:t>
            </a:r>
            <a:r>
              <a:rPr lang="fr-FR" altLang="fr-FR" dirty="0">
                <a:solidFill>
                  <a:schemeClr val="bg1"/>
                </a:solidFill>
                <a:latin typeface="Palatino Linotype" panose="02040502050505030304" pitchFamily="18" charset="0"/>
              </a:rPr>
              <a:t>, vol. I, no. 5,</a:t>
            </a:r>
          </a:p>
          <a:p>
            <a:r>
              <a:rPr lang="fr-FR" altLang="fr-FR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opp</a:t>
            </a:r>
            <a:r>
              <a:rPr lang="fr-FR" altLang="fr-FR" dirty="0">
                <a:solidFill>
                  <a:schemeClr val="bg1"/>
                </a:solidFill>
                <a:latin typeface="Palatino Linotype" panose="02040502050505030304" pitchFamily="18" charset="0"/>
              </a:rPr>
              <a:t>. p.96, 1908)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770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665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781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02" name="Picture 6" descr="Genesis Voi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4200"/>
          <a:stretch/>
        </p:blipFill>
        <p:spPr bwMode="auto">
          <a:xfrm>
            <a:off x="733639" y="568122"/>
            <a:ext cx="3877316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29706"/>
          <p:cNvPicPr>
            <a:picLocks noChangeAspect="1"/>
          </p:cNvPicPr>
          <p:nvPr/>
        </p:nvPicPr>
        <p:blipFill rotWithShape="1">
          <a:blip r:embed="rId3"/>
          <a:srcRect l="9631" r="10114" b="2591"/>
          <a:stretch/>
        </p:blipFill>
        <p:spPr>
          <a:xfrm>
            <a:off x="733639" y="3408118"/>
            <a:ext cx="3847229" cy="2880000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9732" y="1290025"/>
            <a:ext cx="5291327" cy="240791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fr-FR" altLang="fr-FR" sz="2800" dirty="0"/>
              <a:t>Paul Nash</a:t>
            </a:r>
            <a:br>
              <a:rPr lang="fr-FR" altLang="fr-FR" sz="2800" dirty="0"/>
            </a:br>
            <a:br>
              <a:rPr lang="fr-FR" altLang="fr-FR" dirty="0"/>
            </a:br>
            <a:r>
              <a:rPr lang="fr-FR" altLang="fr-FR" sz="2800" i="1" dirty="0"/>
              <a:t>Genesis</a:t>
            </a:r>
            <a:br>
              <a:rPr lang="fr-FR" altLang="fr-FR" dirty="0"/>
            </a:br>
            <a:r>
              <a:rPr lang="fr-FR" altLang="fr-FR" sz="2400" dirty="0"/>
              <a:t>(</a:t>
            </a:r>
            <a:r>
              <a:rPr lang="fr-FR" altLang="fr-FR" sz="2400" dirty="0" err="1"/>
              <a:t>Nonesuch</a:t>
            </a:r>
            <a:r>
              <a:rPr lang="fr-FR" altLang="fr-FR" sz="2400" dirty="0"/>
              <a:t> </a:t>
            </a:r>
            <a:r>
              <a:rPr lang="fr-FR" altLang="fr-FR" sz="2400" dirty="0" err="1"/>
              <a:t>Press</a:t>
            </a:r>
            <a:r>
              <a:rPr lang="fr-FR" altLang="fr-FR" sz="2400" dirty="0"/>
              <a:t>, 1924)</a:t>
            </a:r>
          </a:p>
        </p:txBody>
      </p:sp>
      <p:sp>
        <p:nvSpPr>
          <p:cNvPr id="29706" name="Content Placeholder 29705"/>
          <p:cNvSpPr>
            <a:spLocks noGrp="1"/>
          </p:cNvSpPr>
          <p:nvPr>
            <p:ph idx="1"/>
          </p:nvPr>
        </p:nvSpPr>
        <p:spPr>
          <a:xfrm>
            <a:off x="6119732" y="4987968"/>
            <a:ext cx="5285791" cy="913282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63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477078"/>
            <a:ext cx="8991600" cy="1436205"/>
          </a:xfrm>
        </p:spPr>
        <p:txBody>
          <a:bodyPr/>
          <a:lstStyle/>
          <a:p>
            <a:r>
              <a:rPr lang="fr-FR" altLang="fr-FR" sz="2400" dirty="0" err="1"/>
              <a:t>Clare</a:t>
            </a:r>
            <a:r>
              <a:rPr lang="fr-FR" altLang="fr-FR" sz="2400" dirty="0"/>
              <a:t> Leighton</a:t>
            </a:r>
            <a:br>
              <a:rPr lang="fr-FR" altLang="fr-FR" sz="2400" dirty="0"/>
            </a:br>
            <a:r>
              <a:rPr lang="fr-FR" altLang="fr-FR" sz="2400" i="1" dirty="0"/>
              <a:t>Wood-</a:t>
            </a:r>
            <a:r>
              <a:rPr lang="fr-FR" altLang="fr-FR" sz="2400" i="1" dirty="0" err="1"/>
              <a:t>Engraving</a:t>
            </a:r>
            <a:r>
              <a:rPr lang="fr-FR" altLang="fr-FR" sz="2400" i="1" dirty="0"/>
              <a:t> and </a:t>
            </a:r>
            <a:r>
              <a:rPr lang="fr-FR" altLang="fr-FR" sz="2400" i="1" dirty="0" err="1"/>
              <a:t>Woodcuts</a:t>
            </a:r>
            <a:r>
              <a:rPr lang="fr-FR" altLang="fr-FR" sz="2400" dirty="0"/>
              <a:t> (1932)</a:t>
            </a:r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 descr="P101088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902" y="2436328"/>
            <a:ext cx="497441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101088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5" y="2436328"/>
            <a:ext cx="506857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225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7564" y="1085919"/>
            <a:ext cx="5683624" cy="3078576"/>
          </a:xfrm>
        </p:spPr>
        <p:txBody>
          <a:bodyPr>
            <a:normAutofit/>
          </a:bodyPr>
          <a:lstStyle/>
          <a:p>
            <a:r>
              <a:rPr lang="fr-FR" altLang="fr-FR" sz="2400" i="1" dirty="0"/>
              <a:t>Wood-</a:t>
            </a:r>
            <a:r>
              <a:rPr lang="fr-FR" altLang="fr-FR" sz="2400" i="1" dirty="0" err="1"/>
              <a:t>Engraving</a:t>
            </a:r>
            <a:r>
              <a:rPr lang="fr-FR" altLang="fr-FR" sz="2400" i="1" dirty="0"/>
              <a:t> and </a:t>
            </a:r>
            <a:r>
              <a:rPr lang="fr-FR" altLang="fr-FR" sz="2400" i="1" dirty="0" err="1"/>
              <a:t>Woodcuts</a:t>
            </a:r>
            <a:br>
              <a:rPr lang="fr-FR" altLang="fr-FR" sz="2000" dirty="0"/>
            </a:br>
            <a:br>
              <a:rPr lang="fr-FR" altLang="fr-FR" sz="2000" dirty="0"/>
            </a:br>
            <a:br>
              <a:rPr lang="fr-FR" altLang="fr-FR" sz="2000" dirty="0"/>
            </a:br>
            <a:r>
              <a:rPr lang="fr-FR" altLang="fr-FR" sz="2400" cap="none" dirty="0"/>
              <a:t>Marks made by the </a:t>
            </a:r>
            <a:r>
              <a:rPr lang="fr-FR" altLang="fr-FR" sz="2400" cap="none" dirty="0" err="1"/>
              <a:t>different</a:t>
            </a:r>
            <a:r>
              <a:rPr lang="fr-FR" altLang="fr-FR" sz="2400" cap="none" dirty="0"/>
              <a:t> </a:t>
            </a:r>
            <a:r>
              <a:rPr lang="fr-FR" altLang="fr-FR" sz="2400" cap="none" dirty="0" err="1"/>
              <a:t>tools</a:t>
            </a:r>
            <a:br>
              <a:rPr lang="fr-FR" altLang="fr-FR" sz="2400" cap="none" dirty="0"/>
            </a:br>
            <a:r>
              <a:rPr lang="fr-FR" altLang="fr-FR" sz="2400" cap="none" dirty="0"/>
              <a:t>(p. 23)</a:t>
            </a:r>
            <a:br>
              <a:rPr lang="fr-FR" altLang="fr-FR" sz="2400" cap="none" dirty="0"/>
            </a:br>
            <a:br>
              <a:rPr lang="fr-FR" altLang="fr-FR" sz="2400" cap="none" dirty="0"/>
            </a:br>
            <a:br>
              <a:rPr lang="fr-FR" altLang="fr-FR" sz="2400" cap="none" dirty="0"/>
            </a:br>
            <a:r>
              <a:rPr lang="fr-FR" altLang="fr-FR" sz="2400" i="1" cap="none" dirty="0" err="1"/>
              <a:t>Loading</a:t>
            </a:r>
            <a:r>
              <a:rPr lang="fr-FR" altLang="fr-FR" sz="2400" cap="none" dirty="0"/>
              <a:t> (1931)</a:t>
            </a:r>
            <a:endParaRPr lang="fr-FR" sz="2400" cap="none" dirty="0"/>
          </a:p>
        </p:txBody>
      </p:sp>
      <p:pic>
        <p:nvPicPr>
          <p:cNvPr id="5" name="Picture 7" descr="cla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852" y="3549918"/>
            <a:ext cx="3694545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 flipV="1">
            <a:off x="1115568" y="5743953"/>
            <a:ext cx="3794760" cy="1283011"/>
          </a:xfrm>
        </p:spPr>
        <p:txBody>
          <a:bodyPr/>
          <a:lstStyle/>
          <a:p>
            <a:r>
              <a:rPr lang="fr-FR" dirty="0"/>
              <a:t>Ma</a:t>
            </a:r>
          </a:p>
        </p:txBody>
      </p:sp>
      <p:pic>
        <p:nvPicPr>
          <p:cNvPr id="30725" name="Picture 5" descr="P101097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235" y="42781"/>
            <a:ext cx="243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421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91577" y="290349"/>
            <a:ext cx="7677979" cy="1505844"/>
          </a:xfrm>
        </p:spPr>
        <p:txBody>
          <a:bodyPr>
            <a:normAutofit/>
          </a:bodyPr>
          <a:lstStyle/>
          <a:p>
            <a:r>
              <a:rPr lang="fr-FR" altLang="fr-FR" sz="2800" i="1" cap="none" dirty="0" err="1"/>
              <a:t>Loading</a:t>
            </a:r>
            <a:r>
              <a:rPr lang="fr-FR" altLang="fr-FR" sz="2800" i="1" cap="none" dirty="0"/>
              <a:t> </a:t>
            </a:r>
            <a:r>
              <a:rPr lang="fr-FR" altLang="fr-FR" sz="2800" cap="none" dirty="0"/>
              <a:t>in </a:t>
            </a:r>
            <a:r>
              <a:rPr lang="fr-FR" altLang="fr-FR" sz="2800" cap="none" dirty="0" err="1"/>
              <a:t>three</a:t>
            </a:r>
            <a:r>
              <a:rPr lang="fr-FR" altLang="fr-FR" sz="2800" cap="none" dirty="0"/>
              <a:t> stages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4" descr="P101097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948" y="3743673"/>
            <a:ext cx="433621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P101097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207" y="2463184"/>
            <a:ext cx="456656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1010971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24" y="1987951"/>
            <a:ext cx="435896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3643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lis">
  <a:themeElements>
    <a:clrScheme name="Coli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oli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l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1_Colis">
  <a:themeElements>
    <a:clrScheme name="Coli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oli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l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2_Colis">
  <a:themeElements>
    <a:clrScheme name="Coli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oli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l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</TotalTime>
  <Words>117</Words>
  <Application>Microsoft Office PowerPoint</Application>
  <PresentationFormat>Grand écran</PresentationFormat>
  <Paragraphs>40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Arial</vt:lpstr>
      <vt:lpstr>Gill Sans MT</vt:lpstr>
      <vt:lpstr>Palatino Linotype</vt:lpstr>
      <vt:lpstr>Colis</vt:lpstr>
      <vt:lpstr>1_Colis</vt:lpstr>
      <vt:lpstr>2_Colis</vt:lpstr>
      <vt:lpstr>“Working up from the black towards the light”  Modernist wood-engraving and photography </vt:lpstr>
      <vt:lpstr>A few TItles</vt:lpstr>
      <vt:lpstr>Edward Gordon Craig</vt:lpstr>
      <vt:lpstr>Hamlet (1928, 1930)</vt:lpstr>
      <vt:lpstr> Woodcuts and Some Words  (1924) </vt:lpstr>
      <vt:lpstr>Paul Nash  Genesis (Nonesuch Press, 1924)</vt:lpstr>
      <vt:lpstr>Clare Leighton Wood-Engraving and Woodcuts (1932)</vt:lpstr>
      <vt:lpstr>Wood-Engraving and Woodcuts   Marks made by the different tools (p. 23)   Loading (1931)</vt:lpstr>
      <vt:lpstr>Loading in three stages</vt:lpstr>
      <vt:lpstr>Conclusion &amp;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Aymes</dc:creator>
  <cp:lastModifiedBy>Sophie Aymes</cp:lastModifiedBy>
  <cp:revision>20</cp:revision>
  <dcterms:created xsi:type="dcterms:W3CDTF">2016-07-21T13:38:16Z</dcterms:created>
  <dcterms:modified xsi:type="dcterms:W3CDTF">2016-07-22T12:07:35Z</dcterms:modified>
</cp:coreProperties>
</file>