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4" r:id="rId3"/>
    <p:sldId id="276" r:id="rId4"/>
    <p:sldId id="260" r:id="rId5"/>
    <p:sldId id="262" r:id="rId6"/>
    <p:sldId id="261" r:id="rId7"/>
    <p:sldId id="271" r:id="rId8"/>
    <p:sldId id="263" r:id="rId9"/>
    <p:sldId id="272" r:id="rId10"/>
    <p:sldId id="275" r:id="rId11"/>
    <p:sldId id="264" r:id="rId12"/>
    <p:sldId id="265" r:id="rId13"/>
    <p:sldId id="266" r:id="rId14"/>
    <p:sldId id="267" r:id="rId15"/>
    <p:sldId id="270" r:id="rId16"/>
    <p:sldId id="269" r:id="rId17"/>
    <p:sldId id="268"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8" autoAdjust="0"/>
    <p:restoredTop sz="94660"/>
  </p:normalViewPr>
  <p:slideViewPr>
    <p:cSldViewPr snapToGrid="0">
      <p:cViewPr varScale="1">
        <p:scale>
          <a:sx n="69" d="100"/>
          <a:sy n="69"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12/20/2018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12/20/2018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435" y="1006763"/>
            <a:ext cx="10169237" cy="2179782"/>
          </a:xfrm>
        </p:spPr>
        <p:txBody>
          <a:bodyPr/>
          <a:lstStyle/>
          <a:p>
            <a:pPr algn="ctr"/>
            <a:r>
              <a:rPr lang="fr-FR" sz="4000" dirty="0"/>
              <a:t/>
            </a:r>
            <a:br>
              <a:rPr lang="fr-FR" sz="4000" dirty="0"/>
            </a:br>
            <a:r>
              <a:rPr lang="fr-FR" sz="4000" dirty="0" err="1" smtClean="0"/>
              <a:t>Regional</a:t>
            </a:r>
            <a:r>
              <a:rPr lang="fr-FR" sz="4000" dirty="0" smtClean="0"/>
              <a:t> </a:t>
            </a:r>
            <a:r>
              <a:rPr lang="fr-FR" sz="4000" dirty="0" err="1" smtClean="0"/>
              <a:t>Autonomy</a:t>
            </a:r>
            <a:r>
              <a:rPr lang="fr-FR" sz="4000" dirty="0" smtClean="0"/>
              <a:t> and </a:t>
            </a:r>
            <a:r>
              <a:rPr lang="en-US" sz="4000" dirty="0"/>
              <a:t>inter-ethnic </a:t>
            </a:r>
            <a:r>
              <a:rPr lang="en-US" sz="4000" dirty="0" smtClean="0"/>
              <a:t>relations, </a:t>
            </a:r>
            <a:r>
              <a:rPr lang="en-US" sz="4000" dirty="0" err="1" smtClean="0"/>
              <a:t>Seram</a:t>
            </a:r>
            <a:r>
              <a:rPr lang="en-US" sz="4000" dirty="0" smtClean="0"/>
              <a:t> </a:t>
            </a:r>
            <a:r>
              <a:rPr lang="en-US" sz="4000" dirty="0" smtClean="0"/>
              <a:t>island, Moluccas, Indonesia</a:t>
            </a:r>
            <a:r>
              <a:rPr lang="fr-FR" sz="4000" dirty="0" smtClean="0"/>
              <a:t/>
            </a:r>
            <a:br>
              <a:rPr lang="fr-FR" sz="4000" dirty="0" smtClean="0"/>
            </a:br>
            <a:endParaRPr lang="fr-FR" sz="4000" dirty="0"/>
          </a:p>
        </p:txBody>
      </p:sp>
      <mc:AlternateContent xmlns:mc="http://schemas.openxmlformats.org/markup-compatibility/2006">
        <mc:Choice xmlns:a14="http://schemas.microsoft.com/office/drawing/2010/main" Requires="a14">
          <p:sp>
            <p:nvSpPr>
              <p:cNvPr id="3" name="Subtitle 2"/>
              <p:cNvSpPr>
                <a:spLocks noGrp="1"/>
              </p:cNvSpPr>
              <p:nvPr>
                <p:ph type="subTitle" idx="1"/>
              </p:nvPr>
            </p:nvSpPr>
            <p:spPr>
              <a:xfrm>
                <a:off x="1182664" y="3186545"/>
                <a:ext cx="8825658" cy="1459346"/>
              </a:xfrm>
            </p:spPr>
            <p:txBody>
              <a:bodyPr>
                <a:normAutofit fontScale="92500" lnSpcReduction="10000"/>
              </a:bodyPr>
              <a:lstStyle/>
              <a:p>
                <a:pPr algn="ctr"/>
                <a:r>
                  <a:rPr lang="fr-FR" dirty="0" smtClean="0">
                    <a:solidFill>
                      <a:schemeClr val="tx1">
                        <a:lumMod val="85000"/>
                      </a:schemeClr>
                    </a:solidFill>
                  </a:rPr>
                  <a:t>Eduardo Erlangga </a:t>
                </a:r>
                <a:r>
                  <a:rPr lang="fr-FR" dirty="0" err="1" smtClean="0">
                    <a:solidFill>
                      <a:schemeClr val="tx1">
                        <a:lumMod val="85000"/>
                      </a:schemeClr>
                    </a:solidFill>
                  </a:rPr>
                  <a:t>Drestanta</a:t>
                </a:r>
                <a:endParaRPr lang="fr-FR" dirty="0" smtClean="0">
                  <a:solidFill>
                    <a:schemeClr val="tx1">
                      <a:lumMod val="85000"/>
                    </a:schemeClr>
                  </a:solidFill>
                </a:endParaRPr>
              </a:p>
              <a:p>
                <a:pPr algn="ctr"/>
                <a:endParaRPr lang="fr-FR" dirty="0">
                  <a:solidFill>
                    <a:schemeClr val="tx1">
                      <a:lumMod val="85000"/>
                    </a:schemeClr>
                  </a:solidFill>
                </a:endParaRPr>
              </a:p>
              <a:p>
                <a:pPr algn="ctr"/>
                <a:r>
                  <a:rPr lang="fr-FR" dirty="0" smtClean="0">
                    <a:solidFill>
                      <a:schemeClr val="tx1">
                        <a:lumMod val="85000"/>
                      </a:schemeClr>
                    </a:solidFill>
                  </a:rPr>
                  <a:t>The 3</a:t>
                </a:r>
                <a14:m>
                  <m:oMath xmlns:m="http://schemas.openxmlformats.org/officeDocument/2006/math">
                    <m:r>
                      <a:rPr lang="fr-FR" b="0" i="1" smtClean="0">
                        <a:solidFill>
                          <a:schemeClr val="tx1">
                            <a:lumMod val="85000"/>
                          </a:schemeClr>
                        </a:solidFill>
                        <a:latin typeface="Cambria Math" panose="02040503050406030204" pitchFamily="18" charset="0"/>
                      </a:rPr>
                      <m:t>𝑟𝑑</m:t>
                    </m:r>
                  </m:oMath>
                </a14:m>
                <a:r>
                  <a:rPr lang="fr-FR" dirty="0" smtClean="0">
                    <a:solidFill>
                      <a:schemeClr val="tx1">
                        <a:lumMod val="85000"/>
                      </a:schemeClr>
                    </a:solidFill>
                  </a:rPr>
                  <a:t> </a:t>
                </a:r>
                <a:r>
                  <a:rPr lang="fr-FR" dirty="0" err="1" smtClean="0">
                    <a:solidFill>
                      <a:schemeClr val="tx1">
                        <a:lumMod val="85000"/>
                      </a:schemeClr>
                    </a:solidFill>
                  </a:rPr>
                  <a:t>Maluku</a:t>
                </a:r>
                <a:r>
                  <a:rPr lang="fr-FR" dirty="0" smtClean="0">
                    <a:solidFill>
                      <a:schemeClr val="tx1">
                        <a:lumMod val="85000"/>
                      </a:schemeClr>
                    </a:solidFill>
                  </a:rPr>
                  <a:t> cultural </a:t>
                </a:r>
                <a:r>
                  <a:rPr lang="fr-FR" dirty="0" err="1" smtClean="0">
                    <a:solidFill>
                      <a:schemeClr val="tx1">
                        <a:lumMod val="85000"/>
                      </a:schemeClr>
                    </a:solidFill>
                  </a:rPr>
                  <a:t>Congress</a:t>
                </a:r>
                <a:r>
                  <a:rPr lang="fr-FR" dirty="0" smtClean="0">
                    <a:solidFill>
                      <a:schemeClr val="tx1">
                        <a:lumMod val="85000"/>
                      </a:schemeClr>
                    </a:solidFill>
                  </a:rPr>
                  <a:t> and the 6</a:t>
                </a:r>
                <a14:m>
                  <m:oMath xmlns:m="http://schemas.openxmlformats.org/officeDocument/2006/math">
                    <m:r>
                      <a:rPr lang="fr-FR" b="0" i="1" smtClean="0">
                        <a:solidFill>
                          <a:schemeClr val="tx1">
                            <a:lumMod val="85000"/>
                          </a:schemeClr>
                        </a:solidFill>
                        <a:latin typeface="Cambria Math" panose="02040503050406030204" pitchFamily="18" charset="0"/>
                      </a:rPr>
                      <m:t>𝑡h</m:t>
                    </m:r>
                    <m:r>
                      <a:rPr lang="fr-FR" b="0" i="1" smtClean="0">
                        <a:solidFill>
                          <a:schemeClr val="tx1">
                            <a:lumMod val="85000"/>
                          </a:schemeClr>
                        </a:solidFill>
                        <a:latin typeface="Cambria Math" panose="02040503050406030204" pitchFamily="18" charset="0"/>
                      </a:rPr>
                      <m:t> </m:t>
                    </m:r>
                  </m:oMath>
                </a14:m>
                <a:r>
                  <a:rPr lang="fr-FR" b="0" dirty="0" smtClean="0">
                    <a:solidFill>
                      <a:schemeClr val="tx1">
                        <a:lumMod val="85000"/>
                      </a:schemeClr>
                    </a:solidFill>
                  </a:rPr>
                  <a:t>International </a:t>
                </a:r>
                <a:r>
                  <a:rPr lang="fr-FR" b="0" dirty="0" err="1" smtClean="0">
                    <a:solidFill>
                      <a:schemeClr val="tx1">
                        <a:lumMod val="85000"/>
                      </a:schemeClr>
                    </a:solidFill>
                  </a:rPr>
                  <a:t>Maluku</a:t>
                </a:r>
                <a:r>
                  <a:rPr lang="fr-FR" b="0" dirty="0" smtClean="0">
                    <a:solidFill>
                      <a:schemeClr val="tx1">
                        <a:lumMod val="85000"/>
                      </a:schemeClr>
                    </a:solidFill>
                  </a:rPr>
                  <a:t> </a:t>
                </a:r>
                <a:r>
                  <a:rPr lang="fr-FR" b="0" dirty="0" err="1" smtClean="0">
                    <a:solidFill>
                      <a:schemeClr val="tx1">
                        <a:lumMod val="85000"/>
                      </a:schemeClr>
                    </a:solidFill>
                  </a:rPr>
                  <a:t>research</a:t>
                </a:r>
                <a:r>
                  <a:rPr lang="fr-FR" b="0" dirty="0" smtClean="0">
                    <a:solidFill>
                      <a:schemeClr val="tx1">
                        <a:lumMod val="85000"/>
                      </a:schemeClr>
                    </a:solidFill>
                  </a:rPr>
                  <a:t> </a:t>
                </a:r>
                <a:r>
                  <a:rPr lang="fr-FR" b="0" dirty="0" err="1" smtClean="0">
                    <a:solidFill>
                      <a:schemeClr val="tx1">
                        <a:lumMod val="85000"/>
                      </a:schemeClr>
                    </a:solidFill>
                  </a:rPr>
                  <a:t>conference</a:t>
                </a:r>
                <a:r>
                  <a:rPr lang="fr-FR" b="0" dirty="0" smtClean="0">
                    <a:solidFill>
                      <a:schemeClr val="tx1">
                        <a:lumMod val="85000"/>
                      </a:schemeClr>
                    </a:solidFill>
                  </a:rPr>
                  <a:t> in </a:t>
                </a:r>
                <a:r>
                  <a:rPr lang="fr-FR" b="0" dirty="0" err="1" smtClean="0">
                    <a:solidFill>
                      <a:schemeClr val="tx1">
                        <a:lumMod val="85000"/>
                      </a:schemeClr>
                    </a:solidFill>
                  </a:rPr>
                  <a:t>Dobo</a:t>
                </a:r>
                <a:endParaRPr lang="fr-FR" b="0" dirty="0" smtClean="0">
                  <a:solidFill>
                    <a:schemeClr val="tx1">
                      <a:lumMod val="85000"/>
                    </a:schemeClr>
                  </a:solidFill>
                </a:endParaRPr>
              </a:p>
              <a:p>
                <a:pPr algn="ctr"/>
                <a:endParaRPr lang="fr-FR" dirty="0"/>
              </a:p>
            </p:txBody>
          </p:sp>
        </mc:Choice>
        <mc:Fallback>
          <p:sp>
            <p:nvSpPr>
              <p:cNvPr id="3" name="Subtitle 2"/>
              <p:cNvSpPr>
                <a:spLocks noGrp="1" noRot="1" noChangeAspect="1" noMove="1" noResize="1" noEditPoints="1" noAdjustHandles="1" noChangeArrowheads="1" noChangeShapeType="1" noTextEdit="1"/>
              </p:cNvSpPr>
              <p:nvPr>
                <p:ph type="subTitle" idx="1"/>
              </p:nvPr>
            </p:nvSpPr>
            <p:spPr>
              <a:xfrm>
                <a:off x="1182664" y="3186545"/>
                <a:ext cx="8825658" cy="1459346"/>
              </a:xfrm>
              <a:blipFill>
                <a:blip r:embed="rId2"/>
                <a:stretch>
                  <a:fillRect t="-4184" b="-2510"/>
                </a:stretch>
              </a:blipFill>
            </p:spPr>
            <p:txBody>
              <a:bodyPr/>
              <a:lstStyle/>
              <a:p>
                <a:r>
                  <a:rPr lang="fr-FR">
                    <a:noFill/>
                  </a:rPr>
                  <a:t> </a:t>
                </a:r>
              </a:p>
            </p:txBody>
          </p:sp>
        </mc:Fallback>
      </mc:AlternateContent>
      <p:pic>
        <p:nvPicPr>
          <p:cNvPr id="4" name="Picture 2" descr="Hasil gambar untuk enec umr 81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5488" y="5274485"/>
            <a:ext cx="1238509" cy="129902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asil gambar untuk sorbonne universit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7" y="5390099"/>
            <a:ext cx="2910018" cy="11834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2202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aman naisonal-prancis 2"/>
          <p:cNvPicPr>
            <a:picLocks noChangeAspect="1" noChangeArrowheads="1"/>
          </p:cNvPicPr>
          <p:nvPr/>
        </p:nvPicPr>
        <p:blipFill>
          <a:blip r:embed="rId2">
            <a:extLst>
              <a:ext uri="{28A0092B-C50C-407E-A947-70E740481C1C}">
                <a14:useLocalDpi xmlns:a14="http://schemas.microsoft.com/office/drawing/2010/main" val="0"/>
              </a:ext>
            </a:extLst>
          </a:blip>
          <a:srcRect l="4623" t="1170" r="34509" b="47853"/>
          <a:stretch>
            <a:fillRect/>
          </a:stretch>
        </p:blipFill>
        <p:spPr bwMode="auto">
          <a:xfrm>
            <a:off x="4763" y="4763"/>
            <a:ext cx="6321425"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6326187" y="122238"/>
            <a:ext cx="539738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fr-FR" altLang="fr-FR" sz="3200" dirty="0" smtClean="0">
                <a:latin typeface="Calibri" panose="020F0502020204030204" pitchFamily="34" charset="0"/>
                <a:ea typeface="Calibri" panose="020F0502020204030204" pitchFamily="34" charset="0"/>
                <a:cs typeface="Times New Roman" panose="02020603050405020304" pitchFamily="18" charset="0"/>
              </a:rPr>
              <a:t>The National Park of </a:t>
            </a:r>
            <a:r>
              <a:rPr lang="fr-FR" altLang="fr-FR" sz="3200" dirty="0" err="1" smtClean="0">
                <a:latin typeface="Calibri" panose="020F0502020204030204" pitchFamily="34" charset="0"/>
                <a:ea typeface="Calibri" panose="020F0502020204030204" pitchFamily="34" charset="0"/>
                <a:cs typeface="Times New Roman" panose="02020603050405020304" pitchFamily="18" charset="0"/>
              </a:rPr>
              <a:t>Manusela</a:t>
            </a:r>
            <a:r>
              <a:rPr lang="fr-FR" altLang="fr-FR" sz="3200" dirty="0" smtClean="0">
                <a:latin typeface="Calibri" panose="020F0502020204030204" pitchFamily="34" charset="0"/>
                <a:ea typeface="Calibri" panose="020F0502020204030204" pitchFamily="34" charset="0"/>
                <a:cs typeface="Times New Roman" panose="02020603050405020304" pitchFamily="18" charset="0"/>
              </a:rPr>
              <a:t> – 2014 </a:t>
            </a:r>
            <a:r>
              <a:rPr lang="fr-FR" altLang="fr-FR" sz="3200" dirty="0">
                <a:latin typeface="Calibri" panose="020F0502020204030204" pitchFamily="34" charset="0"/>
                <a:ea typeface="Calibri" panose="020F0502020204030204" pitchFamily="34" charset="0"/>
                <a:cs typeface="Times New Roman" panose="02020603050405020304" pitchFamily="18" charset="0"/>
              </a:rPr>
              <a:t>174.545,59 Ha</a:t>
            </a:r>
          </a:p>
          <a:p>
            <a:pPr eaLnBrk="1" hangingPunct="1">
              <a:spcBef>
                <a:spcPct val="0"/>
              </a:spcBef>
              <a:buClrTx/>
              <a:buSzTx/>
              <a:buFontTx/>
              <a:buNone/>
            </a:pPr>
            <a:endParaRPr lang="fr-FR" altLang="fr-FR" sz="3200" dirty="0" smtClean="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3200" dirty="0" err="1" smtClean="0">
                <a:ea typeface="Calibri" panose="020F0502020204030204" pitchFamily="34" charset="0"/>
                <a:cs typeface="Times New Roman" panose="02020603050405020304" pitchFamily="18" charset="0"/>
              </a:rPr>
              <a:t>Prohibiton</a:t>
            </a:r>
            <a:r>
              <a:rPr lang="fr-FR" altLang="fr-FR" sz="3200" dirty="0" smtClean="0">
                <a:ea typeface="Calibri" panose="020F0502020204030204" pitchFamily="34" charset="0"/>
                <a:cs typeface="Times New Roman" panose="02020603050405020304" pitchFamily="18" charset="0"/>
              </a:rPr>
              <a:t> for </a:t>
            </a:r>
            <a:r>
              <a:rPr lang="fr-FR" altLang="fr-FR" sz="3200" dirty="0" err="1" smtClean="0">
                <a:ea typeface="Calibri" panose="020F0502020204030204" pitchFamily="34" charset="0"/>
                <a:cs typeface="Times New Roman" panose="02020603050405020304" pitchFamily="18" charset="0"/>
              </a:rPr>
              <a:t>hunting</a:t>
            </a:r>
            <a:r>
              <a:rPr lang="fr-FR" altLang="fr-FR" sz="3200" dirty="0" smtClean="0">
                <a:ea typeface="Calibri" panose="020F0502020204030204" pitchFamily="34" charset="0"/>
                <a:cs typeface="Times New Roman" panose="02020603050405020304" pitchFamily="18" charset="0"/>
              </a:rPr>
              <a:t> and entry</a:t>
            </a:r>
            <a:endParaRPr lang="fr-FR" altLang="fr-FR" sz="3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096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771304" y="136525"/>
            <a:ext cx="5764212" cy="904875"/>
          </a:xfrm>
        </p:spPr>
        <p:txBody>
          <a:bodyPr/>
          <a:lstStyle/>
          <a:p>
            <a:pPr eaLnBrk="1" hangingPunct="1"/>
            <a:r>
              <a:rPr lang="fr-FR" altLang="fr-FR" dirty="0" err="1" smtClean="0"/>
              <a:t>Sawai</a:t>
            </a:r>
            <a:endParaRPr lang="fr-FR" altLang="fr-FR" dirty="0" smtClean="0"/>
          </a:p>
        </p:txBody>
      </p:sp>
      <p:pic>
        <p:nvPicPr>
          <p:cNvPr id="1229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6650038"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6763" y="2609850"/>
            <a:ext cx="63452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76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341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2038" y="0"/>
            <a:ext cx="6049962"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3354388"/>
            <a:ext cx="467042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812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075113"/>
            <a:ext cx="4948238" cy="2782887"/>
          </a:xfrm>
        </p:spPr>
      </p:pic>
      <p:pic>
        <p:nvPicPr>
          <p:cNvPr id="143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3902075"/>
            <a:ext cx="5253037"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0513" y="209550"/>
            <a:ext cx="5192712"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 y="209550"/>
            <a:ext cx="5656263"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438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84150" y="350838"/>
            <a:ext cx="6548438" cy="969962"/>
          </a:xfrm>
        </p:spPr>
        <p:txBody>
          <a:bodyPr/>
          <a:lstStyle/>
          <a:p>
            <a:pPr eaLnBrk="1" hangingPunct="1"/>
            <a:r>
              <a:rPr lang="fr-FR" altLang="fr-FR" dirty="0" err="1" smtClean="0"/>
              <a:t>Masihulan</a:t>
            </a:r>
            <a:endParaRPr lang="fr-FR" altLang="fr-FR" dirty="0" smtClean="0"/>
          </a:p>
        </p:txBody>
      </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 y="1320800"/>
            <a:ext cx="68103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75" y="3429000"/>
            <a:ext cx="19288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31325" y="1320800"/>
            <a:ext cx="22669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4375" y="52388"/>
            <a:ext cx="22606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3197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2325" y="4260850"/>
            <a:ext cx="374967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4260850"/>
            <a:ext cx="3436937"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4260850"/>
            <a:ext cx="4746625" cy="2670175"/>
          </a:xfrm>
        </p:spPr>
      </p:pic>
      <p:pic>
        <p:nvPicPr>
          <p:cNvPr id="3277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 y="14288"/>
            <a:ext cx="23891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1263" y="266700"/>
            <a:ext cx="330517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02325" y="1681163"/>
            <a:ext cx="16160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1"/>
          <p:cNvSpPr txBox="1">
            <a:spLocks noChangeArrowheads="1"/>
          </p:cNvSpPr>
          <p:nvPr/>
        </p:nvSpPr>
        <p:spPr bwMode="auto">
          <a:xfrm>
            <a:off x="5894388" y="420688"/>
            <a:ext cx="605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fr-FR" altLang="fr-FR" sz="3200"/>
              <a:t>L’Interdiction de chasser</a:t>
            </a:r>
          </a:p>
        </p:txBody>
      </p:sp>
      <p:pic>
        <p:nvPicPr>
          <p:cNvPr id="32777"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18425" y="1092200"/>
            <a:ext cx="44735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749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4300" y="438150"/>
            <a:ext cx="11352213" cy="720725"/>
          </a:xfrm>
        </p:spPr>
        <p:txBody>
          <a:bodyPr/>
          <a:lstStyle/>
          <a:p>
            <a:pPr eaLnBrk="1" hangingPunct="1"/>
            <a:r>
              <a:rPr lang="fr-FR" altLang="fr-FR" sz="2800" b="1" dirty="0" smtClean="0"/>
              <a:t>New </a:t>
            </a:r>
            <a:r>
              <a:rPr lang="fr-FR" altLang="fr-FR" sz="2800" b="1" dirty="0" err="1" smtClean="0"/>
              <a:t>Masihulan</a:t>
            </a:r>
            <a:r>
              <a:rPr lang="fr-FR" altLang="fr-FR" b="1" dirty="0" smtClean="0"/>
              <a:t/>
            </a:r>
            <a:br>
              <a:rPr lang="fr-FR" altLang="fr-FR" b="1" dirty="0" smtClean="0"/>
            </a:br>
            <a:endParaRPr lang="fr-FR" altLang="fr-FR" dirty="0" smtClean="0"/>
          </a:p>
        </p:txBody>
      </p:sp>
      <p:pic>
        <p:nvPicPr>
          <p:cNvPr id="29699" name="Picture 2" descr="DSC_18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158875"/>
            <a:ext cx="39751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DSC_1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1089025"/>
            <a:ext cx="4697412"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DSC_18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167188"/>
            <a:ext cx="4019550"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6"/>
          <p:cNvSpPr>
            <a:spLocks noChangeArrowheads="1"/>
          </p:cNvSpPr>
          <p:nvPr/>
        </p:nvSpPr>
        <p:spPr bwMode="auto">
          <a:xfrm>
            <a:off x="10002838" y="22367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fr-FR" altLang="fr-FR" sz="1800"/>
          </a:p>
        </p:txBody>
      </p:sp>
      <p:pic>
        <p:nvPicPr>
          <p:cNvPr id="29703" name="Picture 5" descr="DSC_17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4538" y="1789113"/>
            <a:ext cx="21844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descr="DSC_17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175" y="4375150"/>
            <a:ext cx="370998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459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422650"/>
            <a:ext cx="5232400" cy="3435350"/>
          </a:xfrm>
        </p:spPr>
      </p:pic>
      <p:pic>
        <p:nvPicPr>
          <p:cNvPr id="163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4978400"/>
            <a:ext cx="316071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38" y="584200"/>
            <a:ext cx="3995737"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6925" y="298450"/>
            <a:ext cx="30670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0650" y="849313"/>
            <a:ext cx="29718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505075"/>
            <a:ext cx="29146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21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316038" y="388938"/>
            <a:ext cx="9404350" cy="1400175"/>
          </a:xfrm>
        </p:spPr>
        <p:txBody>
          <a:bodyPr/>
          <a:lstStyle/>
          <a:p>
            <a:pPr algn="ctr"/>
            <a:r>
              <a:rPr lang="fr-FR" altLang="fr-FR" b="1" dirty="0" err="1" smtClean="0"/>
              <a:t>Thank</a:t>
            </a:r>
            <a:r>
              <a:rPr lang="fr-FR" altLang="fr-FR" b="1" dirty="0" smtClean="0"/>
              <a:t> </a:t>
            </a:r>
            <a:r>
              <a:rPr lang="fr-FR" altLang="fr-FR" b="1" dirty="0" err="1" smtClean="0"/>
              <a:t>you</a:t>
            </a:r>
            <a:r>
              <a:rPr lang="fr-FR" altLang="fr-FR" b="1" dirty="0" smtClean="0"/>
              <a:t/>
            </a:r>
            <a:br>
              <a:rPr lang="fr-FR" altLang="fr-FR" b="1" dirty="0" smtClean="0"/>
            </a:br>
            <a:r>
              <a:rPr lang="fr-FR" altLang="fr-FR" b="1" dirty="0" smtClean="0"/>
              <a:t>Comment and feedback….</a:t>
            </a:r>
            <a:endParaRPr lang="fr-FR" altLang="fr-FR" b="1" dirty="0" smtClean="0"/>
          </a:p>
        </p:txBody>
      </p:sp>
      <p:pic>
        <p:nvPicPr>
          <p:cNvPr id="194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7677" y="1707862"/>
            <a:ext cx="7888287" cy="44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447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39700" y="942975"/>
            <a:ext cx="11474450" cy="1998663"/>
          </a:xfrm>
        </p:spPr>
        <p:txBody>
          <a:bodyPr/>
          <a:lstStyle/>
          <a:p>
            <a:pPr algn="just"/>
            <a:r>
              <a:rPr lang="en-US" sz="2800" dirty="0" smtClean="0"/>
              <a:t>The </a:t>
            </a:r>
            <a:r>
              <a:rPr lang="en-US" sz="2800" dirty="0"/>
              <a:t>goal of this </a:t>
            </a:r>
            <a:r>
              <a:rPr lang="en-US" sz="2800" dirty="0" smtClean="0"/>
              <a:t>research </a:t>
            </a:r>
            <a:r>
              <a:rPr lang="en-US" sz="2800" dirty="0"/>
              <a:t>is to understand </a:t>
            </a:r>
            <a:r>
              <a:rPr lang="en-US" sz="2800" dirty="0" smtClean="0"/>
              <a:t>inter-ethnic relations in </a:t>
            </a:r>
            <a:r>
              <a:rPr lang="en-US" sz="2800" dirty="0" err="1" smtClean="0"/>
              <a:t>Seram</a:t>
            </a:r>
            <a:r>
              <a:rPr lang="en-US" sz="2800" dirty="0" smtClean="0"/>
              <a:t> island on facing the challenge of globalization. (impact of implementation the </a:t>
            </a:r>
            <a:r>
              <a:rPr lang="en-US" sz="2800" dirty="0" err="1" smtClean="0"/>
              <a:t>adat</a:t>
            </a:r>
            <a:r>
              <a:rPr lang="en-US" sz="2800" dirty="0" smtClean="0"/>
              <a:t> law in </a:t>
            </a:r>
            <a:r>
              <a:rPr lang="en-US" sz="2800" dirty="0" err="1" smtClean="0"/>
              <a:t>Sawai</a:t>
            </a:r>
            <a:r>
              <a:rPr lang="en-US" sz="2800" dirty="0" smtClean="0"/>
              <a:t> </a:t>
            </a:r>
            <a:r>
              <a:rPr lang="en-US" sz="2800" dirty="0"/>
              <a:t>and </a:t>
            </a:r>
            <a:r>
              <a:rPr lang="en-US" sz="2800" dirty="0" err="1"/>
              <a:t>Masihulan</a:t>
            </a:r>
            <a:r>
              <a:rPr lang="en-US" sz="2800" dirty="0"/>
              <a:t>) </a:t>
            </a:r>
            <a:r>
              <a:rPr lang="fr-FR" altLang="fr-FR" sz="2800" dirty="0" smtClean="0"/>
              <a:t/>
            </a:r>
            <a:br>
              <a:rPr lang="fr-FR" altLang="fr-FR" sz="2800" dirty="0" smtClean="0"/>
            </a:br>
            <a:r>
              <a:rPr lang="fr-FR" altLang="fr-FR" sz="1800" dirty="0" smtClean="0"/>
              <a:t/>
            </a:r>
            <a:br>
              <a:rPr lang="fr-FR" altLang="fr-FR" sz="1800" dirty="0" smtClean="0"/>
            </a:br>
            <a:endParaRPr lang="fr-FR" altLang="fr-FR" sz="1800" dirty="0" smtClean="0"/>
          </a:p>
        </p:txBody>
      </p:sp>
      <p:sp>
        <p:nvSpPr>
          <p:cNvPr id="9219" name="Content Placeholder 2"/>
          <p:cNvSpPr>
            <a:spLocks noGrp="1"/>
          </p:cNvSpPr>
          <p:nvPr>
            <p:ph idx="1"/>
          </p:nvPr>
        </p:nvSpPr>
        <p:spPr>
          <a:xfrm>
            <a:off x="139700" y="3624552"/>
            <a:ext cx="11398250" cy="4195762"/>
          </a:xfrm>
        </p:spPr>
        <p:txBody>
          <a:bodyPr/>
          <a:lstStyle/>
          <a:p>
            <a:pPr marL="0" indent="0" eaLnBrk="1" hangingPunct="1">
              <a:buFont typeface="Wingdings 3" panose="05040102010807070707" pitchFamily="18" charset="2"/>
              <a:buNone/>
            </a:pPr>
            <a:r>
              <a:rPr lang="fr-FR" altLang="fr-FR" b="1" dirty="0" smtClean="0"/>
              <a:t>Problématique:</a:t>
            </a:r>
          </a:p>
          <a:p>
            <a:pPr marL="0" indent="0" algn="just">
              <a:buNone/>
            </a:pPr>
            <a:r>
              <a:rPr lang="en-GB" sz="2800" dirty="0" smtClean="0"/>
              <a:t>The </a:t>
            </a:r>
            <a:r>
              <a:rPr lang="en-GB" sz="2800" dirty="0"/>
              <a:t>main question is whether regional autonomy, particularly village autonomy by giving more freedom to community demands, is not exacerbating local tensions, with each group trying to derive maximum benefit from this new law. If the answer is positive</a:t>
            </a:r>
            <a:r>
              <a:rPr lang="en-GB" sz="2800"/>
              <a:t>, </a:t>
            </a:r>
            <a:r>
              <a:rPr lang="en-GB" sz="2800" smtClean="0"/>
              <a:t>it </a:t>
            </a:r>
            <a:r>
              <a:rPr lang="en-GB" sz="2800" dirty="0" smtClean="0"/>
              <a:t>could weakening our </a:t>
            </a:r>
            <a:r>
              <a:rPr lang="en-GB" sz="2800" dirty="0"/>
              <a:t>national maxim "Unity in Diversity".</a:t>
            </a:r>
            <a:endParaRPr lang="fr-FR" sz="2800" dirty="0"/>
          </a:p>
          <a:p>
            <a:pPr marL="0" indent="0" eaLnBrk="1" hangingPunct="1">
              <a:buFont typeface="Wingdings 3" panose="05040102010807070707" pitchFamily="18" charset="2"/>
              <a:buNone/>
            </a:pPr>
            <a:endParaRPr lang="fr-FR" altLang="fr-FR" dirty="0" smtClean="0"/>
          </a:p>
          <a:p>
            <a:pPr marL="0" indent="0" eaLnBrk="1" hangingPunct="1">
              <a:buFont typeface="Wingdings 3" panose="05040102010807070707" pitchFamily="18" charset="2"/>
              <a:buNone/>
            </a:pPr>
            <a:endParaRPr lang="fr-FR" altLang="fr-FR" b="1" dirty="0" smtClean="0"/>
          </a:p>
          <a:p>
            <a:pPr marL="0" indent="0" eaLnBrk="1" hangingPunct="1">
              <a:buFont typeface="Wingdings 3" panose="05040102010807070707" pitchFamily="18" charset="2"/>
              <a:buNone/>
            </a:pPr>
            <a:endParaRPr lang="fr-FR" altLang="fr-FR" dirty="0" smtClean="0"/>
          </a:p>
        </p:txBody>
      </p:sp>
    </p:spTree>
    <p:extLst>
      <p:ext uri="{BB962C8B-B14F-4D97-AF65-F5344CB8AC3E}">
        <p14:creationId xmlns:p14="http://schemas.microsoft.com/office/powerpoint/2010/main" val="443752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606425"/>
            <a:ext cx="513556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p:cNvSpPr txBox="1">
            <a:spLocks noChangeArrowheads="1"/>
          </p:cNvSpPr>
          <p:nvPr/>
        </p:nvSpPr>
        <p:spPr bwMode="auto">
          <a:xfrm>
            <a:off x="5895975" y="3865563"/>
            <a:ext cx="48974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0" indent="0" eaLnBrk="1" fontAlgn="auto" hangingPunct="1">
              <a:spcBef>
                <a:spcPts val="0"/>
              </a:spcBef>
              <a:spcAft>
                <a:spcPts val="0"/>
              </a:spcAft>
              <a:defRPr/>
            </a:pPr>
            <a:r>
              <a:rPr lang="fr-FR" sz="2400" b="1" cap="all" dirty="0" smtClean="0"/>
              <a:t>Méthodologie de recherche</a:t>
            </a:r>
            <a:r>
              <a:rPr lang="fr-FR" b="1" cap="all" dirty="0" smtClean="0"/>
              <a:t>:</a:t>
            </a:r>
            <a:endParaRPr lang="fr-FR" altLang="fr-FR" sz="2400" dirty="0" smtClean="0"/>
          </a:p>
          <a:p>
            <a:pPr eaLnBrk="1" fontAlgn="auto" hangingPunct="1">
              <a:spcBef>
                <a:spcPts val="0"/>
              </a:spcBef>
              <a:spcAft>
                <a:spcPts val="0"/>
              </a:spcAft>
              <a:buFont typeface="Arial" panose="020B0604020202020204" pitchFamily="34" charset="0"/>
              <a:buChar char="•"/>
              <a:defRPr/>
            </a:pPr>
            <a:r>
              <a:rPr lang="fr-FR" altLang="fr-FR" sz="2400" dirty="0" smtClean="0"/>
              <a:t>FGD (</a:t>
            </a:r>
            <a:r>
              <a:rPr lang="fr-FR" altLang="fr-FR" sz="2400" i="1" dirty="0" smtClean="0"/>
              <a:t>focus group discussion)</a:t>
            </a:r>
          </a:p>
          <a:p>
            <a:pPr eaLnBrk="1" fontAlgn="auto" hangingPunct="1">
              <a:spcBef>
                <a:spcPts val="0"/>
              </a:spcBef>
              <a:spcAft>
                <a:spcPts val="0"/>
              </a:spcAft>
              <a:buFont typeface="Arial" panose="020B0604020202020204" pitchFamily="34" charset="0"/>
              <a:buChar char="•"/>
              <a:defRPr/>
            </a:pPr>
            <a:r>
              <a:rPr lang="fr-FR" altLang="fr-FR" sz="2400" dirty="0" err="1" smtClean="0"/>
              <a:t>Ethnography</a:t>
            </a:r>
            <a:endParaRPr lang="fr-FR" altLang="fr-FR" sz="2400" dirty="0" smtClean="0"/>
          </a:p>
          <a:p>
            <a:pPr eaLnBrk="1" fontAlgn="auto" hangingPunct="1">
              <a:spcBef>
                <a:spcPts val="0"/>
              </a:spcBef>
              <a:spcAft>
                <a:spcPts val="0"/>
              </a:spcAft>
              <a:buFont typeface="Arial" panose="020B0604020202020204" pitchFamily="34" charset="0"/>
              <a:buChar char="•"/>
              <a:defRPr/>
            </a:pPr>
            <a:r>
              <a:rPr lang="fr-FR" altLang="fr-FR" sz="2400" dirty="0" err="1" smtClean="0"/>
              <a:t>Partisipative</a:t>
            </a:r>
            <a:r>
              <a:rPr lang="fr-FR" altLang="fr-FR" sz="2400" dirty="0" smtClean="0"/>
              <a:t> </a:t>
            </a:r>
            <a:r>
              <a:rPr lang="fr-FR" altLang="fr-FR" sz="2400" dirty="0" err="1" smtClean="0"/>
              <a:t>map</a:t>
            </a:r>
            <a:r>
              <a:rPr lang="fr-FR" altLang="fr-FR" sz="2400" dirty="0" smtClean="0"/>
              <a:t>, SIG</a:t>
            </a:r>
          </a:p>
        </p:txBody>
      </p:sp>
      <p:pic>
        <p:nvPicPr>
          <p:cNvPr id="102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1288" y="565150"/>
            <a:ext cx="477678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3865563"/>
            <a:ext cx="5135563"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29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6584950" y="0"/>
            <a:ext cx="5667375" cy="735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fr-FR" altLang="fr-FR" sz="2800" dirty="0">
                <a:latin typeface="Calibri" panose="020F0502020204030204" pitchFamily="34" charset="0"/>
                <a:ea typeface="Calibri" panose="020F0502020204030204" pitchFamily="34" charset="0"/>
                <a:cs typeface="Times New Roman" panose="02020603050405020304" pitchFamily="18" charset="0"/>
              </a:rPr>
              <a:t>- </a:t>
            </a:r>
            <a:r>
              <a:rPr lang="fr-FR" altLang="fr-FR" sz="2800" dirty="0" err="1" smtClean="0">
                <a:latin typeface="Calibri" panose="020F0502020204030204" pitchFamily="34" charset="0"/>
                <a:ea typeface="Calibri" panose="020F0502020204030204" pitchFamily="34" charset="0"/>
                <a:cs typeface="Times New Roman" panose="02020603050405020304" pitchFamily="18" charset="0"/>
              </a:rPr>
              <a:t>Sawai</a:t>
            </a:r>
            <a:r>
              <a:rPr lang="fr-FR" altLang="fr-FR" sz="2800" dirty="0" smtClean="0">
                <a:latin typeface="Calibri" panose="020F0502020204030204" pitchFamily="34" charset="0"/>
                <a:ea typeface="Calibri" panose="020F0502020204030204" pitchFamily="34" charset="0"/>
                <a:cs typeface="Times New Roman" panose="02020603050405020304" pitchFamily="18" charset="0"/>
              </a:rPr>
              <a:t>, the son of </a:t>
            </a:r>
            <a:r>
              <a:rPr lang="fr-FR" altLang="fr-FR" sz="2800" dirty="0" err="1" smtClean="0">
                <a:latin typeface="Calibri" panose="020F0502020204030204" pitchFamily="34" charset="0"/>
                <a:ea typeface="Calibri" panose="020F0502020204030204" pitchFamily="34" charset="0"/>
                <a:cs typeface="Times New Roman" panose="02020603050405020304" pitchFamily="18" charset="0"/>
              </a:rPr>
              <a:t>globalization</a:t>
            </a:r>
            <a:r>
              <a:rPr lang="fr-FR" altLang="fr-FR" sz="2800" dirty="0" smtClean="0">
                <a:latin typeface="Calibri" panose="020F0502020204030204" pitchFamily="34" charset="0"/>
                <a:ea typeface="Calibri" panose="020F0502020204030204" pitchFamily="34" charset="0"/>
                <a:cs typeface="Times New Roman" panose="02020603050405020304" pitchFamily="18" charset="0"/>
              </a:rPr>
              <a:t> « principal entrance »</a:t>
            </a:r>
            <a:r>
              <a:rPr lang="fr-FR" altLang="fr-FR" sz="2800" dirty="0">
                <a:latin typeface="Calibri" panose="020F0502020204030204" pitchFamily="34" charset="0"/>
                <a:ea typeface="Calibri" panose="020F0502020204030204" pitchFamily="34" charset="0"/>
                <a:cs typeface="Times New Roman" panose="02020603050405020304" pitchFamily="18" charset="0"/>
              </a:rPr>
              <a:t> </a:t>
            </a:r>
          </a:p>
          <a:p>
            <a:pPr eaLnBrk="1" hangingPunct="1">
              <a:spcBef>
                <a:spcPct val="0"/>
              </a:spcBef>
              <a:buClrTx/>
              <a:buSzTx/>
              <a:buFontTx/>
              <a:buNone/>
            </a:pPr>
            <a:r>
              <a:rPr lang="fr-FR" altLang="fr-FR" sz="1800" dirty="0" smtClean="0">
                <a:ea typeface="Calibri" panose="020F0502020204030204" pitchFamily="34" charset="0"/>
                <a:cs typeface="Times New Roman" panose="02020603050405020304" pitchFamily="18" charset="0"/>
              </a:rPr>
              <a:t>-Colonial </a:t>
            </a:r>
            <a:r>
              <a:rPr lang="fr-FR" altLang="fr-FR" sz="1800" dirty="0" err="1" smtClean="0">
                <a:ea typeface="Calibri" panose="020F0502020204030204" pitchFamily="34" charset="0"/>
                <a:cs typeface="Times New Roman" panose="02020603050405020304" pitchFamily="18" charset="0"/>
              </a:rPr>
              <a:t>era</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regentchappen</a:t>
            </a:r>
            <a:r>
              <a:rPr lang="fr-FR" altLang="fr-FR" sz="1800" dirty="0" smtClean="0">
                <a:ea typeface="Calibri" panose="020F0502020204030204" pitchFamily="34" charset="0"/>
                <a:cs typeface="Times New Roman" panose="02020603050405020304" pitchFamily="18" charset="0"/>
              </a:rPr>
              <a:t> formation-</a:t>
            </a:r>
            <a:r>
              <a:rPr lang="fr-FR" altLang="fr-FR" sz="1800" dirty="0" err="1" smtClean="0">
                <a:ea typeface="Calibri" panose="020F0502020204030204" pitchFamily="34" charset="0"/>
                <a:cs typeface="Times New Roman" panose="02020603050405020304" pitchFamily="18" charset="0"/>
              </a:rPr>
              <a:t>establishes</a:t>
            </a:r>
            <a:r>
              <a:rPr lang="fr-FR" altLang="fr-FR" sz="1800" dirty="0" smtClean="0">
                <a:ea typeface="Calibri" panose="020F0502020204030204" pitchFamily="34" charset="0"/>
                <a:cs typeface="Times New Roman" panose="02020603050405020304" pitchFamily="18" charset="0"/>
              </a:rPr>
              <a:t> a </a:t>
            </a:r>
            <a:r>
              <a:rPr lang="fr-FR" altLang="fr-FR" sz="1800" dirty="0" err="1" smtClean="0">
                <a:ea typeface="Calibri" panose="020F0502020204030204" pitchFamily="34" charset="0"/>
                <a:cs typeface="Times New Roman" panose="02020603050405020304" pitchFamily="18" charset="0"/>
              </a:rPr>
              <a:t>small</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military</a:t>
            </a:r>
            <a:r>
              <a:rPr lang="fr-FR" altLang="fr-FR" sz="1800" dirty="0" smtClean="0">
                <a:ea typeface="Calibri" panose="020F0502020204030204" pitchFamily="34" charset="0"/>
                <a:cs typeface="Times New Roman" panose="02020603050405020304" pitchFamily="18" charset="0"/>
              </a:rPr>
              <a:t> post in </a:t>
            </a:r>
            <a:r>
              <a:rPr lang="fr-FR" altLang="fr-FR" sz="1800" dirty="0" err="1" smtClean="0">
                <a:ea typeface="Calibri" panose="020F0502020204030204" pitchFamily="34" charset="0"/>
                <a:cs typeface="Times New Roman" panose="02020603050405020304" pitchFamily="18" charset="0"/>
              </a:rPr>
              <a:t>Sawai</a:t>
            </a:r>
            <a:r>
              <a:rPr lang="fr-FR" altLang="fr-FR" sz="1800" dirty="0" smtClean="0">
                <a:ea typeface="Calibri" panose="020F0502020204030204" pitchFamily="34" charset="0"/>
                <a:cs typeface="Times New Roman" panose="02020603050405020304" pitchFamily="18" charset="0"/>
              </a:rPr>
              <a:t>, trading </a:t>
            </a:r>
            <a:r>
              <a:rPr lang="fr-FR" altLang="fr-FR" sz="1800" dirty="0" err="1" smtClean="0">
                <a:ea typeface="Calibri" panose="020F0502020204030204" pitchFamily="34" charset="0"/>
                <a:cs typeface="Times New Roman" panose="02020603050405020304" pitchFamily="18" charset="0"/>
              </a:rPr>
              <a:t>activiy-monopoly</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spice</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trade</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Petuanan</a:t>
            </a:r>
            <a:r>
              <a:rPr lang="fr-FR" altLang="fr-FR" sz="1800" dirty="0" smtClean="0">
                <a:ea typeface="Calibri" panose="020F0502020204030204" pitchFamily="34" charset="0"/>
                <a:cs typeface="Times New Roman" panose="02020603050405020304" pitchFamily="18" charset="0"/>
              </a:rPr>
              <a:t> (parental </a:t>
            </a:r>
            <a:r>
              <a:rPr lang="fr-FR" altLang="fr-FR" sz="1800" dirty="0" err="1" smtClean="0">
                <a:ea typeface="Calibri" panose="020F0502020204030204" pitchFamily="34" charset="0"/>
                <a:cs typeface="Times New Roman" panose="02020603050405020304" pitchFamily="18" charset="0"/>
              </a:rPr>
              <a:t>guardian</a:t>
            </a:r>
            <a:r>
              <a:rPr lang="fr-FR" altLang="fr-FR" sz="1800" dirty="0" smtClean="0">
                <a:ea typeface="Calibri" panose="020F0502020204030204" pitchFamily="34" charset="0"/>
                <a:cs typeface="Times New Roman" panose="02020603050405020304" pitchFamily="18" charset="0"/>
              </a:rPr>
              <a:t>)-</a:t>
            </a:r>
            <a:r>
              <a:rPr lang="fr-FR" altLang="fr-FR" sz="1800" dirty="0" err="1" smtClean="0">
                <a:ea typeface="Calibri" panose="020F0502020204030204" pitchFamily="34" charset="0"/>
                <a:cs typeface="Times New Roman" panose="02020603050405020304" pitchFamily="18" charset="0"/>
              </a:rPr>
              <a:t>Aniala</a:t>
            </a:r>
            <a:r>
              <a:rPr lang="fr-FR" altLang="fr-FR" sz="1800" dirty="0" smtClean="0">
                <a:ea typeface="Calibri" panose="020F0502020204030204" pitchFamily="34" charset="0"/>
                <a:cs typeface="Times New Roman" panose="02020603050405020304" pitchFamily="18" charset="0"/>
              </a:rPr>
              <a:t>(</a:t>
            </a:r>
            <a:r>
              <a:rPr lang="fr-FR" altLang="fr-FR" sz="1800" dirty="0" err="1" smtClean="0">
                <a:ea typeface="Calibri" panose="020F0502020204030204" pitchFamily="34" charset="0"/>
                <a:cs typeface="Times New Roman" panose="02020603050405020304" pitchFamily="18" charset="0"/>
              </a:rPr>
              <a:t>children</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became</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Negeri</a:t>
            </a:r>
            <a:r>
              <a:rPr lang="fr-FR" altLang="fr-FR" sz="1800" dirty="0" smtClean="0">
                <a:ea typeface="Calibri" panose="020F0502020204030204" pitchFamily="34" charset="0"/>
                <a:cs typeface="Times New Roman" panose="02020603050405020304" pitchFamily="18" charset="0"/>
              </a:rPr>
              <a:t>. </a:t>
            </a:r>
          </a:p>
          <a:p>
            <a:pPr eaLnBrk="1" hangingPunct="1">
              <a:spcBef>
                <a:spcPct val="0"/>
              </a:spcBef>
              <a:buClrTx/>
              <a:buSzTx/>
              <a:buFontTx/>
              <a:buNone/>
            </a:pPr>
            <a:endParaRPr lang="fr-FR" altLang="fr-FR" sz="1800" dirty="0" smtClean="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1800" dirty="0" smtClean="0">
                <a:ea typeface="Calibri" panose="020F0502020204030204" pitchFamily="34" charset="0"/>
                <a:cs typeface="Times New Roman" panose="02020603050405020304" pitchFamily="18" charset="0"/>
              </a:rPr>
              <a:t>-Old </a:t>
            </a:r>
            <a:r>
              <a:rPr lang="fr-FR" altLang="fr-FR" sz="1800" dirty="0" err="1" smtClean="0">
                <a:ea typeface="Calibri" panose="020F0502020204030204" pitchFamily="34" charset="0"/>
                <a:cs typeface="Times New Roman" panose="02020603050405020304" pitchFamily="18" charset="0"/>
              </a:rPr>
              <a:t>Order</a:t>
            </a:r>
            <a:r>
              <a:rPr lang="fr-FR" altLang="fr-FR" sz="1800" dirty="0" smtClean="0">
                <a:ea typeface="Calibri" panose="020F0502020204030204" pitchFamily="34" charset="0"/>
                <a:cs typeface="Times New Roman" panose="02020603050405020304" pitchFamily="18" charset="0"/>
              </a:rPr>
              <a:t>, UUD 1945 </a:t>
            </a:r>
            <a:r>
              <a:rPr lang="fr-FR" altLang="fr-FR" sz="1800" dirty="0" err="1" smtClean="0">
                <a:ea typeface="Calibri" panose="020F0502020204030204" pitchFamily="34" charset="0"/>
                <a:cs typeface="Times New Roman" panose="02020603050405020304" pitchFamily="18" charset="0"/>
              </a:rPr>
              <a:t>that</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recognize</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Indonesia’s</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territory</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that</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cover</a:t>
            </a:r>
            <a:r>
              <a:rPr lang="fr-FR" altLang="fr-FR" sz="1800" dirty="0" smtClean="0">
                <a:ea typeface="Calibri" panose="020F0502020204030204" pitchFamily="34" charset="0"/>
                <a:cs typeface="Times New Roman" panose="02020603050405020304" pitchFamily="18" charset="0"/>
              </a:rPr>
              <a:t> </a:t>
            </a:r>
            <a:r>
              <a:rPr lang="fr-FR" altLang="fr-FR" sz="1800" i="1" dirty="0" smtClean="0">
                <a:ea typeface="Calibri" panose="020F0502020204030204" pitchFamily="34" charset="0"/>
                <a:cs typeface="Times New Roman" panose="02020603050405020304" pitchFamily="18" charset="0"/>
              </a:rPr>
              <a:t>250 </a:t>
            </a:r>
            <a:r>
              <a:rPr lang="fr-FR" altLang="fr-FR" sz="1800" i="1" dirty="0" err="1">
                <a:ea typeface="Calibri" panose="020F0502020204030204" pitchFamily="34" charset="0"/>
                <a:cs typeface="Times New Roman" panose="02020603050405020304" pitchFamily="18" charset="0"/>
              </a:rPr>
              <a:t>Zelfbestuurende</a:t>
            </a:r>
            <a:r>
              <a:rPr lang="fr-FR" altLang="fr-FR" sz="1800" i="1" dirty="0">
                <a:ea typeface="Calibri" panose="020F0502020204030204" pitchFamily="34" charset="0"/>
                <a:cs typeface="Times New Roman" panose="02020603050405020304" pitchFamily="18" charset="0"/>
              </a:rPr>
              <a:t> </a:t>
            </a:r>
            <a:r>
              <a:rPr lang="fr-FR" altLang="fr-FR" sz="1800" dirty="0">
                <a:ea typeface="Calibri" panose="020F0502020204030204" pitchFamily="34" charset="0"/>
                <a:cs typeface="Times New Roman" panose="02020603050405020304" pitchFamily="18" charset="0"/>
              </a:rPr>
              <a:t>land-</a:t>
            </a:r>
            <a:r>
              <a:rPr lang="fr-FR" altLang="fr-FR" sz="1800" dirty="0" err="1">
                <a:ea typeface="Calibri" panose="020F0502020204030204" pitchFamily="34" charset="0"/>
                <a:cs typeface="Times New Roman" panose="02020603050405020304" pitchFamily="18" charset="0"/>
              </a:rPr>
              <a:t>schappen</a:t>
            </a:r>
            <a:r>
              <a:rPr lang="fr-FR" altLang="fr-FR" sz="1800" dirty="0">
                <a:ea typeface="Calibri" panose="020F0502020204030204" pitchFamily="34" charset="0"/>
                <a:cs typeface="Times New Roman" panose="02020603050405020304" pitchFamily="18" charset="0"/>
              </a:rPr>
              <a:t> </a:t>
            </a:r>
            <a:r>
              <a:rPr lang="fr-FR" altLang="fr-FR" sz="1800" dirty="0" smtClean="0">
                <a:ea typeface="Calibri" panose="020F0502020204030204" pitchFamily="34" charset="0"/>
                <a:cs typeface="Times New Roman" panose="02020603050405020304" pitchFamily="18" charset="0"/>
              </a:rPr>
              <a:t>dan </a:t>
            </a:r>
            <a:r>
              <a:rPr lang="fr-FR" altLang="fr-FR" sz="1800" dirty="0" err="1">
                <a:ea typeface="Calibri" panose="020F0502020204030204" pitchFamily="34" charset="0"/>
                <a:cs typeface="Times New Roman" panose="02020603050405020304" pitchFamily="18" charset="0"/>
              </a:rPr>
              <a:t>Volksgemeen-schappen</a:t>
            </a:r>
            <a:r>
              <a:rPr lang="fr-FR" altLang="fr-FR" sz="1800" dirty="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includeing</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Maluku</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with</a:t>
            </a:r>
            <a:r>
              <a:rPr lang="fr-FR" altLang="fr-FR" sz="1800" dirty="0" smtClean="0">
                <a:ea typeface="Calibri" panose="020F0502020204030204" pitchFamily="34" charset="0"/>
                <a:cs typeface="Times New Roman" panose="02020603050405020304" pitchFamily="18" charset="0"/>
              </a:rPr>
              <a:t> a concept </a:t>
            </a:r>
            <a:r>
              <a:rPr lang="fr-FR" altLang="fr-FR" sz="1800" dirty="0" err="1" smtClean="0">
                <a:ea typeface="Calibri" panose="020F0502020204030204" pitchFamily="34" charset="0"/>
                <a:cs typeface="Times New Roman" panose="02020603050405020304" pitchFamily="18" charset="0"/>
              </a:rPr>
              <a:t>Negeri</a:t>
            </a:r>
            <a:r>
              <a:rPr lang="fr-FR" altLang="fr-FR" sz="1800" dirty="0" smtClean="0">
                <a:ea typeface="Calibri" panose="020F0502020204030204" pitchFamily="34" charset="0"/>
                <a:cs typeface="Times New Roman" panose="02020603050405020304" pitchFamily="18" charset="0"/>
              </a:rPr>
              <a:t>.</a:t>
            </a:r>
            <a:endParaRPr lang="fr-FR" altLang="fr-FR" sz="1800" dirty="0">
              <a:ea typeface="Calibri" panose="020F0502020204030204" pitchFamily="34" charset="0"/>
              <a:cs typeface="Times New Roman" panose="02020603050405020304" pitchFamily="18" charset="0"/>
            </a:endParaRPr>
          </a:p>
          <a:p>
            <a:pPr eaLnBrk="1" hangingPunct="1">
              <a:spcBef>
                <a:spcPct val="0"/>
              </a:spcBef>
              <a:buClrTx/>
              <a:buSzTx/>
              <a:buFontTx/>
              <a:buNone/>
            </a:pPr>
            <a:endParaRPr lang="fr-FR" altLang="fr-FR" sz="1800" dirty="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1800" dirty="0" smtClean="0">
                <a:ea typeface="Calibri" panose="020F0502020204030204" pitchFamily="34" charset="0"/>
                <a:cs typeface="Times New Roman" panose="02020603050405020304" pitchFamily="18" charset="0"/>
              </a:rPr>
              <a:t>-New </a:t>
            </a:r>
            <a:r>
              <a:rPr lang="fr-FR" altLang="fr-FR" sz="1800" dirty="0" err="1" smtClean="0">
                <a:ea typeface="Calibri" panose="020F0502020204030204" pitchFamily="34" charset="0"/>
                <a:cs typeface="Times New Roman" panose="02020603050405020304" pitchFamily="18" charset="0"/>
              </a:rPr>
              <a:t>Order</a:t>
            </a:r>
            <a:r>
              <a:rPr lang="fr-FR" altLang="fr-FR" sz="1800" dirty="0" smtClean="0">
                <a:ea typeface="Calibri" panose="020F0502020204030204" pitchFamily="34" charset="0"/>
                <a:cs typeface="Times New Roman" panose="02020603050405020304" pitchFamily="18" charset="0"/>
              </a:rPr>
              <a:t>, UUD </a:t>
            </a:r>
            <a:r>
              <a:rPr lang="fr-FR" altLang="fr-FR" sz="1800" dirty="0" err="1" smtClean="0">
                <a:ea typeface="Calibri" panose="020F0502020204030204" pitchFamily="34" charset="0"/>
                <a:cs typeface="Times New Roman" panose="02020603050405020304" pitchFamily="18" charset="0"/>
              </a:rPr>
              <a:t>Desa</a:t>
            </a:r>
            <a:r>
              <a:rPr lang="fr-FR" altLang="fr-FR" sz="1800" dirty="0" smtClean="0">
                <a:ea typeface="Calibri" panose="020F0502020204030204" pitchFamily="34" charset="0"/>
                <a:cs typeface="Times New Roman" panose="02020603050405020304" pitchFamily="18" charset="0"/>
              </a:rPr>
              <a:t> no 5 </a:t>
            </a:r>
            <a:r>
              <a:rPr lang="fr-FR" altLang="fr-FR" sz="1800" dirty="0" err="1" smtClean="0">
                <a:ea typeface="Calibri" panose="020F0502020204030204" pitchFamily="34" charset="0"/>
                <a:cs typeface="Times New Roman" panose="02020603050405020304" pitchFamily="18" charset="0"/>
              </a:rPr>
              <a:t>tahun</a:t>
            </a:r>
            <a:r>
              <a:rPr lang="fr-FR" altLang="fr-FR" sz="1800" dirty="0" smtClean="0">
                <a:ea typeface="Calibri" panose="020F0502020204030204" pitchFamily="34" charset="0"/>
                <a:cs typeface="Times New Roman" panose="02020603050405020304" pitchFamily="18" charset="0"/>
              </a:rPr>
              <a:t> 1979</a:t>
            </a:r>
            <a:endParaRPr lang="fr-FR" altLang="fr-FR" sz="28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2800" dirty="0" smtClean="0">
                <a:latin typeface="Calibri" panose="020F0502020204030204" pitchFamily="34" charset="0"/>
                <a:ea typeface="Calibri" panose="020F0502020204030204" pitchFamily="34" charset="0"/>
                <a:cs typeface="Times New Roman" panose="02020603050405020304" pitchFamily="18" charset="0"/>
              </a:rPr>
              <a:t>-</a:t>
            </a:r>
            <a:r>
              <a:rPr lang="fr-FR" altLang="fr-FR" sz="1800" dirty="0" smtClean="0">
                <a:ea typeface="Calibri" panose="020F0502020204030204" pitchFamily="34" charset="0"/>
                <a:cs typeface="Times New Roman" panose="02020603050405020304" pitchFamily="18" charset="0"/>
              </a:rPr>
              <a:t>post-reformation, UUD </a:t>
            </a:r>
            <a:r>
              <a:rPr lang="fr-FR" altLang="fr-FR" sz="1800" dirty="0" err="1" smtClean="0">
                <a:ea typeface="Calibri" panose="020F0502020204030204" pitchFamily="34" charset="0"/>
                <a:cs typeface="Times New Roman" panose="02020603050405020304" pitchFamily="18" charset="0"/>
              </a:rPr>
              <a:t>desa</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adat</a:t>
            </a:r>
            <a:r>
              <a:rPr lang="fr-FR" altLang="fr-FR" sz="1800" dirty="0" smtClean="0">
                <a:ea typeface="Calibri" panose="020F0502020204030204" pitchFamily="34" charset="0"/>
                <a:cs typeface="Times New Roman" panose="02020603050405020304" pitchFamily="18" charset="0"/>
              </a:rPr>
              <a:t> no 6 </a:t>
            </a:r>
            <a:r>
              <a:rPr lang="fr-FR" altLang="fr-FR" sz="1800" dirty="0" err="1" smtClean="0">
                <a:ea typeface="Calibri" panose="020F0502020204030204" pitchFamily="34" charset="0"/>
                <a:cs typeface="Times New Roman" panose="02020603050405020304" pitchFamily="18" charset="0"/>
              </a:rPr>
              <a:t>tahun</a:t>
            </a:r>
            <a:r>
              <a:rPr lang="fr-FR" altLang="fr-FR" sz="1800" dirty="0" smtClean="0">
                <a:ea typeface="Calibri" panose="020F0502020204030204" pitchFamily="34" charset="0"/>
                <a:cs typeface="Times New Roman" panose="02020603050405020304" pitchFamily="18" charset="0"/>
              </a:rPr>
              <a:t> 2014</a:t>
            </a:r>
          </a:p>
          <a:p>
            <a:pPr eaLnBrk="1" hangingPunct="1">
              <a:spcBef>
                <a:spcPct val="0"/>
              </a:spcBef>
              <a:buClrTx/>
              <a:buSzTx/>
              <a:buFontTx/>
              <a:buNone/>
            </a:pPr>
            <a:endParaRPr lang="fr-FR" altLang="fr-FR" sz="1800" dirty="0" smtClean="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1800" dirty="0" smtClean="0">
                <a:ea typeface="Calibri" panose="020F0502020204030204" pitchFamily="34" charset="0"/>
                <a:cs typeface="Times New Roman" panose="02020603050405020304" pitchFamily="18" charset="0"/>
              </a:rPr>
              <a:t>-tensions:</a:t>
            </a:r>
          </a:p>
          <a:p>
            <a:pPr>
              <a:spcBef>
                <a:spcPct val="0"/>
              </a:spcBef>
              <a:buClrTx/>
              <a:buSzTx/>
              <a:buNone/>
            </a:pPr>
            <a:r>
              <a:rPr lang="fr-FR" altLang="fr-FR" sz="1800" dirty="0">
                <a:ea typeface="Calibri" panose="020F0502020204030204" pitchFamily="34" charset="0"/>
                <a:cs typeface="Times New Roman" panose="02020603050405020304" pitchFamily="18" charset="0"/>
              </a:rPr>
              <a:t>- ’</a:t>
            </a:r>
            <a:r>
              <a:rPr lang="fr-FR" altLang="fr-FR" sz="1800" i="1" dirty="0" err="1">
                <a:ea typeface="Calibri" panose="020F0502020204030204" pitchFamily="34" charset="0"/>
                <a:cs typeface="Times New Roman" panose="02020603050405020304" pitchFamily="18" charset="0"/>
              </a:rPr>
              <a:t>indigenous</a:t>
            </a:r>
            <a:r>
              <a:rPr lang="fr-FR" altLang="fr-FR" sz="1800" i="1" dirty="0">
                <a:ea typeface="Calibri" panose="020F0502020204030204" pitchFamily="34" charset="0"/>
                <a:cs typeface="Times New Roman" panose="02020603050405020304" pitchFamily="18" charset="0"/>
              </a:rPr>
              <a:t> people</a:t>
            </a:r>
            <a:r>
              <a:rPr lang="fr-FR" altLang="fr-FR" sz="1800" dirty="0">
                <a:ea typeface="Calibri" panose="020F0502020204030204" pitchFamily="34" charset="0"/>
                <a:cs typeface="Times New Roman" panose="02020603050405020304" pitchFamily="18" charset="0"/>
              </a:rPr>
              <a:t>’ and </a:t>
            </a:r>
            <a:r>
              <a:rPr lang="fr-FR" altLang="fr-FR" sz="1800" dirty="0" err="1" smtClean="0">
                <a:ea typeface="Calibri" panose="020F0502020204030204" pitchFamily="34" charset="0"/>
                <a:cs typeface="Times New Roman" panose="02020603050405020304" pitchFamily="18" charset="0"/>
              </a:rPr>
              <a:t>arrivals</a:t>
            </a:r>
            <a:endParaRPr lang="fr-FR" altLang="fr-FR" sz="1800" dirty="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Ulayat</a:t>
            </a:r>
            <a:r>
              <a:rPr lang="fr-FR" altLang="fr-FR" sz="1800" dirty="0" smtClean="0">
                <a:ea typeface="Calibri" panose="020F0502020204030204" pitchFamily="34" charset="0"/>
                <a:cs typeface="Times New Roman" panose="02020603050405020304" pitchFamily="18" charset="0"/>
              </a:rPr>
              <a:t> land – sharing</a:t>
            </a:r>
          </a:p>
          <a:p>
            <a:pPr eaLnBrk="1" hangingPunct="1">
              <a:spcBef>
                <a:spcPct val="0"/>
              </a:spcBef>
              <a:buClrTx/>
              <a:buSzTx/>
              <a:buFontTx/>
              <a:buNone/>
            </a:pPr>
            <a:r>
              <a:rPr lang="fr-FR" altLang="fr-FR" sz="1800" dirty="0">
                <a:ea typeface="Calibri" panose="020F0502020204030204" pitchFamily="34" charset="0"/>
                <a:cs typeface="Times New Roman" panose="02020603050405020304" pitchFamily="18" charset="0"/>
              </a:rPr>
              <a:t>-</a:t>
            </a:r>
            <a:r>
              <a:rPr lang="fr-FR" altLang="fr-FR" sz="1800" dirty="0" smtClean="0">
                <a:ea typeface="Calibri" panose="020F0502020204030204" pitchFamily="34" charset="0"/>
                <a:cs typeface="Times New Roman" panose="02020603050405020304" pitchFamily="18" charset="0"/>
              </a:rPr>
              <a:t> Village </a:t>
            </a:r>
            <a:r>
              <a:rPr lang="fr-FR" altLang="fr-FR" sz="1800" dirty="0" err="1" smtClean="0">
                <a:ea typeface="Calibri" panose="020F0502020204030204" pitchFamily="34" charset="0"/>
                <a:cs typeface="Times New Roman" panose="02020603050405020304" pitchFamily="18" charset="0"/>
              </a:rPr>
              <a:t>funding</a:t>
            </a:r>
            <a:endParaRPr lang="fr-FR" altLang="fr-FR" sz="1800" dirty="0" smtClean="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sz="1800" dirty="0">
                <a:ea typeface="Calibri" panose="020F0502020204030204" pitchFamily="34" charset="0"/>
                <a:cs typeface="Times New Roman" panose="02020603050405020304" pitchFamily="18" charset="0"/>
              </a:rPr>
              <a:t>-</a:t>
            </a:r>
            <a:r>
              <a:rPr lang="fr-FR" altLang="fr-FR" sz="1800" dirty="0" smtClean="0">
                <a:ea typeface="Calibri" panose="020F0502020204030204" pitchFamily="34" charset="0"/>
                <a:cs typeface="Times New Roman" panose="02020603050405020304" pitchFamily="18" charset="0"/>
              </a:rPr>
              <a:t> </a:t>
            </a:r>
            <a:r>
              <a:rPr lang="fr-FR" altLang="fr-FR" sz="1800" dirty="0" err="1" smtClean="0">
                <a:ea typeface="Calibri" panose="020F0502020204030204" pitchFamily="34" charset="0"/>
                <a:cs typeface="Times New Roman" panose="02020603050405020304" pitchFamily="18" charset="0"/>
              </a:rPr>
              <a:t>election</a:t>
            </a:r>
            <a:r>
              <a:rPr lang="fr-FR" altLang="fr-FR" sz="1800" dirty="0" smtClean="0">
                <a:ea typeface="Calibri" panose="020F0502020204030204" pitchFamily="34" charset="0"/>
                <a:cs typeface="Times New Roman" panose="02020603050405020304" pitchFamily="18" charset="0"/>
              </a:rPr>
              <a:t> of </a:t>
            </a:r>
            <a:r>
              <a:rPr lang="fr-FR" altLang="fr-FR" sz="1800" dirty="0" err="1" smtClean="0">
                <a:ea typeface="Calibri" panose="020F0502020204030204" pitchFamily="34" charset="0"/>
                <a:cs typeface="Times New Roman" panose="02020603050405020304" pitchFamily="18" charset="0"/>
              </a:rPr>
              <a:t>king</a:t>
            </a:r>
            <a:endParaRPr lang="fr-FR" altLang="fr-FR" sz="1800" dirty="0" smtClean="0">
              <a:ea typeface="Calibri" panose="020F0502020204030204" pitchFamily="34" charset="0"/>
              <a:cs typeface="Times New Roman" panose="02020603050405020304" pitchFamily="18" charset="0"/>
            </a:endParaRPr>
          </a:p>
          <a:p>
            <a:pPr eaLnBrk="1" hangingPunct="1">
              <a:spcBef>
                <a:spcPct val="0"/>
              </a:spcBef>
              <a:buClrTx/>
              <a:buSzTx/>
              <a:buFontTx/>
              <a:buNone/>
            </a:pPr>
            <a:endParaRPr lang="fr-FR" altLang="fr-F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411" name="Picture 2" descr="Batas Sawai Prancis"/>
          <p:cNvPicPr>
            <a:picLocks noChangeAspect="1" noChangeArrowheads="1"/>
          </p:cNvPicPr>
          <p:nvPr/>
        </p:nvPicPr>
        <p:blipFill>
          <a:blip r:embed="rId2">
            <a:extLst>
              <a:ext uri="{28A0092B-C50C-407E-A947-70E740481C1C}">
                <a14:useLocalDpi xmlns:a14="http://schemas.microsoft.com/office/drawing/2010/main" val="0"/>
              </a:ext>
            </a:extLst>
          </a:blip>
          <a:srcRect l="3963" t="781" r="33736" b="46994"/>
          <a:stretch>
            <a:fillRect/>
          </a:stretch>
        </p:blipFill>
        <p:spPr bwMode="auto">
          <a:xfrm>
            <a:off x="11113" y="0"/>
            <a:ext cx="6573837"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163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46112" y="452438"/>
            <a:ext cx="11287269" cy="812800"/>
          </a:xfrm>
        </p:spPr>
        <p:txBody>
          <a:bodyPr/>
          <a:lstStyle/>
          <a:p>
            <a:pPr eaLnBrk="1" hangingPunct="1"/>
            <a:r>
              <a:rPr lang="fr-FR" altLang="fr-FR" sz="2400" b="1" dirty="0" smtClean="0"/>
              <a:t>The Structure du </a:t>
            </a:r>
            <a:r>
              <a:rPr lang="fr-FR" altLang="fr-FR" sz="2400" b="1" dirty="0" err="1" smtClean="0"/>
              <a:t>Negeri</a:t>
            </a:r>
            <a:r>
              <a:rPr lang="fr-FR" altLang="fr-FR" sz="2400" b="1" dirty="0" smtClean="0"/>
              <a:t> Adat </a:t>
            </a:r>
            <a:r>
              <a:rPr lang="fr-FR" altLang="fr-FR" sz="2400" b="1" dirty="0" err="1" smtClean="0"/>
              <a:t>Sawai</a:t>
            </a:r>
            <a:r>
              <a:rPr lang="fr-FR" altLang="fr-FR" sz="2400" b="1" dirty="0" smtClean="0"/>
              <a:t>, concept « </a:t>
            </a:r>
            <a:r>
              <a:rPr lang="fr-FR" altLang="fr-FR" sz="2400" b="1" dirty="0" err="1" smtClean="0"/>
              <a:t>petuanan</a:t>
            </a:r>
            <a:r>
              <a:rPr lang="fr-FR" altLang="fr-FR" sz="2400" b="1" dirty="0" smtClean="0"/>
              <a:t> »-« </a:t>
            </a:r>
            <a:r>
              <a:rPr lang="fr-FR" altLang="fr-FR" sz="2400" b="1" dirty="0" err="1" smtClean="0"/>
              <a:t>Aniala</a:t>
            </a:r>
            <a:r>
              <a:rPr lang="fr-FR" altLang="fr-FR" sz="2400" b="1" dirty="0" smtClean="0"/>
              <a:t> »</a:t>
            </a:r>
            <a:r>
              <a:rPr lang="fr-FR" altLang="fr-FR" sz="2400" dirty="0" smtClean="0"/>
              <a:t/>
            </a:r>
            <a:br>
              <a:rPr lang="fr-FR" altLang="fr-FR" sz="2400" dirty="0" smtClean="0"/>
            </a:br>
            <a:endParaRPr lang="fr-FR" altLang="fr-FR" sz="2400" dirty="0" smtClean="0"/>
          </a:p>
        </p:txBody>
      </p:sp>
      <p:pic>
        <p:nvPicPr>
          <p:cNvPr id="19459" name="Picture 2" descr="struktur aniala saw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634" y="1049337"/>
            <a:ext cx="7939087"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858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8413750" y="0"/>
            <a:ext cx="39814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fr-FR" altLang="fr-FR" sz="2400" dirty="0">
                <a:latin typeface="Calibri" panose="020F0502020204030204" pitchFamily="34" charset="0"/>
                <a:ea typeface="Calibri" panose="020F0502020204030204" pitchFamily="34" charset="0"/>
                <a:cs typeface="Times New Roman" panose="02020603050405020304" pitchFamily="18" charset="0"/>
              </a:rPr>
              <a:t>-</a:t>
            </a:r>
            <a:r>
              <a:rPr lang="fr-FR" altLang="fr-FR" sz="2400" dirty="0" err="1">
                <a:latin typeface="Calibri" panose="020F0502020204030204" pitchFamily="34" charset="0"/>
                <a:ea typeface="Calibri" panose="020F0502020204030204" pitchFamily="34" charset="0"/>
                <a:cs typeface="Times New Roman" panose="02020603050405020304" pitchFamily="18" charset="0"/>
              </a:rPr>
              <a:t>Masihulan</a:t>
            </a:r>
            <a:r>
              <a:rPr lang="fr-FR" altLang="fr-FR" sz="2400" dirty="0">
                <a:latin typeface="Calibri" panose="020F0502020204030204" pitchFamily="34" charset="0"/>
                <a:ea typeface="Calibri" panose="020F0502020204030204" pitchFamily="34" charset="0"/>
                <a:cs typeface="Times New Roman" panose="02020603050405020304" pitchFamily="18" charset="0"/>
              </a:rPr>
              <a:t>  </a:t>
            </a:r>
            <a:r>
              <a:rPr lang="fr-FR" altLang="fr-FR" sz="2400" dirty="0" err="1" smtClean="0">
                <a:latin typeface="Calibri" panose="020F0502020204030204" pitchFamily="34" charset="0"/>
                <a:ea typeface="Calibri" panose="020F0502020204030204" pitchFamily="34" charset="0"/>
                <a:cs typeface="Times New Roman" panose="02020603050405020304" pitchFamily="18" charset="0"/>
              </a:rPr>
              <a:t>becoming</a:t>
            </a:r>
            <a:r>
              <a:rPr lang="fr-FR" altLang="fr-FR" sz="2400" dirty="0" smtClean="0">
                <a:latin typeface="Calibri" panose="020F0502020204030204" pitchFamily="34" charset="0"/>
                <a:ea typeface="Calibri" panose="020F0502020204030204" pitchFamily="34" charset="0"/>
                <a:cs typeface="Times New Roman" panose="02020603050405020304" pitchFamily="18" charset="0"/>
              </a:rPr>
              <a:t> new son of </a:t>
            </a:r>
            <a:r>
              <a:rPr lang="fr-FR" altLang="fr-FR" sz="2400" dirty="0" err="1" smtClean="0">
                <a:latin typeface="Calibri" panose="020F0502020204030204" pitchFamily="34" charset="0"/>
                <a:ea typeface="Calibri" panose="020F0502020204030204" pitchFamily="34" charset="0"/>
                <a:cs typeface="Times New Roman" panose="02020603050405020304" pitchFamily="18" charset="0"/>
              </a:rPr>
              <a:t>globalization</a:t>
            </a:r>
            <a:r>
              <a:rPr lang="fr-FR" altLang="fr-FR" sz="2400" dirty="0" smtClean="0">
                <a:latin typeface="Calibri" panose="020F0502020204030204" pitchFamily="34" charset="0"/>
                <a:ea typeface="Calibri" panose="020F0502020204030204" pitchFamily="34" charset="0"/>
                <a:cs typeface="Times New Roman" panose="02020603050405020304" pitchFamily="18" charset="0"/>
              </a:rPr>
              <a:t> and « principal entrance » </a:t>
            </a:r>
          </a:p>
          <a:p>
            <a:pPr eaLnBrk="1" hangingPunct="1">
              <a:spcBef>
                <a:spcPct val="0"/>
              </a:spcBef>
              <a:buClrTx/>
              <a:buSzTx/>
              <a:buFontTx/>
              <a:buNone/>
            </a:pPr>
            <a:r>
              <a:rPr lang="fr-FR" altLang="fr-FR" sz="2400" dirty="0" smtClean="0">
                <a:latin typeface="Calibri" panose="020F0502020204030204" pitchFamily="34" charset="0"/>
                <a:ea typeface="Calibri" panose="020F0502020204030204" pitchFamily="34" charset="0"/>
                <a:cs typeface="Times New Roman" panose="02020603050405020304" pitchFamily="18" charset="0"/>
              </a:rPr>
              <a:t>‘escape </a:t>
            </a:r>
            <a:r>
              <a:rPr lang="fr-FR" altLang="fr-FR" sz="2400" dirty="0" err="1" smtClean="0">
                <a:latin typeface="Calibri" panose="020F0502020204030204" pitchFamily="34" charset="0"/>
                <a:ea typeface="Calibri" panose="020F0502020204030204" pitchFamily="34" charset="0"/>
                <a:cs typeface="Times New Roman" panose="02020603050405020304" pitchFamily="18" charset="0"/>
              </a:rPr>
              <a:t>from</a:t>
            </a:r>
            <a:r>
              <a:rPr lang="fr-FR" altLang="fr-FR" sz="2400" dirty="0" smtClean="0">
                <a:latin typeface="Calibri" panose="020F0502020204030204" pitchFamily="34" charset="0"/>
                <a:ea typeface="Calibri" panose="020F0502020204030204" pitchFamily="34" charset="0"/>
                <a:cs typeface="Times New Roman" panose="02020603050405020304" pitchFamily="18" charset="0"/>
              </a:rPr>
              <a:t> </a:t>
            </a:r>
            <a:r>
              <a:rPr lang="fr-FR" altLang="fr-FR" sz="2400" dirty="0" err="1" smtClean="0">
                <a:latin typeface="Calibri" panose="020F0502020204030204" pitchFamily="34" charset="0"/>
                <a:ea typeface="Calibri" panose="020F0502020204030204" pitchFamily="34" charset="0"/>
                <a:cs typeface="Times New Roman" panose="02020603050405020304" pitchFamily="18" charset="0"/>
              </a:rPr>
              <a:t>Sawai</a:t>
            </a:r>
            <a:r>
              <a:rPr lang="fr-FR" altLang="fr-FR" sz="2400" dirty="0" smtClean="0">
                <a:latin typeface="Calibri" panose="020F0502020204030204" pitchFamily="34" charset="0"/>
                <a:ea typeface="Calibri" panose="020F0502020204030204" pitchFamily="34" charset="0"/>
                <a:cs typeface="Times New Roman" panose="02020603050405020304" pitchFamily="18" charset="0"/>
              </a:rPr>
              <a:t>’</a:t>
            </a:r>
            <a:endParaRPr lang="fr-FR" altLang="fr-FR" sz="24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endParaRPr lang="fr-FR" altLang="fr-FR" sz="2800"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 ’orang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hutan</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indigenous</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people’ Circulation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movement</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and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distruibution</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of SOA in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forest</a:t>
            </a:r>
            <a:endParaRPr lang="fr-FR" altLang="fr-FR" dirty="0" smtClean="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Sz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Kaisuku</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a:t>
            </a:r>
            <a:r>
              <a:rPr lang="fr-FR" altLang="fr-FR" dirty="0">
                <a:ea typeface="Calibri" panose="020F0502020204030204" pitchFamily="34" charset="0"/>
                <a:cs typeface="Times New Roman" panose="02020603050405020304" pitchFamily="18" charset="0"/>
              </a:rPr>
              <a:t> </a:t>
            </a:r>
            <a:r>
              <a:rPr lang="fr-FR" altLang="fr-FR" dirty="0">
                <a:latin typeface="Calibri" panose="020F0502020204030204" pitchFamily="34" charset="0"/>
                <a:ea typeface="Calibri" panose="020F0502020204030204" pitchFamily="34" charset="0"/>
                <a:cs typeface="Times New Roman" panose="02020603050405020304" pitchFamily="18" charset="0"/>
              </a:rPr>
              <a:t>trading </a:t>
            </a:r>
            <a:r>
              <a:rPr lang="fr-FR" altLang="fr-FR" dirty="0" err="1">
                <a:latin typeface="Calibri" panose="020F0502020204030204" pitchFamily="34" charset="0"/>
                <a:ea typeface="Calibri" panose="020F0502020204030204" pitchFamily="34" charset="0"/>
                <a:cs typeface="Times New Roman" panose="02020603050405020304" pitchFamily="18" charset="0"/>
              </a:rPr>
              <a:t>activiy-monopoly</a:t>
            </a:r>
            <a:r>
              <a:rPr lang="fr-FR" altLang="fr-FR" dirty="0">
                <a:latin typeface="Calibri" panose="020F0502020204030204" pitchFamily="34" charset="0"/>
                <a:ea typeface="Calibri" panose="020F0502020204030204" pitchFamily="34" charset="0"/>
                <a:cs typeface="Times New Roman" panose="02020603050405020304" pitchFamily="18" charset="0"/>
              </a:rPr>
              <a:t> </a:t>
            </a:r>
            <a:r>
              <a:rPr lang="fr-FR" altLang="fr-FR" dirty="0" err="1">
                <a:latin typeface="Calibri" panose="020F0502020204030204" pitchFamily="34" charset="0"/>
                <a:ea typeface="Calibri" panose="020F0502020204030204" pitchFamily="34" charset="0"/>
                <a:cs typeface="Times New Roman" panose="02020603050405020304" pitchFamily="18" charset="0"/>
              </a:rPr>
              <a:t>spice</a:t>
            </a:r>
            <a:r>
              <a:rPr lang="fr-FR" altLang="fr-FR" dirty="0">
                <a:latin typeface="Calibri" panose="020F0502020204030204" pitchFamily="34" charset="0"/>
                <a:ea typeface="Calibri" panose="020F0502020204030204" pitchFamily="34" charset="0"/>
                <a:cs typeface="Times New Roman" panose="02020603050405020304" pitchFamily="18" charset="0"/>
              </a:rPr>
              <a:t> </a:t>
            </a:r>
            <a:r>
              <a:rPr lang="fr-FR" altLang="fr-FR" dirty="0" err="1">
                <a:latin typeface="Calibri" panose="020F0502020204030204" pitchFamily="34" charset="0"/>
                <a:ea typeface="Calibri" panose="020F0502020204030204" pitchFamily="34" charset="0"/>
                <a:cs typeface="Times New Roman" panose="02020603050405020304" pitchFamily="18" charset="0"/>
              </a:rPr>
              <a:t>trade</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a:t>
            </a:r>
            <a:r>
              <a:rPr lang="fr-FR" altLang="fr-FR" dirty="0">
                <a:latin typeface="Calibri" panose="020F0502020204030204" pitchFamily="34" charset="0"/>
                <a:ea typeface="Calibri" panose="020F0502020204030204" pitchFamily="34" charset="0"/>
                <a:cs typeface="Times New Roman" panose="02020603050405020304" pitchFamily="18" charset="0"/>
              </a:rPr>
              <a:t>1935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Popotun</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RMS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activity</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a:latin typeface="Calibri" panose="020F0502020204030204" pitchFamily="34" charset="0"/>
                <a:ea typeface="Calibri" panose="020F0502020204030204" pitchFamily="34" charset="0"/>
                <a:cs typeface="Times New Roman" panose="02020603050405020304" pitchFamily="18" charset="0"/>
              </a:rPr>
              <a:t>-1960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Rohune-conflict</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ambon</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a:latin typeface="Calibri" panose="020F0502020204030204" pitchFamily="34" charset="0"/>
                <a:ea typeface="Calibri" panose="020F0502020204030204" pitchFamily="34" charset="0"/>
                <a:cs typeface="Times New Roman" panose="02020603050405020304" pitchFamily="18" charset="0"/>
              </a:rPr>
              <a:t>-2000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Mapa</a:t>
            </a:r>
            <a:endParaRPr lang="fr-FR" altLang="fr-FR" dirty="0" smtClean="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endParaRPr lang="fr-FR" altLang="fr-FR" dirty="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problem</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negeri</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a:t>
            </a:r>
          </a:p>
          <a:p>
            <a:pPr eaLnBrk="1" hangingPunct="1">
              <a:spcBef>
                <a:spcPct val="0"/>
              </a:spcBef>
              <a:buClrTx/>
              <a:buSzTx/>
              <a:buFont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lost</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of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baileo</a:t>
            </a:r>
            <a:endParaRPr lang="fr-FR" altLang="fr-FR" dirty="0" smtClean="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-claim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fam</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for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election</a:t>
            </a:r>
            <a:endParaRPr lang="fr-FR" altLang="fr-FR" dirty="0" smtClean="0">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ClrTx/>
              <a:buSzTx/>
              <a:buFontTx/>
              <a:buNone/>
            </a:pPr>
            <a:r>
              <a:rPr lang="fr-FR" altLang="fr-FR" dirty="0" smtClean="0">
                <a:latin typeface="Calibri" panose="020F0502020204030204" pitchFamily="34" charset="0"/>
                <a:ea typeface="Calibri" panose="020F0502020204030204" pitchFamily="34" charset="0"/>
                <a:cs typeface="Times New Roman" panose="02020603050405020304" pitchFamily="18" charset="0"/>
              </a:rPr>
              <a:t>-last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fam</a:t>
            </a:r>
            <a:r>
              <a:rPr lang="fr-FR" altLang="fr-FR" dirty="0" smtClean="0">
                <a:latin typeface="Calibri" panose="020F0502020204030204" pitchFamily="34" charset="0"/>
                <a:ea typeface="Calibri" panose="020F0502020204030204" pitchFamily="34" charset="0"/>
                <a:cs typeface="Times New Roman" panose="02020603050405020304" pitchFamily="18" charset="0"/>
              </a:rPr>
              <a:t> </a:t>
            </a:r>
            <a:r>
              <a:rPr lang="fr-FR" altLang="fr-FR" dirty="0" err="1" smtClean="0">
                <a:latin typeface="Calibri" panose="020F0502020204030204" pitchFamily="34" charset="0"/>
                <a:ea typeface="Calibri" panose="020F0502020204030204" pitchFamily="34" charset="0"/>
                <a:cs typeface="Times New Roman" panose="02020603050405020304" pitchFamily="18" charset="0"/>
              </a:rPr>
              <a:t>Matoke</a:t>
            </a:r>
            <a:endParaRPr lang="fr-FR" alt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1507" name="Picture 2" descr="02 Perpindahan negeri-prancis"/>
          <p:cNvPicPr>
            <a:picLocks noChangeAspect="1" noChangeArrowheads="1"/>
          </p:cNvPicPr>
          <p:nvPr/>
        </p:nvPicPr>
        <p:blipFill>
          <a:blip r:embed="rId2">
            <a:extLst>
              <a:ext uri="{28A0092B-C50C-407E-A947-70E740481C1C}">
                <a14:useLocalDpi xmlns:a14="http://schemas.microsoft.com/office/drawing/2010/main" val="0"/>
              </a:ext>
            </a:extLst>
          </a:blip>
          <a:srcRect l="3859" t="313" r="35060" b="60655"/>
          <a:stretch>
            <a:fillRect/>
          </a:stretch>
        </p:blipFill>
        <p:spPr bwMode="auto">
          <a:xfrm>
            <a:off x="0" y="0"/>
            <a:ext cx="841375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00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8750" y="219075"/>
            <a:ext cx="11545888" cy="969963"/>
          </a:xfrm>
        </p:spPr>
        <p:txBody>
          <a:bodyPr/>
          <a:lstStyle/>
          <a:p>
            <a:pPr eaLnBrk="1" hangingPunct="1"/>
            <a:r>
              <a:rPr lang="fr-FR" altLang="fr-FR" sz="2400" dirty="0" smtClean="0"/>
              <a:t>the division of </a:t>
            </a:r>
            <a:r>
              <a:rPr lang="fr-FR" altLang="fr-FR" sz="2400" dirty="0" err="1" smtClean="0"/>
              <a:t>Negeri</a:t>
            </a:r>
            <a:r>
              <a:rPr lang="fr-FR" altLang="fr-FR" sz="2400" dirty="0" smtClean="0"/>
              <a:t> and </a:t>
            </a:r>
            <a:r>
              <a:rPr lang="fr-FR" altLang="fr-FR" sz="2400" dirty="0" err="1" smtClean="0"/>
              <a:t>démographic</a:t>
            </a:r>
            <a:r>
              <a:rPr lang="fr-FR" altLang="fr-FR" sz="2400" dirty="0" smtClean="0"/>
              <a:t> in Seram island-1911 by Dutch</a:t>
            </a:r>
          </a:p>
        </p:txBody>
      </p:sp>
      <p:pic>
        <p:nvPicPr>
          <p:cNvPr id="18435" name="Picture 2" descr="20160709_093447"/>
          <p:cNvPicPr>
            <a:picLocks noChangeAspect="1" noChangeArrowheads="1"/>
          </p:cNvPicPr>
          <p:nvPr/>
        </p:nvPicPr>
        <p:blipFill rotWithShape="1">
          <a:blip r:embed="rId2">
            <a:extLst>
              <a:ext uri="{28A0092B-C50C-407E-A947-70E740481C1C}">
                <a14:useLocalDpi xmlns:a14="http://schemas.microsoft.com/office/drawing/2010/main" val="0"/>
              </a:ext>
            </a:extLst>
          </a:blip>
          <a:srcRect t="13332" b="217"/>
          <a:stretch/>
        </p:blipFill>
        <p:spPr bwMode="auto">
          <a:xfrm>
            <a:off x="268984" y="845226"/>
            <a:ext cx="10080625" cy="535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909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3019"/>
            <a:ext cx="6324600" cy="582612"/>
          </a:xfrm>
        </p:spPr>
        <p:txBody>
          <a:bodyPr/>
          <a:lstStyle/>
          <a:p>
            <a:pPr algn="ctr" eaLnBrk="1" hangingPunct="1"/>
            <a:r>
              <a:rPr lang="fr-FR" altLang="fr-FR" dirty="0" smtClean="0"/>
              <a:t>the structure </a:t>
            </a:r>
            <a:r>
              <a:rPr lang="fr-FR" altLang="fr-FR" dirty="0" err="1" smtClean="0"/>
              <a:t>Negeri</a:t>
            </a:r>
            <a:r>
              <a:rPr lang="fr-FR" altLang="fr-FR" dirty="0" smtClean="0"/>
              <a:t> administrative</a:t>
            </a:r>
          </a:p>
        </p:txBody>
      </p:sp>
      <p:pic>
        <p:nvPicPr>
          <p:cNvPr id="20483" name="Picture 2" descr="struktur adat masihu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3" y="1308056"/>
            <a:ext cx="6399213"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8425" y="1301750"/>
            <a:ext cx="561975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30674" y="314325"/>
            <a:ext cx="5903913" cy="769441"/>
          </a:xfrm>
          <a:prstGeom prst="rect">
            <a:avLst/>
          </a:prstGeom>
          <a:noFill/>
        </p:spPr>
        <p:txBody>
          <a:bodyPr>
            <a:spAutoFit/>
          </a:bodyPr>
          <a:lstStyle/>
          <a:p>
            <a:pPr eaLnBrk="1" fontAlgn="auto" hangingPunct="1">
              <a:spcBef>
                <a:spcPts val="0"/>
              </a:spcBef>
              <a:spcAft>
                <a:spcPts val="0"/>
              </a:spcAft>
              <a:defRPr/>
            </a:pPr>
            <a:r>
              <a:rPr lang="fr-FR" sz="4400" dirty="0" smtClean="0">
                <a:solidFill>
                  <a:schemeClr val="tx2"/>
                </a:solidFill>
                <a:latin typeface="+mj-lt"/>
                <a:ea typeface="+mj-ea"/>
                <a:cs typeface="+mj-cs"/>
              </a:rPr>
              <a:t>the </a:t>
            </a:r>
            <a:r>
              <a:rPr lang="fr-FR" sz="4400" dirty="0">
                <a:solidFill>
                  <a:schemeClr val="tx2"/>
                </a:solidFill>
                <a:latin typeface="+mj-lt"/>
                <a:ea typeface="+mj-ea"/>
                <a:cs typeface="+mj-cs"/>
              </a:rPr>
              <a:t>structure </a:t>
            </a:r>
            <a:r>
              <a:rPr lang="fr-FR" sz="4400" dirty="0" err="1" smtClean="0">
                <a:solidFill>
                  <a:schemeClr val="tx2"/>
                </a:solidFill>
                <a:latin typeface="+mj-lt"/>
                <a:ea typeface="+mj-ea"/>
                <a:cs typeface="+mj-cs"/>
              </a:rPr>
              <a:t>Desa</a:t>
            </a:r>
            <a:endParaRPr lang="fr-FR" sz="4400" dirty="0">
              <a:solidFill>
                <a:schemeClr val="tx2"/>
              </a:solidFill>
              <a:latin typeface="+mj-lt"/>
              <a:ea typeface="+mj-ea"/>
              <a:cs typeface="+mj-cs"/>
            </a:endParaRPr>
          </a:p>
        </p:txBody>
      </p:sp>
    </p:spTree>
    <p:extLst>
      <p:ext uri="{BB962C8B-B14F-4D97-AF65-F5344CB8AC3E}">
        <p14:creationId xmlns:p14="http://schemas.microsoft.com/office/powerpoint/2010/main" val="857903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839788"/>
            <a:ext cx="51260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839788"/>
            <a:ext cx="453231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3175000" y="469900"/>
            <a:ext cx="939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fr-FR" altLang="fr-FR" sz="1800" b="1" dirty="0" smtClean="0"/>
              <a:t>Transformation of </a:t>
            </a:r>
            <a:r>
              <a:rPr lang="fr-FR" altLang="fr-FR" sz="1800" b="1" dirty="0"/>
              <a:t>« </a:t>
            </a:r>
            <a:r>
              <a:rPr lang="fr-FR" altLang="fr-FR" sz="1800" b="1" dirty="0" err="1"/>
              <a:t>lante</a:t>
            </a:r>
            <a:r>
              <a:rPr lang="fr-FR" altLang="fr-FR" sz="1800" b="1" dirty="0"/>
              <a:t> </a:t>
            </a:r>
            <a:r>
              <a:rPr lang="fr-FR" altLang="fr-FR" sz="1800" b="1" dirty="0" err="1"/>
              <a:t>takule</a:t>
            </a:r>
            <a:r>
              <a:rPr lang="fr-FR" altLang="fr-FR" sz="1800" b="1" dirty="0"/>
              <a:t> »</a:t>
            </a:r>
          </a:p>
        </p:txBody>
      </p:sp>
      <p:pic>
        <p:nvPicPr>
          <p:cNvPr id="2253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00" y="4419600"/>
            <a:ext cx="44894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41367" y="3976965"/>
            <a:ext cx="3323346" cy="369332"/>
          </a:xfrm>
          <a:prstGeom prst="rect">
            <a:avLst/>
          </a:prstGeom>
        </p:spPr>
        <p:txBody>
          <a:bodyPr wrap="none">
            <a:spAutoFit/>
          </a:bodyPr>
          <a:lstStyle/>
          <a:p>
            <a:pPr>
              <a:spcBef>
                <a:spcPct val="0"/>
              </a:spcBef>
            </a:pPr>
            <a:r>
              <a:rPr lang="fr-FR" altLang="fr-FR" b="1" dirty="0"/>
              <a:t>Transformation of « </a:t>
            </a:r>
            <a:r>
              <a:rPr lang="fr-FR" altLang="fr-FR" b="1" dirty="0" err="1" smtClean="0"/>
              <a:t>telu</a:t>
            </a:r>
            <a:r>
              <a:rPr lang="fr-FR" altLang="fr-FR" b="1" dirty="0" smtClean="0"/>
              <a:t> </a:t>
            </a:r>
            <a:r>
              <a:rPr lang="fr-FR" altLang="fr-FR" b="1" dirty="0" err="1" smtClean="0"/>
              <a:t>atu</a:t>
            </a:r>
            <a:r>
              <a:rPr lang="fr-FR" altLang="fr-FR" b="1" dirty="0"/>
              <a:t> »</a:t>
            </a:r>
          </a:p>
        </p:txBody>
      </p:sp>
    </p:spTree>
    <p:extLst>
      <p:ext uri="{BB962C8B-B14F-4D97-AF65-F5344CB8AC3E}">
        <p14:creationId xmlns:p14="http://schemas.microsoft.com/office/powerpoint/2010/main" val="34707421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3852</TotalTime>
  <Words>190</Words>
  <Application>Microsoft Office PowerPoint</Application>
  <PresentationFormat>Widescreen</PresentationFormat>
  <Paragraphs>52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Cambria Math</vt:lpstr>
      <vt:lpstr>Century Gothic</vt:lpstr>
      <vt:lpstr>Times New Roman</vt:lpstr>
      <vt:lpstr>Wingdings 3</vt:lpstr>
      <vt:lpstr>Ion</vt:lpstr>
      <vt:lpstr> Regional Autonomy and inter-ethnic relations, Seram island, Moluccas, Indonesia </vt:lpstr>
      <vt:lpstr>The goal of this research is to understand inter-ethnic relations in Seram island on facing the challenge of globalization. (impact of implementation the adat law in Sawai and Masihulan)   </vt:lpstr>
      <vt:lpstr>PowerPoint Presentation</vt:lpstr>
      <vt:lpstr>PowerPoint Presentation</vt:lpstr>
      <vt:lpstr>The Structure du Negeri Adat Sawai, concept « petuanan »-« Aniala » </vt:lpstr>
      <vt:lpstr>PowerPoint Presentation</vt:lpstr>
      <vt:lpstr>the division of Negeri and démographic in Seram island-1911 by Dutch</vt:lpstr>
      <vt:lpstr>the structure Negeri administrative</vt:lpstr>
      <vt:lpstr>PowerPoint Presentation</vt:lpstr>
      <vt:lpstr>PowerPoint Presentation</vt:lpstr>
      <vt:lpstr>Sawai</vt:lpstr>
      <vt:lpstr>PowerPoint Presentation</vt:lpstr>
      <vt:lpstr>PowerPoint Presentation</vt:lpstr>
      <vt:lpstr>Masihulan</vt:lpstr>
      <vt:lpstr>PowerPoint Presentation</vt:lpstr>
      <vt:lpstr>New Masihulan </vt:lpstr>
      <vt:lpstr>PowerPoint Presentation</vt:lpstr>
      <vt:lpstr>Thank you Comment and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Negeri and cultural diversity;  friction and Question of identity</dc:title>
  <dc:creator>Eduardo Erlangga</dc:creator>
  <cp:lastModifiedBy>Eduardo Erlangga</cp:lastModifiedBy>
  <cp:revision>47</cp:revision>
  <dcterms:created xsi:type="dcterms:W3CDTF">2018-11-02T12:15:41Z</dcterms:created>
  <dcterms:modified xsi:type="dcterms:W3CDTF">2018-12-20T07:22:19Z</dcterms:modified>
</cp:coreProperties>
</file>