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9" r:id="rId4"/>
    <p:sldId id="277" r:id="rId5"/>
    <p:sldId id="258" r:id="rId6"/>
    <p:sldId id="260" r:id="rId7"/>
    <p:sldId id="264" r:id="rId8"/>
    <p:sldId id="274" r:id="rId9"/>
    <p:sldId id="265" r:id="rId10"/>
    <p:sldId id="266" r:id="rId11"/>
    <p:sldId id="268" r:id="rId12"/>
    <p:sldId id="272" r:id="rId13"/>
    <p:sldId id="267" r:id="rId14"/>
    <p:sldId id="271" r:id="rId15"/>
    <p:sldId id="263" r:id="rId16"/>
    <p:sldId id="278" r:id="rId17"/>
    <p:sldId id="269" r:id="rId18"/>
    <p:sldId id="270" r:id="rId19"/>
    <p:sldId id="273" r:id="rId20"/>
    <p:sldId id="276" r:id="rId2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9AB4CC"/>
    <a:srgbClr val="CFC4B7"/>
    <a:srgbClr val="023C48"/>
    <a:srgbClr val="F5F5D5"/>
    <a:srgbClr val="56AB16"/>
    <a:srgbClr val="1DA914"/>
    <a:srgbClr val="39D0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0"/>
    <p:restoredTop sz="71771" autoAdjust="0"/>
  </p:normalViewPr>
  <p:slideViewPr>
    <p:cSldViewPr snapToGrid="0" snapToObjects="1">
      <p:cViewPr>
        <p:scale>
          <a:sx n="76" d="100"/>
          <a:sy n="76" d="100"/>
        </p:scale>
        <p:origin x="-2080"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eurostile"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eurostile" charset="0"/>
              </a:defRPr>
            </a:lvl1pPr>
          </a:lstStyle>
          <a:p>
            <a:fld id="{DE78DE6C-67A1-9E4E-8A82-9E63F72E8AFB}" type="datetimeFigureOut">
              <a:rPr lang="fr-FR" smtClean="0"/>
              <a:pPr/>
              <a:t>06/11/17</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eurostile"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eurostile" charset="0"/>
              </a:defRPr>
            </a:lvl1pPr>
          </a:lstStyle>
          <a:p>
            <a:fld id="{77D9519E-571E-6E4F-AC30-11DB46979D32}" type="slidenum">
              <a:rPr lang="fr-FR" smtClean="0"/>
              <a:pPr/>
              <a:t>‹#›</a:t>
            </a:fld>
            <a:endParaRPr lang="fr-FR" dirty="0"/>
          </a:p>
        </p:txBody>
      </p:sp>
    </p:spTree>
    <p:extLst>
      <p:ext uri="{BB962C8B-B14F-4D97-AF65-F5344CB8AC3E}">
        <p14:creationId xmlns:p14="http://schemas.microsoft.com/office/powerpoint/2010/main" val="39140772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eurostile" charset="0"/>
        <a:ea typeface="+mn-ea"/>
        <a:cs typeface="+mn-cs"/>
      </a:defRPr>
    </a:lvl1pPr>
    <a:lvl2pPr marL="457200" algn="l" defTabSz="457200" rtl="0" eaLnBrk="1" latinLnBrk="0" hangingPunct="1">
      <a:defRPr sz="1200" kern="1200">
        <a:solidFill>
          <a:schemeClr val="tx1"/>
        </a:solidFill>
        <a:latin typeface="eurostile" charset="0"/>
        <a:ea typeface="+mn-ea"/>
        <a:cs typeface="+mn-cs"/>
      </a:defRPr>
    </a:lvl2pPr>
    <a:lvl3pPr marL="914400" algn="l" defTabSz="457200" rtl="0" eaLnBrk="1" latinLnBrk="0" hangingPunct="1">
      <a:defRPr sz="1200" kern="1200">
        <a:solidFill>
          <a:schemeClr val="tx1"/>
        </a:solidFill>
        <a:latin typeface="eurostile" charset="0"/>
        <a:ea typeface="+mn-ea"/>
        <a:cs typeface="+mn-cs"/>
      </a:defRPr>
    </a:lvl3pPr>
    <a:lvl4pPr marL="1371600" algn="l" defTabSz="457200" rtl="0" eaLnBrk="1" latinLnBrk="0" hangingPunct="1">
      <a:defRPr sz="1200" kern="1200">
        <a:solidFill>
          <a:schemeClr val="tx1"/>
        </a:solidFill>
        <a:latin typeface="eurostile" charset="0"/>
        <a:ea typeface="+mn-ea"/>
        <a:cs typeface="+mn-cs"/>
      </a:defRPr>
    </a:lvl4pPr>
    <a:lvl5pPr marL="1828800" algn="l" defTabSz="457200" rtl="0" eaLnBrk="1" latinLnBrk="0" hangingPunct="1">
      <a:defRPr sz="1200" kern="1200">
        <a:solidFill>
          <a:schemeClr val="tx1"/>
        </a:solidFill>
        <a:latin typeface="eurostile"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aseline="0" dirty="0" err="1" smtClean="0"/>
              <a:t>Because</a:t>
            </a:r>
            <a:r>
              <a:rPr lang="fr-FR" baseline="0" dirty="0" smtClean="0"/>
              <a:t> I </a:t>
            </a:r>
            <a:r>
              <a:rPr lang="fr-FR" baseline="0" dirty="0" err="1" smtClean="0"/>
              <a:t>was</a:t>
            </a:r>
            <a:r>
              <a:rPr lang="fr-FR" baseline="0" dirty="0" smtClean="0"/>
              <a:t> </a:t>
            </a:r>
            <a:r>
              <a:rPr lang="fr-FR" baseline="0" dirty="0" err="1" smtClean="0"/>
              <a:t>expecting</a:t>
            </a:r>
            <a:r>
              <a:rPr lang="fr-FR" baseline="0" dirty="0" smtClean="0"/>
              <a:t> a </a:t>
            </a:r>
            <a:r>
              <a:rPr lang="fr-FR" baseline="0" dirty="0" err="1" smtClean="0"/>
              <a:t>diversity</a:t>
            </a:r>
            <a:r>
              <a:rPr lang="fr-FR" baseline="0" dirty="0" smtClean="0"/>
              <a:t> of disciplines </a:t>
            </a:r>
            <a:r>
              <a:rPr lang="fr-FR" baseline="0" dirty="0" err="1" smtClean="0"/>
              <a:t>within</a:t>
            </a:r>
            <a:r>
              <a:rPr lang="fr-FR" baseline="0" dirty="0" smtClean="0"/>
              <a:t> the audience, I have </a:t>
            </a:r>
            <a:r>
              <a:rPr lang="fr-FR" baseline="0" dirty="0" err="1" smtClean="0"/>
              <a:t>tried</a:t>
            </a:r>
            <a:r>
              <a:rPr lang="fr-FR" baseline="0" dirty="0" smtClean="0"/>
              <a:t> to propose a </a:t>
            </a:r>
            <a:r>
              <a:rPr lang="fr-FR" baseline="0" dirty="0" err="1" smtClean="0"/>
              <a:t>presentation</a:t>
            </a:r>
            <a:r>
              <a:rPr lang="fr-FR" baseline="0" dirty="0" smtClean="0"/>
              <a:t> of </a:t>
            </a:r>
            <a:r>
              <a:rPr lang="fr-FR" baseline="0" dirty="0" err="1" smtClean="0"/>
              <a:t>these</a:t>
            </a:r>
            <a:r>
              <a:rPr lang="fr-FR" baseline="0" dirty="0" smtClean="0"/>
              <a:t> new </a:t>
            </a:r>
            <a:r>
              <a:rPr lang="fr-FR" baseline="0" dirty="0" err="1" smtClean="0"/>
              <a:t>environmental</a:t>
            </a:r>
            <a:r>
              <a:rPr lang="fr-FR" baseline="0" dirty="0" smtClean="0"/>
              <a:t> </a:t>
            </a:r>
            <a:r>
              <a:rPr lang="fr-FR" baseline="0" dirty="0" err="1" smtClean="0"/>
              <a:t>policies</a:t>
            </a:r>
            <a:r>
              <a:rPr lang="fr-FR" baseline="0" dirty="0" smtClean="0"/>
              <a:t> </a:t>
            </a:r>
            <a:r>
              <a:rPr lang="fr-FR" baseline="0" dirty="0" err="1" smtClean="0"/>
              <a:t>that</a:t>
            </a:r>
            <a:r>
              <a:rPr lang="fr-FR" baseline="0" dirty="0" smtClean="0"/>
              <a:t> </a:t>
            </a:r>
            <a:r>
              <a:rPr lang="fr-FR" baseline="0" dirty="0" err="1" smtClean="0"/>
              <a:t>is</a:t>
            </a:r>
            <a:r>
              <a:rPr lang="fr-FR" baseline="0" dirty="0" smtClean="0"/>
              <a:t> not </a:t>
            </a:r>
            <a:r>
              <a:rPr lang="fr-FR" baseline="0" dirty="0" err="1" smtClean="0"/>
              <a:t>too</a:t>
            </a:r>
            <a:r>
              <a:rPr lang="fr-FR" baseline="0" dirty="0" smtClean="0"/>
              <a:t> </a:t>
            </a:r>
            <a:r>
              <a:rPr lang="fr-FR" baseline="0" dirty="0" err="1" smtClean="0"/>
              <a:t>specific</a:t>
            </a:r>
            <a:r>
              <a:rPr lang="fr-FR" baseline="0" dirty="0" smtClean="0"/>
              <a:t> but </a:t>
            </a:r>
            <a:r>
              <a:rPr lang="fr-FR" baseline="0" dirty="0" err="1" smtClean="0"/>
              <a:t>that</a:t>
            </a:r>
            <a:r>
              <a:rPr lang="fr-FR" baseline="0" dirty="0" smtClean="0"/>
              <a:t> </a:t>
            </a:r>
            <a:r>
              <a:rPr lang="fr-FR" baseline="0" dirty="0" err="1" smtClean="0"/>
              <a:t>is</a:t>
            </a:r>
            <a:r>
              <a:rPr lang="fr-FR" baseline="0" dirty="0" smtClean="0"/>
              <a:t> not </a:t>
            </a:r>
            <a:r>
              <a:rPr lang="fr-FR" baseline="0" dirty="0" err="1" smtClean="0"/>
              <a:t>too</a:t>
            </a:r>
            <a:r>
              <a:rPr lang="fr-FR" baseline="0" dirty="0" smtClean="0"/>
              <a:t> </a:t>
            </a:r>
            <a:r>
              <a:rPr lang="fr-FR" baseline="0" dirty="0" err="1" smtClean="0"/>
              <a:t>general</a:t>
            </a:r>
            <a:r>
              <a:rPr lang="fr-FR" baseline="0" dirty="0" smtClean="0"/>
              <a:t> </a:t>
            </a:r>
            <a:r>
              <a:rPr lang="fr-FR" baseline="0" dirty="0" err="1" smtClean="0"/>
              <a:t>at</a:t>
            </a:r>
            <a:r>
              <a:rPr lang="fr-FR" baseline="0" dirty="0" smtClean="0"/>
              <a:t> the </a:t>
            </a:r>
            <a:r>
              <a:rPr lang="fr-FR" baseline="0" dirty="0" err="1" smtClean="0"/>
              <a:t>same</a:t>
            </a:r>
            <a:r>
              <a:rPr lang="fr-FR" baseline="0" dirty="0" smtClean="0"/>
              <a:t> time. I </a:t>
            </a:r>
            <a:r>
              <a:rPr lang="fr-FR" baseline="0" dirty="0" err="1" smtClean="0"/>
              <a:t>would</a:t>
            </a:r>
            <a:r>
              <a:rPr lang="fr-FR" baseline="0" dirty="0" smtClean="0"/>
              <a:t> </a:t>
            </a:r>
            <a:r>
              <a:rPr lang="fr-FR" baseline="0" dirty="0" err="1" smtClean="0"/>
              <a:t>like</a:t>
            </a:r>
            <a:r>
              <a:rPr lang="fr-FR" baseline="0" dirty="0" smtClean="0"/>
              <a:t> to </a:t>
            </a:r>
            <a:r>
              <a:rPr lang="fr-FR" baseline="0" dirty="0" err="1" smtClean="0"/>
              <a:t>address</a:t>
            </a:r>
            <a:r>
              <a:rPr lang="fr-FR" baseline="0" dirty="0" smtClean="0"/>
              <a:t> the </a:t>
            </a:r>
            <a:r>
              <a:rPr lang="fr-FR" baseline="0" dirty="0" err="1" smtClean="0"/>
              <a:t>complexity</a:t>
            </a:r>
            <a:r>
              <a:rPr lang="fr-FR" baseline="0" dirty="0" smtClean="0"/>
              <a:t> of </a:t>
            </a:r>
            <a:r>
              <a:rPr lang="fr-FR" baseline="0" dirty="0" err="1" smtClean="0"/>
              <a:t>such</a:t>
            </a:r>
            <a:r>
              <a:rPr lang="fr-FR" baseline="0" dirty="0" smtClean="0"/>
              <a:t> </a:t>
            </a:r>
            <a:r>
              <a:rPr lang="fr-FR" baseline="0" dirty="0" err="1" smtClean="0"/>
              <a:t>policies</a:t>
            </a:r>
            <a:r>
              <a:rPr lang="fr-FR" baseline="0" dirty="0" smtClean="0"/>
              <a:t> and to </a:t>
            </a:r>
            <a:r>
              <a:rPr lang="fr-FR" baseline="0" dirty="0" err="1" smtClean="0"/>
              <a:t>highlight</a:t>
            </a:r>
            <a:r>
              <a:rPr lang="fr-FR" baseline="0" dirty="0" smtClean="0"/>
              <a:t> </a:t>
            </a:r>
            <a:r>
              <a:rPr lang="fr-FR" baseline="0" dirty="0" err="1" smtClean="0"/>
              <a:t>some</a:t>
            </a:r>
            <a:r>
              <a:rPr lang="fr-FR" baseline="0" dirty="0" smtClean="0"/>
              <a:t> of </a:t>
            </a:r>
            <a:r>
              <a:rPr lang="fr-FR" baseline="0" dirty="0" err="1" smtClean="0"/>
              <a:t>their</a:t>
            </a:r>
            <a:r>
              <a:rPr lang="fr-FR" baseline="0" dirty="0" smtClean="0"/>
              <a:t> </a:t>
            </a:r>
            <a:r>
              <a:rPr lang="fr-FR" baseline="0" dirty="0" err="1" smtClean="0"/>
              <a:t>key</a:t>
            </a:r>
            <a:r>
              <a:rPr lang="fr-FR" baseline="0" dirty="0" smtClean="0"/>
              <a:t> points </a:t>
            </a:r>
            <a:r>
              <a:rPr lang="fr-FR" baseline="0" dirty="0" err="1" smtClean="0"/>
              <a:t>at</a:t>
            </a:r>
            <a:r>
              <a:rPr lang="fr-FR" baseline="0" dirty="0" smtClean="0"/>
              <a:t> the </a:t>
            </a:r>
            <a:r>
              <a:rPr lang="fr-FR" baseline="0" dirty="0" err="1" smtClean="0"/>
              <a:t>same</a:t>
            </a:r>
            <a:r>
              <a:rPr lang="fr-FR" baseline="0" dirty="0" smtClean="0"/>
              <a:t> time. </a:t>
            </a:r>
            <a:r>
              <a:rPr lang="fr-FR" baseline="0" dirty="0" err="1" smtClean="0"/>
              <a:t>Through</a:t>
            </a:r>
            <a:r>
              <a:rPr lang="fr-FR" baseline="0" dirty="0" smtClean="0"/>
              <a:t> </a:t>
            </a:r>
            <a:r>
              <a:rPr lang="fr-FR" baseline="0" dirty="0" err="1" smtClean="0"/>
              <a:t>two</a:t>
            </a:r>
            <a:r>
              <a:rPr lang="fr-FR" baseline="0" dirty="0" smtClean="0"/>
              <a:t> </a:t>
            </a:r>
            <a:r>
              <a:rPr lang="fr-FR" baseline="0" dirty="0" err="1" smtClean="0"/>
              <a:t>different</a:t>
            </a:r>
            <a:r>
              <a:rPr lang="fr-FR" baseline="0" dirty="0" smtClean="0"/>
              <a:t> </a:t>
            </a:r>
            <a:r>
              <a:rPr lang="fr-FR" baseline="0" dirty="0" err="1" smtClean="0"/>
              <a:t>examples</a:t>
            </a:r>
            <a:r>
              <a:rPr lang="fr-FR" baseline="0" dirty="0" smtClean="0"/>
              <a:t>, I </a:t>
            </a:r>
            <a:r>
              <a:rPr lang="fr-FR" baseline="0" dirty="0" err="1" smtClean="0"/>
              <a:t>will</a:t>
            </a:r>
            <a:r>
              <a:rPr lang="fr-FR" baseline="0" dirty="0" smtClean="0"/>
              <a:t> show how I </a:t>
            </a:r>
            <a:r>
              <a:rPr lang="fr-FR" baseline="0" dirty="0" err="1" smtClean="0"/>
              <a:t>develop</a:t>
            </a:r>
            <a:r>
              <a:rPr lang="fr-FR" baseline="0" dirty="0" smtClean="0"/>
              <a:t> a </a:t>
            </a:r>
            <a:r>
              <a:rPr lang="fr-FR" baseline="0" dirty="0" err="1" smtClean="0"/>
              <a:t>sociological</a:t>
            </a:r>
            <a:r>
              <a:rPr lang="fr-FR" baseline="0" dirty="0" smtClean="0"/>
              <a:t> </a:t>
            </a:r>
            <a:r>
              <a:rPr lang="fr-FR" baseline="0" dirty="0" err="1" smtClean="0"/>
              <a:t>approach</a:t>
            </a:r>
            <a:r>
              <a:rPr lang="fr-FR" baseline="0" dirty="0" smtClean="0"/>
              <a:t> of </a:t>
            </a:r>
            <a:r>
              <a:rPr lang="fr-FR" baseline="0" dirty="0" err="1" smtClean="0"/>
              <a:t>environmental</a:t>
            </a:r>
            <a:r>
              <a:rPr lang="fr-FR" baseline="0" dirty="0" smtClean="0"/>
              <a:t> </a:t>
            </a:r>
            <a:r>
              <a:rPr lang="fr-FR" baseline="0" dirty="0" err="1" smtClean="0"/>
              <a:t>banks</a:t>
            </a:r>
            <a:r>
              <a:rPr lang="fr-FR" baseline="0" dirty="0" smtClean="0"/>
              <a:t> </a:t>
            </a:r>
            <a:r>
              <a:rPr lang="fr-FR" baseline="0" dirty="0" err="1" smtClean="0"/>
              <a:t>that</a:t>
            </a:r>
            <a:r>
              <a:rPr lang="fr-FR" baseline="0" dirty="0" smtClean="0"/>
              <a:t> </a:t>
            </a:r>
            <a:r>
              <a:rPr lang="fr-FR" baseline="0" dirty="0" err="1" smtClean="0"/>
              <a:t>particularly</a:t>
            </a:r>
            <a:r>
              <a:rPr lang="fr-FR" baseline="0" dirty="0" smtClean="0"/>
              <a:t> </a:t>
            </a:r>
            <a:r>
              <a:rPr lang="fr-FR" baseline="0" dirty="0" err="1" smtClean="0"/>
              <a:t>addresses</a:t>
            </a:r>
            <a:r>
              <a:rPr lang="fr-FR" baseline="0" dirty="0" smtClean="0"/>
              <a:t> the question of the </a:t>
            </a:r>
            <a:r>
              <a:rPr lang="fr-FR" baseline="0" dirty="0" err="1" smtClean="0"/>
              <a:t>role</a:t>
            </a:r>
            <a:r>
              <a:rPr lang="fr-FR" baseline="0" dirty="0" smtClean="0"/>
              <a:t> of </a:t>
            </a:r>
            <a:r>
              <a:rPr lang="fr-FR" baseline="0" dirty="0" err="1" smtClean="0"/>
              <a:t>environmental</a:t>
            </a:r>
            <a:r>
              <a:rPr lang="fr-FR" baseline="0" dirty="0" smtClean="0"/>
              <a:t> sciences in the </a:t>
            </a:r>
            <a:r>
              <a:rPr lang="fr-FR" baseline="0" dirty="0" err="1" smtClean="0"/>
              <a:t>making</a:t>
            </a:r>
            <a:r>
              <a:rPr lang="fr-FR" baseline="0" dirty="0" smtClean="0"/>
              <a:t> of </a:t>
            </a:r>
            <a:r>
              <a:rPr lang="fr-FR" baseline="0" dirty="0" err="1" smtClean="0"/>
              <a:t>market-based</a:t>
            </a:r>
            <a:r>
              <a:rPr lang="fr-FR" baseline="0" dirty="0" smtClean="0"/>
              <a:t> </a:t>
            </a:r>
            <a:r>
              <a:rPr lang="fr-FR" baseline="0" dirty="0" err="1" smtClean="0"/>
              <a:t>policies</a:t>
            </a:r>
            <a:r>
              <a:rPr lang="fr-FR" baseline="0" dirty="0" smtClean="0"/>
              <a:t> and </a:t>
            </a:r>
            <a:r>
              <a:rPr lang="fr-FR" baseline="0" dirty="0" err="1" smtClean="0"/>
              <a:t>market</a:t>
            </a:r>
            <a:r>
              <a:rPr lang="fr-FR" baseline="0" dirty="0" smtClean="0"/>
              <a:t> exchanges.</a:t>
            </a:r>
          </a:p>
          <a:p>
            <a:endParaRPr lang="fr-FR" baseline="0" dirty="0" smtClean="0"/>
          </a:p>
          <a:p>
            <a:r>
              <a:rPr lang="fr-FR" dirty="0" err="1" smtClean="0"/>
              <a:t>Because</a:t>
            </a:r>
            <a:r>
              <a:rPr lang="fr-FR" baseline="0" dirty="0" smtClean="0"/>
              <a:t> </a:t>
            </a:r>
            <a:r>
              <a:rPr lang="fr-FR" baseline="0" dirty="0" err="1" smtClean="0"/>
              <a:t>there</a:t>
            </a:r>
            <a:r>
              <a:rPr lang="fr-FR" baseline="0" dirty="0" smtClean="0"/>
              <a:t> </a:t>
            </a:r>
            <a:r>
              <a:rPr lang="fr-FR" baseline="0" dirty="0" err="1" smtClean="0"/>
              <a:t>is</a:t>
            </a:r>
            <a:r>
              <a:rPr lang="fr-FR" baseline="0" dirty="0" smtClean="0"/>
              <a:t> an </a:t>
            </a:r>
            <a:r>
              <a:rPr lang="fr-FR" baseline="0" dirty="0" err="1" smtClean="0"/>
              <a:t>increase</a:t>
            </a:r>
            <a:r>
              <a:rPr lang="fr-FR" baseline="0" dirty="0" smtClean="0"/>
              <a:t> on the use of </a:t>
            </a:r>
            <a:r>
              <a:rPr lang="fr-FR" baseline="0" dirty="0" err="1" smtClean="0"/>
              <a:t>markets</a:t>
            </a:r>
            <a:r>
              <a:rPr lang="fr-FR" baseline="0" dirty="0" smtClean="0"/>
              <a:t> as an </a:t>
            </a:r>
            <a:r>
              <a:rPr lang="fr-FR" baseline="0" dirty="0" err="1" smtClean="0"/>
              <a:t>answer</a:t>
            </a:r>
            <a:r>
              <a:rPr lang="fr-FR" baseline="0" dirty="0" smtClean="0"/>
              <a:t> to </a:t>
            </a:r>
            <a:r>
              <a:rPr lang="fr-FR" baseline="0" dirty="0" err="1" smtClean="0"/>
              <a:t>environmental</a:t>
            </a:r>
            <a:r>
              <a:rPr lang="fr-FR" baseline="0" dirty="0" smtClean="0"/>
              <a:t> </a:t>
            </a:r>
            <a:r>
              <a:rPr lang="fr-FR" baseline="0" dirty="0" err="1" smtClean="0"/>
              <a:t>sustainability</a:t>
            </a:r>
            <a:r>
              <a:rPr lang="fr-FR" baseline="0" dirty="0" smtClean="0"/>
              <a:t> issues, I </a:t>
            </a:r>
            <a:r>
              <a:rPr lang="fr-FR" baseline="0" dirty="0" err="1" smtClean="0"/>
              <a:t>beleive</a:t>
            </a:r>
            <a:r>
              <a:rPr lang="fr-FR" baseline="0" dirty="0" smtClean="0"/>
              <a:t> </a:t>
            </a:r>
            <a:r>
              <a:rPr lang="fr-FR" baseline="0" dirty="0" err="1" smtClean="0"/>
              <a:t>it</a:t>
            </a:r>
            <a:r>
              <a:rPr lang="fr-FR" baseline="0" dirty="0" smtClean="0"/>
              <a:t> </a:t>
            </a:r>
            <a:r>
              <a:rPr lang="fr-FR" baseline="0" dirty="0" err="1" smtClean="0"/>
              <a:t>is</a:t>
            </a:r>
            <a:r>
              <a:rPr lang="fr-FR" baseline="0" dirty="0" smtClean="0"/>
              <a:t> important to </a:t>
            </a:r>
            <a:r>
              <a:rPr lang="fr-FR" baseline="0" dirty="0" err="1" smtClean="0"/>
              <a:t>address</a:t>
            </a:r>
            <a:r>
              <a:rPr lang="fr-FR" baseline="0" dirty="0" smtClean="0"/>
              <a:t> the question of </a:t>
            </a:r>
            <a:r>
              <a:rPr lang="fr-FR" baseline="0" dirty="0" err="1" smtClean="0"/>
              <a:t>their</a:t>
            </a:r>
            <a:r>
              <a:rPr lang="fr-FR" baseline="0" dirty="0" smtClean="0"/>
              <a:t> </a:t>
            </a:r>
            <a:r>
              <a:rPr lang="fr-FR" baseline="0" dirty="0" err="1" smtClean="0"/>
              <a:t>outcomes</a:t>
            </a:r>
            <a:r>
              <a:rPr lang="fr-FR" baseline="0" dirty="0" smtClean="0"/>
              <a:t> and to </a:t>
            </a:r>
            <a:r>
              <a:rPr lang="fr-FR" baseline="0" dirty="0" err="1" smtClean="0"/>
              <a:t>link</a:t>
            </a:r>
            <a:r>
              <a:rPr lang="fr-FR" baseline="0" dirty="0" smtClean="0"/>
              <a:t> </a:t>
            </a:r>
            <a:r>
              <a:rPr lang="fr-FR" baseline="0" dirty="0" err="1" smtClean="0"/>
              <a:t>this</a:t>
            </a:r>
            <a:r>
              <a:rPr lang="fr-FR" baseline="0" dirty="0" smtClean="0"/>
              <a:t> question </a:t>
            </a:r>
            <a:r>
              <a:rPr lang="fr-FR" baseline="0" dirty="0" err="1" smtClean="0"/>
              <a:t>with</a:t>
            </a:r>
            <a:r>
              <a:rPr lang="fr-FR" baseline="0" dirty="0" smtClean="0"/>
              <a:t> an </a:t>
            </a:r>
            <a:r>
              <a:rPr lang="fr-FR" baseline="0" dirty="0" err="1" smtClean="0"/>
              <a:t>analysis</a:t>
            </a:r>
            <a:r>
              <a:rPr lang="fr-FR" baseline="0" dirty="0" smtClean="0"/>
              <a:t> of the </a:t>
            </a:r>
            <a:r>
              <a:rPr lang="fr-FR" baseline="0" dirty="0" err="1" smtClean="0"/>
              <a:t>process</a:t>
            </a:r>
            <a:r>
              <a:rPr lang="fr-FR" baseline="0" dirty="0" smtClean="0"/>
              <a:t> of </a:t>
            </a:r>
            <a:r>
              <a:rPr lang="fr-FR" baseline="0" dirty="0" err="1" smtClean="0"/>
              <a:t>their</a:t>
            </a:r>
            <a:r>
              <a:rPr lang="fr-FR" baseline="0" dirty="0" smtClean="0"/>
              <a:t> </a:t>
            </a:r>
            <a:r>
              <a:rPr lang="fr-FR" baseline="0" dirty="0" err="1" smtClean="0"/>
              <a:t>making</a:t>
            </a:r>
            <a:r>
              <a:rPr lang="fr-FR" baseline="0" dirty="0" smtClean="0"/>
              <a:t>. </a:t>
            </a:r>
            <a:r>
              <a:rPr lang="fr-FR" baseline="0" dirty="0" err="1" smtClean="0"/>
              <a:t>What</a:t>
            </a:r>
            <a:r>
              <a:rPr lang="fr-FR" baseline="0" dirty="0" smtClean="0"/>
              <a:t> world are the </a:t>
            </a:r>
            <a:r>
              <a:rPr lang="fr-FR" baseline="0" dirty="0" err="1" smtClean="0"/>
              <a:t>markets</a:t>
            </a:r>
            <a:r>
              <a:rPr lang="fr-FR" baseline="0" dirty="0" smtClean="0"/>
              <a:t> building ? I </a:t>
            </a:r>
            <a:r>
              <a:rPr lang="fr-FR" baseline="0" dirty="0" err="1" smtClean="0"/>
              <a:t>am</a:t>
            </a:r>
            <a:r>
              <a:rPr lang="fr-FR" baseline="0" dirty="0" smtClean="0"/>
              <a:t> </a:t>
            </a:r>
            <a:r>
              <a:rPr lang="fr-FR" baseline="0" dirty="0" err="1" smtClean="0"/>
              <a:t>particularly</a:t>
            </a:r>
            <a:r>
              <a:rPr lang="fr-FR" baseline="0" dirty="0" smtClean="0"/>
              <a:t> </a:t>
            </a:r>
            <a:r>
              <a:rPr lang="fr-FR" baseline="0" dirty="0" err="1" smtClean="0"/>
              <a:t>interested</a:t>
            </a:r>
            <a:r>
              <a:rPr lang="fr-FR" baseline="0" dirty="0" smtClean="0"/>
              <a:t> in </a:t>
            </a:r>
            <a:r>
              <a:rPr lang="fr-FR" baseline="0" dirty="0" err="1" smtClean="0"/>
              <a:t>understanding</a:t>
            </a:r>
            <a:r>
              <a:rPr lang="fr-FR" baseline="0" dirty="0" smtClean="0"/>
              <a:t> « </a:t>
            </a:r>
            <a:r>
              <a:rPr lang="fr-FR" baseline="0" dirty="0" err="1" smtClean="0"/>
              <a:t>what</a:t>
            </a:r>
            <a:r>
              <a:rPr lang="fr-FR" baseline="0" dirty="0" smtClean="0"/>
              <a:t> type of </a:t>
            </a:r>
            <a:r>
              <a:rPr lang="fr-FR" baseline="0" dirty="0" err="1" smtClean="0"/>
              <a:t>natural</a:t>
            </a:r>
            <a:r>
              <a:rPr lang="fr-FR" baseline="0" dirty="0" smtClean="0"/>
              <a:t> </a:t>
            </a:r>
            <a:r>
              <a:rPr lang="fr-FR" baseline="0" dirty="0" err="1" smtClean="0"/>
              <a:t>environment</a:t>
            </a:r>
            <a:r>
              <a:rPr lang="fr-FR" baseline="0" dirty="0" smtClean="0"/>
              <a:t>  are </a:t>
            </a:r>
            <a:r>
              <a:rPr lang="fr-FR" baseline="0" dirty="0" err="1" smtClean="0"/>
              <a:t>they</a:t>
            </a:r>
            <a:r>
              <a:rPr lang="fr-FR" baseline="0" dirty="0" smtClean="0"/>
              <a:t> building » and in </a:t>
            </a:r>
            <a:r>
              <a:rPr lang="fr-FR" baseline="0" dirty="0" err="1" smtClean="0"/>
              <a:t>that</a:t>
            </a:r>
            <a:r>
              <a:rPr lang="fr-FR" baseline="0" dirty="0" smtClean="0"/>
              <a:t> </a:t>
            </a:r>
            <a:r>
              <a:rPr lang="fr-FR" baseline="0" dirty="0" err="1" smtClean="0"/>
              <a:t>sense</a:t>
            </a:r>
            <a:r>
              <a:rPr lang="fr-FR" baseline="0" dirty="0" smtClean="0"/>
              <a:t> </a:t>
            </a:r>
            <a:r>
              <a:rPr lang="fr-FR" baseline="0" dirty="0" err="1" smtClean="0"/>
              <a:t>willing</a:t>
            </a:r>
            <a:r>
              <a:rPr lang="fr-FR" baseline="0" dirty="0" smtClean="0"/>
              <a:t> to engage </a:t>
            </a:r>
            <a:r>
              <a:rPr lang="fr-FR" baseline="0" dirty="0" err="1" smtClean="0"/>
              <a:t>further</a:t>
            </a:r>
            <a:r>
              <a:rPr lang="fr-FR" baseline="0" dirty="0" smtClean="0"/>
              <a:t> </a:t>
            </a:r>
            <a:r>
              <a:rPr lang="fr-FR" baseline="0" dirty="0" err="1" smtClean="0"/>
              <a:t>with</a:t>
            </a:r>
            <a:r>
              <a:rPr lang="fr-FR" baseline="0" dirty="0" smtClean="0"/>
              <a:t> </a:t>
            </a:r>
            <a:r>
              <a:rPr lang="fr-FR" baseline="0" dirty="0" err="1" smtClean="0"/>
              <a:t>environmental</a:t>
            </a:r>
            <a:r>
              <a:rPr lang="fr-FR" baseline="0" dirty="0" smtClean="0"/>
              <a:t> </a:t>
            </a:r>
            <a:r>
              <a:rPr lang="fr-FR" baseline="0" dirty="0" err="1" smtClean="0"/>
              <a:t>scientists</a:t>
            </a:r>
            <a:r>
              <a:rPr lang="fr-FR" baseline="0" dirty="0" smtClean="0"/>
              <a:t>.</a:t>
            </a:r>
            <a:endParaRPr lang="fr-FR" dirty="0" smtClean="0"/>
          </a:p>
          <a:p>
            <a:endParaRPr lang="fr-FR" baseline="0" dirty="0" smtClean="0"/>
          </a:p>
          <a:p>
            <a:r>
              <a:rPr lang="fr-FR" baseline="0" dirty="0" smtClean="0"/>
              <a:t>First </a:t>
            </a:r>
            <a:r>
              <a:rPr lang="fr-FR" baseline="0" dirty="0" err="1" smtClean="0"/>
              <a:t>steps</a:t>
            </a:r>
            <a:r>
              <a:rPr lang="fr-FR" baseline="0" dirty="0" smtClean="0"/>
              <a:t> of a </a:t>
            </a:r>
            <a:r>
              <a:rPr lang="fr-FR" baseline="0" dirty="0" err="1" smtClean="0"/>
              <a:t>research</a:t>
            </a:r>
            <a:r>
              <a:rPr lang="fr-FR" baseline="0" dirty="0" smtClean="0"/>
              <a:t> for </a:t>
            </a:r>
            <a:r>
              <a:rPr lang="fr-FR" baseline="0" dirty="0" err="1" smtClean="0"/>
              <a:t>my</a:t>
            </a:r>
            <a:r>
              <a:rPr lang="fr-FR" baseline="0" dirty="0" smtClean="0"/>
              <a:t> </a:t>
            </a:r>
            <a:r>
              <a:rPr lang="fr-FR" baseline="0" dirty="0" err="1" smtClean="0"/>
              <a:t>next</a:t>
            </a:r>
            <a:r>
              <a:rPr lang="fr-FR" baseline="0" dirty="0" smtClean="0"/>
              <a:t> book </a:t>
            </a:r>
            <a:r>
              <a:rPr lang="fr-FR" baseline="0" dirty="0" err="1" smtClean="0"/>
              <a:t>project</a:t>
            </a:r>
            <a:r>
              <a:rPr lang="fr-FR" baseline="0" dirty="0" smtClean="0"/>
              <a:t>, </a:t>
            </a:r>
            <a:r>
              <a:rPr lang="fr-FR" baseline="0" dirty="0" err="1" smtClean="0"/>
              <a:t>that</a:t>
            </a:r>
            <a:r>
              <a:rPr lang="fr-FR" baseline="0" dirty="0" smtClean="0"/>
              <a:t> I </a:t>
            </a:r>
            <a:r>
              <a:rPr lang="fr-FR" baseline="0" dirty="0" err="1" smtClean="0"/>
              <a:t>intend</a:t>
            </a:r>
            <a:r>
              <a:rPr lang="fr-FR" baseline="0" dirty="0" smtClean="0"/>
              <a:t> to </a:t>
            </a:r>
            <a:r>
              <a:rPr lang="fr-FR" baseline="0" dirty="0" err="1" smtClean="0"/>
              <a:t>develop</a:t>
            </a:r>
            <a:r>
              <a:rPr lang="fr-FR" baseline="0" dirty="0" smtClean="0"/>
              <a:t> </a:t>
            </a:r>
            <a:r>
              <a:rPr lang="fr-FR" baseline="0" dirty="0" err="1" smtClean="0"/>
              <a:t>during</a:t>
            </a:r>
            <a:r>
              <a:rPr lang="fr-FR" baseline="0" dirty="0" smtClean="0"/>
              <a:t> the </a:t>
            </a:r>
            <a:r>
              <a:rPr lang="fr-FR" baseline="0" dirty="0" err="1" smtClean="0"/>
              <a:t>next</a:t>
            </a:r>
            <a:r>
              <a:rPr lang="fr-FR" baseline="0" dirty="0" smtClean="0"/>
              <a:t> </a:t>
            </a:r>
            <a:r>
              <a:rPr lang="fr-FR" baseline="0" dirty="0" err="1" smtClean="0"/>
              <a:t>three</a:t>
            </a:r>
            <a:r>
              <a:rPr lang="fr-FR" baseline="0" dirty="0" smtClean="0"/>
              <a:t> or four </a:t>
            </a:r>
            <a:r>
              <a:rPr lang="fr-FR" baseline="0" dirty="0" err="1" smtClean="0"/>
              <a:t>years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a:t>
            </a:fld>
            <a:endParaRPr lang="fr-FR"/>
          </a:p>
        </p:txBody>
      </p:sp>
    </p:spTree>
    <p:extLst>
      <p:ext uri="{BB962C8B-B14F-4D97-AF65-F5344CB8AC3E}">
        <p14:creationId xmlns:p14="http://schemas.microsoft.com/office/powerpoint/2010/main" val="141181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err="1" smtClean="0"/>
              <a:t>These</a:t>
            </a:r>
            <a:r>
              <a:rPr lang="fr-FR" dirty="0" smtClean="0"/>
              <a:t> </a:t>
            </a:r>
            <a:r>
              <a:rPr lang="fr-FR" dirty="0" err="1" smtClean="0"/>
              <a:t>two</a:t>
            </a:r>
            <a:r>
              <a:rPr lang="fr-FR" dirty="0" smtClean="0"/>
              <a:t> </a:t>
            </a:r>
            <a:r>
              <a:rPr lang="fr-FR" dirty="0" err="1" smtClean="0"/>
              <a:t>examples</a:t>
            </a:r>
            <a:r>
              <a:rPr lang="fr-FR" dirty="0" smtClean="0"/>
              <a:t> show </a:t>
            </a:r>
            <a:r>
              <a:rPr lang="fr-FR" dirty="0" err="1" smtClean="0"/>
              <a:t>that</a:t>
            </a:r>
            <a:r>
              <a:rPr lang="fr-FR" dirty="0" smtClean="0"/>
              <a:t> conservation</a:t>
            </a:r>
            <a:r>
              <a:rPr lang="fr-FR" baseline="0" dirty="0" smtClean="0"/>
              <a:t> </a:t>
            </a:r>
            <a:r>
              <a:rPr lang="fr-FR" baseline="0" dirty="0" err="1" smtClean="0"/>
              <a:t>banking</a:t>
            </a:r>
            <a:r>
              <a:rPr lang="fr-FR" baseline="0" dirty="0" smtClean="0"/>
              <a:t> </a:t>
            </a:r>
            <a:r>
              <a:rPr lang="fr-FR" baseline="0" dirty="0" err="1" smtClean="0"/>
              <a:t>is</a:t>
            </a:r>
            <a:r>
              <a:rPr lang="fr-FR" baseline="0" dirty="0" smtClean="0"/>
              <a:t> a </a:t>
            </a:r>
            <a:r>
              <a:rPr lang="fr-FR" baseline="0" dirty="0" err="1" smtClean="0"/>
              <a:t>highly</a:t>
            </a:r>
            <a:r>
              <a:rPr lang="fr-FR" baseline="0" dirty="0" smtClean="0"/>
              <a:t> </a:t>
            </a:r>
            <a:r>
              <a:rPr lang="fr-FR" baseline="0" dirty="0" err="1" smtClean="0"/>
              <a:t>regulated</a:t>
            </a:r>
            <a:r>
              <a:rPr lang="fr-FR" baseline="0" dirty="0" smtClean="0"/>
              <a:t> </a:t>
            </a:r>
            <a:r>
              <a:rPr lang="fr-FR" baseline="0" dirty="0" err="1" smtClean="0"/>
              <a:t>field</a:t>
            </a:r>
            <a:r>
              <a:rPr lang="fr-FR" baseline="0" dirty="0" smtClean="0"/>
              <a:t>.</a:t>
            </a:r>
          </a:p>
          <a:p>
            <a:r>
              <a:rPr lang="fr-FR" baseline="0" dirty="0" smtClean="0"/>
              <a:t>The </a:t>
            </a:r>
            <a:r>
              <a:rPr lang="fr-FR" baseline="0" dirty="0" err="1" smtClean="0"/>
              <a:t>role</a:t>
            </a:r>
            <a:r>
              <a:rPr lang="fr-FR" baseline="0" dirty="0" smtClean="0"/>
              <a:t> of science ranges </a:t>
            </a:r>
            <a:r>
              <a:rPr lang="fr-FR" baseline="0" dirty="0" err="1" smtClean="0"/>
              <a:t>from</a:t>
            </a:r>
            <a:r>
              <a:rPr lang="fr-FR" baseline="0" dirty="0" smtClean="0"/>
              <a:t> a </a:t>
            </a:r>
            <a:r>
              <a:rPr lang="fr-FR" baseline="0" dirty="0" err="1" smtClean="0"/>
              <a:t>very</a:t>
            </a:r>
            <a:r>
              <a:rPr lang="fr-FR" baseline="0" dirty="0" smtClean="0"/>
              <a:t> </a:t>
            </a:r>
            <a:r>
              <a:rPr lang="fr-FR" baseline="0" dirty="0" err="1" smtClean="0"/>
              <a:t>simplistic</a:t>
            </a:r>
            <a:r>
              <a:rPr lang="fr-FR" baseline="0" dirty="0" smtClean="0"/>
              <a:t> one for </a:t>
            </a:r>
            <a:r>
              <a:rPr lang="fr-FR" baseline="0" dirty="0" err="1" smtClean="0"/>
              <a:t>individual</a:t>
            </a:r>
            <a:r>
              <a:rPr lang="fr-FR" baseline="0" dirty="0" smtClean="0"/>
              <a:t> </a:t>
            </a:r>
            <a:r>
              <a:rPr lang="fr-FR" baseline="0" dirty="0" err="1" smtClean="0"/>
              <a:t>banks</a:t>
            </a:r>
            <a:r>
              <a:rPr lang="fr-FR" baseline="0" dirty="0" smtClean="0"/>
              <a:t> </a:t>
            </a:r>
            <a:r>
              <a:rPr lang="fr-FR" baseline="0" dirty="0" err="1" smtClean="0"/>
              <a:t>where</a:t>
            </a:r>
            <a:r>
              <a:rPr lang="fr-FR" baseline="0" dirty="0" smtClean="0"/>
              <a:t> the main issue </a:t>
            </a:r>
            <a:r>
              <a:rPr lang="fr-FR" baseline="0" dirty="0" err="1" smtClean="0"/>
              <a:t>is</a:t>
            </a:r>
            <a:r>
              <a:rPr lang="fr-FR" baseline="0" dirty="0" smtClean="0"/>
              <a:t> time of the </a:t>
            </a:r>
            <a:r>
              <a:rPr lang="fr-FR" baseline="0" dirty="0" err="1" smtClean="0"/>
              <a:t>process</a:t>
            </a:r>
            <a:endParaRPr lang="fr-FR" baseline="0" dirty="0" smtClean="0"/>
          </a:p>
          <a:p>
            <a:r>
              <a:rPr lang="fr-FR" baseline="0" dirty="0" smtClean="0"/>
              <a:t>To an </a:t>
            </a:r>
            <a:r>
              <a:rPr lang="fr-FR" baseline="0" dirty="0" err="1" smtClean="0"/>
              <a:t>advanced</a:t>
            </a:r>
            <a:r>
              <a:rPr lang="fr-FR" baseline="0" dirty="0" smtClean="0"/>
              <a:t> one </a:t>
            </a:r>
            <a:r>
              <a:rPr lang="fr-FR" baseline="0" dirty="0" err="1" smtClean="0"/>
              <a:t>where</a:t>
            </a:r>
            <a:r>
              <a:rPr lang="fr-FR" baseline="0" dirty="0" smtClean="0"/>
              <a:t> </a:t>
            </a:r>
            <a:r>
              <a:rPr lang="fr-FR" baseline="0" dirty="0" err="1" smtClean="0"/>
              <a:t>very</a:t>
            </a:r>
            <a:r>
              <a:rPr lang="fr-FR" baseline="0" dirty="0" smtClean="0"/>
              <a:t> </a:t>
            </a:r>
            <a:r>
              <a:rPr lang="fr-FR" baseline="0" dirty="0" err="1" smtClean="0"/>
              <a:t>sophisticated</a:t>
            </a:r>
            <a:r>
              <a:rPr lang="fr-FR" baseline="0" dirty="0" smtClean="0"/>
              <a:t> </a:t>
            </a:r>
            <a:r>
              <a:rPr lang="fr-FR" baseline="0" dirty="0" err="1" smtClean="0"/>
              <a:t>metrics</a:t>
            </a:r>
            <a:r>
              <a:rPr lang="fr-FR" baseline="0" dirty="0" smtClean="0"/>
              <a:t> are </a:t>
            </a:r>
            <a:r>
              <a:rPr lang="fr-FR" baseline="0" dirty="0" err="1" smtClean="0"/>
              <a:t>being</a:t>
            </a:r>
            <a:r>
              <a:rPr lang="fr-FR" baseline="0" dirty="0" smtClean="0"/>
              <a:t> </a:t>
            </a:r>
            <a:r>
              <a:rPr lang="fr-FR" baseline="0" dirty="0" err="1" smtClean="0"/>
              <a:t>developped</a:t>
            </a:r>
            <a:r>
              <a:rPr lang="fr-FR" baseline="0" dirty="0" smtClean="0"/>
              <a:t> in </a:t>
            </a:r>
            <a:r>
              <a:rPr lang="fr-FR" baseline="0" dirty="0" err="1" smtClean="0"/>
              <a:t>order</a:t>
            </a:r>
            <a:r>
              <a:rPr lang="fr-FR" baseline="0" dirty="0" smtClean="0"/>
              <a:t> to </a:t>
            </a:r>
            <a:r>
              <a:rPr lang="fr-FR" baseline="0" dirty="0" err="1" smtClean="0"/>
              <a:t>organize</a:t>
            </a:r>
            <a:r>
              <a:rPr lang="fr-FR" baseline="0" dirty="0" smtClean="0"/>
              <a:t> a large and transparent </a:t>
            </a:r>
            <a:r>
              <a:rPr lang="fr-FR" baseline="0" dirty="0" err="1" smtClean="0"/>
              <a:t>market</a:t>
            </a:r>
            <a:endParaRPr lang="fr-FR" baseline="0" dirty="0" smtClean="0"/>
          </a:p>
          <a:p>
            <a:endParaRPr lang="fr-FR" baseline="0" dirty="0" smtClean="0"/>
          </a:p>
          <a:p>
            <a:r>
              <a:rPr lang="fr-FR" baseline="0" dirty="0" err="1" smtClean="0"/>
              <a:t>Let’s</a:t>
            </a:r>
            <a:r>
              <a:rPr lang="fr-FR" baseline="0" dirty="0" smtClean="0"/>
              <a:t> </a:t>
            </a:r>
            <a:r>
              <a:rPr lang="fr-FR" baseline="0" dirty="0" err="1" smtClean="0"/>
              <a:t>take</a:t>
            </a:r>
            <a:r>
              <a:rPr lang="fr-FR" baseline="0" dirty="0" smtClean="0"/>
              <a:t> a </a:t>
            </a:r>
            <a:r>
              <a:rPr lang="fr-FR" baseline="0" dirty="0" err="1" smtClean="0"/>
              <a:t>further</a:t>
            </a:r>
            <a:r>
              <a:rPr lang="fr-FR" baseline="0" dirty="0" smtClean="0"/>
              <a:t> look </a:t>
            </a:r>
            <a:r>
              <a:rPr lang="fr-FR" baseline="0" dirty="0" err="1" smtClean="0"/>
              <a:t>at</a:t>
            </a:r>
            <a:r>
              <a:rPr lang="fr-FR" baseline="0" dirty="0" smtClean="0"/>
              <a:t> the </a:t>
            </a:r>
            <a:r>
              <a:rPr lang="fr-FR" baseline="0" dirty="0" err="1" smtClean="0"/>
              <a:t>way</a:t>
            </a:r>
            <a:r>
              <a:rPr lang="fr-FR" baseline="0" dirty="0" smtClean="0"/>
              <a:t> </a:t>
            </a:r>
            <a:r>
              <a:rPr lang="fr-FR" baseline="0" dirty="0" err="1" smtClean="0"/>
              <a:t>environmental</a:t>
            </a:r>
            <a:r>
              <a:rPr lang="fr-FR" baseline="0" dirty="0" smtClean="0"/>
              <a:t> sciences are </a:t>
            </a:r>
            <a:r>
              <a:rPr lang="fr-FR" baseline="0" dirty="0" err="1" smtClean="0"/>
              <a:t>being</a:t>
            </a:r>
            <a:r>
              <a:rPr lang="fr-FR" baseline="0" dirty="0" smtClean="0"/>
              <a:t> </a:t>
            </a:r>
            <a:r>
              <a:rPr lang="fr-FR" baseline="0" dirty="0" err="1" smtClean="0"/>
              <a:t>framed</a:t>
            </a:r>
            <a:r>
              <a:rPr lang="fr-FR" baseline="0" dirty="0" smtClean="0"/>
              <a:t> and </a:t>
            </a:r>
            <a:r>
              <a:rPr lang="fr-FR" baseline="0" dirty="0" err="1" smtClean="0"/>
              <a:t>mobilized</a:t>
            </a:r>
            <a:r>
              <a:rPr lang="fr-FR" baseline="0" dirty="0" smtClean="0"/>
              <a:t> </a:t>
            </a:r>
            <a:r>
              <a:rPr lang="fr-FR" baseline="0" dirty="0" err="1" smtClean="0"/>
              <a:t>within</a:t>
            </a:r>
            <a:r>
              <a:rPr lang="fr-FR" baseline="0" dirty="0" smtClean="0"/>
              <a:t> </a:t>
            </a:r>
            <a:r>
              <a:rPr lang="fr-FR" baseline="0" dirty="0" err="1" smtClean="0"/>
              <a:t>this</a:t>
            </a:r>
            <a:r>
              <a:rPr lang="fr-FR" baseline="0" dirty="0" smtClean="0"/>
              <a:t> </a:t>
            </a:r>
            <a:r>
              <a:rPr lang="fr-FR" baseline="0" dirty="0" err="1" smtClean="0"/>
              <a:t>field</a:t>
            </a:r>
            <a:endParaRPr lang="fr-FR" baseline="0" dirty="0" smtClean="0"/>
          </a:p>
          <a:p>
            <a:endParaRPr lang="fr-FR" baseline="0" dirty="0" smtClean="0"/>
          </a:p>
          <a:p>
            <a:r>
              <a:rPr lang="fr-FR" baseline="0" dirty="0" smtClean="0"/>
              <a:t>I show </a:t>
            </a:r>
            <a:r>
              <a:rPr lang="fr-FR" baseline="0" dirty="0" err="1" smtClean="0"/>
              <a:t>that</a:t>
            </a:r>
            <a:r>
              <a:rPr lang="fr-FR" baseline="0" dirty="0" smtClean="0"/>
              <a:t> </a:t>
            </a:r>
            <a:r>
              <a:rPr lang="fr-FR" baseline="0" dirty="0" err="1" smtClean="0"/>
              <a:t>scientific</a:t>
            </a:r>
            <a:r>
              <a:rPr lang="fr-FR" baseline="0" dirty="0" smtClean="0"/>
              <a:t> </a:t>
            </a:r>
            <a:r>
              <a:rPr lang="fr-FR" baseline="0" dirty="0" err="1" smtClean="0"/>
              <a:t>knowledge</a:t>
            </a:r>
            <a:r>
              <a:rPr lang="fr-FR" baseline="0" dirty="0" smtClean="0"/>
              <a:t> </a:t>
            </a:r>
            <a:r>
              <a:rPr lang="fr-FR" baseline="0" dirty="0" err="1" smtClean="0"/>
              <a:t>is</a:t>
            </a:r>
            <a:r>
              <a:rPr lang="fr-FR" baseline="0" dirty="0" smtClean="0"/>
              <a:t> not </a:t>
            </a:r>
            <a:r>
              <a:rPr lang="fr-FR" baseline="0" dirty="0" err="1" smtClean="0"/>
              <a:t>only</a:t>
            </a:r>
            <a:r>
              <a:rPr lang="fr-FR" baseline="0" dirty="0" smtClean="0"/>
              <a:t> a </a:t>
            </a:r>
            <a:r>
              <a:rPr lang="fr-FR" b="1" u="sng" baseline="0" dirty="0" err="1" smtClean="0"/>
              <a:t>modelisation</a:t>
            </a:r>
            <a:r>
              <a:rPr lang="fr-FR" baseline="0" dirty="0" smtClean="0"/>
              <a:t> </a:t>
            </a:r>
            <a:r>
              <a:rPr lang="fr-FR" baseline="0" dirty="0" err="1" smtClean="0"/>
              <a:t>process</a:t>
            </a:r>
            <a:r>
              <a:rPr lang="fr-FR" baseline="0" dirty="0" smtClean="0"/>
              <a:t> of </a:t>
            </a:r>
            <a:r>
              <a:rPr lang="fr-FR" baseline="0" dirty="0" err="1" smtClean="0"/>
              <a:t>restoration</a:t>
            </a:r>
            <a:r>
              <a:rPr lang="fr-FR" baseline="0" dirty="0" smtClean="0"/>
              <a:t>, </a:t>
            </a:r>
            <a:r>
              <a:rPr lang="fr-FR" baseline="0" dirty="0" err="1" smtClean="0"/>
              <a:t>it</a:t>
            </a:r>
            <a:r>
              <a:rPr lang="fr-FR" baseline="0" dirty="0" smtClean="0"/>
              <a:t> </a:t>
            </a:r>
            <a:r>
              <a:rPr lang="fr-FR" baseline="0" dirty="0" err="1" smtClean="0"/>
              <a:t>is</a:t>
            </a:r>
            <a:r>
              <a:rPr lang="fr-FR" baseline="0" dirty="0" smtClean="0"/>
              <a:t> </a:t>
            </a:r>
            <a:r>
              <a:rPr lang="fr-FR" baseline="0" dirty="0" err="1" smtClean="0"/>
              <a:t>also</a:t>
            </a:r>
            <a:r>
              <a:rPr lang="fr-FR" baseline="0" dirty="0" smtClean="0"/>
              <a:t> a </a:t>
            </a:r>
            <a:r>
              <a:rPr lang="fr-FR" b="1" baseline="0" dirty="0" err="1" smtClean="0"/>
              <a:t>negotiation</a:t>
            </a:r>
            <a:r>
              <a:rPr lang="fr-FR" baseline="0" dirty="0" smtClean="0"/>
              <a:t> </a:t>
            </a:r>
            <a:r>
              <a:rPr lang="fr-FR" baseline="0" dirty="0" err="1" smtClean="0"/>
              <a:t>process</a:t>
            </a:r>
            <a:endParaRPr lang="fr-FR" baseline="0" dirty="0" smtClean="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10</a:t>
            </a:fld>
            <a:endParaRPr lang="fr-FR"/>
          </a:p>
        </p:txBody>
      </p:sp>
    </p:spTree>
    <p:extLst>
      <p:ext uri="{BB962C8B-B14F-4D97-AF65-F5344CB8AC3E}">
        <p14:creationId xmlns:p14="http://schemas.microsoft.com/office/powerpoint/2010/main" val="328619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err="1" smtClean="0"/>
              <a:t>Variety</a:t>
            </a:r>
            <a:r>
              <a:rPr lang="fr-FR" baseline="0" dirty="0" smtClean="0"/>
              <a:t> of sources: NGO, </a:t>
            </a:r>
            <a:r>
              <a:rPr lang="fr-FR" baseline="0" dirty="0" err="1" smtClean="0"/>
              <a:t>universities</a:t>
            </a:r>
            <a:r>
              <a:rPr lang="fr-FR" baseline="0" dirty="0" smtClean="0"/>
              <a:t>, </a:t>
            </a:r>
            <a:r>
              <a:rPr lang="fr-FR" baseline="0" dirty="0" err="1" smtClean="0"/>
              <a:t>Federal</a:t>
            </a:r>
            <a:r>
              <a:rPr lang="fr-FR" baseline="0" dirty="0" smtClean="0"/>
              <a:t> and State </a:t>
            </a:r>
            <a:r>
              <a:rPr lang="fr-FR" baseline="0" dirty="0" err="1" smtClean="0"/>
              <a:t>such</a:t>
            </a:r>
            <a:r>
              <a:rPr lang="fr-FR" baseline="0" dirty="0" smtClean="0"/>
              <a:t> as the </a:t>
            </a:r>
            <a:r>
              <a:rPr lang="fr-FR" baseline="0" dirty="0" err="1" smtClean="0"/>
              <a:t>recovery</a:t>
            </a:r>
            <a:r>
              <a:rPr lang="fr-FR" baseline="0" dirty="0" smtClean="0"/>
              <a:t> plans of the ESA-</a:t>
            </a:r>
            <a:r>
              <a:rPr lang="fr-FR" baseline="0" dirty="0" err="1" smtClean="0"/>
              <a:t>listed</a:t>
            </a:r>
            <a:r>
              <a:rPr lang="fr-FR" baseline="0" dirty="0" smtClean="0"/>
              <a:t> </a:t>
            </a:r>
            <a:r>
              <a:rPr lang="fr-FR" baseline="0" dirty="0" err="1" smtClean="0"/>
              <a:t>species</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11</a:t>
            </a:fld>
            <a:endParaRPr lang="fr-FR"/>
          </a:p>
        </p:txBody>
      </p:sp>
    </p:spTree>
    <p:extLst>
      <p:ext uri="{BB962C8B-B14F-4D97-AF65-F5344CB8AC3E}">
        <p14:creationId xmlns:p14="http://schemas.microsoft.com/office/powerpoint/2010/main" val="29164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ea typeface="+mn-ea"/>
                <a:cs typeface="+mn-cs"/>
              </a:rPr>
              <a:t>Here is a quote from an interview with a biologist of the</a:t>
            </a:r>
            <a:r>
              <a:rPr lang="en-US" sz="1200" kern="1200" baseline="0" dirty="0" smtClean="0">
                <a:solidFill>
                  <a:schemeClr val="tx1"/>
                </a:solidFill>
                <a:effectLst/>
                <a:ea typeface="+mn-ea"/>
                <a:cs typeface="+mn-cs"/>
              </a:rPr>
              <a:t> USFWS in CA that shows how the political objectives defined at the macro-level by each agency has an impact on the negotiation process and the outcomes of the projects.</a:t>
            </a:r>
          </a:p>
          <a:p>
            <a:r>
              <a:rPr lang="en-US" sz="1200" kern="1200" baseline="0" dirty="0" smtClean="0">
                <a:solidFill>
                  <a:schemeClr val="tx1"/>
                </a:solidFill>
                <a:effectLst/>
                <a:ea typeface="+mn-ea"/>
                <a:cs typeface="+mn-cs"/>
              </a:rPr>
              <a:t>This shows how at the macro-level of the institutions the way scientific results are being translated into political categories and objectives. First level where positions are adopted where debate and interpretation may be the process in the scientific field</a:t>
            </a:r>
            <a:endParaRPr lang="en-US" sz="1200" kern="1200" dirty="0" smtClean="0">
              <a:solidFill>
                <a:schemeClr val="tx1"/>
              </a:solidFill>
              <a:effectLst/>
              <a:ea typeface="+mn-ea"/>
              <a:cs typeface="+mn-cs"/>
            </a:endParaRP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Project of up front mitigation avec Highway Authority in CA, FWS, ACE implying WES</a:t>
            </a:r>
            <a:endParaRPr lang="fr-FR" sz="1200" kern="1200" dirty="0" smtClean="0">
              <a:solidFill>
                <a:schemeClr val="tx1"/>
              </a:solidFill>
              <a:effectLst/>
              <a:ea typeface="+mn-ea"/>
              <a:cs typeface="+mn-cs"/>
            </a:endParaRPr>
          </a:p>
          <a:p>
            <a:r>
              <a:rPr lang="en-US" sz="1200" kern="1200" dirty="0" err="1" smtClean="0">
                <a:solidFill>
                  <a:schemeClr val="tx1"/>
                </a:solidFill>
                <a:effectLst/>
                <a:ea typeface="+mn-ea"/>
                <a:cs typeface="+mn-cs"/>
              </a:rPr>
              <a:t>Westervelt</a:t>
            </a:r>
            <a:r>
              <a:rPr lang="en-US" sz="1200" kern="1200" dirty="0" smtClean="0">
                <a:solidFill>
                  <a:schemeClr val="tx1"/>
                </a:solidFill>
                <a:effectLst/>
                <a:ea typeface="+mn-ea"/>
                <a:cs typeface="+mn-cs"/>
              </a:rPr>
              <a:t> is looking for the land for mitigation, and before purchasing the land or doing action for conservation, all stakeholders sit at the table and see whether this piece of land can meet the requirements of the agencies for conservation. Biologists sit at the table and talk, before legal issues or other issues may be raised.</a:t>
            </a:r>
            <a:endParaRPr lang="fr-FR" sz="1200" kern="1200" dirty="0" smtClean="0">
              <a:solidFill>
                <a:schemeClr val="tx1"/>
              </a:solidFill>
              <a:effectLst/>
              <a:ea typeface="+mn-ea"/>
              <a:cs typeface="+mn-cs"/>
            </a:endParaRPr>
          </a:p>
          <a:p>
            <a:r>
              <a:rPr lang="en-US" sz="1200" i="1" kern="1200" dirty="0" smtClean="0">
                <a:solidFill>
                  <a:schemeClr val="tx1"/>
                </a:solidFill>
                <a:effectLst/>
                <a:ea typeface="+mn-ea"/>
                <a:cs typeface="+mn-cs"/>
              </a:rPr>
              <a:t>“The people from the State, they have a much more conservative view on conservation, whether we tend to be more flexible.”</a:t>
            </a:r>
            <a:r>
              <a:rPr lang="en-US" sz="1200" kern="1200" dirty="0" smtClean="0">
                <a:solidFill>
                  <a:schemeClr val="tx1"/>
                </a:solidFill>
                <a:effectLst/>
                <a:ea typeface="+mn-ea"/>
                <a:cs typeface="+mn-cs"/>
              </a:rPr>
              <a:t> For instance, the size of the hole for a fox is according to the federal agency guidelines, 5 inches, whereas the State says three. So it takes hours of negotiations to get the same point on several issues.</a:t>
            </a:r>
            <a:endParaRPr lang="fr-FR" sz="1200" kern="1200" dirty="0" smtClean="0">
              <a:solidFill>
                <a:schemeClr val="tx1"/>
              </a:solidFill>
              <a:effectLst/>
              <a:ea typeface="+mn-ea"/>
              <a:cs typeface="+mn-cs"/>
            </a:endParaRPr>
          </a:p>
          <a:p>
            <a:r>
              <a:rPr lang="en-US" sz="1200" kern="1200" dirty="0" smtClean="0">
                <a:solidFill>
                  <a:schemeClr val="tx1"/>
                </a:solidFill>
                <a:effectLst/>
                <a:ea typeface="+mn-ea"/>
                <a:cs typeface="+mn-cs"/>
              </a:rPr>
              <a:t>Try to take the most recent science, being done in universities at the moment (this fox is particularly well studied).</a:t>
            </a:r>
            <a:endParaRPr lang="fr-FR" sz="1200" kern="1200" dirty="0" smtClean="0">
              <a:solidFill>
                <a:schemeClr val="tx1"/>
              </a:solidFill>
              <a:effectLst/>
              <a:ea typeface="+mn-ea"/>
              <a:cs typeface="+mn-cs"/>
            </a:endParaRPr>
          </a:p>
          <a:p>
            <a:r>
              <a:rPr lang="en-US" sz="1200" kern="1200" dirty="0" smtClean="0">
                <a:solidFill>
                  <a:schemeClr val="tx1"/>
                </a:solidFill>
                <a:effectLst/>
                <a:ea typeface="+mn-ea"/>
                <a:cs typeface="+mn-cs"/>
              </a:rPr>
              <a:t>Other example: they look at the habitat of a lizard and the potential that it may be threatened in this habitat, whereas the State services will allow no death of the lizard.</a:t>
            </a:r>
            <a:r>
              <a:rPr lang="fr-FR"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12</a:t>
            </a:fld>
            <a:endParaRPr lang="fr-FR"/>
          </a:p>
        </p:txBody>
      </p:sp>
    </p:spTree>
    <p:extLst>
      <p:ext uri="{BB962C8B-B14F-4D97-AF65-F5344CB8AC3E}">
        <p14:creationId xmlns:p14="http://schemas.microsoft.com/office/powerpoint/2010/main" val="1952491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In </a:t>
            </a:r>
            <a:r>
              <a:rPr lang="fr-FR" dirty="0" err="1" smtClean="0"/>
              <a:t>this</a:t>
            </a:r>
            <a:r>
              <a:rPr lang="fr-FR" dirty="0" smtClean="0"/>
              <a:t> </a:t>
            </a:r>
            <a:r>
              <a:rPr lang="fr-FR" dirty="0" err="1" smtClean="0"/>
              <a:t>quote</a:t>
            </a:r>
            <a:r>
              <a:rPr lang="fr-FR" dirty="0" smtClean="0"/>
              <a:t>, </a:t>
            </a:r>
            <a:r>
              <a:rPr lang="fr-FR" dirty="0" err="1" smtClean="0"/>
              <a:t>we</a:t>
            </a:r>
            <a:r>
              <a:rPr lang="fr-FR" dirty="0" smtClean="0"/>
              <a:t> </a:t>
            </a:r>
            <a:r>
              <a:rPr lang="fr-FR" dirty="0" err="1" smtClean="0"/>
              <a:t>see</a:t>
            </a:r>
            <a:r>
              <a:rPr lang="fr-FR" dirty="0" smtClean="0"/>
              <a:t> an</a:t>
            </a:r>
            <a:r>
              <a:rPr lang="fr-FR" baseline="0" dirty="0" smtClean="0"/>
              <a:t> </a:t>
            </a:r>
            <a:r>
              <a:rPr lang="fr-FR" baseline="0" dirty="0" err="1" smtClean="0"/>
              <a:t>actualization</a:t>
            </a:r>
            <a:r>
              <a:rPr lang="fr-FR" baseline="0" dirty="0" smtClean="0"/>
              <a:t> of a </a:t>
            </a:r>
            <a:r>
              <a:rPr lang="fr-FR" baseline="0" dirty="0" err="1" smtClean="0"/>
              <a:t>historical</a:t>
            </a:r>
            <a:r>
              <a:rPr lang="fr-FR" baseline="0" dirty="0" smtClean="0"/>
              <a:t> </a:t>
            </a:r>
            <a:r>
              <a:rPr lang="fr-FR" baseline="0" dirty="0" err="1" smtClean="0"/>
              <a:t>debate</a:t>
            </a:r>
            <a:r>
              <a:rPr lang="fr-FR" baseline="0" dirty="0" smtClean="0"/>
              <a:t> in the </a:t>
            </a:r>
            <a:r>
              <a:rPr lang="fr-FR" baseline="0" dirty="0" err="1" smtClean="0"/>
              <a:t>environmental</a:t>
            </a:r>
            <a:r>
              <a:rPr lang="fr-FR" baseline="0" dirty="0" smtClean="0"/>
              <a:t> sciences, </a:t>
            </a:r>
            <a:r>
              <a:rPr lang="fr-FR" baseline="0" dirty="0" err="1" smtClean="0"/>
              <a:t>that</a:t>
            </a:r>
            <a:r>
              <a:rPr lang="fr-FR" baseline="0" dirty="0" smtClean="0"/>
              <a:t> relates to </a:t>
            </a:r>
            <a:r>
              <a:rPr lang="fr-FR" baseline="0" dirty="0" err="1" smtClean="0"/>
              <a:t>subtypes</a:t>
            </a:r>
            <a:r>
              <a:rPr lang="fr-FR" baseline="0" dirty="0" smtClean="0"/>
              <a:t> and populations </a:t>
            </a:r>
            <a:r>
              <a:rPr lang="fr-FR" baseline="0" dirty="0" err="1" smtClean="0"/>
              <a:t>within</a:t>
            </a:r>
            <a:r>
              <a:rPr lang="fr-FR" baseline="0" dirty="0" smtClean="0"/>
              <a:t> </a:t>
            </a:r>
            <a:r>
              <a:rPr lang="fr-FR" baseline="0" dirty="0" err="1" smtClean="0"/>
              <a:t>species</a:t>
            </a:r>
            <a:endParaRPr lang="fr-FR" baseline="0" dirty="0" smtClean="0"/>
          </a:p>
          <a:p>
            <a:endParaRPr lang="fr-FR" baseline="0" dirty="0" smtClean="0"/>
          </a:p>
          <a:p>
            <a:r>
              <a:rPr lang="fr-FR" baseline="0" dirty="0" smtClean="0"/>
              <a:t>It </a:t>
            </a:r>
            <a:r>
              <a:rPr lang="fr-FR" baseline="0" dirty="0" err="1" smtClean="0"/>
              <a:t>also</a:t>
            </a:r>
            <a:r>
              <a:rPr lang="fr-FR" baseline="0" dirty="0" smtClean="0"/>
              <a:t> </a:t>
            </a:r>
            <a:r>
              <a:rPr lang="fr-FR" baseline="0" dirty="0" err="1" smtClean="0"/>
              <a:t>speaks</a:t>
            </a:r>
            <a:r>
              <a:rPr lang="fr-FR" baseline="0" dirty="0" smtClean="0"/>
              <a:t> about the </a:t>
            </a:r>
            <a:r>
              <a:rPr lang="fr-FR" baseline="0" dirty="0" err="1" smtClean="0"/>
              <a:t>kind</a:t>
            </a:r>
            <a:r>
              <a:rPr lang="fr-FR" baseline="0" dirty="0" smtClean="0"/>
              <a:t> of </a:t>
            </a:r>
            <a:r>
              <a:rPr lang="fr-FR" baseline="0" dirty="0" err="1" smtClean="0"/>
              <a:t>restored</a:t>
            </a:r>
            <a:r>
              <a:rPr lang="fr-FR" baseline="0" dirty="0" smtClean="0"/>
              <a:t> </a:t>
            </a:r>
            <a:r>
              <a:rPr lang="fr-FR" baseline="0" dirty="0" err="1" smtClean="0"/>
              <a:t>environment</a:t>
            </a:r>
            <a:r>
              <a:rPr lang="fr-FR" baseline="0" dirty="0" smtClean="0"/>
              <a:t> </a:t>
            </a:r>
            <a:r>
              <a:rPr lang="fr-FR" baseline="0" dirty="0" err="1" smtClean="0"/>
              <a:t>we</a:t>
            </a:r>
            <a:r>
              <a:rPr lang="fr-FR" baseline="0" dirty="0" smtClean="0"/>
              <a:t> are </a:t>
            </a:r>
            <a:r>
              <a:rPr lang="fr-FR" baseline="0" dirty="0" err="1" smtClean="0"/>
              <a:t>aiming</a:t>
            </a:r>
            <a:r>
              <a:rPr lang="fr-FR" baseline="0" dirty="0" smtClean="0"/>
              <a:t> </a:t>
            </a:r>
            <a:r>
              <a:rPr lang="fr-FR" baseline="0" dirty="0" err="1" smtClean="0"/>
              <a:t>at</a:t>
            </a:r>
            <a:r>
              <a:rPr lang="fr-FR" baseline="0" dirty="0" smtClean="0"/>
              <a:t>: do </a:t>
            </a:r>
            <a:r>
              <a:rPr lang="fr-FR" baseline="0" dirty="0" err="1" smtClean="0"/>
              <a:t>we</a:t>
            </a:r>
            <a:r>
              <a:rPr lang="fr-FR" baseline="0" dirty="0" smtClean="0"/>
              <a:t> </a:t>
            </a:r>
            <a:r>
              <a:rPr lang="fr-FR" baseline="0" dirty="0" err="1" smtClean="0"/>
              <a:t>wanna</a:t>
            </a:r>
            <a:r>
              <a:rPr lang="fr-FR" baseline="0" dirty="0" smtClean="0"/>
              <a:t> tend </a:t>
            </a:r>
            <a:r>
              <a:rPr lang="fr-FR" baseline="0" dirty="0" err="1" smtClean="0"/>
              <a:t>toward</a:t>
            </a:r>
            <a:r>
              <a:rPr lang="fr-FR" baseline="0" dirty="0" smtClean="0"/>
              <a:t> </a:t>
            </a:r>
            <a:r>
              <a:rPr lang="fr-FR" baseline="0" dirty="0" err="1" smtClean="0"/>
              <a:t>this</a:t>
            </a:r>
            <a:r>
              <a:rPr lang="fr-FR" baseline="0" dirty="0" smtClean="0"/>
              <a:t> </a:t>
            </a:r>
            <a:r>
              <a:rPr lang="fr-FR" baseline="0" dirty="0" err="1" smtClean="0"/>
              <a:t>ideal</a:t>
            </a:r>
            <a:r>
              <a:rPr lang="fr-FR" baseline="0" dirty="0" smtClean="0"/>
              <a:t> </a:t>
            </a:r>
            <a:r>
              <a:rPr lang="fr-FR" baseline="0" dirty="0" err="1" smtClean="0"/>
              <a:t>garden</a:t>
            </a:r>
            <a:r>
              <a:rPr lang="fr-FR" baseline="0" dirty="0" smtClean="0"/>
              <a:t> of Eden </a:t>
            </a:r>
            <a:r>
              <a:rPr lang="fr-FR" baseline="0" dirty="0" err="1" smtClean="0"/>
              <a:t>where</a:t>
            </a:r>
            <a:r>
              <a:rPr lang="fr-FR" baseline="0" dirty="0" smtClean="0"/>
              <a:t> all </a:t>
            </a:r>
            <a:r>
              <a:rPr lang="fr-FR" baseline="0" dirty="0" err="1" smtClean="0"/>
              <a:t>creatures</a:t>
            </a:r>
            <a:r>
              <a:rPr lang="fr-FR" baseline="0" dirty="0" smtClean="0"/>
              <a:t> are living, or in </a:t>
            </a:r>
            <a:r>
              <a:rPr lang="fr-FR" baseline="0" dirty="0" err="1" smtClean="0"/>
              <a:t>other</a:t>
            </a:r>
            <a:r>
              <a:rPr lang="fr-FR" baseline="0" dirty="0" smtClean="0"/>
              <a:t> </a:t>
            </a:r>
            <a:r>
              <a:rPr lang="fr-FR" baseline="0" dirty="0" err="1" smtClean="0"/>
              <a:t>words</a:t>
            </a:r>
            <a:r>
              <a:rPr lang="fr-FR" baseline="0" dirty="0" smtClean="0"/>
              <a:t> </a:t>
            </a:r>
            <a:r>
              <a:rPr lang="fr-FR" baseline="0" dirty="0" err="1" smtClean="0"/>
              <a:t>meaning</a:t>
            </a:r>
            <a:r>
              <a:rPr lang="fr-FR" baseline="0" dirty="0" smtClean="0"/>
              <a:t> </a:t>
            </a:r>
            <a:r>
              <a:rPr lang="fr-FR" baseline="0" dirty="0" err="1" smtClean="0"/>
              <a:t>that</a:t>
            </a:r>
            <a:r>
              <a:rPr lang="fr-FR" baseline="0" dirty="0" smtClean="0"/>
              <a:t> the intra-</a:t>
            </a:r>
            <a:r>
              <a:rPr lang="fr-FR" baseline="0" dirty="0" err="1" smtClean="0"/>
              <a:t>genetic</a:t>
            </a:r>
            <a:r>
              <a:rPr lang="fr-FR" baseline="0" dirty="0" smtClean="0"/>
              <a:t> </a:t>
            </a:r>
            <a:r>
              <a:rPr lang="fr-FR" baseline="0" dirty="0" err="1" smtClean="0"/>
              <a:t>variability</a:t>
            </a:r>
            <a:r>
              <a:rPr lang="fr-FR" baseline="0" dirty="0" smtClean="0"/>
              <a:t> of </a:t>
            </a:r>
            <a:r>
              <a:rPr lang="fr-FR" baseline="0" dirty="0" err="1" smtClean="0"/>
              <a:t>species</a:t>
            </a:r>
            <a:r>
              <a:rPr lang="fr-FR" baseline="0" dirty="0" smtClean="0"/>
              <a:t> </a:t>
            </a:r>
            <a:r>
              <a:rPr lang="fr-FR" baseline="0" dirty="0" err="1" smtClean="0"/>
              <a:t>is</a:t>
            </a:r>
            <a:r>
              <a:rPr lang="fr-FR" baseline="0" dirty="0" smtClean="0"/>
              <a:t> </a:t>
            </a:r>
            <a:r>
              <a:rPr lang="fr-FR" baseline="0" dirty="0" err="1" smtClean="0"/>
              <a:t>something</a:t>
            </a:r>
            <a:r>
              <a:rPr lang="fr-FR" baseline="0" dirty="0" smtClean="0"/>
              <a:t> </a:t>
            </a:r>
            <a:r>
              <a:rPr lang="fr-FR" baseline="0" dirty="0" err="1" smtClean="0"/>
              <a:t>that</a:t>
            </a:r>
            <a:r>
              <a:rPr lang="fr-FR" baseline="0" dirty="0" smtClean="0"/>
              <a:t> </a:t>
            </a:r>
            <a:r>
              <a:rPr lang="fr-FR" baseline="0" dirty="0" err="1" smtClean="0"/>
              <a:t>counts</a:t>
            </a:r>
            <a:r>
              <a:rPr lang="fr-FR" baseline="0" dirty="0" smtClean="0"/>
              <a:t> for </a:t>
            </a:r>
            <a:r>
              <a:rPr lang="fr-FR" baseline="0" dirty="0" err="1" smtClean="0"/>
              <a:t>general</a:t>
            </a:r>
            <a:r>
              <a:rPr lang="fr-FR" baseline="0" dirty="0" smtClean="0"/>
              <a:t> </a:t>
            </a:r>
            <a:r>
              <a:rPr lang="fr-FR" baseline="0" dirty="0" err="1" smtClean="0"/>
              <a:t>equilibrium</a:t>
            </a:r>
            <a:r>
              <a:rPr lang="fr-FR" baseline="0" dirty="0" smtClean="0"/>
              <a:t> of the </a:t>
            </a:r>
            <a:r>
              <a:rPr lang="fr-FR" baseline="0" dirty="0" err="1" smtClean="0"/>
              <a:t>ecosystems</a:t>
            </a:r>
            <a:r>
              <a:rPr lang="fr-FR" baseline="0" dirty="0" smtClean="0"/>
              <a:t>, or do </a:t>
            </a:r>
            <a:r>
              <a:rPr lang="fr-FR" baseline="0" dirty="0" err="1" smtClean="0"/>
              <a:t>we</a:t>
            </a:r>
            <a:r>
              <a:rPr lang="fr-FR" baseline="0" dirty="0" smtClean="0"/>
              <a:t> </a:t>
            </a:r>
            <a:r>
              <a:rPr lang="fr-FR" baseline="0" dirty="0" err="1" smtClean="0"/>
              <a:t>just</a:t>
            </a:r>
            <a:r>
              <a:rPr lang="fr-FR" baseline="0" dirty="0" smtClean="0"/>
              <a:t> </a:t>
            </a:r>
            <a:r>
              <a:rPr lang="fr-FR" baseline="0" dirty="0" err="1" smtClean="0"/>
              <a:t>wanna</a:t>
            </a:r>
            <a:r>
              <a:rPr lang="fr-FR" baseline="0" dirty="0" smtClean="0"/>
              <a:t> </a:t>
            </a:r>
            <a:r>
              <a:rPr lang="fr-FR" baseline="0" dirty="0" err="1" smtClean="0"/>
              <a:t>be</a:t>
            </a:r>
            <a:r>
              <a:rPr lang="fr-FR" baseline="0" dirty="0" smtClean="0"/>
              <a:t> able to </a:t>
            </a:r>
            <a:r>
              <a:rPr lang="fr-FR" baseline="0" dirty="0" err="1" smtClean="0"/>
              <a:t>say</a:t>
            </a:r>
            <a:r>
              <a:rPr lang="fr-FR" baseline="0" dirty="0" smtClean="0"/>
              <a:t> « </a:t>
            </a:r>
            <a:r>
              <a:rPr lang="fr-FR" baseline="0" dirty="0" err="1" smtClean="0"/>
              <a:t>we</a:t>
            </a:r>
            <a:r>
              <a:rPr lang="fr-FR" baseline="0" dirty="0" smtClean="0"/>
              <a:t> are </a:t>
            </a:r>
            <a:r>
              <a:rPr lang="fr-FR" baseline="0" dirty="0" err="1" smtClean="0"/>
              <a:t>safe</a:t>
            </a:r>
            <a:r>
              <a:rPr lang="fr-FR" baseline="0" dirty="0" smtClean="0"/>
              <a:t>, </a:t>
            </a:r>
            <a:r>
              <a:rPr lang="fr-FR" baseline="0" dirty="0" err="1" smtClean="0"/>
              <a:t>there</a:t>
            </a:r>
            <a:r>
              <a:rPr lang="fr-FR" baseline="0" dirty="0" smtClean="0"/>
              <a:t> are </a:t>
            </a:r>
            <a:r>
              <a:rPr lang="fr-FR" baseline="0" dirty="0" err="1" smtClean="0"/>
              <a:t>still</a:t>
            </a:r>
            <a:r>
              <a:rPr lang="fr-FR" baseline="0" dirty="0" smtClean="0"/>
              <a:t> one </a:t>
            </a:r>
            <a:r>
              <a:rPr lang="fr-FR" baseline="0" dirty="0" err="1" smtClean="0"/>
              <a:t>tiger</a:t>
            </a:r>
            <a:r>
              <a:rPr lang="fr-FR" baseline="0" dirty="0" smtClean="0"/>
              <a:t> population in Florida »</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13</a:t>
            </a:fld>
            <a:endParaRPr lang="fr-FR"/>
          </a:p>
        </p:txBody>
      </p:sp>
    </p:spTree>
    <p:extLst>
      <p:ext uri="{BB962C8B-B14F-4D97-AF65-F5344CB8AC3E}">
        <p14:creationId xmlns:p14="http://schemas.microsoft.com/office/powerpoint/2010/main" val="3254672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14</a:t>
            </a:fld>
            <a:endParaRPr lang="fr-FR"/>
          </a:p>
        </p:txBody>
      </p:sp>
    </p:spTree>
    <p:extLst>
      <p:ext uri="{BB962C8B-B14F-4D97-AF65-F5344CB8AC3E}">
        <p14:creationId xmlns:p14="http://schemas.microsoft.com/office/powerpoint/2010/main" val="2809382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15</a:t>
            </a:fld>
            <a:endParaRPr lang="fr-FR"/>
          </a:p>
        </p:txBody>
      </p:sp>
    </p:spTree>
    <p:extLst>
      <p:ext uri="{BB962C8B-B14F-4D97-AF65-F5344CB8AC3E}">
        <p14:creationId xmlns:p14="http://schemas.microsoft.com/office/powerpoint/2010/main" val="156382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16</a:t>
            </a:fld>
            <a:endParaRPr lang="fr-FR"/>
          </a:p>
        </p:txBody>
      </p:sp>
    </p:spTree>
    <p:extLst>
      <p:ext uri="{BB962C8B-B14F-4D97-AF65-F5344CB8AC3E}">
        <p14:creationId xmlns:p14="http://schemas.microsoft.com/office/powerpoint/2010/main" val="156382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17</a:t>
            </a:fld>
            <a:endParaRPr lang="fr-FR"/>
          </a:p>
        </p:txBody>
      </p:sp>
    </p:spTree>
    <p:extLst>
      <p:ext uri="{BB962C8B-B14F-4D97-AF65-F5344CB8AC3E}">
        <p14:creationId xmlns:p14="http://schemas.microsoft.com/office/powerpoint/2010/main" val="1528897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smtClean="0"/>
          </a:p>
          <a:p>
            <a:r>
              <a:rPr lang="fr-FR" dirty="0" err="1" smtClean="0"/>
              <a:t>Politics</a:t>
            </a:r>
            <a:r>
              <a:rPr lang="fr-FR" dirty="0" smtClean="0"/>
              <a:t> of </a:t>
            </a:r>
            <a:r>
              <a:rPr lang="fr-FR" dirty="0" err="1" smtClean="0"/>
              <a:t>biodiversity</a:t>
            </a:r>
            <a:r>
              <a:rPr lang="fr-FR" dirty="0" smtClean="0"/>
              <a:t> impose a simplification of the conception of </a:t>
            </a:r>
            <a:r>
              <a:rPr lang="fr-FR" dirty="0" err="1" smtClean="0"/>
              <a:t>biodiversity</a:t>
            </a:r>
            <a:r>
              <a:rPr lang="fr-FR" dirty="0" smtClean="0"/>
              <a:t> </a:t>
            </a:r>
            <a:r>
              <a:rPr lang="fr-FR" dirty="0" err="1" smtClean="0"/>
              <a:t>through</a:t>
            </a:r>
            <a:r>
              <a:rPr lang="fr-FR" dirty="0" smtClean="0"/>
              <a:t> the </a:t>
            </a:r>
            <a:r>
              <a:rPr lang="fr-FR" dirty="0" err="1" smtClean="0"/>
              <a:t>categories</a:t>
            </a:r>
            <a:r>
              <a:rPr lang="fr-FR" dirty="0" smtClean="0"/>
              <a:t> </a:t>
            </a:r>
            <a:r>
              <a:rPr lang="fr-FR" dirty="0" err="1" smtClean="0"/>
              <a:t>that</a:t>
            </a:r>
            <a:r>
              <a:rPr lang="fr-FR" baseline="0" dirty="0" smtClean="0"/>
              <a:t> are </a:t>
            </a:r>
            <a:r>
              <a:rPr lang="fr-FR" baseline="0" dirty="0" err="1" smtClean="0"/>
              <a:t>addressed</a:t>
            </a:r>
            <a:r>
              <a:rPr lang="fr-FR" baseline="0" dirty="0" smtClean="0"/>
              <a:t> and the type of </a:t>
            </a:r>
            <a:r>
              <a:rPr lang="fr-FR" baseline="0" dirty="0" err="1" smtClean="0"/>
              <a:t>metric</a:t>
            </a:r>
            <a:r>
              <a:rPr lang="fr-FR" baseline="0" dirty="0" smtClean="0"/>
              <a:t> </a:t>
            </a:r>
            <a:r>
              <a:rPr lang="fr-FR" baseline="0" dirty="0" err="1" smtClean="0"/>
              <a:t>they</a:t>
            </a:r>
            <a:r>
              <a:rPr lang="fr-FR" baseline="0" dirty="0" smtClean="0"/>
              <a:t> </a:t>
            </a:r>
            <a:r>
              <a:rPr lang="fr-FR" baseline="0" dirty="0" err="1" smtClean="0"/>
              <a:t>develop</a:t>
            </a:r>
            <a:r>
              <a:rPr lang="fr-FR" baseline="0" dirty="0" smtClean="0"/>
              <a:t>. </a:t>
            </a:r>
            <a:r>
              <a:rPr lang="fr-FR" baseline="0" dirty="0" err="1" smtClean="0"/>
              <a:t>What</a:t>
            </a:r>
            <a:r>
              <a:rPr lang="fr-FR" baseline="0" dirty="0" smtClean="0"/>
              <a:t> </a:t>
            </a:r>
            <a:r>
              <a:rPr lang="fr-FR" baseline="0" dirty="0" err="1" smtClean="0"/>
              <a:t>ecological</a:t>
            </a:r>
            <a:r>
              <a:rPr lang="fr-FR" baseline="0" dirty="0" smtClean="0"/>
              <a:t> world </a:t>
            </a:r>
            <a:r>
              <a:rPr lang="fr-FR" baseline="0" dirty="0" err="1" smtClean="0"/>
              <a:t>is</a:t>
            </a:r>
            <a:r>
              <a:rPr lang="fr-FR" baseline="0" dirty="0" smtClean="0"/>
              <a:t> </a:t>
            </a:r>
            <a:r>
              <a:rPr lang="fr-FR" baseline="0" dirty="0" err="1" smtClean="0"/>
              <a:t>this</a:t>
            </a:r>
            <a:r>
              <a:rPr lang="fr-FR" baseline="0" dirty="0" smtClean="0"/>
              <a:t> building? </a:t>
            </a:r>
            <a:r>
              <a:rPr lang="fr-FR" b="1" baseline="0" dirty="0" smtClean="0"/>
              <a:t>Can simplification </a:t>
            </a:r>
            <a:r>
              <a:rPr lang="fr-FR" b="1" baseline="0" dirty="0" err="1" smtClean="0"/>
              <a:t>sustain</a:t>
            </a:r>
            <a:r>
              <a:rPr lang="fr-FR" b="1" baseline="0" dirty="0" smtClean="0"/>
              <a:t> </a:t>
            </a:r>
            <a:r>
              <a:rPr lang="fr-FR" b="1" baseline="0" dirty="0" err="1" smtClean="0"/>
              <a:t>ecological</a:t>
            </a:r>
            <a:r>
              <a:rPr lang="fr-FR" b="1" baseline="0" dirty="0" smtClean="0"/>
              <a:t> </a:t>
            </a:r>
            <a:r>
              <a:rPr lang="fr-FR" b="1" baseline="0" dirty="0" err="1" smtClean="0"/>
              <a:t>uplift</a:t>
            </a:r>
            <a:r>
              <a:rPr lang="fr-FR" b="1" baseline="0" dirty="0" smtClean="0"/>
              <a:t>? </a:t>
            </a:r>
            <a:r>
              <a:rPr lang="fr-FR" baseline="0" dirty="0" smtClean="0"/>
              <a:t>How far </a:t>
            </a:r>
            <a:r>
              <a:rPr lang="fr-FR" baseline="0" dirty="0" err="1" smtClean="0"/>
              <a:t>is</a:t>
            </a:r>
            <a:r>
              <a:rPr lang="fr-FR" baseline="0" dirty="0" smtClean="0"/>
              <a:t> </a:t>
            </a:r>
            <a:r>
              <a:rPr lang="fr-FR" baseline="0" dirty="0" err="1" smtClean="0"/>
              <a:t>this</a:t>
            </a:r>
            <a:r>
              <a:rPr lang="fr-FR" baseline="0" dirty="0" smtClean="0"/>
              <a:t> goal-</a:t>
            </a:r>
            <a:r>
              <a:rPr lang="fr-FR" baseline="0" dirty="0" err="1" smtClean="0"/>
              <a:t>oriented</a:t>
            </a:r>
            <a:r>
              <a:rPr lang="fr-FR" baseline="0" dirty="0" smtClean="0"/>
              <a:t> science </a:t>
            </a:r>
            <a:r>
              <a:rPr lang="fr-FR" baseline="0" dirty="0" err="1" smtClean="0"/>
              <a:t>from</a:t>
            </a:r>
            <a:r>
              <a:rPr lang="fr-FR" baseline="0" dirty="0" smtClean="0"/>
              <a:t> </a:t>
            </a:r>
            <a:r>
              <a:rPr lang="fr-FR" baseline="0" dirty="0" err="1" smtClean="0"/>
              <a:t>fundamental</a:t>
            </a:r>
            <a:r>
              <a:rPr lang="fr-FR" baseline="0" dirty="0" smtClean="0"/>
              <a:t> science? Are macro-</a:t>
            </a:r>
            <a:r>
              <a:rPr lang="fr-FR" baseline="0" dirty="0" err="1" smtClean="0"/>
              <a:t>species</a:t>
            </a:r>
            <a:r>
              <a:rPr lang="fr-FR" baseline="0" dirty="0" smtClean="0"/>
              <a:t> an </a:t>
            </a:r>
            <a:r>
              <a:rPr lang="fr-FR" baseline="0" dirty="0" err="1" smtClean="0"/>
              <a:t>interesting</a:t>
            </a:r>
            <a:r>
              <a:rPr lang="fr-FR" baseline="0" dirty="0" smtClean="0"/>
              <a:t> proxy for </a:t>
            </a:r>
            <a:r>
              <a:rPr lang="fr-FR" baseline="0" dirty="0" err="1" smtClean="0"/>
              <a:t>ecosystems</a:t>
            </a:r>
            <a:r>
              <a:rPr lang="fr-FR" baseline="0" dirty="0" smtClean="0"/>
              <a:t>?</a:t>
            </a:r>
          </a:p>
          <a:p>
            <a:endParaRPr lang="fr-FR" baseline="0" dirty="0" smtClean="0"/>
          </a:p>
          <a:p>
            <a:r>
              <a:rPr lang="fr-FR" baseline="0" dirty="0" err="1" smtClean="0"/>
              <a:t>Where</a:t>
            </a:r>
            <a:r>
              <a:rPr lang="fr-FR" baseline="0" dirty="0" smtClean="0"/>
              <a:t> </a:t>
            </a:r>
            <a:r>
              <a:rPr lang="fr-FR" baseline="0" dirty="0" err="1" smtClean="0"/>
              <a:t>should</a:t>
            </a:r>
            <a:r>
              <a:rPr lang="fr-FR" baseline="0" dirty="0" smtClean="0"/>
              <a:t> action </a:t>
            </a:r>
            <a:r>
              <a:rPr lang="fr-FR" baseline="0" dirty="0" err="1" smtClean="0"/>
              <a:t>be</a:t>
            </a:r>
            <a:r>
              <a:rPr lang="fr-FR" baseline="0" dirty="0" smtClean="0"/>
              <a:t> </a:t>
            </a:r>
            <a:r>
              <a:rPr lang="fr-FR" baseline="0" dirty="0" err="1" smtClean="0"/>
              <a:t>carried</a:t>
            </a:r>
            <a:r>
              <a:rPr lang="fr-FR" baseline="0" dirty="0" smtClean="0"/>
              <a:t> out? A </a:t>
            </a:r>
            <a:r>
              <a:rPr lang="fr-FR" baseline="0" dirty="0" err="1" smtClean="0"/>
              <a:t>better</a:t>
            </a:r>
            <a:r>
              <a:rPr lang="fr-FR" baseline="0" dirty="0" smtClean="0"/>
              <a:t> </a:t>
            </a:r>
            <a:r>
              <a:rPr lang="fr-FR" baseline="0" dirty="0" err="1" smtClean="0"/>
              <a:t>view</a:t>
            </a:r>
            <a:r>
              <a:rPr lang="fr-FR" baseline="0" dirty="0" smtClean="0"/>
              <a:t> of how </a:t>
            </a:r>
            <a:r>
              <a:rPr lang="fr-FR" baseline="0" dirty="0" err="1" smtClean="0"/>
              <a:t>policies</a:t>
            </a:r>
            <a:r>
              <a:rPr lang="fr-FR" baseline="0" dirty="0" smtClean="0"/>
              <a:t> are </a:t>
            </a:r>
            <a:r>
              <a:rPr lang="fr-FR" baseline="0" dirty="0" err="1" smtClean="0"/>
              <a:t>carried</a:t>
            </a:r>
            <a:r>
              <a:rPr lang="fr-FR" baseline="0" dirty="0" smtClean="0"/>
              <a:t> out </a:t>
            </a:r>
            <a:r>
              <a:rPr lang="fr-FR" baseline="0" dirty="0" err="1" smtClean="0"/>
              <a:t>can</a:t>
            </a:r>
            <a:r>
              <a:rPr lang="fr-FR" baseline="0" dirty="0" smtClean="0"/>
              <a:t> help </a:t>
            </a:r>
            <a:r>
              <a:rPr lang="fr-FR" baseline="0" dirty="0" err="1" smtClean="0"/>
              <a:t>assessing</a:t>
            </a:r>
            <a:r>
              <a:rPr lang="fr-FR" baseline="0" dirty="0" smtClean="0"/>
              <a:t> how are the </a:t>
            </a:r>
            <a:r>
              <a:rPr lang="fr-FR" baseline="0" dirty="0" err="1" smtClean="0"/>
              <a:t>outcomes</a:t>
            </a:r>
            <a:r>
              <a:rPr lang="fr-FR" baseline="0" dirty="0" smtClean="0"/>
              <a:t> </a:t>
            </a:r>
            <a:r>
              <a:rPr lang="fr-FR" baseline="0" dirty="0" err="1" smtClean="0"/>
              <a:t>reached</a:t>
            </a:r>
            <a:r>
              <a:rPr lang="fr-FR" baseline="0" dirty="0" smtClean="0"/>
              <a:t>.</a:t>
            </a:r>
          </a:p>
          <a:p>
            <a:r>
              <a:rPr lang="fr-FR" baseline="0" dirty="0" smtClean="0"/>
              <a:t>How </a:t>
            </a:r>
            <a:r>
              <a:rPr lang="fr-FR" baseline="0" dirty="0" err="1" smtClean="0"/>
              <a:t>could</a:t>
            </a:r>
            <a:r>
              <a:rPr lang="fr-FR" baseline="0" dirty="0" smtClean="0"/>
              <a:t> </a:t>
            </a:r>
            <a:r>
              <a:rPr lang="fr-FR" baseline="0" dirty="0" err="1" smtClean="0"/>
              <a:t>together</a:t>
            </a:r>
            <a:r>
              <a:rPr lang="fr-FR" baseline="0" dirty="0" smtClean="0"/>
              <a:t> </a:t>
            </a:r>
            <a:r>
              <a:rPr lang="fr-FR" baseline="0" dirty="0" err="1" smtClean="0"/>
              <a:t>environmental</a:t>
            </a:r>
            <a:r>
              <a:rPr lang="fr-FR" baseline="0" dirty="0" smtClean="0"/>
              <a:t> sciences and social sciences </a:t>
            </a:r>
            <a:r>
              <a:rPr lang="fr-FR" baseline="0" dirty="0" err="1" smtClean="0"/>
              <a:t>address</a:t>
            </a:r>
            <a:r>
              <a:rPr lang="fr-FR" baseline="0" dirty="0" smtClean="0"/>
              <a:t> the issue of </a:t>
            </a:r>
            <a:r>
              <a:rPr lang="fr-FR" baseline="0" dirty="0" err="1" smtClean="0"/>
              <a:t>ecological</a:t>
            </a:r>
            <a:r>
              <a:rPr lang="fr-FR" baseline="0" dirty="0" smtClean="0"/>
              <a:t> </a:t>
            </a:r>
            <a:r>
              <a:rPr lang="fr-FR" baseline="0" dirty="0" err="1" smtClean="0"/>
              <a:t>quality</a:t>
            </a:r>
            <a:r>
              <a:rPr lang="fr-FR" baseline="0" dirty="0" smtClean="0"/>
              <a:t> in </a:t>
            </a:r>
            <a:r>
              <a:rPr lang="fr-FR" baseline="0" dirty="0" err="1" smtClean="0"/>
              <a:t>market-based</a:t>
            </a:r>
            <a:r>
              <a:rPr lang="fr-FR" baseline="0" dirty="0" smtClean="0"/>
              <a:t> conservation </a:t>
            </a:r>
            <a:r>
              <a:rPr lang="fr-FR" baseline="0" dirty="0" err="1" smtClean="0"/>
              <a:t>policies</a:t>
            </a:r>
            <a:r>
              <a:rPr lang="fr-FR" baseline="0" smtClean="0"/>
              <a:t>? </a:t>
            </a:r>
            <a:endParaRPr lang="fr-FR" baseline="0" dirty="0" smtClean="0"/>
          </a:p>
          <a:p>
            <a:endParaRPr lang="fr-FR" dirty="0" smtClean="0"/>
          </a:p>
          <a:p>
            <a:r>
              <a:rPr lang="fr-FR" dirty="0" err="1" smtClean="0"/>
              <a:t>Segregated</a:t>
            </a:r>
            <a:r>
              <a:rPr lang="fr-FR" dirty="0" smtClean="0"/>
              <a:t> </a:t>
            </a:r>
            <a:r>
              <a:rPr lang="fr-FR" dirty="0" err="1" smtClean="0"/>
              <a:t>landscapes</a:t>
            </a:r>
            <a:r>
              <a:rPr lang="fr-FR" dirty="0" smtClean="0"/>
              <a:t> = States</a:t>
            </a:r>
            <a:r>
              <a:rPr lang="fr-FR" baseline="0" dirty="0" smtClean="0"/>
              <a:t> </a:t>
            </a:r>
            <a:r>
              <a:rPr lang="fr-FR" baseline="0" dirty="0" err="1" smtClean="0"/>
              <a:t>with</a:t>
            </a:r>
            <a:r>
              <a:rPr lang="fr-FR" baseline="0" dirty="0" smtClean="0"/>
              <a:t> a lot of </a:t>
            </a:r>
            <a:r>
              <a:rPr lang="fr-FR" baseline="0" dirty="0" err="1" smtClean="0"/>
              <a:t>banks</a:t>
            </a:r>
            <a:r>
              <a:rPr lang="fr-FR" baseline="0" dirty="0" smtClean="0"/>
              <a:t> and an important conservation </a:t>
            </a:r>
            <a:r>
              <a:rPr lang="fr-FR" baseline="0" dirty="0" err="1" smtClean="0"/>
              <a:t>status</a:t>
            </a:r>
            <a:r>
              <a:rPr lang="fr-FR" baseline="0" dirty="0" smtClean="0"/>
              <a:t> versus States </a:t>
            </a:r>
            <a:r>
              <a:rPr lang="fr-FR" baseline="0" dirty="0" err="1" smtClean="0"/>
              <a:t>with</a:t>
            </a:r>
            <a:r>
              <a:rPr lang="fr-FR" baseline="0" dirty="0" smtClean="0"/>
              <a:t> </a:t>
            </a:r>
            <a:r>
              <a:rPr lang="fr-FR" baseline="0" dirty="0" err="1" smtClean="0"/>
              <a:t>poor</a:t>
            </a:r>
            <a:r>
              <a:rPr lang="fr-FR" baseline="0" dirty="0" smtClean="0"/>
              <a:t> conservation </a:t>
            </a:r>
            <a:r>
              <a:rPr lang="fr-FR" baseline="0" dirty="0" err="1" smtClean="0"/>
              <a:t>policies</a:t>
            </a:r>
            <a:r>
              <a:rPr lang="fr-FR" baseline="0" dirty="0" smtClean="0"/>
              <a:t>?</a:t>
            </a:r>
          </a:p>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18</a:t>
            </a:fld>
            <a:endParaRPr lang="fr-FR"/>
          </a:p>
        </p:txBody>
      </p:sp>
    </p:spTree>
    <p:extLst>
      <p:ext uri="{BB962C8B-B14F-4D97-AF65-F5344CB8AC3E}">
        <p14:creationId xmlns:p14="http://schemas.microsoft.com/office/powerpoint/2010/main" val="330407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19</a:t>
            </a:fld>
            <a:endParaRPr lang="fr-FR"/>
          </a:p>
        </p:txBody>
      </p:sp>
    </p:spTree>
    <p:extLst>
      <p:ext uri="{BB962C8B-B14F-4D97-AF65-F5344CB8AC3E}">
        <p14:creationId xmlns:p14="http://schemas.microsoft.com/office/powerpoint/2010/main" val="200559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ea typeface="+mn-ea"/>
                <a:cs typeface="+mn-cs"/>
              </a:rPr>
              <a:t>For standard economics, environmental problems stem from the fact that the environment belongs to everybody in general and to nobody in particular. This is what </a:t>
            </a:r>
            <a:r>
              <a:rPr lang="en-US" sz="1200" kern="1200" dirty="0" err="1" smtClean="0">
                <a:solidFill>
                  <a:schemeClr val="tx1"/>
                </a:solidFill>
                <a:effectLst/>
                <a:ea typeface="+mn-ea"/>
                <a:cs typeface="+mn-cs"/>
              </a:rPr>
              <a:t>Hardins</a:t>
            </a:r>
            <a:r>
              <a:rPr lang="en-US" sz="1200" kern="1200" dirty="0" smtClean="0">
                <a:solidFill>
                  <a:schemeClr val="tx1"/>
                </a:solidFill>
                <a:effectLst/>
                <a:ea typeface="+mn-ea"/>
                <a:cs typeface="+mn-cs"/>
              </a:rPr>
              <a:t> grasped as the Tragedy of the Commons in his 1968 overly cited article. Because the environment has no specific owner, no markets and no price (central information for economics) they are not integrated in the capitalist sphere and they remain as “negative externalities” of production and trade. What responses should be proposed to counter those negative externalities? How to get them into the market economy? First, it is required to define what is a tradable environmental good, that is to say define property rights; and second there is a need of creating institutions in order to organize the regulation of their production or of their circulation.</a:t>
            </a:r>
            <a:endParaRPr lang="fr-FR" sz="1200" kern="1200" dirty="0" smtClean="0">
              <a:solidFill>
                <a:schemeClr val="tx1"/>
              </a:solidFill>
              <a:effectLst/>
              <a:ea typeface="+mn-ea"/>
              <a:cs typeface="+mn-cs"/>
            </a:endParaRPr>
          </a:p>
          <a:p>
            <a:r>
              <a:rPr lang="en-US" sz="1200" kern="1200" dirty="0" smtClean="0">
                <a:solidFill>
                  <a:schemeClr val="tx1"/>
                </a:solidFill>
                <a:effectLst/>
                <a:ea typeface="+mn-ea"/>
                <a:cs typeface="+mn-cs"/>
              </a:rPr>
              <a:t>Two variations from this:</a:t>
            </a:r>
            <a:endParaRPr lang="fr-FR" sz="1200" kern="1200" dirty="0" smtClean="0">
              <a:solidFill>
                <a:schemeClr val="tx1"/>
              </a:solidFill>
              <a:effectLst/>
              <a:ea typeface="+mn-ea"/>
              <a:cs typeface="+mn-cs"/>
            </a:endParaRPr>
          </a:p>
          <a:p>
            <a:pPr lvl="0"/>
            <a:r>
              <a:rPr lang="en-US" sz="1200" kern="1200" dirty="0" smtClean="0">
                <a:solidFill>
                  <a:schemeClr val="tx1"/>
                </a:solidFill>
                <a:effectLst/>
                <a:ea typeface="+mn-ea"/>
                <a:cs typeface="+mn-cs"/>
              </a:rPr>
              <a:t>Command and control policies: polluter pays principle, taxes (</a:t>
            </a:r>
            <a:r>
              <a:rPr lang="en-US" sz="1200" kern="1200" dirty="0" err="1" smtClean="0">
                <a:solidFill>
                  <a:schemeClr val="tx1"/>
                </a:solidFill>
                <a:effectLst/>
                <a:ea typeface="+mn-ea"/>
                <a:cs typeface="+mn-cs"/>
              </a:rPr>
              <a:t>Pigou</a:t>
            </a:r>
            <a:r>
              <a:rPr lang="en-US" sz="1200" kern="1200" dirty="0" smtClean="0">
                <a:solidFill>
                  <a:schemeClr val="tx1"/>
                </a:solidFill>
                <a:effectLst/>
                <a:ea typeface="+mn-ea"/>
                <a:cs typeface="+mn-cs"/>
              </a:rPr>
              <a:t>)</a:t>
            </a:r>
            <a:endParaRPr lang="fr-FR" sz="1200" kern="1200" dirty="0" smtClean="0">
              <a:solidFill>
                <a:schemeClr val="tx1"/>
              </a:solidFill>
              <a:effectLst/>
              <a:ea typeface="+mn-ea"/>
              <a:cs typeface="+mn-cs"/>
            </a:endParaRPr>
          </a:p>
          <a:p>
            <a:pPr lvl="0"/>
            <a:r>
              <a:rPr lang="en-US" sz="1200" kern="1200" dirty="0" err="1" smtClean="0">
                <a:solidFill>
                  <a:schemeClr val="tx1"/>
                </a:solidFill>
                <a:effectLst/>
                <a:ea typeface="+mn-ea"/>
                <a:cs typeface="+mn-cs"/>
              </a:rPr>
              <a:t>Coase</a:t>
            </a:r>
            <a:r>
              <a:rPr lang="en-US" sz="1200" kern="1200" dirty="0" smtClean="0">
                <a:solidFill>
                  <a:schemeClr val="tx1"/>
                </a:solidFill>
                <a:effectLst/>
                <a:ea typeface="+mn-ea"/>
                <a:cs typeface="+mn-cs"/>
              </a:rPr>
              <a:t>: symmetrical analysis of the polluter and the pollute =&gt; exchange of property rights (</a:t>
            </a:r>
            <a:r>
              <a:rPr lang="en-US" sz="1200" kern="1200" dirty="0" err="1" smtClean="0">
                <a:solidFill>
                  <a:schemeClr val="tx1"/>
                </a:solidFill>
                <a:effectLst/>
                <a:ea typeface="+mn-ea"/>
                <a:cs typeface="+mn-cs"/>
              </a:rPr>
              <a:t>cf</a:t>
            </a:r>
            <a:r>
              <a:rPr lang="en-US" sz="1200" kern="1200" dirty="0" smtClean="0">
                <a:solidFill>
                  <a:schemeClr val="tx1"/>
                </a:solidFill>
                <a:effectLst/>
                <a:ea typeface="+mn-ea"/>
                <a:cs typeface="+mn-cs"/>
              </a:rPr>
              <a:t> carbon market)</a:t>
            </a:r>
          </a:p>
          <a:p>
            <a:r>
              <a:rPr lang="fr-FR" baseline="0" dirty="0" smtClean="0"/>
              <a:t>Command and </a:t>
            </a:r>
            <a:r>
              <a:rPr lang="fr-FR" baseline="0" dirty="0" err="1" smtClean="0"/>
              <a:t>commodify</a:t>
            </a:r>
            <a:r>
              <a:rPr lang="fr-FR" baseline="0" dirty="0" smtClean="0"/>
              <a:t> : State-</a:t>
            </a:r>
            <a:r>
              <a:rPr lang="fr-FR" baseline="0" dirty="0" err="1" smtClean="0"/>
              <a:t>directed</a:t>
            </a:r>
            <a:r>
              <a:rPr lang="fr-FR" baseline="0" dirty="0" smtClean="0"/>
              <a:t> and </a:t>
            </a:r>
            <a:r>
              <a:rPr lang="fr-FR" baseline="0" dirty="0" err="1" smtClean="0"/>
              <a:t>market-oriented</a:t>
            </a:r>
            <a:r>
              <a:rPr lang="fr-FR" baseline="0" dirty="0" smtClean="0"/>
              <a:t> </a:t>
            </a:r>
            <a:r>
              <a:rPr lang="fr-FR" baseline="0" dirty="0" err="1" smtClean="0"/>
              <a:t>environmental</a:t>
            </a:r>
            <a:r>
              <a:rPr lang="fr-FR" baseline="0" dirty="0" smtClean="0"/>
              <a:t> </a:t>
            </a:r>
            <a:r>
              <a:rPr lang="fr-FR" baseline="0" dirty="0" err="1" smtClean="0"/>
              <a:t>policies</a:t>
            </a:r>
            <a:r>
              <a:rPr lang="fr-FR" baseline="0" dirty="0" smtClean="0"/>
              <a:t> = </a:t>
            </a:r>
            <a:r>
              <a:rPr lang="fr-FR" baseline="0" dirty="0" err="1" smtClean="0"/>
              <a:t>regulatory</a:t>
            </a:r>
            <a:r>
              <a:rPr lang="fr-FR" baseline="0" dirty="0" smtClean="0"/>
              <a:t> </a:t>
            </a:r>
            <a:r>
              <a:rPr lang="fr-FR" baseline="0" dirty="0" err="1" smtClean="0"/>
              <a:t>marketization</a:t>
            </a:r>
            <a:r>
              <a:rPr lang="fr-FR" baseline="0" dirty="0" smtClean="0"/>
              <a:t> (</a:t>
            </a:r>
            <a:r>
              <a:rPr lang="fr-FR" baseline="0" dirty="0" err="1" smtClean="0"/>
              <a:t>Rea</a:t>
            </a:r>
            <a:r>
              <a:rPr lang="fr-FR" baseline="0" dirty="0" smtClean="0"/>
              <a:t> 2017)</a:t>
            </a:r>
          </a:p>
          <a:p>
            <a:r>
              <a:rPr lang="fr-FR" baseline="0" dirty="0" smtClean="0"/>
              <a:t>Ex: </a:t>
            </a:r>
            <a:r>
              <a:rPr lang="fr-FR" baseline="0" dirty="0" err="1" smtClean="0"/>
              <a:t>payments</a:t>
            </a:r>
            <a:r>
              <a:rPr lang="fr-FR" baseline="0" dirty="0" smtClean="0"/>
              <a:t> for </a:t>
            </a:r>
            <a:r>
              <a:rPr lang="fr-FR" baseline="0" dirty="0" err="1" smtClean="0"/>
              <a:t>ecosystem</a:t>
            </a:r>
            <a:r>
              <a:rPr lang="fr-FR" baseline="0" dirty="0" smtClean="0"/>
              <a:t> services (NY and the </a:t>
            </a:r>
            <a:r>
              <a:rPr lang="fr-FR" baseline="0" dirty="0" err="1" smtClean="0"/>
              <a:t>Catskill</a:t>
            </a:r>
            <a:r>
              <a:rPr lang="fr-FR" baseline="0" dirty="0" smtClean="0"/>
              <a:t> </a:t>
            </a:r>
            <a:r>
              <a:rPr lang="fr-FR" baseline="0" dirty="0" err="1" smtClean="0"/>
              <a:t>Mountain</a:t>
            </a:r>
            <a:r>
              <a:rPr lang="fr-FR" baseline="0" dirty="0" smtClean="0"/>
              <a:t> </a:t>
            </a:r>
            <a:r>
              <a:rPr lang="fr-FR" baseline="0" dirty="0" err="1" smtClean="0"/>
              <a:t>project</a:t>
            </a:r>
            <a:r>
              <a:rPr lang="fr-FR" baseline="0" dirty="0" smtClean="0"/>
              <a:t>, Costa Rica and Vittel in France), REDD, </a:t>
            </a:r>
            <a:r>
              <a:rPr lang="fr-FR" baseline="0" dirty="0" err="1" smtClean="0"/>
              <a:t>Carbon</a:t>
            </a:r>
            <a:r>
              <a:rPr lang="fr-FR" baseline="0" dirty="0" smtClean="0"/>
              <a:t> </a:t>
            </a:r>
            <a:r>
              <a:rPr lang="fr-FR" baseline="0" dirty="0" err="1" smtClean="0"/>
              <a:t>markets</a:t>
            </a:r>
            <a:r>
              <a:rPr lang="fr-FR" baseline="0" dirty="0" smtClean="0"/>
              <a:t>, Mitigation </a:t>
            </a:r>
            <a:r>
              <a:rPr lang="fr-FR" baseline="0" dirty="0" err="1" smtClean="0"/>
              <a:t>banks</a:t>
            </a:r>
            <a:endParaRPr lang="fr-FR" sz="1200" kern="1200" dirty="0" smtClean="0">
              <a:solidFill>
                <a:schemeClr val="tx1"/>
              </a:solidFill>
              <a:effectLst/>
              <a:ea typeface="+mn-ea"/>
              <a:cs typeface="+mn-cs"/>
            </a:endParaRPr>
          </a:p>
          <a:p>
            <a:r>
              <a:rPr lang="en-US" sz="1200" kern="1200" dirty="0" smtClean="0">
                <a:solidFill>
                  <a:schemeClr val="tx1"/>
                </a:solidFill>
                <a:effectLst/>
                <a:ea typeface="+mn-ea"/>
                <a:cs typeface="+mn-cs"/>
              </a:rPr>
              <a:t>What does this show? First, that State interventions are not neutral in terms of what representation of the environment, and here, of the biodiversity are carried out; and secondly, that the arbitrage between private and public actors is also a central political question. </a:t>
            </a:r>
            <a:endParaRPr lang="fr-FR" sz="1200" kern="1200" dirty="0" smtClean="0">
              <a:solidFill>
                <a:schemeClr val="tx1"/>
              </a:solidFill>
              <a:effectLst/>
              <a:ea typeface="+mn-ea"/>
              <a:cs typeface="+mn-cs"/>
            </a:endParaRPr>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a:t>
            </a:fld>
            <a:endParaRPr lang="fr-FR"/>
          </a:p>
        </p:txBody>
      </p:sp>
    </p:spTree>
    <p:extLst>
      <p:ext uri="{BB962C8B-B14F-4D97-AF65-F5344CB8AC3E}">
        <p14:creationId xmlns:p14="http://schemas.microsoft.com/office/powerpoint/2010/main" val="3883181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20</a:t>
            </a:fld>
            <a:endParaRPr lang="fr-FR"/>
          </a:p>
        </p:txBody>
      </p:sp>
    </p:spTree>
    <p:extLst>
      <p:ext uri="{BB962C8B-B14F-4D97-AF65-F5344CB8AC3E}">
        <p14:creationId xmlns:p14="http://schemas.microsoft.com/office/powerpoint/2010/main" val="195459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err="1" smtClean="0"/>
              <a:t>Compliance</a:t>
            </a:r>
            <a:r>
              <a:rPr lang="fr-FR" baseline="0" dirty="0" smtClean="0"/>
              <a:t> </a:t>
            </a:r>
            <a:r>
              <a:rPr lang="fr-FR" baseline="0" dirty="0" err="1" smtClean="0"/>
              <a:t>with</a:t>
            </a:r>
            <a:r>
              <a:rPr lang="fr-FR" baseline="0" dirty="0" smtClean="0"/>
              <a:t> </a:t>
            </a:r>
            <a:r>
              <a:rPr lang="fr-FR" baseline="0" dirty="0" err="1" smtClean="0"/>
              <a:t>federal</a:t>
            </a:r>
            <a:r>
              <a:rPr lang="fr-FR" baseline="0" dirty="0" smtClean="0"/>
              <a:t> </a:t>
            </a:r>
            <a:r>
              <a:rPr lang="fr-FR" baseline="0" dirty="0" err="1" smtClean="0"/>
              <a:t>regulations</a:t>
            </a:r>
            <a:endParaRPr lang="fr-FR" dirty="0" smtClean="0"/>
          </a:p>
          <a:p>
            <a:endParaRPr lang="fr-FR" dirty="0" smtClean="0"/>
          </a:p>
          <a:p>
            <a:r>
              <a:rPr lang="fr-FR" dirty="0" smtClean="0"/>
              <a:t>Notion</a:t>
            </a:r>
            <a:r>
              <a:rPr lang="fr-FR" baseline="0" dirty="0" smtClean="0"/>
              <a:t> of </a:t>
            </a:r>
            <a:r>
              <a:rPr lang="fr-FR" baseline="0" dirty="0" err="1" smtClean="0"/>
              <a:t>regulatory</a:t>
            </a:r>
            <a:r>
              <a:rPr lang="fr-FR" baseline="0" dirty="0" smtClean="0"/>
              <a:t> </a:t>
            </a:r>
            <a:r>
              <a:rPr lang="fr-FR" baseline="0" dirty="0" err="1" smtClean="0"/>
              <a:t>market</a:t>
            </a:r>
            <a:endParaRPr lang="fr-FR" baseline="0" dirty="0" smtClean="0"/>
          </a:p>
          <a:p>
            <a:endParaRPr lang="fr-FR" baseline="0" dirty="0" smtClean="0"/>
          </a:p>
          <a:p>
            <a:r>
              <a:rPr lang="fr-FR" baseline="0" dirty="0" err="1" smtClean="0"/>
              <a:t>Definition</a:t>
            </a:r>
            <a:r>
              <a:rPr lang="fr-FR" baseline="0" dirty="0" smtClean="0"/>
              <a:t> of a conservation </a:t>
            </a:r>
            <a:r>
              <a:rPr lang="fr-FR" baseline="0" dirty="0" err="1" smtClean="0"/>
              <a:t>bank</a:t>
            </a:r>
            <a:r>
              <a:rPr lang="fr-FR" baseline="0" dirty="0" smtClean="0"/>
              <a:t> </a:t>
            </a:r>
          </a:p>
          <a:p>
            <a:endParaRPr lang="fr-FR" baseline="0" dirty="0" smtClean="0"/>
          </a:p>
          <a:p>
            <a:r>
              <a:rPr lang="fr-FR" baseline="0" dirty="0" smtClean="0"/>
              <a:t>The </a:t>
            </a:r>
            <a:r>
              <a:rPr lang="fr-FR" baseline="0" dirty="0" err="1" smtClean="0"/>
              <a:t>prevalence</a:t>
            </a:r>
            <a:r>
              <a:rPr lang="fr-FR" baseline="0" dirty="0" smtClean="0"/>
              <a:t> of </a:t>
            </a:r>
            <a:r>
              <a:rPr lang="fr-FR" baseline="0" dirty="0" err="1" smtClean="0"/>
              <a:t>bank</a:t>
            </a:r>
            <a:r>
              <a:rPr lang="fr-FR" baseline="0" dirty="0" smtClean="0"/>
              <a:t> on permittee </a:t>
            </a:r>
            <a:r>
              <a:rPr lang="fr-FR" baseline="0" dirty="0" err="1" smtClean="0"/>
              <a:t>responsible</a:t>
            </a:r>
            <a:r>
              <a:rPr lang="fr-FR" baseline="0" dirty="0" smtClean="0"/>
              <a:t> and in lieu </a:t>
            </a:r>
            <a:r>
              <a:rPr lang="fr-FR" baseline="0" dirty="0" err="1" smtClean="0"/>
              <a:t>fee</a:t>
            </a:r>
            <a:r>
              <a:rPr lang="fr-FR" baseline="0" dirty="0" smtClean="0"/>
              <a:t> mitigation shows </a:t>
            </a:r>
            <a:r>
              <a:rPr lang="fr-FR" baseline="0" dirty="0" err="1" smtClean="0"/>
              <a:t>here</a:t>
            </a:r>
            <a:r>
              <a:rPr lang="fr-FR" baseline="0" dirty="0" smtClean="0"/>
              <a:t> </a:t>
            </a:r>
            <a:r>
              <a:rPr lang="fr-FR" baseline="0" dirty="0" err="1" smtClean="0"/>
              <a:t>again</a:t>
            </a:r>
            <a:r>
              <a:rPr lang="fr-FR" baseline="0" dirty="0" smtClean="0"/>
              <a:t> how </a:t>
            </a:r>
            <a:r>
              <a:rPr lang="fr-FR" baseline="0" dirty="0" err="1" smtClean="0"/>
              <a:t>markets</a:t>
            </a:r>
            <a:r>
              <a:rPr lang="fr-FR" baseline="0" dirty="0" smtClean="0"/>
              <a:t> are </a:t>
            </a:r>
            <a:r>
              <a:rPr lang="fr-FR" baseline="0" dirty="0" err="1" smtClean="0"/>
              <a:t>acknowledged</a:t>
            </a:r>
            <a:r>
              <a:rPr lang="fr-FR" baseline="0" dirty="0" smtClean="0"/>
              <a:t> as the optimal solution to manage </a:t>
            </a:r>
            <a:r>
              <a:rPr lang="fr-FR" baseline="0" dirty="0" err="1" smtClean="0"/>
              <a:t>development</a:t>
            </a:r>
            <a:r>
              <a:rPr lang="fr-FR" baseline="0" dirty="0" smtClean="0"/>
              <a:t> impacts on </a:t>
            </a:r>
            <a:r>
              <a:rPr lang="fr-FR" baseline="0" dirty="0" err="1" smtClean="0"/>
              <a:t>biodiversity</a:t>
            </a:r>
            <a:r>
              <a:rPr lang="fr-FR" baseline="0" dirty="0" smtClean="0"/>
              <a:t>.</a:t>
            </a: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3</a:t>
            </a:fld>
            <a:endParaRPr lang="fr-FR"/>
          </a:p>
        </p:txBody>
      </p:sp>
    </p:spTree>
    <p:extLst>
      <p:ext uri="{BB962C8B-B14F-4D97-AF65-F5344CB8AC3E}">
        <p14:creationId xmlns:p14="http://schemas.microsoft.com/office/powerpoint/2010/main" val="388318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4</a:t>
            </a:fld>
            <a:endParaRPr lang="fr-FR"/>
          </a:p>
        </p:txBody>
      </p:sp>
    </p:spTree>
    <p:extLst>
      <p:ext uri="{BB962C8B-B14F-4D97-AF65-F5344CB8AC3E}">
        <p14:creationId xmlns:p14="http://schemas.microsoft.com/office/powerpoint/2010/main" val="167553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err="1" smtClean="0"/>
              <a:t>Ethical</a:t>
            </a:r>
            <a:r>
              <a:rPr lang="fr-FR" baseline="0" dirty="0" smtClean="0"/>
              <a:t> questions: the </a:t>
            </a:r>
            <a:r>
              <a:rPr lang="fr-FR" baseline="0" dirty="0" err="1" smtClean="0"/>
              <a:t>degree</a:t>
            </a:r>
            <a:r>
              <a:rPr lang="fr-FR" baseline="0" dirty="0" smtClean="0"/>
              <a:t> of intervention </a:t>
            </a:r>
            <a:r>
              <a:rPr lang="fr-FR" baseline="0" dirty="0" err="1" smtClean="0"/>
              <a:t>we</a:t>
            </a:r>
            <a:r>
              <a:rPr lang="fr-FR" baseline="0" dirty="0" smtClean="0"/>
              <a:t> </a:t>
            </a:r>
            <a:r>
              <a:rPr lang="fr-FR" baseline="0" dirty="0" err="1" smtClean="0"/>
              <a:t>want</a:t>
            </a:r>
            <a:r>
              <a:rPr lang="fr-FR" baseline="0" dirty="0" smtClean="0"/>
              <a:t> on the world / new social relation </a:t>
            </a:r>
            <a:r>
              <a:rPr lang="fr-FR" baseline="0" dirty="0" err="1" smtClean="0"/>
              <a:t>between</a:t>
            </a:r>
            <a:r>
              <a:rPr lang="fr-FR" baseline="0" dirty="0" smtClean="0"/>
              <a:t> the </a:t>
            </a:r>
            <a:r>
              <a:rPr lang="fr-FR" baseline="0" dirty="0" err="1" smtClean="0"/>
              <a:t>human</a:t>
            </a:r>
            <a:r>
              <a:rPr lang="fr-FR" baseline="0" dirty="0" smtClean="0"/>
              <a:t> and the living world, </a:t>
            </a:r>
            <a:r>
              <a:rPr lang="fr-FR" baseline="0" dirty="0" err="1" smtClean="0"/>
              <a:t>that</a:t>
            </a:r>
            <a:r>
              <a:rPr lang="fr-FR" baseline="0" dirty="0" smtClean="0"/>
              <a:t> </a:t>
            </a:r>
            <a:r>
              <a:rPr lang="fr-FR" baseline="0" dirty="0" err="1" smtClean="0"/>
              <a:t>acknowledges</a:t>
            </a:r>
            <a:r>
              <a:rPr lang="fr-FR" baseline="0" dirty="0" smtClean="0"/>
              <a:t> a </a:t>
            </a:r>
            <a:r>
              <a:rPr lang="fr-FR" baseline="0" dirty="0" err="1" smtClean="0"/>
              <a:t>superior</a:t>
            </a:r>
            <a:r>
              <a:rPr lang="fr-FR" baseline="0" dirty="0" smtClean="0"/>
              <a:t> position as a « nature-maker »</a:t>
            </a:r>
          </a:p>
          <a:p>
            <a:endParaRPr lang="fr-FR" baseline="0" dirty="0" smtClean="0"/>
          </a:p>
          <a:p>
            <a:r>
              <a:rPr lang="fr-FR" baseline="0" dirty="0" err="1" smtClean="0"/>
              <a:t>Ecological</a:t>
            </a:r>
            <a:r>
              <a:rPr lang="fr-FR" baseline="0" dirty="0" smtClean="0"/>
              <a:t> issues: question of the </a:t>
            </a:r>
            <a:r>
              <a:rPr lang="fr-FR" baseline="0" dirty="0" err="1" smtClean="0"/>
              <a:t>environmental</a:t>
            </a:r>
            <a:r>
              <a:rPr lang="fr-FR" baseline="0" dirty="0" smtClean="0"/>
              <a:t> </a:t>
            </a:r>
            <a:r>
              <a:rPr lang="fr-FR" baseline="0" dirty="0" err="1" smtClean="0"/>
              <a:t>efficiency</a:t>
            </a:r>
            <a:r>
              <a:rPr lang="fr-FR" baseline="0" dirty="0" smtClean="0"/>
              <a:t> of </a:t>
            </a:r>
            <a:r>
              <a:rPr lang="fr-FR" baseline="0" dirty="0" err="1" smtClean="0"/>
              <a:t>such</a:t>
            </a:r>
            <a:r>
              <a:rPr lang="fr-FR" baseline="0" dirty="0" smtClean="0"/>
              <a:t> instruments. Is the NNL </a:t>
            </a:r>
            <a:r>
              <a:rPr lang="fr-FR" baseline="0" dirty="0" err="1" smtClean="0"/>
              <a:t>principle</a:t>
            </a:r>
            <a:r>
              <a:rPr lang="fr-FR" baseline="0" dirty="0" smtClean="0"/>
              <a:t> an </a:t>
            </a:r>
            <a:r>
              <a:rPr lang="fr-FR" baseline="0" dirty="0" err="1" smtClean="0"/>
              <a:t>ideal</a:t>
            </a:r>
            <a:r>
              <a:rPr lang="fr-FR" baseline="0" dirty="0" smtClean="0"/>
              <a:t> or </a:t>
            </a:r>
            <a:r>
              <a:rPr lang="fr-FR" baseline="0" dirty="0" err="1" smtClean="0"/>
              <a:t>is</a:t>
            </a:r>
            <a:r>
              <a:rPr lang="fr-FR" baseline="0" dirty="0" smtClean="0"/>
              <a:t> </a:t>
            </a:r>
            <a:r>
              <a:rPr lang="fr-FR" baseline="0" dirty="0" err="1" smtClean="0"/>
              <a:t>it</a:t>
            </a:r>
            <a:r>
              <a:rPr lang="fr-FR" baseline="0" dirty="0" smtClean="0"/>
              <a:t> possible to </a:t>
            </a:r>
            <a:r>
              <a:rPr lang="fr-FR" baseline="0" dirty="0" err="1" smtClean="0"/>
              <a:t>reach</a:t>
            </a:r>
            <a:r>
              <a:rPr lang="fr-FR" baseline="0" dirty="0" smtClean="0"/>
              <a:t> </a:t>
            </a:r>
            <a:r>
              <a:rPr lang="fr-FR" baseline="0" dirty="0" err="1" smtClean="0"/>
              <a:t>it</a:t>
            </a:r>
            <a:r>
              <a:rPr lang="fr-FR" baseline="0" dirty="0" smtClean="0"/>
              <a:t>? </a:t>
            </a:r>
            <a:r>
              <a:rPr lang="fr-FR" baseline="0" dirty="0" err="1" smtClean="0"/>
              <a:t>What</a:t>
            </a:r>
            <a:r>
              <a:rPr lang="fr-FR" baseline="0" dirty="0" smtClean="0"/>
              <a:t> </a:t>
            </a:r>
            <a:r>
              <a:rPr lang="fr-FR" baseline="0" dirty="0" err="1" smtClean="0"/>
              <a:t>ecosystems</a:t>
            </a:r>
            <a:r>
              <a:rPr lang="fr-FR" baseline="0" dirty="0" smtClean="0"/>
              <a:t> are </a:t>
            </a:r>
            <a:r>
              <a:rPr lang="fr-FR" baseline="0" dirty="0" err="1" smtClean="0"/>
              <a:t>these</a:t>
            </a:r>
            <a:r>
              <a:rPr lang="fr-FR" baseline="0" dirty="0" smtClean="0"/>
              <a:t> </a:t>
            </a:r>
            <a:r>
              <a:rPr lang="fr-FR" baseline="0" dirty="0" err="1" smtClean="0"/>
              <a:t>policy</a:t>
            </a:r>
            <a:r>
              <a:rPr lang="fr-FR" baseline="0" dirty="0" smtClean="0"/>
              <a:t> building? </a:t>
            </a:r>
            <a:r>
              <a:rPr lang="fr-FR" baseline="0" dirty="0" err="1" smtClean="0"/>
              <a:t>What</a:t>
            </a:r>
            <a:r>
              <a:rPr lang="fr-FR" baseline="0" dirty="0" smtClean="0"/>
              <a:t> </a:t>
            </a:r>
            <a:r>
              <a:rPr lang="fr-FR" baseline="0" dirty="0" err="1" smtClean="0"/>
              <a:t>degree</a:t>
            </a:r>
            <a:r>
              <a:rPr lang="fr-FR" baseline="0" dirty="0" smtClean="0"/>
              <a:t> of </a:t>
            </a:r>
            <a:r>
              <a:rPr lang="fr-FR" baseline="0" dirty="0" err="1" smtClean="0"/>
              <a:t>genetic</a:t>
            </a:r>
            <a:r>
              <a:rPr lang="fr-FR" baseline="0" dirty="0" smtClean="0"/>
              <a:t> </a:t>
            </a:r>
            <a:r>
              <a:rPr lang="fr-FR" baseline="0" dirty="0" err="1" smtClean="0"/>
              <a:t>diversity</a:t>
            </a:r>
            <a:r>
              <a:rPr lang="fr-FR" baseline="0" dirty="0" smtClean="0"/>
              <a:t> do </a:t>
            </a:r>
            <a:r>
              <a:rPr lang="fr-FR" baseline="0" dirty="0" err="1" smtClean="0"/>
              <a:t>they</a:t>
            </a:r>
            <a:r>
              <a:rPr lang="fr-FR" baseline="0" dirty="0" smtClean="0"/>
              <a:t> </a:t>
            </a:r>
            <a:r>
              <a:rPr lang="fr-FR" baseline="0" dirty="0" err="1" smtClean="0"/>
              <a:t>bring</a:t>
            </a:r>
            <a:r>
              <a:rPr lang="fr-FR" baseline="0" dirty="0" smtClean="0"/>
              <a:t> about?</a:t>
            </a:r>
          </a:p>
          <a:p>
            <a:endParaRPr lang="fr-FR" baseline="0" dirty="0" smtClean="0"/>
          </a:p>
          <a:p>
            <a:r>
              <a:rPr lang="fr-FR" baseline="0" dirty="0" err="1" smtClean="0"/>
              <a:t>Socio-economic</a:t>
            </a:r>
            <a:r>
              <a:rPr lang="fr-FR" baseline="0" dirty="0" smtClean="0"/>
              <a:t> points: </a:t>
            </a:r>
            <a:r>
              <a:rPr lang="fr-FR" baseline="0" dirty="0" err="1" smtClean="0"/>
              <a:t>What</a:t>
            </a:r>
            <a:r>
              <a:rPr lang="fr-FR" baseline="0" dirty="0" smtClean="0"/>
              <a:t> </a:t>
            </a:r>
            <a:r>
              <a:rPr lang="fr-FR" baseline="0" dirty="0" err="1" smtClean="0"/>
              <a:t>is</a:t>
            </a:r>
            <a:r>
              <a:rPr lang="fr-FR" baseline="0" dirty="0" smtClean="0"/>
              <a:t> the </a:t>
            </a:r>
            <a:r>
              <a:rPr lang="fr-FR" baseline="0" dirty="0" err="1" smtClean="0"/>
              <a:t>price</a:t>
            </a:r>
            <a:r>
              <a:rPr lang="fr-FR" baseline="0" dirty="0" smtClean="0"/>
              <a:t> of </a:t>
            </a:r>
            <a:r>
              <a:rPr lang="fr-FR" baseline="0" dirty="0" err="1" smtClean="0"/>
              <a:t>such</a:t>
            </a:r>
            <a:r>
              <a:rPr lang="fr-FR" baseline="0" dirty="0" smtClean="0"/>
              <a:t> </a:t>
            </a:r>
            <a:r>
              <a:rPr lang="fr-FR" baseline="0" dirty="0" err="1" smtClean="0"/>
              <a:t>policies</a:t>
            </a:r>
            <a:r>
              <a:rPr lang="fr-FR" baseline="0" dirty="0" smtClean="0"/>
              <a:t>? </a:t>
            </a:r>
            <a:r>
              <a:rPr lang="fr-FR" baseline="0" dirty="0" err="1" smtClean="0"/>
              <a:t>What</a:t>
            </a:r>
            <a:r>
              <a:rPr lang="fr-FR" baseline="0" dirty="0" smtClean="0"/>
              <a:t> are the </a:t>
            </a:r>
            <a:r>
              <a:rPr lang="fr-FR" baseline="0" dirty="0" err="1" smtClean="0"/>
              <a:t>risks</a:t>
            </a:r>
            <a:r>
              <a:rPr lang="fr-FR" baseline="0" dirty="0" smtClean="0"/>
              <a:t> of the </a:t>
            </a:r>
            <a:r>
              <a:rPr lang="fr-FR" baseline="0" dirty="0" err="1" smtClean="0"/>
              <a:t>privatization</a:t>
            </a:r>
            <a:r>
              <a:rPr lang="fr-FR" baseline="0" dirty="0" smtClean="0"/>
              <a:t> of </a:t>
            </a:r>
            <a:r>
              <a:rPr lang="fr-FR" baseline="0" dirty="0" err="1" smtClean="0"/>
              <a:t>environmental</a:t>
            </a:r>
            <a:r>
              <a:rPr lang="fr-FR" baseline="0" dirty="0" smtClean="0"/>
              <a:t> </a:t>
            </a:r>
            <a:r>
              <a:rPr lang="fr-FR" baseline="0" dirty="0" err="1" smtClean="0"/>
              <a:t>policies</a:t>
            </a:r>
            <a:r>
              <a:rPr lang="fr-FR" baseline="0" dirty="0" smtClean="0"/>
              <a:t>? Do </a:t>
            </a:r>
            <a:r>
              <a:rPr lang="fr-FR" baseline="0" dirty="0" err="1" smtClean="0"/>
              <a:t>they</a:t>
            </a:r>
            <a:r>
              <a:rPr lang="fr-FR" baseline="0" dirty="0" smtClean="0"/>
              <a:t> </a:t>
            </a:r>
            <a:r>
              <a:rPr lang="fr-FR" baseline="0" dirty="0" err="1" smtClean="0"/>
              <a:t>benefit</a:t>
            </a:r>
            <a:r>
              <a:rPr lang="fr-FR" baseline="0" dirty="0" smtClean="0"/>
              <a:t> </a:t>
            </a:r>
            <a:r>
              <a:rPr lang="fr-FR" baseline="0" dirty="0" err="1" smtClean="0"/>
              <a:t>citizens</a:t>
            </a:r>
            <a:r>
              <a:rPr lang="fr-FR" baseline="0" dirty="0" smtClean="0"/>
              <a:t> </a:t>
            </a:r>
            <a:r>
              <a:rPr lang="fr-FR" baseline="0" dirty="0" err="1" smtClean="0"/>
              <a:t>evenly</a:t>
            </a:r>
            <a:r>
              <a:rPr lang="fr-FR" baseline="0" dirty="0" smtClean="0"/>
              <a:t> in the country?</a:t>
            </a:r>
          </a:p>
          <a:p>
            <a:r>
              <a:rPr lang="fr-FR" baseline="0" dirty="0" err="1" smtClean="0"/>
              <a:t>From</a:t>
            </a:r>
            <a:r>
              <a:rPr lang="fr-FR" baseline="0" dirty="0" smtClean="0"/>
              <a:t> </a:t>
            </a:r>
            <a:r>
              <a:rPr lang="fr-FR" baseline="0" dirty="0" err="1" smtClean="0"/>
              <a:t>marketzation</a:t>
            </a:r>
            <a:r>
              <a:rPr lang="fr-FR" baseline="0" dirty="0" smtClean="0"/>
              <a:t> to </a:t>
            </a:r>
            <a:r>
              <a:rPr lang="fr-FR" baseline="0" dirty="0" err="1" smtClean="0"/>
              <a:t>financialization</a:t>
            </a:r>
            <a:r>
              <a:rPr lang="fr-FR" baseline="0" dirty="0" smtClean="0"/>
              <a:t>?</a:t>
            </a:r>
          </a:p>
          <a:p>
            <a:endParaRPr lang="fr-FR" baseline="0" dirty="0" smtClean="0"/>
          </a:p>
          <a:p>
            <a:r>
              <a:rPr lang="fr-FR" baseline="0" dirty="0" smtClean="0"/>
              <a:t>How do </a:t>
            </a:r>
            <a:r>
              <a:rPr lang="fr-FR" baseline="0" dirty="0" err="1" smtClean="0"/>
              <a:t>these</a:t>
            </a:r>
            <a:r>
              <a:rPr lang="fr-FR" baseline="0" dirty="0" smtClean="0"/>
              <a:t> </a:t>
            </a:r>
            <a:r>
              <a:rPr lang="fr-FR" baseline="0" dirty="0" err="1" smtClean="0"/>
              <a:t>markets</a:t>
            </a:r>
            <a:r>
              <a:rPr lang="fr-FR" baseline="0" dirty="0" smtClean="0"/>
              <a:t> </a:t>
            </a:r>
            <a:r>
              <a:rPr lang="fr-FR" baseline="0" dirty="0" err="1" smtClean="0"/>
              <a:t>work</a:t>
            </a:r>
            <a:r>
              <a:rPr lang="fr-FR" baseline="0" dirty="0" smtClean="0"/>
              <a:t> and </a:t>
            </a:r>
            <a:r>
              <a:rPr lang="fr-FR" baseline="0" dirty="0" err="1" smtClean="0"/>
              <a:t>from</a:t>
            </a:r>
            <a:r>
              <a:rPr lang="fr-FR" baseline="0" dirty="0" smtClean="0"/>
              <a:t> </a:t>
            </a:r>
            <a:r>
              <a:rPr lang="fr-FR" baseline="0" dirty="0" err="1" smtClean="0"/>
              <a:t>that</a:t>
            </a:r>
            <a:r>
              <a:rPr lang="fr-FR" baseline="0" dirty="0" smtClean="0"/>
              <a:t> </a:t>
            </a:r>
            <a:r>
              <a:rPr lang="fr-FR" baseline="0" dirty="0" err="1" smtClean="0"/>
              <a:t>understanding</a:t>
            </a:r>
            <a:r>
              <a:rPr lang="fr-FR" baseline="0" dirty="0" smtClean="0"/>
              <a:t>, how </a:t>
            </a:r>
            <a:r>
              <a:rPr lang="fr-FR" baseline="0" dirty="0" err="1" smtClean="0"/>
              <a:t>it</a:t>
            </a:r>
            <a:r>
              <a:rPr lang="fr-FR" baseline="0" dirty="0" smtClean="0"/>
              <a:t> </a:t>
            </a:r>
            <a:r>
              <a:rPr lang="fr-FR" baseline="0" dirty="0" err="1" smtClean="0"/>
              <a:t>gets</a:t>
            </a:r>
            <a:r>
              <a:rPr lang="fr-FR" baseline="0" dirty="0" smtClean="0"/>
              <a:t> possible to </a:t>
            </a:r>
            <a:r>
              <a:rPr lang="fr-FR" baseline="0" dirty="0" err="1" smtClean="0"/>
              <a:t>act</a:t>
            </a:r>
            <a:r>
              <a:rPr lang="fr-FR" baseline="0" dirty="0" smtClean="0"/>
              <a:t> on </a:t>
            </a:r>
            <a:r>
              <a:rPr lang="fr-FR" baseline="0" dirty="0" err="1" smtClean="0"/>
              <a:t>them</a:t>
            </a:r>
            <a:endParaRPr lang="fr-FR" baseline="0" dirty="0" smtClean="0"/>
          </a:p>
          <a:p>
            <a:r>
              <a:rPr lang="fr-FR" baseline="0" dirty="0" smtClean="0"/>
              <a:t>WHAT ARE THE NEW FUNCTIONS Of SCIENCE, new </a:t>
            </a:r>
            <a:r>
              <a:rPr lang="fr-FR" baseline="0" dirty="0" err="1" smtClean="0"/>
              <a:t>methodologies</a:t>
            </a:r>
            <a:r>
              <a:rPr lang="fr-FR" baseline="0" dirty="0" smtClean="0"/>
              <a:t>, new </a:t>
            </a:r>
            <a:r>
              <a:rPr lang="fr-FR" baseline="0" dirty="0" err="1" smtClean="0"/>
              <a:t>organizations</a:t>
            </a:r>
            <a:r>
              <a:rPr lang="fr-FR" baseline="0" dirty="0" smtClean="0"/>
              <a:t>, new </a:t>
            </a:r>
            <a:r>
              <a:rPr lang="fr-FR" baseline="0" dirty="0" err="1" smtClean="0"/>
              <a:t>economic</a:t>
            </a:r>
            <a:r>
              <a:rPr lang="fr-FR" baseline="0" dirty="0" smtClean="0"/>
              <a:t> </a:t>
            </a:r>
            <a:r>
              <a:rPr lang="fr-FR" baseline="0" dirty="0" err="1" smtClean="0"/>
              <a:t>field</a:t>
            </a:r>
            <a:r>
              <a:rPr lang="fr-FR" baseline="0" dirty="0" smtClean="0"/>
              <a:t> =&gt; how do </a:t>
            </a:r>
            <a:r>
              <a:rPr lang="fr-FR" baseline="0" dirty="0" err="1" smtClean="0"/>
              <a:t>environmental</a:t>
            </a:r>
            <a:r>
              <a:rPr lang="fr-FR" baseline="0" dirty="0" smtClean="0"/>
              <a:t> sciences </a:t>
            </a:r>
            <a:r>
              <a:rPr lang="fr-FR" baseline="0" dirty="0" err="1" smtClean="0"/>
              <a:t>intertwin</a:t>
            </a:r>
            <a:r>
              <a:rPr lang="fr-FR" baseline="0" dirty="0" smtClean="0"/>
              <a:t> </a:t>
            </a:r>
            <a:r>
              <a:rPr lang="fr-FR" baseline="0" dirty="0" err="1" smtClean="0"/>
              <a:t>with</a:t>
            </a:r>
            <a:r>
              <a:rPr lang="fr-FR" baseline="0" dirty="0" smtClean="0"/>
              <a:t> </a:t>
            </a:r>
            <a:r>
              <a:rPr lang="fr-FR" baseline="0" dirty="0" err="1" smtClean="0"/>
              <a:t>markets</a:t>
            </a:r>
            <a:r>
              <a:rPr lang="fr-FR" baseline="0" dirty="0" smtClean="0"/>
              <a:t>? </a:t>
            </a:r>
            <a:r>
              <a:rPr lang="fr-FR" baseline="0" dirty="0" err="1" smtClean="0"/>
              <a:t>What</a:t>
            </a:r>
            <a:r>
              <a:rPr lang="fr-FR" baseline="0" dirty="0" smtClean="0"/>
              <a:t> world </a:t>
            </a:r>
            <a:r>
              <a:rPr lang="fr-FR" baseline="0" dirty="0" err="1" smtClean="0"/>
              <a:t>is</a:t>
            </a:r>
            <a:r>
              <a:rPr lang="fr-FR" baseline="0" dirty="0" smtClean="0"/>
              <a:t> </a:t>
            </a:r>
            <a:r>
              <a:rPr lang="fr-FR" baseline="0" dirty="0" err="1" smtClean="0"/>
              <a:t>this</a:t>
            </a:r>
            <a:r>
              <a:rPr lang="fr-FR" baseline="0" dirty="0" smtClean="0"/>
              <a:t> building?</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5</a:t>
            </a:fld>
            <a:endParaRPr lang="fr-FR"/>
          </a:p>
        </p:txBody>
      </p:sp>
    </p:spTree>
    <p:extLst>
      <p:ext uri="{BB962C8B-B14F-4D97-AF65-F5344CB8AC3E}">
        <p14:creationId xmlns:p14="http://schemas.microsoft.com/office/powerpoint/2010/main" val="354582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err="1" smtClean="0"/>
              <a:t>Westervelt</a:t>
            </a:r>
            <a:endParaRPr lang="fr-FR" dirty="0" smtClean="0"/>
          </a:p>
          <a:p>
            <a:r>
              <a:rPr lang="fr-FR" dirty="0" err="1" smtClean="0"/>
              <a:t>Logging</a:t>
            </a:r>
            <a:r>
              <a:rPr lang="fr-FR" dirty="0" smtClean="0"/>
              <a:t> </a:t>
            </a:r>
            <a:r>
              <a:rPr lang="fr-FR" dirty="0" err="1" smtClean="0"/>
              <a:t>company</a:t>
            </a:r>
            <a:endParaRPr lang="fr-FR" dirty="0" smtClean="0"/>
          </a:p>
          <a:p>
            <a:r>
              <a:rPr lang="fr-FR" dirty="0" smtClean="0"/>
              <a:t>22 </a:t>
            </a:r>
            <a:r>
              <a:rPr lang="fr-FR" dirty="0" err="1" smtClean="0"/>
              <a:t>banks</a:t>
            </a:r>
            <a:r>
              <a:rPr lang="fr-FR" dirty="0" smtClean="0"/>
              <a:t> in 6 </a:t>
            </a:r>
            <a:r>
              <a:rPr lang="fr-FR" dirty="0" err="1" smtClean="0"/>
              <a:t>different</a:t>
            </a:r>
            <a:r>
              <a:rPr lang="fr-FR" dirty="0" smtClean="0"/>
              <a:t> States</a:t>
            </a:r>
          </a:p>
          <a:p>
            <a:endParaRPr lang="fr-FR" dirty="0" smtClean="0"/>
          </a:p>
          <a:p>
            <a:r>
              <a:rPr lang="fr-FR" dirty="0" err="1" smtClean="0"/>
              <a:t>Low</a:t>
            </a:r>
            <a:r>
              <a:rPr lang="fr-FR" baseline="0" dirty="0" smtClean="0"/>
              <a:t> </a:t>
            </a:r>
            <a:r>
              <a:rPr lang="fr-FR" baseline="0" dirty="0" err="1" smtClean="0"/>
              <a:t>level</a:t>
            </a:r>
            <a:r>
              <a:rPr lang="fr-FR" baseline="0" dirty="0" smtClean="0"/>
              <a:t> of quantification of the </a:t>
            </a:r>
            <a:r>
              <a:rPr lang="fr-FR" baseline="0" dirty="0" err="1" smtClean="0"/>
              <a:t>outcomes</a:t>
            </a:r>
            <a:endParaRPr lang="fr-FR" baseline="0" dirty="0" smtClean="0"/>
          </a:p>
          <a:p>
            <a:r>
              <a:rPr lang="fr-FR" baseline="0" dirty="0" err="1" smtClean="0"/>
              <a:t>Credit</a:t>
            </a:r>
            <a:r>
              <a:rPr lang="fr-FR" baseline="0" dirty="0" smtClean="0"/>
              <a:t> release </a:t>
            </a:r>
            <a:r>
              <a:rPr lang="fr-FR" baseline="0" dirty="0" err="1" smtClean="0"/>
              <a:t>is</a:t>
            </a:r>
            <a:r>
              <a:rPr lang="fr-FR" baseline="0" dirty="0" smtClean="0"/>
              <a:t> </a:t>
            </a:r>
            <a:r>
              <a:rPr lang="fr-FR" baseline="0" dirty="0" err="1" smtClean="0"/>
              <a:t>based</a:t>
            </a:r>
            <a:r>
              <a:rPr lang="fr-FR" baseline="0" dirty="0" smtClean="0"/>
              <a:t> on simple </a:t>
            </a:r>
            <a:r>
              <a:rPr lang="fr-FR" baseline="0" dirty="0" err="1" smtClean="0"/>
              <a:t>indicators</a:t>
            </a:r>
            <a:r>
              <a:rPr lang="fr-FR" baseline="0" dirty="0" smtClean="0"/>
              <a:t> </a:t>
            </a:r>
            <a:r>
              <a:rPr lang="fr-FR" baseline="0" dirty="0" err="1" smtClean="0"/>
              <a:t>such</a:t>
            </a:r>
            <a:r>
              <a:rPr lang="fr-FR" baseline="0" dirty="0" smtClean="0"/>
              <a:t> as a </a:t>
            </a:r>
            <a:r>
              <a:rPr lang="fr-FR" baseline="0" dirty="0" err="1" smtClean="0"/>
              <a:t>number</a:t>
            </a:r>
            <a:r>
              <a:rPr lang="fr-FR" baseline="0" dirty="0" smtClean="0"/>
              <a:t> of </a:t>
            </a:r>
            <a:r>
              <a:rPr lang="fr-FR" baseline="0" dirty="0" err="1" smtClean="0"/>
              <a:t>species</a:t>
            </a:r>
            <a:r>
              <a:rPr lang="fr-FR" baseline="0" dirty="0" smtClean="0"/>
              <a:t>, the </a:t>
            </a:r>
            <a:r>
              <a:rPr lang="fr-FR" baseline="0" dirty="0" err="1" smtClean="0"/>
              <a:t>development</a:t>
            </a:r>
            <a:r>
              <a:rPr lang="fr-FR" baseline="0" dirty="0" smtClean="0"/>
              <a:t> of a certain </a:t>
            </a:r>
            <a:r>
              <a:rPr lang="fr-FR" baseline="0" dirty="0" err="1" smtClean="0"/>
              <a:t>vegetation</a:t>
            </a:r>
            <a:r>
              <a:rPr lang="fr-FR" baseline="0" dirty="0" smtClean="0"/>
              <a:t> </a:t>
            </a:r>
            <a:r>
              <a:rPr lang="fr-FR" baseline="0" dirty="0" err="1" smtClean="0"/>
              <a:t>cover</a:t>
            </a:r>
            <a:r>
              <a:rPr lang="fr-FR" baseline="0" dirty="0" smtClean="0"/>
              <a:t>, a </a:t>
            </a:r>
            <a:r>
              <a:rPr lang="fr-FR" baseline="0" dirty="0" err="1" smtClean="0"/>
              <a:t>height</a:t>
            </a:r>
            <a:r>
              <a:rPr lang="fr-FR" baseline="0" dirty="0" smtClean="0"/>
              <a:t> of water,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6</a:t>
            </a:fld>
            <a:endParaRPr lang="fr-FR"/>
          </a:p>
        </p:txBody>
      </p:sp>
    </p:spTree>
    <p:extLst>
      <p:ext uri="{BB962C8B-B14F-4D97-AF65-F5344CB8AC3E}">
        <p14:creationId xmlns:p14="http://schemas.microsoft.com/office/powerpoint/2010/main" val="15638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7</a:t>
            </a:fld>
            <a:endParaRPr lang="fr-FR"/>
          </a:p>
        </p:txBody>
      </p:sp>
    </p:spTree>
    <p:extLst>
      <p:ext uri="{BB962C8B-B14F-4D97-AF65-F5344CB8AC3E}">
        <p14:creationId xmlns:p14="http://schemas.microsoft.com/office/powerpoint/2010/main" val="167553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Simple </a:t>
            </a:r>
            <a:r>
              <a:rPr lang="fr-FR" dirty="0" err="1" smtClean="0"/>
              <a:t>metrics</a:t>
            </a:r>
            <a:r>
              <a:rPr lang="fr-FR" dirty="0" smtClean="0"/>
              <a:t> are </a:t>
            </a:r>
            <a:r>
              <a:rPr lang="fr-FR" dirty="0" err="1" smtClean="0"/>
              <a:t>required</a:t>
            </a:r>
            <a:r>
              <a:rPr lang="fr-FR" dirty="0" smtClean="0"/>
              <a:t> in </a:t>
            </a:r>
            <a:r>
              <a:rPr lang="fr-FR" dirty="0" err="1" smtClean="0"/>
              <a:t>order</a:t>
            </a:r>
            <a:r>
              <a:rPr lang="fr-FR" baseline="0" dirty="0" smtClean="0"/>
              <a:t> to </a:t>
            </a:r>
            <a:r>
              <a:rPr lang="fr-FR" baseline="0" dirty="0" err="1" smtClean="0"/>
              <a:t>facilitate</a:t>
            </a:r>
            <a:r>
              <a:rPr lang="fr-FR" baseline="0" dirty="0" smtClean="0"/>
              <a:t> the </a:t>
            </a:r>
            <a:r>
              <a:rPr lang="fr-FR" baseline="0" dirty="0" err="1" smtClean="0"/>
              <a:t>accreditation</a:t>
            </a:r>
            <a:r>
              <a:rPr lang="fr-FR" baseline="0" dirty="0" smtClean="0"/>
              <a:t> </a:t>
            </a:r>
            <a:r>
              <a:rPr lang="fr-FR" baseline="0" dirty="0" err="1" smtClean="0"/>
              <a:t>process</a:t>
            </a:r>
            <a:r>
              <a:rPr lang="fr-FR" baseline="0" dirty="0" smtClean="0"/>
              <a:t> of the </a:t>
            </a:r>
            <a:r>
              <a:rPr lang="fr-FR" baseline="0" dirty="0" err="1" smtClean="0"/>
              <a:t>bank</a:t>
            </a:r>
            <a:r>
              <a:rPr lang="fr-FR" baseline="0" dirty="0" smtClean="0"/>
              <a:t>, </a:t>
            </a:r>
            <a:r>
              <a:rPr lang="fr-FR" baseline="0" dirty="0" err="1" smtClean="0"/>
              <a:t>especially</a:t>
            </a:r>
            <a:r>
              <a:rPr lang="fr-FR" baseline="0" dirty="0" smtClean="0"/>
              <a:t> in States and </a:t>
            </a:r>
            <a:r>
              <a:rPr lang="fr-FR" baseline="0" dirty="0" err="1" smtClean="0"/>
              <a:t>counties</a:t>
            </a:r>
            <a:r>
              <a:rPr lang="fr-FR" baseline="0" dirty="0" smtClean="0"/>
              <a:t> </a:t>
            </a:r>
            <a:r>
              <a:rPr lang="fr-FR" baseline="0" dirty="0" err="1" smtClean="0"/>
              <a:t>where</a:t>
            </a:r>
            <a:r>
              <a:rPr lang="fr-FR" baseline="0" dirty="0" smtClean="0"/>
              <a:t> </a:t>
            </a:r>
            <a:r>
              <a:rPr lang="fr-FR" baseline="0" dirty="0" err="1" smtClean="0"/>
              <a:t>there</a:t>
            </a:r>
            <a:r>
              <a:rPr lang="fr-FR" baseline="0" dirty="0" smtClean="0"/>
              <a:t> are </a:t>
            </a:r>
            <a:r>
              <a:rPr lang="fr-FR" baseline="0" dirty="0" err="1" smtClean="0"/>
              <a:t>several</a:t>
            </a:r>
            <a:r>
              <a:rPr lang="fr-FR" baseline="0" dirty="0" smtClean="0"/>
              <a:t> </a:t>
            </a:r>
            <a:r>
              <a:rPr lang="fr-FR" baseline="0" dirty="0" err="1" smtClean="0"/>
              <a:t>layers</a:t>
            </a:r>
            <a:r>
              <a:rPr lang="fr-FR" baseline="0" dirty="0" smtClean="0"/>
              <a:t> of institutions </a:t>
            </a:r>
            <a:r>
              <a:rPr lang="fr-FR" baseline="0" dirty="0" err="1" smtClean="0"/>
              <a:t>involved</a:t>
            </a:r>
            <a:r>
              <a:rPr lang="fr-FR" baseline="0" dirty="0" smtClean="0"/>
              <a:t> in the </a:t>
            </a:r>
            <a:r>
              <a:rPr lang="fr-FR" baseline="0" dirty="0" err="1" smtClean="0"/>
              <a:t>process</a:t>
            </a:r>
            <a:r>
              <a:rPr lang="fr-FR" baseline="0" dirty="0" smtClean="0"/>
              <a:t>.</a:t>
            </a:r>
          </a:p>
          <a:p>
            <a:r>
              <a:rPr lang="fr-FR" b="1" baseline="0" dirty="0" smtClean="0"/>
              <a:t>TIME</a:t>
            </a:r>
            <a:r>
              <a:rPr lang="fr-FR" baseline="0" dirty="0" smtClean="0"/>
              <a:t> </a:t>
            </a:r>
            <a:r>
              <a:rPr lang="fr-FR" baseline="0" dirty="0" err="1" smtClean="0"/>
              <a:t>is</a:t>
            </a:r>
            <a:r>
              <a:rPr lang="fr-FR" baseline="0" dirty="0" smtClean="0"/>
              <a:t> the major </a:t>
            </a:r>
            <a:r>
              <a:rPr lang="fr-FR" baseline="0" dirty="0" err="1" smtClean="0"/>
              <a:t>constraining</a:t>
            </a:r>
            <a:r>
              <a:rPr lang="fr-FR" baseline="0" dirty="0" smtClean="0"/>
              <a:t> factor in the </a:t>
            </a:r>
            <a:r>
              <a:rPr lang="fr-FR" baseline="0" dirty="0" err="1" smtClean="0"/>
              <a:t>making</a:t>
            </a:r>
            <a:r>
              <a:rPr lang="fr-FR" baseline="0" dirty="0" smtClean="0"/>
              <a:t> of a </a:t>
            </a:r>
            <a:r>
              <a:rPr lang="fr-FR" baseline="0" dirty="0" err="1" smtClean="0"/>
              <a:t>bank</a:t>
            </a:r>
            <a:r>
              <a:rPr lang="fr-FR" baseline="0" dirty="0" smtClean="0"/>
              <a:t>. The first </a:t>
            </a:r>
            <a:r>
              <a:rPr lang="fr-FR" baseline="0" dirty="0" err="1" smtClean="0"/>
              <a:t>credits</a:t>
            </a:r>
            <a:r>
              <a:rPr lang="fr-FR" baseline="0" dirty="0" smtClean="0"/>
              <a:t> are </a:t>
            </a:r>
            <a:r>
              <a:rPr lang="fr-FR" baseline="0" dirty="0" err="1" smtClean="0"/>
              <a:t>usually</a:t>
            </a:r>
            <a:r>
              <a:rPr lang="fr-FR" baseline="0" dirty="0" smtClean="0"/>
              <a:t> </a:t>
            </a:r>
            <a:r>
              <a:rPr lang="fr-FR" baseline="0" dirty="0" err="1" smtClean="0"/>
              <a:t>released</a:t>
            </a:r>
            <a:r>
              <a:rPr lang="fr-FR" baseline="0" dirty="0" smtClean="0"/>
              <a:t> 1 to 3 </a:t>
            </a:r>
            <a:r>
              <a:rPr lang="fr-FR" baseline="0" dirty="0" err="1" smtClean="0"/>
              <a:t>years</a:t>
            </a:r>
            <a:r>
              <a:rPr lang="fr-FR" baseline="0" dirty="0" smtClean="0"/>
              <a:t> </a:t>
            </a:r>
            <a:r>
              <a:rPr lang="fr-FR" baseline="0" dirty="0" err="1" smtClean="0"/>
              <a:t>after</a:t>
            </a:r>
            <a:r>
              <a:rPr lang="fr-FR" baseline="0" dirty="0" smtClean="0"/>
              <a:t> the first </a:t>
            </a:r>
            <a:r>
              <a:rPr lang="fr-FR" baseline="0" dirty="0" err="1" smtClean="0"/>
              <a:t>investments</a:t>
            </a:r>
            <a:r>
              <a:rPr lang="fr-FR" baseline="0" dirty="0" smtClean="0"/>
              <a:t> are </a:t>
            </a:r>
            <a:r>
              <a:rPr lang="fr-FR" baseline="0" dirty="0" err="1" smtClean="0"/>
              <a:t>being</a:t>
            </a:r>
            <a:r>
              <a:rPr lang="fr-FR" baseline="0" dirty="0" smtClean="0"/>
              <a:t> made</a:t>
            </a:r>
          </a:p>
          <a:p>
            <a:endParaRPr lang="fr-FR" baseline="0" dirty="0" smtClean="0"/>
          </a:p>
          <a:p>
            <a:r>
              <a:rPr lang="fr-FR" baseline="0" dirty="0" smtClean="0"/>
              <a:t>As a </a:t>
            </a:r>
            <a:r>
              <a:rPr lang="fr-FR" baseline="0" dirty="0" err="1" smtClean="0"/>
              <a:t>consequence</a:t>
            </a:r>
            <a:r>
              <a:rPr lang="fr-FR" baseline="0" dirty="0" smtClean="0"/>
              <a:t>, </a:t>
            </a:r>
            <a:r>
              <a:rPr lang="fr-FR" baseline="0" dirty="0" err="1" smtClean="0"/>
              <a:t>we</a:t>
            </a:r>
            <a:r>
              <a:rPr lang="fr-FR" baseline="0" dirty="0" smtClean="0"/>
              <a:t> </a:t>
            </a:r>
            <a:r>
              <a:rPr lang="fr-FR" baseline="0" dirty="0" err="1" smtClean="0"/>
              <a:t>currently</a:t>
            </a:r>
            <a:r>
              <a:rPr lang="fr-FR" baseline="0" dirty="0" smtClean="0"/>
              <a:t> </a:t>
            </a:r>
            <a:r>
              <a:rPr lang="fr-FR" baseline="0" dirty="0" err="1" smtClean="0"/>
              <a:t>see</a:t>
            </a:r>
            <a:r>
              <a:rPr lang="fr-FR" baseline="0" dirty="0" smtClean="0"/>
              <a:t> a multiplication of </a:t>
            </a:r>
            <a:r>
              <a:rPr lang="fr-FR" baseline="0" dirty="0" err="1" smtClean="0"/>
              <a:t>different</a:t>
            </a:r>
            <a:r>
              <a:rPr lang="fr-FR" baseline="0" dirty="0" smtClean="0"/>
              <a:t> </a:t>
            </a:r>
            <a:r>
              <a:rPr lang="fr-FR" baseline="0" dirty="0" err="1" smtClean="0"/>
              <a:t>methodologies</a:t>
            </a:r>
            <a:r>
              <a:rPr lang="fr-FR" baseline="0" dirty="0" smtClean="0"/>
              <a:t> </a:t>
            </a:r>
            <a:r>
              <a:rPr lang="fr-FR" baseline="0" dirty="0" err="1" smtClean="0"/>
              <a:t>that</a:t>
            </a:r>
            <a:r>
              <a:rPr lang="fr-FR" baseline="0" dirty="0" smtClean="0"/>
              <a:t> are </a:t>
            </a:r>
            <a:r>
              <a:rPr lang="fr-FR" baseline="0" dirty="0" err="1" smtClean="0"/>
              <a:t>used</a:t>
            </a:r>
            <a:r>
              <a:rPr lang="fr-FR" baseline="0" dirty="0" smtClean="0"/>
              <a:t> for </a:t>
            </a:r>
            <a:r>
              <a:rPr lang="fr-FR" baseline="0" dirty="0" err="1" smtClean="0"/>
              <a:t>ecological</a:t>
            </a:r>
            <a:r>
              <a:rPr lang="fr-FR" baseline="0" dirty="0" smtClean="0"/>
              <a:t> </a:t>
            </a:r>
            <a:r>
              <a:rPr lang="fr-FR" baseline="0" dirty="0" err="1" smtClean="0"/>
              <a:t>restoration</a:t>
            </a:r>
            <a:r>
              <a:rPr lang="fr-FR" baseline="0" dirty="0" smtClean="0"/>
              <a:t>. One </a:t>
            </a:r>
            <a:r>
              <a:rPr lang="fr-FR" baseline="0" dirty="0" err="1" smtClean="0"/>
              <a:t>salmon</a:t>
            </a:r>
            <a:r>
              <a:rPr lang="fr-FR" baseline="0" dirty="0" smtClean="0"/>
              <a:t> </a:t>
            </a:r>
            <a:r>
              <a:rPr lang="fr-FR" baseline="0" dirty="0" err="1" smtClean="0"/>
              <a:t>credit</a:t>
            </a:r>
            <a:r>
              <a:rPr lang="fr-FR" baseline="0" dirty="0" smtClean="0"/>
              <a:t> to stick </a:t>
            </a:r>
            <a:r>
              <a:rPr lang="fr-FR" baseline="0" dirty="0" err="1" smtClean="0"/>
              <a:t>with</a:t>
            </a:r>
            <a:r>
              <a:rPr lang="fr-FR" baseline="0" dirty="0" smtClean="0"/>
              <a:t> the </a:t>
            </a:r>
            <a:r>
              <a:rPr lang="fr-FR" baseline="0" dirty="0" err="1" smtClean="0"/>
              <a:t>example</a:t>
            </a:r>
            <a:r>
              <a:rPr lang="fr-FR" baseline="0" dirty="0" smtClean="0"/>
              <a:t>, </a:t>
            </a:r>
            <a:r>
              <a:rPr lang="fr-FR" baseline="0" dirty="0" err="1" smtClean="0"/>
              <a:t>may</a:t>
            </a:r>
            <a:r>
              <a:rPr lang="fr-FR" baseline="0" dirty="0" smtClean="0"/>
              <a:t> not </a:t>
            </a:r>
            <a:r>
              <a:rPr lang="fr-FR" baseline="0" dirty="0" err="1" smtClean="0"/>
              <a:t>be</a:t>
            </a:r>
            <a:r>
              <a:rPr lang="fr-FR" baseline="0" dirty="0" smtClean="0"/>
              <a:t> a « </a:t>
            </a:r>
            <a:r>
              <a:rPr lang="fr-FR" baseline="0" dirty="0" err="1" smtClean="0"/>
              <a:t>fair</a:t>
            </a:r>
            <a:r>
              <a:rPr lang="fr-FR" baseline="0" dirty="0" smtClean="0"/>
              <a:t> </a:t>
            </a:r>
            <a:r>
              <a:rPr lang="fr-FR" baseline="0" dirty="0" err="1" smtClean="0"/>
              <a:t>currency</a:t>
            </a:r>
            <a:r>
              <a:rPr lang="fr-FR" baseline="0" dirty="0" smtClean="0"/>
              <a:t> » in the </a:t>
            </a:r>
            <a:r>
              <a:rPr lang="fr-FR" baseline="0" dirty="0" err="1" smtClean="0"/>
              <a:t>sense</a:t>
            </a:r>
            <a:r>
              <a:rPr lang="fr-FR" baseline="0" dirty="0" smtClean="0"/>
              <a:t> </a:t>
            </a:r>
            <a:r>
              <a:rPr lang="fr-FR" baseline="0" dirty="0" err="1" smtClean="0"/>
              <a:t>that</a:t>
            </a:r>
            <a:r>
              <a:rPr lang="fr-FR" baseline="0" dirty="0" smtClean="0"/>
              <a:t> </a:t>
            </a:r>
            <a:r>
              <a:rPr lang="fr-FR" baseline="0" dirty="0" err="1" smtClean="0"/>
              <a:t>it</a:t>
            </a:r>
            <a:r>
              <a:rPr lang="fr-FR" baseline="0" dirty="0" smtClean="0"/>
              <a:t> </a:t>
            </a:r>
            <a:r>
              <a:rPr lang="fr-FR" baseline="0" dirty="0" err="1" smtClean="0"/>
              <a:t>may</a:t>
            </a:r>
            <a:r>
              <a:rPr lang="fr-FR" baseline="0" dirty="0" smtClean="0"/>
              <a:t> have been </a:t>
            </a:r>
            <a:r>
              <a:rPr lang="fr-FR" baseline="0" dirty="0" err="1" smtClean="0"/>
              <a:t>produced</a:t>
            </a:r>
            <a:r>
              <a:rPr lang="fr-FR" baseline="0" dirty="0" smtClean="0"/>
              <a:t> and </a:t>
            </a:r>
            <a:r>
              <a:rPr lang="fr-FR" baseline="0" dirty="0" err="1" smtClean="0"/>
              <a:t>controlled</a:t>
            </a:r>
            <a:r>
              <a:rPr lang="fr-FR" baseline="0" dirty="0" smtClean="0"/>
              <a:t> </a:t>
            </a:r>
            <a:r>
              <a:rPr lang="fr-FR" baseline="0" dirty="0" err="1" smtClean="0"/>
              <a:t>through</a:t>
            </a:r>
            <a:r>
              <a:rPr lang="fr-FR" baseline="0" dirty="0" smtClean="0"/>
              <a:t> </a:t>
            </a:r>
            <a:r>
              <a:rPr lang="fr-FR" baseline="0" dirty="0" err="1" smtClean="0"/>
              <a:t>different</a:t>
            </a:r>
            <a:r>
              <a:rPr lang="fr-FR" baseline="0" dirty="0" smtClean="0"/>
              <a:t> </a:t>
            </a:r>
            <a:r>
              <a:rPr lang="fr-FR" baseline="0" dirty="0" err="1" smtClean="0"/>
              <a:t>ways</a:t>
            </a:r>
            <a:r>
              <a:rPr lang="fr-FR" baseline="0" dirty="0" smtClean="0"/>
              <a:t>. </a:t>
            </a:r>
            <a:r>
              <a:rPr lang="fr-FR" baseline="0" dirty="0" err="1" smtClean="0"/>
              <a:t>Even</a:t>
            </a:r>
            <a:r>
              <a:rPr lang="fr-FR" baseline="0" dirty="0" smtClean="0"/>
              <a:t> </a:t>
            </a:r>
            <a:r>
              <a:rPr lang="fr-FR" baseline="0" dirty="0" err="1" smtClean="0"/>
              <a:t>though</a:t>
            </a:r>
            <a:r>
              <a:rPr lang="fr-FR" baseline="0" dirty="0" smtClean="0"/>
              <a:t> </a:t>
            </a:r>
            <a:r>
              <a:rPr lang="fr-FR" baseline="0" dirty="0" err="1" smtClean="0"/>
              <a:t>agencies</a:t>
            </a:r>
            <a:r>
              <a:rPr lang="fr-FR" baseline="0" dirty="0" smtClean="0"/>
              <a:t> </a:t>
            </a:r>
            <a:r>
              <a:rPr lang="fr-FR" baseline="0" dirty="0" err="1" smtClean="0"/>
              <a:t>at</a:t>
            </a:r>
            <a:r>
              <a:rPr lang="fr-FR" baseline="0" dirty="0" smtClean="0"/>
              <a:t> the </a:t>
            </a:r>
            <a:r>
              <a:rPr lang="fr-FR" baseline="0" dirty="0" err="1" smtClean="0"/>
              <a:t>technical</a:t>
            </a:r>
            <a:r>
              <a:rPr lang="fr-FR" baseline="0" dirty="0" smtClean="0"/>
              <a:t> </a:t>
            </a:r>
            <a:r>
              <a:rPr lang="fr-FR" baseline="0" dirty="0" err="1" smtClean="0"/>
              <a:t>level</a:t>
            </a:r>
            <a:r>
              <a:rPr lang="fr-FR" baseline="0" dirty="0" smtClean="0"/>
              <a:t> are </a:t>
            </a:r>
            <a:r>
              <a:rPr lang="fr-FR" baseline="0" dirty="0" err="1" smtClean="0"/>
              <a:t>trying</a:t>
            </a:r>
            <a:r>
              <a:rPr lang="fr-FR" baseline="0" dirty="0" smtClean="0"/>
              <a:t> to </a:t>
            </a:r>
            <a:r>
              <a:rPr lang="fr-FR" baseline="0" dirty="0" err="1" smtClean="0"/>
              <a:t>be</a:t>
            </a:r>
            <a:r>
              <a:rPr lang="fr-FR" baseline="0" dirty="0" smtClean="0"/>
              <a:t> the garant of the </a:t>
            </a:r>
            <a:r>
              <a:rPr lang="fr-FR" baseline="0" dirty="0" err="1" smtClean="0"/>
              <a:t>process</a:t>
            </a:r>
            <a:r>
              <a:rPr lang="fr-FR" baseline="0" dirty="0" smtClean="0"/>
              <a:t>, the distribution of experts and the </a:t>
            </a:r>
            <a:r>
              <a:rPr lang="fr-FR" baseline="0" dirty="0" err="1" smtClean="0"/>
              <a:t>difficulties</a:t>
            </a:r>
            <a:r>
              <a:rPr lang="fr-FR" baseline="0" dirty="0" smtClean="0"/>
              <a:t> of </a:t>
            </a:r>
            <a:r>
              <a:rPr lang="fr-FR" baseline="0" dirty="0" err="1" smtClean="0"/>
              <a:t>knowledge</a:t>
            </a:r>
            <a:r>
              <a:rPr lang="fr-FR" baseline="0" dirty="0" smtClean="0"/>
              <a:t> accumulation tend to </a:t>
            </a:r>
            <a:r>
              <a:rPr lang="fr-FR" baseline="0" dirty="0" err="1" smtClean="0"/>
              <a:t>limit</a:t>
            </a:r>
            <a:r>
              <a:rPr lang="fr-FR" baseline="0" dirty="0" smtClean="0"/>
              <a:t> the </a:t>
            </a:r>
            <a:r>
              <a:rPr lang="fr-FR" baseline="0" dirty="0" err="1" smtClean="0"/>
              <a:t>standardization</a:t>
            </a:r>
            <a:r>
              <a:rPr lang="fr-FR" baseline="0" dirty="0" smtClean="0"/>
              <a:t> of the </a:t>
            </a:r>
            <a:r>
              <a:rPr lang="fr-FR" baseline="0" dirty="0" err="1" smtClean="0"/>
              <a:t>methodologies</a:t>
            </a:r>
            <a:r>
              <a:rPr lang="fr-FR" baseline="0" dirty="0" smtClean="0"/>
              <a:t> </a:t>
            </a:r>
            <a:r>
              <a:rPr lang="fr-FR" baseline="0" dirty="0" err="1" smtClean="0"/>
              <a:t>even</a:t>
            </a:r>
            <a:r>
              <a:rPr lang="fr-FR" baseline="0" dirty="0" smtClean="0"/>
              <a:t> </a:t>
            </a:r>
            <a:r>
              <a:rPr lang="fr-FR" baseline="0" dirty="0" err="1" smtClean="0"/>
              <a:t>at</a:t>
            </a:r>
            <a:r>
              <a:rPr lang="fr-FR" baseline="0" dirty="0" smtClean="0"/>
              <a:t> the </a:t>
            </a:r>
            <a:r>
              <a:rPr lang="fr-FR" baseline="0" dirty="0" err="1" smtClean="0"/>
              <a:t>field</a:t>
            </a:r>
            <a:r>
              <a:rPr lang="fr-FR" baseline="0" dirty="0" smtClean="0"/>
              <a:t> </a:t>
            </a:r>
            <a:r>
              <a:rPr lang="fr-FR" baseline="0" dirty="0" err="1" smtClean="0"/>
              <a:t>level</a:t>
            </a:r>
            <a:r>
              <a:rPr lang="fr-FR" baseline="0" dirty="0" smtClean="0"/>
              <a:t>.</a:t>
            </a:r>
          </a:p>
          <a:p>
            <a:endParaRPr lang="fr-FR" baseline="0" dirty="0" smtClean="0"/>
          </a:p>
          <a:p>
            <a:r>
              <a:rPr lang="fr-FR" baseline="0" dirty="0" smtClean="0"/>
              <a:t>On the </a:t>
            </a:r>
            <a:r>
              <a:rPr lang="fr-FR" baseline="0" dirty="0" err="1" smtClean="0"/>
              <a:t>debit</a:t>
            </a:r>
            <a:r>
              <a:rPr lang="fr-FR" baseline="0" dirty="0" smtClean="0"/>
              <a:t> </a:t>
            </a:r>
            <a:r>
              <a:rPr lang="fr-FR" baseline="0" dirty="0" err="1" smtClean="0"/>
              <a:t>side</a:t>
            </a:r>
            <a:r>
              <a:rPr lang="fr-FR" baseline="0" dirty="0" smtClean="0"/>
              <a:t>, on the impacter </a:t>
            </a:r>
            <a:r>
              <a:rPr lang="fr-FR" baseline="0" dirty="0" err="1" smtClean="0"/>
              <a:t>side</a:t>
            </a:r>
            <a:r>
              <a:rPr lang="fr-FR" baseline="0" dirty="0" smtClean="0"/>
              <a:t>, </a:t>
            </a:r>
            <a:r>
              <a:rPr lang="fr-FR" baseline="0" dirty="0" err="1" smtClean="0"/>
              <a:t>we</a:t>
            </a:r>
            <a:r>
              <a:rPr lang="fr-FR" baseline="0" dirty="0" smtClean="0"/>
              <a:t> notice the </a:t>
            </a:r>
            <a:r>
              <a:rPr lang="fr-FR" baseline="0" dirty="0" err="1" smtClean="0"/>
              <a:t>same</a:t>
            </a:r>
            <a:r>
              <a:rPr lang="fr-FR" baseline="0" dirty="0" smtClean="0"/>
              <a:t> type of observations: the </a:t>
            </a:r>
            <a:r>
              <a:rPr lang="fr-FR" baseline="0" dirty="0" err="1" smtClean="0"/>
              <a:t>measure</a:t>
            </a:r>
            <a:r>
              <a:rPr lang="fr-FR" baseline="0" dirty="0" smtClean="0"/>
              <a:t> of the impact </a:t>
            </a:r>
            <a:r>
              <a:rPr lang="fr-FR" baseline="0" dirty="0" err="1" smtClean="0"/>
              <a:t>is</a:t>
            </a:r>
            <a:r>
              <a:rPr lang="fr-FR" baseline="0" dirty="0" smtClean="0"/>
              <a:t> not </a:t>
            </a:r>
            <a:r>
              <a:rPr lang="fr-FR" baseline="0" dirty="0" err="1" smtClean="0"/>
              <a:t>always</a:t>
            </a:r>
            <a:r>
              <a:rPr lang="fr-FR" baseline="0" dirty="0" smtClean="0"/>
              <a:t> consistent </a:t>
            </a:r>
            <a:r>
              <a:rPr lang="fr-FR" baseline="0" dirty="0" err="1" smtClean="0"/>
              <a:t>with</a:t>
            </a:r>
            <a:r>
              <a:rPr lang="fr-FR" baseline="0" dirty="0" smtClean="0"/>
              <a:t> the </a:t>
            </a:r>
            <a:r>
              <a:rPr lang="fr-FR" baseline="0" dirty="0" err="1" smtClean="0"/>
              <a:t>measure</a:t>
            </a:r>
            <a:r>
              <a:rPr lang="fr-FR" baseline="0" dirty="0" smtClean="0"/>
              <a:t> use for the </a:t>
            </a:r>
            <a:r>
              <a:rPr lang="fr-FR" baseline="0" dirty="0" err="1" smtClean="0"/>
              <a:t>credit</a:t>
            </a:r>
            <a:r>
              <a:rPr lang="fr-FR" baseline="0" dirty="0" smtClean="0"/>
              <a:t> production; </a:t>
            </a:r>
            <a:r>
              <a:rPr lang="fr-FR" baseline="0" dirty="0" err="1" smtClean="0"/>
              <a:t>it</a:t>
            </a:r>
            <a:r>
              <a:rPr lang="fr-FR" baseline="0" dirty="0" smtClean="0"/>
              <a:t> </a:t>
            </a:r>
            <a:r>
              <a:rPr lang="fr-FR" baseline="0" dirty="0" err="1" smtClean="0"/>
              <a:t>is</a:t>
            </a:r>
            <a:r>
              <a:rPr lang="fr-FR" baseline="0" dirty="0" smtClean="0"/>
              <a:t> </a:t>
            </a:r>
            <a:r>
              <a:rPr lang="fr-FR" baseline="0" dirty="0" err="1" smtClean="0"/>
              <a:t>usually</a:t>
            </a:r>
            <a:r>
              <a:rPr lang="fr-FR" baseline="0" dirty="0" smtClean="0"/>
              <a:t> not </a:t>
            </a:r>
            <a:r>
              <a:rPr lang="fr-FR" baseline="0" dirty="0" err="1" smtClean="0"/>
              <a:t>carried</a:t>
            </a:r>
            <a:r>
              <a:rPr lang="fr-FR" baseline="0" dirty="0" smtClean="0"/>
              <a:t> out by the </a:t>
            </a:r>
            <a:r>
              <a:rPr lang="fr-FR" baseline="0" dirty="0" err="1" smtClean="0"/>
              <a:t>same</a:t>
            </a:r>
            <a:r>
              <a:rPr lang="fr-FR" baseline="0" dirty="0" smtClean="0"/>
              <a:t> teams in the </a:t>
            </a:r>
            <a:r>
              <a:rPr lang="fr-FR" baseline="0" dirty="0" err="1" smtClean="0"/>
              <a:t>agencies</a:t>
            </a:r>
            <a:r>
              <a:rPr lang="fr-FR" baseline="0" dirty="0" smtClean="0"/>
              <a:t> and </a:t>
            </a:r>
            <a:r>
              <a:rPr lang="fr-FR" baseline="0" dirty="0" err="1" smtClean="0"/>
              <a:t>even</a:t>
            </a:r>
            <a:r>
              <a:rPr lang="fr-FR" baseline="0" dirty="0" smtClean="0"/>
              <a:t> </a:t>
            </a:r>
            <a:r>
              <a:rPr lang="fr-FR" baseline="0" dirty="0" err="1" smtClean="0"/>
              <a:t>though</a:t>
            </a:r>
            <a:r>
              <a:rPr lang="fr-FR" baseline="0" dirty="0" smtClean="0"/>
              <a:t> agents </a:t>
            </a:r>
            <a:r>
              <a:rPr lang="fr-FR" baseline="0" dirty="0" err="1" smtClean="0"/>
              <a:t>try</a:t>
            </a:r>
            <a:r>
              <a:rPr lang="fr-FR" baseline="0" dirty="0" smtClean="0"/>
              <a:t> to </a:t>
            </a:r>
            <a:r>
              <a:rPr lang="fr-FR" baseline="0" dirty="0" err="1" smtClean="0"/>
              <a:t>make</a:t>
            </a:r>
            <a:r>
              <a:rPr lang="fr-FR" baseline="0" dirty="0" smtClean="0"/>
              <a:t> </a:t>
            </a:r>
            <a:r>
              <a:rPr lang="fr-FR" baseline="0" dirty="0" err="1" smtClean="0"/>
              <a:t>those</a:t>
            </a:r>
            <a:r>
              <a:rPr lang="fr-FR" baseline="0" dirty="0" smtClean="0"/>
              <a:t> match as </a:t>
            </a:r>
            <a:r>
              <a:rPr lang="fr-FR" baseline="0" dirty="0" err="1" smtClean="0"/>
              <a:t>much</a:t>
            </a:r>
            <a:r>
              <a:rPr lang="fr-FR" baseline="0" dirty="0" smtClean="0"/>
              <a:t> as possible, </a:t>
            </a:r>
            <a:r>
              <a:rPr lang="fr-FR" baseline="0" dirty="0" err="1" smtClean="0"/>
              <a:t>it</a:t>
            </a:r>
            <a:r>
              <a:rPr lang="fr-FR" baseline="0" dirty="0" smtClean="0"/>
              <a:t> </a:t>
            </a:r>
            <a:r>
              <a:rPr lang="fr-FR" baseline="0" dirty="0" err="1" smtClean="0"/>
              <a:t>remains</a:t>
            </a:r>
            <a:r>
              <a:rPr lang="fr-FR" baseline="0" dirty="0" smtClean="0"/>
              <a:t> an </a:t>
            </a:r>
            <a:r>
              <a:rPr lang="fr-FR" baseline="0" dirty="0" err="1" smtClean="0"/>
              <a:t>informal</a:t>
            </a:r>
            <a:r>
              <a:rPr lang="fr-FR" baseline="0" dirty="0" smtClean="0"/>
              <a:t> </a:t>
            </a:r>
            <a:r>
              <a:rPr lang="fr-FR" baseline="0" dirty="0" err="1" smtClean="0"/>
              <a:t>process</a:t>
            </a:r>
            <a:r>
              <a:rPr lang="fr-FR" baseline="0" dirty="0" smtClean="0"/>
              <a:t> </a:t>
            </a:r>
            <a:r>
              <a:rPr lang="fr-FR" baseline="0" dirty="0" err="1" smtClean="0"/>
              <a:t>wose</a:t>
            </a:r>
            <a:r>
              <a:rPr lang="fr-FR" baseline="0" dirty="0" smtClean="0"/>
              <a:t> </a:t>
            </a:r>
            <a:r>
              <a:rPr lang="fr-FR" baseline="0" dirty="0" err="1" smtClean="0"/>
              <a:t>success</a:t>
            </a:r>
            <a:r>
              <a:rPr lang="fr-FR" baseline="0" dirty="0" smtClean="0"/>
              <a:t> </a:t>
            </a:r>
            <a:r>
              <a:rPr lang="fr-FR" baseline="0" dirty="0" err="1" smtClean="0"/>
              <a:t>is</a:t>
            </a:r>
            <a:r>
              <a:rPr lang="fr-FR" baseline="0" dirty="0" smtClean="0"/>
              <a:t> not </a:t>
            </a:r>
            <a:r>
              <a:rPr lang="fr-FR" baseline="0" dirty="0" err="1" smtClean="0"/>
              <a:t>guranted</a:t>
            </a:r>
            <a:r>
              <a:rPr lang="fr-FR" baseline="0" dirty="0" smtClean="0"/>
              <a:t>.</a:t>
            </a:r>
          </a:p>
          <a:p>
            <a:endParaRPr lang="fr-FR" baseline="0" dirty="0" smtClean="0"/>
          </a:p>
          <a:p>
            <a:r>
              <a:rPr lang="fr-FR" baseline="0" dirty="0" smtClean="0"/>
              <a:t>PRICE OF THE CREDITS</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8</a:t>
            </a:fld>
            <a:endParaRPr lang="fr-FR"/>
          </a:p>
        </p:txBody>
      </p:sp>
    </p:spTree>
    <p:extLst>
      <p:ext uri="{BB962C8B-B14F-4D97-AF65-F5344CB8AC3E}">
        <p14:creationId xmlns:p14="http://schemas.microsoft.com/office/powerpoint/2010/main" val="4050547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err="1" smtClean="0"/>
              <a:t>Pre</a:t>
            </a:r>
            <a:r>
              <a:rPr lang="fr-FR" dirty="0" smtClean="0"/>
              <a:t>-listing </a:t>
            </a:r>
            <a:r>
              <a:rPr lang="fr-FR" dirty="0" err="1" smtClean="0"/>
              <a:t>processes</a:t>
            </a:r>
            <a:r>
              <a:rPr lang="fr-FR" dirty="0" smtClean="0"/>
              <a:t>: </a:t>
            </a:r>
            <a:r>
              <a:rPr lang="fr-FR" dirty="0" err="1" smtClean="0"/>
              <a:t>reguated</a:t>
            </a:r>
            <a:r>
              <a:rPr lang="fr-FR" baseline="0" dirty="0" smtClean="0"/>
              <a:t> </a:t>
            </a:r>
            <a:r>
              <a:rPr lang="fr-FR" baseline="0" dirty="0" err="1" smtClean="0"/>
              <a:t>through</a:t>
            </a:r>
            <a:r>
              <a:rPr lang="fr-FR" baseline="0" dirty="0" smtClean="0"/>
              <a:t> a </a:t>
            </a:r>
            <a:r>
              <a:rPr lang="fr-FR" baseline="0" dirty="0" err="1" smtClean="0"/>
              <a:t>marketplace</a:t>
            </a:r>
            <a:r>
              <a:rPr lang="fr-FR" baseline="0" dirty="0" smtClean="0"/>
              <a:t> </a:t>
            </a:r>
            <a:r>
              <a:rPr lang="fr-FR" baseline="0" dirty="0" err="1" smtClean="0"/>
              <a:t>with</a:t>
            </a:r>
            <a:r>
              <a:rPr lang="fr-FR" baseline="0" dirty="0" smtClean="0"/>
              <a:t> </a:t>
            </a:r>
            <a:r>
              <a:rPr lang="fr-FR" baseline="0" dirty="0" err="1" smtClean="0"/>
              <a:t>common</a:t>
            </a:r>
            <a:r>
              <a:rPr lang="fr-FR" baseline="0" dirty="0" smtClean="0"/>
              <a:t> </a:t>
            </a:r>
            <a:r>
              <a:rPr lang="fr-FR" baseline="0" dirty="0" err="1" smtClean="0"/>
              <a:t>rules</a:t>
            </a:r>
            <a:r>
              <a:rPr lang="fr-FR" baseline="0" dirty="0" smtClean="0"/>
              <a:t> for all </a:t>
            </a:r>
            <a:r>
              <a:rPr lang="fr-FR" baseline="0" dirty="0" err="1" smtClean="0"/>
              <a:t>stakeholders</a:t>
            </a:r>
            <a:r>
              <a:rPr lang="fr-FR" baseline="0" dirty="0" smtClean="0"/>
              <a:t>, </a:t>
            </a:r>
            <a:r>
              <a:rPr lang="fr-FR" baseline="0" dirty="0" err="1" smtClean="0"/>
              <a:t>common</a:t>
            </a:r>
            <a:r>
              <a:rPr lang="fr-FR" baseline="0" dirty="0" smtClean="0"/>
              <a:t> </a:t>
            </a:r>
            <a:r>
              <a:rPr lang="fr-FR" baseline="0" dirty="0" err="1" smtClean="0"/>
              <a:t>price</a:t>
            </a:r>
            <a:r>
              <a:rPr lang="fr-FR" baseline="0" dirty="0" smtClean="0"/>
              <a:t> and </a:t>
            </a:r>
            <a:r>
              <a:rPr lang="fr-FR" baseline="0" dirty="0" err="1" smtClean="0"/>
              <a:t>common</a:t>
            </a:r>
            <a:r>
              <a:rPr lang="fr-FR" baseline="0" dirty="0" smtClean="0"/>
              <a:t> </a:t>
            </a:r>
            <a:r>
              <a:rPr lang="fr-FR" baseline="0" dirty="0" err="1" smtClean="0"/>
              <a:t>methodology</a:t>
            </a:r>
            <a:endParaRPr lang="fr-FR" dirty="0" smtClean="0"/>
          </a:p>
          <a:p>
            <a:r>
              <a:rPr lang="fr-FR" dirty="0" err="1" smtClean="0"/>
              <a:t>Debits</a:t>
            </a:r>
            <a:r>
              <a:rPr lang="fr-FR" dirty="0" smtClean="0"/>
              <a:t> and </a:t>
            </a:r>
            <a:r>
              <a:rPr lang="fr-FR" dirty="0" err="1" smtClean="0"/>
              <a:t>credits</a:t>
            </a:r>
            <a:r>
              <a:rPr lang="fr-FR" dirty="0" smtClean="0"/>
              <a:t> are </a:t>
            </a:r>
            <a:r>
              <a:rPr lang="fr-FR" dirty="0" err="1" smtClean="0"/>
              <a:t>calculated</a:t>
            </a:r>
            <a:r>
              <a:rPr lang="fr-FR" dirty="0" smtClean="0"/>
              <a:t> in the </a:t>
            </a:r>
            <a:r>
              <a:rPr lang="fr-FR" dirty="0" err="1" smtClean="0"/>
              <a:t>same</a:t>
            </a:r>
            <a:r>
              <a:rPr lang="fr-FR" dirty="0" smtClean="0"/>
              <a:t> </a:t>
            </a:r>
            <a:r>
              <a:rPr lang="fr-FR" dirty="0" err="1" smtClean="0"/>
              <a:t>way</a:t>
            </a:r>
            <a:r>
              <a:rPr lang="fr-FR" dirty="0" smtClean="0"/>
              <a:t> : </a:t>
            </a:r>
            <a:r>
              <a:rPr lang="fr-FR" dirty="0" err="1" smtClean="0"/>
              <a:t>idea</a:t>
            </a:r>
            <a:r>
              <a:rPr lang="fr-FR" dirty="0" smtClean="0"/>
              <a:t> of a </a:t>
            </a:r>
            <a:r>
              <a:rPr lang="fr-FR" dirty="0" err="1" smtClean="0"/>
              <a:t>common</a:t>
            </a:r>
            <a:r>
              <a:rPr lang="fr-FR" dirty="0" smtClean="0"/>
              <a:t> </a:t>
            </a:r>
            <a:r>
              <a:rPr lang="fr-FR" dirty="0" err="1" smtClean="0"/>
              <a:t>currency</a:t>
            </a:r>
            <a:endParaRPr lang="fr-FR" dirty="0" smtClean="0"/>
          </a:p>
          <a:p>
            <a:endParaRPr lang="fr-FR" dirty="0" smtClean="0"/>
          </a:p>
          <a:p>
            <a:r>
              <a:rPr lang="fr-FR" dirty="0" smtClean="0"/>
              <a:t>Multiple versions of the </a:t>
            </a:r>
            <a:r>
              <a:rPr lang="fr-FR" dirty="0" err="1" smtClean="0"/>
              <a:t>tool</a:t>
            </a:r>
            <a:r>
              <a:rPr lang="fr-FR" dirty="0" smtClean="0"/>
              <a:t> in</a:t>
            </a:r>
            <a:r>
              <a:rPr lang="fr-FR" baseline="0" dirty="0" smtClean="0"/>
              <a:t> </a:t>
            </a:r>
            <a:r>
              <a:rPr lang="fr-FR" baseline="0" dirty="0" err="1" smtClean="0"/>
              <a:t>different</a:t>
            </a:r>
            <a:r>
              <a:rPr lang="fr-FR" baseline="0" dirty="0" smtClean="0"/>
              <a:t> States (Colorado, Wyoming, Nevada, Montana etc.)</a:t>
            </a:r>
          </a:p>
          <a:p>
            <a:endParaRPr lang="fr-FR" baseline="0" dirty="0" smtClean="0"/>
          </a:p>
          <a:p>
            <a:r>
              <a:rPr lang="en-US" sz="1200" kern="1200" dirty="0" smtClean="0">
                <a:solidFill>
                  <a:schemeClr val="tx1"/>
                </a:solidFill>
                <a:effectLst/>
                <a:ea typeface="+mn-ea"/>
                <a:cs typeface="+mn-cs"/>
              </a:rPr>
              <a:t>EDF is a middle-ground operator that coordinates the process of tool production. They gather several actors, such as ranchers associations, landowners, State and federal agencies (Fish&amp; Wildlife, etc.). EDF acts as a coordinator, they have more skills and knowledge on policy than on biological aspects</a:t>
            </a:r>
            <a:r>
              <a:rPr lang="en-US" sz="1200" kern="1200" baseline="0" dirty="0" smtClean="0">
                <a:solidFill>
                  <a:schemeClr val="tx1"/>
                </a:solidFill>
                <a:effectLst/>
                <a:ea typeface="+mn-ea"/>
                <a:cs typeface="+mn-cs"/>
              </a:rPr>
              <a:t> ; </a:t>
            </a:r>
            <a:r>
              <a:rPr lang="en-US" sz="1200" kern="1200" dirty="0" err="1" smtClean="0">
                <a:solidFill>
                  <a:schemeClr val="tx1"/>
                </a:solidFill>
                <a:effectLst/>
                <a:ea typeface="+mn-ea"/>
                <a:cs typeface="+mn-cs"/>
              </a:rPr>
              <a:t>Ecometrix</a:t>
            </a:r>
            <a:r>
              <a:rPr lang="en-US" sz="1200" kern="1200" dirty="0" smtClean="0">
                <a:solidFill>
                  <a:schemeClr val="tx1"/>
                </a:solidFill>
                <a:effectLst/>
                <a:ea typeface="+mn-ea"/>
                <a:cs typeface="+mn-cs"/>
              </a:rPr>
              <a:t> is also an actor that has a library of tools.</a:t>
            </a:r>
            <a:r>
              <a:rPr lang="fr-FR" dirty="0" smtClean="0">
                <a:effectLst/>
              </a:rPr>
              <a:t> EDF </a:t>
            </a:r>
            <a:r>
              <a:rPr lang="fr-FR" dirty="0" err="1" smtClean="0">
                <a:effectLst/>
              </a:rPr>
              <a:t>coordinates</a:t>
            </a:r>
            <a:r>
              <a:rPr lang="fr-FR" baseline="0" dirty="0" smtClean="0">
                <a:effectLst/>
              </a:rPr>
              <a:t> the science team, made of </a:t>
            </a:r>
            <a:r>
              <a:rPr lang="fr-FR" baseline="0" dirty="0" err="1" smtClean="0">
                <a:effectLst/>
              </a:rPr>
              <a:t>scientists</a:t>
            </a:r>
            <a:r>
              <a:rPr lang="fr-FR" baseline="0" dirty="0" smtClean="0">
                <a:effectLst/>
              </a:rPr>
              <a:t> </a:t>
            </a:r>
            <a:r>
              <a:rPr lang="fr-FR" baseline="0" dirty="0" err="1" smtClean="0">
                <a:effectLst/>
              </a:rPr>
              <a:t>from</a:t>
            </a:r>
            <a:r>
              <a:rPr lang="fr-FR" baseline="0" dirty="0" smtClean="0">
                <a:effectLst/>
              </a:rPr>
              <a:t> </a:t>
            </a:r>
            <a:r>
              <a:rPr lang="fr-FR" baseline="0" dirty="0" err="1" smtClean="0">
                <a:effectLst/>
              </a:rPr>
              <a:t>universities</a:t>
            </a:r>
            <a:r>
              <a:rPr lang="fr-FR" baseline="0" dirty="0" smtClean="0">
                <a:effectLst/>
              </a:rPr>
              <a:t> and State </a:t>
            </a:r>
            <a:r>
              <a:rPr lang="fr-FR" baseline="0" dirty="0" err="1" smtClean="0">
                <a:effectLst/>
              </a:rPr>
              <a:t>agencies</a:t>
            </a:r>
            <a:endParaRPr lang="fr-FR" dirty="0" smtClean="0">
              <a:effectLst/>
            </a:endParaRPr>
          </a:p>
          <a:p>
            <a:endParaRPr lang="fr-FR" dirty="0" smtClean="0">
              <a:effectLst/>
            </a:endParaRPr>
          </a:p>
          <a:p>
            <a:r>
              <a:rPr lang="fr-FR" dirty="0" err="1" smtClean="0">
                <a:effectLst/>
              </a:rPr>
              <a:t>Tool</a:t>
            </a:r>
            <a:r>
              <a:rPr lang="fr-FR" baseline="0" dirty="0" smtClean="0">
                <a:effectLst/>
              </a:rPr>
              <a:t> design </a:t>
            </a:r>
            <a:r>
              <a:rPr lang="fr-FR" baseline="0" dirty="0" err="1" smtClean="0">
                <a:effectLst/>
              </a:rPr>
              <a:t>can</a:t>
            </a:r>
            <a:r>
              <a:rPr lang="fr-FR" baseline="0" dirty="0" smtClean="0">
                <a:effectLst/>
              </a:rPr>
              <a:t> </a:t>
            </a:r>
            <a:r>
              <a:rPr lang="fr-FR" baseline="0" dirty="0" err="1" smtClean="0">
                <a:effectLst/>
              </a:rPr>
              <a:t>take</a:t>
            </a:r>
            <a:r>
              <a:rPr lang="fr-FR" baseline="0" dirty="0" smtClean="0">
                <a:effectLst/>
              </a:rPr>
              <a:t> up to </a:t>
            </a:r>
            <a:r>
              <a:rPr lang="fr-FR" baseline="0" dirty="0" err="1" smtClean="0">
                <a:effectLst/>
              </a:rPr>
              <a:t>two</a:t>
            </a:r>
            <a:r>
              <a:rPr lang="fr-FR" baseline="0" dirty="0" smtClean="0">
                <a:effectLst/>
              </a:rPr>
              <a:t> </a:t>
            </a:r>
            <a:r>
              <a:rPr lang="fr-FR" baseline="0" dirty="0" err="1" smtClean="0">
                <a:effectLst/>
              </a:rPr>
              <a:t>years</a:t>
            </a:r>
            <a:r>
              <a:rPr lang="fr-FR" baseline="0" dirty="0" smtClean="0">
                <a:effectLst/>
              </a:rPr>
              <a:t> and </a:t>
            </a:r>
            <a:r>
              <a:rPr lang="fr-FR" baseline="0" dirty="0" err="1" smtClean="0">
                <a:effectLst/>
              </a:rPr>
              <a:t>cost</a:t>
            </a:r>
            <a:r>
              <a:rPr lang="fr-FR" baseline="0" dirty="0" smtClean="0">
                <a:effectLst/>
              </a:rPr>
              <a:t> up to $100 000</a:t>
            </a:r>
          </a:p>
          <a:p>
            <a:r>
              <a:rPr lang="fr-FR" baseline="0" dirty="0" err="1" smtClean="0">
                <a:effectLst/>
              </a:rPr>
              <a:t>Financed</a:t>
            </a:r>
            <a:r>
              <a:rPr lang="fr-FR" baseline="0" dirty="0" smtClean="0">
                <a:effectLst/>
              </a:rPr>
              <a:t> by the States and the </a:t>
            </a:r>
            <a:r>
              <a:rPr lang="fr-FR" baseline="0" dirty="0" err="1" smtClean="0">
                <a:effectLst/>
              </a:rPr>
              <a:t>private</a:t>
            </a:r>
            <a:r>
              <a:rPr lang="fr-FR" baseline="0" dirty="0" smtClean="0">
                <a:effectLst/>
              </a:rPr>
              <a:t> </a:t>
            </a:r>
            <a:r>
              <a:rPr lang="fr-FR" baseline="0" dirty="0" err="1" smtClean="0">
                <a:effectLst/>
              </a:rPr>
              <a:t>actors</a:t>
            </a:r>
            <a:r>
              <a:rPr lang="fr-FR" baseline="0" dirty="0" smtClean="0">
                <a:effectLst/>
              </a:rPr>
              <a:t> </a:t>
            </a:r>
            <a:r>
              <a:rPr lang="fr-FR" baseline="0" dirty="0" err="1" smtClean="0">
                <a:effectLst/>
              </a:rPr>
              <a:t>that</a:t>
            </a:r>
            <a:r>
              <a:rPr lang="fr-FR" baseline="0" dirty="0" smtClean="0">
                <a:effectLst/>
              </a:rPr>
              <a:t> are </a:t>
            </a:r>
            <a:r>
              <a:rPr lang="fr-FR" baseline="0" dirty="0" err="1" smtClean="0">
                <a:effectLst/>
              </a:rPr>
              <a:t>willing</a:t>
            </a:r>
            <a:r>
              <a:rPr lang="fr-FR" baseline="0" dirty="0" smtClean="0">
                <a:effectLst/>
              </a:rPr>
              <a:t> to have </a:t>
            </a:r>
            <a:r>
              <a:rPr lang="fr-FR" baseline="0" dirty="0" err="1" smtClean="0">
                <a:effectLst/>
              </a:rPr>
              <a:t>these</a:t>
            </a:r>
            <a:r>
              <a:rPr lang="fr-FR" baseline="0" dirty="0" smtClean="0">
                <a:effectLst/>
              </a:rPr>
              <a:t> </a:t>
            </a:r>
            <a:r>
              <a:rPr lang="fr-FR" baseline="0" dirty="0" err="1" smtClean="0">
                <a:effectLst/>
              </a:rPr>
              <a:t>pre</a:t>
            </a:r>
            <a:r>
              <a:rPr lang="fr-FR" baseline="0" dirty="0" smtClean="0">
                <a:effectLst/>
              </a:rPr>
              <a:t>-listing initiatives</a:t>
            </a:r>
          </a:p>
          <a:p>
            <a:endParaRPr lang="fr-FR" baseline="0" dirty="0" smtClean="0">
              <a:effectLst/>
            </a:endParaRPr>
          </a:p>
          <a:p>
            <a:r>
              <a:rPr lang="fr-FR" baseline="0" dirty="0" err="1" smtClean="0">
                <a:effectLst/>
              </a:rPr>
              <a:t>Transparency</a:t>
            </a:r>
            <a:r>
              <a:rPr lang="fr-FR" baseline="0" dirty="0" smtClean="0">
                <a:effectLst/>
              </a:rPr>
              <a:t> and </a:t>
            </a:r>
            <a:r>
              <a:rPr lang="fr-FR" baseline="0" dirty="0" err="1" smtClean="0">
                <a:effectLst/>
              </a:rPr>
              <a:t>efficiency</a:t>
            </a:r>
            <a:r>
              <a:rPr lang="fr-FR" baseline="0" dirty="0" smtClean="0">
                <a:effectLst/>
              </a:rPr>
              <a:t> are </a:t>
            </a:r>
            <a:r>
              <a:rPr lang="fr-FR" baseline="0" dirty="0" err="1" smtClean="0">
                <a:effectLst/>
              </a:rPr>
              <a:t>presented</a:t>
            </a:r>
            <a:r>
              <a:rPr lang="fr-FR" baseline="0" dirty="0" smtClean="0">
                <a:effectLst/>
              </a:rPr>
              <a:t> as the main justifications for the </a:t>
            </a:r>
            <a:r>
              <a:rPr lang="fr-FR" baseline="0" dirty="0" err="1" smtClean="0">
                <a:effectLst/>
              </a:rPr>
              <a:t>development</a:t>
            </a:r>
            <a:r>
              <a:rPr lang="fr-FR" baseline="0" dirty="0" smtClean="0">
                <a:effectLst/>
              </a:rPr>
              <a:t> of </a:t>
            </a:r>
            <a:r>
              <a:rPr lang="fr-FR" baseline="0" dirty="0" err="1" smtClean="0">
                <a:effectLst/>
              </a:rPr>
              <a:t>such</a:t>
            </a:r>
            <a:r>
              <a:rPr lang="fr-FR" baseline="0" dirty="0" smtClean="0">
                <a:effectLst/>
              </a:rPr>
              <a:t> a </a:t>
            </a:r>
            <a:r>
              <a:rPr lang="fr-FR" baseline="0" dirty="0" err="1" smtClean="0">
                <a:effectLst/>
              </a:rPr>
              <a:t>complex</a:t>
            </a:r>
            <a:r>
              <a:rPr lang="fr-FR" baseline="0" dirty="0" smtClean="0">
                <a:effectLst/>
              </a:rPr>
              <a:t> </a:t>
            </a:r>
            <a:r>
              <a:rPr lang="fr-FR" baseline="0" dirty="0" err="1" smtClean="0">
                <a:effectLst/>
              </a:rPr>
              <a:t>tool</a:t>
            </a:r>
            <a:endParaRPr lang="fr-FR" baseline="0" dirty="0" smtClean="0">
              <a:effectLst/>
            </a:endParaRPr>
          </a:p>
          <a:p>
            <a:r>
              <a:rPr lang="fr-FR" baseline="0" dirty="0" smtClean="0">
                <a:effectLst/>
              </a:rPr>
              <a:t>« </a:t>
            </a:r>
            <a:r>
              <a:rPr lang="fr-FR" baseline="0" dirty="0" err="1" smtClean="0">
                <a:effectLst/>
              </a:rPr>
              <a:t>Paying</a:t>
            </a:r>
            <a:r>
              <a:rPr lang="fr-FR" baseline="0" dirty="0" smtClean="0">
                <a:effectLst/>
              </a:rPr>
              <a:t> for </a:t>
            </a:r>
            <a:r>
              <a:rPr lang="fr-FR" baseline="0" dirty="0" err="1" smtClean="0">
                <a:effectLst/>
              </a:rPr>
              <a:t>outcomes</a:t>
            </a:r>
            <a:r>
              <a:rPr lang="fr-FR" baseline="0" dirty="0" smtClean="0">
                <a:effectLst/>
              </a:rPr>
              <a:t> </a:t>
            </a:r>
            <a:r>
              <a:rPr lang="fr-FR" baseline="0" dirty="0" err="1" smtClean="0">
                <a:effectLst/>
              </a:rPr>
              <a:t>rather</a:t>
            </a:r>
            <a:r>
              <a:rPr lang="fr-FR" baseline="0" dirty="0" smtClean="0">
                <a:effectLst/>
              </a:rPr>
              <a:t> </a:t>
            </a:r>
            <a:r>
              <a:rPr lang="fr-FR" baseline="0" dirty="0" err="1" smtClean="0">
                <a:effectLst/>
              </a:rPr>
              <a:t>than</a:t>
            </a:r>
            <a:r>
              <a:rPr lang="fr-FR" baseline="0" dirty="0" smtClean="0">
                <a:effectLst/>
              </a:rPr>
              <a:t> practices has </a:t>
            </a:r>
            <a:r>
              <a:rPr lang="fr-FR" baseline="0" dirty="0" err="1" smtClean="0">
                <a:effectLst/>
              </a:rPr>
              <a:t>also</a:t>
            </a:r>
            <a:r>
              <a:rPr lang="fr-FR" baseline="0" dirty="0" smtClean="0">
                <a:effectLst/>
              </a:rPr>
              <a:t> been </a:t>
            </a:r>
            <a:r>
              <a:rPr lang="fr-FR" baseline="0" dirty="0" err="1" smtClean="0">
                <a:effectLst/>
              </a:rPr>
              <a:t>shown</a:t>
            </a:r>
            <a:r>
              <a:rPr lang="fr-FR" baseline="0" dirty="0" smtClean="0">
                <a:effectLst/>
              </a:rPr>
              <a:t> to </a:t>
            </a:r>
            <a:r>
              <a:rPr lang="fr-FR" baseline="0" dirty="0" err="1" smtClean="0">
                <a:effectLst/>
              </a:rPr>
              <a:t>acheive</a:t>
            </a:r>
            <a:r>
              <a:rPr lang="fr-FR" baseline="0" dirty="0" smtClean="0">
                <a:effectLst/>
              </a:rPr>
              <a:t> more conservation per dollar </a:t>
            </a:r>
            <a:r>
              <a:rPr lang="fr-FR" baseline="0" dirty="0" err="1" smtClean="0">
                <a:effectLst/>
              </a:rPr>
              <a:t>spent</a:t>
            </a:r>
            <a:r>
              <a:rPr lang="fr-FR" baseline="0" dirty="0" smtClean="0">
                <a:effectLst/>
              </a:rPr>
              <a:t> </a:t>
            </a:r>
            <a:r>
              <a:rPr lang="fr-FR" baseline="0" dirty="0" err="1" smtClean="0">
                <a:effectLst/>
              </a:rPr>
              <a:t>than</a:t>
            </a:r>
            <a:r>
              <a:rPr lang="fr-FR" baseline="0" dirty="0" smtClean="0">
                <a:effectLst/>
              </a:rPr>
              <a:t> </a:t>
            </a:r>
            <a:r>
              <a:rPr lang="fr-FR" baseline="0" dirty="0" err="1" smtClean="0">
                <a:effectLst/>
              </a:rPr>
              <a:t>paying</a:t>
            </a:r>
            <a:r>
              <a:rPr lang="fr-FR" baseline="0" dirty="0" smtClean="0">
                <a:effectLst/>
              </a:rPr>
              <a:t> for management practices »</a:t>
            </a:r>
          </a:p>
          <a:p>
            <a:endParaRPr lang="fr-FR" baseline="0" dirty="0" smtClean="0">
              <a:effectLst/>
            </a:endParaRPr>
          </a:p>
          <a:p>
            <a:r>
              <a:rPr lang="fr-FR" baseline="0" dirty="0" err="1" smtClean="0">
                <a:effectLst/>
              </a:rPr>
              <a:t>Rely</a:t>
            </a:r>
            <a:r>
              <a:rPr lang="fr-FR" baseline="0" dirty="0" smtClean="0">
                <a:effectLst/>
              </a:rPr>
              <a:t> on </a:t>
            </a:r>
            <a:r>
              <a:rPr lang="fr-FR" baseline="0" dirty="0" err="1" smtClean="0">
                <a:effectLst/>
              </a:rPr>
              <a:t>ecological</a:t>
            </a:r>
            <a:r>
              <a:rPr lang="fr-FR" baseline="0" dirty="0" smtClean="0">
                <a:effectLst/>
              </a:rPr>
              <a:t> sciences for </a:t>
            </a:r>
            <a:r>
              <a:rPr lang="fr-FR" baseline="0" dirty="0" err="1" smtClean="0">
                <a:effectLst/>
              </a:rPr>
              <a:t>considerations</a:t>
            </a:r>
            <a:r>
              <a:rPr lang="fr-FR" baseline="0" dirty="0" smtClean="0">
                <a:effectLst/>
              </a:rPr>
              <a:t> on the type of habitat </a:t>
            </a:r>
            <a:r>
              <a:rPr lang="fr-FR" baseline="0" dirty="0" err="1" smtClean="0">
                <a:effectLst/>
              </a:rPr>
              <a:t>that</a:t>
            </a:r>
            <a:r>
              <a:rPr lang="fr-FR" baseline="0" dirty="0" smtClean="0">
                <a:effectLst/>
              </a:rPr>
              <a:t> are </a:t>
            </a:r>
            <a:r>
              <a:rPr lang="fr-FR" baseline="0" dirty="0" err="1" smtClean="0">
                <a:effectLst/>
              </a:rPr>
              <a:t>needed</a:t>
            </a:r>
            <a:r>
              <a:rPr lang="fr-FR" baseline="0" dirty="0" smtClean="0">
                <a:effectLst/>
              </a:rPr>
              <a:t> for </a:t>
            </a:r>
            <a:r>
              <a:rPr lang="fr-FR" baseline="0" dirty="0" err="1" smtClean="0">
                <a:effectLst/>
              </a:rPr>
              <a:t>foraging</a:t>
            </a:r>
            <a:r>
              <a:rPr lang="fr-FR" baseline="0" dirty="0" smtClean="0">
                <a:effectLst/>
              </a:rPr>
              <a:t> and </a:t>
            </a:r>
            <a:r>
              <a:rPr lang="fr-FR" baseline="0" dirty="0" err="1" smtClean="0">
                <a:effectLst/>
              </a:rPr>
              <a:t>breeding</a:t>
            </a:r>
            <a:r>
              <a:rPr lang="fr-FR" baseline="0" dirty="0" smtClean="0">
                <a:effectLst/>
              </a:rPr>
              <a:t> habitats. The HQT </a:t>
            </a:r>
            <a:r>
              <a:rPr lang="fr-FR" baseline="0" dirty="0" err="1" smtClean="0">
                <a:effectLst/>
              </a:rPr>
              <a:t>is</a:t>
            </a:r>
            <a:r>
              <a:rPr lang="fr-FR" baseline="0" dirty="0" smtClean="0">
                <a:effectLst/>
              </a:rPr>
              <a:t> a </a:t>
            </a:r>
            <a:r>
              <a:rPr lang="fr-FR" baseline="0" dirty="0" err="1" smtClean="0">
                <a:effectLst/>
              </a:rPr>
              <a:t>framework</a:t>
            </a:r>
            <a:r>
              <a:rPr lang="fr-FR" baseline="0" dirty="0" smtClean="0">
                <a:effectLst/>
              </a:rPr>
              <a:t> </a:t>
            </a:r>
            <a:r>
              <a:rPr lang="fr-FR" baseline="0" dirty="0" err="1" smtClean="0">
                <a:effectLst/>
              </a:rPr>
              <a:t>that</a:t>
            </a:r>
            <a:r>
              <a:rPr lang="fr-FR" baseline="0" dirty="0" smtClean="0">
                <a:effectLst/>
              </a:rPr>
              <a:t> </a:t>
            </a:r>
            <a:r>
              <a:rPr lang="fr-FR" baseline="0" dirty="0" err="1" smtClean="0">
                <a:effectLst/>
              </a:rPr>
              <a:t>defines</a:t>
            </a:r>
            <a:r>
              <a:rPr lang="fr-FR" baseline="0" dirty="0" smtClean="0">
                <a:effectLst/>
              </a:rPr>
              <a:t> the relevant </a:t>
            </a:r>
            <a:r>
              <a:rPr lang="fr-FR" baseline="0" dirty="0" err="1" smtClean="0">
                <a:effectLst/>
              </a:rPr>
              <a:t>parameters</a:t>
            </a:r>
            <a:r>
              <a:rPr lang="fr-FR" baseline="0" dirty="0" smtClean="0">
                <a:effectLst/>
              </a:rPr>
              <a:t> to </a:t>
            </a:r>
            <a:r>
              <a:rPr lang="fr-FR" baseline="0" dirty="0" err="1" smtClean="0">
                <a:effectLst/>
              </a:rPr>
              <a:t>assess</a:t>
            </a:r>
            <a:r>
              <a:rPr lang="fr-FR" baseline="0" dirty="0" smtClean="0">
                <a:effectLst/>
              </a:rPr>
              <a:t> the </a:t>
            </a:r>
            <a:r>
              <a:rPr lang="fr-FR" baseline="0" dirty="0" err="1" smtClean="0">
                <a:effectLst/>
              </a:rPr>
              <a:t>quality</a:t>
            </a:r>
            <a:r>
              <a:rPr lang="fr-FR" baseline="0" dirty="0" smtClean="0">
                <a:effectLst/>
              </a:rPr>
              <a:t> of the habitats, </a:t>
            </a:r>
            <a:r>
              <a:rPr lang="fr-FR" baseline="0" dirty="0" err="1" smtClean="0">
                <a:effectLst/>
              </a:rPr>
              <a:t>associate</a:t>
            </a:r>
            <a:r>
              <a:rPr lang="fr-FR" baseline="0" dirty="0" smtClean="0">
                <a:effectLst/>
              </a:rPr>
              <a:t> </a:t>
            </a:r>
            <a:r>
              <a:rPr lang="fr-FR" baseline="0" dirty="0" err="1" smtClean="0">
                <a:effectLst/>
              </a:rPr>
              <a:t>each</a:t>
            </a:r>
            <a:r>
              <a:rPr lang="fr-FR" baseline="0" dirty="0" smtClean="0">
                <a:effectLst/>
              </a:rPr>
              <a:t> </a:t>
            </a:r>
            <a:r>
              <a:rPr lang="fr-FR" baseline="0" dirty="0" err="1" smtClean="0">
                <a:effectLst/>
              </a:rPr>
              <a:t>parameter</a:t>
            </a:r>
            <a:r>
              <a:rPr lang="fr-FR" baseline="0" dirty="0" smtClean="0">
                <a:effectLst/>
              </a:rPr>
              <a:t> </a:t>
            </a:r>
            <a:r>
              <a:rPr lang="fr-FR" baseline="0" dirty="0" err="1" smtClean="0">
                <a:effectLst/>
              </a:rPr>
              <a:t>with</a:t>
            </a:r>
            <a:r>
              <a:rPr lang="fr-FR" baseline="0" dirty="0" smtClean="0">
                <a:effectLst/>
              </a:rPr>
              <a:t> a coefficient </a:t>
            </a:r>
            <a:r>
              <a:rPr lang="fr-FR" baseline="0" dirty="0" err="1" smtClean="0">
                <a:effectLst/>
              </a:rPr>
              <a:t>that</a:t>
            </a:r>
            <a:r>
              <a:rPr lang="fr-FR" baseline="0" dirty="0" smtClean="0">
                <a:effectLst/>
              </a:rPr>
              <a:t> state the relative </a:t>
            </a:r>
            <a:r>
              <a:rPr lang="fr-FR" baseline="0" dirty="0" err="1" smtClean="0">
                <a:effectLst/>
              </a:rPr>
              <a:t>weight</a:t>
            </a:r>
            <a:r>
              <a:rPr lang="fr-FR" baseline="0" dirty="0" smtClean="0">
                <a:effectLst/>
              </a:rPr>
              <a:t> of </a:t>
            </a:r>
            <a:r>
              <a:rPr lang="fr-FR" baseline="0" dirty="0" err="1" smtClean="0">
                <a:effectLst/>
              </a:rPr>
              <a:t>each</a:t>
            </a:r>
            <a:r>
              <a:rPr lang="fr-FR" baseline="0" dirty="0" smtClean="0">
                <a:effectLst/>
              </a:rPr>
              <a:t> </a:t>
            </a:r>
            <a:r>
              <a:rPr lang="fr-FR" baseline="0" dirty="0" err="1" smtClean="0">
                <a:effectLst/>
              </a:rPr>
              <a:t>parameter</a:t>
            </a:r>
            <a:r>
              <a:rPr lang="fr-FR" baseline="0" dirty="0" smtClean="0">
                <a:effectLst/>
              </a:rPr>
              <a:t> in the </a:t>
            </a:r>
            <a:r>
              <a:rPr lang="fr-FR" baseline="0" dirty="0" err="1" smtClean="0">
                <a:effectLst/>
              </a:rPr>
              <a:t>assessment</a:t>
            </a:r>
            <a:r>
              <a:rPr lang="fr-FR" baseline="0" dirty="0" smtClean="0">
                <a:effectLst/>
              </a:rPr>
              <a:t> of the habitat </a:t>
            </a:r>
            <a:r>
              <a:rPr lang="fr-FR" baseline="0" dirty="0" err="1" smtClean="0">
                <a:effectLst/>
              </a:rPr>
              <a:t>quality</a:t>
            </a:r>
            <a:r>
              <a:rPr lang="fr-FR" baseline="0" dirty="0" smtClean="0">
                <a:effectLst/>
              </a:rPr>
              <a:t> (</a:t>
            </a:r>
            <a:r>
              <a:rPr lang="fr-FR" baseline="0" dirty="0" err="1" smtClean="0">
                <a:effectLst/>
              </a:rPr>
              <a:t>eg</a:t>
            </a:r>
            <a:r>
              <a:rPr lang="fr-FR" baseline="0" dirty="0" smtClean="0">
                <a:effectLst/>
              </a:rPr>
              <a:t>: </a:t>
            </a:r>
            <a:r>
              <a:rPr lang="fr-FR" baseline="0" dirty="0" err="1" smtClean="0">
                <a:effectLst/>
              </a:rPr>
              <a:t>is</a:t>
            </a:r>
            <a:r>
              <a:rPr lang="fr-FR" baseline="0" dirty="0" smtClean="0">
                <a:effectLst/>
              </a:rPr>
              <a:t> the horizontal structure of the </a:t>
            </a:r>
            <a:r>
              <a:rPr lang="fr-FR" baseline="0" dirty="0" err="1" smtClean="0">
                <a:effectLst/>
              </a:rPr>
              <a:t>vegetation</a:t>
            </a:r>
            <a:r>
              <a:rPr lang="fr-FR" baseline="0" dirty="0" smtClean="0">
                <a:effectLst/>
              </a:rPr>
              <a:t> more important </a:t>
            </a:r>
            <a:r>
              <a:rPr lang="fr-FR" baseline="0" dirty="0" err="1" smtClean="0">
                <a:effectLst/>
              </a:rPr>
              <a:t>that</a:t>
            </a:r>
            <a:r>
              <a:rPr lang="fr-FR" baseline="0" dirty="0" smtClean="0">
                <a:effectLst/>
              </a:rPr>
              <a:t> </a:t>
            </a:r>
            <a:r>
              <a:rPr lang="fr-FR" baseline="0" dirty="0" err="1" smtClean="0">
                <a:effectLst/>
              </a:rPr>
              <a:t>its</a:t>
            </a:r>
            <a:r>
              <a:rPr lang="fr-FR" baseline="0" dirty="0" smtClean="0">
                <a:effectLst/>
              </a:rPr>
              <a:t> </a:t>
            </a:r>
            <a:r>
              <a:rPr lang="fr-FR" baseline="0" dirty="0" err="1" smtClean="0">
                <a:effectLst/>
              </a:rPr>
              <a:t>diversity</a:t>
            </a:r>
            <a:r>
              <a:rPr lang="fr-FR" baseline="0" dirty="0" smtClean="0">
                <a:effectLst/>
              </a:rPr>
              <a:t>) and </a:t>
            </a:r>
            <a:r>
              <a:rPr lang="fr-FR" baseline="0" dirty="0" err="1" smtClean="0">
                <a:effectLst/>
              </a:rPr>
              <a:t>then</a:t>
            </a:r>
            <a:r>
              <a:rPr lang="fr-FR" baseline="0" dirty="0" smtClean="0">
                <a:effectLst/>
              </a:rPr>
              <a:t> proposes and </a:t>
            </a:r>
            <a:r>
              <a:rPr lang="fr-FR" baseline="0" dirty="0" err="1" smtClean="0">
                <a:effectLst/>
              </a:rPr>
              <a:t>aggregation</a:t>
            </a:r>
            <a:r>
              <a:rPr lang="fr-FR" baseline="0" dirty="0" smtClean="0">
                <a:effectLst/>
              </a:rPr>
              <a:t> of all the </a:t>
            </a:r>
            <a:r>
              <a:rPr lang="fr-FR" baseline="0" dirty="0" err="1" smtClean="0">
                <a:effectLst/>
              </a:rPr>
              <a:t>parameters</a:t>
            </a:r>
            <a:r>
              <a:rPr lang="fr-FR" baseline="0" dirty="0" smtClean="0">
                <a:effectLst/>
              </a:rPr>
              <a:t> </a:t>
            </a:r>
            <a:r>
              <a:rPr lang="fr-FR" baseline="0" dirty="0" err="1" smtClean="0">
                <a:effectLst/>
              </a:rPr>
              <a:t>into</a:t>
            </a:r>
            <a:r>
              <a:rPr lang="fr-FR" baseline="0" dirty="0" smtClean="0">
                <a:effectLst/>
              </a:rPr>
              <a:t> one </a:t>
            </a:r>
            <a:r>
              <a:rPr lang="fr-FR" baseline="0" dirty="0" err="1" smtClean="0">
                <a:effectLst/>
              </a:rPr>
              <a:t>metric</a:t>
            </a:r>
            <a:r>
              <a:rPr lang="fr-FR" baseline="0" dirty="0" smtClean="0">
                <a:effectLst/>
              </a:rPr>
              <a:t> </a:t>
            </a:r>
            <a:r>
              <a:rPr lang="fr-FR" baseline="0" dirty="0" err="1" smtClean="0">
                <a:effectLst/>
              </a:rPr>
              <a:t>being</a:t>
            </a:r>
            <a:r>
              <a:rPr lang="fr-FR" baseline="0" dirty="0" smtClean="0">
                <a:effectLst/>
              </a:rPr>
              <a:t> the </a:t>
            </a:r>
            <a:r>
              <a:rPr lang="fr-FR" baseline="0" dirty="0" err="1" smtClean="0">
                <a:effectLst/>
              </a:rPr>
              <a:t>functional</a:t>
            </a:r>
            <a:r>
              <a:rPr lang="fr-FR" baseline="0" dirty="0" smtClean="0">
                <a:effectLst/>
              </a:rPr>
              <a:t> acre. Collective </a:t>
            </a:r>
            <a:r>
              <a:rPr lang="fr-FR" baseline="0" dirty="0" err="1" smtClean="0">
                <a:effectLst/>
              </a:rPr>
              <a:t>process</a:t>
            </a:r>
            <a:r>
              <a:rPr lang="fr-FR" baseline="0" dirty="0" smtClean="0">
                <a:effectLst/>
              </a:rPr>
              <a:t> of </a:t>
            </a:r>
            <a:r>
              <a:rPr lang="fr-FR" baseline="0" dirty="0" err="1" smtClean="0">
                <a:effectLst/>
              </a:rPr>
              <a:t>scientific</a:t>
            </a:r>
            <a:r>
              <a:rPr lang="fr-FR" baseline="0" dirty="0" smtClean="0">
                <a:effectLst/>
              </a:rPr>
              <a:t> </a:t>
            </a:r>
            <a:r>
              <a:rPr lang="fr-FR" baseline="0" dirty="0" err="1" smtClean="0">
                <a:effectLst/>
              </a:rPr>
              <a:t>decision-making</a:t>
            </a:r>
            <a:r>
              <a:rPr lang="fr-FR" baseline="0" dirty="0" smtClean="0">
                <a:effectLst/>
              </a:rPr>
              <a:t> + </a:t>
            </a:r>
            <a:r>
              <a:rPr lang="fr-FR" baseline="0" dirty="0" err="1" smtClean="0">
                <a:effectLst/>
              </a:rPr>
              <a:t>methodologies</a:t>
            </a:r>
            <a:r>
              <a:rPr lang="fr-FR" baseline="0" dirty="0" smtClean="0">
                <a:effectLst/>
              </a:rPr>
              <a:t> on the </a:t>
            </a:r>
            <a:r>
              <a:rPr lang="fr-FR" baseline="0" dirty="0" err="1" smtClean="0">
                <a:effectLst/>
              </a:rPr>
              <a:t>way</a:t>
            </a:r>
            <a:r>
              <a:rPr lang="fr-FR" baseline="0" dirty="0" smtClean="0">
                <a:effectLst/>
              </a:rPr>
              <a:t> to </a:t>
            </a:r>
            <a:r>
              <a:rPr lang="fr-FR" baseline="0" dirty="0" err="1" smtClean="0">
                <a:effectLst/>
              </a:rPr>
              <a:t>assess</a:t>
            </a:r>
            <a:r>
              <a:rPr lang="fr-FR" baseline="0" dirty="0" smtClean="0">
                <a:effectLst/>
              </a:rPr>
              <a:t> a value to </a:t>
            </a:r>
            <a:r>
              <a:rPr lang="fr-FR" baseline="0" dirty="0" err="1" smtClean="0">
                <a:effectLst/>
              </a:rPr>
              <a:t>each</a:t>
            </a:r>
            <a:r>
              <a:rPr lang="fr-FR" baseline="0" dirty="0" smtClean="0">
                <a:effectLst/>
              </a:rPr>
              <a:t> </a:t>
            </a:r>
            <a:r>
              <a:rPr lang="fr-FR" baseline="0" dirty="0" err="1" smtClean="0">
                <a:effectLst/>
              </a:rPr>
              <a:t>parameter</a:t>
            </a:r>
            <a:r>
              <a:rPr lang="fr-FR" baseline="0" dirty="0" smtClean="0">
                <a:effectLst/>
              </a:rPr>
              <a:t> in the </a:t>
            </a:r>
            <a:r>
              <a:rPr lang="fr-FR" baseline="0" dirty="0" err="1" smtClean="0">
                <a:effectLst/>
              </a:rPr>
              <a:t>field</a:t>
            </a:r>
            <a:endParaRPr lang="fr-FR" baseline="0" dirty="0" smtClean="0">
              <a:effectLst/>
            </a:endParaRPr>
          </a:p>
          <a:p>
            <a:endParaRPr lang="fr-FR" baseline="0" dirty="0" smtClean="0">
              <a:effectLst/>
            </a:endParaRPr>
          </a:p>
          <a:p>
            <a:endParaRPr lang="fr-FR" baseline="0" dirty="0" smtClean="0">
              <a:effectLst/>
            </a:endParaRPr>
          </a:p>
          <a:p>
            <a:endParaRPr lang="fr-FR" dirty="0" smtClean="0">
              <a:effectLst/>
            </a:endParaRP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9</a:t>
            </a:fld>
            <a:endParaRPr lang="fr-FR"/>
          </a:p>
        </p:txBody>
      </p:sp>
    </p:spTree>
    <p:extLst>
      <p:ext uri="{BB962C8B-B14F-4D97-AF65-F5344CB8AC3E}">
        <p14:creationId xmlns:p14="http://schemas.microsoft.com/office/powerpoint/2010/main" val="1214945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9178648-C416-604D-B0C8-4073A361841B}" type="datetimeFigureOut">
              <a:rPr lang="fr-FR" smtClean="0"/>
              <a:t>06/11/17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337002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178648-C416-604D-B0C8-4073A361841B}" type="datetimeFigureOut">
              <a:rPr lang="fr-FR" smtClean="0"/>
              <a:t>06/11/17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3709837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178648-C416-604D-B0C8-4073A361841B}" type="datetimeFigureOut">
              <a:rPr lang="fr-FR" smtClean="0"/>
              <a:t>06/11/17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296684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178648-C416-604D-B0C8-4073A361841B}" type="datetimeFigureOut">
              <a:rPr lang="fr-FR" smtClean="0"/>
              <a:t>06/11/17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18721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9178648-C416-604D-B0C8-4073A361841B}" type="datetimeFigureOut">
              <a:rPr lang="fr-FR" smtClean="0"/>
              <a:t>06/11/17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53729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9178648-C416-604D-B0C8-4073A361841B}" type="datetimeFigureOut">
              <a:rPr lang="fr-FR" smtClean="0"/>
              <a:t>06/11/17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379042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9178648-C416-604D-B0C8-4073A361841B}" type="datetimeFigureOut">
              <a:rPr lang="fr-FR" smtClean="0"/>
              <a:t>06/11/17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21946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59178648-C416-604D-B0C8-4073A361841B}" type="datetimeFigureOut">
              <a:rPr lang="fr-FR" smtClean="0"/>
              <a:t>06/11/17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258916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9178648-C416-604D-B0C8-4073A361841B}" type="datetimeFigureOut">
              <a:rPr lang="fr-FR" smtClean="0"/>
              <a:t>06/11/17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234246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9178648-C416-604D-B0C8-4073A361841B}" type="datetimeFigureOut">
              <a:rPr lang="fr-FR" smtClean="0"/>
              <a:t>06/11/17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366182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9178648-C416-604D-B0C8-4073A361841B}" type="datetimeFigureOut">
              <a:rPr lang="fr-FR" smtClean="0"/>
              <a:t>06/11/17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88AE2F-6EC8-7A4A-919F-2C90490AEF75}" type="slidenum">
              <a:rPr lang="fr-FR" smtClean="0"/>
              <a:t>‹#›</a:t>
            </a:fld>
            <a:endParaRPr lang="fr-FR"/>
          </a:p>
        </p:txBody>
      </p:sp>
    </p:spTree>
    <p:extLst>
      <p:ext uri="{BB962C8B-B14F-4D97-AF65-F5344CB8AC3E}">
        <p14:creationId xmlns:p14="http://schemas.microsoft.com/office/powerpoint/2010/main" val="412272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5F5D5"/>
            </a:gs>
            <a:gs pos="48000">
              <a:schemeClr val="accent3">
                <a:lumMod val="97000"/>
                <a:lumOff val="3000"/>
              </a:schemeClr>
            </a:gs>
            <a:gs pos="0">
              <a:srgbClr val="023C48"/>
            </a:gs>
          </a:gsLst>
          <a:lin ang="16200000" scaled="1"/>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latin typeface="eurostile" charset="0"/>
              </a:defRPr>
            </a:lvl1pPr>
          </a:lstStyle>
          <a:p>
            <a:fld id="{59178648-C416-604D-B0C8-4073A361841B}" type="datetimeFigureOut">
              <a:rPr lang="fr-FR" smtClean="0"/>
              <a:pPr/>
              <a:t>06/11/17</a:t>
            </a:fld>
            <a:endParaRPr lang="fr-FR" dirty="0"/>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latin typeface="eurostile" charset="0"/>
              </a:defRPr>
            </a:lvl1pPr>
          </a:lstStyle>
          <a:p>
            <a:endParaRPr lang="fr-FR" dirty="0"/>
          </a:p>
        </p:txBody>
      </p:sp>
      <p:sp>
        <p:nvSpPr>
          <p:cNvPr id="6" name="Espace réservé du numéro de diapositive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latin typeface="eurostile" charset="0"/>
              </a:defRPr>
            </a:lvl1pPr>
          </a:lstStyle>
          <a:p>
            <a:fld id="{D588AE2F-6EC8-7A4A-919F-2C90490AEF75}" type="slidenum">
              <a:rPr lang="fr-FR" smtClean="0"/>
              <a:pPr/>
              <a:t>‹#›</a:t>
            </a:fld>
            <a:endParaRPr lang="fr-FR" dirty="0"/>
          </a:p>
        </p:txBody>
      </p:sp>
    </p:spTree>
    <p:extLst>
      <p:ext uri="{BB962C8B-B14F-4D97-AF65-F5344CB8AC3E}">
        <p14:creationId xmlns:p14="http://schemas.microsoft.com/office/powerpoint/2010/main" val="1474865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9" rtl="0" eaLnBrk="1" latinLnBrk="0" hangingPunct="1">
        <a:spcBef>
          <a:spcPct val="0"/>
        </a:spcBef>
        <a:buNone/>
        <a:defRPr sz="4400" kern="1200">
          <a:solidFill>
            <a:schemeClr val="tx1"/>
          </a:solidFill>
          <a:latin typeface="eurostile" charset="0"/>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eurostile" charset="0"/>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eurostile" charset="0"/>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eurostile" charset="0"/>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eurostile" charset="0"/>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eurostile"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emf"/><Relationship Id="rId7"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863600" y="995896"/>
            <a:ext cx="7988300" cy="1470025"/>
          </a:xfrm>
        </p:spPr>
        <p:txBody>
          <a:bodyPr>
            <a:normAutofit fontScale="90000"/>
          </a:bodyPr>
          <a:lstStyle/>
          <a:p>
            <a:pPr algn="r"/>
            <a:r>
              <a:rPr lang="fr-FR" dirty="0" smtClean="0">
                <a:latin typeface="Eurostile Gras" charset="0"/>
                <a:ea typeface="Eurostile" charset="0"/>
                <a:cs typeface="Eurostile" charset="0"/>
              </a:rPr>
              <a:t>BANKING ON NATURE:</a:t>
            </a:r>
            <a:br>
              <a:rPr lang="fr-FR" dirty="0" smtClean="0">
                <a:latin typeface="Eurostile Gras" charset="0"/>
                <a:ea typeface="Eurostile" charset="0"/>
                <a:cs typeface="Eurostile" charset="0"/>
              </a:rPr>
            </a:br>
            <a:r>
              <a:rPr lang="fr-FR" dirty="0" smtClean="0">
                <a:latin typeface="Eurostile Gras" charset="0"/>
                <a:ea typeface="Eurostile" charset="0"/>
                <a:cs typeface="Eurostile" charset="0"/>
              </a:rPr>
              <a:t>THE MARKET AS A NEW FEATURE OF ENVIRONMENTAL POLICIES</a:t>
            </a:r>
            <a:endParaRPr lang="fr-FR" dirty="0">
              <a:latin typeface="Eurostile Gras" charset="0"/>
              <a:ea typeface="Eurostile" charset="0"/>
              <a:cs typeface="Eurostile" charset="0"/>
            </a:endParaRPr>
          </a:p>
        </p:txBody>
      </p:sp>
      <p:sp>
        <p:nvSpPr>
          <p:cNvPr id="3" name="Sous-titre 2"/>
          <p:cNvSpPr>
            <a:spLocks noGrp="1"/>
          </p:cNvSpPr>
          <p:nvPr>
            <p:ph type="subTitle" idx="1"/>
          </p:nvPr>
        </p:nvSpPr>
        <p:spPr>
          <a:xfrm>
            <a:off x="330200" y="4555068"/>
            <a:ext cx="8521700" cy="1257300"/>
          </a:xfrm>
        </p:spPr>
        <p:txBody>
          <a:bodyPr>
            <a:normAutofit fontScale="92500" lnSpcReduction="10000"/>
          </a:bodyPr>
          <a:lstStyle/>
          <a:p>
            <a:pPr algn="l"/>
            <a:r>
              <a:rPr lang="fr-FR" sz="2800" dirty="0">
                <a:solidFill>
                  <a:schemeClr val="bg1"/>
                </a:solidFill>
                <a:latin typeface="Eurostile Gras" charset="0"/>
              </a:rPr>
              <a:t>Stéphanie Barral</a:t>
            </a:r>
          </a:p>
          <a:p>
            <a:pPr algn="l"/>
            <a:r>
              <a:rPr lang="fr-FR" sz="2600" dirty="0">
                <a:solidFill>
                  <a:schemeClr val="bg1"/>
                </a:solidFill>
                <a:latin typeface="Eurostile Gras" charset="0"/>
              </a:rPr>
              <a:t>French National Institute on </a:t>
            </a:r>
            <a:r>
              <a:rPr lang="fr-FR" sz="2600" dirty="0" err="1">
                <a:solidFill>
                  <a:schemeClr val="bg1"/>
                </a:solidFill>
                <a:latin typeface="Eurostile Gras" charset="0"/>
              </a:rPr>
              <a:t>Agronomic</a:t>
            </a:r>
            <a:r>
              <a:rPr lang="fr-FR" sz="2600" dirty="0">
                <a:solidFill>
                  <a:schemeClr val="bg1"/>
                </a:solidFill>
                <a:latin typeface="Eurostile Gras" charset="0"/>
              </a:rPr>
              <a:t> </a:t>
            </a:r>
            <a:r>
              <a:rPr lang="fr-FR" sz="2600" dirty="0" err="1">
                <a:solidFill>
                  <a:schemeClr val="bg1"/>
                </a:solidFill>
                <a:latin typeface="Eurostile Gras" charset="0"/>
              </a:rPr>
              <a:t>Research</a:t>
            </a:r>
            <a:r>
              <a:rPr lang="fr-FR" sz="2600" dirty="0">
                <a:solidFill>
                  <a:schemeClr val="bg1"/>
                </a:solidFill>
                <a:latin typeface="Eurostile Gras" charset="0"/>
              </a:rPr>
              <a:t> (INRA)</a:t>
            </a:r>
          </a:p>
          <a:p>
            <a:pPr algn="l"/>
            <a:r>
              <a:rPr lang="fr-FR" sz="2600" dirty="0">
                <a:solidFill>
                  <a:schemeClr val="bg1"/>
                </a:solidFill>
                <a:latin typeface="Eurostile Gras" charset="0"/>
              </a:rPr>
              <a:t>Center on </a:t>
            </a:r>
            <a:r>
              <a:rPr lang="fr-FR" sz="2600" dirty="0" err="1">
                <a:solidFill>
                  <a:schemeClr val="bg1"/>
                </a:solidFill>
                <a:latin typeface="Eurostile Gras" charset="0"/>
              </a:rPr>
              <a:t>Organizational</a:t>
            </a:r>
            <a:r>
              <a:rPr lang="fr-FR" sz="2600" dirty="0">
                <a:solidFill>
                  <a:schemeClr val="bg1"/>
                </a:solidFill>
                <a:latin typeface="Eurostile Gras" charset="0"/>
              </a:rPr>
              <a:t> Innovation, </a:t>
            </a:r>
            <a:r>
              <a:rPr lang="fr-FR" sz="2600" dirty="0" err="1">
                <a:solidFill>
                  <a:schemeClr val="bg1"/>
                </a:solidFill>
                <a:latin typeface="Eurostile Gras" charset="0"/>
              </a:rPr>
              <a:t>Department</a:t>
            </a:r>
            <a:r>
              <a:rPr lang="fr-FR" sz="2600" dirty="0">
                <a:solidFill>
                  <a:schemeClr val="bg1"/>
                </a:solidFill>
                <a:latin typeface="Eurostile Gras" charset="0"/>
              </a:rPr>
              <a:t> of </a:t>
            </a:r>
            <a:r>
              <a:rPr lang="fr-FR" sz="2600" dirty="0" err="1">
                <a:solidFill>
                  <a:schemeClr val="bg1"/>
                </a:solidFill>
                <a:latin typeface="Eurostile Gras" charset="0"/>
              </a:rPr>
              <a:t>Sociology</a:t>
            </a:r>
            <a:r>
              <a:rPr lang="fr-FR" sz="2600" dirty="0">
                <a:solidFill>
                  <a:schemeClr val="bg1"/>
                </a:solidFill>
                <a:latin typeface="Eurostile Gras" charset="0"/>
              </a:rPr>
              <a:t>, CU</a:t>
            </a:r>
          </a:p>
          <a:p>
            <a:pPr algn="l"/>
            <a:endParaRPr lang="fr-FR" dirty="0"/>
          </a:p>
        </p:txBody>
      </p:sp>
      <p:sp>
        <p:nvSpPr>
          <p:cNvPr id="6" name="Sous-titre 2"/>
          <p:cNvSpPr txBox="1">
            <a:spLocks/>
          </p:cNvSpPr>
          <p:nvPr/>
        </p:nvSpPr>
        <p:spPr>
          <a:xfrm>
            <a:off x="571500" y="6112934"/>
            <a:ext cx="8280400" cy="622300"/>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fr-FR" sz="2400" spc="300" dirty="0">
                <a:solidFill>
                  <a:schemeClr val="bg1"/>
                </a:solidFill>
                <a:latin typeface="Eurostile Gras" charset="0"/>
              </a:rPr>
              <a:t>Center for Science and </a:t>
            </a:r>
            <a:r>
              <a:rPr lang="fr-FR" sz="2400" spc="300" dirty="0" smtClean="0">
                <a:solidFill>
                  <a:schemeClr val="bg1"/>
                </a:solidFill>
                <a:latin typeface="Eurostile Gras" charset="0"/>
              </a:rPr>
              <a:t>Society | </a:t>
            </a:r>
            <a:r>
              <a:rPr lang="fr-FR" sz="2400" spc="300" dirty="0" err="1" smtClean="0">
                <a:solidFill>
                  <a:schemeClr val="bg1"/>
                </a:solidFill>
                <a:latin typeface="Eurostile Gras" charset="0"/>
              </a:rPr>
              <a:t>October</a:t>
            </a:r>
            <a:r>
              <a:rPr lang="fr-FR" sz="2400" spc="300" dirty="0" smtClean="0">
                <a:solidFill>
                  <a:schemeClr val="bg1"/>
                </a:solidFill>
                <a:latin typeface="Eurostile Gras" charset="0"/>
              </a:rPr>
              <a:t> </a:t>
            </a:r>
            <a:r>
              <a:rPr lang="fr-FR" sz="2400" spc="300" dirty="0">
                <a:solidFill>
                  <a:schemeClr val="bg1"/>
                </a:solidFill>
                <a:latin typeface="Eurostile Gras" charset="0"/>
              </a:rPr>
              <a:t>5th, </a:t>
            </a:r>
            <a:r>
              <a:rPr lang="fr-FR" sz="2400" spc="300" dirty="0" smtClean="0">
                <a:solidFill>
                  <a:schemeClr val="bg1"/>
                </a:solidFill>
                <a:latin typeface="Eurostile Gras" charset="0"/>
              </a:rPr>
              <a:t>2017</a:t>
            </a:r>
            <a:endParaRPr lang="fr-FR" sz="2400" spc="300" dirty="0">
              <a:solidFill>
                <a:schemeClr val="bg1"/>
              </a:solidFill>
              <a:latin typeface="Eurostile Gras" charset="0"/>
            </a:endParaRPr>
          </a:p>
        </p:txBody>
      </p:sp>
    </p:spTree>
    <p:extLst>
      <p:ext uri="{BB962C8B-B14F-4D97-AF65-F5344CB8AC3E}">
        <p14:creationId xmlns:p14="http://schemas.microsoft.com/office/powerpoint/2010/main" val="122198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pic>
        <p:nvPicPr>
          <p:cNvPr id="4" name="Image 3" descr="greater-sage-grouse-93669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933" y="0"/>
            <a:ext cx="10343403" cy="6868020"/>
          </a:xfrm>
          <a:prstGeom prst="rect">
            <a:avLst/>
          </a:prstGeom>
        </p:spPr>
      </p:pic>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40253592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200" dirty="0" smtClean="0">
                <a:latin typeface="Eurostile Gras" charset="0"/>
              </a:rPr>
              <a:t>TIGHT REGULATIONS BUT WIDE SCIENCE?</a:t>
            </a:r>
            <a:endParaRPr lang="fr-FR" sz="3200" dirty="0">
              <a:latin typeface="Eurostile Gras" charset="0"/>
            </a:endParaRPr>
          </a:p>
        </p:txBody>
      </p:sp>
      <p:sp>
        <p:nvSpPr>
          <p:cNvPr id="3" name="Espace réservé du contenu 2"/>
          <p:cNvSpPr>
            <a:spLocks noGrp="1"/>
          </p:cNvSpPr>
          <p:nvPr>
            <p:ph idx="1"/>
          </p:nvPr>
        </p:nvSpPr>
        <p:spPr/>
        <p:txBody>
          <a:bodyPr>
            <a:normAutofit/>
          </a:bodyPr>
          <a:lstStyle/>
          <a:p>
            <a:pPr marL="0" indent="0">
              <a:buNone/>
            </a:pPr>
            <a:r>
              <a:rPr lang="fr-FR" dirty="0" err="1" smtClean="0"/>
              <a:t>Layers</a:t>
            </a:r>
            <a:r>
              <a:rPr lang="fr-FR" dirty="0" smtClean="0"/>
              <a:t> of </a:t>
            </a:r>
            <a:r>
              <a:rPr lang="fr-FR" dirty="0" err="1" smtClean="0"/>
              <a:t>institutional</a:t>
            </a:r>
            <a:r>
              <a:rPr lang="fr-FR" dirty="0" smtClean="0"/>
              <a:t> </a:t>
            </a:r>
            <a:r>
              <a:rPr lang="fr-FR" dirty="0" err="1" smtClean="0"/>
              <a:t>frameworks</a:t>
            </a:r>
            <a:endParaRPr lang="fr-FR" dirty="0" smtClean="0"/>
          </a:p>
          <a:p>
            <a:pPr marL="0" indent="0">
              <a:buNone/>
            </a:pPr>
            <a:endParaRPr lang="fr-FR" dirty="0"/>
          </a:p>
          <a:p>
            <a:pPr marL="0" indent="0">
              <a:buNone/>
            </a:pPr>
            <a:r>
              <a:rPr lang="fr-FR" dirty="0" err="1" smtClean="0"/>
              <a:t>Projects</a:t>
            </a:r>
            <a:r>
              <a:rPr lang="fr-FR" dirty="0" smtClean="0"/>
              <a:t> </a:t>
            </a:r>
            <a:r>
              <a:rPr lang="fr-FR" dirty="0" err="1" smtClean="0"/>
              <a:t>ought</a:t>
            </a:r>
            <a:r>
              <a:rPr lang="fr-FR" dirty="0" smtClean="0"/>
              <a:t> to </a:t>
            </a:r>
            <a:r>
              <a:rPr lang="fr-FR" dirty="0" err="1" smtClean="0"/>
              <a:t>be</a:t>
            </a:r>
            <a:r>
              <a:rPr lang="fr-FR" dirty="0" smtClean="0"/>
              <a:t> </a:t>
            </a:r>
            <a:r>
              <a:rPr lang="fr-FR" dirty="0" err="1" smtClean="0"/>
              <a:t>done</a:t>
            </a:r>
            <a:r>
              <a:rPr lang="fr-FR" dirty="0"/>
              <a:t> </a:t>
            </a:r>
            <a:r>
              <a:rPr lang="fr-FR" dirty="0" smtClean="0"/>
              <a:t>« </a:t>
            </a:r>
            <a:r>
              <a:rPr lang="fr-FR" dirty="0" err="1" smtClean="0"/>
              <a:t>upon</a:t>
            </a:r>
            <a:r>
              <a:rPr lang="fr-FR" dirty="0" smtClean="0"/>
              <a:t> the best </a:t>
            </a:r>
            <a:r>
              <a:rPr lang="fr-FR" dirty="0" err="1" smtClean="0"/>
              <a:t>available</a:t>
            </a:r>
            <a:r>
              <a:rPr lang="fr-FR" dirty="0" smtClean="0"/>
              <a:t> science » but no standards of </a:t>
            </a:r>
            <a:r>
              <a:rPr lang="fr-FR" dirty="0" err="1" smtClean="0"/>
              <a:t>methods</a:t>
            </a:r>
            <a:endParaRPr lang="fr-FR" dirty="0" smtClean="0"/>
          </a:p>
          <a:p>
            <a:pPr marL="0" indent="0">
              <a:buNone/>
            </a:pPr>
            <a:endParaRPr lang="fr-FR" dirty="0"/>
          </a:p>
          <a:p>
            <a:pPr marL="0" indent="0">
              <a:buNone/>
            </a:pPr>
            <a:r>
              <a:rPr lang="fr-FR" dirty="0" err="1" smtClean="0"/>
              <a:t>Variety</a:t>
            </a:r>
            <a:r>
              <a:rPr lang="fr-FR" dirty="0" smtClean="0"/>
              <a:t> of sources of information for site </a:t>
            </a:r>
            <a:r>
              <a:rPr lang="fr-FR" dirty="0" err="1" smtClean="0"/>
              <a:t>selection</a:t>
            </a:r>
            <a:r>
              <a:rPr lang="fr-FR" dirty="0"/>
              <a:t> </a:t>
            </a:r>
            <a:r>
              <a:rPr lang="fr-FR" dirty="0" smtClean="0"/>
              <a:t>and </a:t>
            </a:r>
            <a:r>
              <a:rPr lang="fr-FR" dirty="0" err="1" smtClean="0"/>
              <a:t>restoration</a:t>
            </a:r>
            <a:r>
              <a:rPr lang="fr-FR" dirty="0" smtClean="0"/>
              <a:t> designs</a:t>
            </a:r>
            <a:endParaRPr lang="fr-FR" dirty="0"/>
          </a:p>
        </p:txBody>
      </p:sp>
    </p:spTree>
    <p:extLst>
      <p:ext uri="{BB962C8B-B14F-4D97-AF65-F5344CB8AC3E}">
        <p14:creationId xmlns:p14="http://schemas.microsoft.com/office/powerpoint/2010/main" val="28847193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200" dirty="0" smtClean="0">
                <a:latin typeface="Eurostile Gras" charset="0"/>
              </a:rPr>
              <a:t>TIGHT REGULATIONS BUT WIDE SCIENCE?</a:t>
            </a:r>
            <a:endParaRPr lang="fr-FR" sz="3200" dirty="0">
              <a:latin typeface="Eurostile Gras" charset="0"/>
            </a:endParaRPr>
          </a:p>
        </p:txBody>
      </p:sp>
      <p:sp>
        <p:nvSpPr>
          <p:cNvPr id="3" name="Espace réservé du contenu 2"/>
          <p:cNvSpPr>
            <a:spLocks noGrp="1"/>
          </p:cNvSpPr>
          <p:nvPr>
            <p:ph idx="1"/>
          </p:nvPr>
        </p:nvSpPr>
        <p:spPr>
          <a:xfrm>
            <a:off x="457200" y="1600202"/>
            <a:ext cx="8229600" cy="2410571"/>
          </a:xfrm>
        </p:spPr>
        <p:txBody>
          <a:bodyPr anchor="ctr">
            <a:normAutofit/>
          </a:bodyPr>
          <a:lstStyle/>
          <a:p>
            <a:pPr marL="0" indent="0" algn="just">
              <a:buNone/>
            </a:pPr>
            <a:r>
              <a:rPr lang="en-US" dirty="0" smtClean="0"/>
              <a:t>“</a:t>
            </a:r>
            <a:r>
              <a:rPr lang="en-US" dirty="0"/>
              <a:t>The people from the State, they have a much more conservative view on conservation, </a:t>
            </a:r>
            <a:r>
              <a:rPr lang="en-US" dirty="0" smtClean="0"/>
              <a:t>whereas </a:t>
            </a:r>
            <a:r>
              <a:rPr lang="en-US" dirty="0"/>
              <a:t>we tend to be more </a:t>
            </a:r>
            <a:r>
              <a:rPr lang="en-US" dirty="0" smtClean="0"/>
              <a:t>flexible”</a:t>
            </a:r>
            <a:r>
              <a:rPr lang="fr-FR" dirty="0" smtClean="0"/>
              <a:t> </a:t>
            </a:r>
            <a:endParaRPr lang="fr-FR" dirty="0"/>
          </a:p>
        </p:txBody>
      </p:sp>
    </p:spTree>
    <p:extLst>
      <p:ext uri="{BB962C8B-B14F-4D97-AF65-F5344CB8AC3E}">
        <p14:creationId xmlns:p14="http://schemas.microsoft.com/office/powerpoint/2010/main" val="35687183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WHEN ECONOMY AND ECOLOGY MEET</a:t>
            </a:r>
            <a:endParaRPr lang="fr-FR" sz="3600" dirty="0">
              <a:latin typeface="Eurostile Gras" charset="0"/>
            </a:endParaRPr>
          </a:p>
        </p:txBody>
      </p:sp>
      <p:sp>
        <p:nvSpPr>
          <p:cNvPr id="3" name="Espace réservé du contenu 2"/>
          <p:cNvSpPr>
            <a:spLocks noGrp="1"/>
          </p:cNvSpPr>
          <p:nvPr>
            <p:ph idx="1"/>
          </p:nvPr>
        </p:nvSpPr>
        <p:spPr>
          <a:xfrm>
            <a:off x="457200" y="2116667"/>
            <a:ext cx="8229600" cy="4009500"/>
          </a:xfrm>
        </p:spPr>
        <p:txBody>
          <a:bodyPr/>
          <a:lstStyle/>
          <a:p>
            <a:pPr marL="0" indent="0" algn="just">
              <a:buNone/>
            </a:pPr>
            <a:r>
              <a:rPr lang="en-US" dirty="0" smtClean="0"/>
              <a:t>At the bank level:</a:t>
            </a:r>
          </a:p>
          <a:p>
            <a:pPr marL="0" indent="0" algn="just">
              <a:buNone/>
            </a:pPr>
            <a:endParaRPr lang="en-US" dirty="0"/>
          </a:p>
          <a:p>
            <a:pPr marL="0" indent="0" algn="just">
              <a:buNone/>
            </a:pPr>
            <a:r>
              <a:rPr lang="en-US" dirty="0" smtClean="0"/>
              <a:t>Trade-offs between ecology and economy</a:t>
            </a:r>
          </a:p>
          <a:p>
            <a:pPr marL="0" indent="0" algn="just">
              <a:buNone/>
            </a:pPr>
            <a:endParaRPr lang="en-US" dirty="0"/>
          </a:p>
          <a:p>
            <a:pPr marL="0" indent="0" algn="just">
              <a:buNone/>
            </a:pPr>
            <a:r>
              <a:rPr lang="en-US" dirty="0" smtClean="0"/>
              <a:t>“</a:t>
            </a:r>
            <a:r>
              <a:rPr lang="fr-FR" dirty="0" smtClean="0"/>
              <a:t>The more </a:t>
            </a:r>
            <a:r>
              <a:rPr lang="fr-FR" dirty="0" err="1" smtClean="0"/>
              <a:t>subtypes</a:t>
            </a:r>
            <a:r>
              <a:rPr lang="fr-FR" dirty="0" smtClean="0"/>
              <a:t> </a:t>
            </a:r>
            <a:r>
              <a:rPr lang="fr-FR" dirty="0" err="1" smtClean="0"/>
              <a:t>you</a:t>
            </a:r>
            <a:r>
              <a:rPr lang="fr-FR" dirty="0" smtClean="0"/>
              <a:t> </a:t>
            </a:r>
            <a:r>
              <a:rPr lang="fr-FR" dirty="0" err="1" smtClean="0"/>
              <a:t>create</a:t>
            </a:r>
            <a:r>
              <a:rPr lang="fr-FR" dirty="0" smtClean="0"/>
              <a:t>, the </a:t>
            </a:r>
            <a:r>
              <a:rPr lang="fr-FR" dirty="0" err="1" smtClean="0"/>
              <a:t>less</a:t>
            </a:r>
            <a:r>
              <a:rPr lang="fr-FR" dirty="0" smtClean="0"/>
              <a:t> usable </a:t>
            </a:r>
            <a:r>
              <a:rPr lang="fr-FR" dirty="0" err="1" smtClean="0"/>
              <a:t>they</a:t>
            </a:r>
            <a:r>
              <a:rPr lang="fr-FR" dirty="0" smtClean="0"/>
              <a:t> are</a:t>
            </a:r>
            <a:r>
              <a:rPr lang="en-US" dirty="0" smtClean="0"/>
              <a:t>”</a:t>
            </a:r>
            <a:endParaRPr lang="fr-FR" dirty="0" smtClean="0"/>
          </a:p>
          <a:p>
            <a:pPr marL="0" indent="0">
              <a:buNone/>
            </a:pPr>
            <a:endParaRPr lang="fr-FR" dirty="0"/>
          </a:p>
          <a:p>
            <a:endParaRPr lang="fr-FR" dirty="0"/>
          </a:p>
        </p:txBody>
      </p:sp>
    </p:spTree>
    <p:extLst>
      <p:ext uri="{BB962C8B-B14F-4D97-AF65-F5344CB8AC3E}">
        <p14:creationId xmlns:p14="http://schemas.microsoft.com/office/powerpoint/2010/main" val="30574967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WHEN ECOLOGY AND ECONOMY MEET</a:t>
            </a:r>
            <a:endParaRPr lang="fr-FR" sz="3600" dirty="0">
              <a:latin typeface="Eurostile Gras" charset="0"/>
            </a:endParaRPr>
          </a:p>
        </p:txBody>
      </p:sp>
      <p:sp>
        <p:nvSpPr>
          <p:cNvPr id="3" name="Espace réservé du contenu 2"/>
          <p:cNvSpPr>
            <a:spLocks noGrp="1"/>
          </p:cNvSpPr>
          <p:nvPr>
            <p:ph idx="1"/>
          </p:nvPr>
        </p:nvSpPr>
        <p:spPr/>
        <p:txBody>
          <a:bodyPr/>
          <a:lstStyle/>
          <a:p>
            <a:pPr marL="0" indent="0" algn="just">
              <a:buNone/>
            </a:pPr>
            <a:r>
              <a:rPr lang="en-US" dirty="0"/>
              <a:t>“For a shrimp, we knew that there was no market on the service area that we had defined at first so we decided to expand it more south because we new that the bank could have a </a:t>
            </a:r>
            <a:r>
              <a:rPr lang="en-US" dirty="0" smtClean="0"/>
              <a:t>market; </a:t>
            </a:r>
            <a:r>
              <a:rPr lang="en-US" dirty="0"/>
              <a:t>and then we on our side could have conservation of the shrimp. No one seemed to have a problem with that among the IRT </a:t>
            </a:r>
            <a:r>
              <a:rPr lang="en-US" dirty="0" smtClean="0"/>
              <a:t>members. </a:t>
            </a:r>
            <a:r>
              <a:rPr lang="en-US" dirty="0"/>
              <a:t>T</a:t>
            </a:r>
            <a:r>
              <a:rPr lang="en-US" dirty="0" smtClean="0"/>
              <a:t>hat </a:t>
            </a:r>
            <a:r>
              <a:rPr lang="en-US" dirty="0"/>
              <a:t>was an easy decision that was not based on biology”</a:t>
            </a:r>
            <a:r>
              <a:rPr lang="fr-FR" dirty="0"/>
              <a:t> </a:t>
            </a:r>
            <a:endParaRPr lang="en-US" sz="2000" dirty="0"/>
          </a:p>
        </p:txBody>
      </p:sp>
    </p:spTree>
    <p:extLst>
      <p:ext uri="{BB962C8B-B14F-4D97-AF65-F5344CB8AC3E}">
        <p14:creationId xmlns:p14="http://schemas.microsoft.com/office/powerpoint/2010/main" val="26765643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WHEN ECONOMY AND ECOLOGY MEET</a:t>
            </a:r>
            <a:endParaRPr lang="fr-FR" sz="3600" dirty="0">
              <a:latin typeface="Eurostile Gras" charset="0"/>
            </a:endParaRPr>
          </a:p>
        </p:txBody>
      </p:sp>
      <p:sp>
        <p:nvSpPr>
          <p:cNvPr id="3" name="Espace réservé du contenu 2"/>
          <p:cNvSpPr>
            <a:spLocks noGrp="1"/>
          </p:cNvSpPr>
          <p:nvPr>
            <p:ph idx="1"/>
          </p:nvPr>
        </p:nvSpPr>
        <p:spPr/>
        <p:txBody>
          <a:bodyPr>
            <a:normAutofit/>
          </a:bodyPr>
          <a:lstStyle/>
          <a:p>
            <a:pPr marL="0" indent="0" algn="just">
              <a:buNone/>
            </a:pPr>
            <a:r>
              <a:rPr lang="en-US" dirty="0" smtClean="0"/>
              <a:t>“There’s </a:t>
            </a:r>
            <a:r>
              <a:rPr lang="en-US" dirty="0"/>
              <a:t>a lot of development going on over here, there’s no bank: dollar sign, dollar sign, dollar sign. </a:t>
            </a:r>
            <a:r>
              <a:rPr lang="en-US" dirty="0" smtClean="0"/>
              <a:t>(</a:t>
            </a:r>
            <a:r>
              <a:rPr lang="en-US" dirty="0"/>
              <a:t>…) </a:t>
            </a:r>
            <a:r>
              <a:rPr lang="en-US" dirty="0" smtClean="0"/>
              <a:t>But the </a:t>
            </a:r>
            <a:r>
              <a:rPr lang="en-US" dirty="0"/>
              <a:t>longer it takes the lower returns for us. So we don’t want </a:t>
            </a:r>
            <a:r>
              <a:rPr lang="en-US" dirty="0" smtClean="0"/>
              <a:t>to be </a:t>
            </a:r>
            <a:r>
              <a:rPr lang="en-US" dirty="0"/>
              <a:t>asking for the moon because number </a:t>
            </a:r>
            <a:r>
              <a:rPr lang="en-US" dirty="0" smtClean="0"/>
              <a:t>1, </a:t>
            </a:r>
            <a:r>
              <a:rPr lang="en-US" dirty="0"/>
              <a:t>we loose credibility and number </a:t>
            </a:r>
            <a:r>
              <a:rPr lang="en-US" dirty="0" smtClean="0"/>
              <a:t>2, </a:t>
            </a:r>
            <a:r>
              <a:rPr lang="en-US" dirty="0"/>
              <a:t>it’s just </a:t>
            </a:r>
            <a:r>
              <a:rPr lang="en-US" dirty="0" err="1"/>
              <a:t>gonna</a:t>
            </a:r>
            <a:r>
              <a:rPr lang="en-US" dirty="0"/>
              <a:t> delay everything. So there’s this fine line between asking for something that’s reasonable but also </a:t>
            </a:r>
            <a:r>
              <a:rPr lang="en-US" dirty="0" smtClean="0"/>
              <a:t>attractive”</a:t>
            </a:r>
            <a:r>
              <a:rPr lang="fr-FR" dirty="0" smtClean="0"/>
              <a:t> </a:t>
            </a:r>
            <a:endParaRPr lang="fr-FR" dirty="0"/>
          </a:p>
        </p:txBody>
      </p:sp>
    </p:spTree>
    <p:extLst>
      <p:ext uri="{BB962C8B-B14F-4D97-AF65-F5344CB8AC3E}">
        <p14:creationId xmlns:p14="http://schemas.microsoft.com/office/powerpoint/2010/main" val="28072033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WHEN ECONOMY AND ECOLOGY MEET</a:t>
            </a:r>
            <a:endParaRPr lang="fr-FR" sz="3600" dirty="0">
              <a:latin typeface="Eurostile Gras" charset="0"/>
            </a:endParaRPr>
          </a:p>
        </p:txBody>
      </p:sp>
      <p:sp>
        <p:nvSpPr>
          <p:cNvPr id="3" name="Espace réservé du contenu 2"/>
          <p:cNvSpPr>
            <a:spLocks noGrp="1"/>
          </p:cNvSpPr>
          <p:nvPr>
            <p:ph idx="1"/>
          </p:nvPr>
        </p:nvSpPr>
        <p:spPr/>
        <p:txBody>
          <a:bodyPr>
            <a:normAutofit fontScale="92500" lnSpcReduction="20000"/>
          </a:bodyPr>
          <a:lstStyle/>
          <a:p>
            <a:pPr marL="0" indent="0" algn="just">
              <a:buNone/>
            </a:pPr>
            <a:r>
              <a:rPr lang="en-US" dirty="0" smtClean="0"/>
              <a:t>“</a:t>
            </a:r>
            <a:r>
              <a:rPr lang="en-US" dirty="0"/>
              <a:t>O</a:t>
            </a:r>
            <a:r>
              <a:rPr lang="en-US" dirty="0" smtClean="0"/>
              <a:t>ur </a:t>
            </a:r>
            <a:r>
              <a:rPr lang="en-US" dirty="0"/>
              <a:t>intent was to make the science process a process where the scientists could be free to develop whatever tool they came up with</a:t>
            </a:r>
            <a:r>
              <a:rPr lang="en-US" dirty="0" smtClean="0"/>
              <a:t>. (</a:t>
            </a:r>
            <a:r>
              <a:rPr lang="mr-IN" dirty="0" smtClean="0"/>
              <a:t>…</a:t>
            </a:r>
            <a:r>
              <a:rPr lang="fr-FR" dirty="0" smtClean="0"/>
              <a:t>) </a:t>
            </a:r>
            <a:r>
              <a:rPr lang="en-US" dirty="0"/>
              <a:t>And then the process of developing the rules of the exchange </a:t>
            </a:r>
            <a:r>
              <a:rPr lang="en-US" dirty="0" smtClean="0"/>
              <a:t>itself </a:t>
            </a:r>
            <a:r>
              <a:rPr lang="en-US" dirty="0"/>
              <a:t>was a negotiated stakeholder process. And throughout the project, it became increasingly difficult to keep those two things separate. There were enormous pressures put on myself and others to integrate them. </a:t>
            </a:r>
            <a:r>
              <a:rPr lang="en-US" dirty="0" smtClean="0"/>
              <a:t>Some </a:t>
            </a:r>
            <a:r>
              <a:rPr lang="en-US" dirty="0"/>
              <a:t>of the stakeholders did not like what the scientists were doing. Because they could see it was going to cost them money</a:t>
            </a:r>
            <a:r>
              <a:rPr lang="en-US" dirty="0" smtClean="0"/>
              <a:t>.</a:t>
            </a:r>
            <a:r>
              <a:rPr lang="fr-FR" dirty="0" smtClean="0"/>
              <a:t> </a:t>
            </a:r>
            <a:r>
              <a:rPr lang="en-US" dirty="0" smtClean="0"/>
              <a:t>”</a:t>
            </a:r>
            <a:r>
              <a:rPr lang="fr-FR" dirty="0" smtClean="0"/>
              <a:t> </a:t>
            </a:r>
            <a:endParaRPr lang="fr-FR" dirty="0"/>
          </a:p>
        </p:txBody>
      </p:sp>
    </p:spTree>
    <p:extLst>
      <p:ext uri="{BB962C8B-B14F-4D97-AF65-F5344CB8AC3E}">
        <p14:creationId xmlns:p14="http://schemas.microsoft.com/office/powerpoint/2010/main" val="11495324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100" dirty="0" smtClean="0">
                <a:latin typeface="Eurostile Gras" charset="0"/>
              </a:rPr>
              <a:t>ECONOMY AS A DRIVER FOR CONSERVATION</a:t>
            </a:r>
            <a:endParaRPr lang="fr-FR" sz="3100" dirty="0">
              <a:latin typeface="Eurostile Gras" charset="0"/>
            </a:endParaRPr>
          </a:p>
        </p:txBody>
      </p:sp>
      <p:sp>
        <p:nvSpPr>
          <p:cNvPr id="3" name="Espace réservé du contenu 2"/>
          <p:cNvSpPr>
            <a:spLocks noGrp="1"/>
          </p:cNvSpPr>
          <p:nvPr>
            <p:ph idx="1"/>
          </p:nvPr>
        </p:nvSpPr>
        <p:spPr>
          <a:xfrm>
            <a:off x="457200" y="2218267"/>
            <a:ext cx="8229600" cy="3907900"/>
          </a:xfrm>
        </p:spPr>
        <p:txBody>
          <a:bodyPr/>
          <a:lstStyle/>
          <a:p>
            <a:pPr marL="0" indent="0" algn="just">
              <a:buNone/>
            </a:pPr>
            <a:r>
              <a:rPr lang="en-US" dirty="0"/>
              <a:t>“For some species, we have been working on 20 years of </a:t>
            </a:r>
            <a:r>
              <a:rPr lang="en-US" dirty="0" smtClean="0"/>
              <a:t>conservation </a:t>
            </a:r>
            <a:r>
              <a:rPr lang="en-US" dirty="0"/>
              <a:t>so there is not a lot of time lost on discussion”</a:t>
            </a:r>
            <a:r>
              <a:rPr lang="fr-FR" dirty="0"/>
              <a:t> </a:t>
            </a:r>
          </a:p>
        </p:txBody>
      </p:sp>
    </p:spTree>
    <p:extLst>
      <p:ext uri="{BB962C8B-B14F-4D97-AF65-F5344CB8AC3E}">
        <p14:creationId xmlns:p14="http://schemas.microsoft.com/office/powerpoint/2010/main" val="26505086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SCIENCE AS A POLITICAL TOOL</a:t>
            </a:r>
            <a:endParaRPr lang="fr-FR" sz="3600" dirty="0">
              <a:latin typeface="Eurostile Gras" charset="0"/>
            </a:endParaRPr>
          </a:p>
        </p:txBody>
      </p:sp>
      <p:sp>
        <p:nvSpPr>
          <p:cNvPr id="3" name="Espace réservé du contenu 2"/>
          <p:cNvSpPr>
            <a:spLocks noGrp="1"/>
          </p:cNvSpPr>
          <p:nvPr>
            <p:ph idx="1"/>
          </p:nvPr>
        </p:nvSpPr>
        <p:spPr/>
        <p:txBody>
          <a:bodyPr>
            <a:normAutofit/>
          </a:bodyPr>
          <a:lstStyle/>
          <a:p>
            <a:pPr marL="0" indent="0" algn="just">
              <a:buNone/>
            </a:pPr>
            <a:r>
              <a:rPr lang="fr-FR" sz="2800" dirty="0" err="1"/>
              <a:t>Market-based</a:t>
            </a:r>
            <a:r>
              <a:rPr lang="fr-FR" sz="2800" dirty="0"/>
              <a:t> conservation </a:t>
            </a:r>
            <a:r>
              <a:rPr lang="fr-FR" sz="2800" dirty="0" err="1"/>
              <a:t>policies</a:t>
            </a:r>
            <a:r>
              <a:rPr lang="fr-FR" sz="2800" dirty="0"/>
              <a:t> </a:t>
            </a:r>
            <a:r>
              <a:rPr lang="fr-FR" sz="2800" dirty="0" err="1"/>
              <a:t>at</a:t>
            </a:r>
            <a:r>
              <a:rPr lang="fr-FR" sz="2800" dirty="0"/>
              <a:t> the </a:t>
            </a:r>
            <a:r>
              <a:rPr lang="fr-FR" sz="2800" dirty="0" err="1"/>
              <a:t>crossroads</a:t>
            </a:r>
            <a:r>
              <a:rPr lang="fr-FR" sz="2800" dirty="0"/>
              <a:t> of new </a:t>
            </a:r>
            <a:r>
              <a:rPr lang="fr-FR" sz="2800" dirty="0" err="1"/>
              <a:t>competences</a:t>
            </a:r>
            <a:r>
              <a:rPr lang="fr-FR" sz="2800" dirty="0"/>
              <a:t> for </a:t>
            </a:r>
            <a:r>
              <a:rPr lang="fr-FR" sz="2800" dirty="0" err="1"/>
              <a:t>federal</a:t>
            </a:r>
            <a:r>
              <a:rPr lang="fr-FR" sz="2800" dirty="0"/>
              <a:t> and State </a:t>
            </a:r>
            <a:r>
              <a:rPr lang="fr-FR" sz="2800" dirty="0" err="1"/>
              <a:t>agencies</a:t>
            </a:r>
            <a:endParaRPr lang="fr-FR" sz="2800" dirty="0"/>
          </a:p>
          <a:p>
            <a:pPr marL="0" indent="0">
              <a:buNone/>
            </a:pPr>
            <a:endParaRPr lang="fr-FR" sz="2800" dirty="0"/>
          </a:p>
          <a:p>
            <a:pPr marL="0" indent="0" algn="just">
              <a:buNone/>
            </a:pPr>
            <a:r>
              <a:rPr lang="fr-FR" sz="2800" dirty="0"/>
              <a:t>How to </a:t>
            </a:r>
            <a:r>
              <a:rPr lang="fr-FR" sz="2800" dirty="0" err="1"/>
              <a:t>ensure</a:t>
            </a:r>
            <a:r>
              <a:rPr lang="fr-FR" sz="2800" dirty="0"/>
              <a:t> </a:t>
            </a:r>
            <a:r>
              <a:rPr lang="fr-FR" sz="2800" dirty="0" err="1"/>
              <a:t>science’s</a:t>
            </a:r>
            <a:r>
              <a:rPr lang="fr-FR" sz="2800" dirty="0"/>
              <a:t> </a:t>
            </a:r>
            <a:r>
              <a:rPr lang="fr-FR" sz="2800" dirty="0" err="1"/>
              <a:t>autonomy</a:t>
            </a:r>
            <a:r>
              <a:rPr lang="fr-FR" sz="2800" dirty="0"/>
              <a:t>? How to </a:t>
            </a:r>
            <a:r>
              <a:rPr lang="fr-FR" sz="2800" dirty="0" err="1" smtClean="0"/>
              <a:t>regulate</a:t>
            </a:r>
            <a:r>
              <a:rPr lang="fr-FR" sz="2800" dirty="0" smtClean="0"/>
              <a:t> </a:t>
            </a:r>
            <a:r>
              <a:rPr lang="fr-FR" sz="2800" dirty="0" err="1" smtClean="0"/>
              <a:t>trade</a:t>
            </a:r>
            <a:r>
              <a:rPr lang="fr-FR" sz="2800" dirty="0" smtClean="0"/>
              <a:t> </a:t>
            </a:r>
            <a:r>
              <a:rPr lang="fr-FR" sz="2800" dirty="0" err="1" smtClean="0"/>
              <a:t>offs</a:t>
            </a:r>
            <a:r>
              <a:rPr lang="fr-FR" sz="2800" dirty="0" smtClean="0"/>
              <a:t> </a:t>
            </a:r>
            <a:r>
              <a:rPr lang="fr-FR" sz="2800" dirty="0" err="1" smtClean="0"/>
              <a:t>between</a:t>
            </a:r>
            <a:r>
              <a:rPr lang="fr-FR" sz="2800" dirty="0" smtClean="0"/>
              <a:t> science and </a:t>
            </a:r>
            <a:r>
              <a:rPr lang="fr-FR" sz="2800" dirty="0" err="1" smtClean="0"/>
              <a:t>economy</a:t>
            </a:r>
            <a:r>
              <a:rPr lang="fr-FR" sz="2800" dirty="0" smtClean="0"/>
              <a:t>? </a:t>
            </a:r>
            <a:r>
              <a:rPr lang="fr-FR" sz="2800" dirty="0" err="1" smtClean="0"/>
              <a:t>What</a:t>
            </a:r>
            <a:r>
              <a:rPr lang="fr-FR" sz="2800" dirty="0" smtClean="0"/>
              <a:t> are the </a:t>
            </a:r>
            <a:r>
              <a:rPr lang="fr-FR" sz="2800" dirty="0" err="1" smtClean="0"/>
              <a:t>policies</a:t>
            </a:r>
            <a:r>
              <a:rPr lang="fr-FR" sz="2800" dirty="0" smtClean="0"/>
              <a:t> </a:t>
            </a:r>
            <a:r>
              <a:rPr lang="fr-FR" sz="2800" dirty="0" err="1" smtClean="0"/>
              <a:t>acheiving</a:t>
            </a:r>
            <a:r>
              <a:rPr lang="fr-FR" sz="2800" dirty="0" smtClean="0"/>
              <a:t> </a:t>
            </a:r>
            <a:r>
              <a:rPr lang="fr-FR" sz="2800" dirty="0" err="1" smtClean="0"/>
              <a:t>at</a:t>
            </a:r>
            <a:r>
              <a:rPr lang="fr-FR" sz="2800" dirty="0" smtClean="0"/>
              <a:t> the </a:t>
            </a:r>
            <a:r>
              <a:rPr lang="fr-FR" sz="2800" dirty="0" err="1" smtClean="0"/>
              <a:t>ecosystem</a:t>
            </a:r>
            <a:r>
              <a:rPr lang="fr-FR" sz="2800" dirty="0" smtClean="0"/>
              <a:t> </a:t>
            </a:r>
            <a:r>
              <a:rPr lang="fr-FR" sz="2800" dirty="0" err="1" smtClean="0"/>
              <a:t>scale</a:t>
            </a:r>
            <a:r>
              <a:rPr lang="fr-FR" sz="2800" smtClean="0"/>
              <a:t>?</a:t>
            </a:r>
            <a:endParaRPr lang="fr-FR" sz="2800" dirty="0"/>
          </a:p>
          <a:p>
            <a:pPr marL="0" indent="0" algn="just">
              <a:buNone/>
            </a:pPr>
            <a:endParaRPr lang="fr-FR" sz="2800" dirty="0" smtClean="0"/>
          </a:p>
          <a:p>
            <a:pPr marL="0" indent="0" algn="just">
              <a:buNone/>
            </a:pPr>
            <a:r>
              <a:rPr lang="fr-FR" sz="2800" dirty="0" err="1" smtClean="0"/>
              <a:t>Marketization</a:t>
            </a:r>
            <a:r>
              <a:rPr lang="fr-FR" sz="2800" dirty="0" smtClean="0"/>
              <a:t> </a:t>
            </a:r>
            <a:r>
              <a:rPr lang="fr-FR" sz="2800" dirty="0"/>
              <a:t>of conservation: </a:t>
            </a:r>
            <a:r>
              <a:rPr lang="fr-FR" sz="2800" dirty="0" err="1"/>
              <a:t>toward</a:t>
            </a:r>
            <a:r>
              <a:rPr lang="fr-FR" sz="2800" dirty="0"/>
              <a:t> good </a:t>
            </a:r>
            <a:r>
              <a:rPr lang="fr-FR" sz="2800" dirty="0" err="1"/>
              <a:t>species</a:t>
            </a:r>
            <a:r>
              <a:rPr lang="fr-FR" sz="2800" dirty="0"/>
              <a:t> and </a:t>
            </a:r>
            <a:r>
              <a:rPr lang="fr-FR" sz="2800" dirty="0" err="1"/>
              <a:t>bad</a:t>
            </a:r>
            <a:r>
              <a:rPr lang="fr-FR" sz="2800" dirty="0"/>
              <a:t> </a:t>
            </a:r>
            <a:r>
              <a:rPr lang="fr-FR" sz="2800" dirty="0" err="1"/>
              <a:t>species</a:t>
            </a:r>
            <a:r>
              <a:rPr lang="fr-FR" sz="2800" dirty="0"/>
              <a:t>? </a:t>
            </a:r>
            <a:r>
              <a:rPr lang="fr-FR" sz="2800" dirty="0" err="1"/>
              <a:t>Toward</a:t>
            </a:r>
            <a:r>
              <a:rPr lang="fr-FR" sz="2800" dirty="0"/>
              <a:t> a </a:t>
            </a:r>
            <a:r>
              <a:rPr lang="fr-FR" sz="2800" dirty="0" err="1"/>
              <a:t>segregated</a:t>
            </a:r>
            <a:r>
              <a:rPr lang="fr-FR" sz="2800" dirty="0"/>
              <a:t> </a:t>
            </a:r>
            <a:r>
              <a:rPr lang="fr-FR" sz="2800" dirty="0" err="1"/>
              <a:t>landscape</a:t>
            </a:r>
            <a:r>
              <a:rPr lang="fr-FR" sz="2800" dirty="0" smtClean="0"/>
              <a:t>?</a:t>
            </a:r>
            <a:endParaRPr lang="fr-FR" sz="2800" dirty="0"/>
          </a:p>
        </p:txBody>
      </p:sp>
    </p:spTree>
    <p:extLst>
      <p:ext uri="{BB962C8B-B14F-4D97-AF65-F5344CB8AC3E}">
        <p14:creationId xmlns:p14="http://schemas.microsoft.com/office/powerpoint/2010/main" val="29791664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306832"/>
            <a:ext cx="8229600" cy="1143000"/>
          </a:xfrm>
        </p:spPr>
        <p:txBody>
          <a:bodyPr/>
          <a:lstStyle/>
          <a:p>
            <a:r>
              <a:rPr lang="fr-FR" dirty="0" err="1" smtClean="0"/>
              <a:t>Thank</a:t>
            </a:r>
            <a:r>
              <a:rPr lang="fr-FR" dirty="0" smtClean="0"/>
              <a:t> </a:t>
            </a:r>
            <a:r>
              <a:rPr lang="fr-FR" dirty="0" err="1" smtClean="0"/>
              <a:t>you</a:t>
            </a:r>
            <a:r>
              <a:rPr lang="fr-FR" dirty="0" smtClean="0"/>
              <a:t> for </a:t>
            </a:r>
            <a:r>
              <a:rPr lang="fr-FR" dirty="0" err="1" smtClean="0"/>
              <a:t>your</a:t>
            </a:r>
            <a:r>
              <a:rPr lang="fr-FR" dirty="0" smtClean="0"/>
              <a:t> attention</a:t>
            </a:r>
            <a:endParaRPr lang="fr-FR" dirty="0"/>
          </a:p>
        </p:txBody>
      </p:sp>
      <p:sp>
        <p:nvSpPr>
          <p:cNvPr id="3" name="Espace réservé du contenu 2"/>
          <p:cNvSpPr>
            <a:spLocks noGrp="1"/>
          </p:cNvSpPr>
          <p:nvPr>
            <p:ph idx="1"/>
          </p:nvPr>
        </p:nvSpPr>
        <p:spPr>
          <a:xfrm>
            <a:off x="457200" y="5621867"/>
            <a:ext cx="8229600" cy="1052291"/>
          </a:xfrm>
        </p:spPr>
        <p:txBody>
          <a:bodyPr>
            <a:noAutofit/>
          </a:bodyPr>
          <a:lstStyle/>
          <a:p>
            <a:pPr marL="0" indent="0">
              <a:buNone/>
            </a:pPr>
            <a:r>
              <a:rPr lang="fr-FR" sz="2400" dirty="0">
                <a:solidFill>
                  <a:schemeClr val="bg1"/>
                </a:solidFill>
                <a:latin typeface="Eurostile Gras" charset="0"/>
                <a:ea typeface="Eurostile" charset="0"/>
                <a:cs typeface="Eurostile" charset="0"/>
              </a:rPr>
              <a:t>Please </a:t>
            </a:r>
            <a:r>
              <a:rPr lang="fr-FR" sz="2400" dirty="0" err="1">
                <a:solidFill>
                  <a:schemeClr val="bg1"/>
                </a:solidFill>
                <a:latin typeface="Eurostile Gras" charset="0"/>
                <a:ea typeface="Eurostile" charset="0"/>
                <a:cs typeface="Eurostile" charset="0"/>
              </a:rPr>
              <a:t>feel</a:t>
            </a:r>
            <a:r>
              <a:rPr lang="fr-FR" sz="2400" dirty="0">
                <a:solidFill>
                  <a:schemeClr val="bg1"/>
                </a:solidFill>
                <a:latin typeface="Eurostile Gras" charset="0"/>
                <a:ea typeface="Eurostile" charset="0"/>
                <a:cs typeface="Eurostile" charset="0"/>
              </a:rPr>
              <a:t> free to contact me:</a:t>
            </a:r>
          </a:p>
          <a:p>
            <a:pPr marL="0" indent="0">
              <a:buNone/>
            </a:pPr>
            <a:r>
              <a:rPr lang="fr-FR" sz="2400" dirty="0" err="1">
                <a:solidFill>
                  <a:schemeClr val="bg1"/>
                </a:solidFill>
                <a:latin typeface="Eurostile Gras" charset="0"/>
                <a:ea typeface="Eurostile" charset="0"/>
                <a:cs typeface="Eurostile" charset="0"/>
              </a:rPr>
              <a:t>stephanie.barral@inra.fr</a:t>
            </a:r>
            <a:endParaRPr lang="fr-FR" sz="2400" dirty="0">
              <a:solidFill>
                <a:schemeClr val="bg1"/>
              </a:solidFill>
              <a:latin typeface="Eurostile Gras" charset="0"/>
              <a:ea typeface="Eurostile" charset="0"/>
              <a:cs typeface="Eurostile" charset="0"/>
            </a:endParaRPr>
          </a:p>
        </p:txBody>
      </p:sp>
    </p:spTree>
    <p:extLst>
      <p:ext uri="{BB962C8B-B14F-4D97-AF65-F5344CB8AC3E}">
        <p14:creationId xmlns:p14="http://schemas.microsoft.com/office/powerpoint/2010/main" val="3179892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831017"/>
          </a:xfrm>
        </p:spPr>
        <p:txBody>
          <a:bodyPr>
            <a:normAutofit/>
          </a:bodyPr>
          <a:lstStyle/>
          <a:p>
            <a:pPr algn="r"/>
            <a:r>
              <a:rPr lang="fr-FR" sz="3200" dirty="0" smtClean="0">
                <a:latin typeface="Eurostile Gras" charset="0"/>
                <a:ea typeface="Eurostile" charset="0"/>
                <a:cs typeface="Eurostile" charset="0"/>
              </a:rPr>
              <a:t>TOWARD MARKET-BASED INSTRUMENTS IN ENVIRONMENTAL POLICIES</a:t>
            </a:r>
            <a:endParaRPr lang="fr-FR" sz="3200" dirty="0">
              <a:latin typeface="Eurostile Gras" charset="0"/>
              <a:ea typeface="Eurostile" charset="0"/>
              <a:cs typeface="Eurostile" charset="0"/>
            </a:endParaRPr>
          </a:p>
        </p:txBody>
      </p:sp>
      <p:sp>
        <p:nvSpPr>
          <p:cNvPr id="3" name="Espace réservé du contenu 2"/>
          <p:cNvSpPr>
            <a:spLocks noGrp="1"/>
          </p:cNvSpPr>
          <p:nvPr>
            <p:ph idx="1"/>
          </p:nvPr>
        </p:nvSpPr>
        <p:spPr>
          <a:xfrm>
            <a:off x="457200" y="2353733"/>
            <a:ext cx="8229600" cy="3772430"/>
          </a:xfrm>
        </p:spPr>
        <p:txBody>
          <a:bodyPr>
            <a:normAutofit/>
          </a:bodyPr>
          <a:lstStyle/>
          <a:p>
            <a:pPr marL="0" indent="0">
              <a:buNone/>
            </a:pPr>
            <a:r>
              <a:rPr lang="fr-FR" dirty="0" smtClean="0">
                <a:latin typeface="Eurostile" charset="0"/>
                <a:ea typeface="Eurostile" charset="0"/>
                <a:cs typeface="Eurostile" charset="0"/>
              </a:rPr>
              <a:t>Command-and-control</a:t>
            </a:r>
          </a:p>
          <a:p>
            <a:pPr marL="0" indent="0">
              <a:buNone/>
            </a:pPr>
            <a:endParaRPr lang="fr-FR" dirty="0" smtClean="0">
              <a:latin typeface="Eurostile" charset="0"/>
              <a:ea typeface="Eurostile" charset="0"/>
              <a:cs typeface="Eurostile" charset="0"/>
            </a:endParaRPr>
          </a:p>
          <a:p>
            <a:pPr marL="0" indent="0">
              <a:buNone/>
            </a:pPr>
            <a:r>
              <a:rPr lang="fr-FR" dirty="0" smtClean="0">
                <a:latin typeface="Eurostile" charset="0"/>
                <a:ea typeface="Eurostile" charset="0"/>
                <a:cs typeface="Eurostile" charset="0"/>
              </a:rPr>
              <a:t>Cap and </a:t>
            </a:r>
            <a:r>
              <a:rPr lang="fr-FR" dirty="0" err="1" smtClean="0">
                <a:latin typeface="Eurostile" charset="0"/>
                <a:ea typeface="Eurostile" charset="0"/>
                <a:cs typeface="Eurostile" charset="0"/>
              </a:rPr>
              <a:t>trade</a:t>
            </a:r>
            <a:r>
              <a:rPr lang="fr-FR" dirty="0" smtClean="0">
                <a:latin typeface="Eurostile" charset="0"/>
                <a:ea typeface="Eurostile" charset="0"/>
                <a:cs typeface="Eurostile" charset="0"/>
              </a:rPr>
              <a:t> </a:t>
            </a:r>
            <a:r>
              <a:rPr lang="fr-FR" dirty="0">
                <a:latin typeface="Eurostile" charset="0"/>
                <a:ea typeface="Eurostile" charset="0"/>
                <a:cs typeface="Eurostile" charset="0"/>
              </a:rPr>
              <a:t>/</a:t>
            </a:r>
            <a:r>
              <a:rPr lang="fr-FR" dirty="0" smtClean="0">
                <a:latin typeface="Eurostile" charset="0"/>
                <a:ea typeface="Eurostile" charset="0"/>
                <a:cs typeface="Eurostile" charset="0"/>
              </a:rPr>
              <a:t> </a:t>
            </a:r>
            <a:r>
              <a:rPr lang="fr-FR" dirty="0">
                <a:latin typeface="Eurostile" charset="0"/>
                <a:ea typeface="Eurostile" charset="0"/>
                <a:cs typeface="Eurostile" charset="0"/>
              </a:rPr>
              <a:t>c</a:t>
            </a:r>
            <a:r>
              <a:rPr lang="fr-FR" dirty="0" smtClean="0">
                <a:latin typeface="Eurostile" charset="0"/>
                <a:ea typeface="Eurostile" charset="0"/>
                <a:cs typeface="Eurostile" charset="0"/>
              </a:rPr>
              <a:t>ommand and </a:t>
            </a:r>
            <a:r>
              <a:rPr lang="fr-FR" dirty="0" err="1" smtClean="0">
                <a:latin typeface="Eurostile" charset="0"/>
                <a:ea typeface="Eurostile" charset="0"/>
                <a:cs typeface="Eurostile" charset="0"/>
              </a:rPr>
              <a:t>commodify</a:t>
            </a:r>
            <a:endParaRPr lang="fr-FR" dirty="0" smtClean="0">
              <a:latin typeface="Eurostile" charset="0"/>
              <a:ea typeface="Eurostile" charset="0"/>
              <a:cs typeface="Eurostile" charset="0"/>
            </a:endParaRPr>
          </a:p>
          <a:p>
            <a:pPr marL="0" indent="0">
              <a:buNone/>
            </a:pPr>
            <a:endParaRPr lang="fr-FR" dirty="0">
              <a:latin typeface="Eurostile" charset="0"/>
              <a:ea typeface="Eurostile" charset="0"/>
              <a:cs typeface="Eurostile" charset="0"/>
            </a:endParaRPr>
          </a:p>
          <a:p>
            <a:pPr marL="0" indent="0">
              <a:buNone/>
            </a:pPr>
            <a:r>
              <a:rPr lang="fr-FR" dirty="0" smtClean="0">
                <a:latin typeface="Eurostile" charset="0"/>
                <a:ea typeface="Eurostile" charset="0"/>
                <a:cs typeface="Eurostile" charset="0"/>
              </a:rPr>
              <a:t>Soft </a:t>
            </a:r>
            <a:r>
              <a:rPr lang="fr-FR" dirty="0" err="1" smtClean="0">
                <a:latin typeface="Eurostile" charset="0"/>
                <a:ea typeface="Eurostile" charset="0"/>
                <a:cs typeface="Eurostile" charset="0"/>
              </a:rPr>
              <a:t>law</a:t>
            </a:r>
            <a:r>
              <a:rPr lang="fr-FR" dirty="0" smtClean="0">
                <a:latin typeface="Eurostile" charset="0"/>
                <a:ea typeface="Eurostile" charset="0"/>
                <a:cs typeface="Eurostile" charset="0"/>
              </a:rPr>
              <a:t> and </a:t>
            </a:r>
            <a:r>
              <a:rPr lang="fr-FR" dirty="0" err="1" smtClean="0">
                <a:latin typeface="Eurostile" charset="0"/>
                <a:ea typeface="Eurostile" charset="0"/>
                <a:cs typeface="Eurostile" charset="0"/>
              </a:rPr>
              <a:t>voluntary</a:t>
            </a:r>
            <a:r>
              <a:rPr lang="fr-FR" dirty="0" smtClean="0">
                <a:latin typeface="Eurostile" charset="0"/>
                <a:ea typeface="Eurostile" charset="0"/>
                <a:cs typeface="Eurostile" charset="0"/>
              </a:rPr>
              <a:t> instruments</a:t>
            </a:r>
            <a:endParaRPr lang="fr-FR" dirty="0" smtClean="0"/>
          </a:p>
        </p:txBody>
      </p:sp>
    </p:spTree>
    <p:extLst>
      <p:ext uri="{BB962C8B-B14F-4D97-AF65-F5344CB8AC3E}">
        <p14:creationId xmlns:p14="http://schemas.microsoft.com/office/powerpoint/2010/main" val="41128237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METRICS AS COORDINATION TOOLS</a:t>
            </a:r>
            <a:endParaRPr lang="fr-FR" sz="3600" dirty="0">
              <a:latin typeface="Eurostile Gras" charset="0"/>
            </a:endParaRPr>
          </a:p>
        </p:txBody>
      </p:sp>
      <p:sp>
        <p:nvSpPr>
          <p:cNvPr id="3" name="Espace réservé du contenu 2"/>
          <p:cNvSpPr>
            <a:spLocks noGrp="1"/>
          </p:cNvSpPr>
          <p:nvPr>
            <p:ph idx="1"/>
          </p:nvPr>
        </p:nvSpPr>
        <p:spPr>
          <a:xfrm>
            <a:off x="457200" y="1600202"/>
            <a:ext cx="8229600" cy="5122331"/>
          </a:xfrm>
        </p:spPr>
        <p:txBody>
          <a:bodyPr anchor="ctr">
            <a:normAutofit lnSpcReduction="10000"/>
          </a:bodyPr>
          <a:lstStyle/>
          <a:p>
            <a:pPr marL="0" indent="0">
              <a:lnSpc>
                <a:spcPct val="110000"/>
              </a:lnSpc>
              <a:spcAft>
                <a:spcPts val="1200"/>
              </a:spcAft>
              <a:buNone/>
            </a:pPr>
            <a:r>
              <a:rPr lang="fr-FR" dirty="0" smtClean="0"/>
              <a:t>A good </a:t>
            </a:r>
            <a:r>
              <a:rPr lang="fr-FR" dirty="0" err="1" smtClean="0"/>
              <a:t>biodiversity</a:t>
            </a:r>
            <a:r>
              <a:rPr lang="fr-FR" dirty="0" smtClean="0"/>
              <a:t> </a:t>
            </a:r>
            <a:r>
              <a:rPr lang="fr-FR" dirty="0" err="1" smtClean="0"/>
              <a:t>metric</a:t>
            </a:r>
            <a:r>
              <a:rPr lang="mr-IN" dirty="0" smtClean="0"/>
              <a:t>…</a:t>
            </a:r>
            <a:endParaRPr lang="fr-FR" dirty="0" smtClean="0"/>
          </a:p>
          <a:p>
            <a:pPr marL="514350" indent="-514350" algn="just">
              <a:lnSpc>
                <a:spcPct val="110000"/>
              </a:lnSpc>
              <a:buSzPct val="80000"/>
              <a:buFont typeface="+mj-lt"/>
              <a:buAutoNum type="alphaUcPeriod"/>
            </a:pPr>
            <a:r>
              <a:rPr lang="fr-FR" dirty="0" err="1" smtClean="0"/>
              <a:t>Incorporates</a:t>
            </a:r>
            <a:r>
              <a:rPr lang="fr-FR" dirty="0" smtClean="0"/>
              <a:t> the </a:t>
            </a:r>
            <a:r>
              <a:rPr lang="fr-FR" dirty="0" err="1" smtClean="0"/>
              <a:t>landscape</a:t>
            </a:r>
            <a:r>
              <a:rPr lang="fr-FR" dirty="0" smtClean="0"/>
              <a:t> </a:t>
            </a:r>
            <a:r>
              <a:rPr lang="fr-FR" dirty="0" err="1" smtClean="0"/>
              <a:t>context</a:t>
            </a:r>
            <a:r>
              <a:rPr lang="fr-FR" dirty="0" smtClean="0"/>
              <a:t> of the site</a:t>
            </a:r>
          </a:p>
          <a:p>
            <a:pPr marL="514350" indent="-514350" algn="just">
              <a:lnSpc>
                <a:spcPct val="200000"/>
              </a:lnSpc>
              <a:buSzPct val="80000"/>
              <a:buFont typeface="+mj-lt"/>
              <a:buAutoNum type="alphaUcPeriod"/>
            </a:pPr>
            <a:r>
              <a:rPr lang="fr-FR" dirty="0" smtClean="0"/>
              <a:t>Is </a:t>
            </a:r>
            <a:r>
              <a:rPr lang="fr-FR" dirty="0" err="1" smtClean="0"/>
              <a:t>valid</a:t>
            </a:r>
            <a:endParaRPr lang="fr-FR" dirty="0" smtClean="0"/>
          </a:p>
          <a:p>
            <a:pPr marL="514350" indent="-514350" algn="just">
              <a:lnSpc>
                <a:spcPct val="200000"/>
              </a:lnSpc>
              <a:buSzPct val="80000"/>
              <a:buFont typeface="+mj-lt"/>
              <a:buAutoNum type="alphaUcPeriod"/>
            </a:pPr>
            <a:r>
              <a:rPr lang="fr-FR" dirty="0" smtClean="0"/>
              <a:t>Is </a:t>
            </a:r>
            <a:r>
              <a:rPr lang="fr-FR" dirty="0" err="1" smtClean="0"/>
              <a:t>practical</a:t>
            </a:r>
            <a:r>
              <a:rPr lang="fr-FR" dirty="0" smtClean="0"/>
              <a:t>, </a:t>
            </a:r>
            <a:r>
              <a:rPr lang="fr-FR" dirty="0" err="1" smtClean="0"/>
              <a:t>economical</a:t>
            </a:r>
            <a:endParaRPr lang="fr-FR" dirty="0" smtClean="0"/>
          </a:p>
          <a:p>
            <a:pPr marL="514350" indent="-514350" algn="just">
              <a:lnSpc>
                <a:spcPct val="200000"/>
              </a:lnSpc>
              <a:buSzPct val="80000"/>
              <a:buFont typeface="+mj-lt"/>
              <a:buAutoNum type="alphaUcPeriod"/>
            </a:pPr>
            <a:r>
              <a:rPr lang="fr-FR" dirty="0" smtClean="0"/>
              <a:t>Can </a:t>
            </a:r>
            <a:r>
              <a:rPr lang="fr-FR" dirty="0" err="1" smtClean="0"/>
              <a:t>be</a:t>
            </a:r>
            <a:r>
              <a:rPr lang="fr-FR" dirty="0" smtClean="0"/>
              <a:t> </a:t>
            </a:r>
            <a:r>
              <a:rPr lang="fr-FR" dirty="0" err="1" smtClean="0"/>
              <a:t>applied</a:t>
            </a:r>
            <a:r>
              <a:rPr lang="fr-FR" dirty="0" smtClean="0"/>
              <a:t> at </a:t>
            </a:r>
            <a:r>
              <a:rPr lang="fr-FR" dirty="0" err="1" smtClean="0"/>
              <a:t>different</a:t>
            </a:r>
            <a:r>
              <a:rPr lang="fr-FR" dirty="0" smtClean="0"/>
              <a:t> </a:t>
            </a:r>
            <a:r>
              <a:rPr lang="fr-FR" dirty="0" err="1" smtClean="0"/>
              <a:t>scales</a:t>
            </a:r>
            <a:endParaRPr lang="fr-FR" dirty="0"/>
          </a:p>
        </p:txBody>
      </p:sp>
    </p:spTree>
    <p:extLst>
      <p:ext uri="{BB962C8B-B14F-4D97-AF65-F5344CB8AC3E}">
        <p14:creationId xmlns:p14="http://schemas.microsoft.com/office/powerpoint/2010/main" val="20782191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200" dirty="0" smtClean="0">
                <a:latin typeface="Eurostile Gras" charset="0"/>
                <a:ea typeface="Eurostile" charset="0"/>
                <a:cs typeface="Eurostile" charset="0"/>
              </a:rPr>
              <a:t>MITIGATION AND CONSERVATION BANKS</a:t>
            </a:r>
            <a:endParaRPr lang="fr-FR" sz="3200" dirty="0">
              <a:latin typeface="Eurostile Gras" charset="0"/>
              <a:ea typeface="Eurostile" charset="0"/>
              <a:cs typeface="Eurostile" charset="0"/>
            </a:endParaRPr>
          </a:p>
        </p:txBody>
      </p:sp>
      <p:sp>
        <p:nvSpPr>
          <p:cNvPr id="3" name="Espace réservé du contenu 2"/>
          <p:cNvSpPr>
            <a:spLocks noGrp="1"/>
          </p:cNvSpPr>
          <p:nvPr>
            <p:ph idx="1"/>
          </p:nvPr>
        </p:nvSpPr>
        <p:spPr/>
        <p:txBody>
          <a:bodyPr/>
          <a:lstStyle/>
          <a:p>
            <a:pPr marL="0" indent="0">
              <a:buNone/>
            </a:pPr>
            <a:r>
              <a:rPr lang="fr-FR" dirty="0" smtClean="0"/>
              <a:t>Clean Water </a:t>
            </a:r>
            <a:r>
              <a:rPr lang="fr-FR" dirty="0" err="1" smtClean="0"/>
              <a:t>Act</a:t>
            </a:r>
            <a:r>
              <a:rPr lang="fr-FR" dirty="0" smtClean="0"/>
              <a:t> (1972)</a:t>
            </a:r>
          </a:p>
          <a:p>
            <a:pPr marL="0" indent="0">
              <a:buNone/>
            </a:pPr>
            <a:r>
              <a:rPr lang="fr-FR" dirty="0" err="1" smtClean="0"/>
              <a:t>Endangered</a:t>
            </a:r>
            <a:r>
              <a:rPr lang="fr-FR" dirty="0" smtClean="0"/>
              <a:t> </a:t>
            </a:r>
            <a:r>
              <a:rPr lang="fr-FR" dirty="0" err="1" smtClean="0"/>
              <a:t>Species</a:t>
            </a:r>
            <a:r>
              <a:rPr lang="fr-FR" dirty="0" smtClean="0"/>
              <a:t> </a:t>
            </a:r>
            <a:r>
              <a:rPr lang="fr-FR" dirty="0" err="1" smtClean="0"/>
              <a:t>Act</a:t>
            </a:r>
            <a:r>
              <a:rPr lang="fr-FR" dirty="0" smtClean="0"/>
              <a:t> (1973)</a:t>
            </a:r>
          </a:p>
          <a:p>
            <a:pPr marL="0" indent="0">
              <a:buNone/>
            </a:pPr>
            <a:endParaRPr lang="fr-FR" dirty="0"/>
          </a:p>
          <a:p>
            <a:pPr marL="0" indent="0">
              <a:buNone/>
            </a:pPr>
            <a:r>
              <a:rPr lang="fr-FR" dirty="0" smtClean="0"/>
              <a:t>Mitigation of impacts </a:t>
            </a:r>
            <a:r>
              <a:rPr lang="fr-FR" dirty="0" err="1" smtClean="0"/>
              <a:t>from</a:t>
            </a:r>
            <a:r>
              <a:rPr lang="fr-FR" dirty="0" smtClean="0"/>
              <a:t> </a:t>
            </a:r>
            <a:r>
              <a:rPr lang="fr-FR" dirty="0" err="1" smtClean="0"/>
              <a:t>economic</a:t>
            </a:r>
            <a:r>
              <a:rPr lang="fr-FR" dirty="0" smtClean="0"/>
              <a:t> </a:t>
            </a:r>
            <a:r>
              <a:rPr lang="fr-FR" dirty="0" err="1" smtClean="0"/>
              <a:t>development</a:t>
            </a:r>
            <a:r>
              <a:rPr lang="fr-FR" dirty="0" smtClean="0"/>
              <a:t>: « No Net </a:t>
            </a:r>
            <a:r>
              <a:rPr lang="fr-FR" dirty="0" err="1" smtClean="0"/>
              <a:t>Loss</a:t>
            </a:r>
            <a:r>
              <a:rPr lang="fr-FR" dirty="0" smtClean="0"/>
              <a:t> </a:t>
            </a:r>
            <a:r>
              <a:rPr lang="fr-FR" dirty="0" err="1" smtClean="0"/>
              <a:t>principle</a:t>
            </a:r>
            <a:r>
              <a:rPr lang="fr-FR" dirty="0" smtClean="0"/>
              <a:t> »</a:t>
            </a:r>
          </a:p>
          <a:p>
            <a:pPr marL="0" indent="0">
              <a:buNone/>
            </a:pPr>
            <a:endParaRPr lang="fr-FR" dirty="0"/>
          </a:p>
          <a:p>
            <a:pPr marL="0" indent="0">
              <a:buNone/>
            </a:pPr>
            <a:r>
              <a:rPr lang="fr-FR" dirty="0" err="1" smtClean="0"/>
              <a:t>Wetland</a:t>
            </a:r>
            <a:r>
              <a:rPr lang="fr-FR" dirty="0" smtClean="0"/>
              <a:t> </a:t>
            </a:r>
            <a:r>
              <a:rPr lang="fr-FR" dirty="0" err="1" smtClean="0"/>
              <a:t>credits</a:t>
            </a:r>
            <a:r>
              <a:rPr lang="fr-FR" dirty="0" smtClean="0"/>
              <a:t> and </a:t>
            </a:r>
            <a:r>
              <a:rPr lang="fr-FR" dirty="0" err="1" smtClean="0"/>
              <a:t>species</a:t>
            </a:r>
            <a:r>
              <a:rPr lang="fr-FR" dirty="0" smtClean="0"/>
              <a:t> </a:t>
            </a:r>
            <a:r>
              <a:rPr lang="fr-FR" dirty="0" err="1" smtClean="0"/>
              <a:t>credits</a:t>
            </a:r>
            <a:endParaRPr lang="fr-FR" dirty="0"/>
          </a:p>
        </p:txBody>
      </p:sp>
    </p:spTree>
    <p:extLst>
      <p:ext uri="{BB962C8B-B14F-4D97-AF65-F5344CB8AC3E}">
        <p14:creationId xmlns:p14="http://schemas.microsoft.com/office/powerpoint/2010/main" val="21895253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species banks USA 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2110234"/>
            <a:ext cx="5118100" cy="3606800"/>
          </a:xfrm>
          <a:prstGeom prst="rect">
            <a:avLst/>
          </a:prstGeom>
        </p:spPr>
      </p:pic>
      <p:sp>
        <p:nvSpPr>
          <p:cNvPr id="7" name="Titre 1"/>
          <p:cNvSpPr>
            <a:spLocks noGrp="1"/>
          </p:cNvSpPr>
          <p:nvPr>
            <p:ph type="title"/>
          </p:nvPr>
        </p:nvSpPr>
        <p:spPr>
          <a:xfrm>
            <a:off x="457200" y="274638"/>
            <a:ext cx="8229600" cy="1143000"/>
          </a:xfrm>
        </p:spPr>
        <p:txBody>
          <a:bodyPr>
            <a:normAutofit/>
          </a:bodyPr>
          <a:lstStyle/>
          <a:p>
            <a:pPr algn="r"/>
            <a:r>
              <a:rPr lang="fr-FR" sz="3600" dirty="0" smtClean="0">
                <a:latin typeface="Eurostile Gras" charset="0"/>
              </a:rPr>
              <a:t>BANKING IN THE USA </a:t>
            </a:r>
            <a:endParaRPr lang="fr-FR" sz="3600" dirty="0">
              <a:latin typeface="Eurostile Gras" charset="0"/>
            </a:endParaRPr>
          </a:p>
        </p:txBody>
      </p:sp>
      <p:sp>
        <p:nvSpPr>
          <p:cNvPr id="8" name="ZoneTexte 7"/>
          <p:cNvSpPr txBox="1"/>
          <p:nvPr/>
        </p:nvSpPr>
        <p:spPr>
          <a:xfrm>
            <a:off x="5597515" y="6433945"/>
            <a:ext cx="3089285" cy="369332"/>
          </a:xfrm>
          <a:prstGeom prst="rect">
            <a:avLst/>
          </a:prstGeom>
          <a:noFill/>
        </p:spPr>
        <p:txBody>
          <a:bodyPr wrap="square" rtlCol="0">
            <a:spAutoFit/>
          </a:bodyPr>
          <a:lstStyle/>
          <a:p>
            <a:pPr algn="r"/>
            <a:r>
              <a:rPr lang="fr-FR" dirty="0" err="1" smtClean="0">
                <a:latin typeface="Eurostile"/>
                <a:cs typeface="Eurostile"/>
              </a:rPr>
              <a:t>www.fws.gov</a:t>
            </a:r>
            <a:r>
              <a:rPr lang="fr-FR" dirty="0" smtClean="0">
                <a:latin typeface="Eurostile"/>
                <a:cs typeface="Eurostile"/>
              </a:rPr>
              <a:t> </a:t>
            </a:r>
            <a:endParaRPr lang="fr-FR" dirty="0">
              <a:latin typeface="Eurostile"/>
              <a:cs typeface="Eurostile"/>
            </a:endParaRPr>
          </a:p>
        </p:txBody>
      </p:sp>
    </p:spTree>
    <p:extLst>
      <p:ext uri="{BB962C8B-B14F-4D97-AF65-F5344CB8AC3E}">
        <p14:creationId xmlns:p14="http://schemas.microsoft.com/office/powerpoint/2010/main" val="25880706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ISSUES AT STAKE</a:t>
            </a:r>
            <a:endParaRPr lang="fr-FR" sz="3600" dirty="0">
              <a:latin typeface="Eurostile Gras" charset="0"/>
            </a:endParaRPr>
          </a:p>
        </p:txBody>
      </p:sp>
      <p:sp>
        <p:nvSpPr>
          <p:cNvPr id="3" name="Espace réservé du contenu 2"/>
          <p:cNvSpPr>
            <a:spLocks noGrp="1"/>
          </p:cNvSpPr>
          <p:nvPr>
            <p:ph idx="1"/>
          </p:nvPr>
        </p:nvSpPr>
        <p:spPr>
          <a:xfrm>
            <a:off x="457200" y="1583922"/>
            <a:ext cx="8229600" cy="4525963"/>
          </a:xfrm>
        </p:spPr>
        <p:txBody>
          <a:bodyPr>
            <a:normAutofit/>
          </a:bodyPr>
          <a:lstStyle/>
          <a:p>
            <a:pPr marL="0" indent="0">
              <a:buNone/>
            </a:pPr>
            <a:r>
              <a:rPr lang="fr-FR" dirty="0" err="1" smtClean="0"/>
              <a:t>Ethical</a:t>
            </a:r>
            <a:r>
              <a:rPr lang="fr-FR" dirty="0" smtClean="0"/>
              <a:t> questions</a:t>
            </a:r>
          </a:p>
          <a:p>
            <a:pPr marL="0" indent="0">
              <a:buNone/>
            </a:pPr>
            <a:endParaRPr lang="fr-FR" dirty="0" smtClean="0"/>
          </a:p>
          <a:p>
            <a:pPr marL="0" indent="0">
              <a:buNone/>
            </a:pPr>
            <a:r>
              <a:rPr lang="fr-FR" dirty="0" err="1" smtClean="0"/>
              <a:t>Ecological</a:t>
            </a:r>
            <a:r>
              <a:rPr lang="fr-FR" dirty="0" smtClean="0"/>
              <a:t> issues</a:t>
            </a:r>
          </a:p>
          <a:p>
            <a:pPr marL="0" indent="0">
              <a:buNone/>
            </a:pPr>
            <a:endParaRPr lang="fr-FR" dirty="0" smtClean="0"/>
          </a:p>
          <a:p>
            <a:pPr marL="0" indent="0">
              <a:buNone/>
            </a:pPr>
            <a:r>
              <a:rPr lang="fr-FR" dirty="0" err="1" smtClean="0"/>
              <a:t>Socio-economic</a:t>
            </a:r>
            <a:r>
              <a:rPr lang="fr-FR" dirty="0" smtClean="0"/>
              <a:t> points</a:t>
            </a:r>
          </a:p>
          <a:p>
            <a:pPr marL="0" indent="0">
              <a:buNone/>
            </a:pPr>
            <a:endParaRPr lang="fr-FR" dirty="0"/>
          </a:p>
          <a:p>
            <a:pPr marL="0" indent="0">
              <a:buNone/>
            </a:pPr>
            <a:r>
              <a:rPr lang="fr-FR" dirty="0" err="1" smtClean="0"/>
              <a:t>Views</a:t>
            </a:r>
            <a:r>
              <a:rPr lang="fr-FR" dirty="0" smtClean="0"/>
              <a:t> </a:t>
            </a:r>
            <a:r>
              <a:rPr lang="fr-FR" dirty="0" err="1" smtClean="0"/>
              <a:t>from</a:t>
            </a:r>
            <a:r>
              <a:rPr lang="fr-FR" dirty="0" smtClean="0"/>
              <a:t> the </a:t>
            </a:r>
            <a:r>
              <a:rPr lang="fr-FR" dirty="0" err="1" smtClean="0"/>
              <a:t>sociology</a:t>
            </a:r>
            <a:r>
              <a:rPr lang="fr-FR" dirty="0" smtClean="0"/>
              <a:t> of science</a:t>
            </a:r>
            <a:endParaRPr lang="fr-FR" dirty="0"/>
          </a:p>
          <a:p>
            <a:endParaRPr lang="fr-FR" dirty="0"/>
          </a:p>
        </p:txBody>
      </p:sp>
    </p:spTree>
    <p:extLst>
      <p:ext uri="{BB962C8B-B14F-4D97-AF65-F5344CB8AC3E}">
        <p14:creationId xmlns:p14="http://schemas.microsoft.com/office/powerpoint/2010/main" val="16367365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BULLOCK BEND MITIGATION BANK</a:t>
            </a:r>
            <a:endParaRPr lang="fr-FR" sz="3600" dirty="0">
              <a:latin typeface="Eurostile Gras" charset="0"/>
            </a:endParaRPr>
          </a:p>
        </p:txBody>
      </p:sp>
      <p:sp>
        <p:nvSpPr>
          <p:cNvPr id="3" name="Espace réservé du contenu 2"/>
          <p:cNvSpPr>
            <a:spLocks noGrp="1"/>
          </p:cNvSpPr>
          <p:nvPr>
            <p:ph idx="1"/>
          </p:nvPr>
        </p:nvSpPr>
        <p:spPr/>
        <p:txBody>
          <a:bodyPr>
            <a:normAutofit fontScale="92500" lnSpcReduction="10000"/>
          </a:bodyPr>
          <a:lstStyle/>
          <a:p>
            <a:pPr marL="0" indent="0">
              <a:buNone/>
            </a:pPr>
            <a:r>
              <a:rPr lang="fr-FR" dirty="0" smtClean="0"/>
              <a:t>120 acres in </a:t>
            </a:r>
            <a:r>
              <a:rPr lang="fr-FR" dirty="0" err="1" smtClean="0"/>
              <a:t>Yolo</a:t>
            </a:r>
            <a:r>
              <a:rPr lang="fr-FR" dirty="0" smtClean="0"/>
              <a:t> </a:t>
            </a:r>
            <a:r>
              <a:rPr lang="fr-FR" dirty="0" err="1" smtClean="0"/>
              <a:t>County</a:t>
            </a:r>
            <a:r>
              <a:rPr lang="fr-FR" dirty="0" smtClean="0"/>
              <a:t>, CA</a:t>
            </a:r>
          </a:p>
          <a:p>
            <a:pPr marL="0" indent="0">
              <a:buNone/>
            </a:pPr>
            <a:endParaRPr lang="fr-FR" dirty="0" smtClean="0"/>
          </a:p>
          <a:p>
            <a:pPr marL="0" indent="0">
              <a:buNone/>
            </a:pPr>
            <a:r>
              <a:rPr lang="fr-FR" dirty="0" smtClean="0"/>
              <a:t>Joint Bank USACE, USEPA, USFWS, NOAA, State </a:t>
            </a:r>
            <a:r>
              <a:rPr lang="fr-FR" dirty="0" err="1"/>
              <a:t>Dep</a:t>
            </a:r>
            <a:r>
              <a:rPr lang="fr-FR" dirty="0"/>
              <a:t> </a:t>
            </a:r>
            <a:r>
              <a:rPr lang="fr-FR" dirty="0" smtClean="0"/>
              <a:t>FWS → </a:t>
            </a:r>
            <a:r>
              <a:rPr lang="fr-FR" dirty="0" err="1" smtClean="0"/>
              <a:t>interagency</a:t>
            </a:r>
            <a:r>
              <a:rPr lang="fr-FR" dirty="0" smtClean="0"/>
              <a:t> </a:t>
            </a:r>
            <a:r>
              <a:rPr lang="fr-FR" dirty="0" err="1" smtClean="0"/>
              <a:t>review</a:t>
            </a:r>
            <a:r>
              <a:rPr lang="fr-FR" dirty="0" smtClean="0"/>
              <a:t> team</a:t>
            </a:r>
          </a:p>
          <a:p>
            <a:pPr marL="0" indent="0">
              <a:buNone/>
            </a:pPr>
            <a:endParaRPr lang="fr-FR" dirty="0"/>
          </a:p>
          <a:p>
            <a:pPr marL="0" indent="0">
              <a:buNone/>
            </a:pPr>
            <a:r>
              <a:rPr lang="fr-FR" dirty="0"/>
              <a:t>5</a:t>
            </a:r>
            <a:r>
              <a:rPr lang="fr-FR" dirty="0" smtClean="0"/>
              <a:t> types of </a:t>
            </a:r>
            <a:r>
              <a:rPr lang="fr-FR" dirty="0" err="1" smtClean="0"/>
              <a:t>credits</a:t>
            </a:r>
            <a:r>
              <a:rPr lang="fr-FR" dirty="0" smtClean="0"/>
              <a:t> / 5 service areas</a:t>
            </a:r>
          </a:p>
          <a:p>
            <a:pPr marL="0" indent="0">
              <a:buNone/>
            </a:pPr>
            <a:endParaRPr lang="fr-FR" dirty="0"/>
          </a:p>
          <a:p>
            <a:pPr marL="0" indent="0">
              <a:buNone/>
            </a:pPr>
            <a:r>
              <a:rPr lang="fr-FR" dirty="0" smtClean="0"/>
              <a:t>Simple </a:t>
            </a:r>
            <a:r>
              <a:rPr lang="fr-FR" dirty="0" err="1" smtClean="0"/>
              <a:t>indicators</a:t>
            </a:r>
            <a:r>
              <a:rPr lang="fr-FR" dirty="0" smtClean="0"/>
              <a:t>, simple </a:t>
            </a:r>
            <a:r>
              <a:rPr lang="fr-FR" dirty="0" err="1" smtClean="0"/>
              <a:t>metrics</a:t>
            </a:r>
            <a:endParaRPr lang="fr-FR" dirty="0"/>
          </a:p>
          <a:p>
            <a:pPr marL="0" indent="0">
              <a:buNone/>
            </a:pPr>
            <a:r>
              <a:rPr lang="fr-FR" dirty="0" smtClean="0"/>
              <a:t>(1 acre = 1 </a:t>
            </a:r>
            <a:r>
              <a:rPr lang="fr-FR" dirty="0" err="1" smtClean="0"/>
              <a:t>credit</a:t>
            </a:r>
            <a:r>
              <a:rPr lang="fr-FR" dirty="0" smtClean="0"/>
              <a:t>)</a:t>
            </a:r>
          </a:p>
        </p:txBody>
      </p:sp>
    </p:spTree>
    <p:extLst>
      <p:ext uri="{BB962C8B-B14F-4D97-AF65-F5344CB8AC3E}">
        <p14:creationId xmlns:p14="http://schemas.microsoft.com/office/powerpoint/2010/main" val="3310962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pic>
        <p:nvPicPr>
          <p:cNvPr id="5" name="Image 4" descr="Flooding schemes.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676958" y="0"/>
            <a:ext cx="5299364" cy="6858000"/>
          </a:xfrm>
          <a:prstGeom prst="rect">
            <a:avLst/>
          </a:prstGeom>
        </p:spPr>
      </p:pic>
      <p:sp>
        <p:nvSpPr>
          <p:cNvPr id="4" name="ZoneTexte 3"/>
          <p:cNvSpPr txBox="1"/>
          <p:nvPr/>
        </p:nvSpPr>
        <p:spPr>
          <a:xfrm>
            <a:off x="6466383" y="6450656"/>
            <a:ext cx="2220417" cy="369332"/>
          </a:xfrm>
          <a:prstGeom prst="rect">
            <a:avLst/>
          </a:prstGeom>
          <a:noFill/>
        </p:spPr>
        <p:txBody>
          <a:bodyPr wrap="square" rtlCol="0">
            <a:spAutoFit/>
          </a:bodyPr>
          <a:lstStyle/>
          <a:p>
            <a:pPr algn="r"/>
            <a:r>
              <a:rPr lang="fr-FR" dirty="0" err="1" smtClean="0">
                <a:latin typeface="Eurostile"/>
                <a:cs typeface="Eurostile"/>
              </a:rPr>
              <a:t>www.vesterwelt.com</a:t>
            </a:r>
            <a:endParaRPr lang="fr-FR" dirty="0">
              <a:latin typeface="Eurostile"/>
              <a:cs typeface="Eurostile"/>
            </a:endParaRPr>
          </a:p>
        </p:txBody>
      </p:sp>
    </p:spTree>
    <p:extLst>
      <p:ext uri="{BB962C8B-B14F-4D97-AF65-F5344CB8AC3E}">
        <p14:creationId xmlns:p14="http://schemas.microsoft.com/office/powerpoint/2010/main" val="5435557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C4B7"/>
        </a:solidFill>
        <a:effectLst/>
      </p:bgPr>
    </p:bg>
    <p:spTree>
      <p:nvGrpSpPr>
        <p:cNvPr id="1" name=""/>
        <p:cNvGrpSpPr/>
        <p:nvPr/>
      </p:nvGrpSpPr>
      <p:grpSpPr>
        <a:xfrm>
          <a:off x="0" y="0"/>
          <a:ext cx="0" cy="0"/>
          <a:chOff x="0" y="0"/>
          <a:chExt cx="0" cy="0"/>
        </a:xfrm>
      </p:grpSpPr>
      <p:pic>
        <p:nvPicPr>
          <p:cNvPr id="6" name="Image 5" descr="Bullock-Bend Service area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28" y="0"/>
            <a:ext cx="2583440" cy="3343275"/>
          </a:xfrm>
          <a:prstGeom prst="rect">
            <a:avLst/>
          </a:prstGeom>
        </p:spPr>
      </p:pic>
      <p:pic>
        <p:nvPicPr>
          <p:cNvPr id="7" name="Image 6" descr="Bullock-Bend Service area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088" y="0"/>
            <a:ext cx="2634347" cy="3409155"/>
          </a:xfrm>
          <a:prstGeom prst="rect">
            <a:avLst/>
          </a:prstGeom>
        </p:spPr>
      </p:pic>
      <p:pic>
        <p:nvPicPr>
          <p:cNvPr id="8" name="Image 7" descr="Bullock-Bend Service area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130" y="1"/>
            <a:ext cx="2634347" cy="3409155"/>
          </a:xfrm>
          <a:prstGeom prst="rect">
            <a:avLst/>
          </a:prstGeom>
        </p:spPr>
      </p:pic>
      <p:pic>
        <p:nvPicPr>
          <p:cNvPr id="9" name="Image 8" descr="Bullock-Bend Service area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644" y="3370420"/>
            <a:ext cx="2647261" cy="3425867"/>
          </a:xfrm>
          <a:prstGeom prst="rect">
            <a:avLst/>
          </a:prstGeom>
        </p:spPr>
      </p:pic>
      <p:pic>
        <p:nvPicPr>
          <p:cNvPr id="10" name="Image 9" descr="Bullock-Bend Service areas.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1272" y="3461319"/>
            <a:ext cx="2577021" cy="3334968"/>
          </a:xfrm>
          <a:prstGeom prst="rect">
            <a:avLst/>
          </a:prstGeom>
        </p:spPr>
      </p:pic>
      <p:sp>
        <p:nvSpPr>
          <p:cNvPr id="11" name="ZoneTexte 10"/>
          <p:cNvSpPr txBox="1"/>
          <p:nvPr/>
        </p:nvSpPr>
        <p:spPr>
          <a:xfrm>
            <a:off x="6466383" y="6450656"/>
            <a:ext cx="2220417" cy="369332"/>
          </a:xfrm>
          <a:prstGeom prst="rect">
            <a:avLst/>
          </a:prstGeom>
          <a:noFill/>
        </p:spPr>
        <p:txBody>
          <a:bodyPr wrap="square" rtlCol="0">
            <a:spAutoFit/>
          </a:bodyPr>
          <a:lstStyle/>
          <a:p>
            <a:pPr algn="r"/>
            <a:r>
              <a:rPr lang="fr-FR" dirty="0" err="1" smtClean="0">
                <a:latin typeface="Eurostile"/>
                <a:cs typeface="Eurostile"/>
              </a:rPr>
              <a:t>www.vesterwelt.com</a:t>
            </a:r>
            <a:endParaRPr lang="fr-FR" dirty="0">
              <a:latin typeface="Eurostile"/>
              <a:cs typeface="Eurostile"/>
            </a:endParaRPr>
          </a:p>
        </p:txBody>
      </p:sp>
    </p:spTree>
    <p:extLst>
      <p:ext uri="{BB962C8B-B14F-4D97-AF65-F5344CB8AC3E}">
        <p14:creationId xmlns:p14="http://schemas.microsoft.com/office/powerpoint/2010/main" val="23493835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2900" dirty="0" smtClean="0">
                <a:latin typeface="Eurostile Gras" charset="0"/>
              </a:rPr>
              <a:t>SAGE GROUSE ADVANCED MITIGATION PROJECT</a:t>
            </a:r>
            <a:endParaRPr lang="fr-FR" sz="2900" dirty="0">
              <a:latin typeface="Eurostile Gras" charset="0"/>
            </a:endParaRPr>
          </a:p>
        </p:txBody>
      </p:sp>
      <p:sp>
        <p:nvSpPr>
          <p:cNvPr id="3" name="Espace réservé du contenu 2"/>
          <p:cNvSpPr>
            <a:spLocks noGrp="1"/>
          </p:cNvSpPr>
          <p:nvPr>
            <p:ph idx="1"/>
          </p:nvPr>
        </p:nvSpPr>
        <p:spPr/>
        <p:txBody>
          <a:bodyPr>
            <a:normAutofit/>
          </a:bodyPr>
          <a:lstStyle/>
          <a:p>
            <a:pPr marL="0" indent="0" algn="just">
              <a:buNone/>
            </a:pPr>
            <a:r>
              <a:rPr lang="fr-FR" dirty="0" smtClean="0"/>
              <a:t>Exchange </a:t>
            </a:r>
            <a:r>
              <a:rPr lang="fr-FR" dirty="0" err="1" smtClean="0"/>
              <a:t>platform</a:t>
            </a:r>
            <a:r>
              <a:rPr lang="fr-FR" dirty="0" smtClean="0"/>
              <a:t>: </a:t>
            </a:r>
            <a:r>
              <a:rPr lang="fr-FR" dirty="0" err="1" smtClean="0"/>
              <a:t>pre</a:t>
            </a:r>
            <a:r>
              <a:rPr lang="fr-FR" dirty="0" smtClean="0"/>
              <a:t>-listing mitigation</a:t>
            </a:r>
          </a:p>
          <a:p>
            <a:pPr marL="0" indent="0">
              <a:buNone/>
            </a:pPr>
            <a:endParaRPr lang="fr-FR" dirty="0" smtClean="0"/>
          </a:p>
          <a:p>
            <a:pPr marL="0" indent="0">
              <a:buNone/>
            </a:pPr>
            <a:r>
              <a:rPr lang="fr-FR" dirty="0" smtClean="0"/>
              <a:t>Multi-</a:t>
            </a:r>
            <a:r>
              <a:rPr lang="fr-FR" dirty="0" err="1" smtClean="0"/>
              <a:t>stakeholder</a:t>
            </a:r>
            <a:r>
              <a:rPr lang="fr-FR" dirty="0" smtClean="0"/>
              <a:t> </a:t>
            </a:r>
            <a:r>
              <a:rPr lang="fr-FR" dirty="0" err="1" smtClean="0"/>
              <a:t>volontary</a:t>
            </a:r>
            <a:r>
              <a:rPr lang="fr-FR" dirty="0" smtClean="0"/>
              <a:t> </a:t>
            </a:r>
            <a:r>
              <a:rPr lang="fr-FR" dirty="0" err="1" smtClean="0"/>
              <a:t>project</a:t>
            </a:r>
            <a:endParaRPr lang="fr-FR" dirty="0" smtClean="0"/>
          </a:p>
          <a:p>
            <a:pPr marL="0" indent="0">
              <a:buNone/>
            </a:pPr>
            <a:endParaRPr lang="fr-FR" dirty="0"/>
          </a:p>
          <a:p>
            <a:pPr marL="0" indent="0">
              <a:buNone/>
            </a:pPr>
            <a:r>
              <a:rPr lang="fr-FR" dirty="0" err="1" smtClean="0"/>
              <a:t>Functional</a:t>
            </a:r>
            <a:r>
              <a:rPr lang="fr-FR" dirty="0" smtClean="0"/>
              <a:t> acres: </a:t>
            </a:r>
            <a:r>
              <a:rPr lang="fr-FR" dirty="0" err="1" smtClean="0"/>
              <a:t>assessment</a:t>
            </a:r>
            <a:r>
              <a:rPr lang="fr-FR" dirty="0" smtClean="0"/>
              <a:t> of habitat </a:t>
            </a:r>
            <a:r>
              <a:rPr lang="fr-FR" dirty="0" err="1" smtClean="0"/>
              <a:t>quality</a:t>
            </a:r>
            <a:endParaRPr lang="fr-FR" dirty="0" smtClean="0"/>
          </a:p>
          <a:p>
            <a:pPr marL="0" indent="0">
              <a:buNone/>
            </a:pPr>
            <a:endParaRPr lang="fr-FR" dirty="0"/>
          </a:p>
          <a:p>
            <a:pPr marL="0" indent="0">
              <a:buNone/>
            </a:pPr>
            <a:r>
              <a:rPr lang="fr-FR" dirty="0" smtClean="0"/>
              <a:t>Habitat Quantification </a:t>
            </a:r>
            <a:r>
              <a:rPr lang="fr-FR" dirty="0" err="1" smtClean="0"/>
              <a:t>Tool</a:t>
            </a:r>
            <a:endParaRPr lang="fr-FR" dirty="0"/>
          </a:p>
        </p:txBody>
      </p:sp>
    </p:spTree>
    <p:extLst>
      <p:ext uri="{BB962C8B-B14F-4D97-AF65-F5344CB8AC3E}">
        <p14:creationId xmlns:p14="http://schemas.microsoft.com/office/powerpoint/2010/main" val="2747499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7816</TotalTime>
  <Words>2168</Words>
  <Application>Microsoft Macintosh PowerPoint</Application>
  <PresentationFormat>Présentation à l'écran (4:3)</PresentationFormat>
  <Paragraphs>188</Paragraphs>
  <Slides>20</Slides>
  <Notes>20</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Thème Office</vt:lpstr>
      <vt:lpstr>BANKING ON NATURE: THE MARKET AS A NEW FEATURE OF ENVIRONMENTAL POLICIES</vt:lpstr>
      <vt:lpstr>TOWARD MARKET-BASED INSTRUMENTS IN ENVIRONMENTAL POLICIES</vt:lpstr>
      <vt:lpstr>MITIGATION AND CONSERVATION BANKS</vt:lpstr>
      <vt:lpstr>BANKING IN THE USA </vt:lpstr>
      <vt:lpstr>ISSUES AT STAKE</vt:lpstr>
      <vt:lpstr>BULLOCK BEND MITIGATION BANK</vt:lpstr>
      <vt:lpstr>Présentation PowerPoint</vt:lpstr>
      <vt:lpstr>Présentation PowerPoint</vt:lpstr>
      <vt:lpstr>SAGE GROUSE ADVANCED MITIGATION PROJECT</vt:lpstr>
      <vt:lpstr>Présentation PowerPoint</vt:lpstr>
      <vt:lpstr>TIGHT REGULATIONS BUT WIDE SCIENCE?</vt:lpstr>
      <vt:lpstr>TIGHT REGULATIONS BUT WIDE SCIENCE?</vt:lpstr>
      <vt:lpstr>WHEN ECONOMY AND ECOLOGY MEET</vt:lpstr>
      <vt:lpstr>WHEN ECOLOGY AND ECONOMY MEET</vt:lpstr>
      <vt:lpstr>WHEN ECONOMY AND ECOLOGY MEET</vt:lpstr>
      <vt:lpstr>WHEN ECONOMY AND ECOLOGY MEET</vt:lpstr>
      <vt:lpstr>ECONOMY AS A DRIVER FOR CONSERVATION</vt:lpstr>
      <vt:lpstr>SCIENCE AS A POLITICAL TOOL</vt:lpstr>
      <vt:lpstr>Thank you for your attention</vt:lpstr>
      <vt:lpstr>METRICS AS COORDINATION TOOLS</vt:lpstr>
    </vt:vector>
  </TitlesOfParts>
  <Company>inra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Banking on Nature: Market as a New Feature of Environmental Policies</dc:title>
  <dc:creator>Phanette Barral</dc:creator>
  <cp:lastModifiedBy>Phanette Barral</cp:lastModifiedBy>
  <cp:revision>68</cp:revision>
  <cp:lastPrinted>2017-10-03T21:53:20Z</cp:lastPrinted>
  <dcterms:created xsi:type="dcterms:W3CDTF">2017-09-25T20:48:24Z</dcterms:created>
  <dcterms:modified xsi:type="dcterms:W3CDTF">2017-11-06T20:18:12Z</dcterms:modified>
</cp:coreProperties>
</file>