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9"/>
  </p:notesMasterIdLst>
  <p:sldIdLst>
    <p:sldId id="256" r:id="rId2"/>
    <p:sldId id="263" r:id="rId3"/>
    <p:sldId id="338" r:id="rId4"/>
    <p:sldId id="339" r:id="rId5"/>
    <p:sldId id="340" r:id="rId6"/>
    <p:sldId id="264" r:id="rId7"/>
    <p:sldId id="266" r:id="rId8"/>
    <p:sldId id="267" r:id="rId9"/>
    <p:sldId id="269" r:id="rId10"/>
    <p:sldId id="270" r:id="rId11"/>
    <p:sldId id="268" r:id="rId12"/>
    <p:sldId id="265" r:id="rId13"/>
    <p:sldId id="341" r:id="rId14"/>
    <p:sldId id="342" r:id="rId15"/>
    <p:sldId id="271" r:id="rId16"/>
    <p:sldId id="383" r:id="rId17"/>
    <p:sldId id="385" r:id="rId18"/>
    <p:sldId id="384" r:id="rId19"/>
    <p:sldId id="386" r:id="rId20"/>
    <p:sldId id="402" r:id="rId21"/>
    <p:sldId id="388" r:id="rId22"/>
    <p:sldId id="343" r:id="rId23"/>
    <p:sldId id="275" r:id="rId24"/>
    <p:sldId id="374" r:id="rId25"/>
    <p:sldId id="344" r:id="rId26"/>
    <p:sldId id="262" r:id="rId27"/>
    <p:sldId id="261" r:id="rId28"/>
    <p:sldId id="260" r:id="rId29"/>
    <p:sldId id="278" r:id="rId30"/>
    <p:sldId id="279" r:id="rId31"/>
    <p:sldId id="280" r:id="rId32"/>
    <p:sldId id="281" r:id="rId33"/>
    <p:sldId id="403" r:id="rId34"/>
    <p:sldId id="346" r:id="rId35"/>
    <p:sldId id="348" r:id="rId36"/>
    <p:sldId id="347" r:id="rId37"/>
    <p:sldId id="287" r:id="rId38"/>
    <p:sldId id="390" r:id="rId39"/>
    <p:sldId id="350" r:id="rId40"/>
    <p:sldId id="257" r:id="rId41"/>
    <p:sldId id="300" r:id="rId42"/>
    <p:sldId id="301" r:id="rId43"/>
    <p:sldId id="391" r:id="rId44"/>
    <p:sldId id="288" r:id="rId45"/>
    <p:sldId id="392" r:id="rId46"/>
    <p:sldId id="290" r:id="rId47"/>
    <p:sldId id="304" r:id="rId48"/>
    <p:sldId id="351" r:id="rId49"/>
    <p:sldId id="303" r:id="rId50"/>
    <p:sldId id="379" r:id="rId51"/>
    <p:sldId id="389" r:id="rId52"/>
    <p:sldId id="397" r:id="rId53"/>
    <p:sldId id="292" r:id="rId54"/>
    <p:sldId id="367" r:id="rId55"/>
    <p:sldId id="293" r:id="rId56"/>
    <p:sldId id="355" r:id="rId57"/>
    <p:sldId id="393" r:id="rId58"/>
    <p:sldId id="394" r:id="rId59"/>
    <p:sldId id="294" r:id="rId60"/>
    <p:sldId id="295" r:id="rId61"/>
    <p:sldId id="395" r:id="rId62"/>
    <p:sldId id="298" r:id="rId63"/>
    <p:sldId id="305" r:id="rId64"/>
    <p:sldId id="308" r:id="rId65"/>
    <p:sldId id="309" r:id="rId66"/>
    <p:sldId id="307" r:id="rId67"/>
    <p:sldId id="310" r:id="rId68"/>
    <p:sldId id="312" r:id="rId69"/>
    <p:sldId id="313" r:id="rId70"/>
    <p:sldId id="311" r:id="rId71"/>
    <p:sldId id="357" r:id="rId72"/>
    <p:sldId id="378" r:id="rId73"/>
    <p:sldId id="377" r:id="rId74"/>
    <p:sldId id="314" r:id="rId75"/>
    <p:sldId id="358" r:id="rId76"/>
    <p:sldId id="359" r:id="rId77"/>
    <p:sldId id="315" r:id="rId78"/>
    <p:sldId id="334" r:id="rId79"/>
    <p:sldId id="316" r:id="rId80"/>
    <p:sldId id="396" r:id="rId81"/>
    <p:sldId id="317" r:id="rId82"/>
    <p:sldId id="318" r:id="rId83"/>
    <p:sldId id="325" r:id="rId84"/>
    <p:sldId id="320" r:id="rId85"/>
    <p:sldId id="321" r:id="rId86"/>
    <p:sldId id="323" r:id="rId87"/>
    <p:sldId id="322" r:id="rId88"/>
    <p:sldId id="365" r:id="rId89"/>
    <p:sldId id="366" r:id="rId90"/>
    <p:sldId id="398" r:id="rId91"/>
    <p:sldId id="335" r:id="rId92"/>
    <p:sldId id="336" r:id="rId93"/>
    <p:sldId id="326" r:id="rId94"/>
    <p:sldId id="361" r:id="rId95"/>
    <p:sldId id="362" r:id="rId96"/>
    <p:sldId id="327" r:id="rId97"/>
    <p:sldId id="330" r:id="rId98"/>
    <p:sldId id="400" r:id="rId99"/>
    <p:sldId id="401" r:id="rId100"/>
    <p:sldId id="371" r:id="rId101"/>
    <p:sldId id="372" r:id="rId102"/>
    <p:sldId id="363" r:id="rId103"/>
    <p:sldId id="297" r:id="rId104"/>
    <p:sldId id="373" r:id="rId105"/>
    <p:sldId id="364" r:id="rId106"/>
    <p:sldId id="337" r:id="rId107"/>
    <p:sldId id="258" r:id="rId10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108" d="100"/>
          <a:sy n="108" d="100"/>
        </p:scale>
        <p:origin x="714"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notesMaster" Target="notesMasters/notesMaster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52B01A-6958-4587-A4AE-BEC426BBAD9F}" type="datetimeFigureOut">
              <a:rPr lang="fr-FR" smtClean="0"/>
              <a:t>14/03/2018</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AA98A2-15D7-4EA8-BD6F-FB9A8FDD2BAF}" type="slidenum">
              <a:rPr lang="fr-FR" smtClean="0"/>
              <a:t>‹N°›</a:t>
            </a:fld>
            <a:endParaRPr lang="fr-FR"/>
          </a:p>
        </p:txBody>
      </p:sp>
    </p:spTree>
    <p:extLst>
      <p:ext uri="{BB962C8B-B14F-4D97-AF65-F5344CB8AC3E}">
        <p14:creationId xmlns:p14="http://schemas.microsoft.com/office/powerpoint/2010/main" val="16245624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Contre Fatema </a:t>
            </a:r>
            <a:r>
              <a:rPr lang="fr-FR" dirty="0" err="1"/>
              <a:t>Amijee</a:t>
            </a:r>
            <a:r>
              <a:rPr lang="fr-FR" dirty="0"/>
              <a:t> 2013: l’attention comme véhicule de l’</a:t>
            </a:r>
            <a:r>
              <a:rPr lang="fr-FR" dirty="0" err="1"/>
              <a:t>acquaintance</a:t>
            </a:r>
            <a:r>
              <a:rPr lang="fr-FR" dirty="0"/>
              <a:t> au jugement. Ca n’est pas suffisant.</a:t>
            </a:r>
          </a:p>
        </p:txBody>
      </p:sp>
      <p:sp>
        <p:nvSpPr>
          <p:cNvPr id="4" name="Espace réservé du numéro de diapositive 3"/>
          <p:cNvSpPr>
            <a:spLocks noGrp="1"/>
          </p:cNvSpPr>
          <p:nvPr>
            <p:ph type="sldNum" sz="quarter" idx="10"/>
          </p:nvPr>
        </p:nvSpPr>
        <p:spPr/>
        <p:txBody>
          <a:bodyPr/>
          <a:lstStyle/>
          <a:p>
            <a:fld id="{ACAA98A2-15D7-4EA8-BD6F-FB9A8FDD2BAF}" type="slidenum">
              <a:rPr lang="fr-FR" smtClean="0"/>
              <a:t>71</a:t>
            </a:fld>
            <a:endParaRPr lang="fr-FR"/>
          </a:p>
        </p:txBody>
      </p:sp>
    </p:spTree>
    <p:extLst>
      <p:ext uri="{BB962C8B-B14F-4D97-AF65-F5344CB8AC3E}">
        <p14:creationId xmlns:p14="http://schemas.microsoft.com/office/powerpoint/2010/main" val="18353689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ACAA98A2-15D7-4EA8-BD6F-FB9A8FDD2BAF}" type="slidenum">
              <a:rPr lang="fr-FR" smtClean="0"/>
              <a:t>79</a:t>
            </a:fld>
            <a:endParaRPr lang="fr-FR"/>
          </a:p>
        </p:txBody>
      </p:sp>
    </p:spTree>
    <p:extLst>
      <p:ext uri="{BB962C8B-B14F-4D97-AF65-F5344CB8AC3E}">
        <p14:creationId xmlns:p14="http://schemas.microsoft.com/office/powerpoint/2010/main" val="39081075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NOTER QU’ON ASSISTE A UNE REDEFINITION DE LA PERCEPTION SIMPLE COMME PECEPTION COMPLEXE OU LE COMPLEXE EST L’OBJET LE PLUS SAILLANT. TRES PROCHE DE L’IDEE DE FRINGE OF CONSCIOUSNESS DE JAMES. ET TRES ELOIGNE DE LA NOTION D’ACCOINTANCE! </a:t>
            </a:r>
          </a:p>
        </p:txBody>
      </p:sp>
      <p:sp>
        <p:nvSpPr>
          <p:cNvPr id="4" name="Espace réservé du numéro de diapositive 3"/>
          <p:cNvSpPr>
            <a:spLocks noGrp="1"/>
          </p:cNvSpPr>
          <p:nvPr>
            <p:ph type="sldNum" sz="quarter" idx="10"/>
          </p:nvPr>
        </p:nvSpPr>
        <p:spPr/>
        <p:txBody>
          <a:bodyPr/>
          <a:lstStyle/>
          <a:p>
            <a:fld id="{ACAA98A2-15D7-4EA8-BD6F-FB9A8FDD2BAF}" type="slidenum">
              <a:rPr lang="fr-FR" smtClean="0"/>
              <a:t>80</a:t>
            </a:fld>
            <a:endParaRPr lang="fr-FR"/>
          </a:p>
        </p:txBody>
      </p:sp>
    </p:spTree>
    <p:extLst>
      <p:ext uri="{BB962C8B-B14F-4D97-AF65-F5344CB8AC3E}">
        <p14:creationId xmlns:p14="http://schemas.microsoft.com/office/powerpoint/2010/main" val="21367107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5463E36-6E4B-4442-93D1-212910F4F821}"/>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8252D43D-6774-427F-A0AB-4076F5C0A81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8B96DD18-EA2A-4A68-9059-2465AEC0D223}"/>
              </a:ext>
            </a:extLst>
          </p:cNvPr>
          <p:cNvSpPr>
            <a:spLocks noGrp="1"/>
          </p:cNvSpPr>
          <p:nvPr>
            <p:ph type="dt" sz="half" idx="10"/>
          </p:nvPr>
        </p:nvSpPr>
        <p:spPr/>
        <p:txBody>
          <a:bodyPr/>
          <a:lstStyle/>
          <a:p>
            <a:fld id="{34845F75-4675-47BA-841C-B5FC8B221793}" type="datetimeFigureOut">
              <a:rPr lang="fr-FR" smtClean="0"/>
              <a:t>14/03/2018</a:t>
            </a:fld>
            <a:endParaRPr lang="fr-FR"/>
          </a:p>
        </p:txBody>
      </p:sp>
      <p:sp>
        <p:nvSpPr>
          <p:cNvPr id="5" name="Espace réservé du pied de page 4">
            <a:extLst>
              <a:ext uri="{FF2B5EF4-FFF2-40B4-BE49-F238E27FC236}">
                <a16:creationId xmlns:a16="http://schemas.microsoft.com/office/drawing/2014/main" id="{2FE04CED-77C4-414E-B696-3F8132B459D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D968A3E-CF09-402E-9828-4232AA1A847C}"/>
              </a:ext>
            </a:extLst>
          </p:cNvPr>
          <p:cNvSpPr>
            <a:spLocks noGrp="1"/>
          </p:cNvSpPr>
          <p:nvPr>
            <p:ph type="sldNum" sz="quarter" idx="12"/>
          </p:nvPr>
        </p:nvSpPr>
        <p:spPr/>
        <p:txBody>
          <a:bodyPr/>
          <a:lstStyle/>
          <a:p>
            <a:fld id="{498B1CC9-E3B1-41A3-82EE-06C20F4DBD72}" type="slidenum">
              <a:rPr lang="fr-FR" smtClean="0"/>
              <a:t>‹N°›</a:t>
            </a:fld>
            <a:endParaRPr lang="fr-FR"/>
          </a:p>
        </p:txBody>
      </p:sp>
    </p:spTree>
    <p:extLst>
      <p:ext uri="{BB962C8B-B14F-4D97-AF65-F5344CB8AC3E}">
        <p14:creationId xmlns:p14="http://schemas.microsoft.com/office/powerpoint/2010/main" val="2684605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C1F08B2-91BC-4266-8E20-88844B4791D0}"/>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D70ED953-5905-4399-B65D-7A717859BCD8}"/>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39321018-7082-48EB-9015-D9E808D71338}"/>
              </a:ext>
            </a:extLst>
          </p:cNvPr>
          <p:cNvSpPr>
            <a:spLocks noGrp="1"/>
          </p:cNvSpPr>
          <p:nvPr>
            <p:ph type="dt" sz="half" idx="10"/>
          </p:nvPr>
        </p:nvSpPr>
        <p:spPr/>
        <p:txBody>
          <a:bodyPr/>
          <a:lstStyle/>
          <a:p>
            <a:fld id="{34845F75-4675-47BA-841C-B5FC8B221793}" type="datetimeFigureOut">
              <a:rPr lang="fr-FR" smtClean="0"/>
              <a:t>14/03/2018</a:t>
            </a:fld>
            <a:endParaRPr lang="fr-FR"/>
          </a:p>
        </p:txBody>
      </p:sp>
      <p:sp>
        <p:nvSpPr>
          <p:cNvPr id="5" name="Espace réservé du pied de page 4">
            <a:extLst>
              <a:ext uri="{FF2B5EF4-FFF2-40B4-BE49-F238E27FC236}">
                <a16:creationId xmlns:a16="http://schemas.microsoft.com/office/drawing/2014/main" id="{D499D653-2A83-4BF3-82C1-A33A2141AE2E}"/>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3DB9659-6472-4D07-8480-507B48D754B7}"/>
              </a:ext>
            </a:extLst>
          </p:cNvPr>
          <p:cNvSpPr>
            <a:spLocks noGrp="1"/>
          </p:cNvSpPr>
          <p:nvPr>
            <p:ph type="sldNum" sz="quarter" idx="12"/>
          </p:nvPr>
        </p:nvSpPr>
        <p:spPr/>
        <p:txBody>
          <a:bodyPr/>
          <a:lstStyle/>
          <a:p>
            <a:fld id="{498B1CC9-E3B1-41A3-82EE-06C20F4DBD72}" type="slidenum">
              <a:rPr lang="fr-FR" smtClean="0"/>
              <a:t>‹N°›</a:t>
            </a:fld>
            <a:endParaRPr lang="fr-FR"/>
          </a:p>
        </p:txBody>
      </p:sp>
    </p:spTree>
    <p:extLst>
      <p:ext uri="{BB962C8B-B14F-4D97-AF65-F5344CB8AC3E}">
        <p14:creationId xmlns:p14="http://schemas.microsoft.com/office/powerpoint/2010/main" val="698316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8A4E32F7-6B8E-4587-A895-BEFA5C0C4296}"/>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01324AC6-C613-4C60-9CF2-13770055435D}"/>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BC9752F-C1E2-40C4-A4BF-400907DA1082}"/>
              </a:ext>
            </a:extLst>
          </p:cNvPr>
          <p:cNvSpPr>
            <a:spLocks noGrp="1"/>
          </p:cNvSpPr>
          <p:nvPr>
            <p:ph type="dt" sz="half" idx="10"/>
          </p:nvPr>
        </p:nvSpPr>
        <p:spPr/>
        <p:txBody>
          <a:bodyPr/>
          <a:lstStyle/>
          <a:p>
            <a:fld id="{34845F75-4675-47BA-841C-B5FC8B221793}" type="datetimeFigureOut">
              <a:rPr lang="fr-FR" smtClean="0"/>
              <a:t>14/03/2018</a:t>
            </a:fld>
            <a:endParaRPr lang="fr-FR"/>
          </a:p>
        </p:txBody>
      </p:sp>
      <p:sp>
        <p:nvSpPr>
          <p:cNvPr id="5" name="Espace réservé du pied de page 4">
            <a:extLst>
              <a:ext uri="{FF2B5EF4-FFF2-40B4-BE49-F238E27FC236}">
                <a16:creationId xmlns:a16="http://schemas.microsoft.com/office/drawing/2014/main" id="{A661F299-359C-4A76-8223-F12B435DA8F2}"/>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0004371-1B25-4236-BEE9-27DC60DE69A2}"/>
              </a:ext>
            </a:extLst>
          </p:cNvPr>
          <p:cNvSpPr>
            <a:spLocks noGrp="1"/>
          </p:cNvSpPr>
          <p:nvPr>
            <p:ph type="sldNum" sz="quarter" idx="12"/>
          </p:nvPr>
        </p:nvSpPr>
        <p:spPr/>
        <p:txBody>
          <a:bodyPr/>
          <a:lstStyle/>
          <a:p>
            <a:fld id="{498B1CC9-E3B1-41A3-82EE-06C20F4DBD72}" type="slidenum">
              <a:rPr lang="fr-FR" smtClean="0"/>
              <a:t>‹N°›</a:t>
            </a:fld>
            <a:endParaRPr lang="fr-FR"/>
          </a:p>
        </p:txBody>
      </p:sp>
    </p:spTree>
    <p:extLst>
      <p:ext uri="{BB962C8B-B14F-4D97-AF65-F5344CB8AC3E}">
        <p14:creationId xmlns:p14="http://schemas.microsoft.com/office/powerpoint/2010/main" val="3054977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A97A6F6-0D54-4847-89EF-6D1625A7175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6D1F4DD3-CF88-467C-9190-8EF44BD08BA7}"/>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1C527BA-BE1F-4345-A750-3FF49402D8D6}"/>
              </a:ext>
            </a:extLst>
          </p:cNvPr>
          <p:cNvSpPr>
            <a:spLocks noGrp="1"/>
          </p:cNvSpPr>
          <p:nvPr>
            <p:ph type="dt" sz="half" idx="10"/>
          </p:nvPr>
        </p:nvSpPr>
        <p:spPr/>
        <p:txBody>
          <a:bodyPr/>
          <a:lstStyle/>
          <a:p>
            <a:fld id="{34845F75-4675-47BA-841C-B5FC8B221793}" type="datetimeFigureOut">
              <a:rPr lang="fr-FR" smtClean="0"/>
              <a:t>14/03/2018</a:t>
            </a:fld>
            <a:endParaRPr lang="fr-FR"/>
          </a:p>
        </p:txBody>
      </p:sp>
      <p:sp>
        <p:nvSpPr>
          <p:cNvPr id="5" name="Espace réservé du pied de page 4">
            <a:extLst>
              <a:ext uri="{FF2B5EF4-FFF2-40B4-BE49-F238E27FC236}">
                <a16:creationId xmlns:a16="http://schemas.microsoft.com/office/drawing/2014/main" id="{6A8A5A48-8D69-49EC-A99E-E681461D31C3}"/>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E2AA618-C55F-4308-A34F-C97824E7743F}"/>
              </a:ext>
            </a:extLst>
          </p:cNvPr>
          <p:cNvSpPr>
            <a:spLocks noGrp="1"/>
          </p:cNvSpPr>
          <p:nvPr>
            <p:ph type="sldNum" sz="quarter" idx="12"/>
          </p:nvPr>
        </p:nvSpPr>
        <p:spPr/>
        <p:txBody>
          <a:bodyPr/>
          <a:lstStyle/>
          <a:p>
            <a:fld id="{498B1CC9-E3B1-41A3-82EE-06C20F4DBD72}" type="slidenum">
              <a:rPr lang="fr-FR" smtClean="0"/>
              <a:t>‹N°›</a:t>
            </a:fld>
            <a:endParaRPr lang="fr-FR"/>
          </a:p>
        </p:txBody>
      </p:sp>
    </p:spTree>
    <p:extLst>
      <p:ext uri="{BB962C8B-B14F-4D97-AF65-F5344CB8AC3E}">
        <p14:creationId xmlns:p14="http://schemas.microsoft.com/office/powerpoint/2010/main" val="3059842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0A7C75E-DA54-4A07-B72D-D4FF647D3B75}"/>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FAF08347-0652-4ADA-8BDA-103032DDE08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18CBE8FF-2747-41DF-AF6B-617E3EA70253}"/>
              </a:ext>
            </a:extLst>
          </p:cNvPr>
          <p:cNvSpPr>
            <a:spLocks noGrp="1"/>
          </p:cNvSpPr>
          <p:nvPr>
            <p:ph type="dt" sz="half" idx="10"/>
          </p:nvPr>
        </p:nvSpPr>
        <p:spPr/>
        <p:txBody>
          <a:bodyPr/>
          <a:lstStyle/>
          <a:p>
            <a:fld id="{34845F75-4675-47BA-841C-B5FC8B221793}" type="datetimeFigureOut">
              <a:rPr lang="fr-FR" smtClean="0"/>
              <a:t>14/03/2018</a:t>
            </a:fld>
            <a:endParaRPr lang="fr-FR"/>
          </a:p>
        </p:txBody>
      </p:sp>
      <p:sp>
        <p:nvSpPr>
          <p:cNvPr id="5" name="Espace réservé du pied de page 4">
            <a:extLst>
              <a:ext uri="{FF2B5EF4-FFF2-40B4-BE49-F238E27FC236}">
                <a16:creationId xmlns:a16="http://schemas.microsoft.com/office/drawing/2014/main" id="{4E842324-34AC-481E-93D0-2673B113E64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CEB2E87-33B6-4788-BF2D-083AA6E8C867}"/>
              </a:ext>
            </a:extLst>
          </p:cNvPr>
          <p:cNvSpPr>
            <a:spLocks noGrp="1"/>
          </p:cNvSpPr>
          <p:nvPr>
            <p:ph type="sldNum" sz="quarter" idx="12"/>
          </p:nvPr>
        </p:nvSpPr>
        <p:spPr/>
        <p:txBody>
          <a:bodyPr/>
          <a:lstStyle/>
          <a:p>
            <a:fld id="{498B1CC9-E3B1-41A3-82EE-06C20F4DBD72}" type="slidenum">
              <a:rPr lang="fr-FR" smtClean="0"/>
              <a:t>‹N°›</a:t>
            </a:fld>
            <a:endParaRPr lang="fr-FR"/>
          </a:p>
        </p:txBody>
      </p:sp>
    </p:spTree>
    <p:extLst>
      <p:ext uri="{BB962C8B-B14F-4D97-AF65-F5344CB8AC3E}">
        <p14:creationId xmlns:p14="http://schemas.microsoft.com/office/powerpoint/2010/main" val="2974273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5F64B2-4B70-471A-99C8-A26953012DAB}"/>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C6BF61B0-1C4D-4696-8C38-C7A19147CA76}"/>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F3BBB2C3-1E29-4C02-81FF-C276CE12B2A7}"/>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0DD81471-8918-4D7B-98FE-EEC042B6764A}"/>
              </a:ext>
            </a:extLst>
          </p:cNvPr>
          <p:cNvSpPr>
            <a:spLocks noGrp="1"/>
          </p:cNvSpPr>
          <p:nvPr>
            <p:ph type="dt" sz="half" idx="10"/>
          </p:nvPr>
        </p:nvSpPr>
        <p:spPr/>
        <p:txBody>
          <a:bodyPr/>
          <a:lstStyle/>
          <a:p>
            <a:fld id="{34845F75-4675-47BA-841C-B5FC8B221793}" type="datetimeFigureOut">
              <a:rPr lang="fr-FR" smtClean="0"/>
              <a:t>14/03/2018</a:t>
            </a:fld>
            <a:endParaRPr lang="fr-FR"/>
          </a:p>
        </p:txBody>
      </p:sp>
      <p:sp>
        <p:nvSpPr>
          <p:cNvPr id="6" name="Espace réservé du pied de page 5">
            <a:extLst>
              <a:ext uri="{FF2B5EF4-FFF2-40B4-BE49-F238E27FC236}">
                <a16:creationId xmlns:a16="http://schemas.microsoft.com/office/drawing/2014/main" id="{65C3DA90-AC80-4409-9BDD-7C40007CE32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9A1119C9-53EF-4E29-90DD-E4CB88A03296}"/>
              </a:ext>
            </a:extLst>
          </p:cNvPr>
          <p:cNvSpPr>
            <a:spLocks noGrp="1"/>
          </p:cNvSpPr>
          <p:nvPr>
            <p:ph type="sldNum" sz="quarter" idx="12"/>
          </p:nvPr>
        </p:nvSpPr>
        <p:spPr/>
        <p:txBody>
          <a:bodyPr/>
          <a:lstStyle/>
          <a:p>
            <a:fld id="{498B1CC9-E3B1-41A3-82EE-06C20F4DBD72}" type="slidenum">
              <a:rPr lang="fr-FR" smtClean="0"/>
              <a:t>‹N°›</a:t>
            </a:fld>
            <a:endParaRPr lang="fr-FR"/>
          </a:p>
        </p:txBody>
      </p:sp>
    </p:spTree>
    <p:extLst>
      <p:ext uri="{BB962C8B-B14F-4D97-AF65-F5344CB8AC3E}">
        <p14:creationId xmlns:p14="http://schemas.microsoft.com/office/powerpoint/2010/main" val="973606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FB229F0-62FF-4FD2-840C-B8DF6913CDEC}"/>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32F42150-ED2F-4904-BE3A-242A2F974A0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D85DCA25-C05F-4DB5-9527-6DCF996F6571}"/>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17BD1827-3E7C-4B40-9DCC-1018D500355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A7EBC92A-A7A8-44B3-A6B4-B1E169ED9C2A}"/>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E55E891F-AD04-4B11-93E5-39473DE9B556}"/>
              </a:ext>
            </a:extLst>
          </p:cNvPr>
          <p:cNvSpPr>
            <a:spLocks noGrp="1"/>
          </p:cNvSpPr>
          <p:nvPr>
            <p:ph type="dt" sz="half" idx="10"/>
          </p:nvPr>
        </p:nvSpPr>
        <p:spPr/>
        <p:txBody>
          <a:bodyPr/>
          <a:lstStyle/>
          <a:p>
            <a:fld id="{34845F75-4675-47BA-841C-B5FC8B221793}" type="datetimeFigureOut">
              <a:rPr lang="fr-FR" smtClean="0"/>
              <a:t>14/03/2018</a:t>
            </a:fld>
            <a:endParaRPr lang="fr-FR"/>
          </a:p>
        </p:txBody>
      </p:sp>
      <p:sp>
        <p:nvSpPr>
          <p:cNvPr id="8" name="Espace réservé du pied de page 7">
            <a:extLst>
              <a:ext uri="{FF2B5EF4-FFF2-40B4-BE49-F238E27FC236}">
                <a16:creationId xmlns:a16="http://schemas.microsoft.com/office/drawing/2014/main" id="{426B7D4D-1F54-4C43-BC1F-352835D7BD6B}"/>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B1C8E498-D797-4E91-8E05-6F4370ADFBA2}"/>
              </a:ext>
            </a:extLst>
          </p:cNvPr>
          <p:cNvSpPr>
            <a:spLocks noGrp="1"/>
          </p:cNvSpPr>
          <p:nvPr>
            <p:ph type="sldNum" sz="quarter" idx="12"/>
          </p:nvPr>
        </p:nvSpPr>
        <p:spPr/>
        <p:txBody>
          <a:bodyPr/>
          <a:lstStyle/>
          <a:p>
            <a:fld id="{498B1CC9-E3B1-41A3-82EE-06C20F4DBD72}" type="slidenum">
              <a:rPr lang="fr-FR" smtClean="0"/>
              <a:t>‹N°›</a:t>
            </a:fld>
            <a:endParaRPr lang="fr-FR"/>
          </a:p>
        </p:txBody>
      </p:sp>
    </p:spTree>
    <p:extLst>
      <p:ext uri="{BB962C8B-B14F-4D97-AF65-F5344CB8AC3E}">
        <p14:creationId xmlns:p14="http://schemas.microsoft.com/office/powerpoint/2010/main" val="2531580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FA3852-A025-4772-8DEB-7F0CD6E852C6}"/>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6B515E1D-9097-4DD8-A120-586926639E69}"/>
              </a:ext>
            </a:extLst>
          </p:cNvPr>
          <p:cNvSpPr>
            <a:spLocks noGrp="1"/>
          </p:cNvSpPr>
          <p:nvPr>
            <p:ph type="dt" sz="half" idx="10"/>
          </p:nvPr>
        </p:nvSpPr>
        <p:spPr/>
        <p:txBody>
          <a:bodyPr/>
          <a:lstStyle/>
          <a:p>
            <a:fld id="{34845F75-4675-47BA-841C-B5FC8B221793}" type="datetimeFigureOut">
              <a:rPr lang="fr-FR" smtClean="0"/>
              <a:t>14/03/2018</a:t>
            </a:fld>
            <a:endParaRPr lang="fr-FR"/>
          </a:p>
        </p:txBody>
      </p:sp>
      <p:sp>
        <p:nvSpPr>
          <p:cNvPr id="4" name="Espace réservé du pied de page 3">
            <a:extLst>
              <a:ext uri="{FF2B5EF4-FFF2-40B4-BE49-F238E27FC236}">
                <a16:creationId xmlns:a16="http://schemas.microsoft.com/office/drawing/2014/main" id="{C9B08729-0524-4BA8-AF11-5762EB40D015}"/>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470BA0DB-3E86-4D88-BA1C-CDEAC000DEB5}"/>
              </a:ext>
            </a:extLst>
          </p:cNvPr>
          <p:cNvSpPr>
            <a:spLocks noGrp="1"/>
          </p:cNvSpPr>
          <p:nvPr>
            <p:ph type="sldNum" sz="quarter" idx="12"/>
          </p:nvPr>
        </p:nvSpPr>
        <p:spPr/>
        <p:txBody>
          <a:bodyPr/>
          <a:lstStyle/>
          <a:p>
            <a:fld id="{498B1CC9-E3B1-41A3-82EE-06C20F4DBD72}" type="slidenum">
              <a:rPr lang="fr-FR" smtClean="0"/>
              <a:t>‹N°›</a:t>
            </a:fld>
            <a:endParaRPr lang="fr-FR"/>
          </a:p>
        </p:txBody>
      </p:sp>
    </p:spTree>
    <p:extLst>
      <p:ext uri="{BB962C8B-B14F-4D97-AF65-F5344CB8AC3E}">
        <p14:creationId xmlns:p14="http://schemas.microsoft.com/office/powerpoint/2010/main" val="126591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BDBA347A-4699-449D-B933-59A6DD611549}"/>
              </a:ext>
            </a:extLst>
          </p:cNvPr>
          <p:cNvSpPr>
            <a:spLocks noGrp="1"/>
          </p:cNvSpPr>
          <p:nvPr>
            <p:ph type="dt" sz="half" idx="10"/>
          </p:nvPr>
        </p:nvSpPr>
        <p:spPr/>
        <p:txBody>
          <a:bodyPr/>
          <a:lstStyle/>
          <a:p>
            <a:fld id="{34845F75-4675-47BA-841C-B5FC8B221793}" type="datetimeFigureOut">
              <a:rPr lang="fr-FR" smtClean="0"/>
              <a:t>14/03/2018</a:t>
            </a:fld>
            <a:endParaRPr lang="fr-FR"/>
          </a:p>
        </p:txBody>
      </p:sp>
      <p:sp>
        <p:nvSpPr>
          <p:cNvPr id="3" name="Espace réservé du pied de page 2">
            <a:extLst>
              <a:ext uri="{FF2B5EF4-FFF2-40B4-BE49-F238E27FC236}">
                <a16:creationId xmlns:a16="http://schemas.microsoft.com/office/drawing/2014/main" id="{BA1BC79C-7CD5-417D-A3D0-A7D675AECE3A}"/>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94C475D4-C3A2-48B0-BDE6-42F6F6DDED50}"/>
              </a:ext>
            </a:extLst>
          </p:cNvPr>
          <p:cNvSpPr>
            <a:spLocks noGrp="1"/>
          </p:cNvSpPr>
          <p:nvPr>
            <p:ph type="sldNum" sz="quarter" idx="12"/>
          </p:nvPr>
        </p:nvSpPr>
        <p:spPr/>
        <p:txBody>
          <a:bodyPr/>
          <a:lstStyle/>
          <a:p>
            <a:fld id="{498B1CC9-E3B1-41A3-82EE-06C20F4DBD72}" type="slidenum">
              <a:rPr lang="fr-FR" smtClean="0"/>
              <a:t>‹N°›</a:t>
            </a:fld>
            <a:endParaRPr lang="fr-FR"/>
          </a:p>
        </p:txBody>
      </p:sp>
    </p:spTree>
    <p:extLst>
      <p:ext uri="{BB962C8B-B14F-4D97-AF65-F5344CB8AC3E}">
        <p14:creationId xmlns:p14="http://schemas.microsoft.com/office/powerpoint/2010/main" val="20770430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4284FFC-4669-47D6-BBCB-4BCAC7D48AFC}"/>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440F95BE-7D13-4B9F-AD18-E92CCDE4179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B8E00387-ABF3-417C-A24A-F2D3470594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3F976F06-EC10-459E-8C9C-5E5DFC43D2DA}"/>
              </a:ext>
            </a:extLst>
          </p:cNvPr>
          <p:cNvSpPr>
            <a:spLocks noGrp="1"/>
          </p:cNvSpPr>
          <p:nvPr>
            <p:ph type="dt" sz="half" idx="10"/>
          </p:nvPr>
        </p:nvSpPr>
        <p:spPr/>
        <p:txBody>
          <a:bodyPr/>
          <a:lstStyle/>
          <a:p>
            <a:fld id="{34845F75-4675-47BA-841C-B5FC8B221793}" type="datetimeFigureOut">
              <a:rPr lang="fr-FR" smtClean="0"/>
              <a:t>14/03/2018</a:t>
            </a:fld>
            <a:endParaRPr lang="fr-FR"/>
          </a:p>
        </p:txBody>
      </p:sp>
      <p:sp>
        <p:nvSpPr>
          <p:cNvPr id="6" name="Espace réservé du pied de page 5">
            <a:extLst>
              <a:ext uri="{FF2B5EF4-FFF2-40B4-BE49-F238E27FC236}">
                <a16:creationId xmlns:a16="http://schemas.microsoft.com/office/drawing/2014/main" id="{1EFC667C-BBC7-4100-A518-BD125368746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A9E1767D-C1DE-4361-A00A-951C78358E08}"/>
              </a:ext>
            </a:extLst>
          </p:cNvPr>
          <p:cNvSpPr>
            <a:spLocks noGrp="1"/>
          </p:cNvSpPr>
          <p:nvPr>
            <p:ph type="sldNum" sz="quarter" idx="12"/>
          </p:nvPr>
        </p:nvSpPr>
        <p:spPr/>
        <p:txBody>
          <a:bodyPr/>
          <a:lstStyle/>
          <a:p>
            <a:fld id="{498B1CC9-E3B1-41A3-82EE-06C20F4DBD72}" type="slidenum">
              <a:rPr lang="fr-FR" smtClean="0"/>
              <a:t>‹N°›</a:t>
            </a:fld>
            <a:endParaRPr lang="fr-FR"/>
          </a:p>
        </p:txBody>
      </p:sp>
    </p:spTree>
    <p:extLst>
      <p:ext uri="{BB962C8B-B14F-4D97-AF65-F5344CB8AC3E}">
        <p14:creationId xmlns:p14="http://schemas.microsoft.com/office/powerpoint/2010/main" val="18902562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5789342-6093-4819-829F-8C9A193F29A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F1F8E0AA-AF87-42AF-932D-C0521ABA079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ECC387EA-5585-4AB8-ABDB-5DCF8277AD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EBBC6772-296E-4A61-913F-B7C5D2CC4383}"/>
              </a:ext>
            </a:extLst>
          </p:cNvPr>
          <p:cNvSpPr>
            <a:spLocks noGrp="1"/>
          </p:cNvSpPr>
          <p:nvPr>
            <p:ph type="dt" sz="half" idx="10"/>
          </p:nvPr>
        </p:nvSpPr>
        <p:spPr/>
        <p:txBody>
          <a:bodyPr/>
          <a:lstStyle/>
          <a:p>
            <a:fld id="{34845F75-4675-47BA-841C-B5FC8B221793}" type="datetimeFigureOut">
              <a:rPr lang="fr-FR" smtClean="0"/>
              <a:t>14/03/2018</a:t>
            </a:fld>
            <a:endParaRPr lang="fr-FR"/>
          </a:p>
        </p:txBody>
      </p:sp>
      <p:sp>
        <p:nvSpPr>
          <p:cNvPr id="6" name="Espace réservé du pied de page 5">
            <a:extLst>
              <a:ext uri="{FF2B5EF4-FFF2-40B4-BE49-F238E27FC236}">
                <a16:creationId xmlns:a16="http://schemas.microsoft.com/office/drawing/2014/main" id="{60E26DCB-796B-4F81-AC04-20BEE7B4CF69}"/>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41772E5-C292-4DF7-8FF9-75E59978581C}"/>
              </a:ext>
            </a:extLst>
          </p:cNvPr>
          <p:cNvSpPr>
            <a:spLocks noGrp="1"/>
          </p:cNvSpPr>
          <p:nvPr>
            <p:ph type="sldNum" sz="quarter" idx="12"/>
          </p:nvPr>
        </p:nvSpPr>
        <p:spPr/>
        <p:txBody>
          <a:bodyPr/>
          <a:lstStyle/>
          <a:p>
            <a:fld id="{498B1CC9-E3B1-41A3-82EE-06C20F4DBD72}" type="slidenum">
              <a:rPr lang="fr-FR" smtClean="0"/>
              <a:t>‹N°›</a:t>
            </a:fld>
            <a:endParaRPr lang="fr-FR"/>
          </a:p>
        </p:txBody>
      </p:sp>
    </p:spTree>
    <p:extLst>
      <p:ext uri="{BB962C8B-B14F-4D97-AF65-F5344CB8AC3E}">
        <p14:creationId xmlns:p14="http://schemas.microsoft.com/office/powerpoint/2010/main" val="8061819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64565ECC-A9B2-4455-82A5-F266116ECA3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B0075820-005C-4661-9F74-2F32E99410D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283F53E-0DC1-4A5D-B3BD-684AC3E4D5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845F75-4675-47BA-841C-B5FC8B221793}" type="datetimeFigureOut">
              <a:rPr lang="fr-FR" smtClean="0"/>
              <a:t>14/03/2018</a:t>
            </a:fld>
            <a:endParaRPr lang="fr-FR"/>
          </a:p>
        </p:txBody>
      </p:sp>
      <p:sp>
        <p:nvSpPr>
          <p:cNvPr id="5" name="Espace réservé du pied de page 4">
            <a:extLst>
              <a:ext uri="{FF2B5EF4-FFF2-40B4-BE49-F238E27FC236}">
                <a16:creationId xmlns:a16="http://schemas.microsoft.com/office/drawing/2014/main" id="{9ED5F1B1-2E7F-44CE-8A88-B85D932F83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80F6B825-8EBD-41D9-94EB-5302E53207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98B1CC9-E3B1-41A3-82EE-06C20F4DBD72}" type="slidenum">
              <a:rPr lang="fr-FR" smtClean="0"/>
              <a:t>‹N°›</a:t>
            </a:fld>
            <a:endParaRPr lang="fr-FR"/>
          </a:p>
        </p:txBody>
      </p:sp>
    </p:spTree>
    <p:extLst>
      <p:ext uri="{BB962C8B-B14F-4D97-AF65-F5344CB8AC3E}">
        <p14:creationId xmlns:p14="http://schemas.microsoft.com/office/powerpoint/2010/main" val="6424947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2C20EE-B4E3-49CE-9408-ABD388B471D1}"/>
              </a:ext>
            </a:extLst>
          </p:cNvPr>
          <p:cNvSpPr>
            <a:spLocks noGrp="1"/>
          </p:cNvSpPr>
          <p:nvPr>
            <p:ph type="ctrTitle"/>
          </p:nvPr>
        </p:nvSpPr>
        <p:spPr>
          <a:xfrm>
            <a:off x="1524000" y="886691"/>
            <a:ext cx="9144000" cy="2623272"/>
          </a:xfrm>
        </p:spPr>
        <p:txBody>
          <a:bodyPr/>
          <a:lstStyle/>
          <a:p>
            <a:r>
              <a:rPr lang="fr-FR" dirty="0" err="1"/>
              <a:t>Acquaintance</a:t>
            </a:r>
            <a:r>
              <a:rPr lang="fr-FR" dirty="0"/>
              <a:t> </a:t>
            </a:r>
            <a:r>
              <a:rPr lang="fr-FR" dirty="0" err="1"/>
              <a:t>with</a:t>
            </a:r>
            <a:r>
              <a:rPr lang="fr-FR" dirty="0"/>
              <a:t> a </a:t>
            </a:r>
            <a:r>
              <a:rPr lang="fr-FR" dirty="0" err="1"/>
              <a:t>complex</a:t>
            </a:r>
            <a:endParaRPr lang="fr-FR" dirty="0"/>
          </a:p>
        </p:txBody>
      </p:sp>
      <p:sp>
        <p:nvSpPr>
          <p:cNvPr id="3" name="Sous-titre 2">
            <a:extLst>
              <a:ext uri="{FF2B5EF4-FFF2-40B4-BE49-F238E27FC236}">
                <a16:creationId xmlns:a16="http://schemas.microsoft.com/office/drawing/2014/main" id="{0F006064-8DFE-43A2-86FE-0E985F5D697C}"/>
              </a:ext>
            </a:extLst>
          </p:cNvPr>
          <p:cNvSpPr>
            <a:spLocks noGrp="1"/>
          </p:cNvSpPr>
          <p:nvPr>
            <p:ph type="subTitle" idx="1"/>
          </p:nvPr>
        </p:nvSpPr>
        <p:spPr/>
        <p:txBody>
          <a:bodyPr/>
          <a:lstStyle/>
          <a:p>
            <a:r>
              <a:rPr lang="fr-FR" dirty="0"/>
              <a:t>Sébastien Gandon</a:t>
            </a:r>
          </a:p>
          <a:p>
            <a:r>
              <a:rPr lang="fr-FR" dirty="0"/>
              <a:t>PHIER</a:t>
            </a:r>
          </a:p>
          <a:p>
            <a:r>
              <a:rPr lang="fr-FR" dirty="0"/>
              <a:t>Université Clermont Auvergne</a:t>
            </a:r>
          </a:p>
        </p:txBody>
      </p:sp>
    </p:spTree>
    <p:extLst>
      <p:ext uri="{BB962C8B-B14F-4D97-AF65-F5344CB8AC3E}">
        <p14:creationId xmlns:p14="http://schemas.microsoft.com/office/powerpoint/2010/main" val="1896562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EAD28CB-F146-4A24-A4A9-4EE99A23FE2B}"/>
              </a:ext>
            </a:extLst>
          </p:cNvPr>
          <p:cNvSpPr>
            <a:spLocks noGrp="1"/>
          </p:cNvSpPr>
          <p:nvPr>
            <p:ph idx="1"/>
          </p:nvPr>
        </p:nvSpPr>
        <p:spPr>
          <a:xfrm>
            <a:off x="838200" y="746620"/>
            <a:ext cx="10515600" cy="5989740"/>
          </a:xfrm>
        </p:spPr>
        <p:txBody>
          <a:bodyPr>
            <a:normAutofit/>
          </a:bodyPr>
          <a:lstStyle/>
          <a:p>
            <a:pPr marL="0" indent="0">
              <a:buNone/>
            </a:pPr>
            <a:r>
              <a:rPr lang="fr-FR" dirty="0" err="1"/>
              <a:t>Russell’s</a:t>
            </a:r>
            <a:r>
              <a:rPr lang="fr-FR" dirty="0"/>
              <a:t> </a:t>
            </a:r>
            <a:r>
              <a:rPr lang="fr-FR" dirty="0" err="1"/>
              <a:t>theory</a:t>
            </a:r>
            <a:r>
              <a:rPr lang="fr-FR" dirty="0"/>
              <a:t> of </a:t>
            </a:r>
            <a:r>
              <a:rPr lang="fr-FR" dirty="0" err="1"/>
              <a:t>judgment</a:t>
            </a:r>
            <a:endParaRPr lang="fr-FR" dirty="0"/>
          </a:p>
          <a:p>
            <a:pPr marL="0" indent="0">
              <a:buNone/>
            </a:pPr>
            <a:endParaRPr lang="fr-FR" dirty="0"/>
          </a:p>
          <a:p>
            <a:pPr marL="0" indent="0">
              <a:buNone/>
            </a:pPr>
            <a:endParaRPr lang="fr-FR" dirty="0"/>
          </a:p>
          <a:p>
            <a:pPr marL="0" indent="0">
              <a:buNone/>
            </a:pPr>
            <a:r>
              <a:rPr lang="en-US" dirty="0"/>
              <a:t>S believes that </a:t>
            </a:r>
            <a:r>
              <a:rPr lang="en-US" i="1" dirty="0"/>
              <a:t>b</a:t>
            </a:r>
            <a:r>
              <a:rPr lang="en-US" dirty="0"/>
              <a:t> is above </a:t>
            </a:r>
            <a:r>
              <a:rPr lang="en-US" i="1" dirty="0"/>
              <a:t>a</a:t>
            </a:r>
            <a:r>
              <a:rPr lang="en-US" dirty="0"/>
              <a:t>.</a:t>
            </a:r>
          </a:p>
          <a:p>
            <a:pPr marL="0" indent="0">
              <a:buNone/>
            </a:pPr>
            <a:endParaRPr lang="en-US" dirty="0"/>
          </a:p>
          <a:p>
            <a:pPr marL="0" indent="0">
              <a:buNone/>
            </a:pPr>
            <a:r>
              <a:rPr lang="en-US" dirty="0"/>
              <a:t>AFTER 1906							</a:t>
            </a:r>
            <a:r>
              <a:rPr lang="en-US" i="1" dirty="0"/>
              <a:t>b</a:t>
            </a:r>
          </a:p>
          <a:p>
            <a:pPr marL="0" indent="0">
              <a:buNone/>
            </a:pPr>
            <a:endParaRPr lang="en-US" dirty="0"/>
          </a:p>
          <a:p>
            <a:pPr marL="0" indent="0">
              <a:buNone/>
            </a:pPr>
            <a:r>
              <a:rPr lang="en-US" dirty="0"/>
              <a:t>		S 					</a:t>
            </a:r>
            <a:r>
              <a:rPr lang="en-US" i="1" dirty="0">
                <a:solidFill>
                  <a:srgbClr val="FF0000"/>
                </a:solidFill>
              </a:rPr>
              <a:t>R</a:t>
            </a:r>
          </a:p>
          <a:p>
            <a:pPr marL="0" indent="0">
              <a:buNone/>
            </a:pPr>
            <a:endParaRPr lang="en-US" dirty="0"/>
          </a:p>
          <a:p>
            <a:pPr marL="0" indent="0">
              <a:buNone/>
            </a:pPr>
            <a:r>
              <a:rPr lang="en-US" dirty="0"/>
              <a:t>								</a:t>
            </a:r>
            <a:r>
              <a:rPr lang="en-US" i="1" dirty="0"/>
              <a:t>a</a:t>
            </a:r>
          </a:p>
          <a:p>
            <a:pPr marL="0" indent="0">
              <a:buNone/>
            </a:pPr>
            <a:r>
              <a:rPr lang="fr-FR" i="1" dirty="0"/>
              <a:t>R</a:t>
            </a:r>
            <a:r>
              <a:rPr lang="fr-FR" dirty="0"/>
              <a:t> </a:t>
            </a:r>
            <a:r>
              <a:rPr lang="fr-FR" dirty="0" err="1"/>
              <a:t>is</a:t>
            </a:r>
            <a:r>
              <a:rPr lang="fr-FR" dirty="0"/>
              <a:t> not a </a:t>
            </a:r>
            <a:r>
              <a:rPr lang="fr-FR" dirty="0" err="1"/>
              <a:t>relating</a:t>
            </a:r>
            <a:r>
              <a:rPr lang="fr-FR" dirty="0"/>
              <a:t> relation. One </a:t>
            </a:r>
            <a:r>
              <a:rPr lang="fr-FR" dirty="0" err="1"/>
              <a:t>cannot</a:t>
            </a:r>
            <a:r>
              <a:rPr lang="fr-FR" dirty="0"/>
              <a:t> </a:t>
            </a:r>
            <a:r>
              <a:rPr lang="fr-FR" dirty="0" err="1"/>
              <a:t>rule</a:t>
            </a:r>
            <a:r>
              <a:rPr lang="fr-FR" dirty="0"/>
              <a:t> out </a:t>
            </a:r>
            <a:r>
              <a:rPr lang="fr-FR" dirty="0" err="1"/>
              <a:t>that</a:t>
            </a:r>
            <a:r>
              <a:rPr lang="fr-FR" dirty="0"/>
              <a:t> S has the </a:t>
            </a:r>
            <a:r>
              <a:rPr lang="fr-FR" dirty="0" err="1"/>
              <a:t>absurd</a:t>
            </a:r>
            <a:r>
              <a:rPr lang="fr-FR" dirty="0"/>
              <a:t> </a:t>
            </a:r>
            <a:r>
              <a:rPr lang="fr-FR" dirty="0" err="1"/>
              <a:t>belief</a:t>
            </a:r>
            <a:r>
              <a:rPr lang="fr-FR" dirty="0"/>
              <a:t> « </a:t>
            </a:r>
            <a:r>
              <a:rPr lang="fr-FR" dirty="0" err="1"/>
              <a:t>is</a:t>
            </a:r>
            <a:r>
              <a:rPr lang="fr-FR" dirty="0"/>
              <a:t> </a:t>
            </a:r>
            <a:r>
              <a:rPr lang="fr-FR" dirty="0" err="1"/>
              <a:t>above</a:t>
            </a:r>
            <a:r>
              <a:rPr lang="fr-FR" dirty="0"/>
              <a:t> </a:t>
            </a:r>
            <a:r>
              <a:rPr lang="fr-FR" i="1" dirty="0"/>
              <a:t>b</a:t>
            </a:r>
            <a:r>
              <a:rPr lang="fr-FR" dirty="0"/>
              <a:t> </a:t>
            </a:r>
            <a:r>
              <a:rPr lang="fr-FR" i="1" dirty="0"/>
              <a:t>a </a:t>
            </a:r>
            <a:r>
              <a:rPr lang="fr-FR" dirty="0"/>
              <a:t>»</a:t>
            </a:r>
            <a:r>
              <a:rPr lang="fr-FR" i="1" dirty="0"/>
              <a:t>.</a:t>
            </a:r>
          </a:p>
        </p:txBody>
      </p:sp>
      <p:cxnSp>
        <p:nvCxnSpPr>
          <p:cNvPr id="4" name="Connecteur droit avec flèche 3">
            <a:extLst>
              <a:ext uri="{FF2B5EF4-FFF2-40B4-BE49-F238E27FC236}">
                <a16:creationId xmlns:a16="http://schemas.microsoft.com/office/drawing/2014/main" id="{69BEBB29-78AA-41EC-9B07-D8991F07C2B9}"/>
              </a:ext>
            </a:extLst>
          </p:cNvPr>
          <p:cNvCxnSpPr>
            <a:cxnSpLocks/>
          </p:cNvCxnSpPr>
          <p:nvPr/>
        </p:nvCxnSpPr>
        <p:spPr>
          <a:xfrm flipV="1">
            <a:off x="3598606" y="3556932"/>
            <a:ext cx="4354157" cy="951158"/>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Connecteur droit avec flèche 5">
            <a:extLst>
              <a:ext uri="{FF2B5EF4-FFF2-40B4-BE49-F238E27FC236}">
                <a16:creationId xmlns:a16="http://schemas.microsoft.com/office/drawing/2014/main" id="{77EC7881-DA01-48E3-A90A-EC8AE71173D7}"/>
              </a:ext>
            </a:extLst>
          </p:cNvPr>
          <p:cNvCxnSpPr>
            <a:cxnSpLocks/>
          </p:cNvCxnSpPr>
          <p:nvPr/>
        </p:nvCxnSpPr>
        <p:spPr>
          <a:xfrm>
            <a:off x="3687097" y="4508090"/>
            <a:ext cx="3368044"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Connecteur droit avec flèche 6">
            <a:extLst>
              <a:ext uri="{FF2B5EF4-FFF2-40B4-BE49-F238E27FC236}">
                <a16:creationId xmlns:a16="http://schemas.microsoft.com/office/drawing/2014/main" id="{4DD1A0CF-DD89-4873-8673-AEF4BE7D0939}"/>
              </a:ext>
            </a:extLst>
          </p:cNvPr>
          <p:cNvCxnSpPr>
            <a:cxnSpLocks/>
          </p:cNvCxnSpPr>
          <p:nvPr/>
        </p:nvCxnSpPr>
        <p:spPr>
          <a:xfrm>
            <a:off x="3598606" y="4508090"/>
            <a:ext cx="4257368" cy="97255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549531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26A338D-219E-41C8-AFAE-A060D5B9BC1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4D7C93A1-1BBA-4B53-A891-443AF7978746}"/>
              </a:ext>
            </a:extLst>
          </p:cNvPr>
          <p:cNvSpPr>
            <a:spLocks noGrp="1"/>
          </p:cNvSpPr>
          <p:nvPr>
            <p:ph idx="1"/>
          </p:nvPr>
        </p:nvSpPr>
        <p:spPr/>
        <p:txBody>
          <a:bodyPr/>
          <a:lstStyle/>
          <a:p>
            <a:pPr marL="0" indent="0">
              <a:buNone/>
            </a:pPr>
            <a:r>
              <a:rPr lang="fr-FR" dirty="0"/>
              <a:t>The 1906 move </a:t>
            </a:r>
            <a:r>
              <a:rPr lang="fr-FR" dirty="0" err="1"/>
              <a:t>is</a:t>
            </a:r>
            <a:r>
              <a:rPr lang="fr-FR" dirty="0"/>
              <a:t> a key </a:t>
            </a:r>
            <a:r>
              <a:rPr lang="fr-FR" dirty="0" err="1"/>
              <a:t>event</a:t>
            </a:r>
            <a:r>
              <a:rPr lang="fr-FR" dirty="0"/>
              <a:t> in </a:t>
            </a:r>
            <a:r>
              <a:rPr lang="fr-FR" dirty="0" err="1"/>
              <a:t>Russell’s</a:t>
            </a:r>
            <a:r>
              <a:rPr lang="fr-FR" dirty="0"/>
              <a:t> </a:t>
            </a:r>
            <a:r>
              <a:rPr lang="fr-FR" dirty="0" err="1"/>
              <a:t>intellectual</a:t>
            </a:r>
            <a:r>
              <a:rPr lang="fr-FR" dirty="0"/>
              <a:t> </a:t>
            </a:r>
            <a:r>
              <a:rPr lang="fr-FR" dirty="0" err="1"/>
              <a:t>biography</a:t>
            </a:r>
            <a:r>
              <a:rPr lang="fr-FR" dirty="0"/>
              <a:t>. </a:t>
            </a:r>
            <a:r>
              <a:rPr lang="fr-FR" dirty="0">
                <a:solidFill>
                  <a:schemeClr val="bg1"/>
                </a:solidFill>
              </a:rPr>
              <a:t>It </a:t>
            </a:r>
            <a:r>
              <a:rPr lang="fr-FR" dirty="0" err="1">
                <a:solidFill>
                  <a:schemeClr val="bg1"/>
                </a:solidFill>
              </a:rPr>
              <a:t>provides</a:t>
            </a:r>
            <a:r>
              <a:rPr lang="fr-FR" dirty="0">
                <a:solidFill>
                  <a:schemeClr val="bg1"/>
                </a:solidFill>
              </a:rPr>
              <a:t> the </a:t>
            </a:r>
            <a:r>
              <a:rPr lang="fr-FR" dirty="0" err="1">
                <a:solidFill>
                  <a:schemeClr val="bg1"/>
                </a:solidFill>
              </a:rPr>
              <a:t>common</a:t>
            </a:r>
            <a:r>
              <a:rPr lang="fr-FR" dirty="0">
                <a:solidFill>
                  <a:schemeClr val="bg1"/>
                </a:solidFill>
              </a:rPr>
              <a:t> </a:t>
            </a:r>
            <a:r>
              <a:rPr lang="fr-FR" dirty="0" err="1">
                <a:solidFill>
                  <a:schemeClr val="bg1"/>
                </a:solidFill>
              </a:rPr>
              <a:t>framework</a:t>
            </a:r>
            <a:r>
              <a:rPr lang="fr-FR" dirty="0">
                <a:solidFill>
                  <a:schemeClr val="bg1"/>
                </a:solidFill>
              </a:rPr>
              <a:t> to </a:t>
            </a:r>
            <a:r>
              <a:rPr lang="fr-FR" dirty="0" err="1">
                <a:solidFill>
                  <a:schemeClr val="bg1"/>
                </a:solidFill>
              </a:rPr>
              <a:t>discuss</a:t>
            </a:r>
            <a:r>
              <a:rPr lang="fr-FR" dirty="0">
                <a:solidFill>
                  <a:schemeClr val="bg1"/>
                </a:solidFill>
              </a:rPr>
              <a:t>:</a:t>
            </a:r>
          </a:p>
          <a:p>
            <a:pPr marL="0" indent="0">
              <a:buNone/>
            </a:pPr>
            <a:endParaRPr lang="fr-FR" dirty="0">
              <a:solidFill>
                <a:schemeClr val="bg1"/>
              </a:solidFill>
            </a:endParaRPr>
          </a:p>
          <a:p>
            <a:pPr lvl="2"/>
            <a:r>
              <a:rPr lang="fr-FR" sz="2800" dirty="0">
                <a:solidFill>
                  <a:schemeClr val="bg1"/>
                </a:solidFill>
              </a:rPr>
              <a:t>	</a:t>
            </a:r>
            <a:r>
              <a:rPr lang="fr-FR" sz="2800" dirty="0" err="1">
                <a:solidFill>
                  <a:schemeClr val="bg1"/>
                </a:solidFill>
              </a:rPr>
              <a:t>Russell’s</a:t>
            </a:r>
            <a:r>
              <a:rPr lang="fr-FR" sz="2800" dirty="0">
                <a:solidFill>
                  <a:schemeClr val="bg1"/>
                </a:solidFill>
              </a:rPr>
              <a:t> </a:t>
            </a:r>
            <a:r>
              <a:rPr lang="fr-FR" sz="2800" dirty="0" err="1">
                <a:solidFill>
                  <a:schemeClr val="bg1"/>
                </a:solidFill>
              </a:rPr>
              <a:t>theories</a:t>
            </a:r>
            <a:r>
              <a:rPr lang="fr-FR" sz="2800" dirty="0">
                <a:solidFill>
                  <a:schemeClr val="bg1"/>
                </a:solidFill>
              </a:rPr>
              <a:t> of </a:t>
            </a:r>
            <a:r>
              <a:rPr lang="fr-FR" sz="2800" dirty="0" err="1">
                <a:solidFill>
                  <a:schemeClr val="bg1"/>
                </a:solidFill>
              </a:rPr>
              <a:t>judgment</a:t>
            </a:r>
            <a:endParaRPr lang="fr-FR" sz="2800" dirty="0">
              <a:solidFill>
                <a:schemeClr val="bg1"/>
              </a:solidFill>
            </a:endParaRPr>
          </a:p>
          <a:p>
            <a:pPr marL="0" indent="0">
              <a:buNone/>
            </a:pPr>
            <a:r>
              <a:rPr lang="fr-FR" dirty="0">
                <a:solidFill>
                  <a:schemeClr val="bg1"/>
                </a:solidFill>
              </a:rPr>
              <a:t>	</a:t>
            </a:r>
          </a:p>
          <a:p>
            <a:pPr lvl="2"/>
            <a:r>
              <a:rPr lang="fr-FR" sz="2800" dirty="0">
                <a:solidFill>
                  <a:schemeClr val="bg1"/>
                </a:solidFill>
              </a:rPr>
              <a:t>	</a:t>
            </a:r>
            <a:r>
              <a:rPr lang="fr-FR" sz="2800" dirty="0" err="1">
                <a:solidFill>
                  <a:schemeClr val="bg1"/>
                </a:solidFill>
              </a:rPr>
              <a:t>Russell’s</a:t>
            </a:r>
            <a:r>
              <a:rPr lang="fr-FR" sz="2800" dirty="0">
                <a:solidFill>
                  <a:schemeClr val="bg1"/>
                </a:solidFill>
              </a:rPr>
              <a:t> </a:t>
            </a:r>
            <a:r>
              <a:rPr lang="fr-FR" sz="2800" dirty="0" err="1">
                <a:solidFill>
                  <a:schemeClr val="bg1"/>
                </a:solidFill>
              </a:rPr>
              <a:t>views</a:t>
            </a:r>
            <a:r>
              <a:rPr lang="fr-FR" sz="2800" dirty="0">
                <a:solidFill>
                  <a:schemeClr val="bg1"/>
                </a:solidFill>
              </a:rPr>
              <a:t> of </a:t>
            </a:r>
            <a:r>
              <a:rPr lang="fr-FR" sz="2800" dirty="0" err="1">
                <a:solidFill>
                  <a:schemeClr val="bg1"/>
                </a:solidFill>
              </a:rPr>
              <a:t>acquaintance</a:t>
            </a:r>
            <a:r>
              <a:rPr lang="fr-FR" sz="2800" dirty="0">
                <a:solidFill>
                  <a:schemeClr val="bg1"/>
                </a:solidFill>
              </a:rPr>
              <a:t> </a:t>
            </a:r>
          </a:p>
        </p:txBody>
      </p:sp>
    </p:spTree>
    <p:extLst>
      <p:ext uri="{BB962C8B-B14F-4D97-AF65-F5344CB8AC3E}">
        <p14:creationId xmlns:p14="http://schemas.microsoft.com/office/powerpoint/2010/main" val="40757562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4D7C93A1-1BBA-4B53-A891-443AF7978746}"/>
              </a:ext>
            </a:extLst>
          </p:cNvPr>
          <p:cNvSpPr>
            <a:spLocks noGrp="1"/>
          </p:cNvSpPr>
          <p:nvPr>
            <p:ph idx="1"/>
          </p:nvPr>
        </p:nvSpPr>
        <p:spPr>
          <a:xfrm>
            <a:off x="838200" y="1393794"/>
            <a:ext cx="10515600" cy="4783169"/>
          </a:xfrm>
        </p:spPr>
        <p:txBody>
          <a:bodyPr>
            <a:normAutofit/>
          </a:bodyPr>
          <a:lstStyle/>
          <a:p>
            <a:pPr marL="0" indent="0">
              <a:buNone/>
            </a:pPr>
            <a:r>
              <a:rPr lang="fr-FR" dirty="0"/>
              <a:t>The 1906 move </a:t>
            </a:r>
            <a:r>
              <a:rPr lang="fr-FR" dirty="0" err="1"/>
              <a:t>is</a:t>
            </a:r>
            <a:r>
              <a:rPr lang="fr-FR" dirty="0"/>
              <a:t> a key </a:t>
            </a:r>
            <a:r>
              <a:rPr lang="fr-FR" dirty="0" err="1"/>
              <a:t>event</a:t>
            </a:r>
            <a:r>
              <a:rPr lang="fr-FR" dirty="0"/>
              <a:t> in </a:t>
            </a:r>
            <a:r>
              <a:rPr lang="fr-FR" dirty="0" err="1"/>
              <a:t>Russell’s</a:t>
            </a:r>
            <a:r>
              <a:rPr lang="fr-FR" dirty="0"/>
              <a:t> </a:t>
            </a:r>
            <a:r>
              <a:rPr lang="fr-FR" dirty="0" err="1"/>
              <a:t>intellectual</a:t>
            </a:r>
            <a:r>
              <a:rPr lang="fr-FR" dirty="0"/>
              <a:t> </a:t>
            </a:r>
            <a:r>
              <a:rPr lang="fr-FR" dirty="0" err="1"/>
              <a:t>biography</a:t>
            </a:r>
            <a:r>
              <a:rPr lang="fr-FR" dirty="0"/>
              <a:t>. It </a:t>
            </a:r>
            <a:r>
              <a:rPr lang="fr-FR" dirty="0" err="1"/>
              <a:t>provides</a:t>
            </a:r>
            <a:r>
              <a:rPr lang="fr-FR" dirty="0"/>
              <a:t> the </a:t>
            </a:r>
            <a:r>
              <a:rPr lang="fr-FR" dirty="0" err="1"/>
              <a:t>common</a:t>
            </a:r>
            <a:r>
              <a:rPr lang="fr-FR" dirty="0"/>
              <a:t> </a:t>
            </a:r>
            <a:r>
              <a:rPr lang="fr-FR" dirty="0" err="1"/>
              <a:t>framework</a:t>
            </a:r>
            <a:r>
              <a:rPr lang="fr-FR" dirty="0"/>
              <a:t> to </a:t>
            </a:r>
            <a:r>
              <a:rPr lang="fr-FR" dirty="0" err="1"/>
              <a:t>discuss</a:t>
            </a:r>
            <a:r>
              <a:rPr lang="fr-FR" dirty="0"/>
              <a:t>:</a:t>
            </a:r>
          </a:p>
          <a:p>
            <a:pPr marL="0" indent="0">
              <a:buNone/>
            </a:pPr>
            <a:endParaRPr lang="fr-FR" dirty="0"/>
          </a:p>
          <a:p>
            <a:pPr lvl="2"/>
            <a:r>
              <a:rPr lang="fr-FR" sz="2800" dirty="0"/>
              <a:t>	</a:t>
            </a:r>
            <a:r>
              <a:rPr lang="fr-FR" sz="2800" dirty="0" err="1"/>
              <a:t>Russell’s</a:t>
            </a:r>
            <a:r>
              <a:rPr lang="fr-FR" sz="2800" dirty="0"/>
              <a:t> </a:t>
            </a:r>
            <a:r>
              <a:rPr lang="fr-FR" sz="2800" dirty="0" err="1"/>
              <a:t>theory</a:t>
            </a:r>
            <a:r>
              <a:rPr lang="fr-FR" sz="2800" dirty="0"/>
              <a:t> of </a:t>
            </a:r>
            <a:r>
              <a:rPr lang="fr-FR" sz="2800" dirty="0" err="1"/>
              <a:t>judgment</a:t>
            </a:r>
            <a:endParaRPr lang="fr-FR" dirty="0"/>
          </a:p>
          <a:p>
            <a:pPr lvl="2"/>
            <a:r>
              <a:rPr lang="fr-FR" sz="2800" dirty="0"/>
              <a:t>	</a:t>
            </a:r>
            <a:r>
              <a:rPr lang="fr-FR" sz="2800" dirty="0" err="1"/>
              <a:t>Russell’s</a:t>
            </a:r>
            <a:r>
              <a:rPr lang="fr-FR" sz="2800" dirty="0"/>
              <a:t> </a:t>
            </a:r>
            <a:r>
              <a:rPr lang="fr-FR" sz="2800" dirty="0" err="1"/>
              <a:t>view</a:t>
            </a:r>
            <a:r>
              <a:rPr lang="fr-FR" sz="2800" dirty="0"/>
              <a:t> of </a:t>
            </a:r>
            <a:r>
              <a:rPr lang="fr-FR" sz="2800" dirty="0" err="1"/>
              <a:t>acquaintance</a:t>
            </a:r>
            <a:r>
              <a:rPr lang="fr-FR" sz="2800" dirty="0"/>
              <a:t> </a:t>
            </a:r>
          </a:p>
          <a:p>
            <a:pPr marL="0" indent="0">
              <a:buNone/>
            </a:pPr>
            <a:endParaRPr lang="fr-FR" sz="2800" dirty="0"/>
          </a:p>
          <a:p>
            <a:pPr marL="0" indent="0">
              <a:buNone/>
            </a:pPr>
            <a:r>
              <a:rPr lang="fr-FR" dirty="0"/>
              <a:t>The </a:t>
            </a:r>
            <a:r>
              <a:rPr lang="fr-FR" dirty="0" err="1"/>
              <a:t>two</a:t>
            </a:r>
            <a:r>
              <a:rPr lang="fr-FR" dirty="0"/>
              <a:t> issues must </a:t>
            </a:r>
            <a:r>
              <a:rPr lang="fr-FR" dirty="0" err="1"/>
              <a:t>be</a:t>
            </a:r>
            <a:r>
              <a:rPr lang="fr-FR" dirty="0"/>
              <a:t> </a:t>
            </a:r>
            <a:r>
              <a:rPr lang="fr-FR" dirty="0" err="1"/>
              <a:t>connected</a:t>
            </a:r>
            <a:r>
              <a:rPr lang="fr-FR" dirty="0"/>
              <a:t> -- and the importance of the 1906-move must </a:t>
            </a:r>
            <a:r>
              <a:rPr lang="fr-FR" dirty="0" err="1"/>
              <a:t>be</a:t>
            </a:r>
            <a:r>
              <a:rPr lang="fr-FR" dirty="0"/>
              <a:t> </a:t>
            </a:r>
            <a:r>
              <a:rPr lang="fr-FR" dirty="0" err="1"/>
              <a:t>reassessed</a:t>
            </a:r>
            <a:r>
              <a:rPr lang="fr-FR" dirty="0"/>
              <a:t> (I </a:t>
            </a:r>
            <a:r>
              <a:rPr lang="fr-FR" dirty="0" err="1"/>
              <a:t>take</a:t>
            </a:r>
            <a:r>
              <a:rPr lang="fr-FR" dirty="0"/>
              <a:t> </a:t>
            </a:r>
            <a:r>
              <a:rPr lang="fr-FR" dirty="0" err="1"/>
              <a:t>it</a:t>
            </a:r>
            <a:r>
              <a:rPr lang="fr-FR" dirty="0"/>
              <a:t> to </a:t>
            </a:r>
            <a:r>
              <a:rPr lang="fr-FR" dirty="0" err="1"/>
              <a:t>be</a:t>
            </a:r>
            <a:r>
              <a:rPr lang="fr-FR" dirty="0"/>
              <a:t> </a:t>
            </a:r>
            <a:r>
              <a:rPr lang="fr-FR" dirty="0" err="1"/>
              <a:t>perhaps</a:t>
            </a:r>
            <a:r>
              <a:rPr lang="fr-FR" dirty="0"/>
              <a:t> more important </a:t>
            </a:r>
            <a:r>
              <a:rPr lang="fr-FR" dirty="0" err="1"/>
              <a:t>than</a:t>
            </a:r>
            <a:r>
              <a:rPr lang="fr-FR" dirty="0"/>
              <a:t> </a:t>
            </a:r>
            <a:r>
              <a:rPr lang="fr-FR" dirty="0" err="1"/>
              <a:t>Russell’s</a:t>
            </a:r>
            <a:r>
              <a:rPr lang="fr-FR" dirty="0"/>
              <a:t> 1905 </a:t>
            </a:r>
            <a:r>
              <a:rPr lang="fr-FR" dirty="0" err="1"/>
              <a:t>theory</a:t>
            </a:r>
            <a:r>
              <a:rPr lang="fr-FR" dirty="0"/>
              <a:t> of description). </a:t>
            </a:r>
            <a:endParaRPr lang="fr-FR" sz="2800" dirty="0"/>
          </a:p>
        </p:txBody>
      </p:sp>
    </p:spTree>
    <p:extLst>
      <p:ext uri="{BB962C8B-B14F-4D97-AF65-F5344CB8AC3E}">
        <p14:creationId xmlns:p14="http://schemas.microsoft.com/office/powerpoint/2010/main" val="3897879698"/>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96F592D-0928-45B0-8B17-4EBDD067FCB5}"/>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3AFECEB0-975E-4236-BAB8-2F88BD7679D0}"/>
              </a:ext>
            </a:extLst>
          </p:cNvPr>
          <p:cNvSpPr>
            <a:spLocks noGrp="1"/>
          </p:cNvSpPr>
          <p:nvPr>
            <p:ph idx="1"/>
          </p:nvPr>
        </p:nvSpPr>
        <p:spPr/>
        <p:txBody>
          <a:bodyPr/>
          <a:lstStyle/>
          <a:p>
            <a:pPr marL="0" lvl="0" indent="0">
              <a:buNone/>
            </a:pPr>
            <a:endParaRPr lang="en-US" dirty="0">
              <a:solidFill>
                <a:prstClr val="black"/>
              </a:solidFill>
            </a:endParaRPr>
          </a:p>
          <a:p>
            <a:pPr marL="0" lvl="0" indent="0">
              <a:buNone/>
            </a:pPr>
            <a:endParaRPr lang="en-US" dirty="0">
              <a:solidFill>
                <a:prstClr val="black"/>
              </a:solidFill>
            </a:endParaRPr>
          </a:p>
          <a:p>
            <a:pPr marL="0" lvl="0" indent="0">
              <a:buNone/>
            </a:pPr>
            <a:r>
              <a:rPr lang="en-US" dirty="0">
                <a:solidFill>
                  <a:prstClr val="black"/>
                </a:solidFill>
              </a:rPr>
              <a:t>It seems to me that Wittgenstein’s distinction between object and fact is a way to secure Russell’s distinction between proposition and object (to achieve Russell’s 1906 move).</a:t>
            </a:r>
            <a:endParaRPr lang="fr-FR" dirty="0">
              <a:solidFill>
                <a:prstClr val="black"/>
              </a:solidFill>
            </a:endParaRPr>
          </a:p>
          <a:p>
            <a:pPr marL="0" indent="0">
              <a:buNone/>
            </a:pPr>
            <a:endParaRPr lang="fr-FR" dirty="0"/>
          </a:p>
        </p:txBody>
      </p:sp>
    </p:spTree>
    <p:extLst>
      <p:ext uri="{BB962C8B-B14F-4D97-AF65-F5344CB8AC3E}">
        <p14:creationId xmlns:p14="http://schemas.microsoft.com/office/powerpoint/2010/main" val="33022488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9F87D0C-B3E0-4026-8DDD-189F8B793E95}"/>
              </a:ext>
            </a:extLst>
          </p:cNvPr>
          <p:cNvSpPr>
            <a:spLocks noGrp="1"/>
          </p:cNvSpPr>
          <p:nvPr>
            <p:ph idx="1"/>
          </p:nvPr>
        </p:nvSpPr>
        <p:spPr>
          <a:xfrm>
            <a:off x="838200" y="578840"/>
            <a:ext cx="10515600" cy="5598123"/>
          </a:xfrm>
        </p:spPr>
        <p:txBody>
          <a:bodyPr>
            <a:normAutofit/>
          </a:bodyPr>
          <a:lstStyle/>
          <a:p>
            <a:pPr marL="0" indent="0">
              <a:buNone/>
            </a:pPr>
            <a:r>
              <a:rPr lang="fr-FR" dirty="0"/>
              <a:t>5. 5422: The correct </a:t>
            </a:r>
            <a:r>
              <a:rPr lang="fr-FR" dirty="0" err="1"/>
              <a:t>explanation</a:t>
            </a:r>
            <a:r>
              <a:rPr lang="fr-FR" dirty="0"/>
              <a:t> of the </a:t>
            </a:r>
            <a:r>
              <a:rPr lang="fr-FR" dirty="0" err="1"/>
              <a:t>form</a:t>
            </a:r>
            <a:r>
              <a:rPr lang="fr-FR" dirty="0"/>
              <a:t> of the proposition A </a:t>
            </a:r>
            <a:r>
              <a:rPr lang="fr-FR" dirty="0" err="1"/>
              <a:t>judges</a:t>
            </a:r>
            <a:r>
              <a:rPr lang="fr-FR" dirty="0"/>
              <a:t> p must show </a:t>
            </a:r>
            <a:r>
              <a:rPr lang="fr-FR" dirty="0" err="1"/>
              <a:t>that</a:t>
            </a:r>
            <a:r>
              <a:rPr lang="fr-FR" dirty="0"/>
              <a:t> </a:t>
            </a:r>
            <a:r>
              <a:rPr lang="fr-FR" dirty="0" err="1"/>
              <a:t>it</a:t>
            </a:r>
            <a:r>
              <a:rPr lang="fr-FR" dirty="0"/>
              <a:t> </a:t>
            </a:r>
            <a:r>
              <a:rPr lang="fr-FR" dirty="0" err="1"/>
              <a:t>is</a:t>
            </a:r>
            <a:r>
              <a:rPr lang="fr-FR" dirty="0"/>
              <a:t> impossible to </a:t>
            </a:r>
            <a:r>
              <a:rPr lang="fr-FR" dirty="0" err="1"/>
              <a:t>judge</a:t>
            </a:r>
            <a:r>
              <a:rPr lang="fr-FR" dirty="0"/>
              <a:t> a nonsense (</a:t>
            </a:r>
            <a:r>
              <a:rPr lang="fr-FR" dirty="0" err="1"/>
              <a:t>Russell’s</a:t>
            </a:r>
            <a:r>
              <a:rPr lang="fr-FR" dirty="0"/>
              <a:t> </a:t>
            </a:r>
            <a:r>
              <a:rPr lang="fr-FR" dirty="0" err="1"/>
              <a:t>theory</a:t>
            </a:r>
            <a:r>
              <a:rPr lang="fr-FR" dirty="0"/>
              <a:t> </a:t>
            </a:r>
            <a:r>
              <a:rPr lang="fr-FR" dirty="0" err="1"/>
              <a:t>does</a:t>
            </a:r>
            <a:r>
              <a:rPr lang="fr-FR" dirty="0"/>
              <a:t> not </a:t>
            </a:r>
            <a:r>
              <a:rPr lang="fr-FR" dirty="0" err="1"/>
              <a:t>satisfy</a:t>
            </a:r>
            <a:r>
              <a:rPr lang="fr-FR" dirty="0"/>
              <a:t> </a:t>
            </a:r>
            <a:r>
              <a:rPr lang="fr-FR" dirty="0" err="1"/>
              <a:t>this</a:t>
            </a:r>
            <a:r>
              <a:rPr lang="fr-FR" dirty="0"/>
              <a:t> condition)</a:t>
            </a:r>
          </a:p>
          <a:p>
            <a:pPr marL="0" indent="0">
              <a:buNone/>
            </a:pPr>
            <a:endParaRPr lang="fr-FR" dirty="0"/>
          </a:p>
          <a:p>
            <a:pPr marL="0" indent="0">
              <a:buNone/>
            </a:pPr>
            <a:r>
              <a:rPr lang="fr-FR" dirty="0"/>
              <a:t>----&gt; </a:t>
            </a:r>
            <a:r>
              <a:rPr lang="fr-FR" dirty="0" err="1"/>
              <a:t>Pincock’s</a:t>
            </a:r>
            <a:r>
              <a:rPr lang="fr-FR" dirty="0"/>
              <a:t> </a:t>
            </a:r>
            <a:r>
              <a:rPr lang="fr-FR" b="1" dirty="0"/>
              <a:t>proposition </a:t>
            </a:r>
            <a:r>
              <a:rPr lang="fr-FR" b="1" dirty="0" err="1"/>
              <a:t>problem</a:t>
            </a:r>
            <a:endParaRPr lang="fr-FR" b="1" dirty="0"/>
          </a:p>
          <a:p>
            <a:pPr marL="0" indent="0">
              <a:buNone/>
            </a:pPr>
            <a:endParaRPr lang="fr-FR" dirty="0"/>
          </a:p>
          <a:p>
            <a:pPr marL="0" indent="0">
              <a:buNone/>
            </a:pPr>
            <a:endParaRPr lang="fr-FR" dirty="0"/>
          </a:p>
          <a:p>
            <a:pPr marL="0" indent="0">
              <a:buNone/>
            </a:pPr>
            <a:r>
              <a:rPr lang="fr-FR" dirty="0"/>
              <a:t>5. 5423: To </a:t>
            </a:r>
            <a:r>
              <a:rPr lang="fr-FR" dirty="0" err="1"/>
              <a:t>perceive</a:t>
            </a:r>
            <a:r>
              <a:rPr lang="fr-FR" dirty="0"/>
              <a:t> a </a:t>
            </a:r>
            <a:r>
              <a:rPr lang="fr-FR" dirty="0" err="1"/>
              <a:t>complex</a:t>
            </a:r>
            <a:r>
              <a:rPr lang="fr-FR" dirty="0"/>
              <a:t> </a:t>
            </a:r>
            <a:r>
              <a:rPr lang="fr-FR" dirty="0" err="1"/>
              <a:t>means</a:t>
            </a:r>
            <a:r>
              <a:rPr lang="fr-FR" dirty="0"/>
              <a:t> to </a:t>
            </a:r>
            <a:r>
              <a:rPr lang="fr-FR" dirty="0" err="1"/>
              <a:t>perceive</a:t>
            </a:r>
            <a:r>
              <a:rPr lang="fr-FR" dirty="0"/>
              <a:t> </a:t>
            </a:r>
            <a:r>
              <a:rPr lang="fr-FR" dirty="0" err="1"/>
              <a:t>that</a:t>
            </a:r>
            <a:r>
              <a:rPr lang="fr-FR" dirty="0"/>
              <a:t> </a:t>
            </a:r>
            <a:r>
              <a:rPr lang="fr-FR" dirty="0" err="1"/>
              <a:t>its</a:t>
            </a:r>
            <a:r>
              <a:rPr lang="fr-FR" dirty="0"/>
              <a:t> </a:t>
            </a:r>
            <a:r>
              <a:rPr lang="fr-FR" dirty="0" err="1"/>
              <a:t>constituents</a:t>
            </a:r>
            <a:r>
              <a:rPr lang="fr-FR" dirty="0"/>
              <a:t> are </a:t>
            </a:r>
            <a:r>
              <a:rPr lang="fr-FR" dirty="0" err="1"/>
              <a:t>combined</a:t>
            </a:r>
            <a:r>
              <a:rPr lang="fr-FR" dirty="0"/>
              <a:t> in </a:t>
            </a:r>
            <a:r>
              <a:rPr lang="fr-FR" dirty="0" err="1"/>
              <a:t>such</a:t>
            </a:r>
            <a:r>
              <a:rPr lang="fr-FR" dirty="0"/>
              <a:t> and </a:t>
            </a:r>
            <a:r>
              <a:rPr lang="fr-FR" dirty="0" err="1"/>
              <a:t>such</a:t>
            </a:r>
            <a:r>
              <a:rPr lang="fr-FR" dirty="0"/>
              <a:t> a </a:t>
            </a:r>
            <a:r>
              <a:rPr lang="fr-FR" dirty="0" err="1"/>
              <a:t>way</a:t>
            </a:r>
            <a:r>
              <a:rPr lang="fr-FR" dirty="0"/>
              <a:t>. </a:t>
            </a:r>
          </a:p>
          <a:p>
            <a:pPr marL="0" indent="0">
              <a:buNone/>
            </a:pPr>
            <a:endParaRPr lang="fr-FR" dirty="0"/>
          </a:p>
          <a:p>
            <a:pPr marL="0" indent="0">
              <a:buNone/>
            </a:pPr>
            <a:r>
              <a:rPr lang="fr-FR" dirty="0"/>
              <a:t>----&gt; </a:t>
            </a:r>
            <a:r>
              <a:rPr lang="fr-FR" dirty="0" err="1"/>
              <a:t>Pincock’s</a:t>
            </a:r>
            <a:r>
              <a:rPr lang="fr-FR" dirty="0"/>
              <a:t> </a:t>
            </a:r>
            <a:r>
              <a:rPr lang="fr-FR" b="1" dirty="0" err="1"/>
              <a:t>correspondence</a:t>
            </a:r>
            <a:r>
              <a:rPr lang="fr-FR" b="1" dirty="0"/>
              <a:t> </a:t>
            </a:r>
            <a:r>
              <a:rPr lang="fr-FR" b="1" dirty="0" err="1"/>
              <a:t>problem</a:t>
            </a:r>
            <a:endParaRPr lang="fr-FR" b="1" dirty="0"/>
          </a:p>
        </p:txBody>
      </p:sp>
    </p:spTree>
    <p:extLst>
      <p:ext uri="{BB962C8B-B14F-4D97-AF65-F5344CB8AC3E}">
        <p14:creationId xmlns:p14="http://schemas.microsoft.com/office/powerpoint/2010/main" val="2583234939"/>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8F996AC-B138-4EC1-A9E4-0DD61B5330DB}"/>
              </a:ext>
            </a:extLst>
          </p:cNvPr>
          <p:cNvSpPr>
            <a:spLocks noGrp="1"/>
          </p:cNvSpPr>
          <p:nvPr>
            <p:ph idx="1"/>
          </p:nvPr>
        </p:nvSpPr>
        <p:spPr>
          <a:xfrm>
            <a:off x="838200" y="570451"/>
            <a:ext cx="10515600" cy="5606512"/>
          </a:xfrm>
        </p:spPr>
        <p:txBody>
          <a:bodyPr/>
          <a:lstStyle/>
          <a:p>
            <a:pPr marL="0" indent="0">
              <a:buNone/>
            </a:pPr>
            <a:r>
              <a:rPr lang="fr-FR" dirty="0"/>
              <a:t>5. 5423: To </a:t>
            </a:r>
            <a:r>
              <a:rPr lang="fr-FR" dirty="0" err="1"/>
              <a:t>perceive</a:t>
            </a:r>
            <a:r>
              <a:rPr lang="fr-FR" dirty="0"/>
              <a:t> a </a:t>
            </a:r>
            <a:r>
              <a:rPr lang="fr-FR" dirty="0" err="1"/>
              <a:t>complex</a:t>
            </a:r>
            <a:r>
              <a:rPr lang="fr-FR" dirty="0"/>
              <a:t> </a:t>
            </a:r>
            <a:r>
              <a:rPr lang="fr-FR" dirty="0" err="1"/>
              <a:t>means</a:t>
            </a:r>
            <a:r>
              <a:rPr lang="fr-FR" dirty="0"/>
              <a:t> to </a:t>
            </a:r>
            <a:r>
              <a:rPr lang="fr-FR" dirty="0" err="1"/>
              <a:t>perceive</a:t>
            </a:r>
            <a:r>
              <a:rPr lang="fr-FR" dirty="0"/>
              <a:t> </a:t>
            </a:r>
            <a:r>
              <a:rPr lang="fr-FR" dirty="0" err="1"/>
              <a:t>that</a:t>
            </a:r>
            <a:r>
              <a:rPr lang="fr-FR" dirty="0"/>
              <a:t> </a:t>
            </a:r>
            <a:r>
              <a:rPr lang="fr-FR" dirty="0" err="1"/>
              <a:t>its</a:t>
            </a:r>
            <a:r>
              <a:rPr lang="fr-FR" dirty="0"/>
              <a:t> </a:t>
            </a:r>
            <a:r>
              <a:rPr lang="fr-FR" dirty="0" err="1"/>
              <a:t>constituents</a:t>
            </a:r>
            <a:r>
              <a:rPr lang="fr-FR" dirty="0"/>
              <a:t> are </a:t>
            </a:r>
            <a:r>
              <a:rPr lang="fr-FR" dirty="0" err="1"/>
              <a:t>combined</a:t>
            </a:r>
            <a:r>
              <a:rPr lang="fr-FR" dirty="0"/>
              <a:t> in </a:t>
            </a:r>
            <a:r>
              <a:rPr lang="fr-FR" dirty="0" err="1"/>
              <a:t>such</a:t>
            </a:r>
            <a:r>
              <a:rPr lang="fr-FR" dirty="0"/>
              <a:t> and </a:t>
            </a:r>
            <a:r>
              <a:rPr lang="fr-FR" dirty="0" err="1"/>
              <a:t>such</a:t>
            </a:r>
            <a:r>
              <a:rPr lang="fr-FR" dirty="0"/>
              <a:t> a </a:t>
            </a:r>
            <a:r>
              <a:rPr lang="fr-FR" dirty="0" err="1"/>
              <a:t>way</a:t>
            </a:r>
            <a:r>
              <a:rPr lang="fr-FR" dirty="0"/>
              <a:t>. This </a:t>
            </a:r>
            <a:r>
              <a:rPr lang="fr-FR" dirty="0" err="1"/>
              <a:t>perhaps</a:t>
            </a:r>
            <a:r>
              <a:rPr lang="fr-FR" dirty="0"/>
              <a:t> </a:t>
            </a:r>
            <a:r>
              <a:rPr lang="fr-FR" dirty="0" err="1"/>
              <a:t>explain</a:t>
            </a:r>
            <a:r>
              <a:rPr lang="fr-FR" dirty="0"/>
              <a:t> </a:t>
            </a:r>
            <a:r>
              <a:rPr lang="fr-FR" dirty="0" err="1"/>
              <a:t>that</a:t>
            </a:r>
            <a:r>
              <a:rPr lang="fr-FR" dirty="0"/>
              <a:t> the figure</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r>
              <a:rPr lang="fr-FR" dirty="0"/>
              <a:t>can </a:t>
            </a:r>
            <a:r>
              <a:rPr lang="fr-FR" dirty="0" err="1"/>
              <a:t>be</a:t>
            </a:r>
            <a:r>
              <a:rPr lang="fr-FR" dirty="0"/>
              <a:t> </a:t>
            </a:r>
            <a:r>
              <a:rPr lang="fr-FR" dirty="0" err="1"/>
              <a:t>seen</a:t>
            </a:r>
            <a:r>
              <a:rPr lang="fr-FR" dirty="0"/>
              <a:t> in </a:t>
            </a:r>
            <a:r>
              <a:rPr lang="fr-FR" dirty="0" err="1"/>
              <a:t>two</a:t>
            </a:r>
            <a:r>
              <a:rPr lang="fr-FR" dirty="0"/>
              <a:t> </a:t>
            </a:r>
            <a:r>
              <a:rPr lang="fr-FR" dirty="0" err="1"/>
              <a:t>ways</a:t>
            </a:r>
            <a:r>
              <a:rPr lang="fr-FR" dirty="0"/>
              <a:t> as a cube; and all </a:t>
            </a:r>
            <a:r>
              <a:rPr lang="fr-FR" dirty="0" err="1"/>
              <a:t>similar</a:t>
            </a:r>
            <a:r>
              <a:rPr lang="fr-FR" dirty="0"/>
              <a:t> </a:t>
            </a:r>
            <a:r>
              <a:rPr lang="fr-FR" dirty="0" err="1"/>
              <a:t>phenomena</a:t>
            </a:r>
            <a:r>
              <a:rPr lang="fr-FR" dirty="0"/>
              <a:t>. For </a:t>
            </a:r>
            <a:r>
              <a:rPr lang="fr-FR" dirty="0" err="1"/>
              <a:t>we</a:t>
            </a:r>
            <a:r>
              <a:rPr lang="fr-FR" dirty="0"/>
              <a:t> </a:t>
            </a:r>
            <a:r>
              <a:rPr lang="fr-FR" dirty="0" err="1"/>
              <a:t>really</a:t>
            </a:r>
            <a:r>
              <a:rPr lang="fr-FR" dirty="0"/>
              <a:t> </a:t>
            </a:r>
            <a:r>
              <a:rPr lang="fr-FR" dirty="0" err="1"/>
              <a:t>see</a:t>
            </a:r>
            <a:r>
              <a:rPr lang="fr-FR" dirty="0"/>
              <a:t> </a:t>
            </a:r>
            <a:r>
              <a:rPr lang="fr-FR" dirty="0" err="1"/>
              <a:t>two</a:t>
            </a:r>
            <a:r>
              <a:rPr lang="fr-FR" dirty="0"/>
              <a:t> </a:t>
            </a:r>
            <a:r>
              <a:rPr lang="fr-FR" dirty="0" err="1"/>
              <a:t>different</a:t>
            </a:r>
            <a:r>
              <a:rPr lang="fr-FR" dirty="0"/>
              <a:t> </a:t>
            </a:r>
            <a:r>
              <a:rPr lang="fr-FR" dirty="0" err="1"/>
              <a:t>facts</a:t>
            </a:r>
            <a:r>
              <a:rPr lang="fr-FR" dirty="0"/>
              <a:t>. (If I fix </a:t>
            </a:r>
            <a:r>
              <a:rPr lang="fr-FR" dirty="0" err="1"/>
              <a:t>my</a:t>
            </a:r>
            <a:r>
              <a:rPr lang="fr-FR" dirty="0"/>
              <a:t> </a:t>
            </a:r>
            <a:r>
              <a:rPr lang="fr-FR" dirty="0" err="1"/>
              <a:t>eyes</a:t>
            </a:r>
            <a:r>
              <a:rPr lang="fr-FR" dirty="0"/>
              <a:t> first on the corners </a:t>
            </a:r>
            <a:r>
              <a:rPr lang="fr-FR" i="1" dirty="0"/>
              <a:t>a</a:t>
            </a:r>
            <a:r>
              <a:rPr lang="fr-FR" dirty="0"/>
              <a:t> and </a:t>
            </a:r>
            <a:r>
              <a:rPr lang="fr-FR" dirty="0" err="1"/>
              <a:t>only</a:t>
            </a:r>
            <a:r>
              <a:rPr lang="fr-FR" dirty="0"/>
              <a:t> </a:t>
            </a:r>
            <a:r>
              <a:rPr lang="fr-FR" dirty="0" err="1"/>
              <a:t>glance</a:t>
            </a:r>
            <a:r>
              <a:rPr lang="fr-FR" dirty="0"/>
              <a:t> at </a:t>
            </a:r>
            <a:r>
              <a:rPr lang="fr-FR" i="1" dirty="0"/>
              <a:t>b</a:t>
            </a:r>
            <a:r>
              <a:rPr lang="fr-FR" dirty="0"/>
              <a:t>, </a:t>
            </a:r>
            <a:r>
              <a:rPr lang="fr-FR" i="1" dirty="0"/>
              <a:t>a</a:t>
            </a:r>
            <a:r>
              <a:rPr lang="fr-FR" dirty="0"/>
              <a:t> </a:t>
            </a:r>
            <a:r>
              <a:rPr lang="fr-FR" dirty="0" err="1"/>
              <a:t>appears</a:t>
            </a:r>
            <a:r>
              <a:rPr lang="fr-FR" dirty="0"/>
              <a:t> in front and </a:t>
            </a:r>
            <a:r>
              <a:rPr lang="fr-FR" i="1" dirty="0"/>
              <a:t>b</a:t>
            </a:r>
            <a:r>
              <a:rPr lang="fr-FR" dirty="0"/>
              <a:t> </a:t>
            </a:r>
            <a:r>
              <a:rPr lang="fr-FR" dirty="0" err="1"/>
              <a:t>behind</a:t>
            </a:r>
            <a:r>
              <a:rPr lang="fr-FR" dirty="0"/>
              <a:t>, and vice versa.)</a:t>
            </a:r>
          </a:p>
        </p:txBody>
      </p:sp>
      <p:pic>
        <p:nvPicPr>
          <p:cNvPr id="5" name="Image 4">
            <a:extLst>
              <a:ext uri="{FF2B5EF4-FFF2-40B4-BE49-F238E27FC236}">
                <a16:creationId xmlns:a16="http://schemas.microsoft.com/office/drawing/2014/main" id="{3A169715-AE3D-4CC0-8F45-40FA47084A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9603" y="1561051"/>
            <a:ext cx="2358355" cy="2358355"/>
          </a:xfrm>
          <a:prstGeom prst="rect">
            <a:avLst/>
          </a:prstGeom>
        </p:spPr>
      </p:pic>
      <p:sp>
        <p:nvSpPr>
          <p:cNvPr id="6" name="ZoneTexte 5">
            <a:extLst>
              <a:ext uri="{FF2B5EF4-FFF2-40B4-BE49-F238E27FC236}">
                <a16:creationId xmlns:a16="http://schemas.microsoft.com/office/drawing/2014/main" id="{F2E5ACCD-72C8-4161-BD6F-60BC426ED7E5}"/>
              </a:ext>
            </a:extLst>
          </p:cNvPr>
          <p:cNvSpPr txBox="1"/>
          <p:nvPr/>
        </p:nvSpPr>
        <p:spPr>
          <a:xfrm>
            <a:off x="4026716" y="3550074"/>
            <a:ext cx="303288" cy="369332"/>
          </a:xfrm>
          <a:prstGeom prst="rect">
            <a:avLst/>
          </a:prstGeom>
          <a:noFill/>
        </p:spPr>
        <p:txBody>
          <a:bodyPr wrap="none" rtlCol="0">
            <a:spAutoFit/>
          </a:bodyPr>
          <a:lstStyle/>
          <a:p>
            <a:r>
              <a:rPr lang="fr-FR" i="1" dirty="0"/>
              <a:t>a</a:t>
            </a:r>
          </a:p>
        </p:txBody>
      </p:sp>
      <p:sp>
        <p:nvSpPr>
          <p:cNvPr id="13" name="ZoneTexte 12">
            <a:extLst>
              <a:ext uri="{FF2B5EF4-FFF2-40B4-BE49-F238E27FC236}">
                <a16:creationId xmlns:a16="http://schemas.microsoft.com/office/drawing/2014/main" id="{168909C0-30D0-4F30-A63B-08E19759B4FD}"/>
              </a:ext>
            </a:extLst>
          </p:cNvPr>
          <p:cNvSpPr txBox="1"/>
          <p:nvPr/>
        </p:nvSpPr>
        <p:spPr>
          <a:xfrm>
            <a:off x="4734189" y="2946567"/>
            <a:ext cx="306494" cy="369332"/>
          </a:xfrm>
          <a:prstGeom prst="rect">
            <a:avLst/>
          </a:prstGeom>
          <a:noFill/>
        </p:spPr>
        <p:txBody>
          <a:bodyPr wrap="none" rtlCol="0">
            <a:spAutoFit/>
          </a:bodyPr>
          <a:lstStyle/>
          <a:p>
            <a:r>
              <a:rPr lang="fr-FR" i="1" dirty="0"/>
              <a:t>b</a:t>
            </a:r>
          </a:p>
        </p:txBody>
      </p:sp>
      <p:sp>
        <p:nvSpPr>
          <p:cNvPr id="7" name="ZoneTexte 6">
            <a:extLst>
              <a:ext uri="{FF2B5EF4-FFF2-40B4-BE49-F238E27FC236}">
                <a16:creationId xmlns:a16="http://schemas.microsoft.com/office/drawing/2014/main" id="{53C48C9D-813A-4E27-82A2-5654AEE72DEF}"/>
              </a:ext>
            </a:extLst>
          </p:cNvPr>
          <p:cNvSpPr txBox="1"/>
          <p:nvPr/>
        </p:nvSpPr>
        <p:spPr>
          <a:xfrm>
            <a:off x="5320019" y="3550074"/>
            <a:ext cx="295274" cy="369332"/>
          </a:xfrm>
          <a:prstGeom prst="rect">
            <a:avLst/>
          </a:prstGeom>
          <a:noFill/>
        </p:spPr>
        <p:txBody>
          <a:bodyPr wrap="square" rtlCol="0">
            <a:spAutoFit/>
          </a:bodyPr>
          <a:lstStyle/>
          <a:p>
            <a:r>
              <a:rPr lang="fr-FR" i="1" dirty="0"/>
              <a:t>a</a:t>
            </a:r>
          </a:p>
        </p:txBody>
      </p:sp>
      <p:sp>
        <p:nvSpPr>
          <p:cNvPr id="8" name="ZoneTexte 7">
            <a:extLst>
              <a:ext uri="{FF2B5EF4-FFF2-40B4-BE49-F238E27FC236}">
                <a16:creationId xmlns:a16="http://schemas.microsoft.com/office/drawing/2014/main" id="{E09D4188-2C9C-4055-BA26-9057D2F1C735}"/>
              </a:ext>
            </a:extLst>
          </p:cNvPr>
          <p:cNvSpPr txBox="1"/>
          <p:nvPr/>
        </p:nvSpPr>
        <p:spPr>
          <a:xfrm>
            <a:off x="4026716" y="2088558"/>
            <a:ext cx="303288" cy="369332"/>
          </a:xfrm>
          <a:prstGeom prst="rect">
            <a:avLst/>
          </a:prstGeom>
          <a:noFill/>
        </p:spPr>
        <p:txBody>
          <a:bodyPr wrap="none" rtlCol="0">
            <a:spAutoFit/>
          </a:bodyPr>
          <a:lstStyle/>
          <a:p>
            <a:r>
              <a:rPr lang="fr-FR" i="1" dirty="0"/>
              <a:t>a</a:t>
            </a:r>
          </a:p>
        </p:txBody>
      </p:sp>
      <p:sp>
        <p:nvSpPr>
          <p:cNvPr id="9" name="ZoneTexte 8">
            <a:extLst>
              <a:ext uri="{FF2B5EF4-FFF2-40B4-BE49-F238E27FC236}">
                <a16:creationId xmlns:a16="http://schemas.microsoft.com/office/drawing/2014/main" id="{D381767D-6C4F-4871-85A1-DA153D22556D}"/>
              </a:ext>
            </a:extLst>
          </p:cNvPr>
          <p:cNvSpPr txBox="1"/>
          <p:nvPr/>
        </p:nvSpPr>
        <p:spPr>
          <a:xfrm>
            <a:off x="5320019" y="2071822"/>
            <a:ext cx="303288" cy="369332"/>
          </a:xfrm>
          <a:prstGeom prst="rect">
            <a:avLst/>
          </a:prstGeom>
          <a:noFill/>
        </p:spPr>
        <p:txBody>
          <a:bodyPr wrap="none" rtlCol="0">
            <a:spAutoFit/>
          </a:bodyPr>
          <a:lstStyle/>
          <a:p>
            <a:r>
              <a:rPr lang="fr-FR" i="1" dirty="0"/>
              <a:t>a</a:t>
            </a:r>
          </a:p>
        </p:txBody>
      </p:sp>
      <p:sp>
        <p:nvSpPr>
          <p:cNvPr id="10" name="ZoneTexte 9">
            <a:extLst>
              <a:ext uri="{FF2B5EF4-FFF2-40B4-BE49-F238E27FC236}">
                <a16:creationId xmlns:a16="http://schemas.microsoft.com/office/drawing/2014/main" id="{8C6D1A84-955B-4AB3-8F82-2E4343869B16}"/>
              </a:ext>
            </a:extLst>
          </p:cNvPr>
          <p:cNvSpPr txBox="1"/>
          <p:nvPr/>
        </p:nvSpPr>
        <p:spPr>
          <a:xfrm>
            <a:off x="4734189" y="1471002"/>
            <a:ext cx="306494" cy="369332"/>
          </a:xfrm>
          <a:prstGeom prst="rect">
            <a:avLst/>
          </a:prstGeom>
          <a:noFill/>
        </p:spPr>
        <p:txBody>
          <a:bodyPr wrap="none" rtlCol="0">
            <a:spAutoFit/>
          </a:bodyPr>
          <a:lstStyle/>
          <a:p>
            <a:r>
              <a:rPr lang="fr-FR" i="1" dirty="0"/>
              <a:t>b</a:t>
            </a:r>
          </a:p>
        </p:txBody>
      </p:sp>
      <p:sp>
        <p:nvSpPr>
          <p:cNvPr id="11" name="ZoneTexte 10">
            <a:extLst>
              <a:ext uri="{FF2B5EF4-FFF2-40B4-BE49-F238E27FC236}">
                <a16:creationId xmlns:a16="http://schemas.microsoft.com/office/drawing/2014/main" id="{42EBC3B1-C7E5-4DB7-A8C6-EBC64ECFCE6F}"/>
              </a:ext>
            </a:extLst>
          </p:cNvPr>
          <p:cNvSpPr txBox="1"/>
          <p:nvPr/>
        </p:nvSpPr>
        <p:spPr>
          <a:xfrm>
            <a:off x="5942753" y="1471002"/>
            <a:ext cx="306494" cy="369332"/>
          </a:xfrm>
          <a:prstGeom prst="rect">
            <a:avLst/>
          </a:prstGeom>
          <a:noFill/>
        </p:spPr>
        <p:txBody>
          <a:bodyPr wrap="none" rtlCol="0">
            <a:spAutoFit/>
          </a:bodyPr>
          <a:lstStyle/>
          <a:p>
            <a:r>
              <a:rPr lang="fr-FR" i="1" dirty="0"/>
              <a:t>b</a:t>
            </a:r>
          </a:p>
        </p:txBody>
      </p:sp>
      <p:sp>
        <p:nvSpPr>
          <p:cNvPr id="12" name="ZoneTexte 11">
            <a:extLst>
              <a:ext uri="{FF2B5EF4-FFF2-40B4-BE49-F238E27FC236}">
                <a16:creationId xmlns:a16="http://schemas.microsoft.com/office/drawing/2014/main" id="{14BEDCA1-EA17-409A-B17E-4BF0342D73CA}"/>
              </a:ext>
            </a:extLst>
          </p:cNvPr>
          <p:cNvSpPr txBox="1"/>
          <p:nvPr/>
        </p:nvSpPr>
        <p:spPr>
          <a:xfrm>
            <a:off x="5997805" y="2965575"/>
            <a:ext cx="306494" cy="369332"/>
          </a:xfrm>
          <a:prstGeom prst="rect">
            <a:avLst/>
          </a:prstGeom>
          <a:noFill/>
        </p:spPr>
        <p:txBody>
          <a:bodyPr wrap="none" rtlCol="0">
            <a:spAutoFit/>
          </a:bodyPr>
          <a:lstStyle/>
          <a:p>
            <a:r>
              <a:rPr lang="fr-FR" i="1" dirty="0"/>
              <a:t>b</a:t>
            </a:r>
          </a:p>
        </p:txBody>
      </p:sp>
    </p:spTree>
    <p:extLst>
      <p:ext uri="{BB962C8B-B14F-4D97-AF65-F5344CB8AC3E}">
        <p14:creationId xmlns:p14="http://schemas.microsoft.com/office/powerpoint/2010/main" val="751327675"/>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E8230B-6F74-4557-8600-164025BFD2F8}"/>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B74BB9FC-4C3A-40CA-9F75-C57C5B483007}"/>
              </a:ext>
            </a:extLst>
          </p:cNvPr>
          <p:cNvSpPr>
            <a:spLocks noGrp="1"/>
          </p:cNvSpPr>
          <p:nvPr>
            <p:ph idx="1"/>
          </p:nvPr>
        </p:nvSpPr>
        <p:spPr/>
        <p:txBody>
          <a:bodyPr/>
          <a:lstStyle/>
          <a:p>
            <a:pPr marL="0" indent="0" algn="ctr">
              <a:buNone/>
            </a:pPr>
            <a:r>
              <a:rPr lang="fr-FR" dirty="0" err="1"/>
              <a:t>Wittgenstein’s</a:t>
            </a:r>
            <a:r>
              <a:rPr lang="fr-FR" dirty="0"/>
              <a:t> cube </a:t>
            </a:r>
            <a:r>
              <a:rPr lang="fr-FR" dirty="0" err="1"/>
              <a:t>against</a:t>
            </a:r>
            <a:r>
              <a:rPr lang="fr-FR" dirty="0"/>
              <a:t> </a:t>
            </a:r>
            <a:r>
              <a:rPr lang="fr-FR" dirty="0" err="1"/>
              <a:t>Russell’s</a:t>
            </a:r>
            <a:r>
              <a:rPr lang="fr-FR" dirty="0"/>
              <a:t> T</a:t>
            </a:r>
          </a:p>
          <a:p>
            <a:pPr marL="0" indent="0" algn="just">
              <a:buNone/>
            </a:pPr>
            <a:endParaRPr lang="fr-FR" dirty="0"/>
          </a:p>
          <a:p>
            <a:pPr marL="0" indent="0" algn="just">
              <a:buNone/>
            </a:pPr>
            <a:r>
              <a:rPr lang="fr-FR" dirty="0"/>
              <a:t>For Wittgenstein, perception </a:t>
            </a:r>
            <a:r>
              <a:rPr lang="fr-FR" dirty="0" err="1"/>
              <a:t>is</a:t>
            </a:r>
            <a:r>
              <a:rPr lang="fr-FR" dirty="0"/>
              <a:t> not a </a:t>
            </a:r>
            <a:r>
              <a:rPr lang="fr-FR" dirty="0" err="1"/>
              <a:t>dyadic</a:t>
            </a:r>
            <a:r>
              <a:rPr lang="fr-FR" dirty="0"/>
              <a:t> relation. One </a:t>
            </a:r>
            <a:r>
              <a:rPr lang="fr-FR" dirty="0" err="1"/>
              <a:t>perceives</a:t>
            </a:r>
            <a:r>
              <a:rPr lang="fr-FR" dirty="0"/>
              <a:t> </a:t>
            </a:r>
            <a:r>
              <a:rPr lang="fr-FR" dirty="0" err="1"/>
              <a:t>that</a:t>
            </a:r>
            <a:r>
              <a:rPr lang="fr-FR" dirty="0"/>
              <a:t> </a:t>
            </a:r>
            <a:r>
              <a:rPr lang="fr-FR" dirty="0" err="1"/>
              <a:t>something</a:t>
            </a:r>
            <a:r>
              <a:rPr lang="fr-FR" dirty="0"/>
              <a:t> </a:t>
            </a:r>
            <a:r>
              <a:rPr lang="fr-FR" dirty="0" err="1"/>
              <a:t>is</a:t>
            </a:r>
            <a:r>
              <a:rPr lang="fr-FR" dirty="0"/>
              <a:t> the case.  </a:t>
            </a:r>
          </a:p>
          <a:p>
            <a:pPr marL="0" indent="0" algn="just">
              <a:buNone/>
            </a:pPr>
            <a:endParaRPr lang="fr-FR" dirty="0"/>
          </a:p>
          <a:p>
            <a:pPr marL="0" indent="0" algn="just">
              <a:buNone/>
            </a:pPr>
            <a:r>
              <a:rPr lang="fr-FR" dirty="0" err="1"/>
              <a:t>Necker’s</a:t>
            </a:r>
            <a:r>
              <a:rPr lang="fr-FR" dirty="0"/>
              <a:t> cube </a:t>
            </a:r>
            <a:r>
              <a:rPr lang="fr-FR" dirty="0" err="1"/>
              <a:t>is</a:t>
            </a:r>
            <a:r>
              <a:rPr lang="fr-FR" dirty="0"/>
              <a:t> a non-</a:t>
            </a:r>
            <a:r>
              <a:rPr lang="fr-FR" dirty="0" err="1"/>
              <a:t>permutative</a:t>
            </a:r>
            <a:r>
              <a:rPr lang="fr-FR" dirty="0"/>
              <a:t> </a:t>
            </a:r>
            <a:r>
              <a:rPr lang="fr-FR" dirty="0" err="1"/>
              <a:t>complex</a:t>
            </a:r>
            <a:r>
              <a:rPr lang="fr-FR" dirty="0"/>
              <a:t>; </a:t>
            </a:r>
            <a:r>
              <a:rPr lang="fr-FR" dirty="0" err="1"/>
              <a:t>however</a:t>
            </a:r>
            <a:r>
              <a:rPr lang="fr-FR" dirty="0"/>
              <a:t>, </a:t>
            </a:r>
            <a:r>
              <a:rPr lang="fr-FR" dirty="0" err="1"/>
              <a:t>it</a:t>
            </a:r>
            <a:r>
              <a:rPr lang="fr-FR" dirty="0"/>
              <a:t> </a:t>
            </a:r>
            <a:r>
              <a:rPr lang="fr-FR" dirty="0" err="1"/>
              <a:t>gives</a:t>
            </a:r>
            <a:r>
              <a:rPr lang="fr-FR" dirty="0"/>
              <a:t> </a:t>
            </a:r>
            <a:r>
              <a:rPr lang="fr-FR" dirty="0" err="1"/>
              <a:t>rise</a:t>
            </a:r>
            <a:r>
              <a:rPr lang="fr-FR" dirty="0"/>
              <a:t> to </a:t>
            </a:r>
            <a:r>
              <a:rPr lang="fr-FR" dirty="0" err="1"/>
              <a:t>two</a:t>
            </a:r>
            <a:r>
              <a:rPr lang="fr-FR" dirty="0"/>
              <a:t> </a:t>
            </a:r>
            <a:r>
              <a:rPr lang="fr-FR" dirty="0" err="1"/>
              <a:t>different</a:t>
            </a:r>
            <a:r>
              <a:rPr lang="fr-FR" dirty="0"/>
              <a:t> </a:t>
            </a:r>
            <a:r>
              <a:rPr lang="fr-FR" dirty="0" err="1"/>
              <a:t>facts</a:t>
            </a:r>
            <a:r>
              <a:rPr lang="fr-FR" dirty="0"/>
              <a:t> (</a:t>
            </a:r>
            <a:r>
              <a:rPr lang="fr-FR" dirty="0" err="1"/>
              <a:t>this</a:t>
            </a:r>
            <a:r>
              <a:rPr lang="fr-FR" dirty="0"/>
              <a:t> shows </a:t>
            </a:r>
            <a:r>
              <a:rPr lang="fr-FR" dirty="0" err="1"/>
              <a:t>that</a:t>
            </a:r>
            <a:r>
              <a:rPr lang="fr-FR" dirty="0"/>
              <a:t> the </a:t>
            </a:r>
            <a:r>
              <a:rPr lang="fr-FR" b="1" dirty="0" err="1"/>
              <a:t>correspondence</a:t>
            </a:r>
            <a:r>
              <a:rPr lang="fr-FR" b="1" dirty="0"/>
              <a:t> </a:t>
            </a:r>
            <a:r>
              <a:rPr lang="fr-FR" b="1" dirty="0" err="1"/>
              <a:t>problem</a:t>
            </a:r>
            <a:r>
              <a:rPr lang="fr-FR" dirty="0"/>
              <a:t> </a:t>
            </a:r>
            <a:r>
              <a:rPr lang="fr-FR" dirty="0" err="1"/>
              <a:t>applies</a:t>
            </a:r>
            <a:r>
              <a:rPr lang="fr-FR" dirty="0"/>
              <a:t> </a:t>
            </a:r>
            <a:r>
              <a:rPr lang="fr-FR" dirty="0" err="1"/>
              <a:t>even</a:t>
            </a:r>
            <a:r>
              <a:rPr lang="fr-FR" dirty="0"/>
              <a:t> to non-</a:t>
            </a:r>
            <a:r>
              <a:rPr lang="fr-FR" dirty="0" err="1"/>
              <a:t>permutative</a:t>
            </a:r>
            <a:r>
              <a:rPr lang="fr-FR" dirty="0"/>
              <a:t> </a:t>
            </a:r>
            <a:r>
              <a:rPr lang="fr-FR" dirty="0" err="1"/>
              <a:t>complex</a:t>
            </a:r>
            <a:r>
              <a:rPr lang="fr-FR" dirty="0"/>
              <a:t>).</a:t>
            </a:r>
          </a:p>
          <a:p>
            <a:pPr marL="0" indent="0" algn="just">
              <a:buNone/>
            </a:pPr>
            <a:endParaRPr lang="fr-FR" dirty="0"/>
          </a:p>
        </p:txBody>
      </p:sp>
    </p:spTree>
    <p:extLst>
      <p:ext uri="{BB962C8B-B14F-4D97-AF65-F5344CB8AC3E}">
        <p14:creationId xmlns:p14="http://schemas.microsoft.com/office/powerpoint/2010/main" val="383517888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BFD7D62-B687-4841-A814-5A69FCB67502}"/>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55768513-1959-4568-9BBB-FEECF6C9A950}"/>
              </a:ext>
            </a:extLst>
          </p:cNvPr>
          <p:cNvSpPr>
            <a:spLocks noGrp="1"/>
          </p:cNvSpPr>
          <p:nvPr>
            <p:ph idx="1"/>
          </p:nvPr>
        </p:nvSpPr>
        <p:spPr/>
        <p:txBody>
          <a:bodyPr/>
          <a:lstStyle/>
          <a:p>
            <a:endParaRPr lang="fr-FR"/>
          </a:p>
        </p:txBody>
      </p:sp>
    </p:spTree>
    <p:extLst>
      <p:ext uri="{BB962C8B-B14F-4D97-AF65-F5344CB8AC3E}">
        <p14:creationId xmlns:p14="http://schemas.microsoft.com/office/powerpoint/2010/main" val="390963077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236E412C-A144-4178-93C9-51FD06603B57}"/>
              </a:ext>
            </a:extLst>
          </p:cNvPr>
          <p:cNvSpPr>
            <a:spLocks noGrp="1"/>
          </p:cNvSpPr>
          <p:nvPr>
            <p:ph idx="1"/>
          </p:nvPr>
        </p:nvSpPr>
        <p:spPr>
          <a:xfrm>
            <a:off x="838200" y="805343"/>
            <a:ext cx="10515600" cy="5371620"/>
          </a:xfrm>
        </p:spPr>
        <p:txBody>
          <a:bodyPr>
            <a:normAutofit lnSpcReduction="10000"/>
          </a:bodyPr>
          <a:lstStyle/>
          <a:p>
            <a:pPr marL="0" indent="0">
              <a:buNone/>
            </a:pPr>
            <a:r>
              <a:rPr lang="en-US" dirty="0"/>
              <a:t>PM, 43-44</a:t>
            </a:r>
          </a:p>
          <a:p>
            <a:pPr marL="0" indent="0">
              <a:buNone/>
            </a:pPr>
            <a:r>
              <a:rPr lang="en-US" dirty="0"/>
              <a:t>That is to say, the relation which constitutes judgment is not a relation of two terms, namely the judging mind and the proposition, but is a relation of several terms, namely the mind and what are called the constituents of the proposition. That is, when we judge (say) “this is red,” what occurs is a relation of three terms, the mind, and “this,” and red. On the other hand, when we </a:t>
            </a:r>
            <a:r>
              <a:rPr lang="en-US" i="1" dirty="0"/>
              <a:t>perceive</a:t>
            </a:r>
            <a:r>
              <a:rPr lang="en-US" dirty="0"/>
              <a:t> “the redness of this,” there is a relation of two terms, namely the mind and the complex object “the redness of this.” When a judgment occurs, there is a certain complex entity, composed of the mind and the various objects of the judgment. When the judgment is </a:t>
            </a:r>
            <a:r>
              <a:rPr lang="en-US" i="1" dirty="0"/>
              <a:t>true</a:t>
            </a:r>
            <a:r>
              <a:rPr lang="en-US" dirty="0"/>
              <a:t>, in the case of the kind of judgments we have been considering, there is a corresponding complex of the </a:t>
            </a:r>
            <a:r>
              <a:rPr lang="en-US" i="1" dirty="0"/>
              <a:t>objects</a:t>
            </a:r>
            <a:r>
              <a:rPr lang="en-US" dirty="0"/>
              <a:t> of the judgment alone. Falsehood, in regard to our present class of judgments, consists in the absence of a corresponding complex composed of the objects alone.</a:t>
            </a:r>
            <a:endParaRPr lang="fr-FR" dirty="0"/>
          </a:p>
        </p:txBody>
      </p:sp>
    </p:spTree>
    <p:extLst>
      <p:ext uri="{BB962C8B-B14F-4D97-AF65-F5344CB8AC3E}">
        <p14:creationId xmlns:p14="http://schemas.microsoft.com/office/powerpoint/2010/main" val="26914301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EAD28CB-F146-4A24-A4A9-4EE99A23FE2B}"/>
              </a:ext>
            </a:extLst>
          </p:cNvPr>
          <p:cNvSpPr>
            <a:spLocks noGrp="1"/>
          </p:cNvSpPr>
          <p:nvPr>
            <p:ph idx="1"/>
          </p:nvPr>
        </p:nvSpPr>
        <p:spPr>
          <a:xfrm>
            <a:off x="838200" y="385894"/>
            <a:ext cx="10515600" cy="5791069"/>
          </a:xfrm>
        </p:spPr>
        <p:txBody>
          <a:bodyPr>
            <a:normAutofit/>
          </a:bodyPr>
          <a:lstStyle/>
          <a:p>
            <a:pPr marL="0" indent="0">
              <a:buNone/>
            </a:pPr>
            <a:r>
              <a:rPr lang="fr-FR" dirty="0" err="1"/>
              <a:t>Russell’s</a:t>
            </a:r>
            <a:r>
              <a:rPr lang="fr-FR" dirty="0"/>
              <a:t> </a:t>
            </a:r>
            <a:r>
              <a:rPr lang="fr-FR" dirty="0" err="1"/>
              <a:t>theory</a:t>
            </a:r>
            <a:r>
              <a:rPr lang="fr-FR" dirty="0"/>
              <a:t> of </a:t>
            </a:r>
            <a:r>
              <a:rPr lang="fr-FR" dirty="0" err="1"/>
              <a:t>judgment</a:t>
            </a:r>
            <a:endParaRPr lang="fr-FR" dirty="0"/>
          </a:p>
          <a:p>
            <a:pPr marL="0" indent="0">
              <a:buNone/>
            </a:pPr>
            <a:endParaRPr lang="fr-FR" dirty="0"/>
          </a:p>
          <a:p>
            <a:pPr marL="0" indent="0">
              <a:buNone/>
            </a:pPr>
            <a:r>
              <a:rPr lang="en-US" dirty="0"/>
              <a:t>S believes that </a:t>
            </a:r>
            <a:r>
              <a:rPr lang="en-US" i="1" dirty="0"/>
              <a:t>b</a:t>
            </a:r>
            <a:r>
              <a:rPr lang="en-US" dirty="0"/>
              <a:t> is above </a:t>
            </a:r>
            <a:r>
              <a:rPr lang="en-US" i="1" dirty="0"/>
              <a:t>a</a:t>
            </a:r>
            <a:r>
              <a:rPr lang="en-US" dirty="0"/>
              <a:t>.</a:t>
            </a:r>
          </a:p>
          <a:p>
            <a:pPr marL="0" indent="0">
              <a:buNone/>
            </a:pPr>
            <a:endParaRPr lang="en-US" dirty="0"/>
          </a:p>
          <a:p>
            <a:pPr marL="0" indent="0">
              <a:buNone/>
            </a:pPr>
            <a:r>
              <a:rPr lang="en-US" dirty="0"/>
              <a:t>1913’s desperate move</a:t>
            </a:r>
            <a:r>
              <a:rPr lang="en-US" i="1" dirty="0">
                <a:sym typeface="Symbol" panose="05050102010706020507" pitchFamily="18" charset="2"/>
              </a:rPr>
              <a:t>					</a:t>
            </a:r>
          </a:p>
          <a:p>
            <a:pPr marL="0" indent="0">
              <a:buNone/>
            </a:pPr>
            <a:r>
              <a:rPr lang="en-US" i="1" dirty="0">
                <a:sym typeface="Symbol" panose="05050102010706020507" pitchFamily="18" charset="2"/>
              </a:rPr>
              <a:t>					</a:t>
            </a:r>
            <a:r>
              <a:rPr lang="en-US" dirty="0"/>
              <a:t>(</a:t>
            </a:r>
            <a:r>
              <a:rPr lang="en-US" i="1" dirty="0" err="1"/>
              <a:t>x</a:t>
            </a:r>
            <a:r>
              <a:rPr lang="en-US" dirty="0" err="1"/>
              <a:t>,</a:t>
            </a:r>
            <a:r>
              <a:rPr lang="en-US" i="1" dirty="0" err="1"/>
              <a:t>y</a:t>
            </a:r>
            <a:r>
              <a:rPr lang="en-US" dirty="0"/>
              <a:t>)</a:t>
            </a:r>
          </a:p>
          <a:p>
            <a:pPr marL="0" indent="0">
              <a:buNone/>
            </a:pPr>
            <a:r>
              <a:rPr lang="en-US" dirty="0"/>
              <a:t>								</a:t>
            </a:r>
            <a:r>
              <a:rPr lang="en-US" i="1" dirty="0"/>
              <a:t>b</a:t>
            </a:r>
          </a:p>
          <a:p>
            <a:pPr marL="0" indent="0">
              <a:buNone/>
            </a:pPr>
            <a:r>
              <a:rPr lang="en-US" dirty="0"/>
              <a:t>		</a:t>
            </a:r>
          </a:p>
          <a:p>
            <a:pPr marL="0" indent="0">
              <a:buNone/>
            </a:pPr>
            <a:r>
              <a:rPr lang="en-US" dirty="0"/>
              <a:t>		S 					</a:t>
            </a:r>
            <a:r>
              <a:rPr lang="en-US" i="1" dirty="0">
                <a:solidFill>
                  <a:srgbClr val="FF0000"/>
                </a:solidFill>
              </a:rPr>
              <a:t>R</a:t>
            </a:r>
          </a:p>
          <a:p>
            <a:pPr marL="0" indent="0">
              <a:buNone/>
            </a:pPr>
            <a:endParaRPr lang="en-US" dirty="0"/>
          </a:p>
          <a:p>
            <a:pPr marL="0" indent="0">
              <a:buNone/>
            </a:pPr>
            <a:r>
              <a:rPr lang="en-US" dirty="0"/>
              <a:t>								</a:t>
            </a:r>
            <a:r>
              <a:rPr lang="en-US" i="1" dirty="0"/>
              <a:t>a</a:t>
            </a:r>
          </a:p>
          <a:p>
            <a:pPr marL="0" indent="0">
              <a:buNone/>
            </a:pPr>
            <a:endParaRPr lang="fr-FR" dirty="0"/>
          </a:p>
        </p:txBody>
      </p:sp>
      <p:cxnSp>
        <p:nvCxnSpPr>
          <p:cNvPr id="4" name="Connecteur droit avec flèche 3">
            <a:extLst>
              <a:ext uri="{FF2B5EF4-FFF2-40B4-BE49-F238E27FC236}">
                <a16:creationId xmlns:a16="http://schemas.microsoft.com/office/drawing/2014/main" id="{69BEBB29-78AA-41EC-9B07-D8991F07C2B9}"/>
              </a:ext>
            </a:extLst>
          </p:cNvPr>
          <p:cNvCxnSpPr>
            <a:cxnSpLocks/>
          </p:cNvCxnSpPr>
          <p:nvPr/>
        </p:nvCxnSpPr>
        <p:spPr>
          <a:xfrm flipV="1">
            <a:off x="3351492" y="3756408"/>
            <a:ext cx="4584493" cy="99525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Connecteur droit avec flèche 5">
            <a:extLst>
              <a:ext uri="{FF2B5EF4-FFF2-40B4-BE49-F238E27FC236}">
                <a16:creationId xmlns:a16="http://schemas.microsoft.com/office/drawing/2014/main" id="{77EC7881-DA01-48E3-A90A-EC8AE71173D7}"/>
              </a:ext>
            </a:extLst>
          </p:cNvPr>
          <p:cNvCxnSpPr>
            <a:cxnSpLocks/>
          </p:cNvCxnSpPr>
          <p:nvPr/>
        </p:nvCxnSpPr>
        <p:spPr>
          <a:xfrm flipV="1">
            <a:off x="3351492" y="4689446"/>
            <a:ext cx="3636537" cy="8273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Connecteur droit avec flèche 6">
            <a:extLst>
              <a:ext uri="{FF2B5EF4-FFF2-40B4-BE49-F238E27FC236}">
                <a16:creationId xmlns:a16="http://schemas.microsoft.com/office/drawing/2014/main" id="{4DD1A0CF-DD89-4873-8673-AEF4BE7D0939}"/>
              </a:ext>
            </a:extLst>
          </p:cNvPr>
          <p:cNvCxnSpPr>
            <a:cxnSpLocks/>
          </p:cNvCxnSpPr>
          <p:nvPr/>
        </p:nvCxnSpPr>
        <p:spPr>
          <a:xfrm>
            <a:off x="3351492" y="4772180"/>
            <a:ext cx="4498709" cy="91850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 name="Connecteur droit avec flèche 4">
            <a:extLst>
              <a:ext uri="{FF2B5EF4-FFF2-40B4-BE49-F238E27FC236}">
                <a16:creationId xmlns:a16="http://schemas.microsoft.com/office/drawing/2014/main" id="{A443B78E-7517-4E58-BBF5-3AE3361D7004}"/>
              </a:ext>
            </a:extLst>
          </p:cNvPr>
          <p:cNvCxnSpPr>
            <a:cxnSpLocks/>
          </p:cNvCxnSpPr>
          <p:nvPr/>
        </p:nvCxnSpPr>
        <p:spPr>
          <a:xfrm flipV="1">
            <a:off x="3351492" y="3276241"/>
            <a:ext cx="2162420" cy="147541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Connecteur droit avec flèche 8">
            <a:extLst>
              <a:ext uri="{FF2B5EF4-FFF2-40B4-BE49-F238E27FC236}">
                <a16:creationId xmlns:a16="http://schemas.microsoft.com/office/drawing/2014/main" id="{BFC5FEE2-F59E-404E-BADE-062C0EB56FDD}"/>
              </a:ext>
            </a:extLst>
          </p:cNvPr>
          <p:cNvCxnSpPr>
            <a:cxnSpLocks/>
          </p:cNvCxnSpPr>
          <p:nvPr/>
        </p:nvCxnSpPr>
        <p:spPr>
          <a:xfrm>
            <a:off x="6303831" y="3364458"/>
            <a:ext cx="1546370" cy="37143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Connecteur droit avec flèche 10">
            <a:extLst>
              <a:ext uri="{FF2B5EF4-FFF2-40B4-BE49-F238E27FC236}">
                <a16:creationId xmlns:a16="http://schemas.microsoft.com/office/drawing/2014/main" id="{4ED0A4B2-BE54-486C-8EF6-0A2B2BFE1D58}"/>
              </a:ext>
            </a:extLst>
          </p:cNvPr>
          <p:cNvCxnSpPr>
            <a:cxnSpLocks/>
          </p:cNvCxnSpPr>
          <p:nvPr/>
        </p:nvCxnSpPr>
        <p:spPr>
          <a:xfrm>
            <a:off x="6350286" y="3368730"/>
            <a:ext cx="956525" cy="116980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Connecteur droit avec flèche 12">
            <a:extLst>
              <a:ext uri="{FF2B5EF4-FFF2-40B4-BE49-F238E27FC236}">
                <a16:creationId xmlns:a16="http://schemas.microsoft.com/office/drawing/2014/main" id="{371A6B9A-A805-4E21-8FE6-50C9AF1D1B35}"/>
              </a:ext>
            </a:extLst>
          </p:cNvPr>
          <p:cNvCxnSpPr>
            <a:cxnSpLocks/>
          </p:cNvCxnSpPr>
          <p:nvPr/>
        </p:nvCxnSpPr>
        <p:spPr>
          <a:xfrm>
            <a:off x="6303831" y="3364458"/>
            <a:ext cx="1430819" cy="222261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07760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EAD28CB-F146-4A24-A4A9-4EE99A23FE2B}"/>
              </a:ext>
            </a:extLst>
          </p:cNvPr>
          <p:cNvSpPr>
            <a:spLocks noGrp="1"/>
          </p:cNvSpPr>
          <p:nvPr>
            <p:ph idx="1"/>
          </p:nvPr>
        </p:nvSpPr>
        <p:spPr>
          <a:xfrm>
            <a:off x="838200" y="746620"/>
            <a:ext cx="10515600" cy="5430343"/>
          </a:xfrm>
        </p:spPr>
        <p:txBody>
          <a:bodyPr>
            <a:normAutofit/>
          </a:bodyPr>
          <a:lstStyle/>
          <a:p>
            <a:pPr marL="0" indent="0">
              <a:buNone/>
            </a:pPr>
            <a:r>
              <a:rPr lang="en-US" dirty="0" err="1"/>
              <a:t>Pincock</a:t>
            </a:r>
            <a:r>
              <a:rPr lang="en-US" dirty="0"/>
              <a:t> 2008:</a:t>
            </a:r>
          </a:p>
          <a:p>
            <a:pPr marL="0" indent="0">
              <a:buNone/>
            </a:pPr>
            <a:endParaRPr lang="en-US" dirty="0"/>
          </a:p>
          <a:p>
            <a:pPr marL="0" indent="0">
              <a:buNone/>
            </a:pPr>
            <a:r>
              <a:rPr lang="en-US" sz="2600" dirty="0"/>
              <a:t>The problem Russell’s multiple-relation faces has two distinguishable parts. </a:t>
            </a:r>
          </a:p>
          <a:p>
            <a:pPr marL="0" indent="0">
              <a:buNone/>
            </a:pPr>
            <a:endParaRPr lang="en-US" sz="2600" dirty="0"/>
          </a:p>
          <a:p>
            <a:pPr marL="0" indent="0">
              <a:buNone/>
            </a:pPr>
            <a:r>
              <a:rPr lang="en-US" sz="2600" b="1" dirty="0">
                <a:solidFill>
                  <a:schemeClr val="bg1"/>
                </a:solidFill>
              </a:rPr>
              <a:t>The proposition problem</a:t>
            </a:r>
            <a:r>
              <a:rPr lang="en-US" sz="2600" dirty="0">
                <a:solidFill>
                  <a:schemeClr val="bg1"/>
                </a:solidFill>
              </a:rPr>
              <a:t>: what are the parts of the proposition and how are these parts related?</a:t>
            </a:r>
          </a:p>
          <a:p>
            <a:pPr marL="0" indent="0">
              <a:buNone/>
            </a:pPr>
            <a:endParaRPr lang="en-US" sz="2600" dirty="0">
              <a:solidFill>
                <a:schemeClr val="bg1"/>
              </a:solidFill>
            </a:endParaRPr>
          </a:p>
          <a:p>
            <a:pPr marL="0" indent="0">
              <a:buNone/>
            </a:pPr>
            <a:r>
              <a:rPr lang="en-US" sz="2600" b="1" dirty="0">
                <a:solidFill>
                  <a:schemeClr val="bg1"/>
                </a:solidFill>
              </a:rPr>
              <a:t>The correspondence problem</a:t>
            </a:r>
            <a:r>
              <a:rPr lang="en-US" sz="2600" dirty="0">
                <a:solidFill>
                  <a:schemeClr val="bg1"/>
                </a:solidFill>
              </a:rPr>
              <a:t>: for any belief, what must be the case for this belief to be true and what must be the case for the belief to be </a:t>
            </a:r>
            <a:r>
              <a:rPr lang="fr-FR" sz="2600" dirty="0">
                <a:solidFill>
                  <a:schemeClr val="bg1"/>
                </a:solidFill>
              </a:rPr>
              <a:t>false?</a:t>
            </a:r>
            <a:endParaRPr lang="en-US" sz="2600" dirty="0">
              <a:solidFill>
                <a:schemeClr val="bg1"/>
              </a:solidFill>
            </a:endParaRPr>
          </a:p>
        </p:txBody>
      </p:sp>
    </p:spTree>
    <p:extLst>
      <p:ext uri="{BB962C8B-B14F-4D97-AF65-F5344CB8AC3E}">
        <p14:creationId xmlns:p14="http://schemas.microsoft.com/office/powerpoint/2010/main" val="33124384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EAD28CB-F146-4A24-A4A9-4EE99A23FE2B}"/>
              </a:ext>
            </a:extLst>
          </p:cNvPr>
          <p:cNvSpPr>
            <a:spLocks noGrp="1"/>
          </p:cNvSpPr>
          <p:nvPr>
            <p:ph idx="1"/>
          </p:nvPr>
        </p:nvSpPr>
        <p:spPr>
          <a:xfrm>
            <a:off x="838200" y="746620"/>
            <a:ext cx="10515600" cy="5430343"/>
          </a:xfrm>
        </p:spPr>
        <p:txBody>
          <a:bodyPr>
            <a:normAutofit/>
          </a:bodyPr>
          <a:lstStyle/>
          <a:p>
            <a:pPr marL="0" indent="0">
              <a:buNone/>
            </a:pPr>
            <a:r>
              <a:rPr lang="en-US" dirty="0" err="1"/>
              <a:t>Pincock</a:t>
            </a:r>
            <a:r>
              <a:rPr lang="en-US" dirty="0"/>
              <a:t> 2008:</a:t>
            </a:r>
          </a:p>
          <a:p>
            <a:pPr marL="0" indent="0">
              <a:buNone/>
            </a:pPr>
            <a:endParaRPr lang="en-US" dirty="0"/>
          </a:p>
          <a:p>
            <a:pPr marL="0" indent="0">
              <a:buNone/>
            </a:pPr>
            <a:r>
              <a:rPr lang="en-US" sz="2600" dirty="0"/>
              <a:t>The problem Russell’s multiple-relation faced has two distinguishable parts. </a:t>
            </a:r>
          </a:p>
          <a:p>
            <a:pPr marL="0" indent="0">
              <a:buNone/>
            </a:pPr>
            <a:endParaRPr lang="en-US" sz="2600" dirty="0"/>
          </a:p>
          <a:p>
            <a:pPr marL="0" indent="0">
              <a:buNone/>
            </a:pPr>
            <a:r>
              <a:rPr lang="en-US" sz="2600" dirty="0"/>
              <a:t>The</a:t>
            </a:r>
            <a:r>
              <a:rPr lang="en-US" sz="2600" b="1" dirty="0"/>
              <a:t> proposition problem</a:t>
            </a:r>
            <a:r>
              <a:rPr lang="en-US" sz="2600" dirty="0"/>
              <a:t>: what are the parts of the proposition and how are these parts related? </a:t>
            </a:r>
          </a:p>
          <a:p>
            <a:pPr marL="0" indent="0">
              <a:buNone/>
            </a:pPr>
            <a:r>
              <a:rPr lang="en-US" sz="2600" dirty="0"/>
              <a:t>That’s the problem we just talked about.</a:t>
            </a:r>
          </a:p>
          <a:p>
            <a:pPr marL="0" indent="0">
              <a:buNone/>
            </a:pPr>
            <a:endParaRPr lang="en-US" sz="2600" dirty="0"/>
          </a:p>
          <a:p>
            <a:pPr marL="0" indent="0">
              <a:buNone/>
            </a:pPr>
            <a:r>
              <a:rPr lang="en-US" sz="2600" b="1" dirty="0">
                <a:solidFill>
                  <a:schemeClr val="bg1"/>
                </a:solidFill>
              </a:rPr>
              <a:t>The correspondence problem</a:t>
            </a:r>
            <a:r>
              <a:rPr lang="en-US" sz="2600" dirty="0">
                <a:solidFill>
                  <a:schemeClr val="bg1"/>
                </a:solidFill>
              </a:rPr>
              <a:t>: for any belief, what must be the case for this belief to be true and what must be the case for the belief to be </a:t>
            </a:r>
            <a:r>
              <a:rPr lang="fr-FR" sz="2600" dirty="0">
                <a:solidFill>
                  <a:schemeClr val="bg1"/>
                </a:solidFill>
              </a:rPr>
              <a:t>false?</a:t>
            </a:r>
            <a:endParaRPr lang="en-US" sz="2600" dirty="0">
              <a:solidFill>
                <a:schemeClr val="bg1"/>
              </a:solidFill>
            </a:endParaRPr>
          </a:p>
        </p:txBody>
      </p:sp>
    </p:spTree>
    <p:extLst>
      <p:ext uri="{BB962C8B-B14F-4D97-AF65-F5344CB8AC3E}">
        <p14:creationId xmlns:p14="http://schemas.microsoft.com/office/powerpoint/2010/main" val="33539144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EAD28CB-F146-4A24-A4A9-4EE99A23FE2B}"/>
              </a:ext>
            </a:extLst>
          </p:cNvPr>
          <p:cNvSpPr>
            <a:spLocks noGrp="1"/>
          </p:cNvSpPr>
          <p:nvPr>
            <p:ph idx="1"/>
          </p:nvPr>
        </p:nvSpPr>
        <p:spPr>
          <a:xfrm>
            <a:off x="838200" y="746620"/>
            <a:ext cx="10515600" cy="5430343"/>
          </a:xfrm>
        </p:spPr>
        <p:txBody>
          <a:bodyPr>
            <a:normAutofit/>
          </a:bodyPr>
          <a:lstStyle/>
          <a:p>
            <a:pPr marL="0" indent="0">
              <a:buNone/>
            </a:pPr>
            <a:r>
              <a:rPr lang="en-US" dirty="0" err="1"/>
              <a:t>Pincock</a:t>
            </a:r>
            <a:r>
              <a:rPr lang="en-US" dirty="0"/>
              <a:t> 2008:</a:t>
            </a:r>
          </a:p>
          <a:p>
            <a:pPr marL="0" indent="0">
              <a:buNone/>
            </a:pPr>
            <a:endParaRPr lang="en-US" dirty="0"/>
          </a:p>
          <a:p>
            <a:pPr marL="0" indent="0">
              <a:buNone/>
            </a:pPr>
            <a:r>
              <a:rPr lang="en-US" sz="2600" dirty="0"/>
              <a:t>The problem Russell’s multiple-relation faced has two distinguishable parts. </a:t>
            </a:r>
          </a:p>
          <a:p>
            <a:pPr marL="0" indent="0">
              <a:buNone/>
            </a:pPr>
            <a:endParaRPr lang="en-US" sz="2600" dirty="0"/>
          </a:p>
          <a:p>
            <a:pPr marL="0" indent="0">
              <a:buNone/>
            </a:pPr>
            <a:r>
              <a:rPr lang="en-US" sz="2600" dirty="0"/>
              <a:t>The </a:t>
            </a:r>
            <a:r>
              <a:rPr lang="en-US" sz="2600" b="1" dirty="0"/>
              <a:t>proposition problem</a:t>
            </a:r>
            <a:r>
              <a:rPr lang="en-US" sz="2600" dirty="0"/>
              <a:t>: what are the parts of the proposition and how are these parts related?</a:t>
            </a:r>
          </a:p>
          <a:p>
            <a:pPr marL="0" indent="0">
              <a:buNone/>
            </a:pPr>
            <a:endParaRPr lang="en-US" sz="2600" dirty="0"/>
          </a:p>
          <a:p>
            <a:pPr marL="0" indent="0">
              <a:buNone/>
            </a:pPr>
            <a:r>
              <a:rPr lang="en-US" sz="2600" dirty="0"/>
              <a:t>The </a:t>
            </a:r>
            <a:r>
              <a:rPr lang="en-US" sz="2600" b="1" dirty="0"/>
              <a:t>correspondence problem</a:t>
            </a:r>
            <a:r>
              <a:rPr lang="en-US" sz="2600" dirty="0"/>
              <a:t>: for any belief, what must be the case for this belief to be true and what must be the case for the belief to be </a:t>
            </a:r>
            <a:r>
              <a:rPr lang="fr-FR" sz="2600" dirty="0"/>
              <a:t>false?</a:t>
            </a:r>
            <a:endParaRPr lang="en-US" sz="2600" dirty="0"/>
          </a:p>
        </p:txBody>
      </p:sp>
    </p:spTree>
    <p:extLst>
      <p:ext uri="{BB962C8B-B14F-4D97-AF65-F5344CB8AC3E}">
        <p14:creationId xmlns:p14="http://schemas.microsoft.com/office/powerpoint/2010/main" val="24217216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EAD28CB-F146-4A24-A4A9-4EE99A23FE2B}"/>
              </a:ext>
            </a:extLst>
          </p:cNvPr>
          <p:cNvSpPr>
            <a:spLocks noGrp="1"/>
          </p:cNvSpPr>
          <p:nvPr>
            <p:ph idx="1"/>
          </p:nvPr>
        </p:nvSpPr>
        <p:spPr>
          <a:xfrm>
            <a:off x="838200" y="746620"/>
            <a:ext cx="10515600" cy="5430343"/>
          </a:xfrm>
        </p:spPr>
        <p:txBody>
          <a:bodyPr>
            <a:normAutofit/>
          </a:bodyPr>
          <a:lstStyle/>
          <a:p>
            <a:pPr marL="0" indent="0">
              <a:buNone/>
            </a:pPr>
            <a:r>
              <a:rPr lang="en-US" dirty="0"/>
              <a:t>S believes that </a:t>
            </a:r>
            <a:r>
              <a:rPr lang="en-US" i="1" dirty="0"/>
              <a:t>b</a:t>
            </a:r>
            <a:r>
              <a:rPr lang="en-US" dirty="0"/>
              <a:t> is above </a:t>
            </a:r>
            <a:r>
              <a:rPr lang="en-US" i="1" dirty="0"/>
              <a:t>a</a:t>
            </a:r>
            <a:endParaRPr lang="en-US" dirty="0"/>
          </a:p>
          <a:p>
            <a:pPr marL="0" indent="0">
              <a:buNone/>
            </a:pPr>
            <a:endParaRPr lang="en-US" dirty="0"/>
          </a:p>
          <a:p>
            <a:pPr marL="0" indent="0">
              <a:buNone/>
            </a:pPr>
            <a:endParaRPr lang="en-US" dirty="0"/>
          </a:p>
          <a:p>
            <a:pPr marL="0" indent="0">
              <a:buNone/>
            </a:pPr>
            <a:r>
              <a:rPr lang="en-US" dirty="0"/>
              <a:t>						       </a:t>
            </a:r>
            <a:r>
              <a:rPr lang="en-US" i="1" dirty="0"/>
              <a:t>b</a:t>
            </a:r>
          </a:p>
          <a:p>
            <a:pPr marL="0" indent="0">
              <a:buNone/>
            </a:pPr>
            <a:endParaRPr lang="en-US" dirty="0"/>
          </a:p>
          <a:p>
            <a:pPr marL="0" indent="0">
              <a:buNone/>
            </a:pPr>
            <a:r>
              <a:rPr lang="en-US" dirty="0"/>
              <a:t>	S 					</a:t>
            </a:r>
            <a:r>
              <a:rPr lang="en-US" i="1" dirty="0"/>
              <a:t>R</a:t>
            </a:r>
          </a:p>
          <a:p>
            <a:pPr marL="0" indent="0">
              <a:buNone/>
            </a:pPr>
            <a:endParaRPr lang="en-US" dirty="0"/>
          </a:p>
          <a:p>
            <a:pPr marL="0" indent="0">
              <a:buNone/>
            </a:pPr>
            <a:r>
              <a:rPr lang="en-US" dirty="0"/>
              <a:t>						       </a:t>
            </a:r>
            <a:r>
              <a:rPr lang="en-US" i="1" dirty="0"/>
              <a:t>a</a:t>
            </a:r>
          </a:p>
          <a:p>
            <a:pPr marL="0" indent="0">
              <a:buNone/>
            </a:pPr>
            <a:endParaRPr lang="fr-FR" dirty="0"/>
          </a:p>
          <a:p>
            <a:pPr marL="0" indent="0">
              <a:buNone/>
            </a:pPr>
            <a:r>
              <a:rPr lang="fr-FR" dirty="0"/>
              <a:t>	</a:t>
            </a:r>
          </a:p>
        </p:txBody>
      </p:sp>
      <p:cxnSp>
        <p:nvCxnSpPr>
          <p:cNvPr id="4" name="Connecteur droit avec flèche 3">
            <a:extLst>
              <a:ext uri="{FF2B5EF4-FFF2-40B4-BE49-F238E27FC236}">
                <a16:creationId xmlns:a16="http://schemas.microsoft.com/office/drawing/2014/main" id="{69BEBB29-78AA-41EC-9B07-D8991F07C2B9}"/>
              </a:ext>
            </a:extLst>
          </p:cNvPr>
          <p:cNvCxnSpPr>
            <a:cxnSpLocks/>
          </p:cNvCxnSpPr>
          <p:nvPr/>
        </p:nvCxnSpPr>
        <p:spPr>
          <a:xfrm flipV="1">
            <a:off x="2519478" y="2456443"/>
            <a:ext cx="4257368" cy="107909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Connecteur droit avec flèche 5">
            <a:extLst>
              <a:ext uri="{FF2B5EF4-FFF2-40B4-BE49-F238E27FC236}">
                <a16:creationId xmlns:a16="http://schemas.microsoft.com/office/drawing/2014/main" id="{77EC7881-DA01-48E3-A90A-EC8AE71173D7}"/>
              </a:ext>
            </a:extLst>
          </p:cNvPr>
          <p:cNvCxnSpPr>
            <a:cxnSpLocks/>
          </p:cNvCxnSpPr>
          <p:nvPr/>
        </p:nvCxnSpPr>
        <p:spPr>
          <a:xfrm flipV="1">
            <a:off x="2519478" y="3461791"/>
            <a:ext cx="3401961" cy="7374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Connecteur droit avec flèche 6">
            <a:extLst>
              <a:ext uri="{FF2B5EF4-FFF2-40B4-BE49-F238E27FC236}">
                <a16:creationId xmlns:a16="http://schemas.microsoft.com/office/drawing/2014/main" id="{4DD1A0CF-DD89-4873-8673-AEF4BE7D0939}"/>
              </a:ext>
            </a:extLst>
          </p:cNvPr>
          <p:cNvCxnSpPr>
            <a:cxnSpLocks/>
          </p:cNvCxnSpPr>
          <p:nvPr/>
        </p:nvCxnSpPr>
        <p:spPr>
          <a:xfrm>
            <a:off x="2519478" y="3535533"/>
            <a:ext cx="4257368" cy="97255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358055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EAD28CB-F146-4A24-A4A9-4EE99A23FE2B}"/>
              </a:ext>
            </a:extLst>
          </p:cNvPr>
          <p:cNvSpPr>
            <a:spLocks noGrp="1"/>
          </p:cNvSpPr>
          <p:nvPr>
            <p:ph idx="1"/>
          </p:nvPr>
        </p:nvSpPr>
        <p:spPr>
          <a:xfrm>
            <a:off x="838200" y="746620"/>
            <a:ext cx="11353800" cy="5430343"/>
          </a:xfrm>
        </p:spPr>
        <p:txBody>
          <a:bodyPr>
            <a:normAutofit/>
          </a:bodyPr>
          <a:lstStyle/>
          <a:p>
            <a:pPr marL="0" indent="0">
              <a:buNone/>
            </a:pPr>
            <a:r>
              <a:rPr lang="en-US" dirty="0"/>
              <a:t>S believes that </a:t>
            </a:r>
            <a:r>
              <a:rPr lang="en-US" i="1" dirty="0"/>
              <a:t>b</a:t>
            </a:r>
            <a:r>
              <a:rPr lang="en-US" dirty="0"/>
              <a:t> is above </a:t>
            </a:r>
            <a:r>
              <a:rPr lang="en-US" i="1" dirty="0"/>
              <a:t>a</a:t>
            </a:r>
            <a:endParaRPr lang="en-US" dirty="0"/>
          </a:p>
          <a:p>
            <a:pPr marL="0" indent="0">
              <a:buNone/>
            </a:pPr>
            <a:endParaRPr lang="en-US" dirty="0"/>
          </a:p>
          <a:p>
            <a:pPr marL="0" indent="0">
              <a:buNone/>
            </a:pPr>
            <a:endParaRPr lang="en-US" dirty="0"/>
          </a:p>
          <a:p>
            <a:pPr marL="0" indent="0">
              <a:buNone/>
            </a:pPr>
            <a:r>
              <a:rPr lang="en-US" dirty="0"/>
              <a:t>						       </a:t>
            </a:r>
            <a:r>
              <a:rPr lang="en-US" i="1" dirty="0"/>
              <a:t>b</a:t>
            </a:r>
          </a:p>
          <a:p>
            <a:pPr marL="0" indent="0">
              <a:buNone/>
            </a:pPr>
            <a:endParaRPr lang="en-US" dirty="0"/>
          </a:p>
          <a:p>
            <a:pPr marL="0" indent="0">
              <a:buNone/>
            </a:pPr>
            <a:r>
              <a:rPr lang="en-US" dirty="0"/>
              <a:t>	S 					</a:t>
            </a:r>
            <a:r>
              <a:rPr lang="en-US" i="1" dirty="0"/>
              <a:t>R		   If the belief is true, then</a:t>
            </a:r>
          </a:p>
          <a:p>
            <a:pPr marL="0" indent="0">
              <a:buNone/>
            </a:pPr>
            <a:endParaRPr lang="en-US" dirty="0"/>
          </a:p>
          <a:p>
            <a:pPr marL="0" indent="0">
              <a:buNone/>
            </a:pPr>
            <a:r>
              <a:rPr lang="en-US" dirty="0"/>
              <a:t>						       </a:t>
            </a:r>
            <a:r>
              <a:rPr lang="en-US" i="1" dirty="0"/>
              <a:t>a				</a:t>
            </a:r>
            <a:r>
              <a:rPr lang="fr-FR" i="1" dirty="0"/>
              <a:t> b</a:t>
            </a:r>
            <a:r>
              <a:rPr lang="fr-FR" dirty="0"/>
              <a:t>-</a:t>
            </a:r>
            <a:r>
              <a:rPr lang="fr-FR" i="1" dirty="0"/>
              <a:t>R</a:t>
            </a:r>
            <a:r>
              <a:rPr lang="fr-FR" dirty="0"/>
              <a:t>-</a:t>
            </a:r>
            <a:r>
              <a:rPr lang="fr-FR" i="1" dirty="0"/>
              <a:t>a</a:t>
            </a:r>
            <a:endParaRPr lang="en-US" i="1" dirty="0"/>
          </a:p>
          <a:p>
            <a:pPr marL="0" indent="0">
              <a:buNone/>
            </a:pPr>
            <a:endParaRPr lang="fr-FR" dirty="0"/>
          </a:p>
          <a:p>
            <a:pPr marL="0" indent="0">
              <a:buNone/>
            </a:pPr>
            <a:r>
              <a:rPr lang="fr-FR" dirty="0"/>
              <a:t>	S-</a:t>
            </a:r>
            <a:r>
              <a:rPr lang="fr-FR" dirty="0" err="1"/>
              <a:t>belief</a:t>
            </a:r>
            <a:r>
              <a:rPr lang="fr-FR" dirty="0"/>
              <a:t> </a:t>
            </a:r>
            <a:r>
              <a:rPr lang="fr-FR" dirty="0" err="1"/>
              <a:t>that</a:t>
            </a:r>
            <a:r>
              <a:rPr lang="fr-FR" dirty="0"/>
              <a:t> </a:t>
            </a:r>
            <a:r>
              <a:rPr lang="fr-FR" i="1" dirty="0" err="1"/>
              <a:t>bRa</a:t>
            </a:r>
            <a:r>
              <a:rPr lang="fr-FR" i="1" dirty="0"/>
              <a:t>						</a:t>
            </a:r>
          </a:p>
        </p:txBody>
      </p:sp>
      <p:cxnSp>
        <p:nvCxnSpPr>
          <p:cNvPr id="4" name="Connecteur droit avec flèche 3">
            <a:extLst>
              <a:ext uri="{FF2B5EF4-FFF2-40B4-BE49-F238E27FC236}">
                <a16:creationId xmlns:a16="http://schemas.microsoft.com/office/drawing/2014/main" id="{69BEBB29-78AA-41EC-9B07-D8991F07C2B9}"/>
              </a:ext>
            </a:extLst>
          </p:cNvPr>
          <p:cNvCxnSpPr>
            <a:cxnSpLocks/>
          </p:cNvCxnSpPr>
          <p:nvPr/>
        </p:nvCxnSpPr>
        <p:spPr>
          <a:xfrm flipV="1">
            <a:off x="2519478" y="2456443"/>
            <a:ext cx="4257368" cy="107909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Connecteur droit avec flèche 5">
            <a:extLst>
              <a:ext uri="{FF2B5EF4-FFF2-40B4-BE49-F238E27FC236}">
                <a16:creationId xmlns:a16="http://schemas.microsoft.com/office/drawing/2014/main" id="{77EC7881-DA01-48E3-A90A-EC8AE71173D7}"/>
              </a:ext>
            </a:extLst>
          </p:cNvPr>
          <p:cNvCxnSpPr>
            <a:cxnSpLocks/>
          </p:cNvCxnSpPr>
          <p:nvPr/>
        </p:nvCxnSpPr>
        <p:spPr>
          <a:xfrm flipV="1">
            <a:off x="2519478" y="3461791"/>
            <a:ext cx="3401961" cy="7374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Connecteur droit avec flèche 6">
            <a:extLst>
              <a:ext uri="{FF2B5EF4-FFF2-40B4-BE49-F238E27FC236}">
                <a16:creationId xmlns:a16="http://schemas.microsoft.com/office/drawing/2014/main" id="{4DD1A0CF-DD89-4873-8673-AEF4BE7D0939}"/>
              </a:ext>
            </a:extLst>
          </p:cNvPr>
          <p:cNvCxnSpPr>
            <a:cxnSpLocks/>
          </p:cNvCxnSpPr>
          <p:nvPr/>
        </p:nvCxnSpPr>
        <p:spPr>
          <a:xfrm>
            <a:off x="2519478" y="3535533"/>
            <a:ext cx="4257368" cy="97255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Ellipse 1">
            <a:extLst>
              <a:ext uri="{FF2B5EF4-FFF2-40B4-BE49-F238E27FC236}">
                <a16:creationId xmlns:a16="http://schemas.microsoft.com/office/drawing/2014/main" id="{6E91EEDC-BEAC-4CED-BFE9-2972042CD706}"/>
              </a:ext>
            </a:extLst>
          </p:cNvPr>
          <p:cNvSpPr/>
          <p:nvPr/>
        </p:nvSpPr>
        <p:spPr>
          <a:xfrm>
            <a:off x="1719743" y="1795244"/>
            <a:ext cx="6283354" cy="353176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Ellipse 4">
            <a:extLst>
              <a:ext uri="{FF2B5EF4-FFF2-40B4-BE49-F238E27FC236}">
                <a16:creationId xmlns:a16="http://schemas.microsoft.com/office/drawing/2014/main" id="{598A2E59-DD02-4AA5-A9A7-B8B1C37DE0BF}"/>
              </a:ext>
            </a:extLst>
          </p:cNvPr>
          <p:cNvSpPr/>
          <p:nvPr/>
        </p:nvSpPr>
        <p:spPr>
          <a:xfrm>
            <a:off x="9857063" y="4077050"/>
            <a:ext cx="1342239" cy="95634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563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EAD28CB-F146-4A24-A4A9-4EE99A23FE2B}"/>
              </a:ext>
            </a:extLst>
          </p:cNvPr>
          <p:cNvSpPr>
            <a:spLocks noGrp="1"/>
          </p:cNvSpPr>
          <p:nvPr>
            <p:ph idx="1"/>
          </p:nvPr>
        </p:nvSpPr>
        <p:spPr>
          <a:xfrm>
            <a:off x="838200" y="746620"/>
            <a:ext cx="11353800" cy="5430343"/>
          </a:xfrm>
        </p:spPr>
        <p:txBody>
          <a:bodyPr>
            <a:normAutofit/>
          </a:bodyPr>
          <a:lstStyle/>
          <a:p>
            <a:pPr marL="0" indent="0">
              <a:buNone/>
            </a:pPr>
            <a:r>
              <a:rPr lang="en-US" dirty="0"/>
              <a:t>S believes that </a:t>
            </a:r>
            <a:r>
              <a:rPr lang="en-US" i="1" dirty="0"/>
              <a:t>b</a:t>
            </a:r>
            <a:r>
              <a:rPr lang="en-US" dirty="0"/>
              <a:t> is above </a:t>
            </a:r>
            <a:r>
              <a:rPr lang="en-US" i="1" dirty="0"/>
              <a:t>a</a:t>
            </a:r>
            <a:endParaRPr lang="en-US" dirty="0"/>
          </a:p>
          <a:p>
            <a:pPr marL="0" indent="0">
              <a:buNone/>
            </a:pPr>
            <a:endParaRPr lang="en-US" dirty="0"/>
          </a:p>
          <a:p>
            <a:pPr marL="0" indent="0">
              <a:buNone/>
            </a:pPr>
            <a:endParaRPr lang="en-US" dirty="0"/>
          </a:p>
          <a:p>
            <a:pPr marL="0" indent="0">
              <a:buNone/>
            </a:pPr>
            <a:r>
              <a:rPr lang="en-US" dirty="0"/>
              <a:t>						       </a:t>
            </a:r>
            <a:r>
              <a:rPr lang="en-US" i="1" dirty="0"/>
              <a:t>b</a:t>
            </a:r>
          </a:p>
          <a:p>
            <a:pPr marL="0" indent="0">
              <a:buNone/>
            </a:pPr>
            <a:endParaRPr lang="en-US" dirty="0"/>
          </a:p>
          <a:p>
            <a:pPr marL="0" indent="0">
              <a:buNone/>
            </a:pPr>
            <a:r>
              <a:rPr lang="en-US" dirty="0"/>
              <a:t>	S 					</a:t>
            </a:r>
            <a:r>
              <a:rPr lang="en-US" i="1" dirty="0"/>
              <a:t>R		   If the belief is true, then</a:t>
            </a:r>
          </a:p>
          <a:p>
            <a:pPr marL="0" indent="0">
              <a:buNone/>
            </a:pPr>
            <a:endParaRPr lang="en-US" dirty="0"/>
          </a:p>
          <a:p>
            <a:pPr marL="0" indent="0">
              <a:buNone/>
            </a:pPr>
            <a:r>
              <a:rPr lang="en-US" dirty="0"/>
              <a:t>						       </a:t>
            </a:r>
            <a:r>
              <a:rPr lang="en-US" i="1" dirty="0"/>
              <a:t>a				</a:t>
            </a:r>
            <a:r>
              <a:rPr lang="fr-FR" i="1" dirty="0"/>
              <a:t> b</a:t>
            </a:r>
            <a:r>
              <a:rPr lang="fr-FR" dirty="0"/>
              <a:t>-</a:t>
            </a:r>
            <a:r>
              <a:rPr lang="fr-FR" i="1" dirty="0"/>
              <a:t>R</a:t>
            </a:r>
            <a:r>
              <a:rPr lang="fr-FR" dirty="0"/>
              <a:t>-</a:t>
            </a:r>
            <a:r>
              <a:rPr lang="fr-FR" i="1" dirty="0"/>
              <a:t>a</a:t>
            </a:r>
            <a:endParaRPr lang="en-US" i="1" dirty="0"/>
          </a:p>
          <a:p>
            <a:pPr marL="0" indent="0">
              <a:buNone/>
            </a:pPr>
            <a:r>
              <a:rPr lang="fr-FR" dirty="0"/>
              <a:t>							</a:t>
            </a:r>
            <a:r>
              <a:rPr lang="fr-FR" dirty="0" err="1">
                <a:solidFill>
                  <a:srgbClr val="FF0000"/>
                </a:solidFill>
              </a:rPr>
              <a:t>Correspondence</a:t>
            </a:r>
            <a:r>
              <a:rPr lang="fr-FR" dirty="0">
                <a:solidFill>
                  <a:srgbClr val="FF0000"/>
                </a:solidFill>
              </a:rPr>
              <a:t>?</a:t>
            </a:r>
          </a:p>
          <a:p>
            <a:pPr marL="0" indent="0">
              <a:buNone/>
            </a:pPr>
            <a:r>
              <a:rPr lang="fr-FR" dirty="0"/>
              <a:t>	</a:t>
            </a:r>
          </a:p>
        </p:txBody>
      </p:sp>
      <p:cxnSp>
        <p:nvCxnSpPr>
          <p:cNvPr id="4" name="Connecteur droit avec flèche 3">
            <a:extLst>
              <a:ext uri="{FF2B5EF4-FFF2-40B4-BE49-F238E27FC236}">
                <a16:creationId xmlns:a16="http://schemas.microsoft.com/office/drawing/2014/main" id="{69BEBB29-78AA-41EC-9B07-D8991F07C2B9}"/>
              </a:ext>
            </a:extLst>
          </p:cNvPr>
          <p:cNvCxnSpPr>
            <a:cxnSpLocks/>
          </p:cNvCxnSpPr>
          <p:nvPr/>
        </p:nvCxnSpPr>
        <p:spPr>
          <a:xfrm flipV="1">
            <a:off x="2519478" y="2456443"/>
            <a:ext cx="4257368" cy="107909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Connecteur droit avec flèche 5">
            <a:extLst>
              <a:ext uri="{FF2B5EF4-FFF2-40B4-BE49-F238E27FC236}">
                <a16:creationId xmlns:a16="http://schemas.microsoft.com/office/drawing/2014/main" id="{77EC7881-DA01-48E3-A90A-EC8AE71173D7}"/>
              </a:ext>
            </a:extLst>
          </p:cNvPr>
          <p:cNvCxnSpPr>
            <a:cxnSpLocks/>
          </p:cNvCxnSpPr>
          <p:nvPr/>
        </p:nvCxnSpPr>
        <p:spPr>
          <a:xfrm flipV="1">
            <a:off x="2519478" y="3461791"/>
            <a:ext cx="3401961" cy="7374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Connecteur droit avec flèche 6">
            <a:extLst>
              <a:ext uri="{FF2B5EF4-FFF2-40B4-BE49-F238E27FC236}">
                <a16:creationId xmlns:a16="http://schemas.microsoft.com/office/drawing/2014/main" id="{4DD1A0CF-DD89-4873-8673-AEF4BE7D0939}"/>
              </a:ext>
            </a:extLst>
          </p:cNvPr>
          <p:cNvCxnSpPr>
            <a:cxnSpLocks/>
          </p:cNvCxnSpPr>
          <p:nvPr/>
        </p:nvCxnSpPr>
        <p:spPr>
          <a:xfrm>
            <a:off x="2519478" y="3535533"/>
            <a:ext cx="4257368" cy="97255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Ellipse 1">
            <a:extLst>
              <a:ext uri="{FF2B5EF4-FFF2-40B4-BE49-F238E27FC236}">
                <a16:creationId xmlns:a16="http://schemas.microsoft.com/office/drawing/2014/main" id="{6E91EEDC-BEAC-4CED-BFE9-2972042CD706}"/>
              </a:ext>
            </a:extLst>
          </p:cNvPr>
          <p:cNvSpPr/>
          <p:nvPr/>
        </p:nvSpPr>
        <p:spPr>
          <a:xfrm>
            <a:off x="1719743" y="1795244"/>
            <a:ext cx="6283354" cy="353176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Ellipse 4">
            <a:extLst>
              <a:ext uri="{FF2B5EF4-FFF2-40B4-BE49-F238E27FC236}">
                <a16:creationId xmlns:a16="http://schemas.microsoft.com/office/drawing/2014/main" id="{598A2E59-DD02-4AA5-A9A7-B8B1C37DE0BF}"/>
              </a:ext>
            </a:extLst>
          </p:cNvPr>
          <p:cNvSpPr/>
          <p:nvPr/>
        </p:nvSpPr>
        <p:spPr>
          <a:xfrm>
            <a:off x="9857063" y="4077050"/>
            <a:ext cx="1342239" cy="95634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9" name="Connecteur droit avec flèche 8">
            <a:extLst>
              <a:ext uri="{FF2B5EF4-FFF2-40B4-BE49-F238E27FC236}">
                <a16:creationId xmlns:a16="http://schemas.microsoft.com/office/drawing/2014/main" id="{1FC6FCB9-DA37-4A13-9A42-0995E4A61DEA}"/>
              </a:ext>
            </a:extLst>
          </p:cNvPr>
          <p:cNvCxnSpPr/>
          <p:nvPr/>
        </p:nvCxnSpPr>
        <p:spPr>
          <a:xfrm>
            <a:off x="7835317" y="4508089"/>
            <a:ext cx="1828800" cy="0"/>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63425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38F8D3-D57F-40D0-B281-0856C9BB7A1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C6BFC63D-3852-4E8A-AF24-86A036EB1091}"/>
              </a:ext>
            </a:extLst>
          </p:cNvPr>
          <p:cNvSpPr>
            <a:spLocks noGrp="1"/>
          </p:cNvSpPr>
          <p:nvPr>
            <p:ph idx="1"/>
          </p:nvPr>
        </p:nvSpPr>
        <p:spPr/>
        <p:txBody>
          <a:bodyPr/>
          <a:lstStyle/>
          <a:p>
            <a:pPr marL="0" indent="0">
              <a:buNone/>
            </a:pPr>
            <a:r>
              <a:rPr lang="en-US" dirty="0"/>
              <a:t>The </a:t>
            </a:r>
            <a:r>
              <a:rPr lang="en-US" b="1" dirty="0"/>
              <a:t>correspondence problem</a:t>
            </a:r>
            <a:r>
              <a:rPr lang="en-US" dirty="0"/>
              <a:t>: for any belief, what must be the case for this belief to be true and what must be the case for the belief to be </a:t>
            </a:r>
            <a:r>
              <a:rPr lang="fr-FR" dirty="0"/>
              <a:t>false?</a:t>
            </a:r>
          </a:p>
          <a:p>
            <a:pPr marL="0" indent="0">
              <a:buNone/>
            </a:pPr>
            <a:endParaRPr lang="fr-FR" dirty="0"/>
          </a:p>
          <a:p>
            <a:pPr marL="0" indent="0">
              <a:buNone/>
            </a:pPr>
            <a:r>
              <a:rPr lang="fr-FR" dirty="0"/>
              <a:t>How to </a:t>
            </a:r>
            <a:r>
              <a:rPr lang="fr-FR" dirty="0" err="1"/>
              <a:t>analyze</a:t>
            </a:r>
            <a:r>
              <a:rPr lang="fr-FR" dirty="0"/>
              <a:t> the relation </a:t>
            </a:r>
            <a:r>
              <a:rPr lang="fr-FR" dirty="0" err="1"/>
              <a:t>between</a:t>
            </a:r>
            <a:r>
              <a:rPr lang="fr-FR" dirty="0"/>
              <a:t> the </a:t>
            </a:r>
            <a:r>
              <a:rPr lang="fr-FR" dirty="0" err="1"/>
              <a:t>belief</a:t>
            </a:r>
            <a:r>
              <a:rPr lang="fr-FR" dirty="0"/>
              <a:t> and the </a:t>
            </a:r>
            <a:r>
              <a:rPr lang="fr-FR" dirty="0" err="1"/>
              <a:t>fact</a:t>
            </a:r>
            <a:r>
              <a:rPr lang="fr-FR" dirty="0"/>
              <a:t> </a:t>
            </a:r>
            <a:r>
              <a:rPr lang="fr-FR" dirty="0" err="1"/>
              <a:t>that</a:t>
            </a:r>
            <a:r>
              <a:rPr lang="fr-FR" dirty="0"/>
              <a:t> </a:t>
            </a:r>
            <a:r>
              <a:rPr lang="fr-FR" dirty="0" err="1"/>
              <a:t>makes</a:t>
            </a:r>
            <a:r>
              <a:rPr lang="fr-FR" dirty="0"/>
              <a:t> the </a:t>
            </a:r>
            <a:r>
              <a:rPr lang="fr-FR" dirty="0" err="1"/>
              <a:t>belief</a:t>
            </a:r>
            <a:r>
              <a:rPr lang="fr-FR" dirty="0"/>
              <a:t> </a:t>
            </a:r>
            <a:r>
              <a:rPr lang="fr-FR" dirty="0" err="1"/>
              <a:t>true</a:t>
            </a:r>
            <a:r>
              <a:rPr lang="fr-FR" dirty="0"/>
              <a:t>? </a:t>
            </a:r>
            <a:endParaRPr lang="en-US" dirty="0"/>
          </a:p>
          <a:p>
            <a:endParaRPr lang="fr-FR" dirty="0"/>
          </a:p>
        </p:txBody>
      </p:sp>
    </p:spTree>
    <p:extLst>
      <p:ext uri="{BB962C8B-B14F-4D97-AF65-F5344CB8AC3E}">
        <p14:creationId xmlns:p14="http://schemas.microsoft.com/office/powerpoint/2010/main" val="19135072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59FE845-4FC3-4EC7-9C39-8E6C1F3C9CCA}"/>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C1A15235-F43B-4950-9496-D59EFAF183B1}"/>
              </a:ext>
            </a:extLst>
          </p:cNvPr>
          <p:cNvSpPr>
            <a:spLocks noGrp="1"/>
          </p:cNvSpPr>
          <p:nvPr>
            <p:ph idx="1"/>
          </p:nvPr>
        </p:nvSpPr>
        <p:spPr/>
        <p:txBody>
          <a:bodyPr/>
          <a:lstStyle/>
          <a:p>
            <a:pPr marL="0" indent="0">
              <a:buNone/>
            </a:pPr>
            <a:r>
              <a:rPr lang="fr-FR" dirty="0" err="1"/>
              <a:t>Pincock</a:t>
            </a:r>
            <a:r>
              <a:rPr lang="fr-FR" dirty="0"/>
              <a:t>: the </a:t>
            </a:r>
            <a:r>
              <a:rPr lang="fr-FR" dirty="0" err="1"/>
              <a:t>belief</a:t>
            </a:r>
            <a:r>
              <a:rPr lang="fr-FR" dirty="0"/>
              <a:t> </a:t>
            </a:r>
            <a:r>
              <a:rPr lang="fr-FR" dirty="0" err="1"/>
              <a:t>is</a:t>
            </a:r>
            <a:r>
              <a:rPr lang="fr-FR" dirty="0"/>
              <a:t> a sort of </a:t>
            </a:r>
            <a:r>
              <a:rPr lang="fr-FR" b="1" dirty="0"/>
              <a:t>description</a:t>
            </a:r>
            <a:r>
              <a:rPr lang="fr-FR" dirty="0"/>
              <a:t> of the </a:t>
            </a:r>
            <a:r>
              <a:rPr lang="fr-FR" dirty="0" err="1"/>
              <a:t>complex</a:t>
            </a:r>
            <a:r>
              <a:rPr lang="fr-FR" dirty="0"/>
              <a:t>, </a:t>
            </a:r>
            <a:r>
              <a:rPr lang="fr-FR" dirty="0" err="1"/>
              <a:t>which</a:t>
            </a:r>
            <a:r>
              <a:rPr lang="fr-FR" dirty="0"/>
              <a:t> uses </a:t>
            </a:r>
            <a:r>
              <a:rPr lang="fr-FR" dirty="0" err="1"/>
              <a:t>its</a:t>
            </a:r>
            <a:r>
              <a:rPr lang="fr-FR" dirty="0"/>
              <a:t> </a:t>
            </a:r>
            <a:r>
              <a:rPr lang="fr-FR" dirty="0" err="1"/>
              <a:t>constituents</a:t>
            </a:r>
            <a:r>
              <a:rPr lang="fr-FR" dirty="0"/>
              <a:t> to </a:t>
            </a:r>
            <a:r>
              <a:rPr lang="fr-FR" dirty="0" err="1"/>
              <a:t>identify</a:t>
            </a:r>
            <a:r>
              <a:rPr lang="fr-FR" dirty="0"/>
              <a:t> the </a:t>
            </a:r>
            <a:r>
              <a:rPr lang="fr-FR" dirty="0" err="1"/>
              <a:t>complex</a:t>
            </a:r>
            <a:r>
              <a:rPr lang="fr-FR" dirty="0"/>
              <a:t>.</a:t>
            </a:r>
          </a:p>
          <a:p>
            <a:pPr marL="0" indent="0">
              <a:buNone/>
            </a:pPr>
            <a:endParaRPr lang="fr-FR" dirty="0"/>
          </a:p>
          <a:p>
            <a:pPr marL="0" indent="0">
              <a:buNone/>
            </a:pPr>
            <a:r>
              <a:rPr lang="fr-FR" dirty="0" err="1"/>
              <a:t>Pincock</a:t>
            </a:r>
            <a:r>
              <a:rPr lang="fr-FR" dirty="0"/>
              <a:t> 2008, 126: « [Russell] </a:t>
            </a:r>
            <a:r>
              <a:rPr lang="fr-FR" dirty="0" err="1"/>
              <a:t>insists</a:t>
            </a:r>
            <a:r>
              <a:rPr lang="fr-FR" dirty="0"/>
              <a:t> </a:t>
            </a:r>
            <a:r>
              <a:rPr lang="fr-FR" dirty="0" err="1"/>
              <a:t>that</a:t>
            </a:r>
            <a:r>
              <a:rPr lang="fr-FR" dirty="0"/>
              <a:t> the </a:t>
            </a:r>
            <a:r>
              <a:rPr lang="fr-FR" dirty="0" err="1"/>
              <a:t>correspondence</a:t>
            </a:r>
            <a:r>
              <a:rPr lang="fr-FR" dirty="0"/>
              <a:t> relation must </a:t>
            </a:r>
            <a:r>
              <a:rPr lang="fr-FR" dirty="0" err="1"/>
              <a:t>be</a:t>
            </a:r>
            <a:r>
              <a:rPr lang="fr-FR" dirty="0"/>
              <a:t> a </a:t>
            </a:r>
            <a:r>
              <a:rPr lang="fr-FR" dirty="0" err="1"/>
              <a:t>function</a:t>
            </a:r>
            <a:r>
              <a:rPr lang="fr-FR" dirty="0"/>
              <a:t> </a:t>
            </a:r>
            <a:r>
              <a:rPr lang="fr-FR" dirty="0" err="1"/>
              <a:t>defined</a:t>
            </a:r>
            <a:r>
              <a:rPr lang="fr-FR" dirty="0"/>
              <a:t> on the </a:t>
            </a:r>
            <a:r>
              <a:rPr lang="fr-FR" dirty="0" err="1"/>
              <a:t>genuine</a:t>
            </a:r>
            <a:r>
              <a:rPr lang="fr-FR" dirty="0"/>
              <a:t> </a:t>
            </a:r>
            <a:r>
              <a:rPr lang="fr-FR" dirty="0" err="1"/>
              <a:t>constituents</a:t>
            </a:r>
            <a:r>
              <a:rPr lang="fr-FR" dirty="0"/>
              <a:t> of the </a:t>
            </a:r>
            <a:r>
              <a:rPr lang="fr-FR" dirty="0" err="1"/>
              <a:t>belief</a:t>
            </a:r>
            <a:r>
              <a:rPr lang="fr-FR" dirty="0"/>
              <a:t> </a:t>
            </a:r>
            <a:r>
              <a:rPr lang="fr-FR" dirty="0" err="1"/>
              <a:t>complex</a:t>
            </a:r>
            <a:r>
              <a:rPr lang="fr-FR" dirty="0"/>
              <a:t>. »</a:t>
            </a:r>
          </a:p>
        </p:txBody>
      </p:sp>
    </p:spTree>
    <p:extLst>
      <p:ext uri="{BB962C8B-B14F-4D97-AF65-F5344CB8AC3E}">
        <p14:creationId xmlns:p14="http://schemas.microsoft.com/office/powerpoint/2010/main" val="1433157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EAD28CB-F146-4A24-A4A9-4EE99A23FE2B}"/>
              </a:ext>
            </a:extLst>
          </p:cNvPr>
          <p:cNvSpPr>
            <a:spLocks noGrp="1"/>
          </p:cNvSpPr>
          <p:nvPr>
            <p:ph idx="1"/>
          </p:nvPr>
        </p:nvSpPr>
        <p:spPr>
          <a:xfrm>
            <a:off x="838200" y="746620"/>
            <a:ext cx="10515600" cy="5430343"/>
          </a:xfrm>
        </p:spPr>
        <p:txBody>
          <a:bodyPr/>
          <a:lstStyle/>
          <a:p>
            <a:pPr marL="0" indent="0">
              <a:buNone/>
            </a:pPr>
            <a:endParaRPr lang="fr-FR" dirty="0"/>
          </a:p>
          <a:p>
            <a:pPr marL="0" indent="0">
              <a:buNone/>
            </a:pPr>
            <a:r>
              <a:rPr lang="fr-FR" dirty="0" err="1"/>
              <a:t>My</a:t>
            </a:r>
            <a:r>
              <a:rPr lang="fr-FR" dirty="0"/>
              <a:t> talk </a:t>
            </a:r>
            <a:r>
              <a:rPr lang="fr-FR" dirty="0" err="1"/>
              <a:t>is</a:t>
            </a:r>
            <a:r>
              <a:rPr lang="fr-FR" dirty="0"/>
              <a:t> </a:t>
            </a:r>
            <a:r>
              <a:rPr lang="en-US" dirty="0"/>
              <a:t>an attempt to combine two unrelated discussions in the literature on Russell</a:t>
            </a:r>
          </a:p>
          <a:p>
            <a:pPr marL="0" indent="0">
              <a:buNone/>
            </a:pPr>
            <a:endParaRPr lang="fr-FR" dirty="0"/>
          </a:p>
          <a:p>
            <a:pPr marL="514350" indent="-514350">
              <a:buAutoNum type="arabicPeriod"/>
            </a:pPr>
            <a:r>
              <a:rPr lang="fr-FR" dirty="0">
                <a:solidFill>
                  <a:schemeClr val="bg1"/>
                </a:solidFill>
              </a:rPr>
              <a:t>the discussion about </a:t>
            </a:r>
            <a:r>
              <a:rPr lang="fr-FR" dirty="0" err="1">
                <a:solidFill>
                  <a:schemeClr val="bg1"/>
                </a:solidFill>
              </a:rPr>
              <a:t>Wittgenstein’s</a:t>
            </a:r>
            <a:r>
              <a:rPr lang="fr-FR" dirty="0">
                <a:solidFill>
                  <a:schemeClr val="bg1"/>
                </a:solidFill>
              </a:rPr>
              <a:t> </a:t>
            </a:r>
            <a:r>
              <a:rPr lang="fr-FR" dirty="0" err="1">
                <a:solidFill>
                  <a:schemeClr val="bg1"/>
                </a:solidFill>
              </a:rPr>
              <a:t>interpretation</a:t>
            </a:r>
            <a:r>
              <a:rPr lang="fr-FR" dirty="0">
                <a:solidFill>
                  <a:schemeClr val="bg1"/>
                </a:solidFill>
              </a:rPr>
              <a:t> of </a:t>
            </a:r>
            <a:r>
              <a:rPr lang="fr-FR" dirty="0" err="1">
                <a:solidFill>
                  <a:schemeClr val="bg1"/>
                </a:solidFill>
              </a:rPr>
              <a:t>Russell’s</a:t>
            </a:r>
            <a:r>
              <a:rPr lang="fr-FR" dirty="0">
                <a:solidFill>
                  <a:schemeClr val="bg1"/>
                </a:solidFill>
              </a:rPr>
              <a:t> </a:t>
            </a:r>
            <a:r>
              <a:rPr lang="fr-FR" dirty="0" err="1">
                <a:solidFill>
                  <a:schemeClr val="bg1"/>
                </a:solidFill>
              </a:rPr>
              <a:t>theory</a:t>
            </a:r>
            <a:r>
              <a:rPr lang="fr-FR" dirty="0">
                <a:solidFill>
                  <a:schemeClr val="bg1"/>
                </a:solidFill>
              </a:rPr>
              <a:t> of </a:t>
            </a:r>
            <a:r>
              <a:rPr lang="fr-FR" dirty="0" err="1">
                <a:solidFill>
                  <a:schemeClr val="bg1"/>
                </a:solidFill>
              </a:rPr>
              <a:t>judgment</a:t>
            </a:r>
            <a:endParaRPr lang="fr-FR" dirty="0">
              <a:solidFill>
                <a:schemeClr val="bg1"/>
              </a:solidFill>
            </a:endParaRPr>
          </a:p>
          <a:p>
            <a:pPr marL="514350" indent="-514350">
              <a:buAutoNum type="arabicPeriod"/>
            </a:pPr>
            <a:endParaRPr lang="fr-FR" dirty="0">
              <a:solidFill>
                <a:schemeClr val="bg1"/>
              </a:solidFill>
            </a:endParaRPr>
          </a:p>
          <a:p>
            <a:pPr marL="514350" indent="-514350">
              <a:buAutoNum type="arabicPeriod"/>
            </a:pPr>
            <a:r>
              <a:rPr lang="fr-FR" dirty="0">
                <a:solidFill>
                  <a:schemeClr val="bg1"/>
                </a:solidFill>
              </a:rPr>
              <a:t>the </a:t>
            </a:r>
            <a:r>
              <a:rPr lang="fr-FR" dirty="0" err="1">
                <a:solidFill>
                  <a:schemeClr val="bg1"/>
                </a:solidFill>
              </a:rPr>
              <a:t>recent</a:t>
            </a:r>
            <a:r>
              <a:rPr lang="fr-FR" dirty="0">
                <a:solidFill>
                  <a:schemeClr val="bg1"/>
                </a:solidFill>
              </a:rPr>
              <a:t> discussion about </a:t>
            </a:r>
            <a:r>
              <a:rPr lang="fr-FR" dirty="0" err="1">
                <a:solidFill>
                  <a:schemeClr val="bg1"/>
                </a:solidFill>
              </a:rPr>
              <a:t>Russell’s</a:t>
            </a:r>
            <a:r>
              <a:rPr lang="fr-FR" dirty="0">
                <a:solidFill>
                  <a:schemeClr val="bg1"/>
                </a:solidFill>
              </a:rPr>
              <a:t> conception of </a:t>
            </a:r>
            <a:r>
              <a:rPr lang="fr-FR" dirty="0" err="1">
                <a:solidFill>
                  <a:schemeClr val="bg1"/>
                </a:solidFill>
              </a:rPr>
              <a:t>acquaintance</a:t>
            </a:r>
            <a:endParaRPr lang="fr-FR" dirty="0">
              <a:solidFill>
                <a:schemeClr val="bg1"/>
              </a:solidFill>
            </a:endParaRPr>
          </a:p>
        </p:txBody>
      </p:sp>
    </p:spTree>
    <p:extLst>
      <p:ext uri="{BB962C8B-B14F-4D97-AF65-F5344CB8AC3E}">
        <p14:creationId xmlns:p14="http://schemas.microsoft.com/office/powerpoint/2010/main" val="4833321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EAD28CB-F146-4A24-A4A9-4EE99A23FE2B}"/>
              </a:ext>
            </a:extLst>
          </p:cNvPr>
          <p:cNvSpPr>
            <a:spLocks noGrp="1"/>
          </p:cNvSpPr>
          <p:nvPr>
            <p:ph idx="1"/>
          </p:nvPr>
        </p:nvSpPr>
        <p:spPr>
          <a:xfrm>
            <a:off x="838200" y="746620"/>
            <a:ext cx="11353800" cy="5430343"/>
          </a:xfrm>
        </p:spPr>
        <p:txBody>
          <a:bodyPr>
            <a:normAutofit/>
          </a:bodyPr>
          <a:lstStyle/>
          <a:p>
            <a:pPr marL="0" indent="0">
              <a:buNone/>
            </a:pPr>
            <a:r>
              <a:rPr lang="en-US" dirty="0"/>
              <a:t>S believes that </a:t>
            </a:r>
            <a:r>
              <a:rPr lang="en-US" i="1" dirty="0"/>
              <a:t>b</a:t>
            </a:r>
            <a:r>
              <a:rPr lang="en-US" dirty="0"/>
              <a:t> is above </a:t>
            </a:r>
            <a:r>
              <a:rPr lang="en-US" i="1" dirty="0"/>
              <a:t>a</a:t>
            </a:r>
            <a:endParaRPr lang="en-US" dirty="0"/>
          </a:p>
          <a:p>
            <a:pPr marL="0" indent="0">
              <a:buNone/>
            </a:pPr>
            <a:endParaRPr lang="en-US" dirty="0"/>
          </a:p>
          <a:p>
            <a:pPr marL="0" indent="0">
              <a:buNone/>
            </a:pPr>
            <a:endParaRPr lang="en-US" dirty="0"/>
          </a:p>
          <a:p>
            <a:pPr marL="0" indent="0">
              <a:buNone/>
            </a:pPr>
            <a:r>
              <a:rPr lang="en-US" dirty="0"/>
              <a:t>						       </a:t>
            </a:r>
            <a:r>
              <a:rPr lang="en-US" i="1" dirty="0"/>
              <a:t>b</a:t>
            </a:r>
          </a:p>
          <a:p>
            <a:pPr marL="0" indent="0">
              <a:buNone/>
            </a:pPr>
            <a:endParaRPr lang="en-US" dirty="0"/>
          </a:p>
          <a:p>
            <a:pPr marL="0" indent="0">
              <a:buNone/>
            </a:pPr>
            <a:r>
              <a:rPr lang="en-US" dirty="0"/>
              <a:t>	S 					</a:t>
            </a:r>
            <a:r>
              <a:rPr lang="en-US" i="1" dirty="0"/>
              <a:t>R		   If the belief is true, then</a:t>
            </a:r>
          </a:p>
          <a:p>
            <a:pPr marL="0" indent="0">
              <a:buNone/>
            </a:pPr>
            <a:endParaRPr lang="en-US" dirty="0"/>
          </a:p>
          <a:p>
            <a:pPr marL="0" indent="0">
              <a:buNone/>
            </a:pPr>
            <a:r>
              <a:rPr lang="en-US" dirty="0"/>
              <a:t>						       </a:t>
            </a:r>
            <a:r>
              <a:rPr lang="en-US" i="1" dirty="0"/>
              <a:t>a				</a:t>
            </a:r>
            <a:r>
              <a:rPr lang="fr-FR" i="1" dirty="0"/>
              <a:t> b</a:t>
            </a:r>
            <a:r>
              <a:rPr lang="fr-FR" dirty="0"/>
              <a:t>-</a:t>
            </a:r>
            <a:r>
              <a:rPr lang="fr-FR" i="1" dirty="0"/>
              <a:t>R</a:t>
            </a:r>
            <a:r>
              <a:rPr lang="fr-FR" dirty="0"/>
              <a:t>-</a:t>
            </a:r>
            <a:r>
              <a:rPr lang="fr-FR" i="1" dirty="0"/>
              <a:t>a</a:t>
            </a:r>
            <a:endParaRPr lang="en-US" i="1" dirty="0"/>
          </a:p>
          <a:p>
            <a:pPr marL="0" indent="0">
              <a:buNone/>
            </a:pPr>
            <a:r>
              <a:rPr lang="fr-FR" dirty="0"/>
              <a:t>							</a:t>
            </a:r>
            <a:r>
              <a:rPr lang="fr-FR" dirty="0" err="1">
                <a:solidFill>
                  <a:srgbClr val="FF0000"/>
                </a:solidFill>
              </a:rPr>
              <a:t>Correspondence</a:t>
            </a:r>
            <a:r>
              <a:rPr lang="fr-FR" dirty="0">
                <a:solidFill>
                  <a:srgbClr val="FF0000"/>
                </a:solidFill>
              </a:rPr>
              <a:t>?</a:t>
            </a:r>
          </a:p>
          <a:p>
            <a:pPr marL="0" indent="0">
              <a:buNone/>
            </a:pPr>
            <a:r>
              <a:rPr lang="fr-FR" dirty="0"/>
              <a:t>	</a:t>
            </a:r>
          </a:p>
        </p:txBody>
      </p:sp>
      <p:cxnSp>
        <p:nvCxnSpPr>
          <p:cNvPr id="4" name="Connecteur droit avec flèche 3">
            <a:extLst>
              <a:ext uri="{FF2B5EF4-FFF2-40B4-BE49-F238E27FC236}">
                <a16:creationId xmlns:a16="http://schemas.microsoft.com/office/drawing/2014/main" id="{69BEBB29-78AA-41EC-9B07-D8991F07C2B9}"/>
              </a:ext>
            </a:extLst>
          </p:cNvPr>
          <p:cNvCxnSpPr>
            <a:cxnSpLocks/>
          </p:cNvCxnSpPr>
          <p:nvPr/>
        </p:nvCxnSpPr>
        <p:spPr>
          <a:xfrm flipV="1">
            <a:off x="2519478" y="2456443"/>
            <a:ext cx="4257368" cy="107909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Connecteur droit avec flèche 5">
            <a:extLst>
              <a:ext uri="{FF2B5EF4-FFF2-40B4-BE49-F238E27FC236}">
                <a16:creationId xmlns:a16="http://schemas.microsoft.com/office/drawing/2014/main" id="{77EC7881-DA01-48E3-A90A-EC8AE71173D7}"/>
              </a:ext>
            </a:extLst>
          </p:cNvPr>
          <p:cNvCxnSpPr>
            <a:cxnSpLocks/>
          </p:cNvCxnSpPr>
          <p:nvPr/>
        </p:nvCxnSpPr>
        <p:spPr>
          <a:xfrm flipV="1">
            <a:off x="2519478" y="3461791"/>
            <a:ext cx="3401961" cy="7374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Connecteur droit avec flèche 6">
            <a:extLst>
              <a:ext uri="{FF2B5EF4-FFF2-40B4-BE49-F238E27FC236}">
                <a16:creationId xmlns:a16="http://schemas.microsoft.com/office/drawing/2014/main" id="{4DD1A0CF-DD89-4873-8673-AEF4BE7D0939}"/>
              </a:ext>
            </a:extLst>
          </p:cNvPr>
          <p:cNvCxnSpPr>
            <a:cxnSpLocks/>
          </p:cNvCxnSpPr>
          <p:nvPr/>
        </p:nvCxnSpPr>
        <p:spPr>
          <a:xfrm>
            <a:off x="2519478" y="3535533"/>
            <a:ext cx="4257368" cy="97255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Ellipse 1">
            <a:extLst>
              <a:ext uri="{FF2B5EF4-FFF2-40B4-BE49-F238E27FC236}">
                <a16:creationId xmlns:a16="http://schemas.microsoft.com/office/drawing/2014/main" id="{6E91EEDC-BEAC-4CED-BFE9-2972042CD706}"/>
              </a:ext>
            </a:extLst>
          </p:cNvPr>
          <p:cNvSpPr/>
          <p:nvPr/>
        </p:nvSpPr>
        <p:spPr>
          <a:xfrm>
            <a:off x="1719743" y="1795244"/>
            <a:ext cx="6283354" cy="3531765"/>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Ellipse 4">
            <a:extLst>
              <a:ext uri="{FF2B5EF4-FFF2-40B4-BE49-F238E27FC236}">
                <a16:creationId xmlns:a16="http://schemas.microsoft.com/office/drawing/2014/main" id="{598A2E59-DD02-4AA5-A9A7-B8B1C37DE0BF}"/>
              </a:ext>
            </a:extLst>
          </p:cNvPr>
          <p:cNvSpPr/>
          <p:nvPr/>
        </p:nvSpPr>
        <p:spPr>
          <a:xfrm>
            <a:off x="9857063" y="4077050"/>
            <a:ext cx="1342239" cy="956344"/>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9" name="Connecteur droit avec flèche 8">
            <a:extLst>
              <a:ext uri="{FF2B5EF4-FFF2-40B4-BE49-F238E27FC236}">
                <a16:creationId xmlns:a16="http://schemas.microsoft.com/office/drawing/2014/main" id="{1FC6FCB9-DA37-4A13-9A42-0995E4A61DEA}"/>
              </a:ext>
            </a:extLst>
          </p:cNvPr>
          <p:cNvCxnSpPr/>
          <p:nvPr/>
        </p:nvCxnSpPr>
        <p:spPr>
          <a:xfrm>
            <a:off x="7835317" y="4508089"/>
            <a:ext cx="1828800" cy="0"/>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213074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E1F7130-DB71-4F6F-B2A1-92AE1FA9A7C6}"/>
              </a:ext>
            </a:extLst>
          </p:cNvPr>
          <p:cNvSpPr>
            <a:spLocks noGrp="1"/>
          </p:cNvSpPr>
          <p:nvPr>
            <p:ph idx="1"/>
          </p:nvPr>
        </p:nvSpPr>
        <p:spPr>
          <a:xfrm>
            <a:off x="838200" y="738231"/>
            <a:ext cx="10515600" cy="5438732"/>
          </a:xfrm>
        </p:spPr>
        <p:txBody>
          <a:bodyPr>
            <a:normAutofit/>
          </a:bodyPr>
          <a:lstStyle/>
          <a:p>
            <a:pPr marL="0" indent="0">
              <a:buNone/>
            </a:pPr>
            <a:r>
              <a:rPr lang="fr-FR" dirty="0"/>
              <a:t>This </a:t>
            </a:r>
            <a:r>
              <a:rPr lang="fr-FR" dirty="0" err="1"/>
              <a:t>raises</a:t>
            </a:r>
            <a:r>
              <a:rPr lang="fr-FR" dirty="0"/>
              <a:t> a </a:t>
            </a:r>
            <a:r>
              <a:rPr lang="fr-FR" dirty="0" err="1"/>
              <a:t>problem</a:t>
            </a:r>
            <a:r>
              <a:rPr lang="fr-FR" dirty="0"/>
              <a:t> </a:t>
            </a:r>
            <a:r>
              <a:rPr lang="fr-FR" dirty="0" err="1"/>
              <a:t>with</a:t>
            </a:r>
            <a:r>
              <a:rPr lang="fr-FR" dirty="0"/>
              <a:t> </a:t>
            </a:r>
            <a:r>
              <a:rPr lang="fr-FR" dirty="0" err="1"/>
              <a:t>permutative</a:t>
            </a:r>
            <a:r>
              <a:rPr lang="fr-FR" dirty="0"/>
              <a:t> </a:t>
            </a:r>
            <a:r>
              <a:rPr lang="fr-FR" dirty="0" err="1"/>
              <a:t>complex</a:t>
            </a:r>
            <a:r>
              <a:rPr lang="fr-FR" dirty="0"/>
              <a:t> (</a:t>
            </a:r>
            <a:r>
              <a:rPr lang="fr-FR" dirty="0" err="1"/>
              <a:t>that</a:t>
            </a:r>
            <a:r>
              <a:rPr lang="fr-FR" dirty="0"/>
              <a:t> </a:t>
            </a:r>
            <a:r>
              <a:rPr lang="fr-FR" dirty="0" err="1"/>
              <a:t>is</a:t>
            </a:r>
            <a:r>
              <a:rPr lang="fr-FR" dirty="0"/>
              <a:t> </a:t>
            </a:r>
            <a:r>
              <a:rPr lang="fr-FR" dirty="0" err="1"/>
              <a:t>when</a:t>
            </a:r>
            <a:r>
              <a:rPr lang="fr-FR" dirty="0"/>
              <a:t> a permutation of the </a:t>
            </a:r>
            <a:r>
              <a:rPr lang="fr-FR" dirty="0" err="1"/>
              <a:t>objects</a:t>
            </a:r>
            <a:r>
              <a:rPr lang="fr-FR" dirty="0"/>
              <a:t> </a:t>
            </a:r>
            <a:r>
              <a:rPr lang="fr-FR" dirty="0" err="1"/>
              <a:t>generates</a:t>
            </a:r>
            <a:r>
              <a:rPr lang="fr-FR" dirty="0"/>
              <a:t> a </a:t>
            </a:r>
            <a:r>
              <a:rPr lang="fr-FR" dirty="0" err="1"/>
              <a:t>different</a:t>
            </a:r>
            <a:r>
              <a:rPr lang="fr-FR" dirty="0"/>
              <a:t> </a:t>
            </a:r>
            <a:r>
              <a:rPr lang="fr-FR" dirty="0" err="1"/>
              <a:t>complex</a:t>
            </a:r>
            <a:r>
              <a:rPr lang="fr-FR" dirty="0"/>
              <a:t>, like </a:t>
            </a:r>
            <a:r>
              <a:rPr lang="fr-FR" dirty="0" err="1"/>
              <a:t>with</a:t>
            </a:r>
            <a:r>
              <a:rPr lang="fr-FR" dirty="0"/>
              <a:t> </a:t>
            </a:r>
            <a:r>
              <a:rPr lang="fr-FR" i="1" dirty="0"/>
              <a:t>b</a:t>
            </a:r>
            <a:r>
              <a:rPr lang="fr-FR" dirty="0"/>
              <a:t> </a:t>
            </a:r>
            <a:r>
              <a:rPr lang="fr-FR" dirty="0" err="1"/>
              <a:t>is</a:t>
            </a:r>
            <a:r>
              <a:rPr lang="fr-FR" dirty="0"/>
              <a:t> </a:t>
            </a:r>
            <a:r>
              <a:rPr lang="fr-FR" dirty="0" err="1"/>
              <a:t>above</a:t>
            </a:r>
            <a:r>
              <a:rPr lang="fr-FR" dirty="0"/>
              <a:t> a)</a:t>
            </a:r>
            <a:r>
              <a:rPr lang="fr-FR" i="1" dirty="0"/>
              <a:t> </a:t>
            </a:r>
            <a:endParaRPr lang="fr-FR" dirty="0"/>
          </a:p>
          <a:p>
            <a:pPr marL="0" indent="0">
              <a:buNone/>
            </a:pPr>
            <a:endParaRPr lang="en-US" dirty="0">
              <a:latin typeface="Fd80484-Identity-H"/>
            </a:endParaRPr>
          </a:p>
          <a:p>
            <a:pPr marL="0" indent="0">
              <a:buNone/>
            </a:pPr>
            <a:r>
              <a:rPr lang="en-US" dirty="0" err="1">
                <a:latin typeface="Fd80484-Identity-H"/>
              </a:rPr>
              <a:t>Pincock</a:t>
            </a:r>
            <a:r>
              <a:rPr lang="en-US" dirty="0">
                <a:latin typeface="Fd80484-Identity-H"/>
              </a:rPr>
              <a:t> 2018, 126: “If the belief complex is atomic and non-</a:t>
            </a:r>
            <a:r>
              <a:rPr lang="en-US" dirty="0" err="1">
                <a:latin typeface="Fd80484-Identity-H"/>
              </a:rPr>
              <a:t>permutative</a:t>
            </a:r>
            <a:r>
              <a:rPr lang="en-US" dirty="0">
                <a:latin typeface="Fd80484-Identity-H"/>
              </a:rPr>
              <a:t>, then the correspondence problem is easily solved. This is because there is only one logically possible complex for the constituents of the propositional attitude. So, the belief complex will be true if and only if the description of a complex listing the constituents is satisfied. Problems arise when Russell tackles the truth-conditions of the belief complexes in </a:t>
            </a:r>
            <a:r>
              <a:rPr lang="en-US" i="1" dirty="0">
                <a:latin typeface="Fd80484-Identity-H"/>
              </a:rPr>
              <a:t>prima facie </a:t>
            </a:r>
            <a:r>
              <a:rPr lang="en-US" dirty="0" err="1">
                <a:latin typeface="Fd80484-Identity-H"/>
              </a:rPr>
              <a:t>permutative</a:t>
            </a:r>
            <a:r>
              <a:rPr lang="en-US" dirty="0">
                <a:latin typeface="Fd80484-Identity-H"/>
              </a:rPr>
              <a:t> cases like S’s belief that </a:t>
            </a:r>
            <a:r>
              <a:rPr lang="en-US" dirty="0">
                <a:latin typeface="Fd44134-Identity-H"/>
              </a:rPr>
              <a:t>A </a:t>
            </a:r>
            <a:r>
              <a:rPr lang="en-US" dirty="0">
                <a:latin typeface="Fd80484-Identity-H"/>
              </a:rPr>
              <a:t>is </a:t>
            </a:r>
            <a:r>
              <a:rPr lang="fr-FR" dirty="0" err="1">
                <a:latin typeface="Fd80484-Identity-H"/>
              </a:rPr>
              <a:t>before</a:t>
            </a:r>
            <a:r>
              <a:rPr lang="fr-FR" dirty="0">
                <a:latin typeface="Fd80484-Identity-H"/>
              </a:rPr>
              <a:t> </a:t>
            </a:r>
            <a:r>
              <a:rPr lang="fr-FR" dirty="0">
                <a:latin typeface="Fd44134-Identity-H"/>
              </a:rPr>
              <a:t>B.’’</a:t>
            </a:r>
            <a:endParaRPr lang="fr-FR" dirty="0"/>
          </a:p>
        </p:txBody>
      </p:sp>
    </p:spTree>
    <p:extLst>
      <p:ext uri="{BB962C8B-B14F-4D97-AF65-F5344CB8AC3E}">
        <p14:creationId xmlns:p14="http://schemas.microsoft.com/office/powerpoint/2010/main" val="31111783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946775AE-2882-4C5E-A2A6-17BF8E9CD59A}"/>
              </a:ext>
            </a:extLst>
          </p:cNvPr>
          <p:cNvSpPr>
            <a:spLocks noGrp="1"/>
          </p:cNvSpPr>
          <p:nvPr>
            <p:ph idx="1"/>
          </p:nvPr>
        </p:nvSpPr>
        <p:spPr/>
        <p:txBody>
          <a:bodyPr>
            <a:normAutofit/>
          </a:bodyPr>
          <a:lstStyle/>
          <a:p>
            <a:pPr marL="0" indent="0" algn="ctr">
              <a:buNone/>
            </a:pPr>
            <a:r>
              <a:rPr lang="fr-FR" sz="3200" dirty="0"/>
              <a:t>How to </a:t>
            </a:r>
            <a:r>
              <a:rPr lang="fr-FR" sz="3200" dirty="0" err="1"/>
              <a:t>explain</a:t>
            </a:r>
            <a:r>
              <a:rPr lang="fr-FR" sz="3200" dirty="0"/>
              <a:t> the </a:t>
            </a:r>
            <a:r>
              <a:rPr lang="fr-FR" sz="3200" dirty="0" err="1"/>
              <a:t>correspondence</a:t>
            </a:r>
            <a:r>
              <a:rPr lang="fr-FR" sz="3200" dirty="0"/>
              <a:t> </a:t>
            </a:r>
            <a:r>
              <a:rPr lang="fr-FR" sz="3200" dirty="0" err="1"/>
              <a:t>between</a:t>
            </a:r>
            <a:r>
              <a:rPr lang="fr-FR" sz="3200" dirty="0"/>
              <a:t> </a:t>
            </a:r>
            <a:r>
              <a:rPr lang="fr-FR" sz="3200" dirty="0" err="1"/>
              <a:t>belief</a:t>
            </a:r>
            <a:r>
              <a:rPr lang="fr-FR" sz="3200" dirty="0"/>
              <a:t> and </a:t>
            </a:r>
            <a:r>
              <a:rPr lang="fr-FR" sz="3200" dirty="0" err="1"/>
              <a:t>fact</a:t>
            </a:r>
            <a:r>
              <a:rPr lang="fr-FR" sz="3200" dirty="0"/>
              <a:t>, in the case of </a:t>
            </a:r>
            <a:r>
              <a:rPr lang="fr-FR" sz="3200" dirty="0" err="1"/>
              <a:t>permutative</a:t>
            </a:r>
            <a:r>
              <a:rPr lang="fr-FR" sz="3200" dirty="0"/>
              <a:t> complexes? </a:t>
            </a:r>
          </a:p>
          <a:p>
            <a:pPr marL="0" indent="0" algn="ctr">
              <a:buNone/>
            </a:pPr>
            <a:endParaRPr lang="fr-FR" sz="3200" dirty="0"/>
          </a:p>
          <a:p>
            <a:pPr marL="0" indent="0" algn="ctr">
              <a:buNone/>
            </a:pPr>
            <a:endParaRPr lang="fr-FR" sz="3200" dirty="0"/>
          </a:p>
          <a:p>
            <a:pPr marL="0" indent="0" algn="just">
              <a:buNone/>
            </a:pPr>
            <a:r>
              <a:rPr lang="fr-FR" sz="3200" dirty="0"/>
              <a:t>That </a:t>
            </a:r>
            <a:r>
              <a:rPr lang="fr-FR" sz="3200" dirty="0" err="1"/>
              <a:t>is</a:t>
            </a:r>
            <a:r>
              <a:rPr lang="fr-FR" sz="3200" dirty="0"/>
              <a:t> </a:t>
            </a:r>
            <a:r>
              <a:rPr lang="fr-FR" sz="3200" dirty="0" err="1"/>
              <a:t>Pincock’s</a:t>
            </a:r>
            <a:r>
              <a:rPr lang="fr-FR" sz="3200" dirty="0"/>
              <a:t> </a:t>
            </a:r>
            <a:r>
              <a:rPr lang="fr-FR" sz="3200" dirty="0" err="1"/>
              <a:t>correspondence</a:t>
            </a:r>
            <a:r>
              <a:rPr lang="fr-FR" sz="3200" dirty="0"/>
              <a:t> </a:t>
            </a:r>
            <a:r>
              <a:rPr lang="fr-FR" sz="3200" dirty="0" err="1"/>
              <a:t>problem</a:t>
            </a:r>
            <a:r>
              <a:rPr lang="fr-FR" sz="3200" dirty="0"/>
              <a:t>. </a:t>
            </a:r>
          </a:p>
        </p:txBody>
      </p:sp>
    </p:spTree>
    <p:extLst>
      <p:ext uri="{BB962C8B-B14F-4D97-AF65-F5344CB8AC3E}">
        <p14:creationId xmlns:p14="http://schemas.microsoft.com/office/powerpoint/2010/main" val="35082487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BA680FF-10BB-4074-AD4C-C69625325BE3}"/>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0EC35C90-550C-4797-A2EE-4801C8CDA3C4}"/>
              </a:ext>
            </a:extLst>
          </p:cNvPr>
          <p:cNvSpPr>
            <a:spLocks noGrp="1"/>
          </p:cNvSpPr>
          <p:nvPr>
            <p:ph idx="1"/>
          </p:nvPr>
        </p:nvSpPr>
        <p:spPr/>
        <p:txBody>
          <a:bodyPr/>
          <a:lstStyle/>
          <a:p>
            <a:pPr marL="0" indent="0">
              <a:buNone/>
            </a:pPr>
            <a:r>
              <a:rPr lang="fr-FR" dirty="0" err="1"/>
              <a:t>Pincock</a:t>
            </a:r>
            <a:r>
              <a:rPr lang="fr-FR" dirty="0"/>
              <a:t> 2008: the </a:t>
            </a:r>
            <a:r>
              <a:rPr lang="fr-FR" b="1" dirty="0" err="1"/>
              <a:t>correspondence</a:t>
            </a:r>
            <a:r>
              <a:rPr lang="fr-FR" b="1" dirty="0"/>
              <a:t> </a:t>
            </a:r>
            <a:r>
              <a:rPr lang="fr-FR" b="1" dirty="0" err="1"/>
              <a:t>problem</a:t>
            </a:r>
            <a:r>
              <a:rPr lang="fr-FR" b="1" dirty="0"/>
              <a:t> </a:t>
            </a:r>
            <a:r>
              <a:rPr lang="fr-FR" dirty="0" err="1"/>
              <a:t>is</a:t>
            </a:r>
            <a:r>
              <a:rPr lang="fr-FR" dirty="0"/>
              <a:t> the </a:t>
            </a:r>
            <a:r>
              <a:rPr lang="fr-FR" dirty="0" err="1"/>
              <a:t>really</a:t>
            </a:r>
            <a:r>
              <a:rPr lang="fr-FR" dirty="0"/>
              <a:t> </a:t>
            </a:r>
            <a:r>
              <a:rPr lang="fr-FR" dirty="0" err="1"/>
              <a:t>difficult</a:t>
            </a:r>
            <a:r>
              <a:rPr lang="fr-FR" dirty="0"/>
              <a:t> issue. The </a:t>
            </a:r>
            <a:r>
              <a:rPr lang="fr-FR" b="1" dirty="0"/>
              <a:t>proposition </a:t>
            </a:r>
            <a:r>
              <a:rPr lang="fr-FR" b="1" dirty="0" err="1"/>
              <a:t>problem</a:t>
            </a:r>
            <a:r>
              <a:rPr lang="fr-FR" b="1" dirty="0"/>
              <a:t> </a:t>
            </a:r>
            <a:r>
              <a:rPr lang="fr-FR" dirty="0"/>
              <a:t>can </a:t>
            </a:r>
            <a:r>
              <a:rPr lang="fr-FR" dirty="0" err="1"/>
              <a:t>be</a:t>
            </a:r>
            <a:r>
              <a:rPr lang="fr-FR" dirty="0"/>
              <a:t> </a:t>
            </a:r>
            <a:r>
              <a:rPr lang="fr-FR" dirty="0" err="1"/>
              <a:t>solved</a:t>
            </a:r>
            <a:r>
              <a:rPr lang="fr-FR" dirty="0"/>
              <a:t>. </a:t>
            </a:r>
          </a:p>
          <a:p>
            <a:pPr marL="0" indent="0">
              <a:buNone/>
            </a:pPr>
            <a:endParaRPr lang="fr-FR" dirty="0"/>
          </a:p>
          <a:p>
            <a:pPr marL="0" indent="0">
              <a:buNone/>
            </a:pPr>
            <a:endParaRPr lang="fr-FR" dirty="0"/>
          </a:p>
          <a:p>
            <a:pPr marL="0" indent="0">
              <a:buNone/>
            </a:pPr>
            <a:r>
              <a:rPr lang="fr-FR" dirty="0">
                <a:solidFill>
                  <a:schemeClr val="bg1"/>
                </a:solidFill>
              </a:rPr>
              <a:t>I </a:t>
            </a:r>
            <a:r>
              <a:rPr lang="fr-FR" dirty="0" err="1">
                <a:solidFill>
                  <a:schemeClr val="bg1"/>
                </a:solidFill>
              </a:rPr>
              <a:t>am</a:t>
            </a:r>
            <a:r>
              <a:rPr lang="fr-FR" dirty="0">
                <a:solidFill>
                  <a:schemeClr val="bg1"/>
                </a:solidFill>
              </a:rPr>
              <a:t> not sure to </a:t>
            </a:r>
            <a:r>
              <a:rPr lang="fr-FR" dirty="0" err="1">
                <a:solidFill>
                  <a:schemeClr val="bg1"/>
                </a:solidFill>
              </a:rPr>
              <a:t>buy</a:t>
            </a:r>
            <a:r>
              <a:rPr lang="fr-FR" dirty="0">
                <a:solidFill>
                  <a:schemeClr val="bg1"/>
                </a:solidFill>
              </a:rPr>
              <a:t> </a:t>
            </a:r>
            <a:r>
              <a:rPr lang="fr-FR" dirty="0" err="1">
                <a:solidFill>
                  <a:schemeClr val="bg1"/>
                </a:solidFill>
              </a:rPr>
              <a:t>this</a:t>
            </a:r>
            <a:r>
              <a:rPr lang="fr-FR" dirty="0">
                <a:solidFill>
                  <a:schemeClr val="bg1"/>
                </a:solidFill>
              </a:rPr>
              <a:t>. And I </a:t>
            </a:r>
            <a:r>
              <a:rPr lang="fr-FR" dirty="0" err="1">
                <a:solidFill>
                  <a:schemeClr val="bg1"/>
                </a:solidFill>
              </a:rPr>
              <a:t>won’t</a:t>
            </a:r>
            <a:r>
              <a:rPr lang="fr-FR" dirty="0">
                <a:solidFill>
                  <a:schemeClr val="bg1"/>
                </a:solidFill>
              </a:rPr>
              <a:t> follow </a:t>
            </a:r>
            <a:r>
              <a:rPr lang="fr-FR" dirty="0" err="1">
                <a:solidFill>
                  <a:schemeClr val="bg1"/>
                </a:solidFill>
              </a:rPr>
              <a:t>Pincock</a:t>
            </a:r>
            <a:r>
              <a:rPr lang="fr-FR" dirty="0">
                <a:solidFill>
                  <a:schemeClr val="bg1"/>
                </a:solidFill>
              </a:rPr>
              <a:t> in </a:t>
            </a:r>
            <a:r>
              <a:rPr lang="fr-FR" dirty="0" err="1">
                <a:solidFill>
                  <a:schemeClr val="bg1"/>
                </a:solidFill>
              </a:rPr>
              <a:t>his</a:t>
            </a:r>
            <a:r>
              <a:rPr lang="fr-FR" dirty="0">
                <a:solidFill>
                  <a:schemeClr val="bg1"/>
                </a:solidFill>
              </a:rPr>
              <a:t> </a:t>
            </a:r>
            <a:r>
              <a:rPr lang="fr-FR" dirty="0" err="1">
                <a:solidFill>
                  <a:schemeClr val="bg1"/>
                </a:solidFill>
              </a:rPr>
              <a:t>analysis</a:t>
            </a:r>
            <a:r>
              <a:rPr lang="fr-FR" dirty="0">
                <a:solidFill>
                  <a:schemeClr val="bg1"/>
                </a:solidFill>
              </a:rPr>
              <a:t> of the </a:t>
            </a:r>
            <a:r>
              <a:rPr lang="fr-FR" dirty="0" err="1">
                <a:solidFill>
                  <a:schemeClr val="bg1"/>
                </a:solidFill>
              </a:rPr>
              <a:t>correspondence</a:t>
            </a:r>
            <a:r>
              <a:rPr lang="fr-FR" dirty="0">
                <a:solidFill>
                  <a:schemeClr val="bg1"/>
                </a:solidFill>
              </a:rPr>
              <a:t> </a:t>
            </a:r>
            <a:r>
              <a:rPr lang="fr-FR" dirty="0" err="1">
                <a:solidFill>
                  <a:schemeClr val="bg1"/>
                </a:solidFill>
              </a:rPr>
              <a:t>problem</a:t>
            </a:r>
            <a:r>
              <a:rPr lang="fr-FR" dirty="0">
                <a:solidFill>
                  <a:schemeClr val="bg1"/>
                </a:solidFill>
              </a:rPr>
              <a:t>. </a:t>
            </a:r>
          </a:p>
          <a:p>
            <a:pPr marL="0" indent="0">
              <a:buNone/>
            </a:pPr>
            <a:endParaRPr lang="fr-FR" dirty="0">
              <a:solidFill>
                <a:schemeClr val="bg1"/>
              </a:solidFill>
            </a:endParaRPr>
          </a:p>
          <a:p>
            <a:pPr marL="0" indent="0">
              <a:buNone/>
            </a:pPr>
            <a:r>
              <a:rPr lang="fr-FR" dirty="0">
                <a:solidFill>
                  <a:schemeClr val="bg1"/>
                </a:solidFill>
              </a:rPr>
              <a:t>I do </a:t>
            </a:r>
            <a:r>
              <a:rPr lang="fr-FR" dirty="0" err="1">
                <a:solidFill>
                  <a:schemeClr val="bg1"/>
                </a:solidFill>
              </a:rPr>
              <a:t>think</a:t>
            </a:r>
            <a:r>
              <a:rPr lang="fr-FR" dirty="0">
                <a:solidFill>
                  <a:schemeClr val="bg1"/>
                </a:solidFill>
              </a:rPr>
              <a:t> </a:t>
            </a:r>
            <a:r>
              <a:rPr lang="fr-FR" dirty="0" err="1">
                <a:solidFill>
                  <a:schemeClr val="bg1"/>
                </a:solidFill>
              </a:rPr>
              <a:t>that</a:t>
            </a:r>
            <a:r>
              <a:rPr lang="fr-FR" dirty="0">
                <a:solidFill>
                  <a:schemeClr val="bg1"/>
                </a:solidFill>
              </a:rPr>
              <a:t> </a:t>
            </a:r>
            <a:r>
              <a:rPr lang="fr-FR" dirty="0" err="1">
                <a:solidFill>
                  <a:schemeClr val="bg1"/>
                </a:solidFill>
              </a:rPr>
              <a:t>Pincock</a:t>
            </a:r>
            <a:r>
              <a:rPr lang="fr-FR" dirty="0">
                <a:solidFill>
                  <a:schemeClr val="bg1"/>
                </a:solidFill>
              </a:rPr>
              <a:t> </a:t>
            </a:r>
            <a:r>
              <a:rPr lang="fr-FR" dirty="0" err="1">
                <a:solidFill>
                  <a:schemeClr val="bg1"/>
                </a:solidFill>
              </a:rPr>
              <a:t>is</a:t>
            </a:r>
            <a:r>
              <a:rPr lang="fr-FR" dirty="0">
                <a:solidFill>
                  <a:schemeClr val="bg1"/>
                </a:solidFill>
              </a:rPr>
              <a:t> right </a:t>
            </a:r>
            <a:r>
              <a:rPr lang="fr-FR" dirty="0" err="1">
                <a:solidFill>
                  <a:schemeClr val="bg1"/>
                </a:solidFill>
              </a:rPr>
              <a:t>when</a:t>
            </a:r>
            <a:r>
              <a:rPr lang="fr-FR" dirty="0">
                <a:solidFill>
                  <a:schemeClr val="bg1"/>
                </a:solidFill>
              </a:rPr>
              <a:t> </a:t>
            </a:r>
            <a:r>
              <a:rPr lang="fr-FR" dirty="0" err="1">
                <a:solidFill>
                  <a:schemeClr val="bg1"/>
                </a:solidFill>
              </a:rPr>
              <a:t>he</a:t>
            </a:r>
            <a:r>
              <a:rPr lang="fr-FR" dirty="0">
                <a:solidFill>
                  <a:schemeClr val="bg1"/>
                </a:solidFill>
              </a:rPr>
              <a:t> </a:t>
            </a:r>
            <a:r>
              <a:rPr lang="fr-FR" dirty="0" err="1">
                <a:solidFill>
                  <a:schemeClr val="bg1"/>
                </a:solidFill>
              </a:rPr>
              <a:t>says</a:t>
            </a:r>
            <a:r>
              <a:rPr lang="fr-FR" dirty="0">
                <a:solidFill>
                  <a:schemeClr val="bg1"/>
                </a:solidFill>
              </a:rPr>
              <a:t> </a:t>
            </a:r>
            <a:r>
              <a:rPr lang="fr-FR" dirty="0" err="1">
                <a:solidFill>
                  <a:schemeClr val="bg1"/>
                </a:solidFill>
              </a:rPr>
              <a:t>that</a:t>
            </a:r>
            <a:r>
              <a:rPr lang="fr-FR" dirty="0">
                <a:solidFill>
                  <a:schemeClr val="bg1"/>
                </a:solidFill>
              </a:rPr>
              <a:t> </a:t>
            </a:r>
            <a:r>
              <a:rPr lang="fr-FR" dirty="0" err="1">
                <a:solidFill>
                  <a:schemeClr val="bg1"/>
                </a:solidFill>
              </a:rPr>
              <a:t>there</a:t>
            </a:r>
            <a:r>
              <a:rPr lang="fr-FR" dirty="0">
                <a:solidFill>
                  <a:schemeClr val="bg1"/>
                </a:solidFill>
              </a:rPr>
              <a:t> </a:t>
            </a:r>
            <a:r>
              <a:rPr lang="fr-FR" dirty="0" err="1">
                <a:solidFill>
                  <a:schemeClr val="bg1"/>
                </a:solidFill>
              </a:rPr>
              <a:t>is</a:t>
            </a:r>
            <a:r>
              <a:rPr lang="fr-FR" dirty="0">
                <a:solidFill>
                  <a:schemeClr val="bg1"/>
                </a:solidFill>
              </a:rPr>
              <a:t> a </a:t>
            </a:r>
            <a:r>
              <a:rPr lang="fr-FR" dirty="0" err="1">
                <a:solidFill>
                  <a:schemeClr val="bg1"/>
                </a:solidFill>
              </a:rPr>
              <a:t>difficult</a:t>
            </a:r>
            <a:r>
              <a:rPr lang="fr-FR" dirty="0">
                <a:solidFill>
                  <a:schemeClr val="bg1"/>
                </a:solidFill>
              </a:rPr>
              <a:t> </a:t>
            </a:r>
            <a:r>
              <a:rPr lang="fr-FR" dirty="0" err="1">
                <a:solidFill>
                  <a:schemeClr val="bg1"/>
                </a:solidFill>
              </a:rPr>
              <a:t>correspondence</a:t>
            </a:r>
            <a:r>
              <a:rPr lang="fr-FR" dirty="0">
                <a:solidFill>
                  <a:schemeClr val="bg1"/>
                </a:solidFill>
              </a:rPr>
              <a:t> </a:t>
            </a:r>
            <a:r>
              <a:rPr lang="fr-FR" dirty="0" err="1">
                <a:solidFill>
                  <a:schemeClr val="bg1"/>
                </a:solidFill>
              </a:rPr>
              <a:t>problem</a:t>
            </a:r>
            <a:r>
              <a:rPr lang="fr-FR" dirty="0">
                <a:solidFill>
                  <a:schemeClr val="bg1"/>
                </a:solidFill>
              </a:rPr>
              <a:t>, and </a:t>
            </a:r>
            <a:r>
              <a:rPr lang="fr-FR" dirty="0" err="1">
                <a:solidFill>
                  <a:schemeClr val="bg1"/>
                </a:solidFill>
              </a:rPr>
              <a:t>that</a:t>
            </a:r>
            <a:r>
              <a:rPr lang="fr-FR" dirty="0">
                <a:solidFill>
                  <a:schemeClr val="bg1"/>
                </a:solidFill>
              </a:rPr>
              <a:t> Wittgenstein has </a:t>
            </a:r>
            <a:r>
              <a:rPr lang="fr-FR" dirty="0" err="1">
                <a:solidFill>
                  <a:schemeClr val="bg1"/>
                </a:solidFill>
              </a:rPr>
              <a:t>seen</a:t>
            </a:r>
            <a:r>
              <a:rPr lang="fr-FR" dirty="0">
                <a:solidFill>
                  <a:schemeClr val="bg1"/>
                </a:solidFill>
              </a:rPr>
              <a:t> </a:t>
            </a:r>
            <a:r>
              <a:rPr lang="fr-FR" dirty="0" err="1">
                <a:solidFill>
                  <a:schemeClr val="bg1"/>
                </a:solidFill>
              </a:rPr>
              <a:t>it</a:t>
            </a:r>
            <a:r>
              <a:rPr lang="fr-FR" dirty="0">
                <a:solidFill>
                  <a:schemeClr val="bg1"/>
                </a:solidFill>
              </a:rPr>
              <a:t>. </a:t>
            </a:r>
          </a:p>
        </p:txBody>
      </p:sp>
    </p:spTree>
    <p:extLst>
      <p:ext uri="{BB962C8B-B14F-4D97-AF65-F5344CB8AC3E}">
        <p14:creationId xmlns:p14="http://schemas.microsoft.com/office/powerpoint/2010/main" val="19665664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BA680FF-10BB-4074-AD4C-C69625325BE3}"/>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0EC35C90-550C-4797-A2EE-4801C8CDA3C4}"/>
              </a:ext>
            </a:extLst>
          </p:cNvPr>
          <p:cNvSpPr>
            <a:spLocks noGrp="1"/>
          </p:cNvSpPr>
          <p:nvPr>
            <p:ph idx="1"/>
          </p:nvPr>
        </p:nvSpPr>
        <p:spPr/>
        <p:txBody>
          <a:bodyPr/>
          <a:lstStyle/>
          <a:p>
            <a:pPr marL="0" indent="0">
              <a:buNone/>
            </a:pPr>
            <a:r>
              <a:rPr lang="fr-FR" dirty="0" err="1"/>
              <a:t>Pincock</a:t>
            </a:r>
            <a:r>
              <a:rPr lang="fr-FR" dirty="0"/>
              <a:t> 2008: the </a:t>
            </a:r>
            <a:r>
              <a:rPr lang="fr-FR" b="1" dirty="0" err="1"/>
              <a:t>correspondence</a:t>
            </a:r>
            <a:r>
              <a:rPr lang="fr-FR" b="1" dirty="0"/>
              <a:t> </a:t>
            </a:r>
            <a:r>
              <a:rPr lang="fr-FR" b="1" dirty="0" err="1"/>
              <a:t>problem</a:t>
            </a:r>
            <a:r>
              <a:rPr lang="fr-FR" b="1" dirty="0"/>
              <a:t> </a:t>
            </a:r>
            <a:r>
              <a:rPr lang="fr-FR" dirty="0" err="1"/>
              <a:t>is</a:t>
            </a:r>
            <a:r>
              <a:rPr lang="fr-FR" dirty="0"/>
              <a:t> the </a:t>
            </a:r>
            <a:r>
              <a:rPr lang="fr-FR" dirty="0" err="1"/>
              <a:t>really</a:t>
            </a:r>
            <a:r>
              <a:rPr lang="fr-FR" dirty="0"/>
              <a:t> </a:t>
            </a:r>
            <a:r>
              <a:rPr lang="fr-FR" dirty="0" err="1"/>
              <a:t>difficult</a:t>
            </a:r>
            <a:r>
              <a:rPr lang="fr-FR" dirty="0"/>
              <a:t> issue. The </a:t>
            </a:r>
            <a:r>
              <a:rPr lang="fr-FR" b="1" dirty="0"/>
              <a:t>proposition </a:t>
            </a:r>
            <a:r>
              <a:rPr lang="fr-FR" b="1" dirty="0" err="1"/>
              <a:t>problem</a:t>
            </a:r>
            <a:r>
              <a:rPr lang="fr-FR" b="1" dirty="0"/>
              <a:t> </a:t>
            </a:r>
            <a:r>
              <a:rPr lang="fr-FR" dirty="0"/>
              <a:t>can </a:t>
            </a:r>
            <a:r>
              <a:rPr lang="fr-FR" dirty="0" err="1"/>
              <a:t>be</a:t>
            </a:r>
            <a:r>
              <a:rPr lang="fr-FR" dirty="0"/>
              <a:t> </a:t>
            </a:r>
            <a:r>
              <a:rPr lang="fr-FR" dirty="0" err="1"/>
              <a:t>solved</a:t>
            </a:r>
            <a:r>
              <a:rPr lang="fr-FR" dirty="0"/>
              <a:t>. </a:t>
            </a:r>
          </a:p>
          <a:p>
            <a:pPr marL="0" indent="0">
              <a:buNone/>
            </a:pPr>
            <a:endParaRPr lang="fr-FR" dirty="0"/>
          </a:p>
          <a:p>
            <a:pPr marL="0" indent="0">
              <a:buNone/>
            </a:pPr>
            <a:endParaRPr lang="fr-FR" dirty="0"/>
          </a:p>
          <a:p>
            <a:pPr marL="0" indent="0">
              <a:buNone/>
            </a:pPr>
            <a:r>
              <a:rPr lang="fr-FR" dirty="0"/>
              <a:t>I </a:t>
            </a:r>
            <a:r>
              <a:rPr lang="fr-FR" dirty="0" err="1"/>
              <a:t>am</a:t>
            </a:r>
            <a:r>
              <a:rPr lang="fr-FR" dirty="0"/>
              <a:t> not sure to </a:t>
            </a:r>
            <a:r>
              <a:rPr lang="fr-FR" dirty="0" err="1"/>
              <a:t>buy</a:t>
            </a:r>
            <a:r>
              <a:rPr lang="fr-FR" dirty="0"/>
              <a:t> </a:t>
            </a:r>
            <a:r>
              <a:rPr lang="fr-FR" dirty="0" err="1"/>
              <a:t>this</a:t>
            </a:r>
            <a:r>
              <a:rPr lang="fr-FR" dirty="0"/>
              <a:t>. And, </a:t>
            </a:r>
            <a:r>
              <a:rPr lang="fr-FR" dirty="0" err="1"/>
              <a:t>what</a:t>
            </a:r>
            <a:r>
              <a:rPr lang="fr-FR" dirty="0"/>
              <a:t> </a:t>
            </a:r>
            <a:r>
              <a:rPr lang="fr-FR" dirty="0" err="1"/>
              <a:t>is</a:t>
            </a:r>
            <a:r>
              <a:rPr lang="fr-FR" dirty="0"/>
              <a:t> more important, I </a:t>
            </a:r>
            <a:r>
              <a:rPr lang="fr-FR" dirty="0" err="1"/>
              <a:t>won’t</a:t>
            </a:r>
            <a:r>
              <a:rPr lang="fr-FR" dirty="0"/>
              <a:t> follow </a:t>
            </a:r>
            <a:r>
              <a:rPr lang="fr-FR" dirty="0" err="1"/>
              <a:t>Pincock</a:t>
            </a:r>
            <a:r>
              <a:rPr lang="fr-FR" dirty="0"/>
              <a:t> in </a:t>
            </a:r>
            <a:r>
              <a:rPr lang="fr-FR" dirty="0" err="1"/>
              <a:t>his</a:t>
            </a:r>
            <a:r>
              <a:rPr lang="fr-FR" dirty="0"/>
              <a:t> </a:t>
            </a:r>
            <a:r>
              <a:rPr lang="fr-FR" dirty="0" err="1"/>
              <a:t>analysis</a:t>
            </a:r>
            <a:r>
              <a:rPr lang="fr-FR" dirty="0"/>
              <a:t> of the </a:t>
            </a:r>
            <a:r>
              <a:rPr lang="fr-FR" b="1" dirty="0" err="1"/>
              <a:t>correspondence</a:t>
            </a:r>
            <a:r>
              <a:rPr lang="fr-FR" b="1" dirty="0"/>
              <a:t> </a:t>
            </a:r>
            <a:r>
              <a:rPr lang="fr-FR" b="1" dirty="0" err="1"/>
              <a:t>problem</a:t>
            </a:r>
            <a:r>
              <a:rPr lang="fr-FR" dirty="0"/>
              <a:t>. </a:t>
            </a:r>
          </a:p>
          <a:p>
            <a:pPr marL="0" indent="0">
              <a:buNone/>
            </a:pPr>
            <a:endParaRPr lang="fr-FR" dirty="0"/>
          </a:p>
          <a:p>
            <a:pPr marL="0" indent="0">
              <a:buNone/>
            </a:pPr>
            <a:r>
              <a:rPr lang="fr-FR" dirty="0"/>
              <a:t>I do </a:t>
            </a:r>
            <a:r>
              <a:rPr lang="fr-FR" dirty="0" err="1"/>
              <a:t>think</a:t>
            </a:r>
            <a:r>
              <a:rPr lang="fr-FR" dirty="0"/>
              <a:t> </a:t>
            </a:r>
            <a:r>
              <a:rPr lang="fr-FR" dirty="0" err="1"/>
              <a:t>that</a:t>
            </a:r>
            <a:r>
              <a:rPr lang="fr-FR" dirty="0"/>
              <a:t> </a:t>
            </a:r>
            <a:r>
              <a:rPr lang="fr-FR" dirty="0" err="1"/>
              <a:t>Pincock</a:t>
            </a:r>
            <a:r>
              <a:rPr lang="fr-FR" dirty="0"/>
              <a:t> </a:t>
            </a:r>
            <a:r>
              <a:rPr lang="fr-FR" dirty="0" err="1"/>
              <a:t>is</a:t>
            </a:r>
            <a:r>
              <a:rPr lang="fr-FR" dirty="0"/>
              <a:t> right </a:t>
            </a:r>
            <a:r>
              <a:rPr lang="fr-FR" dirty="0" err="1"/>
              <a:t>when</a:t>
            </a:r>
            <a:r>
              <a:rPr lang="fr-FR" dirty="0"/>
              <a:t> </a:t>
            </a:r>
            <a:r>
              <a:rPr lang="fr-FR" dirty="0" err="1"/>
              <a:t>he</a:t>
            </a:r>
            <a:r>
              <a:rPr lang="fr-FR" dirty="0"/>
              <a:t> </a:t>
            </a:r>
            <a:r>
              <a:rPr lang="fr-FR" dirty="0" err="1"/>
              <a:t>says</a:t>
            </a:r>
            <a:r>
              <a:rPr lang="fr-FR" dirty="0"/>
              <a:t> </a:t>
            </a:r>
            <a:r>
              <a:rPr lang="fr-FR" dirty="0" err="1"/>
              <a:t>that</a:t>
            </a:r>
            <a:r>
              <a:rPr lang="fr-FR" dirty="0"/>
              <a:t> </a:t>
            </a:r>
            <a:r>
              <a:rPr lang="fr-FR" dirty="0" err="1"/>
              <a:t>there</a:t>
            </a:r>
            <a:r>
              <a:rPr lang="fr-FR" dirty="0"/>
              <a:t> </a:t>
            </a:r>
            <a:r>
              <a:rPr lang="fr-FR" dirty="0" err="1"/>
              <a:t>is</a:t>
            </a:r>
            <a:r>
              <a:rPr lang="fr-FR" dirty="0"/>
              <a:t> a </a:t>
            </a:r>
            <a:r>
              <a:rPr lang="fr-FR" dirty="0" err="1"/>
              <a:t>difficult</a:t>
            </a:r>
            <a:r>
              <a:rPr lang="fr-FR" dirty="0"/>
              <a:t> </a:t>
            </a:r>
            <a:r>
              <a:rPr lang="fr-FR" b="1" dirty="0" err="1"/>
              <a:t>correspondence</a:t>
            </a:r>
            <a:r>
              <a:rPr lang="fr-FR" b="1" dirty="0"/>
              <a:t> </a:t>
            </a:r>
            <a:r>
              <a:rPr lang="fr-FR" b="1" dirty="0" err="1"/>
              <a:t>problem</a:t>
            </a:r>
            <a:r>
              <a:rPr lang="fr-FR" dirty="0"/>
              <a:t>, and </a:t>
            </a:r>
            <a:r>
              <a:rPr lang="fr-FR" dirty="0" err="1"/>
              <a:t>that</a:t>
            </a:r>
            <a:r>
              <a:rPr lang="fr-FR" dirty="0"/>
              <a:t> Wittgenstein has </a:t>
            </a:r>
            <a:r>
              <a:rPr lang="fr-FR" dirty="0" err="1"/>
              <a:t>seen</a:t>
            </a:r>
            <a:r>
              <a:rPr lang="fr-FR" dirty="0"/>
              <a:t> </a:t>
            </a:r>
            <a:r>
              <a:rPr lang="fr-FR" dirty="0" err="1"/>
              <a:t>it</a:t>
            </a:r>
            <a:r>
              <a:rPr lang="fr-FR" dirty="0"/>
              <a:t>. </a:t>
            </a:r>
          </a:p>
        </p:txBody>
      </p:sp>
    </p:spTree>
    <p:extLst>
      <p:ext uri="{BB962C8B-B14F-4D97-AF65-F5344CB8AC3E}">
        <p14:creationId xmlns:p14="http://schemas.microsoft.com/office/powerpoint/2010/main" val="25728705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EAD28CB-F146-4A24-A4A9-4EE99A23FE2B}"/>
              </a:ext>
            </a:extLst>
          </p:cNvPr>
          <p:cNvSpPr>
            <a:spLocks noGrp="1"/>
          </p:cNvSpPr>
          <p:nvPr>
            <p:ph idx="1"/>
          </p:nvPr>
        </p:nvSpPr>
        <p:spPr>
          <a:xfrm>
            <a:off x="838200" y="746620"/>
            <a:ext cx="10515600" cy="5430343"/>
          </a:xfrm>
        </p:spPr>
        <p:txBody>
          <a:bodyPr/>
          <a:lstStyle/>
          <a:p>
            <a:pPr marL="0" indent="0">
              <a:buNone/>
            </a:pPr>
            <a:endParaRPr lang="fr-FR" dirty="0"/>
          </a:p>
          <a:p>
            <a:pPr marL="0" indent="0">
              <a:buNone/>
            </a:pPr>
            <a:r>
              <a:rPr lang="fr-FR" dirty="0" err="1"/>
              <a:t>My</a:t>
            </a:r>
            <a:r>
              <a:rPr lang="fr-FR" dirty="0"/>
              <a:t> talk </a:t>
            </a:r>
            <a:r>
              <a:rPr lang="fr-FR" dirty="0" err="1"/>
              <a:t>is</a:t>
            </a:r>
            <a:r>
              <a:rPr lang="fr-FR" dirty="0"/>
              <a:t> </a:t>
            </a:r>
            <a:r>
              <a:rPr lang="en-US" dirty="0"/>
              <a:t>an attempt to combine two unrelated discussions in the literature on Russell</a:t>
            </a:r>
          </a:p>
          <a:p>
            <a:pPr marL="0" indent="0">
              <a:buNone/>
            </a:pPr>
            <a:endParaRPr lang="fr-FR" dirty="0"/>
          </a:p>
          <a:p>
            <a:pPr marL="514350" indent="-514350">
              <a:buAutoNum type="arabicPeriod"/>
            </a:pPr>
            <a:r>
              <a:rPr lang="fr-FR" dirty="0"/>
              <a:t>the discussion of </a:t>
            </a:r>
            <a:r>
              <a:rPr lang="fr-FR" dirty="0" err="1"/>
              <a:t>Russell’s</a:t>
            </a:r>
            <a:r>
              <a:rPr lang="fr-FR" dirty="0"/>
              <a:t> </a:t>
            </a:r>
            <a:r>
              <a:rPr lang="fr-FR" dirty="0" err="1"/>
              <a:t>theory</a:t>
            </a:r>
            <a:r>
              <a:rPr lang="fr-FR" dirty="0"/>
              <a:t> of </a:t>
            </a:r>
            <a:r>
              <a:rPr lang="fr-FR" dirty="0" err="1"/>
              <a:t>judgment</a:t>
            </a:r>
            <a:endParaRPr lang="fr-FR" dirty="0"/>
          </a:p>
          <a:p>
            <a:pPr marL="514350" indent="-514350">
              <a:buAutoNum type="arabicPeriod"/>
            </a:pPr>
            <a:endParaRPr lang="fr-FR" dirty="0"/>
          </a:p>
          <a:p>
            <a:pPr marL="514350" indent="-514350">
              <a:buAutoNum type="arabicPeriod"/>
            </a:pPr>
            <a:r>
              <a:rPr lang="fr-FR" b="1" dirty="0"/>
              <a:t>the </a:t>
            </a:r>
            <a:r>
              <a:rPr lang="fr-FR" b="1" dirty="0" err="1"/>
              <a:t>recent</a:t>
            </a:r>
            <a:r>
              <a:rPr lang="fr-FR" b="1" dirty="0"/>
              <a:t> discussion of </a:t>
            </a:r>
            <a:r>
              <a:rPr lang="fr-FR" b="1" dirty="0" err="1"/>
              <a:t>Russell’s</a:t>
            </a:r>
            <a:r>
              <a:rPr lang="fr-FR" b="1" dirty="0"/>
              <a:t> conception of </a:t>
            </a:r>
            <a:r>
              <a:rPr lang="fr-FR" b="1" dirty="0" err="1"/>
              <a:t>acquaintance</a:t>
            </a:r>
            <a:endParaRPr lang="fr-FR" b="1" dirty="0"/>
          </a:p>
        </p:txBody>
      </p:sp>
    </p:spTree>
    <p:extLst>
      <p:ext uri="{BB962C8B-B14F-4D97-AF65-F5344CB8AC3E}">
        <p14:creationId xmlns:p14="http://schemas.microsoft.com/office/powerpoint/2010/main" val="37986422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358D3F6-CEAD-4869-B08D-984FC4EA8548}"/>
              </a:ext>
            </a:extLst>
          </p:cNvPr>
          <p:cNvSpPr>
            <a:spLocks noGrp="1"/>
          </p:cNvSpPr>
          <p:nvPr>
            <p:ph idx="1"/>
          </p:nvPr>
        </p:nvSpPr>
        <p:spPr>
          <a:xfrm>
            <a:off x="838200" y="1383030"/>
            <a:ext cx="10515600" cy="4805363"/>
          </a:xfrm>
        </p:spPr>
        <p:txBody>
          <a:bodyPr>
            <a:normAutofit/>
          </a:bodyPr>
          <a:lstStyle/>
          <a:p>
            <a:pPr marL="0" indent="0">
              <a:buNone/>
            </a:pPr>
            <a:r>
              <a:rPr lang="fr-FR" sz="3200" dirty="0" err="1"/>
              <a:t>Wishon</a:t>
            </a:r>
            <a:r>
              <a:rPr lang="fr-FR" sz="3200" dirty="0"/>
              <a:t> 2015</a:t>
            </a:r>
          </a:p>
          <a:p>
            <a:pPr marL="0" indent="0">
              <a:buNone/>
            </a:pPr>
            <a:endParaRPr lang="fr-FR" sz="3200" dirty="0"/>
          </a:p>
          <a:p>
            <a:pPr marL="0" indent="0">
              <a:buNone/>
            </a:pPr>
            <a:r>
              <a:rPr lang="fr-FR" sz="3200" dirty="0"/>
              <a:t>The </a:t>
            </a:r>
            <a:r>
              <a:rPr lang="en-GB" sz="3200" b="1" dirty="0"/>
              <a:t>received</a:t>
            </a:r>
            <a:r>
              <a:rPr lang="fr-FR" sz="3200" b="1" dirty="0"/>
              <a:t> </a:t>
            </a:r>
            <a:r>
              <a:rPr lang="fr-FR" sz="3200" b="1" dirty="0" err="1"/>
              <a:t>view</a:t>
            </a:r>
            <a:r>
              <a:rPr lang="fr-FR" sz="3200" b="1" dirty="0"/>
              <a:t> of </a:t>
            </a:r>
            <a:r>
              <a:rPr lang="fr-FR" sz="3200" b="1" dirty="0" err="1"/>
              <a:t>acquaintance</a:t>
            </a:r>
            <a:r>
              <a:rPr lang="fr-FR" sz="3200" b="1" dirty="0"/>
              <a:t> </a:t>
            </a:r>
            <a:r>
              <a:rPr lang="fr-FR" sz="3200" dirty="0" err="1"/>
              <a:t>holds</a:t>
            </a:r>
            <a:r>
              <a:rPr lang="fr-FR" sz="3200" dirty="0"/>
              <a:t> </a:t>
            </a:r>
            <a:r>
              <a:rPr lang="fr-FR" sz="3200" dirty="0" err="1"/>
              <a:t>that</a:t>
            </a:r>
            <a:r>
              <a:rPr lang="fr-FR" sz="3200" dirty="0"/>
              <a:t> </a:t>
            </a:r>
            <a:r>
              <a:rPr lang="fr-FR" sz="3200" dirty="0" err="1"/>
              <a:t>when</a:t>
            </a:r>
            <a:r>
              <a:rPr lang="fr-FR" sz="3200" dirty="0"/>
              <a:t> a </a:t>
            </a:r>
            <a:r>
              <a:rPr lang="fr-FR" sz="3200" dirty="0" err="1"/>
              <a:t>subject</a:t>
            </a:r>
            <a:r>
              <a:rPr lang="fr-FR" sz="3200" dirty="0"/>
              <a:t> </a:t>
            </a:r>
            <a:r>
              <a:rPr lang="fr-FR" sz="3200" dirty="0" err="1"/>
              <a:t>is</a:t>
            </a:r>
            <a:r>
              <a:rPr lang="fr-FR" sz="3200" dirty="0"/>
              <a:t> </a:t>
            </a:r>
            <a:r>
              <a:rPr lang="fr-FR" sz="3200" dirty="0" err="1"/>
              <a:t>acquainted</a:t>
            </a:r>
            <a:r>
              <a:rPr lang="fr-FR" sz="3200" dirty="0"/>
              <a:t> </a:t>
            </a:r>
            <a:r>
              <a:rPr lang="fr-FR" sz="3200" dirty="0" err="1"/>
              <a:t>with</a:t>
            </a:r>
            <a:r>
              <a:rPr lang="fr-FR" sz="3200" dirty="0"/>
              <a:t> </a:t>
            </a:r>
            <a:r>
              <a:rPr lang="fr-FR" sz="3200" i="1" dirty="0"/>
              <a:t>a</a:t>
            </a:r>
            <a:r>
              <a:rPr lang="fr-FR" sz="3200" dirty="0"/>
              <a:t> and </a:t>
            </a:r>
            <a:r>
              <a:rPr lang="fr-FR" sz="3200" i="1" dirty="0"/>
              <a:t>b</a:t>
            </a:r>
            <a:r>
              <a:rPr lang="fr-FR" sz="3200" dirty="0"/>
              <a:t>, … </a:t>
            </a:r>
            <a:r>
              <a:rPr lang="fr-FR" sz="3200" dirty="0" err="1"/>
              <a:t>he</a:t>
            </a:r>
            <a:r>
              <a:rPr lang="fr-FR" sz="3200" dirty="0"/>
              <a:t> or </a:t>
            </a:r>
            <a:r>
              <a:rPr lang="fr-FR" sz="3200" dirty="0" err="1"/>
              <a:t>she</a:t>
            </a:r>
            <a:r>
              <a:rPr lang="fr-FR" sz="3200" dirty="0"/>
              <a:t> </a:t>
            </a:r>
            <a:r>
              <a:rPr lang="fr-FR" sz="3200" dirty="0" err="1"/>
              <a:t>cannot</a:t>
            </a:r>
            <a:r>
              <a:rPr lang="fr-FR" sz="3200" dirty="0"/>
              <a:t> fail to </a:t>
            </a:r>
            <a:r>
              <a:rPr lang="fr-FR" sz="3200" dirty="0" err="1"/>
              <a:t>determine</a:t>
            </a:r>
            <a:r>
              <a:rPr lang="fr-FR" sz="3200" dirty="0"/>
              <a:t> … </a:t>
            </a:r>
            <a:r>
              <a:rPr lang="fr-FR" sz="3200" dirty="0" err="1"/>
              <a:t>whether</a:t>
            </a:r>
            <a:r>
              <a:rPr lang="fr-FR" sz="3200" dirty="0"/>
              <a:t> </a:t>
            </a:r>
            <a:r>
              <a:rPr lang="fr-FR" sz="3200" i="1" dirty="0"/>
              <a:t>a</a:t>
            </a:r>
            <a:r>
              <a:rPr lang="fr-FR" sz="3200" dirty="0"/>
              <a:t> </a:t>
            </a:r>
            <a:r>
              <a:rPr lang="fr-FR" sz="3200" dirty="0" err="1"/>
              <a:t>is</a:t>
            </a:r>
            <a:r>
              <a:rPr lang="fr-FR" sz="3200" dirty="0"/>
              <a:t> </a:t>
            </a:r>
            <a:r>
              <a:rPr lang="fr-FR" sz="3200" i="1" dirty="0"/>
              <a:t>b</a:t>
            </a:r>
            <a:r>
              <a:rPr lang="fr-FR" sz="3200" dirty="0"/>
              <a:t>.</a:t>
            </a:r>
          </a:p>
          <a:p>
            <a:pPr marL="0" indent="0">
              <a:buNone/>
            </a:pPr>
            <a:endParaRPr lang="fr-FR" dirty="0"/>
          </a:p>
        </p:txBody>
      </p:sp>
    </p:spTree>
    <p:extLst>
      <p:ext uri="{BB962C8B-B14F-4D97-AF65-F5344CB8AC3E}">
        <p14:creationId xmlns:p14="http://schemas.microsoft.com/office/powerpoint/2010/main" val="24086890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05D18827-5329-4702-8615-84579913AFED}"/>
              </a:ext>
            </a:extLst>
          </p:cNvPr>
          <p:cNvSpPr>
            <a:spLocks noGrp="1"/>
          </p:cNvSpPr>
          <p:nvPr>
            <p:ph idx="1"/>
          </p:nvPr>
        </p:nvSpPr>
        <p:spPr>
          <a:xfrm>
            <a:off x="838200" y="1174459"/>
            <a:ext cx="10515600" cy="5002503"/>
          </a:xfrm>
        </p:spPr>
        <p:txBody>
          <a:bodyPr/>
          <a:lstStyle/>
          <a:p>
            <a:pPr marL="0" indent="0">
              <a:buNone/>
            </a:pPr>
            <a:r>
              <a:rPr lang="en-US" dirty="0"/>
              <a:t>Evans 1982, 82</a:t>
            </a:r>
          </a:p>
          <a:p>
            <a:pPr marL="0" indent="0">
              <a:buNone/>
            </a:pPr>
            <a:endParaRPr lang="en-US" dirty="0"/>
          </a:p>
          <a:p>
            <a:pPr marL="0" indent="0">
              <a:buNone/>
            </a:pPr>
            <a:r>
              <a:rPr lang="en-US" dirty="0"/>
              <a:t>Russell himself had an excuse for his espousal (in effect) of the ordered-couple conception of monadic </a:t>
            </a:r>
            <a:r>
              <a:rPr lang="en-US" dirty="0" err="1"/>
              <a:t>Russellian</a:t>
            </a:r>
            <a:r>
              <a:rPr lang="en-US" dirty="0"/>
              <a:t> thoughts, in that he </a:t>
            </a:r>
            <a:r>
              <a:rPr lang="en-US" b="1" dirty="0"/>
              <a:t>restricted the objects </a:t>
            </a:r>
            <a:r>
              <a:rPr lang="en-US" dirty="0"/>
              <a:t>of such thinking mainly to items which were conceived to be so fleeting and insubstantial that </a:t>
            </a:r>
            <a:r>
              <a:rPr lang="en-US" b="1" dirty="0"/>
              <a:t>it seemed unintelligible to suppose a person might identify the same one twice without knowing it was the same.</a:t>
            </a:r>
            <a:r>
              <a:rPr lang="en-US" dirty="0"/>
              <a:t> </a:t>
            </a:r>
            <a:endParaRPr lang="fr-FR" dirty="0"/>
          </a:p>
        </p:txBody>
      </p:sp>
    </p:spTree>
    <p:extLst>
      <p:ext uri="{BB962C8B-B14F-4D97-AF65-F5344CB8AC3E}">
        <p14:creationId xmlns:p14="http://schemas.microsoft.com/office/powerpoint/2010/main" val="35835063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9D5689D-F5D2-4265-9568-6804A67FF477}"/>
              </a:ext>
            </a:extLst>
          </p:cNvPr>
          <p:cNvSpPr>
            <a:spLocks noGrp="1"/>
          </p:cNvSpPr>
          <p:nvPr>
            <p:ph idx="1"/>
          </p:nvPr>
        </p:nvSpPr>
        <p:spPr>
          <a:xfrm>
            <a:off x="838200" y="1677799"/>
            <a:ext cx="10515600" cy="3875714"/>
          </a:xfrm>
        </p:spPr>
        <p:txBody>
          <a:bodyPr>
            <a:normAutofit lnSpcReduction="10000"/>
          </a:bodyPr>
          <a:lstStyle/>
          <a:p>
            <a:pPr marL="0" indent="0">
              <a:buNone/>
            </a:pPr>
            <a:r>
              <a:rPr lang="en-US" dirty="0"/>
              <a:t>Campbell 2009, 661</a:t>
            </a:r>
          </a:p>
          <a:p>
            <a:pPr marL="0" indent="0">
              <a:buNone/>
            </a:pPr>
            <a:endParaRPr lang="en-US" dirty="0"/>
          </a:p>
          <a:p>
            <a:pPr marL="0" indent="0">
              <a:buNone/>
            </a:pPr>
            <a:r>
              <a:rPr lang="en-US" dirty="0"/>
              <a:t>Russell’s remark about completeness of knowledge should not be read as relating to propositional knowledge of essences; the remark is, rather, his response to the problem of </a:t>
            </a:r>
            <a:r>
              <a:rPr lang="en-US" b="1" dirty="0"/>
              <a:t>partial awareness</a:t>
            </a:r>
            <a:r>
              <a:rPr lang="en-US" dirty="0"/>
              <a:t>. The idea is that the colors are such that there is nothing partial about our awareness of them; so we can characterize acquaintance with them fully merely by saying which colors are being encountered. </a:t>
            </a:r>
            <a:r>
              <a:rPr lang="en-US" b="1" dirty="0"/>
              <a:t>There are not, on Russell’s view, different ways of being acquainted with one and the same color.</a:t>
            </a:r>
            <a:r>
              <a:rPr lang="en-US" dirty="0"/>
              <a:t> </a:t>
            </a:r>
            <a:endParaRPr lang="fr-FR" dirty="0"/>
          </a:p>
        </p:txBody>
      </p:sp>
    </p:spTree>
    <p:extLst>
      <p:ext uri="{BB962C8B-B14F-4D97-AF65-F5344CB8AC3E}">
        <p14:creationId xmlns:p14="http://schemas.microsoft.com/office/powerpoint/2010/main" val="316969564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D8F1827-D984-407B-B249-329A6496D4D4}"/>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5123F186-8E83-44D6-8F71-E80B8B8D80CD}"/>
              </a:ext>
            </a:extLst>
          </p:cNvPr>
          <p:cNvSpPr>
            <a:spLocks noGrp="1"/>
          </p:cNvSpPr>
          <p:nvPr>
            <p:ph idx="1"/>
          </p:nvPr>
        </p:nvSpPr>
        <p:spPr>
          <a:xfrm>
            <a:off x="838199" y="1825625"/>
            <a:ext cx="10654717" cy="4351338"/>
          </a:xfrm>
        </p:spPr>
        <p:txBody>
          <a:bodyPr/>
          <a:lstStyle/>
          <a:p>
            <a:pPr marL="0" indent="0">
              <a:buNone/>
            </a:pPr>
            <a:endParaRPr lang="fr-FR" dirty="0"/>
          </a:p>
          <a:p>
            <a:pPr marL="0" indent="0">
              <a:buNone/>
            </a:pPr>
            <a:r>
              <a:rPr lang="fr-FR" dirty="0" err="1"/>
              <a:t>Acquaintance</a:t>
            </a:r>
            <a:r>
              <a:rPr lang="fr-FR" dirty="0"/>
              <a:t> </a:t>
            </a:r>
            <a:r>
              <a:rPr lang="fr-FR" dirty="0" err="1"/>
              <a:t>is</a:t>
            </a:r>
            <a:r>
              <a:rPr lang="fr-FR" dirty="0"/>
              <a:t> a </a:t>
            </a:r>
            <a:r>
              <a:rPr lang="fr-FR" dirty="0" err="1"/>
              <a:t>dyadic</a:t>
            </a:r>
            <a:r>
              <a:rPr lang="fr-FR" dirty="0"/>
              <a:t> relation </a:t>
            </a:r>
            <a:r>
              <a:rPr lang="fr-FR" dirty="0" err="1"/>
              <a:t>between</a:t>
            </a:r>
            <a:r>
              <a:rPr lang="fr-FR" dirty="0"/>
              <a:t> a </a:t>
            </a:r>
            <a:r>
              <a:rPr lang="fr-FR" dirty="0" err="1"/>
              <a:t>subject</a:t>
            </a:r>
            <a:r>
              <a:rPr lang="fr-FR" dirty="0"/>
              <a:t> and an </a:t>
            </a:r>
            <a:r>
              <a:rPr lang="fr-FR" dirty="0" err="1"/>
              <a:t>object</a:t>
            </a:r>
            <a:r>
              <a:rPr lang="fr-FR" dirty="0"/>
              <a:t>. </a:t>
            </a:r>
          </a:p>
          <a:p>
            <a:pPr marL="0" indent="0">
              <a:buNone/>
            </a:pPr>
            <a:endParaRPr lang="fr-FR" dirty="0"/>
          </a:p>
          <a:p>
            <a:pPr marL="0" indent="0">
              <a:buNone/>
            </a:pPr>
            <a:r>
              <a:rPr lang="fr-FR" dirty="0"/>
              <a:t>					one </a:t>
            </a:r>
            <a:r>
              <a:rPr lang="fr-FR" dirty="0" err="1"/>
              <a:t>cannot</a:t>
            </a:r>
            <a:r>
              <a:rPr lang="fr-FR" dirty="0"/>
              <a:t> </a:t>
            </a:r>
            <a:r>
              <a:rPr lang="fr-FR" b="1" dirty="0" err="1"/>
              <a:t>misidentify</a:t>
            </a:r>
            <a:r>
              <a:rPr lang="fr-FR" dirty="0"/>
              <a:t> </a:t>
            </a:r>
            <a:r>
              <a:rPr lang="fr-FR" dirty="0" err="1"/>
              <a:t>it</a:t>
            </a:r>
            <a:r>
              <a:rPr lang="fr-FR" dirty="0"/>
              <a:t> (Evans), </a:t>
            </a:r>
          </a:p>
          <a:p>
            <a:pPr marL="0" indent="0">
              <a:buNone/>
            </a:pPr>
            <a:r>
              <a:rPr lang="fr-FR" dirty="0"/>
              <a:t>The </a:t>
            </a:r>
            <a:r>
              <a:rPr lang="fr-FR" dirty="0" err="1"/>
              <a:t>object</a:t>
            </a:r>
            <a:r>
              <a:rPr lang="fr-FR" dirty="0"/>
              <a:t> </a:t>
            </a:r>
            <a:r>
              <a:rPr lang="fr-FR" dirty="0" err="1"/>
              <a:t>is</a:t>
            </a:r>
            <a:r>
              <a:rPr lang="fr-FR" dirty="0"/>
              <a:t> </a:t>
            </a:r>
            <a:r>
              <a:rPr lang="fr-FR" b="1" dirty="0" err="1"/>
              <a:t>so</a:t>
            </a:r>
            <a:r>
              <a:rPr lang="fr-FR" b="1" dirty="0"/>
              <a:t> simple </a:t>
            </a:r>
            <a:r>
              <a:rPr lang="fr-FR" dirty="0" err="1"/>
              <a:t>that</a:t>
            </a:r>
            <a:endParaRPr lang="fr-FR" dirty="0"/>
          </a:p>
          <a:p>
            <a:pPr marL="0" indent="0">
              <a:buNone/>
            </a:pPr>
            <a:r>
              <a:rPr lang="fr-FR" dirty="0"/>
              <a:t>					one </a:t>
            </a:r>
            <a:r>
              <a:rPr lang="fr-FR" dirty="0" err="1"/>
              <a:t>cannot</a:t>
            </a:r>
            <a:r>
              <a:rPr lang="fr-FR" dirty="0"/>
              <a:t> </a:t>
            </a:r>
            <a:r>
              <a:rPr lang="fr-FR" b="1" dirty="0" err="1"/>
              <a:t>partially</a:t>
            </a:r>
            <a:r>
              <a:rPr lang="fr-FR" b="1" dirty="0"/>
              <a:t> </a:t>
            </a:r>
            <a:r>
              <a:rPr lang="fr-FR" b="1" dirty="0" err="1"/>
              <a:t>grasp</a:t>
            </a:r>
            <a:r>
              <a:rPr lang="fr-FR" b="1" dirty="0"/>
              <a:t> </a:t>
            </a:r>
            <a:r>
              <a:rPr lang="fr-FR" dirty="0" err="1"/>
              <a:t>it</a:t>
            </a:r>
            <a:r>
              <a:rPr lang="fr-FR" dirty="0"/>
              <a:t> (Campbell). </a:t>
            </a:r>
          </a:p>
        </p:txBody>
      </p:sp>
      <p:sp>
        <p:nvSpPr>
          <p:cNvPr id="4" name="Accolade ouvrante 3">
            <a:extLst>
              <a:ext uri="{FF2B5EF4-FFF2-40B4-BE49-F238E27FC236}">
                <a16:creationId xmlns:a16="http://schemas.microsoft.com/office/drawing/2014/main" id="{FCB13EAC-33E9-4993-80BF-7421BA5F91FB}"/>
              </a:ext>
            </a:extLst>
          </p:cNvPr>
          <p:cNvSpPr/>
          <p:nvPr/>
        </p:nvSpPr>
        <p:spPr>
          <a:xfrm>
            <a:off x="5192786" y="3598877"/>
            <a:ext cx="134224" cy="1073791"/>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Tree>
    <p:extLst>
      <p:ext uri="{BB962C8B-B14F-4D97-AF65-F5344CB8AC3E}">
        <p14:creationId xmlns:p14="http://schemas.microsoft.com/office/powerpoint/2010/main" val="4213833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EAD28CB-F146-4A24-A4A9-4EE99A23FE2B}"/>
              </a:ext>
            </a:extLst>
          </p:cNvPr>
          <p:cNvSpPr>
            <a:spLocks noGrp="1"/>
          </p:cNvSpPr>
          <p:nvPr>
            <p:ph idx="1"/>
          </p:nvPr>
        </p:nvSpPr>
        <p:spPr>
          <a:xfrm>
            <a:off x="838200" y="746620"/>
            <a:ext cx="10515600" cy="5430343"/>
          </a:xfrm>
        </p:spPr>
        <p:txBody>
          <a:bodyPr/>
          <a:lstStyle/>
          <a:p>
            <a:pPr marL="0" indent="0">
              <a:buNone/>
            </a:pPr>
            <a:endParaRPr lang="fr-FR" dirty="0"/>
          </a:p>
          <a:p>
            <a:pPr marL="0" indent="0">
              <a:buNone/>
            </a:pPr>
            <a:r>
              <a:rPr lang="fr-FR" dirty="0" err="1"/>
              <a:t>My</a:t>
            </a:r>
            <a:r>
              <a:rPr lang="fr-FR" dirty="0"/>
              <a:t> talk </a:t>
            </a:r>
            <a:r>
              <a:rPr lang="fr-FR" dirty="0" err="1"/>
              <a:t>is</a:t>
            </a:r>
            <a:r>
              <a:rPr lang="fr-FR" dirty="0"/>
              <a:t> </a:t>
            </a:r>
            <a:r>
              <a:rPr lang="en-US" dirty="0"/>
              <a:t>an attempt to combine two unrelated discussions in the literature on Russell</a:t>
            </a:r>
          </a:p>
          <a:p>
            <a:pPr marL="0" indent="0">
              <a:buNone/>
            </a:pPr>
            <a:endParaRPr lang="fr-FR" dirty="0"/>
          </a:p>
          <a:p>
            <a:pPr marL="514350" indent="-514350">
              <a:buAutoNum type="arabicPeriod"/>
            </a:pPr>
            <a:r>
              <a:rPr lang="fr-FR" dirty="0"/>
              <a:t>the discussion of </a:t>
            </a:r>
            <a:r>
              <a:rPr lang="fr-FR" dirty="0" err="1"/>
              <a:t>Russell’s</a:t>
            </a:r>
            <a:r>
              <a:rPr lang="fr-FR" dirty="0"/>
              <a:t> </a:t>
            </a:r>
            <a:r>
              <a:rPr lang="fr-FR" dirty="0" err="1"/>
              <a:t>theory</a:t>
            </a:r>
            <a:r>
              <a:rPr lang="fr-FR" dirty="0"/>
              <a:t> of </a:t>
            </a:r>
            <a:r>
              <a:rPr lang="fr-FR" dirty="0" err="1"/>
              <a:t>judgment</a:t>
            </a:r>
            <a:endParaRPr lang="fr-FR" dirty="0"/>
          </a:p>
          <a:p>
            <a:pPr marL="514350" indent="-514350">
              <a:buAutoNum type="arabicPeriod"/>
            </a:pPr>
            <a:endParaRPr lang="fr-FR" dirty="0">
              <a:solidFill>
                <a:schemeClr val="bg1"/>
              </a:solidFill>
            </a:endParaRPr>
          </a:p>
          <a:p>
            <a:pPr marL="514350" indent="-514350">
              <a:buAutoNum type="arabicPeriod"/>
            </a:pPr>
            <a:r>
              <a:rPr lang="fr-FR" dirty="0">
                <a:solidFill>
                  <a:schemeClr val="bg1"/>
                </a:solidFill>
              </a:rPr>
              <a:t>the </a:t>
            </a:r>
            <a:r>
              <a:rPr lang="fr-FR" dirty="0" err="1">
                <a:solidFill>
                  <a:schemeClr val="bg1"/>
                </a:solidFill>
              </a:rPr>
              <a:t>recent</a:t>
            </a:r>
            <a:r>
              <a:rPr lang="fr-FR" dirty="0">
                <a:solidFill>
                  <a:schemeClr val="bg1"/>
                </a:solidFill>
              </a:rPr>
              <a:t> discussion about </a:t>
            </a:r>
            <a:r>
              <a:rPr lang="fr-FR" dirty="0" err="1">
                <a:solidFill>
                  <a:schemeClr val="bg1"/>
                </a:solidFill>
              </a:rPr>
              <a:t>Russell’s</a:t>
            </a:r>
            <a:r>
              <a:rPr lang="fr-FR" dirty="0">
                <a:solidFill>
                  <a:schemeClr val="bg1"/>
                </a:solidFill>
              </a:rPr>
              <a:t> conception of </a:t>
            </a:r>
            <a:r>
              <a:rPr lang="fr-FR" dirty="0" err="1">
                <a:solidFill>
                  <a:schemeClr val="bg1"/>
                </a:solidFill>
              </a:rPr>
              <a:t>acquaintance</a:t>
            </a:r>
            <a:endParaRPr lang="fr-FR" dirty="0">
              <a:solidFill>
                <a:schemeClr val="bg1"/>
              </a:solidFill>
            </a:endParaRPr>
          </a:p>
        </p:txBody>
      </p:sp>
    </p:spTree>
    <p:extLst>
      <p:ext uri="{BB962C8B-B14F-4D97-AF65-F5344CB8AC3E}">
        <p14:creationId xmlns:p14="http://schemas.microsoft.com/office/powerpoint/2010/main" val="13662439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CF8FCD71-1067-47E9-8637-159548499827}"/>
              </a:ext>
            </a:extLst>
          </p:cNvPr>
          <p:cNvSpPr>
            <a:spLocks noGrp="1"/>
          </p:cNvSpPr>
          <p:nvPr>
            <p:ph idx="1"/>
          </p:nvPr>
        </p:nvSpPr>
        <p:spPr>
          <a:xfrm>
            <a:off x="838200" y="754380"/>
            <a:ext cx="10515600" cy="5422583"/>
          </a:xfrm>
        </p:spPr>
        <p:txBody>
          <a:bodyPr>
            <a:normAutofit/>
          </a:bodyPr>
          <a:lstStyle/>
          <a:p>
            <a:pPr marL="0" indent="0">
              <a:buNone/>
            </a:pPr>
            <a:r>
              <a:rPr lang="fr-FR" dirty="0"/>
              <a:t>Against the </a:t>
            </a:r>
            <a:r>
              <a:rPr lang="fr-FR" dirty="0" err="1"/>
              <a:t>received</a:t>
            </a:r>
            <a:r>
              <a:rPr lang="fr-FR" dirty="0"/>
              <a:t> </a:t>
            </a:r>
            <a:r>
              <a:rPr lang="fr-FR" dirty="0" err="1"/>
              <a:t>interpretation</a:t>
            </a:r>
            <a:r>
              <a:rPr lang="fr-FR" dirty="0"/>
              <a:t>, </a:t>
            </a:r>
            <a:r>
              <a:rPr lang="fr-FR" dirty="0" err="1"/>
              <a:t>Wishon</a:t>
            </a:r>
            <a:r>
              <a:rPr lang="fr-FR" dirty="0"/>
              <a:t> </a:t>
            </a:r>
            <a:r>
              <a:rPr lang="fr-FR" dirty="0" err="1"/>
              <a:t>elaborates</a:t>
            </a:r>
            <a:r>
              <a:rPr lang="fr-FR" dirty="0"/>
              <a:t> </a:t>
            </a:r>
            <a:r>
              <a:rPr lang="fr-FR" dirty="0" err="1"/>
              <a:t>two</a:t>
            </a:r>
            <a:r>
              <a:rPr lang="fr-FR" dirty="0"/>
              <a:t> arguments:</a:t>
            </a:r>
          </a:p>
          <a:p>
            <a:pPr marL="0" indent="0">
              <a:buNone/>
            </a:pPr>
            <a:endParaRPr lang="fr-FR" dirty="0"/>
          </a:p>
          <a:p>
            <a:pPr marL="514350" indent="-514350">
              <a:buAutoNum type="arabicPeriod"/>
            </a:pPr>
            <a:r>
              <a:rPr lang="fr-FR" dirty="0"/>
              <a:t>A </a:t>
            </a:r>
            <a:r>
              <a:rPr lang="fr-FR" b="1" dirty="0" err="1"/>
              <a:t>particular</a:t>
            </a:r>
            <a:r>
              <a:rPr lang="fr-FR" dirty="0"/>
              <a:t> one, </a:t>
            </a:r>
            <a:r>
              <a:rPr lang="fr-FR" dirty="0" err="1"/>
              <a:t>based</a:t>
            </a:r>
            <a:r>
              <a:rPr lang="fr-FR" dirty="0"/>
              <a:t> on the </a:t>
            </a:r>
            <a:r>
              <a:rPr lang="fr-FR" dirty="0" err="1"/>
              <a:t>phenomenal</a:t>
            </a:r>
            <a:r>
              <a:rPr lang="fr-FR" dirty="0"/>
              <a:t> continua case: in a continuum, one can </a:t>
            </a:r>
            <a:r>
              <a:rPr lang="fr-FR" dirty="0" err="1"/>
              <a:t>be</a:t>
            </a:r>
            <a:r>
              <a:rPr lang="fr-FR" dirty="0"/>
              <a:t> </a:t>
            </a:r>
            <a:r>
              <a:rPr lang="fr-FR" dirty="0" err="1"/>
              <a:t>acquainted</a:t>
            </a:r>
            <a:r>
              <a:rPr lang="fr-FR" dirty="0"/>
              <a:t> </a:t>
            </a:r>
            <a:r>
              <a:rPr lang="fr-FR" dirty="0" err="1"/>
              <a:t>with</a:t>
            </a:r>
            <a:r>
              <a:rPr lang="fr-FR" dirty="0"/>
              <a:t> </a:t>
            </a:r>
            <a:r>
              <a:rPr lang="fr-FR" dirty="0" err="1"/>
              <a:t>two</a:t>
            </a:r>
            <a:r>
              <a:rPr lang="fr-FR" dirty="0"/>
              <a:t> </a:t>
            </a:r>
            <a:r>
              <a:rPr lang="fr-FR" dirty="0" err="1"/>
              <a:t>sense</a:t>
            </a:r>
            <a:r>
              <a:rPr lang="fr-FR" dirty="0"/>
              <a:t> data </a:t>
            </a:r>
            <a:r>
              <a:rPr lang="fr-FR" i="1" dirty="0"/>
              <a:t>a</a:t>
            </a:r>
            <a:r>
              <a:rPr lang="fr-FR" dirty="0"/>
              <a:t> and </a:t>
            </a:r>
            <a:r>
              <a:rPr lang="fr-FR" i="1" dirty="0"/>
              <a:t>b</a:t>
            </a:r>
            <a:r>
              <a:rPr lang="fr-FR" dirty="0"/>
              <a:t> (</a:t>
            </a:r>
            <a:r>
              <a:rPr lang="fr-FR" dirty="0" err="1"/>
              <a:t>two</a:t>
            </a:r>
            <a:r>
              <a:rPr lang="fr-FR" dirty="0"/>
              <a:t> </a:t>
            </a:r>
            <a:r>
              <a:rPr lang="fr-FR" dirty="0" err="1"/>
              <a:t>shades</a:t>
            </a:r>
            <a:r>
              <a:rPr lang="fr-FR" dirty="0"/>
              <a:t> of </a:t>
            </a:r>
            <a:r>
              <a:rPr lang="fr-FR" dirty="0" err="1"/>
              <a:t>colour</a:t>
            </a:r>
            <a:r>
              <a:rPr lang="fr-FR" dirty="0"/>
              <a:t>) </a:t>
            </a:r>
            <a:r>
              <a:rPr lang="fr-FR" dirty="0" err="1"/>
              <a:t>without</a:t>
            </a:r>
            <a:r>
              <a:rPr lang="fr-FR" dirty="0"/>
              <a:t> </a:t>
            </a:r>
            <a:r>
              <a:rPr lang="fr-FR" dirty="0" err="1"/>
              <a:t>being</a:t>
            </a:r>
            <a:r>
              <a:rPr lang="fr-FR" dirty="0"/>
              <a:t> able to </a:t>
            </a:r>
            <a:r>
              <a:rPr lang="fr-FR" dirty="0" err="1"/>
              <a:t>distinguish</a:t>
            </a:r>
            <a:r>
              <a:rPr lang="fr-FR" dirty="0"/>
              <a:t> </a:t>
            </a:r>
            <a:r>
              <a:rPr lang="fr-FR" i="1" dirty="0"/>
              <a:t>a </a:t>
            </a:r>
            <a:r>
              <a:rPr lang="fr-FR" dirty="0" err="1"/>
              <a:t>from</a:t>
            </a:r>
            <a:r>
              <a:rPr lang="fr-FR" dirty="0"/>
              <a:t> </a:t>
            </a:r>
            <a:r>
              <a:rPr lang="fr-FR" i="1" dirty="0"/>
              <a:t>b</a:t>
            </a:r>
            <a:r>
              <a:rPr lang="fr-FR" dirty="0"/>
              <a:t>.  </a:t>
            </a:r>
          </a:p>
          <a:p>
            <a:pPr marL="514350" indent="-514350">
              <a:buAutoNum type="arabicPeriod"/>
            </a:pPr>
            <a:endParaRPr lang="fr-FR" dirty="0"/>
          </a:p>
          <a:p>
            <a:pPr marL="514350" indent="-514350">
              <a:buAutoNum type="arabicPeriod"/>
            </a:pPr>
            <a:r>
              <a:rPr lang="fr-FR" dirty="0"/>
              <a:t>A </a:t>
            </a:r>
            <a:r>
              <a:rPr lang="fr-FR" b="1" dirty="0" err="1"/>
              <a:t>general</a:t>
            </a:r>
            <a:r>
              <a:rPr lang="fr-FR" dirty="0"/>
              <a:t> one, </a:t>
            </a:r>
            <a:r>
              <a:rPr lang="fr-FR" dirty="0" err="1"/>
              <a:t>based</a:t>
            </a:r>
            <a:r>
              <a:rPr lang="fr-FR" dirty="0"/>
              <a:t> on the distinction </a:t>
            </a:r>
            <a:r>
              <a:rPr lang="fr-FR" dirty="0" err="1"/>
              <a:t>between</a:t>
            </a:r>
            <a:r>
              <a:rPr lang="fr-FR" dirty="0"/>
              <a:t> </a:t>
            </a:r>
            <a:r>
              <a:rPr lang="fr-FR" dirty="0" err="1"/>
              <a:t>knowledge</a:t>
            </a:r>
            <a:r>
              <a:rPr lang="fr-FR" dirty="0"/>
              <a:t> of </a:t>
            </a:r>
            <a:r>
              <a:rPr lang="fr-FR" dirty="0" err="1"/>
              <a:t>things</a:t>
            </a:r>
            <a:r>
              <a:rPr lang="fr-FR" dirty="0"/>
              <a:t> and </a:t>
            </a:r>
            <a:r>
              <a:rPr lang="fr-FR" dirty="0" err="1"/>
              <a:t>knowledge</a:t>
            </a:r>
            <a:r>
              <a:rPr lang="fr-FR" dirty="0"/>
              <a:t> of </a:t>
            </a:r>
            <a:r>
              <a:rPr lang="fr-FR" dirty="0" err="1"/>
              <a:t>truths</a:t>
            </a:r>
            <a:r>
              <a:rPr lang="fr-FR" dirty="0"/>
              <a:t>: to know </a:t>
            </a:r>
            <a:r>
              <a:rPr lang="fr-FR" dirty="0" err="1"/>
              <a:t>that</a:t>
            </a:r>
            <a:r>
              <a:rPr lang="fr-FR" dirty="0"/>
              <a:t> </a:t>
            </a:r>
            <a:r>
              <a:rPr lang="fr-FR" dirty="0" err="1"/>
              <a:t>two</a:t>
            </a:r>
            <a:r>
              <a:rPr lang="fr-FR" dirty="0"/>
              <a:t> items are </a:t>
            </a:r>
            <a:r>
              <a:rPr lang="fr-FR" dirty="0" err="1"/>
              <a:t>different</a:t>
            </a:r>
            <a:r>
              <a:rPr lang="fr-FR" dirty="0"/>
              <a:t> </a:t>
            </a:r>
            <a:r>
              <a:rPr lang="fr-FR" dirty="0" err="1"/>
              <a:t>is</a:t>
            </a:r>
            <a:r>
              <a:rPr lang="fr-FR" dirty="0"/>
              <a:t> </a:t>
            </a:r>
            <a:r>
              <a:rPr lang="fr-FR" dirty="0" err="1"/>
              <a:t>knowledge</a:t>
            </a:r>
            <a:r>
              <a:rPr lang="fr-FR" dirty="0"/>
              <a:t> about </a:t>
            </a:r>
            <a:r>
              <a:rPr lang="fr-FR" dirty="0" err="1"/>
              <a:t>them</a:t>
            </a:r>
            <a:r>
              <a:rPr lang="fr-FR" dirty="0"/>
              <a:t>; </a:t>
            </a:r>
            <a:r>
              <a:rPr lang="fr-FR" dirty="0" err="1"/>
              <a:t>mere</a:t>
            </a:r>
            <a:r>
              <a:rPr lang="fr-FR" dirty="0"/>
              <a:t> </a:t>
            </a:r>
            <a:r>
              <a:rPr lang="fr-FR" dirty="0" err="1"/>
              <a:t>acquaintance</a:t>
            </a:r>
            <a:r>
              <a:rPr lang="fr-FR" dirty="0"/>
              <a:t> </a:t>
            </a:r>
            <a:r>
              <a:rPr lang="fr-FR" dirty="0" err="1"/>
              <a:t>does</a:t>
            </a:r>
            <a:r>
              <a:rPr lang="fr-FR" dirty="0"/>
              <a:t> not in </a:t>
            </a:r>
            <a:r>
              <a:rPr lang="fr-FR" dirty="0" err="1"/>
              <a:t>any</a:t>
            </a:r>
            <a:r>
              <a:rPr lang="fr-FR" dirty="0"/>
              <a:t> </a:t>
            </a:r>
            <a:r>
              <a:rPr lang="fr-FR" dirty="0" err="1"/>
              <a:t>way</a:t>
            </a:r>
            <a:r>
              <a:rPr lang="fr-FR" dirty="0"/>
              <a:t> lead to </a:t>
            </a:r>
            <a:r>
              <a:rPr lang="fr-FR" dirty="0" err="1"/>
              <a:t>such</a:t>
            </a:r>
            <a:r>
              <a:rPr lang="fr-FR" dirty="0"/>
              <a:t> a </a:t>
            </a:r>
            <a:r>
              <a:rPr lang="fr-FR" dirty="0" err="1"/>
              <a:t>knowledge</a:t>
            </a:r>
            <a:r>
              <a:rPr lang="fr-FR" dirty="0"/>
              <a:t>.</a:t>
            </a:r>
          </a:p>
        </p:txBody>
      </p:sp>
    </p:spTree>
    <p:extLst>
      <p:ext uri="{BB962C8B-B14F-4D97-AF65-F5344CB8AC3E}">
        <p14:creationId xmlns:p14="http://schemas.microsoft.com/office/powerpoint/2010/main" val="40736406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741DD0D-084A-42E3-8916-D5432AF9EAC2}"/>
              </a:ext>
            </a:extLst>
          </p:cNvPr>
          <p:cNvSpPr>
            <a:spLocks noGrp="1"/>
          </p:cNvSpPr>
          <p:nvPr>
            <p:ph idx="1"/>
          </p:nvPr>
        </p:nvSpPr>
        <p:spPr>
          <a:xfrm>
            <a:off x="838200" y="708660"/>
            <a:ext cx="10515600" cy="5468303"/>
          </a:xfrm>
        </p:spPr>
        <p:txBody>
          <a:bodyPr>
            <a:normAutofit/>
          </a:bodyPr>
          <a:lstStyle/>
          <a:p>
            <a:pPr marL="0" indent="0">
              <a:buNone/>
            </a:pPr>
            <a:r>
              <a:rPr lang="fr-FR" dirty="0"/>
              <a:t>The « </a:t>
            </a:r>
            <a:r>
              <a:rPr lang="fr-FR" dirty="0" err="1"/>
              <a:t>general</a:t>
            </a:r>
            <a:r>
              <a:rPr lang="fr-FR" dirty="0"/>
              <a:t> » argument </a:t>
            </a:r>
            <a:r>
              <a:rPr lang="fr-FR" dirty="0" err="1"/>
              <a:t>introduces</a:t>
            </a:r>
            <a:r>
              <a:rPr lang="fr-FR" dirty="0"/>
              <a:t> a </a:t>
            </a:r>
            <a:r>
              <a:rPr lang="fr-FR" dirty="0" err="1"/>
              <a:t>typological</a:t>
            </a:r>
            <a:r>
              <a:rPr lang="fr-FR" dirty="0"/>
              <a:t> distinction </a:t>
            </a:r>
            <a:r>
              <a:rPr lang="fr-FR" dirty="0" err="1"/>
              <a:t>between</a:t>
            </a:r>
            <a:r>
              <a:rPr lang="fr-FR" dirty="0"/>
              <a:t> </a:t>
            </a:r>
            <a:r>
              <a:rPr lang="fr-FR" dirty="0" err="1"/>
              <a:t>knowledge</a:t>
            </a:r>
            <a:r>
              <a:rPr lang="fr-FR" dirty="0"/>
              <a:t> of </a:t>
            </a:r>
            <a:r>
              <a:rPr lang="fr-FR" dirty="0" err="1"/>
              <a:t>thing</a:t>
            </a:r>
            <a:r>
              <a:rPr lang="fr-FR" dirty="0"/>
              <a:t> and </a:t>
            </a:r>
            <a:r>
              <a:rPr lang="fr-FR" dirty="0" err="1"/>
              <a:t>knowledge</a:t>
            </a:r>
            <a:r>
              <a:rPr lang="fr-FR" dirty="0"/>
              <a:t> of </a:t>
            </a:r>
            <a:r>
              <a:rPr lang="fr-FR" dirty="0" err="1"/>
              <a:t>truth</a:t>
            </a:r>
            <a:r>
              <a:rPr lang="fr-FR" dirty="0"/>
              <a:t> – a distinction </a:t>
            </a:r>
            <a:r>
              <a:rPr lang="fr-FR" dirty="0" err="1"/>
              <a:t>that</a:t>
            </a:r>
            <a:r>
              <a:rPr lang="fr-FR" dirty="0"/>
              <a:t> the </a:t>
            </a:r>
            <a:r>
              <a:rPr lang="fr-FR" dirty="0" err="1"/>
              <a:t>received</a:t>
            </a:r>
            <a:r>
              <a:rPr lang="fr-FR" dirty="0"/>
              <a:t> </a:t>
            </a:r>
            <a:r>
              <a:rPr lang="fr-FR" dirty="0" err="1"/>
              <a:t>view</a:t>
            </a:r>
            <a:r>
              <a:rPr lang="fr-FR" dirty="0"/>
              <a:t> </a:t>
            </a:r>
            <a:r>
              <a:rPr lang="fr-FR" dirty="0" err="1"/>
              <a:t>would</a:t>
            </a:r>
            <a:r>
              <a:rPr lang="fr-FR" dirty="0"/>
              <a:t> not </a:t>
            </a:r>
            <a:r>
              <a:rPr lang="fr-FR" dirty="0" err="1"/>
              <a:t>take</a:t>
            </a:r>
            <a:r>
              <a:rPr lang="fr-FR" dirty="0"/>
              <a:t> </a:t>
            </a:r>
            <a:r>
              <a:rPr lang="fr-FR" dirty="0" err="1"/>
              <a:t>enough</a:t>
            </a:r>
            <a:r>
              <a:rPr lang="fr-FR" dirty="0"/>
              <a:t> </a:t>
            </a:r>
            <a:r>
              <a:rPr lang="fr-FR" dirty="0" err="1"/>
              <a:t>account</a:t>
            </a:r>
            <a:r>
              <a:rPr lang="fr-FR" dirty="0"/>
              <a:t> of.</a:t>
            </a:r>
          </a:p>
          <a:p>
            <a:pPr marL="0" indent="0">
              <a:buNone/>
            </a:pPr>
            <a:endParaRPr lang="fr-FR" dirty="0"/>
          </a:p>
          <a:p>
            <a:pPr marL="0" indent="0">
              <a:buNone/>
            </a:pPr>
            <a:r>
              <a:rPr lang="fr-FR" dirty="0" err="1"/>
              <a:t>PoP</a:t>
            </a:r>
            <a:r>
              <a:rPr lang="fr-FR" dirty="0"/>
              <a:t>, 186:</a:t>
            </a:r>
          </a:p>
          <a:p>
            <a:pPr marL="0" indent="0">
              <a:buNone/>
            </a:pPr>
            <a:r>
              <a:rPr lang="en-US" dirty="0"/>
              <a:t>Our knowledge of truths, unlike our knowledge of things, has an opposite, namely </a:t>
            </a:r>
            <a:r>
              <a:rPr lang="en-US" i="1" dirty="0"/>
              <a:t>error</a:t>
            </a:r>
            <a:r>
              <a:rPr lang="en-US" dirty="0"/>
              <a:t>. So far as things are concerned, we may know them or not know them, but there is no positive state of mind which can be described as erroneous knowledge of things, so long, at any rate, as we confine ourselves to knowledge by acquaintance. … Thus there is no dualism as regards acquaintance. But as regards knowledge of truths, there is a dualism. We may believe what is false as well as what is true. </a:t>
            </a:r>
            <a:endParaRPr lang="fr-FR" dirty="0"/>
          </a:p>
        </p:txBody>
      </p:sp>
    </p:spTree>
    <p:extLst>
      <p:ext uri="{BB962C8B-B14F-4D97-AF65-F5344CB8AC3E}">
        <p14:creationId xmlns:p14="http://schemas.microsoft.com/office/powerpoint/2010/main" val="26634773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65F7F6B3-E3CD-4C18-8216-BFC4EB2B9F5A}"/>
              </a:ext>
            </a:extLst>
          </p:cNvPr>
          <p:cNvSpPr>
            <a:spLocks noGrp="1"/>
          </p:cNvSpPr>
          <p:nvPr>
            <p:ph idx="1"/>
          </p:nvPr>
        </p:nvSpPr>
        <p:spPr>
          <a:xfrm>
            <a:off x="838200" y="530942"/>
            <a:ext cx="10515600" cy="5646021"/>
          </a:xfrm>
        </p:spPr>
        <p:txBody>
          <a:bodyPr>
            <a:normAutofit/>
          </a:bodyPr>
          <a:lstStyle/>
          <a:p>
            <a:pPr marL="0" indent="0">
              <a:buNone/>
            </a:pPr>
            <a:endParaRPr lang="fr-FR" dirty="0"/>
          </a:p>
          <a:p>
            <a:pPr marL="0" indent="0">
              <a:buNone/>
            </a:pPr>
            <a:endParaRPr lang="fr-FR" dirty="0"/>
          </a:p>
          <a:p>
            <a:pPr marL="0" indent="0">
              <a:buNone/>
            </a:pPr>
            <a:r>
              <a:rPr lang="fr-FR" dirty="0"/>
              <a:t>I </a:t>
            </a:r>
            <a:r>
              <a:rPr lang="fr-FR" dirty="0" err="1"/>
              <a:t>agree</a:t>
            </a:r>
            <a:r>
              <a:rPr lang="fr-FR" dirty="0"/>
              <a:t> </a:t>
            </a:r>
            <a:r>
              <a:rPr lang="fr-FR" dirty="0" err="1"/>
              <a:t>with</a:t>
            </a:r>
            <a:r>
              <a:rPr lang="fr-FR" dirty="0"/>
              <a:t> </a:t>
            </a:r>
            <a:r>
              <a:rPr lang="fr-FR" dirty="0" err="1"/>
              <a:t>Wishon</a:t>
            </a:r>
            <a:r>
              <a:rPr lang="fr-FR" dirty="0"/>
              <a:t>. I </a:t>
            </a:r>
            <a:r>
              <a:rPr lang="fr-FR" dirty="0" err="1"/>
              <a:t>will</a:t>
            </a:r>
            <a:r>
              <a:rPr lang="fr-FR" dirty="0"/>
              <a:t> </a:t>
            </a:r>
            <a:r>
              <a:rPr lang="fr-FR" dirty="0" err="1"/>
              <a:t>even</a:t>
            </a:r>
            <a:r>
              <a:rPr lang="fr-FR" dirty="0"/>
              <a:t> </a:t>
            </a:r>
            <a:r>
              <a:rPr lang="fr-FR" dirty="0" err="1"/>
              <a:t>add</a:t>
            </a:r>
            <a:r>
              <a:rPr lang="fr-FR" dirty="0"/>
              <a:t> </a:t>
            </a:r>
            <a:r>
              <a:rPr lang="fr-FR" dirty="0" err="1"/>
              <a:t>another</a:t>
            </a:r>
            <a:r>
              <a:rPr lang="fr-FR" dirty="0"/>
              <a:t> argument: the </a:t>
            </a:r>
            <a:r>
              <a:rPr lang="fr-FR" dirty="0" err="1"/>
              <a:t>acquaintance</a:t>
            </a:r>
            <a:r>
              <a:rPr lang="fr-FR" dirty="0"/>
              <a:t> </a:t>
            </a:r>
            <a:r>
              <a:rPr lang="fr-FR" dirty="0" err="1"/>
              <a:t>with</a:t>
            </a:r>
            <a:r>
              <a:rPr lang="fr-FR" dirty="0"/>
              <a:t> </a:t>
            </a:r>
            <a:r>
              <a:rPr lang="fr-FR" dirty="0" err="1"/>
              <a:t>complex</a:t>
            </a:r>
            <a:r>
              <a:rPr lang="fr-FR" dirty="0"/>
              <a:t> case </a:t>
            </a:r>
            <a:r>
              <a:rPr lang="fr-FR" dirty="0" err="1"/>
              <a:t>is</a:t>
            </a:r>
            <a:r>
              <a:rPr lang="fr-FR" dirty="0"/>
              <a:t> </a:t>
            </a:r>
            <a:r>
              <a:rPr lang="fr-FR" dirty="0" err="1"/>
              <a:t>another</a:t>
            </a:r>
            <a:r>
              <a:rPr lang="fr-FR" dirty="0"/>
              <a:t> </a:t>
            </a:r>
            <a:r>
              <a:rPr lang="fr-FR" dirty="0" err="1"/>
              <a:t>evidence</a:t>
            </a:r>
            <a:r>
              <a:rPr lang="fr-FR" dirty="0"/>
              <a:t> </a:t>
            </a:r>
            <a:r>
              <a:rPr lang="fr-FR" dirty="0" err="1"/>
              <a:t>that</a:t>
            </a:r>
            <a:r>
              <a:rPr lang="fr-FR" dirty="0"/>
              <a:t> the </a:t>
            </a:r>
            <a:r>
              <a:rPr lang="fr-FR" dirty="0" err="1"/>
              <a:t>received</a:t>
            </a:r>
            <a:r>
              <a:rPr lang="fr-FR" dirty="0"/>
              <a:t> </a:t>
            </a:r>
            <a:r>
              <a:rPr lang="fr-FR" dirty="0" err="1"/>
              <a:t>view</a:t>
            </a:r>
            <a:r>
              <a:rPr lang="fr-FR" dirty="0"/>
              <a:t> </a:t>
            </a:r>
            <a:r>
              <a:rPr lang="fr-FR" dirty="0" err="1"/>
              <a:t>is</a:t>
            </a:r>
            <a:r>
              <a:rPr lang="fr-FR" dirty="0"/>
              <a:t> not tenable. </a:t>
            </a:r>
          </a:p>
          <a:p>
            <a:pPr marL="0" indent="0">
              <a:buNone/>
            </a:pPr>
            <a:endParaRPr lang="fr-FR" dirty="0"/>
          </a:p>
          <a:p>
            <a:pPr marL="0" indent="0">
              <a:buNone/>
            </a:pPr>
            <a:r>
              <a:rPr lang="fr-FR" dirty="0" err="1">
                <a:solidFill>
                  <a:schemeClr val="bg1"/>
                </a:solidFill>
              </a:rPr>
              <a:t>However</a:t>
            </a:r>
            <a:r>
              <a:rPr lang="fr-FR" dirty="0">
                <a:solidFill>
                  <a:schemeClr val="bg1"/>
                </a:solidFill>
              </a:rPr>
              <a:t>, </a:t>
            </a:r>
            <a:r>
              <a:rPr lang="fr-FR" dirty="0" err="1">
                <a:solidFill>
                  <a:schemeClr val="bg1"/>
                </a:solidFill>
              </a:rPr>
              <a:t>contrary</a:t>
            </a:r>
            <a:r>
              <a:rPr lang="fr-FR" dirty="0">
                <a:solidFill>
                  <a:schemeClr val="bg1"/>
                </a:solidFill>
              </a:rPr>
              <a:t> to </a:t>
            </a:r>
            <a:r>
              <a:rPr lang="fr-FR" dirty="0" err="1">
                <a:solidFill>
                  <a:schemeClr val="bg1"/>
                </a:solidFill>
              </a:rPr>
              <a:t>what</a:t>
            </a:r>
            <a:r>
              <a:rPr lang="fr-FR" dirty="0">
                <a:solidFill>
                  <a:schemeClr val="bg1"/>
                </a:solidFill>
              </a:rPr>
              <a:t> </a:t>
            </a:r>
            <a:r>
              <a:rPr lang="fr-FR" dirty="0" err="1">
                <a:solidFill>
                  <a:schemeClr val="bg1"/>
                </a:solidFill>
              </a:rPr>
              <a:t>Whishon</a:t>
            </a:r>
            <a:r>
              <a:rPr lang="fr-FR" dirty="0">
                <a:solidFill>
                  <a:schemeClr val="bg1"/>
                </a:solidFill>
              </a:rPr>
              <a:t> claims, I </a:t>
            </a:r>
            <a:r>
              <a:rPr lang="fr-FR" dirty="0" err="1">
                <a:solidFill>
                  <a:schemeClr val="bg1"/>
                </a:solidFill>
              </a:rPr>
              <a:t>don’t</a:t>
            </a:r>
            <a:r>
              <a:rPr lang="fr-FR" dirty="0">
                <a:solidFill>
                  <a:schemeClr val="bg1"/>
                </a:solidFill>
              </a:rPr>
              <a:t> </a:t>
            </a:r>
            <a:r>
              <a:rPr lang="fr-FR" dirty="0" err="1">
                <a:solidFill>
                  <a:schemeClr val="bg1"/>
                </a:solidFill>
              </a:rPr>
              <a:t>believe</a:t>
            </a:r>
            <a:r>
              <a:rPr lang="fr-FR" dirty="0">
                <a:solidFill>
                  <a:schemeClr val="bg1"/>
                </a:solidFill>
              </a:rPr>
              <a:t> </a:t>
            </a:r>
            <a:r>
              <a:rPr lang="fr-FR" dirty="0" err="1">
                <a:solidFill>
                  <a:schemeClr val="bg1"/>
                </a:solidFill>
              </a:rPr>
              <a:t>that</a:t>
            </a:r>
            <a:r>
              <a:rPr lang="fr-FR" dirty="0">
                <a:solidFill>
                  <a:schemeClr val="bg1"/>
                </a:solidFill>
              </a:rPr>
              <a:t> Russell </a:t>
            </a:r>
            <a:r>
              <a:rPr lang="fr-FR" dirty="0" err="1">
                <a:solidFill>
                  <a:schemeClr val="bg1"/>
                </a:solidFill>
              </a:rPr>
              <a:t>had</a:t>
            </a:r>
            <a:r>
              <a:rPr lang="fr-FR" dirty="0">
                <a:solidFill>
                  <a:schemeClr val="bg1"/>
                </a:solidFill>
              </a:rPr>
              <a:t> a consistent </a:t>
            </a:r>
            <a:r>
              <a:rPr lang="fr-FR" dirty="0" err="1">
                <a:solidFill>
                  <a:schemeClr val="bg1"/>
                </a:solidFill>
              </a:rPr>
              <a:t>view</a:t>
            </a:r>
            <a:r>
              <a:rPr lang="fr-FR" dirty="0">
                <a:solidFill>
                  <a:schemeClr val="bg1"/>
                </a:solidFill>
              </a:rPr>
              <a:t> of </a:t>
            </a:r>
            <a:r>
              <a:rPr lang="fr-FR" dirty="0" err="1">
                <a:solidFill>
                  <a:schemeClr val="bg1"/>
                </a:solidFill>
              </a:rPr>
              <a:t>acquaintance</a:t>
            </a:r>
            <a:r>
              <a:rPr lang="fr-FR" dirty="0">
                <a:solidFill>
                  <a:schemeClr val="bg1"/>
                </a:solidFill>
              </a:rPr>
              <a:t>.</a:t>
            </a:r>
          </a:p>
          <a:p>
            <a:pPr marL="0" indent="0">
              <a:buNone/>
            </a:pPr>
            <a:r>
              <a:rPr lang="fr-FR" dirty="0">
                <a:solidFill>
                  <a:schemeClr val="bg1"/>
                </a:solidFill>
              </a:rPr>
              <a:t>The </a:t>
            </a:r>
            <a:r>
              <a:rPr lang="fr-FR" dirty="0" err="1">
                <a:solidFill>
                  <a:schemeClr val="bg1"/>
                </a:solidFill>
              </a:rPr>
              <a:t>acquaintance</a:t>
            </a:r>
            <a:r>
              <a:rPr lang="fr-FR" dirty="0">
                <a:solidFill>
                  <a:schemeClr val="bg1"/>
                </a:solidFill>
              </a:rPr>
              <a:t> </a:t>
            </a:r>
            <a:r>
              <a:rPr lang="fr-FR" dirty="0" err="1">
                <a:solidFill>
                  <a:schemeClr val="bg1"/>
                </a:solidFill>
              </a:rPr>
              <a:t>with</a:t>
            </a:r>
            <a:r>
              <a:rPr lang="fr-FR" dirty="0">
                <a:solidFill>
                  <a:schemeClr val="bg1"/>
                </a:solidFill>
              </a:rPr>
              <a:t> </a:t>
            </a:r>
            <a:r>
              <a:rPr lang="fr-FR" dirty="0" err="1">
                <a:solidFill>
                  <a:schemeClr val="bg1"/>
                </a:solidFill>
              </a:rPr>
              <a:t>complex</a:t>
            </a:r>
            <a:r>
              <a:rPr lang="fr-FR" dirty="0">
                <a:solidFill>
                  <a:schemeClr val="bg1"/>
                </a:solidFill>
              </a:rPr>
              <a:t> case shows </a:t>
            </a:r>
            <a:r>
              <a:rPr lang="fr-FR" dirty="0" err="1">
                <a:solidFill>
                  <a:schemeClr val="bg1"/>
                </a:solidFill>
              </a:rPr>
              <a:t>that</a:t>
            </a:r>
            <a:r>
              <a:rPr lang="fr-FR" dirty="0">
                <a:solidFill>
                  <a:schemeClr val="bg1"/>
                </a:solidFill>
              </a:rPr>
              <a:t> Russell set </a:t>
            </a:r>
            <a:r>
              <a:rPr lang="fr-FR" dirty="0" err="1">
                <a:solidFill>
                  <a:schemeClr val="bg1"/>
                </a:solidFill>
              </a:rPr>
              <a:t>various</a:t>
            </a:r>
            <a:r>
              <a:rPr lang="fr-FR" dirty="0">
                <a:solidFill>
                  <a:schemeClr val="bg1"/>
                </a:solidFill>
              </a:rPr>
              <a:t> </a:t>
            </a:r>
            <a:r>
              <a:rPr lang="fr-FR" dirty="0" err="1">
                <a:solidFill>
                  <a:schemeClr val="bg1"/>
                </a:solidFill>
              </a:rPr>
              <a:t>constraints</a:t>
            </a:r>
            <a:r>
              <a:rPr lang="fr-FR" dirty="0">
                <a:solidFill>
                  <a:schemeClr val="bg1"/>
                </a:solidFill>
              </a:rPr>
              <a:t> on </a:t>
            </a:r>
            <a:r>
              <a:rPr lang="fr-FR" dirty="0" err="1">
                <a:solidFill>
                  <a:schemeClr val="bg1"/>
                </a:solidFill>
              </a:rPr>
              <a:t>acquaintance</a:t>
            </a:r>
            <a:r>
              <a:rPr lang="fr-FR" dirty="0">
                <a:solidFill>
                  <a:schemeClr val="bg1"/>
                </a:solidFill>
              </a:rPr>
              <a:t> </a:t>
            </a:r>
            <a:r>
              <a:rPr lang="fr-FR" dirty="0" err="1">
                <a:solidFill>
                  <a:schemeClr val="bg1"/>
                </a:solidFill>
              </a:rPr>
              <a:t>that</a:t>
            </a:r>
            <a:r>
              <a:rPr lang="fr-FR" dirty="0">
                <a:solidFill>
                  <a:schemeClr val="bg1"/>
                </a:solidFill>
              </a:rPr>
              <a:t> </a:t>
            </a:r>
            <a:r>
              <a:rPr lang="fr-FR" dirty="0" err="1">
                <a:solidFill>
                  <a:schemeClr val="bg1"/>
                </a:solidFill>
              </a:rPr>
              <a:t>contradict</a:t>
            </a:r>
            <a:r>
              <a:rPr lang="fr-FR" dirty="0">
                <a:solidFill>
                  <a:schemeClr val="bg1"/>
                </a:solidFill>
              </a:rPr>
              <a:t> </a:t>
            </a:r>
            <a:r>
              <a:rPr lang="fr-FR" dirty="0" err="1">
                <a:solidFill>
                  <a:schemeClr val="bg1"/>
                </a:solidFill>
              </a:rPr>
              <a:t>each</a:t>
            </a:r>
            <a:r>
              <a:rPr lang="fr-FR" dirty="0">
                <a:solidFill>
                  <a:schemeClr val="bg1"/>
                </a:solidFill>
              </a:rPr>
              <a:t> </a:t>
            </a:r>
            <a:r>
              <a:rPr lang="fr-FR" dirty="0" err="1">
                <a:solidFill>
                  <a:schemeClr val="bg1"/>
                </a:solidFill>
              </a:rPr>
              <a:t>other</a:t>
            </a:r>
            <a:r>
              <a:rPr lang="fr-FR" dirty="0">
                <a:solidFill>
                  <a:schemeClr val="bg1"/>
                </a:solidFill>
              </a:rPr>
              <a:t>. </a:t>
            </a:r>
          </a:p>
        </p:txBody>
      </p:sp>
    </p:spTree>
    <p:extLst>
      <p:ext uri="{BB962C8B-B14F-4D97-AF65-F5344CB8AC3E}">
        <p14:creationId xmlns:p14="http://schemas.microsoft.com/office/powerpoint/2010/main" val="27834214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65F7F6B3-E3CD-4C18-8216-BFC4EB2B9F5A}"/>
              </a:ext>
            </a:extLst>
          </p:cNvPr>
          <p:cNvSpPr>
            <a:spLocks noGrp="1"/>
          </p:cNvSpPr>
          <p:nvPr>
            <p:ph idx="1"/>
          </p:nvPr>
        </p:nvSpPr>
        <p:spPr>
          <a:xfrm>
            <a:off x="838200" y="530942"/>
            <a:ext cx="10515600" cy="5646021"/>
          </a:xfrm>
        </p:spPr>
        <p:txBody>
          <a:bodyPr>
            <a:normAutofit/>
          </a:bodyPr>
          <a:lstStyle/>
          <a:p>
            <a:pPr marL="0" indent="0">
              <a:buNone/>
            </a:pPr>
            <a:endParaRPr lang="fr-FR" dirty="0"/>
          </a:p>
          <a:p>
            <a:pPr marL="0" indent="0">
              <a:buNone/>
            </a:pPr>
            <a:endParaRPr lang="fr-FR" dirty="0"/>
          </a:p>
          <a:p>
            <a:pPr marL="0" indent="0">
              <a:buNone/>
            </a:pPr>
            <a:r>
              <a:rPr lang="fr-FR" dirty="0"/>
              <a:t>I </a:t>
            </a:r>
            <a:r>
              <a:rPr lang="fr-FR" dirty="0" err="1"/>
              <a:t>agree</a:t>
            </a:r>
            <a:r>
              <a:rPr lang="fr-FR" dirty="0"/>
              <a:t> </a:t>
            </a:r>
            <a:r>
              <a:rPr lang="fr-FR" dirty="0" err="1"/>
              <a:t>with</a:t>
            </a:r>
            <a:r>
              <a:rPr lang="fr-FR" dirty="0"/>
              <a:t> </a:t>
            </a:r>
            <a:r>
              <a:rPr lang="fr-FR" dirty="0" err="1"/>
              <a:t>Wishon</a:t>
            </a:r>
            <a:r>
              <a:rPr lang="fr-FR" dirty="0"/>
              <a:t>. I </a:t>
            </a:r>
            <a:r>
              <a:rPr lang="fr-FR" dirty="0" err="1"/>
              <a:t>will</a:t>
            </a:r>
            <a:r>
              <a:rPr lang="fr-FR" dirty="0"/>
              <a:t> </a:t>
            </a:r>
            <a:r>
              <a:rPr lang="fr-FR" dirty="0" err="1"/>
              <a:t>even</a:t>
            </a:r>
            <a:r>
              <a:rPr lang="fr-FR" dirty="0"/>
              <a:t> </a:t>
            </a:r>
            <a:r>
              <a:rPr lang="fr-FR" dirty="0" err="1"/>
              <a:t>add</a:t>
            </a:r>
            <a:r>
              <a:rPr lang="fr-FR" dirty="0"/>
              <a:t> </a:t>
            </a:r>
            <a:r>
              <a:rPr lang="fr-FR" dirty="0" err="1"/>
              <a:t>another</a:t>
            </a:r>
            <a:r>
              <a:rPr lang="fr-FR" dirty="0"/>
              <a:t> argument: the </a:t>
            </a:r>
            <a:r>
              <a:rPr lang="fr-FR" dirty="0" err="1"/>
              <a:t>acquaintance</a:t>
            </a:r>
            <a:r>
              <a:rPr lang="fr-FR" dirty="0"/>
              <a:t> </a:t>
            </a:r>
            <a:r>
              <a:rPr lang="fr-FR" dirty="0" err="1"/>
              <a:t>with</a:t>
            </a:r>
            <a:r>
              <a:rPr lang="fr-FR" dirty="0"/>
              <a:t> </a:t>
            </a:r>
            <a:r>
              <a:rPr lang="fr-FR" dirty="0" err="1"/>
              <a:t>complex</a:t>
            </a:r>
            <a:r>
              <a:rPr lang="fr-FR" dirty="0"/>
              <a:t> case </a:t>
            </a:r>
            <a:r>
              <a:rPr lang="fr-FR" dirty="0" err="1"/>
              <a:t>is</a:t>
            </a:r>
            <a:r>
              <a:rPr lang="fr-FR" dirty="0"/>
              <a:t> </a:t>
            </a:r>
            <a:r>
              <a:rPr lang="fr-FR" dirty="0" err="1"/>
              <a:t>another</a:t>
            </a:r>
            <a:r>
              <a:rPr lang="fr-FR" dirty="0"/>
              <a:t> </a:t>
            </a:r>
            <a:r>
              <a:rPr lang="fr-FR" dirty="0" err="1"/>
              <a:t>evidence</a:t>
            </a:r>
            <a:r>
              <a:rPr lang="fr-FR" dirty="0"/>
              <a:t> </a:t>
            </a:r>
            <a:r>
              <a:rPr lang="fr-FR" dirty="0" err="1"/>
              <a:t>that</a:t>
            </a:r>
            <a:r>
              <a:rPr lang="fr-FR" dirty="0"/>
              <a:t> the </a:t>
            </a:r>
            <a:r>
              <a:rPr lang="fr-FR" dirty="0" err="1"/>
              <a:t>received</a:t>
            </a:r>
            <a:r>
              <a:rPr lang="fr-FR" dirty="0"/>
              <a:t> </a:t>
            </a:r>
            <a:r>
              <a:rPr lang="fr-FR" dirty="0" err="1"/>
              <a:t>view</a:t>
            </a:r>
            <a:r>
              <a:rPr lang="fr-FR" dirty="0"/>
              <a:t> </a:t>
            </a:r>
            <a:r>
              <a:rPr lang="fr-FR" dirty="0" err="1"/>
              <a:t>is</a:t>
            </a:r>
            <a:r>
              <a:rPr lang="fr-FR" dirty="0"/>
              <a:t> not tenable. </a:t>
            </a:r>
          </a:p>
          <a:p>
            <a:pPr marL="0" indent="0">
              <a:buNone/>
            </a:pPr>
            <a:endParaRPr lang="fr-FR" dirty="0"/>
          </a:p>
          <a:p>
            <a:pPr marL="0" indent="0">
              <a:buNone/>
            </a:pPr>
            <a:r>
              <a:rPr lang="fr-FR" dirty="0" err="1"/>
              <a:t>However</a:t>
            </a:r>
            <a:r>
              <a:rPr lang="fr-FR" dirty="0"/>
              <a:t>, </a:t>
            </a:r>
            <a:r>
              <a:rPr lang="fr-FR" dirty="0" err="1"/>
              <a:t>contrary</a:t>
            </a:r>
            <a:r>
              <a:rPr lang="fr-FR" dirty="0"/>
              <a:t> to </a:t>
            </a:r>
            <a:r>
              <a:rPr lang="fr-FR" dirty="0" err="1"/>
              <a:t>what</a:t>
            </a:r>
            <a:r>
              <a:rPr lang="fr-FR" dirty="0"/>
              <a:t> </a:t>
            </a:r>
            <a:r>
              <a:rPr lang="fr-FR" dirty="0" err="1"/>
              <a:t>Wishon</a:t>
            </a:r>
            <a:r>
              <a:rPr lang="fr-FR" dirty="0"/>
              <a:t> claims, I </a:t>
            </a:r>
            <a:r>
              <a:rPr lang="fr-FR" dirty="0" err="1"/>
              <a:t>don’t</a:t>
            </a:r>
            <a:r>
              <a:rPr lang="fr-FR" dirty="0"/>
              <a:t> </a:t>
            </a:r>
            <a:r>
              <a:rPr lang="fr-FR" dirty="0" err="1"/>
              <a:t>believe</a:t>
            </a:r>
            <a:r>
              <a:rPr lang="fr-FR" dirty="0"/>
              <a:t> </a:t>
            </a:r>
            <a:r>
              <a:rPr lang="fr-FR" dirty="0" err="1"/>
              <a:t>that</a:t>
            </a:r>
            <a:r>
              <a:rPr lang="fr-FR" dirty="0"/>
              <a:t> Russell </a:t>
            </a:r>
            <a:r>
              <a:rPr lang="fr-FR" dirty="0" err="1"/>
              <a:t>had</a:t>
            </a:r>
            <a:r>
              <a:rPr lang="fr-FR" dirty="0"/>
              <a:t> a consistent </a:t>
            </a:r>
            <a:r>
              <a:rPr lang="fr-FR" dirty="0" err="1"/>
              <a:t>view</a:t>
            </a:r>
            <a:r>
              <a:rPr lang="fr-FR" dirty="0"/>
              <a:t> of </a:t>
            </a:r>
            <a:r>
              <a:rPr lang="fr-FR" dirty="0" err="1"/>
              <a:t>acquaintance</a:t>
            </a:r>
            <a:r>
              <a:rPr lang="fr-FR" dirty="0"/>
              <a:t>.</a:t>
            </a:r>
          </a:p>
          <a:p>
            <a:pPr marL="0" indent="0">
              <a:buNone/>
            </a:pPr>
            <a:r>
              <a:rPr lang="fr-FR" dirty="0"/>
              <a:t>The </a:t>
            </a:r>
            <a:r>
              <a:rPr lang="fr-FR" dirty="0" err="1"/>
              <a:t>acquaintance</a:t>
            </a:r>
            <a:r>
              <a:rPr lang="fr-FR" dirty="0"/>
              <a:t> </a:t>
            </a:r>
            <a:r>
              <a:rPr lang="fr-FR" dirty="0" err="1"/>
              <a:t>with</a:t>
            </a:r>
            <a:r>
              <a:rPr lang="fr-FR" dirty="0"/>
              <a:t> </a:t>
            </a:r>
            <a:r>
              <a:rPr lang="fr-FR" dirty="0" err="1"/>
              <a:t>complex</a:t>
            </a:r>
            <a:r>
              <a:rPr lang="fr-FR" dirty="0"/>
              <a:t> case shows </a:t>
            </a:r>
            <a:r>
              <a:rPr lang="fr-FR" dirty="0" err="1"/>
              <a:t>that</a:t>
            </a:r>
            <a:r>
              <a:rPr lang="fr-FR" dirty="0"/>
              <a:t> Russell set </a:t>
            </a:r>
            <a:r>
              <a:rPr lang="fr-FR" dirty="0" err="1"/>
              <a:t>various</a:t>
            </a:r>
            <a:r>
              <a:rPr lang="fr-FR" dirty="0"/>
              <a:t> </a:t>
            </a:r>
            <a:r>
              <a:rPr lang="fr-FR" dirty="0" err="1"/>
              <a:t>constraints</a:t>
            </a:r>
            <a:r>
              <a:rPr lang="fr-FR" dirty="0"/>
              <a:t> on </a:t>
            </a:r>
            <a:r>
              <a:rPr lang="fr-FR" dirty="0" err="1"/>
              <a:t>acquaintance</a:t>
            </a:r>
            <a:r>
              <a:rPr lang="fr-FR" dirty="0"/>
              <a:t> </a:t>
            </a:r>
            <a:r>
              <a:rPr lang="fr-FR" dirty="0" err="1"/>
              <a:t>that</a:t>
            </a:r>
            <a:r>
              <a:rPr lang="fr-FR" dirty="0"/>
              <a:t> </a:t>
            </a:r>
            <a:r>
              <a:rPr lang="fr-FR" dirty="0" err="1"/>
              <a:t>contradict</a:t>
            </a:r>
            <a:r>
              <a:rPr lang="fr-FR" dirty="0"/>
              <a:t> </a:t>
            </a:r>
            <a:r>
              <a:rPr lang="fr-FR" dirty="0" err="1"/>
              <a:t>each</a:t>
            </a:r>
            <a:r>
              <a:rPr lang="fr-FR" dirty="0"/>
              <a:t> </a:t>
            </a:r>
            <a:r>
              <a:rPr lang="fr-FR" dirty="0" err="1"/>
              <a:t>other</a:t>
            </a:r>
            <a:r>
              <a:rPr lang="fr-FR" dirty="0"/>
              <a:t>. </a:t>
            </a:r>
          </a:p>
        </p:txBody>
      </p:sp>
    </p:spTree>
    <p:extLst>
      <p:ext uri="{BB962C8B-B14F-4D97-AF65-F5344CB8AC3E}">
        <p14:creationId xmlns:p14="http://schemas.microsoft.com/office/powerpoint/2010/main" val="6021416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EAD28CB-F146-4A24-A4A9-4EE99A23FE2B}"/>
              </a:ext>
            </a:extLst>
          </p:cNvPr>
          <p:cNvSpPr>
            <a:spLocks noGrp="1"/>
          </p:cNvSpPr>
          <p:nvPr>
            <p:ph idx="1"/>
          </p:nvPr>
        </p:nvSpPr>
        <p:spPr>
          <a:xfrm>
            <a:off x="838200" y="746620"/>
            <a:ext cx="10515600" cy="5430343"/>
          </a:xfrm>
        </p:spPr>
        <p:txBody>
          <a:bodyPr/>
          <a:lstStyle/>
          <a:p>
            <a:pPr marL="0" indent="0">
              <a:buNone/>
            </a:pPr>
            <a:endParaRPr lang="fr-FR" dirty="0"/>
          </a:p>
          <a:p>
            <a:pPr marL="0" indent="0">
              <a:buNone/>
            </a:pPr>
            <a:r>
              <a:rPr lang="fr-FR" dirty="0" err="1"/>
              <a:t>My</a:t>
            </a:r>
            <a:r>
              <a:rPr lang="fr-FR" dirty="0"/>
              <a:t> talk </a:t>
            </a:r>
            <a:r>
              <a:rPr lang="fr-FR" dirty="0" err="1"/>
              <a:t>is</a:t>
            </a:r>
            <a:r>
              <a:rPr lang="fr-FR" dirty="0"/>
              <a:t> </a:t>
            </a:r>
            <a:r>
              <a:rPr lang="en-US" dirty="0"/>
              <a:t>an attempt to combine two unrelated discussions in the literature on Russell</a:t>
            </a:r>
          </a:p>
          <a:p>
            <a:pPr marL="0" indent="0">
              <a:buNone/>
            </a:pPr>
            <a:endParaRPr lang="fr-FR" dirty="0"/>
          </a:p>
          <a:p>
            <a:pPr marL="514350" indent="-514350">
              <a:buAutoNum type="arabicPeriod"/>
            </a:pPr>
            <a:r>
              <a:rPr lang="fr-FR" dirty="0"/>
              <a:t>the discussion of </a:t>
            </a:r>
            <a:r>
              <a:rPr lang="fr-FR" dirty="0" err="1"/>
              <a:t>Russell’s</a:t>
            </a:r>
            <a:r>
              <a:rPr lang="fr-FR" dirty="0"/>
              <a:t> </a:t>
            </a:r>
            <a:r>
              <a:rPr lang="fr-FR" dirty="0" err="1"/>
              <a:t>theory</a:t>
            </a:r>
            <a:r>
              <a:rPr lang="fr-FR" dirty="0"/>
              <a:t> of </a:t>
            </a:r>
            <a:r>
              <a:rPr lang="fr-FR" dirty="0" err="1"/>
              <a:t>judgment</a:t>
            </a:r>
            <a:endParaRPr lang="fr-FR" dirty="0"/>
          </a:p>
          <a:p>
            <a:pPr marL="971550" lvl="1" indent="-514350">
              <a:buAutoNum type="arabicPeriod"/>
            </a:pPr>
            <a:endParaRPr lang="fr-FR" dirty="0"/>
          </a:p>
          <a:p>
            <a:pPr marL="3657600" lvl="8" indent="0">
              <a:buNone/>
            </a:pPr>
            <a:r>
              <a:rPr lang="fr-FR" dirty="0"/>
              <a:t>	        </a:t>
            </a:r>
          </a:p>
          <a:p>
            <a:pPr marL="3657600" lvl="8" indent="0">
              <a:buNone/>
            </a:pPr>
            <a:r>
              <a:rPr lang="fr-FR" sz="2400" b="1" dirty="0"/>
              <a:t>		?</a:t>
            </a:r>
          </a:p>
          <a:p>
            <a:pPr marL="0" indent="0">
              <a:buNone/>
            </a:pPr>
            <a:endParaRPr lang="fr-FR" dirty="0"/>
          </a:p>
          <a:p>
            <a:pPr marL="514350" indent="-514350">
              <a:buAutoNum type="arabicPeriod"/>
            </a:pPr>
            <a:r>
              <a:rPr lang="fr-FR" dirty="0"/>
              <a:t>the </a:t>
            </a:r>
            <a:r>
              <a:rPr lang="fr-FR" dirty="0" err="1"/>
              <a:t>recent</a:t>
            </a:r>
            <a:r>
              <a:rPr lang="fr-FR" dirty="0"/>
              <a:t> discussion of </a:t>
            </a:r>
            <a:r>
              <a:rPr lang="fr-FR" dirty="0" err="1"/>
              <a:t>Russell’s</a:t>
            </a:r>
            <a:r>
              <a:rPr lang="fr-FR" dirty="0"/>
              <a:t> conception of </a:t>
            </a:r>
            <a:r>
              <a:rPr lang="fr-FR" dirty="0" err="1"/>
              <a:t>acquaintance</a:t>
            </a:r>
            <a:endParaRPr lang="fr-FR" dirty="0"/>
          </a:p>
        </p:txBody>
      </p:sp>
      <p:cxnSp>
        <p:nvCxnSpPr>
          <p:cNvPr id="4" name="Connecteur droit avec flèche 3">
            <a:extLst>
              <a:ext uri="{FF2B5EF4-FFF2-40B4-BE49-F238E27FC236}">
                <a16:creationId xmlns:a16="http://schemas.microsoft.com/office/drawing/2014/main" id="{69BED93E-2AB7-4EFA-B1B8-3DFC169727EE}"/>
              </a:ext>
            </a:extLst>
          </p:cNvPr>
          <p:cNvCxnSpPr>
            <a:cxnSpLocks/>
          </p:cNvCxnSpPr>
          <p:nvPr/>
        </p:nvCxnSpPr>
        <p:spPr>
          <a:xfrm>
            <a:off x="5637710" y="3429000"/>
            <a:ext cx="0" cy="1006679"/>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01194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EAD28CB-F146-4A24-A4A9-4EE99A23FE2B}"/>
              </a:ext>
            </a:extLst>
          </p:cNvPr>
          <p:cNvSpPr>
            <a:spLocks noGrp="1"/>
          </p:cNvSpPr>
          <p:nvPr>
            <p:ph idx="1"/>
          </p:nvPr>
        </p:nvSpPr>
        <p:spPr>
          <a:xfrm>
            <a:off x="838200" y="746620"/>
            <a:ext cx="10515600" cy="5430343"/>
          </a:xfrm>
        </p:spPr>
        <p:txBody>
          <a:bodyPr/>
          <a:lstStyle/>
          <a:p>
            <a:pPr marL="0" indent="0">
              <a:buNone/>
            </a:pPr>
            <a:endParaRPr lang="fr-FR" dirty="0"/>
          </a:p>
          <a:p>
            <a:pPr marL="0" indent="0">
              <a:buNone/>
            </a:pPr>
            <a:r>
              <a:rPr lang="fr-FR" dirty="0" err="1"/>
              <a:t>My</a:t>
            </a:r>
            <a:r>
              <a:rPr lang="fr-FR" dirty="0"/>
              <a:t> talk </a:t>
            </a:r>
            <a:r>
              <a:rPr lang="fr-FR" dirty="0" err="1"/>
              <a:t>is</a:t>
            </a:r>
            <a:r>
              <a:rPr lang="fr-FR" dirty="0"/>
              <a:t> </a:t>
            </a:r>
            <a:r>
              <a:rPr lang="en-US" dirty="0"/>
              <a:t>an attempt to combine two unrelated discussions in the literature on Russell</a:t>
            </a:r>
          </a:p>
          <a:p>
            <a:pPr marL="0" indent="0">
              <a:buNone/>
            </a:pPr>
            <a:endParaRPr lang="fr-FR" dirty="0"/>
          </a:p>
          <a:p>
            <a:pPr marL="514350" indent="-514350">
              <a:buAutoNum type="arabicPeriod"/>
            </a:pPr>
            <a:r>
              <a:rPr lang="fr-FR" dirty="0"/>
              <a:t>the discussion of </a:t>
            </a:r>
            <a:r>
              <a:rPr lang="fr-FR" dirty="0" err="1"/>
              <a:t>Russell’s</a:t>
            </a:r>
            <a:r>
              <a:rPr lang="fr-FR" dirty="0"/>
              <a:t> </a:t>
            </a:r>
            <a:r>
              <a:rPr lang="fr-FR" dirty="0" err="1"/>
              <a:t>theory</a:t>
            </a:r>
            <a:r>
              <a:rPr lang="fr-FR" dirty="0"/>
              <a:t> of </a:t>
            </a:r>
            <a:r>
              <a:rPr lang="fr-FR" dirty="0" err="1"/>
              <a:t>judgment</a:t>
            </a:r>
            <a:endParaRPr lang="fr-FR" dirty="0"/>
          </a:p>
          <a:p>
            <a:pPr marL="3657600" lvl="8" indent="0">
              <a:buNone/>
            </a:pPr>
            <a:r>
              <a:rPr lang="fr-FR" dirty="0"/>
              <a:t>	        </a:t>
            </a:r>
          </a:p>
          <a:p>
            <a:pPr marL="3657600" lvl="8" indent="0">
              <a:buNone/>
            </a:pPr>
            <a:endParaRPr lang="fr-FR" dirty="0"/>
          </a:p>
          <a:p>
            <a:pPr marL="3657600" lvl="8" indent="0">
              <a:buNone/>
            </a:pPr>
            <a:r>
              <a:rPr lang="fr-FR" sz="2400" dirty="0">
                <a:solidFill>
                  <a:srgbClr val="FF0000"/>
                </a:solidFill>
              </a:rPr>
              <a:t>		</a:t>
            </a:r>
            <a:r>
              <a:rPr lang="fr-FR" sz="2400" dirty="0" err="1">
                <a:solidFill>
                  <a:srgbClr val="FF0000"/>
                </a:solidFill>
              </a:rPr>
              <a:t>Acquaintance</a:t>
            </a:r>
            <a:r>
              <a:rPr lang="fr-FR" sz="2400" dirty="0">
                <a:solidFill>
                  <a:srgbClr val="FF0000"/>
                </a:solidFill>
              </a:rPr>
              <a:t> </a:t>
            </a:r>
            <a:r>
              <a:rPr lang="fr-FR" sz="2400" dirty="0" err="1">
                <a:solidFill>
                  <a:srgbClr val="FF0000"/>
                </a:solidFill>
              </a:rPr>
              <a:t>with</a:t>
            </a:r>
            <a:r>
              <a:rPr lang="fr-FR" sz="2400" dirty="0">
                <a:solidFill>
                  <a:srgbClr val="FF0000"/>
                </a:solidFill>
              </a:rPr>
              <a:t> </a:t>
            </a:r>
            <a:r>
              <a:rPr lang="fr-FR" sz="2400" dirty="0" err="1">
                <a:solidFill>
                  <a:srgbClr val="FF0000"/>
                </a:solidFill>
              </a:rPr>
              <a:t>complex</a:t>
            </a:r>
            <a:endParaRPr lang="fr-FR" dirty="0"/>
          </a:p>
          <a:p>
            <a:pPr marL="514350" indent="-514350">
              <a:buAutoNum type="arabicPeriod"/>
            </a:pPr>
            <a:endParaRPr lang="fr-FR" dirty="0"/>
          </a:p>
          <a:p>
            <a:pPr marL="514350" indent="-514350">
              <a:buAutoNum type="arabicPeriod"/>
            </a:pPr>
            <a:r>
              <a:rPr lang="fr-FR" dirty="0"/>
              <a:t>the </a:t>
            </a:r>
            <a:r>
              <a:rPr lang="fr-FR" dirty="0" err="1"/>
              <a:t>recent</a:t>
            </a:r>
            <a:r>
              <a:rPr lang="fr-FR" dirty="0"/>
              <a:t> discussion of </a:t>
            </a:r>
            <a:r>
              <a:rPr lang="fr-FR" dirty="0" err="1"/>
              <a:t>Russell’s</a:t>
            </a:r>
            <a:r>
              <a:rPr lang="fr-FR" dirty="0"/>
              <a:t> conception of </a:t>
            </a:r>
            <a:r>
              <a:rPr lang="fr-FR" dirty="0" err="1"/>
              <a:t>acquaintance</a:t>
            </a:r>
            <a:endParaRPr lang="fr-FR" dirty="0"/>
          </a:p>
        </p:txBody>
      </p:sp>
      <p:cxnSp>
        <p:nvCxnSpPr>
          <p:cNvPr id="4" name="Connecteur droit avec flèche 3">
            <a:extLst>
              <a:ext uri="{FF2B5EF4-FFF2-40B4-BE49-F238E27FC236}">
                <a16:creationId xmlns:a16="http://schemas.microsoft.com/office/drawing/2014/main" id="{69BED93E-2AB7-4EFA-B1B8-3DFC169727EE}"/>
              </a:ext>
            </a:extLst>
          </p:cNvPr>
          <p:cNvCxnSpPr>
            <a:cxnSpLocks/>
          </p:cNvCxnSpPr>
          <p:nvPr/>
        </p:nvCxnSpPr>
        <p:spPr>
          <a:xfrm>
            <a:off x="5460157" y="3508899"/>
            <a:ext cx="0" cy="1006679"/>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9341607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EAD28CB-F146-4A24-A4A9-4EE99A23FE2B}"/>
              </a:ext>
            </a:extLst>
          </p:cNvPr>
          <p:cNvSpPr>
            <a:spLocks noGrp="1"/>
          </p:cNvSpPr>
          <p:nvPr>
            <p:ph idx="1"/>
          </p:nvPr>
        </p:nvSpPr>
        <p:spPr>
          <a:xfrm>
            <a:off x="838200" y="746620"/>
            <a:ext cx="10515600" cy="5430343"/>
          </a:xfrm>
        </p:spPr>
        <p:txBody>
          <a:bodyPr/>
          <a:lstStyle/>
          <a:p>
            <a:pPr marL="0" indent="0">
              <a:buNone/>
            </a:pPr>
            <a:endParaRPr lang="fr-FR" dirty="0"/>
          </a:p>
          <a:p>
            <a:pPr marL="0" indent="0">
              <a:buNone/>
            </a:pPr>
            <a:r>
              <a:rPr lang="fr-FR" dirty="0" err="1"/>
              <a:t>My</a:t>
            </a:r>
            <a:r>
              <a:rPr lang="fr-FR" dirty="0"/>
              <a:t> talk </a:t>
            </a:r>
            <a:r>
              <a:rPr lang="fr-FR" dirty="0" err="1"/>
              <a:t>is</a:t>
            </a:r>
            <a:r>
              <a:rPr lang="fr-FR" dirty="0"/>
              <a:t> </a:t>
            </a:r>
            <a:r>
              <a:rPr lang="en-US" dirty="0"/>
              <a:t>an attempt to combine two unrelated discussions in the literature on Russell</a:t>
            </a:r>
          </a:p>
          <a:p>
            <a:pPr marL="0" indent="0">
              <a:buNone/>
            </a:pPr>
            <a:endParaRPr lang="fr-FR" dirty="0"/>
          </a:p>
          <a:p>
            <a:pPr marL="514350" indent="-514350">
              <a:buAutoNum type="arabicPeriod"/>
            </a:pPr>
            <a:r>
              <a:rPr lang="en-US" dirty="0" err="1"/>
              <a:t>Pincock’s</a:t>
            </a:r>
            <a:r>
              <a:rPr lang="en-US" dirty="0"/>
              <a:t> </a:t>
            </a:r>
            <a:r>
              <a:rPr lang="en-US" b="1" dirty="0"/>
              <a:t>correspondence problem </a:t>
            </a:r>
            <a:r>
              <a:rPr lang="en-US" dirty="0"/>
              <a:t>comes from Russell’s incapacity to articulate </a:t>
            </a:r>
            <a:r>
              <a:rPr lang="fr-FR" dirty="0" err="1"/>
              <a:t>complex</a:t>
            </a:r>
            <a:r>
              <a:rPr lang="fr-FR" dirty="0"/>
              <a:t> to </a:t>
            </a:r>
            <a:r>
              <a:rPr lang="fr-FR" dirty="0" err="1"/>
              <a:t>belief</a:t>
            </a:r>
            <a:endParaRPr lang="fr-FR" dirty="0"/>
          </a:p>
          <a:p>
            <a:pPr marL="971550" lvl="1" indent="-514350">
              <a:buAutoNum type="arabicPeriod"/>
            </a:pPr>
            <a:endParaRPr lang="fr-FR" dirty="0"/>
          </a:p>
          <a:p>
            <a:pPr marL="3657600" lvl="8" indent="0">
              <a:buNone/>
            </a:pPr>
            <a:r>
              <a:rPr lang="fr-FR" dirty="0"/>
              <a:t>	        </a:t>
            </a:r>
            <a:r>
              <a:rPr lang="fr-FR" sz="2400" dirty="0" err="1">
                <a:solidFill>
                  <a:srgbClr val="FF0000"/>
                </a:solidFill>
              </a:rPr>
              <a:t>Acquaintance</a:t>
            </a:r>
            <a:r>
              <a:rPr lang="fr-FR" sz="2400" dirty="0">
                <a:solidFill>
                  <a:srgbClr val="FF0000"/>
                </a:solidFill>
              </a:rPr>
              <a:t> </a:t>
            </a:r>
            <a:r>
              <a:rPr lang="fr-FR" sz="2400" dirty="0" err="1">
                <a:solidFill>
                  <a:srgbClr val="FF0000"/>
                </a:solidFill>
              </a:rPr>
              <a:t>with</a:t>
            </a:r>
            <a:r>
              <a:rPr lang="fr-FR" sz="2400" dirty="0">
                <a:solidFill>
                  <a:srgbClr val="FF0000"/>
                </a:solidFill>
              </a:rPr>
              <a:t> </a:t>
            </a:r>
            <a:r>
              <a:rPr lang="fr-FR" sz="2400" dirty="0" err="1">
                <a:solidFill>
                  <a:srgbClr val="FF0000"/>
                </a:solidFill>
              </a:rPr>
              <a:t>complex</a:t>
            </a:r>
            <a:endParaRPr lang="fr-FR" sz="2400" dirty="0">
              <a:solidFill>
                <a:srgbClr val="FF0000"/>
              </a:solidFill>
            </a:endParaRPr>
          </a:p>
          <a:p>
            <a:pPr marL="3657600" lvl="8" indent="0">
              <a:buNone/>
            </a:pPr>
            <a:endParaRPr lang="fr-FR" dirty="0"/>
          </a:p>
          <a:p>
            <a:pPr marL="0" indent="0">
              <a:buNone/>
            </a:pPr>
            <a:endParaRPr lang="fr-FR" dirty="0"/>
          </a:p>
          <a:p>
            <a:pPr marL="514350" indent="-514350">
              <a:buAutoNum type="arabicPeriod"/>
            </a:pPr>
            <a:r>
              <a:rPr lang="fr-FR" dirty="0"/>
              <a:t>Against Evans and Campbell, Russell </a:t>
            </a:r>
            <a:r>
              <a:rPr lang="fr-FR" dirty="0" err="1"/>
              <a:t>did</a:t>
            </a:r>
            <a:r>
              <a:rPr lang="fr-FR" dirty="0"/>
              <a:t> </a:t>
            </a:r>
            <a:r>
              <a:rPr lang="fr-FR" dirty="0" err="1"/>
              <a:t>consider</a:t>
            </a:r>
            <a:r>
              <a:rPr lang="fr-FR" dirty="0"/>
              <a:t> </a:t>
            </a:r>
            <a:r>
              <a:rPr lang="fr-FR" dirty="0" err="1"/>
              <a:t>structured</a:t>
            </a:r>
            <a:r>
              <a:rPr lang="fr-FR" dirty="0"/>
              <a:t> </a:t>
            </a:r>
            <a:r>
              <a:rPr lang="fr-FR" dirty="0" err="1"/>
              <a:t>objects</a:t>
            </a:r>
            <a:r>
              <a:rPr lang="fr-FR" dirty="0"/>
              <a:t> of </a:t>
            </a:r>
            <a:r>
              <a:rPr lang="fr-FR" dirty="0" err="1"/>
              <a:t>acquaintance</a:t>
            </a:r>
            <a:endParaRPr lang="fr-FR" dirty="0"/>
          </a:p>
        </p:txBody>
      </p:sp>
      <p:cxnSp>
        <p:nvCxnSpPr>
          <p:cNvPr id="4" name="Connecteur droit avec flèche 3">
            <a:extLst>
              <a:ext uri="{FF2B5EF4-FFF2-40B4-BE49-F238E27FC236}">
                <a16:creationId xmlns:a16="http://schemas.microsoft.com/office/drawing/2014/main" id="{69BED93E-2AB7-4EFA-B1B8-3DFC169727EE}"/>
              </a:ext>
            </a:extLst>
          </p:cNvPr>
          <p:cNvCxnSpPr>
            <a:cxnSpLocks/>
          </p:cNvCxnSpPr>
          <p:nvPr/>
        </p:nvCxnSpPr>
        <p:spPr>
          <a:xfrm>
            <a:off x="5491385" y="3784496"/>
            <a:ext cx="0" cy="977276"/>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00809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08CACE-38B3-4C1E-A2FE-212A1F48D913}"/>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2D73FFBA-FD63-473E-B102-F919EBF99E72}"/>
              </a:ext>
            </a:extLst>
          </p:cNvPr>
          <p:cNvSpPr>
            <a:spLocks noGrp="1"/>
          </p:cNvSpPr>
          <p:nvPr>
            <p:ph idx="1"/>
          </p:nvPr>
        </p:nvSpPr>
        <p:spPr/>
        <p:txBody>
          <a:bodyPr/>
          <a:lstStyle/>
          <a:p>
            <a:pPr marL="514350" indent="-514350">
              <a:buAutoNum type="arabicPeriod"/>
            </a:pPr>
            <a:r>
              <a:rPr lang="fr-FR" dirty="0" err="1"/>
              <a:t>Acquaintance</a:t>
            </a:r>
            <a:r>
              <a:rPr lang="fr-FR" dirty="0"/>
              <a:t> </a:t>
            </a:r>
            <a:r>
              <a:rPr lang="fr-FR" dirty="0" err="1"/>
              <a:t>with</a:t>
            </a:r>
            <a:r>
              <a:rPr lang="fr-FR" dirty="0"/>
              <a:t> </a:t>
            </a:r>
            <a:r>
              <a:rPr lang="fr-FR" dirty="0" err="1"/>
              <a:t>complex</a:t>
            </a:r>
            <a:r>
              <a:rPr lang="fr-FR" dirty="0"/>
              <a:t> as a central issue in </a:t>
            </a:r>
            <a:r>
              <a:rPr lang="fr-FR" dirty="0" err="1"/>
              <a:t>Russell’s</a:t>
            </a:r>
            <a:r>
              <a:rPr lang="fr-FR" dirty="0"/>
              <a:t> </a:t>
            </a:r>
            <a:r>
              <a:rPr lang="fr-FR" b="1" dirty="0" err="1"/>
              <a:t>correspondence</a:t>
            </a:r>
            <a:r>
              <a:rPr lang="fr-FR" b="1" dirty="0"/>
              <a:t> </a:t>
            </a:r>
            <a:r>
              <a:rPr lang="fr-FR" b="1" dirty="0" err="1"/>
              <a:t>problem</a:t>
            </a:r>
            <a:r>
              <a:rPr lang="fr-FR" b="1" dirty="0"/>
              <a:t> </a:t>
            </a:r>
          </a:p>
          <a:p>
            <a:pPr marL="0" indent="0">
              <a:buNone/>
            </a:pPr>
            <a:endParaRPr lang="fr-FR" dirty="0"/>
          </a:p>
          <a:p>
            <a:pPr marL="0" indent="0">
              <a:buNone/>
            </a:pPr>
            <a:endParaRPr lang="fr-FR" dirty="0"/>
          </a:p>
          <a:p>
            <a:pPr marL="0" indent="0">
              <a:buNone/>
            </a:pPr>
            <a:r>
              <a:rPr lang="fr-FR" dirty="0"/>
              <a:t>2. </a:t>
            </a:r>
            <a:r>
              <a:rPr lang="fr-FR" dirty="0" err="1"/>
              <a:t>Analysis</a:t>
            </a:r>
            <a:r>
              <a:rPr lang="fr-FR" dirty="0"/>
              <a:t>, </a:t>
            </a:r>
            <a:r>
              <a:rPr lang="fr-FR" dirty="0" err="1"/>
              <a:t>acquaintance</a:t>
            </a:r>
            <a:r>
              <a:rPr lang="fr-FR" dirty="0"/>
              <a:t> and attention in </a:t>
            </a:r>
            <a:r>
              <a:rPr lang="fr-FR" i="1" dirty="0"/>
              <a:t>Theory of </a:t>
            </a:r>
            <a:r>
              <a:rPr lang="fr-FR" i="1" dirty="0" err="1"/>
              <a:t>Knowledge</a:t>
            </a:r>
            <a:r>
              <a:rPr lang="fr-FR" dirty="0"/>
              <a:t>, II, 2</a:t>
            </a:r>
          </a:p>
          <a:p>
            <a:pPr marL="0" indent="0">
              <a:buNone/>
            </a:pPr>
            <a:endParaRPr lang="fr-FR" dirty="0"/>
          </a:p>
          <a:p>
            <a:pPr marL="0" indent="0">
              <a:buNone/>
            </a:pPr>
            <a:endParaRPr lang="fr-FR" dirty="0"/>
          </a:p>
          <a:p>
            <a:pPr marL="0" indent="0">
              <a:buNone/>
            </a:pPr>
            <a:r>
              <a:rPr lang="fr-FR" dirty="0"/>
              <a:t>3. Conclusion on </a:t>
            </a:r>
            <a:r>
              <a:rPr lang="fr-FR" dirty="0" err="1"/>
              <a:t>Pincock</a:t>
            </a:r>
            <a:r>
              <a:rPr lang="fr-FR" dirty="0"/>
              <a:t> &amp; </a:t>
            </a:r>
            <a:r>
              <a:rPr lang="fr-FR" dirty="0" err="1"/>
              <a:t>Wishon</a:t>
            </a:r>
            <a:endParaRPr lang="fr-FR" dirty="0"/>
          </a:p>
          <a:p>
            <a:pPr marL="514350" indent="-514350">
              <a:buAutoNum type="arabicPeriod"/>
            </a:pPr>
            <a:endParaRPr lang="fr-FR" dirty="0"/>
          </a:p>
        </p:txBody>
      </p:sp>
    </p:spTree>
    <p:extLst>
      <p:ext uri="{BB962C8B-B14F-4D97-AF65-F5344CB8AC3E}">
        <p14:creationId xmlns:p14="http://schemas.microsoft.com/office/powerpoint/2010/main" val="25961401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08CACE-38B3-4C1E-A2FE-212A1F48D913}"/>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2D73FFBA-FD63-473E-B102-F919EBF99E72}"/>
              </a:ext>
            </a:extLst>
          </p:cNvPr>
          <p:cNvSpPr>
            <a:spLocks noGrp="1"/>
          </p:cNvSpPr>
          <p:nvPr>
            <p:ph idx="1"/>
          </p:nvPr>
        </p:nvSpPr>
        <p:spPr/>
        <p:txBody>
          <a:bodyPr/>
          <a:lstStyle/>
          <a:p>
            <a:pPr marL="514350" indent="-514350">
              <a:buAutoNum type="arabicPeriod"/>
            </a:pPr>
            <a:r>
              <a:rPr lang="fr-FR" b="1" dirty="0" err="1"/>
              <a:t>Acquaintance</a:t>
            </a:r>
            <a:r>
              <a:rPr lang="fr-FR" b="1" dirty="0"/>
              <a:t> </a:t>
            </a:r>
            <a:r>
              <a:rPr lang="fr-FR" b="1" dirty="0" err="1"/>
              <a:t>with</a:t>
            </a:r>
            <a:r>
              <a:rPr lang="fr-FR" b="1" dirty="0"/>
              <a:t> </a:t>
            </a:r>
            <a:r>
              <a:rPr lang="fr-FR" b="1" dirty="0" err="1"/>
              <a:t>complex</a:t>
            </a:r>
            <a:r>
              <a:rPr lang="fr-FR" b="1" dirty="0"/>
              <a:t> as a central issue in </a:t>
            </a:r>
            <a:r>
              <a:rPr lang="fr-FR" b="1" dirty="0" err="1"/>
              <a:t>Russell’s</a:t>
            </a:r>
            <a:r>
              <a:rPr lang="fr-FR" b="1" dirty="0"/>
              <a:t> </a:t>
            </a:r>
            <a:r>
              <a:rPr lang="fr-FR" b="1" dirty="0" err="1"/>
              <a:t>correspondence</a:t>
            </a:r>
            <a:r>
              <a:rPr lang="fr-FR" b="1" dirty="0"/>
              <a:t> </a:t>
            </a:r>
            <a:r>
              <a:rPr lang="fr-FR" b="1" dirty="0" err="1"/>
              <a:t>problem</a:t>
            </a:r>
            <a:r>
              <a:rPr lang="fr-FR" b="1" dirty="0"/>
              <a:t> </a:t>
            </a:r>
          </a:p>
          <a:p>
            <a:pPr marL="0" indent="0">
              <a:buNone/>
            </a:pPr>
            <a:endParaRPr lang="fr-FR" dirty="0"/>
          </a:p>
          <a:p>
            <a:pPr marL="0" indent="0">
              <a:buNone/>
            </a:pPr>
            <a:endParaRPr lang="fr-FR" dirty="0"/>
          </a:p>
          <a:p>
            <a:pPr marL="0" indent="0">
              <a:buNone/>
            </a:pPr>
            <a:r>
              <a:rPr lang="fr-FR" dirty="0"/>
              <a:t>2. </a:t>
            </a:r>
            <a:r>
              <a:rPr lang="fr-FR" dirty="0" err="1"/>
              <a:t>Analysis</a:t>
            </a:r>
            <a:r>
              <a:rPr lang="fr-FR" dirty="0"/>
              <a:t>, </a:t>
            </a:r>
            <a:r>
              <a:rPr lang="fr-FR" dirty="0" err="1"/>
              <a:t>acquaintance</a:t>
            </a:r>
            <a:r>
              <a:rPr lang="fr-FR" dirty="0"/>
              <a:t> and attention in </a:t>
            </a:r>
            <a:r>
              <a:rPr lang="fr-FR" i="1" dirty="0"/>
              <a:t>Theory of </a:t>
            </a:r>
            <a:r>
              <a:rPr lang="fr-FR" i="1" dirty="0" err="1"/>
              <a:t>Knowledge</a:t>
            </a:r>
            <a:r>
              <a:rPr lang="fr-FR" dirty="0"/>
              <a:t>, II, 2</a:t>
            </a:r>
          </a:p>
          <a:p>
            <a:pPr marL="0" indent="0">
              <a:buNone/>
            </a:pPr>
            <a:endParaRPr lang="fr-FR" dirty="0"/>
          </a:p>
          <a:p>
            <a:pPr marL="0" indent="0">
              <a:buNone/>
            </a:pPr>
            <a:endParaRPr lang="fr-FR" dirty="0"/>
          </a:p>
          <a:p>
            <a:pPr marL="0" indent="0">
              <a:buNone/>
            </a:pPr>
            <a:r>
              <a:rPr lang="fr-FR" dirty="0"/>
              <a:t>3. Conclusion on </a:t>
            </a:r>
            <a:r>
              <a:rPr lang="fr-FR" dirty="0" err="1"/>
              <a:t>Pincock</a:t>
            </a:r>
            <a:r>
              <a:rPr lang="fr-FR" dirty="0"/>
              <a:t> &amp; </a:t>
            </a:r>
            <a:r>
              <a:rPr lang="fr-FR" dirty="0" err="1"/>
              <a:t>Wishon</a:t>
            </a:r>
            <a:endParaRPr lang="fr-FR" dirty="0"/>
          </a:p>
          <a:p>
            <a:pPr marL="514350" indent="-514350">
              <a:buAutoNum type="arabicPeriod"/>
            </a:pPr>
            <a:endParaRPr lang="fr-FR" dirty="0"/>
          </a:p>
        </p:txBody>
      </p:sp>
    </p:spTree>
    <p:extLst>
      <p:ext uri="{BB962C8B-B14F-4D97-AF65-F5344CB8AC3E}">
        <p14:creationId xmlns:p14="http://schemas.microsoft.com/office/powerpoint/2010/main" val="422939945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E1ED151-E404-4C11-9989-527CC6AE4ED1}"/>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37C625C8-6D58-4658-B734-9A6123041337}"/>
              </a:ext>
            </a:extLst>
          </p:cNvPr>
          <p:cNvSpPr>
            <a:spLocks noGrp="1"/>
          </p:cNvSpPr>
          <p:nvPr>
            <p:ph idx="1"/>
          </p:nvPr>
        </p:nvSpPr>
        <p:spPr/>
        <p:txBody>
          <a:bodyPr/>
          <a:lstStyle/>
          <a:p>
            <a:pPr marL="0" indent="0">
              <a:buNone/>
            </a:pPr>
            <a:r>
              <a:rPr lang="fr-FR" dirty="0" err="1"/>
              <a:t>Acquaintance</a:t>
            </a:r>
            <a:r>
              <a:rPr lang="fr-FR" dirty="0"/>
              <a:t> </a:t>
            </a:r>
            <a:r>
              <a:rPr lang="fr-FR" dirty="0" err="1"/>
              <a:t>with</a:t>
            </a:r>
            <a:r>
              <a:rPr lang="fr-FR" dirty="0"/>
              <a:t> </a:t>
            </a:r>
            <a:r>
              <a:rPr lang="fr-FR" dirty="0" err="1"/>
              <a:t>complex</a:t>
            </a:r>
            <a:r>
              <a:rPr lang="fr-FR" dirty="0"/>
              <a:t> </a:t>
            </a:r>
            <a:r>
              <a:rPr lang="fr-FR" dirty="0" err="1"/>
              <a:t>occurs</a:t>
            </a:r>
            <a:r>
              <a:rPr lang="fr-FR" dirty="0"/>
              <a:t> in the introduction of PM, </a:t>
            </a:r>
            <a:r>
              <a:rPr lang="fr-FR" dirty="0" err="1"/>
              <a:t>when</a:t>
            </a:r>
            <a:r>
              <a:rPr lang="fr-FR" dirty="0"/>
              <a:t> Russell </a:t>
            </a:r>
            <a:r>
              <a:rPr lang="fr-FR" dirty="0" err="1"/>
              <a:t>defines</a:t>
            </a:r>
            <a:r>
              <a:rPr lang="fr-FR" dirty="0"/>
              <a:t> the </a:t>
            </a:r>
            <a:r>
              <a:rPr lang="fr-FR" dirty="0" err="1"/>
              <a:t>truth</a:t>
            </a:r>
            <a:r>
              <a:rPr lang="fr-FR" dirty="0"/>
              <a:t> of </a:t>
            </a:r>
            <a:r>
              <a:rPr lang="fr-FR" dirty="0" err="1"/>
              <a:t>elementary</a:t>
            </a:r>
            <a:r>
              <a:rPr lang="fr-FR" dirty="0"/>
              <a:t> propositions. </a:t>
            </a:r>
          </a:p>
          <a:p>
            <a:pPr marL="0" indent="0">
              <a:buNone/>
            </a:pPr>
            <a:endParaRPr lang="fr-FR" dirty="0"/>
          </a:p>
          <a:p>
            <a:pPr marL="0" indent="0">
              <a:buNone/>
            </a:pPr>
            <a:r>
              <a:rPr lang="fr-FR" dirty="0"/>
              <a:t>This </a:t>
            </a:r>
            <a:r>
              <a:rPr lang="fr-FR" dirty="0" err="1"/>
              <a:t>is</a:t>
            </a:r>
            <a:r>
              <a:rPr lang="fr-FR" dirty="0"/>
              <a:t> </a:t>
            </a:r>
            <a:r>
              <a:rPr lang="fr-FR" dirty="0" err="1"/>
              <a:t>then</a:t>
            </a:r>
            <a:r>
              <a:rPr lang="fr-FR" dirty="0"/>
              <a:t> not a marginal notion </a:t>
            </a:r>
            <a:r>
              <a:rPr lang="en-US" dirty="0"/>
              <a:t>confined to abstruse parts of some Russell’s forgotten papers.</a:t>
            </a:r>
            <a:endParaRPr lang="fr-FR" dirty="0"/>
          </a:p>
        </p:txBody>
      </p:sp>
    </p:spTree>
    <p:extLst>
      <p:ext uri="{BB962C8B-B14F-4D97-AF65-F5344CB8AC3E}">
        <p14:creationId xmlns:p14="http://schemas.microsoft.com/office/powerpoint/2010/main" val="15789294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EAD28CB-F146-4A24-A4A9-4EE99A23FE2B}"/>
              </a:ext>
            </a:extLst>
          </p:cNvPr>
          <p:cNvSpPr>
            <a:spLocks noGrp="1"/>
          </p:cNvSpPr>
          <p:nvPr>
            <p:ph idx="1"/>
          </p:nvPr>
        </p:nvSpPr>
        <p:spPr>
          <a:xfrm>
            <a:off x="838200" y="746620"/>
            <a:ext cx="10515600" cy="5430343"/>
          </a:xfrm>
        </p:spPr>
        <p:txBody>
          <a:bodyPr/>
          <a:lstStyle/>
          <a:p>
            <a:pPr marL="0" indent="0">
              <a:buNone/>
            </a:pPr>
            <a:endParaRPr lang="fr-FR" dirty="0"/>
          </a:p>
          <a:p>
            <a:pPr marL="0" indent="0">
              <a:buNone/>
            </a:pPr>
            <a:r>
              <a:rPr lang="fr-FR" dirty="0" err="1"/>
              <a:t>My</a:t>
            </a:r>
            <a:r>
              <a:rPr lang="fr-FR" dirty="0"/>
              <a:t> talk </a:t>
            </a:r>
            <a:r>
              <a:rPr lang="fr-FR" dirty="0" err="1"/>
              <a:t>is</a:t>
            </a:r>
            <a:r>
              <a:rPr lang="fr-FR" dirty="0"/>
              <a:t> </a:t>
            </a:r>
            <a:r>
              <a:rPr lang="en-US" dirty="0"/>
              <a:t>an attempt to combine two unrelated discussions in the literature on Russell</a:t>
            </a:r>
          </a:p>
          <a:p>
            <a:pPr marL="0" indent="0">
              <a:buNone/>
            </a:pPr>
            <a:endParaRPr lang="fr-FR" dirty="0"/>
          </a:p>
          <a:p>
            <a:pPr marL="514350" indent="-514350">
              <a:buAutoNum type="arabicPeriod"/>
            </a:pPr>
            <a:r>
              <a:rPr lang="fr-FR" dirty="0"/>
              <a:t>the discussion of </a:t>
            </a:r>
            <a:r>
              <a:rPr lang="fr-FR" dirty="0" err="1"/>
              <a:t>Russell’s</a:t>
            </a:r>
            <a:r>
              <a:rPr lang="fr-FR" dirty="0"/>
              <a:t> </a:t>
            </a:r>
            <a:r>
              <a:rPr lang="fr-FR" dirty="0" err="1"/>
              <a:t>theory</a:t>
            </a:r>
            <a:r>
              <a:rPr lang="fr-FR" dirty="0"/>
              <a:t> of </a:t>
            </a:r>
            <a:r>
              <a:rPr lang="fr-FR" dirty="0" err="1"/>
              <a:t>judgment</a:t>
            </a:r>
            <a:endParaRPr lang="fr-FR" dirty="0"/>
          </a:p>
          <a:p>
            <a:pPr marL="514350" indent="-514350">
              <a:buAutoNum type="arabicPeriod"/>
            </a:pPr>
            <a:endParaRPr lang="fr-FR" dirty="0"/>
          </a:p>
          <a:p>
            <a:pPr marL="514350" indent="-514350">
              <a:buAutoNum type="arabicPeriod"/>
            </a:pPr>
            <a:r>
              <a:rPr lang="fr-FR" dirty="0"/>
              <a:t>the </a:t>
            </a:r>
            <a:r>
              <a:rPr lang="fr-FR" dirty="0" err="1"/>
              <a:t>recent</a:t>
            </a:r>
            <a:r>
              <a:rPr lang="fr-FR" dirty="0"/>
              <a:t> discussion of </a:t>
            </a:r>
            <a:r>
              <a:rPr lang="fr-FR" dirty="0" err="1"/>
              <a:t>Russell’s</a:t>
            </a:r>
            <a:r>
              <a:rPr lang="fr-FR" dirty="0"/>
              <a:t> conception of </a:t>
            </a:r>
            <a:r>
              <a:rPr lang="fr-FR" dirty="0" err="1"/>
              <a:t>acquaintance</a:t>
            </a:r>
            <a:endParaRPr lang="fr-FR" dirty="0"/>
          </a:p>
        </p:txBody>
      </p:sp>
    </p:spTree>
    <p:extLst>
      <p:ext uri="{BB962C8B-B14F-4D97-AF65-F5344CB8AC3E}">
        <p14:creationId xmlns:p14="http://schemas.microsoft.com/office/powerpoint/2010/main" val="248827649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F599484-B06B-4E25-B788-BFEBB412A60B}"/>
              </a:ext>
            </a:extLst>
          </p:cNvPr>
          <p:cNvSpPr>
            <a:spLocks noGrp="1"/>
          </p:cNvSpPr>
          <p:nvPr>
            <p:ph idx="1"/>
          </p:nvPr>
        </p:nvSpPr>
        <p:spPr>
          <a:xfrm>
            <a:off x="838200" y="260058"/>
            <a:ext cx="10515600" cy="6392411"/>
          </a:xfrm>
        </p:spPr>
        <p:txBody>
          <a:bodyPr>
            <a:noAutofit/>
          </a:bodyPr>
          <a:lstStyle/>
          <a:p>
            <a:pPr marL="0" indent="0">
              <a:buNone/>
            </a:pPr>
            <a:r>
              <a:rPr lang="en-US" sz="2000" b="1" dirty="0"/>
              <a:t>PM, 43</a:t>
            </a:r>
          </a:p>
          <a:p>
            <a:pPr marL="0" indent="0">
              <a:buNone/>
            </a:pPr>
            <a:r>
              <a:rPr lang="en-US" sz="2000" dirty="0"/>
              <a:t>The universe consists of objects having various qualities and standing in various relations. Some of the objects which occur in the universe are complex. When an object is complex, it consists of interrelated parts. Let us consider a complex object composed of two parts </a:t>
            </a:r>
            <a:r>
              <a:rPr lang="en-US" sz="2000" i="1" dirty="0"/>
              <a:t>a</a:t>
            </a:r>
            <a:r>
              <a:rPr lang="en-US" sz="2000" dirty="0"/>
              <a:t> and </a:t>
            </a:r>
            <a:r>
              <a:rPr lang="en-US" sz="2000" i="1" dirty="0"/>
              <a:t>b</a:t>
            </a:r>
            <a:r>
              <a:rPr lang="en-US" sz="2000" dirty="0"/>
              <a:t> standing to each other in the relation </a:t>
            </a:r>
            <a:r>
              <a:rPr lang="en-US" sz="2000" i="1" dirty="0"/>
              <a:t>R</a:t>
            </a:r>
            <a:r>
              <a:rPr lang="en-US" sz="2000" dirty="0"/>
              <a:t>. The complex object “</a:t>
            </a:r>
            <a:r>
              <a:rPr lang="en-US" sz="2000" i="1" dirty="0"/>
              <a:t>a</a:t>
            </a:r>
            <a:r>
              <a:rPr lang="en-US" sz="2000" dirty="0"/>
              <a:t>-in-the-relation-</a:t>
            </a:r>
            <a:r>
              <a:rPr lang="en-US" sz="2000" i="1" dirty="0"/>
              <a:t>R</a:t>
            </a:r>
            <a:r>
              <a:rPr lang="en-US" sz="2000" dirty="0"/>
              <a:t>-to-</a:t>
            </a:r>
            <a:r>
              <a:rPr lang="en-US" sz="2000" i="1" dirty="0"/>
              <a:t>b”</a:t>
            </a:r>
            <a:r>
              <a:rPr lang="en-US" sz="2000" dirty="0"/>
              <a:t> may be capable of being </a:t>
            </a:r>
            <a:r>
              <a:rPr lang="en-US" sz="2000" i="1" dirty="0"/>
              <a:t>perceived</a:t>
            </a:r>
            <a:r>
              <a:rPr lang="en-US" sz="2000" dirty="0"/>
              <a:t> ; when perceived, it is perceived as one object. Attention may show that it is complex ; we then </a:t>
            </a:r>
            <a:r>
              <a:rPr lang="en-US" sz="2000" i="1" dirty="0"/>
              <a:t>judge</a:t>
            </a:r>
            <a:r>
              <a:rPr lang="en-US" sz="2000" dirty="0"/>
              <a:t> that </a:t>
            </a:r>
            <a:r>
              <a:rPr lang="en-US" sz="2000" i="1" dirty="0"/>
              <a:t>a</a:t>
            </a:r>
            <a:r>
              <a:rPr lang="en-US" sz="2000" dirty="0"/>
              <a:t> and </a:t>
            </a:r>
            <a:r>
              <a:rPr lang="en-US" sz="2000" i="1" dirty="0"/>
              <a:t>b</a:t>
            </a:r>
            <a:r>
              <a:rPr lang="en-US" sz="2000" dirty="0"/>
              <a:t> stand in the relation </a:t>
            </a:r>
            <a:r>
              <a:rPr lang="en-US" sz="2000" i="1" dirty="0"/>
              <a:t>R</a:t>
            </a:r>
            <a:r>
              <a:rPr lang="en-US" sz="2000" dirty="0"/>
              <a:t>. Such a judgment, being derived from perception by mere attention, may be called a “judgment of perception.” This judgment of perception, considered as an actual occurrence, is a relation of four terms, namely </a:t>
            </a:r>
            <a:r>
              <a:rPr lang="en-US" sz="2000" i="1" dirty="0"/>
              <a:t>a</a:t>
            </a:r>
            <a:r>
              <a:rPr lang="en-US" sz="2000" dirty="0"/>
              <a:t> and </a:t>
            </a:r>
            <a:r>
              <a:rPr lang="en-US" sz="2000" i="1" dirty="0"/>
              <a:t>b</a:t>
            </a:r>
            <a:r>
              <a:rPr lang="en-US" sz="2000" dirty="0"/>
              <a:t> and </a:t>
            </a:r>
            <a:r>
              <a:rPr lang="en-US" sz="2000" i="1" dirty="0"/>
              <a:t>R</a:t>
            </a:r>
            <a:r>
              <a:rPr lang="en-US" sz="2000" dirty="0"/>
              <a:t> and the percipient. The perception, on the contrary, is a relation of two terms, namely “</a:t>
            </a:r>
            <a:r>
              <a:rPr lang="en-US" sz="2000" i="1" dirty="0"/>
              <a:t>a</a:t>
            </a:r>
            <a:r>
              <a:rPr lang="en-US" sz="2000" dirty="0"/>
              <a:t>-in-the-relation-</a:t>
            </a:r>
            <a:r>
              <a:rPr lang="en-US" sz="2000" i="1" dirty="0"/>
              <a:t>R</a:t>
            </a:r>
            <a:r>
              <a:rPr lang="en-US" sz="2000" dirty="0"/>
              <a:t>-to-</a:t>
            </a:r>
            <a:r>
              <a:rPr lang="en-US" sz="2000" i="1" dirty="0"/>
              <a:t>b</a:t>
            </a:r>
            <a:r>
              <a:rPr lang="en-US" sz="2000" dirty="0"/>
              <a:t>,” and the percipient. Since an object of perception cannot be nothing, we cannot perceive “</a:t>
            </a:r>
            <a:r>
              <a:rPr lang="en-US" sz="2000" i="1" dirty="0"/>
              <a:t>a</a:t>
            </a:r>
            <a:r>
              <a:rPr lang="en-US" sz="2000" dirty="0"/>
              <a:t>-in-the-relation-</a:t>
            </a:r>
            <a:r>
              <a:rPr lang="en-US" sz="2000" i="1" dirty="0"/>
              <a:t>R-</a:t>
            </a:r>
            <a:r>
              <a:rPr lang="en-US" sz="2000" dirty="0"/>
              <a:t>to-</a:t>
            </a:r>
            <a:r>
              <a:rPr lang="en-US" sz="2000" i="1" dirty="0"/>
              <a:t>b”</a:t>
            </a:r>
            <a:r>
              <a:rPr lang="en-US" sz="2000" dirty="0"/>
              <a:t> unless </a:t>
            </a:r>
            <a:r>
              <a:rPr lang="en-US" sz="2000" i="1" dirty="0"/>
              <a:t>a</a:t>
            </a:r>
            <a:r>
              <a:rPr lang="en-US" sz="2000" dirty="0"/>
              <a:t> is in the relation </a:t>
            </a:r>
            <a:r>
              <a:rPr lang="en-US" sz="2000" i="1" dirty="0"/>
              <a:t>R</a:t>
            </a:r>
            <a:r>
              <a:rPr lang="en-US" sz="2000" dirty="0"/>
              <a:t> to </a:t>
            </a:r>
            <a:r>
              <a:rPr lang="en-US" sz="2000" i="1" dirty="0"/>
              <a:t>b</a:t>
            </a:r>
            <a:r>
              <a:rPr lang="en-US" sz="2000" dirty="0"/>
              <a:t>. Hence a judgment of perception, according to the above definition, must be true. This does not mean that, in a judgment which </a:t>
            </a:r>
            <a:r>
              <a:rPr lang="en-US" sz="2000" i="1" dirty="0"/>
              <a:t>appears</a:t>
            </a:r>
            <a:r>
              <a:rPr lang="en-US" sz="2000" dirty="0"/>
              <a:t> to us to be one of perception, we are sure of not being in error, since we may err in thinking that our judgment has really been derived merely by analysis of what was perceived. But if our judgment has been so derived, it must be true. In fact, </a:t>
            </a:r>
            <a:r>
              <a:rPr lang="en-US" sz="2000" b="1" dirty="0"/>
              <a:t>we may define </a:t>
            </a:r>
            <a:r>
              <a:rPr lang="en-US" sz="2000" b="1" i="1" dirty="0"/>
              <a:t>truth</a:t>
            </a:r>
            <a:r>
              <a:rPr lang="en-US" sz="2000" b="1" dirty="0"/>
              <a:t>, where such judgments are concerned, as consisting in the fact that there is a complex </a:t>
            </a:r>
            <a:r>
              <a:rPr lang="en-US" sz="2000" b="1" i="1" dirty="0"/>
              <a:t>corresponding</a:t>
            </a:r>
            <a:r>
              <a:rPr lang="en-US" sz="2000" b="1" dirty="0"/>
              <a:t> to the discursive thought which is the judgment</a:t>
            </a:r>
            <a:r>
              <a:rPr lang="en-US" sz="2000" dirty="0"/>
              <a:t>. That is, when we judge “</a:t>
            </a:r>
            <a:r>
              <a:rPr lang="en-US" sz="2000" i="1" dirty="0"/>
              <a:t>a</a:t>
            </a:r>
            <a:r>
              <a:rPr lang="en-US" sz="2000" dirty="0"/>
              <a:t> has the relation </a:t>
            </a:r>
            <a:r>
              <a:rPr lang="en-US" sz="2000" i="1" dirty="0"/>
              <a:t>R</a:t>
            </a:r>
            <a:r>
              <a:rPr lang="en-US" sz="2000" dirty="0"/>
              <a:t> to </a:t>
            </a:r>
            <a:r>
              <a:rPr lang="en-US" sz="2000" i="1" dirty="0"/>
              <a:t>b”</a:t>
            </a:r>
            <a:r>
              <a:rPr lang="en-US" sz="2000" dirty="0"/>
              <a:t> our judgment is said to be </a:t>
            </a:r>
            <a:r>
              <a:rPr lang="en-US" sz="2000" i="1" dirty="0"/>
              <a:t>true</a:t>
            </a:r>
            <a:r>
              <a:rPr lang="en-US" sz="2000" dirty="0"/>
              <a:t> when there is a complex “</a:t>
            </a:r>
            <a:r>
              <a:rPr lang="en-US" sz="2000" i="1" dirty="0"/>
              <a:t>a</a:t>
            </a:r>
            <a:r>
              <a:rPr lang="en-US" sz="2000" dirty="0"/>
              <a:t>-in-the-relation-</a:t>
            </a:r>
            <a:r>
              <a:rPr lang="en-US" sz="2000" i="1" dirty="0"/>
              <a:t>R</a:t>
            </a:r>
            <a:r>
              <a:rPr lang="en-US" sz="2000" dirty="0"/>
              <a:t>-to-</a:t>
            </a:r>
            <a:r>
              <a:rPr lang="en-US" sz="2000" i="1" dirty="0"/>
              <a:t>b</a:t>
            </a:r>
            <a:r>
              <a:rPr lang="en-US" sz="2000" dirty="0"/>
              <a:t>,” and is said to be </a:t>
            </a:r>
            <a:r>
              <a:rPr lang="en-US" sz="2000" i="1" dirty="0"/>
              <a:t>false</a:t>
            </a:r>
            <a:r>
              <a:rPr lang="en-US" sz="2000" dirty="0"/>
              <a:t> when this is not the case. This is a definition of truth and falsehood in relation to judgments of this kind.</a:t>
            </a:r>
            <a:endParaRPr lang="fr-FR" sz="2000" dirty="0"/>
          </a:p>
        </p:txBody>
      </p:sp>
    </p:spTree>
    <p:extLst>
      <p:ext uri="{BB962C8B-B14F-4D97-AF65-F5344CB8AC3E}">
        <p14:creationId xmlns:p14="http://schemas.microsoft.com/office/powerpoint/2010/main" val="248030352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F599484-B06B-4E25-B788-BFEBB412A60B}"/>
              </a:ext>
            </a:extLst>
          </p:cNvPr>
          <p:cNvSpPr>
            <a:spLocks noGrp="1"/>
          </p:cNvSpPr>
          <p:nvPr>
            <p:ph idx="1"/>
          </p:nvPr>
        </p:nvSpPr>
        <p:spPr>
          <a:xfrm>
            <a:off x="838200" y="260058"/>
            <a:ext cx="10515600" cy="6392411"/>
          </a:xfrm>
        </p:spPr>
        <p:txBody>
          <a:bodyPr>
            <a:noAutofit/>
          </a:bodyPr>
          <a:lstStyle/>
          <a:p>
            <a:pPr marL="0" indent="0">
              <a:buNone/>
            </a:pPr>
            <a:r>
              <a:rPr lang="en-US" sz="2000" b="1" dirty="0"/>
              <a:t>PM, 43</a:t>
            </a:r>
          </a:p>
          <a:p>
            <a:pPr marL="0" indent="0">
              <a:buNone/>
            </a:pPr>
            <a:r>
              <a:rPr lang="en-US" sz="2000" dirty="0"/>
              <a:t>The universe consists of objects having various qualities and standing in various relations. Some of the objects which occur in the universe are complex. When an object is complex, it consists of interrelated parts. Let us consider a complex object composed of two parts </a:t>
            </a:r>
            <a:r>
              <a:rPr lang="en-US" sz="2000" i="1" dirty="0"/>
              <a:t>a</a:t>
            </a:r>
            <a:r>
              <a:rPr lang="en-US" sz="2000" dirty="0"/>
              <a:t> and </a:t>
            </a:r>
            <a:r>
              <a:rPr lang="en-US" sz="2000" i="1" dirty="0"/>
              <a:t>b</a:t>
            </a:r>
            <a:r>
              <a:rPr lang="en-US" sz="2000" dirty="0"/>
              <a:t> standing to each other in the relation </a:t>
            </a:r>
            <a:r>
              <a:rPr lang="en-US" sz="2000" i="1" dirty="0"/>
              <a:t>R</a:t>
            </a:r>
            <a:r>
              <a:rPr lang="en-US" sz="2000" dirty="0"/>
              <a:t>. </a:t>
            </a:r>
            <a:r>
              <a:rPr lang="en-US" sz="2000" b="1" dirty="0"/>
              <a:t>The complex object “</a:t>
            </a:r>
            <a:r>
              <a:rPr lang="en-US" sz="2000" b="1" i="1" dirty="0"/>
              <a:t>a</a:t>
            </a:r>
            <a:r>
              <a:rPr lang="en-US" sz="2000" b="1" dirty="0"/>
              <a:t>-in-the-relation-</a:t>
            </a:r>
            <a:r>
              <a:rPr lang="en-US" sz="2000" b="1" i="1" dirty="0"/>
              <a:t>R</a:t>
            </a:r>
            <a:r>
              <a:rPr lang="en-US" sz="2000" b="1" dirty="0"/>
              <a:t>-to-</a:t>
            </a:r>
            <a:r>
              <a:rPr lang="en-US" sz="2000" b="1" i="1" dirty="0"/>
              <a:t>b”</a:t>
            </a:r>
            <a:r>
              <a:rPr lang="en-US" sz="2000" b="1" dirty="0"/>
              <a:t> may be capable of being </a:t>
            </a:r>
            <a:r>
              <a:rPr lang="en-US" sz="2000" b="1" i="1" dirty="0"/>
              <a:t>perceived</a:t>
            </a:r>
            <a:r>
              <a:rPr lang="en-US" sz="2000" b="1" dirty="0"/>
              <a:t> ; when perceived, it is perceived as one object</a:t>
            </a:r>
            <a:r>
              <a:rPr lang="en-US" sz="2000" dirty="0"/>
              <a:t>. </a:t>
            </a:r>
            <a:r>
              <a:rPr lang="en-US" sz="2000" b="1" dirty="0"/>
              <a:t>Attention</a:t>
            </a:r>
            <a:r>
              <a:rPr lang="en-US" sz="2000" dirty="0"/>
              <a:t> may show that it is complex ; </a:t>
            </a:r>
            <a:r>
              <a:rPr lang="en-US" sz="2000" b="1" dirty="0"/>
              <a:t>we then </a:t>
            </a:r>
            <a:r>
              <a:rPr lang="en-US" sz="2000" b="1" i="1" dirty="0"/>
              <a:t>judge</a:t>
            </a:r>
            <a:r>
              <a:rPr lang="en-US" sz="2000" b="1" dirty="0"/>
              <a:t> that </a:t>
            </a:r>
            <a:r>
              <a:rPr lang="en-US" sz="2000" b="1" i="1" dirty="0"/>
              <a:t>a</a:t>
            </a:r>
            <a:r>
              <a:rPr lang="en-US" sz="2000" b="1" dirty="0"/>
              <a:t> and </a:t>
            </a:r>
            <a:r>
              <a:rPr lang="en-US" sz="2000" b="1" i="1" dirty="0"/>
              <a:t>b</a:t>
            </a:r>
            <a:r>
              <a:rPr lang="en-US" sz="2000" b="1" dirty="0"/>
              <a:t> stand in the relation </a:t>
            </a:r>
            <a:r>
              <a:rPr lang="en-US" sz="2000" b="1" i="1" dirty="0"/>
              <a:t>R</a:t>
            </a:r>
            <a:r>
              <a:rPr lang="en-US" sz="2000" dirty="0"/>
              <a:t>. Such a judgment, being derived from perception by mere attention, may be called a </a:t>
            </a:r>
            <a:r>
              <a:rPr lang="en-US" sz="2000" b="1" dirty="0"/>
              <a:t>“judgment of perception</a:t>
            </a:r>
            <a:r>
              <a:rPr lang="en-US" sz="2000" dirty="0"/>
              <a:t>.” This judgment of perception, considered as an actual occurrence, is a relation of four terms, namely </a:t>
            </a:r>
            <a:r>
              <a:rPr lang="en-US" sz="2000" i="1" dirty="0"/>
              <a:t>a</a:t>
            </a:r>
            <a:r>
              <a:rPr lang="en-US" sz="2000" dirty="0"/>
              <a:t> and </a:t>
            </a:r>
            <a:r>
              <a:rPr lang="en-US" sz="2000" i="1" dirty="0"/>
              <a:t>b</a:t>
            </a:r>
            <a:r>
              <a:rPr lang="en-US" sz="2000" dirty="0"/>
              <a:t> and </a:t>
            </a:r>
            <a:r>
              <a:rPr lang="en-US" sz="2000" i="1" dirty="0"/>
              <a:t>R</a:t>
            </a:r>
            <a:r>
              <a:rPr lang="en-US" sz="2000" dirty="0"/>
              <a:t> and the percipient. The perception, on the contrary, is a relation of two terms, namely “</a:t>
            </a:r>
            <a:r>
              <a:rPr lang="en-US" sz="2000" i="1" dirty="0"/>
              <a:t>a</a:t>
            </a:r>
            <a:r>
              <a:rPr lang="en-US" sz="2000" dirty="0"/>
              <a:t>-in-the-relation-</a:t>
            </a:r>
            <a:r>
              <a:rPr lang="en-US" sz="2000" i="1" dirty="0"/>
              <a:t>R</a:t>
            </a:r>
            <a:r>
              <a:rPr lang="en-US" sz="2000" dirty="0"/>
              <a:t>-to-</a:t>
            </a:r>
            <a:r>
              <a:rPr lang="en-US" sz="2000" i="1" dirty="0"/>
              <a:t>b</a:t>
            </a:r>
            <a:r>
              <a:rPr lang="en-US" sz="2000" dirty="0"/>
              <a:t>,” and the percipient. Since an object of perception cannot be nothing, we cannot perceive “</a:t>
            </a:r>
            <a:r>
              <a:rPr lang="en-US" sz="2000" i="1" dirty="0"/>
              <a:t>a</a:t>
            </a:r>
            <a:r>
              <a:rPr lang="en-US" sz="2000" dirty="0"/>
              <a:t>-in-the-relation-</a:t>
            </a:r>
            <a:r>
              <a:rPr lang="en-US" sz="2000" i="1" dirty="0"/>
              <a:t>R-</a:t>
            </a:r>
            <a:r>
              <a:rPr lang="en-US" sz="2000" dirty="0"/>
              <a:t>to-</a:t>
            </a:r>
            <a:r>
              <a:rPr lang="en-US" sz="2000" i="1" dirty="0"/>
              <a:t>b”</a:t>
            </a:r>
            <a:r>
              <a:rPr lang="en-US" sz="2000" dirty="0"/>
              <a:t> unless </a:t>
            </a:r>
            <a:r>
              <a:rPr lang="en-US" sz="2000" i="1" dirty="0"/>
              <a:t>a</a:t>
            </a:r>
            <a:r>
              <a:rPr lang="en-US" sz="2000" dirty="0"/>
              <a:t> is in the relation </a:t>
            </a:r>
            <a:r>
              <a:rPr lang="en-US" sz="2000" i="1" dirty="0"/>
              <a:t>R</a:t>
            </a:r>
            <a:r>
              <a:rPr lang="en-US" sz="2000" dirty="0"/>
              <a:t> to </a:t>
            </a:r>
            <a:r>
              <a:rPr lang="en-US" sz="2000" i="1" dirty="0"/>
              <a:t>b</a:t>
            </a:r>
            <a:r>
              <a:rPr lang="en-US" sz="2000" dirty="0"/>
              <a:t>. Hence a judgment of perception, according to the above definition, must be true. This does not mean that, in a judgment which </a:t>
            </a:r>
            <a:r>
              <a:rPr lang="en-US" sz="2000" i="1" dirty="0"/>
              <a:t>appears</a:t>
            </a:r>
            <a:r>
              <a:rPr lang="en-US" sz="2000" dirty="0"/>
              <a:t> to us to be one of perception, we are sure of not being in error, since we may err in thinking that our judgment has really been derived merely by analysis of what was perceived. But if our judgment has been so derived, it must be true. In fact, we may define </a:t>
            </a:r>
            <a:r>
              <a:rPr lang="en-US" sz="2000" i="1" dirty="0"/>
              <a:t>truth</a:t>
            </a:r>
            <a:r>
              <a:rPr lang="en-US" sz="2000" dirty="0"/>
              <a:t>, where such judgments are concerned, as consisting in the fact that there is a complex </a:t>
            </a:r>
            <a:r>
              <a:rPr lang="en-US" sz="2000" i="1" dirty="0"/>
              <a:t>corresponding</a:t>
            </a:r>
            <a:r>
              <a:rPr lang="en-US" sz="2000" dirty="0"/>
              <a:t> to the discursive thought which is the judgment. That is, when we judge “</a:t>
            </a:r>
            <a:r>
              <a:rPr lang="en-US" sz="2000" i="1" dirty="0"/>
              <a:t>a</a:t>
            </a:r>
            <a:r>
              <a:rPr lang="en-US" sz="2000" dirty="0"/>
              <a:t> has the relation </a:t>
            </a:r>
            <a:r>
              <a:rPr lang="en-US" sz="2000" i="1" dirty="0"/>
              <a:t>R</a:t>
            </a:r>
            <a:r>
              <a:rPr lang="en-US" sz="2000" dirty="0"/>
              <a:t> to </a:t>
            </a:r>
            <a:r>
              <a:rPr lang="en-US" sz="2000" i="1" dirty="0"/>
              <a:t>b”</a:t>
            </a:r>
            <a:r>
              <a:rPr lang="en-US" sz="2000" dirty="0"/>
              <a:t> our judgment is said to be </a:t>
            </a:r>
            <a:r>
              <a:rPr lang="en-US" sz="2000" i="1" dirty="0"/>
              <a:t>true</a:t>
            </a:r>
            <a:r>
              <a:rPr lang="en-US" sz="2000" dirty="0"/>
              <a:t> when there is a complex “</a:t>
            </a:r>
            <a:r>
              <a:rPr lang="en-US" sz="2000" i="1" dirty="0"/>
              <a:t>a</a:t>
            </a:r>
            <a:r>
              <a:rPr lang="en-US" sz="2000" dirty="0"/>
              <a:t>-in-the-relation-</a:t>
            </a:r>
            <a:r>
              <a:rPr lang="en-US" sz="2000" i="1" dirty="0"/>
              <a:t>R</a:t>
            </a:r>
            <a:r>
              <a:rPr lang="en-US" sz="2000" dirty="0"/>
              <a:t>-to-</a:t>
            </a:r>
            <a:r>
              <a:rPr lang="en-US" sz="2000" i="1" dirty="0"/>
              <a:t>b</a:t>
            </a:r>
            <a:r>
              <a:rPr lang="en-US" sz="2000" dirty="0"/>
              <a:t>,” and is said to be </a:t>
            </a:r>
            <a:r>
              <a:rPr lang="en-US" sz="2000" i="1" dirty="0"/>
              <a:t>false</a:t>
            </a:r>
            <a:r>
              <a:rPr lang="en-US" sz="2000" dirty="0"/>
              <a:t> when this is not the case. This is a definition of truth and falsehood in relation to judgments of this kind.</a:t>
            </a:r>
            <a:endParaRPr lang="fr-FR" sz="2000" dirty="0"/>
          </a:p>
        </p:txBody>
      </p:sp>
    </p:spTree>
    <p:extLst>
      <p:ext uri="{BB962C8B-B14F-4D97-AF65-F5344CB8AC3E}">
        <p14:creationId xmlns:p14="http://schemas.microsoft.com/office/powerpoint/2010/main" val="207562803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FF599484-B06B-4E25-B788-BFEBB412A60B}"/>
              </a:ext>
            </a:extLst>
          </p:cNvPr>
          <p:cNvSpPr>
            <a:spLocks noGrp="1"/>
          </p:cNvSpPr>
          <p:nvPr>
            <p:ph idx="1"/>
          </p:nvPr>
        </p:nvSpPr>
        <p:spPr>
          <a:xfrm>
            <a:off x="838200" y="260058"/>
            <a:ext cx="10515600" cy="6392411"/>
          </a:xfrm>
        </p:spPr>
        <p:txBody>
          <a:bodyPr>
            <a:noAutofit/>
          </a:bodyPr>
          <a:lstStyle/>
          <a:p>
            <a:pPr marL="0" indent="0">
              <a:buNone/>
            </a:pPr>
            <a:r>
              <a:rPr lang="en-US" sz="2000" dirty="0"/>
              <a:t>PM, 43</a:t>
            </a:r>
          </a:p>
          <a:p>
            <a:pPr marL="0" indent="0">
              <a:buNone/>
            </a:pPr>
            <a:r>
              <a:rPr lang="en-US" sz="2000" dirty="0"/>
              <a:t>The universe consists of objects having various qualities and standing in various relations. Some of the objects which occur in the universe are complex. When an object is complex, it consists of interrelated parts. Let us consider a complex object composed of two parts </a:t>
            </a:r>
            <a:r>
              <a:rPr lang="en-US" sz="2000" i="1" dirty="0"/>
              <a:t>a</a:t>
            </a:r>
            <a:r>
              <a:rPr lang="en-US" sz="2000" dirty="0"/>
              <a:t> and </a:t>
            </a:r>
            <a:r>
              <a:rPr lang="en-US" sz="2000" i="1" dirty="0"/>
              <a:t>b</a:t>
            </a:r>
            <a:r>
              <a:rPr lang="en-US" sz="2000" dirty="0"/>
              <a:t> standing to each other in the relation </a:t>
            </a:r>
            <a:r>
              <a:rPr lang="en-US" sz="2000" i="1" dirty="0"/>
              <a:t>R</a:t>
            </a:r>
            <a:r>
              <a:rPr lang="en-US" sz="2000" dirty="0"/>
              <a:t>. The complex object “</a:t>
            </a:r>
            <a:r>
              <a:rPr lang="en-US" sz="2000" i="1" dirty="0"/>
              <a:t>a</a:t>
            </a:r>
            <a:r>
              <a:rPr lang="en-US" sz="2000" dirty="0"/>
              <a:t>-in-the-relation-</a:t>
            </a:r>
            <a:r>
              <a:rPr lang="en-US" sz="2000" i="1" dirty="0"/>
              <a:t>R</a:t>
            </a:r>
            <a:r>
              <a:rPr lang="en-US" sz="2000" dirty="0"/>
              <a:t>-to-</a:t>
            </a:r>
            <a:r>
              <a:rPr lang="en-US" sz="2000" i="1" dirty="0"/>
              <a:t>b”</a:t>
            </a:r>
            <a:r>
              <a:rPr lang="en-US" sz="2000" dirty="0"/>
              <a:t> may be capable of being </a:t>
            </a:r>
            <a:r>
              <a:rPr lang="en-US" sz="2000" i="1" dirty="0"/>
              <a:t>perceived</a:t>
            </a:r>
            <a:r>
              <a:rPr lang="en-US" sz="2000" dirty="0"/>
              <a:t> ; when perceived, it is perceived as one object. Attention may show that it is complex ; we then </a:t>
            </a:r>
            <a:r>
              <a:rPr lang="en-US" sz="2000" i="1" dirty="0"/>
              <a:t>judge</a:t>
            </a:r>
            <a:r>
              <a:rPr lang="en-US" sz="2000" dirty="0"/>
              <a:t> that </a:t>
            </a:r>
            <a:r>
              <a:rPr lang="en-US" sz="2000" i="1" dirty="0"/>
              <a:t>a</a:t>
            </a:r>
            <a:r>
              <a:rPr lang="en-US" sz="2000" dirty="0"/>
              <a:t> and </a:t>
            </a:r>
            <a:r>
              <a:rPr lang="en-US" sz="2000" i="1" dirty="0"/>
              <a:t>b</a:t>
            </a:r>
            <a:r>
              <a:rPr lang="en-US" sz="2000" dirty="0"/>
              <a:t> stand in the relation </a:t>
            </a:r>
            <a:r>
              <a:rPr lang="en-US" sz="2000" i="1" dirty="0"/>
              <a:t>R</a:t>
            </a:r>
            <a:r>
              <a:rPr lang="en-US" sz="2000" dirty="0"/>
              <a:t>. Such a judgment, being derived from perception by mere attention, may be called a “judgment of perception.” This judgment of perception, considered as an actual occurrence, is a relation of four terms, namely </a:t>
            </a:r>
            <a:r>
              <a:rPr lang="en-US" sz="2000" i="1" dirty="0"/>
              <a:t>a</a:t>
            </a:r>
            <a:r>
              <a:rPr lang="en-US" sz="2000" dirty="0"/>
              <a:t> and </a:t>
            </a:r>
            <a:r>
              <a:rPr lang="en-US" sz="2000" i="1" dirty="0"/>
              <a:t>b</a:t>
            </a:r>
            <a:r>
              <a:rPr lang="en-US" sz="2000" dirty="0"/>
              <a:t> and </a:t>
            </a:r>
            <a:r>
              <a:rPr lang="en-US" sz="2000" i="1" dirty="0"/>
              <a:t>R</a:t>
            </a:r>
            <a:r>
              <a:rPr lang="en-US" sz="2000" dirty="0"/>
              <a:t> and the percipient. The perception, on the contrary, is a relation of two terms, namely “</a:t>
            </a:r>
            <a:r>
              <a:rPr lang="en-US" sz="2000" i="1" dirty="0"/>
              <a:t>a</a:t>
            </a:r>
            <a:r>
              <a:rPr lang="en-US" sz="2000" dirty="0"/>
              <a:t>-in-the-relation-</a:t>
            </a:r>
            <a:r>
              <a:rPr lang="en-US" sz="2000" i="1" dirty="0"/>
              <a:t>R</a:t>
            </a:r>
            <a:r>
              <a:rPr lang="en-US" sz="2000" dirty="0"/>
              <a:t>-to-</a:t>
            </a:r>
            <a:r>
              <a:rPr lang="en-US" sz="2000" i="1" dirty="0"/>
              <a:t>b</a:t>
            </a:r>
            <a:r>
              <a:rPr lang="en-US" sz="2000" dirty="0"/>
              <a:t>,” and the percipient. Since an object of perception cannot be nothing, we cannot perceive “</a:t>
            </a:r>
            <a:r>
              <a:rPr lang="en-US" sz="2000" i="1" dirty="0"/>
              <a:t>a</a:t>
            </a:r>
            <a:r>
              <a:rPr lang="en-US" sz="2000" dirty="0"/>
              <a:t>-in-the-relation-</a:t>
            </a:r>
            <a:r>
              <a:rPr lang="en-US" sz="2000" i="1" dirty="0"/>
              <a:t>R-</a:t>
            </a:r>
            <a:r>
              <a:rPr lang="en-US" sz="2000" dirty="0"/>
              <a:t>to-</a:t>
            </a:r>
            <a:r>
              <a:rPr lang="en-US" sz="2000" i="1" dirty="0"/>
              <a:t>b”</a:t>
            </a:r>
            <a:r>
              <a:rPr lang="en-US" sz="2000" dirty="0"/>
              <a:t> unless </a:t>
            </a:r>
            <a:r>
              <a:rPr lang="en-US" sz="2000" i="1" dirty="0"/>
              <a:t>a</a:t>
            </a:r>
            <a:r>
              <a:rPr lang="en-US" sz="2000" dirty="0"/>
              <a:t> is in the relation </a:t>
            </a:r>
            <a:r>
              <a:rPr lang="en-US" sz="2000" i="1" dirty="0"/>
              <a:t>R</a:t>
            </a:r>
            <a:r>
              <a:rPr lang="en-US" sz="2000" dirty="0"/>
              <a:t> to </a:t>
            </a:r>
            <a:r>
              <a:rPr lang="en-US" sz="2000" i="1" dirty="0"/>
              <a:t>b</a:t>
            </a:r>
            <a:r>
              <a:rPr lang="en-US" sz="2000" dirty="0"/>
              <a:t>. Hence a judgment of perception, according to the above definition, must be true. </a:t>
            </a:r>
            <a:r>
              <a:rPr lang="en-US" sz="2000" b="1" dirty="0"/>
              <a:t>This does not mean that, in a judgment which </a:t>
            </a:r>
            <a:r>
              <a:rPr lang="en-US" sz="2000" b="1" i="1" dirty="0"/>
              <a:t>appears</a:t>
            </a:r>
            <a:r>
              <a:rPr lang="en-US" sz="2000" b="1" dirty="0"/>
              <a:t> to us to be one of perception, we are sure of not being in error, since we may err in thinking that our judgment has really been derived merely by analysis of what was perceived</a:t>
            </a:r>
            <a:r>
              <a:rPr lang="en-US" sz="2000" dirty="0"/>
              <a:t>. But if our judgment has been so derived, it must be true. In fact, we may define </a:t>
            </a:r>
            <a:r>
              <a:rPr lang="en-US" sz="2000" i="1" dirty="0"/>
              <a:t>truth</a:t>
            </a:r>
            <a:r>
              <a:rPr lang="en-US" sz="2000" dirty="0"/>
              <a:t>, where such judgments are concerned, as consisting in the fact that there is a complex </a:t>
            </a:r>
            <a:r>
              <a:rPr lang="en-US" sz="2000" i="1" dirty="0"/>
              <a:t>corresponding</a:t>
            </a:r>
            <a:r>
              <a:rPr lang="en-US" sz="2000" dirty="0"/>
              <a:t> to the discursive thought which is the judgment. That is, when we judge “</a:t>
            </a:r>
            <a:r>
              <a:rPr lang="en-US" sz="2000" i="1" dirty="0"/>
              <a:t>a</a:t>
            </a:r>
            <a:r>
              <a:rPr lang="en-US" sz="2000" dirty="0"/>
              <a:t> has the relation </a:t>
            </a:r>
            <a:r>
              <a:rPr lang="en-US" sz="2000" i="1" dirty="0"/>
              <a:t>R</a:t>
            </a:r>
            <a:r>
              <a:rPr lang="en-US" sz="2000" dirty="0"/>
              <a:t> to </a:t>
            </a:r>
            <a:r>
              <a:rPr lang="en-US" sz="2000" i="1" dirty="0"/>
              <a:t>b”</a:t>
            </a:r>
            <a:r>
              <a:rPr lang="en-US" sz="2000" dirty="0"/>
              <a:t> our judgment is said to be </a:t>
            </a:r>
            <a:r>
              <a:rPr lang="en-US" sz="2000" i="1" dirty="0"/>
              <a:t>true</a:t>
            </a:r>
            <a:r>
              <a:rPr lang="en-US" sz="2000" dirty="0"/>
              <a:t> when there is a complex “</a:t>
            </a:r>
            <a:r>
              <a:rPr lang="en-US" sz="2000" i="1" dirty="0"/>
              <a:t>a</a:t>
            </a:r>
            <a:r>
              <a:rPr lang="en-US" sz="2000" dirty="0"/>
              <a:t>-in-the-relation-</a:t>
            </a:r>
            <a:r>
              <a:rPr lang="en-US" sz="2000" i="1" dirty="0"/>
              <a:t>R</a:t>
            </a:r>
            <a:r>
              <a:rPr lang="en-US" sz="2000" dirty="0"/>
              <a:t>-to-</a:t>
            </a:r>
            <a:r>
              <a:rPr lang="en-US" sz="2000" i="1" dirty="0"/>
              <a:t>b</a:t>
            </a:r>
            <a:r>
              <a:rPr lang="en-US" sz="2000" dirty="0"/>
              <a:t>,” and is said to be </a:t>
            </a:r>
            <a:r>
              <a:rPr lang="en-US" sz="2000" i="1" dirty="0"/>
              <a:t>false</a:t>
            </a:r>
            <a:r>
              <a:rPr lang="en-US" sz="2000" dirty="0"/>
              <a:t> when this is not the case. This is a definition of truth and falsehood in relation to judgments of this kind.</a:t>
            </a:r>
            <a:endParaRPr lang="fr-FR" sz="2000" dirty="0"/>
          </a:p>
        </p:txBody>
      </p:sp>
    </p:spTree>
    <p:extLst>
      <p:ext uri="{BB962C8B-B14F-4D97-AF65-F5344CB8AC3E}">
        <p14:creationId xmlns:p14="http://schemas.microsoft.com/office/powerpoint/2010/main" val="45036647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EAD28CB-F146-4A24-A4A9-4EE99A23FE2B}"/>
              </a:ext>
            </a:extLst>
          </p:cNvPr>
          <p:cNvSpPr>
            <a:spLocks noGrp="1"/>
          </p:cNvSpPr>
          <p:nvPr>
            <p:ph idx="1"/>
          </p:nvPr>
        </p:nvSpPr>
        <p:spPr>
          <a:xfrm>
            <a:off x="838200" y="746620"/>
            <a:ext cx="10515600" cy="5430343"/>
          </a:xfrm>
        </p:spPr>
        <p:txBody>
          <a:bodyPr>
            <a:normAutofit/>
          </a:bodyPr>
          <a:lstStyle/>
          <a:p>
            <a:pPr marL="0" indent="0">
              <a:buNone/>
            </a:pPr>
            <a:endParaRPr lang="en-US" dirty="0"/>
          </a:p>
          <a:p>
            <a:pPr marL="0" indent="0">
              <a:buNone/>
            </a:pPr>
            <a:endParaRPr lang="en-US" dirty="0"/>
          </a:p>
          <a:p>
            <a:pPr marL="0" indent="0">
              <a:buNone/>
            </a:pPr>
            <a:endParaRPr lang="en-US" dirty="0"/>
          </a:p>
          <a:p>
            <a:pPr marL="0" indent="0">
              <a:buNone/>
            </a:pPr>
            <a:r>
              <a:rPr lang="en-US" dirty="0"/>
              <a:t>						       </a:t>
            </a:r>
            <a:r>
              <a:rPr lang="en-US" i="1" dirty="0"/>
              <a:t>b</a:t>
            </a:r>
          </a:p>
          <a:p>
            <a:pPr marL="0" indent="0">
              <a:buNone/>
            </a:pPr>
            <a:endParaRPr lang="en-US" dirty="0"/>
          </a:p>
          <a:p>
            <a:pPr marL="0" indent="0">
              <a:buNone/>
            </a:pPr>
            <a:r>
              <a:rPr lang="en-US" dirty="0"/>
              <a:t>	S 					</a:t>
            </a:r>
            <a:r>
              <a:rPr lang="en-US" i="1" dirty="0"/>
              <a:t>R	</a:t>
            </a:r>
          </a:p>
          <a:p>
            <a:pPr marL="0" indent="0">
              <a:buNone/>
            </a:pPr>
            <a:endParaRPr lang="en-US" dirty="0"/>
          </a:p>
          <a:p>
            <a:pPr marL="0" indent="0">
              <a:buNone/>
            </a:pPr>
            <a:r>
              <a:rPr lang="en-US" dirty="0"/>
              <a:t>						       </a:t>
            </a:r>
            <a:r>
              <a:rPr lang="en-US" i="1" dirty="0"/>
              <a:t>a</a:t>
            </a:r>
          </a:p>
          <a:p>
            <a:pPr marL="0" indent="0">
              <a:buNone/>
            </a:pPr>
            <a:r>
              <a:rPr lang="fr-FR" dirty="0"/>
              <a:t>			</a:t>
            </a:r>
          </a:p>
          <a:p>
            <a:pPr marL="0" indent="0">
              <a:buNone/>
            </a:pPr>
            <a:r>
              <a:rPr lang="fr-FR" dirty="0"/>
              <a:t>	</a:t>
            </a:r>
            <a:r>
              <a:rPr lang="fr-FR" i="1" dirty="0"/>
              <a:t>b</a:t>
            </a:r>
            <a:r>
              <a:rPr lang="fr-FR" dirty="0"/>
              <a:t>-</a:t>
            </a:r>
            <a:r>
              <a:rPr lang="fr-FR" i="1" dirty="0"/>
              <a:t>R</a:t>
            </a:r>
            <a:r>
              <a:rPr lang="fr-FR" dirty="0"/>
              <a:t>-</a:t>
            </a:r>
            <a:r>
              <a:rPr lang="fr-FR" i="1" dirty="0"/>
              <a:t>a</a:t>
            </a:r>
          </a:p>
          <a:p>
            <a:pPr marL="0" indent="0">
              <a:buNone/>
            </a:pPr>
            <a:endParaRPr lang="fr-FR" dirty="0"/>
          </a:p>
        </p:txBody>
      </p:sp>
      <p:cxnSp>
        <p:nvCxnSpPr>
          <p:cNvPr id="4" name="Connecteur droit avec flèche 3">
            <a:extLst>
              <a:ext uri="{FF2B5EF4-FFF2-40B4-BE49-F238E27FC236}">
                <a16:creationId xmlns:a16="http://schemas.microsoft.com/office/drawing/2014/main" id="{69BEBB29-78AA-41EC-9B07-D8991F07C2B9}"/>
              </a:ext>
            </a:extLst>
          </p:cNvPr>
          <p:cNvCxnSpPr>
            <a:cxnSpLocks/>
          </p:cNvCxnSpPr>
          <p:nvPr/>
        </p:nvCxnSpPr>
        <p:spPr>
          <a:xfrm flipV="1">
            <a:off x="2519478" y="2456443"/>
            <a:ext cx="4257368" cy="107909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Connecteur droit avec flèche 5">
            <a:extLst>
              <a:ext uri="{FF2B5EF4-FFF2-40B4-BE49-F238E27FC236}">
                <a16:creationId xmlns:a16="http://schemas.microsoft.com/office/drawing/2014/main" id="{77EC7881-DA01-48E3-A90A-EC8AE71173D7}"/>
              </a:ext>
            </a:extLst>
          </p:cNvPr>
          <p:cNvCxnSpPr>
            <a:cxnSpLocks/>
          </p:cNvCxnSpPr>
          <p:nvPr/>
        </p:nvCxnSpPr>
        <p:spPr>
          <a:xfrm flipV="1">
            <a:off x="2519478" y="3461791"/>
            <a:ext cx="3401961" cy="7374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Connecteur droit avec flèche 6">
            <a:extLst>
              <a:ext uri="{FF2B5EF4-FFF2-40B4-BE49-F238E27FC236}">
                <a16:creationId xmlns:a16="http://schemas.microsoft.com/office/drawing/2014/main" id="{4DD1A0CF-DD89-4873-8673-AEF4BE7D0939}"/>
              </a:ext>
            </a:extLst>
          </p:cNvPr>
          <p:cNvCxnSpPr>
            <a:cxnSpLocks/>
          </p:cNvCxnSpPr>
          <p:nvPr/>
        </p:nvCxnSpPr>
        <p:spPr>
          <a:xfrm>
            <a:off x="2519478" y="3535533"/>
            <a:ext cx="4257368" cy="97255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 name="Connecteur droit avec flèche 4">
            <a:extLst>
              <a:ext uri="{FF2B5EF4-FFF2-40B4-BE49-F238E27FC236}">
                <a16:creationId xmlns:a16="http://schemas.microsoft.com/office/drawing/2014/main" id="{AE88E008-FB88-4328-94CE-A20520A93E94}"/>
              </a:ext>
            </a:extLst>
          </p:cNvPr>
          <p:cNvCxnSpPr/>
          <p:nvPr/>
        </p:nvCxnSpPr>
        <p:spPr>
          <a:xfrm>
            <a:off x="2067950" y="3818772"/>
            <a:ext cx="196948" cy="137863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60665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EAD28CB-F146-4A24-A4A9-4EE99A23FE2B}"/>
              </a:ext>
            </a:extLst>
          </p:cNvPr>
          <p:cNvSpPr>
            <a:spLocks noGrp="1"/>
          </p:cNvSpPr>
          <p:nvPr>
            <p:ph idx="1"/>
          </p:nvPr>
        </p:nvSpPr>
        <p:spPr>
          <a:xfrm>
            <a:off x="838200" y="746620"/>
            <a:ext cx="10515600" cy="5430343"/>
          </a:xfrm>
        </p:spPr>
        <p:txBody>
          <a:bodyPr>
            <a:normAutofit/>
          </a:bodyPr>
          <a:lstStyle/>
          <a:p>
            <a:pPr marL="0" indent="0">
              <a:buNone/>
            </a:pPr>
            <a:endParaRPr lang="en-US" dirty="0"/>
          </a:p>
          <a:p>
            <a:pPr marL="0" indent="0">
              <a:buNone/>
            </a:pPr>
            <a:endParaRPr lang="en-US" dirty="0"/>
          </a:p>
          <a:p>
            <a:pPr marL="0" indent="0">
              <a:buNone/>
            </a:pPr>
            <a:endParaRPr lang="en-US" dirty="0"/>
          </a:p>
          <a:p>
            <a:pPr marL="0" indent="0">
              <a:buNone/>
            </a:pPr>
            <a:r>
              <a:rPr lang="en-US" dirty="0"/>
              <a:t>						       </a:t>
            </a:r>
            <a:r>
              <a:rPr lang="en-US" i="1" dirty="0"/>
              <a:t>b			</a:t>
            </a:r>
            <a:r>
              <a:rPr lang="en-US" dirty="0"/>
              <a:t>S-belief</a:t>
            </a:r>
          </a:p>
          <a:p>
            <a:pPr marL="0" indent="0">
              <a:buNone/>
            </a:pPr>
            <a:endParaRPr lang="en-US" dirty="0"/>
          </a:p>
          <a:p>
            <a:pPr marL="0" indent="0">
              <a:buNone/>
            </a:pPr>
            <a:r>
              <a:rPr lang="en-US" dirty="0"/>
              <a:t>	S 					</a:t>
            </a:r>
            <a:r>
              <a:rPr lang="en-US" i="1" dirty="0"/>
              <a:t>R	</a:t>
            </a:r>
          </a:p>
          <a:p>
            <a:pPr marL="0" indent="0">
              <a:buNone/>
            </a:pPr>
            <a:endParaRPr lang="en-US" dirty="0"/>
          </a:p>
          <a:p>
            <a:pPr marL="0" indent="0">
              <a:buNone/>
            </a:pPr>
            <a:r>
              <a:rPr lang="en-US" dirty="0"/>
              <a:t>						       </a:t>
            </a:r>
            <a:r>
              <a:rPr lang="en-US" i="1" dirty="0"/>
              <a:t>a</a:t>
            </a:r>
          </a:p>
          <a:p>
            <a:pPr marL="0" indent="0">
              <a:buNone/>
            </a:pPr>
            <a:r>
              <a:rPr lang="fr-FR" dirty="0"/>
              <a:t>			</a:t>
            </a:r>
          </a:p>
          <a:p>
            <a:pPr marL="0" indent="0">
              <a:buNone/>
            </a:pPr>
            <a:r>
              <a:rPr lang="fr-FR" dirty="0"/>
              <a:t>	</a:t>
            </a:r>
            <a:r>
              <a:rPr lang="fr-FR" i="1" dirty="0"/>
              <a:t>b</a:t>
            </a:r>
            <a:r>
              <a:rPr lang="fr-FR" dirty="0"/>
              <a:t>-</a:t>
            </a:r>
            <a:r>
              <a:rPr lang="fr-FR" i="1" dirty="0"/>
              <a:t>R</a:t>
            </a:r>
            <a:r>
              <a:rPr lang="fr-FR" dirty="0"/>
              <a:t>-</a:t>
            </a:r>
            <a:r>
              <a:rPr lang="fr-FR" i="1" dirty="0"/>
              <a:t>a</a:t>
            </a:r>
          </a:p>
          <a:p>
            <a:pPr marL="0" indent="0">
              <a:buNone/>
            </a:pPr>
            <a:endParaRPr lang="fr-FR" dirty="0"/>
          </a:p>
        </p:txBody>
      </p:sp>
      <p:cxnSp>
        <p:nvCxnSpPr>
          <p:cNvPr id="4" name="Connecteur droit avec flèche 3">
            <a:extLst>
              <a:ext uri="{FF2B5EF4-FFF2-40B4-BE49-F238E27FC236}">
                <a16:creationId xmlns:a16="http://schemas.microsoft.com/office/drawing/2014/main" id="{69BEBB29-78AA-41EC-9B07-D8991F07C2B9}"/>
              </a:ext>
            </a:extLst>
          </p:cNvPr>
          <p:cNvCxnSpPr>
            <a:cxnSpLocks/>
          </p:cNvCxnSpPr>
          <p:nvPr/>
        </p:nvCxnSpPr>
        <p:spPr>
          <a:xfrm flipV="1">
            <a:off x="2519478" y="2456443"/>
            <a:ext cx="4257368" cy="107909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Connecteur droit avec flèche 5">
            <a:extLst>
              <a:ext uri="{FF2B5EF4-FFF2-40B4-BE49-F238E27FC236}">
                <a16:creationId xmlns:a16="http://schemas.microsoft.com/office/drawing/2014/main" id="{77EC7881-DA01-48E3-A90A-EC8AE71173D7}"/>
              </a:ext>
            </a:extLst>
          </p:cNvPr>
          <p:cNvCxnSpPr>
            <a:cxnSpLocks/>
          </p:cNvCxnSpPr>
          <p:nvPr/>
        </p:nvCxnSpPr>
        <p:spPr>
          <a:xfrm flipV="1">
            <a:off x="2519478" y="3461791"/>
            <a:ext cx="3401961" cy="7374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Connecteur droit avec flèche 6">
            <a:extLst>
              <a:ext uri="{FF2B5EF4-FFF2-40B4-BE49-F238E27FC236}">
                <a16:creationId xmlns:a16="http://schemas.microsoft.com/office/drawing/2014/main" id="{4DD1A0CF-DD89-4873-8673-AEF4BE7D0939}"/>
              </a:ext>
            </a:extLst>
          </p:cNvPr>
          <p:cNvCxnSpPr>
            <a:cxnSpLocks/>
          </p:cNvCxnSpPr>
          <p:nvPr/>
        </p:nvCxnSpPr>
        <p:spPr>
          <a:xfrm>
            <a:off x="2519478" y="3535533"/>
            <a:ext cx="4257368" cy="97255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 name="Connecteur droit avec flèche 4">
            <a:extLst>
              <a:ext uri="{FF2B5EF4-FFF2-40B4-BE49-F238E27FC236}">
                <a16:creationId xmlns:a16="http://schemas.microsoft.com/office/drawing/2014/main" id="{AE88E008-FB88-4328-94CE-A20520A93E94}"/>
              </a:ext>
            </a:extLst>
          </p:cNvPr>
          <p:cNvCxnSpPr/>
          <p:nvPr/>
        </p:nvCxnSpPr>
        <p:spPr>
          <a:xfrm>
            <a:off x="2067950" y="3818772"/>
            <a:ext cx="196948" cy="137863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Ellipse 1">
            <a:extLst>
              <a:ext uri="{FF2B5EF4-FFF2-40B4-BE49-F238E27FC236}">
                <a16:creationId xmlns:a16="http://schemas.microsoft.com/office/drawing/2014/main" id="{2E3CD32E-ED97-417A-A2ED-3394179901F9}"/>
              </a:ext>
            </a:extLst>
          </p:cNvPr>
          <p:cNvSpPr/>
          <p:nvPr/>
        </p:nvSpPr>
        <p:spPr>
          <a:xfrm>
            <a:off x="1518407" y="1866660"/>
            <a:ext cx="6820250" cy="3330746"/>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16357966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EAD28CB-F146-4A24-A4A9-4EE99A23FE2B}"/>
              </a:ext>
            </a:extLst>
          </p:cNvPr>
          <p:cNvSpPr>
            <a:spLocks noGrp="1"/>
          </p:cNvSpPr>
          <p:nvPr>
            <p:ph idx="1"/>
          </p:nvPr>
        </p:nvSpPr>
        <p:spPr>
          <a:xfrm>
            <a:off x="838200" y="746620"/>
            <a:ext cx="10515600" cy="5430343"/>
          </a:xfrm>
        </p:spPr>
        <p:txBody>
          <a:bodyPr>
            <a:normAutofit/>
          </a:bodyPr>
          <a:lstStyle/>
          <a:p>
            <a:pPr marL="0" indent="0">
              <a:buNone/>
            </a:pPr>
            <a:endParaRPr lang="en-US" dirty="0"/>
          </a:p>
          <a:p>
            <a:pPr marL="0" indent="0">
              <a:buNone/>
            </a:pPr>
            <a:endParaRPr lang="en-US" dirty="0"/>
          </a:p>
          <a:p>
            <a:pPr marL="0" indent="0">
              <a:buNone/>
            </a:pPr>
            <a:endParaRPr lang="en-US" dirty="0"/>
          </a:p>
          <a:p>
            <a:pPr marL="0" indent="0">
              <a:buNone/>
            </a:pPr>
            <a:r>
              <a:rPr lang="en-US" dirty="0"/>
              <a:t>						       </a:t>
            </a:r>
            <a:r>
              <a:rPr lang="en-US" i="1" dirty="0"/>
              <a:t>b</a:t>
            </a:r>
          </a:p>
          <a:p>
            <a:pPr marL="0" indent="0">
              <a:buNone/>
            </a:pPr>
            <a:endParaRPr lang="en-US" dirty="0"/>
          </a:p>
          <a:p>
            <a:pPr marL="0" indent="0">
              <a:buNone/>
            </a:pPr>
            <a:r>
              <a:rPr lang="en-US" dirty="0"/>
              <a:t>	S 					</a:t>
            </a:r>
            <a:r>
              <a:rPr lang="en-US" i="1" dirty="0"/>
              <a:t>R	</a:t>
            </a:r>
          </a:p>
          <a:p>
            <a:pPr marL="0" indent="0">
              <a:buNone/>
            </a:pPr>
            <a:endParaRPr lang="en-US" dirty="0"/>
          </a:p>
          <a:p>
            <a:pPr marL="0" indent="0">
              <a:buNone/>
            </a:pPr>
            <a:r>
              <a:rPr lang="en-US" dirty="0"/>
              <a:t>						       </a:t>
            </a:r>
            <a:r>
              <a:rPr lang="en-US" i="1" dirty="0"/>
              <a:t>a</a:t>
            </a:r>
          </a:p>
          <a:p>
            <a:pPr marL="0" indent="0">
              <a:buNone/>
            </a:pPr>
            <a:r>
              <a:rPr lang="fr-FR" dirty="0"/>
              <a:t>			</a:t>
            </a:r>
          </a:p>
          <a:p>
            <a:pPr marL="0" indent="0">
              <a:buNone/>
            </a:pPr>
            <a:r>
              <a:rPr lang="fr-FR" dirty="0"/>
              <a:t>	</a:t>
            </a:r>
            <a:r>
              <a:rPr lang="fr-FR" i="1" dirty="0"/>
              <a:t>b</a:t>
            </a:r>
            <a:r>
              <a:rPr lang="fr-FR" dirty="0"/>
              <a:t>-</a:t>
            </a:r>
            <a:r>
              <a:rPr lang="fr-FR" i="1" dirty="0"/>
              <a:t>R</a:t>
            </a:r>
            <a:r>
              <a:rPr lang="fr-FR" dirty="0"/>
              <a:t>-</a:t>
            </a:r>
            <a:r>
              <a:rPr lang="fr-FR" i="1" dirty="0"/>
              <a:t>a		S-perception</a:t>
            </a:r>
          </a:p>
          <a:p>
            <a:pPr marL="0" indent="0">
              <a:buNone/>
            </a:pPr>
            <a:endParaRPr lang="fr-FR" dirty="0"/>
          </a:p>
        </p:txBody>
      </p:sp>
      <p:cxnSp>
        <p:nvCxnSpPr>
          <p:cNvPr id="4" name="Connecteur droit avec flèche 3">
            <a:extLst>
              <a:ext uri="{FF2B5EF4-FFF2-40B4-BE49-F238E27FC236}">
                <a16:creationId xmlns:a16="http://schemas.microsoft.com/office/drawing/2014/main" id="{69BEBB29-78AA-41EC-9B07-D8991F07C2B9}"/>
              </a:ext>
            </a:extLst>
          </p:cNvPr>
          <p:cNvCxnSpPr>
            <a:cxnSpLocks/>
          </p:cNvCxnSpPr>
          <p:nvPr/>
        </p:nvCxnSpPr>
        <p:spPr>
          <a:xfrm flipV="1">
            <a:off x="2519478" y="2456443"/>
            <a:ext cx="4257368" cy="107909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Connecteur droit avec flèche 5">
            <a:extLst>
              <a:ext uri="{FF2B5EF4-FFF2-40B4-BE49-F238E27FC236}">
                <a16:creationId xmlns:a16="http://schemas.microsoft.com/office/drawing/2014/main" id="{77EC7881-DA01-48E3-A90A-EC8AE71173D7}"/>
              </a:ext>
            </a:extLst>
          </p:cNvPr>
          <p:cNvCxnSpPr>
            <a:cxnSpLocks/>
          </p:cNvCxnSpPr>
          <p:nvPr/>
        </p:nvCxnSpPr>
        <p:spPr>
          <a:xfrm flipV="1">
            <a:off x="2519478" y="3461791"/>
            <a:ext cx="3401961" cy="7374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Connecteur droit avec flèche 6">
            <a:extLst>
              <a:ext uri="{FF2B5EF4-FFF2-40B4-BE49-F238E27FC236}">
                <a16:creationId xmlns:a16="http://schemas.microsoft.com/office/drawing/2014/main" id="{4DD1A0CF-DD89-4873-8673-AEF4BE7D0939}"/>
              </a:ext>
            </a:extLst>
          </p:cNvPr>
          <p:cNvCxnSpPr>
            <a:cxnSpLocks/>
          </p:cNvCxnSpPr>
          <p:nvPr/>
        </p:nvCxnSpPr>
        <p:spPr>
          <a:xfrm>
            <a:off x="2519478" y="3535533"/>
            <a:ext cx="4257368" cy="97255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 name="Connecteur droit avec flèche 4">
            <a:extLst>
              <a:ext uri="{FF2B5EF4-FFF2-40B4-BE49-F238E27FC236}">
                <a16:creationId xmlns:a16="http://schemas.microsoft.com/office/drawing/2014/main" id="{AE88E008-FB88-4328-94CE-A20520A93E94}"/>
              </a:ext>
            </a:extLst>
          </p:cNvPr>
          <p:cNvCxnSpPr/>
          <p:nvPr/>
        </p:nvCxnSpPr>
        <p:spPr>
          <a:xfrm>
            <a:off x="2067950" y="3818772"/>
            <a:ext cx="196948" cy="137863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Ellipse 1">
            <a:extLst>
              <a:ext uri="{FF2B5EF4-FFF2-40B4-BE49-F238E27FC236}">
                <a16:creationId xmlns:a16="http://schemas.microsoft.com/office/drawing/2014/main" id="{AE54C954-1598-4A6E-849B-4FAF522C61FD}"/>
              </a:ext>
            </a:extLst>
          </p:cNvPr>
          <p:cNvSpPr/>
          <p:nvPr/>
        </p:nvSpPr>
        <p:spPr>
          <a:xfrm>
            <a:off x="1568741" y="3028426"/>
            <a:ext cx="1249960" cy="3229761"/>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97356479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EAD28CB-F146-4A24-A4A9-4EE99A23FE2B}"/>
              </a:ext>
            </a:extLst>
          </p:cNvPr>
          <p:cNvSpPr>
            <a:spLocks noGrp="1"/>
          </p:cNvSpPr>
          <p:nvPr>
            <p:ph idx="1"/>
          </p:nvPr>
        </p:nvSpPr>
        <p:spPr>
          <a:xfrm>
            <a:off x="838199" y="746620"/>
            <a:ext cx="10788941" cy="5430343"/>
          </a:xfrm>
        </p:spPr>
        <p:txBody>
          <a:bodyPr>
            <a:normAutofit/>
          </a:bodyPr>
          <a:lstStyle/>
          <a:p>
            <a:pPr marL="0" indent="0">
              <a:buNone/>
            </a:pPr>
            <a:endParaRPr lang="en-US" dirty="0"/>
          </a:p>
          <a:p>
            <a:pPr marL="0" indent="0">
              <a:buNone/>
            </a:pPr>
            <a:endParaRPr lang="en-US" dirty="0"/>
          </a:p>
          <a:p>
            <a:pPr marL="0" indent="0">
              <a:buNone/>
            </a:pPr>
            <a:endParaRPr lang="en-US" dirty="0"/>
          </a:p>
          <a:p>
            <a:pPr marL="0" indent="0">
              <a:buNone/>
            </a:pPr>
            <a:r>
              <a:rPr lang="en-US" dirty="0"/>
              <a:t>						       </a:t>
            </a:r>
            <a:r>
              <a:rPr lang="en-US" i="1" dirty="0"/>
              <a:t>b</a:t>
            </a:r>
          </a:p>
          <a:p>
            <a:pPr marL="0" indent="0">
              <a:buNone/>
            </a:pPr>
            <a:endParaRPr lang="en-US" dirty="0"/>
          </a:p>
          <a:p>
            <a:pPr marL="0" indent="0">
              <a:buNone/>
            </a:pPr>
            <a:r>
              <a:rPr lang="en-US" dirty="0"/>
              <a:t>	S 					</a:t>
            </a:r>
            <a:r>
              <a:rPr lang="en-US" i="1" dirty="0"/>
              <a:t>R</a:t>
            </a:r>
          </a:p>
          <a:p>
            <a:pPr marL="0" indent="0">
              <a:buNone/>
            </a:pPr>
            <a:endParaRPr lang="en-US" dirty="0"/>
          </a:p>
          <a:p>
            <a:pPr marL="0" indent="0">
              <a:buNone/>
            </a:pPr>
            <a:r>
              <a:rPr lang="en-US" dirty="0"/>
              <a:t>						       </a:t>
            </a:r>
            <a:r>
              <a:rPr lang="en-US" i="1" dirty="0"/>
              <a:t>a			       </a:t>
            </a:r>
            <a:r>
              <a:rPr lang="en-US" sz="2000" i="1" dirty="0"/>
              <a:t>Correspondence</a:t>
            </a:r>
          </a:p>
          <a:p>
            <a:pPr marL="0" indent="0">
              <a:buNone/>
            </a:pPr>
            <a:r>
              <a:rPr lang="fr-FR" dirty="0"/>
              <a:t>			</a:t>
            </a:r>
          </a:p>
          <a:p>
            <a:pPr marL="0" indent="0">
              <a:buNone/>
            </a:pPr>
            <a:r>
              <a:rPr lang="fr-FR" dirty="0"/>
              <a:t>	</a:t>
            </a:r>
            <a:r>
              <a:rPr lang="fr-FR" i="1" dirty="0"/>
              <a:t>b</a:t>
            </a:r>
            <a:r>
              <a:rPr lang="fr-FR" dirty="0"/>
              <a:t>-</a:t>
            </a:r>
            <a:r>
              <a:rPr lang="fr-FR" i="1" dirty="0"/>
              <a:t>R</a:t>
            </a:r>
            <a:r>
              <a:rPr lang="fr-FR" dirty="0"/>
              <a:t>-</a:t>
            </a:r>
            <a:r>
              <a:rPr lang="fr-FR" i="1" dirty="0"/>
              <a:t>a</a:t>
            </a:r>
          </a:p>
          <a:p>
            <a:pPr marL="0" indent="0">
              <a:buNone/>
            </a:pPr>
            <a:endParaRPr lang="fr-FR" dirty="0"/>
          </a:p>
        </p:txBody>
      </p:sp>
      <p:cxnSp>
        <p:nvCxnSpPr>
          <p:cNvPr id="4" name="Connecteur droit avec flèche 3">
            <a:extLst>
              <a:ext uri="{FF2B5EF4-FFF2-40B4-BE49-F238E27FC236}">
                <a16:creationId xmlns:a16="http://schemas.microsoft.com/office/drawing/2014/main" id="{69BEBB29-78AA-41EC-9B07-D8991F07C2B9}"/>
              </a:ext>
            </a:extLst>
          </p:cNvPr>
          <p:cNvCxnSpPr>
            <a:cxnSpLocks/>
          </p:cNvCxnSpPr>
          <p:nvPr/>
        </p:nvCxnSpPr>
        <p:spPr>
          <a:xfrm flipV="1">
            <a:off x="2519478" y="2456443"/>
            <a:ext cx="4257368" cy="107909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Connecteur droit avec flèche 5">
            <a:extLst>
              <a:ext uri="{FF2B5EF4-FFF2-40B4-BE49-F238E27FC236}">
                <a16:creationId xmlns:a16="http://schemas.microsoft.com/office/drawing/2014/main" id="{77EC7881-DA01-48E3-A90A-EC8AE71173D7}"/>
              </a:ext>
            </a:extLst>
          </p:cNvPr>
          <p:cNvCxnSpPr>
            <a:cxnSpLocks/>
          </p:cNvCxnSpPr>
          <p:nvPr/>
        </p:nvCxnSpPr>
        <p:spPr>
          <a:xfrm flipV="1">
            <a:off x="2519478" y="3461791"/>
            <a:ext cx="3401961" cy="7374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Connecteur droit avec flèche 6">
            <a:extLst>
              <a:ext uri="{FF2B5EF4-FFF2-40B4-BE49-F238E27FC236}">
                <a16:creationId xmlns:a16="http://schemas.microsoft.com/office/drawing/2014/main" id="{4DD1A0CF-DD89-4873-8673-AEF4BE7D0939}"/>
              </a:ext>
            </a:extLst>
          </p:cNvPr>
          <p:cNvCxnSpPr>
            <a:cxnSpLocks/>
          </p:cNvCxnSpPr>
          <p:nvPr/>
        </p:nvCxnSpPr>
        <p:spPr>
          <a:xfrm>
            <a:off x="2519478" y="3535533"/>
            <a:ext cx="4257368" cy="97255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 name="Connecteur droit avec flèche 4">
            <a:extLst>
              <a:ext uri="{FF2B5EF4-FFF2-40B4-BE49-F238E27FC236}">
                <a16:creationId xmlns:a16="http://schemas.microsoft.com/office/drawing/2014/main" id="{AE88E008-FB88-4328-94CE-A20520A93E94}"/>
              </a:ext>
            </a:extLst>
          </p:cNvPr>
          <p:cNvCxnSpPr/>
          <p:nvPr/>
        </p:nvCxnSpPr>
        <p:spPr>
          <a:xfrm>
            <a:off x="2067950" y="3818772"/>
            <a:ext cx="196948" cy="137863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Accolade fermante 1">
            <a:extLst>
              <a:ext uri="{FF2B5EF4-FFF2-40B4-BE49-F238E27FC236}">
                <a16:creationId xmlns:a16="http://schemas.microsoft.com/office/drawing/2014/main" id="{867610EF-E7EB-408B-8121-8F999DE5E9E4}"/>
              </a:ext>
            </a:extLst>
          </p:cNvPr>
          <p:cNvSpPr/>
          <p:nvPr/>
        </p:nvSpPr>
        <p:spPr>
          <a:xfrm>
            <a:off x="7910818" y="2306972"/>
            <a:ext cx="109057" cy="2374085"/>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cxnSp>
        <p:nvCxnSpPr>
          <p:cNvPr id="14" name="Connecteur : en arc 13">
            <a:extLst>
              <a:ext uri="{FF2B5EF4-FFF2-40B4-BE49-F238E27FC236}">
                <a16:creationId xmlns:a16="http://schemas.microsoft.com/office/drawing/2014/main" id="{BD1D7EF5-9A33-4FCE-B2E0-1835EEB7F2DD}"/>
              </a:ext>
            </a:extLst>
          </p:cNvPr>
          <p:cNvCxnSpPr>
            <a:cxnSpLocks/>
          </p:cNvCxnSpPr>
          <p:nvPr/>
        </p:nvCxnSpPr>
        <p:spPr>
          <a:xfrm rot="10800000" flipV="1">
            <a:off x="2843868" y="3535532"/>
            <a:ext cx="5469624" cy="2051535"/>
          </a:xfrm>
          <a:prstGeom prst="curvedConnector3">
            <a:avLst>
              <a:gd name="adj1" fmla="val -19325"/>
            </a:avLst>
          </a:prstGeom>
          <a:ln w="19050">
            <a:solidFill>
              <a:schemeClr val="tx1"/>
            </a:solidFill>
            <a:prstDash val="dash"/>
            <a:headEnd type="triangle" w="lg" len="lg"/>
            <a:tailEnd type="triangl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937086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EAD28CB-F146-4A24-A4A9-4EE99A23FE2B}"/>
              </a:ext>
            </a:extLst>
          </p:cNvPr>
          <p:cNvSpPr>
            <a:spLocks noGrp="1"/>
          </p:cNvSpPr>
          <p:nvPr>
            <p:ph idx="1"/>
          </p:nvPr>
        </p:nvSpPr>
        <p:spPr>
          <a:xfrm>
            <a:off x="838199" y="746620"/>
            <a:ext cx="10788941" cy="5430343"/>
          </a:xfrm>
        </p:spPr>
        <p:txBody>
          <a:bodyPr>
            <a:normAutofit/>
          </a:bodyPr>
          <a:lstStyle/>
          <a:p>
            <a:pPr marL="0" indent="0">
              <a:buNone/>
            </a:pPr>
            <a:r>
              <a:rPr lang="en-US" b="1" dirty="0"/>
              <a:t>“when perceived, [b-R-a] is perceived as one object”</a:t>
            </a:r>
            <a:endParaRPr lang="en-US" dirty="0"/>
          </a:p>
          <a:p>
            <a:pPr marL="0" indent="0">
              <a:buNone/>
            </a:pPr>
            <a:endParaRPr lang="en-US" dirty="0"/>
          </a:p>
          <a:p>
            <a:pPr marL="0" indent="0">
              <a:buNone/>
            </a:pPr>
            <a:endParaRPr lang="en-US" dirty="0"/>
          </a:p>
          <a:p>
            <a:pPr marL="0" indent="0">
              <a:buNone/>
            </a:pPr>
            <a:r>
              <a:rPr lang="en-US" dirty="0"/>
              <a:t>						       </a:t>
            </a:r>
            <a:r>
              <a:rPr lang="en-US" i="1" dirty="0">
                <a:solidFill>
                  <a:schemeClr val="bg1"/>
                </a:solidFill>
              </a:rPr>
              <a:t>b</a:t>
            </a:r>
          </a:p>
          <a:p>
            <a:pPr marL="0" indent="0">
              <a:buNone/>
            </a:pPr>
            <a:endParaRPr lang="en-US" dirty="0"/>
          </a:p>
          <a:p>
            <a:pPr marL="0" indent="0">
              <a:buNone/>
            </a:pPr>
            <a:r>
              <a:rPr lang="en-US" dirty="0"/>
              <a:t>	S 					</a:t>
            </a:r>
            <a:r>
              <a:rPr lang="en-US" i="1" dirty="0">
                <a:solidFill>
                  <a:schemeClr val="bg1"/>
                </a:solidFill>
              </a:rPr>
              <a:t>R</a:t>
            </a:r>
          </a:p>
          <a:p>
            <a:pPr marL="0" indent="0">
              <a:buNone/>
            </a:pPr>
            <a:endParaRPr lang="en-US" dirty="0"/>
          </a:p>
          <a:p>
            <a:pPr marL="0" indent="0">
              <a:buNone/>
            </a:pPr>
            <a:r>
              <a:rPr lang="en-US" dirty="0"/>
              <a:t>					        </a:t>
            </a:r>
            <a:r>
              <a:rPr lang="en-US" i="1" dirty="0">
                <a:solidFill>
                  <a:schemeClr val="bg1"/>
                </a:solidFill>
              </a:rPr>
              <a:t>a	    		    </a:t>
            </a:r>
            <a:r>
              <a:rPr lang="en-US" sz="2000" i="1" dirty="0">
                <a:solidFill>
                  <a:schemeClr val="bg1"/>
                </a:solidFill>
              </a:rPr>
              <a:t>Correspondence?</a:t>
            </a:r>
          </a:p>
          <a:p>
            <a:pPr marL="0" indent="0">
              <a:buNone/>
            </a:pPr>
            <a:r>
              <a:rPr lang="fr-FR" dirty="0"/>
              <a:t>			</a:t>
            </a:r>
          </a:p>
          <a:p>
            <a:pPr marL="0" indent="0">
              <a:buNone/>
            </a:pPr>
            <a:r>
              <a:rPr lang="fr-FR" dirty="0"/>
              <a:t>	</a:t>
            </a:r>
            <a:r>
              <a:rPr lang="fr-FR" i="1" dirty="0"/>
              <a:t>a</a:t>
            </a:r>
            <a:r>
              <a:rPr lang="fr-FR" dirty="0"/>
              <a:t>-</a:t>
            </a:r>
            <a:r>
              <a:rPr lang="fr-FR" i="1" dirty="0"/>
              <a:t>R</a:t>
            </a:r>
            <a:r>
              <a:rPr lang="fr-FR" dirty="0"/>
              <a:t>-</a:t>
            </a:r>
            <a:r>
              <a:rPr lang="fr-FR" i="1" dirty="0"/>
              <a:t>b</a:t>
            </a:r>
          </a:p>
          <a:p>
            <a:pPr marL="0" indent="0">
              <a:buNone/>
            </a:pPr>
            <a:endParaRPr lang="fr-FR" dirty="0"/>
          </a:p>
        </p:txBody>
      </p:sp>
      <p:cxnSp>
        <p:nvCxnSpPr>
          <p:cNvPr id="4" name="Connecteur droit avec flèche 3">
            <a:extLst>
              <a:ext uri="{FF2B5EF4-FFF2-40B4-BE49-F238E27FC236}">
                <a16:creationId xmlns:a16="http://schemas.microsoft.com/office/drawing/2014/main" id="{69BEBB29-78AA-41EC-9B07-D8991F07C2B9}"/>
              </a:ext>
            </a:extLst>
          </p:cNvPr>
          <p:cNvCxnSpPr>
            <a:cxnSpLocks/>
          </p:cNvCxnSpPr>
          <p:nvPr/>
        </p:nvCxnSpPr>
        <p:spPr>
          <a:xfrm flipV="1">
            <a:off x="2519478" y="2456443"/>
            <a:ext cx="4257368" cy="1079090"/>
          </a:xfrm>
          <a:prstGeom prst="straightConnector1">
            <a:avLst/>
          </a:prstGeom>
          <a:ln w="28575">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6" name="Connecteur droit avec flèche 5">
            <a:extLst>
              <a:ext uri="{FF2B5EF4-FFF2-40B4-BE49-F238E27FC236}">
                <a16:creationId xmlns:a16="http://schemas.microsoft.com/office/drawing/2014/main" id="{77EC7881-DA01-48E3-A90A-EC8AE71173D7}"/>
              </a:ext>
            </a:extLst>
          </p:cNvPr>
          <p:cNvCxnSpPr>
            <a:cxnSpLocks/>
          </p:cNvCxnSpPr>
          <p:nvPr/>
        </p:nvCxnSpPr>
        <p:spPr>
          <a:xfrm flipV="1">
            <a:off x="2519478" y="3461791"/>
            <a:ext cx="3401961" cy="73742"/>
          </a:xfrm>
          <a:prstGeom prst="straightConnector1">
            <a:avLst/>
          </a:prstGeom>
          <a:ln w="28575">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7" name="Connecteur droit avec flèche 6">
            <a:extLst>
              <a:ext uri="{FF2B5EF4-FFF2-40B4-BE49-F238E27FC236}">
                <a16:creationId xmlns:a16="http://schemas.microsoft.com/office/drawing/2014/main" id="{4DD1A0CF-DD89-4873-8673-AEF4BE7D0939}"/>
              </a:ext>
            </a:extLst>
          </p:cNvPr>
          <p:cNvCxnSpPr>
            <a:cxnSpLocks/>
          </p:cNvCxnSpPr>
          <p:nvPr/>
        </p:nvCxnSpPr>
        <p:spPr>
          <a:xfrm>
            <a:off x="2519478" y="3535533"/>
            <a:ext cx="4257368" cy="972556"/>
          </a:xfrm>
          <a:prstGeom prst="straightConnector1">
            <a:avLst/>
          </a:prstGeom>
          <a:ln w="28575">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5" name="Connecteur droit avec flèche 4">
            <a:extLst>
              <a:ext uri="{FF2B5EF4-FFF2-40B4-BE49-F238E27FC236}">
                <a16:creationId xmlns:a16="http://schemas.microsoft.com/office/drawing/2014/main" id="{AE88E008-FB88-4328-94CE-A20520A93E94}"/>
              </a:ext>
            </a:extLst>
          </p:cNvPr>
          <p:cNvCxnSpPr/>
          <p:nvPr/>
        </p:nvCxnSpPr>
        <p:spPr>
          <a:xfrm>
            <a:off x="2067950" y="3818772"/>
            <a:ext cx="196948" cy="137863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Accolade fermante 1">
            <a:extLst>
              <a:ext uri="{FF2B5EF4-FFF2-40B4-BE49-F238E27FC236}">
                <a16:creationId xmlns:a16="http://schemas.microsoft.com/office/drawing/2014/main" id="{867610EF-E7EB-408B-8121-8F999DE5E9E4}"/>
              </a:ext>
            </a:extLst>
          </p:cNvPr>
          <p:cNvSpPr/>
          <p:nvPr/>
        </p:nvSpPr>
        <p:spPr>
          <a:xfrm>
            <a:off x="7910818" y="2306972"/>
            <a:ext cx="109057" cy="2374085"/>
          </a:xfrm>
          <a:prstGeom prst="rightBrace">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cxnSp>
        <p:nvCxnSpPr>
          <p:cNvPr id="14" name="Connecteur : en arc 13">
            <a:extLst>
              <a:ext uri="{FF2B5EF4-FFF2-40B4-BE49-F238E27FC236}">
                <a16:creationId xmlns:a16="http://schemas.microsoft.com/office/drawing/2014/main" id="{BD1D7EF5-9A33-4FCE-B2E0-1835EEB7F2DD}"/>
              </a:ext>
            </a:extLst>
          </p:cNvPr>
          <p:cNvCxnSpPr>
            <a:cxnSpLocks/>
          </p:cNvCxnSpPr>
          <p:nvPr/>
        </p:nvCxnSpPr>
        <p:spPr>
          <a:xfrm rot="10800000" flipV="1">
            <a:off x="2843868" y="3535532"/>
            <a:ext cx="5469624" cy="2051535"/>
          </a:xfrm>
          <a:prstGeom prst="curvedConnector3">
            <a:avLst>
              <a:gd name="adj1" fmla="val -19325"/>
            </a:avLst>
          </a:prstGeom>
          <a:ln w="19050">
            <a:solidFill>
              <a:schemeClr val="bg1"/>
            </a:solidFill>
            <a:prstDash val="dash"/>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21E76F3D-959E-406B-8F2D-F8E93945DD17}"/>
              </a:ext>
            </a:extLst>
          </p:cNvPr>
          <p:cNvSpPr/>
          <p:nvPr/>
        </p:nvSpPr>
        <p:spPr>
          <a:xfrm>
            <a:off x="1847273" y="5394121"/>
            <a:ext cx="811907" cy="385894"/>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44336141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EAD28CB-F146-4A24-A4A9-4EE99A23FE2B}"/>
              </a:ext>
            </a:extLst>
          </p:cNvPr>
          <p:cNvSpPr>
            <a:spLocks noGrp="1"/>
          </p:cNvSpPr>
          <p:nvPr>
            <p:ph idx="1"/>
          </p:nvPr>
        </p:nvSpPr>
        <p:spPr>
          <a:xfrm>
            <a:off x="838199" y="746620"/>
            <a:ext cx="10788941" cy="5430343"/>
          </a:xfrm>
        </p:spPr>
        <p:txBody>
          <a:bodyPr>
            <a:normAutofit/>
          </a:bodyPr>
          <a:lstStyle/>
          <a:p>
            <a:pPr marL="0" indent="0">
              <a:buNone/>
            </a:pPr>
            <a:r>
              <a:rPr lang="en-US" b="1" dirty="0"/>
              <a:t>“when perceived, [b-R-a] is perceived as one object”</a:t>
            </a:r>
            <a:endParaRPr lang="en-US" dirty="0"/>
          </a:p>
          <a:p>
            <a:pPr marL="0" indent="0">
              <a:buNone/>
            </a:pPr>
            <a:endParaRPr lang="en-US" dirty="0"/>
          </a:p>
          <a:p>
            <a:pPr marL="0" indent="0">
              <a:buNone/>
            </a:pPr>
            <a:endParaRPr lang="en-US" dirty="0"/>
          </a:p>
          <a:p>
            <a:pPr marL="0" indent="0">
              <a:buNone/>
            </a:pPr>
            <a:r>
              <a:rPr lang="en-US" dirty="0"/>
              <a:t>						       </a:t>
            </a:r>
            <a:r>
              <a:rPr lang="en-US" i="1" dirty="0"/>
              <a:t>b</a:t>
            </a:r>
          </a:p>
          <a:p>
            <a:pPr marL="0" indent="0">
              <a:buNone/>
            </a:pPr>
            <a:endParaRPr lang="en-US" dirty="0"/>
          </a:p>
          <a:p>
            <a:pPr marL="0" indent="0">
              <a:buNone/>
            </a:pPr>
            <a:r>
              <a:rPr lang="en-US" dirty="0"/>
              <a:t>	S 					</a:t>
            </a:r>
            <a:r>
              <a:rPr lang="en-US" i="1" dirty="0"/>
              <a:t>R</a:t>
            </a:r>
          </a:p>
          <a:p>
            <a:pPr marL="0" indent="0">
              <a:buNone/>
            </a:pPr>
            <a:endParaRPr lang="en-US" dirty="0"/>
          </a:p>
          <a:p>
            <a:pPr marL="0" indent="0">
              <a:buNone/>
            </a:pPr>
            <a:r>
              <a:rPr lang="en-US" sz="2000" dirty="0"/>
              <a:t>Perception</a:t>
            </a:r>
            <a:r>
              <a:rPr lang="en-US" dirty="0"/>
              <a:t>					        </a:t>
            </a:r>
            <a:r>
              <a:rPr lang="en-US" i="1" dirty="0"/>
              <a:t>a	    		    </a:t>
            </a:r>
            <a:r>
              <a:rPr lang="en-US" sz="2000" i="1" dirty="0"/>
              <a:t>Correspondence?</a:t>
            </a:r>
          </a:p>
          <a:p>
            <a:pPr marL="0" indent="0">
              <a:buNone/>
            </a:pPr>
            <a:r>
              <a:rPr lang="fr-FR" dirty="0"/>
              <a:t>			</a:t>
            </a:r>
          </a:p>
          <a:p>
            <a:pPr marL="0" indent="0">
              <a:buNone/>
            </a:pPr>
            <a:r>
              <a:rPr lang="fr-FR" dirty="0"/>
              <a:t>	</a:t>
            </a:r>
            <a:r>
              <a:rPr lang="fr-FR" i="1" dirty="0"/>
              <a:t>a</a:t>
            </a:r>
            <a:r>
              <a:rPr lang="fr-FR" dirty="0"/>
              <a:t>-</a:t>
            </a:r>
            <a:r>
              <a:rPr lang="fr-FR" i="1" dirty="0"/>
              <a:t>R</a:t>
            </a:r>
            <a:r>
              <a:rPr lang="fr-FR" dirty="0"/>
              <a:t>-</a:t>
            </a:r>
            <a:r>
              <a:rPr lang="fr-FR" i="1" dirty="0"/>
              <a:t>b</a:t>
            </a:r>
          </a:p>
          <a:p>
            <a:pPr marL="0" indent="0">
              <a:buNone/>
            </a:pPr>
            <a:endParaRPr lang="fr-FR" dirty="0"/>
          </a:p>
        </p:txBody>
      </p:sp>
      <p:cxnSp>
        <p:nvCxnSpPr>
          <p:cNvPr id="4" name="Connecteur droit avec flèche 3">
            <a:extLst>
              <a:ext uri="{FF2B5EF4-FFF2-40B4-BE49-F238E27FC236}">
                <a16:creationId xmlns:a16="http://schemas.microsoft.com/office/drawing/2014/main" id="{69BEBB29-78AA-41EC-9B07-D8991F07C2B9}"/>
              </a:ext>
            </a:extLst>
          </p:cNvPr>
          <p:cNvCxnSpPr>
            <a:cxnSpLocks/>
          </p:cNvCxnSpPr>
          <p:nvPr/>
        </p:nvCxnSpPr>
        <p:spPr>
          <a:xfrm flipV="1">
            <a:off x="2519478" y="2456443"/>
            <a:ext cx="4257368" cy="107909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Connecteur droit avec flèche 5">
            <a:extLst>
              <a:ext uri="{FF2B5EF4-FFF2-40B4-BE49-F238E27FC236}">
                <a16:creationId xmlns:a16="http://schemas.microsoft.com/office/drawing/2014/main" id="{77EC7881-DA01-48E3-A90A-EC8AE71173D7}"/>
              </a:ext>
            </a:extLst>
          </p:cNvPr>
          <p:cNvCxnSpPr>
            <a:cxnSpLocks/>
          </p:cNvCxnSpPr>
          <p:nvPr/>
        </p:nvCxnSpPr>
        <p:spPr>
          <a:xfrm flipV="1">
            <a:off x="2519478" y="3461791"/>
            <a:ext cx="3401961" cy="7374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Connecteur droit avec flèche 6">
            <a:extLst>
              <a:ext uri="{FF2B5EF4-FFF2-40B4-BE49-F238E27FC236}">
                <a16:creationId xmlns:a16="http://schemas.microsoft.com/office/drawing/2014/main" id="{4DD1A0CF-DD89-4873-8673-AEF4BE7D0939}"/>
              </a:ext>
            </a:extLst>
          </p:cNvPr>
          <p:cNvCxnSpPr>
            <a:cxnSpLocks/>
          </p:cNvCxnSpPr>
          <p:nvPr/>
        </p:nvCxnSpPr>
        <p:spPr>
          <a:xfrm>
            <a:off x="2519478" y="3535533"/>
            <a:ext cx="4257368" cy="97255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 name="Connecteur droit avec flèche 4">
            <a:extLst>
              <a:ext uri="{FF2B5EF4-FFF2-40B4-BE49-F238E27FC236}">
                <a16:creationId xmlns:a16="http://schemas.microsoft.com/office/drawing/2014/main" id="{AE88E008-FB88-4328-94CE-A20520A93E94}"/>
              </a:ext>
            </a:extLst>
          </p:cNvPr>
          <p:cNvCxnSpPr/>
          <p:nvPr/>
        </p:nvCxnSpPr>
        <p:spPr>
          <a:xfrm>
            <a:off x="2067950" y="3818772"/>
            <a:ext cx="196948" cy="137863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Accolade fermante 1">
            <a:extLst>
              <a:ext uri="{FF2B5EF4-FFF2-40B4-BE49-F238E27FC236}">
                <a16:creationId xmlns:a16="http://schemas.microsoft.com/office/drawing/2014/main" id="{867610EF-E7EB-408B-8121-8F999DE5E9E4}"/>
              </a:ext>
            </a:extLst>
          </p:cNvPr>
          <p:cNvSpPr/>
          <p:nvPr/>
        </p:nvSpPr>
        <p:spPr>
          <a:xfrm>
            <a:off x="7910818" y="2306972"/>
            <a:ext cx="109057" cy="2374085"/>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cxnSp>
        <p:nvCxnSpPr>
          <p:cNvPr id="14" name="Connecteur : en arc 13">
            <a:extLst>
              <a:ext uri="{FF2B5EF4-FFF2-40B4-BE49-F238E27FC236}">
                <a16:creationId xmlns:a16="http://schemas.microsoft.com/office/drawing/2014/main" id="{BD1D7EF5-9A33-4FCE-B2E0-1835EEB7F2DD}"/>
              </a:ext>
            </a:extLst>
          </p:cNvPr>
          <p:cNvCxnSpPr>
            <a:cxnSpLocks/>
          </p:cNvCxnSpPr>
          <p:nvPr/>
        </p:nvCxnSpPr>
        <p:spPr>
          <a:xfrm rot="10800000" flipV="1">
            <a:off x="2843868" y="3535532"/>
            <a:ext cx="5469624" cy="2051535"/>
          </a:xfrm>
          <a:prstGeom prst="curvedConnector3">
            <a:avLst>
              <a:gd name="adj1" fmla="val -19325"/>
            </a:avLst>
          </a:prstGeom>
          <a:ln w="19050">
            <a:solidFill>
              <a:schemeClr val="tx1"/>
            </a:solidFill>
            <a:prstDash val="dash"/>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21E76F3D-959E-406B-8F2D-F8E93945DD17}"/>
              </a:ext>
            </a:extLst>
          </p:cNvPr>
          <p:cNvSpPr/>
          <p:nvPr/>
        </p:nvSpPr>
        <p:spPr>
          <a:xfrm>
            <a:off x="1847273" y="5394121"/>
            <a:ext cx="811907" cy="385894"/>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03478040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EAD28CB-F146-4A24-A4A9-4EE99A23FE2B}"/>
              </a:ext>
            </a:extLst>
          </p:cNvPr>
          <p:cNvSpPr>
            <a:spLocks noGrp="1"/>
          </p:cNvSpPr>
          <p:nvPr>
            <p:ph idx="1"/>
          </p:nvPr>
        </p:nvSpPr>
        <p:spPr>
          <a:xfrm>
            <a:off x="581891" y="526474"/>
            <a:ext cx="11194473" cy="5650490"/>
          </a:xfrm>
        </p:spPr>
        <p:txBody>
          <a:bodyPr>
            <a:normAutofit/>
          </a:bodyPr>
          <a:lstStyle/>
          <a:p>
            <a:pPr marL="0" indent="0">
              <a:buNone/>
            </a:pPr>
            <a:r>
              <a:rPr lang="en-US" sz="2000" b="1" dirty="0">
                <a:solidFill>
                  <a:prstClr val="black"/>
                </a:solidFill>
              </a:rPr>
              <a:t>“Attention may show that [b-R-a] is complex”; “we may err in thinking that our judgment has really been derived merely by analysis of what was perceived”</a:t>
            </a:r>
            <a:endParaRPr lang="en-US" b="1" dirty="0"/>
          </a:p>
          <a:p>
            <a:pPr marL="0" indent="0">
              <a:buNone/>
            </a:pPr>
            <a:endParaRPr lang="en-US" dirty="0"/>
          </a:p>
          <a:p>
            <a:pPr marL="0" indent="0">
              <a:buNone/>
            </a:pPr>
            <a:r>
              <a:rPr lang="en-US" dirty="0"/>
              <a:t>				</a:t>
            </a:r>
            <a:r>
              <a:rPr lang="en-US" sz="2000" dirty="0">
                <a:solidFill>
                  <a:schemeClr val="bg1"/>
                </a:solidFill>
              </a:rPr>
              <a:t>Judgment of perception</a:t>
            </a:r>
          </a:p>
          <a:p>
            <a:pPr marL="0" indent="0">
              <a:buNone/>
            </a:pPr>
            <a:r>
              <a:rPr lang="en-US" dirty="0"/>
              <a:t>						         </a:t>
            </a:r>
            <a:r>
              <a:rPr lang="en-US" i="1" dirty="0"/>
              <a:t>b</a:t>
            </a:r>
          </a:p>
          <a:p>
            <a:pPr marL="0" indent="0">
              <a:buNone/>
            </a:pPr>
            <a:endParaRPr lang="en-US" dirty="0"/>
          </a:p>
          <a:p>
            <a:pPr marL="0" indent="0">
              <a:buNone/>
            </a:pPr>
            <a:r>
              <a:rPr lang="en-US" dirty="0"/>
              <a:t>	S 					</a:t>
            </a:r>
            <a:r>
              <a:rPr lang="en-US" i="1" dirty="0"/>
              <a:t>R</a:t>
            </a:r>
          </a:p>
          <a:p>
            <a:pPr marL="0" indent="0">
              <a:buNone/>
            </a:pPr>
            <a:endParaRPr lang="en-US" dirty="0"/>
          </a:p>
          <a:p>
            <a:pPr marL="0" lvl="0" indent="0">
              <a:buNone/>
            </a:pPr>
            <a:r>
              <a:rPr lang="fr-FR" sz="2000" dirty="0">
                <a:solidFill>
                  <a:prstClr val="black"/>
                </a:solidFill>
              </a:rPr>
              <a:t>   Perception + Attention	    		   	            </a:t>
            </a:r>
            <a:r>
              <a:rPr lang="fr-FR" i="1" dirty="0">
                <a:solidFill>
                  <a:prstClr val="black"/>
                </a:solidFill>
              </a:rPr>
              <a:t>a</a:t>
            </a:r>
            <a:endParaRPr lang="fr-FR" sz="2000" dirty="0">
              <a:solidFill>
                <a:prstClr val="black"/>
              </a:solidFill>
            </a:endParaRPr>
          </a:p>
          <a:p>
            <a:pPr marL="0" lvl="0" indent="0">
              <a:buNone/>
            </a:pPr>
            <a:r>
              <a:rPr lang="fr-FR" sz="2000" dirty="0">
                <a:solidFill>
                  <a:prstClr val="black"/>
                </a:solidFill>
              </a:rPr>
              <a:t>			 	</a:t>
            </a:r>
            <a:endParaRPr lang="fr-FR" i="1" dirty="0">
              <a:solidFill>
                <a:prstClr val="black"/>
              </a:solidFill>
            </a:endParaRPr>
          </a:p>
          <a:p>
            <a:pPr marL="0" lvl="0" indent="0">
              <a:buNone/>
            </a:pPr>
            <a:r>
              <a:rPr lang="fr-FR" sz="2000" i="1" dirty="0">
                <a:solidFill>
                  <a:prstClr val="black"/>
                </a:solidFill>
              </a:rPr>
              <a:t>							</a:t>
            </a:r>
            <a:r>
              <a:rPr lang="fr-FR" sz="1800" b="1" dirty="0">
                <a:solidFill>
                  <a:prstClr val="black"/>
                </a:solidFill>
              </a:rPr>
              <a:t>ANALYSIS</a:t>
            </a:r>
            <a:r>
              <a:rPr lang="fr-FR" sz="1800" dirty="0">
                <a:solidFill>
                  <a:prstClr val="black"/>
                </a:solidFill>
              </a:rPr>
              <a:t> as an </a:t>
            </a:r>
            <a:r>
              <a:rPr lang="fr-FR" sz="1800" dirty="0" err="1">
                <a:solidFill>
                  <a:prstClr val="black"/>
                </a:solidFill>
              </a:rPr>
              <a:t>explanation</a:t>
            </a:r>
            <a:r>
              <a:rPr lang="fr-FR" sz="1800" dirty="0">
                <a:solidFill>
                  <a:prstClr val="black"/>
                </a:solidFill>
              </a:rPr>
              <a:t> of </a:t>
            </a:r>
            <a:r>
              <a:rPr lang="fr-FR" sz="1800" dirty="0" err="1">
                <a:solidFill>
                  <a:prstClr val="black"/>
                </a:solidFill>
              </a:rPr>
              <a:t>correspondence</a:t>
            </a:r>
            <a:endParaRPr lang="fr-FR" sz="1800" dirty="0">
              <a:solidFill>
                <a:prstClr val="black"/>
              </a:solidFill>
            </a:endParaRPr>
          </a:p>
          <a:p>
            <a:pPr marL="0" lvl="0" indent="0">
              <a:buNone/>
            </a:pPr>
            <a:r>
              <a:rPr lang="fr-FR" sz="2000" i="1" dirty="0">
                <a:solidFill>
                  <a:prstClr val="black"/>
                </a:solidFill>
              </a:rPr>
              <a:t>	   </a:t>
            </a:r>
            <a:r>
              <a:rPr lang="fr-FR" i="1" dirty="0"/>
              <a:t>b</a:t>
            </a:r>
            <a:r>
              <a:rPr lang="fr-FR" dirty="0"/>
              <a:t>-</a:t>
            </a:r>
            <a:r>
              <a:rPr lang="fr-FR" i="1" dirty="0"/>
              <a:t>R</a:t>
            </a:r>
            <a:r>
              <a:rPr lang="fr-FR" dirty="0"/>
              <a:t>-</a:t>
            </a:r>
            <a:r>
              <a:rPr lang="fr-FR" i="1" dirty="0"/>
              <a:t>a						</a:t>
            </a:r>
            <a:endParaRPr lang="fr-FR" dirty="0"/>
          </a:p>
        </p:txBody>
      </p:sp>
      <p:cxnSp>
        <p:nvCxnSpPr>
          <p:cNvPr id="4" name="Connecteur droit avec flèche 3">
            <a:extLst>
              <a:ext uri="{FF2B5EF4-FFF2-40B4-BE49-F238E27FC236}">
                <a16:creationId xmlns:a16="http://schemas.microsoft.com/office/drawing/2014/main" id="{69BEBB29-78AA-41EC-9B07-D8991F07C2B9}"/>
              </a:ext>
            </a:extLst>
          </p:cNvPr>
          <p:cNvCxnSpPr>
            <a:cxnSpLocks/>
          </p:cNvCxnSpPr>
          <p:nvPr/>
        </p:nvCxnSpPr>
        <p:spPr>
          <a:xfrm flipV="1">
            <a:off x="2519478" y="2456443"/>
            <a:ext cx="4257368" cy="107909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Connecteur droit avec flèche 5">
            <a:extLst>
              <a:ext uri="{FF2B5EF4-FFF2-40B4-BE49-F238E27FC236}">
                <a16:creationId xmlns:a16="http://schemas.microsoft.com/office/drawing/2014/main" id="{77EC7881-DA01-48E3-A90A-EC8AE71173D7}"/>
              </a:ext>
            </a:extLst>
          </p:cNvPr>
          <p:cNvCxnSpPr>
            <a:cxnSpLocks/>
          </p:cNvCxnSpPr>
          <p:nvPr/>
        </p:nvCxnSpPr>
        <p:spPr>
          <a:xfrm flipV="1">
            <a:off x="2519478" y="3461791"/>
            <a:ext cx="3401961" cy="7374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Connecteur droit avec flèche 6">
            <a:extLst>
              <a:ext uri="{FF2B5EF4-FFF2-40B4-BE49-F238E27FC236}">
                <a16:creationId xmlns:a16="http://schemas.microsoft.com/office/drawing/2014/main" id="{4DD1A0CF-DD89-4873-8673-AEF4BE7D0939}"/>
              </a:ext>
            </a:extLst>
          </p:cNvPr>
          <p:cNvCxnSpPr>
            <a:cxnSpLocks/>
          </p:cNvCxnSpPr>
          <p:nvPr/>
        </p:nvCxnSpPr>
        <p:spPr>
          <a:xfrm>
            <a:off x="2519478" y="3571556"/>
            <a:ext cx="4257368" cy="969325"/>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 name="Connecteur droit avec flèche 4">
            <a:extLst>
              <a:ext uri="{FF2B5EF4-FFF2-40B4-BE49-F238E27FC236}">
                <a16:creationId xmlns:a16="http://schemas.microsoft.com/office/drawing/2014/main" id="{AE88E008-FB88-4328-94CE-A20520A93E94}"/>
              </a:ext>
            </a:extLst>
          </p:cNvPr>
          <p:cNvCxnSpPr>
            <a:cxnSpLocks/>
          </p:cNvCxnSpPr>
          <p:nvPr/>
        </p:nvCxnSpPr>
        <p:spPr>
          <a:xfrm>
            <a:off x="2072734" y="3901900"/>
            <a:ext cx="204082" cy="1464427"/>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Accolade fermante 1">
            <a:extLst>
              <a:ext uri="{FF2B5EF4-FFF2-40B4-BE49-F238E27FC236}">
                <a16:creationId xmlns:a16="http://schemas.microsoft.com/office/drawing/2014/main" id="{867610EF-E7EB-408B-8121-8F999DE5E9E4}"/>
              </a:ext>
            </a:extLst>
          </p:cNvPr>
          <p:cNvSpPr/>
          <p:nvPr/>
        </p:nvSpPr>
        <p:spPr>
          <a:xfrm>
            <a:off x="7910818" y="2306972"/>
            <a:ext cx="109057" cy="2374085"/>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cxnSp>
        <p:nvCxnSpPr>
          <p:cNvPr id="9" name="Connecteur : en arc 8">
            <a:extLst>
              <a:ext uri="{FF2B5EF4-FFF2-40B4-BE49-F238E27FC236}">
                <a16:creationId xmlns:a16="http://schemas.microsoft.com/office/drawing/2014/main" id="{5F4341CC-BC9F-42C4-886D-2D594C755D4C}"/>
              </a:ext>
            </a:extLst>
          </p:cNvPr>
          <p:cNvCxnSpPr>
            <a:cxnSpLocks/>
          </p:cNvCxnSpPr>
          <p:nvPr/>
        </p:nvCxnSpPr>
        <p:spPr>
          <a:xfrm flipV="1">
            <a:off x="2807855" y="3461791"/>
            <a:ext cx="5560290" cy="2089264"/>
          </a:xfrm>
          <a:prstGeom prst="curvedConnector3">
            <a:avLst>
              <a:gd name="adj1" fmla="val 113455"/>
            </a:avLst>
          </a:prstGeom>
          <a:ln w="19050">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42851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EAD28CB-F146-4A24-A4A9-4EE99A23FE2B}"/>
              </a:ext>
            </a:extLst>
          </p:cNvPr>
          <p:cNvSpPr>
            <a:spLocks noGrp="1"/>
          </p:cNvSpPr>
          <p:nvPr>
            <p:ph idx="1"/>
          </p:nvPr>
        </p:nvSpPr>
        <p:spPr>
          <a:xfrm>
            <a:off x="838200" y="746620"/>
            <a:ext cx="10515600" cy="5430343"/>
          </a:xfrm>
        </p:spPr>
        <p:txBody>
          <a:bodyPr/>
          <a:lstStyle/>
          <a:p>
            <a:pPr marL="0" indent="0">
              <a:buNone/>
            </a:pPr>
            <a:endParaRPr lang="fr-FR" dirty="0"/>
          </a:p>
          <a:p>
            <a:pPr marL="0" indent="0">
              <a:buNone/>
            </a:pPr>
            <a:r>
              <a:rPr lang="fr-FR" dirty="0" err="1"/>
              <a:t>My</a:t>
            </a:r>
            <a:r>
              <a:rPr lang="fr-FR" dirty="0"/>
              <a:t> talk </a:t>
            </a:r>
            <a:r>
              <a:rPr lang="fr-FR" dirty="0" err="1"/>
              <a:t>is</a:t>
            </a:r>
            <a:r>
              <a:rPr lang="fr-FR" dirty="0"/>
              <a:t> </a:t>
            </a:r>
            <a:r>
              <a:rPr lang="en-US" dirty="0"/>
              <a:t>an attempt to combine two unrelated discussions in the literature on Russell</a:t>
            </a:r>
          </a:p>
          <a:p>
            <a:pPr marL="0" indent="0">
              <a:buNone/>
            </a:pPr>
            <a:endParaRPr lang="fr-FR" dirty="0"/>
          </a:p>
          <a:p>
            <a:pPr marL="514350" indent="-514350">
              <a:buAutoNum type="arabicPeriod"/>
            </a:pPr>
            <a:r>
              <a:rPr lang="fr-FR" b="1" dirty="0"/>
              <a:t>the discussion of </a:t>
            </a:r>
            <a:r>
              <a:rPr lang="fr-FR" b="1" dirty="0" err="1"/>
              <a:t>Russell’s</a:t>
            </a:r>
            <a:r>
              <a:rPr lang="fr-FR" b="1" dirty="0"/>
              <a:t> </a:t>
            </a:r>
            <a:r>
              <a:rPr lang="fr-FR" b="1" dirty="0" err="1"/>
              <a:t>theory</a:t>
            </a:r>
            <a:r>
              <a:rPr lang="fr-FR" b="1" dirty="0"/>
              <a:t> of </a:t>
            </a:r>
            <a:r>
              <a:rPr lang="fr-FR" b="1" dirty="0" err="1"/>
              <a:t>judgment</a:t>
            </a:r>
            <a:endParaRPr lang="fr-FR" b="1" dirty="0"/>
          </a:p>
          <a:p>
            <a:pPr marL="514350" indent="-514350">
              <a:buAutoNum type="arabicPeriod"/>
            </a:pPr>
            <a:endParaRPr lang="fr-FR" dirty="0"/>
          </a:p>
          <a:p>
            <a:pPr marL="514350" indent="-514350">
              <a:buAutoNum type="arabicPeriod"/>
            </a:pPr>
            <a:r>
              <a:rPr lang="fr-FR" dirty="0"/>
              <a:t>the </a:t>
            </a:r>
            <a:r>
              <a:rPr lang="fr-FR" dirty="0" err="1"/>
              <a:t>recent</a:t>
            </a:r>
            <a:r>
              <a:rPr lang="fr-FR" dirty="0"/>
              <a:t> discussion of </a:t>
            </a:r>
            <a:r>
              <a:rPr lang="fr-FR" dirty="0" err="1"/>
              <a:t>Russell’s</a:t>
            </a:r>
            <a:r>
              <a:rPr lang="fr-FR" dirty="0"/>
              <a:t> conception of </a:t>
            </a:r>
            <a:r>
              <a:rPr lang="fr-FR" dirty="0" err="1"/>
              <a:t>acquaintance</a:t>
            </a:r>
            <a:endParaRPr lang="fr-FR" dirty="0"/>
          </a:p>
        </p:txBody>
      </p:sp>
    </p:spTree>
    <p:extLst>
      <p:ext uri="{BB962C8B-B14F-4D97-AF65-F5344CB8AC3E}">
        <p14:creationId xmlns:p14="http://schemas.microsoft.com/office/powerpoint/2010/main" val="26593037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37CE5A5-A35F-433D-81D0-AAD0C29C95B5}"/>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6F129502-01FB-406A-86DD-47FDCDDFDC0C}"/>
              </a:ext>
            </a:extLst>
          </p:cNvPr>
          <p:cNvSpPr>
            <a:spLocks noGrp="1"/>
          </p:cNvSpPr>
          <p:nvPr>
            <p:ph idx="1"/>
          </p:nvPr>
        </p:nvSpPr>
        <p:spPr/>
        <p:txBody>
          <a:bodyPr/>
          <a:lstStyle/>
          <a:p>
            <a:pPr marL="0" indent="0">
              <a:buNone/>
            </a:pPr>
            <a:r>
              <a:rPr lang="fr-FR" dirty="0" err="1"/>
              <a:t>Pincock’s</a:t>
            </a:r>
            <a:r>
              <a:rPr lang="fr-FR" dirty="0"/>
              <a:t> </a:t>
            </a:r>
            <a:r>
              <a:rPr lang="fr-FR" b="1" dirty="0" err="1"/>
              <a:t>correspondence</a:t>
            </a:r>
            <a:r>
              <a:rPr lang="fr-FR" b="1" dirty="0"/>
              <a:t> </a:t>
            </a:r>
            <a:r>
              <a:rPr lang="fr-FR" b="1" dirty="0" err="1"/>
              <a:t>problem</a:t>
            </a:r>
            <a:r>
              <a:rPr lang="fr-FR" dirty="0"/>
              <a:t>?</a:t>
            </a:r>
          </a:p>
          <a:p>
            <a:pPr marL="0" indent="0">
              <a:buNone/>
            </a:pPr>
            <a:endParaRPr lang="fr-FR" dirty="0"/>
          </a:p>
          <a:p>
            <a:pPr marL="0" indent="0">
              <a:buNone/>
            </a:pPr>
            <a:r>
              <a:rPr lang="fr-FR" dirty="0"/>
              <a:t>Not </a:t>
            </a:r>
            <a:r>
              <a:rPr lang="fr-FR" dirty="0" err="1"/>
              <a:t>exactly</a:t>
            </a:r>
            <a:r>
              <a:rPr lang="fr-FR" dirty="0"/>
              <a:t>. The PM </a:t>
            </a:r>
            <a:r>
              <a:rPr lang="fr-FR" b="1" dirty="0" err="1"/>
              <a:t>correspondence</a:t>
            </a:r>
            <a:r>
              <a:rPr lang="fr-FR" b="1" dirty="0"/>
              <a:t> </a:t>
            </a:r>
            <a:r>
              <a:rPr lang="fr-FR" b="1" dirty="0" err="1"/>
              <a:t>problem</a:t>
            </a:r>
            <a:r>
              <a:rPr lang="fr-FR" b="1" dirty="0"/>
              <a:t> </a:t>
            </a:r>
            <a:r>
              <a:rPr lang="fr-FR" dirty="0" err="1"/>
              <a:t>is</a:t>
            </a:r>
            <a:r>
              <a:rPr lang="fr-FR" dirty="0"/>
              <a:t> </a:t>
            </a:r>
            <a:r>
              <a:rPr lang="fr-FR" dirty="0" err="1"/>
              <a:t>both</a:t>
            </a:r>
            <a:r>
              <a:rPr lang="fr-FR" dirty="0"/>
              <a:t> more </a:t>
            </a:r>
            <a:r>
              <a:rPr lang="fr-FR" dirty="0" err="1"/>
              <a:t>general</a:t>
            </a:r>
            <a:r>
              <a:rPr lang="fr-FR" dirty="0"/>
              <a:t> and more </a:t>
            </a:r>
            <a:r>
              <a:rPr lang="fr-FR" dirty="0" err="1"/>
              <a:t>particular</a:t>
            </a:r>
            <a:r>
              <a:rPr lang="fr-FR" dirty="0"/>
              <a:t> </a:t>
            </a:r>
            <a:r>
              <a:rPr lang="fr-FR" dirty="0" err="1"/>
              <a:t>than</a:t>
            </a:r>
            <a:r>
              <a:rPr lang="fr-FR" dirty="0"/>
              <a:t> </a:t>
            </a:r>
            <a:r>
              <a:rPr lang="fr-FR" dirty="0" err="1"/>
              <a:t>Pincock’s</a:t>
            </a:r>
            <a:r>
              <a:rPr lang="fr-FR" dirty="0"/>
              <a:t> one. </a:t>
            </a:r>
          </a:p>
        </p:txBody>
      </p:sp>
    </p:spTree>
    <p:extLst>
      <p:ext uri="{BB962C8B-B14F-4D97-AF65-F5344CB8AC3E}">
        <p14:creationId xmlns:p14="http://schemas.microsoft.com/office/powerpoint/2010/main" val="113659126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523EB94-4053-4AA6-9E43-5C3F53803602}"/>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7124D862-25F6-406A-93CF-ECEBD95D7C30}"/>
              </a:ext>
            </a:extLst>
          </p:cNvPr>
          <p:cNvSpPr>
            <a:spLocks noGrp="1"/>
          </p:cNvSpPr>
          <p:nvPr>
            <p:ph idx="1"/>
          </p:nvPr>
        </p:nvSpPr>
        <p:spPr/>
        <p:txBody>
          <a:bodyPr/>
          <a:lstStyle/>
          <a:p>
            <a:r>
              <a:rPr lang="fr-FR" b="1" dirty="0"/>
              <a:t>More </a:t>
            </a:r>
            <a:r>
              <a:rPr lang="fr-FR" b="1" dirty="0" err="1"/>
              <a:t>general</a:t>
            </a:r>
            <a:r>
              <a:rPr lang="fr-FR" dirty="0"/>
              <a:t>: </a:t>
            </a:r>
            <a:r>
              <a:rPr lang="fr-FR" dirty="0" err="1"/>
              <a:t>it</a:t>
            </a:r>
            <a:r>
              <a:rPr lang="fr-FR" dirty="0"/>
              <a:t> </a:t>
            </a:r>
            <a:r>
              <a:rPr lang="fr-FR" dirty="0" err="1"/>
              <a:t>applies</a:t>
            </a:r>
            <a:r>
              <a:rPr lang="fr-FR" dirty="0"/>
              <a:t> to </a:t>
            </a:r>
            <a:r>
              <a:rPr lang="fr-FR" dirty="0" err="1"/>
              <a:t>permutative</a:t>
            </a:r>
            <a:r>
              <a:rPr lang="fr-FR" dirty="0"/>
              <a:t> and non-</a:t>
            </a:r>
            <a:r>
              <a:rPr lang="fr-FR" dirty="0" err="1"/>
              <a:t>permutative</a:t>
            </a:r>
            <a:r>
              <a:rPr lang="fr-FR" dirty="0"/>
              <a:t> </a:t>
            </a:r>
            <a:r>
              <a:rPr lang="fr-FR" dirty="0" err="1"/>
              <a:t>complex</a:t>
            </a:r>
            <a:r>
              <a:rPr lang="fr-FR" dirty="0"/>
              <a:t> </a:t>
            </a:r>
            <a:r>
              <a:rPr lang="fr-FR" dirty="0" err="1"/>
              <a:t>alike</a:t>
            </a:r>
            <a:r>
              <a:rPr lang="fr-FR" dirty="0"/>
              <a:t>. The issue </a:t>
            </a:r>
            <a:r>
              <a:rPr lang="fr-FR" dirty="0" err="1"/>
              <a:t>is</a:t>
            </a:r>
            <a:r>
              <a:rPr lang="fr-FR" dirty="0"/>
              <a:t> how to </a:t>
            </a:r>
            <a:r>
              <a:rPr lang="fr-FR" dirty="0" err="1"/>
              <a:t>articulate</a:t>
            </a:r>
            <a:r>
              <a:rPr lang="fr-FR" dirty="0"/>
              <a:t> the perception of a </a:t>
            </a:r>
            <a:r>
              <a:rPr lang="fr-FR" dirty="0" err="1"/>
              <a:t>complex</a:t>
            </a:r>
            <a:r>
              <a:rPr lang="fr-FR" dirty="0"/>
              <a:t> as one </a:t>
            </a:r>
            <a:r>
              <a:rPr lang="fr-FR" dirty="0" err="1"/>
              <a:t>object</a:t>
            </a:r>
            <a:r>
              <a:rPr lang="fr-FR" dirty="0"/>
              <a:t> to </a:t>
            </a:r>
            <a:r>
              <a:rPr lang="fr-FR" dirty="0" err="1"/>
              <a:t>its</a:t>
            </a:r>
            <a:r>
              <a:rPr lang="fr-FR" dirty="0"/>
              <a:t> </a:t>
            </a:r>
            <a:r>
              <a:rPr lang="fr-FR" dirty="0" err="1"/>
              <a:t>decomposition</a:t>
            </a:r>
            <a:r>
              <a:rPr lang="fr-FR" dirty="0"/>
              <a:t> in </a:t>
            </a:r>
            <a:r>
              <a:rPr lang="fr-FR" dirty="0" err="1"/>
              <a:t>different</a:t>
            </a:r>
            <a:r>
              <a:rPr lang="fr-FR" dirty="0"/>
              <a:t> </a:t>
            </a:r>
            <a:r>
              <a:rPr lang="fr-FR" dirty="0" err="1"/>
              <a:t>constituents</a:t>
            </a:r>
            <a:r>
              <a:rPr lang="fr-FR" dirty="0"/>
              <a:t>.</a:t>
            </a:r>
          </a:p>
          <a:p>
            <a:endParaRPr lang="fr-FR" dirty="0"/>
          </a:p>
          <a:p>
            <a:endParaRPr lang="fr-FR" dirty="0"/>
          </a:p>
          <a:p>
            <a:r>
              <a:rPr lang="fr-FR" b="1" dirty="0"/>
              <a:t>More </a:t>
            </a:r>
            <a:r>
              <a:rPr lang="fr-FR" b="1" dirty="0" err="1"/>
              <a:t>particular</a:t>
            </a:r>
            <a:r>
              <a:rPr lang="fr-FR" dirty="0"/>
              <a:t>: the </a:t>
            </a:r>
            <a:r>
              <a:rPr lang="fr-FR" b="1" dirty="0"/>
              <a:t>PM </a:t>
            </a:r>
            <a:r>
              <a:rPr lang="fr-FR" b="1" dirty="0" err="1"/>
              <a:t>correspondence</a:t>
            </a:r>
            <a:r>
              <a:rPr lang="fr-FR" b="1" dirty="0"/>
              <a:t> </a:t>
            </a:r>
            <a:r>
              <a:rPr lang="fr-FR" b="1" dirty="0" err="1"/>
              <a:t>problem</a:t>
            </a:r>
            <a:r>
              <a:rPr lang="fr-FR" b="1" dirty="0"/>
              <a:t> </a:t>
            </a:r>
            <a:r>
              <a:rPr lang="fr-FR" dirty="0" err="1"/>
              <a:t>is</a:t>
            </a:r>
            <a:r>
              <a:rPr lang="fr-FR" dirty="0"/>
              <a:t> not </a:t>
            </a:r>
            <a:r>
              <a:rPr lang="fr-FR" dirty="0" err="1"/>
              <a:t>defined</a:t>
            </a:r>
            <a:r>
              <a:rPr lang="fr-FR" dirty="0"/>
              <a:t> in </a:t>
            </a:r>
            <a:r>
              <a:rPr lang="fr-FR" dirty="0" err="1"/>
              <a:t>logical</a:t>
            </a:r>
            <a:r>
              <a:rPr lang="fr-FR" dirty="0"/>
              <a:t> </a:t>
            </a:r>
            <a:r>
              <a:rPr lang="fr-FR" dirty="0" err="1"/>
              <a:t>terms</a:t>
            </a:r>
            <a:r>
              <a:rPr lang="fr-FR" dirty="0"/>
              <a:t> (to </a:t>
            </a:r>
            <a:r>
              <a:rPr lang="fr-FR" dirty="0" err="1"/>
              <a:t>define</a:t>
            </a:r>
            <a:r>
              <a:rPr lang="fr-FR" dirty="0"/>
              <a:t> a </a:t>
            </a:r>
            <a:r>
              <a:rPr lang="fr-FR" dirty="0" err="1"/>
              <a:t>function</a:t>
            </a:r>
            <a:r>
              <a:rPr lang="fr-FR" dirty="0"/>
              <a:t> </a:t>
            </a:r>
            <a:r>
              <a:rPr lang="fr-FR" dirty="0" err="1"/>
              <a:t>from</a:t>
            </a:r>
            <a:r>
              <a:rPr lang="fr-FR" dirty="0"/>
              <a:t> </a:t>
            </a:r>
            <a:r>
              <a:rPr lang="fr-FR" dirty="0" err="1"/>
              <a:t>belief</a:t>
            </a:r>
            <a:r>
              <a:rPr lang="fr-FR" dirty="0"/>
              <a:t> to </a:t>
            </a:r>
            <a:r>
              <a:rPr lang="fr-FR" dirty="0" err="1"/>
              <a:t>complex</a:t>
            </a:r>
            <a:r>
              <a:rPr lang="fr-FR" dirty="0"/>
              <a:t>), but in </a:t>
            </a:r>
            <a:r>
              <a:rPr lang="fr-FR" dirty="0" err="1"/>
              <a:t>epistemological</a:t>
            </a:r>
            <a:r>
              <a:rPr lang="fr-FR" dirty="0"/>
              <a:t> </a:t>
            </a:r>
            <a:r>
              <a:rPr lang="fr-FR" dirty="0" err="1"/>
              <a:t>terms</a:t>
            </a:r>
            <a:r>
              <a:rPr lang="fr-FR" dirty="0"/>
              <a:t> (to </a:t>
            </a:r>
            <a:r>
              <a:rPr lang="fr-FR" dirty="0" err="1"/>
              <a:t>articulate</a:t>
            </a:r>
            <a:r>
              <a:rPr lang="fr-FR" dirty="0"/>
              <a:t> </a:t>
            </a:r>
            <a:r>
              <a:rPr lang="fr-FR" dirty="0" err="1"/>
              <a:t>judgment</a:t>
            </a:r>
            <a:r>
              <a:rPr lang="fr-FR" dirty="0"/>
              <a:t> and perception).  </a:t>
            </a:r>
          </a:p>
        </p:txBody>
      </p:sp>
    </p:spTree>
    <p:extLst>
      <p:ext uri="{BB962C8B-B14F-4D97-AF65-F5344CB8AC3E}">
        <p14:creationId xmlns:p14="http://schemas.microsoft.com/office/powerpoint/2010/main" val="116376513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08CACE-38B3-4C1E-A2FE-212A1F48D913}"/>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2D73FFBA-FD63-473E-B102-F919EBF99E72}"/>
              </a:ext>
            </a:extLst>
          </p:cNvPr>
          <p:cNvSpPr>
            <a:spLocks noGrp="1"/>
          </p:cNvSpPr>
          <p:nvPr>
            <p:ph idx="1"/>
          </p:nvPr>
        </p:nvSpPr>
        <p:spPr/>
        <p:txBody>
          <a:bodyPr/>
          <a:lstStyle/>
          <a:p>
            <a:pPr marL="514350" indent="-514350">
              <a:buAutoNum type="arabicPeriod"/>
            </a:pPr>
            <a:r>
              <a:rPr lang="fr-FR" dirty="0" err="1"/>
              <a:t>Acquaintance</a:t>
            </a:r>
            <a:r>
              <a:rPr lang="fr-FR" dirty="0"/>
              <a:t> </a:t>
            </a:r>
            <a:r>
              <a:rPr lang="fr-FR" dirty="0" err="1"/>
              <a:t>with</a:t>
            </a:r>
            <a:r>
              <a:rPr lang="fr-FR" dirty="0"/>
              <a:t> </a:t>
            </a:r>
            <a:r>
              <a:rPr lang="fr-FR" dirty="0" err="1"/>
              <a:t>complex</a:t>
            </a:r>
            <a:r>
              <a:rPr lang="fr-FR" dirty="0"/>
              <a:t> as a central issue in </a:t>
            </a:r>
            <a:r>
              <a:rPr lang="fr-FR" dirty="0" err="1"/>
              <a:t>Russell’s</a:t>
            </a:r>
            <a:r>
              <a:rPr lang="fr-FR" dirty="0"/>
              <a:t> </a:t>
            </a:r>
            <a:r>
              <a:rPr lang="fr-FR" dirty="0" err="1"/>
              <a:t>correspondence</a:t>
            </a:r>
            <a:r>
              <a:rPr lang="fr-FR" dirty="0"/>
              <a:t> </a:t>
            </a:r>
            <a:r>
              <a:rPr lang="fr-FR" dirty="0" err="1"/>
              <a:t>problem</a:t>
            </a:r>
            <a:r>
              <a:rPr lang="fr-FR" dirty="0"/>
              <a:t> </a:t>
            </a:r>
          </a:p>
          <a:p>
            <a:pPr marL="0" indent="0">
              <a:buNone/>
            </a:pPr>
            <a:endParaRPr lang="fr-FR" dirty="0"/>
          </a:p>
          <a:p>
            <a:pPr marL="0" indent="0">
              <a:buNone/>
            </a:pPr>
            <a:endParaRPr lang="fr-FR" dirty="0"/>
          </a:p>
          <a:p>
            <a:pPr marL="0" indent="0">
              <a:buNone/>
            </a:pPr>
            <a:r>
              <a:rPr lang="fr-FR" b="1" dirty="0"/>
              <a:t>2. </a:t>
            </a:r>
            <a:r>
              <a:rPr lang="fr-FR" b="1" dirty="0" err="1"/>
              <a:t>Analysis</a:t>
            </a:r>
            <a:r>
              <a:rPr lang="fr-FR" b="1" dirty="0"/>
              <a:t>, </a:t>
            </a:r>
            <a:r>
              <a:rPr lang="fr-FR" b="1" dirty="0" err="1"/>
              <a:t>acquaintance</a:t>
            </a:r>
            <a:r>
              <a:rPr lang="fr-FR" b="1" dirty="0"/>
              <a:t> and attention in </a:t>
            </a:r>
            <a:r>
              <a:rPr lang="fr-FR" b="1" i="1" dirty="0"/>
              <a:t>Theory of </a:t>
            </a:r>
            <a:r>
              <a:rPr lang="fr-FR" b="1" i="1" dirty="0" err="1"/>
              <a:t>Knowledge</a:t>
            </a:r>
            <a:r>
              <a:rPr lang="fr-FR" b="1" dirty="0"/>
              <a:t>, II, 2</a:t>
            </a:r>
          </a:p>
          <a:p>
            <a:pPr marL="0" indent="0">
              <a:buNone/>
            </a:pPr>
            <a:endParaRPr lang="fr-FR" dirty="0"/>
          </a:p>
          <a:p>
            <a:pPr marL="0" indent="0">
              <a:buNone/>
            </a:pPr>
            <a:endParaRPr lang="fr-FR" dirty="0"/>
          </a:p>
          <a:p>
            <a:pPr marL="0" indent="0">
              <a:buNone/>
            </a:pPr>
            <a:r>
              <a:rPr lang="fr-FR" dirty="0"/>
              <a:t>3. Conclusion on </a:t>
            </a:r>
            <a:r>
              <a:rPr lang="fr-FR" dirty="0" err="1"/>
              <a:t>Pincock</a:t>
            </a:r>
            <a:r>
              <a:rPr lang="fr-FR" dirty="0"/>
              <a:t> &amp; </a:t>
            </a:r>
            <a:r>
              <a:rPr lang="fr-FR" dirty="0" err="1"/>
              <a:t>Wishon</a:t>
            </a:r>
            <a:endParaRPr lang="fr-FR" dirty="0"/>
          </a:p>
          <a:p>
            <a:pPr marL="514350" indent="-514350">
              <a:buAutoNum type="arabicPeriod"/>
            </a:pPr>
            <a:endParaRPr lang="fr-FR" dirty="0"/>
          </a:p>
        </p:txBody>
      </p:sp>
    </p:spTree>
    <p:extLst>
      <p:ext uri="{BB962C8B-B14F-4D97-AF65-F5344CB8AC3E}">
        <p14:creationId xmlns:p14="http://schemas.microsoft.com/office/powerpoint/2010/main" val="38713852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A421D2-3B09-4DBA-9E63-DCD37A88A675}"/>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367279CA-7506-497D-B900-3C8D169FEB3D}"/>
              </a:ext>
            </a:extLst>
          </p:cNvPr>
          <p:cNvSpPr>
            <a:spLocks noGrp="1"/>
          </p:cNvSpPr>
          <p:nvPr>
            <p:ph idx="1"/>
          </p:nvPr>
        </p:nvSpPr>
        <p:spPr/>
        <p:txBody>
          <a:bodyPr/>
          <a:lstStyle/>
          <a:p>
            <a:pPr marL="0" indent="0">
              <a:buNone/>
            </a:pPr>
            <a:r>
              <a:rPr lang="fr-FR" i="1" dirty="0"/>
              <a:t>Theory of </a:t>
            </a:r>
            <a:r>
              <a:rPr lang="fr-FR" i="1" dirty="0" err="1"/>
              <a:t>Knowledge</a:t>
            </a:r>
            <a:r>
              <a:rPr lang="fr-FR" dirty="0"/>
              <a:t>, II, 2 (1913)</a:t>
            </a:r>
          </a:p>
          <a:p>
            <a:pPr marL="0" indent="0">
              <a:buNone/>
            </a:pPr>
            <a:endParaRPr lang="fr-FR" dirty="0"/>
          </a:p>
          <a:p>
            <a:pPr marL="0" indent="0">
              <a:buNone/>
            </a:pPr>
            <a:r>
              <a:rPr lang="fr-FR" dirty="0"/>
              <a:t>Part II </a:t>
            </a:r>
            <a:r>
              <a:rPr lang="fr-FR" dirty="0" err="1"/>
              <a:t>is</a:t>
            </a:r>
            <a:r>
              <a:rPr lang="fr-FR" dirty="0"/>
              <a:t> the </a:t>
            </a:r>
            <a:r>
              <a:rPr lang="fr-FR" dirty="0" err="1"/>
              <a:t>unfinished</a:t>
            </a:r>
            <a:r>
              <a:rPr lang="fr-FR" dirty="0"/>
              <a:t> part of the ms. The section 2 </a:t>
            </a:r>
            <a:r>
              <a:rPr lang="fr-FR" dirty="0" err="1"/>
              <a:t>is</a:t>
            </a:r>
            <a:r>
              <a:rPr lang="fr-FR" dirty="0"/>
              <a:t> a </a:t>
            </a:r>
            <a:r>
              <a:rPr lang="fr-FR" dirty="0" err="1"/>
              <a:t>very</a:t>
            </a:r>
            <a:r>
              <a:rPr lang="fr-FR" dirty="0"/>
              <a:t> </a:t>
            </a:r>
            <a:r>
              <a:rPr lang="fr-FR" dirty="0" err="1"/>
              <a:t>exploratory</a:t>
            </a:r>
            <a:r>
              <a:rPr lang="fr-FR" dirty="0"/>
              <a:t> and tentative </a:t>
            </a:r>
            <a:r>
              <a:rPr lang="fr-FR" dirty="0" err="1"/>
              <a:t>text</a:t>
            </a:r>
            <a:r>
              <a:rPr lang="fr-FR" dirty="0"/>
              <a:t>. I do not </a:t>
            </a:r>
            <a:r>
              <a:rPr lang="fr-FR" dirty="0" err="1"/>
              <a:t>pretend</a:t>
            </a:r>
            <a:r>
              <a:rPr lang="fr-FR" dirty="0"/>
              <a:t> to have a full </a:t>
            </a:r>
            <a:r>
              <a:rPr lang="fr-FR" dirty="0" err="1"/>
              <a:t>understanding</a:t>
            </a:r>
            <a:r>
              <a:rPr lang="fr-FR" dirty="0"/>
              <a:t> of </a:t>
            </a:r>
            <a:r>
              <a:rPr lang="fr-FR" dirty="0" err="1"/>
              <a:t>it</a:t>
            </a:r>
            <a:r>
              <a:rPr lang="fr-FR" dirty="0"/>
              <a:t>.</a:t>
            </a:r>
          </a:p>
          <a:p>
            <a:pPr marL="0" indent="0">
              <a:buNone/>
            </a:pPr>
            <a:endParaRPr lang="fr-FR" dirty="0"/>
          </a:p>
          <a:p>
            <a:pPr marL="0" indent="0">
              <a:buNone/>
            </a:pPr>
            <a:endParaRPr lang="fr-FR" dirty="0"/>
          </a:p>
          <a:p>
            <a:pPr marL="0" indent="0">
              <a:buNone/>
            </a:pPr>
            <a:endParaRPr lang="fr-FR" dirty="0"/>
          </a:p>
        </p:txBody>
      </p:sp>
    </p:spTree>
    <p:extLst>
      <p:ext uri="{BB962C8B-B14F-4D97-AF65-F5344CB8AC3E}">
        <p14:creationId xmlns:p14="http://schemas.microsoft.com/office/powerpoint/2010/main" val="90693941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A421D2-3B09-4DBA-9E63-DCD37A88A675}"/>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367279CA-7506-497D-B900-3C8D169FEB3D}"/>
              </a:ext>
            </a:extLst>
          </p:cNvPr>
          <p:cNvSpPr>
            <a:spLocks noGrp="1"/>
          </p:cNvSpPr>
          <p:nvPr>
            <p:ph idx="1"/>
          </p:nvPr>
        </p:nvSpPr>
        <p:spPr/>
        <p:txBody>
          <a:bodyPr/>
          <a:lstStyle/>
          <a:p>
            <a:pPr marL="0" indent="0">
              <a:buNone/>
            </a:pPr>
            <a:r>
              <a:rPr lang="fr-FR" i="1" dirty="0"/>
              <a:t>Theory of </a:t>
            </a:r>
            <a:r>
              <a:rPr lang="fr-FR" i="1" dirty="0" err="1"/>
              <a:t>Knowledge</a:t>
            </a:r>
            <a:r>
              <a:rPr lang="fr-FR" dirty="0"/>
              <a:t>, II, 2 (1913):</a:t>
            </a:r>
          </a:p>
          <a:p>
            <a:pPr marL="0" indent="0">
              <a:buNone/>
            </a:pPr>
            <a:endParaRPr lang="fr-FR" dirty="0"/>
          </a:p>
          <a:p>
            <a:pPr marL="0" indent="0">
              <a:buNone/>
            </a:pPr>
            <a:r>
              <a:rPr lang="fr-FR" dirty="0"/>
              <a:t>Is </a:t>
            </a:r>
            <a:r>
              <a:rPr lang="fr-FR" dirty="0" err="1"/>
              <a:t>it</a:t>
            </a:r>
            <a:r>
              <a:rPr lang="fr-FR" dirty="0"/>
              <a:t> possible to </a:t>
            </a:r>
            <a:r>
              <a:rPr lang="fr-FR" dirty="0" err="1"/>
              <a:t>be</a:t>
            </a:r>
            <a:r>
              <a:rPr lang="fr-FR" dirty="0"/>
              <a:t> </a:t>
            </a:r>
            <a:r>
              <a:rPr lang="fr-FR" dirty="0" err="1"/>
              <a:t>acquainted</a:t>
            </a:r>
            <a:r>
              <a:rPr lang="fr-FR" dirty="0"/>
              <a:t> </a:t>
            </a:r>
            <a:r>
              <a:rPr lang="fr-FR" dirty="0" err="1"/>
              <a:t>with</a:t>
            </a:r>
            <a:r>
              <a:rPr lang="fr-FR" dirty="0"/>
              <a:t> a </a:t>
            </a:r>
            <a:r>
              <a:rPr lang="fr-FR" dirty="0" err="1"/>
              <a:t>complex</a:t>
            </a:r>
            <a:r>
              <a:rPr lang="fr-FR" dirty="0"/>
              <a:t> </a:t>
            </a:r>
            <a:r>
              <a:rPr lang="fr-FR" dirty="0" err="1"/>
              <a:t>without</a:t>
            </a:r>
            <a:r>
              <a:rPr lang="fr-FR" dirty="0"/>
              <a:t> </a:t>
            </a:r>
            <a:r>
              <a:rPr lang="fr-FR" dirty="0" err="1"/>
              <a:t>being</a:t>
            </a:r>
            <a:r>
              <a:rPr lang="fr-FR" dirty="0"/>
              <a:t> </a:t>
            </a:r>
            <a:r>
              <a:rPr lang="fr-FR" dirty="0" err="1"/>
              <a:t>acquainted</a:t>
            </a:r>
            <a:r>
              <a:rPr lang="fr-FR" dirty="0"/>
              <a:t> </a:t>
            </a:r>
            <a:r>
              <a:rPr lang="fr-FR" dirty="0" err="1"/>
              <a:t>with</a:t>
            </a:r>
            <a:r>
              <a:rPr lang="fr-FR" dirty="0"/>
              <a:t> </a:t>
            </a:r>
            <a:r>
              <a:rPr lang="fr-FR" dirty="0" err="1"/>
              <a:t>its</a:t>
            </a:r>
            <a:r>
              <a:rPr lang="fr-FR" dirty="0"/>
              <a:t> </a:t>
            </a:r>
            <a:r>
              <a:rPr lang="fr-FR" dirty="0" err="1"/>
              <a:t>constituents</a:t>
            </a:r>
            <a:r>
              <a:rPr lang="fr-FR" dirty="0"/>
              <a:t>? </a:t>
            </a:r>
          </a:p>
          <a:p>
            <a:pPr marL="0" indent="0">
              <a:buNone/>
            </a:pPr>
            <a:endParaRPr lang="fr-FR" dirty="0"/>
          </a:p>
          <a:p>
            <a:pPr marL="0" indent="0">
              <a:buNone/>
            </a:pPr>
            <a:endParaRPr lang="fr-FR" dirty="0"/>
          </a:p>
        </p:txBody>
      </p:sp>
    </p:spTree>
    <p:extLst>
      <p:ext uri="{BB962C8B-B14F-4D97-AF65-F5344CB8AC3E}">
        <p14:creationId xmlns:p14="http://schemas.microsoft.com/office/powerpoint/2010/main" val="51184783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A421D2-3B09-4DBA-9E63-DCD37A88A675}"/>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367279CA-7506-497D-B900-3C8D169FEB3D}"/>
              </a:ext>
            </a:extLst>
          </p:cNvPr>
          <p:cNvSpPr>
            <a:spLocks noGrp="1"/>
          </p:cNvSpPr>
          <p:nvPr>
            <p:ph idx="1"/>
          </p:nvPr>
        </p:nvSpPr>
        <p:spPr/>
        <p:txBody>
          <a:bodyPr/>
          <a:lstStyle/>
          <a:p>
            <a:pPr marL="0" indent="0">
              <a:buNone/>
            </a:pPr>
            <a:endParaRPr lang="fr-FR" dirty="0"/>
          </a:p>
          <a:p>
            <a:pPr marL="0" indent="0">
              <a:buNone/>
            </a:pPr>
            <a:r>
              <a:rPr lang="fr-FR" dirty="0"/>
              <a:t>Is </a:t>
            </a:r>
            <a:r>
              <a:rPr lang="fr-FR" dirty="0" err="1"/>
              <a:t>it</a:t>
            </a:r>
            <a:r>
              <a:rPr lang="fr-FR" dirty="0"/>
              <a:t> possible to </a:t>
            </a:r>
            <a:r>
              <a:rPr lang="fr-FR" dirty="0" err="1"/>
              <a:t>be</a:t>
            </a:r>
            <a:r>
              <a:rPr lang="fr-FR" dirty="0"/>
              <a:t> </a:t>
            </a:r>
            <a:r>
              <a:rPr lang="fr-FR" dirty="0" err="1"/>
              <a:t>acquainted</a:t>
            </a:r>
            <a:r>
              <a:rPr lang="fr-FR" dirty="0"/>
              <a:t> </a:t>
            </a:r>
            <a:r>
              <a:rPr lang="fr-FR" dirty="0" err="1"/>
              <a:t>with</a:t>
            </a:r>
            <a:r>
              <a:rPr lang="fr-FR" dirty="0"/>
              <a:t> a </a:t>
            </a:r>
            <a:r>
              <a:rPr lang="fr-FR" dirty="0" err="1"/>
              <a:t>complex</a:t>
            </a:r>
            <a:r>
              <a:rPr lang="fr-FR" dirty="0"/>
              <a:t> </a:t>
            </a:r>
            <a:r>
              <a:rPr lang="fr-FR" dirty="0" err="1"/>
              <a:t>without</a:t>
            </a:r>
            <a:r>
              <a:rPr lang="fr-FR" dirty="0"/>
              <a:t> </a:t>
            </a:r>
            <a:r>
              <a:rPr lang="fr-FR" dirty="0" err="1"/>
              <a:t>being</a:t>
            </a:r>
            <a:r>
              <a:rPr lang="fr-FR" dirty="0"/>
              <a:t> </a:t>
            </a:r>
            <a:r>
              <a:rPr lang="fr-FR" dirty="0" err="1"/>
              <a:t>acquainted</a:t>
            </a:r>
            <a:r>
              <a:rPr lang="fr-FR" dirty="0"/>
              <a:t> </a:t>
            </a:r>
            <a:r>
              <a:rPr lang="fr-FR" dirty="0" err="1"/>
              <a:t>with</a:t>
            </a:r>
            <a:r>
              <a:rPr lang="fr-FR" dirty="0"/>
              <a:t> </a:t>
            </a:r>
            <a:r>
              <a:rPr lang="fr-FR" dirty="0" err="1"/>
              <a:t>its</a:t>
            </a:r>
            <a:r>
              <a:rPr lang="fr-FR" dirty="0"/>
              <a:t> </a:t>
            </a:r>
            <a:r>
              <a:rPr lang="fr-FR" dirty="0" err="1"/>
              <a:t>constituents</a:t>
            </a:r>
            <a:r>
              <a:rPr lang="fr-FR" dirty="0"/>
              <a:t>? </a:t>
            </a:r>
          </a:p>
          <a:p>
            <a:pPr marL="0" indent="0">
              <a:buNone/>
            </a:pPr>
            <a:endParaRPr lang="fr-FR" dirty="0"/>
          </a:p>
          <a:p>
            <a:pPr marL="0" indent="0">
              <a:buNone/>
            </a:pPr>
            <a:endParaRPr lang="fr-FR" dirty="0"/>
          </a:p>
          <a:p>
            <a:pPr marL="0" indent="0">
              <a:buNone/>
            </a:pPr>
            <a:r>
              <a:rPr lang="fr-FR" dirty="0"/>
              <a:t>If </a:t>
            </a:r>
            <a:r>
              <a:rPr lang="fr-FR" b="1" dirty="0"/>
              <a:t>YES</a:t>
            </a:r>
            <a:r>
              <a:rPr lang="fr-FR" dirty="0"/>
              <a:t>: how to </a:t>
            </a:r>
            <a:r>
              <a:rPr lang="fr-FR" dirty="0" err="1"/>
              <a:t>account</a:t>
            </a:r>
            <a:r>
              <a:rPr lang="fr-FR" dirty="0"/>
              <a:t> for the </a:t>
            </a:r>
            <a:r>
              <a:rPr lang="fr-FR" dirty="0" err="1"/>
              <a:t>correspondence</a:t>
            </a:r>
            <a:r>
              <a:rPr lang="fr-FR" dirty="0"/>
              <a:t>? How to </a:t>
            </a:r>
            <a:r>
              <a:rPr lang="fr-FR" dirty="0" err="1"/>
              <a:t>account</a:t>
            </a:r>
            <a:r>
              <a:rPr lang="fr-FR" dirty="0"/>
              <a:t> for the process of </a:t>
            </a:r>
            <a:r>
              <a:rPr lang="fr-FR" dirty="0" err="1"/>
              <a:t>analysis</a:t>
            </a:r>
            <a:r>
              <a:rPr lang="fr-FR" dirty="0"/>
              <a:t>?</a:t>
            </a:r>
          </a:p>
        </p:txBody>
      </p:sp>
    </p:spTree>
    <p:extLst>
      <p:ext uri="{BB962C8B-B14F-4D97-AF65-F5344CB8AC3E}">
        <p14:creationId xmlns:p14="http://schemas.microsoft.com/office/powerpoint/2010/main" val="35172810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EAD28CB-F146-4A24-A4A9-4EE99A23FE2B}"/>
              </a:ext>
            </a:extLst>
          </p:cNvPr>
          <p:cNvSpPr>
            <a:spLocks noGrp="1"/>
          </p:cNvSpPr>
          <p:nvPr>
            <p:ph idx="1"/>
          </p:nvPr>
        </p:nvSpPr>
        <p:spPr>
          <a:xfrm>
            <a:off x="838199" y="746620"/>
            <a:ext cx="10788941" cy="5430343"/>
          </a:xfrm>
        </p:spPr>
        <p:txBody>
          <a:bodyPr>
            <a:normAutofit/>
          </a:bodyPr>
          <a:lstStyle/>
          <a:p>
            <a:pPr marL="0" indent="0">
              <a:buNone/>
            </a:pPr>
            <a:r>
              <a:rPr lang="en-US" b="1" dirty="0"/>
              <a:t>“when perceived, [b-R-a] is perceived as one object”</a:t>
            </a:r>
            <a:endParaRPr lang="en-US" dirty="0"/>
          </a:p>
          <a:p>
            <a:pPr marL="0" indent="0">
              <a:buNone/>
            </a:pPr>
            <a:endParaRPr lang="en-US" dirty="0"/>
          </a:p>
          <a:p>
            <a:pPr marL="0" indent="0">
              <a:buNone/>
            </a:pPr>
            <a:endParaRPr lang="en-US" dirty="0"/>
          </a:p>
          <a:p>
            <a:pPr marL="0" indent="0">
              <a:buNone/>
            </a:pPr>
            <a:r>
              <a:rPr lang="en-US" dirty="0"/>
              <a:t>						       </a:t>
            </a:r>
            <a:r>
              <a:rPr lang="en-US" i="1" dirty="0">
                <a:solidFill>
                  <a:schemeClr val="bg1"/>
                </a:solidFill>
              </a:rPr>
              <a:t>b</a:t>
            </a:r>
          </a:p>
          <a:p>
            <a:pPr marL="0" indent="0">
              <a:buNone/>
            </a:pPr>
            <a:endParaRPr lang="en-US" dirty="0"/>
          </a:p>
          <a:p>
            <a:pPr marL="0" indent="0">
              <a:buNone/>
            </a:pPr>
            <a:r>
              <a:rPr lang="en-US" dirty="0"/>
              <a:t>	S 					</a:t>
            </a:r>
            <a:r>
              <a:rPr lang="en-US" i="1" dirty="0">
                <a:solidFill>
                  <a:schemeClr val="bg1"/>
                </a:solidFill>
              </a:rPr>
              <a:t>R</a:t>
            </a:r>
          </a:p>
          <a:p>
            <a:pPr marL="0" indent="0">
              <a:buNone/>
            </a:pPr>
            <a:endParaRPr lang="en-US" dirty="0"/>
          </a:p>
          <a:p>
            <a:pPr marL="0" indent="0">
              <a:buNone/>
            </a:pPr>
            <a:r>
              <a:rPr lang="en-US" sz="2000" dirty="0"/>
              <a:t>Perception</a:t>
            </a:r>
            <a:r>
              <a:rPr lang="en-US" dirty="0"/>
              <a:t>					        </a:t>
            </a:r>
            <a:r>
              <a:rPr lang="en-US" i="1" dirty="0">
                <a:solidFill>
                  <a:schemeClr val="bg1"/>
                </a:solidFill>
              </a:rPr>
              <a:t>a	    		    </a:t>
            </a:r>
            <a:r>
              <a:rPr lang="en-US" sz="2000" i="1" dirty="0">
                <a:solidFill>
                  <a:schemeClr val="bg1"/>
                </a:solidFill>
              </a:rPr>
              <a:t>Correspondence?</a:t>
            </a:r>
          </a:p>
          <a:p>
            <a:pPr marL="0" indent="0">
              <a:buNone/>
            </a:pPr>
            <a:r>
              <a:rPr lang="fr-FR" dirty="0"/>
              <a:t>			</a:t>
            </a:r>
          </a:p>
          <a:p>
            <a:pPr marL="0" indent="0">
              <a:buNone/>
            </a:pPr>
            <a:r>
              <a:rPr lang="fr-FR" dirty="0"/>
              <a:t>	</a:t>
            </a:r>
            <a:r>
              <a:rPr lang="fr-FR" i="1" dirty="0"/>
              <a:t>a</a:t>
            </a:r>
            <a:r>
              <a:rPr lang="fr-FR" dirty="0"/>
              <a:t>-</a:t>
            </a:r>
            <a:r>
              <a:rPr lang="fr-FR" i="1" dirty="0"/>
              <a:t>R</a:t>
            </a:r>
            <a:r>
              <a:rPr lang="fr-FR" dirty="0"/>
              <a:t>-</a:t>
            </a:r>
            <a:r>
              <a:rPr lang="fr-FR" i="1" dirty="0"/>
              <a:t>b</a:t>
            </a:r>
          </a:p>
          <a:p>
            <a:pPr marL="0" indent="0">
              <a:buNone/>
            </a:pPr>
            <a:endParaRPr lang="fr-FR" dirty="0"/>
          </a:p>
        </p:txBody>
      </p:sp>
      <p:cxnSp>
        <p:nvCxnSpPr>
          <p:cNvPr id="4" name="Connecteur droit avec flèche 3">
            <a:extLst>
              <a:ext uri="{FF2B5EF4-FFF2-40B4-BE49-F238E27FC236}">
                <a16:creationId xmlns:a16="http://schemas.microsoft.com/office/drawing/2014/main" id="{69BEBB29-78AA-41EC-9B07-D8991F07C2B9}"/>
              </a:ext>
            </a:extLst>
          </p:cNvPr>
          <p:cNvCxnSpPr>
            <a:cxnSpLocks/>
          </p:cNvCxnSpPr>
          <p:nvPr/>
        </p:nvCxnSpPr>
        <p:spPr>
          <a:xfrm flipV="1">
            <a:off x="2519478" y="2456443"/>
            <a:ext cx="4257368" cy="1079090"/>
          </a:xfrm>
          <a:prstGeom prst="straightConnector1">
            <a:avLst/>
          </a:prstGeom>
          <a:ln w="28575">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6" name="Connecteur droit avec flèche 5">
            <a:extLst>
              <a:ext uri="{FF2B5EF4-FFF2-40B4-BE49-F238E27FC236}">
                <a16:creationId xmlns:a16="http://schemas.microsoft.com/office/drawing/2014/main" id="{77EC7881-DA01-48E3-A90A-EC8AE71173D7}"/>
              </a:ext>
            </a:extLst>
          </p:cNvPr>
          <p:cNvCxnSpPr>
            <a:cxnSpLocks/>
          </p:cNvCxnSpPr>
          <p:nvPr/>
        </p:nvCxnSpPr>
        <p:spPr>
          <a:xfrm flipV="1">
            <a:off x="2519478" y="3461791"/>
            <a:ext cx="3401961" cy="73742"/>
          </a:xfrm>
          <a:prstGeom prst="straightConnector1">
            <a:avLst/>
          </a:prstGeom>
          <a:ln w="28575">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7" name="Connecteur droit avec flèche 6">
            <a:extLst>
              <a:ext uri="{FF2B5EF4-FFF2-40B4-BE49-F238E27FC236}">
                <a16:creationId xmlns:a16="http://schemas.microsoft.com/office/drawing/2014/main" id="{4DD1A0CF-DD89-4873-8673-AEF4BE7D0939}"/>
              </a:ext>
            </a:extLst>
          </p:cNvPr>
          <p:cNvCxnSpPr>
            <a:cxnSpLocks/>
          </p:cNvCxnSpPr>
          <p:nvPr/>
        </p:nvCxnSpPr>
        <p:spPr>
          <a:xfrm>
            <a:off x="2519478" y="3535533"/>
            <a:ext cx="4257368" cy="972556"/>
          </a:xfrm>
          <a:prstGeom prst="straightConnector1">
            <a:avLst/>
          </a:prstGeom>
          <a:ln w="28575">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5" name="Connecteur droit avec flèche 4">
            <a:extLst>
              <a:ext uri="{FF2B5EF4-FFF2-40B4-BE49-F238E27FC236}">
                <a16:creationId xmlns:a16="http://schemas.microsoft.com/office/drawing/2014/main" id="{AE88E008-FB88-4328-94CE-A20520A93E94}"/>
              </a:ext>
            </a:extLst>
          </p:cNvPr>
          <p:cNvCxnSpPr/>
          <p:nvPr/>
        </p:nvCxnSpPr>
        <p:spPr>
          <a:xfrm>
            <a:off x="2067950" y="3818772"/>
            <a:ext cx="196948" cy="137863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Accolade fermante 1">
            <a:extLst>
              <a:ext uri="{FF2B5EF4-FFF2-40B4-BE49-F238E27FC236}">
                <a16:creationId xmlns:a16="http://schemas.microsoft.com/office/drawing/2014/main" id="{867610EF-E7EB-408B-8121-8F999DE5E9E4}"/>
              </a:ext>
            </a:extLst>
          </p:cNvPr>
          <p:cNvSpPr/>
          <p:nvPr/>
        </p:nvSpPr>
        <p:spPr>
          <a:xfrm>
            <a:off x="7910818" y="2306972"/>
            <a:ext cx="109057" cy="2374085"/>
          </a:xfrm>
          <a:prstGeom prst="rightBrace">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cxnSp>
        <p:nvCxnSpPr>
          <p:cNvPr id="14" name="Connecteur : en arc 13">
            <a:extLst>
              <a:ext uri="{FF2B5EF4-FFF2-40B4-BE49-F238E27FC236}">
                <a16:creationId xmlns:a16="http://schemas.microsoft.com/office/drawing/2014/main" id="{BD1D7EF5-9A33-4FCE-B2E0-1835EEB7F2DD}"/>
              </a:ext>
            </a:extLst>
          </p:cNvPr>
          <p:cNvCxnSpPr>
            <a:cxnSpLocks/>
          </p:cNvCxnSpPr>
          <p:nvPr/>
        </p:nvCxnSpPr>
        <p:spPr>
          <a:xfrm rot="10800000" flipV="1">
            <a:off x="2843868" y="3535532"/>
            <a:ext cx="5469624" cy="2051535"/>
          </a:xfrm>
          <a:prstGeom prst="curvedConnector3">
            <a:avLst>
              <a:gd name="adj1" fmla="val -19325"/>
            </a:avLst>
          </a:prstGeom>
          <a:ln w="19050">
            <a:solidFill>
              <a:schemeClr val="bg1"/>
            </a:solidFill>
            <a:prstDash val="dash"/>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21E76F3D-959E-406B-8F2D-F8E93945DD17}"/>
              </a:ext>
            </a:extLst>
          </p:cNvPr>
          <p:cNvSpPr/>
          <p:nvPr/>
        </p:nvSpPr>
        <p:spPr>
          <a:xfrm>
            <a:off x="1847273" y="5394121"/>
            <a:ext cx="761703" cy="385894"/>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82501140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EAD28CB-F146-4A24-A4A9-4EE99A23FE2B}"/>
              </a:ext>
            </a:extLst>
          </p:cNvPr>
          <p:cNvSpPr>
            <a:spLocks noGrp="1"/>
          </p:cNvSpPr>
          <p:nvPr>
            <p:ph idx="1"/>
          </p:nvPr>
        </p:nvSpPr>
        <p:spPr>
          <a:xfrm>
            <a:off x="838199" y="746620"/>
            <a:ext cx="10788941" cy="5430343"/>
          </a:xfrm>
        </p:spPr>
        <p:txBody>
          <a:bodyPr>
            <a:normAutofit/>
          </a:bodyPr>
          <a:lstStyle/>
          <a:p>
            <a:pPr marL="0" indent="0">
              <a:buNone/>
            </a:pPr>
            <a:r>
              <a:rPr lang="en-US" b="1" dirty="0"/>
              <a:t>“when perceived, [b-R-a] is perceived as one object”</a:t>
            </a:r>
            <a:endParaRPr lang="en-US" dirty="0"/>
          </a:p>
          <a:p>
            <a:pPr marL="0" indent="0">
              <a:buNone/>
            </a:pPr>
            <a:endParaRPr lang="en-US" dirty="0"/>
          </a:p>
          <a:p>
            <a:pPr marL="0" indent="0">
              <a:buNone/>
            </a:pPr>
            <a:endParaRPr lang="en-US" dirty="0"/>
          </a:p>
          <a:p>
            <a:pPr marL="0" indent="0">
              <a:buNone/>
            </a:pPr>
            <a:r>
              <a:rPr lang="en-US" dirty="0"/>
              <a:t>						       </a:t>
            </a:r>
            <a:r>
              <a:rPr lang="en-US" i="1" dirty="0">
                <a:solidFill>
                  <a:schemeClr val="bg1"/>
                </a:solidFill>
              </a:rPr>
              <a:t>b</a:t>
            </a:r>
          </a:p>
          <a:p>
            <a:pPr marL="0" indent="0">
              <a:buNone/>
            </a:pPr>
            <a:endParaRPr lang="en-US" dirty="0"/>
          </a:p>
          <a:p>
            <a:pPr marL="0" indent="0">
              <a:buNone/>
            </a:pPr>
            <a:r>
              <a:rPr lang="en-US" dirty="0"/>
              <a:t>	S 					</a:t>
            </a:r>
            <a:r>
              <a:rPr lang="en-US" i="1" dirty="0">
                <a:solidFill>
                  <a:schemeClr val="bg1"/>
                </a:solidFill>
              </a:rPr>
              <a:t>R</a:t>
            </a:r>
          </a:p>
          <a:p>
            <a:pPr marL="0" indent="0">
              <a:buNone/>
            </a:pPr>
            <a:endParaRPr lang="en-US" dirty="0"/>
          </a:p>
          <a:p>
            <a:pPr marL="0" indent="0">
              <a:buNone/>
            </a:pPr>
            <a:r>
              <a:rPr lang="en-US" sz="2000" dirty="0"/>
              <a:t>Perception</a:t>
            </a:r>
            <a:r>
              <a:rPr lang="en-US" dirty="0"/>
              <a:t>					        </a:t>
            </a:r>
            <a:r>
              <a:rPr lang="en-US" i="1" dirty="0">
                <a:solidFill>
                  <a:schemeClr val="bg1"/>
                </a:solidFill>
              </a:rPr>
              <a:t>a	    		    </a:t>
            </a:r>
            <a:r>
              <a:rPr lang="en-US" sz="2000" i="1" dirty="0">
                <a:solidFill>
                  <a:schemeClr val="bg1"/>
                </a:solidFill>
              </a:rPr>
              <a:t>Correspondence?</a:t>
            </a:r>
          </a:p>
          <a:p>
            <a:pPr marL="0" indent="0">
              <a:buNone/>
            </a:pPr>
            <a:r>
              <a:rPr lang="fr-FR" dirty="0"/>
              <a:t>			</a:t>
            </a:r>
          </a:p>
          <a:p>
            <a:pPr marL="0" indent="0">
              <a:buNone/>
            </a:pPr>
            <a:r>
              <a:rPr lang="fr-FR" dirty="0"/>
              <a:t>	</a:t>
            </a:r>
            <a:r>
              <a:rPr lang="fr-FR" i="1" dirty="0"/>
              <a:t>b</a:t>
            </a:r>
            <a:r>
              <a:rPr lang="fr-FR" dirty="0"/>
              <a:t>-</a:t>
            </a:r>
            <a:r>
              <a:rPr lang="fr-FR" i="1" dirty="0"/>
              <a:t>R</a:t>
            </a:r>
            <a:r>
              <a:rPr lang="fr-FR" dirty="0"/>
              <a:t>-</a:t>
            </a:r>
            <a:r>
              <a:rPr lang="fr-FR" i="1" dirty="0"/>
              <a:t>a</a:t>
            </a:r>
          </a:p>
          <a:p>
            <a:pPr marL="0" indent="0">
              <a:buNone/>
            </a:pPr>
            <a:endParaRPr lang="fr-FR" dirty="0"/>
          </a:p>
        </p:txBody>
      </p:sp>
      <p:cxnSp>
        <p:nvCxnSpPr>
          <p:cNvPr id="4" name="Connecteur droit avec flèche 3">
            <a:extLst>
              <a:ext uri="{FF2B5EF4-FFF2-40B4-BE49-F238E27FC236}">
                <a16:creationId xmlns:a16="http://schemas.microsoft.com/office/drawing/2014/main" id="{69BEBB29-78AA-41EC-9B07-D8991F07C2B9}"/>
              </a:ext>
            </a:extLst>
          </p:cNvPr>
          <p:cNvCxnSpPr>
            <a:cxnSpLocks/>
          </p:cNvCxnSpPr>
          <p:nvPr/>
        </p:nvCxnSpPr>
        <p:spPr>
          <a:xfrm flipV="1">
            <a:off x="2519478" y="2456443"/>
            <a:ext cx="4257368" cy="1079090"/>
          </a:xfrm>
          <a:prstGeom prst="straightConnector1">
            <a:avLst/>
          </a:prstGeom>
          <a:ln w="28575">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6" name="Connecteur droit avec flèche 5">
            <a:extLst>
              <a:ext uri="{FF2B5EF4-FFF2-40B4-BE49-F238E27FC236}">
                <a16:creationId xmlns:a16="http://schemas.microsoft.com/office/drawing/2014/main" id="{77EC7881-DA01-48E3-A90A-EC8AE71173D7}"/>
              </a:ext>
            </a:extLst>
          </p:cNvPr>
          <p:cNvCxnSpPr>
            <a:cxnSpLocks/>
          </p:cNvCxnSpPr>
          <p:nvPr/>
        </p:nvCxnSpPr>
        <p:spPr>
          <a:xfrm flipV="1">
            <a:off x="2519478" y="3461791"/>
            <a:ext cx="3401961" cy="73742"/>
          </a:xfrm>
          <a:prstGeom prst="straightConnector1">
            <a:avLst/>
          </a:prstGeom>
          <a:ln w="28575">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7" name="Connecteur droit avec flèche 6">
            <a:extLst>
              <a:ext uri="{FF2B5EF4-FFF2-40B4-BE49-F238E27FC236}">
                <a16:creationId xmlns:a16="http://schemas.microsoft.com/office/drawing/2014/main" id="{4DD1A0CF-DD89-4873-8673-AEF4BE7D0939}"/>
              </a:ext>
            </a:extLst>
          </p:cNvPr>
          <p:cNvCxnSpPr>
            <a:cxnSpLocks/>
          </p:cNvCxnSpPr>
          <p:nvPr/>
        </p:nvCxnSpPr>
        <p:spPr>
          <a:xfrm>
            <a:off x="2519478" y="3535533"/>
            <a:ext cx="4257368" cy="972556"/>
          </a:xfrm>
          <a:prstGeom prst="straightConnector1">
            <a:avLst/>
          </a:prstGeom>
          <a:ln w="28575">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5" name="Connecteur droit avec flèche 4">
            <a:extLst>
              <a:ext uri="{FF2B5EF4-FFF2-40B4-BE49-F238E27FC236}">
                <a16:creationId xmlns:a16="http://schemas.microsoft.com/office/drawing/2014/main" id="{AE88E008-FB88-4328-94CE-A20520A93E94}"/>
              </a:ext>
            </a:extLst>
          </p:cNvPr>
          <p:cNvCxnSpPr/>
          <p:nvPr/>
        </p:nvCxnSpPr>
        <p:spPr>
          <a:xfrm>
            <a:off x="2067950" y="3818772"/>
            <a:ext cx="196948" cy="137863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Accolade fermante 1">
            <a:extLst>
              <a:ext uri="{FF2B5EF4-FFF2-40B4-BE49-F238E27FC236}">
                <a16:creationId xmlns:a16="http://schemas.microsoft.com/office/drawing/2014/main" id="{867610EF-E7EB-408B-8121-8F999DE5E9E4}"/>
              </a:ext>
            </a:extLst>
          </p:cNvPr>
          <p:cNvSpPr/>
          <p:nvPr/>
        </p:nvSpPr>
        <p:spPr>
          <a:xfrm>
            <a:off x="7910818" y="2306972"/>
            <a:ext cx="109057" cy="2374085"/>
          </a:xfrm>
          <a:prstGeom prst="rightBrace">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cxnSp>
        <p:nvCxnSpPr>
          <p:cNvPr id="14" name="Connecteur : en arc 13">
            <a:extLst>
              <a:ext uri="{FF2B5EF4-FFF2-40B4-BE49-F238E27FC236}">
                <a16:creationId xmlns:a16="http://schemas.microsoft.com/office/drawing/2014/main" id="{BD1D7EF5-9A33-4FCE-B2E0-1835EEB7F2DD}"/>
              </a:ext>
            </a:extLst>
          </p:cNvPr>
          <p:cNvCxnSpPr>
            <a:cxnSpLocks/>
          </p:cNvCxnSpPr>
          <p:nvPr/>
        </p:nvCxnSpPr>
        <p:spPr>
          <a:xfrm rot="10800000" flipV="1">
            <a:off x="2843868" y="3535532"/>
            <a:ext cx="5469624" cy="2051535"/>
          </a:xfrm>
          <a:prstGeom prst="curvedConnector3">
            <a:avLst>
              <a:gd name="adj1" fmla="val -19325"/>
            </a:avLst>
          </a:prstGeom>
          <a:ln w="19050">
            <a:solidFill>
              <a:schemeClr val="bg1"/>
            </a:solidFill>
            <a:prstDash val="dash"/>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21E76F3D-959E-406B-8F2D-F8E93945DD17}"/>
              </a:ext>
            </a:extLst>
          </p:cNvPr>
          <p:cNvSpPr/>
          <p:nvPr/>
        </p:nvSpPr>
        <p:spPr>
          <a:xfrm>
            <a:off x="1847273" y="5394121"/>
            <a:ext cx="778481" cy="38589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81422757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EAD28CB-F146-4A24-A4A9-4EE99A23FE2B}"/>
              </a:ext>
            </a:extLst>
          </p:cNvPr>
          <p:cNvSpPr>
            <a:spLocks noGrp="1"/>
          </p:cNvSpPr>
          <p:nvPr>
            <p:ph idx="1"/>
          </p:nvPr>
        </p:nvSpPr>
        <p:spPr>
          <a:xfrm>
            <a:off x="838199" y="746620"/>
            <a:ext cx="10788941" cy="5430343"/>
          </a:xfrm>
        </p:spPr>
        <p:txBody>
          <a:bodyPr>
            <a:normAutofit/>
          </a:bodyPr>
          <a:lstStyle/>
          <a:p>
            <a:pPr marL="0" indent="0">
              <a:buNone/>
            </a:pPr>
            <a:r>
              <a:rPr lang="en-US" b="1" dirty="0"/>
              <a:t>“when perceived, [b-R-a] is perceived as one object”</a:t>
            </a:r>
            <a:endParaRPr lang="en-US" dirty="0"/>
          </a:p>
          <a:p>
            <a:pPr marL="0" indent="0">
              <a:buNone/>
            </a:pPr>
            <a:endParaRPr lang="en-US" dirty="0"/>
          </a:p>
          <a:p>
            <a:pPr marL="0" indent="0">
              <a:buNone/>
            </a:pPr>
            <a:endParaRPr lang="en-US" dirty="0"/>
          </a:p>
          <a:p>
            <a:pPr marL="0" indent="0">
              <a:buNone/>
            </a:pPr>
            <a:r>
              <a:rPr lang="en-US" dirty="0"/>
              <a:t>						       </a:t>
            </a:r>
            <a:r>
              <a:rPr lang="en-US" i="1" dirty="0">
                <a:solidFill>
                  <a:schemeClr val="bg1"/>
                </a:solidFill>
              </a:rPr>
              <a:t>b</a:t>
            </a:r>
          </a:p>
          <a:p>
            <a:pPr marL="0" indent="0">
              <a:buNone/>
            </a:pPr>
            <a:endParaRPr lang="en-US" dirty="0"/>
          </a:p>
          <a:p>
            <a:pPr marL="0" indent="0">
              <a:buNone/>
            </a:pPr>
            <a:r>
              <a:rPr lang="en-US" dirty="0"/>
              <a:t>	S 					</a:t>
            </a:r>
            <a:r>
              <a:rPr lang="en-US" i="1" dirty="0">
                <a:solidFill>
                  <a:schemeClr val="bg1"/>
                </a:solidFill>
              </a:rPr>
              <a:t>R</a:t>
            </a:r>
          </a:p>
          <a:p>
            <a:pPr marL="0" indent="0">
              <a:buNone/>
            </a:pPr>
            <a:endParaRPr lang="en-US" dirty="0"/>
          </a:p>
          <a:p>
            <a:pPr marL="0" indent="0">
              <a:buNone/>
            </a:pPr>
            <a:r>
              <a:rPr lang="en-US" sz="2000" dirty="0"/>
              <a:t>Perception</a:t>
            </a:r>
            <a:r>
              <a:rPr lang="en-US" dirty="0"/>
              <a:t>					        </a:t>
            </a:r>
            <a:r>
              <a:rPr lang="en-US" i="1" dirty="0">
                <a:solidFill>
                  <a:schemeClr val="bg1"/>
                </a:solidFill>
              </a:rPr>
              <a:t>a	    		    </a:t>
            </a:r>
            <a:r>
              <a:rPr lang="en-US" sz="2000" i="1" dirty="0">
                <a:solidFill>
                  <a:schemeClr val="bg1"/>
                </a:solidFill>
              </a:rPr>
              <a:t>Correspondence?</a:t>
            </a:r>
          </a:p>
          <a:p>
            <a:pPr marL="0" indent="0">
              <a:buNone/>
            </a:pPr>
            <a:r>
              <a:rPr lang="fr-FR" dirty="0"/>
              <a:t>			</a:t>
            </a:r>
          </a:p>
          <a:p>
            <a:pPr marL="0" indent="0">
              <a:buNone/>
            </a:pPr>
            <a:r>
              <a:rPr lang="fr-FR" dirty="0"/>
              <a:t>	</a:t>
            </a:r>
            <a:r>
              <a:rPr lang="fr-FR" i="1" dirty="0"/>
              <a:t>c</a:t>
            </a:r>
            <a:r>
              <a:rPr lang="fr-FR" dirty="0"/>
              <a:t>-</a:t>
            </a:r>
            <a:r>
              <a:rPr lang="fr-FR" i="1" dirty="0"/>
              <a:t>U</a:t>
            </a:r>
            <a:r>
              <a:rPr lang="fr-FR" dirty="0"/>
              <a:t>-</a:t>
            </a:r>
            <a:r>
              <a:rPr lang="fr-FR" i="1" dirty="0"/>
              <a:t>d</a:t>
            </a:r>
          </a:p>
          <a:p>
            <a:pPr marL="0" indent="0">
              <a:buNone/>
            </a:pPr>
            <a:endParaRPr lang="fr-FR" dirty="0"/>
          </a:p>
        </p:txBody>
      </p:sp>
      <p:cxnSp>
        <p:nvCxnSpPr>
          <p:cNvPr id="4" name="Connecteur droit avec flèche 3">
            <a:extLst>
              <a:ext uri="{FF2B5EF4-FFF2-40B4-BE49-F238E27FC236}">
                <a16:creationId xmlns:a16="http://schemas.microsoft.com/office/drawing/2014/main" id="{69BEBB29-78AA-41EC-9B07-D8991F07C2B9}"/>
              </a:ext>
            </a:extLst>
          </p:cNvPr>
          <p:cNvCxnSpPr>
            <a:cxnSpLocks/>
          </p:cNvCxnSpPr>
          <p:nvPr/>
        </p:nvCxnSpPr>
        <p:spPr>
          <a:xfrm flipV="1">
            <a:off x="2519478" y="2456443"/>
            <a:ext cx="4257368" cy="1079090"/>
          </a:xfrm>
          <a:prstGeom prst="straightConnector1">
            <a:avLst/>
          </a:prstGeom>
          <a:ln w="28575">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6" name="Connecteur droit avec flèche 5">
            <a:extLst>
              <a:ext uri="{FF2B5EF4-FFF2-40B4-BE49-F238E27FC236}">
                <a16:creationId xmlns:a16="http://schemas.microsoft.com/office/drawing/2014/main" id="{77EC7881-DA01-48E3-A90A-EC8AE71173D7}"/>
              </a:ext>
            </a:extLst>
          </p:cNvPr>
          <p:cNvCxnSpPr>
            <a:cxnSpLocks/>
          </p:cNvCxnSpPr>
          <p:nvPr/>
        </p:nvCxnSpPr>
        <p:spPr>
          <a:xfrm flipV="1">
            <a:off x="2519478" y="3461791"/>
            <a:ext cx="3401961" cy="73742"/>
          </a:xfrm>
          <a:prstGeom prst="straightConnector1">
            <a:avLst/>
          </a:prstGeom>
          <a:ln w="28575">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7" name="Connecteur droit avec flèche 6">
            <a:extLst>
              <a:ext uri="{FF2B5EF4-FFF2-40B4-BE49-F238E27FC236}">
                <a16:creationId xmlns:a16="http://schemas.microsoft.com/office/drawing/2014/main" id="{4DD1A0CF-DD89-4873-8673-AEF4BE7D0939}"/>
              </a:ext>
            </a:extLst>
          </p:cNvPr>
          <p:cNvCxnSpPr>
            <a:cxnSpLocks/>
          </p:cNvCxnSpPr>
          <p:nvPr/>
        </p:nvCxnSpPr>
        <p:spPr>
          <a:xfrm>
            <a:off x="2519478" y="3535533"/>
            <a:ext cx="4257368" cy="972556"/>
          </a:xfrm>
          <a:prstGeom prst="straightConnector1">
            <a:avLst/>
          </a:prstGeom>
          <a:ln w="28575">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5" name="Connecteur droit avec flèche 4">
            <a:extLst>
              <a:ext uri="{FF2B5EF4-FFF2-40B4-BE49-F238E27FC236}">
                <a16:creationId xmlns:a16="http://schemas.microsoft.com/office/drawing/2014/main" id="{AE88E008-FB88-4328-94CE-A20520A93E94}"/>
              </a:ext>
            </a:extLst>
          </p:cNvPr>
          <p:cNvCxnSpPr/>
          <p:nvPr/>
        </p:nvCxnSpPr>
        <p:spPr>
          <a:xfrm>
            <a:off x="2067950" y="3818772"/>
            <a:ext cx="196948" cy="137863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Accolade fermante 1">
            <a:extLst>
              <a:ext uri="{FF2B5EF4-FFF2-40B4-BE49-F238E27FC236}">
                <a16:creationId xmlns:a16="http://schemas.microsoft.com/office/drawing/2014/main" id="{867610EF-E7EB-408B-8121-8F999DE5E9E4}"/>
              </a:ext>
            </a:extLst>
          </p:cNvPr>
          <p:cNvSpPr/>
          <p:nvPr/>
        </p:nvSpPr>
        <p:spPr>
          <a:xfrm>
            <a:off x="7910818" y="2306972"/>
            <a:ext cx="109057" cy="2374085"/>
          </a:xfrm>
          <a:prstGeom prst="rightBrace">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cxnSp>
        <p:nvCxnSpPr>
          <p:cNvPr id="14" name="Connecteur : en arc 13">
            <a:extLst>
              <a:ext uri="{FF2B5EF4-FFF2-40B4-BE49-F238E27FC236}">
                <a16:creationId xmlns:a16="http://schemas.microsoft.com/office/drawing/2014/main" id="{BD1D7EF5-9A33-4FCE-B2E0-1835EEB7F2DD}"/>
              </a:ext>
            </a:extLst>
          </p:cNvPr>
          <p:cNvCxnSpPr>
            <a:cxnSpLocks/>
          </p:cNvCxnSpPr>
          <p:nvPr/>
        </p:nvCxnSpPr>
        <p:spPr>
          <a:xfrm rot="10800000" flipV="1">
            <a:off x="2843868" y="3535532"/>
            <a:ext cx="5469624" cy="2051535"/>
          </a:xfrm>
          <a:prstGeom prst="curvedConnector3">
            <a:avLst>
              <a:gd name="adj1" fmla="val -19325"/>
            </a:avLst>
          </a:prstGeom>
          <a:ln w="19050">
            <a:solidFill>
              <a:schemeClr val="bg1"/>
            </a:solidFill>
            <a:prstDash val="dash"/>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21E76F3D-959E-406B-8F2D-F8E93945DD17}"/>
              </a:ext>
            </a:extLst>
          </p:cNvPr>
          <p:cNvSpPr/>
          <p:nvPr/>
        </p:nvSpPr>
        <p:spPr>
          <a:xfrm>
            <a:off x="1847273" y="5394121"/>
            <a:ext cx="778481" cy="38589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404910735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A421D2-3B09-4DBA-9E63-DCD37A88A675}"/>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367279CA-7506-497D-B900-3C8D169FEB3D}"/>
              </a:ext>
            </a:extLst>
          </p:cNvPr>
          <p:cNvSpPr>
            <a:spLocks noGrp="1"/>
          </p:cNvSpPr>
          <p:nvPr>
            <p:ph idx="1"/>
          </p:nvPr>
        </p:nvSpPr>
        <p:spPr/>
        <p:txBody>
          <a:bodyPr/>
          <a:lstStyle/>
          <a:p>
            <a:pPr marL="0" indent="0">
              <a:buNone/>
            </a:pPr>
            <a:endParaRPr lang="fr-FR" dirty="0"/>
          </a:p>
          <a:p>
            <a:pPr marL="0" indent="0">
              <a:buNone/>
            </a:pPr>
            <a:r>
              <a:rPr lang="fr-FR" dirty="0"/>
              <a:t>Is </a:t>
            </a:r>
            <a:r>
              <a:rPr lang="fr-FR" dirty="0" err="1"/>
              <a:t>it</a:t>
            </a:r>
            <a:r>
              <a:rPr lang="fr-FR" dirty="0"/>
              <a:t> possible to </a:t>
            </a:r>
            <a:r>
              <a:rPr lang="fr-FR" dirty="0" err="1"/>
              <a:t>be</a:t>
            </a:r>
            <a:r>
              <a:rPr lang="fr-FR" dirty="0"/>
              <a:t> </a:t>
            </a:r>
            <a:r>
              <a:rPr lang="fr-FR" dirty="0" err="1"/>
              <a:t>acquainted</a:t>
            </a:r>
            <a:r>
              <a:rPr lang="fr-FR" dirty="0"/>
              <a:t> </a:t>
            </a:r>
            <a:r>
              <a:rPr lang="fr-FR" dirty="0" err="1"/>
              <a:t>with</a:t>
            </a:r>
            <a:r>
              <a:rPr lang="fr-FR" dirty="0"/>
              <a:t> a </a:t>
            </a:r>
            <a:r>
              <a:rPr lang="fr-FR" dirty="0" err="1"/>
              <a:t>complex</a:t>
            </a:r>
            <a:r>
              <a:rPr lang="fr-FR" dirty="0"/>
              <a:t> </a:t>
            </a:r>
            <a:r>
              <a:rPr lang="fr-FR" dirty="0" err="1"/>
              <a:t>without</a:t>
            </a:r>
            <a:r>
              <a:rPr lang="fr-FR" dirty="0"/>
              <a:t> </a:t>
            </a:r>
            <a:r>
              <a:rPr lang="fr-FR" dirty="0" err="1"/>
              <a:t>being</a:t>
            </a:r>
            <a:r>
              <a:rPr lang="fr-FR" dirty="0"/>
              <a:t> </a:t>
            </a:r>
            <a:r>
              <a:rPr lang="fr-FR" dirty="0" err="1"/>
              <a:t>acquainted</a:t>
            </a:r>
            <a:r>
              <a:rPr lang="fr-FR" dirty="0"/>
              <a:t> </a:t>
            </a:r>
            <a:r>
              <a:rPr lang="fr-FR" dirty="0" err="1"/>
              <a:t>with</a:t>
            </a:r>
            <a:r>
              <a:rPr lang="fr-FR" dirty="0"/>
              <a:t> </a:t>
            </a:r>
            <a:r>
              <a:rPr lang="fr-FR" dirty="0" err="1"/>
              <a:t>its</a:t>
            </a:r>
            <a:r>
              <a:rPr lang="fr-FR" dirty="0"/>
              <a:t> </a:t>
            </a:r>
            <a:r>
              <a:rPr lang="fr-FR" dirty="0" err="1"/>
              <a:t>constituents</a:t>
            </a:r>
            <a:r>
              <a:rPr lang="fr-FR" dirty="0"/>
              <a:t>? </a:t>
            </a:r>
          </a:p>
          <a:p>
            <a:pPr marL="0" indent="0">
              <a:buNone/>
            </a:pPr>
            <a:endParaRPr lang="fr-FR" dirty="0"/>
          </a:p>
          <a:p>
            <a:pPr marL="0" indent="0">
              <a:buNone/>
            </a:pPr>
            <a:endParaRPr lang="fr-FR" dirty="0"/>
          </a:p>
          <a:p>
            <a:pPr marL="0" indent="0">
              <a:buNone/>
            </a:pPr>
            <a:r>
              <a:rPr lang="fr-FR" dirty="0"/>
              <a:t>If </a:t>
            </a:r>
            <a:r>
              <a:rPr lang="fr-FR" b="1" dirty="0"/>
              <a:t>NO</a:t>
            </a:r>
            <a:r>
              <a:rPr lang="fr-FR" dirty="0"/>
              <a:t>: how to </a:t>
            </a:r>
            <a:r>
              <a:rPr lang="fr-FR" dirty="0" err="1"/>
              <a:t>account</a:t>
            </a:r>
            <a:r>
              <a:rPr lang="fr-FR" dirty="0"/>
              <a:t> for the </a:t>
            </a:r>
            <a:r>
              <a:rPr lang="fr-FR" dirty="0" err="1"/>
              <a:t>fact</a:t>
            </a:r>
            <a:r>
              <a:rPr lang="fr-FR" dirty="0"/>
              <a:t> </a:t>
            </a:r>
            <a:r>
              <a:rPr lang="fr-FR" dirty="0" err="1"/>
              <a:t>that</a:t>
            </a:r>
            <a:r>
              <a:rPr lang="fr-FR" dirty="0"/>
              <a:t> </a:t>
            </a:r>
            <a:r>
              <a:rPr lang="fr-FR" dirty="0" err="1"/>
              <a:t>acquaintance</a:t>
            </a:r>
            <a:r>
              <a:rPr lang="fr-FR" dirty="0"/>
              <a:t> </a:t>
            </a:r>
            <a:r>
              <a:rPr lang="fr-FR" dirty="0" err="1"/>
              <a:t>is</a:t>
            </a:r>
            <a:r>
              <a:rPr lang="fr-FR" dirty="0"/>
              <a:t> a </a:t>
            </a:r>
            <a:r>
              <a:rPr lang="fr-FR" dirty="0" err="1"/>
              <a:t>dyadic</a:t>
            </a:r>
            <a:r>
              <a:rPr lang="fr-FR" dirty="0"/>
              <a:t> relation? How to </a:t>
            </a:r>
            <a:r>
              <a:rPr lang="fr-FR" dirty="0" err="1"/>
              <a:t>account</a:t>
            </a:r>
            <a:r>
              <a:rPr lang="fr-FR" dirty="0"/>
              <a:t> for the </a:t>
            </a:r>
            <a:r>
              <a:rPr lang="fr-FR" dirty="0" err="1"/>
              <a:t>fact</a:t>
            </a:r>
            <a:r>
              <a:rPr lang="fr-FR" dirty="0"/>
              <a:t> </a:t>
            </a:r>
            <a:r>
              <a:rPr lang="fr-FR" dirty="0" err="1"/>
              <a:t>that</a:t>
            </a:r>
            <a:r>
              <a:rPr lang="fr-FR" dirty="0"/>
              <a:t> the </a:t>
            </a:r>
            <a:r>
              <a:rPr lang="fr-FR" dirty="0" err="1"/>
              <a:t>object</a:t>
            </a:r>
            <a:r>
              <a:rPr lang="fr-FR" dirty="0"/>
              <a:t> of </a:t>
            </a:r>
            <a:r>
              <a:rPr lang="fr-FR" dirty="0" err="1"/>
              <a:t>acquaintance</a:t>
            </a:r>
            <a:r>
              <a:rPr lang="fr-FR" dirty="0"/>
              <a:t> </a:t>
            </a:r>
            <a:r>
              <a:rPr lang="fr-FR" dirty="0" err="1"/>
              <a:t>is</a:t>
            </a:r>
            <a:r>
              <a:rPr lang="fr-FR" dirty="0"/>
              <a:t> one </a:t>
            </a:r>
            <a:r>
              <a:rPr lang="fr-FR" dirty="0" err="1"/>
              <a:t>object</a:t>
            </a:r>
            <a:r>
              <a:rPr lang="fr-FR" dirty="0"/>
              <a:t>? </a:t>
            </a:r>
          </a:p>
        </p:txBody>
      </p:sp>
    </p:spTree>
    <p:extLst>
      <p:ext uri="{BB962C8B-B14F-4D97-AF65-F5344CB8AC3E}">
        <p14:creationId xmlns:p14="http://schemas.microsoft.com/office/powerpoint/2010/main" val="14990946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EAD28CB-F146-4A24-A4A9-4EE99A23FE2B}"/>
              </a:ext>
            </a:extLst>
          </p:cNvPr>
          <p:cNvSpPr>
            <a:spLocks noGrp="1"/>
          </p:cNvSpPr>
          <p:nvPr>
            <p:ph idx="1"/>
          </p:nvPr>
        </p:nvSpPr>
        <p:spPr>
          <a:xfrm>
            <a:off x="838200" y="746620"/>
            <a:ext cx="10515600" cy="5430343"/>
          </a:xfrm>
        </p:spPr>
        <p:txBody>
          <a:bodyPr>
            <a:normAutofit/>
          </a:bodyPr>
          <a:lstStyle/>
          <a:p>
            <a:pPr marL="0" indent="0">
              <a:buNone/>
            </a:pPr>
            <a:r>
              <a:rPr lang="fr-FR" dirty="0" err="1"/>
              <a:t>Russell’s</a:t>
            </a:r>
            <a:r>
              <a:rPr lang="fr-FR" dirty="0"/>
              <a:t> </a:t>
            </a:r>
            <a:r>
              <a:rPr lang="fr-FR" dirty="0" err="1"/>
              <a:t>theory</a:t>
            </a:r>
            <a:r>
              <a:rPr lang="fr-FR" dirty="0"/>
              <a:t> of </a:t>
            </a:r>
            <a:r>
              <a:rPr lang="fr-FR" dirty="0" err="1"/>
              <a:t>judgment</a:t>
            </a:r>
            <a:endParaRPr lang="fr-FR" dirty="0"/>
          </a:p>
          <a:p>
            <a:pPr marL="0" indent="0">
              <a:buNone/>
            </a:pPr>
            <a:endParaRPr lang="fr-FR" dirty="0"/>
          </a:p>
          <a:p>
            <a:pPr marL="0" indent="0">
              <a:buNone/>
            </a:pPr>
            <a:r>
              <a:rPr lang="en-US" dirty="0"/>
              <a:t>S believes that </a:t>
            </a:r>
            <a:r>
              <a:rPr lang="en-US" i="1" dirty="0"/>
              <a:t>b</a:t>
            </a:r>
            <a:r>
              <a:rPr lang="en-US" dirty="0"/>
              <a:t> is above </a:t>
            </a:r>
            <a:r>
              <a:rPr lang="en-US" i="1" dirty="0"/>
              <a:t>a</a:t>
            </a:r>
            <a:r>
              <a:rPr lang="en-US" dirty="0"/>
              <a:t>.</a:t>
            </a:r>
          </a:p>
          <a:p>
            <a:pPr marL="0" indent="0">
              <a:buNone/>
            </a:pPr>
            <a:endParaRPr lang="fr-FR" dirty="0"/>
          </a:p>
        </p:txBody>
      </p:sp>
    </p:spTree>
    <p:extLst>
      <p:ext uri="{BB962C8B-B14F-4D97-AF65-F5344CB8AC3E}">
        <p14:creationId xmlns:p14="http://schemas.microsoft.com/office/powerpoint/2010/main" val="222980845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5BBBFCC-848C-4E50-877B-E569AFF5D0E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7969B6AE-8AC3-4C65-A697-FE23158959BC}"/>
              </a:ext>
            </a:extLst>
          </p:cNvPr>
          <p:cNvSpPr>
            <a:spLocks noGrp="1"/>
          </p:cNvSpPr>
          <p:nvPr>
            <p:ph idx="1"/>
          </p:nvPr>
        </p:nvSpPr>
        <p:spPr/>
        <p:txBody>
          <a:bodyPr>
            <a:normAutofit/>
          </a:bodyPr>
          <a:lstStyle/>
          <a:p>
            <a:pPr marL="0" indent="0" algn="ctr">
              <a:buNone/>
            </a:pPr>
            <a:r>
              <a:rPr lang="fr-FR" dirty="0"/>
              <a:t>Evans’ &amp; </a:t>
            </a:r>
            <a:r>
              <a:rPr lang="fr-FR" dirty="0" err="1"/>
              <a:t>Campbell’s</a:t>
            </a:r>
            <a:r>
              <a:rPr lang="fr-FR" dirty="0"/>
              <a:t> </a:t>
            </a:r>
            <a:r>
              <a:rPr lang="fr-FR" dirty="0" err="1"/>
              <a:t>problem</a:t>
            </a:r>
            <a:r>
              <a:rPr lang="fr-FR" dirty="0"/>
              <a:t> </a:t>
            </a:r>
            <a:r>
              <a:rPr lang="fr-FR" dirty="0" err="1"/>
              <a:t>again</a:t>
            </a:r>
            <a:r>
              <a:rPr lang="fr-FR" dirty="0"/>
              <a:t>: the </a:t>
            </a:r>
            <a:r>
              <a:rPr lang="fr-FR" dirty="0" err="1"/>
              <a:t>complex</a:t>
            </a:r>
            <a:r>
              <a:rPr lang="fr-FR" dirty="0"/>
              <a:t> has </a:t>
            </a:r>
            <a:r>
              <a:rPr lang="fr-FR" dirty="0" err="1"/>
              <a:t>too</a:t>
            </a:r>
            <a:r>
              <a:rPr lang="fr-FR" dirty="0"/>
              <a:t> </a:t>
            </a:r>
            <a:r>
              <a:rPr lang="fr-FR" dirty="0" err="1"/>
              <a:t>much</a:t>
            </a:r>
            <a:r>
              <a:rPr lang="fr-FR" dirty="0"/>
              <a:t> structure for </a:t>
            </a:r>
            <a:r>
              <a:rPr lang="fr-FR" dirty="0" err="1"/>
              <a:t>being</a:t>
            </a:r>
            <a:r>
              <a:rPr lang="fr-FR" dirty="0"/>
              <a:t> an </a:t>
            </a:r>
            <a:r>
              <a:rPr lang="fr-FR" dirty="0" err="1"/>
              <a:t>object</a:t>
            </a:r>
            <a:r>
              <a:rPr lang="fr-FR" dirty="0"/>
              <a:t> of </a:t>
            </a:r>
            <a:r>
              <a:rPr lang="fr-FR" dirty="0" err="1"/>
              <a:t>acquaintance</a:t>
            </a:r>
            <a:endParaRPr lang="fr-FR" dirty="0"/>
          </a:p>
          <a:p>
            <a:pPr marL="0" indent="0" algn="ctr">
              <a:buNone/>
            </a:pPr>
            <a:endParaRPr lang="fr-FR" dirty="0"/>
          </a:p>
          <a:p>
            <a:pPr marL="0" indent="0" algn="ctr">
              <a:buNone/>
            </a:pPr>
            <a:endParaRPr lang="fr-FR" dirty="0"/>
          </a:p>
          <a:p>
            <a:pPr marL="0" indent="0" algn="ctr">
              <a:buNone/>
            </a:pPr>
            <a:r>
              <a:rPr lang="fr-FR" sz="12000" dirty="0">
                <a:solidFill>
                  <a:schemeClr val="bg1"/>
                </a:solidFill>
              </a:rPr>
              <a:t>b-R-a</a:t>
            </a:r>
          </a:p>
        </p:txBody>
      </p:sp>
    </p:spTree>
    <p:extLst>
      <p:ext uri="{BB962C8B-B14F-4D97-AF65-F5344CB8AC3E}">
        <p14:creationId xmlns:p14="http://schemas.microsoft.com/office/powerpoint/2010/main" val="202507021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5BBBFCC-848C-4E50-877B-E569AFF5D0E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7969B6AE-8AC3-4C65-A697-FE23158959BC}"/>
              </a:ext>
            </a:extLst>
          </p:cNvPr>
          <p:cNvSpPr>
            <a:spLocks noGrp="1"/>
          </p:cNvSpPr>
          <p:nvPr>
            <p:ph idx="1"/>
          </p:nvPr>
        </p:nvSpPr>
        <p:spPr/>
        <p:txBody>
          <a:bodyPr>
            <a:normAutofit/>
          </a:bodyPr>
          <a:lstStyle/>
          <a:p>
            <a:pPr marL="0" indent="0" algn="ctr">
              <a:buNone/>
            </a:pPr>
            <a:r>
              <a:rPr lang="fr-FR" dirty="0"/>
              <a:t>Evans’ &amp; </a:t>
            </a:r>
            <a:r>
              <a:rPr lang="fr-FR" dirty="0" err="1"/>
              <a:t>Campbell’s</a:t>
            </a:r>
            <a:r>
              <a:rPr lang="fr-FR" dirty="0"/>
              <a:t> </a:t>
            </a:r>
            <a:r>
              <a:rPr lang="fr-FR" dirty="0" err="1"/>
              <a:t>problem</a:t>
            </a:r>
            <a:r>
              <a:rPr lang="fr-FR" dirty="0"/>
              <a:t> </a:t>
            </a:r>
            <a:r>
              <a:rPr lang="fr-FR" dirty="0" err="1"/>
              <a:t>again</a:t>
            </a:r>
            <a:endParaRPr lang="fr-FR" dirty="0"/>
          </a:p>
          <a:p>
            <a:pPr marL="0" indent="0" algn="ctr">
              <a:buNone/>
            </a:pPr>
            <a:endParaRPr lang="fr-FR" dirty="0"/>
          </a:p>
          <a:p>
            <a:pPr marL="0" indent="0" algn="ctr">
              <a:buNone/>
            </a:pPr>
            <a:r>
              <a:rPr lang="fr-FR" sz="12000" dirty="0"/>
              <a:t>b-R-a</a:t>
            </a:r>
          </a:p>
        </p:txBody>
      </p:sp>
    </p:spTree>
    <p:extLst>
      <p:ext uri="{BB962C8B-B14F-4D97-AF65-F5344CB8AC3E}">
        <p14:creationId xmlns:p14="http://schemas.microsoft.com/office/powerpoint/2010/main" val="233145271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5BBBFCC-848C-4E50-877B-E569AFF5D0E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7969B6AE-8AC3-4C65-A697-FE23158959BC}"/>
              </a:ext>
            </a:extLst>
          </p:cNvPr>
          <p:cNvSpPr>
            <a:spLocks noGrp="1"/>
          </p:cNvSpPr>
          <p:nvPr>
            <p:ph idx="1"/>
          </p:nvPr>
        </p:nvSpPr>
        <p:spPr/>
        <p:txBody>
          <a:bodyPr>
            <a:normAutofit/>
          </a:bodyPr>
          <a:lstStyle/>
          <a:p>
            <a:pPr marL="0" indent="0" algn="ctr">
              <a:buNone/>
            </a:pPr>
            <a:r>
              <a:rPr lang="fr-FR" dirty="0"/>
              <a:t>Evans’ &amp; </a:t>
            </a:r>
            <a:r>
              <a:rPr lang="fr-FR" dirty="0" err="1"/>
              <a:t>Campbell’s</a:t>
            </a:r>
            <a:r>
              <a:rPr lang="fr-FR" dirty="0"/>
              <a:t> </a:t>
            </a:r>
            <a:r>
              <a:rPr lang="fr-FR" dirty="0" err="1"/>
              <a:t>problem</a:t>
            </a:r>
            <a:r>
              <a:rPr lang="fr-FR" dirty="0"/>
              <a:t> </a:t>
            </a:r>
            <a:r>
              <a:rPr lang="fr-FR" dirty="0" err="1"/>
              <a:t>again</a:t>
            </a:r>
            <a:endParaRPr lang="fr-FR" dirty="0"/>
          </a:p>
          <a:p>
            <a:pPr marL="0" indent="0" algn="ctr">
              <a:buNone/>
            </a:pPr>
            <a:endParaRPr lang="fr-FR" sz="6000" dirty="0"/>
          </a:p>
          <a:p>
            <a:pPr marL="0" indent="0" algn="ctr">
              <a:buNone/>
            </a:pPr>
            <a:r>
              <a:rPr lang="fr-FR" sz="12000" dirty="0"/>
              <a:t>b-R</a:t>
            </a:r>
            <a:r>
              <a:rPr lang="fr-FR" sz="12000" dirty="0">
                <a:solidFill>
                  <a:schemeClr val="bg2">
                    <a:lumMod val="90000"/>
                  </a:schemeClr>
                </a:solidFill>
              </a:rPr>
              <a:t>-a</a:t>
            </a:r>
          </a:p>
        </p:txBody>
      </p:sp>
      <p:sp>
        <p:nvSpPr>
          <p:cNvPr id="4" name="Rectangle 3">
            <a:extLst>
              <a:ext uri="{FF2B5EF4-FFF2-40B4-BE49-F238E27FC236}">
                <a16:creationId xmlns:a16="http://schemas.microsoft.com/office/drawing/2014/main" id="{02680538-A25A-4E6A-86ED-166EEB976EEB}"/>
              </a:ext>
            </a:extLst>
          </p:cNvPr>
          <p:cNvSpPr/>
          <p:nvPr/>
        </p:nvSpPr>
        <p:spPr>
          <a:xfrm>
            <a:off x="4423540" y="3363646"/>
            <a:ext cx="2130804" cy="152469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82468603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5BBBFCC-848C-4E50-877B-E569AFF5D0EE}"/>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7969B6AE-8AC3-4C65-A697-FE23158959BC}"/>
              </a:ext>
            </a:extLst>
          </p:cNvPr>
          <p:cNvSpPr>
            <a:spLocks noGrp="1"/>
          </p:cNvSpPr>
          <p:nvPr>
            <p:ph idx="1"/>
          </p:nvPr>
        </p:nvSpPr>
        <p:spPr/>
        <p:txBody>
          <a:bodyPr>
            <a:normAutofit/>
          </a:bodyPr>
          <a:lstStyle/>
          <a:p>
            <a:pPr marL="0" indent="0" algn="ctr">
              <a:buNone/>
            </a:pPr>
            <a:r>
              <a:rPr lang="fr-FR" dirty="0"/>
              <a:t>Evans’ &amp; </a:t>
            </a:r>
            <a:r>
              <a:rPr lang="fr-FR" dirty="0" err="1"/>
              <a:t>Campbell’s</a:t>
            </a:r>
            <a:r>
              <a:rPr lang="fr-FR" dirty="0"/>
              <a:t> </a:t>
            </a:r>
            <a:r>
              <a:rPr lang="fr-FR" dirty="0" err="1"/>
              <a:t>problem</a:t>
            </a:r>
            <a:r>
              <a:rPr lang="fr-FR" dirty="0"/>
              <a:t> </a:t>
            </a:r>
            <a:r>
              <a:rPr lang="fr-FR" dirty="0" err="1"/>
              <a:t>again</a:t>
            </a:r>
            <a:endParaRPr lang="fr-FR" dirty="0"/>
          </a:p>
          <a:p>
            <a:pPr marL="0" indent="0" algn="ctr">
              <a:buNone/>
            </a:pPr>
            <a:endParaRPr lang="fr-FR" sz="4800" dirty="0"/>
          </a:p>
          <a:p>
            <a:pPr marL="0" indent="0" algn="ctr">
              <a:buNone/>
            </a:pPr>
            <a:r>
              <a:rPr lang="fr-FR" sz="12000" dirty="0">
                <a:solidFill>
                  <a:schemeClr val="bg2">
                    <a:lumMod val="90000"/>
                  </a:schemeClr>
                </a:solidFill>
              </a:rPr>
              <a:t>b-</a:t>
            </a:r>
            <a:r>
              <a:rPr lang="fr-FR" sz="12000" dirty="0"/>
              <a:t>R-a</a:t>
            </a:r>
          </a:p>
        </p:txBody>
      </p:sp>
      <p:sp>
        <p:nvSpPr>
          <p:cNvPr id="4" name="Rectangle 3">
            <a:extLst>
              <a:ext uri="{FF2B5EF4-FFF2-40B4-BE49-F238E27FC236}">
                <a16:creationId xmlns:a16="http://schemas.microsoft.com/office/drawing/2014/main" id="{02680538-A25A-4E6A-86ED-166EEB976EEB}"/>
              </a:ext>
            </a:extLst>
          </p:cNvPr>
          <p:cNvSpPr/>
          <p:nvPr/>
        </p:nvSpPr>
        <p:spPr>
          <a:xfrm>
            <a:off x="5772049" y="3238944"/>
            <a:ext cx="2130804" cy="1524699"/>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56132900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A421D2-3B09-4DBA-9E63-DCD37A88A675}"/>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367279CA-7506-497D-B900-3C8D169FEB3D}"/>
              </a:ext>
            </a:extLst>
          </p:cNvPr>
          <p:cNvSpPr>
            <a:spLocks noGrp="1"/>
          </p:cNvSpPr>
          <p:nvPr>
            <p:ph idx="1"/>
          </p:nvPr>
        </p:nvSpPr>
        <p:spPr/>
        <p:txBody>
          <a:bodyPr/>
          <a:lstStyle/>
          <a:p>
            <a:pPr marL="0" indent="0">
              <a:buNone/>
            </a:pPr>
            <a:r>
              <a:rPr lang="fr-FR" dirty="0"/>
              <a:t>Is </a:t>
            </a:r>
            <a:r>
              <a:rPr lang="fr-FR" dirty="0" err="1"/>
              <a:t>it</a:t>
            </a:r>
            <a:r>
              <a:rPr lang="fr-FR" dirty="0"/>
              <a:t> possible to </a:t>
            </a:r>
            <a:r>
              <a:rPr lang="fr-FR" dirty="0" err="1"/>
              <a:t>be</a:t>
            </a:r>
            <a:r>
              <a:rPr lang="fr-FR" dirty="0"/>
              <a:t> </a:t>
            </a:r>
            <a:r>
              <a:rPr lang="fr-FR" dirty="0" err="1"/>
              <a:t>acquainted</a:t>
            </a:r>
            <a:r>
              <a:rPr lang="fr-FR" dirty="0"/>
              <a:t> </a:t>
            </a:r>
            <a:r>
              <a:rPr lang="fr-FR" dirty="0" err="1"/>
              <a:t>with</a:t>
            </a:r>
            <a:r>
              <a:rPr lang="fr-FR" dirty="0"/>
              <a:t> a </a:t>
            </a:r>
            <a:r>
              <a:rPr lang="fr-FR" dirty="0" err="1"/>
              <a:t>complex</a:t>
            </a:r>
            <a:r>
              <a:rPr lang="fr-FR" dirty="0"/>
              <a:t> </a:t>
            </a:r>
            <a:r>
              <a:rPr lang="fr-FR" dirty="0" err="1"/>
              <a:t>without</a:t>
            </a:r>
            <a:r>
              <a:rPr lang="fr-FR" dirty="0"/>
              <a:t> </a:t>
            </a:r>
            <a:r>
              <a:rPr lang="fr-FR" dirty="0" err="1"/>
              <a:t>being</a:t>
            </a:r>
            <a:r>
              <a:rPr lang="fr-FR" dirty="0"/>
              <a:t> </a:t>
            </a:r>
            <a:r>
              <a:rPr lang="fr-FR" dirty="0" err="1"/>
              <a:t>acquainted</a:t>
            </a:r>
            <a:r>
              <a:rPr lang="fr-FR" dirty="0"/>
              <a:t> </a:t>
            </a:r>
            <a:r>
              <a:rPr lang="fr-FR" dirty="0" err="1"/>
              <a:t>with</a:t>
            </a:r>
            <a:r>
              <a:rPr lang="fr-FR" dirty="0"/>
              <a:t> </a:t>
            </a:r>
            <a:r>
              <a:rPr lang="fr-FR" dirty="0" err="1"/>
              <a:t>its</a:t>
            </a:r>
            <a:r>
              <a:rPr lang="fr-FR" dirty="0"/>
              <a:t> </a:t>
            </a:r>
            <a:r>
              <a:rPr lang="fr-FR" dirty="0" err="1"/>
              <a:t>constituents</a:t>
            </a:r>
            <a:r>
              <a:rPr lang="fr-FR" dirty="0"/>
              <a:t>? </a:t>
            </a:r>
          </a:p>
          <a:p>
            <a:pPr marL="0" indent="0">
              <a:buNone/>
            </a:pPr>
            <a:endParaRPr lang="fr-FR" dirty="0"/>
          </a:p>
          <a:p>
            <a:pPr marL="0" indent="0">
              <a:buNone/>
            </a:pPr>
            <a:endParaRPr lang="fr-FR" dirty="0"/>
          </a:p>
          <a:p>
            <a:pPr marL="0" indent="0">
              <a:buNone/>
            </a:pPr>
            <a:r>
              <a:rPr lang="fr-FR" dirty="0"/>
              <a:t>If </a:t>
            </a:r>
            <a:r>
              <a:rPr lang="fr-FR" b="1" dirty="0"/>
              <a:t>YES</a:t>
            </a:r>
            <a:r>
              <a:rPr lang="fr-FR" dirty="0"/>
              <a:t>: how to </a:t>
            </a:r>
            <a:r>
              <a:rPr lang="fr-FR" dirty="0" err="1"/>
              <a:t>account</a:t>
            </a:r>
            <a:r>
              <a:rPr lang="fr-FR" dirty="0"/>
              <a:t> for the </a:t>
            </a:r>
            <a:r>
              <a:rPr lang="fr-FR" dirty="0" err="1"/>
              <a:t>correspondence</a:t>
            </a:r>
            <a:r>
              <a:rPr lang="fr-FR" dirty="0"/>
              <a:t>?</a:t>
            </a:r>
          </a:p>
          <a:p>
            <a:pPr marL="0" indent="0">
              <a:buNone/>
            </a:pPr>
            <a:endParaRPr lang="fr-FR" dirty="0"/>
          </a:p>
          <a:p>
            <a:pPr marL="0" indent="0">
              <a:buNone/>
            </a:pPr>
            <a:r>
              <a:rPr lang="fr-FR" dirty="0"/>
              <a:t>If </a:t>
            </a:r>
            <a:r>
              <a:rPr lang="fr-FR" b="1" dirty="0"/>
              <a:t>NO</a:t>
            </a:r>
            <a:r>
              <a:rPr lang="fr-FR" dirty="0"/>
              <a:t>: how to </a:t>
            </a:r>
            <a:r>
              <a:rPr lang="fr-FR" dirty="0" err="1"/>
              <a:t>account</a:t>
            </a:r>
            <a:r>
              <a:rPr lang="fr-FR" dirty="0"/>
              <a:t> for the </a:t>
            </a:r>
            <a:r>
              <a:rPr lang="fr-FR" dirty="0" err="1"/>
              <a:t>fact</a:t>
            </a:r>
            <a:r>
              <a:rPr lang="fr-FR" dirty="0"/>
              <a:t> </a:t>
            </a:r>
            <a:r>
              <a:rPr lang="fr-FR" dirty="0" err="1"/>
              <a:t>that</a:t>
            </a:r>
            <a:r>
              <a:rPr lang="fr-FR" dirty="0"/>
              <a:t> </a:t>
            </a:r>
            <a:r>
              <a:rPr lang="fr-FR" dirty="0" err="1"/>
              <a:t>acquaintance</a:t>
            </a:r>
            <a:r>
              <a:rPr lang="fr-FR" dirty="0"/>
              <a:t> </a:t>
            </a:r>
            <a:r>
              <a:rPr lang="fr-FR" dirty="0" err="1"/>
              <a:t>is</a:t>
            </a:r>
            <a:r>
              <a:rPr lang="fr-FR" dirty="0"/>
              <a:t> a </a:t>
            </a:r>
            <a:r>
              <a:rPr lang="fr-FR" dirty="0" err="1"/>
              <a:t>dyadic</a:t>
            </a:r>
            <a:r>
              <a:rPr lang="fr-FR" dirty="0"/>
              <a:t> relation? </a:t>
            </a:r>
          </a:p>
        </p:txBody>
      </p:sp>
    </p:spTree>
    <p:extLst>
      <p:ext uri="{BB962C8B-B14F-4D97-AF65-F5344CB8AC3E}">
        <p14:creationId xmlns:p14="http://schemas.microsoft.com/office/powerpoint/2010/main" val="249188695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1A421D2-3B09-4DBA-9E63-DCD37A88A675}"/>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367279CA-7506-497D-B900-3C8D169FEB3D}"/>
              </a:ext>
            </a:extLst>
          </p:cNvPr>
          <p:cNvSpPr>
            <a:spLocks noGrp="1"/>
          </p:cNvSpPr>
          <p:nvPr>
            <p:ph idx="1"/>
          </p:nvPr>
        </p:nvSpPr>
        <p:spPr/>
        <p:txBody>
          <a:bodyPr/>
          <a:lstStyle/>
          <a:p>
            <a:pPr marL="0" indent="0">
              <a:buNone/>
            </a:pPr>
            <a:r>
              <a:rPr lang="fr-FR" dirty="0"/>
              <a:t>Is </a:t>
            </a:r>
            <a:r>
              <a:rPr lang="fr-FR" dirty="0" err="1"/>
              <a:t>it</a:t>
            </a:r>
            <a:r>
              <a:rPr lang="fr-FR" dirty="0"/>
              <a:t> possible to </a:t>
            </a:r>
            <a:r>
              <a:rPr lang="fr-FR" dirty="0" err="1"/>
              <a:t>be</a:t>
            </a:r>
            <a:r>
              <a:rPr lang="fr-FR" dirty="0"/>
              <a:t> </a:t>
            </a:r>
            <a:r>
              <a:rPr lang="fr-FR" dirty="0" err="1"/>
              <a:t>acquainted</a:t>
            </a:r>
            <a:r>
              <a:rPr lang="fr-FR" dirty="0"/>
              <a:t> </a:t>
            </a:r>
            <a:r>
              <a:rPr lang="fr-FR" dirty="0" err="1"/>
              <a:t>with</a:t>
            </a:r>
            <a:r>
              <a:rPr lang="fr-FR" dirty="0"/>
              <a:t> a </a:t>
            </a:r>
            <a:r>
              <a:rPr lang="fr-FR" dirty="0" err="1"/>
              <a:t>complex</a:t>
            </a:r>
            <a:r>
              <a:rPr lang="fr-FR" dirty="0"/>
              <a:t> </a:t>
            </a:r>
            <a:r>
              <a:rPr lang="fr-FR" dirty="0" err="1"/>
              <a:t>without</a:t>
            </a:r>
            <a:r>
              <a:rPr lang="fr-FR" dirty="0"/>
              <a:t> </a:t>
            </a:r>
            <a:r>
              <a:rPr lang="fr-FR" dirty="0" err="1"/>
              <a:t>being</a:t>
            </a:r>
            <a:r>
              <a:rPr lang="fr-FR" dirty="0"/>
              <a:t> </a:t>
            </a:r>
            <a:r>
              <a:rPr lang="fr-FR" dirty="0" err="1"/>
              <a:t>acquainted</a:t>
            </a:r>
            <a:r>
              <a:rPr lang="fr-FR" dirty="0"/>
              <a:t> </a:t>
            </a:r>
            <a:r>
              <a:rPr lang="fr-FR" dirty="0" err="1"/>
              <a:t>with</a:t>
            </a:r>
            <a:r>
              <a:rPr lang="fr-FR" dirty="0"/>
              <a:t> </a:t>
            </a:r>
            <a:r>
              <a:rPr lang="fr-FR" dirty="0" err="1"/>
              <a:t>its</a:t>
            </a:r>
            <a:r>
              <a:rPr lang="fr-FR" dirty="0"/>
              <a:t> </a:t>
            </a:r>
            <a:r>
              <a:rPr lang="fr-FR" dirty="0" err="1"/>
              <a:t>constituents</a:t>
            </a:r>
            <a:r>
              <a:rPr lang="fr-FR" dirty="0"/>
              <a:t>? </a:t>
            </a:r>
          </a:p>
          <a:p>
            <a:pPr marL="0" indent="0">
              <a:buNone/>
            </a:pPr>
            <a:endParaRPr lang="fr-FR" dirty="0"/>
          </a:p>
          <a:p>
            <a:pPr marL="0" indent="0">
              <a:buNone/>
            </a:pPr>
            <a:r>
              <a:rPr lang="fr-FR" dirty="0"/>
              <a:t>In </a:t>
            </a:r>
            <a:r>
              <a:rPr lang="fr-FR" i="1" dirty="0" err="1"/>
              <a:t>ThK</a:t>
            </a:r>
            <a:r>
              <a:rPr lang="fr-FR" dirty="0"/>
              <a:t> II, 2, Russell </a:t>
            </a:r>
            <a:r>
              <a:rPr lang="fr-FR" dirty="0" err="1"/>
              <a:t>maintains</a:t>
            </a:r>
            <a:r>
              <a:rPr lang="fr-FR" dirty="0"/>
              <a:t> </a:t>
            </a:r>
            <a:r>
              <a:rPr lang="fr-FR" dirty="0" err="1"/>
              <a:t>that</a:t>
            </a:r>
            <a:r>
              <a:rPr lang="fr-FR" dirty="0"/>
              <a:t> one can </a:t>
            </a:r>
            <a:r>
              <a:rPr lang="fr-FR" dirty="0" err="1"/>
              <a:t>be</a:t>
            </a:r>
            <a:r>
              <a:rPr lang="fr-FR" dirty="0"/>
              <a:t> </a:t>
            </a:r>
            <a:r>
              <a:rPr lang="fr-FR" dirty="0" err="1"/>
              <a:t>acquainted</a:t>
            </a:r>
            <a:r>
              <a:rPr lang="fr-FR" dirty="0"/>
              <a:t> </a:t>
            </a:r>
            <a:r>
              <a:rPr lang="fr-FR" dirty="0" err="1"/>
              <a:t>with</a:t>
            </a:r>
            <a:r>
              <a:rPr lang="fr-FR" dirty="0"/>
              <a:t> a </a:t>
            </a:r>
            <a:r>
              <a:rPr lang="fr-FR" dirty="0" err="1"/>
              <a:t>complex</a:t>
            </a:r>
            <a:r>
              <a:rPr lang="fr-FR" dirty="0"/>
              <a:t> </a:t>
            </a:r>
            <a:r>
              <a:rPr lang="fr-FR" b="1" dirty="0" err="1"/>
              <a:t>without</a:t>
            </a:r>
            <a:r>
              <a:rPr lang="fr-FR" b="1" dirty="0"/>
              <a:t> </a:t>
            </a:r>
            <a:r>
              <a:rPr lang="fr-FR" b="1" dirty="0" err="1"/>
              <a:t>being</a:t>
            </a:r>
            <a:r>
              <a:rPr lang="fr-FR" b="1" dirty="0"/>
              <a:t> </a:t>
            </a:r>
            <a:r>
              <a:rPr lang="fr-FR" b="1" dirty="0" err="1"/>
              <a:t>acquainted</a:t>
            </a:r>
            <a:r>
              <a:rPr lang="fr-FR" b="1" dirty="0"/>
              <a:t> </a:t>
            </a:r>
            <a:r>
              <a:rPr lang="fr-FR" b="1" dirty="0" err="1"/>
              <a:t>with</a:t>
            </a:r>
            <a:r>
              <a:rPr lang="fr-FR" b="1" dirty="0"/>
              <a:t> </a:t>
            </a:r>
            <a:r>
              <a:rPr lang="fr-FR" b="1" dirty="0" err="1"/>
              <a:t>its</a:t>
            </a:r>
            <a:r>
              <a:rPr lang="fr-FR" b="1" dirty="0"/>
              <a:t> </a:t>
            </a:r>
            <a:r>
              <a:rPr lang="fr-FR" b="1" dirty="0" err="1"/>
              <a:t>constituents</a:t>
            </a:r>
            <a:r>
              <a:rPr lang="fr-FR" b="1" dirty="0"/>
              <a:t> </a:t>
            </a:r>
            <a:r>
              <a:rPr lang="fr-FR" dirty="0"/>
              <a:t>(</a:t>
            </a:r>
            <a:r>
              <a:rPr lang="fr-FR" dirty="0" err="1"/>
              <a:t>he</a:t>
            </a:r>
            <a:r>
              <a:rPr lang="fr-FR" dirty="0"/>
              <a:t> sticks to the </a:t>
            </a:r>
            <a:r>
              <a:rPr lang="fr-FR" b="1" dirty="0" err="1"/>
              <a:t>received</a:t>
            </a:r>
            <a:r>
              <a:rPr lang="fr-FR" dirty="0"/>
              <a:t> </a:t>
            </a:r>
            <a:r>
              <a:rPr lang="fr-FR" dirty="0" err="1"/>
              <a:t>view</a:t>
            </a:r>
            <a:r>
              <a:rPr lang="fr-FR" dirty="0"/>
              <a:t> about </a:t>
            </a:r>
            <a:r>
              <a:rPr lang="fr-FR" dirty="0" err="1"/>
              <a:t>acquaintance</a:t>
            </a:r>
            <a:r>
              <a:rPr lang="fr-FR" dirty="0"/>
              <a:t>), but at the </a:t>
            </a:r>
            <a:r>
              <a:rPr lang="fr-FR" dirty="0" err="1"/>
              <a:t>same</a:t>
            </a:r>
            <a:r>
              <a:rPr lang="fr-FR" dirty="0"/>
              <a:t> time, </a:t>
            </a:r>
            <a:r>
              <a:rPr lang="fr-FR" dirty="0" err="1"/>
              <a:t>he</a:t>
            </a:r>
            <a:r>
              <a:rPr lang="fr-FR" dirty="0"/>
              <a:t> </a:t>
            </a:r>
            <a:r>
              <a:rPr lang="fr-FR" dirty="0" err="1"/>
              <a:t>seeks</a:t>
            </a:r>
            <a:r>
              <a:rPr lang="fr-FR" dirty="0"/>
              <a:t> to </a:t>
            </a:r>
            <a:r>
              <a:rPr lang="fr-FR" dirty="0" err="1"/>
              <a:t>explain</a:t>
            </a:r>
            <a:r>
              <a:rPr lang="fr-FR" dirty="0"/>
              <a:t> the </a:t>
            </a:r>
            <a:r>
              <a:rPr lang="fr-FR" dirty="0" err="1"/>
              <a:t>correspondence</a:t>
            </a:r>
            <a:r>
              <a:rPr lang="fr-FR" dirty="0"/>
              <a:t>. </a:t>
            </a:r>
          </a:p>
          <a:p>
            <a:pPr marL="0" indent="0">
              <a:buNone/>
            </a:pPr>
            <a:endParaRPr lang="fr-FR" dirty="0"/>
          </a:p>
          <a:p>
            <a:pPr marL="0" indent="0">
              <a:buNone/>
            </a:pPr>
            <a:r>
              <a:rPr lang="fr-FR" dirty="0"/>
              <a:t>And </a:t>
            </a:r>
            <a:r>
              <a:rPr lang="fr-FR" dirty="0" err="1"/>
              <a:t>this</a:t>
            </a:r>
            <a:r>
              <a:rPr lang="fr-FR" dirty="0"/>
              <a:t> </a:t>
            </a:r>
            <a:r>
              <a:rPr lang="fr-FR" dirty="0" err="1"/>
              <a:t>is</a:t>
            </a:r>
            <a:r>
              <a:rPr lang="fr-FR" dirty="0"/>
              <a:t> a source of important tensions.</a:t>
            </a:r>
          </a:p>
          <a:p>
            <a:pPr marL="0" indent="0">
              <a:buNone/>
            </a:pPr>
            <a:endParaRPr lang="fr-FR" dirty="0"/>
          </a:p>
          <a:p>
            <a:pPr marL="0" indent="0">
              <a:buNone/>
            </a:pPr>
            <a:endParaRPr lang="fr-FR" dirty="0"/>
          </a:p>
        </p:txBody>
      </p:sp>
    </p:spTree>
    <p:extLst>
      <p:ext uri="{BB962C8B-B14F-4D97-AF65-F5344CB8AC3E}">
        <p14:creationId xmlns:p14="http://schemas.microsoft.com/office/powerpoint/2010/main" val="377870295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9E7A8E7-BA6D-4265-8983-1340211EDEEC}"/>
              </a:ext>
            </a:extLst>
          </p:cNvPr>
          <p:cNvSpPr>
            <a:spLocks noGrp="1"/>
          </p:cNvSpPr>
          <p:nvPr>
            <p:ph type="title"/>
          </p:nvPr>
        </p:nvSpPr>
        <p:spPr/>
        <p:txBody>
          <a:bodyPr/>
          <a:lstStyle/>
          <a:p>
            <a:endParaRPr lang="fr-FR"/>
          </a:p>
        </p:txBody>
      </p:sp>
      <p:cxnSp>
        <p:nvCxnSpPr>
          <p:cNvPr id="5" name="Connecteur droit 4">
            <a:extLst>
              <a:ext uri="{FF2B5EF4-FFF2-40B4-BE49-F238E27FC236}">
                <a16:creationId xmlns:a16="http://schemas.microsoft.com/office/drawing/2014/main" id="{BEADA98C-3D9C-4F25-BED0-2F3DFCAC3D2A}"/>
              </a:ext>
            </a:extLst>
          </p:cNvPr>
          <p:cNvCxnSpPr/>
          <p:nvPr/>
        </p:nvCxnSpPr>
        <p:spPr>
          <a:xfrm>
            <a:off x="5226341" y="2684477"/>
            <a:ext cx="182041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Connecteur droit 6">
            <a:extLst>
              <a:ext uri="{FF2B5EF4-FFF2-40B4-BE49-F238E27FC236}">
                <a16:creationId xmlns:a16="http://schemas.microsoft.com/office/drawing/2014/main" id="{44B8E723-DF90-4239-9521-F6C1F65DC085}"/>
              </a:ext>
            </a:extLst>
          </p:cNvPr>
          <p:cNvCxnSpPr/>
          <p:nvPr/>
        </p:nvCxnSpPr>
        <p:spPr>
          <a:xfrm>
            <a:off x="6136546" y="2692866"/>
            <a:ext cx="0" cy="201335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ccolade fermante 7">
            <a:extLst>
              <a:ext uri="{FF2B5EF4-FFF2-40B4-BE49-F238E27FC236}">
                <a16:creationId xmlns:a16="http://schemas.microsoft.com/office/drawing/2014/main" id="{7977BCB6-4344-4087-9720-41FEC9731D3C}"/>
              </a:ext>
            </a:extLst>
          </p:cNvPr>
          <p:cNvSpPr/>
          <p:nvPr/>
        </p:nvSpPr>
        <p:spPr>
          <a:xfrm>
            <a:off x="7642379" y="2625755"/>
            <a:ext cx="234868" cy="2139183"/>
          </a:xfrm>
          <a:prstGeom prst="rightBrace">
            <a:avLst>
              <a:gd name="adj1" fmla="val 8333"/>
              <a:gd name="adj2" fmla="val 48864"/>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1" name="ZoneTexte 10">
            <a:extLst>
              <a:ext uri="{FF2B5EF4-FFF2-40B4-BE49-F238E27FC236}">
                <a16:creationId xmlns:a16="http://schemas.microsoft.com/office/drawing/2014/main" id="{1AB58A5A-3B80-464D-9F4C-214CEFBD77D6}"/>
              </a:ext>
            </a:extLst>
          </p:cNvPr>
          <p:cNvSpPr txBox="1"/>
          <p:nvPr/>
        </p:nvSpPr>
        <p:spPr>
          <a:xfrm>
            <a:off x="5158930" y="2323534"/>
            <a:ext cx="306494" cy="369332"/>
          </a:xfrm>
          <a:prstGeom prst="rect">
            <a:avLst/>
          </a:prstGeom>
          <a:noFill/>
        </p:spPr>
        <p:txBody>
          <a:bodyPr wrap="none" rtlCol="0">
            <a:spAutoFit/>
          </a:bodyPr>
          <a:lstStyle/>
          <a:p>
            <a:r>
              <a:rPr lang="fr-FR" i="1" dirty="0"/>
              <a:t>b</a:t>
            </a:r>
          </a:p>
        </p:txBody>
      </p:sp>
      <p:sp>
        <p:nvSpPr>
          <p:cNvPr id="12" name="ZoneTexte 11">
            <a:extLst>
              <a:ext uri="{FF2B5EF4-FFF2-40B4-BE49-F238E27FC236}">
                <a16:creationId xmlns:a16="http://schemas.microsoft.com/office/drawing/2014/main" id="{385F1249-5608-4C50-95E9-4E72414B0BD8}"/>
              </a:ext>
            </a:extLst>
          </p:cNvPr>
          <p:cNvSpPr txBox="1"/>
          <p:nvPr/>
        </p:nvSpPr>
        <p:spPr>
          <a:xfrm>
            <a:off x="6726578" y="2323534"/>
            <a:ext cx="306494" cy="369332"/>
          </a:xfrm>
          <a:prstGeom prst="rect">
            <a:avLst/>
          </a:prstGeom>
          <a:noFill/>
        </p:spPr>
        <p:txBody>
          <a:bodyPr wrap="none" rtlCol="0">
            <a:spAutoFit/>
          </a:bodyPr>
          <a:lstStyle/>
          <a:p>
            <a:r>
              <a:rPr lang="fr-FR" i="1" dirty="0"/>
              <a:t>b</a:t>
            </a:r>
          </a:p>
        </p:txBody>
      </p:sp>
      <p:sp>
        <p:nvSpPr>
          <p:cNvPr id="13" name="ZoneTexte 12">
            <a:extLst>
              <a:ext uri="{FF2B5EF4-FFF2-40B4-BE49-F238E27FC236}">
                <a16:creationId xmlns:a16="http://schemas.microsoft.com/office/drawing/2014/main" id="{C4B16D26-CC92-4999-A6CC-9AF8879AA598}"/>
              </a:ext>
            </a:extLst>
          </p:cNvPr>
          <p:cNvSpPr txBox="1"/>
          <p:nvPr/>
        </p:nvSpPr>
        <p:spPr>
          <a:xfrm>
            <a:off x="5712459" y="4053064"/>
            <a:ext cx="303288" cy="369332"/>
          </a:xfrm>
          <a:prstGeom prst="rect">
            <a:avLst/>
          </a:prstGeom>
          <a:noFill/>
        </p:spPr>
        <p:txBody>
          <a:bodyPr wrap="none" rtlCol="0">
            <a:spAutoFit/>
          </a:bodyPr>
          <a:lstStyle/>
          <a:p>
            <a:r>
              <a:rPr lang="fr-FR" i="1" dirty="0"/>
              <a:t>a</a:t>
            </a:r>
          </a:p>
        </p:txBody>
      </p:sp>
      <p:sp>
        <p:nvSpPr>
          <p:cNvPr id="14" name="ZoneTexte 13">
            <a:extLst>
              <a:ext uri="{FF2B5EF4-FFF2-40B4-BE49-F238E27FC236}">
                <a16:creationId xmlns:a16="http://schemas.microsoft.com/office/drawing/2014/main" id="{C73391D5-C046-4B88-A42E-F9A2248DC731}"/>
              </a:ext>
            </a:extLst>
          </p:cNvPr>
          <p:cNvSpPr txBox="1"/>
          <p:nvPr/>
        </p:nvSpPr>
        <p:spPr>
          <a:xfrm>
            <a:off x="8076603" y="3449968"/>
            <a:ext cx="270436" cy="369332"/>
          </a:xfrm>
          <a:prstGeom prst="rect">
            <a:avLst/>
          </a:prstGeom>
          <a:noFill/>
        </p:spPr>
        <p:txBody>
          <a:bodyPr wrap="square" rtlCol="0">
            <a:spAutoFit/>
          </a:bodyPr>
          <a:lstStyle/>
          <a:p>
            <a:r>
              <a:rPr lang="fr-FR" i="1" dirty="0">
                <a:sym typeface="Symbol" panose="05050102010706020507" pitchFamily="18" charset="2"/>
              </a:rPr>
              <a:t></a:t>
            </a:r>
            <a:endParaRPr lang="fr-FR" i="1" dirty="0"/>
          </a:p>
        </p:txBody>
      </p:sp>
    </p:spTree>
    <p:extLst>
      <p:ext uri="{BB962C8B-B14F-4D97-AF65-F5344CB8AC3E}">
        <p14:creationId xmlns:p14="http://schemas.microsoft.com/office/powerpoint/2010/main" val="1299025803"/>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BEADA98C-3D9C-4F25-BED0-2F3DFCAC3D2A}"/>
              </a:ext>
            </a:extLst>
          </p:cNvPr>
          <p:cNvCxnSpPr/>
          <p:nvPr/>
        </p:nvCxnSpPr>
        <p:spPr>
          <a:xfrm>
            <a:off x="5226341" y="2684477"/>
            <a:ext cx="1820411"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 name="Connecteur droit 6">
            <a:extLst>
              <a:ext uri="{FF2B5EF4-FFF2-40B4-BE49-F238E27FC236}">
                <a16:creationId xmlns:a16="http://schemas.microsoft.com/office/drawing/2014/main" id="{44B8E723-DF90-4239-9521-F6C1F65DC085}"/>
              </a:ext>
            </a:extLst>
          </p:cNvPr>
          <p:cNvCxnSpPr/>
          <p:nvPr/>
        </p:nvCxnSpPr>
        <p:spPr>
          <a:xfrm>
            <a:off x="6136546" y="2692866"/>
            <a:ext cx="0" cy="2013358"/>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8" name="Accolade fermante 7">
            <a:extLst>
              <a:ext uri="{FF2B5EF4-FFF2-40B4-BE49-F238E27FC236}">
                <a16:creationId xmlns:a16="http://schemas.microsoft.com/office/drawing/2014/main" id="{7977BCB6-4344-4087-9720-41FEC9731D3C}"/>
              </a:ext>
            </a:extLst>
          </p:cNvPr>
          <p:cNvSpPr/>
          <p:nvPr/>
        </p:nvSpPr>
        <p:spPr>
          <a:xfrm>
            <a:off x="7642379" y="2625755"/>
            <a:ext cx="234868" cy="2139183"/>
          </a:xfrm>
          <a:prstGeom prst="rightBrace">
            <a:avLst>
              <a:gd name="adj1" fmla="val 8333"/>
              <a:gd name="adj2" fmla="val 48864"/>
            </a:avLst>
          </a:prstGeom>
          <a:ln>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solidFill>
                <a:schemeClr val="bg1"/>
              </a:solidFill>
            </a:endParaRPr>
          </a:p>
        </p:txBody>
      </p:sp>
      <p:sp>
        <p:nvSpPr>
          <p:cNvPr id="11" name="ZoneTexte 10">
            <a:extLst>
              <a:ext uri="{FF2B5EF4-FFF2-40B4-BE49-F238E27FC236}">
                <a16:creationId xmlns:a16="http://schemas.microsoft.com/office/drawing/2014/main" id="{1AB58A5A-3B80-464D-9F4C-214CEFBD77D6}"/>
              </a:ext>
            </a:extLst>
          </p:cNvPr>
          <p:cNvSpPr txBox="1"/>
          <p:nvPr/>
        </p:nvSpPr>
        <p:spPr>
          <a:xfrm>
            <a:off x="5158930" y="2323534"/>
            <a:ext cx="306494" cy="369332"/>
          </a:xfrm>
          <a:prstGeom prst="rect">
            <a:avLst/>
          </a:prstGeom>
          <a:noFill/>
          <a:ln>
            <a:solidFill>
              <a:schemeClr val="bg1"/>
            </a:solidFill>
          </a:ln>
        </p:spPr>
        <p:txBody>
          <a:bodyPr wrap="none" rtlCol="0">
            <a:spAutoFit/>
          </a:bodyPr>
          <a:lstStyle/>
          <a:p>
            <a:r>
              <a:rPr lang="fr-FR" i="1" dirty="0">
                <a:solidFill>
                  <a:schemeClr val="bg1"/>
                </a:solidFill>
              </a:rPr>
              <a:t>b</a:t>
            </a:r>
          </a:p>
        </p:txBody>
      </p:sp>
      <p:sp>
        <p:nvSpPr>
          <p:cNvPr id="12" name="ZoneTexte 11">
            <a:extLst>
              <a:ext uri="{FF2B5EF4-FFF2-40B4-BE49-F238E27FC236}">
                <a16:creationId xmlns:a16="http://schemas.microsoft.com/office/drawing/2014/main" id="{385F1249-5608-4C50-95E9-4E72414B0BD8}"/>
              </a:ext>
            </a:extLst>
          </p:cNvPr>
          <p:cNvSpPr txBox="1"/>
          <p:nvPr/>
        </p:nvSpPr>
        <p:spPr>
          <a:xfrm>
            <a:off x="6726578" y="2323534"/>
            <a:ext cx="306494" cy="369332"/>
          </a:xfrm>
          <a:prstGeom prst="rect">
            <a:avLst/>
          </a:prstGeom>
          <a:noFill/>
          <a:ln>
            <a:solidFill>
              <a:schemeClr val="bg1"/>
            </a:solidFill>
          </a:ln>
        </p:spPr>
        <p:txBody>
          <a:bodyPr wrap="none" rtlCol="0">
            <a:spAutoFit/>
          </a:bodyPr>
          <a:lstStyle/>
          <a:p>
            <a:r>
              <a:rPr lang="fr-FR" i="1" dirty="0">
                <a:solidFill>
                  <a:schemeClr val="bg1"/>
                </a:solidFill>
              </a:rPr>
              <a:t>b</a:t>
            </a:r>
          </a:p>
        </p:txBody>
      </p:sp>
      <p:sp>
        <p:nvSpPr>
          <p:cNvPr id="13" name="ZoneTexte 12">
            <a:extLst>
              <a:ext uri="{FF2B5EF4-FFF2-40B4-BE49-F238E27FC236}">
                <a16:creationId xmlns:a16="http://schemas.microsoft.com/office/drawing/2014/main" id="{C4B16D26-CC92-4999-A6CC-9AF8879AA598}"/>
              </a:ext>
            </a:extLst>
          </p:cNvPr>
          <p:cNvSpPr txBox="1"/>
          <p:nvPr/>
        </p:nvSpPr>
        <p:spPr>
          <a:xfrm>
            <a:off x="5712459" y="4053064"/>
            <a:ext cx="303288" cy="369332"/>
          </a:xfrm>
          <a:prstGeom prst="rect">
            <a:avLst/>
          </a:prstGeom>
          <a:noFill/>
          <a:ln>
            <a:solidFill>
              <a:schemeClr val="bg1"/>
            </a:solidFill>
          </a:ln>
        </p:spPr>
        <p:txBody>
          <a:bodyPr wrap="none" rtlCol="0">
            <a:spAutoFit/>
          </a:bodyPr>
          <a:lstStyle/>
          <a:p>
            <a:r>
              <a:rPr lang="fr-FR" i="1" dirty="0">
                <a:solidFill>
                  <a:schemeClr val="bg1"/>
                </a:solidFill>
              </a:rPr>
              <a:t>a</a:t>
            </a:r>
          </a:p>
        </p:txBody>
      </p:sp>
      <p:sp>
        <p:nvSpPr>
          <p:cNvPr id="14" name="ZoneTexte 13">
            <a:extLst>
              <a:ext uri="{FF2B5EF4-FFF2-40B4-BE49-F238E27FC236}">
                <a16:creationId xmlns:a16="http://schemas.microsoft.com/office/drawing/2014/main" id="{C73391D5-C046-4B88-A42E-F9A2248DC731}"/>
              </a:ext>
            </a:extLst>
          </p:cNvPr>
          <p:cNvSpPr txBox="1"/>
          <p:nvPr/>
        </p:nvSpPr>
        <p:spPr>
          <a:xfrm>
            <a:off x="8076603" y="3449968"/>
            <a:ext cx="270436" cy="369332"/>
          </a:xfrm>
          <a:prstGeom prst="rect">
            <a:avLst/>
          </a:prstGeom>
          <a:noFill/>
          <a:ln>
            <a:solidFill>
              <a:schemeClr val="bg1"/>
            </a:solidFill>
          </a:ln>
        </p:spPr>
        <p:txBody>
          <a:bodyPr wrap="square" rtlCol="0">
            <a:spAutoFit/>
          </a:bodyPr>
          <a:lstStyle/>
          <a:p>
            <a:r>
              <a:rPr lang="fr-FR" i="1" dirty="0">
                <a:solidFill>
                  <a:schemeClr val="bg1"/>
                </a:solidFill>
                <a:sym typeface="Symbol" panose="05050102010706020507" pitchFamily="18" charset="2"/>
              </a:rPr>
              <a:t></a:t>
            </a:r>
            <a:endParaRPr lang="fr-FR" i="1" dirty="0">
              <a:solidFill>
                <a:schemeClr val="bg1"/>
              </a:solidFill>
            </a:endParaRPr>
          </a:p>
        </p:txBody>
      </p:sp>
      <p:sp>
        <p:nvSpPr>
          <p:cNvPr id="3" name="ZoneTexte 2">
            <a:extLst>
              <a:ext uri="{FF2B5EF4-FFF2-40B4-BE49-F238E27FC236}">
                <a16:creationId xmlns:a16="http://schemas.microsoft.com/office/drawing/2014/main" id="{C789FD46-12FC-4F09-9D3E-8B851EF94797}"/>
              </a:ext>
            </a:extLst>
          </p:cNvPr>
          <p:cNvSpPr txBox="1"/>
          <p:nvPr/>
        </p:nvSpPr>
        <p:spPr>
          <a:xfrm>
            <a:off x="1602297" y="1233182"/>
            <a:ext cx="10037491" cy="923330"/>
          </a:xfrm>
          <a:prstGeom prst="rect">
            <a:avLst/>
          </a:prstGeom>
          <a:noFill/>
        </p:spPr>
        <p:txBody>
          <a:bodyPr wrap="none" rtlCol="0">
            <a:spAutoFit/>
          </a:bodyPr>
          <a:lstStyle/>
          <a:p>
            <a:r>
              <a:rPr lang="fr-FR" dirty="0"/>
              <a:t>To </a:t>
            </a:r>
            <a:r>
              <a:rPr lang="fr-FR" dirty="0" err="1"/>
              <a:t>analyze</a:t>
            </a:r>
            <a:r>
              <a:rPr lang="fr-FR" dirty="0"/>
              <a:t> </a:t>
            </a:r>
            <a:r>
              <a:rPr lang="fr-FR" i="1" dirty="0">
                <a:sym typeface="Symbol" panose="05050102010706020507" pitchFamily="18" charset="2"/>
              </a:rPr>
              <a:t></a:t>
            </a:r>
            <a:r>
              <a:rPr lang="fr-FR" dirty="0">
                <a:sym typeface="Symbol" panose="05050102010706020507" pitchFamily="18" charset="2"/>
              </a:rPr>
              <a:t>, </a:t>
            </a:r>
            <a:r>
              <a:rPr lang="fr-FR" dirty="0" err="1">
                <a:sym typeface="Symbol" panose="05050102010706020507" pitchFamily="18" charset="2"/>
              </a:rPr>
              <a:t>it</a:t>
            </a:r>
            <a:r>
              <a:rPr lang="fr-FR" dirty="0">
                <a:sym typeface="Symbol" panose="05050102010706020507" pitchFamily="18" charset="2"/>
              </a:rPr>
              <a:t> </a:t>
            </a:r>
            <a:r>
              <a:rPr lang="fr-FR" dirty="0" err="1">
                <a:sym typeface="Symbol" panose="05050102010706020507" pitchFamily="18" charset="2"/>
              </a:rPr>
              <a:t>is</a:t>
            </a:r>
            <a:r>
              <a:rPr lang="fr-FR" dirty="0">
                <a:sym typeface="Symbol" panose="05050102010706020507" pitchFamily="18" charset="2"/>
              </a:rPr>
              <a:t> </a:t>
            </a:r>
            <a:r>
              <a:rPr lang="fr-FR" b="1" dirty="0" err="1">
                <a:sym typeface="Symbol" panose="05050102010706020507" pitchFamily="18" charset="2"/>
              </a:rPr>
              <a:t>necessary</a:t>
            </a:r>
            <a:r>
              <a:rPr lang="fr-FR" dirty="0">
                <a:sym typeface="Symbol" panose="05050102010706020507" pitchFamily="18" charset="2"/>
              </a:rPr>
              <a:t>, but not </a:t>
            </a:r>
            <a:r>
              <a:rPr lang="fr-FR" b="1" dirty="0" err="1">
                <a:sym typeface="Symbol" panose="05050102010706020507" pitchFamily="18" charset="2"/>
              </a:rPr>
              <a:t>sufficient</a:t>
            </a:r>
            <a:r>
              <a:rPr lang="fr-FR" dirty="0">
                <a:sym typeface="Symbol" panose="05050102010706020507" pitchFamily="18" charset="2"/>
              </a:rPr>
              <a:t> to have </a:t>
            </a:r>
            <a:r>
              <a:rPr lang="fr-FR" dirty="0" err="1">
                <a:sym typeface="Symbol" panose="05050102010706020507" pitchFamily="18" charset="2"/>
              </a:rPr>
              <a:t>acquaintance</a:t>
            </a:r>
            <a:r>
              <a:rPr lang="fr-FR" dirty="0">
                <a:sym typeface="Symbol" panose="05050102010706020507" pitchFamily="18" charset="2"/>
              </a:rPr>
              <a:t> </a:t>
            </a:r>
            <a:r>
              <a:rPr lang="fr-FR" dirty="0" err="1">
                <a:sym typeface="Symbol" panose="05050102010706020507" pitchFamily="18" charset="2"/>
              </a:rPr>
              <a:t>with</a:t>
            </a:r>
            <a:r>
              <a:rPr lang="fr-FR" dirty="0">
                <a:sym typeface="Symbol" panose="05050102010706020507" pitchFamily="18" charset="2"/>
              </a:rPr>
              <a:t> </a:t>
            </a:r>
            <a:r>
              <a:rPr lang="fr-FR" i="1" dirty="0">
                <a:sym typeface="Symbol" panose="05050102010706020507" pitchFamily="18" charset="2"/>
              </a:rPr>
              <a:t>a</a:t>
            </a:r>
            <a:r>
              <a:rPr lang="fr-FR" dirty="0">
                <a:sym typeface="Symbol" panose="05050102010706020507" pitchFamily="18" charset="2"/>
              </a:rPr>
              <a:t> and </a:t>
            </a:r>
            <a:r>
              <a:rPr lang="fr-FR" i="1" dirty="0">
                <a:sym typeface="Symbol" panose="05050102010706020507" pitchFamily="18" charset="2"/>
              </a:rPr>
              <a:t>b, </a:t>
            </a:r>
            <a:r>
              <a:rPr lang="fr-FR" dirty="0">
                <a:sym typeface="Symbol" panose="05050102010706020507" pitchFamily="18" charset="2"/>
              </a:rPr>
              <a:t>or to attend to </a:t>
            </a:r>
            <a:r>
              <a:rPr lang="fr-FR" i="1" dirty="0">
                <a:sym typeface="Symbol" panose="05050102010706020507" pitchFamily="18" charset="2"/>
              </a:rPr>
              <a:t>a </a:t>
            </a:r>
            <a:r>
              <a:rPr lang="fr-FR" dirty="0">
                <a:sym typeface="Symbol" panose="05050102010706020507" pitchFamily="18" charset="2"/>
              </a:rPr>
              <a:t>and </a:t>
            </a:r>
            <a:r>
              <a:rPr lang="fr-FR" i="1" dirty="0">
                <a:sym typeface="Symbol" panose="05050102010706020507" pitchFamily="18" charset="2"/>
              </a:rPr>
              <a:t>b. </a:t>
            </a:r>
          </a:p>
          <a:p>
            <a:r>
              <a:rPr lang="fr-FR" dirty="0">
                <a:sym typeface="Symbol" panose="05050102010706020507" pitchFamily="18" charset="2"/>
              </a:rPr>
              <a:t>Indeed, </a:t>
            </a:r>
            <a:r>
              <a:rPr lang="fr-FR" dirty="0" err="1">
                <a:sym typeface="Symbol" panose="05050102010706020507" pitchFamily="18" charset="2"/>
              </a:rPr>
              <a:t>it</a:t>
            </a:r>
            <a:r>
              <a:rPr lang="fr-FR" dirty="0">
                <a:sym typeface="Symbol" panose="05050102010706020507" pitchFamily="18" charset="2"/>
              </a:rPr>
              <a:t> </a:t>
            </a:r>
            <a:r>
              <a:rPr lang="fr-FR" dirty="0" err="1">
                <a:sym typeface="Symbol" panose="05050102010706020507" pitchFamily="18" charset="2"/>
              </a:rPr>
              <a:t>is</a:t>
            </a:r>
            <a:r>
              <a:rPr lang="fr-FR" dirty="0">
                <a:sym typeface="Symbol" panose="05050102010706020507" pitchFamily="18" charset="2"/>
              </a:rPr>
              <a:t> possible to attend to </a:t>
            </a:r>
            <a:r>
              <a:rPr lang="fr-FR" i="1" dirty="0">
                <a:sym typeface="Symbol" panose="05050102010706020507" pitchFamily="18" charset="2"/>
              </a:rPr>
              <a:t></a:t>
            </a:r>
            <a:r>
              <a:rPr lang="fr-FR" dirty="0">
                <a:sym typeface="Symbol" panose="05050102010706020507" pitchFamily="18" charset="2"/>
              </a:rPr>
              <a:t>, </a:t>
            </a:r>
            <a:r>
              <a:rPr lang="fr-FR" i="1" dirty="0">
                <a:sym typeface="Symbol" panose="05050102010706020507" pitchFamily="18" charset="2"/>
              </a:rPr>
              <a:t>a</a:t>
            </a:r>
            <a:r>
              <a:rPr lang="fr-FR" dirty="0">
                <a:sym typeface="Symbol" panose="05050102010706020507" pitchFamily="18" charset="2"/>
              </a:rPr>
              <a:t> and </a:t>
            </a:r>
            <a:r>
              <a:rPr lang="fr-FR" i="1" dirty="0">
                <a:sym typeface="Symbol" panose="05050102010706020507" pitchFamily="18" charset="2"/>
              </a:rPr>
              <a:t>b</a:t>
            </a:r>
            <a:r>
              <a:rPr lang="fr-FR" dirty="0">
                <a:sym typeface="Symbol" panose="05050102010706020507" pitchFamily="18" charset="2"/>
              </a:rPr>
              <a:t>, </a:t>
            </a:r>
            <a:r>
              <a:rPr lang="fr-FR" dirty="0" err="1">
                <a:sym typeface="Symbol" panose="05050102010706020507" pitchFamily="18" charset="2"/>
              </a:rPr>
              <a:t>without</a:t>
            </a:r>
            <a:r>
              <a:rPr lang="fr-FR" dirty="0">
                <a:sym typeface="Symbol" panose="05050102010706020507" pitchFamily="18" charset="2"/>
              </a:rPr>
              <a:t> </a:t>
            </a:r>
            <a:r>
              <a:rPr lang="fr-FR" dirty="0" err="1">
                <a:sym typeface="Symbol" panose="05050102010706020507" pitchFamily="18" charset="2"/>
              </a:rPr>
              <a:t>realizing</a:t>
            </a:r>
            <a:r>
              <a:rPr lang="fr-FR" dirty="0">
                <a:sym typeface="Symbol" panose="05050102010706020507" pitchFamily="18" charset="2"/>
              </a:rPr>
              <a:t> </a:t>
            </a:r>
            <a:r>
              <a:rPr lang="fr-FR" dirty="0" err="1">
                <a:sym typeface="Symbol" panose="05050102010706020507" pitchFamily="18" charset="2"/>
              </a:rPr>
              <a:t>that</a:t>
            </a:r>
            <a:r>
              <a:rPr lang="fr-FR" dirty="0">
                <a:sym typeface="Symbol" panose="05050102010706020507" pitchFamily="18" charset="2"/>
              </a:rPr>
              <a:t> </a:t>
            </a:r>
            <a:r>
              <a:rPr lang="fr-FR" i="1" dirty="0">
                <a:sym typeface="Symbol" panose="05050102010706020507" pitchFamily="18" charset="2"/>
              </a:rPr>
              <a:t>a</a:t>
            </a:r>
            <a:r>
              <a:rPr lang="fr-FR" dirty="0">
                <a:sym typeface="Symbol" panose="05050102010706020507" pitchFamily="18" charset="2"/>
              </a:rPr>
              <a:t> and </a:t>
            </a:r>
            <a:r>
              <a:rPr lang="fr-FR" i="1" dirty="0">
                <a:sym typeface="Symbol" panose="05050102010706020507" pitchFamily="18" charset="2"/>
              </a:rPr>
              <a:t>b</a:t>
            </a:r>
            <a:r>
              <a:rPr lang="fr-FR" dirty="0">
                <a:sym typeface="Symbol" panose="05050102010706020507" pitchFamily="18" charset="2"/>
              </a:rPr>
              <a:t> are part of </a:t>
            </a:r>
            <a:r>
              <a:rPr lang="fr-FR" i="1" dirty="0">
                <a:sym typeface="Symbol" panose="05050102010706020507" pitchFamily="18" charset="2"/>
              </a:rPr>
              <a:t>.</a:t>
            </a:r>
            <a:endParaRPr lang="fr-FR" i="1" dirty="0"/>
          </a:p>
          <a:p>
            <a:r>
              <a:rPr lang="fr-FR" dirty="0"/>
              <a:t> </a:t>
            </a:r>
          </a:p>
        </p:txBody>
      </p:sp>
    </p:spTree>
    <p:extLst>
      <p:ext uri="{BB962C8B-B14F-4D97-AF65-F5344CB8AC3E}">
        <p14:creationId xmlns:p14="http://schemas.microsoft.com/office/powerpoint/2010/main" val="311870954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BEADA98C-3D9C-4F25-BED0-2F3DFCAC3D2A}"/>
              </a:ext>
            </a:extLst>
          </p:cNvPr>
          <p:cNvCxnSpPr/>
          <p:nvPr/>
        </p:nvCxnSpPr>
        <p:spPr>
          <a:xfrm>
            <a:off x="5226341" y="2684477"/>
            <a:ext cx="182041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Connecteur droit 6">
            <a:extLst>
              <a:ext uri="{FF2B5EF4-FFF2-40B4-BE49-F238E27FC236}">
                <a16:creationId xmlns:a16="http://schemas.microsoft.com/office/drawing/2014/main" id="{44B8E723-DF90-4239-9521-F6C1F65DC085}"/>
              </a:ext>
            </a:extLst>
          </p:cNvPr>
          <p:cNvCxnSpPr/>
          <p:nvPr/>
        </p:nvCxnSpPr>
        <p:spPr>
          <a:xfrm>
            <a:off x="6136546" y="2692866"/>
            <a:ext cx="0" cy="201335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ccolade fermante 7">
            <a:extLst>
              <a:ext uri="{FF2B5EF4-FFF2-40B4-BE49-F238E27FC236}">
                <a16:creationId xmlns:a16="http://schemas.microsoft.com/office/drawing/2014/main" id="{7977BCB6-4344-4087-9720-41FEC9731D3C}"/>
              </a:ext>
            </a:extLst>
          </p:cNvPr>
          <p:cNvSpPr/>
          <p:nvPr/>
        </p:nvSpPr>
        <p:spPr>
          <a:xfrm>
            <a:off x="7642379" y="2625755"/>
            <a:ext cx="234868" cy="2139183"/>
          </a:xfrm>
          <a:prstGeom prst="rightBrace">
            <a:avLst>
              <a:gd name="adj1" fmla="val 8333"/>
              <a:gd name="adj2" fmla="val 48864"/>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4" name="ZoneTexte 13">
            <a:extLst>
              <a:ext uri="{FF2B5EF4-FFF2-40B4-BE49-F238E27FC236}">
                <a16:creationId xmlns:a16="http://schemas.microsoft.com/office/drawing/2014/main" id="{C73391D5-C046-4B88-A42E-F9A2248DC731}"/>
              </a:ext>
            </a:extLst>
          </p:cNvPr>
          <p:cNvSpPr txBox="1"/>
          <p:nvPr/>
        </p:nvSpPr>
        <p:spPr>
          <a:xfrm>
            <a:off x="8076603" y="3449968"/>
            <a:ext cx="270436" cy="369332"/>
          </a:xfrm>
          <a:prstGeom prst="rect">
            <a:avLst/>
          </a:prstGeom>
          <a:noFill/>
        </p:spPr>
        <p:txBody>
          <a:bodyPr wrap="square" rtlCol="0">
            <a:spAutoFit/>
          </a:bodyPr>
          <a:lstStyle/>
          <a:p>
            <a:r>
              <a:rPr lang="fr-FR" i="1" dirty="0">
                <a:sym typeface="Symbol" panose="05050102010706020507" pitchFamily="18" charset="2"/>
              </a:rPr>
              <a:t></a:t>
            </a:r>
            <a:endParaRPr lang="fr-FR" i="1" dirty="0"/>
          </a:p>
        </p:txBody>
      </p:sp>
      <p:sp>
        <p:nvSpPr>
          <p:cNvPr id="9" name="ZoneTexte 8">
            <a:extLst>
              <a:ext uri="{FF2B5EF4-FFF2-40B4-BE49-F238E27FC236}">
                <a16:creationId xmlns:a16="http://schemas.microsoft.com/office/drawing/2014/main" id="{1314A9AD-C57A-4F7E-89E7-2B4DAC89E8B5}"/>
              </a:ext>
            </a:extLst>
          </p:cNvPr>
          <p:cNvSpPr txBox="1"/>
          <p:nvPr/>
        </p:nvSpPr>
        <p:spPr>
          <a:xfrm>
            <a:off x="1384183" y="1015068"/>
            <a:ext cx="10037491" cy="923330"/>
          </a:xfrm>
          <a:prstGeom prst="rect">
            <a:avLst/>
          </a:prstGeom>
          <a:noFill/>
        </p:spPr>
        <p:txBody>
          <a:bodyPr wrap="none" rtlCol="0">
            <a:spAutoFit/>
          </a:bodyPr>
          <a:lstStyle/>
          <a:p>
            <a:r>
              <a:rPr lang="fr-FR" dirty="0"/>
              <a:t>To </a:t>
            </a:r>
            <a:r>
              <a:rPr lang="fr-FR" dirty="0" err="1"/>
              <a:t>analyze</a:t>
            </a:r>
            <a:r>
              <a:rPr lang="fr-FR" dirty="0"/>
              <a:t> </a:t>
            </a:r>
            <a:r>
              <a:rPr lang="fr-FR" i="1" dirty="0">
                <a:sym typeface="Symbol" panose="05050102010706020507" pitchFamily="18" charset="2"/>
              </a:rPr>
              <a:t></a:t>
            </a:r>
            <a:r>
              <a:rPr lang="fr-FR" dirty="0">
                <a:sym typeface="Symbol" panose="05050102010706020507" pitchFamily="18" charset="2"/>
              </a:rPr>
              <a:t>, </a:t>
            </a:r>
            <a:r>
              <a:rPr lang="fr-FR" dirty="0" err="1">
                <a:sym typeface="Symbol" panose="05050102010706020507" pitchFamily="18" charset="2"/>
              </a:rPr>
              <a:t>it</a:t>
            </a:r>
            <a:r>
              <a:rPr lang="fr-FR" dirty="0">
                <a:sym typeface="Symbol" panose="05050102010706020507" pitchFamily="18" charset="2"/>
              </a:rPr>
              <a:t> </a:t>
            </a:r>
            <a:r>
              <a:rPr lang="fr-FR" dirty="0" err="1">
                <a:sym typeface="Symbol" panose="05050102010706020507" pitchFamily="18" charset="2"/>
              </a:rPr>
              <a:t>is</a:t>
            </a:r>
            <a:r>
              <a:rPr lang="fr-FR" dirty="0">
                <a:sym typeface="Symbol" panose="05050102010706020507" pitchFamily="18" charset="2"/>
              </a:rPr>
              <a:t> </a:t>
            </a:r>
            <a:r>
              <a:rPr lang="fr-FR" dirty="0" err="1">
                <a:sym typeface="Symbol" panose="05050102010706020507" pitchFamily="18" charset="2"/>
              </a:rPr>
              <a:t>necessary</a:t>
            </a:r>
            <a:r>
              <a:rPr lang="fr-FR" dirty="0">
                <a:sym typeface="Symbol" panose="05050102010706020507" pitchFamily="18" charset="2"/>
              </a:rPr>
              <a:t>, but not </a:t>
            </a:r>
            <a:r>
              <a:rPr lang="fr-FR" dirty="0" err="1">
                <a:sym typeface="Symbol" panose="05050102010706020507" pitchFamily="18" charset="2"/>
              </a:rPr>
              <a:t>sufficient</a:t>
            </a:r>
            <a:r>
              <a:rPr lang="fr-FR" dirty="0">
                <a:sym typeface="Symbol" panose="05050102010706020507" pitchFamily="18" charset="2"/>
              </a:rPr>
              <a:t> to have </a:t>
            </a:r>
            <a:r>
              <a:rPr lang="fr-FR" dirty="0" err="1">
                <a:sym typeface="Symbol" panose="05050102010706020507" pitchFamily="18" charset="2"/>
              </a:rPr>
              <a:t>acquaintance</a:t>
            </a:r>
            <a:r>
              <a:rPr lang="fr-FR" dirty="0">
                <a:sym typeface="Symbol" panose="05050102010706020507" pitchFamily="18" charset="2"/>
              </a:rPr>
              <a:t> </a:t>
            </a:r>
            <a:r>
              <a:rPr lang="fr-FR" dirty="0" err="1">
                <a:sym typeface="Symbol" panose="05050102010706020507" pitchFamily="18" charset="2"/>
              </a:rPr>
              <a:t>with</a:t>
            </a:r>
            <a:r>
              <a:rPr lang="fr-FR" dirty="0">
                <a:sym typeface="Symbol" panose="05050102010706020507" pitchFamily="18" charset="2"/>
              </a:rPr>
              <a:t> </a:t>
            </a:r>
            <a:r>
              <a:rPr lang="fr-FR" i="1" dirty="0">
                <a:sym typeface="Symbol" panose="05050102010706020507" pitchFamily="18" charset="2"/>
              </a:rPr>
              <a:t>a</a:t>
            </a:r>
            <a:r>
              <a:rPr lang="fr-FR" dirty="0">
                <a:sym typeface="Symbol" panose="05050102010706020507" pitchFamily="18" charset="2"/>
              </a:rPr>
              <a:t> and </a:t>
            </a:r>
            <a:r>
              <a:rPr lang="fr-FR" i="1" dirty="0">
                <a:sym typeface="Symbol" panose="05050102010706020507" pitchFamily="18" charset="2"/>
              </a:rPr>
              <a:t>b, </a:t>
            </a:r>
            <a:r>
              <a:rPr lang="fr-FR" dirty="0">
                <a:sym typeface="Symbol" panose="05050102010706020507" pitchFamily="18" charset="2"/>
              </a:rPr>
              <a:t>or to </a:t>
            </a:r>
            <a:r>
              <a:rPr lang="fr-FR" b="1" dirty="0">
                <a:sym typeface="Symbol" panose="05050102010706020507" pitchFamily="18" charset="2"/>
              </a:rPr>
              <a:t>attend</a:t>
            </a:r>
            <a:r>
              <a:rPr lang="fr-FR" dirty="0">
                <a:sym typeface="Symbol" panose="05050102010706020507" pitchFamily="18" charset="2"/>
              </a:rPr>
              <a:t> to </a:t>
            </a:r>
            <a:r>
              <a:rPr lang="fr-FR" i="1" dirty="0">
                <a:sym typeface="Symbol" panose="05050102010706020507" pitchFamily="18" charset="2"/>
              </a:rPr>
              <a:t>a </a:t>
            </a:r>
            <a:r>
              <a:rPr lang="fr-FR" dirty="0">
                <a:sym typeface="Symbol" panose="05050102010706020507" pitchFamily="18" charset="2"/>
              </a:rPr>
              <a:t>and </a:t>
            </a:r>
            <a:r>
              <a:rPr lang="fr-FR" i="1" dirty="0">
                <a:sym typeface="Symbol" panose="05050102010706020507" pitchFamily="18" charset="2"/>
              </a:rPr>
              <a:t>b. </a:t>
            </a:r>
          </a:p>
          <a:p>
            <a:r>
              <a:rPr lang="fr-FR" dirty="0">
                <a:sym typeface="Symbol" panose="05050102010706020507" pitchFamily="18" charset="2"/>
              </a:rPr>
              <a:t>Indeed, </a:t>
            </a:r>
            <a:r>
              <a:rPr lang="fr-FR" dirty="0" err="1">
                <a:sym typeface="Symbol" panose="05050102010706020507" pitchFamily="18" charset="2"/>
              </a:rPr>
              <a:t>it</a:t>
            </a:r>
            <a:r>
              <a:rPr lang="fr-FR" dirty="0">
                <a:sym typeface="Symbol" panose="05050102010706020507" pitchFamily="18" charset="2"/>
              </a:rPr>
              <a:t> </a:t>
            </a:r>
            <a:r>
              <a:rPr lang="fr-FR" dirty="0" err="1">
                <a:sym typeface="Symbol" panose="05050102010706020507" pitchFamily="18" charset="2"/>
              </a:rPr>
              <a:t>is</a:t>
            </a:r>
            <a:r>
              <a:rPr lang="fr-FR" dirty="0">
                <a:sym typeface="Symbol" panose="05050102010706020507" pitchFamily="18" charset="2"/>
              </a:rPr>
              <a:t> possible to attend to </a:t>
            </a:r>
            <a:r>
              <a:rPr lang="fr-FR" i="1" dirty="0">
                <a:sym typeface="Symbol" panose="05050102010706020507" pitchFamily="18" charset="2"/>
              </a:rPr>
              <a:t></a:t>
            </a:r>
            <a:r>
              <a:rPr lang="fr-FR" dirty="0">
                <a:sym typeface="Symbol" panose="05050102010706020507" pitchFamily="18" charset="2"/>
              </a:rPr>
              <a:t>, </a:t>
            </a:r>
            <a:r>
              <a:rPr lang="fr-FR" i="1" dirty="0">
                <a:sym typeface="Symbol" panose="05050102010706020507" pitchFamily="18" charset="2"/>
              </a:rPr>
              <a:t>a</a:t>
            </a:r>
            <a:r>
              <a:rPr lang="fr-FR" dirty="0">
                <a:sym typeface="Symbol" panose="05050102010706020507" pitchFamily="18" charset="2"/>
              </a:rPr>
              <a:t> and </a:t>
            </a:r>
            <a:r>
              <a:rPr lang="fr-FR" i="1" dirty="0">
                <a:sym typeface="Symbol" panose="05050102010706020507" pitchFamily="18" charset="2"/>
              </a:rPr>
              <a:t>b</a:t>
            </a:r>
            <a:r>
              <a:rPr lang="fr-FR" dirty="0">
                <a:sym typeface="Symbol" panose="05050102010706020507" pitchFamily="18" charset="2"/>
              </a:rPr>
              <a:t>, </a:t>
            </a:r>
            <a:r>
              <a:rPr lang="fr-FR" dirty="0" err="1">
                <a:sym typeface="Symbol" panose="05050102010706020507" pitchFamily="18" charset="2"/>
              </a:rPr>
              <a:t>without</a:t>
            </a:r>
            <a:r>
              <a:rPr lang="fr-FR" dirty="0">
                <a:sym typeface="Symbol" panose="05050102010706020507" pitchFamily="18" charset="2"/>
              </a:rPr>
              <a:t> </a:t>
            </a:r>
            <a:r>
              <a:rPr lang="fr-FR" dirty="0" err="1">
                <a:sym typeface="Symbol" panose="05050102010706020507" pitchFamily="18" charset="2"/>
              </a:rPr>
              <a:t>realizing</a:t>
            </a:r>
            <a:r>
              <a:rPr lang="fr-FR" dirty="0">
                <a:sym typeface="Symbol" panose="05050102010706020507" pitchFamily="18" charset="2"/>
              </a:rPr>
              <a:t> </a:t>
            </a:r>
            <a:r>
              <a:rPr lang="fr-FR" dirty="0" err="1">
                <a:sym typeface="Symbol" panose="05050102010706020507" pitchFamily="18" charset="2"/>
              </a:rPr>
              <a:t>that</a:t>
            </a:r>
            <a:r>
              <a:rPr lang="fr-FR" dirty="0">
                <a:sym typeface="Symbol" panose="05050102010706020507" pitchFamily="18" charset="2"/>
              </a:rPr>
              <a:t> </a:t>
            </a:r>
            <a:r>
              <a:rPr lang="fr-FR" i="1" dirty="0">
                <a:sym typeface="Symbol" panose="05050102010706020507" pitchFamily="18" charset="2"/>
              </a:rPr>
              <a:t>a</a:t>
            </a:r>
            <a:r>
              <a:rPr lang="fr-FR" dirty="0">
                <a:sym typeface="Symbol" panose="05050102010706020507" pitchFamily="18" charset="2"/>
              </a:rPr>
              <a:t> and </a:t>
            </a:r>
            <a:r>
              <a:rPr lang="fr-FR" i="1" dirty="0">
                <a:sym typeface="Symbol" panose="05050102010706020507" pitchFamily="18" charset="2"/>
              </a:rPr>
              <a:t>b</a:t>
            </a:r>
            <a:r>
              <a:rPr lang="fr-FR" dirty="0">
                <a:sym typeface="Symbol" panose="05050102010706020507" pitchFamily="18" charset="2"/>
              </a:rPr>
              <a:t> are part of </a:t>
            </a:r>
            <a:r>
              <a:rPr lang="fr-FR" i="1" dirty="0">
                <a:sym typeface="Symbol" panose="05050102010706020507" pitchFamily="18" charset="2"/>
              </a:rPr>
              <a:t>.</a:t>
            </a:r>
            <a:endParaRPr lang="fr-FR" i="1" dirty="0"/>
          </a:p>
          <a:p>
            <a:r>
              <a:rPr lang="fr-FR" dirty="0"/>
              <a:t> </a:t>
            </a:r>
          </a:p>
        </p:txBody>
      </p:sp>
    </p:spTree>
    <p:extLst>
      <p:ext uri="{BB962C8B-B14F-4D97-AF65-F5344CB8AC3E}">
        <p14:creationId xmlns:p14="http://schemas.microsoft.com/office/powerpoint/2010/main" val="32965361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BEADA98C-3D9C-4F25-BED0-2F3DFCAC3D2A}"/>
              </a:ext>
            </a:extLst>
          </p:cNvPr>
          <p:cNvCxnSpPr/>
          <p:nvPr/>
        </p:nvCxnSpPr>
        <p:spPr>
          <a:xfrm>
            <a:off x="5226341" y="2684477"/>
            <a:ext cx="182041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 name="ZoneTexte 1">
            <a:extLst>
              <a:ext uri="{FF2B5EF4-FFF2-40B4-BE49-F238E27FC236}">
                <a16:creationId xmlns:a16="http://schemas.microsoft.com/office/drawing/2014/main" id="{BDDFEB6D-CA49-4CCB-B049-48557619AB7B}"/>
              </a:ext>
            </a:extLst>
          </p:cNvPr>
          <p:cNvSpPr txBox="1"/>
          <p:nvPr/>
        </p:nvSpPr>
        <p:spPr>
          <a:xfrm>
            <a:off x="5159229" y="2374087"/>
            <a:ext cx="276837" cy="369332"/>
          </a:xfrm>
          <a:prstGeom prst="rect">
            <a:avLst/>
          </a:prstGeom>
          <a:noFill/>
        </p:spPr>
        <p:txBody>
          <a:bodyPr wrap="square" rtlCol="0">
            <a:spAutoFit/>
          </a:bodyPr>
          <a:lstStyle/>
          <a:p>
            <a:r>
              <a:rPr lang="fr-FR" i="1" dirty="0"/>
              <a:t>b</a:t>
            </a:r>
          </a:p>
        </p:txBody>
      </p:sp>
      <p:sp>
        <p:nvSpPr>
          <p:cNvPr id="9" name="ZoneTexte 8">
            <a:extLst>
              <a:ext uri="{FF2B5EF4-FFF2-40B4-BE49-F238E27FC236}">
                <a16:creationId xmlns:a16="http://schemas.microsoft.com/office/drawing/2014/main" id="{C5D3C23B-E7D0-4EE2-967D-1C1D6987E057}"/>
              </a:ext>
            </a:extLst>
          </p:cNvPr>
          <p:cNvSpPr txBox="1"/>
          <p:nvPr/>
        </p:nvSpPr>
        <p:spPr>
          <a:xfrm>
            <a:off x="1602297" y="1233182"/>
            <a:ext cx="10037491" cy="923330"/>
          </a:xfrm>
          <a:prstGeom prst="rect">
            <a:avLst/>
          </a:prstGeom>
          <a:noFill/>
        </p:spPr>
        <p:txBody>
          <a:bodyPr wrap="none" rtlCol="0">
            <a:spAutoFit/>
          </a:bodyPr>
          <a:lstStyle/>
          <a:p>
            <a:r>
              <a:rPr lang="fr-FR" dirty="0"/>
              <a:t>To </a:t>
            </a:r>
            <a:r>
              <a:rPr lang="fr-FR" dirty="0" err="1"/>
              <a:t>analyze</a:t>
            </a:r>
            <a:r>
              <a:rPr lang="fr-FR" dirty="0"/>
              <a:t> </a:t>
            </a:r>
            <a:r>
              <a:rPr lang="fr-FR" i="1" dirty="0">
                <a:sym typeface="Symbol" panose="05050102010706020507" pitchFamily="18" charset="2"/>
              </a:rPr>
              <a:t></a:t>
            </a:r>
            <a:r>
              <a:rPr lang="fr-FR" dirty="0">
                <a:sym typeface="Symbol" panose="05050102010706020507" pitchFamily="18" charset="2"/>
              </a:rPr>
              <a:t>, </a:t>
            </a:r>
            <a:r>
              <a:rPr lang="fr-FR" dirty="0" err="1">
                <a:sym typeface="Symbol" panose="05050102010706020507" pitchFamily="18" charset="2"/>
              </a:rPr>
              <a:t>it</a:t>
            </a:r>
            <a:r>
              <a:rPr lang="fr-FR" dirty="0">
                <a:sym typeface="Symbol" panose="05050102010706020507" pitchFamily="18" charset="2"/>
              </a:rPr>
              <a:t> </a:t>
            </a:r>
            <a:r>
              <a:rPr lang="fr-FR" dirty="0" err="1">
                <a:sym typeface="Symbol" panose="05050102010706020507" pitchFamily="18" charset="2"/>
              </a:rPr>
              <a:t>is</a:t>
            </a:r>
            <a:r>
              <a:rPr lang="fr-FR" dirty="0">
                <a:sym typeface="Symbol" panose="05050102010706020507" pitchFamily="18" charset="2"/>
              </a:rPr>
              <a:t> </a:t>
            </a:r>
            <a:r>
              <a:rPr lang="fr-FR" dirty="0" err="1">
                <a:sym typeface="Symbol" panose="05050102010706020507" pitchFamily="18" charset="2"/>
              </a:rPr>
              <a:t>necessary</a:t>
            </a:r>
            <a:r>
              <a:rPr lang="fr-FR" dirty="0">
                <a:sym typeface="Symbol" panose="05050102010706020507" pitchFamily="18" charset="2"/>
              </a:rPr>
              <a:t>, but not </a:t>
            </a:r>
            <a:r>
              <a:rPr lang="fr-FR" dirty="0" err="1">
                <a:sym typeface="Symbol" panose="05050102010706020507" pitchFamily="18" charset="2"/>
              </a:rPr>
              <a:t>sufficient</a:t>
            </a:r>
            <a:r>
              <a:rPr lang="fr-FR" dirty="0">
                <a:sym typeface="Symbol" panose="05050102010706020507" pitchFamily="18" charset="2"/>
              </a:rPr>
              <a:t> to have </a:t>
            </a:r>
            <a:r>
              <a:rPr lang="fr-FR" dirty="0" err="1">
                <a:sym typeface="Symbol" panose="05050102010706020507" pitchFamily="18" charset="2"/>
              </a:rPr>
              <a:t>acquaintance</a:t>
            </a:r>
            <a:r>
              <a:rPr lang="fr-FR" dirty="0">
                <a:sym typeface="Symbol" panose="05050102010706020507" pitchFamily="18" charset="2"/>
              </a:rPr>
              <a:t> </a:t>
            </a:r>
            <a:r>
              <a:rPr lang="fr-FR" dirty="0" err="1">
                <a:sym typeface="Symbol" panose="05050102010706020507" pitchFamily="18" charset="2"/>
              </a:rPr>
              <a:t>with</a:t>
            </a:r>
            <a:r>
              <a:rPr lang="fr-FR" dirty="0">
                <a:sym typeface="Symbol" panose="05050102010706020507" pitchFamily="18" charset="2"/>
              </a:rPr>
              <a:t> </a:t>
            </a:r>
            <a:r>
              <a:rPr lang="fr-FR" i="1" dirty="0">
                <a:sym typeface="Symbol" panose="05050102010706020507" pitchFamily="18" charset="2"/>
              </a:rPr>
              <a:t>a</a:t>
            </a:r>
            <a:r>
              <a:rPr lang="fr-FR" dirty="0">
                <a:sym typeface="Symbol" panose="05050102010706020507" pitchFamily="18" charset="2"/>
              </a:rPr>
              <a:t> and </a:t>
            </a:r>
            <a:r>
              <a:rPr lang="fr-FR" i="1" dirty="0">
                <a:sym typeface="Symbol" panose="05050102010706020507" pitchFamily="18" charset="2"/>
              </a:rPr>
              <a:t>b, </a:t>
            </a:r>
            <a:r>
              <a:rPr lang="fr-FR" dirty="0">
                <a:sym typeface="Symbol" panose="05050102010706020507" pitchFamily="18" charset="2"/>
              </a:rPr>
              <a:t>or to </a:t>
            </a:r>
            <a:r>
              <a:rPr lang="fr-FR" b="1" dirty="0">
                <a:sym typeface="Symbol" panose="05050102010706020507" pitchFamily="18" charset="2"/>
              </a:rPr>
              <a:t>attend</a:t>
            </a:r>
            <a:r>
              <a:rPr lang="fr-FR" dirty="0">
                <a:sym typeface="Symbol" panose="05050102010706020507" pitchFamily="18" charset="2"/>
              </a:rPr>
              <a:t> to </a:t>
            </a:r>
            <a:r>
              <a:rPr lang="fr-FR" i="1" dirty="0">
                <a:sym typeface="Symbol" panose="05050102010706020507" pitchFamily="18" charset="2"/>
              </a:rPr>
              <a:t>a </a:t>
            </a:r>
            <a:r>
              <a:rPr lang="fr-FR" dirty="0">
                <a:sym typeface="Symbol" panose="05050102010706020507" pitchFamily="18" charset="2"/>
              </a:rPr>
              <a:t>and </a:t>
            </a:r>
            <a:r>
              <a:rPr lang="fr-FR" i="1" dirty="0">
                <a:sym typeface="Symbol" panose="05050102010706020507" pitchFamily="18" charset="2"/>
              </a:rPr>
              <a:t>b. </a:t>
            </a:r>
          </a:p>
          <a:p>
            <a:r>
              <a:rPr lang="fr-FR" dirty="0">
                <a:sym typeface="Symbol" panose="05050102010706020507" pitchFamily="18" charset="2"/>
              </a:rPr>
              <a:t>Indeed, </a:t>
            </a:r>
            <a:r>
              <a:rPr lang="fr-FR" dirty="0" err="1">
                <a:sym typeface="Symbol" panose="05050102010706020507" pitchFamily="18" charset="2"/>
              </a:rPr>
              <a:t>it</a:t>
            </a:r>
            <a:r>
              <a:rPr lang="fr-FR" dirty="0">
                <a:sym typeface="Symbol" panose="05050102010706020507" pitchFamily="18" charset="2"/>
              </a:rPr>
              <a:t> </a:t>
            </a:r>
            <a:r>
              <a:rPr lang="fr-FR" dirty="0" err="1">
                <a:sym typeface="Symbol" panose="05050102010706020507" pitchFamily="18" charset="2"/>
              </a:rPr>
              <a:t>is</a:t>
            </a:r>
            <a:r>
              <a:rPr lang="fr-FR" dirty="0">
                <a:sym typeface="Symbol" panose="05050102010706020507" pitchFamily="18" charset="2"/>
              </a:rPr>
              <a:t> possible to attend to , a and b, </a:t>
            </a:r>
            <a:r>
              <a:rPr lang="fr-FR" dirty="0" err="1">
                <a:sym typeface="Symbol" panose="05050102010706020507" pitchFamily="18" charset="2"/>
              </a:rPr>
              <a:t>without</a:t>
            </a:r>
            <a:r>
              <a:rPr lang="fr-FR" dirty="0">
                <a:sym typeface="Symbol" panose="05050102010706020507" pitchFamily="18" charset="2"/>
              </a:rPr>
              <a:t> </a:t>
            </a:r>
            <a:r>
              <a:rPr lang="fr-FR" dirty="0" err="1">
                <a:sym typeface="Symbol" panose="05050102010706020507" pitchFamily="18" charset="2"/>
              </a:rPr>
              <a:t>realizing</a:t>
            </a:r>
            <a:r>
              <a:rPr lang="fr-FR" dirty="0">
                <a:sym typeface="Symbol" panose="05050102010706020507" pitchFamily="18" charset="2"/>
              </a:rPr>
              <a:t> </a:t>
            </a:r>
            <a:r>
              <a:rPr lang="fr-FR" dirty="0" err="1">
                <a:sym typeface="Symbol" panose="05050102010706020507" pitchFamily="18" charset="2"/>
              </a:rPr>
              <a:t>that</a:t>
            </a:r>
            <a:r>
              <a:rPr lang="fr-FR" dirty="0">
                <a:sym typeface="Symbol" panose="05050102010706020507" pitchFamily="18" charset="2"/>
              </a:rPr>
              <a:t> a and b are part of .</a:t>
            </a:r>
            <a:endParaRPr lang="fr-FR" dirty="0"/>
          </a:p>
          <a:p>
            <a:r>
              <a:rPr lang="fr-FR" dirty="0"/>
              <a:t> </a:t>
            </a:r>
          </a:p>
        </p:txBody>
      </p:sp>
    </p:spTree>
    <p:extLst>
      <p:ext uri="{BB962C8B-B14F-4D97-AF65-F5344CB8AC3E}">
        <p14:creationId xmlns:p14="http://schemas.microsoft.com/office/powerpoint/2010/main" val="19932428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EAD28CB-F146-4A24-A4A9-4EE99A23FE2B}"/>
              </a:ext>
            </a:extLst>
          </p:cNvPr>
          <p:cNvSpPr>
            <a:spLocks noGrp="1"/>
          </p:cNvSpPr>
          <p:nvPr>
            <p:ph idx="1"/>
          </p:nvPr>
        </p:nvSpPr>
        <p:spPr>
          <a:xfrm>
            <a:off x="838200" y="746620"/>
            <a:ext cx="10515600" cy="5430343"/>
          </a:xfrm>
        </p:spPr>
        <p:txBody>
          <a:bodyPr>
            <a:normAutofit/>
          </a:bodyPr>
          <a:lstStyle/>
          <a:p>
            <a:pPr marL="0" indent="0">
              <a:buNone/>
            </a:pPr>
            <a:r>
              <a:rPr lang="fr-FR" dirty="0" err="1"/>
              <a:t>Russell’s</a:t>
            </a:r>
            <a:r>
              <a:rPr lang="fr-FR" dirty="0"/>
              <a:t> </a:t>
            </a:r>
            <a:r>
              <a:rPr lang="fr-FR" dirty="0" err="1"/>
              <a:t>theory</a:t>
            </a:r>
            <a:r>
              <a:rPr lang="fr-FR" dirty="0"/>
              <a:t> of </a:t>
            </a:r>
            <a:r>
              <a:rPr lang="fr-FR" dirty="0" err="1"/>
              <a:t>judgment</a:t>
            </a:r>
            <a:endParaRPr lang="fr-FR" dirty="0"/>
          </a:p>
          <a:p>
            <a:pPr marL="0" indent="0">
              <a:buNone/>
            </a:pPr>
            <a:endParaRPr lang="fr-FR" dirty="0"/>
          </a:p>
          <a:p>
            <a:pPr marL="0" indent="0">
              <a:buNone/>
            </a:pPr>
            <a:r>
              <a:rPr lang="en-US" dirty="0"/>
              <a:t>S believes that </a:t>
            </a:r>
            <a:r>
              <a:rPr lang="en-US" i="1" dirty="0"/>
              <a:t>b</a:t>
            </a:r>
            <a:r>
              <a:rPr lang="en-US" dirty="0"/>
              <a:t> is above </a:t>
            </a:r>
            <a:r>
              <a:rPr lang="en-US" i="1" dirty="0"/>
              <a:t>a</a:t>
            </a:r>
            <a:r>
              <a:rPr lang="en-US" dirty="0"/>
              <a:t>.</a:t>
            </a:r>
          </a:p>
          <a:p>
            <a:pPr marL="0" indent="0">
              <a:buNone/>
            </a:pPr>
            <a:endParaRPr lang="en-US" dirty="0"/>
          </a:p>
          <a:p>
            <a:pPr marL="0" indent="0">
              <a:buNone/>
            </a:pPr>
            <a:r>
              <a:rPr lang="en-US" dirty="0"/>
              <a:t>BEFORE 1906</a:t>
            </a:r>
          </a:p>
          <a:p>
            <a:pPr marL="0" indent="0">
              <a:buNone/>
            </a:pPr>
            <a:endParaRPr lang="en-US" dirty="0"/>
          </a:p>
          <a:p>
            <a:pPr marL="0" indent="0">
              <a:buNone/>
            </a:pPr>
            <a:r>
              <a:rPr lang="en-US" dirty="0"/>
              <a:t>		S 						</a:t>
            </a:r>
            <a:r>
              <a:rPr lang="en-US" i="1" dirty="0"/>
              <a:t>b-R-a</a:t>
            </a:r>
          </a:p>
          <a:p>
            <a:pPr marL="0" indent="0">
              <a:buNone/>
            </a:pPr>
            <a:endParaRPr lang="fr-FR" dirty="0"/>
          </a:p>
          <a:p>
            <a:pPr marL="0" indent="0">
              <a:buNone/>
            </a:pPr>
            <a:r>
              <a:rPr lang="fr-FR" dirty="0"/>
              <a:t>The proposition </a:t>
            </a:r>
            <a:r>
              <a:rPr lang="fr-FR" dirty="0" err="1"/>
              <a:t>is</a:t>
            </a:r>
            <a:r>
              <a:rPr lang="fr-FR" dirty="0"/>
              <a:t> a </a:t>
            </a:r>
            <a:r>
              <a:rPr lang="fr-FR" dirty="0" err="1"/>
              <a:t>complex</a:t>
            </a:r>
            <a:r>
              <a:rPr lang="fr-FR" dirty="0"/>
              <a:t> </a:t>
            </a:r>
            <a:r>
              <a:rPr lang="fr-FR" dirty="0" err="1"/>
              <a:t>object</a:t>
            </a:r>
            <a:r>
              <a:rPr lang="fr-FR" dirty="0"/>
              <a:t>.</a:t>
            </a:r>
          </a:p>
        </p:txBody>
      </p:sp>
      <p:cxnSp>
        <p:nvCxnSpPr>
          <p:cNvPr id="4" name="Connecteur droit avec flèche 3">
            <a:extLst>
              <a:ext uri="{FF2B5EF4-FFF2-40B4-BE49-F238E27FC236}">
                <a16:creationId xmlns:a16="http://schemas.microsoft.com/office/drawing/2014/main" id="{69BEBB29-78AA-41EC-9B07-D8991F07C2B9}"/>
              </a:ext>
            </a:extLst>
          </p:cNvPr>
          <p:cNvCxnSpPr/>
          <p:nvPr/>
        </p:nvCxnSpPr>
        <p:spPr>
          <a:xfrm>
            <a:off x="3844414" y="4075065"/>
            <a:ext cx="3795252"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4549510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Connecteur droit 6">
            <a:extLst>
              <a:ext uri="{FF2B5EF4-FFF2-40B4-BE49-F238E27FC236}">
                <a16:creationId xmlns:a16="http://schemas.microsoft.com/office/drawing/2014/main" id="{44B8E723-DF90-4239-9521-F6C1F65DC085}"/>
              </a:ext>
            </a:extLst>
          </p:cNvPr>
          <p:cNvCxnSpPr/>
          <p:nvPr/>
        </p:nvCxnSpPr>
        <p:spPr>
          <a:xfrm>
            <a:off x="6136546" y="2692866"/>
            <a:ext cx="0" cy="201335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ZoneTexte 11">
            <a:extLst>
              <a:ext uri="{FF2B5EF4-FFF2-40B4-BE49-F238E27FC236}">
                <a16:creationId xmlns:a16="http://schemas.microsoft.com/office/drawing/2014/main" id="{385F1249-5608-4C50-95E9-4E72414B0BD8}"/>
              </a:ext>
            </a:extLst>
          </p:cNvPr>
          <p:cNvSpPr txBox="1"/>
          <p:nvPr/>
        </p:nvSpPr>
        <p:spPr>
          <a:xfrm>
            <a:off x="6726578" y="2323534"/>
            <a:ext cx="184731" cy="369332"/>
          </a:xfrm>
          <a:prstGeom prst="rect">
            <a:avLst/>
          </a:prstGeom>
          <a:noFill/>
          <a:ln>
            <a:solidFill>
              <a:schemeClr val="bg1"/>
            </a:solidFill>
          </a:ln>
        </p:spPr>
        <p:txBody>
          <a:bodyPr wrap="none" rtlCol="0">
            <a:spAutoFit/>
          </a:bodyPr>
          <a:lstStyle/>
          <a:p>
            <a:endParaRPr lang="fr-FR" i="1" dirty="0"/>
          </a:p>
        </p:txBody>
      </p:sp>
      <p:sp>
        <p:nvSpPr>
          <p:cNvPr id="13" name="ZoneTexte 12">
            <a:extLst>
              <a:ext uri="{FF2B5EF4-FFF2-40B4-BE49-F238E27FC236}">
                <a16:creationId xmlns:a16="http://schemas.microsoft.com/office/drawing/2014/main" id="{C4B16D26-CC92-4999-A6CC-9AF8879AA598}"/>
              </a:ext>
            </a:extLst>
          </p:cNvPr>
          <p:cNvSpPr txBox="1"/>
          <p:nvPr/>
        </p:nvSpPr>
        <p:spPr>
          <a:xfrm>
            <a:off x="5712459" y="4053064"/>
            <a:ext cx="303288" cy="369332"/>
          </a:xfrm>
          <a:prstGeom prst="rect">
            <a:avLst/>
          </a:prstGeom>
          <a:noFill/>
          <a:ln>
            <a:solidFill>
              <a:schemeClr val="bg1"/>
            </a:solidFill>
          </a:ln>
        </p:spPr>
        <p:txBody>
          <a:bodyPr wrap="none" rtlCol="0">
            <a:spAutoFit/>
          </a:bodyPr>
          <a:lstStyle/>
          <a:p>
            <a:r>
              <a:rPr lang="fr-FR" i="1" dirty="0"/>
              <a:t>a</a:t>
            </a:r>
          </a:p>
        </p:txBody>
      </p:sp>
      <p:sp>
        <p:nvSpPr>
          <p:cNvPr id="10" name="ZoneTexte 9">
            <a:extLst>
              <a:ext uri="{FF2B5EF4-FFF2-40B4-BE49-F238E27FC236}">
                <a16:creationId xmlns:a16="http://schemas.microsoft.com/office/drawing/2014/main" id="{AE505068-5D20-40B5-9E1B-31C75F6AF5D2}"/>
              </a:ext>
            </a:extLst>
          </p:cNvPr>
          <p:cNvSpPr txBox="1"/>
          <p:nvPr/>
        </p:nvSpPr>
        <p:spPr>
          <a:xfrm>
            <a:off x="1602297" y="1233182"/>
            <a:ext cx="10037491" cy="923330"/>
          </a:xfrm>
          <a:prstGeom prst="rect">
            <a:avLst/>
          </a:prstGeom>
          <a:noFill/>
        </p:spPr>
        <p:txBody>
          <a:bodyPr wrap="none" rtlCol="0">
            <a:spAutoFit/>
          </a:bodyPr>
          <a:lstStyle/>
          <a:p>
            <a:r>
              <a:rPr lang="fr-FR" dirty="0"/>
              <a:t>To </a:t>
            </a:r>
            <a:r>
              <a:rPr lang="fr-FR" dirty="0" err="1"/>
              <a:t>analyze</a:t>
            </a:r>
            <a:r>
              <a:rPr lang="fr-FR" dirty="0"/>
              <a:t> </a:t>
            </a:r>
            <a:r>
              <a:rPr lang="fr-FR" i="1" dirty="0">
                <a:sym typeface="Symbol" panose="05050102010706020507" pitchFamily="18" charset="2"/>
              </a:rPr>
              <a:t></a:t>
            </a:r>
            <a:r>
              <a:rPr lang="fr-FR" dirty="0">
                <a:sym typeface="Symbol" panose="05050102010706020507" pitchFamily="18" charset="2"/>
              </a:rPr>
              <a:t>, </a:t>
            </a:r>
            <a:r>
              <a:rPr lang="fr-FR" dirty="0" err="1">
                <a:sym typeface="Symbol" panose="05050102010706020507" pitchFamily="18" charset="2"/>
              </a:rPr>
              <a:t>it</a:t>
            </a:r>
            <a:r>
              <a:rPr lang="fr-FR" dirty="0">
                <a:sym typeface="Symbol" panose="05050102010706020507" pitchFamily="18" charset="2"/>
              </a:rPr>
              <a:t> </a:t>
            </a:r>
            <a:r>
              <a:rPr lang="fr-FR" dirty="0" err="1">
                <a:sym typeface="Symbol" panose="05050102010706020507" pitchFamily="18" charset="2"/>
              </a:rPr>
              <a:t>is</a:t>
            </a:r>
            <a:r>
              <a:rPr lang="fr-FR" dirty="0">
                <a:sym typeface="Symbol" panose="05050102010706020507" pitchFamily="18" charset="2"/>
              </a:rPr>
              <a:t> </a:t>
            </a:r>
            <a:r>
              <a:rPr lang="fr-FR" dirty="0" err="1">
                <a:sym typeface="Symbol" panose="05050102010706020507" pitchFamily="18" charset="2"/>
              </a:rPr>
              <a:t>necessary</a:t>
            </a:r>
            <a:r>
              <a:rPr lang="fr-FR" dirty="0">
                <a:sym typeface="Symbol" panose="05050102010706020507" pitchFamily="18" charset="2"/>
              </a:rPr>
              <a:t>, but not </a:t>
            </a:r>
            <a:r>
              <a:rPr lang="fr-FR" dirty="0" err="1">
                <a:sym typeface="Symbol" panose="05050102010706020507" pitchFamily="18" charset="2"/>
              </a:rPr>
              <a:t>sufficient</a:t>
            </a:r>
            <a:r>
              <a:rPr lang="fr-FR" dirty="0">
                <a:sym typeface="Symbol" panose="05050102010706020507" pitchFamily="18" charset="2"/>
              </a:rPr>
              <a:t> to have </a:t>
            </a:r>
            <a:r>
              <a:rPr lang="fr-FR" dirty="0" err="1">
                <a:sym typeface="Symbol" panose="05050102010706020507" pitchFamily="18" charset="2"/>
              </a:rPr>
              <a:t>acquaintance</a:t>
            </a:r>
            <a:r>
              <a:rPr lang="fr-FR" dirty="0">
                <a:sym typeface="Symbol" panose="05050102010706020507" pitchFamily="18" charset="2"/>
              </a:rPr>
              <a:t> </a:t>
            </a:r>
            <a:r>
              <a:rPr lang="fr-FR" dirty="0" err="1">
                <a:sym typeface="Symbol" panose="05050102010706020507" pitchFamily="18" charset="2"/>
              </a:rPr>
              <a:t>with</a:t>
            </a:r>
            <a:r>
              <a:rPr lang="fr-FR" dirty="0">
                <a:sym typeface="Symbol" panose="05050102010706020507" pitchFamily="18" charset="2"/>
              </a:rPr>
              <a:t> </a:t>
            </a:r>
            <a:r>
              <a:rPr lang="fr-FR" i="1" dirty="0">
                <a:sym typeface="Symbol" panose="05050102010706020507" pitchFamily="18" charset="2"/>
              </a:rPr>
              <a:t>a</a:t>
            </a:r>
            <a:r>
              <a:rPr lang="fr-FR" dirty="0">
                <a:sym typeface="Symbol" panose="05050102010706020507" pitchFamily="18" charset="2"/>
              </a:rPr>
              <a:t> and </a:t>
            </a:r>
            <a:r>
              <a:rPr lang="fr-FR" i="1" dirty="0">
                <a:sym typeface="Symbol" panose="05050102010706020507" pitchFamily="18" charset="2"/>
              </a:rPr>
              <a:t>b, </a:t>
            </a:r>
            <a:r>
              <a:rPr lang="fr-FR" dirty="0">
                <a:sym typeface="Symbol" panose="05050102010706020507" pitchFamily="18" charset="2"/>
              </a:rPr>
              <a:t>or to </a:t>
            </a:r>
            <a:r>
              <a:rPr lang="fr-FR" b="1" dirty="0">
                <a:sym typeface="Symbol" panose="05050102010706020507" pitchFamily="18" charset="2"/>
              </a:rPr>
              <a:t>attend</a:t>
            </a:r>
            <a:r>
              <a:rPr lang="fr-FR" dirty="0">
                <a:sym typeface="Symbol" panose="05050102010706020507" pitchFamily="18" charset="2"/>
              </a:rPr>
              <a:t> to </a:t>
            </a:r>
            <a:r>
              <a:rPr lang="fr-FR" i="1" dirty="0">
                <a:sym typeface="Symbol" panose="05050102010706020507" pitchFamily="18" charset="2"/>
              </a:rPr>
              <a:t>a </a:t>
            </a:r>
            <a:r>
              <a:rPr lang="fr-FR" dirty="0">
                <a:sym typeface="Symbol" panose="05050102010706020507" pitchFamily="18" charset="2"/>
              </a:rPr>
              <a:t>and </a:t>
            </a:r>
            <a:r>
              <a:rPr lang="fr-FR" i="1" dirty="0">
                <a:sym typeface="Symbol" panose="05050102010706020507" pitchFamily="18" charset="2"/>
              </a:rPr>
              <a:t>b. </a:t>
            </a:r>
          </a:p>
          <a:p>
            <a:r>
              <a:rPr lang="fr-FR" dirty="0">
                <a:sym typeface="Symbol" panose="05050102010706020507" pitchFamily="18" charset="2"/>
              </a:rPr>
              <a:t>Indeed, </a:t>
            </a:r>
            <a:r>
              <a:rPr lang="fr-FR" dirty="0" err="1">
                <a:sym typeface="Symbol" panose="05050102010706020507" pitchFamily="18" charset="2"/>
              </a:rPr>
              <a:t>it</a:t>
            </a:r>
            <a:r>
              <a:rPr lang="fr-FR" dirty="0">
                <a:sym typeface="Symbol" panose="05050102010706020507" pitchFamily="18" charset="2"/>
              </a:rPr>
              <a:t> </a:t>
            </a:r>
            <a:r>
              <a:rPr lang="fr-FR" dirty="0" err="1">
                <a:sym typeface="Symbol" panose="05050102010706020507" pitchFamily="18" charset="2"/>
              </a:rPr>
              <a:t>is</a:t>
            </a:r>
            <a:r>
              <a:rPr lang="fr-FR" dirty="0">
                <a:sym typeface="Symbol" panose="05050102010706020507" pitchFamily="18" charset="2"/>
              </a:rPr>
              <a:t> possible to attend to , a and b, </a:t>
            </a:r>
            <a:r>
              <a:rPr lang="fr-FR" dirty="0" err="1">
                <a:sym typeface="Symbol" panose="05050102010706020507" pitchFamily="18" charset="2"/>
              </a:rPr>
              <a:t>without</a:t>
            </a:r>
            <a:r>
              <a:rPr lang="fr-FR" dirty="0">
                <a:sym typeface="Symbol" panose="05050102010706020507" pitchFamily="18" charset="2"/>
              </a:rPr>
              <a:t> </a:t>
            </a:r>
            <a:r>
              <a:rPr lang="fr-FR" dirty="0" err="1">
                <a:sym typeface="Symbol" panose="05050102010706020507" pitchFamily="18" charset="2"/>
              </a:rPr>
              <a:t>realizing</a:t>
            </a:r>
            <a:r>
              <a:rPr lang="fr-FR" dirty="0">
                <a:sym typeface="Symbol" panose="05050102010706020507" pitchFamily="18" charset="2"/>
              </a:rPr>
              <a:t> </a:t>
            </a:r>
            <a:r>
              <a:rPr lang="fr-FR" dirty="0" err="1">
                <a:sym typeface="Symbol" panose="05050102010706020507" pitchFamily="18" charset="2"/>
              </a:rPr>
              <a:t>that</a:t>
            </a:r>
            <a:r>
              <a:rPr lang="fr-FR" dirty="0">
                <a:sym typeface="Symbol" panose="05050102010706020507" pitchFamily="18" charset="2"/>
              </a:rPr>
              <a:t> a and b are part of .</a:t>
            </a:r>
            <a:endParaRPr lang="fr-FR" dirty="0"/>
          </a:p>
          <a:p>
            <a:r>
              <a:rPr lang="fr-FR" dirty="0"/>
              <a:t> </a:t>
            </a:r>
          </a:p>
        </p:txBody>
      </p:sp>
    </p:spTree>
    <p:extLst>
      <p:ext uri="{BB962C8B-B14F-4D97-AF65-F5344CB8AC3E}">
        <p14:creationId xmlns:p14="http://schemas.microsoft.com/office/powerpoint/2010/main" val="175507520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27C77784-F17B-49A6-8911-BB1D14511059}"/>
              </a:ext>
            </a:extLst>
          </p:cNvPr>
          <p:cNvSpPr txBox="1"/>
          <p:nvPr/>
        </p:nvSpPr>
        <p:spPr>
          <a:xfrm>
            <a:off x="411692" y="1092012"/>
            <a:ext cx="11200205" cy="2062103"/>
          </a:xfrm>
          <a:prstGeom prst="rect">
            <a:avLst/>
          </a:prstGeom>
          <a:noFill/>
        </p:spPr>
        <p:txBody>
          <a:bodyPr wrap="square" rtlCol="0">
            <a:spAutoFit/>
          </a:bodyPr>
          <a:lstStyle/>
          <a:p>
            <a:r>
              <a:rPr lang="fr-FR" sz="3200" dirty="0"/>
              <a:t>To </a:t>
            </a:r>
            <a:r>
              <a:rPr lang="en-GB" sz="3200" dirty="0" err="1"/>
              <a:t>analyze</a:t>
            </a:r>
            <a:r>
              <a:rPr lang="en-GB" sz="3200" dirty="0"/>
              <a:t> </a:t>
            </a:r>
            <a:r>
              <a:rPr lang="fr-FR" sz="3200" i="1" dirty="0">
                <a:sym typeface="Symbol" panose="05050102010706020507" pitchFamily="18" charset="2"/>
              </a:rPr>
              <a:t></a:t>
            </a:r>
            <a:r>
              <a:rPr lang="fr-FR" sz="3200" b="1" dirty="0"/>
              <a:t>, attention </a:t>
            </a:r>
            <a:r>
              <a:rPr lang="fr-FR" sz="3200" b="1" dirty="0" err="1"/>
              <a:t>does</a:t>
            </a:r>
            <a:r>
              <a:rPr lang="fr-FR" sz="3200" b="1" dirty="0"/>
              <a:t> not </a:t>
            </a:r>
            <a:r>
              <a:rPr lang="fr-FR" sz="3200" b="1" dirty="0" err="1"/>
              <a:t>suffice</a:t>
            </a:r>
            <a:r>
              <a:rPr lang="fr-FR" sz="3200" b="1" dirty="0"/>
              <a:t> </a:t>
            </a:r>
            <a:r>
              <a:rPr lang="fr-FR" sz="3200" dirty="0"/>
              <a:t>(attention </a:t>
            </a:r>
            <a:r>
              <a:rPr lang="fr-FR" sz="3200" dirty="0" err="1"/>
              <a:t>is</a:t>
            </a:r>
            <a:r>
              <a:rPr lang="fr-FR" sz="3200" dirty="0"/>
              <a:t> </a:t>
            </a:r>
            <a:r>
              <a:rPr lang="fr-FR" sz="3200" dirty="0" err="1"/>
              <a:t>just</a:t>
            </a:r>
            <a:r>
              <a:rPr lang="fr-FR" sz="3200" dirty="0"/>
              <a:t> </a:t>
            </a:r>
            <a:r>
              <a:rPr lang="fr-FR" sz="3200" b="1" dirty="0" err="1"/>
              <a:t>acquaintance</a:t>
            </a:r>
            <a:r>
              <a:rPr lang="fr-FR" sz="3200" dirty="0"/>
              <a:t> </a:t>
            </a:r>
            <a:r>
              <a:rPr lang="fr-FR" sz="3200" dirty="0" err="1"/>
              <a:t>with</a:t>
            </a:r>
            <a:r>
              <a:rPr lang="fr-FR" sz="3200" dirty="0"/>
              <a:t> a constituent of a </a:t>
            </a:r>
            <a:r>
              <a:rPr lang="fr-FR" sz="3200" dirty="0" err="1"/>
              <a:t>complex</a:t>
            </a:r>
            <a:r>
              <a:rPr lang="fr-FR" sz="3200" dirty="0"/>
              <a:t>). </a:t>
            </a:r>
            <a:endParaRPr lang="fr-FR" sz="3200" dirty="0">
              <a:sym typeface="Symbol" panose="05050102010706020507" pitchFamily="18" charset="2"/>
            </a:endParaRPr>
          </a:p>
          <a:p>
            <a:endParaRPr lang="fr-FR" sz="3200" b="1" dirty="0">
              <a:sym typeface="Symbol" panose="05050102010706020507" pitchFamily="18" charset="2"/>
            </a:endParaRPr>
          </a:p>
          <a:p>
            <a:r>
              <a:rPr lang="fr-FR" sz="3200" b="1" dirty="0">
                <a:sym typeface="Symbol" panose="05050102010706020507" pitchFamily="18" charset="2"/>
              </a:rPr>
              <a:t>		</a:t>
            </a:r>
            <a:endParaRPr lang="fr-FR" dirty="0">
              <a:sym typeface="Symbol" panose="05050102010706020507" pitchFamily="18" charset="2"/>
            </a:endParaRPr>
          </a:p>
        </p:txBody>
      </p:sp>
    </p:spTree>
    <p:extLst>
      <p:ext uri="{BB962C8B-B14F-4D97-AF65-F5344CB8AC3E}">
        <p14:creationId xmlns:p14="http://schemas.microsoft.com/office/powerpoint/2010/main" val="234839089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27C77784-F17B-49A6-8911-BB1D14511059}"/>
              </a:ext>
            </a:extLst>
          </p:cNvPr>
          <p:cNvSpPr txBox="1"/>
          <p:nvPr/>
        </p:nvSpPr>
        <p:spPr>
          <a:xfrm>
            <a:off x="411692" y="1092012"/>
            <a:ext cx="11200205" cy="1569660"/>
          </a:xfrm>
          <a:prstGeom prst="rect">
            <a:avLst/>
          </a:prstGeom>
          <a:noFill/>
        </p:spPr>
        <p:txBody>
          <a:bodyPr wrap="square" rtlCol="0">
            <a:spAutoFit/>
          </a:bodyPr>
          <a:lstStyle/>
          <a:p>
            <a:r>
              <a:rPr lang="fr-FR" sz="3200" dirty="0"/>
              <a:t>To </a:t>
            </a:r>
            <a:r>
              <a:rPr lang="en-GB" sz="3200" dirty="0" err="1"/>
              <a:t>analyze</a:t>
            </a:r>
            <a:r>
              <a:rPr lang="en-GB" sz="3200" dirty="0"/>
              <a:t> </a:t>
            </a:r>
            <a:r>
              <a:rPr lang="fr-FR" sz="3200" i="1" dirty="0">
                <a:sym typeface="Symbol" panose="05050102010706020507" pitchFamily="18" charset="2"/>
              </a:rPr>
              <a:t></a:t>
            </a:r>
            <a:r>
              <a:rPr lang="fr-FR" sz="3200" b="1" dirty="0"/>
              <a:t>, one </a:t>
            </a:r>
            <a:r>
              <a:rPr lang="fr-FR" sz="3200" b="1" dirty="0" err="1"/>
              <a:t>needs</a:t>
            </a:r>
            <a:r>
              <a:rPr lang="fr-FR" sz="3200" b="1" dirty="0"/>
              <a:t> to </a:t>
            </a:r>
            <a:r>
              <a:rPr lang="fr-FR" sz="3200" b="1" dirty="0" err="1"/>
              <a:t>realize</a:t>
            </a:r>
            <a:r>
              <a:rPr lang="fr-FR" sz="3200" b="1" dirty="0"/>
              <a:t> </a:t>
            </a:r>
            <a:r>
              <a:rPr lang="fr-FR" sz="3200" b="1" dirty="0" err="1"/>
              <a:t>that</a:t>
            </a:r>
            <a:r>
              <a:rPr lang="fr-FR" sz="3200" b="1" dirty="0"/>
              <a:t> </a:t>
            </a:r>
            <a:r>
              <a:rPr lang="fr-FR" sz="3200" b="1" i="1" dirty="0"/>
              <a:t>a</a:t>
            </a:r>
            <a:r>
              <a:rPr lang="fr-FR" sz="3200" b="1" dirty="0"/>
              <a:t> </a:t>
            </a:r>
            <a:r>
              <a:rPr lang="fr-FR" sz="3200" b="1" dirty="0" err="1"/>
              <a:t>is</a:t>
            </a:r>
            <a:r>
              <a:rPr lang="fr-FR" sz="3200" b="1" dirty="0"/>
              <a:t> a part of </a:t>
            </a:r>
            <a:r>
              <a:rPr lang="fr-FR" sz="3200" b="1" i="1" dirty="0">
                <a:sym typeface="Symbol" panose="05050102010706020507" pitchFamily="18" charset="2"/>
              </a:rPr>
              <a:t></a:t>
            </a:r>
            <a:r>
              <a:rPr lang="fr-FR" sz="3200" dirty="0">
                <a:sym typeface="Symbol" panose="05050102010706020507" pitchFamily="18" charset="2"/>
              </a:rPr>
              <a:t>. </a:t>
            </a:r>
          </a:p>
          <a:p>
            <a:endParaRPr lang="fr-FR" sz="3200" b="1" dirty="0">
              <a:sym typeface="Symbol" panose="05050102010706020507" pitchFamily="18" charset="2"/>
            </a:endParaRPr>
          </a:p>
          <a:p>
            <a:r>
              <a:rPr lang="fr-FR" sz="3200" b="1" dirty="0">
                <a:sym typeface="Symbol" panose="05050102010706020507" pitchFamily="18" charset="2"/>
              </a:rPr>
              <a:t>		</a:t>
            </a:r>
            <a:endParaRPr lang="fr-FR" dirty="0">
              <a:sym typeface="Symbol" panose="05050102010706020507" pitchFamily="18" charset="2"/>
            </a:endParaRPr>
          </a:p>
        </p:txBody>
      </p:sp>
    </p:spTree>
    <p:extLst>
      <p:ext uri="{BB962C8B-B14F-4D97-AF65-F5344CB8AC3E}">
        <p14:creationId xmlns:p14="http://schemas.microsoft.com/office/powerpoint/2010/main" val="230061452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27C77784-F17B-49A6-8911-BB1D14511059}"/>
              </a:ext>
            </a:extLst>
          </p:cNvPr>
          <p:cNvSpPr txBox="1"/>
          <p:nvPr/>
        </p:nvSpPr>
        <p:spPr>
          <a:xfrm>
            <a:off x="411692" y="1092012"/>
            <a:ext cx="11200205" cy="1846659"/>
          </a:xfrm>
          <a:prstGeom prst="rect">
            <a:avLst/>
          </a:prstGeom>
          <a:noFill/>
        </p:spPr>
        <p:txBody>
          <a:bodyPr wrap="square" rtlCol="0">
            <a:spAutoFit/>
          </a:bodyPr>
          <a:lstStyle/>
          <a:p>
            <a:r>
              <a:rPr lang="fr-FR" sz="3200" dirty="0"/>
              <a:t>To </a:t>
            </a:r>
            <a:r>
              <a:rPr lang="en-GB" sz="3200" dirty="0" err="1"/>
              <a:t>analyze</a:t>
            </a:r>
            <a:r>
              <a:rPr lang="en-GB" sz="3200" dirty="0"/>
              <a:t> </a:t>
            </a:r>
            <a:r>
              <a:rPr lang="fr-FR" sz="3200" i="1" dirty="0">
                <a:sym typeface="Symbol" panose="05050102010706020507" pitchFamily="18" charset="2"/>
              </a:rPr>
              <a:t></a:t>
            </a:r>
            <a:r>
              <a:rPr lang="fr-FR" sz="3200" b="1" dirty="0"/>
              <a:t>, one </a:t>
            </a:r>
            <a:r>
              <a:rPr lang="fr-FR" sz="3200" b="1" dirty="0" err="1"/>
              <a:t>needs</a:t>
            </a:r>
            <a:r>
              <a:rPr lang="fr-FR" sz="3200" b="1" dirty="0"/>
              <a:t> to </a:t>
            </a:r>
            <a:r>
              <a:rPr lang="fr-FR" sz="3200" b="1" dirty="0" err="1"/>
              <a:t>realize</a:t>
            </a:r>
            <a:r>
              <a:rPr lang="fr-FR" sz="3200" b="1" dirty="0"/>
              <a:t> </a:t>
            </a:r>
            <a:r>
              <a:rPr lang="fr-FR" sz="3200" b="1" dirty="0" err="1"/>
              <a:t>that</a:t>
            </a:r>
            <a:r>
              <a:rPr lang="fr-FR" sz="3200" b="1" dirty="0"/>
              <a:t> </a:t>
            </a:r>
            <a:r>
              <a:rPr lang="fr-FR" sz="3200" b="1" i="1" dirty="0"/>
              <a:t>a</a:t>
            </a:r>
            <a:r>
              <a:rPr lang="fr-FR" sz="3200" b="1" dirty="0"/>
              <a:t> </a:t>
            </a:r>
            <a:r>
              <a:rPr lang="fr-FR" sz="3200" b="1" dirty="0" err="1"/>
              <a:t>is</a:t>
            </a:r>
            <a:r>
              <a:rPr lang="fr-FR" sz="3200" b="1" dirty="0"/>
              <a:t> a part of </a:t>
            </a:r>
            <a:r>
              <a:rPr lang="fr-FR" sz="3200" b="1" i="1" dirty="0">
                <a:sym typeface="Symbol" panose="05050102010706020507" pitchFamily="18" charset="2"/>
              </a:rPr>
              <a:t></a:t>
            </a:r>
            <a:r>
              <a:rPr lang="fr-FR" sz="3200" dirty="0">
                <a:sym typeface="Symbol" panose="05050102010706020507" pitchFamily="18" charset="2"/>
              </a:rPr>
              <a:t>. </a:t>
            </a:r>
          </a:p>
          <a:p>
            <a:endParaRPr lang="fr-FR" sz="3200" b="1" dirty="0">
              <a:sym typeface="Symbol" panose="05050102010706020507" pitchFamily="18" charset="2"/>
            </a:endParaRPr>
          </a:p>
          <a:p>
            <a:r>
              <a:rPr lang="fr-FR" sz="3200" b="1" dirty="0">
                <a:sym typeface="Symbol" panose="05050102010706020507" pitchFamily="18" charset="2"/>
              </a:rPr>
              <a:t>		HOW?</a:t>
            </a:r>
          </a:p>
          <a:p>
            <a:endParaRPr lang="fr-FR" dirty="0">
              <a:sym typeface="Symbol" panose="05050102010706020507" pitchFamily="18" charset="2"/>
            </a:endParaRPr>
          </a:p>
        </p:txBody>
      </p:sp>
    </p:spTree>
    <p:extLst>
      <p:ext uri="{BB962C8B-B14F-4D97-AF65-F5344CB8AC3E}">
        <p14:creationId xmlns:p14="http://schemas.microsoft.com/office/powerpoint/2010/main" val="61798167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27C77784-F17B-49A6-8911-BB1D14511059}"/>
              </a:ext>
            </a:extLst>
          </p:cNvPr>
          <p:cNvSpPr txBox="1"/>
          <p:nvPr/>
        </p:nvSpPr>
        <p:spPr>
          <a:xfrm>
            <a:off x="411692" y="1092012"/>
            <a:ext cx="11200205" cy="4062651"/>
          </a:xfrm>
          <a:prstGeom prst="rect">
            <a:avLst/>
          </a:prstGeom>
          <a:noFill/>
        </p:spPr>
        <p:txBody>
          <a:bodyPr wrap="square" rtlCol="0">
            <a:spAutoFit/>
          </a:bodyPr>
          <a:lstStyle/>
          <a:p>
            <a:r>
              <a:rPr lang="fr-FR" sz="3200" dirty="0"/>
              <a:t>To </a:t>
            </a:r>
            <a:r>
              <a:rPr lang="en-GB" sz="3200" dirty="0" err="1"/>
              <a:t>analyze</a:t>
            </a:r>
            <a:r>
              <a:rPr lang="fr-FR" sz="3200" i="1" dirty="0">
                <a:sym typeface="Symbol" panose="05050102010706020507" pitchFamily="18" charset="2"/>
              </a:rPr>
              <a:t> </a:t>
            </a:r>
            <a:r>
              <a:rPr lang="en-GB" sz="3200" dirty="0"/>
              <a:t> </a:t>
            </a:r>
            <a:r>
              <a:rPr lang="fr-FR" sz="3200" b="1" dirty="0"/>
              <a:t>, one </a:t>
            </a:r>
            <a:r>
              <a:rPr lang="fr-FR" sz="3200" b="1" dirty="0" err="1"/>
              <a:t>needs</a:t>
            </a:r>
            <a:r>
              <a:rPr lang="fr-FR" sz="3200" b="1" dirty="0"/>
              <a:t> to </a:t>
            </a:r>
            <a:r>
              <a:rPr lang="fr-FR" sz="3200" b="1" dirty="0" err="1"/>
              <a:t>realize</a:t>
            </a:r>
            <a:r>
              <a:rPr lang="fr-FR" sz="3200" b="1" dirty="0"/>
              <a:t> </a:t>
            </a:r>
            <a:r>
              <a:rPr lang="fr-FR" sz="3200" b="1" dirty="0" err="1"/>
              <a:t>that</a:t>
            </a:r>
            <a:r>
              <a:rPr lang="fr-FR" sz="3200" b="1" dirty="0"/>
              <a:t> </a:t>
            </a:r>
            <a:r>
              <a:rPr lang="fr-FR" sz="3200" b="1" i="1" dirty="0"/>
              <a:t>a</a:t>
            </a:r>
            <a:r>
              <a:rPr lang="fr-FR" sz="3200" b="1" dirty="0"/>
              <a:t> </a:t>
            </a:r>
            <a:r>
              <a:rPr lang="fr-FR" sz="3200" b="1" dirty="0" err="1"/>
              <a:t>is</a:t>
            </a:r>
            <a:r>
              <a:rPr lang="fr-FR" sz="3200" b="1" dirty="0"/>
              <a:t> a part of </a:t>
            </a:r>
            <a:r>
              <a:rPr lang="fr-FR" sz="3200" b="1" i="1" dirty="0">
                <a:sym typeface="Symbol" panose="05050102010706020507" pitchFamily="18" charset="2"/>
              </a:rPr>
              <a:t></a:t>
            </a:r>
            <a:r>
              <a:rPr lang="fr-FR" sz="3200" dirty="0">
                <a:sym typeface="Symbol" panose="05050102010706020507" pitchFamily="18" charset="2"/>
              </a:rPr>
              <a:t>. </a:t>
            </a:r>
          </a:p>
          <a:p>
            <a:endParaRPr lang="fr-FR" sz="3200" b="1" dirty="0">
              <a:sym typeface="Symbol" panose="05050102010706020507" pitchFamily="18" charset="2"/>
            </a:endParaRPr>
          </a:p>
          <a:p>
            <a:r>
              <a:rPr lang="fr-FR" sz="3200" b="1" dirty="0">
                <a:sym typeface="Symbol" panose="05050102010706020507" pitchFamily="18" charset="2"/>
              </a:rPr>
              <a:t>		HOW?</a:t>
            </a:r>
          </a:p>
          <a:p>
            <a:endParaRPr lang="fr-FR" dirty="0">
              <a:sym typeface="Symbol" panose="05050102010706020507" pitchFamily="18" charset="2"/>
            </a:endParaRPr>
          </a:p>
          <a:p>
            <a:endParaRPr lang="fr-FR" dirty="0">
              <a:sym typeface="Symbol" panose="05050102010706020507" pitchFamily="18" charset="2"/>
            </a:endParaRPr>
          </a:p>
          <a:p>
            <a:endParaRPr lang="fr-FR" dirty="0">
              <a:sym typeface="Symbol" panose="05050102010706020507" pitchFamily="18" charset="2"/>
            </a:endParaRPr>
          </a:p>
          <a:p>
            <a:r>
              <a:rPr lang="fr-FR" sz="2400" i="1" dirty="0" err="1">
                <a:sym typeface="Symbol" panose="05050102010706020507" pitchFamily="18" charset="2"/>
              </a:rPr>
              <a:t>ThK</a:t>
            </a:r>
            <a:r>
              <a:rPr lang="fr-FR" sz="2400" dirty="0">
                <a:sym typeface="Symbol" panose="05050102010706020507" pitchFamily="18" charset="2"/>
              </a:rPr>
              <a:t>, 124: « </a:t>
            </a:r>
            <a:r>
              <a:rPr lang="en-GB" sz="2400" dirty="0">
                <a:sym typeface="Symbol" panose="05050102010706020507" pitchFamily="18" charset="2"/>
              </a:rPr>
              <a:t>here</a:t>
            </a:r>
            <a:r>
              <a:rPr lang="fr-FR" sz="2400" dirty="0">
                <a:sym typeface="Symbol" panose="05050102010706020507" pitchFamily="18" charset="2"/>
              </a:rPr>
              <a:t> we come upon a difficulty. Do </a:t>
            </a:r>
            <a:r>
              <a:rPr lang="fr-FR" sz="2400" dirty="0" err="1">
                <a:sym typeface="Symbol" panose="05050102010706020507" pitchFamily="18" charset="2"/>
              </a:rPr>
              <a:t>we</a:t>
            </a:r>
            <a:r>
              <a:rPr lang="fr-FR" sz="2400" dirty="0">
                <a:sym typeface="Symbol" panose="05050102010706020507" pitchFamily="18" charset="2"/>
              </a:rPr>
              <a:t> first </a:t>
            </a:r>
            <a:r>
              <a:rPr lang="fr-FR" sz="2400" dirty="0" err="1">
                <a:sym typeface="Symbol" panose="05050102010706020507" pitchFamily="18" charset="2"/>
              </a:rPr>
              <a:t>reach</a:t>
            </a:r>
            <a:r>
              <a:rPr lang="fr-FR" sz="2400" dirty="0">
                <a:sym typeface="Symbol" panose="05050102010706020507" pitchFamily="18" charset="2"/>
              </a:rPr>
              <a:t> the </a:t>
            </a:r>
            <a:r>
              <a:rPr lang="fr-FR" sz="2400" dirty="0" err="1">
                <a:sym typeface="Symbol" panose="05050102010706020507" pitchFamily="18" charset="2"/>
              </a:rPr>
              <a:t>judgment</a:t>
            </a:r>
            <a:r>
              <a:rPr lang="fr-FR" sz="2400" dirty="0">
                <a:sym typeface="Symbol" panose="05050102010706020507" pitchFamily="18" charset="2"/>
              </a:rPr>
              <a:t> « </a:t>
            </a:r>
            <a:r>
              <a:rPr lang="fr-FR" sz="2400" i="1" dirty="0">
                <a:sym typeface="Symbol" panose="05050102010706020507" pitchFamily="18" charset="2"/>
              </a:rPr>
              <a:t>a</a:t>
            </a:r>
            <a:r>
              <a:rPr lang="fr-FR" sz="2400" dirty="0">
                <a:sym typeface="Symbol" panose="05050102010706020507" pitchFamily="18" charset="2"/>
              </a:rPr>
              <a:t> </a:t>
            </a:r>
            <a:r>
              <a:rPr lang="fr-FR" sz="2400" dirty="0" err="1">
                <a:sym typeface="Symbol" panose="05050102010706020507" pitchFamily="18" charset="2"/>
              </a:rPr>
              <a:t>is</a:t>
            </a:r>
            <a:r>
              <a:rPr lang="fr-FR" sz="2400" dirty="0">
                <a:sym typeface="Symbol" panose="05050102010706020507" pitchFamily="18" charset="2"/>
              </a:rPr>
              <a:t> part of </a:t>
            </a:r>
            <a:r>
              <a:rPr lang="fr-FR" sz="2400" i="1" dirty="0">
                <a:sym typeface="Symbol" panose="05050102010706020507" pitchFamily="18" charset="2"/>
              </a:rPr>
              <a:t> </a:t>
            </a:r>
            <a:r>
              <a:rPr lang="fr-FR" sz="2400" dirty="0">
                <a:sym typeface="Symbol" panose="05050102010706020507" pitchFamily="18" charset="2"/>
              </a:rPr>
              <a:t>», or do </a:t>
            </a:r>
            <a:r>
              <a:rPr lang="fr-FR" sz="2400" dirty="0" err="1">
                <a:sym typeface="Symbol" panose="05050102010706020507" pitchFamily="18" charset="2"/>
              </a:rPr>
              <a:t>we</a:t>
            </a:r>
            <a:r>
              <a:rPr lang="fr-FR" sz="2400" dirty="0">
                <a:sym typeface="Symbol" panose="05050102010706020507" pitchFamily="18" charset="2"/>
              </a:rPr>
              <a:t> first </a:t>
            </a:r>
            <a:r>
              <a:rPr lang="fr-FR" sz="2400" dirty="0" err="1">
                <a:sym typeface="Symbol" panose="05050102010706020507" pitchFamily="18" charset="2"/>
              </a:rPr>
              <a:t>become</a:t>
            </a:r>
            <a:r>
              <a:rPr lang="fr-FR" sz="2400" dirty="0">
                <a:sym typeface="Symbol" panose="05050102010706020507" pitchFamily="18" charset="2"/>
              </a:rPr>
              <a:t> </a:t>
            </a:r>
            <a:r>
              <a:rPr lang="fr-FR" sz="2400" dirty="0" err="1">
                <a:sym typeface="Symbol" panose="05050102010706020507" pitchFamily="18" charset="2"/>
              </a:rPr>
              <a:t>acquainted</a:t>
            </a:r>
            <a:r>
              <a:rPr lang="fr-FR" sz="2400" dirty="0">
                <a:sym typeface="Symbol" panose="05050102010706020507" pitchFamily="18" charset="2"/>
              </a:rPr>
              <a:t> </a:t>
            </a:r>
            <a:r>
              <a:rPr lang="fr-FR" sz="2400" dirty="0" err="1">
                <a:sym typeface="Symbol" panose="05050102010706020507" pitchFamily="18" charset="2"/>
              </a:rPr>
              <a:t>with</a:t>
            </a:r>
            <a:r>
              <a:rPr lang="fr-FR" sz="2400" dirty="0">
                <a:sym typeface="Symbol" panose="05050102010706020507" pitchFamily="18" charset="2"/>
              </a:rPr>
              <a:t> the </a:t>
            </a:r>
            <a:r>
              <a:rPr lang="fr-FR" sz="2400" dirty="0" err="1">
                <a:sym typeface="Symbol" panose="05050102010706020507" pitchFamily="18" charset="2"/>
              </a:rPr>
              <a:t>complex</a:t>
            </a:r>
            <a:r>
              <a:rPr lang="fr-FR" sz="2400" dirty="0">
                <a:sym typeface="Symbol" panose="05050102010706020507" pitchFamily="18" charset="2"/>
              </a:rPr>
              <a:t> « </a:t>
            </a:r>
            <a:r>
              <a:rPr lang="fr-FR" sz="2400" i="1" dirty="0">
                <a:sym typeface="Symbol" panose="05050102010706020507" pitchFamily="18" charset="2"/>
              </a:rPr>
              <a:t>a</a:t>
            </a:r>
            <a:r>
              <a:rPr lang="fr-FR" sz="2400" dirty="0">
                <a:sym typeface="Symbol" panose="05050102010706020507" pitchFamily="18" charset="2"/>
              </a:rPr>
              <a:t>-part-of-</a:t>
            </a:r>
            <a:r>
              <a:rPr lang="fr-FR" sz="2400" i="1" dirty="0">
                <a:sym typeface="Symbol" panose="05050102010706020507" pitchFamily="18" charset="2"/>
              </a:rPr>
              <a:t> </a:t>
            </a:r>
            <a:r>
              <a:rPr lang="fr-FR" sz="2400" dirty="0">
                <a:sym typeface="Symbol" panose="05050102010706020507" pitchFamily="18" charset="2"/>
              </a:rPr>
              <a:t>», and </a:t>
            </a:r>
            <a:r>
              <a:rPr lang="fr-FR" sz="2400" dirty="0" err="1">
                <a:sym typeface="Symbol" panose="05050102010706020507" pitchFamily="18" charset="2"/>
              </a:rPr>
              <a:t>thence</a:t>
            </a:r>
            <a:r>
              <a:rPr lang="fr-FR" sz="2400" dirty="0">
                <a:sym typeface="Symbol" panose="05050102010706020507" pitchFamily="18" charset="2"/>
              </a:rPr>
              <a:t> arrive at the </a:t>
            </a:r>
            <a:r>
              <a:rPr lang="fr-FR" sz="2400" dirty="0" err="1">
                <a:sym typeface="Symbol" panose="05050102010706020507" pitchFamily="18" charset="2"/>
              </a:rPr>
              <a:t>judgment</a:t>
            </a:r>
            <a:r>
              <a:rPr lang="fr-FR" sz="2400" dirty="0">
                <a:sym typeface="Symbol" panose="05050102010706020507" pitchFamily="18" charset="2"/>
              </a:rPr>
              <a:t> « </a:t>
            </a:r>
            <a:r>
              <a:rPr lang="fr-FR" sz="2400" i="1" dirty="0">
                <a:sym typeface="Symbol" panose="05050102010706020507" pitchFamily="18" charset="2"/>
              </a:rPr>
              <a:t>a</a:t>
            </a:r>
            <a:r>
              <a:rPr lang="fr-FR" sz="2400" dirty="0">
                <a:sym typeface="Symbol" panose="05050102010706020507" pitchFamily="18" charset="2"/>
              </a:rPr>
              <a:t> </a:t>
            </a:r>
            <a:r>
              <a:rPr lang="fr-FR" sz="2400" dirty="0" err="1">
                <a:sym typeface="Symbol" panose="05050102010706020507" pitchFamily="18" charset="2"/>
              </a:rPr>
              <a:t>is</a:t>
            </a:r>
            <a:r>
              <a:rPr lang="fr-FR" sz="2400" dirty="0">
                <a:sym typeface="Symbol" panose="05050102010706020507" pitchFamily="18" charset="2"/>
              </a:rPr>
              <a:t> part of </a:t>
            </a:r>
            <a:r>
              <a:rPr lang="fr-FR" sz="2400" i="1" dirty="0">
                <a:sym typeface="Symbol" panose="05050102010706020507" pitchFamily="18" charset="2"/>
              </a:rPr>
              <a:t> </a:t>
            </a:r>
            <a:r>
              <a:rPr lang="fr-FR" sz="2400" dirty="0">
                <a:sym typeface="Symbol" panose="05050102010706020507" pitchFamily="18" charset="2"/>
              </a:rPr>
              <a:t>» ? »</a:t>
            </a:r>
          </a:p>
          <a:p>
            <a:endParaRPr lang="fr-FR" dirty="0">
              <a:sym typeface="Symbol" panose="05050102010706020507" pitchFamily="18" charset="2"/>
            </a:endParaRPr>
          </a:p>
          <a:p>
            <a:endParaRPr lang="fr-FR" dirty="0">
              <a:sym typeface="Symbol" panose="05050102010706020507" pitchFamily="18" charset="2"/>
            </a:endParaRPr>
          </a:p>
        </p:txBody>
      </p:sp>
    </p:spTree>
    <p:extLst>
      <p:ext uri="{BB962C8B-B14F-4D97-AF65-F5344CB8AC3E}">
        <p14:creationId xmlns:p14="http://schemas.microsoft.com/office/powerpoint/2010/main" val="366255977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9B7AEE-C281-445B-961E-3E8896BC6BEC}"/>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C3CE9D9B-C848-4099-9FF5-B69A86C0BC9E}"/>
              </a:ext>
            </a:extLst>
          </p:cNvPr>
          <p:cNvSpPr>
            <a:spLocks noGrp="1"/>
          </p:cNvSpPr>
          <p:nvPr>
            <p:ph idx="1"/>
          </p:nvPr>
        </p:nvSpPr>
        <p:spPr/>
        <p:txBody>
          <a:bodyPr>
            <a:normAutofit/>
          </a:bodyPr>
          <a:lstStyle/>
          <a:p>
            <a:pPr marL="0" lvl="0" indent="0">
              <a:lnSpc>
                <a:spcPct val="100000"/>
              </a:lnSpc>
              <a:spcBef>
                <a:spcPts val="0"/>
              </a:spcBef>
              <a:buNone/>
            </a:pPr>
            <a:r>
              <a:rPr lang="fr-FR" sz="1800" dirty="0">
                <a:solidFill>
                  <a:prstClr val="black"/>
                </a:solidFill>
                <a:sym typeface="Symbol" panose="05050102010706020507" pitchFamily="18" charset="2"/>
              </a:rPr>
              <a:t>Solution 1.</a:t>
            </a:r>
          </a:p>
          <a:p>
            <a:pPr marL="0" lvl="0" indent="0">
              <a:lnSpc>
                <a:spcPct val="100000"/>
              </a:lnSpc>
              <a:spcBef>
                <a:spcPts val="0"/>
              </a:spcBef>
              <a:buNone/>
            </a:pPr>
            <a:endParaRPr lang="fr-FR" sz="1800" dirty="0">
              <a:solidFill>
                <a:prstClr val="black"/>
              </a:solidFill>
              <a:sym typeface="Symbol" panose="05050102010706020507" pitchFamily="18" charset="2"/>
            </a:endParaRPr>
          </a:p>
          <a:p>
            <a:pPr marL="0" lvl="0" indent="0">
              <a:lnSpc>
                <a:spcPct val="100000"/>
              </a:lnSpc>
              <a:spcBef>
                <a:spcPts val="0"/>
              </a:spcBef>
              <a:buNone/>
            </a:pPr>
            <a:r>
              <a:rPr lang="fr-FR" sz="1800" dirty="0">
                <a:sym typeface="Symbol" panose="05050102010706020507" pitchFamily="18" charset="2"/>
              </a:rPr>
              <a:t>« </a:t>
            </a:r>
            <a:r>
              <a:rPr lang="fr-FR" sz="1800" dirty="0" err="1">
                <a:sym typeface="Symbol" panose="05050102010706020507" pitchFamily="18" charset="2"/>
              </a:rPr>
              <a:t>we</a:t>
            </a:r>
            <a:r>
              <a:rPr lang="fr-FR" sz="1800" dirty="0">
                <a:sym typeface="Symbol" panose="05050102010706020507" pitchFamily="18" charset="2"/>
              </a:rPr>
              <a:t> first </a:t>
            </a:r>
            <a:r>
              <a:rPr lang="fr-FR" sz="1800" dirty="0" err="1">
                <a:sym typeface="Symbol" panose="05050102010706020507" pitchFamily="18" charset="2"/>
              </a:rPr>
              <a:t>reach</a:t>
            </a:r>
            <a:r>
              <a:rPr lang="fr-FR" sz="1800" dirty="0">
                <a:sym typeface="Symbol" panose="05050102010706020507" pitchFamily="18" charset="2"/>
              </a:rPr>
              <a:t> the </a:t>
            </a:r>
            <a:r>
              <a:rPr lang="fr-FR" sz="1800" dirty="0" err="1">
                <a:sym typeface="Symbol" panose="05050102010706020507" pitchFamily="18" charset="2"/>
              </a:rPr>
              <a:t>judgment</a:t>
            </a:r>
            <a:r>
              <a:rPr lang="fr-FR" sz="1800" dirty="0">
                <a:sym typeface="Symbol" panose="05050102010706020507" pitchFamily="18" charset="2"/>
              </a:rPr>
              <a:t> ‘</a:t>
            </a:r>
            <a:r>
              <a:rPr lang="fr-FR" sz="1800" i="1" dirty="0">
                <a:sym typeface="Symbol" panose="05050102010706020507" pitchFamily="18" charset="2"/>
              </a:rPr>
              <a:t>a</a:t>
            </a:r>
            <a:r>
              <a:rPr lang="fr-FR" sz="1800" dirty="0">
                <a:sym typeface="Symbol" panose="05050102010706020507" pitchFamily="18" charset="2"/>
              </a:rPr>
              <a:t> </a:t>
            </a:r>
            <a:r>
              <a:rPr lang="fr-FR" sz="1800" dirty="0" err="1">
                <a:sym typeface="Symbol" panose="05050102010706020507" pitchFamily="18" charset="2"/>
              </a:rPr>
              <a:t>is</a:t>
            </a:r>
            <a:r>
              <a:rPr lang="fr-FR" sz="1800" dirty="0">
                <a:sym typeface="Symbol" panose="05050102010706020507" pitchFamily="18" charset="2"/>
              </a:rPr>
              <a:t> part of </a:t>
            </a:r>
            <a:r>
              <a:rPr lang="fr-FR" sz="1800" i="1" dirty="0">
                <a:sym typeface="Symbol" panose="05050102010706020507" pitchFamily="18" charset="2"/>
              </a:rPr>
              <a:t>’</a:t>
            </a:r>
            <a:r>
              <a:rPr lang="fr-FR" sz="1800" dirty="0">
                <a:sym typeface="Symbol" panose="05050102010706020507" pitchFamily="18" charset="2"/>
              </a:rPr>
              <a:t> ». </a:t>
            </a:r>
          </a:p>
          <a:p>
            <a:pPr marL="0" lvl="0" indent="0">
              <a:lnSpc>
                <a:spcPct val="100000"/>
              </a:lnSpc>
              <a:spcBef>
                <a:spcPts val="0"/>
              </a:spcBef>
              <a:buNone/>
            </a:pPr>
            <a:r>
              <a:rPr lang="fr-FR" sz="1800" dirty="0">
                <a:solidFill>
                  <a:prstClr val="black"/>
                </a:solidFill>
                <a:sym typeface="Symbol" panose="05050102010706020507" pitchFamily="18" charset="2"/>
              </a:rPr>
              <a:t>That </a:t>
            </a:r>
            <a:r>
              <a:rPr lang="fr-FR" sz="1800" dirty="0" err="1">
                <a:solidFill>
                  <a:prstClr val="black"/>
                </a:solidFill>
                <a:sym typeface="Symbol" panose="05050102010706020507" pitchFamily="18" charset="2"/>
              </a:rPr>
              <a:t>does</a:t>
            </a:r>
            <a:r>
              <a:rPr lang="fr-FR" sz="1800" dirty="0">
                <a:solidFill>
                  <a:prstClr val="black"/>
                </a:solidFill>
                <a:sym typeface="Symbol" panose="05050102010706020507" pitchFamily="18" charset="2"/>
              </a:rPr>
              <a:t> not </a:t>
            </a:r>
            <a:r>
              <a:rPr lang="fr-FR" sz="1800" dirty="0" err="1">
                <a:solidFill>
                  <a:prstClr val="black"/>
                </a:solidFill>
                <a:sym typeface="Symbol" panose="05050102010706020507" pitchFamily="18" charset="2"/>
              </a:rPr>
              <a:t>work</a:t>
            </a:r>
            <a:r>
              <a:rPr lang="fr-FR" sz="1800" dirty="0">
                <a:solidFill>
                  <a:prstClr val="black"/>
                </a:solidFill>
                <a:sym typeface="Symbol" panose="05050102010706020507" pitchFamily="18" charset="2"/>
              </a:rPr>
              <a:t>: «the </a:t>
            </a:r>
            <a:r>
              <a:rPr lang="fr-FR" sz="1800" dirty="0" err="1">
                <a:solidFill>
                  <a:prstClr val="black"/>
                </a:solidFill>
                <a:sym typeface="Symbol" panose="05050102010706020507" pitchFamily="18" charset="2"/>
              </a:rPr>
              <a:t>view</a:t>
            </a:r>
            <a:r>
              <a:rPr lang="fr-FR" sz="1800" dirty="0">
                <a:solidFill>
                  <a:prstClr val="black"/>
                </a:solidFill>
                <a:sym typeface="Symbol" panose="05050102010706020507" pitchFamily="18" charset="2"/>
              </a:rPr>
              <a:t> </a:t>
            </a:r>
            <a:r>
              <a:rPr lang="fr-FR" sz="1800" dirty="0" err="1">
                <a:solidFill>
                  <a:prstClr val="black"/>
                </a:solidFill>
                <a:sym typeface="Symbol" panose="05050102010706020507" pitchFamily="18" charset="2"/>
              </a:rPr>
              <a:t>that</a:t>
            </a:r>
            <a:r>
              <a:rPr lang="fr-FR" sz="1800" dirty="0">
                <a:solidFill>
                  <a:prstClr val="black"/>
                </a:solidFill>
                <a:sym typeface="Symbol" panose="05050102010706020507" pitchFamily="18" charset="2"/>
              </a:rPr>
              <a:t> </a:t>
            </a:r>
            <a:r>
              <a:rPr lang="fr-FR" sz="1800" dirty="0" err="1">
                <a:solidFill>
                  <a:prstClr val="black"/>
                </a:solidFill>
                <a:sym typeface="Symbol" panose="05050102010706020507" pitchFamily="18" charset="2"/>
              </a:rPr>
              <a:t>we</a:t>
            </a:r>
            <a:r>
              <a:rPr lang="fr-FR" sz="1800" dirty="0">
                <a:solidFill>
                  <a:prstClr val="black"/>
                </a:solidFill>
                <a:sym typeface="Symbol" panose="05050102010706020507" pitchFamily="18" charset="2"/>
              </a:rPr>
              <a:t> </a:t>
            </a:r>
            <a:r>
              <a:rPr lang="fr-FR" sz="1800" dirty="0" err="1">
                <a:solidFill>
                  <a:prstClr val="black"/>
                </a:solidFill>
                <a:sym typeface="Symbol" panose="05050102010706020507" pitchFamily="18" charset="2"/>
              </a:rPr>
              <a:t>begin</a:t>
            </a:r>
            <a:r>
              <a:rPr lang="fr-FR" sz="1800" dirty="0">
                <a:solidFill>
                  <a:prstClr val="black"/>
                </a:solidFill>
                <a:sym typeface="Symbol" panose="05050102010706020507" pitchFamily="18" charset="2"/>
              </a:rPr>
              <a:t> </a:t>
            </a:r>
            <a:r>
              <a:rPr lang="fr-FR" sz="1800" dirty="0" err="1">
                <a:solidFill>
                  <a:prstClr val="black"/>
                </a:solidFill>
                <a:sym typeface="Symbol" panose="05050102010706020507" pitchFamily="18" charset="2"/>
              </a:rPr>
              <a:t>with</a:t>
            </a:r>
            <a:r>
              <a:rPr lang="fr-FR" sz="1800" dirty="0">
                <a:solidFill>
                  <a:prstClr val="black"/>
                </a:solidFill>
                <a:sym typeface="Symbol" panose="05050102010706020507" pitchFamily="18" charset="2"/>
              </a:rPr>
              <a:t> the </a:t>
            </a:r>
            <a:r>
              <a:rPr lang="fr-FR" sz="1800" dirty="0" err="1">
                <a:solidFill>
                  <a:prstClr val="black"/>
                </a:solidFill>
                <a:sym typeface="Symbol" panose="05050102010706020507" pitchFamily="18" charset="2"/>
              </a:rPr>
              <a:t>judgment</a:t>
            </a:r>
            <a:r>
              <a:rPr lang="fr-FR" sz="1800" dirty="0">
                <a:solidFill>
                  <a:prstClr val="black"/>
                </a:solidFill>
                <a:sym typeface="Symbol" panose="05050102010706020507" pitchFamily="18" charset="2"/>
              </a:rPr>
              <a:t>, </a:t>
            </a:r>
            <a:r>
              <a:rPr lang="fr-FR" sz="1800" dirty="0" err="1">
                <a:solidFill>
                  <a:prstClr val="black"/>
                </a:solidFill>
                <a:sym typeface="Symbol" panose="05050102010706020507" pitchFamily="18" charset="2"/>
              </a:rPr>
              <a:t>without</a:t>
            </a:r>
            <a:r>
              <a:rPr lang="fr-FR" sz="1800" dirty="0">
                <a:solidFill>
                  <a:prstClr val="black"/>
                </a:solidFill>
                <a:sym typeface="Symbol" panose="05050102010706020507" pitchFamily="18" charset="2"/>
              </a:rPr>
              <a:t> first </a:t>
            </a:r>
            <a:r>
              <a:rPr lang="fr-FR" sz="1800" dirty="0" err="1">
                <a:solidFill>
                  <a:prstClr val="black"/>
                </a:solidFill>
                <a:sym typeface="Symbol" panose="05050102010706020507" pitchFamily="18" charset="2"/>
              </a:rPr>
              <a:t>perceiving</a:t>
            </a:r>
            <a:r>
              <a:rPr lang="fr-FR" sz="1800" dirty="0">
                <a:solidFill>
                  <a:prstClr val="black"/>
                </a:solidFill>
                <a:sym typeface="Symbol" panose="05050102010706020507" pitchFamily="18" charset="2"/>
              </a:rPr>
              <a:t> the </a:t>
            </a:r>
            <a:r>
              <a:rPr lang="fr-FR" sz="1800" dirty="0" err="1">
                <a:solidFill>
                  <a:prstClr val="black"/>
                </a:solidFill>
                <a:sym typeface="Symbol" panose="05050102010706020507" pitchFamily="18" charset="2"/>
              </a:rPr>
              <a:t>complex</a:t>
            </a:r>
            <a:r>
              <a:rPr lang="fr-FR" sz="1800" dirty="0">
                <a:solidFill>
                  <a:prstClr val="black"/>
                </a:solidFill>
                <a:sym typeface="Symbol" panose="05050102010706020507" pitchFamily="18" charset="2"/>
              </a:rPr>
              <a:t> ‘</a:t>
            </a:r>
            <a:r>
              <a:rPr lang="fr-FR" sz="1800" i="1" dirty="0">
                <a:solidFill>
                  <a:prstClr val="black"/>
                </a:solidFill>
                <a:sym typeface="Symbol" panose="05050102010706020507" pitchFamily="18" charset="2"/>
              </a:rPr>
              <a:t>a</a:t>
            </a:r>
            <a:r>
              <a:rPr lang="fr-FR" sz="1800" dirty="0">
                <a:solidFill>
                  <a:prstClr val="black"/>
                </a:solidFill>
                <a:sym typeface="Symbol" panose="05050102010706020507" pitchFamily="18" charset="2"/>
              </a:rPr>
              <a:t> </a:t>
            </a:r>
            <a:r>
              <a:rPr lang="fr-FR" sz="1800" dirty="0" err="1">
                <a:solidFill>
                  <a:prstClr val="black"/>
                </a:solidFill>
                <a:sym typeface="Symbol" panose="05050102010706020507" pitchFamily="18" charset="2"/>
              </a:rPr>
              <a:t>is</a:t>
            </a:r>
            <a:r>
              <a:rPr lang="fr-FR" sz="1800" dirty="0">
                <a:solidFill>
                  <a:prstClr val="black"/>
                </a:solidFill>
                <a:sym typeface="Symbol" panose="05050102010706020507" pitchFamily="18" charset="2"/>
              </a:rPr>
              <a:t> part of </a:t>
            </a:r>
            <a:r>
              <a:rPr lang="fr-FR" sz="1800" i="1" dirty="0">
                <a:solidFill>
                  <a:prstClr val="black"/>
                </a:solidFill>
                <a:sym typeface="Symbol" panose="05050102010706020507" pitchFamily="18" charset="2"/>
              </a:rPr>
              <a:t>’</a:t>
            </a:r>
            <a:r>
              <a:rPr lang="fr-FR" sz="1800" dirty="0">
                <a:solidFill>
                  <a:prstClr val="black"/>
                </a:solidFill>
                <a:sym typeface="Symbol" panose="05050102010706020507" pitchFamily="18" charset="2"/>
              </a:rPr>
              <a:t>, </a:t>
            </a:r>
            <a:r>
              <a:rPr lang="fr-FR" sz="1800" dirty="0" err="1">
                <a:solidFill>
                  <a:prstClr val="black"/>
                </a:solidFill>
                <a:sym typeface="Symbol" panose="05050102010706020507" pitchFamily="18" charset="2"/>
              </a:rPr>
              <a:t>leaves</a:t>
            </a:r>
            <a:r>
              <a:rPr lang="fr-FR" sz="1800" dirty="0">
                <a:solidFill>
                  <a:prstClr val="black"/>
                </a:solidFill>
                <a:sym typeface="Symbol" panose="05050102010706020507" pitchFamily="18" charset="2"/>
              </a:rPr>
              <a:t> </a:t>
            </a:r>
            <a:r>
              <a:rPr lang="fr-FR" sz="1800" dirty="0" err="1">
                <a:solidFill>
                  <a:prstClr val="black"/>
                </a:solidFill>
                <a:sym typeface="Symbol" panose="05050102010706020507" pitchFamily="18" charset="2"/>
              </a:rPr>
              <a:t>it</a:t>
            </a:r>
            <a:r>
              <a:rPr lang="fr-FR" sz="1800" dirty="0">
                <a:solidFill>
                  <a:prstClr val="black"/>
                </a:solidFill>
                <a:sym typeface="Symbol" panose="05050102010706020507" pitchFamily="18" charset="2"/>
              </a:rPr>
              <a:t> inexplicable how </a:t>
            </a:r>
            <a:r>
              <a:rPr lang="fr-FR" sz="1800" dirty="0" err="1">
                <a:solidFill>
                  <a:prstClr val="black"/>
                </a:solidFill>
                <a:sym typeface="Symbol" panose="05050102010706020507" pitchFamily="18" charset="2"/>
              </a:rPr>
              <a:t>we</a:t>
            </a:r>
            <a:r>
              <a:rPr lang="fr-FR" sz="1800" dirty="0">
                <a:solidFill>
                  <a:prstClr val="black"/>
                </a:solidFill>
                <a:sym typeface="Symbol" panose="05050102010706020507" pitchFamily="18" charset="2"/>
              </a:rPr>
              <a:t> come to know the </a:t>
            </a:r>
            <a:r>
              <a:rPr lang="fr-FR" sz="1800" dirty="0" err="1">
                <a:solidFill>
                  <a:prstClr val="black"/>
                </a:solidFill>
                <a:sym typeface="Symbol" panose="05050102010706020507" pitchFamily="18" charset="2"/>
              </a:rPr>
              <a:t>judgment</a:t>
            </a:r>
            <a:r>
              <a:rPr lang="fr-FR" sz="1800" dirty="0">
                <a:solidFill>
                  <a:prstClr val="black"/>
                </a:solidFill>
                <a:sym typeface="Symbol" panose="05050102010706020507" pitchFamily="18" charset="2"/>
              </a:rPr>
              <a:t>, </a:t>
            </a:r>
            <a:r>
              <a:rPr lang="fr-FR" sz="1800" dirty="0" err="1">
                <a:solidFill>
                  <a:prstClr val="black"/>
                </a:solidFill>
                <a:sym typeface="Symbol" panose="05050102010706020507" pitchFamily="18" charset="2"/>
              </a:rPr>
              <a:t>which</a:t>
            </a:r>
            <a:r>
              <a:rPr lang="fr-FR" sz="1800" dirty="0">
                <a:solidFill>
                  <a:prstClr val="black"/>
                </a:solidFill>
                <a:sym typeface="Symbol" panose="05050102010706020507" pitchFamily="18" charset="2"/>
              </a:rPr>
              <a:t> </a:t>
            </a:r>
            <a:r>
              <a:rPr lang="fr-FR" sz="1800" dirty="0" err="1">
                <a:solidFill>
                  <a:prstClr val="black"/>
                </a:solidFill>
                <a:sym typeface="Symbol" panose="05050102010706020507" pitchFamily="18" charset="2"/>
              </a:rPr>
              <a:t>is</a:t>
            </a:r>
            <a:r>
              <a:rPr lang="fr-FR" sz="1800" dirty="0">
                <a:solidFill>
                  <a:prstClr val="black"/>
                </a:solidFill>
                <a:sym typeface="Symbol" panose="05050102010706020507" pitchFamily="18" charset="2"/>
              </a:rPr>
              <a:t> </a:t>
            </a:r>
            <a:r>
              <a:rPr lang="fr-FR" sz="1800" dirty="0" err="1">
                <a:solidFill>
                  <a:prstClr val="black"/>
                </a:solidFill>
                <a:sym typeface="Symbol" panose="05050102010706020507" pitchFamily="18" charset="2"/>
              </a:rPr>
              <a:t>certainely</a:t>
            </a:r>
            <a:r>
              <a:rPr lang="fr-FR" sz="1800" dirty="0">
                <a:solidFill>
                  <a:prstClr val="black"/>
                </a:solidFill>
                <a:sym typeface="Symbol" panose="05050102010706020507" pitchFamily="18" charset="2"/>
              </a:rPr>
              <a:t> not </a:t>
            </a:r>
            <a:r>
              <a:rPr lang="fr-FR" sz="1800" dirty="0" err="1">
                <a:solidFill>
                  <a:prstClr val="black"/>
                </a:solidFill>
                <a:sym typeface="Symbol" panose="05050102010706020507" pitchFamily="18" charset="2"/>
              </a:rPr>
              <a:t>obtained</a:t>
            </a:r>
            <a:r>
              <a:rPr lang="fr-FR" sz="1800" dirty="0">
                <a:solidFill>
                  <a:prstClr val="black"/>
                </a:solidFill>
                <a:sym typeface="Symbol" panose="05050102010706020507" pitchFamily="18" charset="2"/>
              </a:rPr>
              <a:t> by </a:t>
            </a:r>
            <a:r>
              <a:rPr lang="fr-FR" sz="1800" dirty="0" err="1">
                <a:solidFill>
                  <a:prstClr val="black"/>
                </a:solidFill>
                <a:sym typeface="Symbol" panose="05050102010706020507" pitchFamily="18" charset="2"/>
              </a:rPr>
              <a:t>inference</a:t>
            </a:r>
            <a:r>
              <a:rPr lang="fr-FR" sz="1800" dirty="0">
                <a:solidFill>
                  <a:prstClr val="black"/>
                </a:solidFill>
                <a:sym typeface="Symbol" panose="05050102010706020507" pitchFamily="18" charset="2"/>
              </a:rPr>
              <a:t> </a:t>
            </a:r>
            <a:r>
              <a:rPr lang="fr-FR" sz="1800" dirty="0" err="1">
                <a:solidFill>
                  <a:prstClr val="black"/>
                </a:solidFill>
                <a:sym typeface="Symbol" panose="05050102010706020507" pitchFamily="18" charset="2"/>
              </a:rPr>
              <a:t>from</a:t>
            </a:r>
            <a:r>
              <a:rPr lang="fr-FR" sz="1800" dirty="0">
                <a:solidFill>
                  <a:prstClr val="black"/>
                </a:solidFill>
                <a:sym typeface="Symbol" panose="05050102010706020507" pitchFamily="18" charset="2"/>
              </a:rPr>
              <a:t> </a:t>
            </a:r>
            <a:r>
              <a:rPr lang="fr-FR" sz="1800" dirty="0" err="1">
                <a:solidFill>
                  <a:prstClr val="black"/>
                </a:solidFill>
                <a:sym typeface="Symbol" panose="05050102010706020507" pitchFamily="18" charset="2"/>
              </a:rPr>
              <a:t>any</a:t>
            </a:r>
            <a:r>
              <a:rPr lang="fr-FR" sz="1800" dirty="0">
                <a:solidFill>
                  <a:prstClr val="black"/>
                </a:solidFill>
                <a:sym typeface="Symbol" panose="05050102010706020507" pitchFamily="18" charset="2"/>
              </a:rPr>
              <a:t> </a:t>
            </a:r>
            <a:r>
              <a:rPr lang="fr-FR" sz="1800" dirty="0" err="1">
                <a:solidFill>
                  <a:prstClr val="black"/>
                </a:solidFill>
                <a:sym typeface="Symbol" panose="05050102010706020507" pitchFamily="18" charset="2"/>
              </a:rPr>
              <a:t>other</a:t>
            </a:r>
            <a:r>
              <a:rPr lang="fr-FR" sz="1800" dirty="0">
                <a:solidFill>
                  <a:prstClr val="black"/>
                </a:solidFill>
                <a:sym typeface="Symbol" panose="05050102010706020507" pitchFamily="18" charset="2"/>
              </a:rPr>
              <a:t> </a:t>
            </a:r>
            <a:r>
              <a:rPr lang="fr-FR" sz="1800" dirty="0" err="1">
                <a:solidFill>
                  <a:prstClr val="black"/>
                </a:solidFill>
                <a:sym typeface="Symbol" panose="05050102010706020507" pitchFamily="18" charset="2"/>
              </a:rPr>
              <a:t>judgment</a:t>
            </a:r>
            <a:r>
              <a:rPr lang="fr-FR" sz="1800" dirty="0">
                <a:solidFill>
                  <a:prstClr val="black"/>
                </a:solidFill>
                <a:sym typeface="Symbol" panose="05050102010706020507" pitchFamily="18" charset="2"/>
              </a:rPr>
              <a:t>. »</a:t>
            </a:r>
          </a:p>
          <a:p>
            <a:pPr marL="0" lvl="0" indent="0">
              <a:lnSpc>
                <a:spcPct val="100000"/>
              </a:lnSpc>
              <a:spcBef>
                <a:spcPts val="0"/>
              </a:spcBef>
              <a:buNone/>
            </a:pPr>
            <a:endParaRPr lang="fr-FR" sz="1800" dirty="0">
              <a:solidFill>
                <a:prstClr val="black"/>
              </a:solidFill>
              <a:sym typeface="Symbol" panose="05050102010706020507" pitchFamily="18" charset="2"/>
            </a:endParaRPr>
          </a:p>
          <a:p>
            <a:pPr marL="0" lvl="0" indent="0">
              <a:lnSpc>
                <a:spcPct val="100000"/>
              </a:lnSpc>
              <a:spcBef>
                <a:spcPts val="0"/>
              </a:spcBef>
              <a:buNone/>
            </a:pPr>
            <a:endParaRPr lang="fr-FR" sz="1800" dirty="0">
              <a:solidFill>
                <a:prstClr val="black"/>
              </a:solidFill>
              <a:sym typeface="Symbol" panose="05050102010706020507" pitchFamily="18" charset="2"/>
            </a:endParaRPr>
          </a:p>
          <a:p>
            <a:pPr marL="0" lvl="0" indent="0">
              <a:lnSpc>
                <a:spcPct val="100000"/>
              </a:lnSpc>
              <a:spcBef>
                <a:spcPts val="0"/>
              </a:spcBef>
              <a:buNone/>
            </a:pPr>
            <a:r>
              <a:rPr lang="fr-FR" sz="1800" dirty="0">
                <a:solidFill>
                  <a:prstClr val="black"/>
                </a:solidFill>
                <a:sym typeface="Symbol" panose="05050102010706020507" pitchFamily="18" charset="2"/>
              </a:rPr>
              <a:t>Solution 2. </a:t>
            </a:r>
          </a:p>
          <a:p>
            <a:pPr marL="0" indent="0">
              <a:lnSpc>
                <a:spcPct val="100000"/>
              </a:lnSpc>
              <a:spcBef>
                <a:spcPts val="0"/>
              </a:spcBef>
              <a:buNone/>
            </a:pPr>
            <a:r>
              <a:rPr lang="fr-FR" sz="1800" dirty="0">
                <a:sym typeface="Symbol" panose="05050102010706020507" pitchFamily="18" charset="2"/>
              </a:rPr>
              <a:t>« </a:t>
            </a:r>
            <a:r>
              <a:rPr lang="fr-FR" sz="1800" dirty="0" err="1">
                <a:sym typeface="Symbol" panose="05050102010706020507" pitchFamily="18" charset="2"/>
              </a:rPr>
              <a:t>we</a:t>
            </a:r>
            <a:r>
              <a:rPr lang="fr-FR" sz="1800" dirty="0">
                <a:sym typeface="Symbol" panose="05050102010706020507" pitchFamily="18" charset="2"/>
              </a:rPr>
              <a:t> first </a:t>
            </a:r>
            <a:r>
              <a:rPr lang="fr-FR" sz="1800" dirty="0" err="1">
                <a:sym typeface="Symbol" panose="05050102010706020507" pitchFamily="18" charset="2"/>
              </a:rPr>
              <a:t>become</a:t>
            </a:r>
            <a:r>
              <a:rPr lang="fr-FR" sz="1800" dirty="0">
                <a:sym typeface="Symbol" panose="05050102010706020507" pitchFamily="18" charset="2"/>
              </a:rPr>
              <a:t> </a:t>
            </a:r>
            <a:r>
              <a:rPr lang="fr-FR" sz="1800" dirty="0" err="1">
                <a:sym typeface="Symbol" panose="05050102010706020507" pitchFamily="18" charset="2"/>
              </a:rPr>
              <a:t>acquainted</a:t>
            </a:r>
            <a:r>
              <a:rPr lang="fr-FR" sz="1800" dirty="0">
                <a:sym typeface="Symbol" panose="05050102010706020507" pitchFamily="18" charset="2"/>
              </a:rPr>
              <a:t> </a:t>
            </a:r>
            <a:r>
              <a:rPr lang="fr-FR" sz="1800" dirty="0" err="1">
                <a:sym typeface="Symbol" panose="05050102010706020507" pitchFamily="18" charset="2"/>
              </a:rPr>
              <a:t>with</a:t>
            </a:r>
            <a:r>
              <a:rPr lang="fr-FR" sz="1800" dirty="0">
                <a:sym typeface="Symbol" panose="05050102010706020507" pitchFamily="18" charset="2"/>
              </a:rPr>
              <a:t> the </a:t>
            </a:r>
            <a:r>
              <a:rPr lang="fr-FR" sz="1800" dirty="0" err="1">
                <a:sym typeface="Symbol" panose="05050102010706020507" pitchFamily="18" charset="2"/>
              </a:rPr>
              <a:t>complex</a:t>
            </a:r>
            <a:r>
              <a:rPr lang="fr-FR" sz="1800" dirty="0">
                <a:sym typeface="Symbol" panose="05050102010706020507" pitchFamily="18" charset="2"/>
              </a:rPr>
              <a:t> ‘</a:t>
            </a:r>
            <a:r>
              <a:rPr lang="fr-FR" sz="1800" i="1" dirty="0">
                <a:sym typeface="Symbol" panose="05050102010706020507" pitchFamily="18" charset="2"/>
              </a:rPr>
              <a:t>a</a:t>
            </a:r>
            <a:r>
              <a:rPr lang="fr-FR" sz="1800" dirty="0">
                <a:sym typeface="Symbol" panose="05050102010706020507" pitchFamily="18" charset="2"/>
              </a:rPr>
              <a:t>-part-of-</a:t>
            </a:r>
            <a:r>
              <a:rPr lang="fr-FR" sz="1800" i="1" dirty="0">
                <a:sym typeface="Symbol" panose="05050102010706020507" pitchFamily="18" charset="2"/>
              </a:rPr>
              <a:t>’</a:t>
            </a:r>
            <a:r>
              <a:rPr lang="fr-FR" sz="1800" dirty="0">
                <a:sym typeface="Symbol" panose="05050102010706020507" pitchFamily="18" charset="2"/>
              </a:rPr>
              <a:t> ».</a:t>
            </a:r>
          </a:p>
          <a:p>
            <a:pPr marL="0" indent="0">
              <a:lnSpc>
                <a:spcPct val="100000"/>
              </a:lnSpc>
              <a:spcBef>
                <a:spcPts val="0"/>
              </a:spcBef>
              <a:buNone/>
            </a:pPr>
            <a:r>
              <a:rPr lang="fr-FR" sz="1800" dirty="0">
                <a:solidFill>
                  <a:prstClr val="black"/>
                </a:solidFill>
                <a:sym typeface="Symbol" panose="05050102010706020507" pitchFamily="18" charset="2"/>
              </a:rPr>
              <a:t>That </a:t>
            </a:r>
            <a:r>
              <a:rPr lang="fr-FR" sz="1800" dirty="0" err="1">
                <a:solidFill>
                  <a:prstClr val="black"/>
                </a:solidFill>
                <a:sym typeface="Symbol" panose="05050102010706020507" pitchFamily="18" charset="2"/>
              </a:rPr>
              <a:t>begs</a:t>
            </a:r>
            <a:r>
              <a:rPr lang="fr-FR" sz="1800" dirty="0">
                <a:solidFill>
                  <a:prstClr val="black"/>
                </a:solidFill>
                <a:sym typeface="Symbol" panose="05050102010706020507" pitchFamily="18" charset="2"/>
              </a:rPr>
              <a:t> the question: « if </a:t>
            </a:r>
            <a:r>
              <a:rPr lang="fr-FR" sz="1800" dirty="0" err="1">
                <a:solidFill>
                  <a:prstClr val="black"/>
                </a:solidFill>
                <a:sym typeface="Symbol" panose="05050102010706020507" pitchFamily="18" charset="2"/>
              </a:rPr>
              <a:t>we</a:t>
            </a:r>
            <a:r>
              <a:rPr lang="fr-FR" sz="1800" dirty="0">
                <a:solidFill>
                  <a:prstClr val="black"/>
                </a:solidFill>
                <a:sym typeface="Symbol" panose="05050102010706020507" pitchFamily="18" charset="2"/>
              </a:rPr>
              <a:t> first </a:t>
            </a:r>
            <a:r>
              <a:rPr lang="fr-FR" sz="1800" dirty="0" err="1">
                <a:solidFill>
                  <a:prstClr val="black"/>
                </a:solidFill>
                <a:sym typeface="Symbol" panose="05050102010706020507" pitchFamily="18" charset="2"/>
              </a:rPr>
              <a:t>perceive</a:t>
            </a:r>
            <a:r>
              <a:rPr lang="fr-FR" sz="1800" dirty="0">
                <a:solidFill>
                  <a:prstClr val="black"/>
                </a:solidFill>
                <a:sym typeface="Symbol" panose="05050102010706020507" pitchFamily="18" charset="2"/>
              </a:rPr>
              <a:t> the </a:t>
            </a:r>
            <a:r>
              <a:rPr lang="fr-FR" sz="1800" dirty="0" err="1">
                <a:solidFill>
                  <a:prstClr val="black"/>
                </a:solidFill>
                <a:sym typeface="Symbol" panose="05050102010706020507" pitchFamily="18" charset="2"/>
              </a:rPr>
              <a:t>complex</a:t>
            </a:r>
            <a:r>
              <a:rPr lang="fr-FR" sz="1800" dirty="0">
                <a:solidFill>
                  <a:prstClr val="black"/>
                </a:solidFill>
                <a:sym typeface="Symbol" panose="05050102010706020507" pitchFamily="18" charset="2"/>
              </a:rPr>
              <a:t> ‘</a:t>
            </a:r>
            <a:r>
              <a:rPr lang="fr-FR" sz="1800" i="1" dirty="0">
                <a:solidFill>
                  <a:prstClr val="black"/>
                </a:solidFill>
                <a:sym typeface="Symbol" panose="05050102010706020507" pitchFamily="18" charset="2"/>
              </a:rPr>
              <a:t>a</a:t>
            </a:r>
            <a:r>
              <a:rPr lang="fr-FR" sz="1800" dirty="0">
                <a:solidFill>
                  <a:prstClr val="black"/>
                </a:solidFill>
                <a:sym typeface="Symbol" panose="05050102010706020507" pitchFamily="18" charset="2"/>
              </a:rPr>
              <a:t>-part-of-</a:t>
            </a:r>
            <a:r>
              <a:rPr lang="fr-FR" sz="1800" i="1" dirty="0">
                <a:solidFill>
                  <a:prstClr val="black"/>
                </a:solidFill>
                <a:sym typeface="Symbol" panose="05050102010706020507" pitchFamily="18" charset="2"/>
              </a:rPr>
              <a:t>’</a:t>
            </a:r>
            <a:r>
              <a:rPr lang="fr-FR" sz="1800" dirty="0">
                <a:solidFill>
                  <a:prstClr val="black"/>
                </a:solidFill>
                <a:sym typeface="Symbol" panose="05050102010706020507" pitchFamily="18" charset="2"/>
              </a:rPr>
              <a:t>, </a:t>
            </a:r>
            <a:r>
              <a:rPr lang="fr-FR" sz="1800" dirty="0" err="1">
                <a:solidFill>
                  <a:prstClr val="black"/>
                </a:solidFill>
                <a:sym typeface="Symbol" panose="05050102010706020507" pitchFamily="18" charset="2"/>
              </a:rPr>
              <a:t>it</a:t>
            </a:r>
            <a:r>
              <a:rPr lang="fr-FR" sz="1800" dirty="0">
                <a:solidFill>
                  <a:prstClr val="black"/>
                </a:solidFill>
                <a:sym typeface="Symbol" panose="05050102010706020507" pitchFamily="18" charset="2"/>
              </a:rPr>
              <a:t> </a:t>
            </a:r>
            <a:r>
              <a:rPr lang="fr-FR" sz="1800" dirty="0" err="1">
                <a:solidFill>
                  <a:prstClr val="black"/>
                </a:solidFill>
                <a:sym typeface="Symbol" panose="05050102010706020507" pitchFamily="18" charset="2"/>
              </a:rPr>
              <a:t>would</a:t>
            </a:r>
            <a:r>
              <a:rPr lang="fr-FR" sz="1800" dirty="0">
                <a:solidFill>
                  <a:prstClr val="black"/>
                </a:solidFill>
                <a:sym typeface="Symbol" panose="05050102010706020507" pitchFamily="18" charset="2"/>
              </a:rPr>
              <a:t> </a:t>
            </a:r>
            <a:r>
              <a:rPr lang="fr-FR" sz="1800" dirty="0" err="1">
                <a:solidFill>
                  <a:prstClr val="black"/>
                </a:solidFill>
                <a:sym typeface="Symbol" panose="05050102010706020507" pitchFamily="18" charset="2"/>
              </a:rPr>
              <a:t>seem</a:t>
            </a:r>
            <a:r>
              <a:rPr lang="fr-FR" sz="1800" dirty="0">
                <a:solidFill>
                  <a:prstClr val="black"/>
                </a:solidFill>
                <a:sym typeface="Symbol" panose="05050102010706020507" pitchFamily="18" charset="2"/>
              </a:rPr>
              <a:t> as </a:t>
            </a:r>
            <a:r>
              <a:rPr lang="fr-FR" sz="1800" dirty="0" err="1">
                <a:solidFill>
                  <a:prstClr val="black"/>
                </a:solidFill>
                <a:sym typeface="Symbol" panose="05050102010706020507" pitchFamily="18" charset="2"/>
              </a:rPr>
              <a:t>though</a:t>
            </a:r>
            <a:r>
              <a:rPr lang="fr-FR" sz="1800" dirty="0">
                <a:solidFill>
                  <a:prstClr val="black"/>
                </a:solidFill>
                <a:sym typeface="Symbol" panose="05050102010706020507" pitchFamily="18" charset="2"/>
              </a:rPr>
              <a:t> the </a:t>
            </a:r>
            <a:r>
              <a:rPr lang="fr-FR" sz="1800" dirty="0" err="1">
                <a:solidFill>
                  <a:prstClr val="black"/>
                </a:solidFill>
                <a:sym typeface="Symbol" panose="05050102010706020507" pitchFamily="18" charset="2"/>
              </a:rPr>
              <a:t>very</a:t>
            </a:r>
            <a:r>
              <a:rPr lang="fr-FR" sz="1800" dirty="0">
                <a:solidFill>
                  <a:prstClr val="black"/>
                </a:solidFill>
                <a:sym typeface="Symbol" panose="05050102010706020507" pitchFamily="18" charset="2"/>
              </a:rPr>
              <a:t> process of </a:t>
            </a:r>
            <a:r>
              <a:rPr lang="fr-FR" sz="1800" dirty="0" err="1">
                <a:solidFill>
                  <a:prstClr val="black"/>
                </a:solidFill>
                <a:sym typeface="Symbol" panose="05050102010706020507" pitchFamily="18" charset="2"/>
              </a:rPr>
              <a:t>analysis</a:t>
            </a:r>
            <a:r>
              <a:rPr lang="fr-FR" sz="1800" dirty="0">
                <a:solidFill>
                  <a:prstClr val="black"/>
                </a:solidFill>
                <a:sym typeface="Symbol" panose="05050102010706020507" pitchFamily="18" charset="2"/>
              </a:rPr>
              <a:t> </a:t>
            </a:r>
            <a:r>
              <a:rPr lang="fr-FR" sz="1800" dirty="0" err="1">
                <a:solidFill>
                  <a:prstClr val="black"/>
                </a:solidFill>
                <a:sym typeface="Symbol" panose="05050102010706020507" pitchFamily="18" charset="2"/>
              </a:rPr>
              <a:t>which</a:t>
            </a:r>
            <a:r>
              <a:rPr lang="fr-FR" sz="1800" dirty="0">
                <a:solidFill>
                  <a:prstClr val="black"/>
                </a:solidFill>
                <a:sym typeface="Symbol" panose="05050102010706020507" pitchFamily="18" charset="2"/>
              </a:rPr>
              <a:t> </a:t>
            </a:r>
            <a:r>
              <a:rPr lang="fr-FR" sz="1800" dirty="0" err="1">
                <a:solidFill>
                  <a:prstClr val="black"/>
                </a:solidFill>
                <a:sym typeface="Symbol" panose="05050102010706020507" pitchFamily="18" charset="2"/>
              </a:rPr>
              <a:t>we</a:t>
            </a:r>
            <a:r>
              <a:rPr lang="fr-FR" sz="1800" dirty="0">
                <a:solidFill>
                  <a:prstClr val="black"/>
                </a:solidFill>
                <a:sym typeface="Symbol" panose="05050102010706020507" pitchFamily="18" charset="2"/>
              </a:rPr>
              <a:t> are </a:t>
            </a:r>
            <a:r>
              <a:rPr lang="fr-FR" sz="1800" dirty="0" err="1">
                <a:solidFill>
                  <a:prstClr val="black"/>
                </a:solidFill>
                <a:sym typeface="Symbol" panose="05050102010706020507" pitchFamily="18" charset="2"/>
              </a:rPr>
              <a:t>endeavouring</a:t>
            </a:r>
            <a:r>
              <a:rPr lang="fr-FR" sz="1800" dirty="0">
                <a:solidFill>
                  <a:prstClr val="black"/>
                </a:solidFill>
                <a:sym typeface="Symbol" panose="05050102010706020507" pitchFamily="18" charset="2"/>
              </a:rPr>
              <a:t> to </a:t>
            </a:r>
            <a:r>
              <a:rPr lang="fr-FR" sz="1800" dirty="0" err="1">
                <a:solidFill>
                  <a:prstClr val="black"/>
                </a:solidFill>
                <a:sym typeface="Symbol" panose="05050102010706020507" pitchFamily="18" charset="2"/>
              </a:rPr>
              <a:t>explain</a:t>
            </a:r>
            <a:r>
              <a:rPr lang="fr-FR" sz="1800" dirty="0">
                <a:solidFill>
                  <a:prstClr val="black"/>
                </a:solidFill>
                <a:sym typeface="Symbol" panose="05050102010706020507" pitchFamily="18" charset="2"/>
              </a:rPr>
              <a:t> must </a:t>
            </a:r>
            <a:r>
              <a:rPr lang="fr-FR" sz="1800" dirty="0" err="1">
                <a:solidFill>
                  <a:prstClr val="black"/>
                </a:solidFill>
                <a:sym typeface="Symbol" panose="05050102010706020507" pitchFamily="18" charset="2"/>
              </a:rPr>
              <a:t>be</a:t>
            </a:r>
            <a:r>
              <a:rPr lang="fr-FR" sz="1800" dirty="0">
                <a:solidFill>
                  <a:prstClr val="black"/>
                </a:solidFill>
                <a:sym typeface="Symbol" panose="05050102010706020507" pitchFamily="18" charset="2"/>
              </a:rPr>
              <a:t> </a:t>
            </a:r>
            <a:r>
              <a:rPr lang="fr-FR" sz="1800" dirty="0" err="1">
                <a:solidFill>
                  <a:prstClr val="black"/>
                </a:solidFill>
                <a:sym typeface="Symbol" panose="05050102010706020507" pitchFamily="18" charset="2"/>
              </a:rPr>
              <a:t>performed</a:t>
            </a:r>
            <a:r>
              <a:rPr lang="fr-FR" sz="1800" dirty="0">
                <a:solidFill>
                  <a:prstClr val="black"/>
                </a:solidFill>
                <a:sym typeface="Symbol" panose="05050102010706020507" pitchFamily="18" charset="2"/>
              </a:rPr>
              <a:t> in </a:t>
            </a:r>
            <a:r>
              <a:rPr lang="fr-FR" sz="1800" dirty="0" err="1">
                <a:solidFill>
                  <a:prstClr val="black"/>
                </a:solidFill>
                <a:sym typeface="Symbol" panose="05050102010706020507" pitchFamily="18" charset="2"/>
              </a:rPr>
              <a:t>order</a:t>
            </a:r>
            <a:r>
              <a:rPr lang="fr-FR" sz="1800" dirty="0">
                <a:solidFill>
                  <a:prstClr val="black"/>
                </a:solidFill>
                <a:sym typeface="Symbol" panose="05050102010706020507" pitchFamily="18" charset="2"/>
              </a:rPr>
              <a:t> to </a:t>
            </a:r>
            <a:r>
              <a:rPr lang="fr-FR" sz="1800" dirty="0" err="1">
                <a:solidFill>
                  <a:prstClr val="black"/>
                </a:solidFill>
                <a:sym typeface="Symbol" panose="05050102010706020507" pitchFamily="18" charset="2"/>
              </a:rPr>
              <a:t>pass</a:t>
            </a:r>
            <a:r>
              <a:rPr lang="fr-FR" sz="1800" dirty="0">
                <a:solidFill>
                  <a:prstClr val="black"/>
                </a:solidFill>
                <a:sym typeface="Symbol" panose="05050102010706020507" pitchFamily="18" charset="2"/>
              </a:rPr>
              <a:t> </a:t>
            </a:r>
            <a:r>
              <a:rPr lang="fr-FR" sz="1800" dirty="0" err="1">
                <a:solidFill>
                  <a:prstClr val="black"/>
                </a:solidFill>
                <a:sym typeface="Symbol" panose="05050102010706020507" pitchFamily="18" charset="2"/>
              </a:rPr>
              <a:t>from</a:t>
            </a:r>
            <a:r>
              <a:rPr lang="fr-FR" sz="1800" dirty="0">
                <a:solidFill>
                  <a:prstClr val="black"/>
                </a:solidFill>
                <a:sym typeface="Symbol" panose="05050102010706020507" pitchFamily="18" charset="2"/>
              </a:rPr>
              <a:t> </a:t>
            </a:r>
            <a:r>
              <a:rPr lang="fr-FR" sz="1800" dirty="0" err="1">
                <a:solidFill>
                  <a:prstClr val="black"/>
                </a:solidFill>
                <a:sym typeface="Symbol" panose="05050102010706020507" pitchFamily="18" charset="2"/>
              </a:rPr>
              <a:t>this</a:t>
            </a:r>
            <a:r>
              <a:rPr lang="fr-FR" sz="1800" dirty="0">
                <a:solidFill>
                  <a:prstClr val="black"/>
                </a:solidFill>
                <a:sym typeface="Symbol" panose="05050102010706020507" pitchFamily="18" charset="2"/>
              </a:rPr>
              <a:t> to the explicit </a:t>
            </a:r>
            <a:r>
              <a:rPr lang="fr-FR" sz="1800" dirty="0" err="1">
                <a:solidFill>
                  <a:prstClr val="black"/>
                </a:solidFill>
                <a:sym typeface="Symbol" panose="05050102010706020507" pitchFamily="18" charset="2"/>
              </a:rPr>
              <a:t>judgment</a:t>
            </a:r>
            <a:r>
              <a:rPr lang="fr-FR" sz="1800" dirty="0">
                <a:solidFill>
                  <a:prstClr val="black"/>
                </a:solidFill>
                <a:sym typeface="Symbol" panose="05050102010706020507" pitchFamily="18" charset="2"/>
              </a:rPr>
              <a:t> ‘</a:t>
            </a:r>
            <a:r>
              <a:rPr lang="fr-FR" sz="1800" i="1" dirty="0">
                <a:solidFill>
                  <a:prstClr val="black"/>
                </a:solidFill>
                <a:sym typeface="Symbol" panose="05050102010706020507" pitchFamily="18" charset="2"/>
              </a:rPr>
              <a:t>a</a:t>
            </a:r>
            <a:r>
              <a:rPr lang="fr-FR" sz="1800" dirty="0">
                <a:solidFill>
                  <a:prstClr val="black"/>
                </a:solidFill>
                <a:sym typeface="Symbol" panose="05050102010706020507" pitchFamily="18" charset="2"/>
              </a:rPr>
              <a:t> </a:t>
            </a:r>
            <a:r>
              <a:rPr lang="fr-FR" sz="1800" dirty="0" err="1">
                <a:solidFill>
                  <a:prstClr val="black"/>
                </a:solidFill>
                <a:sym typeface="Symbol" panose="05050102010706020507" pitchFamily="18" charset="2"/>
              </a:rPr>
              <a:t>is</a:t>
            </a:r>
            <a:r>
              <a:rPr lang="fr-FR" sz="1800" dirty="0">
                <a:solidFill>
                  <a:prstClr val="black"/>
                </a:solidFill>
                <a:sym typeface="Symbol" panose="05050102010706020507" pitchFamily="18" charset="2"/>
              </a:rPr>
              <a:t> part of </a:t>
            </a:r>
            <a:r>
              <a:rPr lang="fr-FR" sz="1800" i="1" dirty="0">
                <a:solidFill>
                  <a:prstClr val="black"/>
                </a:solidFill>
                <a:sym typeface="Symbol" panose="05050102010706020507" pitchFamily="18" charset="2"/>
              </a:rPr>
              <a:t> </a:t>
            </a:r>
            <a:r>
              <a:rPr lang="fr-FR" sz="1800" dirty="0">
                <a:solidFill>
                  <a:prstClr val="black"/>
                </a:solidFill>
                <a:sym typeface="Symbol" panose="05050102010706020507" pitchFamily="18" charset="2"/>
              </a:rPr>
              <a:t>’; </a:t>
            </a:r>
            <a:r>
              <a:rPr lang="fr-FR" sz="1800" dirty="0" err="1">
                <a:solidFill>
                  <a:prstClr val="black"/>
                </a:solidFill>
                <a:sym typeface="Symbol" panose="05050102010706020507" pitchFamily="18" charset="2"/>
              </a:rPr>
              <a:t>thus</a:t>
            </a:r>
            <a:r>
              <a:rPr lang="fr-FR" sz="1800" dirty="0">
                <a:solidFill>
                  <a:prstClr val="black"/>
                </a:solidFill>
                <a:sym typeface="Symbol" panose="05050102010706020507" pitchFamily="18" charset="2"/>
              </a:rPr>
              <a:t> </a:t>
            </a:r>
            <a:r>
              <a:rPr lang="fr-FR" sz="1800" dirty="0" err="1">
                <a:solidFill>
                  <a:prstClr val="black"/>
                </a:solidFill>
                <a:sym typeface="Symbol" panose="05050102010706020507" pitchFamily="18" charset="2"/>
              </a:rPr>
              <a:t>this</a:t>
            </a:r>
            <a:r>
              <a:rPr lang="fr-FR" sz="1800" dirty="0">
                <a:solidFill>
                  <a:prstClr val="black"/>
                </a:solidFill>
                <a:sym typeface="Symbol" panose="05050102010706020507" pitchFamily="18" charset="2"/>
              </a:rPr>
              <a:t> </a:t>
            </a:r>
            <a:r>
              <a:rPr lang="fr-FR" sz="1800" dirty="0" err="1">
                <a:solidFill>
                  <a:prstClr val="black"/>
                </a:solidFill>
                <a:sym typeface="Symbol" panose="05050102010706020507" pitchFamily="18" charset="2"/>
              </a:rPr>
              <a:t>judgment</a:t>
            </a:r>
            <a:r>
              <a:rPr lang="fr-FR" sz="1800" dirty="0">
                <a:solidFill>
                  <a:prstClr val="black"/>
                </a:solidFill>
                <a:sym typeface="Symbol" panose="05050102010706020507" pitchFamily="18" charset="2"/>
              </a:rPr>
              <a:t>, </a:t>
            </a:r>
            <a:r>
              <a:rPr lang="fr-FR" sz="1800" dirty="0" err="1">
                <a:solidFill>
                  <a:prstClr val="black"/>
                </a:solidFill>
                <a:sym typeface="Symbol" panose="05050102010706020507" pitchFamily="18" charset="2"/>
              </a:rPr>
              <a:t>which</a:t>
            </a:r>
            <a:r>
              <a:rPr lang="fr-FR" sz="1800" dirty="0">
                <a:solidFill>
                  <a:prstClr val="black"/>
                </a:solidFill>
                <a:sym typeface="Symbol" panose="05050102010706020507" pitchFamily="18" charset="2"/>
              </a:rPr>
              <a:t> </a:t>
            </a:r>
            <a:r>
              <a:rPr lang="fr-FR" sz="1800" dirty="0" err="1">
                <a:solidFill>
                  <a:prstClr val="black"/>
                </a:solidFill>
                <a:sym typeface="Symbol" panose="05050102010706020507" pitchFamily="18" charset="2"/>
              </a:rPr>
              <a:t>was</a:t>
            </a:r>
            <a:r>
              <a:rPr lang="fr-FR" sz="1800" dirty="0">
                <a:solidFill>
                  <a:prstClr val="black"/>
                </a:solidFill>
                <a:sym typeface="Symbol" panose="05050102010706020507" pitchFamily="18" charset="2"/>
              </a:rPr>
              <a:t> to </a:t>
            </a:r>
            <a:r>
              <a:rPr lang="fr-FR" sz="1800" dirty="0" err="1">
                <a:solidFill>
                  <a:prstClr val="black"/>
                </a:solidFill>
                <a:sym typeface="Symbol" panose="05050102010706020507" pitchFamily="18" charset="2"/>
              </a:rPr>
              <a:t>be</a:t>
            </a:r>
            <a:r>
              <a:rPr lang="fr-FR" sz="1800" dirty="0">
                <a:solidFill>
                  <a:prstClr val="black"/>
                </a:solidFill>
                <a:sym typeface="Symbol" panose="05050102010706020507" pitchFamily="18" charset="2"/>
              </a:rPr>
              <a:t> </a:t>
            </a:r>
            <a:r>
              <a:rPr lang="fr-FR" sz="1800" dirty="0" err="1">
                <a:solidFill>
                  <a:prstClr val="black"/>
                </a:solidFill>
                <a:sym typeface="Symbol" panose="05050102010706020507" pitchFamily="18" charset="2"/>
              </a:rPr>
              <a:t>merely</a:t>
            </a:r>
            <a:r>
              <a:rPr lang="fr-FR" sz="1800" dirty="0">
                <a:solidFill>
                  <a:prstClr val="black"/>
                </a:solidFill>
                <a:sym typeface="Symbol" panose="05050102010706020507" pitchFamily="18" charset="2"/>
              </a:rPr>
              <a:t> one </a:t>
            </a:r>
            <a:r>
              <a:rPr lang="fr-FR" sz="1800" dirty="0" err="1">
                <a:solidFill>
                  <a:prstClr val="black"/>
                </a:solidFill>
                <a:sym typeface="Symbol" panose="05050102010706020507" pitchFamily="18" charset="2"/>
              </a:rPr>
              <a:t>step</a:t>
            </a:r>
            <a:r>
              <a:rPr lang="fr-FR" sz="1800" dirty="0">
                <a:solidFill>
                  <a:prstClr val="black"/>
                </a:solidFill>
                <a:sym typeface="Symbol" panose="05050102010706020507" pitchFamily="18" charset="2"/>
              </a:rPr>
              <a:t> in the process of </a:t>
            </a:r>
            <a:r>
              <a:rPr lang="fr-FR" sz="1800" dirty="0" err="1">
                <a:solidFill>
                  <a:prstClr val="black"/>
                </a:solidFill>
                <a:sym typeface="Symbol" panose="05050102010706020507" pitchFamily="18" charset="2"/>
              </a:rPr>
              <a:t>analysis</a:t>
            </a:r>
            <a:r>
              <a:rPr lang="fr-FR" sz="1800" dirty="0">
                <a:solidFill>
                  <a:prstClr val="black"/>
                </a:solidFill>
                <a:sym typeface="Symbol" panose="05050102010706020507" pitchFamily="18" charset="2"/>
              </a:rPr>
              <a:t>, </a:t>
            </a:r>
            <a:r>
              <a:rPr lang="fr-FR" sz="1800" dirty="0" err="1">
                <a:solidFill>
                  <a:prstClr val="black"/>
                </a:solidFill>
                <a:sym typeface="Symbol" panose="05050102010706020507" pitchFamily="18" charset="2"/>
              </a:rPr>
              <a:t>will</a:t>
            </a:r>
            <a:r>
              <a:rPr lang="fr-FR" sz="1800" dirty="0">
                <a:solidFill>
                  <a:prstClr val="black"/>
                </a:solidFill>
                <a:sym typeface="Symbol" panose="05050102010706020507" pitchFamily="18" charset="2"/>
              </a:rPr>
              <a:t> </a:t>
            </a:r>
            <a:r>
              <a:rPr lang="fr-FR" sz="1800" dirty="0" err="1">
                <a:solidFill>
                  <a:prstClr val="black"/>
                </a:solidFill>
                <a:sym typeface="Symbol" panose="05050102010706020507" pitchFamily="18" charset="2"/>
              </a:rPr>
              <a:t>itself</a:t>
            </a:r>
            <a:r>
              <a:rPr lang="fr-FR" sz="1800" dirty="0">
                <a:solidFill>
                  <a:prstClr val="black"/>
                </a:solidFill>
                <a:sym typeface="Symbol" panose="05050102010706020507" pitchFamily="18" charset="2"/>
              </a:rPr>
              <a:t> </a:t>
            </a:r>
            <a:r>
              <a:rPr lang="fr-FR" sz="1800" dirty="0" err="1">
                <a:solidFill>
                  <a:prstClr val="black"/>
                </a:solidFill>
                <a:sym typeface="Symbol" panose="05050102010706020507" pitchFamily="18" charset="2"/>
              </a:rPr>
              <a:t>involve</a:t>
            </a:r>
            <a:r>
              <a:rPr lang="fr-FR" sz="1800" dirty="0">
                <a:solidFill>
                  <a:prstClr val="black"/>
                </a:solidFill>
                <a:sym typeface="Symbol" panose="05050102010706020507" pitchFamily="18" charset="2"/>
              </a:rPr>
              <a:t>.  »</a:t>
            </a:r>
          </a:p>
          <a:p>
            <a:pPr marL="0" lvl="0" indent="0">
              <a:lnSpc>
                <a:spcPct val="100000"/>
              </a:lnSpc>
              <a:spcBef>
                <a:spcPts val="0"/>
              </a:spcBef>
              <a:buNone/>
            </a:pPr>
            <a:endParaRPr lang="fr-FR" sz="1800" dirty="0">
              <a:solidFill>
                <a:prstClr val="black"/>
              </a:solidFill>
              <a:sym typeface="Symbol" panose="05050102010706020507" pitchFamily="18" charset="2"/>
            </a:endParaRPr>
          </a:p>
          <a:p>
            <a:endParaRPr lang="fr-FR" dirty="0"/>
          </a:p>
        </p:txBody>
      </p:sp>
    </p:spTree>
    <p:extLst>
      <p:ext uri="{BB962C8B-B14F-4D97-AF65-F5344CB8AC3E}">
        <p14:creationId xmlns:p14="http://schemas.microsoft.com/office/powerpoint/2010/main" val="61844529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a:extLst>
              <a:ext uri="{FF2B5EF4-FFF2-40B4-BE49-F238E27FC236}">
                <a16:creationId xmlns:a16="http://schemas.microsoft.com/office/drawing/2014/main" id="{27C77784-F17B-49A6-8911-BB1D14511059}"/>
              </a:ext>
            </a:extLst>
          </p:cNvPr>
          <p:cNvSpPr txBox="1"/>
          <p:nvPr/>
        </p:nvSpPr>
        <p:spPr>
          <a:xfrm>
            <a:off x="411692" y="1092012"/>
            <a:ext cx="11200205" cy="4247317"/>
          </a:xfrm>
          <a:prstGeom prst="rect">
            <a:avLst/>
          </a:prstGeom>
          <a:noFill/>
        </p:spPr>
        <p:txBody>
          <a:bodyPr wrap="square" rtlCol="0">
            <a:spAutoFit/>
          </a:bodyPr>
          <a:lstStyle/>
          <a:p>
            <a:r>
              <a:rPr lang="fr-FR" sz="3200" dirty="0"/>
              <a:t>To </a:t>
            </a:r>
            <a:r>
              <a:rPr lang="en-GB" sz="3200" dirty="0" err="1"/>
              <a:t>analyze</a:t>
            </a:r>
            <a:r>
              <a:rPr lang="en-GB" sz="3200" dirty="0"/>
              <a:t> </a:t>
            </a:r>
            <a:r>
              <a:rPr lang="fr-FR" sz="3200" i="1" dirty="0">
                <a:sym typeface="Symbol" panose="05050102010706020507" pitchFamily="18" charset="2"/>
              </a:rPr>
              <a:t></a:t>
            </a:r>
            <a:r>
              <a:rPr lang="fr-FR" sz="3200" b="1" dirty="0"/>
              <a:t>, one </a:t>
            </a:r>
            <a:r>
              <a:rPr lang="fr-FR" sz="3200" b="1" dirty="0" err="1"/>
              <a:t>needs</a:t>
            </a:r>
            <a:r>
              <a:rPr lang="fr-FR" sz="3200" b="1" dirty="0"/>
              <a:t> to </a:t>
            </a:r>
            <a:r>
              <a:rPr lang="fr-FR" sz="3200" b="1" dirty="0" err="1"/>
              <a:t>realize</a:t>
            </a:r>
            <a:r>
              <a:rPr lang="fr-FR" sz="3200" b="1" dirty="0"/>
              <a:t> </a:t>
            </a:r>
            <a:r>
              <a:rPr lang="fr-FR" sz="3200" b="1" dirty="0" err="1"/>
              <a:t>that</a:t>
            </a:r>
            <a:r>
              <a:rPr lang="fr-FR" sz="3200" b="1" dirty="0"/>
              <a:t> </a:t>
            </a:r>
            <a:r>
              <a:rPr lang="fr-FR" sz="3200" b="1" i="1" dirty="0"/>
              <a:t>a</a:t>
            </a:r>
            <a:r>
              <a:rPr lang="fr-FR" sz="3200" b="1" dirty="0"/>
              <a:t> </a:t>
            </a:r>
            <a:r>
              <a:rPr lang="fr-FR" sz="3200" b="1" dirty="0" err="1"/>
              <a:t>is</a:t>
            </a:r>
            <a:r>
              <a:rPr lang="fr-FR" sz="3200" b="1" dirty="0"/>
              <a:t> a part of </a:t>
            </a:r>
            <a:r>
              <a:rPr lang="fr-FR" sz="3200" b="1" i="1" dirty="0">
                <a:sym typeface="Symbol" panose="05050102010706020507" pitchFamily="18" charset="2"/>
              </a:rPr>
              <a:t></a:t>
            </a:r>
            <a:r>
              <a:rPr lang="fr-FR" sz="3200" dirty="0">
                <a:sym typeface="Symbol" panose="05050102010706020507" pitchFamily="18" charset="2"/>
              </a:rPr>
              <a:t>. </a:t>
            </a:r>
          </a:p>
          <a:p>
            <a:endParaRPr lang="fr-FR" sz="3200" b="1" dirty="0">
              <a:sym typeface="Symbol" panose="05050102010706020507" pitchFamily="18" charset="2"/>
            </a:endParaRPr>
          </a:p>
          <a:p>
            <a:r>
              <a:rPr lang="fr-FR" sz="3200" b="1" dirty="0">
                <a:sym typeface="Symbol" panose="05050102010706020507" pitchFamily="18" charset="2"/>
              </a:rPr>
              <a:t>		HOW?</a:t>
            </a:r>
          </a:p>
          <a:p>
            <a:endParaRPr lang="fr-FR" dirty="0">
              <a:sym typeface="Symbol" panose="05050102010706020507" pitchFamily="18" charset="2"/>
            </a:endParaRPr>
          </a:p>
          <a:p>
            <a:endParaRPr lang="fr-FR" dirty="0">
              <a:sym typeface="Symbol" panose="05050102010706020507" pitchFamily="18" charset="2"/>
            </a:endParaRPr>
          </a:p>
          <a:p>
            <a:endParaRPr lang="fr-FR" dirty="0">
              <a:sym typeface="Symbol" panose="05050102010706020507" pitchFamily="18" charset="2"/>
            </a:endParaRPr>
          </a:p>
          <a:p>
            <a:endParaRPr lang="fr-FR" dirty="0">
              <a:sym typeface="Symbol" panose="05050102010706020507" pitchFamily="18" charset="2"/>
            </a:endParaRPr>
          </a:p>
          <a:p>
            <a:r>
              <a:rPr lang="fr-FR" sz="2800" dirty="0" err="1">
                <a:solidFill>
                  <a:prstClr val="black"/>
                </a:solidFill>
                <a:sym typeface="Symbol" panose="05050102010706020507" pitchFamily="18" charset="2"/>
              </a:rPr>
              <a:t>Russell’s</a:t>
            </a:r>
            <a:r>
              <a:rPr lang="fr-FR" sz="2800" dirty="0">
                <a:solidFill>
                  <a:prstClr val="black"/>
                </a:solidFill>
                <a:sym typeface="Symbol" panose="05050102010706020507" pitchFamily="18" charset="2"/>
              </a:rPr>
              <a:t> </a:t>
            </a:r>
            <a:r>
              <a:rPr lang="fr-FR" sz="2800" dirty="0" err="1">
                <a:solidFill>
                  <a:prstClr val="black"/>
                </a:solidFill>
                <a:sym typeface="Symbol" panose="05050102010706020507" pitchFamily="18" charset="2"/>
              </a:rPr>
              <a:t>proposal</a:t>
            </a:r>
            <a:r>
              <a:rPr lang="fr-FR" sz="2800" dirty="0">
                <a:solidFill>
                  <a:prstClr val="black"/>
                </a:solidFill>
                <a:sym typeface="Symbol" panose="05050102010706020507" pitchFamily="18" charset="2"/>
              </a:rPr>
              <a:t>: to </a:t>
            </a:r>
            <a:r>
              <a:rPr lang="fr-FR" sz="2800" dirty="0" err="1">
                <a:solidFill>
                  <a:prstClr val="black"/>
                </a:solidFill>
                <a:sym typeface="Symbol" panose="05050102010706020507" pitchFamily="18" charset="2"/>
              </a:rPr>
              <a:t>distinguish</a:t>
            </a:r>
            <a:r>
              <a:rPr lang="fr-FR" sz="2800" dirty="0">
                <a:solidFill>
                  <a:prstClr val="black"/>
                </a:solidFill>
                <a:sym typeface="Symbol" panose="05050102010706020507" pitchFamily="18" charset="2"/>
              </a:rPr>
              <a:t> a </a:t>
            </a:r>
            <a:r>
              <a:rPr lang="fr-FR" sz="2800" b="1" dirty="0">
                <a:solidFill>
                  <a:prstClr val="black"/>
                </a:solidFill>
                <a:sym typeface="Symbol" panose="05050102010706020507" pitchFamily="18" charset="2"/>
              </a:rPr>
              <a:t>new cognitive relation</a:t>
            </a:r>
            <a:r>
              <a:rPr lang="fr-FR" sz="2800" dirty="0">
                <a:solidFill>
                  <a:prstClr val="black"/>
                </a:solidFill>
                <a:sym typeface="Symbol" panose="05050102010706020507" pitchFamily="18" charset="2"/>
              </a:rPr>
              <a:t>, </a:t>
            </a:r>
            <a:r>
              <a:rPr lang="fr-FR" sz="2800" dirty="0" err="1">
                <a:solidFill>
                  <a:prstClr val="black"/>
                </a:solidFill>
                <a:sym typeface="Symbol" panose="05050102010706020507" pitchFamily="18" charset="2"/>
              </a:rPr>
              <a:t>called</a:t>
            </a:r>
            <a:r>
              <a:rPr lang="fr-FR" sz="2800" dirty="0">
                <a:solidFill>
                  <a:prstClr val="black"/>
                </a:solidFill>
                <a:sym typeface="Symbol" panose="05050102010706020507" pitchFamily="18" charset="2"/>
              </a:rPr>
              <a:t> </a:t>
            </a:r>
            <a:r>
              <a:rPr lang="fr-FR" sz="2800" b="1" dirty="0" err="1">
                <a:solidFill>
                  <a:prstClr val="black"/>
                </a:solidFill>
                <a:sym typeface="Symbol" panose="05050102010706020507" pitchFamily="18" charset="2"/>
              </a:rPr>
              <a:t>complex</a:t>
            </a:r>
            <a:r>
              <a:rPr lang="fr-FR" sz="2800" b="1" dirty="0">
                <a:solidFill>
                  <a:prstClr val="black"/>
                </a:solidFill>
                <a:sym typeface="Symbol" panose="05050102010706020507" pitchFamily="18" charset="2"/>
              </a:rPr>
              <a:t> perception</a:t>
            </a:r>
            <a:r>
              <a:rPr lang="fr-FR" sz="2800" dirty="0">
                <a:solidFill>
                  <a:prstClr val="black"/>
                </a:solidFill>
                <a:sym typeface="Symbol" panose="05050102010706020507" pitchFamily="18" charset="2"/>
              </a:rPr>
              <a:t>, </a:t>
            </a:r>
            <a:r>
              <a:rPr lang="fr-FR" sz="2800" dirty="0" err="1">
                <a:solidFill>
                  <a:prstClr val="black"/>
                </a:solidFill>
                <a:sym typeface="Symbol" panose="05050102010706020507" pitchFamily="18" charset="2"/>
              </a:rPr>
              <a:t>which</a:t>
            </a:r>
            <a:r>
              <a:rPr lang="fr-FR" sz="2800" dirty="0">
                <a:solidFill>
                  <a:prstClr val="black"/>
                </a:solidFill>
                <a:sym typeface="Symbol" panose="05050102010706020507" pitchFamily="18" charset="2"/>
              </a:rPr>
              <a:t> </a:t>
            </a:r>
            <a:r>
              <a:rPr lang="fr-FR" sz="2800" dirty="0" err="1">
                <a:solidFill>
                  <a:prstClr val="black"/>
                </a:solidFill>
                <a:sym typeface="Symbol" panose="05050102010706020507" pitchFamily="18" charset="2"/>
              </a:rPr>
              <a:t>occupies</a:t>
            </a:r>
            <a:r>
              <a:rPr lang="fr-FR" sz="2800" dirty="0">
                <a:solidFill>
                  <a:prstClr val="black"/>
                </a:solidFill>
                <a:sym typeface="Symbol" panose="05050102010706020507" pitchFamily="18" charset="2"/>
              </a:rPr>
              <a:t> a middle position </a:t>
            </a:r>
            <a:r>
              <a:rPr lang="fr-FR" sz="2800" dirty="0" err="1">
                <a:solidFill>
                  <a:prstClr val="black"/>
                </a:solidFill>
                <a:sym typeface="Symbol" panose="05050102010706020507" pitchFamily="18" charset="2"/>
              </a:rPr>
              <a:t>between</a:t>
            </a:r>
            <a:r>
              <a:rPr lang="fr-FR" sz="2800" dirty="0">
                <a:solidFill>
                  <a:prstClr val="black"/>
                </a:solidFill>
                <a:sym typeface="Symbol" panose="05050102010706020507" pitchFamily="18" charset="2"/>
              </a:rPr>
              <a:t> simple perception and </a:t>
            </a:r>
            <a:r>
              <a:rPr lang="fr-FR" sz="2800" dirty="0" err="1">
                <a:solidFill>
                  <a:prstClr val="black"/>
                </a:solidFill>
                <a:sym typeface="Symbol" panose="05050102010706020507" pitchFamily="18" charset="2"/>
              </a:rPr>
              <a:t>judgment</a:t>
            </a:r>
            <a:r>
              <a:rPr lang="fr-FR" sz="2800" dirty="0">
                <a:solidFill>
                  <a:prstClr val="black"/>
                </a:solidFill>
                <a:sym typeface="Symbol" panose="05050102010706020507" pitchFamily="18" charset="2"/>
              </a:rPr>
              <a:t>. </a:t>
            </a:r>
            <a:endParaRPr lang="fr-FR" sz="2800" dirty="0">
              <a:solidFill>
                <a:prstClr val="black"/>
              </a:solidFill>
            </a:endParaRPr>
          </a:p>
          <a:p>
            <a:endParaRPr lang="fr-FR" dirty="0">
              <a:sym typeface="Symbol" panose="05050102010706020507" pitchFamily="18" charset="2"/>
            </a:endParaRPr>
          </a:p>
        </p:txBody>
      </p:sp>
    </p:spTree>
    <p:extLst>
      <p:ext uri="{BB962C8B-B14F-4D97-AF65-F5344CB8AC3E}">
        <p14:creationId xmlns:p14="http://schemas.microsoft.com/office/powerpoint/2010/main" val="88866044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F60CA4-ABF3-47B8-974D-5F698668B700}"/>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7C48E33A-740F-46AA-B2CE-DC406FC4582A}"/>
              </a:ext>
            </a:extLst>
          </p:cNvPr>
          <p:cNvSpPr>
            <a:spLocks noGrp="1"/>
          </p:cNvSpPr>
          <p:nvPr>
            <p:ph idx="1"/>
          </p:nvPr>
        </p:nvSpPr>
        <p:spPr/>
        <p:txBody>
          <a:bodyPr>
            <a:normAutofit/>
          </a:bodyPr>
          <a:lstStyle/>
          <a:p>
            <a:pPr marL="0" indent="0">
              <a:buNone/>
            </a:pPr>
            <a:r>
              <a:rPr lang="fr-FR" dirty="0"/>
              <a:t>Simple perception = </a:t>
            </a:r>
            <a:r>
              <a:rPr lang="fr-FR" dirty="0" err="1"/>
              <a:t>acquaintance</a:t>
            </a:r>
            <a:r>
              <a:rPr lang="fr-FR" dirty="0"/>
              <a:t> </a:t>
            </a:r>
            <a:r>
              <a:rPr lang="fr-FR" dirty="0" err="1"/>
              <a:t>with</a:t>
            </a:r>
            <a:r>
              <a:rPr lang="fr-FR" dirty="0"/>
              <a:t> one objet (perception as a </a:t>
            </a:r>
            <a:r>
              <a:rPr lang="fr-FR" dirty="0" err="1"/>
              <a:t>dyadic</a:t>
            </a:r>
            <a:r>
              <a:rPr lang="fr-FR" dirty="0"/>
              <a:t> relation)</a:t>
            </a:r>
          </a:p>
          <a:p>
            <a:pPr marL="0" indent="0">
              <a:buNone/>
            </a:pPr>
            <a:endParaRPr lang="fr-FR" dirty="0"/>
          </a:p>
          <a:p>
            <a:pPr marL="0" indent="0">
              <a:buNone/>
            </a:pPr>
            <a:endParaRPr lang="fr-FR" dirty="0"/>
          </a:p>
          <a:p>
            <a:pPr marL="0" lvl="0" indent="0">
              <a:lnSpc>
                <a:spcPct val="100000"/>
              </a:lnSpc>
              <a:spcBef>
                <a:spcPts val="0"/>
              </a:spcBef>
              <a:buNone/>
            </a:pPr>
            <a:endParaRPr lang="fr-FR" sz="1700" dirty="0">
              <a:solidFill>
                <a:prstClr val="black"/>
              </a:solidFill>
              <a:sym typeface="Symbol" panose="05050102010706020507" pitchFamily="18" charset="2"/>
            </a:endParaRPr>
          </a:p>
          <a:p>
            <a:pPr marL="0" lvl="0" indent="0">
              <a:lnSpc>
                <a:spcPct val="100000"/>
              </a:lnSpc>
              <a:spcBef>
                <a:spcPts val="0"/>
              </a:spcBef>
              <a:buNone/>
            </a:pPr>
            <a:endParaRPr lang="fr-FR" sz="1700" dirty="0">
              <a:solidFill>
                <a:prstClr val="black"/>
              </a:solidFill>
              <a:sym typeface="Symbol" panose="05050102010706020507" pitchFamily="18" charset="2"/>
            </a:endParaRPr>
          </a:p>
          <a:p>
            <a:pPr marL="0" indent="0">
              <a:buNone/>
            </a:pPr>
            <a:endParaRPr lang="fr-FR" dirty="0"/>
          </a:p>
          <a:p>
            <a:pPr marL="0" indent="0">
              <a:buNone/>
            </a:pPr>
            <a:r>
              <a:rPr lang="fr-FR" dirty="0" err="1"/>
              <a:t>Judgment</a:t>
            </a:r>
            <a:r>
              <a:rPr lang="fr-FR" dirty="0"/>
              <a:t> = multiple relations </a:t>
            </a:r>
            <a:r>
              <a:rPr lang="fr-FR" dirty="0" err="1"/>
              <a:t>with</a:t>
            </a:r>
            <a:r>
              <a:rPr lang="fr-FR" dirty="0"/>
              <a:t> </a:t>
            </a:r>
            <a:r>
              <a:rPr lang="fr-FR" dirty="0" err="1"/>
              <a:t>various</a:t>
            </a:r>
            <a:r>
              <a:rPr lang="fr-FR" dirty="0"/>
              <a:t> </a:t>
            </a:r>
            <a:r>
              <a:rPr lang="fr-FR" dirty="0" err="1"/>
              <a:t>constituents</a:t>
            </a:r>
            <a:r>
              <a:rPr lang="fr-FR" dirty="0"/>
              <a:t> / </a:t>
            </a:r>
            <a:r>
              <a:rPr lang="fr-FR" dirty="0" err="1"/>
              <a:t>duality</a:t>
            </a:r>
            <a:r>
              <a:rPr lang="fr-FR" dirty="0"/>
              <a:t> </a:t>
            </a:r>
            <a:r>
              <a:rPr lang="fr-FR" dirty="0" err="1"/>
              <a:t>between</a:t>
            </a:r>
            <a:r>
              <a:rPr lang="fr-FR" dirty="0"/>
              <a:t> </a:t>
            </a:r>
            <a:r>
              <a:rPr lang="fr-FR" dirty="0" err="1"/>
              <a:t>truth</a:t>
            </a:r>
            <a:r>
              <a:rPr lang="fr-FR" dirty="0"/>
              <a:t> and </a:t>
            </a:r>
            <a:r>
              <a:rPr lang="fr-FR" dirty="0" err="1"/>
              <a:t>falsity</a:t>
            </a:r>
            <a:r>
              <a:rPr lang="fr-FR" dirty="0"/>
              <a:t>.</a:t>
            </a:r>
          </a:p>
          <a:p>
            <a:pPr marL="0" indent="0">
              <a:buNone/>
            </a:pPr>
            <a:endParaRPr lang="fr-FR" dirty="0"/>
          </a:p>
        </p:txBody>
      </p:sp>
    </p:spTree>
    <p:extLst>
      <p:ext uri="{BB962C8B-B14F-4D97-AF65-F5344CB8AC3E}">
        <p14:creationId xmlns:p14="http://schemas.microsoft.com/office/powerpoint/2010/main" val="163709134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F60CA4-ABF3-47B8-974D-5F698668B700}"/>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7C48E33A-740F-46AA-B2CE-DC406FC4582A}"/>
              </a:ext>
            </a:extLst>
          </p:cNvPr>
          <p:cNvSpPr>
            <a:spLocks noGrp="1"/>
          </p:cNvSpPr>
          <p:nvPr>
            <p:ph idx="1"/>
          </p:nvPr>
        </p:nvSpPr>
        <p:spPr/>
        <p:txBody>
          <a:bodyPr/>
          <a:lstStyle/>
          <a:p>
            <a:pPr marL="0" indent="0">
              <a:buNone/>
            </a:pPr>
            <a:r>
              <a:rPr lang="fr-FR" dirty="0"/>
              <a:t>Simple perception = </a:t>
            </a:r>
            <a:r>
              <a:rPr lang="fr-FR" dirty="0" err="1"/>
              <a:t>acquaintance</a:t>
            </a:r>
            <a:r>
              <a:rPr lang="fr-FR" dirty="0"/>
              <a:t> </a:t>
            </a:r>
            <a:r>
              <a:rPr lang="fr-FR" dirty="0" err="1"/>
              <a:t>with</a:t>
            </a:r>
            <a:r>
              <a:rPr lang="fr-FR" dirty="0"/>
              <a:t> one objet (perception as a </a:t>
            </a:r>
            <a:r>
              <a:rPr lang="fr-FR" dirty="0" err="1"/>
              <a:t>dyadic</a:t>
            </a:r>
            <a:r>
              <a:rPr lang="fr-FR" dirty="0"/>
              <a:t> relation)</a:t>
            </a:r>
          </a:p>
          <a:p>
            <a:pPr marL="0" indent="0">
              <a:buNone/>
            </a:pPr>
            <a:endParaRPr lang="fr-FR" dirty="0"/>
          </a:p>
          <a:p>
            <a:pPr marL="0" indent="0">
              <a:buNone/>
            </a:pPr>
            <a:r>
              <a:rPr lang="fr-FR" b="1" dirty="0" err="1"/>
              <a:t>Complex</a:t>
            </a:r>
            <a:r>
              <a:rPr lang="fr-FR" b="1" dirty="0"/>
              <a:t> perception </a:t>
            </a:r>
            <a:r>
              <a:rPr lang="fr-FR" dirty="0"/>
              <a:t>= </a:t>
            </a:r>
            <a:r>
              <a:rPr lang="fr-FR" b="1" dirty="0"/>
              <a:t>multiple relation </a:t>
            </a:r>
            <a:r>
              <a:rPr lang="fr-FR" b="1" dirty="0" err="1"/>
              <a:t>with</a:t>
            </a:r>
            <a:r>
              <a:rPr lang="fr-FR" b="1" dirty="0"/>
              <a:t> the </a:t>
            </a:r>
            <a:r>
              <a:rPr lang="fr-FR" b="1" dirty="0" err="1"/>
              <a:t>whole</a:t>
            </a:r>
            <a:r>
              <a:rPr lang="fr-FR" b="1" dirty="0"/>
              <a:t> and </a:t>
            </a:r>
            <a:r>
              <a:rPr lang="fr-FR" b="1" dirty="0" err="1"/>
              <a:t>its</a:t>
            </a:r>
            <a:r>
              <a:rPr lang="fr-FR" b="1" dirty="0"/>
              <a:t> parts / no </a:t>
            </a:r>
            <a:r>
              <a:rPr lang="fr-FR" b="1" dirty="0" err="1"/>
              <a:t>duality</a:t>
            </a:r>
            <a:r>
              <a:rPr lang="fr-FR" b="1" dirty="0"/>
              <a:t> </a:t>
            </a:r>
            <a:r>
              <a:rPr lang="fr-FR" b="1" dirty="0" err="1"/>
              <a:t>between</a:t>
            </a:r>
            <a:r>
              <a:rPr lang="fr-FR" b="1" dirty="0"/>
              <a:t> </a:t>
            </a:r>
            <a:r>
              <a:rPr lang="fr-FR" b="1" dirty="0" err="1"/>
              <a:t>truth</a:t>
            </a:r>
            <a:r>
              <a:rPr lang="fr-FR" b="1" dirty="0"/>
              <a:t> and </a:t>
            </a:r>
            <a:r>
              <a:rPr lang="fr-FR" b="1" dirty="0" err="1"/>
              <a:t>falsity</a:t>
            </a:r>
            <a:r>
              <a:rPr lang="fr-FR" b="1" dirty="0"/>
              <a:t>. </a:t>
            </a:r>
          </a:p>
          <a:p>
            <a:pPr marL="0" indent="0">
              <a:buNone/>
            </a:pPr>
            <a:endParaRPr lang="fr-FR" dirty="0"/>
          </a:p>
          <a:p>
            <a:pPr marL="0" indent="0">
              <a:buNone/>
            </a:pPr>
            <a:r>
              <a:rPr lang="fr-FR" dirty="0" err="1"/>
              <a:t>Judgment</a:t>
            </a:r>
            <a:r>
              <a:rPr lang="fr-FR" dirty="0"/>
              <a:t> = multiple relations </a:t>
            </a:r>
            <a:r>
              <a:rPr lang="fr-FR" dirty="0" err="1"/>
              <a:t>with</a:t>
            </a:r>
            <a:r>
              <a:rPr lang="fr-FR" dirty="0"/>
              <a:t> </a:t>
            </a:r>
            <a:r>
              <a:rPr lang="fr-FR" dirty="0" err="1"/>
              <a:t>various</a:t>
            </a:r>
            <a:r>
              <a:rPr lang="fr-FR" dirty="0"/>
              <a:t> </a:t>
            </a:r>
            <a:r>
              <a:rPr lang="fr-FR" dirty="0" err="1"/>
              <a:t>constituents</a:t>
            </a:r>
            <a:r>
              <a:rPr lang="fr-FR" dirty="0"/>
              <a:t> / </a:t>
            </a:r>
            <a:r>
              <a:rPr lang="fr-FR" dirty="0" err="1"/>
              <a:t>duality</a:t>
            </a:r>
            <a:r>
              <a:rPr lang="fr-FR" dirty="0"/>
              <a:t> </a:t>
            </a:r>
            <a:r>
              <a:rPr lang="fr-FR" dirty="0" err="1"/>
              <a:t>between</a:t>
            </a:r>
            <a:r>
              <a:rPr lang="fr-FR" dirty="0"/>
              <a:t> </a:t>
            </a:r>
            <a:r>
              <a:rPr lang="fr-FR" dirty="0" err="1"/>
              <a:t>truth</a:t>
            </a:r>
            <a:r>
              <a:rPr lang="fr-FR" dirty="0"/>
              <a:t> and </a:t>
            </a:r>
            <a:r>
              <a:rPr lang="fr-FR" dirty="0" err="1"/>
              <a:t>falsity</a:t>
            </a:r>
            <a:r>
              <a:rPr lang="fr-FR" dirty="0"/>
              <a:t>.</a:t>
            </a:r>
          </a:p>
          <a:p>
            <a:pPr marL="0" indent="0">
              <a:buNone/>
            </a:pPr>
            <a:endParaRPr lang="fr-FR" dirty="0"/>
          </a:p>
        </p:txBody>
      </p:sp>
    </p:spTree>
    <p:extLst>
      <p:ext uri="{BB962C8B-B14F-4D97-AF65-F5344CB8AC3E}">
        <p14:creationId xmlns:p14="http://schemas.microsoft.com/office/powerpoint/2010/main" val="2628495657"/>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A76AED2-BB03-4E31-AE22-5B74A53C5CC1}"/>
              </a:ext>
            </a:extLst>
          </p:cNvPr>
          <p:cNvSpPr>
            <a:spLocks noGrp="1"/>
          </p:cNvSpPr>
          <p:nvPr>
            <p:ph idx="1"/>
          </p:nvPr>
        </p:nvSpPr>
        <p:spPr>
          <a:xfrm>
            <a:off x="838200" y="901393"/>
            <a:ext cx="10515600" cy="4351338"/>
          </a:xfrm>
        </p:spPr>
        <p:txBody>
          <a:bodyPr>
            <a:normAutofit fontScale="92500" lnSpcReduction="10000"/>
          </a:bodyPr>
          <a:lstStyle/>
          <a:p>
            <a:pPr marL="0" indent="0">
              <a:buNone/>
            </a:pPr>
            <a:r>
              <a:rPr lang="fr-FR" dirty="0" err="1"/>
              <a:t>ThK</a:t>
            </a:r>
            <a:r>
              <a:rPr lang="fr-FR" dirty="0"/>
              <a:t> 125</a:t>
            </a:r>
          </a:p>
          <a:p>
            <a:pPr marL="0" indent="0">
              <a:buNone/>
            </a:pPr>
            <a:endParaRPr lang="fr-FR" dirty="0"/>
          </a:p>
          <a:p>
            <a:pPr marL="0" indent="0">
              <a:buNone/>
            </a:pPr>
            <a:r>
              <a:rPr lang="fr-FR" dirty="0"/>
              <a:t>The </a:t>
            </a:r>
            <a:r>
              <a:rPr lang="fr-FR" dirty="0" err="1"/>
              <a:t>difference</a:t>
            </a:r>
            <a:r>
              <a:rPr lang="fr-FR" dirty="0"/>
              <a:t> </a:t>
            </a:r>
            <a:r>
              <a:rPr lang="fr-FR" dirty="0" err="1"/>
              <a:t>between</a:t>
            </a:r>
            <a:r>
              <a:rPr lang="fr-FR" dirty="0"/>
              <a:t> simple and </a:t>
            </a:r>
            <a:r>
              <a:rPr lang="fr-FR" dirty="0" err="1"/>
              <a:t>complex</a:t>
            </a:r>
            <a:r>
              <a:rPr lang="fr-FR" dirty="0"/>
              <a:t> perception </a:t>
            </a:r>
            <a:r>
              <a:rPr lang="fr-FR" dirty="0" err="1"/>
              <a:t>seems</a:t>
            </a:r>
            <a:r>
              <a:rPr lang="fr-FR" dirty="0"/>
              <a:t> to </a:t>
            </a:r>
            <a:r>
              <a:rPr lang="fr-FR" dirty="0" err="1"/>
              <a:t>depend</a:t>
            </a:r>
            <a:r>
              <a:rPr lang="fr-FR" dirty="0"/>
              <a:t> </a:t>
            </a:r>
            <a:r>
              <a:rPr lang="fr-FR" dirty="0" err="1"/>
              <a:t>upon</a:t>
            </a:r>
            <a:r>
              <a:rPr lang="fr-FR" dirty="0"/>
              <a:t> the </a:t>
            </a:r>
            <a:r>
              <a:rPr lang="fr-FR" dirty="0" err="1"/>
              <a:t>number</a:t>
            </a:r>
            <a:r>
              <a:rPr lang="fr-FR" dirty="0"/>
              <a:t> of </a:t>
            </a:r>
            <a:r>
              <a:rPr lang="fr-FR" dirty="0" err="1"/>
              <a:t>objects</a:t>
            </a:r>
            <a:r>
              <a:rPr lang="fr-FR" dirty="0"/>
              <a:t> of attention </a:t>
            </a:r>
            <a:r>
              <a:rPr lang="fr-FR" dirty="0" err="1"/>
              <a:t>simultaneously</a:t>
            </a:r>
            <a:r>
              <a:rPr lang="fr-FR" dirty="0"/>
              <a:t> </a:t>
            </a:r>
            <a:r>
              <a:rPr lang="fr-FR" dirty="0" err="1"/>
              <a:t>present</a:t>
            </a:r>
            <a:r>
              <a:rPr lang="fr-FR" dirty="0"/>
              <a:t>…. </a:t>
            </a:r>
            <a:r>
              <a:rPr lang="fr-FR" dirty="0" err="1"/>
              <a:t>When</a:t>
            </a:r>
            <a:r>
              <a:rPr lang="fr-FR" dirty="0"/>
              <a:t> </a:t>
            </a:r>
            <a:r>
              <a:rPr lang="fr-FR" dirty="0" err="1"/>
              <a:t>we</a:t>
            </a:r>
            <a:r>
              <a:rPr lang="fr-FR" dirty="0"/>
              <a:t> have </a:t>
            </a:r>
            <a:r>
              <a:rPr lang="fr-FR" dirty="0" err="1"/>
              <a:t>analyzed</a:t>
            </a:r>
            <a:r>
              <a:rPr lang="fr-FR" dirty="0"/>
              <a:t> </a:t>
            </a:r>
            <a:r>
              <a:rPr lang="fr-FR" dirty="0" err="1"/>
              <a:t>our</a:t>
            </a:r>
            <a:r>
              <a:rPr lang="fr-FR" dirty="0"/>
              <a:t> T </a:t>
            </a:r>
            <a:r>
              <a:rPr lang="fr-FR" dirty="0" err="1"/>
              <a:t>into</a:t>
            </a:r>
            <a:r>
              <a:rPr lang="fr-FR" dirty="0"/>
              <a:t> a vertical and a horizontal strike, </a:t>
            </a:r>
            <a:r>
              <a:rPr lang="fr-FR" dirty="0" err="1"/>
              <a:t>we</a:t>
            </a:r>
            <a:r>
              <a:rPr lang="fr-FR" dirty="0"/>
              <a:t> </a:t>
            </a:r>
            <a:r>
              <a:rPr lang="fr-FR" dirty="0" err="1"/>
              <a:t>shall</a:t>
            </a:r>
            <a:r>
              <a:rPr lang="fr-FR" dirty="0"/>
              <a:t> have </a:t>
            </a:r>
            <a:r>
              <a:rPr lang="fr-FR" dirty="0" err="1"/>
              <a:t>two</a:t>
            </a:r>
            <a:r>
              <a:rPr lang="fr-FR" dirty="0"/>
              <a:t> </a:t>
            </a:r>
            <a:r>
              <a:rPr lang="fr-FR" dirty="0" err="1"/>
              <a:t>objects</a:t>
            </a:r>
            <a:r>
              <a:rPr lang="fr-FR" dirty="0"/>
              <a:t> of attention, </a:t>
            </a:r>
            <a:r>
              <a:rPr lang="fr-FR" dirty="0" err="1"/>
              <a:t>namely</a:t>
            </a:r>
            <a:r>
              <a:rPr lang="fr-FR" dirty="0"/>
              <a:t> the </a:t>
            </a:r>
            <a:r>
              <a:rPr lang="fr-FR" dirty="0" err="1"/>
              <a:t>two</a:t>
            </a:r>
            <a:r>
              <a:rPr lang="fr-FR" dirty="0"/>
              <a:t> </a:t>
            </a:r>
            <a:r>
              <a:rPr lang="fr-FR" dirty="0" err="1"/>
              <a:t>strokes</a:t>
            </a:r>
            <a:r>
              <a:rPr lang="fr-FR" dirty="0"/>
              <a:t>, </a:t>
            </a:r>
            <a:r>
              <a:rPr lang="fr-FR" dirty="0" err="1"/>
              <a:t>where</a:t>
            </a:r>
            <a:r>
              <a:rPr lang="fr-FR" dirty="0"/>
              <a:t> </a:t>
            </a:r>
            <a:r>
              <a:rPr lang="fr-FR" dirty="0" err="1"/>
              <a:t>before</a:t>
            </a:r>
            <a:r>
              <a:rPr lang="fr-FR" dirty="0"/>
              <a:t> </a:t>
            </a:r>
            <a:r>
              <a:rPr lang="fr-FR" dirty="0" err="1"/>
              <a:t>we</a:t>
            </a:r>
            <a:r>
              <a:rPr lang="fr-FR" dirty="0"/>
              <a:t> </a:t>
            </a:r>
            <a:r>
              <a:rPr lang="fr-FR" dirty="0" err="1"/>
              <a:t>had</a:t>
            </a:r>
            <a:r>
              <a:rPr lang="fr-FR" dirty="0"/>
              <a:t> </a:t>
            </a:r>
            <a:r>
              <a:rPr lang="fr-FR" dirty="0" err="1"/>
              <a:t>only</a:t>
            </a:r>
            <a:r>
              <a:rPr lang="fr-FR" dirty="0"/>
              <a:t> one, </a:t>
            </a:r>
            <a:r>
              <a:rPr lang="fr-FR" dirty="0" err="1"/>
              <a:t>namely</a:t>
            </a:r>
            <a:r>
              <a:rPr lang="fr-FR" dirty="0"/>
              <a:t> the T. </a:t>
            </a:r>
            <a:r>
              <a:rPr lang="fr-FR" dirty="0" err="1"/>
              <a:t>We</a:t>
            </a:r>
            <a:r>
              <a:rPr lang="fr-FR" dirty="0"/>
              <a:t> </a:t>
            </a:r>
            <a:r>
              <a:rPr lang="fr-FR" dirty="0" err="1"/>
              <a:t>may</a:t>
            </a:r>
            <a:r>
              <a:rPr lang="fr-FR" dirty="0"/>
              <a:t> </a:t>
            </a:r>
            <a:r>
              <a:rPr lang="fr-FR" dirty="0" err="1"/>
              <a:t>therefore</a:t>
            </a:r>
            <a:r>
              <a:rPr lang="fr-FR" dirty="0"/>
              <a:t> </a:t>
            </a:r>
            <a:r>
              <a:rPr lang="fr-FR" dirty="0" err="1"/>
              <a:t>suggest</a:t>
            </a:r>
            <a:r>
              <a:rPr lang="fr-FR" dirty="0"/>
              <a:t> </a:t>
            </a:r>
            <a:r>
              <a:rPr lang="fr-FR" dirty="0" err="1"/>
              <a:t>that</a:t>
            </a:r>
            <a:r>
              <a:rPr lang="fr-FR" dirty="0"/>
              <a:t> </a:t>
            </a:r>
            <a:r>
              <a:rPr lang="fr-FR" i="1" dirty="0" err="1"/>
              <a:t>complex</a:t>
            </a:r>
            <a:r>
              <a:rPr lang="fr-FR" i="1" dirty="0"/>
              <a:t> perception </a:t>
            </a:r>
            <a:r>
              <a:rPr lang="fr-FR" i="1" dirty="0" err="1"/>
              <a:t>consists</a:t>
            </a:r>
            <a:r>
              <a:rPr lang="fr-FR" i="1" dirty="0"/>
              <a:t> in </a:t>
            </a:r>
            <a:r>
              <a:rPr lang="fr-FR" i="1" dirty="0" err="1"/>
              <a:t>acquaintance</a:t>
            </a:r>
            <a:r>
              <a:rPr lang="fr-FR" i="1" dirty="0"/>
              <a:t> </a:t>
            </a:r>
            <a:r>
              <a:rPr lang="fr-FR" i="1" dirty="0" err="1"/>
              <a:t>with</a:t>
            </a:r>
            <a:r>
              <a:rPr lang="fr-FR" i="1" dirty="0"/>
              <a:t> a </a:t>
            </a:r>
            <a:r>
              <a:rPr lang="fr-FR" i="1" dirty="0" err="1"/>
              <a:t>whole</a:t>
            </a:r>
            <a:r>
              <a:rPr lang="fr-FR" i="1" dirty="0"/>
              <a:t> </a:t>
            </a:r>
            <a:r>
              <a:rPr lang="fr-FR" i="1" dirty="0" err="1"/>
              <a:t>combined</a:t>
            </a:r>
            <a:r>
              <a:rPr lang="fr-FR" i="1" dirty="0"/>
              <a:t> </a:t>
            </a:r>
            <a:r>
              <a:rPr lang="fr-FR" i="1" dirty="0" err="1"/>
              <a:t>with</a:t>
            </a:r>
            <a:r>
              <a:rPr lang="fr-FR" i="1" dirty="0"/>
              <a:t> attention to </a:t>
            </a:r>
            <a:r>
              <a:rPr lang="fr-FR" i="1" dirty="0" err="1"/>
              <a:t>its</a:t>
            </a:r>
            <a:r>
              <a:rPr lang="fr-FR" i="1" dirty="0"/>
              <a:t> parts</a:t>
            </a:r>
            <a:r>
              <a:rPr lang="fr-FR" dirty="0"/>
              <a:t>. It </a:t>
            </a:r>
            <a:r>
              <a:rPr lang="fr-FR" dirty="0" err="1"/>
              <a:t>will</a:t>
            </a:r>
            <a:r>
              <a:rPr lang="fr-FR" dirty="0"/>
              <a:t> </a:t>
            </a:r>
            <a:r>
              <a:rPr lang="fr-FR" dirty="0" err="1"/>
              <a:t>be</a:t>
            </a:r>
            <a:r>
              <a:rPr lang="fr-FR" dirty="0"/>
              <a:t> </a:t>
            </a:r>
            <a:r>
              <a:rPr lang="fr-FR" dirty="0" err="1"/>
              <a:t>natural</a:t>
            </a:r>
            <a:r>
              <a:rPr lang="fr-FR" dirty="0"/>
              <a:t> to </a:t>
            </a:r>
            <a:r>
              <a:rPr lang="fr-FR" dirty="0" err="1"/>
              <a:t>say</a:t>
            </a:r>
            <a:r>
              <a:rPr lang="fr-FR" dirty="0"/>
              <a:t>, </a:t>
            </a:r>
            <a:r>
              <a:rPr lang="fr-FR" dirty="0" err="1"/>
              <a:t>conversely</a:t>
            </a:r>
            <a:r>
              <a:rPr lang="fr-FR" dirty="0"/>
              <a:t>, </a:t>
            </a:r>
            <a:r>
              <a:rPr lang="fr-FR" dirty="0" err="1"/>
              <a:t>that</a:t>
            </a:r>
            <a:r>
              <a:rPr lang="fr-FR" dirty="0"/>
              <a:t> simple perception of a </a:t>
            </a:r>
            <a:r>
              <a:rPr lang="fr-FR" dirty="0" err="1"/>
              <a:t>complex</a:t>
            </a:r>
            <a:r>
              <a:rPr lang="fr-FR" dirty="0"/>
              <a:t> </a:t>
            </a:r>
            <a:r>
              <a:rPr lang="fr-FR" dirty="0" err="1"/>
              <a:t>consists</a:t>
            </a:r>
            <a:r>
              <a:rPr lang="fr-FR" dirty="0"/>
              <a:t> in attention to the </a:t>
            </a:r>
            <a:r>
              <a:rPr lang="fr-FR" dirty="0" err="1"/>
              <a:t>whole</a:t>
            </a:r>
            <a:r>
              <a:rPr lang="fr-FR" dirty="0"/>
              <a:t> </a:t>
            </a:r>
            <a:r>
              <a:rPr lang="fr-FR" dirty="0" err="1"/>
              <a:t>combined</a:t>
            </a:r>
            <a:r>
              <a:rPr lang="fr-FR" dirty="0"/>
              <a:t> </a:t>
            </a:r>
            <a:r>
              <a:rPr lang="fr-FR" dirty="0" err="1"/>
              <a:t>with</a:t>
            </a:r>
            <a:r>
              <a:rPr lang="fr-FR" dirty="0"/>
              <a:t> </a:t>
            </a:r>
            <a:r>
              <a:rPr lang="fr-FR" dirty="0" err="1"/>
              <a:t>acquaintance</a:t>
            </a:r>
            <a:r>
              <a:rPr lang="fr-FR" dirty="0"/>
              <a:t> </a:t>
            </a:r>
            <a:r>
              <a:rPr lang="fr-FR" dirty="0" err="1"/>
              <a:t>with</a:t>
            </a:r>
            <a:r>
              <a:rPr lang="fr-FR" dirty="0"/>
              <a:t> </a:t>
            </a:r>
            <a:r>
              <a:rPr lang="fr-FR" dirty="0" err="1"/>
              <a:t>its</a:t>
            </a:r>
            <a:r>
              <a:rPr lang="fr-FR" dirty="0"/>
              <a:t> parts. If </a:t>
            </a:r>
            <a:r>
              <a:rPr lang="fr-FR" dirty="0" err="1"/>
              <a:t>this</a:t>
            </a:r>
            <a:r>
              <a:rPr lang="fr-FR" dirty="0"/>
              <a:t> </a:t>
            </a:r>
            <a:r>
              <a:rPr lang="fr-FR" dirty="0" err="1"/>
              <a:t>is</a:t>
            </a:r>
            <a:r>
              <a:rPr lang="fr-FR" dirty="0"/>
              <a:t> the case, the </a:t>
            </a:r>
            <a:r>
              <a:rPr lang="fr-FR" dirty="0" err="1"/>
              <a:t>problem</a:t>
            </a:r>
            <a:r>
              <a:rPr lang="fr-FR" dirty="0"/>
              <a:t> of </a:t>
            </a:r>
            <a:r>
              <a:rPr lang="fr-FR" dirty="0" err="1"/>
              <a:t>analysis</a:t>
            </a:r>
            <a:r>
              <a:rPr lang="fr-FR" dirty="0"/>
              <a:t> </a:t>
            </a:r>
            <a:r>
              <a:rPr lang="fr-FR" dirty="0" err="1"/>
              <a:t>is</a:t>
            </a:r>
            <a:r>
              <a:rPr lang="fr-FR" dirty="0"/>
              <a:t> </a:t>
            </a:r>
            <a:r>
              <a:rPr lang="fr-FR" dirty="0" err="1"/>
              <a:t>merely</a:t>
            </a:r>
            <a:r>
              <a:rPr lang="fr-FR" dirty="0"/>
              <a:t> the </a:t>
            </a:r>
            <a:r>
              <a:rPr lang="fr-FR" dirty="0" err="1"/>
              <a:t>problem</a:t>
            </a:r>
            <a:r>
              <a:rPr lang="fr-FR" dirty="0"/>
              <a:t> of </a:t>
            </a:r>
            <a:r>
              <a:rPr lang="fr-FR" dirty="0" err="1"/>
              <a:t>transferring</a:t>
            </a:r>
            <a:r>
              <a:rPr lang="fr-FR" dirty="0"/>
              <a:t> attention </a:t>
            </a:r>
            <a:r>
              <a:rPr lang="fr-FR" dirty="0" err="1"/>
              <a:t>from</a:t>
            </a:r>
            <a:r>
              <a:rPr lang="fr-FR" dirty="0"/>
              <a:t> the </a:t>
            </a:r>
            <a:r>
              <a:rPr lang="fr-FR" dirty="0" err="1"/>
              <a:t>whole</a:t>
            </a:r>
            <a:r>
              <a:rPr lang="fr-FR" dirty="0"/>
              <a:t> to the parts.</a:t>
            </a:r>
          </a:p>
        </p:txBody>
      </p:sp>
    </p:spTree>
    <p:extLst>
      <p:ext uri="{BB962C8B-B14F-4D97-AF65-F5344CB8AC3E}">
        <p14:creationId xmlns:p14="http://schemas.microsoft.com/office/powerpoint/2010/main" val="5936387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EAD28CB-F146-4A24-A4A9-4EE99A23FE2B}"/>
              </a:ext>
            </a:extLst>
          </p:cNvPr>
          <p:cNvSpPr>
            <a:spLocks noGrp="1"/>
          </p:cNvSpPr>
          <p:nvPr>
            <p:ph idx="1"/>
          </p:nvPr>
        </p:nvSpPr>
        <p:spPr>
          <a:xfrm>
            <a:off x="938868" y="570451"/>
            <a:ext cx="10515600" cy="6111380"/>
          </a:xfrm>
        </p:spPr>
        <p:txBody>
          <a:bodyPr>
            <a:normAutofit/>
          </a:bodyPr>
          <a:lstStyle/>
          <a:p>
            <a:pPr marL="0" indent="0">
              <a:buNone/>
            </a:pPr>
            <a:r>
              <a:rPr lang="fr-FR" dirty="0" err="1"/>
              <a:t>Russell’s</a:t>
            </a:r>
            <a:r>
              <a:rPr lang="fr-FR" dirty="0"/>
              <a:t> </a:t>
            </a:r>
            <a:r>
              <a:rPr lang="fr-FR" dirty="0" err="1"/>
              <a:t>theory</a:t>
            </a:r>
            <a:r>
              <a:rPr lang="fr-FR" dirty="0"/>
              <a:t> of </a:t>
            </a:r>
            <a:r>
              <a:rPr lang="fr-FR" dirty="0" err="1"/>
              <a:t>judgment</a:t>
            </a:r>
            <a:endParaRPr lang="fr-FR" dirty="0"/>
          </a:p>
          <a:p>
            <a:pPr marL="0" indent="0">
              <a:buNone/>
            </a:pPr>
            <a:endParaRPr lang="fr-FR" dirty="0"/>
          </a:p>
          <a:p>
            <a:pPr marL="0" indent="0">
              <a:buNone/>
            </a:pPr>
            <a:r>
              <a:rPr lang="en-US" dirty="0"/>
              <a:t>S believes that </a:t>
            </a:r>
            <a:r>
              <a:rPr lang="en-US" i="1" dirty="0"/>
              <a:t>b</a:t>
            </a:r>
            <a:r>
              <a:rPr lang="en-US" dirty="0"/>
              <a:t> is above </a:t>
            </a:r>
            <a:r>
              <a:rPr lang="en-US" i="1" dirty="0"/>
              <a:t>a</a:t>
            </a:r>
            <a:r>
              <a:rPr lang="en-US" dirty="0"/>
              <a:t>.</a:t>
            </a:r>
          </a:p>
          <a:p>
            <a:pPr marL="0" indent="0">
              <a:buNone/>
            </a:pPr>
            <a:endParaRPr lang="en-US" dirty="0"/>
          </a:p>
          <a:p>
            <a:pPr marL="0" indent="0">
              <a:buNone/>
            </a:pPr>
            <a:r>
              <a:rPr lang="en-US" dirty="0"/>
              <a:t>AFTER 1906							</a:t>
            </a:r>
            <a:r>
              <a:rPr lang="en-US" i="1" dirty="0"/>
              <a:t>b</a:t>
            </a:r>
          </a:p>
          <a:p>
            <a:pPr marL="0" indent="0">
              <a:buNone/>
            </a:pPr>
            <a:endParaRPr lang="en-US" dirty="0"/>
          </a:p>
          <a:p>
            <a:pPr marL="0" indent="0">
              <a:buNone/>
            </a:pPr>
            <a:r>
              <a:rPr lang="en-US" dirty="0"/>
              <a:t>		S 					</a:t>
            </a:r>
            <a:r>
              <a:rPr lang="en-US" i="1" dirty="0"/>
              <a:t>R</a:t>
            </a:r>
          </a:p>
          <a:p>
            <a:pPr marL="0" indent="0">
              <a:buNone/>
            </a:pPr>
            <a:endParaRPr lang="en-US" dirty="0"/>
          </a:p>
          <a:p>
            <a:pPr marL="0" indent="0">
              <a:buNone/>
            </a:pPr>
            <a:r>
              <a:rPr lang="en-US" dirty="0"/>
              <a:t>								</a:t>
            </a:r>
            <a:r>
              <a:rPr lang="en-US" i="1" dirty="0"/>
              <a:t>a</a:t>
            </a:r>
          </a:p>
          <a:p>
            <a:pPr marL="0" indent="0">
              <a:buNone/>
            </a:pPr>
            <a:endParaRPr lang="fr-FR" dirty="0"/>
          </a:p>
          <a:p>
            <a:pPr marL="0" indent="0">
              <a:buNone/>
            </a:pPr>
            <a:r>
              <a:rPr lang="fr-FR" dirty="0"/>
              <a:t>The proposition </a:t>
            </a:r>
            <a:r>
              <a:rPr lang="fr-FR" dirty="0" err="1"/>
              <a:t>is</a:t>
            </a:r>
            <a:r>
              <a:rPr lang="fr-FR" dirty="0"/>
              <a:t> the objective part of a </a:t>
            </a:r>
            <a:r>
              <a:rPr lang="fr-FR" dirty="0" err="1"/>
              <a:t>belief-fact</a:t>
            </a:r>
            <a:r>
              <a:rPr lang="fr-FR" dirty="0"/>
              <a:t>. It </a:t>
            </a:r>
            <a:r>
              <a:rPr lang="fr-FR" dirty="0" err="1"/>
              <a:t>is</a:t>
            </a:r>
            <a:r>
              <a:rPr lang="fr-FR" dirty="0"/>
              <a:t> no longer </a:t>
            </a:r>
            <a:r>
              <a:rPr lang="fr-FR" dirty="0" err="1"/>
              <a:t>seen</a:t>
            </a:r>
            <a:r>
              <a:rPr lang="fr-FR" dirty="0"/>
              <a:t> as an </a:t>
            </a:r>
            <a:r>
              <a:rPr lang="fr-FR" dirty="0" err="1"/>
              <a:t>object</a:t>
            </a:r>
            <a:r>
              <a:rPr lang="fr-FR" dirty="0"/>
              <a:t>.</a:t>
            </a:r>
          </a:p>
        </p:txBody>
      </p:sp>
      <p:cxnSp>
        <p:nvCxnSpPr>
          <p:cNvPr id="4" name="Connecteur droit avec flèche 3">
            <a:extLst>
              <a:ext uri="{FF2B5EF4-FFF2-40B4-BE49-F238E27FC236}">
                <a16:creationId xmlns:a16="http://schemas.microsoft.com/office/drawing/2014/main" id="{69BEBB29-78AA-41EC-9B07-D8991F07C2B9}"/>
              </a:ext>
            </a:extLst>
          </p:cNvPr>
          <p:cNvCxnSpPr>
            <a:cxnSpLocks/>
          </p:cNvCxnSpPr>
          <p:nvPr/>
        </p:nvCxnSpPr>
        <p:spPr>
          <a:xfrm flipV="1">
            <a:off x="3724532" y="2945975"/>
            <a:ext cx="4185655" cy="96605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Connecteur droit avec flèche 5">
            <a:extLst>
              <a:ext uri="{FF2B5EF4-FFF2-40B4-BE49-F238E27FC236}">
                <a16:creationId xmlns:a16="http://schemas.microsoft.com/office/drawing/2014/main" id="{77EC7881-DA01-48E3-A90A-EC8AE71173D7}"/>
              </a:ext>
            </a:extLst>
          </p:cNvPr>
          <p:cNvCxnSpPr>
            <a:cxnSpLocks/>
          </p:cNvCxnSpPr>
          <p:nvPr/>
        </p:nvCxnSpPr>
        <p:spPr>
          <a:xfrm flipV="1">
            <a:off x="3670319" y="3856670"/>
            <a:ext cx="3401961" cy="73742"/>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Connecteur droit avec flèche 6">
            <a:extLst>
              <a:ext uri="{FF2B5EF4-FFF2-40B4-BE49-F238E27FC236}">
                <a16:creationId xmlns:a16="http://schemas.microsoft.com/office/drawing/2014/main" id="{4DD1A0CF-DD89-4873-8673-AEF4BE7D0939}"/>
              </a:ext>
            </a:extLst>
          </p:cNvPr>
          <p:cNvCxnSpPr>
            <a:cxnSpLocks/>
          </p:cNvCxnSpPr>
          <p:nvPr/>
        </p:nvCxnSpPr>
        <p:spPr>
          <a:xfrm>
            <a:off x="3670319" y="3929095"/>
            <a:ext cx="4239868" cy="95754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711110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A76AED2-BB03-4E31-AE22-5B74A53C5CC1}"/>
              </a:ext>
            </a:extLst>
          </p:cNvPr>
          <p:cNvSpPr>
            <a:spLocks noGrp="1"/>
          </p:cNvSpPr>
          <p:nvPr>
            <p:ph idx="1"/>
          </p:nvPr>
        </p:nvSpPr>
        <p:spPr>
          <a:xfrm>
            <a:off x="838200" y="901393"/>
            <a:ext cx="10515600" cy="4351338"/>
          </a:xfrm>
        </p:spPr>
        <p:txBody>
          <a:bodyPr>
            <a:normAutofit fontScale="92500" lnSpcReduction="10000"/>
          </a:bodyPr>
          <a:lstStyle/>
          <a:p>
            <a:pPr marL="0" indent="0">
              <a:buNone/>
            </a:pPr>
            <a:r>
              <a:rPr lang="fr-FR" dirty="0" err="1"/>
              <a:t>ThK</a:t>
            </a:r>
            <a:r>
              <a:rPr lang="fr-FR" dirty="0"/>
              <a:t> 125</a:t>
            </a:r>
          </a:p>
          <a:p>
            <a:pPr marL="0" indent="0">
              <a:buNone/>
            </a:pPr>
            <a:endParaRPr lang="fr-FR" dirty="0"/>
          </a:p>
          <a:p>
            <a:pPr marL="0" indent="0">
              <a:buNone/>
            </a:pPr>
            <a:r>
              <a:rPr lang="fr-FR" dirty="0"/>
              <a:t>The </a:t>
            </a:r>
            <a:r>
              <a:rPr lang="fr-FR" dirty="0" err="1"/>
              <a:t>difference</a:t>
            </a:r>
            <a:r>
              <a:rPr lang="fr-FR" dirty="0"/>
              <a:t> </a:t>
            </a:r>
            <a:r>
              <a:rPr lang="fr-FR" dirty="0" err="1"/>
              <a:t>between</a:t>
            </a:r>
            <a:r>
              <a:rPr lang="fr-FR" dirty="0"/>
              <a:t> simple and </a:t>
            </a:r>
            <a:r>
              <a:rPr lang="fr-FR" dirty="0" err="1"/>
              <a:t>complex</a:t>
            </a:r>
            <a:r>
              <a:rPr lang="fr-FR" dirty="0"/>
              <a:t> perception </a:t>
            </a:r>
            <a:r>
              <a:rPr lang="fr-FR" dirty="0" err="1"/>
              <a:t>seems</a:t>
            </a:r>
            <a:r>
              <a:rPr lang="fr-FR" dirty="0"/>
              <a:t> to </a:t>
            </a:r>
            <a:r>
              <a:rPr lang="fr-FR" dirty="0" err="1"/>
              <a:t>depend</a:t>
            </a:r>
            <a:r>
              <a:rPr lang="fr-FR" dirty="0"/>
              <a:t> </a:t>
            </a:r>
            <a:r>
              <a:rPr lang="fr-FR" dirty="0" err="1"/>
              <a:t>upon</a:t>
            </a:r>
            <a:r>
              <a:rPr lang="fr-FR" dirty="0"/>
              <a:t> the </a:t>
            </a:r>
            <a:r>
              <a:rPr lang="fr-FR" dirty="0" err="1"/>
              <a:t>number</a:t>
            </a:r>
            <a:r>
              <a:rPr lang="fr-FR" dirty="0"/>
              <a:t> of </a:t>
            </a:r>
            <a:r>
              <a:rPr lang="fr-FR" dirty="0" err="1"/>
              <a:t>objects</a:t>
            </a:r>
            <a:r>
              <a:rPr lang="fr-FR" dirty="0"/>
              <a:t> of attention </a:t>
            </a:r>
            <a:r>
              <a:rPr lang="fr-FR" dirty="0" err="1"/>
              <a:t>simultaneously</a:t>
            </a:r>
            <a:r>
              <a:rPr lang="fr-FR" dirty="0"/>
              <a:t> </a:t>
            </a:r>
            <a:r>
              <a:rPr lang="fr-FR" dirty="0" err="1"/>
              <a:t>present</a:t>
            </a:r>
            <a:r>
              <a:rPr lang="fr-FR" dirty="0"/>
              <a:t>…. </a:t>
            </a:r>
            <a:r>
              <a:rPr lang="fr-FR" dirty="0" err="1"/>
              <a:t>When</a:t>
            </a:r>
            <a:r>
              <a:rPr lang="fr-FR" dirty="0"/>
              <a:t> </a:t>
            </a:r>
            <a:r>
              <a:rPr lang="fr-FR" dirty="0" err="1"/>
              <a:t>we</a:t>
            </a:r>
            <a:r>
              <a:rPr lang="fr-FR" dirty="0"/>
              <a:t> have </a:t>
            </a:r>
            <a:r>
              <a:rPr lang="fr-FR" dirty="0" err="1"/>
              <a:t>analyzed</a:t>
            </a:r>
            <a:r>
              <a:rPr lang="fr-FR" dirty="0"/>
              <a:t> </a:t>
            </a:r>
            <a:r>
              <a:rPr lang="fr-FR" dirty="0" err="1"/>
              <a:t>our</a:t>
            </a:r>
            <a:r>
              <a:rPr lang="fr-FR" dirty="0"/>
              <a:t> T </a:t>
            </a:r>
            <a:r>
              <a:rPr lang="fr-FR" dirty="0" err="1"/>
              <a:t>into</a:t>
            </a:r>
            <a:r>
              <a:rPr lang="fr-FR" dirty="0"/>
              <a:t> a vertical and a horizontal strike, </a:t>
            </a:r>
            <a:r>
              <a:rPr lang="fr-FR" dirty="0" err="1"/>
              <a:t>we</a:t>
            </a:r>
            <a:r>
              <a:rPr lang="fr-FR" dirty="0"/>
              <a:t> </a:t>
            </a:r>
            <a:r>
              <a:rPr lang="fr-FR" dirty="0" err="1"/>
              <a:t>shall</a:t>
            </a:r>
            <a:r>
              <a:rPr lang="fr-FR" dirty="0"/>
              <a:t> have </a:t>
            </a:r>
            <a:r>
              <a:rPr lang="fr-FR" dirty="0" err="1"/>
              <a:t>two</a:t>
            </a:r>
            <a:r>
              <a:rPr lang="fr-FR" dirty="0"/>
              <a:t> </a:t>
            </a:r>
            <a:r>
              <a:rPr lang="fr-FR" dirty="0" err="1"/>
              <a:t>objects</a:t>
            </a:r>
            <a:r>
              <a:rPr lang="fr-FR" dirty="0"/>
              <a:t> of attention, </a:t>
            </a:r>
            <a:r>
              <a:rPr lang="fr-FR" dirty="0" err="1"/>
              <a:t>namely</a:t>
            </a:r>
            <a:r>
              <a:rPr lang="fr-FR" dirty="0"/>
              <a:t> the </a:t>
            </a:r>
            <a:r>
              <a:rPr lang="fr-FR" dirty="0" err="1"/>
              <a:t>two</a:t>
            </a:r>
            <a:r>
              <a:rPr lang="fr-FR" dirty="0"/>
              <a:t> </a:t>
            </a:r>
            <a:r>
              <a:rPr lang="fr-FR" dirty="0" err="1"/>
              <a:t>strokes</a:t>
            </a:r>
            <a:r>
              <a:rPr lang="fr-FR" dirty="0"/>
              <a:t>, </a:t>
            </a:r>
            <a:r>
              <a:rPr lang="fr-FR" dirty="0" err="1"/>
              <a:t>where</a:t>
            </a:r>
            <a:r>
              <a:rPr lang="fr-FR" dirty="0"/>
              <a:t> </a:t>
            </a:r>
            <a:r>
              <a:rPr lang="fr-FR" dirty="0" err="1"/>
              <a:t>before</a:t>
            </a:r>
            <a:r>
              <a:rPr lang="fr-FR" dirty="0"/>
              <a:t> </a:t>
            </a:r>
            <a:r>
              <a:rPr lang="fr-FR" dirty="0" err="1"/>
              <a:t>we</a:t>
            </a:r>
            <a:r>
              <a:rPr lang="fr-FR" dirty="0"/>
              <a:t> </a:t>
            </a:r>
            <a:r>
              <a:rPr lang="fr-FR" dirty="0" err="1"/>
              <a:t>had</a:t>
            </a:r>
            <a:r>
              <a:rPr lang="fr-FR" dirty="0"/>
              <a:t> </a:t>
            </a:r>
            <a:r>
              <a:rPr lang="fr-FR" dirty="0" err="1"/>
              <a:t>only</a:t>
            </a:r>
            <a:r>
              <a:rPr lang="fr-FR" dirty="0"/>
              <a:t> one, </a:t>
            </a:r>
            <a:r>
              <a:rPr lang="fr-FR" dirty="0" err="1"/>
              <a:t>namely</a:t>
            </a:r>
            <a:r>
              <a:rPr lang="fr-FR" dirty="0"/>
              <a:t> the T. </a:t>
            </a:r>
            <a:r>
              <a:rPr lang="fr-FR" dirty="0" err="1"/>
              <a:t>We</a:t>
            </a:r>
            <a:r>
              <a:rPr lang="fr-FR" dirty="0"/>
              <a:t> </a:t>
            </a:r>
            <a:r>
              <a:rPr lang="fr-FR" dirty="0" err="1"/>
              <a:t>may</a:t>
            </a:r>
            <a:r>
              <a:rPr lang="fr-FR" dirty="0"/>
              <a:t> </a:t>
            </a:r>
            <a:r>
              <a:rPr lang="fr-FR" dirty="0" err="1"/>
              <a:t>therefore</a:t>
            </a:r>
            <a:r>
              <a:rPr lang="fr-FR" dirty="0"/>
              <a:t> </a:t>
            </a:r>
            <a:r>
              <a:rPr lang="fr-FR" dirty="0" err="1"/>
              <a:t>suggest</a:t>
            </a:r>
            <a:r>
              <a:rPr lang="fr-FR" dirty="0"/>
              <a:t> </a:t>
            </a:r>
            <a:r>
              <a:rPr lang="fr-FR" dirty="0" err="1"/>
              <a:t>that</a:t>
            </a:r>
            <a:r>
              <a:rPr lang="fr-FR" dirty="0"/>
              <a:t> </a:t>
            </a:r>
            <a:r>
              <a:rPr lang="fr-FR" i="1" dirty="0" err="1"/>
              <a:t>complex</a:t>
            </a:r>
            <a:r>
              <a:rPr lang="fr-FR" i="1" dirty="0"/>
              <a:t> perception </a:t>
            </a:r>
            <a:r>
              <a:rPr lang="fr-FR" i="1" dirty="0" err="1"/>
              <a:t>consists</a:t>
            </a:r>
            <a:r>
              <a:rPr lang="fr-FR" i="1" dirty="0"/>
              <a:t> in </a:t>
            </a:r>
            <a:r>
              <a:rPr lang="fr-FR" i="1" dirty="0" err="1"/>
              <a:t>acquaintance</a:t>
            </a:r>
            <a:r>
              <a:rPr lang="fr-FR" i="1" dirty="0"/>
              <a:t> </a:t>
            </a:r>
            <a:r>
              <a:rPr lang="fr-FR" i="1" dirty="0" err="1"/>
              <a:t>with</a:t>
            </a:r>
            <a:r>
              <a:rPr lang="fr-FR" i="1" dirty="0"/>
              <a:t> a </a:t>
            </a:r>
            <a:r>
              <a:rPr lang="fr-FR" i="1" dirty="0" err="1"/>
              <a:t>whole</a:t>
            </a:r>
            <a:r>
              <a:rPr lang="fr-FR" i="1" dirty="0"/>
              <a:t> </a:t>
            </a:r>
            <a:r>
              <a:rPr lang="fr-FR" i="1" dirty="0" err="1"/>
              <a:t>combined</a:t>
            </a:r>
            <a:r>
              <a:rPr lang="fr-FR" i="1" dirty="0"/>
              <a:t> </a:t>
            </a:r>
            <a:r>
              <a:rPr lang="fr-FR" i="1" dirty="0" err="1"/>
              <a:t>with</a:t>
            </a:r>
            <a:r>
              <a:rPr lang="fr-FR" i="1" dirty="0"/>
              <a:t> attention to </a:t>
            </a:r>
            <a:r>
              <a:rPr lang="fr-FR" i="1" dirty="0" err="1"/>
              <a:t>its</a:t>
            </a:r>
            <a:r>
              <a:rPr lang="fr-FR" i="1" dirty="0"/>
              <a:t> parts</a:t>
            </a:r>
            <a:r>
              <a:rPr lang="fr-FR" dirty="0"/>
              <a:t>. </a:t>
            </a:r>
            <a:r>
              <a:rPr lang="fr-FR" b="1" dirty="0"/>
              <a:t>It </a:t>
            </a:r>
            <a:r>
              <a:rPr lang="fr-FR" b="1" dirty="0" err="1"/>
              <a:t>will</a:t>
            </a:r>
            <a:r>
              <a:rPr lang="fr-FR" b="1" dirty="0"/>
              <a:t> </a:t>
            </a:r>
            <a:r>
              <a:rPr lang="fr-FR" b="1" dirty="0" err="1"/>
              <a:t>be</a:t>
            </a:r>
            <a:r>
              <a:rPr lang="fr-FR" b="1" dirty="0"/>
              <a:t> </a:t>
            </a:r>
            <a:r>
              <a:rPr lang="fr-FR" b="1" dirty="0" err="1"/>
              <a:t>natural</a:t>
            </a:r>
            <a:r>
              <a:rPr lang="fr-FR" b="1" dirty="0"/>
              <a:t> to </a:t>
            </a:r>
            <a:r>
              <a:rPr lang="fr-FR" b="1" dirty="0" err="1"/>
              <a:t>say</a:t>
            </a:r>
            <a:r>
              <a:rPr lang="fr-FR" b="1" dirty="0"/>
              <a:t>, </a:t>
            </a:r>
            <a:r>
              <a:rPr lang="fr-FR" b="1" dirty="0" err="1"/>
              <a:t>conversely</a:t>
            </a:r>
            <a:r>
              <a:rPr lang="fr-FR" b="1" dirty="0"/>
              <a:t>, </a:t>
            </a:r>
            <a:r>
              <a:rPr lang="fr-FR" b="1" dirty="0" err="1"/>
              <a:t>that</a:t>
            </a:r>
            <a:r>
              <a:rPr lang="fr-FR" b="1" dirty="0"/>
              <a:t> simple perception of a </a:t>
            </a:r>
            <a:r>
              <a:rPr lang="fr-FR" b="1" dirty="0" err="1"/>
              <a:t>complex</a:t>
            </a:r>
            <a:r>
              <a:rPr lang="fr-FR" b="1" dirty="0"/>
              <a:t> </a:t>
            </a:r>
            <a:r>
              <a:rPr lang="fr-FR" b="1" dirty="0" err="1"/>
              <a:t>consists</a:t>
            </a:r>
            <a:r>
              <a:rPr lang="fr-FR" b="1" dirty="0"/>
              <a:t> in attention to the </a:t>
            </a:r>
            <a:r>
              <a:rPr lang="fr-FR" b="1" dirty="0" err="1"/>
              <a:t>whole</a:t>
            </a:r>
            <a:r>
              <a:rPr lang="fr-FR" b="1" dirty="0"/>
              <a:t> </a:t>
            </a:r>
            <a:r>
              <a:rPr lang="fr-FR" b="1" dirty="0" err="1"/>
              <a:t>combined</a:t>
            </a:r>
            <a:r>
              <a:rPr lang="fr-FR" b="1" dirty="0"/>
              <a:t> </a:t>
            </a:r>
            <a:r>
              <a:rPr lang="fr-FR" b="1" dirty="0" err="1"/>
              <a:t>with</a:t>
            </a:r>
            <a:r>
              <a:rPr lang="fr-FR" b="1" dirty="0"/>
              <a:t> </a:t>
            </a:r>
            <a:r>
              <a:rPr lang="fr-FR" b="1" dirty="0" err="1"/>
              <a:t>acquaintance</a:t>
            </a:r>
            <a:r>
              <a:rPr lang="fr-FR" b="1" dirty="0"/>
              <a:t> </a:t>
            </a:r>
            <a:r>
              <a:rPr lang="fr-FR" b="1" dirty="0" err="1"/>
              <a:t>with</a:t>
            </a:r>
            <a:r>
              <a:rPr lang="fr-FR" b="1" dirty="0"/>
              <a:t> </a:t>
            </a:r>
            <a:r>
              <a:rPr lang="fr-FR" b="1" dirty="0" err="1"/>
              <a:t>its</a:t>
            </a:r>
            <a:r>
              <a:rPr lang="fr-FR" b="1" dirty="0"/>
              <a:t> parts</a:t>
            </a:r>
            <a:r>
              <a:rPr lang="fr-FR" dirty="0"/>
              <a:t>. If </a:t>
            </a:r>
            <a:r>
              <a:rPr lang="fr-FR" dirty="0" err="1"/>
              <a:t>this</a:t>
            </a:r>
            <a:r>
              <a:rPr lang="fr-FR" dirty="0"/>
              <a:t> </a:t>
            </a:r>
            <a:r>
              <a:rPr lang="fr-FR" dirty="0" err="1"/>
              <a:t>is</a:t>
            </a:r>
            <a:r>
              <a:rPr lang="fr-FR" dirty="0"/>
              <a:t> the case, the </a:t>
            </a:r>
            <a:r>
              <a:rPr lang="fr-FR" dirty="0" err="1"/>
              <a:t>problem</a:t>
            </a:r>
            <a:r>
              <a:rPr lang="fr-FR" dirty="0"/>
              <a:t> of </a:t>
            </a:r>
            <a:r>
              <a:rPr lang="fr-FR" dirty="0" err="1"/>
              <a:t>analysis</a:t>
            </a:r>
            <a:r>
              <a:rPr lang="fr-FR" dirty="0"/>
              <a:t> </a:t>
            </a:r>
            <a:r>
              <a:rPr lang="fr-FR" dirty="0" err="1"/>
              <a:t>is</a:t>
            </a:r>
            <a:r>
              <a:rPr lang="fr-FR" dirty="0"/>
              <a:t> </a:t>
            </a:r>
            <a:r>
              <a:rPr lang="fr-FR" dirty="0" err="1"/>
              <a:t>merely</a:t>
            </a:r>
            <a:r>
              <a:rPr lang="fr-FR" dirty="0"/>
              <a:t> the </a:t>
            </a:r>
            <a:r>
              <a:rPr lang="fr-FR" dirty="0" err="1"/>
              <a:t>problem</a:t>
            </a:r>
            <a:r>
              <a:rPr lang="fr-FR" dirty="0"/>
              <a:t> of </a:t>
            </a:r>
            <a:r>
              <a:rPr lang="fr-FR" dirty="0" err="1"/>
              <a:t>transferring</a:t>
            </a:r>
            <a:r>
              <a:rPr lang="fr-FR" dirty="0"/>
              <a:t> attention </a:t>
            </a:r>
            <a:r>
              <a:rPr lang="fr-FR" dirty="0" err="1"/>
              <a:t>from</a:t>
            </a:r>
            <a:r>
              <a:rPr lang="fr-FR" dirty="0"/>
              <a:t> the </a:t>
            </a:r>
            <a:r>
              <a:rPr lang="fr-FR" dirty="0" err="1"/>
              <a:t>whole</a:t>
            </a:r>
            <a:r>
              <a:rPr lang="fr-FR" dirty="0"/>
              <a:t> to the parts.</a:t>
            </a:r>
          </a:p>
        </p:txBody>
      </p:sp>
    </p:spTree>
    <p:extLst>
      <p:ext uri="{BB962C8B-B14F-4D97-AF65-F5344CB8AC3E}">
        <p14:creationId xmlns:p14="http://schemas.microsoft.com/office/powerpoint/2010/main" val="284345114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BEADA98C-3D9C-4F25-BED0-2F3DFCAC3D2A}"/>
              </a:ext>
            </a:extLst>
          </p:cNvPr>
          <p:cNvCxnSpPr/>
          <p:nvPr/>
        </p:nvCxnSpPr>
        <p:spPr>
          <a:xfrm>
            <a:off x="5226341" y="2684477"/>
            <a:ext cx="182041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Connecteur droit 6">
            <a:extLst>
              <a:ext uri="{FF2B5EF4-FFF2-40B4-BE49-F238E27FC236}">
                <a16:creationId xmlns:a16="http://schemas.microsoft.com/office/drawing/2014/main" id="{44B8E723-DF90-4239-9521-F6C1F65DC085}"/>
              </a:ext>
            </a:extLst>
          </p:cNvPr>
          <p:cNvCxnSpPr/>
          <p:nvPr/>
        </p:nvCxnSpPr>
        <p:spPr>
          <a:xfrm>
            <a:off x="6136546" y="2692866"/>
            <a:ext cx="0" cy="201335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8" name="Accolade fermante 7">
            <a:extLst>
              <a:ext uri="{FF2B5EF4-FFF2-40B4-BE49-F238E27FC236}">
                <a16:creationId xmlns:a16="http://schemas.microsoft.com/office/drawing/2014/main" id="{7977BCB6-4344-4087-9720-41FEC9731D3C}"/>
              </a:ext>
            </a:extLst>
          </p:cNvPr>
          <p:cNvSpPr/>
          <p:nvPr/>
        </p:nvSpPr>
        <p:spPr>
          <a:xfrm>
            <a:off x="7642379" y="2625755"/>
            <a:ext cx="234868" cy="2139183"/>
          </a:xfrm>
          <a:prstGeom prst="rightBrace">
            <a:avLst>
              <a:gd name="adj1" fmla="val 8333"/>
              <a:gd name="adj2" fmla="val 48864"/>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p>
        </p:txBody>
      </p:sp>
      <p:sp>
        <p:nvSpPr>
          <p:cNvPr id="14" name="ZoneTexte 13">
            <a:extLst>
              <a:ext uri="{FF2B5EF4-FFF2-40B4-BE49-F238E27FC236}">
                <a16:creationId xmlns:a16="http://schemas.microsoft.com/office/drawing/2014/main" id="{C73391D5-C046-4B88-A42E-F9A2248DC731}"/>
              </a:ext>
            </a:extLst>
          </p:cNvPr>
          <p:cNvSpPr txBox="1"/>
          <p:nvPr/>
        </p:nvSpPr>
        <p:spPr>
          <a:xfrm>
            <a:off x="8076603" y="3449968"/>
            <a:ext cx="270436" cy="369332"/>
          </a:xfrm>
          <a:prstGeom prst="rect">
            <a:avLst/>
          </a:prstGeom>
          <a:noFill/>
        </p:spPr>
        <p:txBody>
          <a:bodyPr wrap="square" rtlCol="0">
            <a:spAutoFit/>
          </a:bodyPr>
          <a:lstStyle/>
          <a:p>
            <a:r>
              <a:rPr lang="fr-FR" i="1" dirty="0">
                <a:sym typeface="Symbol" panose="05050102010706020507" pitchFamily="18" charset="2"/>
              </a:rPr>
              <a:t></a:t>
            </a:r>
            <a:endParaRPr lang="fr-FR" i="1" dirty="0"/>
          </a:p>
        </p:txBody>
      </p:sp>
      <p:sp>
        <p:nvSpPr>
          <p:cNvPr id="15" name="ZoneTexte 14">
            <a:extLst>
              <a:ext uri="{FF2B5EF4-FFF2-40B4-BE49-F238E27FC236}">
                <a16:creationId xmlns:a16="http://schemas.microsoft.com/office/drawing/2014/main" id="{B7B76E9A-B61B-4413-9D91-58D57FFB70FD}"/>
              </a:ext>
            </a:extLst>
          </p:cNvPr>
          <p:cNvSpPr txBox="1"/>
          <p:nvPr/>
        </p:nvSpPr>
        <p:spPr>
          <a:xfrm>
            <a:off x="4457656" y="759213"/>
            <a:ext cx="3357779" cy="738664"/>
          </a:xfrm>
          <a:prstGeom prst="rect">
            <a:avLst/>
          </a:prstGeom>
          <a:noFill/>
        </p:spPr>
        <p:txBody>
          <a:bodyPr wrap="none" rtlCol="0">
            <a:spAutoFit/>
          </a:bodyPr>
          <a:lstStyle/>
          <a:p>
            <a:r>
              <a:rPr lang="fr-FR" sz="2400" dirty="0"/>
              <a:t>SIMPLE PERCEPTION OF </a:t>
            </a:r>
            <a:r>
              <a:rPr lang="fr-FR" sz="2400" i="1" dirty="0">
                <a:sym typeface="Symbol" panose="05050102010706020507" pitchFamily="18" charset="2"/>
              </a:rPr>
              <a:t></a:t>
            </a:r>
            <a:endParaRPr lang="fr-FR" sz="2400" i="1" dirty="0"/>
          </a:p>
          <a:p>
            <a:r>
              <a:rPr lang="fr-FR" dirty="0"/>
              <a:t>  </a:t>
            </a:r>
          </a:p>
        </p:txBody>
      </p:sp>
    </p:spTree>
    <p:extLst>
      <p:ext uri="{BB962C8B-B14F-4D97-AF65-F5344CB8AC3E}">
        <p14:creationId xmlns:p14="http://schemas.microsoft.com/office/powerpoint/2010/main" val="161213129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a:extLst>
              <a:ext uri="{FF2B5EF4-FFF2-40B4-BE49-F238E27FC236}">
                <a16:creationId xmlns:a16="http://schemas.microsoft.com/office/drawing/2014/main" id="{BEADA98C-3D9C-4F25-BED0-2F3DFCAC3D2A}"/>
              </a:ext>
            </a:extLst>
          </p:cNvPr>
          <p:cNvCxnSpPr/>
          <p:nvPr/>
        </p:nvCxnSpPr>
        <p:spPr>
          <a:xfrm>
            <a:off x="5226341" y="2684477"/>
            <a:ext cx="1820411"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 name="Connecteur droit 6">
            <a:extLst>
              <a:ext uri="{FF2B5EF4-FFF2-40B4-BE49-F238E27FC236}">
                <a16:creationId xmlns:a16="http://schemas.microsoft.com/office/drawing/2014/main" id="{44B8E723-DF90-4239-9521-F6C1F65DC085}"/>
              </a:ext>
            </a:extLst>
          </p:cNvPr>
          <p:cNvCxnSpPr/>
          <p:nvPr/>
        </p:nvCxnSpPr>
        <p:spPr>
          <a:xfrm>
            <a:off x="6136546" y="2692866"/>
            <a:ext cx="0" cy="2013358"/>
          </a:xfrm>
          <a:prstGeom prst="line">
            <a:avLst/>
          </a:prstGeom>
          <a:ln w="28575">
            <a:solidFill>
              <a:srgbClr val="00B050"/>
            </a:solidFill>
          </a:ln>
        </p:spPr>
        <p:style>
          <a:lnRef idx="1">
            <a:schemeClr val="accent1"/>
          </a:lnRef>
          <a:fillRef idx="0">
            <a:schemeClr val="accent1"/>
          </a:fillRef>
          <a:effectRef idx="0">
            <a:schemeClr val="accent1"/>
          </a:effectRef>
          <a:fontRef idx="minor">
            <a:schemeClr val="tx1"/>
          </a:fontRef>
        </p:style>
      </p:cxnSp>
      <p:sp>
        <p:nvSpPr>
          <p:cNvPr id="15" name="ZoneTexte 14">
            <a:extLst>
              <a:ext uri="{FF2B5EF4-FFF2-40B4-BE49-F238E27FC236}">
                <a16:creationId xmlns:a16="http://schemas.microsoft.com/office/drawing/2014/main" id="{B7B76E9A-B61B-4413-9D91-58D57FFB70FD}"/>
              </a:ext>
            </a:extLst>
          </p:cNvPr>
          <p:cNvSpPr txBox="1"/>
          <p:nvPr/>
        </p:nvSpPr>
        <p:spPr>
          <a:xfrm>
            <a:off x="4408495" y="759213"/>
            <a:ext cx="3664465" cy="738664"/>
          </a:xfrm>
          <a:prstGeom prst="rect">
            <a:avLst/>
          </a:prstGeom>
          <a:noFill/>
        </p:spPr>
        <p:txBody>
          <a:bodyPr wrap="none" rtlCol="0">
            <a:spAutoFit/>
          </a:bodyPr>
          <a:lstStyle/>
          <a:p>
            <a:r>
              <a:rPr lang="fr-FR" sz="2400" dirty="0"/>
              <a:t>COMPLEX PERCEPTION OF </a:t>
            </a:r>
            <a:r>
              <a:rPr lang="fr-FR" sz="2400" i="1" dirty="0">
                <a:sym typeface="Symbol" panose="05050102010706020507" pitchFamily="18" charset="2"/>
              </a:rPr>
              <a:t></a:t>
            </a:r>
            <a:endParaRPr lang="fr-FR" sz="2400" i="1" dirty="0"/>
          </a:p>
          <a:p>
            <a:r>
              <a:rPr lang="fr-FR" dirty="0"/>
              <a:t>  </a:t>
            </a:r>
          </a:p>
        </p:txBody>
      </p:sp>
      <p:sp>
        <p:nvSpPr>
          <p:cNvPr id="2" name="ZoneTexte 1">
            <a:extLst>
              <a:ext uri="{FF2B5EF4-FFF2-40B4-BE49-F238E27FC236}">
                <a16:creationId xmlns:a16="http://schemas.microsoft.com/office/drawing/2014/main" id="{7B014955-88ED-42CF-9B15-78083279CFB1}"/>
              </a:ext>
            </a:extLst>
          </p:cNvPr>
          <p:cNvSpPr txBox="1"/>
          <p:nvPr/>
        </p:nvSpPr>
        <p:spPr>
          <a:xfrm>
            <a:off x="5231753" y="2306757"/>
            <a:ext cx="306494" cy="369332"/>
          </a:xfrm>
          <a:prstGeom prst="rect">
            <a:avLst/>
          </a:prstGeom>
          <a:noFill/>
        </p:spPr>
        <p:txBody>
          <a:bodyPr wrap="none" rtlCol="0">
            <a:spAutoFit/>
          </a:bodyPr>
          <a:lstStyle/>
          <a:p>
            <a:r>
              <a:rPr lang="fr-FR" i="1" dirty="0">
                <a:solidFill>
                  <a:srgbClr val="FF0000"/>
                </a:solidFill>
              </a:rPr>
              <a:t>b</a:t>
            </a:r>
          </a:p>
        </p:txBody>
      </p:sp>
      <p:sp>
        <p:nvSpPr>
          <p:cNvPr id="3" name="ZoneTexte 2">
            <a:extLst>
              <a:ext uri="{FF2B5EF4-FFF2-40B4-BE49-F238E27FC236}">
                <a16:creationId xmlns:a16="http://schemas.microsoft.com/office/drawing/2014/main" id="{F1493FF8-D265-482F-AA8E-7619EE8F3340}"/>
              </a:ext>
            </a:extLst>
          </p:cNvPr>
          <p:cNvSpPr txBox="1"/>
          <p:nvPr/>
        </p:nvSpPr>
        <p:spPr>
          <a:xfrm>
            <a:off x="5663381" y="4060723"/>
            <a:ext cx="303288" cy="369332"/>
          </a:xfrm>
          <a:prstGeom prst="rect">
            <a:avLst/>
          </a:prstGeom>
          <a:noFill/>
        </p:spPr>
        <p:txBody>
          <a:bodyPr wrap="none" rtlCol="0">
            <a:spAutoFit/>
          </a:bodyPr>
          <a:lstStyle/>
          <a:p>
            <a:r>
              <a:rPr lang="fr-FR" i="1" dirty="0">
                <a:solidFill>
                  <a:srgbClr val="00B050"/>
                </a:solidFill>
              </a:rPr>
              <a:t>a</a:t>
            </a:r>
          </a:p>
        </p:txBody>
      </p:sp>
    </p:spTree>
    <p:extLst>
      <p:ext uri="{BB962C8B-B14F-4D97-AF65-F5344CB8AC3E}">
        <p14:creationId xmlns:p14="http://schemas.microsoft.com/office/powerpoint/2010/main" val="1802156192"/>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7B1EA0D-2E86-41E7-8EFC-F27A30D3EE7D}"/>
              </a:ext>
            </a:extLst>
          </p:cNvPr>
          <p:cNvSpPr>
            <a:spLocks noGrp="1"/>
          </p:cNvSpPr>
          <p:nvPr>
            <p:ph idx="1"/>
          </p:nvPr>
        </p:nvSpPr>
        <p:spPr>
          <a:xfrm>
            <a:off x="838200" y="865239"/>
            <a:ext cx="10515600" cy="5311724"/>
          </a:xfrm>
        </p:spPr>
        <p:txBody>
          <a:bodyPr/>
          <a:lstStyle/>
          <a:p>
            <a:r>
              <a:rPr lang="fr-FR" dirty="0"/>
              <a:t>T as an </a:t>
            </a:r>
            <a:r>
              <a:rPr lang="fr-FR" dirty="0" err="1"/>
              <a:t>object</a:t>
            </a:r>
            <a:r>
              <a:rPr lang="fr-FR" dirty="0"/>
              <a:t> of a simple perception: </a:t>
            </a:r>
            <a:r>
              <a:rPr lang="fr-FR" i="1" dirty="0">
                <a:sym typeface="Symbol" panose="05050102010706020507" pitchFamily="18" charset="2"/>
              </a:rPr>
              <a:t></a:t>
            </a:r>
            <a:endParaRPr lang="fr-FR" i="1" dirty="0"/>
          </a:p>
          <a:p>
            <a:pPr marL="0" indent="0">
              <a:buNone/>
            </a:pPr>
            <a:endParaRPr lang="fr-FR" dirty="0"/>
          </a:p>
          <a:p>
            <a:endParaRPr lang="fr-FR" dirty="0"/>
          </a:p>
          <a:p>
            <a:endParaRPr lang="fr-FR" dirty="0"/>
          </a:p>
          <a:p>
            <a:r>
              <a:rPr lang="fr-FR" dirty="0">
                <a:solidFill>
                  <a:schemeClr val="bg1"/>
                </a:solidFill>
              </a:rPr>
              <a:t>T as an </a:t>
            </a:r>
            <a:r>
              <a:rPr lang="fr-FR" dirty="0" err="1">
                <a:solidFill>
                  <a:schemeClr val="bg1"/>
                </a:solidFill>
              </a:rPr>
              <a:t>object</a:t>
            </a:r>
            <a:r>
              <a:rPr lang="fr-FR" dirty="0">
                <a:solidFill>
                  <a:schemeClr val="bg1"/>
                </a:solidFill>
              </a:rPr>
              <a:t> of a </a:t>
            </a:r>
            <a:r>
              <a:rPr lang="fr-FR" dirty="0" err="1">
                <a:solidFill>
                  <a:schemeClr val="bg1"/>
                </a:solidFill>
              </a:rPr>
              <a:t>complex</a:t>
            </a:r>
            <a:r>
              <a:rPr lang="fr-FR" dirty="0">
                <a:solidFill>
                  <a:schemeClr val="bg1"/>
                </a:solidFill>
              </a:rPr>
              <a:t> perception: </a:t>
            </a:r>
            <a:r>
              <a:rPr lang="fr-FR" i="1" dirty="0">
                <a:solidFill>
                  <a:schemeClr val="bg1"/>
                </a:solidFill>
              </a:rPr>
              <a:t>b-R-a</a:t>
            </a:r>
          </a:p>
          <a:p>
            <a:endParaRPr lang="fr-FR" dirty="0"/>
          </a:p>
          <a:p>
            <a:endParaRPr lang="fr-FR" dirty="0"/>
          </a:p>
          <a:p>
            <a:endParaRPr lang="fr-FR" dirty="0"/>
          </a:p>
          <a:p>
            <a:r>
              <a:rPr lang="fr-FR" dirty="0"/>
              <a:t>T as the </a:t>
            </a:r>
            <a:r>
              <a:rPr lang="fr-FR" dirty="0" err="1"/>
              <a:t>truth</a:t>
            </a:r>
            <a:r>
              <a:rPr lang="fr-FR" dirty="0"/>
              <a:t>-maker of a </a:t>
            </a:r>
            <a:r>
              <a:rPr lang="fr-FR" dirty="0" err="1"/>
              <a:t>judgment</a:t>
            </a:r>
            <a:r>
              <a:rPr lang="fr-FR" dirty="0"/>
              <a:t>: </a:t>
            </a:r>
            <a:r>
              <a:rPr lang="fr-FR" dirty="0" err="1"/>
              <a:t>that</a:t>
            </a:r>
            <a:r>
              <a:rPr lang="fr-FR" dirty="0"/>
              <a:t> </a:t>
            </a:r>
            <a:r>
              <a:rPr lang="fr-FR" i="1" dirty="0"/>
              <a:t>b</a:t>
            </a:r>
            <a:r>
              <a:rPr lang="fr-FR" dirty="0"/>
              <a:t> has the relation </a:t>
            </a:r>
            <a:r>
              <a:rPr lang="fr-FR" i="1" dirty="0"/>
              <a:t>R</a:t>
            </a:r>
            <a:r>
              <a:rPr lang="fr-FR" dirty="0"/>
              <a:t> to </a:t>
            </a:r>
            <a:r>
              <a:rPr lang="fr-FR" i="1" dirty="0"/>
              <a:t>a</a:t>
            </a:r>
          </a:p>
        </p:txBody>
      </p:sp>
    </p:spTree>
    <p:extLst>
      <p:ext uri="{BB962C8B-B14F-4D97-AF65-F5344CB8AC3E}">
        <p14:creationId xmlns:p14="http://schemas.microsoft.com/office/powerpoint/2010/main" val="2172894813"/>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7B1EA0D-2E86-41E7-8EFC-F27A30D3EE7D}"/>
              </a:ext>
            </a:extLst>
          </p:cNvPr>
          <p:cNvSpPr>
            <a:spLocks noGrp="1"/>
          </p:cNvSpPr>
          <p:nvPr>
            <p:ph idx="1"/>
          </p:nvPr>
        </p:nvSpPr>
        <p:spPr>
          <a:xfrm>
            <a:off x="838200" y="865239"/>
            <a:ext cx="10515600" cy="5311724"/>
          </a:xfrm>
        </p:spPr>
        <p:txBody>
          <a:bodyPr/>
          <a:lstStyle/>
          <a:p>
            <a:r>
              <a:rPr lang="fr-FR" dirty="0"/>
              <a:t>T as an </a:t>
            </a:r>
            <a:r>
              <a:rPr lang="fr-FR" dirty="0" err="1"/>
              <a:t>object</a:t>
            </a:r>
            <a:r>
              <a:rPr lang="fr-FR" dirty="0"/>
              <a:t> of a simple perception (</a:t>
            </a:r>
            <a:r>
              <a:rPr lang="fr-FR" dirty="0" err="1"/>
              <a:t>acquaintance</a:t>
            </a:r>
            <a:r>
              <a:rPr lang="fr-FR" dirty="0"/>
              <a:t>): </a:t>
            </a:r>
            <a:r>
              <a:rPr lang="fr-FR" i="1" dirty="0">
                <a:sym typeface="Symbol" panose="05050102010706020507" pitchFamily="18" charset="2"/>
              </a:rPr>
              <a:t></a:t>
            </a:r>
            <a:endParaRPr lang="fr-FR" i="1" dirty="0"/>
          </a:p>
          <a:p>
            <a:pPr marL="0" indent="0">
              <a:buNone/>
            </a:pPr>
            <a:endParaRPr lang="fr-FR" dirty="0"/>
          </a:p>
          <a:p>
            <a:endParaRPr lang="fr-FR" dirty="0"/>
          </a:p>
          <a:p>
            <a:endParaRPr lang="fr-FR" dirty="0"/>
          </a:p>
          <a:p>
            <a:r>
              <a:rPr lang="fr-FR" b="1" dirty="0"/>
              <a:t>T as an </a:t>
            </a:r>
            <a:r>
              <a:rPr lang="fr-FR" b="1" dirty="0" err="1"/>
              <a:t>object</a:t>
            </a:r>
            <a:r>
              <a:rPr lang="fr-FR" b="1" dirty="0"/>
              <a:t> of a </a:t>
            </a:r>
            <a:r>
              <a:rPr lang="fr-FR" b="1" dirty="0" err="1"/>
              <a:t>complex</a:t>
            </a:r>
            <a:r>
              <a:rPr lang="fr-FR" b="1" dirty="0"/>
              <a:t> perception: </a:t>
            </a:r>
            <a:r>
              <a:rPr lang="fr-FR" b="1" i="1" dirty="0"/>
              <a:t>b-R-a</a:t>
            </a:r>
          </a:p>
          <a:p>
            <a:endParaRPr lang="fr-FR" dirty="0"/>
          </a:p>
          <a:p>
            <a:endParaRPr lang="fr-FR" dirty="0"/>
          </a:p>
          <a:p>
            <a:endParaRPr lang="fr-FR" dirty="0"/>
          </a:p>
          <a:p>
            <a:r>
              <a:rPr lang="fr-FR" dirty="0"/>
              <a:t>T as the </a:t>
            </a:r>
            <a:r>
              <a:rPr lang="fr-FR" dirty="0" err="1"/>
              <a:t>truth</a:t>
            </a:r>
            <a:r>
              <a:rPr lang="fr-FR" dirty="0"/>
              <a:t>-maker of a </a:t>
            </a:r>
            <a:r>
              <a:rPr lang="fr-FR" dirty="0" err="1"/>
              <a:t>judgment</a:t>
            </a:r>
            <a:r>
              <a:rPr lang="fr-FR" dirty="0"/>
              <a:t>: </a:t>
            </a:r>
            <a:r>
              <a:rPr lang="fr-FR" dirty="0" err="1"/>
              <a:t>that</a:t>
            </a:r>
            <a:r>
              <a:rPr lang="fr-FR" dirty="0"/>
              <a:t> </a:t>
            </a:r>
            <a:r>
              <a:rPr lang="fr-FR" i="1" dirty="0"/>
              <a:t>b</a:t>
            </a:r>
            <a:r>
              <a:rPr lang="fr-FR" dirty="0"/>
              <a:t> has the relation </a:t>
            </a:r>
            <a:r>
              <a:rPr lang="fr-FR" i="1" dirty="0"/>
              <a:t>R</a:t>
            </a:r>
            <a:r>
              <a:rPr lang="fr-FR" dirty="0"/>
              <a:t> to </a:t>
            </a:r>
            <a:r>
              <a:rPr lang="fr-FR" i="1" dirty="0"/>
              <a:t>a</a:t>
            </a:r>
          </a:p>
        </p:txBody>
      </p:sp>
    </p:spTree>
    <p:extLst>
      <p:ext uri="{BB962C8B-B14F-4D97-AF65-F5344CB8AC3E}">
        <p14:creationId xmlns:p14="http://schemas.microsoft.com/office/powerpoint/2010/main" val="117151034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7B1EA0D-2E86-41E7-8EFC-F27A30D3EE7D}"/>
              </a:ext>
            </a:extLst>
          </p:cNvPr>
          <p:cNvSpPr>
            <a:spLocks noGrp="1"/>
          </p:cNvSpPr>
          <p:nvPr>
            <p:ph idx="1"/>
          </p:nvPr>
        </p:nvSpPr>
        <p:spPr>
          <a:xfrm>
            <a:off x="838200" y="865239"/>
            <a:ext cx="10515600" cy="5311724"/>
          </a:xfrm>
        </p:spPr>
        <p:txBody>
          <a:bodyPr/>
          <a:lstStyle/>
          <a:p>
            <a:r>
              <a:rPr lang="fr-FR" dirty="0"/>
              <a:t>T as an </a:t>
            </a:r>
            <a:r>
              <a:rPr lang="fr-FR" dirty="0" err="1"/>
              <a:t>object</a:t>
            </a:r>
            <a:r>
              <a:rPr lang="fr-FR" dirty="0"/>
              <a:t> of a simple perception: </a:t>
            </a:r>
            <a:r>
              <a:rPr lang="fr-FR" i="1" dirty="0">
                <a:sym typeface="Symbol" panose="05050102010706020507" pitchFamily="18" charset="2"/>
              </a:rPr>
              <a:t></a:t>
            </a:r>
            <a:endParaRPr lang="fr-FR" i="1" dirty="0"/>
          </a:p>
          <a:p>
            <a:endParaRPr lang="fr-FR" dirty="0"/>
          </a:p>
          <a:p>
            <a:pPr marL="0" indent="0">
              <a:buNone/>
            </a:pPr>
            <a:r>
              <a:rPr lang="fr-FR" dirty="0"/>
              <a:t>				Is </a:t>
            </a:r>
            <a:r>
              <a:rPr lang="fr-FR" i="1" dirty="0">
                <a:sym typeface="Symbol" panose="05050102010706020507" pitchFamily="18" charset="2"/>
              </a:rPr>
              <a:t> </a:t>
            </a:r>
            <a:r>
              <a:rPr lang="fr-FR" dirty="0" err="1">
                <a:sym typeface="Symbol" panose="05050102010706020507" pitchFamily="18" charset="2"/>
              </a:rPr>
              <a:t>identical</a:t>
            </a:r>
            <a:r>
              <a:rPr lang="fr-FR" dirty="0">
                <a:sym typeface="Symbol" panose="05050102010706020507" pitchFamily="18" charset="2"/>
              </a:rPr>
              <a:t> to </a:t>
            </a:r>
            <a:r>
              <a:rPr lang="fr-FR" i="1" dirty="0">
                <a:sym typeface="Symbol" panose="05050102010706020507" pitchFamily="18" charset="2"/>
              </a:rPr>
              <a:t>b-R-a</a:t>
            </a:r>
            <a:r>
              <a:rPr lang="fr-FR" dirty="0">
                <a:sym typeface="Symbol" panose="05050102010706020507" pitchFamily="18" charset="2"/>
              </a:rPr>
              <a:t>? How do </a:t>
            </a:r>
            <a:r>
              <a:rPr lang="fr-FR" dirty="0" err="1">
                <a:sym typeface="Symbol" panose="05050102010706020507" pitchFamily="18" charset="2"/>
              </a:rPr>
              <a:t>we</a:t>
            </a:r>
            <a:r>
              <a:rPr lang="fr-FR" dirty="0">
                <a:sym typeface="Symbol" panose="05050102010706020507" pitchFamily="18" charset="2"/>
              </a:rPr>
              <a:t> know </a:t>
            </a:r>
            <a:r>
              <a:rPr lang="fr-FR" dirty="0" err="1">
                <a:sym typeface="Symbol" panose="05050102010706020507" pitchFamily="18" charset="2"/>
              </a:rPr>
              <a:t>this</a:t>
            </a:r>
            <a:r>
              <a:rPr lang="fr-FR" dirty="0">
                <a:sym typeface="Symbol" panose="05050102010706020507" pitchFamily="18" charset="2"/>
              </a:rPr>
              <a:t>? </a:t>
            </a:r>
            <a:endParaRPr lang="fr-FR" dirty="0"/>
          </a:p>
          <a:p>
            <a:endParaRPr lang="fr-FR" dirty="0"/>
          </a:p>
          <a:p>
            <a:r>
              <a:rPr lang="fr-FR" dirty="0"/>
              <a:t>T as an </a:t>
            </a:r>
            <a:r>
              <a:rPr lang="fr-FR" dirty="0" err="1"/>
              <a:t>object</a:t>
            </a:r>
            <a:r>
              <a:rPr lang="fr-FR" dirty="0"/>
              <a:t> of a </a:t>
            </a:r>
            <a:r>
              <a:rPr lang="fr-FR" dirty="0" err="1"/>
              <a:t>complex</a:t>
            </a:r>
            <a:r>
              <a:rPr lang="fr-FR" dirty="0"/>
              <a:t> perception: </a:t>
            </a:r>
            <a:r>
              <a:rPr lang="fr-FR" i="1" dirty="0"/>
              <a:t>b-R-a</a:t>
            </a:r>
          </a:p>
          <a:p>
            <a:endParaRPr lang="fr-FR" dirty="0"/>
          </a:p>
          <a:p>
            <a:endParaRPr lang="fr-FR" dirty="0"/>
          </a:p>
          <a:p>
            <a:endParaRPr lang="fr-FR" dirty="0"/>
          </a:p>
          <a:p>
            <a:r>
              <a:rPr lang="fr-FR" dirty="0"/>
              <a:t>T as the </a:t>
            </a:r>
            <a:r>
              <a:rPr lang="fr-FR" dirty="0" err="1"/>
              <a:t>truth</a:t>
            </a:r>
            <a:r>
              <a:rPr lang="fr-FR" dirty="0"/>
              <a:t>-maker of a </a:t>
            </a:r>
            <a:r>
              <a:rPr lang="fr-FR" dirty="0" err="1"/>
              <a:t>judgment</a:t>
            </a:r>
            <a:r>
              <a:rPr lang="fr-FR" dirty="0"/>
              <a:t>: </a:t>
            </a:r>
            <a:r>
              <a:rPr lang="fr-FR" dirty="0" err="1"/>
              <a:t>that</a:t>
            </a:r>
            <a:r>
              <a:rPr lang="fr-FR" dirty="0"/>
              <a:t> </a:t>
            </a:r>
            <a:r>
              <a:rPr lang="fr-FR" i="1" dirty="0"/>
              <a:t>b</a:t>
            </a:r>
            <a:r>
              <a:rPr lang="fr-FR" dirty="0"/>
              <a:t> has the relation </a:t>
            </a:r>
            <a:r>
              <a:rPr lang="fr-FR" i="1" dirty="0"/>
              <a:t>R</a:t>
            </a:r>
            <a:r>
              <a:rPr lang="fr-FR" dirty="0"/>
              <a:t> to </a:t>
            </a:r>
            <a:r>
              <a:rPr lang="fr-FR" i="1" dirty="0"/>
              <a:t>a</a:t>
            </a:r>
          </a:p>
        </p:txBody>
      </p:sp>
      <p:cxnSp>
        <p:nvCxnSpPr>
          <p:cNvPr id="4" name="Connecteur droit avec flèche 3">
            <a:extLst>
              <a:ext uri="{FF2B5EF4-FFF2-40B4-BE49-F238E27FC236}">
                <a16:creationId xmlns:a16="http://schemas.microsoft.com/office/drawing/2014/main" id="{7BBB547B-7107-4806-9B6B-F888B1CDE244}"/>
              </a:ext>
            </a:extLst>
          </p:cNvPr>
          <p:cNvCxnSpPr/>
          <p:nvPr/>
        </p:nvCxnSpPr>
        <p:spPr>
          <a:xfrm>
            <a:off x="4060722" y="1740310"/>
            <a:ext cx="0" cy="875071"/>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7631681"/>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B35206-687A-4123-A5E3-F6D7DF4CAB2D}"/>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C450BF88-54B7-4158-BD29-B69734BF3FB9}"/>
              </a:ext>
            </a:extLst>
          </p:cNvPr>
          <p:cNvSpPr>
            <a:spLocks noGrp="1"/>
          </p:cNvSpPr>
          <p:nvPr>
            <p:ph idx="1"/>
          </p:nvPr>
        </p:nvSpPr>
        <p:spPr/>
        <p:txBody>
          <a:bodyPr/>
          <a:lstStyle/>
          <a:p>
            <a:pPr marL="0" indent="0">
              <a:buNone/>
            </a:pPr>
            <a:r>
              <a:rPr lang="fr-FR" dirty="0" err="1"/>
              <a:t>ThK</a:t>
            </a:r>
            <a:r>
              <a:rPr lang="fr-FR" dirty="0"/>
              <a:t> 125</a:t>
            </a:r>
          </a:p>
          <a:p>
            <a:pPr marL="0" indent="0">
              <a:buNone/>
            </a:pPr>
            <a:endParaRPr lang="fr-FR" dirty="0"/>
          </a:p>
          <a:p>
            <a:pPr marL="0" indent="0">
              <a:buNone/>
            </a:pPr>
            <a:r>
              <a:rPr lang="fr-FR" dirty="0"/>
              <a:t>How </a:t>
            </a:r>
            <a:r>
              <a:rPr lang="fr-FR" dirty="0" err="1"/>
              <a:t>shall</a:t>
            </a:r>
            <a:r>
              <a:rPr lang="fr-FR" dirty="0"/>
              <a:t> </a:t>
            </a:r>
            <a:r>
              <a:rPr lang="fr-FR" dirty="0" err="1"/>
              <a:t>we</a:t>
            </a:r>
            <a:r>
              <a:rPr lang="fr-FR" dirty="0"/>
              <a:t> know </a:t>
            </a:r>
            <a:r>
              <a:rPr lang="fr-FR" dirty="0" err="1"/>
              <a:t>that</a:t>
            </a:r>
            <a:r>
              <a:rPr lang="fr-FR" dirty="0"/>
              <a:t> </a:t>
            </a:r>
            <a:r>
              <a:rPr lang="fr-FR" i="1" dirty="0">
                <a:sym typeface="Symbol" panose="05050102010706020507" pitchFamily="18" charset="2"/>
              </a:rPr>
              <a:t></a:t>
            </a:r>
            <a:r>
              <a:rPr lang="fr-FR" dirty="0">
                <a:sym typeface="Symbol" panose="05050102010706020507" pitchFamily="18" charset="2"/>
              </a:rPr>
              <a:t>, the </a:t>
            </a:r>
            <a:r>
              <a:rPr lang="fr-FR" dirty="0" err="1">
                <a:sym typeface="Symbol" panose="05050102010706020507" pitchFamily="18" charset="2"/>
              </a:rPr>
              <a:t>object</a:t>
            </a:r>
            <a:r>
              <a:rPr lang="fr-FR" dirty="0">
                <a:sym typeface="Symbol" panose="05050102010706020507" pitchFamily="18" charset="2"/>
              </a:rPr>
              <a:t> of simple perception, </a:t>
            </a:r>
            <a:r>
              <a:rPr lang="fr-FR" dirty="0" err="1">
                <a:sym typeface="Symbol" panose="05050102010706020507" pitchFamily="18" charset="2"/>
              </a:rPr>
              <a:t>is</a:t>
            </a:r>
            <a:r>
              <a:rPr lang="fr-FR" dirty="0">
                <a:sym typeface="Symbol" panose="05050102010706020507" pitchFamily="18" charset="2"/>
              </a:rPr>
              <a:t> </a:t>
            </a:r>
            <a:r>
              <a:rPr lang="fr-FR" dirty="0" err="1">
                <a:sym typeface="Symbol" panose="05050102010706020507" pitchFamily="18" charset="2"/>
              </a:rPr>
              <a:t>identical</a:t>
            </a:r>
            <a:r>
              <a:rPr lang="fr-FR" dirty="0">
                <a:sym typeface="Symbol" panose="05050102010706020507" pitchFamily="18" charset="2"/>
              </a:rPr>
              <a:t> </a:t>
            </a:r>
            <a:r>
              <a:rPr lang="fr-FR" dirty="0" err="1">
                <a:sym typeface="Symbol" panose="05050102010706020507" pitchFamily="18" charset="2"/>
              </a:rPr>
              <a:t>with</a:t>
            </a:r>
            <a:r>
              <a:rPr lang="fr-FR" dirty="0">
                <a:sym typeface="Symbol" panose="05050102010706020507" pitchFamily="18" charset="2"/>
              </a:rPr>
              <a:t> </a:t>
            </a:r>
            <a:r>
              <a:rPr lang="fr-FR" i="1" dirty="0">
                <a:sym typeface="Symbol" panose="05050102010706020507" pitchFamily="18" charset="2"/>
              </a:rPr>
              <a:t>a-R-b</a:t>
            </a:r>
            <a:r>
              <a:rPr lang="fr-FR" dirty="0">
                <a:sym typeface="Symbol" panose="05050102010706020507" pitchFamily="18" charset="2"/>
              </a:rPr>
              <a:t>, the </a:t>
            </a:r>
            <a:r>
              <a:rPr lang="fr-FR" dirty="0" err="1">
                <a:sym typeface="Symbol" panose="05050102010706020507" pitchFamily="18" charset="2"/>
              </a:rPr>
              <a:t>object</a:t>
            </a:r>
            <a:r>
              <a:rPr lang="fr-FR" dirty="0">
                <a:sym typeface="Symbol" panose="05050102010706020507" pitchFamily="18" charset="2"/>
              </a:rPr>
              <a:t> of </a:t>
            </a:r>
            <a:r>
              <a:rPr lang="fr-FR" dirty="0" err="1">
                <a:sym typeface="Symbol" panose="05050102010706020507" pitchFamily="18" charset="2"/>
              </a:rPr>
              <a:t>complex</a:t>
            </a:r>
            <a:r>
              <a:rPr lang="fr-FR" dirty="0">
                <a:sym typeface="Symbol" panose="05050102010706020507" pitchFamily="18" charset="2"/>
              </a:rPr>
              <a:t> perception?</a:t>
            </a:r>
          </a:p>
          <a:p>
            <a:pPr marL="0" indent="0">
              <a:buNone/>
            </a:pPr>
            <a:endParaRPr lang="fr-FR" dirty="0">
              <a:sym typeface="Symbol" panose="05050102010706020507" pitchFamily="18" charset="2"/>
            </a:endParaRPr>
          </a:p>
          <a:p>
            <a:pPr marL="0" indent="0">
              <a:buNone/>
            </a:pPr>
            <a:endParaRPr lang="fr-FR" dirty="0">
              <a:sym typeface="Symbol" panose="05050102010706020507" pitchFamily="18" charset="2"/>
            </a:endParaRPr>
          </a:p>
          <a:p>
            <a:pPr marL="0" indent="0">
              <a:buNone/>
            </a:pPr>
            <a:r>
              <a:rPr lang="fr-FR" dirty="0">
                <a:sym typeface="Symbol" panose="05050102010706020507" pitchFamily="18" charset="2"/>
              </a:rPr>
              <a:t>----&gt; </a:t>
            </a:r>
            <a:r>
              <a:rPr lang="fr-FR" dirty="0" err="1">
                <a:sym typeface="Symbol" panose="05050102010706020507" pitchFamily="18" charset="2"/>
              </a:rPr>
              <a:t>Recall</a:t>
            </a:r>
            <a:r>
              <a:rPr lang="fr-FR" dirty="0">
                <a:sym typeface="Symbol" panose="05050102010706020507" pitchFamily="18" charset="2"/>
              </a:rPr>
              <a:t> </a:t>
            </a:r>
            <a:r>
              <a:rPr lang="fr-FR" dirty="0" err="1">
                <a:sym typeface="Symbol" panose="05050102010706020507" pitchFamily="18" charset="2"/>
              </a:rPr>
              <a:t>that</a:t>
            </a:r>
            <a:r>
              <a:rPr lang="fr-FR" dirty="0">
                <a:sym typeface="Symbol" panose="05050102010706020507" pitchFamily="18" charset="2"/>
              </a:rPr>
              <a:t> one can </a:t>
            </a:r>
            <a:r>
              <a:rPr lang="fr-FR" dirty="0" err="1">
                <a:sym typeface="Symbol" panose="05050102010706020507" pitchFamily="18" charset="2"/>
              </a:rPr>
              <a:t>be</a:t>
            </a:r>
            <a:r>
              <a:rPr lang="fr-FR" dirty="0">
                <a:sym typeface="Symbol" panose="05050102010706020507" pitchFamily="18" charset="2"/>
              </a:rPr>
              <a:t> </a:t>
            </a:r>
            <a:r>
              <a:rPr lang="fr-FR" dirty="0" err="1">
                <a:sym typeface="Symbol" panose="05050102010706020507" pitchFamily="18" charset="2"/>
              </a:rPr>
              <a:t>acquainted</a:t>
            </a:r>
            <a:r>
              <a:rPr lang="fr-FR" dirty="0">
                <a:sym typeface="Symbol" panose="05050102010706020507" pitchFamily="18" charset="2"/>
              </a:rPr>
              <a:t> </a:t>
            </a:r>
            <a:r>
              <a:rPr lang="fr-FR" dirty="0" err="1">
                <a:sym typeface="Symbol" panose="05050102010706020507" pitchFamily="18" charset="2"/>
              </a:rPr>
              <a:t>with</a:t>
            </a:r>
            <a:r>
              <a:rPr lang="fr-FR" dirty="0">
                <a:sym typeface="Symbol" panose="05050102010706020507" pitchFamily="18" charset="2"/>
              </a:rPr>
              <a:t> </a:t>
            </a:r>
            <a:r>
              <a:rPr lang="fr-FR" i="1" dirty="0">
                <a:sym typeface="Symbol" panose="05050102010706020507" pitchFamily="18" charset="2"/>
              </a:rPr>
              <a:t></a:t>
            </a:r>
            <a:r>
              <a:rPr lang="fr-FR" dirty="0">
                <a:sym typeface="Symbol" panose="05050102010706020507" pitchFamily="18" charset="2"/>
              </a:rPr>
              <a:t>, </a:t>
            </a:r>
            <a:r>
              <a:rPr lang="fr-FR" dirty="0" err="1">
                <a:sym typeface="Symbol" panose="05050102010706020507" pitchFamily="18" charset="2"/>
              </a:rPr>
              <a:t>without</a:t>
            </a:r>
            <a:r>
              <a:rPr lang="fr-FR" dirty="0">
                <a:sym typeface="Symbol" panose="05050102010706020507" pitchFamily="18" charset="2"/>
              </a:rPr>
              <a:t> </a:t>
            </a:r>
            <a:r>
              <a:rPr lang="fr-FR" dirty="0" err="1">
                <a:sym typeface="Symbol" panose="05050102010706020507" pitchFamily="18" charset="2"/>
              </a:rPr>
              <a:t>being</a:t>
            </a:r>
            <a:r>
              <a:rPr lang="fr-FR" dirty="0">
                <a:sym typeface="Symbol" panose="05050102010706020507" pitchFamily="18" charset="2"/>
              </a:rPr>
              <a:t> </a:t>
            </a:r>
            <a:r>
              <a:rPr lang="fr-FR" dirty="0" err="1">
                <a:sym typeface="Symbol" panose="05050102010706020507" pitchFamily="18" charset="2"/>
              </a:rPr>
              <a:t>acquainted</a:t>
            </a:r>
            <a:r>
              <a:rPr lang="fr-FR" dirty="0">
                <a:sym typeface="Symbol" panose="05050102010706020507" pitchFamily="18" charset="2"/>
              </a:rPr>
              <a:t> </a:t>
            </a:r>
            <a:r>
              <a:rPr lang="fr-FR" dirty="0" err="1">
                <a:sym typeface="Symbol" panose="05050102010706020507" pitchFamily="18" charset="2"/>
              </a:rPr>
              <a:t>neither</a:t>
            </a:r>
            <a:r>
              <a:rPr lang="fr-FR" dirty="0">
                <a:sym typeface="Symbol" panose="05050102010706020507" pitchFamily="18" charset="2"/>
              </a:rPr>
              <a:t> </a:t>
            </a:r>
            <a:r>
              <a:rPr lang="fr-FR" dirty="0" err="1">
                <a:sym typeface="Symbol" panose="05050102010706020507" pitchFamily="18" charset="2"/>
              </a:rPr>
              <a:t>with</a:t>
            </a:r>
            <a:r>
              <a:rPr lang="fr-FR" dirty="0">
                <a:sym typeface="Symbol" panose="05050102010706020507" pitchFamily="18" charset="2"/>
              </a:rPr>
              <a:t> </a:t>
            </a:r>
            <a:r>
              <a:rPr lang="fr-FR" i="1" dirty="0">
                <a:sym typeface="Symbol" panose="05050102010706020507" pitchFamily="18" charset="2"/>
              </a:rPr>
              <a:t>a</a:t>
            </a:r>
            <a:r>
              <a:rPr lang="fr-FR" dirty="0">
                <a:sym typeface="Symbol" panose="05050102010706020507" pitchFamily="18" charset="2"/>
              </a:rPr>
              <a:t> </a:t>
            </a:r>
            <a:r>
              <a:rPr lang="fr-FR" dirty="0" err="1">
                <a:sym typeface="Symbol" panose="05050102010706020507" pitchFamily="18" charset="2"/>
              </a:rPr>
              <a:t>nor</a:t>
            </a:r>
            <a:r>
              <a:rPr lang="fr-FR" dirty="0">
                <a:sym typeface="Symbol" panose="05050102010706020507" pitchFamily="18" charset="2"/>
              </a:rPr>
              <a:t> </a:t>
            </a:r>
            <a:r>
              <a:rPr lang="fr-FR" dirty="0" err="1">
                <a:sym typeface="Symbol" panose="05050102010706020507" pitchFamily="18" charset="2"/>
              </a:rPr>
              <a:t>with</a:t>
            </a:r>
            <a:r>
              <a:rPr lang="fr-FR" dirty="0">
                <a:sym typeface="Symbol" panose="05050102010706020507" pitchFamily="18" charset="2"/>
              </a:rPr>
              <a:t> </a:t>
            </a:r>
            <a:r>
              <a:rPr lang="fr-FR" i="1" dirty="0">
                <a:sym typeface="Symbol" panose="05050102010706020507" pitchFamily="18" charset="2"/>
              </a:rPr>
              <a:t>b</a:t>
            </a:r>
            <a:r>
              <a:rPr lang="fr-FR" dirty="0"/>
              <a:t>  </a:t>
            </a:r>
          </a:p>
        </p:txBody>
      </p:sp>
    </p:spTree>
    <p:extLst>
      <p:ext uri="{BB962C8B-B14F-4D97-AF65-F5344CB8AC3E}">
        <p14:creationId xmlns:p14="http://schemas.microsoft.com/office/powerpoint/2010/main" val="4027431783"/>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7B1EA0D-2E86-41E7-8EFC-F27A30D3EE7D}"/>
              </a:ext>
            </a:extLst>
          </p:cNvPr>
          <p:cNvSpPr>
            <a:spLocks noGrp="1"/>
          </p:cNvSpPr>
          <p:nvPr>
            <p:ph idx="1"/>
          </p:nvPr>
        </p:nvSpPr>
        <p:spPr>
          <a:xfrm>
            <a:off x="838200" y="865239"/>
            <a:ext cx="10515600" cy="5311724"/>
          </a:xfrm>
        </p:spPr>
        <p:txBody>
          <a:bodyPr/>
          <a:lstStyle/>
          <a:p>
            <a:r>
              <a:rPr lang="fr-FR" dirty="0"/>
              <a:t>T as an </a:t>
            </a:r>
            <a:r>
              <a:rPr lang="fr-FR" dirty="0" err="1"/>
              <a:t>object</a:t>
            </a:r>
            <a:r>
              <a:rPr lang="fr-FR" dirty="0"/>
              <a:t> of a simple perception: </a:t>
            </a:r>
            <a:r>
              <a:rPr lang="fr-FR" i="1" dirty="0">
                <a:sym typeface="Symbol" panose="05050102010706020507" pitchFamily="18" charset="2"/>
              </a:rPr>
              <a:t></a:t>
            </a:r>
            <a:endParaRPr lang="fr-FR" i="1" dirty="0"/>
          </a:p>
          <a:p>
            <a:endParaRPr lang="fr-FR" dirty="0"/>
          </a:p>
          <a:p>
            <a:endParaRPr lang="fr-FR" dirty="0"/>
          </a:p>
          <a:p>
            <a:pPr marL="0" indent="0">
              <a:buNone/>
            </a:pPr>
            <a:r>
              <a:rPr lang="fr-FR" dirty="0"/>
              <a:t>				</a:t>
            </a:r>
          </a:p>
          <a:p>
            <a:r>
              <a:rPr lang="fr-FR" dirty="0"/>
              <a:t>T as an </a:t>
            </a:r>
            <a:r>
              <a:rPr lang="fr-FR" dirty="0" err="1"/>
              <a:t>object</a:t>
            </a:r>
            <a:r>
              <a:rPr lang="fr-FR" dirty="0"/>
              <a:t> of a </a:t>
            </a:r>
            <a:r>
              <a:rPr lang="fr-FR" dirty="0" err="1"/>
              <a:t>complex</a:t>
            </a:r>
            <a:r>
              <a:rPr lang="fr-FR" dirty="0"/>
              <a:t> perception: </a:t>
            </a:r>
            <a:r>
              <a:rPr lang="fr-FR" i="1" dirty="0"/>
              <a:t>b-R-a</a:t>
            </a:r>
          </a:p>
          <a:p>
            <a:endParaRPr lang="fr-FR" dirty="0"/>
          </a:p>
          <a:p>
            <a:pPr marL="0" indent="0">
              <a:buNone/>
            </a:pPr>
            <a:r>
              <a:rPr lang="fr-FR" dirty="0"/>
              <a:t>				How </a:t>
            </a:r>
            <a:r>
              <a:rPr lang="fr-FR" dirty="0">
                <a:sym typeface="Symbol" panose="05050102010706020507" pitchFamily="18" charset="2"/>
              </a:rPr>
              <a:t>can </a:t>
            </a:r>
            <a:r>
              <a:rPr lang="fr-FR" i="1" dirty="0">
                <a:sym typeface="Symbol" panose="05050102010706020507" pitchFamily="18" charset="2"/>
              </a:rPr>
              <a:t>b-R-a </a:t>
            </a:r>
            <a:r>
              <a:rPr lang="fr-FR" dirty="0" err="1">
                <a:sym typeface="Symbol" panose="05050102010706020507" pitchFamily="18" charset="2"/>
              </a:rPr>
              <a:t>make</a:t>
            </a:r>
            <a:r>
              <a:rPr lang="fr-FR" dirty="0">
                <a:sym typeface="Symbol" panose="05050102010706020507" pitchFamily="18" charset="2"/>
              </a:rPr>
              <a:t> </a:t>
            </a:r>
            <a:r>
              <a:rPr lang="fr-FR" i="1" dirty="0" err="1">
                <a:sym typeface="Symbol" panose="05050102010706020507" pitchFamily="18" charset="2"/>
              </a:rPr>
              <a:t>bRa</a:t>
            </a:r>
            <a:r>
              <a:rPr lang="fr-FR" dirty="0">
                <a:sym typeface="Symbol" panose="05050102010706020507" pitchFamily="18" charset="2"/>
              </a:rPr>
              <a:t> </a:t>
            </a:r>
            <a:r>
              <a:rPr lang="fr-FR" dirty="0" err="1">
                <a:sym typeface="Symbol" panose="05050102010706020507" pitchFamily="18" charset="2"/>
              </a:rPr>
              <a:t>true</a:t>
            </a:r>
            <a:r>
              <a:rPr lang="fr-FR" dirty="0">
                <a:sym typeface="Symbol" panose="05050102010706020507" pitchFamily="18" charset="2"/>
              </a:rPr>
              <a:t>?  </a:t>
            </a:r>
          </a:p>
          <a:p>
            <a:pPr marL="0" indent="0">
              <a:buNone/>
            </a:pPr>
            <a:endParaRPr lang="fr-FR" dirty="0"/>
          </a:p>
          <a:p>
            <a:r>
              <a:rPr lang="fr-FR" dirty="0"/>
              <a:t>T as the </a:t>
            </a:r>
            <a:r>
              <a:rPr lang="fr-FR" dirty="0" err="1"/>
              <a:t>truth</a:t>
            </a:r>
            <a:r>
              <a:rPr lang="fr-FR" dirty="0"/>
              <a:t>-maker of a </a:t>
            </a:r>
            <a:r>
              <a:rPr lang="fr-FR" dirty="0" err="1"/>
              <a:t>judgment</a:t>
            </a:r>
            <a:r>
              <a:rPr lang="fr-FR" dirty="0"/>
              <a:t>: </a:t>
            </a:r>
            <a:r>
              <a:rPr lang="fr-FR" dirty="0" err="1"/>
              <a:t>that</a:t>
            </a:r>
            <a:r>
              <a:rPr lang="fr-FR" dirty="0"/>
              <a:t> </a:t>
            </a:r>
            <a:r>
              <a:rPr lang="fr-FR" i="1" dirty="0"/>
              <a:t>b</a:t>
            </a:r>
            <a:r>
              <a:rPr lang="fr-FR" dirty="0"/>
              <a:t> has the relation </a:t>
            </a:r>
            <a:r>
              <a:rPr lang="fr-FR" i="1" dirty="0"/>
              <a:t>R</a:t>
            </a:r>
            <a:r>
              <a:rPr lang="fr-FR" dirty="0"/>
              <a:t> to </a:t>
            </a:r>
            <a:r>
              <a:rPr lang="fr-FR" i="1" dirty="0"/>
              <a:t>a</a:t>
            </a:r>
          </a:p>
        </p:txBody>
      </p:sp>
      <p:cxnSp>
        <p:nvCxnSpPr>
          <p:cNvPr id="4" name="Connecteur droit avec flèche 3">
            <a:extLst>
              <a:ext uri="{FF2B5EF4-FFF2-40B4-BE49-F238E27FC236}">
                <a16:creationId xmlns:a16="http://schemas.microsoft.com/office/drawing/2014/main" id="{7BBB547B-7107-4806-9B6B-F888B1CDE244}"/>
              </a:ext>
            </a:extLst>
          </p:cNvPr>
          <p:cNvCxnSpPr/>
          <p:nvPr/>
        </p:nvCxnSpPr>
        <p:spPr>
          <a:xfrm>
            <a:off x="3962399" y="3677265"/>
            <a:ext cx="0" cy="875071"/>
          </a:xfrm>
          <a:prstGeom prst="straightConnector1">
            <a:avLst/>
          </a:prstGeom>
          <a:ln w="381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181170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4DD70E4-F49F-4A09-A8B7-687151EBC857}"/>
              </a:ext>
            </a:extLst>
          </p:cNvPr>
          <p:cNvSpPr>
            <a:spLocks noGrp="1"/>
          </p:cNvSpPr>
          <p:nvPr>
            <p:ph idx="1"/>
          </p:nvPr>
        </p:nvSpPr>
        <p:spPr>
          <a:xfrm>
            <a:off x="838200" y="771787"/>
            <a:ext cx="10515600" cy="5405176"/>
          </a:xfrm>
        </p:spPr>
        <p:txBody>
          <a:bodyPr/>
          <a:lstStyle/>
          <a:p>
            <a:pPr marL="0" indent="0">
              <a:buNone/>
            </a:pPr>
            <a:endParaRPr lang="fr-FR" dirty="0"/>
          </a:p>
          <a:p>
            <a:pPr marL="0" indent="0">
              <a:buNone/>
            </a:pPr>
            <a:r>
              <a:rPr lang="fr-FR" dirty="0" err="1"/>
              <a:t>ThK</a:t>
            </a:r>
            <a:r>
              <a:rPr lang="fr-FR" dirty="0"/>
              <a:t> 126</a:t>
            </a:r>
          </a:p>
          <a:p>
            <a:pPr marL="0" indent="0">
              <a:buNone/>
            </a:pPr>
            <a:endParaRPr lang="fr-FR" dirty="0"/>
          </a:p>
          <a:p>
            <a:pPr marL="0" indent="0">
              <a:buNone/>
            </a:pPr>
            <a:r>
              <a:rPr lang="fr-FR" dirty="0" err="1"/>
              <a:t>Complex</a:t>
            </a:r>
            <a:r>
              <a:rPr lang="fr-FR" dirty="0"/>
              <a:t> perception must </a:t>
            </a:r>
            <a:r>
              <a:rPr lang="fr-FR" dirty="0" err="1"/>
              <a:t>involve</a:t>
            </a:r>
            <a:r>
              <a:rPr lang="fr-FR" dirty="0"/>
              <a:t> </a:t>
            </a:r>
            <a:r>
              <a:rPr lang="fr-FR" dirty="0" err="1"/>
              <a:t>some</a:t>
            </a:r>
            <a:r>
              <a:rPr lang="fr-FR" dirty="0"/>
              <a:t> </a:t>
            </a:r>
            <a:r>
              <a:rPr lang="fr-FR" dirty="0" err="1"/>
              <a:t>consciousness</a:t>
            </a:r>
            <a:r>
              <a:rPr lang="fr-FR" dirty="0"/>
              <a:t> of the </a:t>
            </a:r>
            <a:r>
              <a:rPr lang="fr-FR" dirty="0" err="1"/>
              <a:t>relatedness</a:t>
            </a:r>
            <a:r>
              <a:rPr lang="fr-FR" dirty="0"/>
              <a:t> of the </a:t>
            </a:r>
            <a:r>
              <a:rPr lang="fr-FR" dirty="0" err="1"/>
              <a:t>two</a:t>
            </a:r>
            <a:r>
              <a:rPr lang="fr-FR" dirty="0"/>
              <a:t> </a:t>
            </a:r>
            <a:r>
              <a:rPr lang="fr-FR" dirty="0" err="1"/>
              <a:t>objects</a:t>
            </a:r>
            <a:r>
              <a:rPr lang="fr-FR" dirty="0"/>
              <a:t>. In the </a:t>
            </a:r>
            <a:r>
              <a:rPr lang="fr-FR" dirty="0" err="1"/>
              <a:t>complex</a:t>
            </a:r>
            <a:r>
              <a:rPr lang="fr-FR" dirty="0"/>
              <a:t> perception of </a:t>
            </a:r>
            <a:r>
              <a:rPr lang="fr-FR" dirty="0" err="1"/>
              <a:t>our</a:t>
            </a:r>
            <a:r>
              <a:rPr lang="fr-FR" dirty="0"/>
              <a:t> T, in </a:t>
            </a:r>
            <a:r>
              <a:rPr lang="fr-FR" dirty="0" err="1"/>
              <a:t>which</a:t>
            </a:r>
            <a:r>
              <a:rPr lang="fr-FR" dirty="0"/>
              <a:t> </a:t>
            </a:r>
            <a:r>
              <a:rPr lang="fr-FR" dirty="0" err="1"/>
              <a:t>we</a:t>
            </a:r>
            <a:r>
              <a:rPr lang="fr-FR" dirty="0"/>
              <a:t> attend to the </a:t>
            </a:r>
            <a:r>
              <a:rPr lang="fr-FR" dirty="0" err="1"/>
              <a:t>two</a:t>
            </a:r>
            <a:r>
              <a:rPr lang="fr-FR" dirty="0"/>
              <a:t> </a:t>
            </a:r>
            <a:r>
              <a:rPr lang="fr-FR" dirty="0" err="1"/>
              <a:t>strokes</a:t>
            </a:r>
            <a:r>
              <a:rPr lang="fr-FR" dirty="0"/>
              <a:t>, </a:t>
            </a:r>
            <a:r>
              <a:rPr lang="fr-FR" dirty="0" err="1"/>
              <a:t>we</a:t>
            </a:r>
            <a:r>
              <a:rPr lang="fr-FR" dirty="0"/>
              <a:t> are </a:t>
            </a:r>
            <a:r>
              <a:rPr lang="fr-FR" dirty="0" err="1"/>
              <a:t>acquainted</a:t>
            </a:r>
            <a:r>
              <a:rPr lang="fr-FR" dirty="0"/>
              <a:t> </a:t>
            </a:r>
            <a:r>
              <a:rPr lang="fr-FR" dirty="0" err="1"/>
              <a:t>with</a:t>
            </a:r>
            <a:r>
              <a:rPr lang="fr-FR" dirty="0"/>
              <a:t> </a:t>
            </a:r>
            <a:r>
              <a:rPr lang="fr-FR" dirty="0" err="1"/>
              <a:t>their</a:t>
            </a:r>
            <a:r>
              <a:rPr lang="fr-FR" dirty="0"/>
              <a:t> spatial </a:t>
            </a:r>
            <a:r>
              <a:rPr lang="fr-FR" dirty="0" err="1"/>
              <a:t>relatedness</a:t>
            </a:r>
            <a:r>
              <a:rPr lang="fr-FR" dirty="0"/>
              <a:t>, </a:t>
            </a:r>
            <a:r>
              <a:rPr lang="fr-FR" dirty="0" err="1"/>
              <a:t>though</a:t>
            </a:r>
            <a:r>
              <a:rPr lang="fr-FR" dirty="0"/>
              <a:t> </a:t>
            </a:r>
            <a:r>
              <a:rPr lang="fr-FR" dirty="0" err="1"/>
              <a:t>we</a:t>
            </a:r>
            <a:r>
              <a:rPr lang="fr-FR" dirty="0"/>
              <a:t> </a:t>
            </a:r>
            <a:r>
              <a:rPr lang="fr-FR" dirty="0" err="1"/>
              <a:t>may</a:t>
            </a:r>
            <a:r>
              <a:rPr lang="fr-FR" dirty="0"/>
              <a:t> not </a:t>
            </a:r>
            <a:r>
              <a:rPr lang="fr-FR" dirty="0" err="1"/>
              <a:t>be</a:t>
            </a:r>
            <a:r>
              <a:rPr lang="fr-FR" dirty="0"/>
              <a:t> </a:t>
            </a:r>
            <a:r>
              <a:rPr lang="fr-FR" dirty="0" err="1"/>
              <a:t>attending</a:t>
            </a:r>
            <a:r>
              <a:rPr lang="fr-FR" dirty="0"/>
              <a:t> to </a:t>
            </a:r>
            <a:r>
              <a:rPr lang="fr-FR" dirty="0" err="1"/>
              <a:t>it</a:t>
            </a:r>
            <a:r>
              <a:rPr lang="fr-FR" dirty="0"/>
              <a:t>. But </a:t>
            </a:r>
            <a:r>
              <a:rPr lang="fr-FR" dirty="0" err="1"/>
              <a:t>here</a:t>
            </a:r>
            <a:r>
              <a:rPr lang="fr-FR" dirty="0"/>
              <a:t> the </a:t>
            </a:r>
            <a:r>
              <a:rPr lang="fr-FR" dirty="0" err="1"/>
              <a:t>very</a:t>
            </a:r>
            <a:r>
              <a:rPr lang="fr-FR" dirty="0"/>
              <a:t> </a:t>
            </a:r>
            <a:r>
              <a:rPr lang="fr-FR" dirty="0" err="1"/>
              <a:t>problem</a:t>
            </a:r>
            <a:r>
              <a:rPr lang="fr-FR" dirty="0"/>
              <a:t> </a:t>
            </a:r>
            <a:r>
              <a:rPr lang="fr-FR" dirty="0" err="1"/>
              <a:t>we</a:t>
            </a:r>
            <a:r>
              <a:rPr lang="fr-FR" dirty="0"/>
              <a:t> set out to solve </a:t>
            </a:r>
            <a:r>
              <a:rPr lang="fr-FR" dirty="0" err="1"/>
              <a:t>meets</a:t>
            </a:r>
            <a:r>
              <a:rPr lang="fr-FR" dirty="0"/>
              <a:t> us </a:t>
            </a:r>
            <a:r>
              <a:rPr lang="fr-FR" dirty="0" err="1"/>
              <a:t>again</a:t>
            </a:r>
            <a:r>
              <a:rPr lang="fr-FR" dirty="0"/>
              <a:t>, not one </a:t>
            </a:r>
            <a:r>
              <a:rPr lang="fr-FR" dirty="0" err="1"/>
              <a:t>step</a:t>
            </a:r>
            <a:r>
              <a:rPr lang="fr-FR" dirty="0"/>
              <a:t> </a:t>
            </a:r>
            <a:r>
              <a:rPr lang="fr-FR" dirty="0" err="1"/>
              <a:t>advanced</a:t>
            </a:r>
            <a:r>
              <a:rPr lang="fr-FR" dirty="0"/>
              <a:t> </a:t>
            </a:r>
            <a:r>
              <a:rPr lang="fr-FR" dirty="0" err="1"/>
              <a:t>towards</a:t>
            </a:r>
            <a:r>
              <a:rPr lang="fr-FR" dirty="0"/>
              <a:t> solution. </a:t>
            </a:r>
            <a:r>
              <a:rPr lang="fr-FR" b="1" dirty="0" err="1"/>
              <a:t>What</a:t>
            </a:r>
            <a:r>
              <a:rPr lang="fr-FR" b="1" dirty="0"/>
              <a:t> </a:t>
            </a:r>
            <a:r>
              <a:rPr lang="fr-FR" b="1" dirty="0" err="1"/>
              <a:t>is</a:t>
            </a:r>
            <a:r>
              <a:rPr lang="fr-FR" b="1" dirty="0"/>
              <a:t> the </a:t>
            </a:r>
            <a:r>
              <a:rPr lang="fr-FR" b="1" dirty="0" err="1"/>
              <a:t>consciousness</a:t>
            </a:r>
            <a:r>
              <a:rPr lang="fr-FR" b="1" dirty="0"/>
              <a:t> of the </a:t>
            </a:r>
            <a:r>
              <a:rPr lang="fr-FR" b="1" dirty="0" err="1"/>
              <a:t>relatedness</a:t>
            </a:r>
            <a:r>
              <a:rPr lang="fr-FR" b="1" dirty="0"/>
              <a:t> of </a:t>
            </a:r>
            <a:r>
              <a:rPr lang="fr-FR" b="1" dirty="0" err="1"/>
              <a:t>two</a:t>
            </a:r>
            <a:r>
              <a:rPr lang="fr-FR" b="1" dirty="0"/>
              <a:t> </a:t>
            </a:r>
            <a:r>
              <a:rPr lang="fr-FR" b="1" dirty="0" err="1"/>
              <a:t>terms</a:t>
            </a:r>
            <a:r>
              <a:rPr lang="fr-FR" dirty="0"/>
              <a:t>?</a:t>
            </a:r>
          </a:p>
          <a:p>
            <a:pPr marL="0" indent="0">
              <a:buNone/>
            </a:pPr>
            <a:endParaRPr lang="fr-FR" sz="2400" dirty="0"/>
          </a:p>
          <a:p>
            <a:endParaRPr lang="fr-FR" dirty="0"/>
          </a:p>
        </p:txBody>
      </p:sp>
    </p:spTree>
    <p:extLst>
      <p:ext uri="{BB962C8B-B14F-4D97-AF65-F5344CB8AC3E}">
        <p14:creationId xmlns:p14="http://schemas.microsoft.com/office/powerpoint/2010/main" val="2969794985"/>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86E972D-4E14-4DA4-BE9D-E180AAED7742}"/>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622F6010-CAC5-4B83-8F67-F9F5FF4331A8}"/>
              </a:ext>
            </a:extLst>
          </p:cNvPr>
          <p:cNvSpPr>
            <a:spLocks noGrp="1"/>
          </p:cNvSpPr>
          <p:nvPr>
            <p:ph idx="1"/>
          </p:nvPr>
        </p:nvSpPr>
        <p:spPr/>
        <p:txBody>
          <a:bodyPr/>
          <a:lstStyle/>
          <a:p>
            <a:pPr marL="0" lvl="0" indent="0">
              <a:buNone/>
            </a:pPr>
            <a:r>
              <a:rPr lang="fr-FR" dirty="0">
                <a:solidFill>
                  <a:prstClr val="black"/>
                </a:solidFill>
              </a:rPr>
              <a:t>Russell </a:t>
            </a:r>
            <a:r>
              <a:rPr lang="fr-FR" dirty="0" err="1">
                <a:solidFill>
                  <a:prstClr val="black"/>
                </a:solidFill>
              </a:rPr>
              <a:t>seems</a:t>
            </a:r>
            <a:r>
              <a:rPr lang="fr-FR" dirty="0">
                <a:solidFill>
                  <a:prstClr val="black"/>
                </a:solidFill>
              </a:rPr>
              <a:t> to </a:t>
            </a:r>
            <a:r>
              <a:rPr lang="fr-FR" dirty="0" err="1">
                <a:solidFill>
                  <a:prstClr val="black"/>
                </a:solidFill>
              </a:rPr>
              <a:t>waver</a:t>
            </a:r>
            <a:r>
              <a:rPr lang="fr-FR" dirty="0">
                <a:solidFill>
                  <a:prstClr val="black"/>
                </a:solidFill>
              </a:rPr>
              <a:t> </a:t>
            </a:r>
            <a:r>
              <a:rPr lang="fr-FR" dirty="0" err="1">
                <a:solidFill>
                  <a:prstClr val="black"/>
                </a:solidFill>
              </a:rPr>
              <a:t>between</a:t>
            </a:r>
            <a:r>
              <a:rPr lang="fr-FR" dirty="0">
                <a:solidFill>
                  <a:prstClr val="black"/>
                </a:solidFill>
              </a:rPr>
              <a:t> </a:t>
            </a:r>
            <a:r>
              <a:rPr lang="fr-FR" dirty="0" err="1">
                <a:solidFill>
                  <a:prstClr val="black"/>
                </a:solidFill>
              </a:rPr>
              <a:t>two</a:t>
            </a:r>
            <a:r>
              <a:rPr lang="fr-FR" dirty="0">
                <a:solidFill>
                  <a:prstClr val="black"/>
                </a:solidFill>
              </a:rPr>
              <a:t> positions, </a:t>
            </a:r>
            <a:r>
              <a:rPr lang="fr-FR" dirty="0" err="1">
                <a:solidFill>
                  <a:prstClr val="black"/>
                </a:solidFill>
              </a:rPr>
              <a:t>equally</a:t>
            </a:r>
            <a:r>
              <a:rPr lang="fr-FR" dirty="0">
                <a:solidFill>
                  <a:prstClr val="black"/>
                </a:solidFill>
              </a:rPr>
              <a:t> </a:t>
            </a:r>
            <a:r>
              <a:rPr lang="fr-FR" dirty="0" err="1">
                <a:solidFill>
                  <a:prstClr val="black"/>
                </a:solidFill>
              </a:rPr>
              <a:t>unsatisfying</a:t>
            </a:r>
            <a:r>
              <a:rPr lang="fr-FR" dirty="0">
                <a:solidFill>
                  <a:prstClr val="black"/>
                </a:solidFill>
              </a:rPr>
              <a:t>: </a:t>
            </a:r>
          </a:p>
          <a:p>
            <a:pPr marL="914400" lvl="2" indent="0">
              <a:buNone/>
            </a:pPr>
            <a:endParaRPr lang="fr-FR" dirty="0">
              <a:solidFill>
                <a:prstClr val="black"/>
              </a:solidFill>
            </a:endParaRPr>
          </a:p>
          <a:p>
            <a:pPr lvl="2"/>
            <a:r>
              <a:rPr lang="fr-FR" sz="2800" dirty="0">
                <a:solidFill>
                  <a:prstClr val="black"/>
                </a:solidFill>
              </a:rPr>
              <a:t>The relation </a:t>
            </a:r>
            <a:r>
              <a:rPr lang="fr-FR" sz="2800" dirty="0" err="1">
                <a:solidFill>
                  <a:prstClr val="black"/>
                </a:solidFill>
              </a:rPr>
              <a:t>which</a:t>
            </a:r>
            <a:r>
              <a:rPr lang="fr-FR" sz="2800" dirty="0">
                <a:solidFill>
                  <a:prstClr val="black"/>
                </a:solidFill>
              </a:rPr>
              <a:t> one </a:t>
            </a:r>
            <a:r>
              <a:rPr lang="fr-FR" sz="2800" dirty="0" err="1">
                <a:solidFill>
                  <a:prstClr val="black"/>
                </a:solidFill>
              </a:rPr>
              <a:t>is</a:t>
            </a:r>
            <a:r>
              <a:rPr lang="fr-FR" sz="2800" dirty="0">
                <a:solidFill>
                  <a:prstClr val="black"/>
                </a:solidFill>
              </a:rPr>
              <a:t> </a:t>
            </a:r>
            <a:r>
              <a:rPr lang="fr-FR" sz="2800" dirty="0" err="1">
                <a:solidFill>
                  <a:prstClr val="black"/>
                </a:solidFill>
              </a:rPr>
              <a:t>acquainted</a:t>
            </a:r>
            <a:r>
              <a:rPr lang="fr-FR" sz="2800" dirty="0">
                <a:solidFill>
                  <a:prstClr val="black"/>
                </a:solidFill>
              </a:rPr>
              <a:t> </a:t>
            </a:r>
            <a:r>
              <a:rPr lang="fr-FR" sz="2800" dirty="0" err="1">
                <a:solidFill>
                  <a:prstClr val="black"/>
                </a:solidFill>
              </a:rPr>
              <a:t>with</a:t>
            </a:r>
            <a:r>
              <a:rPr lang="fr-FR" sz="2800" dirty="0">
                <a:solidFill>
                  <a:prstClr val="black"/>
                </a:solidFill>
              </a:rPr>
              <a:t> in the </a:t>
            </a:r>
            <a:r>
              <a:rPr lang="fr-FR" sz="2800" dirty="0" err="1">
                <a:solidFill>
                  <a:prstClr val="black"/>
                </a:solidFill>
              </a:rPr>
              <a:t>complex</a:t>
            </a:r>
            <a:r>
              <a:rPr lang="fr-FR" sz="2800" dirty="0">
                <a:solidFill>
                  <a:prstClr val="black"/>
                </a:solidFill>
              </a:rPr>
              <a:t> perception </a:t>
            </a:r>
            <a:r>
              <a:rPr lang="fr-FR" sz="2800" dirty="0" err="1">
                <a:solidFill>
                  <a:prstClr val="black"/>
                </a:solidFill>
              </a:rPr>
              <a:t>is</a:t>
            </a:r>
            <a:r>
              <a:rPr lang="fr-FR" sz="2800" dirty="0">
                <a:solidFill>
                  <a:prstClr val="black"/>
                </a:solidFill>
              </a:rPr>
              <a:t> not a </a:t>
            </a:r>
            <a:r>
              <a:rPr lang="fr-FR" sz="2800" dirty="0" err="1">
                <a:solidFill>
                  <a:prstClr val="black"/>
                </a:solidFill>
              </a:rPr>
              <a:t>relating</a:t>
            </a:r>
            <a:r>
              <a:rPr lang="fr-FR" sz="2800" dirty="0">
                <a:solidFill>
                  <a:prstClr val="black"/>
                </a:solidFill>
              </a:rPr>
              <a:t> relation. This opens a </a:t>
            </a:r>
            <a:r>
              <a:rPr lang="fr-FR" sz="2800" dirty="0" err="1">
                <a:solidFill>
                  <a:prstClr val="black"/>
                </a:solidFill>
              </a:rPr>
              <a:t>unbridgeable</a:t>
            </a:r>
            <a:r>
              <a:rPr lang="fr-FR" sz="2800" dirty="0">
                <a:solidFill>
                  <a:prstClr val="black"/>
                </a:solidFill>
              </a:rPr>
              <a:t> </a:t>
            </a:r>
            <a:r>
              <a:rPr lang="fr-FR" sz="2800" dirty="0" err="1">
                <a:solidFill>
                  <a:prstClr val="black"/>
                </a:solidFill>
              </a:rPr>
              <a:t>gulf</a:t>
            </a:r>
            <a:r>
              <a:rPr lang="fr-FR" sz="2800" dirty="0">
                <a:solidFill>
                  <a:prstClr val="black"/>
                </a:solidFill>
              </a:rPr>
              <a:t> </a:t>
            </a:r>
            <a:r>
              <a:rPr lang="fr-FR" sz="2800" dirty="0" err="1">
                <a:solidFill>
                  <a:prstClr val="black"/>
                </a:solidFill>
              </a:rPr>
              <a:t>between</a:t>
            </a:r>
            <a:r>
              <a:rPr lang="fr-FR" sz="2800" dirty="0">
                <a:solidFill>
                  <a:prstClr val="black"/>
                </a:solidFill>
              </a:rPr>
              <a:t> </a:t>
            </a:r>
            <a:r>
              <a:rPr lang="fr-FR" sz="2800" dirty="0" err="1">
                <a:solidFill>
                  <a:prstClr val="black"/>
                </a:solidFill>
              </a:rPr>
              <a:t>complex</a:t>
            </a:r>
            <a:r>
              <a:rPr lang="fr-FR" sz="2800" dirty="0">
                <a:solidFill>
                  <a:prstClr val="black"/>
                </a:solidFill>
              </a:rPr>
              <a:t> perception and </a:t>
            </a:r>
            <a:r>
              <a:rPr lang="fr-FR" sz="2800" dirty="0" err="1">
                <a:solidFill>
                  <a:prstClr val="black"/>
                </a:solidFill>
              </a:rPr>
              <a:t>judgement</a:t>
            </a:r>
            <a:r>
              <a:rPr lang="fr-FR" sz="2800" dirty="0">
                <a:solidFill>
                  <a:prstClr val="black"/>
                </a:solidFill>
              </a:rPr>
              <a:t>.</a:t>
            </a:r>
          </a:p>
          <a:p>
            <a:pPr marL="914400" lvl="2" indent="0">
              <a:buNone/>
            </a:pPr>
            <a:endParaRPr lang="fr-FR" sz="2800" dirty="0">
              <a:solidFill>
                <a:prstClr val="black"/>
              </a:solidFill>
            </a:endParaRPr>
          </a:p>
          <a:p>
            <a:pPr lvl="2"/>
            <a:r>
              <a:rPr lang="fr-FR" sz="2800" dirty="0">
                <a:solidFill>
                  <a:prstClr val="black"/>
                </a:solidFill>
              </a:rPr>
              <a:t>The relation </a:t>
            </a:r>
            <a:r>
              <a:rPr lang="fr-FR" sz="2800" dirty="0" err="1">
                <a:solidFill>
                  <a:prstClr val="black"/>
                </a:solidFill>
              </a:rPr>
              <a:t>which</a:t>
            </a:r>
            <a:r>
              <a:rPr lang="fr-FR" sz="2800" dirty="0">
                <a:solidFill>
                  <a:prstClr val="black"/>
                </a:solidFill>
              </a:rPr>
              <a:t> one </a:t>
            </a:r>
            <a:r>
              <a:rPr lang="fr-FR" sz="2800" dirty="0" err="1">
                <a:solidFill>
                  <a:prstClr val="black"/>
                </a:solidFill>
              </a:rPr>
              <a:t>is</a:t>
            </a:r>
            <a:r>
              <a:rPr lang="fr-FR" sz="2800" dirty="0">
                <a:solidFill>
                  <a:prstClr val="black"/>
                </a:solidFill>
              </a:rPr>
              <a:t> </a:t>
            </a:r>
            <a:r>
              <a:rPr lang="fr-FR" sz="2800" dirty="0" err="1">
                <a:solidFill>
                  <a:prstClr val="black"/>
                </a:solidFill>
              </a:rPr>
              <a:t>acquainted</a:t>
            </a:r>
            <a:r>
              <a:rPr lang="fr-FR" sz="2800" dirty="0">
                <a:solidFill>
                  <a:prstClr val="black"/>
                </a:solidFill>
              </a:rPr>
              <a:t> </a:t>
            </a:r>
            <a:r>
              <a:rPr lang="fr-FR" sz="2800" dirty="0" err="1">
                <a:solidFill>
                  <a:prstClr val="black"/>
                </a:solidFill>
              </a:rPr>
              <a:t>with</a:t>
            </a:r>
            <a:r>
              <a:rPr lang="fr-FR" sz="2800" dirty="0">
                <a:solidFill>
                  <a:prstClr val="black"/>
                </a:solidFill>
              </a:rPr>
              <a:t> in the </a:t>
            </a:r>
            <a:r>
              <a:rPr lang="fr-FR" sz="2800" dirty="0" err="1">
                <a:solidFill>
                  <a:prstClr val="black"/>
                </a:solidFill>
              </a:rPr>
              <a:t>complex</a:t>
            </a:r>
            <a:r>
              <a:rPr lang="fr-FR" sz="2800" dirty="0">
                <a:solidFill>
                  <a:prstClr val="black"/>
                </a:solidFill>
              </a:rPr>
              <a:t> perception </a:t>
            </a:r>
            <a:r>
              <a:rPr lang="fr-FR" sz="2800" dirty="0" err="1">
                <a:solidFill>
                  <a:prstClr val="black"/>
                </a:solidFill>
              </a:rPr>
              <a:t>is</a:t>
            </a:r>
            <a:r>
              <a:rPr lang="fr-FR" sz="2800" dirty="0">
                <a:solidFill>
                  <a:prstClr val="black"/>
                </a:solidFill>
              </a:rPr>
              <a:t> a </a:t>
            </a:r>
            <a:r>
              <a:rPr lang="fr-FR" sz="2800" dirty="0" err="1">
                <a:solidFill>
                  <a:prstClr val="black"/>
                </a:solidFill>
              </a:rPr>
              <a:t>relating</a:t>
            </a:r>
            <a:r>
              <a:rPr lang="fr-FR" sz="2800" dirty="0">
                <a:solidFill>
                  <a:prstClr val="black"/>
                </a:solidFill>
              </a:rPr>
              <a:t> relation. This paves the </a:t>
            </a:r>
            <a:r>
              <a:rPr lang="fr-FR" sz="2800" dirty="0" err="1">
                <a:solidFill>
                  <a:prstClr val="black"/>
                </a:solidFill>
              </a:rPr>
              <a:t>way</a:t>
            </a:r>
            <a:r>
              <a:rPr lang="fr-FR" sz="2800" dirty="0">
                <a:solidFill>
                  <a:prstClr val="black"/>
                </a:solidFill>
              </a:rPr>
              <a:t> for an identification </a:t>
            </a:r>
            <a:r>
              <a:rPr lang="fr-FR" sz="2800" dirty="0" err="1">
                <a:solidFill>
                  <a:prstClr val="black"/>
                </a:solidFill>
              </a:rPr>
              <a:t>between</a:t>
            </a:r>
            <a:r>
              <a:rPr lang="fr-FR" sz="2800" dirty="0">
                <a:solidFill>
                  <a:prstClr val="black"/>
                </a:solidFill>
              </a:rPr>
              <a:t> </a:t>
            </a:r>
            <a:r>
              <a:rPr lang="fr-FR" sz="2800" dirty="0" err="1">
                <a:solidFill>
                  <a:prstClr val="black"/>
                </a:solidFill>
              </a:rPr>
              <a:t>complex</a:t>
            </a:r>
            <a:r>
              <a:rPr lang="fr-FR" sz="2800" dirty="0">
                <a:solidFill>
                  <a:prstClr val="black"/>
                </a:solidFill>
              </a:rPr>
              <a:t> perception and </a:t>
            </a:r>
            <a:r>
              <a:rPr lang="fr-FR" sz="2800" dirty="0" err="1">
                <a:solidFill>
                  <a:prstClr val="black"/>
                </a:solidFill>
              </a:rPr>
              <a:t>judgment</a:t>
            </a:r>
            <a:r>
              <a:rPr lang="fr-FR" sz="2800" dirty="0">
                <a:solidFill>
                  <a:prstClr val="black"/>
                </a:solidFill>
              </a:rPr>
              <a:t>.</a:t>
            </a:r>
            <a:endParaRPr lang="fr-FR" dirty="0"/>
          </a:p>
        </p:txBody>
      </p:sp>
    </p:spTree>
    <p:extLst>
      <p:ext uri="{BB962C8B-B14F-4D97-AF65-F5344CB8AC3E}">
        <p14:creationId xmlns:p14="http://schemas.microsoft.com/office/powerpoint/2010/main" val="22974203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30FE112-D59E-4E78-A648-587429AEBBA0}"/>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C9D888F0-ADD9-4A56-8EE1-31B92187B5DB}"/>
              </a:ext>
            </a:extLst>
          </p:cNvPr>
          <p:cNvSpPr>
            <a:spLocks noGrp="1"/>
          </p:cNvSpPr>
          <p:nvPr>
            <p:ph idx="1"/>
          </p:nvPr>
        </p:nvSpPr>
        <p:spPr/>
        <p:txBody>
          <a:bodyPr/>
          <a:lstStyle/>
          <a:p>
            <a:pPr marL="0" indent="0">
              <a:buNone/>
            </a:pPr>
            <a:r>
              <a:rPr lang="en-US" dirty="0"/>
              <a:t>Wittgenstein’s objection, June 1913</a:t>
            </a:r>
          </a:p>
          <a:p>
            <a:pPr marL="0" indent="0">
              <a:buNone/>
            </a:pPr>
            <a:endParaRPr lang="en-US" dirty="0"/>
          </a:p>
          <a:p>
            <a:pPr marL="0" indent="0">
              <a:buNone/>
            </a:pPr>
            <a:r>
              <a:rPr lang="en-US" dirty="0"/>
              <a:t>I can now express my objection to your theory of judgement exactly: I believe it is obvious that, from the prop[</a:t>
            </a:r>
            <a:r>
              <a:rPr lang="en-US" dirty="0" err="1"/>
              <a:t>osition</a:t>
            </a:r>
            <a:r>
              <a:rPr lang="en-US" dirty="0"/>
              <a:t>] “A judges that (say) a is in </a:t>
            </a:r>
            <a:r>
              <a:rPr lang="en-US" dirty="0" err="1"/>
              <a:t>Rel</a:t>
            </a:r>
            <a:r>
              <a:rPr lang="en-US" dirty="0"/>
              <a:t>[</a:t>
            </a:r>
            <a:r>
              <a:rPr lang="en-US" dirty="0" err="1"/>
              <a:t>ation</a:t>
            </a:r>
            <a:r>
              <a:rPr lang="en-US" dirty="0"/>
              <a:t>] R to b”, if correctly </a:t>
            </a:r>
            <a:r>
              <a:rPr lang="en-US" dirty="0" err="1"/>
              <a:t>analysed</a:t>
            </a:r>
            <a:r>
              <a:rPr lang="en-US" dirty="0"/>
              <a:t>, the proposition “</a:t>
            </a:r>
            <a:r>
              <a:rPr lang="en-US" dirty="0" err="1"/>
              <a:t>aRb</a:t>
            </a:r>
            <a:r>
              <a:rPr lang="en-US" dirty="0"/>
              <a:t> v − </a:t>
            </a:r>
            <a:r>
              <a:rPr lang="en-US" dirty="0" err="1"/>
              <a:t>aRb</a:t>
            </a:r>
            <a:r>
              <a:rPr lang="en-US" dirty="0"/>
              <a:t>” </a:t>
            </a:r>
            <a:r>
              <a:rPr lang="en-US" i="1" dirty="0"/>
              <a:t>must follow directly without the use of any other premises</a:t>
            </a:r>
            <a:r>
              <a:rPr lang="en-US" dirty="0"/>
              <a:t>. This condition is not fulfilled by your theory.</a:t>
            </a:r>
            <a:endParaRPr lang="fr-FR" dirty="0"/>
          </a:p>
        </p:txBody>
      </p:sp>
    </p:spTree>
    <p:extLst>
      <p:ext uri="{BB962C8B-B14F-4D97-AF65-F5344CB8AC3E}">
        <p14:creationId xmlns:p14="http://schemas.microsoft.com/office/powerpoint/2010/main" val="321152004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108CACE-38B3-4C1E-A2FE-212A1F48D913}"/>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2D73FFBA-FD63-473E-B102-F919EBF99E72}"/>
              </a:ext>
            </a:extLst>
          </p:cNvPr>
          <p:cNvSpPr>
            <a:spLocks noGrp="1"/>
          </p:cNvSpPr>
          <p:nvPr>
            <p:ph idx="1"/>
          </p:nvPr>
        </p:nvSpPr>
        <p:spPr/>
        <p:txBody>
          <a:bodyPr/>
          <a:lstStyle/>
          <a:p>
            <a:pPr marL="514350" indent="-514350">
              <a:buAutoNum type="arabicPeriod"/>
            </a:pPr>
            <a:r>
              <a:rPr lang="fr-FR" dirty="0" err="1"/>
              <a:t>Acquaintance</a:t>
            </a:r>
            <a:r>
              <a:rPr lang="fr-FR" dirty="0"/>
              <a:t> </a:t>
            </a:r>
            <a:r>
              <a:rPr lang="fr-FR" dirty="0" err="1"/>
              <a:t>with</a:t>
            </a:r>
            <a:r>
              <a:rPr lang="fr-FR" dirty="0"/>
              <a:t> </a:t>
            </a:r>
            <a:r>
              <a:rPr lang="fr-FR" dirty="0" err="1"/>
              <a:t>complex</a:t>
            </a:r>
            <a:r>
              <a:rPr lang="fr-FR" dirty="0"/>
              <a:t> as a central issue in </a:t>
            </a:r>
            <a:r>
              <a:rPr lang="fr-FR" dirty="0" err="1"/>
              <a:t>Russell’s</a:t>
            </a:r>
            <a:r>
              <a:rPr lang="fr-FR" dirty="0"/>
              <a:t> </a:t>
            </a:r>
            <a:r>
              <a:rPr lang="fr-FR" dirty="0" err="1"/>
              <a:t>correspondence</a:t>
            </a:r>
            <a:r>
              <a:rPr lang="fr-FR" dirty="0"/>
              <a:t> </a:t>
            </a:r>
            <a:r>
              <a:rPr lang="fr-FR" dirty="0" err="1"/>
              <a:t>problem</a:t>
            </a:r>
            <a:r>
              <a:rPr lang="fr-FR" dirty="0"/>
              <a:t> </a:t>
            </a:r>
          </a:p>
          <a:p>
            <a:pPr marL="0" indent="0">
              <a:buNone/>
            </a:pPr>
            <a:endParaRPr lang="fr-FR" dirty="0"/>
          </a:p>
          <a:p>
            <a:pPr marL="0" indent="0">
              <a:buNone/>
            </a:pPr>
            <a:endParaRPr lang="fr-FR" dirty="0"/>
          </a:p>
          <a:p>
            <a:pPr marL="0" indent="0">
              <a:buNone/>
            </a:pPr>
            <a:r>
              <a:rPr lang="fr-FR" dirty="0"/>
              <a:t>2. </a:t>
            </a:r>
            <a:r>
              <a:rPr lang="fr-FR" dirty="0" err="1"/>
              <a:t>Analysis</a:t>
            </a:r>
            <a:r>
              <a:rPr lang="fr-FR" dirty="0"/>
              <a:t>, </a:t>
            </a:r>
            <a:r>
              <a:rPr lang="fr-FR" dirty="0" err="1"/>
              <a:t>acquaintance</a:t>
            </a:r>
            <a:r>
              <a:rPr lang="fr-FR" dirty="0"/>
              <a:t> and attention in </a:t>
            </a:r>
            <a:r>
              <a:rPr lang="fr-FR" i="1" dirty="0"/>
              <a:t>Theory of </a:t>
            </a:r>
            <a:r>
              <a:rPr lang="fr-FR" i="1" dirty="0" err="1"/>
              <a:t>Knowledge</a:t>
            </a:r>
            <a:r>
              <a:rPr lang="fr-FR" dirty="0"/>
              <a:t>, II, 2</a:t>
            </a:r>
          </a:p>
          <a:p>
            <a:pPr marL="0" indent="0">
              <a:buNone/>
            </a:pPr>
            <a:endParaRPr lang="fr-FR" dirty="0"/>
          </a:p>
          <a:p>
            <a:pPr marL="0" indent="0">
              <a:buNone/>
            </a:pPr>
            <a:endParaRPr lang="fr-FR" dirty="0"/>
          </a:p>
          <a:p>
            <a:pPr marL="0" indent="0">
              <a:buNone/>
            </a:pPr>
            <a:r>
              <a:rPr lang="fr-FR" b="1" dirty="0"/>
              <a:t>3. Conclusion on </a:t>
            </a:r>
            <a:r>
              <a:rPr lang="fr-FR" b="1" dirty="0" err="1"/>
              <a:t>Pincock</a:t>
            </a:r>
            <a:r>
              <a:rPr lang="fr-FR" b="1" dirty="0"/>
              <a:t> &amp; </a:t>
            </a:r>
            <a:r>
              <a:rPr lang="fr-FR" b="1" dirty="0" err="1"/>
              <a:t>Wishon</a:t>
            </a:r>
            <a:endParaRPr lang="fr-FR" b="1" dirty="0"/>
          </a:p>
          <a:p>
            <a:pPr marL="514350" indent="-514350">
              <a:buAutoNum type="arabicPeriod"/>
            </a:pPr>
            <a:endParaRPr lang="fr-FR" dirty="0"/>
          </a:p>
        </p:txBody>
      </p:sp>
    </p:spTree>
    <p:extLst>
      <p:ext uri="{BB962C8B-B14F-4D97-AF65-F5344CB8AC3E}">
        <p14:creationId xmlns:p14="http://schemas.microsoft.com/office/powerpoint/2010/main" val="300235232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EAD28CB-F146-4A24-A4A9-4EE99A23FE2B}"/>
              </a:ext>
            </a:extLst>
          </p:cNvPr>
          <p:cNvSpPr>
            <a:spLocks noGrp="1"/>
          </p:cNvSpPr>
          <p:nvPr>
            <p:ph idx="1"/>
          </p:nvPr>
        </p:nvSpPr>
        <p:spPr>
          <a:xfrm>
            <a:off x="838200" y="746620"/>
            <a:ext cx="10515600" cy="5430343"/>
          </a:xfrm>
        </p:spPr>
        <p:txBody>
          <a:bodyPr/>
          <a:lstStyle/>
          <a:p>
            <a:pPr marL="0" indent="0">
              <a:buNone/>
            </a:pPr>
            <a:endParaRPr lang="fr-FR" dirty="0"/>
          </a:p>
          <a:p>
            <a:pPr marL="0" indent="0">
              <a:buNone/>
            </a:pPr>
            <a:endParaRPr lang="fr-FR" dirty="0"/>
          </a:p>
          <a:p>
            <a:pPr marL="0" indent="0">
              <a:buNone/>
            </a:pPr>
            <a:r>
              <a:rPr lang="fr-FR" dirty="0"/>
              <a:t>To </a:t>
            </a:r>
            <a:r>
              <a:rPr lang="fr-FR" dirty="0" err="1"/>
              <a:t>recap</a:t>
            </a:r>
            <a:r>
              <a:rPr lang="fr-FR" dirty="0"/>
              <a:t>:</a:t>
            </a:r>
          </a:p>
          <a:p>
            <a:pPr marL="0" indent="0">
              <a:buNone/>
            </a:pPr>
            <a:endParaRPr lang="fr-FR" dirty="0"/>
          </a:p>
          <a:p>
            <a:pPr marL="514350" indent="-514350">
              <a:buAutoNum type="arabicPeriod"/>
            </a:pPr>
            <a:r>
              <a:rPr lang="fr-FR" dirty="0"/>
              <a:t>The </a:t>
            </a:r>
            <a:r>
              <a:rPr lang="en-GB" dirty="0"/>
              <a:t>literature</a:t>
            </a:r>
            <a:r>
              <a:rPr lang="fr-FR" dirty="0"/>
              <a:t> on </a:t>
            </a:r>
            <a:r>
              <a:rPr lang="fr-FR" dirty="0" err="1"/>
              <a:t>Russell’s</a:t>
            </a:r>
            <a:r>
              <a:rPr lang="fr-FR" dirty="0"/>
              <a:t> </a:t>
            </a:r>
            <a:r>
              <a:rPr lang="fr-FR" dirty="0" err="1"/>
              <a:t>theory</a:t>
            </a:r>
            <a:r>
              <a:rPr lang="fr-FR" dirty="0"/>
              <a:t> of </a:t>
            </a:r>
            <a:r>
              <a:rPr lang="fr-FR" dirty="0" err="1"/>
              <a:t>judgment</a:t>
            </a:r>
            <a:r>
              <a:rPr lang="fr-FR" dirty="0"/>
              <a:t> -----&gt; </a:t>
            </a:r>
            <a:r>
              <a:rPr lang="fr-FR" dirty="0" err="1"/>
              <a:t>Pincock</a:t>
            </a:r>
            <a:endParaRPr lang="fr-FR" dirty="0"/>
          </a:p>
          <a:p>
            <a:pPr marL="514350" indent="-514350">
              <a:buAutoNum type="arabicPeriod"/>
            </a:pPr>
            <a:endParaRPr lang="fr-FR" dirty="0"/>
          </a:p>
          <a:p>
            <a:pPr marL="514350" indent="-514350">
              <a:buAutoNum type="arabicPeriod"/>
            </a:pPr>
            <a:r>
              <a:rPr lang="fr-FR" dirty="0"/>
              <a:t>The </a:t>
            </a:r>
            <a:r>
              <a:rPr lang="fr-FR" dirty="0" err="1"/>
              <a:t>recent</a:t>
            </a:r>
            <a:r>
              <a:rPr lang="fr-FR" dirty="0"/>
              <a:t> </a:t>
            </a:r>
            <a:r>
              <a:rPr lang="fr-FR" dirty="0" err="1"/>
              <a:t>literature</a:t>
            </a:r>
            <a:r>
              <a:rPr lang="fr-FR" dirty="0"/>
              <a:t> on </a:t>
            </a:r>
            <a:r>
              <a:rPr lang="fr-FR" dirty="0" err="1"/>
              <a:t>Russell’s</a:t>
            </a:r>
            <a:r>
              <a:rPr lang="fr-FR" dirty="0"/>
              <a:t> </a:t>
            </a:r>
            <a:r>
              <a:rPr lang="fr-FR" dirty="0" err="1"/>
              <a:t>acquaintance</a:t>
            </a:r>
            <a:r>
              <a:rPr lang="fr-FR" dirty="0"/>
              <a:t> -----&gt; </a:t>
            </a:r>
            <a:r>
              <a:rPr lang="fr-FR" dirty="0" err="1"/>
              <a:t>Wishon</a:t>
            </a:r>
            <a:endParaRPr lang="fr-FR" dirty="0"/>
          </a:p>
        </p:txBody>
      </p:sp>
    </p:spTree>
    <p:extLst>
      <p:ext uri="{BB962C8B-B14F-4D97-AF65-F5344CB8AC3E}">
        <p14:creationId xmlns:p14="http://schemas.microsoft.com/office/powerpoint/2010/main" val="2313876980"/>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EAD28CB-F146-4A24-A4A9-4EE99A23FE2B}"/>
              </a:ext>
            </a:extLst>
          </p:cNvPr>
          <p:cNvSpPr>
            <a:spLocks noGrp="1"/>
          </p:cNvSpPr>
          <p:nvPr>
            <p:ph idx="1"/>
          </p:nvPr>
        </p:nvSpPr>
        <p:spPr>
          <a:xfrm>
            <a:off x="838200" y="746620"/>
            <a:ext cx="10515600" cy="5430343"/>
          </a:xfrm>
        </p:spPr>
        <p:txBody>
          <a:bodyPr/>
          <a:lstStyle/>
          <a:p>
            <a:pPr marL="0" indent="0">
              <a:buNone/>
            </a:pPr>
            <a:endParaRPr lang="fr-FR" dirty="0"/>
          </a:p>
          <a:p>
            <a:pPr marL="0" indent="0">
              <a:buNone/>
            </a:pPr>
            <a:endParaRPr lang="fr-FR" dirty="0"/>
          </a:p>
          <a:p>
            <a:pPr marL="0" indent="0">
              <a:buNone/>
            </a:pPr>
            <a:r>
              <a:rPr lang="fr-FR" dirty="0"/>
              <a:t>To </a:t>
            </a:r>
            <a:r>
              <a:rPr lang="fr-FR" dirty="0" err="1"/>
              <a:t>recap</a:t>
            </a:r>
            <a:r>
              <a:rPr lang="fr-FR" dirty="0"/>
              <a:t>:</a:t>
            </a:r>
          </a:p>
          <a:p>
            <a:pPr marL="0" indent="0">
              <a:buNone/>
            </a:pPr>
            <a:endParaRPr lang="fr-FR" dirty="0"/>
          </a:p>
          <a:p>
            <a:pPr marL="514350" indent="-514350">
              <a:buAutoNum type="arabicPeriod"/>
            </a:pPr>
            <a:r>
              <a:rPr lang="fr-FR" dirty="0"/>
              <a:t>The </a:t>
            </a:r>
            <a:r>
              <a:rPr lang="en-GB" dirty="0"/>
              <a:t>literature</a:t>
            </a:r>
            <a:r>
              <a:rPr lang="fr-FR" dirty="0"/>
              <a:t> on </a:t>
            </a:r>
            <a:r>
              <a:rPr lang="fr-FR" dirty="0" err="1"/>
              <a:t>Russell’s</a:t>
            </a:r>
            <a:r>
              <a:rPr lang="fr-FR" dirty="0"/>
              <a:t> </a:t>
            </a:r>
            <a:r>
              <a:rPr lang="fr-FR" dirty="0" err="1"/>
              <a:t>theory</a:t>
            </a:r>
            <a:r>
              <a:rPr lang="fr-FR" dirty="0"/>
              <a:t> of </a:t>
            </a:r>
            <a:r>
              <a:rPr lang="fr-FR" dirty="0" err="1"/>
              <a:t>judgment</a:t>
            </a:r>
            <a:r>
              <a:rPr lang="fr-FR" dirty="0"/>
              <a:t> -----&gt; </a:t>
            </a:r>
            <a:r>
              <a:rPr lang="fr-FR" dirty="0" err="1"/>
              <a:t>Pincock</a:t>
            </a:r>
            <a:endParaRPr lang="fr-FR" dirty="0"/>
          </a:p>
          <a:p>
            <a:pPr marL="514350" indent="-514350">
              <a:buAutoNum type="arabicPeriod"/>
            </a:pPr>
            <a:endParaRPr lang="fr-FR" dirty="0"/>
          </a:p>
          <a:p>
            <a:pPr marL="514350" indent="-514350">
              <a:buAutoNum type="arabicPeriod"/>
            </a:pPr>
            <a:r>
              <a:rPr lang="fr-FR" b="1" dirty="0"/>
              <a:t>The </a:t>
            </a:r>
            <a:r>
              <a:rPr lang="fr-FR" b="1" dirty="0" err="1"/>
              <a:t>recent</a:t>
            </a:r>
            <a:r>
              <a:rPr lang="fr-FR" b="1" dirty="0"/>
              <a:t> </a:t>
            </a:r>
            <a:r>
              <a:rPr lang="fr-FR" b="1" dirty="0" err="1"/>
              <a:t>literature</a:t>
            </a:r>
            <a:r>
              <a:rPr lang="fr-FR" b="1" dirty="0"/>
              <a:t> on </a:t>
            </a:r>
            <a:r>
              <a:rPr lang="fr-FR" b="1" dirty="0" err="1"/>
              <a:t>Russell’s</a:t>
            </a:r>
            <a:r>
              <a:rPr lang="fr-FR" b="1" dirty="0"/>
              <a:t> </a:t>
            </a:r>
            <a:r>
              <a:rPr lang="fr-FR" b="1" dirty="0" err="1"/>
              <a:t>acquaintance</a:t>
            </a:r>
            <a:r>
              <a:rPr lang="fr-FR" b="1" dirty="0"/>
              <a:t> -----&gt; </a:t>
            </a:r>
            <a:r>
              <a:rPr lang="fr-FR" b="1" dirty="0" err="1"/>
              <a:t>Wishon</a:t>
            </a:r>
            <a:endParaRPr lang="fr-FR" b="1" dirty="0"/>
          </a:p>
        </p:txBody>
      </p:sp>
    </p:spTree>
    <p:extLst>
      <p:ext uri="{BB962C8B-B14F-4D97-AF65-F5344CB8AC3E}">
        <p14:creationId xmlns:p14="http://schemas.microsoft.com/office/powerpoint/2010/main" val="381006330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EF3DBA7-BDC8-4A6F-8567-FAA53A0949DD}"/>
              </a:ext>
            </a:extLst>
          </p:cNvPr>
          <p:cNvSpPr>
            <a:spLocks noGrp="1"/>
          </p:cNvSpPr>
          <p:nvPr>
            <p:ph idx="1"/>
          </p:nvPr>
        </p:nvSpPr>
        <p:spPr>
          <a:xfrm>
            <a:off x="838200" y="1258529"/>
            <a:ext cx="10515600" cy="4918434"/>
          </a:xfrm>
        </p:spPr>
        <p:txBody>
          <a:bodyPr/>
          <a:lstStyle/>
          <a:p>
            <a:r>
              <a:rPr lang="fr-FR" dirty="0" err="1"/>
              <a:t>Acquaintance</a:t>
            </a:r>
            <a:r>
              <a:rPr lang="fr-FR" dirty="0"/>
              <a:t> </a:t>
            </a:r>
            <a:r>
              <a:rPr lang="fr-FR" dirty="0" err="1"/>
              <a:t>with</a:t>
            </a:r>
            <a:r>
              <a:rPr lang="fr-FR" dirty="0"/>
              <a:t> a </a:t>
            </a:r>
            <a:r>
              <a:rPr lang="fr-FR" dirty="0" err="1"/>
              <a:t>complex</a:t>
            </a:r>
            <a:r>
              <a:rPr lang="fr-FR" dirty="0"/>
              <a:t> </a:t>
            </a:r>
            <a:r>
              <a:rPr lang="fr-FR" dirty="0" err="1"/>
              <a:t>is</a:t>
            </a:r>
            <a:r>
              <a:rPr lang="fr-FR" dirty="0"/>
              <a:t> a central issue for Russell, more important </a:t>
            </a:r>
            <a:r>
              <a:rPr lang="fr-FR" dirty="0" err="1"/>
              <a:t>than</a:t>
            </a:r>
            <a:r>
              <a:rPr lang="fr-FR" dirty="0"/>
              <a:t> the </a:t>
            </a:r>
            <a:r>
              <a:rPr lang="fr-FR" dirty="0" err="1"/>
              <a:t>phenomenal</a:t>
            </a:r>
            <a:r>
              <a:rPr lang="fr-FR" dirty="0"/>
              <a:t> continua case. </a:t>
            </a:r>
            <a:r>
              <a:rPr lang="fr-FR" dirty="0" err="1"/>
              <a:t>Witness</a:t>
            </a:r>
            <a:r>
              <a:rPr lang="fr-FR" dirty="0"/>
              <a:t> the discussion about </a:t>
            </a:r>
            <a:r>
              <a:rPr lang="fr-FR" dirty="0" err="1"/>
              <a:t>elementary</a:t>
            </a:r>
            <a:r>
              <a:rPr lang="fr-FR" dirty="0"/>
              <a:t> </a:t>
            </a:r>
            <a:r>
              <a:rPr lang="fr-FR" dirty="0" err="1"/>
              <a:t>truth</a:t>
            </a:r>
            <a:r>
              <a:rPr lang="fr-FR" dirty="0"/>
              <a:t>.  </a:t>
            </a:r>
          </a:p>
          <a:p>
            <a:endParaRPr lang="fr-FR" dirty="0"/>
          </a:p>
          <a:p>
            <a:r>
              <a:rPr lang="fr-FR" dirty="0">
                <a:solidFill>
                  <a:schemeClr val="bg1"/>
                </a:solidFill>
              </a:rPr>
              <a:t>A </a:t>
            </a:r>
            <a:r>
              <a:rPr lang="fr-FR" dirty="0" err="1">
                <a:solidFill>
                  <a:schemeClr val="bg1"/>
                </a:solidFill>
              </a:rPr>
              <a:t>study</a:t>
            </a:r>
            <a:r>
              <a:rPr lang="fr-FR" dirty="0">
                <a:solidFill>
                  <a:schemeClr val="bg1"/>
                </a:solidFill>
              </a:rPr>
              <a:t> of </a:t>
            </a:r>
            <a:r>
              <a:rPr lang="fr-FR" dirty="0" err="1">
                <a:solidFill>
                  <a:schemeClr val="bg1"/>
                </a:solidFill>
              </a:rPr>
              <a:t>Russell’s</a:t>
            </a:r>
            <a:r>
              <a:rPr lang="fr-FR" dirty="0">
                <a:solidFill>
                  <a:schemeClr val="bg1"/>
                </a:solidFill>
              </a:rPr>
              <a:t> discussion about </a:t>
            </a:r>
            <a:r>
              <a:rPr lang="fr-FR" dirty="0" err="1">
                <a:solidFill>
                  <a:schemeClr val="bg1"/>
                </a:solidFill>
              </a:rPr>
              <a:t>this</a:t>
            </a:r>
            <a:r>
              <a:rPr lang="fr-FR" dirty="0">
                <a:solidFill>
                  <a:schemeClr val="bg1"/>
                </a:solidFill>
              </a:rPr>
              <a:t> case supports </a:t>
            </a:r>
            <a:r>
              <a:rPr lang="fr-FR" dirty="0" err="1">
                <a:solidFill>
                  <a:schemeClr val="bg1"/>
                </a:solidFill>
              </a:rPr>
              <a:t>Wishon’s</a:t>
            </a:r>
            <a:r>
              <a:rPr lang="fr-FR" dirty="0">
                <a:solidFill>
                  <a:schemeClr val="bg1"/>
                </a:solidFill>
              </a:rPr>
              <a:t> claim: one can have an </a:t>
            </a:r>
            <a:r>
              <a:rPr lang="fr-FR" dirty="0" err="1">
                <a:solidFill>
                  <a:schemeClr val="bg1"/>
                </a:solidFill>
              </a:rPr>
              <a:t>acquaintance</a:t>
            </a:r>
            <a:r>
              <a:rPr lang="fr-FR" dirty="0">
                <a:solidFill>
                  <a:schemeClr val="bg1"/>
                </a:solidFill>
              </a:rPr>
              <a:t> </a:t>
            </a:r>
            <a:r>
              <a:rPr lang="fr-FR" dirty="0" err="1">
                <a:solidFill>
                  <a:schemeClr val="bg1"/>
                </a:solidFill>
              </a:rPr>
              <a:t>with</a:t>
            </a:r>
            <a:r>
              <a:rPr lang="fr-FR" dirty="0">
                <a:solidFill>
                  <a:schemeClr val="bg1"/>
                </a:solidFill>
              </a:rPr>
              <a:t> a </a:t>
            </a:r>
            <a:r>
              <a:rPr lang="fr-FR" dirty="0" err="1">
                <a:solidFill>
                  <a:schemeClr val="bg1"/>
                </a:solidFill>
              </a:rPr>
              <a:t>complex</a:t>
            </a:r>
            <a:r>
              <a:rPr lang="fr-FR" dirty="0">
                <a:solidFill>
                  <a:schemeClr val="bg1"/>
                </a:solidFill>
              </a:rPr>
              <a:t> </a:t>
            </a:r>
            <a:r>
              <a:rPr lang="fr-FR" i="1" dirty="0">
                <a:solidFill>
                  <a:schemeClr val="bg1"/>
                </a:solidFill>
                <a:sym typeface="Symbol" panose="05050102010706020507" pitchFamily="18" charset="2"/>
              </a:rPr>
              <a:t></a:t>
            </a:r>
            <a:r>
              <a:rPr lang="fr-FR" dirty="0">
                <a:solidFill>
                  <a:schemeClr val="bg1"/>
                </a:solidFill>
              </a:rPr>
              <a:t> </a:t>
            </a:r>
            <a:r>
              <a:rPr lang="fr-FR" dirty="0" err="1">
                <a:solidFill>
                  <a:schemeClr val="bg1"/>
                </a:solidFill>
              </a:rPr>
              <a:t>without</a:t>
            </a:r>
            <a:r>
              <a:rPr lang="fr-FR" dirty="0">
                <a:solidFill>
                  <a:schemeClr val="bg1"/>
                </a:solidFill>
              </a:rPr>
              <a:t> </a:t>
            </a:r>
            <a:r>
              <a:rPr lang="fr-FR" dirty="0" err="1">
                <a:solidFill>
                  <a:schemeClr val="bg1"/>
                </a:solidFill>
              </a:rPr>
              <a:t>knowing</a:t>
            </a:r>
            <a:r>
              <a:rPr lang="fr-FR" dirty="0">
                <a:solidFill>
                  <a:schemeClr val="bg1"/>
                </a:solidFill>
              </a:rPr>
              <a:t> </a:t>
            </a:r>
            <a:r>
              <a:rPr lang="fr-FR" dirty="0" err="1">
                <a:solidFill>
                  <a:schemeClr val="bg1"/>
                </a:solidFill>
              </a:rPr>
              <a:t>whether</a:t>
            </a:r>
            <a:r>
              <a:rPr lang="fr-FR" dirty="0">
                <a:solidFill>
                  <a:schemeClr val="bg1"/>
                </a:solidFill>
              </a:rPr>
              <a:t> or not </a:t>
            </a:r>
            <a:r>
              <a:rPr lang="fr-FR" dirty="0" err="1">
                <a:solidFill>
                  <a:schemeClr val="bg1"/>
                </a:solidFill>
              </a:rPr>
              <a:t>it</a:t>
            </a:r>
            <a:r>
              <a:rPr lang="fr-FR" dirty="0">
                <a:solidFill>
                  <a:schemeClr val="bg1"/>
                </a:solidFill>
              </a:rPr>
              <a:t> </a:t>
            </a:r>
            <a:r>
              <a:rPr lang="fr-FR" dirty="0" err="1">
                <a:solidFill>
                  <a:schemeClr val="bg1"/>
                </a:solidFill>
              </a:rPr>
              <a:t>is</a:t>
            </a:r>
            <a:r>
              <a:rPr lang="fr-FR" dirty="0">
                <a:solidFill>
                  <a:schemeClr val="bg1"/>
                </a:solidFill>
              </a:rPr>
              <a:t> </a:t>
            </a:r>
            <a:r>
              <a:rPr lang="fr-FR" dirty="0" err="1">
                <a:solidFill>
                  <a:schemeClr val="bg1"/>
                </a:solidFill>
              </a:rPr>
              <a:t>identical</a:t>
            </a:r>
            <a:r>
              <a:rPr lang="fr-FR" dirty="0">
                <a:solidFill>
                  <a:schemeClr val="bg1"/>
                </a:solidFill>
              </a:rPr>
              <a:t> or not </a:t>
            </a:r>
            <a:r>
              <a:rPr lang="fr-FR" dirty="0" err="1">
                <a:solidFill>
                  <a:schemeClr val="bg1"/>
                </a:solidFill>
              </a:rPr>
              <a:t>with</a:t>
            </a:r>
            <a:r>
              <a:rPr lang="fr-FR" dirty="0">
                <a:solidFill>
                  <a:schemeClr val="bg1"/>
                </a:solidFill>
              </a:rPr>
              <a:t> </a:t>
            </a:r>
            <a:r>
              <a:rPr lang="fr-FR" dirty="0" err="1">
                <a:solidFill>
                  <a:schemeClr val="bg1"/>
                </a:solidFill>
              </a:rPr>
              <a:t>another</a:t>
            </a:r>
            <a:r>
              <a:rPr lang="fr-FR" dirty="0">
                <a:solidFill>
                  <a:schemeClr val="bg1"/>
                </a:solidFill>
              </a:rPr>
              <a:t> </a:t>
            </a:r>
            <a:r>
              <a:rPr lang="fr-FR" dirty="0" err="1">
                <a:solidFill>
                  <a:schemeClr val="bg1"/>
                </a:solidFill>
              </a:rPr>
              <a:t>complex</a:t>
            </a:r>
            <a:r>
              <a:rPr lang="fr-FR" dirty="0">
                <a:solidFill>
                  <a:schemeClr val="bg1"/>
                </a:solidFill>
              </a:rPr>
              <a:t> </a:t>
            </a:r>
            <a:r>
              <a:rPr lang="fr-FR" i="1" dirty="0">
                <a:solidFill>
                  <a:schemeClr val="bg1"/>
                </a:solidFill>
              </a:rPr>
              <a:t>b-R-a</a:t>
            </a:r>
          </a:p>
          <a:p>
            <a:endParaRPr lang="fr-FR" i="1" dirty="0">
              <a:solidFill>
                <a:schemeClr val="bg1"/>
              </a:solidFill>
            </a:endParaRPr>
          </a:p>
          <a:p>
            <a:r>
              <a:rPr lang="fr-FR" dirty="0">
                <a:solidFill>
                  <a:schemeClr val="bg1"/>
                </a:solidFill>
              </a:rPr>
              <a:t>But the </a:t>
            </a:r>
            <a:r>
              <a:rPr lang="fr-FR" dirty="0" err="1">
                <a:solidFill>
                  <a:schemeClr val="bg1"/>
                </a:solidFill>
              </a:rPr>
              <a:t>same</a:t>
            </a:r>
            <a:r>
              <a:rPr lang="fr-FR" dirty="0">
                <a:solidFill>
                  <a:schemeClr val="bg1"/>
                </a:solidFill>
              </a:rPr>
              <a:t> </a:t>
            </a:r>
            <a:r>
              <a:rPr lang="fr-FR" dirty="0" err="1">
                <a:solidFill>
                  <a:schemeClr val="bg1"/>
                </a:solidFill>
              </a:rPr>
              <a:t>study</a:t>
            </a:r>
            <a:r>
              <a:rPr lang="fr-FR" dirty="0">
                <a:solidFill>
                  <a:schemeClr val="bg1"/>
                </a:solidFill>
              </a:rPr>
              <a:t> shows </a:t>
            </a:r>
            <a:r>
              <a:rPr lang="fr-FR" dirty="0" err="1">
                <a:solidFill>
                  <a:schemeClr val="bg1"/>
                </a:solidFill>
              </a:rPr>
              <a:t>that</a:t>
            </a:r>
            <a:r>
              <a:rPr lang="fr-FR" dirty="0">
                <a:solidFill>
                  <a:schemeClr val="bg1"/>
                </a:solidFill>
              </a:rPr>
              <a:t>, </a:t>
            </a:r>
            <a:r>
              <a:rPr lang="fr-FR" dirty="0" err="1">
                <a:solidFill>
                  <a:schemeClr val="bg1"/>
                </a:solidFill>
              </a:rPr>
              <a:t>contrary</a:t>
            </a:r>
            <a:r>
              <a:rPr lang="fr-FR" dirty="0">
                <a:solidFill>
                  <a:schemeClr val="bg1"/>
                </a:solidFill>
              </a:rPr>
              <a:t> to </a:t>
            </a:r>
            <a:r>
              <a:rPr lang="fr-FR" dirty="0" err="1">
                <a:solidFill>
                  <a:schemeClr val="bg1"/>
                </a:solidFill>
              </a:rPr>
              <a:t>what</a:t>
            </a:r>
            <a:r>
              <a:rPr lang="fr-FR" dirty="0">
                <a:solidFill>
                  <a:schemeClr val="bg1"/>
                </a:solidFill>
              </a:rPr>
              <a:t> </a:t>
            </a:r>
            <a:r>
              <a:rPr lang="fr-FR" dirty="0" err="1">
                <a:solidFill>
                  <a:schemeClr val="bg1"/>
                </a:solidFill>
              </a:rPr>
              <a:t>Wishon</a:t>
            </a:r>
            <a:r>
              <a:rPr lang="fr-FR" dirty="0">
                <a:solidFill>
                  <a:schemeClr val="bg1"/>
                </a:solidFill>
              </a:rPr>
              <a:t> </a:t>
            </a:r>
            <a:r>
              <a:rPr lang="fr-FR" dirty="0" err="1">
                <a:solidFill>
                  <a:schemeClr val="bg1"/>
                </a:solidFill>
              </a:rPr>
              <a:t>seems</a:t>
            </a:r>
            <a:r>
              <a:rPr lang="fr-FR" dirty="0">
                <a:solidFill>
                  <a:schemeClr val="bg1"/>
                </a:solidFill>
              </a:rPr>
              <a:t> to claim, Russell </a:t>
            </a:r>
            <a:r>
              <a:rPr lang="fr-FR" dirty="0" err="1">
                <a:solidFill>
                  <a:schemeClr val="bg1"/>
                </a:solidFill>
              </a:rPr>
              <a:t>is</a:t>
            </a:r>
            <a:r>
              <a:rPr lang="fr-FR" dirty="0">
                <a:solidFill>
                  <a:schemeClr val="bg1"/>
                </a:solidFill>
              </a:rPr>
              <a:t> not happy </a:t>
            </a:r>
            <a:r>
              <a:rPr lang="fr-FR" dirty="0" err="1">
                <a:solidFill>
                  <a:schemeClr val="bg1"/>
                </a:solidFill>
              </a:rPr>
              <a:t>with</a:t>
            </a:r>
            <a:r>
              <a:rPr lang="fr-FR" dirty="0">
                <a:solidFill>
                  <a:schemeClr val="bg1"/>
                </a:solidFill>
              </a:rPr>
              <a:t> </a:t>
            </a:r>
            <a:r>
              <a:rPr lang="fr-FR" dirty="0" err="1">
                <a:solidFill>
                  <a:schemeClr val="bg1"/>
                </a:solidFill>
              </a:rPr>
              <a:t>this</a:t>
            </a:r>
            <a:r>
              <a:rPr lang="fr-FR" dirty="0">
                <a:solidFill>
                  <a:schemeClr val="bg1"/>
                </a:solidFill>
              </a:rPr>
              <a:t> </a:t>
            </a:r>
            <a:r>
              <a:rPr lang="fr-FR" dirty="0" err="1">
                <a:solidFill>
                  <a:schemeClr val="bg1"/>
                </a:solidFill>
              </a:rPr>
              <a:t>result</a:t>
            </a:r>
            <a:r>
              <a:rPr lang="fr-FR" dirty="0">
                <a:solidFill>
                  <a:schemeClr val="bg1"/>
                </a:solidFill>
              </a:rPr>
              <a:t>. </a:t>
            </a:r>
          </a:p>
        </p:txBody>
      </p:sp>
    </p:spTree>
    <p:extLst>
      <p:ext uri="{BB962C8B-B14F-4D97-AF65-F5344CB8AC3E}">
        <p14:creationId xmlns:p14="http://schemas.microsoft.com/office/powerpoint/2010/main" val="137950618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EF3DBA7-BDC8-4A6F-8567-FAA53A0949DD}"/>
              </a:ext>
            </a:extLst>
          </p:cNvPr>
          <p:cNvSpPr>
            <a:spLocks noGrp="1"/>
          </p:cNvSpPr>
          <p:nvPr>
            <p:ph idx="1"/>
          </p:nvPr>
        </p:nvSpPr>
        <p:spPr>
          <a:xfrm>
            <a:off x="838200" y="1258529"/>
            <a:ext cx="10515600" cy="4918434"/>
          </a:xfrm>
        </p:spPr>
        <p:txBody>
          <a:bodyPr/>
          <a:lstStyle/>
          <a:p>
            <a:r>
              <a:rPr lang="fr-FR" dirty="0" err="1"/>
              <a:t>Acquaintance</a:t>
            </a:r>
            <a:r>
              <a:rPr lang="fr-FR" dirty="0"/>
              <a:t> </a:t>
            </a:r>
            <a:r>
              <a:rPr lang="fr-FR" dirty="0" err="1"/>
              <a:t>with</a:t>
            </a:r>
            <a:r>
              <a:rPr lang="fr-FR" dirty="0"/>
              <a:t> a </a:t>
            </a:r>
            <a:r>
              <a:rPr lang="fr-FR" dirty="0" err="1"/>
              <a:t>complex</a:t>
            </a:r>
            <a:r>
              <a:rPr lang="fr-FR" dirty="0"/>
              <a:t> </a:t>
            </a:r>
            <a:r>
              <a:rPr lang="fr-FR" dirty="0" err="1"/>
              <a:t>is</a:t>
            </a:r>
            <a:r>
              <a:rPr lang="fr-FR" dirty="0"/>
              <a:t> a central issue for Russell, more important </a:t>
            </a:r>
            <a:r>
              <a:rPr lang="fr-FR" dirty="0" err="1"/>
              <a:t>than</a:t>
            </a:r>
            <a:r>
              <a:rPr lang="fr-FR" dirty="0"/>
              <a:t> the </a:t>
            </a:r>
            <a:r>
              <a:rPr lang="fr-FR" dirty="0" err="1"/>
              <a:t>phenomenal</a:t>
            </a:r>
            <a:r>
              <a:rPr lang="fr-FR" dirty="0"/>
              <a:t> continua case. </a:t>
            </a:r>
            <a:r>
              <a:rPr lang="fr-FR" dirty="0" err="1"/>
              <a:t>Witness</a:t>
            </a:r>
            <a:r>
              <a:rPr lang="fr-FR" dirty="0"/>
              <a:t> the discussion about </a:t>
            </a:r>
            <a:r>
              <a:rPr lang="fr-FR" dirty="0" err="1"/>
              <a:t>elementary</a:t>
            </a:r>
            <a:r>
              <a:rPr lang="fr-FR" dirty="0"/>
              <a:t> </a:t>
            </a:r>
            <a:r>
              <a:rPr lang="fr-FR" dirty="0" err="1"/>
              <a:t>truth</a:t>
            </a:r>
            <a:r>
              <a:rPr lang="fr-FR" dirty="0"/>
              <a:t>. </a:t>
            </a:r>
          </a:p>
          <a:p>
            <a:endParaRPr lang="fr-FR" dirty="0"/>
          </a:p>
          <a:p>
            <a:r>
              <a:rPr lang="fr-FR" dirty="0" err="1"/>
              <a:t>Russell’s</a:t>
            </a:r>
            <a:r>
              <a:rPr lang="fr-FR" dirty="0"/>
              <a:t> discussion about </a:t>
            </a:r>
            <a:r>
              <a:rPr lang="fr-FR" dirty="0" err="1"/>
              <a:t>this</a:t>
            </a:r>
            <a:r>
              <a:rPr lang="fr-FR" dirty="0"/>
              <a:t> case supports </a:t>
            </a:r>
            <a:r>
              <a:rPr lang="fr-FR" dirty="0" err="1"/>
              <a:t>Wishon’s</a:t>
            </a:r>
            <a:r>
              <a:rPr lang="fr-FR" dirty="0"/>
              <a:t> claim: one can have an </a:t>
            </a:r>
            <a:r>
              <a:rPr lang="fr-FR" dirty="0" err="1"/>
              <a:t>acquaintance</a:t>
            </a:r>
            <a:r>
              <a:rPr lang="fr-FR" dirty="0"/>
              <a:t> </a:t>
            </a:r>
            <a:r>
              <a:rPr lang="fr-FR" dirty="0" err="1"/>
              <a:t>with</a:t>
            </a:r>
            <a:r>
              <a:rPr lang="fr-FR" dirty="0"/>
              <a:t> a </a:t>
            </a:r>
            <a:r>
              <a:rPr lang="fr-FR" dirty="0" err="1"/>
              <a:t>complex</a:t>
            </a:r>
            <a:r>
              <a:rPr lang="fr-FR" dirty="0"/>
              <a:t> </a:t>
            </a:r>
            <a:r>
              <a:rPr lang="fr-FR" i="1" dirty="0">
                <a:sym typeface="Symbol" panose="05050102010706020507" pitchFamily="18" charset="2"/>
              </a:rPr>
              <a:t></a:t>
            </a:r>
            <a:r>
              <a:rPr lang="fr-FR" dirty="0"/>
              <a:t> </a:t>
            </a:r>
            <a:r>
              <a:rPr lang="fr-FR" dirty="0" err="1"/>
              <a:t>without</a:t>
            </a:r>
            <a:r>
              <a:rPr lang="fr-FR" dirty="0"/>
              <a:t> </a:t>
            </a:r>
            <a:r>
              <a:rPr lang="fr-FR" dirty="0" err="1"/>
              <a:t>knowing</a:t>
            </a:r>
            <a:r>
              <a:rPr lang="fr-FR" dirty="0"/>
              <a:t> </a:t>
            </a:r>
            <a:r>
              <a:rPr lang="fr-FR" dirty="0" err="1"/>
              <a:t>whether</a:t>
            </a:r>
            <a:r>
              <a:rPr lang="fr-FR" dirty="0"/>
              <a:t> or not </a:t>
            </a:r>
            <a:r>
              <a:rPr lang="fr-FR" dirty="0" err="1"/>
              <a:t>it</a:t>
            </a:r>
            <a:r>
              <a:rPr lang="fr-FR" dirty="0"/>
              <a:t> </a:t>
            </a:r>
            <a:r>
              <a:rPr lang="fr-FR" dirty="0" err="1"/>
              <a:t>is</a:t>
            </a:r>
            <a:r>
              <a:rPr lang="fr-FR" dirty="0"/>
              <a:t> </a:t>
            </a:r>
            <a:r>
              <a:rPr lang="fr-FR" dirty="0" err="1"/>
              <a:t>identical</a:t>
            </a:r>
            <a:r>
              <a:rPr lang="fr-FR" dirty="0"/>
              <a:t> or not </a:t>
            </a:r>
            <a:r>
              <a:rPr lang="fr-FR" dirty="0" err="1"/>
              <a:t>with</a:t>
            </a:r>
            <a:r>
              <a:rPr lang="fr-FR" dirty="0"/>
              <a:t> </a:t>
            </a:r>
            <a:r>
              <a:rPr lang="fr-FR" dirty="0" err="1"/>
              <a:t>another</a:t>
            </a:r>
            <a:r>
              <a:rPr lang="fr-FR" dirty="0"/>
              <a:t> </a:t>
            </a:r>
            <a:r>
              <a:rPr lang="fr-FR" dirty="0" err="1"/>
              <a:t>complex</a:t>
            </a:r>
            <a:r>
              <a:rPr lang="fr-FR" dirty="0"/>
              <a:t> </a:t>
            </a:r>
            <a:r>
              <a:rPr lang="fr-FR" i="1" dirty="0"/>
              <a:t>b-R-a</a:t>
            </a:r>
          </a:p>
          <a:p>
            <a:endParaRPr lang="fr-FR" i="1" dirty="0"/>
          </a:p>
          <a:p>
            <a:r>
              <a:rPr lang="fr-FR" dirty="0">
                <a:solidFill>
                  <a:schemeClr val="bg1"/>
                </a:solidFill>
              </a:rPr>
              <a:t>But the </a:t>
            </a:r>
            <a:r>
              <a:rPr lang="fr-FR" dirty="0" err="1">
                <a:solidFill>
                  <a:schemeClr val="bg1"/>
                </a:solidFill>
              </a:rPr>
              <a:t>same</a:t>
            </a:r>
            <a:r>
              <a:rPr lang="fr-FR" dirty="0">
                <a:solidFill>
                  <a:schemeClr val="bg1"/>
                </a:solidFill>
              </a:rPr>
              <a:t> </a:t>
            </a:r>
            <a:r>
              <a:rPr lang="fr-FR" dirty="0" err="1">
                <a:solidFill>
                  <a:schemeClr val="bg1"/>
                </a:solidFill>
              </a:rPr>
              <a:t>study</a:t>
            </a:r>
            <a:r>
              <a:rPr lang="fr-FR" dirty="0">
                <a:solidFill>
                  <a:schemeClr val="bg1"/>
                </a:solidFill>
              </a:rPr>
              <a:t> shows </a:t>
            </a:r>
            <a:r>
              <a:rPr lang="fr-FR" dirty="0" err="1">
                <a:solidFill>
                  <a:schemeClr val="bg1"/>
                </a:solidFill>
              </a:rPr>
              <a:t>that</a:t>
            </a:r>
            <a:r>
              <a:rPr lang="fr-FR" dirty="0">
                <a:solidFill>
                  <a:schemeClr val="bg1"/>
                </a:solidFill>
              </a:rPr>
              <a:t>, </a:t>
            </a:r>
            <a:r>
              <a:rPr lang="fr-FR" dirty="0" err="1">
                <a:solidFill>
                  <a:schemeClr val="bg1"/>
                </a:solidFill>
              </a:rPr>
              <a:t>contrary</a:t>
            </a:r>
            <a:r>
              <a:rPr lang="fr-FR" dirty="0">
                <a:solidFill>
                  <a:schemeClr val="bg1"/>
                </a:solidFill>
              </a:rPr>
              <a:t> to </a:t>
            </a:r>
            <a:r>
              <a:rPr lang="fr-FR" dirty="0" err="1">
                <a:solidFill>
                  <a:schemeClr val="bg1"/>
                </a:solidFill>
              </a:rPr>
              <a:t>what</a:t>
            </a:r>
            <a:r>
              <a:rPr lang="fr-FR" dirty="0">
                <a:solidFill>
                  <a:schemeClr val="bg1"/>
                </a:solidFill>
              </a:rPr>
              <a:t> </a:t>
            </a:r>
            <a:r>
              <a:rPr lang="fr-FR" dirty="0" err="1">
                <a:solidFill>
                  <a:schemeClr val="bg1"/>
                </a:solidFill>
              </a:rPr>
              <a:t>Wishon</a:t>
            </a:r>
            <a:r>
              <a:rPr lang="fr-FR" dirty="0">
                <a:solidFill>
                  <a:schemeClr val="bg1"/>
                </a:solidFill>
              </a:rPr>
              <a:t> </a:t>
            </a:r>
            <a:r>
              <a:rPr lang="fr-FR" dirty="0" err="1">
                <a:solidFill>
                  <a:schemeClr val="bg1"/>
                </a:solidFill>
              </a:rPr>
              <a:t>seems</a:t>
            </a:r>
            <a:r>
              <a:rPr lang="fr-FR" dirty="0">
                <a:solidFill>
                  <a:schemeClr val="bg1"/>
                </a:solidFill>
              </a:rPr>
              <a:t> to claim, Russell </a:t>
            </a:r>
            <a:r>
              <a:rPr lang="fr-FR" dirty="0" err="1">
                <a:solidFill>
                  <a:schemeClr val="bg1"/>
                </a:solidFill>
              </a:rPr>
              <a:t>is</a:t>
            </a:r>
            <a:r>
              <a:rPr lang="fr-FR" dirty="0">
                <a:solidFill>
                  <a:schemeClr val="bg1"/>
                </a:solidFill>
              </a:rPr>
              <a:t> not happy </a:t>
            </a:r>
            <a:r>
              <a:rPr lang="fr-FR" dirty="0" err="1">
                <a:solidFill>
                  <a:schemeClr val="bg1"/>
                </a:solidFill>
              </a:rPr>
              <a:t>with</a:t>
            </a:r>
            <a:r>
              <a:rPr lang="fr-FR" dirty="0">
                <a:solidFill>
                  <a:schemeClr val="bg1"/>
                </a:solidFill>
              </a:rPr>
              <a:t> </a:t>
            </a:r>
            <a:r>
              <a:rPr lang="fr-FR" dirty="0" err="1">
                <a:solidFill>
                  <a:schemeClr val="bg1"/>
                </a:solidFill>
              </a:rPr>
              <a:t>this</a:t>
            </a:r>
            <a:r>
              <a:rPr lang="fr-FR" dirty="0">
                <a:solidFill>
                  <a:schemeClr val="bg1"/>
                </a:solidFill>
              </a:rPr>
              <a:t> </a:t>
            </a:r>
            <a:r>
              <a:rPr lang="fr-FR" dirty="0" err="1">
                <a:solidFill>
                  <a:schemeClr val="bg1"/>
                </a:solidFill>
              </a:rPr>
              <a:t>result</a:t>
            </a:r>
            <a:r>
              <a:rPr lang="fr-FR" dirty="0">
                <a:solidFill>
                  <a:schemeClr val="bg1"/>
                </a:solidFill>
              </a:rPr>
              <a:t>. </a:t>
            </a:r>
          </a:p>
        </p:txBody>
      </p:sp>
    </p:spTree>
    <p:extLst>
      <p:ext uri="{BB962C8B-B14F-4D97-AF65-F5344CB8AC3E}">
        <p14:creationId xmlns:p14="http://schemas.microsoft.com/office/powerpoint/2010/main" val="67982543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8EF3DBA7-BDC8-4A6F-8567-FAA53A0949DD}"/>
              </a:ext>
            </a:extLst>
          </p:cNvPr>
          <p:cNvSpPr>
            <a:spLocks noGrp="1"/>
          </p:cNvSpPr>
          <p:nvPr>
            <p:ph idx="1"/>
          </p:nvPr>
        </p:nvSpPr>
        <p:spPr>
          <a:xfrm>
            <a:off x="838200" y="1258529"/>
            <a:ext cx="10515600" cy="4918434"/>
          </a:xfrm>
        </p:spPr>
        <p:txBody>
          <a:bodyPr/>
          <a:lstStyle/>
          <a:p>
            <a:r>
              <a:rPr lang="fr-FR" dirty="0" err="1"/>
              <a:t>Acquaintance</a:t>
            </a:r>
            <a:r>
              <a:rPr lang="fr-FR" dirty="0"/>
              <a:t> </a:t>
            </a:r>
            <a:r>
              <a:rPr lang="fr-FR" dirty="0" err="1"/>
              <a:t>with</a:t>
            </a:r>
            <a:r>
              <a:rPr lang="fr-FR" dirty="0"/>
              <a:t> a </a:t>
            </a:r>
            <a:r>
              <a:rPr lang="fr-FR" dirty="0" err="1"/>
              <a:t>complex</a:t>
            </a:r>
            <a:r>
              <a:rPr lang="fr-FR" dirty="0"/>
              <a:t> </a:t>
            </a:r>
            <a:r>
              <a:rPr lang="fr-FR" dirty="0" err="1"/>
              <a:t>is</a:t>
            </a:r>
            <a:r>
              <a:rPr lang="fr-FR" dirty="0"/>
              <a:t> a central issue for Russell, more important </a:t>
            </a:r>
            <a:r>
              <a:rPr lang="fr-FR" dirty="0" err="1"/>
              <a:t>than</a:t>
            </a:r>
            <a:r>
              <a:rPr lang="fr-FR" dirty="0"/>
              <a:t> the </a:t>
            </a:r>
            <a:r>
              <a:rPr lang="fr-FR" dirty="0" err="1"/>
              <a:t>phenomenal</a:t>
            </a:r>
            <a:r>
              <a:rPr lang="fr-FR" dirty="0"/>
              <a:t> continua case. </a:t>
            </a:r>
            <a:r>
              <a:rPr lang="fr-FR" dirty="0" err="1"/>
              <a:t>Witness</a:t>
            </a:r>
            <a:r>
              <a:rPr lang="fr-FR" dirty="0"/>
              <a:t> the discussion about </a:t>
            </a:r>
            <a:r>
              <a:rPr lang="fr-FR" dirty="0" err="1"/>
              <a:t>elementary</a:t>
            </a:r>
            <a:r>
              <a:rPr lang="fr-FR" dirty="0"/>
              <a:t> </a:t>
            </a:r>
            <a:r>
              <a:rPr lang="fr-FR" dirty="0" err="1"/>
              <a:t>truth</a:t>
            </a:r>
            <a:r>
              <a:rPr lang="fr-FR" dirty="0"/>
              <a:t>.  </a:t>
            </a:r>
          </a:p>
          <a:p>
            <a:endParaRPr lang="fr-FR" dirty="0"/>
          </a:p>
          <a:p>
            <a:r>
              <a:rPr lang="fr-FR" dirty="0" err="1"/>
              <a:t>Russell’s</a:t>
            </a:r>
            <a:r>
              <a:rPr lang="fr-FR" dirty="0"/>
              <a:t> discussion about </a:t>
            </a:r>
            <a:r>
              <a:rPr lang="fr-FR" dirty="0" err="1"/>
              <a:t>this</a:t>
            </a:r>
            <a:r>
              <a:rPr lang="fr-FR" dirty="0"/>
              <a:t> case supports </a:t>
            </a:r>
            <a:r>
              <a:rPr lang="fr-FR" dirty="0" err="1"/>
              <a:t>Wishon’s</a:t>
            </a:r>
            <a:r>
              <a:rPr lang="fr-FR" dirty="0"/>
              <a:t> claim: one can have an </a:t>
            </a:r>
            <a:r>
              <a:rPr lang="fr-FR" dirty="0" err="1"/>
              <a:t>acquaintance</a:t>
            </a:r>
            <a:r>
              <a:rPr lang="fr-FR" dirty="0"/>
              <a:t> </a:t>
            </a:r>
            <a:r>
              <a:rPr lang="fr-FR" dirty="0" err="1"/>
              <a:t>with</a:t>
            </a:r>
            <a:r>
              <a:rPr lang="fr-FR" dirty="0"/>
              <a:t> a </a:t>
            </a:r>
            <a:r>
              <a:rPr lang="fr-FR" dirty="0" err="1"/>
              <a:t>complex</a:t>
            </a:r>
            <a:r>
              <a:rPr lang="fr-FR" dirty="0"/>
              <a:t> </a:t>
            </a:r>
            <a:r>
              <a:rPr lang="fr-FR" i="1" dirty="0">
                <a:sym typeface="Symbol" panose="05050102010706020507" pitchFamily="18" charset="2"/>
              </a:rPr>
              <a:t></a:t>
            </a:r>
            <a:r>
              <a:rPr lang="fr-FR" dirty="0"/>
              <a:t> </a:t>
            </a:r>
            <a:r>
              <a:rPr lang="fr-FR" dirty="0" err="1"/>
              <a:t>without</a:t>
            </a:r>
            <a:r>
              <a:rPr lang="fr-FR" dirty="0"/>
              <a:t> </a:t>
            </a:r>
            <a:r>
              <a:rPr lang="fr-FR" dirty="0" err="1"/>
              <a:t>knowing</a:t>
            </a:r>
            <a:r>
              <a:rPr lang="fr-FR" dirty="0"/>
              <a:t> </a:t>
            </a:r>
            <a:r>
              <a:rPr lang="fr-FR" dirty="0" err="1"/>
              <a:t>whether</a:t>
            </a:r>
            <a:r>
              <a:rPr lang="fr-FR" dirty="0"/>
              <a:t> or not </a:t>
            </a:r>
            <a:r>
              <a:rPr lang="fr-FR" dirty="0" err="1"/>
              <a:t>it</a:t>
            </a:r>
            <a:r>
              <a:rPr lang="fr-FR" dirty="0"/>
              <a:t> </a:t>
            </a:r>
            <a:r>
              <a:rPr lang="fr-FR" dirty="0" err="1"/>
              <a:t>is</a:t>
            </a:r>
            <a:r>
              <a:rPr lang="fr-FR" dirty="0"/>
              <a:t> </a:t>
            </a:r>
            <a:r>
              <a:rPr lang="fr-FR" dirty="0" err="1"/>
              <a:t>identical</a:t>
            </a:r>
            <a:r>
              <a:rPr lang="fr-FR" dirty="0"/>
              <a:t> or not </a:t>
            </a:r>
            <a:r>
              <a:rPr lang="fr-FR" dirty="0" err="1"/>
              <a:t>with</a:t>
            </a:r>
            <a:r>
              <a:rPr lang="fr-FR" dirty="0"/>
              <a:t> </a:t>
            </a:r>
            <a:r>
              <a:rPr lang="fr-FR" dirty="0" err="1"/>
              <a:t>another</a:t>
            </a:r>
            <a:r>
              <a:rPr lang="fr-FR" dirty="0"/>
              <a:t> </a:t>
            </a:r>
            <a:r>
              <a:rPr lang="fr-FR" dirty="0" err="1"/>
              <a:t>complex</a:t>
            </a:r>
            <a:r>
              <a:rPr lang="fr-FR" dirty="0"/>
              <a:t> </a:t>
            </a:r>
            <a:r>
              <a:rPr lang="fr-FR" i="1" dirty="0"/>
              <a:t>b-R-a</a:t>
            </a:r>
          </a:p>
          <a:p>
            <a:endParaRPr lang="fr-FR" i="1" dirty="0"/>
          </a:p>
          <a:p>
            <a:r>
              <a:rPr lang="fr-FR" dirty="0"/>
              <a:t>But </a:t>
            </a:r>
            <a:r>
              <a:rPr lang="fr-FR" dirty="0" err="1"/>
              <a:t>this</a:t>
            </a:r>
            <a:r>
              <a:rPr lang="fr-FR" dirty="0"/>
              <a:t> case </a:t>
            </a:r>
            <a:r>
              <a:rPr lang="fr-FR" dirty="0" err="1"/>
              <a:t>also</a:t>
            </a:r>
            <a:r>
              <a:rPr lang="fr-FR" dirty="0"/>
              <a:t> shows </a:t>
            </a:r>
            <a:r>
              <a:rPr lang="fr-FR" dirty="0" err="1"/>
              <a:t>that</a:t>
            </a:r>
            <a:r>
              <a:rPr lang="fr-FR" dirty="0"/>
              <a:t>, </a:t>
            </a:r>
            <a:r>
              <a:rPr lang="fr-FR" dirty="0" err="1"/>
              <a:t>contrary</a:t>
            </a:r>
            <a:r>
              <a:rPr lang="fr-FR" dirty="0"/>
              <a:t> to </a:t>
            </a:r>
            <a:r>
              <a:rPr lang="fr-FR" dirty="0" err="1"/>
              <a:t>what</a:t>
            </a:r>
            <a:r>
              <a:rPr lang="fr-FR" dirty="0"/>
              <a:t> </a:t>
            </a:r>
            <a:r>
              <a:rPr lang="fr-FR" dirty="0" err="1"/>
              <a:t>Wishon</a:t>
            </a:r>
            <a:r>
              <a:rPr lang="fr-FR" dirty="0"/>
              <a:t> claims, Russell </a:t>
            </a:r>
            <a:r>
              <a:rPr lang="fr-FR" dirty="0" err="1"/>
              <a:t>is</a:t>
            </a:r>
            <a:r>
              <a:rPr lang="fr-FR" dirty="0"/>
              <a:t> not happy </a:t>
            </a:r>
            <a:r>
              <a:rPr lang="fr-FR" dirty="0" err="1"/>
              <a:t>with</a:t>
            </a:r>
            <a:r>
              <a:rPr lang="fr-FR" dirty="0"/>
              <a:t> the </a:t>
            </a:r>
            <a:r>
              <a:rPr lang="fr-FR" dirty="0" err="1"/>
              <a:t>result</a:t>
            </a:r>
            <a:r>
              <a:rPr lang="fr-FR" dirty="0"/>
              <a:t>. </a:t>
            </a:r>
          </a:p>
        </p:txBody>
      </p:sp>
    </p:spTree>
    <p:extLst>
      <p:ext uri="{BB962C8B-B14F-4D97-AF65-F5344CB8AC3E}">
        <p14:creationId xmlns:p14="http://schemas.microsoft.com/office/powerpoint/2010/main" val="3947078754"/>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FC1C937-F565-4C46-BF66-FBE270B0E831}"/>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id="{88DE173C-AFDC-4CA1-9B3B-34FC0131D490}"/>
              </a:ext>
            </a:extLst>
          </p:cNvPr>
          <p:cNvSpPr>
            <a:spLocks noGrp="1"/>
          </p:cNvSpPr>
          <p:nvPr>
            <p:ph idx="1"/>
          </p:nvPr>
        </p:nvSpPr>
        <p:spPr/>
        <p:txBody>
          <a:bodyPr/>
          <a:lstStyle/>
          <a:p>
            <a:endParaRPr lang="fr-FR" dirty="0"/>
          </a:p>
          <a:p>
            <a:r>
              <a:rPr lang="fr-FR" dirty="0"/>
              <a:t>Evans &amp; Bergman are </a:t>
            </a:r>
            <a:r>
              <a:rPr lang="fr-FR" dirty="0" err="1"/>
              <a:t>wrong</a:t>
            </a:r>
            <a:r>
              <a:rPr lang="fr-FR" dirty="0"/>
              <a:t>: </a:t>
            </a:r>
            <a:r>
              <a:rPr lang="fr-FR" dirty="0" err="1"/>
              <a:t>acquaintance</a:t>
            </a:r>
            <a:r>
              <a:rPr lang="fr-FR" dirty="0"/>
              <a:t> </a:t>
            </a:r>
            <a:r>
              <a:rPr lang="fr-FR" dirty="0" err="1"/>
              <a:t>with</a:t>
            </a:r>
            <a:r>
              <a:rPr lang="fr-FR" dirty="0"/>
              <a:t> complexes shows </a:t>
            </a:r>
            <a:r>
              <a:rPr lang="fr-FR" dirty="0" err="1"/>
              <a:t>that</a:t>
            </a:r>
            <a:r>
              <a:rPr lang="fr-FR" dirty="0"/>
              <a:t>, in Russell, an </a:t>
            </a:r>
            <a:r>
              <a:rPr lang="fr-FR" dirty="0" err="1"/>
              <a:t>object</a:t>
            </a:r>
            <a:r>
              <a:rPr lang="fr-FR" dirty="0"/>
              <a:t> of </a:t>
            </a:r>
            <a:r>
              <a:rPr lang="fr-FR" dirty="0" err="1"/>
              <a:t>acquaintance</a:t>
            </a:r>
            <a:r>
              <a:rPr lang="fr-FR" dirty="0"/>
              <a:t> can </a:t>
            </a:r>
            <a:r>
              <a:rPr lang="fr-FR" dirty="0" err="1"/>
              <a:t>be</a:t>
            </a:r>
            <a:r>
              <a:rPr lang="fr-FR" dirty="0"/>
              <a:t> </a:t>
            </a:r>
            <a:r>
              <a:rPr lang="fr-FR" dirty="0" err="1"/>
              <a:t>endowed</a:t>
            </a:r>
            <a:r>
              <a:rPr lang="fr-FR" dirty="0"/>
              <a:t> </a:t>
            </a:r>
            <a:r>
              <a:rPr lang="fr-FR" dirty="0" err="1"/>
              <a:t>with</a:t>
            </a:r>
            <a:r>
              <a:rPr lang="fr-FR" dirty="0"/>
              <a:t> a structure.</a:t>
            </a:r>
          </a:p>
          <a:p>
            <a:endParaRPr lang="fr-FR" dirty="0"/>
          </a:p>
          <a:p>
            <a:r>
              <a:rPr lang="fr-FR" dirty="0"/>
              <a:t>Evans &amp; Bergman are right: </a:t>
            </a:r>
            <a:r>
              <a:rPr lang="fr-FR" dirty="0" err="1"/>
              <a:t>this</a:t>
            </a:r>
            <a:r>
              <a:rPr lang="fr-FR" dirty="0"/>
              <a:t> situation </a:t>
            </a:r>
            <a:r>
              <a:rPr lang="fr-FR" dirty="0" err="1"/>
              <a:t>does</a:t>
            </a:r>
            <a:r>
              <a:rPr lang="fr-FR" dirty="0"/>
              <a:t> </a:t>
            </a:r>
            <a:r>
              <a:rPr lang="fr-FR" dirty="0" err="1"/>
              <a:t>create</a:t>
            </a:r>
            <a:r>
              <a:rPr lang="fr-FR" dirty="0"/>
              <a:t> </a:t>
            </a:r>
            <a:r>
              <a:rPr lang="fr-FR" dirty="0" err="1"/>
              <a:t>difficulties</a:t>
            </a:r>
            <a:r>
              <a:rPr lang="fr-FR" dirty="0"/>
              <a:t> for Russell.</a:t>
            </a:r>
          </a:p>
        </p:txBody>
      </p:sp>
    </p:spTree>
    <p:extLst>
      <p:ext uri="{BB962C8B-B14F-4D97-AF65-F5344CB8AC3E}">
        <p14:creationId xmlns:p14="http://schemas.microsoft.com/office/powerpoint/2010/main" val="83620263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EAD28CB-F146-4A24-A4A9-4EE99A23FE2B}"/>
              </a:ext>
            </a:extLst>
          </p:cNvPr>
          <p:cNvSpPr>
            <a:spLocks noGrp="1"/>
          </p:cNvSpPr>
          <p:nvPr>
            <p:ph idx="1"/>
          </p:nvPr>
        </p:nvSpPr>
        <p:spPr>
          <a:xfrm>
            <a:off x="838200" y="746620"/>
            <a:ext cx="10515600" cy="5430343"/>
          </a:xfrm>
        </p:spPr>
        <p:txBody>
          <a:bodyPr/>
          <a:lstStyle/>
          <a:p>
            <a:pPr marL="0" indent="0">
              <a:buNone/>
            </a:pPr>
            <a:endParaRPr lang="fr-FR" dirty="0"/>
          </a:p>
          <a:p>
            <a:pPr marL="0" indent="0">
              <a:buNone/>
            </a:pPr>
            <a:endParaRPr lang="fr-FR" dirty="0"/>
          </a:p>
          <a:p>
            <a:pPr marL="0" indent="0">
              <a:buNone/>
            </a:pPr>
            <a:r>
              <a:rPr lang="fr-FR" dirty="0"/>
              <a:t>To </a:t>
            </a:r>
            <a:r>
              <a:rPr lang="fr-FR" dirty="0" err="1"/>
              <a:t>recap</a:t>
            </a:r>
            <a:r>
              <a:rPr lang="fr-FR" dirty="0"/>
              <a:t>:</a:t>
            </a:r>
          </a:p>
          <a:p>
            <a:pPr marL="0" indent="0">
              <a:buNone/>
            </a:pPr>
            <a:endParaRPr lang="fr-FR" dirty="0"/>
          </a:p>
          <a:p>
            <a:pPr marL="514350" indent="-514350">
              <a:buAutoNum type="arabicPeriod"/>
            </a:pPr>
            <a:r>
              <a:rPr lang="fr-FR" b="1" dirty="0"/>
              <a:t>The </a:t>
            </a:r>
            <a:r>
              <a:rPr lang="en-GB" b="1" dirty="0"/>
              <a:t>literature</a:t>
            </a:r>
            <a:r>
              <a:rPr lang="fr-FR" b="1" dirty="0"/>
              <a:t> on </a:t>
            </a:r>
            <a:r>
              <a:rPr lang="fr-FR" b="1" dirty="0" err="1"/>
              <a:t>Russell’s</a:t>
            </a:r>
            <a:r>
              <a:rPr lang="fr-FR" b="1" dirty="0"/>
              <a:t> </a:t>
            </a:r>
            <a:r>
              <a:rPr lang="fr-FR" b="1" dirty="0" err="1"/>
              <a:t>theory</a:t>
            </a:r>
            <a:r>
              <a:rPr lang="fr-FR" b="1" dirty="0"/>
              <a:t> of </a:t>
            </a:r>
            <a:r>
              <a:rPr lang="fr-FR" b="1" dirty="0" err="1"/>
              <a:t>judgment</a:t>
            </a:r>
            <a:r>
              <a:rPr lang="fr-FR" b="1" dirty="0"/>
              <a:t> -----&gt; </a:t>
            </a:r>
            <a:r>
              <a:rPr lang="fr-FR" b="1" dirty="0" err="1"/>
              <a:t>Pincock</a:t>
            </a:r>
            <a:endParaRPr lang="fr-FR" b="1" dirty="0"/>
          </a:p>
          <a:p>
            <a:pPr marL="514350" indent="-514350">
              <a:buAutoNum type="arabicPeriod"/>
            </a:pPr>
            <a:endParaRPr lang="fr-FR" dirty="0"/>
          </a:p>
          <a:p>
            <a:pPr marL="514350" indent="-514350">
              <a:buAutoNum type="arabicPeriod"/>
            </a:pPr>
            <a:r>
              <a:rPr lang="fr-FR" dirty="0"/>
              <a:t>The </a:t>
            </a:r>
            <a:r>
              <a:rPr lang="fr-FR" dirty="0" err="1"/>
              <a:t>recent</a:t>
            </a:r>
            <a:r>
              <a:rPr lang="fr-FR" dirty="0"/>
              <a:t> </a:t>
            </a:r>
            <a:r>
              <a:rPr lang="fr-FR" dirty="0" err="1"/>
              <a:t>literature</a:t>
            </a:r>
            <a:r>
              <a:rPr lang="fr-FR" dirty="0"/>
              <a:t> on </a:t>
            </a:r>
            <a:r>
              <a:rPr lang="fr-FR" dirty="0" err="1"/>
              <a:t>Russell’s</a:t>
            </a:r>
            <a:r>
              <a:rPr lang="fr-FR" dirty="0"/>
              <a:t> </a:t>
            </a:r>
            <a:r>
              <a:rPr lang="fr-FR" dirty="0" err="1"/>
              <a:t>acquaintance</a:t>
            </a:r>
            <a:r>
              <a:rPr lang="fr-FR" dirty="0"/>
              <a:t> -----&gt; </a:t>
            </a:r>
            <a:r>
              <a:rPr lang="fr-FR" dirty="0" err="1"/>
              <a:t>Wishon</a:t>
            </a:r>
            <a:endParaRPr lang="fr-FR" dirty="0"/>
          </a:p>
        </p:txBody>
      </p:sp>
    </p:spTree>
    <p:extLst>
      <p:ext uri="{BB962C8B-B14F-4D97-AF65-F5344CB8AC3E}">
        <p14:creationId xmlns:p14="http://schemas.microsoft.com/office/powerpoint/2010/main" val="128874132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D37362A-CB05-4CDB-87AB-63B01CB37FEE}"/>
              </a:ext>
            </a:extLst>
          </p:cNvPr>
          <p:cNvSpPr>
            <a:spLocks noGrp="1"/>
          </p:cNvSpPr>
          <p:nvPr>
            <p:ph idx="1"/>
          </p:nvPr>
        </p:nvSpPr>
        <p:spPr>
          <a:xfrm>
            <a:off x="838200" y="772357"/>
            <a:ext cx="10515600" cy="5404606"/>
          </a:xfrm>
        </p:spPr>
        <p:txBody>
          <a:bodyPr>
            <a:normAutofit/>
          </a:bodyPr>
          <a:lstStyle/>
          <a:p>
            <a:pPr marL="0" indent="0">
              <a:buNone/>
            </a:pPr>
            <a:r>
              <a:rPr lang="fr-FR" dirty="0" err="1"/>
              <a:t>Pincock</a:t>
            </a:r>
            <a:r>
              <a:rPr lang="fr-FR" dirty="0"/>
              <a:t> </a:t>
            </a:r>
            <a:r>
              <a:rPr lang="fr-FR" dirty="0" err="1"/>
              <a:t>is</a:t>
            </a:r>
            <a:r>
              <a:rPr lang="fr-FR" dirty="0"/>
              <a:t> right to </a:t>
            </a:r>
            <a:r>
              <a:rPr lang="fr-FR" dirty="0" err="1"/>
              <a:t>distinguish</a:t>
            </a:r>
            <a:r>
              <a:rPr lang="fr-FR" dirty="0"/>
              <a:t> the </a:t>
            </a:r>
            <a:r>
              <a:rPr lang="fr-FR" b="1" dirty="0"/>
              <a:t>proposition </a:t>
            </a:r>
            <a:r>
              <a:rPr lang="fr-FR" b="1" dirty="0" err="1"/>
              <a:t>problem</a:t>
            </a:r>
            <a:r>
              <a:rPr lang="fr-FR" b="1" dirty="0"/>
              <a:t> </a:t>
            </a:r>
            <a:r>
              <a:rPr lang="fr-FR" dirty="0"/>
              <a:t>and the </a:t>
            </a:r>
            <a:r>
              <a:rPr lang="fr-FR" b="1" dirty="0" err="1"/>
              <a:t>correspondence</a:t>
            </a:r>
            <a:r>
              <a:rPr lang="fr-FR" b="1" dirty="0"/>
              <a:t> </a:t>
            </a:r>
            <a:r>
              <a:rPr lang="fr-FR" b="1" dirty="0" err="1"/>
              <a:t>problem</a:t>
            </a:r>
            <a:r>
              <a:rPr lang="fr-FR" dirty="0"/>
              <a:t>. But </a:t>
            </a:r>
            <a:r>
              <a:rPr lang="fr-FR" dirty="0" err="1"/>
              <a:t>he</a:t>
            </a:r>
            <a:r>
              <a:rPr lang="fr-FR" dirty="0"/>
              <a:t> </a:t>
            </a:r>
            <a:r>
              <a:rPr lang="fr-FR" dirty="0" err="1"/>
              <a:t>does</a:t>
            </a:r>
            <a:r>
              <a:rPr lang="fr-FR" dirty="0"/>
              <a:t> not </a:t>
            </a:r>
            <a:r>
              <a:rPr lang="fr-FR" dirty="0" err="1"/>
              <a:t>describe</a:t>
            </a:r>
            <a:r>
              <a:rPr lang="fr-FR" dirty="0"/>
              <a:t> the latter in a </a:t>
            </a:r>
            <a:r>
              <a:rPr lang="fr-FR" dirty="0" err="1"/>
              <a:t>sufficiently</a:t>
            </a:r>
            <a:r>
              <a:rPr lang="fr-FR" dirty="0"/>
              <a:t> </a:t>
            </a:r>
            <a:r>
              <a:rPr lang="fr-FR" dirty="0" err="1"/>
              <a:t>general</a:t>
            </a:r>
            <a:r>
              <a:rPr lang="fr-FR" dirty="0"/>
              <a:t> </a:t>
            </a:r>
            <a:r>
              <a:rPr lang="fr-FR" dirty="0" err="1"/>
              <a:t>way</a:t>
            </a:r>
            <a:r>
              <a:rPr lang="fr-FR" dirty="0"/>
              <a:t>. He </a:t>
            </a:r>
            <a:r>
              <a:rPr lang="fr-FR" dirty="0" err="1"/>
              <a:t>separates</a:t>
            </a:r>
            <a:r>
              <a:rPr lang="fr-FR" dirty="0"/>
              <a:t> </a:t>
            </a:r>
            <a:r>
              <a:rPr lang="fr-FR" dirty="0" err="1"/>
              <a:t>too</a:t>
            </a:r>
            <a:r>
              <a:rPr lang="fr-FR" dirty="0"/>
              <a:t> </a:t>
            </a:r>
            <a:r>
              <a:rPr lang="fr-FR" dirty="0" err="1"/>
              <a:t>sharply</a:t>
            </a:r>
            <a:r>
              <a:rPr lang="fr-FR" dirty="0"/>
              <a:t> the </a:t>
            </a:r>
            <a:r>
              <a:rPr lang="fr-FR" dirty="0" err="1"/>
              <a:t>logical</a:t>
            </a:r>
            <a:r>
              <a:rPr lang="fr-FR" dirty="0"/>
              <a:t> and the </a:t>
            </a:r>
            <a:r>
              <a:rPr lang="fr-FR" dirty="0" err="1"/>
              <a:t>epistemological</a:t>
            </a:r>
            <a:r>
              <a:rPr lang="fr-FR" dirty="0"/>
              <a:t> issue.</a:t>
            </a:r>
          </a:p>
          <a:p>
            <a:pPr marL="0" indent="0">
              <a:buNone/>
            </a:pPr>
            <a:endParaRPr lang="fr-FR" dirty="0"/>
          </a:p>
          <a:p>
            <a:pPr marL="0" indent="0">
              <a:buNone/>
            </a:pPr>
            <a:r>
              <a:rPr lang="fr-FR" dirty="0" err="1">
                <a:solidFill>
                  <a:schemeClr val="bg1"/>
                </a:solidFill>
              </a:rPr>
              <a:t>My</a:t>
            </a:r>
            <a:r>
              <a:rPr lang="fr-FR" dirty="0">
                <a:solidFill>
                  <a:schemeClr val="bg1"/>
                </a:solidFill>
              </a:rPr>
              <a:t> suggestion </a:t>
            </a:r>
            <a:r>
              <a:rPr lang="fr-FR" dirty="0" err="1">
                <a:solidFill>
                  <a:schemeClr val="bg1"/>
                </a:solidFill>
              </a:rPr>
              <a:t>is</a:t>
            </a:r>
            <a:r>
              <a:rPr lang="fr-FR" dirty="0">
                <a:solidFill>
                  <a:schemeClr val="bg1"/>
                </a:solidFill>
              </a:rPr>
              <a:t> </a:t>
            </a:r>
            <a:r>
              <a:rPr lang="fr-FR" dirty="0" err="1">
                <a:solidFill>
                  <a:schemeClr val="bg1"/>
                </a:solidFill>
              </a:rPr>
              <a:t>that</a:t>
            </a:r>
            <a:r>
              <a:rPr lang="fr-FR" dirty="0">
                <a:solidFill>
                  <a:schemeClr val="bg1"/>
                </a:solidFill>
              </a:rPr>
              <a:t> the </a:t>
            </a:r>
            <a:r>
              <a:rPr lang="fr-FR" b="1" dirty="0" err="1">
                <a:solidFill>
                  <a:schemeClr val="bg1"/>
                </a:solidFill>
              </a:rPr>
              <a:t>correspondence</a:t>
            </a:r>
            <a:r>
              <a:rPr lang="fr-FR" b="1" dirty="0">
                <a:solidFill>
                  <a:schemeClr val="bg1"/>
                </a:solidFill>
              </a:rPr>
              <a:t> </a:t>
            </a:r>
            <a:r>
              <a:rPr lang="fr-FR" b="1" dirty="0" err="1">
                <a:solidFill>
                  <a:schemeClr val="bg1"/>
                </a:solidFill>
              </a:rPr>
              <a:t>problem</a:t>
            </a:r>
            <a:r>
              <a:rPr lang="fr-FR" b="1" dirty="0">
                <a:solidFill>
                  <a:schemeClr val="bg1"/>
                </a:solidFill>
              </a:rPr>
              <a:t> </a:t>
            </a:r>
            <a:r>
              <a:rPr lang="fr-FR" dirty="0" err="1">
                <a:solidFill>
                  <a:schemeClr val="bg1"/>
                </a:solidFill>
              </a:rPr>
              <a:t>is</a:t>
            </a:r>
            <a:r>
              <a:rPr lang="fr-FR" dirty="0">
                <a:solidFill>
                  <a:schemeClr val="bg1"/>
                </a:solidFill>
              </a:rPr>
              <a:t> the direct </a:t>
            </a:r>
            <a:r>
              <a:rPr lang="fr-FR" dirty="0" err="1">
                <a:solidFill>
                  <a:schemeClr val="bg1"/>
                </a:solidFill>
              </a:rPr>
              <a:t>consequence</a:t>
            </a:r>
            <a:r>
              <a:rPr lang="fr-FR" dirty="0">
                <a:solidFill>
                  <a:schemeClr val="bg1"/>
                </a:solidFill>
              </a:rPr>
              <a:t> of the 1906 move, </a:t>
            </a:r>
            <a:r>
              <a:rPr lang="fr-FR" dirty="0" err="1">
                <a:solidFill>
                  <a:schemeClr val="bg1"/>
                </a:solidFill>
              </a:rPr>
              <a:t>which</a:t>
            </a:r>
            <a:r>
              <a:rPr lang="fr-FR" dirty="0">
                <a:solidFill>
                  <a:schemeClr val="bg1"/>
                </a:solidFill>
              </a:rPr>
              <a:t> </a:t>
            </a:r>
            <a:r>
              <a:rPr lang="en-US" dirty="0">
                <a:solidFill>
                  <a:schemeClr val="bg1"/>
                </a:solidFill>
              </a:rPr>
              <a:t>makes Russell go into an unstable situation.</a:t>
            </a:r>
          </a:p>
          <a:p>
            <a:pPr marL="0" indent="0">
              <a:buNone/>
            </a:pPr>
            <a:endParaRPr lang="en-US" dirty="0">
              <a:solidFill>
                <a:schemeClr val="bg1"/>
              </a:solidFill>
            </a:endParaRPr>
          </a:p>
          <a:p>
            <a:pPr marL="0" indent="0">
              <a:buNone/>
            </a:pPr>
            <a:r>
              <a:rPr lang="en-US" dirty="0">
                <a:solidFill>
                  <a:schemeClr val="bg1"/>
                </a:solidFill>
              </a:rPr>
              <a:t>The new correspondence theory of truth requires a violation of the typological difference between acquaintance and judgement that has just been introduced.</a:t>
            </a:r>
          </a:p>
        </p:txBody>
      </p:sp>
    </p:spTree>
    <p:extLst>
      <p:ext uri="{BB962C8B-B14F-4D97-AF65-F5344CB8AC3E}">
        <p14:creationId xmlns:p14="http://schemas.microsoft.com/office/powerpoint/2010/main" val="2522452634"/>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D37362A-CB05-4CDB-87AB-63B01CB37FEE}"/>
              </a:ext>
            </a:extLst>
          </p:cNvPr>
          <p:cNvSpPr>
            <a:spLocks noGrp="1"/>
          </p:cNvSpPr>
          <p:nvPr>
            <p:ph idx="1"/>
          </p:nvPr>
        </p:nvSpPr>
        <p:spPr>
          <a:xfrm>
            <a:off x="838200" y="772357"/>
            <a:ext cx="10515600" cy="5404606"/>
          </a:xfrm>
        </p:spPr>
        <p:txBody>
          <a:bodyPr>
            <a:normAutofit/>
          </a:bodyPr>
          <a:lstStyle/>
          <a:p>
            <a:pPr marL="0" indent="0">
              <a:buNone/>
            </a:pPr>
            <a:r>
              <a:rPr lang="fr-FR" dirty="0" err="1"/>
              <a:t>Pincock</a:t>
            </a:r>
            <a:r>
              <a:rPr lang="fr-FR" dirty="0"/>
              <a:t> </a:t>
            </a:r>
            <a:r>
              <a:rPr lang="fr-FR" dirty="0" err="1"/>
              <a:t>is</a:t>
            </a:r>
            <a:r>
              <a:rPr lang="fr-FR" dirty="0"/>
              <a:t> right to </a:t>
            </a:r>
            <a:r>
              <a:rPr lang="fr-FR" dirty="0" err="1"/>
              <a:t>distinguish</a:t>
            </a:r>
            <a:r>
              <a:rPr lang="fr-FR" dirty="0"/>
              <a:t> the </a:t>
            </a:r>
            <a:r>
              <a:rPr lang="fr-FR" b="1" dirty="0"/>
              <a:t>proposition </a:t>
            </a:r>
            <a:r>
              <a:rPr lang="fr-FR" b="1" dirty="0" err="1"/>
              <a:t>problem</a:t>
            </a:r>
            <a:r>
              <a:rPr lang="fr-FR" b="1" dirty="0"/>
              <a:t> </a:t>
            </a:r>
            <a:r>
              <a:rPr lang="fr-FR" dirty="0"/>
              <a:t>and the </a:t>
            </a:r>
            <a:r>
              <a:rPr lang="fr-FR" b="1" dirty="0" err="1"/>
              <a:t>correspondence</a:t>
            </a:r>
            <a:r>
              <a:rPr lang="fr-FR" b="1" dirty="0"/>
              <a:t> </a:t>
            </a:r>
            <a:r>
              <a:rPr lang="fr-FR" b="1" dirty="0" err="1"/>
              <a:t>problem</a:t>
            </a:r>
            <a:r>
              <a:rPr lang="fr-FR" dirty="0"/>
              <a:t>. But </a:t>
            </a:r>
            <a:r>
              <a:rPr lang="fr-FR" dirty="0" err="1"/>
              <a:t>he</a:t>
            </a:r>
            <a:r>
              <a:rPr lang="fr-FR" dirty="0"/>
              <a:t> </a:t>
            </a:r>
            <a:r>
              <a:rPr lang="fr-FR" dirty="0" err="1"/>
              <a:t>did</a:t>
            </a:r>
            <a:r>
              <a:rPr lang="fr-FR" dirty="0"/>
              <a:t> not </a:t>
            </a:r>
            <a:r>
              <a:rPr lang="fr-FR" dirty="0" err="1"/>
              <a:t>describe</a:t>
            </a:r>
            <a:r>
              <a:rPr lang="fr-FR" dirty="0"/>
              <a:t> the latter in a </a:t>
            </a:r>
            <a:r>
              <a:rPr lang="fr-FR" dirty="0" err="1"/>
              <a:t>sufficiently</a:t>
            </a:r>
            <a:r>
              <a:rPr lang="fr-FR" dirty="0"/>
              <a:t> </a:t>
            </a:r>
            <a:r>
              <a:rPr lang="fr-FR" dirty="0" err="1"/>
              <a:t>general</a:t>
            </a:r>
            <a:r>
              <a:rPr lang="fr-FR" dirty="0"/>
              <a:t> </a:t>
            </a:r>
            <a:r>
              <a:rPr lang="fr-FR" dirty="0" err="1"/>
              <a:t>way</a:t>
            </a:r>
            <a:r>
              <a:rPr lang="fr-FR" dirty="0"/>
              <a:t>. He </a:t>
            </a:r>
            <a:r>
              <a:rPr lang="fr-FR" dirty="0" err="1"/>
              <a:t>separates</a:t>
            </a:r>
            <a:r>
              <a:rPr lang="fr-FR" dirty="0"/>
              <a:t> </a:t>
            </a:r>
            <a:r>
              <a:rPr lang="fr-FR" dirty="0" err="1"/>
              <a:t>too</a:t>
            </a:r>
            <a:r>
              <a:rPr lang="fr-FR" dirty="0"/>
              <a:t> </a:t>
            </a:r>
            <a:r>
              <a:rPr lang="fr-FR" dirty="0" err="1"/>
              <a:t>sharply</a:t>
            </a:r>
            <a:r>
              <a:rPr lang="fr-FR" dirty="0"/>
              <a:t> the </a:t>
            </a:r>
            <a:r>
              <a:rPr lang="fr-FR" dirty="0" err="1"/>
              <a:t>logical</a:t>
            </a:r>
            <a:r>
              <a:rPr lang="fr-FR" dirty="0"/>
              <a:t> and the </a:t>
            </a:r>
            <a:r>
              <a:rPr lang="fr-FR" dirty="0" err="1"/>
              <a:t>epistemological</a:t>
            </a:r>
            <a:r>
              <a:rPr lang="fr-FR" dirty="0"/>
              <a:t> issue.</a:t>
            </a:r>
          </a:p>
          <a:p>
            <a:pPr marL="0" indent="0">
              <a:buNone/>
            </a:pPr>
            <a:endParaRPr lang="fr-FR" dirty="0"/>
          </a:p>
          <a:p>
            <a:pPr marL="0" indent="0">
              <a:buNone/>
            </a:pPr>
            <a:r>
              <a:rPr lang="fr-FR" dirty="0" err="1"/>
              <a:t>My</a:t>
            </a:r>
            <a:r>
              <a:rPr lang="fr-FR" dirty="0"/>
              <a:t> suggestion </a:t>
            </a:r>
            <a:r>
              <a:rPr lang="fr-FR" dirty="0" err="1"/>
              <a:t>is</a:t>
            </a:r>
            <a:r>
              <a:rPr lang="fr-FR" dirty="0"/>
              <a:t> </a:t>
            </a:r>
            <a:r>
              <a:rPr lang="fr-FR" dirty="0" err="1"/>
              <a:t>that</a:t>
            </a:r>
            <a:r>
              <a:rPr lang="fr-FR" dirty="0"/>
              <a:t> the </a:t>
            </a:r>
            <a:r>
              <a:rPr lang="fr-FR" b="1" dirty="0" err="1"/>
              <a:t>correspondence</a:t>
            </a:r>
            <a:r>
              <a:rPr lang="fr-FR" b="1" dirty="0"/>
              <a:t> </a:t>
            </a:r>
            <a:r>
              <a:rPr lang="fr-FR" b="1" dirty="0" err="1"/>
              <a:t>problem</a:t>
            </a:r>
            <a:r>
              <a:rPr lang="fr-FR" b="1" dirty="0"/>
              <a:t> </a:t>
            </a:r>
            <a:r>
              <a:rPr lang="fr-FR" dirty="0" err="1"/>
              <a:t>is</a:t>
            </a:r>
            <a:r>
              <a:rPr lang="fr-FR" dirty="0"/>
              <a:t> the direct </a:t>
            </a:r>
            <a:r>
              <a:rPr lang="fr-FR" dirty="0" err="1"/>
              <a:t>consequence</a:t>
            </a:r>
            <a:r>
              <a:rPr lang="fr-FR" dirty="0"/>
              <a:t> of the 1906 move (the distinction </a:t>
            </a:r>
            <a:r>
              <a:rPr lang="fr-FR" dirty="0" err="1"/>
              <a:t>between</a:t>
            </a:r>
            <a:r>
              <a:rPr lang="fr-FR" dirty="0"/>
              <a:t> </a:t>
            </a:r>
            <a:r>
              <a:rPr lang="fr-FR" dirty="0" err="1"/>
              <a:t>prop</a:t>
            </a:r>
            <a:r>
              <a:rPr lang="fr-FR" dirty="0"/>
              <a:t> and </a:t>
            </a:r>
            <a:r>
              <a:rPr lang="fr-FR" dirty="0" err="1"/>
              <a:t>object</a:t>
            </a:r>
            <a:r>
              <a:rPr lang="fr-FR" dirty="0"/>
              <a:t>), </a:t>
            </a:r>
            <a:r>
              <a:rPr lang="fr-FR" dirty="0" err="1"/>
              <a:t>which</a:t>
            </a:r>
            <a:r>
              <a:rPr lang="fr-FR" dirty="0"/>
              <a:t> </a:t>
            </a:r>
            <a:r>
              <a:rPr lang="en-US" dirty="0"/>
              <a:t>makes Russell go into an unstable situation.</a:t>
            </a:r>
          </a:p>
          <a:p>
            <a:pPr marL="0" indent="0">
              <a:buNone/>
            </a:pPr>
            <a:endParaRPr lang="en-US" dirty="0"/>
          </a:p>
          <a:p>
            <a:pPr marL="0" indent="0">
              <a:buNone/>
            </a:pPr>
            <a:r>
              <a:rPr lang="en-US" dirty="0"/>
              <a:t>The new correspondence theory of truth requires a violation of the typological difference between acquaintance and judgement that has just been introduced.</a:t>
            </a:r>
          </a:p>
        </p:txBody>
      </p:sp>
    </p:spTree>
    <p:extLst>
      <p:ext uri="{BB962C8B-B14F-4D97-AF65-F5344CB8AC3E}">
        <p14:creationId xmlns:p14="http://schemas.microsoft.com/office/powerpoint/2010/main" val="260491516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4464</TotalTime>
  <Words>5187</Words>
  <Application>Microsoft Office PowerPoint</Application>
  <PresentationFormat>Grand écran</PresentationFormat>
  <Paragraphs>649</Paragraphs>
  <Slides>107</Slides>
  <Notes>3</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107</vt:i4>
      </vt:variant>
    </vt:vector>
  </HeadingPairs>
  <TitlesOfParts>
    <vt:vector size="114" baseType="lpstr">
      <vt:lpstr>Arial</vt:lpstr>
      <vt:lpstr>Calibri</vt:lpstr>
      <vt:lpstr>Calibri Light</vt:lpstr>
      <vt:lpstr>Fd44134-Identity-H</vt:lpstr>
      <vt:lpstr>Fd80484-Identity-H</vt:lpstr>
      <vt:lpstr>Symbol</vt:lpstr>
      <vt:lpstr>Thème Office</vt:lpstr>
      <vt:lpstr>Acquaintance with a complex</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Sébastien Gandon</dc:creator>
  <cp:lastModifiedBy>Sébastien Gandon</cp:lastModifiedBy>
  <cp:revision>97</cp:revision>
  <dcterms:created xsi:type="dcterms:W3CDTF">2018-01-28T09:27:47Z</dcterms:created>
  <dcterms:modified xsi:type="dcterms:W3CDTF">2018-03-14T11:24:35Z</dcterms:modified>
</cp:coreProperties>
</file>