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36004500"/>
  <p:notesSz cx="6669088" cy="9928225"/>
  <p:defaultTextStyle>
    <a:defPPr>
      <a:defRPr lang="fr-FR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69" autoAdjust="0"/>
    <p:restoredTop sz="94660"/>
  </p:normalViewPr>
  <p:slideViewPr>
    <p:cSldViewPr>
      <p:cViewPr>
        <p:scale>
          <a:sx n="30" d="100"/>
          <a:sy n="30" d="100"/>
        </p:scale>
        <p:origin x="-2868" y="1764"/>
      </p:cViewPr>
      <p:guideLst>
        <p:guide orient="horz" pos="11340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21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44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37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79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9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04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90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48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78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64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FB3BD-0ACD-45A6-9BA6-60D1F433B01F}" type="datetimeFigureOut">
              <a:rPr lang="fr-FR" smtClean="0"/>
              <a:t>22/06/2016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55915-ED04-492C-B9B6-A7FB7018D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73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79" y="15078803"/>
            <a:ext cx="12564746" cy="1288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392046" y="5616874"/>
            <a:ext cx="27773688" cy="69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720279" y="10026535"/>
            <a:ext cx="2880321" cy="17534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7" name="Groupe 66"/>
          <p:cNvGrpSpPr/>
          <p:nvPr/>
        </p:nvGrpSpPr>
        <p:grpSpPr>
          <a:xfrm>
            <a:off x="21108081" y="15289612"/>
            <a:ext cx="7533018" cy="5566070"/>
            <a:chOff x="6735983" y="3175170"/>
            <a:chExt cx="2977388" cy="2026380"/>
          </a:xfrm>
        </p:grpSpPr>
        <p:pic>
          <p:nvPicPr>
            <p:cNvPr id="68" name="Image 6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5983" y="3175170"/>
              <a:ext cx="2977388" cy="2026380"/>
            </a:xfrm>
            <a:prstGeom prst="rect">
              <a:avLst/>
            </a:prstGeom>
          </p:spPr>
        </p:pic>
        <p:cxnSp>
          <p:nvCxnSpPr>
            <p:cNvPr id="69" name="15 Conector recto de flecha"/>
            <p:cNvCxnSpPr/>
            <p:nvPr/>
          </p:nvCxnSpPr>
          <p:spPr>
            <a:xfrm>
              <a:off x="9175664" y="3564450"/>
              <a:ext cx="0" cy="1443990"/>
            </a:xfrm>
            <a:prstGeom prst="straightConnector1">
              <a:avLst/>
            </a:prstGeom>
            <a:ln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6" name="Image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43322" y="15289612"/>
            <a:ext cx="7118779" cy="5566070"/>
          </a:xfrm>
          <a:prstGeom prst="rect">
            <a:avLst/>
          </a:prstGeom>
        </p:spPr>
      </p:pic>
      <p:sp>
        <p:nvSpPr>
          <p:cNvPr id="1027" name="Rectangle 1026"/>
          <p:cNvSpPr/>
          <p:nvPr/>
        </p:nvSpPr>
        <p:spPr>
          <a:xfrm>
            <a:off x="13721828" y="24277760"/>
            <a:ext cx="14952957" cy="6350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92288" y="504306"/>
            <a:ext cx="27219024" cy="2262158"/>
          </a:xfrm>
          <a:prstGeom prst="rect">
            <a:avLst/>
          </a:prstGeom>
          <a:noFill/>
          <a:ln>
            <a:noFill/>
          </a:ln>
        </p:spPr>
        <p:txBody>
          <a:bodyPr wrap="square" lIns="411480" tIns="205740" rIns="411480" bIns="205740" rtlCol="0">
            <a:spAutoFit/>
          </a:bodyPr>
          <a:lstStyle/>
          <a:p>
            <a:pPr algn="ctr"/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Meiotic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Pairing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and Gene Expression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Disturbance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in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Germ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Cells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from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an Infertile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Boar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with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a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Balanced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6000" b="1" dirty="0" err="1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Reciprocal</a:t>
            </a:r>
            <a:r>
              <a:rPr lang="fr-FR" sz="60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Autosome-Autosome Translocation</a:t>
            </a:r>
            <a:endParaRPr lang="fr-FR" sz="60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6442" y="2952578"/>
            <a:ext cx="27219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Harmonie Barasc</a:t>
            </a:r>
            <a:r>
              <a:rPr lang="fr-FR" sz="3600" b="1" baseline="30000" dirty="0"/>
              <a:t>1</a:t>
            </a:r>
            <a:r>
              <a:rPr lang="fr-FR" sz="3600" dirty="0"/>
              <a:t>, Annabelle </a:t>
            </a:r>
            <a:r>
              <a:rPr lang="fr-FR" sz="3600" dirty="0" smtClean="0"/>
              <a:t>Congras</a:t>
            </a:r>
            <a:r>
              <a:rPr lang="fr-FR" sz="3600" baseline="30000" dirty="0"/>
              <a:t>1</a:t>
            </a:r>
            <a:r>
              <a:rPr lang="fr-FR" sz="3600" dirty="0" smtClean="0"/>
              <a:t>, </a:t>
            </a:r>
            <a:r>
              <a:rPr lang="fr-FR" sz="3600" dirty="0"/>
              <a:t>Nicolas Mary</a:t>
            </a:r>
            <a:r>
              <a:rPr lang="fr-FR" sz="3600" baseline="30000" dirty="0"/>
              <a:t>1</a:t>
            </a:r>
            <a:r>
              <a:rPr lang="fr-FR" sz="3600" dirty="0"/>
              <a:t>, Lidwine </a:t>
            </a:r>
            <a:r>
              <a:rPr lang="fr-FR" sz="3600" dirty="0" smtClean="0"/>
              <a:t>Trouilh</a:t>
            </a:r>
            <a:r>
              <a:rPr lang="fr-FR" sz="3600" baseline="30000" dirty="0"/>
              <a:t>2</a:t>
            </a:r>
            <a:r>
              <a:rPr lang="fr-FR" sz="3600" dirty="0" smtClean="0"/>
              <a:t>, </a:t>
            </a:r>
            <a:r>
              <a:rPr lang="fr-FR" sz="3600" dirty="0"/>
              <a:t>Valentine </a:t>
            </a:r>
            <a:r>
              <a:rPr lang="fr-FR" sz="3600" dirty="0" smtClean="0"/>
              <a:t>Marquet</a:t>
            </a:r>
            <a:r>
              <a:rPr lang="fr-FR" sz="3600" baseline="30000" dirty="0"/>
              <a:t>1</a:t>
            </a:r>
            <a:r>
              <a:rPr lang="fr-FR" sz="3600" dirty="0" smtClean="0"/>
              <a:t>, </a:t>
            </a:r>
            <a:r>
              <a:rPr lang="fr-FR" sz="3600" dirty="0"/>
              <a:t>Stéphane </a:t>
            </a:r>
            <a:r>
              <a:rPr lang="fr-FR" sz="3600" dirty="0" smtClean="0"/>
              <a:t>Ferchaud</a:t>
            </a:r>
            <a:r>
              <a:rPr lang="fr-FR" sz="3600" baseline="30000" dirty="0"/>
              <a:t>3</a:t>
            </a:r>
            <a:r>
              <a:rPr lang="fr-FR" sz="3600" dirty="0" smtClean="0"/>
              <a:t>, </a:t>
            </a:r>
            <a:r>
              <a:rPr lang="fr-FR" sz="3600" dirty="0"/>
              <a:t>Isabelle </a:t>
            </a:r>
            <a:r>
              <a:rPr lang="fr-FR" sz="3600" dirty="0" smtClean="0"/>
              <a:t>Raymond-Letron</a:t>
            </a:r>
            <a:r>
              <a:rPr lang="fr-FR" sz="3600" baseline="30000" dirty="0"/>
              <a:t>4</a:t>
            </a:r>
            <a:r>
              <a:rPr lang="fr-FR" sz="3600" dirty="0" smtClean="0"/>
              <a:t>, </a:t>
            </a:r>
            <a:r>
              <a:rPr lang="fr-FR" sz="3600" dirty="0"/>
              <a:t>Anne Calgaro</a:t>
            </a:r>
            <a:r>
              <a:rPr lang="fr-FR" sz="3600" baseline="30000" dirty="0"/>
              <a:t>1</a:t>
            </a:r>
            <a:r>
              <a:rPr lang="fr-FR" sz="3600" dirty="0"/>
              <a:t>, Anne-Marie Loustau-Dudez</a:t>
            </a:r>
            <a:r>
              <a:rPr lang="fr-FR" sz="3600" baseline="30000" dirty="0"/>
              <a:t>1</a:t>
            </a:r>
            <a:r>
              <a:rPr lang="fr-FR" sz="3600" dirty="0"/>
              <a:t>, Nathalie Mouney-Bonnet</a:t>
            </a:r>
            <a:r>
              <a:rPr lang="fr-FR" sz="3600" baseline="30000" dirty="0"/>
              <a:t>1</a:t>
            </a:r>
            <a:r>
              <a:rPr lang="fr-FR" sz="3600" dirty="0"/>
              <a:t>, Hervé </a:t>
            </a:r>
            <a:r>
              <a:rPr lang="fr-FR" sz="3600" dirty="0" smtClean="0"/>
              <a:t>Acloque</a:t>
            </a:r>
            <a:r>
              <a:rPr lang="fr-FR" sz="3600" baseline="30000" dirty="0"/>
              <a:t>1</a:t>
            </a:r>
            <a:r>
              <a:rPr lang="fr-FR" sz="3600" dirty="0" smtClean="0"/>
              <a:t>, </a:t>
            </a:r>
            <a:r>
              <a:rPr lang="fr-FR" sz="3600" dirty="0"/>
              <a:t>Alain Ducos</a:t>
            </a:r>
            <a:r>
              <a:rPr lang="fr-FR" sz="3600" baseline="30000" dirty="0"/>
              <a:t>1</a:t>
            </a:r>
            <a:r>
              <a:rPr lang="fr-FR" sz="3600" dirty="0"/>
              <a:t> and Alain Pinton</a:t>
            </a:r>
            <a:r>
              <a:rPr lang="fr-FR" sz="3600" baseline="30000" dirty="0"/>
              <a:t>1</a:t>
            </a:r>
            <a:endParaRPr lang="fr-FR" sz="3600" dirty="0"/>
          </a:p>
          <a:p>
            <a:r>
              <a:rPr lang="fr-FR" sz="3600" dirty="0"/>
              <a:t> 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6580" y="4248722"/>
            <a:ext cx="276587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500" baseline="30000" dirty="0">
                <a:solidFill>
                  <a:prstClr val="black"/>
                </a:solidFill>
              </a:rPr>
              <a:t>1</a:t>
            </a:r>
            <a:r>
              <a:rPr lang="fr-FR" sz="2500" dirty="0">
                <a:solidFill>
                  <a:prstClr val="black"/>
                </a:solidFill>
              </a:rPr>
              <a:t> GENPHYSE, Université de Toulouse, INRA, INPT, ENVT, Toulouse, </a:t>
            </a:r>
            <a:r>
              <a:rPr lang="fr-FR" sz="2500" dirty="0" smtClean="0">
                <a:solidFill>
                  <a:prstClr val="black"/>
                </a:solidFill>
              </a:rPr>
              <a:t>France; </a:t>
            </a:r>
            <a:r>
              <a:rPr lang="fr-FR" sz="2500" baseline="30000" dirty="0">
                <a:solidFill>
                  <a:prstClr val="black"/>
                </a:solidFill>
              </a:rPr>
              <a:t>2</a:t>
            </a:r>
            <a:r>
              <a:rPr lang="fr-FR" sz="2500" dirty="0" smtClean="0">
                <a:solidFill>
                  <a:prstClr val="black"/>
                </a:solidFill>
              </a:rPr>
              <a:t> </a:t>
            </a:r>
            <a:r>
              <a:rPr lang="fr-FR" sz="2500" dirty="0">
                <a:solidFill>
                  <a:prstClr val="black"/>
                </a:solidFill>
              </a:rPr>
              <a:t>LISBP, Université de Toulouse, CNRS, INRA, INSA, Toulouse, </a:t>
            </a:r>
            <a:r>
              <a:rPr lang="fr-FR" sz="2500" dirty="0" smtClean="0">
                <a:solidFill>
                  <a:prstClr val="black"/>
                </a:solidFill>
              </a:rPr>
              <a:t>France; </a:t>
            </a:r>
            <a:r>
              <a:rPr lang="fr-FR" sz="2500" baseline="30000" dirty="0" smtClean="0">
                <a:solidFill>
                  <a:prstClr val="black"/>
                </a:solidFill>
              </a:rPr>
              <a:t>3 </a:t>
            </a:r>
            <a:r>
              <a:rPr lang="fr-FR" sz="2500" dirty="0" err="1" smtClean="0">
                <a:solidFill>
                  <a:prstClr val="black"/>
                </a:solidFill>
              </a:rPr>
              <a:t>GenESI</a:t>
            </a:r>
            <a:r>
              <a:rPr lang="fr-FR" sz="2500" dirty="0" smtClean="0">
                <a:solidFill>
                  <a:prstClr val="black"/>
                </a:solidFill>
              </a:rPr>
              <a:t> </a:t>
            </a:r>
            <a:r>
              <a:rPr lang="fr-FR" sz="2500" dirty="0">
                <a:solidFill>
                  <a:prstClr val="black"/>
                </a:solidFill>
              </a:rPr>
              <a:t>Génétique, Expérimentation et Système Innovants,  F-17700 </a:t>
            </a:r>
            <a:r>
              <a:rPr lang="fr-FR" sz="2500" dirty="0" err="1">
                <a:solidFill>
                  <a:prstClr val="black"/>
                </a:solidFill>
              </a:rPr>
              <a:t>Saint-Pierre-d’Amilly</a:t>
            </a:r>
            <a:r>
              <a:rPr lang="fr-FR" sz="2500" dirty="0">
                <a:solidFill>
                  <a:prstClr val="black"/>
                </a:solidFill>
              </a:rPr>
              <a:t>, </a:t>
            </a:r>
            <a:r>
              <a:rPr lang="fr-FR" sz="2500" dirty="0" smtClean="0">
                <a:solidFill>
                  <a:prstClr val="black"/>
                </a:solidFill>
              </a:rPr>
              <a:t>France; </a:t>
            </a:r>
            <a:r>
              <a:rPr lang="fr-FR" sz="2500" baseline="30000" dirty="0">
                <a:solidFill>
                  <a:prstClr val="black"/>
                </a:solidFill>
              </a:rPr>
              <a:t>4</a:t>
            </a:r>
            <a:r>
              <a:rPr lang="fr-FR" sz="2500" dirty="0" smtClean="0">
                <a:solidFill>
                  <a:prstClr val="black"/>
                </a:solidFill>
              </a:rPr>
              <a:t> </a:t>
            </a:r>
            <a:r>
              <a:rPr lang="fr-FR" sz="2500" dirty="0" err="1" smtClean="0">
                <a:solidFill>
                  <a:prstClr val="black"/>
                </a:solidFill>
              </a:rPr>
              <a:t>STROMALab</a:t>
            </a:r>
            <a:r>
              <a:rPr lang="fr-FR" sz="2500" dirty="0">
                <a:solidFill>
                  <a:prstClr val="black"/>
                </a:solidFill>
              </a:rPr>
              <a:t>, Université de Toulouse, CNRS ERL5311, EFS, ENVT, Inserm U1031, UPS,  Toulouse, France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82990" y="5616874"/>
            <a:ext cx="269962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solidFill>
                  <a:srgbClr val="0070C0"/>
                </a:solidFill>
                <a:latin typeface="+mj-lt"/>
              </a:rPr>
              <a:t>Introduction</a:t>
            </a:r>
          </a:p>
          <a:p>
            <a:pPr algn="just"/>
            <a:r>
              <a:rPr lang="en-US" sz="3000" dirty="0">
                <a:latin typeface="+mj-lt"/>
                <a:cs typeface="Arial" panose="020B0604020202020204" pitchFamily="34" charset="0"/>
              </a:rPr>
              <a:t>Balanced</a:t>
            </a:r>
            <a:r>
              <a:rPr lang="en-US" sz="3000" dirty="0">
                <a:latin typeface="+mj-lt"/>
              </a:rPr>
              <a:t> constitutional reciprocal translocations are the most common structural chromosomal rearrangements identiﬁed in humans and pigs (frequency of 0.1% and 0.4%, respectively - Benet et al., 2005; </a:t>
            </a:r>
            <a:r>
              <a:rPr lang="en-US" sz="3000" dirty="0" err="1">
                <a:latin typeface="+mj-lt"/>
              </a:rPr>
              <a:t>Ducos</a:t>
            </a:r>
            <a:r>
              <a:rPr lang="en-US" sz="3000" dirty="0">
                <a:latin typeface="+mj-lt"/>
              </a:rPr>
              <a:t> et al., 2007). Carriers are generally phenotypically normal, but such rearrangements frequently lead to reproductive </a:t>
            </a:r>
            <a:r>
              <a:rPr lang="en-US" sz="3000" dirty="0" smtClean="0">
                <a:latin typeface="+mj-lt"/>
              </a:rPr>
              <a:t>disorders. </a:t>
            </a:r>
            <a:r>
              <a:rPr lang="en-US" sz="3000" dirty="0">
                <a:latin typeface="+mj-lt"/>
              </a:rPr>
              <a:t>Indeed, the prevalence of reciprocal translocations is about 10 times higher among infertile men </a:t>
            </a:r>
            <a:r>
              <a:rPr lang="en-US" sz="3000" dirty="0" smtClean="0">
                <a:latin typeface="+mj-lt"/>
              </a:rPr>
              <a:t>and </a:t>
            </a:r>
            <a:r>
              <a:rPr lang="en-US" sz="3000" dirty="0">
                <a:latin typeface="+mj-lt"/>
              </a:rPr>
              <a:t>some </a:t>
            </a:r>
            <a:r>
              <a:rPr lang="en-US" sz="3000" dirty="0" smtClean="0">
                <a:latin typeface="+mj-lt"/>
              </a:rPr>
              <a:t>carriers </a:t>
            </a:r>
            <a:r>
              <a:rPr lang="en-US" sz="3000" dirty="0">
                <a:latin typeface="+mj-lt"/>
              </a:rPr>
              <a:t>present spermatogenesis disturbances leading to oligo- or azoospermia, sometimes associated with </a:t>
            </a:r>
            <a:r>
              <a:rPr lang="en-US" sz="3000" dirty="0" err="1">
                <a:latin typeface="+mj-lt"/>
              </a:rPr>
              <a:t>terato</a:t>
            </a:r>
            <a:r>
              <a:rPr lang="en-US" sz="3000" dirty="0">
                <a:latin typeface="+mj-lt"/>
              </a:rPr>
              <a:t>-and/or </a:t>
            </a:r>
            <a:r>
              <a:rPr lang="en-US" sz="3000" dirty="0" err="1">
                <a:latin typeface="+mj-lt"/>
              </a:rPr>
              <a:t>asthenospermia</a:t>
            </a:r>
            <a:r>
              <a:rPr lang="en-US" sz="3000" dirty="0">
                <a:latin typeface="+mj-lt"/>
              </a:rPr>
              <a:t> (Dong et al., 2012; Mau-</a:t>
            </a:r>
            <a:r>
              <a:rPr lang="en-US" sz="3000" dirty="0" err="1">
                <a:latin typeface="+mj-lt"/>
              </a:rPr>
              <a:t>Holzmann</a:t>
            </a:r>
            <a:r>
              <a:rPr lang="en-US" sz="3000" dirty="0">
                <a:latin typeface="+mj-lt"/>
              </a:rPr>
              <a:t>, 2005; Van </a:t>
            </a:r>
            <a:r>
              <a:rPr lang="en-US" sz="3000" dirty="0" err="1">
                <a:latin typeface="+mj-lt"/>
              </a:rPr>
              <a:t>Assche</a:t>
            </a:r>
            <a:r>
              <a:rPr lang="en-US" sz="3000" dirty="0">
                <a:latin typeface="+mj-lt"/>
              </a:rPr>
              <a:t> et al., 1996). Reciprocal translocations are also responsible for recurrent miscarriages and congenital defects in the offspring of carrier parents (Benet et al., 2005).</a:t>
            </a:r>
            <a:endParaRPr lang="fr-FR" sz="3000" dirty="0">
              <a:latin typeface="+mj-lt"/>
            </a:endParaRPr>
          </a:p>
          <a:p>
            <a:pPr algn="just"/>
            <a:r>
              <a:rPr lang="en-US" sz="3000" dirty="0">
                <a:latin typeface="+mj-lt"/>
              </a:rPr>
              <a:t>The aim of our research was to analyze the meiotic process in an </a:t>
            </a:r>
            <a:r>
              <a:rPr lang="en-US" sz="3000" dirty="0" err="1">
                <a:latin typeface="+mj-lt"/>
              </a:rPr>
              <a:t>oligoasthenoteratospermic</a:t>
            </a:r>
            <a:r>
              <a:rPr lang="en-US" sz="3000" dirty="0">
                <a:latin typeface="+mj-lt"/>
              </a:rPr>
              <a:t> boar carrying an asymmetric reciprocal translocation involving chromosomes 1 and </a:t>
            </a:r>
            <a:r>
              <a:rPr lang="en-US" sz="3000" dirty="0" smtClean="0">
                <a:latin typeface="+mj-lt"/>
              </a:rPr>
              <a:t>14.</a:t>
            </a:r>
            <a:endParaRPr lang="fr-FR" sz="3000" dirty="0">
              <a:latin typeface="+mj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888631" y="9979745"/>
            <a:ext cx="2381740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prstClr val="black"/>
                </a:solidFill>
                <a:latin typeface="+mj-lt"/>
              </a:rPr>
              <a:t>The 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reciprocal translocation t(1;14</a:t>
            </a:r>
            <a:r>
              <a:rPr lang="en-US" sz="3000" dirty="0" smtClean="0">
                <a:solidFill>
                  <a:prstClr val="black"/>
                </a:solidFill>
                <a:latin typeface="+mj-lt"/>
              </a:rPr>
              <a:t>)</a:t>
            </a:r>
            <a:r>
              <a:rPr lang="en-US" sz="3200" dirty="0" smtClean="0"/>
              <a:t>(</a:t>
            </a:r>
            <a:r>
              <a:rPr lang="en-US" sz="3200" dirty="0"/>
              <a:t>q2.11;q1.2) </a:t>
            </a:r>
            <a:r>
              <a:rPr lang="en-US" sz="3000" dirty="0" smtClean="0">
                <a:solidFill>
                  <a:prstClr val="black"/>
                </a:solidFill>
                <a:latin typeface="+mj-lt"/>
              </a:rPr>
              <a:t>(Fig. 1) was identified in a Landrace 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x </a:t>
            </a:r>
            <a:r>
              <a:rPr lang="en-US" sz="3000" dirty="0" err="1">
                <a:solidFill>
                  <a:prstClr val="black"/>
                </a:solidFill>
                <a:latin typeface="+mj-lt"/>
              </a:rPr>
              <a:t>Duroc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 crossbred </a:t>
            </a:r>
            <a:r>
              <a:rPr lang="en-US" sz="3000" dirty="0" smtClean="0">
                <a:solidFill>
                  <a:prstClr val="black"/>
                </a:solidFill>
                <a:latin typeface="+mj-lt"/>
              </a:rPr>
              <a:t>boar phenotypically 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normal, but </a:t>
            </a:r>
            <a:r>
              <a:rPr lang="en-US" sz="3000" dirty="0" smtClean="0">
                <a:solidFill>
                  <a:prstClr val="black"/>
                </a:solidFill>
                <a:latin typeface="+mj-lt"/>
              </a:rPr>
              <a:t>presenting abnormal 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semen parameters: 19x10</a:t>
            </a:r>
            <a:r>
              <a:rPr lang="en-US" sz="3000" baseline="30000" dirty="0">
                <a:solidFill>
                  <a:prstClr val="black"/>
                </a:solidFill>
                <a:latin typeface="+mj-lt"/>
              </a:rPr>
              <a:t>6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+mj-lt"/>
              </a:rPr>
              <a:t>spz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/ml (instead of 250x10</a:t>
            </a:r>
            <a:r>
              <a:rPr lang="en-US" sz="3000" baseline="30000" dirty="0">
                <a:solidFill>
                  <a:prstClr val="black"/>
                </a:solidFill>
                <a:latin typeface="+mj-lt"/>
              </a:rPr>
              <a:t>6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, on average, in normal individuals), with only 5% of </a:t>
            </a:r>
            <a:r>
              <a:rPr lang="en-US" sz="3000" dirty="0" smtClean="0">
                <a:solidFill>
                  <a:prstClr val="black"/>
                </a:solidFill>
                <a:latin typeface="+mj-lt"/>
              </a:rPr>
              <a:t>alive, 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and 78% and 66% acrosome and distal droplets abnormalities, respectively. </a:t>
            </a:r>
            <a:r>
              <a:rPr lang="en-US" sz="3000" dirty="0" smtClean="0">
                <a:solidFill>
                  <a:prstClr val="black"/>
                </a:solidFill>
                <a:latin typeface="+mj-lt"/>
              </a:rPr>
              <a:t>5 sows were inseminated, 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but no pregnancy </a:t>
            </a:r>
            <a:r>
              <a:rPr lang="en-US" sz="3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could</a:t>
            </a:r>
            <a:r>
              <a:rPr lang="en-US" sz="3000" dirty="0">
                <a:solidFill>
                  <a:prstClr val="black"/>
                </a:solidFill>
                <a:latin typeface="+mj-lt"/>
              </a:rPr>
              <a:t> be </a:t>
            </a:r>
            <a:r>
              <a:rPr lang="en-US" sz="3000" dirty="0" smtClean="0">
                <a:solidFill>
                  <a:prstClr val="black"/>
                </a:solidFill>
                <a:latin typeface="+mj-lt"/>
              </a:rPr>
              <a:t>obtained.</a:t>
            </a:r>
            <a:endParaRPr lang="fr-FR" sz="3000" dirty="0">
              <a:latin typeface="+mj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82990" y="13033698"/>
            <a:ext cx="26996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err="1" smtClean="0">
                <a:solidFill>
                  <a:srgbClr val="0070C0"/>
                </a:solidFill>
              </a:rPr>
              <a:t>Meiotic</a:t>
            </a:r>
            <a:r>
              <a:rPr lang="fr-FR" sz="6000" b="1" dirty="0" smtClean="0">
                <a:solidFill>
                  <a:srgbClr val="0070C0"/>
                </a:solidFill>
              </a:rPr>
              <a:t> </a:t>
            </a:r>
            <a:r>
              <a:rPr lang="fr-FR" sz="6000" b="1" dirty="0" err="1">
                <a:solidFill>
                  <a:srgbClr val="0070C0"/>
                </a:solidFill>
              </a:rPr>
              <a:t>P</a:t>
            </a:r>
            <a:r>
              <a:rPr lang="fr-FR" sz="6000" b="1" dirty="0" err="1" smtClean="0">
                <a:solidFill>
                  <a:srgbClr val="0070C0"/>
                </a:solidFill>
              </a:rPr>
              <a:t>airing</a:t>
            </a:r>
            <a:r>
              <a:rPr lang="fr-FR" sz="6000" b="1" dirty="0" smtClean="0">
                <a:solidFill>
                  <a:srgbClr val="0070C0"/>
                </a:solidFill>
              </a:rPr>
              <a:t> and Gene Expression Analyses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99" y="29883570"/>
            <a:ext cx="128635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/>
              <a:t>Analysis </a:t>
            </a:r>
            <a:r>
              <a:rPr lang="en-US" sz="3000" dirty="0"/>
              <a:t>of 284 pachytene nuclei revealed two pairing configurations: in 70% of the cells, the </a:t>
            </a:r>
            <a:r>
              <a:rPr lang="en-US" sz="3000" dirty="0" smtClean="0"/>
              <a:t>chromosomes </a:t>
            </a:r>
            <a:r>
              <a:rPr lang="en-US" sz="3000" dirty="0"/>
              <a:t>formed a </a:t>
            </a:r>
            <a:r>
              <a:rPr lang="en-US" sz="3000" dirty="0" err="1"/>
              <a:t>quadrivalent</a:t>
            </a:r>
            <a:r>
              <a:rPr lang="en-US" sz="3000" dirty="0"/>
              <a:t> (Fig. 2</a:t>
            </a:r>
            <a:r>
              <a:rPr lang="en-US" sz="3000" dirty="0" smtClean="0"/>
              <a:t>A</a:t>
            </a:r>
            <a:r>
              <a:rPr lang="en-US" sz="3000" dirty="0"/>
              <a:t>, B, C), whereas in 30% of the cells, a “trivalent plus univalent” </a:t>
            </a:r>
            <a:r>
              <a:rPr lang="en-US" sz="3000" dirty="0" smtClean="0"/>
              <a:t>structure (Fig</a:t>
            </a:r>
            <a:r>
              <a:rPr lang="en-US" sz="3000" dirty="0"/>
              <a:t>. 2</a:t>
            </a:r>
            <a:r>
              <a:rPr lang="en-US" sz="3000" dirty="0" smtClean="0"/>
              <a:t>D) was observed. 49% of the </a:t>
            </a:r>
            <a:r>
              <a:rPr lang="en-US" sz="3000" dirty="0" err="1" smtClean="0"/>
              <a:t>quadrivalents</a:t>
            </a:r>
            <a:r>
              <a:rPr lang="en-US" sz="3000" dirty="0" smtClean="0"/>
              <a:t> exhibited </a:t>
            </a:r>
            <a:r>
              <a:rPr lang="el-GR" sz="3000" dirty="0" smtClean="0"/>
              <a:t>γ</a:t>
            </a:r>
            <a:r>
              <a:rPr lang="en-US" sz="3000" dirty="0" smtClean="0"/>
              <a:t>H2AX positive regions from which 11% </a:t>
            </a:r>
            <a:r>
              <a:rPr lang="en-US" sz="3000" dirty="0" err="1" smtClean="0"/>
              <a:t>colocalized</a:t>
            </a:r>
            <a:r>
              <a:rPr lang="en-US" sz="3000" dirty="0" smtClean="0"/>
              <a:t> with </a:t>
            </a:r>
            <a:r>
              <a:rPr lang="en-US" sz="3000" dirty="0"/>
              <a:t>the </a:t>
            </a:r>
            <a:r>
              <a:rPr lang="en-US" sz="3000" dirty="0" smtClean="0"/>
              <a:t>XY Body (</a:t>
            </a:r>
            <a:r>
              <a:rPr lang="en-US" sz="3000" dirty="0"/>
              <a:t>Fig 2</a:t>
            </a:r>
            <a:r>
              <a:rPr lang="en-US" sz="3000" dirty="0" smtClean="0"/>
              <a:t>C</a:t>
            </a:r>
            <a:r>
              <a:rPr lang="en-US" sz="3000" dirty="0"/>
              <a:t>). The </a:t>
            </a:r>
            <a:r>
              <a:rPr lang="en-US" sz="3000" dirty="0" err="1"/>
              <a:t>univalents</a:t>
            </a:r>
            <a:r>
              <a:rPr lang="en-US" sz="3000" dirty="0"/>
              <a:t> </a:t>
            </a:r>
            <a:r>
              <a:rPr lang="en-US" sz="3000" dirty="0" smtClean="0"/>
              <a:t>(small </a:t>
            </a:r>
            <a:r>
              <a:rPr lang="en-US" sz="3000" dirty="0"/>
              <a:t>14</a:t>
            </a:r>
            <a:r>
              <a:rPr lang="en-US" sz="3000" baseline="30000" dirty="0"/>
              <a:t>1</a:t>
            </a:r>
            <a:r>
              <a:rPr lang="en-US" sz="3000" dirty="0"/>
              <a:t> </a:t>
            </a:r>
            <a:r>
              <a:rPr lang="en-US" sz="3000" dirty="0" smtClean="0"/>
              <a:t>chromosome) were associated </a:t>
            </a:r>
            <a:r>
              <a:rPr lang="en-US" sz="3000" dirty="0"/>
              <a:t>to the </a:t>
            </a:r>
            <a:r>
              <a:rPr lang="en-US" sz="3000" dirty="0" smtClean="0"/>
              <a:t>XY body </a:t>
            </a:r>
            <a:r>
              <a:rPr lang="en-US" sz="3000" dirty="0"/>
              <a:t>in 77% of the cases (Fig. 2</a:t>
            </a:r>
            <a:r>
              <a:rPr lang="en-US" sz="3000" dirty="0" smtClean="0"/>
              <a:t>D</a:t>
            </a:r>
            <a:r>
              <a:rPr lang="en-US" sz="3000" dirty="0"/>
              <a:t>). </a:t>
            </a:r>
            <a:endParaRPr lang="fr-FR" sz="3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3537704" y="14049362"/>
            <a:ext cx="1486266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Analyses of the </a:t>
            </a:r>
            <a:r>
              <a:rPr lang="fr-FR" sz="3600" b="1" dirty="0" err="1" smtClean="0"/>
              <a:t>transcriptional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activity</a:t>
            </a:r>
            <a:endParaRPr lang="fr-FR" sz="36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14016841" y="24277761"/>
            <a:ext cx="54417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solidFill>
                  <a:srgbClr val="0070C0"/>
                </a:solidFill>
              </a:rPr>
              <a:t>Conclusion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4016841" y="25293424"/>
            <a:ext cx="14391011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/>
              <a:t>The main goal of this study was to investigate thoroughly the meiotic disturbances that result in the infertility of a young OAT boar carrying an autosome-autosome </a:t>
            </a:r>
            <a:r>
              <a:rPr lang="en-US" sz="3000" dirty="0" smtClean="0"/>
              <a:t>reciprocal </a:t>
            </a:r>
            <a:r>
              <a:rPr lang="en-US" sz="3000" dirty="0"/>
              <a:t>translocation. Our results showed </a:t>
            </a:r>
            <a:r>
              <a:rPr lang="en-US" sz="3000" dirty="0" smtClean="0"/>
              <a:t>that some autosomal regions (SSC14 </a:t>
            </a:r>
            <a:r>
              <a:rPr lang="en-US" sz="3000" dirty="0" err="1" smtClean="0"/>
              <a:t>centromeric</a:t>
            </a:r>
            <a:r>
              <a:rPr lang="en-US" sz="3000" dirty="0" smtClean="0"/>
              <a:t> region) exhibited </a:t>
            </a:r>
            <a:r>
              <a:rPr lang="en-US" sz="3000" dirty="0"/>
              <a:t>pairing defects sometimes associated with the XY body, leading to a </a:t>
            </a:r>
            <a:r>
              <a:rPr lang="en-US" sz="3000" dirty="0" smtClean="0"/>
              <a:t>down-regulation of some </a:t>
            </a:r>
            <a:r>
              <a:rPr lang="en-US" sz="3000" dirty="0"/>
              <a:t>autosomal </a:t>
            </a:r>
            <a:r>
              <a:rPr lang="en-US" sz="3000" dirty="0" smtClean="0"/>
              <a:t>genes (MSUC), </a:t>
            </a:r>
            <a:r>
              <a:rPr lang="en-US" sz="3000" dirty="0"/>
              <a:t>as well as to </a:t>
            </a:r>
            <a:r>
              <a:rPr lang="en-US" sz="3000" dirty="0" smtClean="0"/>
              <a:t>an up-regulation of </a:t>
            </a:r>
            <a:r>
              <a:rPr lang="en-US" sz="3000" dirty="0"/>
              <a:t>some </a:t>
            </a:r>
            <a:r>
              <a:rPr lang="en-US" sz="3000" dirty="0" smtClean="0"/>
              <a:t>X </a:t>
            </a:r>
            <a:r>
              <a:rPr lang="en-US" sz="3000" dirty="0"/>
              <a:t>genes. This is the first case of </a:t>
            </a:r>
            <a:r>
              <a:rPr lang="en-US" sz="3000" dirty="0" smtClean="0"/>
              <a:t>a meiotic sex chromosome inactivation (</a:t>
            </a:r>
            <a:r>
              <a:rPr lang="en-US" sz="3000" dirty="0"/>
              <a:t>MSCI) defect </a:t>
            </a:r>
            <a:r>
              <a:rPr lang="en-US" sz="3000" dirty="0" smtClean="0"/>
              <a:t>associated with MSUC documented in a pig carrying </a:t>
            </a:r>
            <a:r>
              <a:rPr lang="en-US" sz="3000" dirty="0"/>
              <a:t>an autosome-autosome translocation. Further studies will be necessary to investigate </a:t>
            </a:r>
            <a:r>
              <a:rPr lang="en-US" sz="3000" dirty="0" smtClean="0"/>
              <a:t>if MSCI </a:t>
            </a:r>
            <a:r>
              <a:rPr lang="en-US" sz="3000" dirty="0"/>
              <a:t>defects </a:t>
            </a:r>
            <a:r>
              <a:rPr lang="en-US" sz="3000" dirty="0" smtClean="0"/>
              <a:t>and MSUC occurrence depend </a:t>
            </a:r>
            <a:r>
              <a:rPr lang="en-US" sz="3000" dirty="0"/>
              <a:t>on the nature of the chromosomes involved in the translocation, or on the lengths of translocated chromosomal </a:t>
            </a:r>
            <a:r>
              <a:rPr lang="en-US" sz="3000" dirty="0" smtClean="0"/>
              <a:t>fragments.</a:t>
            </a:r>
          </a:p>
          <a:p>
            <a:pPr algn="just">
              <a:lnSpc>
                <a:spcPct val="150000"/>
              </a:lnSpc>
            </a:pPr>
            <a:r>
              <a:rPr lang="en-US" sz="3000" i="1" dirty="0" smtClean="0"/>
              <a:t>These results were submitted in Chromosome Research.</a:t>
            </a:r>
            <a:endParaRPr lang="fr-FR" sz="30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3721828" y="21618622"/>
            <a:ext cx="145626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/>
              <a:t>Gene expression in testis  was analyzed using an Agilent 60K customized porcine microarray. Comparison of the t(1;14)  boar with a pool of control boars revealed 2278 differential expressed genes from which 75% correspond to downregulated in particular on SSC1 and SSC14 (Fig. 3A) (increased density in the SSC1 breakpoint region (Fig. 3B). An up regulation of some X genes was also observed (Fig. 3A).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648272" y="11923961"/>
            <a:ext cx="14546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/>
              <a:t>Fig. 1: </a:t>
            </a:r>
            <a:r>
              <a:rPr lang="en-US" sz="2400" dirty="0"/>
              <a:t>GTG-banded </a:t>
            </a:r>
            <a:r>
              <a:rPr lang="en-US" sz="2400" dirty="0" smtClean="0"/>
              <a:t>normal and derivative chromosomes 1 and 14</a:t>
            </a:r>
            <a:endParaRPr lang="fr-FR" sz="2400" dirty="0"/>
          </a:p>
        </p:txBody>
      </p:sp>
      <p:sp>
        <p:nvSpPr>
          <p:cNvPr id="32" name="ZoneTexte 31"/>
          <p:cNvSpPr txBox="1"/>
          <p:nvPr/>
        </p:nvSpPr>
        <p:spPr>
          <a:xfrm>
            <a:off x="13668581" y="20946884"/>
            <a:ext cx="13956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Fig. 3: </a:t>
            </a:r>
            <a:r>
              <a:rPr lang="en-US" sz="2400" dirty="0" smtClean="0"/>
              <a:t>Differentially expressed probes on all the chromosomes  (A) and on the SSC1 (B).</a:t>
            </a:r>
            <a:endParaRPr lang="fr-FR" sz="2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3837823" y="154022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</a:t>
            </a:r>
            <a:endParaRPr lang="fr-FR" sz="2400" b="1" dirty="0"/>
          </a:p>
        </p:txBody>
      </p:sp>
      <p:sp>
        <p:nvSpPr>
          <p:cNvPr id="19" name="Étoile à 5 branches 18"/>
          <p:cNvSpPr/>
          <p:nvPr/>
        </p:nvSpPr>
        <p:spPr>
          <a:xfrm>
            <a:off x="14498515" y="16607714"/>
            <a:ext cx="416485" cy="3589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13548797" y="30747666"/>
            <a:ext cx="150385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u="sng" dirty="0" smtClean="0"/>
              <a:t>References:</a:t>
            </a:r>
          </a:p>
          <a:p>
            <a:pPr algn="just"/>
            <a:r>
              <a:rPr lang="en-US" sz="1800" dirty="0" smtClean="0"/>
              <a:t>Benet</a:t>
            </a:r>
            <a:r>
              <a:rPr lang="en-US" sz="1800" dirty="0"/>
              <a:t>, J., Oliver-</a:t>
            </a:r>
            <a:r>
              <a:rPr lang="en-US" sz="1800" dirty="0" err="1"/>
              <a:t>Bonet</a:t>
            </a:r>
            <a:r>
              <a:rPr lang="en-US" sz="1800" dirty="0"/>
              <a:t>, M., </a:t>
            </a:r>
            <a:r>
              <a:rPr lang="en-US" sz="1800" dirty="0" err="1"/>
              <a:t>Cifuentes</a:t>
            </a:r>
            <a:r>
              <a:rPr lang="en-US" sz="1800" dirty="0"/>
              <a:t>, P., </a:t>
            </a:r>
            <a:r>
              <a:rPr lang="en-US" sz="1800" dirty="0" err="1"/>
              <a:t>Templado</a:t>
            </a:r>
            <a:r>
              <a:rPr lang="en-US" sz="1800" dirty="0"/>
              <a:t>, C., and Navarro, J. (2005). Segregation of chromosomes in sperm of reciprocal translocation carriers: a review. </a:t>
            </a:r>
            <a:r>
              <a:rPr lang="en-US" sz="1800" dirty="0" err="1"/>
              <a:t>Cytogenet</a:t>
            </a:r>
            <a:r>
              <a:rPr lang="en-US" sz="1800" dirty="0"/>
              <a:t>. Genome Res. </a:t>
            </a:r>
            <a:r>
              <a:rPr lang="en-US" sz="1800" i="1" dirty="0"/>
              <a:t>111</a:t>
            </a:r>
            <a:r>
              <a:rPr lang="en-US" sz="1800" dirty="0"/>
              <a:t>, 281–290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err="1"/>
              <a:t>Ducos</a:t>
            </a:r>
            <a:r>
              <a:rPr lang="en-US" sz="1800" dirty="0"/>
              <a:t>, A., </a:t>
            </a:r>
            <a:r>
              <a:rPr lang="en-US" sz="1800" dirty="0" err="1"/>
              <a:t>Berland</a:t>
            </a:r>
            <a:r>
              <a:rPr lang="en-US" sz="1800" dirty="0"/>
              <a:t>, H.M., Bonnet, N., </a:t>
            </a:r>
            <a:r>
              <a:rPr lang="en-US" sz="1800" dirty="0" err="1"/>
              <a:t>Calgaro</a:t>
            </a:r>
            <a:r>
              <a:rPr lang="en-US" sz="1800" dirty="0"/>
              <a:t>, A., </a:t>
            </a:r>
            <a:r>
              <a:rPr lang="en-US" sz="1800" dirty="0" err="1"/>
              <a:t>Billoux</a:t>
            </a:r>
            <a:r>
              <a:rPr lang="en-US" sz="1800" dirty="0"/>
              <a:t>, S., Mary, N., </a:t>
            </a:r>
            <a:r>
              <a:rPr lang="en-US" sz="1800" dirty="0" err="1"/>
              <a:t>Garnier</a:t>
            </a:r>
            <a:r>
              <a:rPr lang="en-US" sz="1800" dirty="0"/>
              <a:t>-Bonnet, A., </a:t>
            </a:r>
            <a:r>
              <a:rPr lang="en-US" sz="1800" dirty="0" err="1"/>
              <a:t>Darre</a:t>
            </a:r>
            <a:r>
              <a:rPr lang="en-US" sz="1800" dirty="0"/>
              <a:t>, R., and </a:t>
            </a:r>
            <a:r>
              <a:rPr lang="en-US" sz="1800" dirty="0" err="1"/>
              <a:t>Pinton</a:t>
            </a:r>
            <a:r>
              <a:rPr lang="en-US" sz="1800" dirty="0"/>
              <a:t>, A. (2007). Chromosomal control of pig populations in France: 2002-2006 survey. Genet </a:t>
            </a:r>
            <a:r>
              <a:rPr lang="en-US" sz="1800" dirty="0" err="1"/>
              <a:t>Sel</a:t>
            </a:r>
            <a:r>
              <a:rPr lang="en-US" sz="1800" dirty="0"/>
              <a:t> </a:t>
            </a:r>
            <a:r>
              <a:rPr lang="en-US" sz="1800" dirty="0" err="1"/>
              <a:t>Evol</a:t>
            </a:r>
            <a:r>
              <a:rPr lang="en-US" sz="1800" dirty="0"/>
              <a:t> </a:t>
            </a:r>
            <a:r>
              <a:rPr lang="en-US" sz="1800" i="1" dirty="0"/>
              <a:t>39</a:t>
            </a:r>
            <a:r>
              <a:rPr lang="en-US" sz="1800" dirty="0"/>
              <a:t>, 583–597.</a:t>
            </a:r>
            <a:endParaRPr lang="fr-FR" sz="1800" dirty="0"/>
          </a:p>
          <a:p>
            <a:pPr algn="just"/>
            <a:r>
              <a:rPr lang="en-US" sz="1800" dirty="0"/>
              <a:t>Dong, Y., Du, R.-C., Jiang, Y.-T., Wu, J., Li, L.-L., and Liu, R.-Z. (2012). Impact of chromosomal translocations on male infertility, semen quality, testicular volume and reproductive hormone levels. J. Int. Med. Res. </a:t>
            </a:r>
            <a:r>
              <a:rPr lang="en-US" sz="1800" i="1" dirty="0"/>
              <a:t>40</a:t>
            </a:r>
            <a:r>
              <a:rPr lang="en-US" sz="1800" dirty="0"/>
              <a:t>, 2274–2283.</a:t>
            </a:r>
            <a:endParaRPr lang="fr-FR" sz="1800" dirty="0"/>
          </a:p>
          <a:p>
            <a:pPr algn="just"/>
            <a:r>
              <a:rPr lang="en-US" sz="1800" dirty="0"/>
              <a:t>Mau-</a:t>
            </a:r>
            <a:r>
              <a:rPr lang="en-US" sz="1800" dirty="0" err="1"/>
              <a:t>Holzmann</a:t>
            </a:r>
            <a:r>
              <a:rPr lang="en-US" sz="1800" dirty="0"/>
              <a:t>, U.A. (2005). Somatic chromosomal abnormalities in infertile men and women. </a:t>
            </a:r>
            <a:r>
              <a:rPr lang="en-US" sz="1800" dirty="0" err="1"/>
              <a:t>Cytogenet</a:t>
            </a:r>
            <a:r>
              <a:rPr lang="en-US" sz="1800" dirty="0"/>
              <a:t>. Genome Res. </a:t>
            </a:r>
            <a:r>
              <a:rPr lang="en-US" sz="1800" i="1" dirty="0"/>
              <a:t>111</a:t>
            </a:r>
            <a:r>
              <a:rPr lang="en-US" sz="1800" dirty="0"/>
              <a:t>, 317–336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/>
              <a:t>Van </a:t>
            </a:r>
            <a:r>
              <a:rPr lang="en-US" sz="1800" dirty="0" err="1"/>
              <a:t>Assche</a:t>
            </a:r>
            <a:r>
              <a:rPr lang="en-US" sz="1800" dirty="0"/>
              <a:t>, E., </a:t>
            </a:r>
            <a:r>
              <a:rPr lang="en-US" sz="1800" dirty="0" err="1"/>
              <a:t>Bonduelle</a:t>
            </a:r>
            <a:r>
              <a:rPr lang="en-US" sz="1800" dirty="0"/>
              <a:t>, M., </a:t>
            </a:r>
            <a:r>
              <a:rPr lang="en-US" sz="1800" dirty="0" err="1"/>
              <a:t>Tournaye</a:t>
            </a:r>
            <a:r>
              <a:rPr lang="en-US" sz="1800" dirty="0"/>
              <a:t>, H., </a:t>
            </a:r>
            <a:r>
              <a:rPr lang="en-US" sz="1800" dirty="0" err="1"/>
              <a:t>Joris</a:t>
            </a:r>
            <a:r>
              <a:rPr lang="en-US" sz="1800" dirty="0"/>
              <a:t>, H., </a:t>
            </a:r>
            <a:r>
              <a:rPr lang="en-US" sz="1800" dirty="0" err="1"/>
              <a:t>Verheyen</a:t>
            </a:r>
            <a:r>
              <a:rPr lang="en-US" sz="1800" dirty="0"/>
              <a:t>, G., </a:t>
            </a:r>
            <a:r>
              <a:rPr lang="en-US" sz="1800" dirty="0" err="1"/>
              <a:t>Devroey</a:t>
            </a:r>
            <a:r>
              <a:rPr lang="en-US" sz="1800" dirty="0"/>
              <a:t>, P., Van </a:t>
            </a:r>
            <a:r>
              <a:rPr lang="en-US" sz="1800" dirty="0" err="1"/>
              <a:t>Steirteghem</a:t>
            </a:r>
            <a:r>
              <a:rPr lang="en-US" sz="1800" dirty="0"/>
              <a:t>, A., and </a:t>
            </a:r>
            <a:r>
              <a:rPr lang="en-US" sz="1800" dirty="0" err="1"/>
              <a:t>Liebaers</a:t>
            </a:r>
            <a:r>
              <a:rPr lang="en-US" sz="1800" dirty="0"/>
              <a:t>, I. (1996). Cytogenetics of infertile men. Hum. </a:t>
            </a:r>
            <a:r>
              <a:rPr lang="en-US" sz="1800" dirty="0" err="1"/>
              <a:t>Reprod</a:t>
            </a:r>
            <a:r>
              <a:rPr lang="en-US" sz="1800" dirty="0"/>
              <a:t>. </a:t>
            </a:r>
            <a:r>
              <a:rPr lang="en-US" sz="1800" dirty="0" err="1"/>
              <a:t>Oxf</a:t>
            </a:r>
            <a:r>
              <a:rPr lang="en-US" sz="1800" dirty="0"/>
              <a:t>. Engl. </a:t>
            </a:r>
            <a:r>
              <a:rPr lang="en-US" sz="1800" i="1" dirty="0"/>
              <a:t>11 </a:t>
            </a:r>
            <a:r>
              <a:rPr lang="en-US" sz="1800" i="1" dirty="0" err="1"/>
              <a:t>Suppl</a:t>
            </a:r>
            <a:r>
              <a:rPr lang="en-US" sz="1800" i="1" dirty="0"/>
              <a:t> 4</a:t>
            </a:r>
            <a:r>
              <a:rPr lang="en-US" sz="1800" dirty="0"/>
              <a:t>, 1-24-26</a:t>
            </a:r>
            <a:r>
              <a:rPr lang="en-US" sz="1800" dirty="0" smtClean="0"/>
              <a:t>.</a:t>
            </a:r>
            <a:endParaRPr lang="fr-FR" sz="1800" dirty="0"/>
          </a:p>
          <a:p>
            <a:pPr algn="just"/>
            <a:endParaRPr lang="fr-FR" sz="1800" dirty="0"/>
          </a:p>
        </p:txBody>
      </p:sp>
      <p:sp>
        <p:nvSpPr>
          <p:cNvPr id="55" name="Rectangle 54"/>
          <p:cNvSpPr/>
          <p:nvPr/>
        </p:nvSpPr>
        <p:spPr>
          <a:xfrm>
            <a:off x="20949111" y="15474276"/>
            <a:ext cx="508651" cy="32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21021119" y="154022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B</a:t>
            </a:r>
          </a:p>
        </p:txBody>
      </p:sp>
      <p:sp>
        <p:nvSpPr>
          <p:cNvPr id="56" name="Rectangle 55"/>
          <p:cNvSpPr/>
          <p:nvPr/>
        </p:nvSpPr>
        <p:spPr>
          <a:xfrm>
            <a:off x="0" y="33699994"/>
            <a:ext cx="28800000" cy="2300005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" name="Picture 2" descr="C:\Users\apinton\Documents\ALAIN\PORTAIL ENVT\image portail 1.bmp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9919053" y="33939828"/>
            <a:ext cx="8299171" cy="1920406"/>
          </a:xfrm>
          <a:prstGeom prst="rect">
            <a:avLst/>
          </a:prstGeom>
          <a:ln>
            <a:solidFill>
              <a:srgbClr val="0000FF"/>
            </a:solidFill>
          </a:ln>
          <a:effectLst>
            <a:outerShdw blurRad="292100" dist="139700" dir="2700000" algn="tl" rotWithShape="0">
              <a:schemeClr val="bg1">
                <a:alpha val="65000"/>
              </a:scheme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contourW="114300">
            <a:bevelT w="234950" h="146050"/>
            <a:bevelB w="0" h="0"/>
            <a:contourClr>
              <a:srgbClr val="0000FF"/>
            </a:contourClr>
          </a:sp3d>
          <a:extLst/>
        </p:spPr>
      </p:pic>
      <p:sp>
        <p:nvSpPr>
          <p:cNvPr id="59" name="ZoneTexte 58"/>
          <p:cNvSpPr txBox="1"/>
          <p:nvPr/>
        </p:nvSpPr>
        <p:spPr>
          <a:xfrm>
            <a:off x="7513705" y="34050883"/>
            <a:ext cx="13512831" cy="788849"/>
          </a:xfrm>
          <a:prstGeom prst="rect">
            <a:avLst/>
          </a:prstGeom>
          <a:noFill/>
          <a:effectLst>
            <a:glow rad="127000">
              <a:schemeClr val="accent1"/>
            </a:glow>
            <a:reflection endPos="0" dir="5400000" sy="-100000" algn="bl" rotWithShape="0"/>
          </a:effectLst>
        </p:spPr>
        <p:txBody>
          <a:bodyPr wrap="square" lIns="95421" tIns="47710" rIns="95421" bIns="47710">
            <a:spAutoFit/>
          </a:bodyPr>
          <a:lstStyle/>
          <a:p>
            <a:pPr algn="ctr" defTabSz="9542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UMR1388 INRA/INPT </a:t>
            </a:r>
            <a:r>
              <a:rPr lang="fr-FR" sz="34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GenPhySE</a:t>
            </a:r>
            <a:endParaRPr lang="fr-FR" sz="3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  <a:p>
            <a:pPr algn="ctr" defTabSz="954207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1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77063" y="34584369"/>
            <a:ext cx="13249047" cy="555785"/>
          </a:xfrm>
          <a:prstGeom prst="rect">
            <a:avLst/>
          </a:prstGeom>
        </p:spPr>
        <p:txBody>
          <a:bodyPr wrap="square" lIns="32251" tIns="16125" rIns="32251" bIns="16125">
            <a:spAutoFit/>
          </a:bodyPr>
          <a:lstStyle/>
          <a:p>
            <a:pPr algn="ctr" defTabSz="95420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Equipe </a:t>
            </a:r>
            <a:r>
              <a:rPr lang="fr-FR" sz="3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Cytogene</a:t>
            </a:r>
            <a:endParaRPr lang="fr-FR" sz="3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6344" y="34996138"/>
            <a:ext cx="2927815" cy="83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395" y="34227430"/>
            <a:ext cx="2487877" cy="149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533"/>
          <p:cNvSpPr txBox="1">
            <a:spLocks noChangeArrowheads="1"/>
          </p:cNvSpPr>
          <p:nvPr/>
        </p:nvSpPr>
        <p:spPr bwMode="auto">
          <a:xfrm>
            <a:off x="21399557" y="34996138"/>
            <a:ext cx="7331835" cy="68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346" tIns="36173" rIns="72346" bIns="36173">
            <a:spAutoFit/>
          </a:bodyPr>
          <a:lstStyle>
            <a:lvl1pPr defTabSz="722313">
              <a:defRPr sz="1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22313">
              <a:defRPr sz="1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22313">
              <a:defRPr sz="1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22313">
              <a:defRPr sz="1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22313">
              <a:defRPr sz="1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72231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72231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72231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72231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fr-FR" sz="4000" b="1" dirty="0">
                <a:solidFill>
                  <a:schemeClr val="bg1"/>
                </a:solidFill>
                <a:cs typeface="Arial" charset="0"/>
              </a:rPr>
              <a:t>Contact  : </a:t>
            </a:r>
            <a:r>
              <a:rPr lang="en-US" altLang="fr-FR" sz="4000" b="1" dirty="0" smtClean="0">
                <a:solidFill>
                  <a:schemeClr val="bg1"/>
                </a:solidFill>
                <a:cs typeface="Arial" charset="0"/>
              </a:rPr>
              <a:t>h.barasc@envt.fr</a:t>
            </a:r>
            <a:endParaRPr lang="en-US" altLang="fr-FR" sz="4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7" name="Accolade fermante 46"/>
          <p:cNvSpPr/>
          <p:nvPr/>
        </p:nvSpPr>
        <p:spPr>
          <a:xfrm>
            <a:off x="12094682" y="15406350"/>
            <a:ext cx="434910" cy="920072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12490494" y="19722107"/>
            <a:ext cx="1263234" cy="830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70%</a:t>
            </a:r>
            <a:endParaRPr lang="fr-FR" sz="2800" b="1" dirty="0"/>
          </a:p>
        </p:txBody>
      </p:sp>
      <p:sp>
        <p:nvSpPr>
          <p:cNvPr id="49" name="Accolade fermante 48"/>
          <p:cNvSpPr/>
          <p:nvPr/>
        </p:nvSpPr>
        <p:spPr>
          <a:xfrm>
            <a:off x="12094682" y="25635098"/>
            <a:ext cx="303310" cy="216024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12457584" y="26447241"/>
            <a:ext cx="1897516" cy="830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</a:t>
            </a:r>
            <a:r>
              <a:rPr lang="fr-FR" sz="2800" b="1" dirty="0" smtClean="0"/>
              <a:t>0%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0281" y="14049362"/>
            <a:ext cx="1227002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/>
              <a:t>Meiotic</a:t>
            </a:r>
            <a:r>
              <a:rPr lang="fr-FR" sz="3600" b="1" dirty="0" smtClean="0"/>
              <a:t> </a:t>
            </a:r>
            <a:r>
              <a:rPr lang="fr-FR" sz="3600" b="1" dirty="0" err="1" smtClean="0"/>
              <a:t>pairing</a:t>
            </a:r>
            <a:endParaRPr lang="fr-FR" sz="3600" b="1" dirty="0"/>
          </a:p>
        </p:txBody>
      </p:sp>
      <p:sp>
        <p:nvSpPr>
          <p:cNvPr id="36" name="Ellipse 35"/>
          <p:cNvSpPr/>
          <p:nvPr/>
        </p:nvSpPr>
        <p:spPr>
          <a:xfrm>
            <a:off x="26355128" y="18576320"/>
            <a:ext cx="1584176" cy="150646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90281" y="28374299"/>
            <a:ext cx="12117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/>
              <a:t>Fig. 2: </a:t>
            </a:r>
            <a:r>
              <a:rPr lang="en-US" sz="2400" dirty="0" smtClean="0"/>
              <a:t>Analysis </a:t>
            </a:r>
            <a:r>
              <a:rPr lang="en-US" sz="2400" dirty="0"/>
              <a:t>of the meiotic pairing in pachytene spermatocytes using FISH </a:t>
            </a:r>
            <a:r>
              <a:rPr lang="en-US" sz="2400" dirty="0" smtClean="0"/>
              <a:t> (probes on SSC1 and SSC14 )and </a:t>
            </a:r>
            <a:r>
              <a:rPr lang="en-US" sz="2400" dirty="0"/>
              <a:t>immunostaining of the </a:t>
            </a:r>
            <a:r>
              <a:rPr lang="en-US" sz="2400" dirty="0" err="1"/>
              <a:t>synaptonenal</a:t>
            </a:r>
            <a:r>
              <a:rPr lang="en-US" sz="2400" dirty="0"/>
              <a:t> complex proteins SCP1 (green) and SCP3 (red), as well as γH2AX (red) and the centromeres (blue). </a:t>
            </a:r>
            <a:r>
              <a:rPr lang="fr-FR" sz="2400" dirty="0" smtClean="0"/>
              <a:t> </a:t>
            </a:r>
            <a:r>
              <a:rPr lang="fr-FR" sz="2400" i="1" dirty="0" err="1" smtClean="0"/>
              <a:t>Scale</a:t>
            </a:r>
            <a:r>
              <a:rPr lang="fr-FR" sz="2400" i="1" dirty="0" smtClean="0"/>
              <a:t> bars </a:t>
            </a:r>
            <a:r>
              <a:rPr lang="fr-FR" sz="2400" dirty="0" smtClean="0"/>
              <a:t>are all </a:t>
            </a:r>
            <a:r>
              <a:rPr lang="fr-FR" sz="2400" dirty="0" err="1" smtClean="0"/>
              <a:t>equal</a:t>
            </a:r>
            <a:r>
              <a:rPr lang="fr-FR" sz="2400" dirty="0" smtClean="0"/>
              <a:t> to 10µm.</a:t>
            </a:r>
            <a:endParaRPr lang="fr-FR" sz="2400" dirty="0"/>
          </a:p>
        </p:txBody>
      </p:sp>
      <p:sp>
        <p:nvSpPr>
          <p:cNvPr id="64" name="Étoile à 5 branches 63"/>
          <p:cNvSpPr/>
          <p:nvPr/>
        </p:nvSpPr>
        <p:spPr>
          <a:xfrm>
            <a:off x="18402510" y="16482388"/>
            <a:ext cx="416485" cy="3589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19822512" y="18427692"/>
            <a:ext cx="416485" cy="3589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44" y="10081370"/>
            <a:ext cx="76776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28" y="10129316"/>
            <a:ext cx="610508" cy="1074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ZoneTexte 45"/>
          <p:cNvSpPr txBox="1"/>
          <p:nvPr/>
        </p:nvSpPr>
        <p:spPr>
          <a:xfrm>
            <a:off x="10161277" y="19483492"/>
            <a:ext cx="189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3</a:t>
            </a:r>
            <a:r>
              <a:rPr lang="fr-FR" sz="2800" b="1" dirty="0"/>
              <a:t>8</a:t>
            </a:r>
            <a:r>
              <a:rPr lang="fr-FR" sz="2800" b="1" dirty="0" smtClean="0"/>
              <a:t>%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10161277" y="23017397"/>
            <a:ext cx="189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11%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0128020" y="27128102"/>
            <a:ext cx="1897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77%</a:t>
            </a:r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18" y="33789046"/>
            <a:ext cx="3035141" cy="10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1057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Harmonie Barasc</dc:creator>
  <cp:lastModifiedBy>Harmonie Barasc</cp:lastModifiedBy>
  <cp:revision>104</cp:revision>
  <dcterms:created xsi:type="dcterms:W3CDTF">2016-05-19T13:29:28Z</dcterms:created>
  <dcterms:modified xsi:type="dcterms:W3CDTF">2016-06-22T11:11:36Z</dcterms:modified>
</cp:coreProperties>
</file>