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79" r:id="rId3"/>
    <p:sldId id="292" r:id="rId4"/>
    <p:sldId id="273" r:id="rId5"/>
    <p:sldId id="257" r:id="rId6"/>
    <p:sldId id="259" r:id="rId7"/>
    <p:sldId id="283" r:id="rId8"/>
    <p:sldId id="277" r:id="rId9"/>
    <p:sldId id="282" r:id="rId10"/>
    <p:sldId id="260" r:id="rId11"/>
    <p:sldId id="264" r:id="rId12"/>
    <p:sldId id="274" r:id="rId13"/>
    <p:sldId id="265" r:id="rId14"/>
    <p:sldId id="284" r:id="rId15"/>
    <p:sldId id="263" r:id="rId16"/>
    <p:sldId id="289" r:id="rId17"/>
    <p:sldId id="285" r:id="rId18"/>
    <p:sldId id="286" r:id="rId19"/>
    <p:sldId id="281" r:id="rId20"/>
    <p:sldId id="268" r:id="rId21"/>
    <p:sldId id="290" r:id="rId22"/>
    <p:sldId id="272" r:id="rId23"/>
    <p:sldId id="291" r:id="rId24"/>
    <p:sldId id="280" r:id="rId25"/>
    <p:sldId id="288" r:id="rId26"/>
    <p:sldId id="269" r:id="rId27"/>
    <p:sldId id="287" r:id="rId28"/>
    <p:sldId id="267" r:id="rId2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4CC"/>
    <a:srgbClr val="CFC4B7"/>
    <a:srgbClr val="023C48"/>
    <a:srgbClr val="F5F5D5"/>
    <a:srgbClr val="56AB16"/>
    <a:srgbClr val="1DA914"/>
    <a:srgbClr val="39D0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0"/>
    <p:restoredTop sz="71771" autoAdjust="0"/>
  </p:normalViewPr>
  <p:slideViewPr>
    <p:cSldViewPr snapToGrid="0" snapToObjects="1">
      <p:cViewPr varScale="1">
        <p:scale>
          <a:sx n="95" d="100"/>
          <a:sy n="95" d="100"/>
        </p:scale>
        <p:origin x="180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BA2081-5515-8645-BCF1-49837BCA7887}" type="datetimeFigureOut">
              <a:rPr lang="fr-FR" smtClean="0"/>
              <a:t>24/09/2018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6655B-04CC-524D-BEBE-148FE604F282}" type="slidenum">
              <a:rPr lang="fr-FR" smtClean="0"/>
              <a:t>‹N°›</a:t>
            </a:fld>
            <a:endParaRPr lang="fr-FR"/>
          </a:p>
        </p:txBody>
      </p:sp>
    </p:spTree>
    <p:extLst>
      <p:ext uri="{BB962C8B-B14F-4D97-AF65-F5344CB8AC3E}">
        <p14:creationId xmlns:p14="http://schemas.microsoft.com/office/powerpoint/2010/main" val="206064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urostile"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urostile" charset="0"/>
              </a:defRPr>
            </a:lvl1pPr>
          </a:lstStyle>
          <a:p>
            <a:fld id="{DE78DE6C-67A1-9E4E-8A82-9E63F72E8AFB}" type="datetimeFigureOut">
              <a:rPr lang="fr-FR" smtClean="0"/>
              <a:pPr/>
              <a:t>24/09/2018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urostile"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urostile" charset="0"/>
              </a:defRPr>
            </a:lvl1pPr>
          </a:lstStyle>
          <a:p>
            <a:fld id="{77D9519E-571E-6E4F-AC30-11DB46979D32}" type="slidenum">
              <a:rPr lang="fr-FR" smtClean="0"/>
              <a:pPr/>
              <a:t>‹N°›</a:t>
            </a:fld>
            <a:endParaRPr lang="fr-FR" dirty="0"/>
          </a:p>
        </p:txBody>
      </p:sp>
    </p:spTree>
    <p:extLst>
      <p:ext uri="{BB962C8B-B14F-4D97-AF65-F5344CB8AC3E}">
        <p14:creationId xmlns:p14="http://schemas.microsoft.com/office/powerpoint/2010/main" val="39140772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eurostile" charset="0"/>
        <a:ea typeface="+mn-ea"/>
        <a:cs typeface="+mn-cs"/>
      </a:defRPr>
    </a:lvl1pPr>
    <a:lvl2pPr marL="457200" algn="l" defTabSz="457200" rtl="0" eaLnBrk="1" latinLnBrk="0" hangingPunct="1">
      <a:defRPr sz="1200" kern="1200">
        <a:solidFill>
          <a:schemeClr val="tx1"/>
        </a:solidFill>
        <a:latin typeface="eurostile" charset="0"/>
        <a:ea typeface="+mn-ea"/>
        <a:cs typeface="+mn-cs"/>
      </a:defRPr>
    </a:lvl2pPr>
    <a:lvl3pPr marL="914400" algn="l" defTabSz="457200" rtl="0" eaLnBrk="1" latinLnBrk="0" hangingPunct="1">
      <a:defRPr sz="1200" kern="1200">
        <a:solidFill>
          <a:schemeClr val="tx1"/>
        </a:solidFill>
        <a:latin typeface="eurostile" charset="0"/>
        <a:ea typeface="+mn-ea"/>
        <a:cs typeface="+mn-cs"/>
      </a:defRPr>
    </a:lvl3pPr>
    <a:lvl4pPr marL="1371600" algn="l" defTabSz="457200" rtl="0" eaLnBrk="1" latinLnBrk="0" hangingPunct="1">
      <a:defRPr sz="1200" kern="1200">
        <a:solidFill>
          <a:schemeClr val="tx1"/>
        </a:solidFill>
        <a:latin typeface="eurostile" charset="0"/>
        <a:ea typeface="+mn-ea"/>
        <a:cs typeface="+mn-cs"/>
      </a:defRPr>
    </a:lvl4pPr>
    <a:lvl5pPr marL="1828800" algn="l" defTabSz="457200" rtl="0" eaLnBrk="1" latinLnBrk="0" hangingPunct="1">
      <a:defRPr sz="1200" kern="1200">
        <a:solidFill>
          <a:schemeClr val="tx1"/>
        </a:solidFill>
        <a:latin typeface="eurostile"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a:t>
            </a:fld>
            <a:endParaRPr lang="fr-FR"/>
          </a:p>
        </p:txBody>
      </p:sp>
    </p:spTree>
    <p:extLst>
      <p:ext uri="{BB962C8B-B14F-4D97-AF65-F5344CB8AC3E}">
        <p14:creationId xmlns:p14="http://schemas.microsoft.com/office/powerpoint/2010/main" val="141181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err="1" smtClean="0"/>
              <a:t>Westervelt</a:t>
            </a:r>
            <a:endParaRPr lang="fr-FR" dirty="0" smtClean="0"/>
          </a:p>
          <a:p>
            <a:r>
              <a:rPr lang="fr-FR" dirty="0" err="1" smtClean="0"/>
              <a:t>Logging</a:t>
            </a:r>
            <a:r>
              <a:rPr lang="fr-FR" dirty="0" smtClean="0"/>
              <a:t> </a:t>
            </a:r>
            <a:r>
              <a:rPr lang="fr-FR" dirty="0" err="1" smtClean="0"/>
              <a:t>company</a:t>
            </a:r>
            <a:endParaRPr lang="fr-FR" dirty="0" smtClean="0"/>
          </a:p>
          <a:p>
            <a:r>
              <a:rPr lang="fr-FR" dirty="0" smtClean="0"/>
              <a:t>22 </a:t>
            </a:r>
            <a:r>
              <a:rPr lang="fr-FR" dirty="0" err="1" smtClean="0"/>
              <a:t>banks</a:t>
            </a:r>
            <a:r>
              <a:rPr lang="fr-FR" dirty="0" smtClean="0"/>
              <a:t> in 6 </a:t>
            </a:r>
            <a:r>
              <a:rPr lang="fr-FR" dirty="0" err="1" smtClean="0"/>
              <a:t>different</a:t>
            </a:r>
            <a:r>
              <a:rPr lang="fr-FR" dirty="0" smtClean="0"/>
              <a:t> States</a:t>
            </a:r>
          </a:p>
          <a:p>
            <a:endParaRPr lang="fr-FR" dirty="0" smtClean="0"/>
          </a:p>
          <a:p>
            <a:r>
              <a:rPr lang="fr-FR" dirty="0" err="1" smtClean="0"/>
              <a:t>Low</a:t>
            </a:r>
            <a:r>
              <a:rPr lang="fr-FR" baseline="0" dirty="0" smtClean="0"/>
              <a:t> </a:t>
            </a:r>
            <a:r>
              <a:rPr lang="fr-FR" baseline="0" dirty="0" err="1" smtClean="0"/>
              <a:t>level</a:t>
            </a:r>
            <a:r>
              <a:rPr lang="fr-FR" baseline="0" dirty="0" smtClean="0"/>
              <a:t> of quantification of the </a:t>
            </a:r>
            <a:r>
              <a:rPr lang="fr-FR" baseline="0" dirty="0" err="1" smtClean="0"/>
              <a:t>outcomes</a:t>
            </a:r>
            <a:endParaRPr lang="fr-FR" baseline="0" dirty="0" smtClean="0"/>
          </a:p>
          <a:p>
            <a:r>
              <a:rPr lang="fr-FR" baseline="0" dirty="0" err="1" smtClean="0"/>
              <a:t>Credit</a:t>
            </a:r>
            <a:r>
              <a:rPr lang="fr-FR" baseline="0" dirty="0" smtClean="0"/>
              <a:t> release </a:t>
            </a:r>
            <a:r>
              <a:rPr lang="fr-FR" baseline="0" dirty="0" err="1" smtClean="0"/>
              <a:t>is</a:t>
            </a:r>
            <a:r>
              <a:rPr lang="fr-FR" baseline="0" dirty="0" smtClean="0"/>
              <a:t> </a:t>
            </a:r>
            <a:r>
              <a:rPr lang="fr-FR" baseline="0" dirty="0" err="1" smtClean="0"/>
              <a:t>based</a:t>
            </a:r>
            <a:r>
              <a:rPr lang="fr-FR" baseline="0" dirty="0" smtClean="0"/>
              <a:t> on simple </a:t>
            </a:r>
            <a:r>
              <a:rPr lang="fr-FR" baseline="0" dirty="0" err="1" smtClean="0"/>
              <a:t>indicators</a:t>
            </a:r>
            <a:r>
              <a:rPr lang="fr-FR" baseline="0" dirty="0" smtClean="0"/>
              <a:t> </a:t>
            </a:r>
            <a:r>
              <a:rPr lang="fr-FR" baseline="0" dirty="0" err="1" smtClean="0"/>
              <a:t>such</a:t>
            </a:r>
            <a:r>
              <a:rPr lang="fr-FR" baseline="0" dirty="0" smtClean="0"/>
              <a:t> as a </a:t>
            </a:r>
            <a:r>
              <a:rPr lang="fr-FR" baseline="0" dirty="0" err="1" smtClean="0"/>
              <a:t>number</a:t>
            </a:r>
            <a:r>
              <a:rPr lang="fr-FR" baseline="0" dirty="0" smtClean="0"/>
              <a:t> of </a:t>
            </a:r>
            <a:r>
              <a:rPr lang="fr-FR" baseline="0" dirty="0" err="1" smtClean="0"/>
              <a:t>species</a:t>
            </a:r>
            <a:r>
              <a:rPr lang="fr-FR" baseline="0" dirty="0" smtClean="0"/>
              <a:t>, the </a:t>
            </a:r>
            <a:r>
              <a:rPr lang="fr-FR" baseline="0" dirty="0" err="1" smtClean="0"/>
              <a:t>development</a:t>
            </a:r>
            <a:r>
              <a:rPr lang="fr-FR" baseline="0" dirty="0" smtClean="0"/>
              <a:t> of a certain </a:t>
            </a:r>
            <a:r>
              <a:rPr lang="fr-FR" baseline="0" dirty="0" err="1" smtClean="0"/>
              <a:t>vegetation</a:t>
            </a:r>
            <a:r>
              <a:rPr lang="fr-FR" baseline="0" dirty="0" smtClean="0"/>
              <a:t> </a:t>
            </a:r>
            <a:r>
              <a:rPr lang="fr-FR" baseline="0" dirty="0" err="1" smtClean="0"/>
              <a:t>cover</a:t>
            </a:r>
            <a:r>
              <a:rPr lang="fr-FR" baseline="0" dirty="0" smtClean="0"/>
              <a:t>, a </a:t>
            </a:r>
            <a:r>
              <a:rPr lang="fr-FR" baseline="0" dirty="0" err="1" smtClean="0"/>
              <a:t>height</a:t>
            </a:r>
            <a:r>
              <a:rPr lang="fr-FR" baseline="0" dirty="0" smtClean="0"/>
              <a:t> of water,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10</a:t>
            </a:fld>
            <a:endParaRPr lang="fr-FR"/>
          </a:p>
        </p:txBody>
      </p:sp>
    </p:spTree>
    <p:extLst>
      <p:ext uri="{BB962C8B-B14F-4D97-AF65-F5344CB8AC3E}">
        <p14:creationId xmlns:p14="http://schemas.microsoft.com/office/powerpoint/2010/main" val="15638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11</a:t>
            </a:fld>
            <a:endParaRPr lang="fr-FR"/>
          </a:p>
        </p:txBody>
      </p:sp>
    </p:spTree>
    <p:extLst>
      <p:ext uri="{BB962C8B-B14F-4D97-AF65-F5344CB8AC3E}">
        <p14:creationId xmlns:p14="http://schemas.microsoft.com/office/powerpoint/2010/main" val="1675534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12</a:t>
            </a:fld>
            <a:endParaRPr lang="fr-FR"/>
          </a:p>
        </p:txBody>
      </p:sp>
    </p:spTree>
    <p:extLst>
      <p:ext uri="{BB962C8B-B14F-4D97-AF65-F5344CB8AC3E}">
        <p14:creationId xmlns:p14="http://schemas.microsoft.com/office/powerpoint/2010/main" val="405054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baseline="0" dirty="0" smtClean="0">
              <a:effectLst/>
            </a:endParaRPr>
          </a:p>
          <a:p>
            <a:endParaRPr lang="fr-FR" baseline="0" dirty="0" smtClean="0">
              <a:effectLst/>
            </a:endParaRPr>
          </a:p>
          <a:p>
            <a:endParaRPr lang="fr-FR" dirty="0" smtClean="0">
              <a:effectLst/>
            </a:endParaRP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13</a:t>
            </a:fld>
            <a:endParaRPr lang="fr-FR"/>
          </a:p>
        </p:txBody>
      </p:sp>
    </p:spTree>
    <p:extLst>
      <p:ext uri="{BB962C8B-B14F-4D97-AF65-F5344CB8AC3E}">
        <p14:creationId xmlns:p14="http://schemas.microsoft.com/office/powerpoint/2010/main" val="121494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smtClean="0">
              <a:effectLst/>
            </a:endParaRP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14</a:t>
            </a:fld>
            <a:endParaRPr lang="fr-FR"/>
          </a:p>
        </p:txBody>
      </p:sp>
    </p:spTree>
    <p:extLst>
      <p:ext uri="{BB962C8B-B14F-4D97-AF65-F5344CB8AC3E}">
        <p14:creationId xmlns:p14="http://schemas.microsoft.com/office/powerpoint/2010/main" val="121494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15</a:t>
            </a:fld>
            <a:endParaRPr lang="fr-FR"/>
          </a:p>
        </p:txBody>
      </p:sp>
    </p:spTree>
    <p:extLst>
      <p:ext uri="{BB962C8B-B14F-4D97-AF65-F5344CB8AC3E}">
        <p14:creationId xmlns:p14="http://schemas.microsoft.com/office/powerpoint/2010/main" val="15638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baseline="0" dirty="0" smtClean="0">
              <a:effectLst/>
            </a:endParaRPr>
          </a:p>
          <a:p>
            <a:endParaRPr lang="fr-FR" baseline="0" dirty="0" smtClean="0">
              <a:effectLst/>
            </a:endParaRPr>
          </a:p>
          <a:p>
            <a:endParaRPr lang="fr-FR" dirty="0" smtClean="0">
              <a:effectLst/>
            </a:endParaRP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16</a:t>
            </a:fld>
            <a:endParaRPr lang="fr-FR"/>
          </a:p>
        </p:txBody>
      </p:sp>
    </p:spTree>
    <p:extLst>
      <p:ext uri="{BB962C8B-B14F-4D97-AF65-F5344CB8AC3E}">
        <p14:creationId xmlns:p14="http://schemas.microsoft.com/office/powerpoint/2010/main" val="121494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effectLst/>
              </a:rPr>
              <a:t>Le renard : taille du trou pour dire que son habitat est restauré</a:t>
            </a:r>
            <a:r>
              <a:rPr lang="fr-FR" baseline="0" dirty="0" smtClean="0">
                <a:effectLst/>
              </a:rPr>
              <a:t> : 3 ou 5 </a:t>
            </a:r>
            <a:r>
              <a:rPr lang="fr-FR" baseline="0" dirty="0" err="1" smtClean="0">
                <a:effectLst/>
              </a:rPr>
              <a:t>inches</a:t>
            </a:r>
            <a:endParaRPr lang="fr-FR" dirty="0" smtClean="0">
              <a:effectLst/>
            </a:endParaRPr>
          </a:p>
          <a:p>
            <a:r>
              <a:rPr lang="fr-FR" dirty="0" smtClean="0">
                <a:effectLst/>
              </a:rPr>
              <a:t>Le lézard : le USFWS regarde les menaces potentielles de son</a:t>
            </a:r>
            <a:r>
              <a:rPr lang="fr-FR" baseline="0" dirty="0" smtClean="0">
                <a:effectLst/>
              </a:rPr>
              <a:t> habitat. Les services de l’Etat californien n’autorisent aucune mort de l’animal</a:t>
            </a:r>
            <a:endParaRPr lang="fr-FR" dirty="0" smtClean="0">
              <a:effectLst/>
            </a:endParaRP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17</a:t>
            </a:fld>
            <a:endParaRPr lang="fr-FR"/>
          </a:p>
        </p:txBody>
      </p:sp>
    </p:spTree>
    <p:extLst>
      <p:ext uri="{BB962C8B-B14F-4D97-AF65-F5344CB8AC3E}">
        <p14:creationId xmlns:p14="http://schemas.microsoft.com/office/powerpoint/2010/main" val="121494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smtClean="0">
              <a:effectLst/>
            </a:endParaRP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18</a:t>
            </a:fld>
            <a:endParaRPr lang="fr-FR"/>
          </a:p>
        </p:txBody>
      </p:sp>
    </p:spTree>
    <p:extLst>
      <p:ext uri="{BB962C8B-B14F-4D97-AF65-F5344CB8AC3E}">
        <p14:creationId xmlns:p14="http://schemas.microsoft.com/office/powerpoint/2010/main" val="121494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19</a:t>
            </a:fld>
            <a:endParaRPr lang="fr-FR"/>
          </a:p>
        </p:txBody>
      </p:sp>
    </p:spTree>
    <p:extLst>
      <p:ext uri="{BB962C8B-B14F-4D97-AF65-F5344CB8AC3E}">
        <p14:creationId xmlns:p14="http://schemas.microsoft.com/office/powerpoint/2010/main" val="200559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20</a:t>
            </a:fld>
            <a:endParaRPr lang="fr-FR"/>
          </a:p>
        </p:txBody>
      </p:sp>
    </p:spTree>
    <p:extLst>
      <p:ext uri="{BB962C8B-B14F-4D97-AF65-F5344CB8AC3E}">
        <p14:creationId xmlns:p14="http://schemas.microsoft.com/office/powerpoint/2010/main" val="291643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21</a:t>
            </a:fld>
            <a:endParaRPr lang="fr-FR"/>
          </a:p>
        </p:txBody>
      </p:sp>
    </p:spTree>
    <p:extLst>
      <p:ext uri="{BB962C8B-B14F-4D97-AF65-F5344CB8AC3E}">
        <p14:creationId xmlns:p14="http://schemas.microsoft.com/office/powerpoint/2010/main" val="3304079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De manière cohérente et uniforme</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22</a:t>
            </a:fld>
            <a:endParaRPr lang="fr-FR"/>
          </a:p>
        </p:txBody>
      </p:sp>
    </p:spTree>
    <p:extLst>
      <p:ext uri="{BB962C8B-B14F-4D97-AF65-F5344CB8AC3E}">
        <p14:creationId xmlns:p14="http://schemas.microsoft.com/office/powerpoint/2010/main" val="1952491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De manière cohérente et uniforme</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23</a:t>
            </a:fld>
            <a:endParaRPr lang="fr-FR"/>
          </a:p>
        </p:txBody>
      </p:sp>
    </p:spTree>
    <p:extLst>
      <p:ext uri="{BB962C8B-B14F-4D97-AF65-F5344CB8AC3E}">
        <p14:creationId xmlns:p14="http://schemas.microsoft.com/office/powerpoint/2010/main" val="1952491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24</a:t>
            </a:fld>
            <a:endParaRPr lang="fr-FR"/>
          </a:p>
        </p:txBody>
      </p:sp>
    </p:spTree>
    <p:extLst>
      <p:ext uri="{BB962C8B-B14F-4D97-AF65-F5344CB8AC3E}">
        <p14:creationId xmlns:p14="http://schemas.microsoft.com/office/powerpoint/2010/main" val="2005593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smtClean="0"/>
          </a:p>
          <a:p>
            <a:r>
              <a:rPr lang="fr-FR" dirty="0" smtClean="0"/>
              <a:t>Vers une accumulation différentielle et une distinction territoriale : entre les territoires « par excès » et « par défaut » de la compensation écologique</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25</a:t>
            </a:fld>
            <a:endParaRPr lang="fr-FR"/>
          </a:p>
        </p:txBody>
      </p:sp>
    </p:spTree>
    <p:extLst>
      <p:ext uri="{BB962C8B-B14F-4D97-AF65-F5344CB8AC3E}">
        <p14:creationId xmlns:p14="http://schemas.microsoft.com/office/powerpoint/2010/main" val="3304079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26</a:t>
            </a:fld>
            <a:endParaRPr lang="fr-FR"/>
          </a:p>
        </p:txBody>
      </p:sp>
    </p:spTree>
    <p:extLst>
      <p:ext uri="{BB962C8B-B14F-4D97-AF65-F5344CB8AC3E}">
        <p14:creationId xmlns:p14="http://schemas.microsoft.com/office/powerpoint/2010/main" val="1528897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27</a:t>
            </a:fld>
            <a:endParaRPr lang="fr-FR"/>
          </a:p>
        </p:txBody>
      </p:sp>
    </p:spTree>
    <p:extLst>
      <p:ext uri="{BB962C8B-B14F-4D97-AF65-F5344CB8AC3E}">
        <p14:creationId xmlns:p14="http://schemas.microsoft.com/office/powerpoint/2010/main" val="200559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28</a:t>
            </a:fld>
            <a:endParaRPr lang="fr-FR"/>
          </a:p>
        </p:txBody>
      </p:sp>
    </p:spTree>
    <p:extLst>
      <p:ext uri="{BB962C8B-B14F-4D97-AF65-F5344CB8AC3E}">
        <p14:creationId xmlns:p14="http://schemas.microsoft.com/office/powerpoint/2010/main" val="325467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Articulation d’un niveau macro</a:t>
            </a:r>
            <a:r>
              <a:rPr lang="fr-FR" baseline="0" dirty="0" smtClean="0"/>
              <a:t> de diffusion de l’instrument et un niveau micro d’analyse des conditions de son appropriation locale</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3</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4</a:t>
            </a:fld>
            <a:endParaRPr lang="fr-FR"/>
          </a:p>
        </p:txBody>
      </p:sp>
    </p:spTree>
    <p:extLst>
      <p:ext uri="{BB962C8B-B14F-4D97-AF65-F5344CB8AC3E}">
        <p14:creationId xmlns:p14="http://schemas.microsoft.com/office/powerpoint/2010/main" val="200559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5</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6</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7</a:t>
            </a:fld>
            <a:endParaRPr lang="fr-FR"/>
          </a:p>
        </p:txBody>
      </p:sp>
    </p:spTree>
    <p:extLst>
      <p:ext uri="{BB962C8B-B14F-4D97-AF65-F5344CB8AC3E}">
        <p14:creationId xmlns:p14="http://schemas.microsoft.com/office/powerpoint/2010/main" val="388318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Une diffusion institutionnelle fragile et hétérogène</a:t>
            </a:r>
          </a:p>
          <a:p>
            <a:r>
              <a:rPr lang="fr-FR" dirty="0" smtClean="0"/>
              <a:t>Diversité des environnements institutionnels</a:t>
            </a:r>
            <a:endParaRPr lang="fr-FR" dirty="0"/>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8</a:t>
            </a:fld>
            <a:endParaRPr lang="fr-FR"/>
          </a:p>
        </p:txBody>
      </p:sp>
    </p:spTree>
    <p:extLst>
      <p:ext uri="{BB962C8B-B14F-4D97-AF65-F5344CB8AC3E}">
        <p14:creationId xmlns:p14="http://schemas.microsoft.com/office/powerpoint/2010/main" val="167553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7D9519E-571E-6E4F-AC30-11DB46979D32}" type="slidenum">
              <a:rPr lang="fr-FR" smtClean="0"/>
              <a:t>9</a:t>
            </a:fld>
            <a:endParaRPr lang="fr-FR"/>
          </a:p>
        </p:txBody>
      </p:sp>
    </p:spTree>
    <p:extLst>
      <p:ext uri="{BB962C8B-B14F-4D97-AF65-F5344CB8AC3E}">
        <p14:creationId xmlns:p14="http://schemas.microsoft.com/office/powerpoint/2010/main" val="200559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24/09/2018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337002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24/09/2018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370983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24/09/2018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296684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178648-C416-604D-B0C8-4073A361841B}" type="datetimeFigureOut">
              <a:rPr lang="fr-FR" smtClean="0"/>
              <a:t>24/09/2018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18721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9178648-C416-604D-B0C8-4073A361841B}" type="datetimeFigureOut">
              <a:rPr lang="fr-FR" smtClean="0"/>
              <a:t>24/09/2018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53729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9178648-C416-604D-B0C8-4073A361841B}" type="datetimeFigureOut">
              <a:rPr lang="fr-FR" smtClean="0"/>
              <a:t>24/09/2018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379042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9178648-C416-604D-B0C8-4073A361841B}" type="datetimeFigureOut">
              <a:rPr lang="fr-FR" smtClean="0"/>
              <a:t>24/09/2018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21946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9178648-C416-604D-B0C8-4073A361841B}" type="datetimeFigureOut">
              <a:rPr lang="fr-FR" smtClean="0"/>
              <a:t>24/09/2018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258916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178648-C416-604D-B0C8-4073A361841B}" type="datetimeFigureOut">
              <a:rPr lang="fr-FR" smtClean="0"/>
              <a:t>24/09/2018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234246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9178648-C416-604D-B0C8-4073A361841B}" type="datetimeFigureOut">
              <a:rPr lang="fr-FR" smtClean="0"/>
              <a:t>24/09/2018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366182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9178648-C416-604D-B0C8-4073A361841B}" type="datetimeFigureOut">
              <a:rPr lang="fr-FR" smtClean="0"/>
              <a:t>24/09/2018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88AE2F-6EC8-7A4A-919F-2C90490AEF75}" type="slidenum">
              <a:rPr lang="fr-FR" smtClean="0"/>
              <a:t>‹N°›</a:t>
            </a:fld>
            <a:endParaRPr lang="fr-FR"/>
          </a:p>
        </p:txBody>
      </p:sp>
    </p:spTree>
    <p:extLst>
      <p:ext uri="{BB962C8B-B14F-4D97-AF65-F5344CB8AC3E}">
        <p14:creationId xmlns:p14="http://schemas.microsoft.com/office/powerpoint/2010/main" val="4122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5F5D5"/>
            </a:gs>
            <a:gs pos="48000">
              <a:schemeClr val="accent3">
                <a:lumMod val="97000"/>
                <a:lumOff val="3000"/>
              </a:schemeClr>
            </a:gs>
            <a:gs pos="0">
              <a:srgbClr val="023C48"/>
            </a:gs>
          </a:gsLst>
          <a:lin ang="162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latin typeface="eurostile" charset="0"/>
              </a:defRPr>
            </a:lvl1pPr>
          </a:lstStyle>
          <a:p>
            <a:fld id="{59178648-C416-604D-B0C8-4073A361841B}" type="datetimeFigureOut">
              <a:rPr lang="fr-FR" smtClean="0"/>
              <a:pPr/>
              <a:t>24/09/2018</a:t>
            </a:fld>
            <a:endParaRPr lang="fr-FR" dirty="0"/>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latin typeface="eurostile" charset="0"/>
              </a:defRPr>
            </a:lvl1pPr>
          </a:lstStyle>
          <a:p>
            <a:endParaRPr lang="fr-FR" dirty="0"/>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latin typeface="eurostile" charset="0"/>
              </a:defRPr>
            </a:lvl1pPr>
          </a:lstStyle>
          <a:p>
            <a:fld id="{D588AE2F-6EC8-7A4A-919F-2C90490AEF75}" type="slidenum">
              <a:rPr lang="fr-FR" smtClean="0"/>
              <a:pPr/>
              <a:t>‹N°›</a:t>
            </a:fld>
            <a:endParaRPr lang="fr-FR" dirty="0"/>
          </a:p>
        </p:txBody>
      </p:sp>
    </p:spTree>
    <p:extLst>
      <p:ext uri="{BB962C8B-B14F-4D97-AF65-F5344CB8AC3E}">
        <p14:creationId xmlns:p14="http://schemas.microsoft.com/office/powerpoint/2010/main" val="1474865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9" rtl="0" eaLnBrk="1" latinLnBrk="0" hangingPunct="1">
        <a:spcBef>
          <a:spcPct val="0"/>
        </a:spcBef>
        <a:buNone/>
        <a:defRPr sz="4400" kern="1200">
          <a:solidFill>
            <a:schemeClr val="tx1"/>
          </a:solidFill>
          <a:latin typeface="eurostile" charset="0"/>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eurostile" charset="0"/>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eurostile" charset="0"/>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eurostile" charset="0"/>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eurostile" charset="0"/>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eurostile"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63600" y="995896"/>
            <a:ext cx="7988300" cy="1470025"/>
          </a:xfrm>
        </p:spPr>
        <p:txBody>
          <a:bodyPr>
            <a:normAutofit fontScale="90000"/>
          </a:bodyPr>
          <a:lstStyle/>
          <a:p>
            <a:pPr algn="r"/>
            <a:r>
              <a:rPr lang="fr-FR" dirty="0" smtClean="0">
                <a:latin typeface="Eurostile Gras" charset="0"/>
                <a:ea typeface="Eurostile" charset="0"/>
                <a:cs typeface="Eurostile" charset="0"/>
              </a:rPr>
              <a:t>Les banques de biodiversité</a:t>
            </a:r>
            <a:br>
              <a:rPr lang="fr-FR" dirty="0" smtClean="0">
                <a:latin typeface="Eurostile Gras" charset="0"/>
                <a:ea typeface="Eurostile" charset="0"/>
                <a:cs typeface="Eurostile" charset="0"/>
              </a:rPr>
            </a:br>
            <a:r>
              <a:rPr lang="fr-FR" dirty="0" smtClean="0">
                <a:latin typeface="Eurostile Gras" charset="0"/>
                <a:ea typeface="Eurostile" charset="0"/>
                <a:cs typeface="Eurostile" charset="0"/>
              </a:rPr>
              <a:t>aux Etats-Unis :</a:t>
            </a:r>
            <a:br>
              <a:rPr lang="fr-FR" dirty="0" smtClean="0">
                <a:latin typeface="Eurostile Gras" charset="0"/>
                <a:ea typeface="Eurostile" charset="0"/>
                <a:cs typeface="Eurostile" charset="0"/>
              </a:rPr>
            </a:br>
            <a:r>
              <a:rPr lang="fr-FR" dirty="0" smtClean="0">
                <a:latin typeface="Eurostile Gras" charset="0"/>
                <a:ea typeface="Eurostile" charset="0"/>
                <a:cs typeface="Eurostile" charset="0"/>
              </a:rPr>
              <a:t>De l’obligation réglementaire à l’accumulation</a:t>
            </a:r>
            <a:endParaRPr lang="fr-FR" dirty="0">
              <a:latin typeface="Eurostile Gras" charset="0"/>
              <a:ea typeface="Eurostile" charset="0"/>
              <a:cs typeface="Eurostile" charset="0"/>
            </a:endParaRPr>
          </a:p>
        </p:txBody>
      </p:sp>
      <p:sp>
        <p:nvSpPr>
          <p:cNvPr id="3" name="Sous-titre 2"/>
          <p:cNvSpPr>
            <a:spLocks noGrp="1"/>
          </p:cNvSpPr>
          <p:nvPr>
            <p:ph type="subTitle" idx="1"/>
          </p:nvPr>
        </p:nvSpPr>
        <p:spPr>
          <a:xfrm>
            <a:off x="330199" y="4555068"/>
            <a:ext cx="8675951" cy="1257300"/>
          </a:xfrm>
        </p:spPr>
        <p:txBody>
          <a:bodyPr>
            <a:normAutofit fontScale="92500"/>
          </a:bodyPr>
          <a:lstStyle/>
          <a:p>
            <a:pPr algn="l"/>
            <a:r>
              <a:rPr lang="fr-FR" sz="2800" dirty="0">
                <a:solidFill>
                  <a:schemeClr val="bg1"/>
                </a:solidFill>
                <a:latin typeface="Eurostile Gras" charset="0"/>
              </a:rPr>
              <a:t>Stéphanie </a:t>
            </a:r>
            <a:r>
              <a:rPr lang="fr-FR" sz="2800" dirty="0" smtClean="0">
                <a:solidFill>
                  <a:schemeClr val="bg1"/>
                </a:solidFill>
                <a:latin typeface="Eurostile Gras" charset="0"/>
              </a:rPr>
              <a:t>BARRAL</a:t>
            </a:r>
            <a:endParaRPr lang="fr-FR" sz="2800" dirty="0">
              <a:solidFill>
                <a:schemeClr val="bg1"/>
              </a:solidFill>
              <a:latin typeface="Eurostile Gras" charset="0"/>
            </a:endParaRPr>
          </a:p>
          <a:p>
            <a:pPr algn="l"/>
            <a:r>
              <a:rPr lang="fr-FR" sz="2600" dirty="0" smtClean="0">
                <a:solidFill>
                  <a:schemeClr val="bg1"/>
                </a:solidFill>
                <a:latin typeface="Eurostile Gras" charset="0"/>
              </a:rPr>
              <a:t>INRA / Laboratoire Interdisciplinaire Sciences Innovations Sociétés</a:t>
            </a:r>
            <a:endParaRPr lang="fr-FR" sz="2600" dirty="0">
              <a:solidFill>
                <a:schemeClr val="bg1"/>
              </a:solidFill>
              <a:latin typeface="Eurostile Gras" charset="0"/>
            </a:endParaRPr>
          </a:p>
          <a:p>
            <a:pPr algn="l"/>
            <a:endParaRPr lang="fr-FR" dirty="0"/>
          </a:p>
        </p:txBody>
      </p:sp>
      <p:sp>
        <p:nvSpPr>
          <p:cNvPr id="6" name="Sous-titre 2"/>
          <p:cNvSpPr txBox="1">
            <a:spLocks/>
          </p:cNvSpPr>
          <p:nvPr/>
        </p:nvSpPr>
        <p:spPr>
          <a:xfrm>
            <a:off x="571500" y="6112934"/>
            <a:ext cx="8280400" cy="6223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fr-FR" sz="2400" spc="300" dirty="0" smtClean="0">
                <a:solidFill>
                  <a:schemeClr val="bg1"/>
                </a:solidFill>
                <a:latin typeface="Eurostile Gras" charset="0"/>
              </a:rPr>
              <a:t>AFSP </a:t>
            </a:r>
            <a:r>
              <a:rPr lang="fr-FR" sz="2400" spc="300" dirty="0" err="1" smtClean="0">
                <a:solidFill>
                  <a:schemeClr val="bg1"/>
                </a:solidFill>
                <a:latin typeface="Eurostile Gras" charset="0"/>
              </a:rPr>
              <a:t>SPoC</a:t>
            </a:r>
            <a:r>
              <a:rPr lang="fr-FR" sz="2400" spc="300" dirty="0" smtClean="0">
                <a:solidFill>
                  <a:schemeClr val="bg1"/>
                </a:solidFill>
                <a:latin typeface="Eurostile Gras" charset="0"/>
              </a:rPr>
              <a:t> | 4/7/2018</a:t>
            </a:r>
            <a:endParaRPr lang="fr-FR" sz="2400" spc="300" dirty="0">
              <a:solidFill>
                <a:schemeClr val="bg1"/>
              </a:solidFill>
              <a:latin typeface="Eurostile Gras" charset="0"/>
            </a:endParaRPr>
          </a:p>
        </p:txBody>
      </p:sp>
    </p:spTree>
    <p:extLst>
      <p:ext uri="{BB962C8B-B14F-4D97-AF65-F5344CB8AC3E}">
        <p14:creationId xmlns:p14="http://schemas.microsoft.com/office/powerpoint/2010/main" val="122198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BULLOCK BEND MITIGATION BANK</a:t>
            </a:r>
            <a:endParaRPr lang="fr-FR" sz="3600" dirty="0">
              <a:latin typeface="Eurostile Gras" charset="0"/>
            </a:endParaRPr>
          </a:p>
        </p:txBody>
      </p:sp>
      <p:sp>
        <p:nvSpPr>
          <p:cNvPr id="3" name="Espace réservé du contenu 2"/>
          <p:cNvSpPr>
            <a:spLocks noGrp="1"/>
          </p:cNvSpPr>
          <p:nvPr>
            <p:ph idx="1"/>
          </p:nvPr>
        </p:nvSpPr>
        <p:spPr/>
        <p:txBody>
          <a:bodyPr>
            <a:normAutofit fontScale="92500" lnSpcReduction="20000"/>
          </a:bodyPr>
          <a:lstStyle/>
          <a:p>
            <a:pPr marL="0" indent="0">
              <a:buNone/>
            </a:pPr>
            <a:r>
              <a:rPr lang="fr-FR" dirty="0" smtClean="0"/>
              <a:t>48 ha, </a:t>
            </a:r>
            <a:r>
              <a:rPr lang="fr-FR" dirty="0" err="1" smtClean="0"/>
              <a:t>Yolo</a:t>
            </a:r>
            <a:r>
              <a:rPr lang="fr-FR" dirty="0" smtClean="0"/>
              <a:t> </a:t>
            </a:r>
            <a:r>
              <a:rPr lang="fr-FR" dirty="0" err="1" smtClean="0"/>
              <a:t>County</a:t>
            </a:r>
            <a:r>
              <a:rPr lang="fr-FR" dirty="0" smtClean="0"/>
              <a:t>, Californie</a:t>
            </a:r>
          </a:p>
          <a:p>
            <a:pPr marL="0" indent="0">
              <a:buNone/>
            </a:pPr>
            <a:endParaRPr lang="fr-FR" dirty="0" smtClean="0"/>
          </a:p>
          <a:p>
            <a:pPr marL="0" indent="0">
              <a:buNone/>
            </a:pPr>
            <a:r>
              <a:rPr lang="fr-FR" dirty="0" smtClean="0"/>
              <a:t>Banque conjointe USACE, USEPA, USFWS, NOAA, State </a:t>
            </a:r>
            <a:r>
              <a:rPr lang="fr-FR" dirty="0" err="1"/>
              <a:t>Dep</a:t>
            </a:r>
            <a:r>
              <a:rPr lang="fr-FR" dirty="0"/>
              <a:t> </a:t>
            </a:r>
            <a:r>
              <a:rPr lang="fr-FR" dirty="0" smtClean="0"/>
              <a:t>FWS</a:t>
            </a:r>
          </a:p>
          <a:p>
            <a:pPr marL="0" indent="0">
              <a:buNone/>
            </a:pPr>
            <a:endParaRPr lang="fr-FR" dirty="0"/>
          </a:p>
          <a:p>
            <a:pPr marL="0" indent="0">
              <a:buNone/>
            </a:pPr>
            <a:r>
              <a:rPr lang="fr-FR" dirty="0"/>
              <a:t>2</a:t>
            </a:r>
            <a:r>
              <a:rPr lang="fr-FR" dirty="0" smtClean="0"/>
              <a:t> types de crédits répondant à 5 obligations réglementaires</a:t>
            </a:r>
          </a:p>
          <a:p>
            <a:pPr marL="0" indent="0">
              <a:buNone/>
            </a:pPr>
            <a:endParaRPr lang="fr-FR" dirty="0"/>
          </a:p>
          <a:p>
            <a:pPr marL="0" indent="0">
              <a:buNone/>
            </a:pPr>
            <a:r>
              <a:rPr lang="fr-FR" dirty="0" smtClean="0"/>
              <a:t>Indicateurs de performance et métrique simples</a:t>
            </a:r>
            <a:endParaRPr lang="fr-FR" dirty="0"/>
          </a:p>
          <a:p>
            <a:pPr marL="0" indent="0">
              <a:buNone/>
            </a:pPr>
            <a:r>
              <a:rPr lang="fr-FR" dirty="0" smtClean="0"/>
              <a:t>(1 hectare = 1 crédit)</a:t>
            </a:r>
          </a:p>
        </p:txBody>
      </p:sp>
    </p:spTree>
    <p:extLst>
      <p:ext uri="{BB962C8B-B14F-4D97-AF65-F5344CB8AC3E}">
        <p14:creationId xmlns:p14="http://schemas.microsoft.com/office/powerpoint/2010/main" val="331096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5" name="Image 4" descr="Flooding schemes.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676958" y="0"/>
            <a:ext cx="5299364" cy="6858000"/>
          </a:xfrm>
          <a:prstGeom prst="rect">
            <a:avLst/>
          </a:prstGeom>
        </p:spPr>
      </p:pic>
      <p:sp>
        <p:nvSpPr>
          <p:cNvPr id="4" name="ZoneTexte 3"/>
          <p:cNvSpPr txBox="1"/>
          <p:nvPr/>
        </p:nvSpPr>
        <p:spPr>
          <a:xfrm>
            <a:off x="6466383" y="6450656"/>
            <a:ext cx="2220417" cy="369332"/>
          </a:xfrm>
          <a:prstGeom prst="rect">
            <a:avLst/>
          </a:prstGeom>
          <a:noFill/>
        </p:spPr>
        <p:txBody>
          <a:bodyPr wrap="square" rtlCol="0">
            <a:spAutoFit/>
          </a:bodyPr>
          <a:lstStyle/>
          <a:p>
            <a:pPr algn="r"/>
            <a:r>
              <a:rPr lang="fr-FR" dirty="0" err="1" smtClean="0">
                <a:latin typeface="Eurostile"/>
                <a:cs typeface="Eurostile"/>
              </a:rPr>
              <a:t>www.vesterwelt.com</a:t>
            </a:r>
            <a:endParaRPr lang="fr-FR" dirty="0">
              <a:latin typeface="Eurostile"/>
              <a:cs typeface="Eurostile"/>
            </a:endParaRPr>
          </a:p>
        </p:txBody>
      </p:sp>
    </p:spTree>
    <p:extLst>
      <p:ext uri="{BB962C8B-B14F-4D97-AF65-F5344CB8AC3E}">
        <p14:creationId xmlns:p14="http://schemas.microsoft.com/office/powerpoint/2010/main" val="543555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C4B7"/>
        </a:solidFill>
        <a:effectLst/>
      </p:bgPr>
    </p:bg>
    <p:spTree>
      <p:nvGrpSpPr>
        <p:cNvPr id="1" name=""/>
        <p:cNvGrpSpPr/>
        <p:nvPr/>
      </p:nvGrpSpPr>
      <p:grpSpPr>
        <a:xfrm>
          <a:off x="0" y="0"/>
          <a:ext cx="0" cy="0"/>
          <a:chOff x="0" y="0"/>
          <a:chExt cx="0" cy="0"/>
        </a:xfrm>
      </p:grpSpPr>
      <p:pic>
        <p:nvPicPr>
          <p:cNvPr id="6" name="Image 5" descr="Bullock-Bend Service area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28" y="0"/>
            <a:ext cx="2583440" cy="3343275"/>
          </a:xfrm>
          <a:prstGeom prst="rect">
            <a:avLst/>
          </a:prstGeom>
        </p:spPr>
      </p:pic>
      <p:pic>
        <p:nvPicPr>
          <p:cNvPr id="7" name="Image 6" descr="Bullock-Bend Service area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088" y="0"/>
            <a:ext cx="2634347" cy="3409155"/>
          </a:xfrm>
          <a:prstGeom prst="rect">
            <a:avLst/>
          </a:prstGeom>
        </p:spPr>
      </p:pic>
      <p:pic>
        <p:nvPicPr>
          <p:cNvPr id="8" name="Image 7" descr="Bullock-Bend Service area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130" y="1"/>
            <a:ext cx="2634347" cy="3409155"/>
          </a:xfrm>
          <a:prstGeom prst="rect">
            <a:avLst/>
          </a:prstGeom>
        </p:spPr>
      </p:pic>
      <p:pic>
        <p:nvPicPr>
          <p:cNvPr id="9" name="Image 8" descr="Bullock-Bend Service area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644" y="3370420"/>
            <a:ext cx="2647261" cy="3425867"/>
          </a:xfrm>
          <a:prstGeom prst="rect">
            <a:avLst/>
          </a:prstGeom>
        </p:spPr>
      </p:pic>
      <p:pic>
        <p:nvPicPr>
          <p:cNvPr id="10" name="Image 9" descr="Bullock-Bend Service area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1272" y="3461319"/>
            <a:ext cx="2577021" cy="3334968"/>
          </a:xfrm>
          <a:prstGeom prst="rect">
            <a:avLst/>
          </a:prstGeom>
        </p:spPr>
      </p:pic>
      <p:sp>
        <p:nvSpPr>
          <p:cNvPr id="11" name="ZoneTexte 10"/>
          <p:cNvSpPr txBox="1"/>
          <p:nvPr/>
        </p:nvSpPr>
        <p:spPr>
          <a:xfrm>
            <a:off x="6466383" y="6450656"/>
            <a:ext cx="2220417" cy="369332"/>
          </a:xfrm>
          <a:prstGeom prst="rect">
            <a:avLst/>
          </a:prstGeom>
          <a:noFill/>
        </p:spPr>
        <p:txBody>
          <a:bodyPr wrap="square" rtlCol="0">
            <a:spAutoFit/>
          </a:bodyPr>
          <a:lstStyle/>
          <a:p>
            <a:pPr algn="r"/>
            <a:r>
              <a:rPr lang="fr-FR" dirty="0" err="1" smtClean="0">
                <a:latin typeface="Eurostile"/>
                <a:cs typeface="Eurostile"/>
              </a:rPr>
              <a:t>www.vesterwelt.com</a:t>
            </a:r>
            <a:endParaRPr lang="fr-FR" dirty="0">
              <a:latin typeface="Eurostile"/>
              <a:cs typeface="Eurostile"/>
            </a:endParaRPr>
          </a:p>
        </p:txBody>
      </p:sp>
    </p:spTree>
    <p:extLst>
      <p:ext uri="{BB962C8B-B14F-4D97-AF65-F5344CB8AC3E}">
        <p14:creationId xmlns:p14="http://schemas.microsoft.com/office/powerpoint/2010/main" val="2349383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600" dirty="0" smtClean="0">
                <a:latin typeface="Eurostile Gras" charset="0"/>
              </a:rPr>
              <a:t>Les crédits d’espèces, entre science, économie et régulations</a:t>
            </a:r>
            <a:endParaRPr lang="fr-FR" sz="3600" dirty="0">
              <a:latin typeface="Eurostile Gras" charset="0"/>
            </a:endParaRPr>
          </a:p>
        </p:txBody>
      </p:sp>
      <p:sp>
        <p:nvSpPr>
          <p:cNvPr id="3" name="Espace réservé du contenu 2"/>
          <p:cNvSpPr>
            <a:spLocks noGrp="1"/>
          </p:cNvSpPr>
          <p:nvPr>
            <p:ph idx="1"/>
          </p:nvPr>
        </p:nvSpPr>
        <p:spPr/>
        <p:txBody>
          <a:bodyPr>
            <a:normAutofit lnSpcReduction="10000"/>
          </a:bodyPr>
          <a:lstStyle/>
          <a:p>
            <a:pPr marL="0" indent="0" algn="just">
              <a:buNone/>
            </a:pPr>
            <a:r>
              <a:rPr lang="fr-FR" dirty="0" smtClean="0"/>
              <a:t>Les « banquiers », investisseurs en quête de profit économique</a:t>
            </a:r>
          </a:p>
          <a:p>
            <a:pPr marL="0" indent="0" algn="just">
              <a:buNone/>
            </a:pPr>
            <a:endParaRPr lang="fr-FR" dirty="0"/>
          </a:p>
          <a:p>
            <a:pPr marL="0" indent="0" algn="just">
              <a:buNone/>
            </a:pPr>
            <a:r>
              <a:rPr lang="fr-FR" dirty="0" smtClean="0"/>
              <a:t>Les écologues des services environnementaux, </a:t>
            </a:r>
            <a:r>
              <a:rPr lang="fr-FR" dirty="0" smtClean="0">
                <a:solidFill>
                  <a:srgbClr val="000000"/>
                </a:solidFill>
              </a:rPr>
              <a:t>des acteurs de terrain en quête de la réussite </a:t>
            </a:r>
            <a:r>
              <a:rPr lang="fr-FR" dirty="0" smtClean="0"/>
              <a:t>des projets</a:t>
            </a:r>
          </a:p>
          <a:p>
            <a:pPr marL="0" indent="0" algn="just">
              <a:buNone/>
            </a:pPr>
            <a:endParaRPr lang="fr-FR" dirty="0"/>
          </a:p>
          <a:p>
            <a:pPr marL="0" indent="0" algn="just">
              <a:buNone/>
            </a:pPr>
            <a:r>
              <a:rPr lang="fr-FR" dirty="0" smtClean="0"/>
              <a:t>Holisme et complexité des processus écologiques</a:t>
            </a:r>
            <a:endParaRPr lang="fr-FR" dirty="0"/>
          </a:p>
        </p:txBody>
      </p:sp>
    </p:spTree>
    <p:extLst>
      <p:ext uri="{BB962C8B-B14F-4D97-AF65-F5344CB8AC3E}">
        <p14:creationId xmlns:p14="http://schemas.microsoft.com/office/powerpoint/2010/main" val="274749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600" dirty="0" smtClean="0">
                <a:latin typeface="Eurostile Gras" charset="0"/>
              </a:rPr>
              <a:t>Les temporalités de la construction d’une banque</a:t>
            </a:r>
            <a:endParaRPr lang="fr-FR" sz="3600" dirty="0">
              <a:latin typeface="Eurostile Gras" charset="0"/>
            </a:endParaRPr>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fr-FR" dirty="0" smtClean="0"/>
              <a:t>Une tension entre :</a:t>
            </a:r>
          </a:p>
          <a:p>
            <a:pPr marL="0" indent="0" algn="just">
              <a:buNone/>
            </a:pPr>
            <a:endParaRPr lang="fr-FR" dirty="0"/>
          </a:p>
          <a:p>
            <a:pPr algn="just">
              <a:buFontTx/>
              <a:buChar char="-"/>
            </a:pPr>
            <a:r>
              <a:rPr lang="fr-FR" dirty="0" smtClean="0"/>
              <a:t>Les investissements de départ</a:t>
            </a:r>
          </a:p>
          <a:p>
            <a:pPr algn="just">
              <a:buFontTx/>
              <a:buChar char="-"/>
            </a:pPr>
            <a:endParaRPr lang="fr-FR" dirty="0"/>
          </a:p>
          <a:p>
            <a:pPr algn="just">
              <a:buFontTx/>
              <a:buChar char="-"/>
            </a:pPr>
            <a:r>
              <a:rPr lang="fr-FR" dirty="0" smtClean="0"/>
              <a:t>Le temps long de la restauration écologique</a:t>
            </a:r>
          </a:p>
          <a:p>
            <a:pPr algn="just">
              <a:buFontTx/>
              <a:buChar char="-"/>
            </a:pPr>
            <a:endParaRPr lang="fr-FR" dirty="0" smtClean="0"/>
          </a:p>
          <a:p>
            <a:pPr algn="just">
              <a:buFontTx/>
              <a:buChar char="-"/>
            </a:pPr>
            <a:r>
              <a:rPr lang="fr-FR" dirty="0"/>
              <a:t>Le processus </a:t>
            </a:r>
            <a:r>
              <a:rPr lang="fr-FR" dirty="0" smtClean="0"/>
              <a:t>d’accréditation</a:t>
            </a:r>
          </a:p>
          <a:p>
            <a:pPr algn="just">
              <a:buFontTx/>
              <a:buChar char="-"/>
            </a:pPr>
            <a:endParaRPr lang="fr-FR" dirty="0" smtClean="0"/>
          </a:p>
          <a:p>
            <a:pPr algn="just">
              <a:buFontTx/>
              <a:buChar char="-"/>
            </a:pPr>
            <a:r>
              <a:rPr lang="fr-FR" dirty="0"/>
              <a:t>La vente des </a:t>
            </a:r>
            <a:r>
              <a:rPr lang="fr-FR" dirty="0" smtClean="0"/>
              <a:t>crédits</a:t>
            </a:r>
          </a:p>
        </p:txBody>
      </p:sp>
    </p:spTree>
    <p:extLst>
      <p:ext uri="{BB962C8B-B14F-4D97-AF65-F5344CB8AC3E}">
        <p14:creationId xmlns:p14="http://schemas.microsoft.com/office/powerpoint/2010/main" val="3479297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just">
              <a:buNone/>
            </a:pPr>
            <a:r>
              <a:rPr lang="en-US" dirty="0" smtClean="0"/>
              <a:t>“There’s </a:t>
            </a:r>
            <a:r>
              <a:rPr lang="en-US" dirty="0"/>
              <a:t>a lot of development going on over here, there’s no bank: dollar sign, dollar sign, dollar sign. </a:t>
            </a:r>
            <a:r>
              <a:rPr lang="en-US" dirty="0" smtClean="0"/>
              <a:t>(</a:t>
            </a:r>
            <a:r>
              <a:rPr lang="en-US" dirty="0"/>
              <a:t>…) </a:t>
            </a:r>
            <a:r>
              <a:rPr lang="en-US" dirty="0" smtClean="0"/>
              <a:t>But the </a:t>
            </a:r>
            <a:r>
              <a:rPr lang="en-US" dirty="0"/>
              <a:t>longer it takes the lower returns for us. So we don’t want </a:t>
            </a:r>
            <a:r>
              <a:rPr lang="en-US" dirty="0" smtClean="0"/>
              <a:t>to be </a:t>
            </a:r>
            <a:r>
              <a:rPr lang="en-US" dirty="0"/>
              <a:t>asking for the moon because number </a:t>
            </a:r>
            <a:r>
              <a:rPr lang="en-US" dirty="0" smtClean="0"/>
              <a:t>1, </a:t>
            </a:r>
            <a:r>
              <a:rPr lang="en-US" dirty="0"/>
              <a:t>we loose credibility and number </a:t>
            </a:r>
            <a:r>
              <a:rPr lang="en-US" dirty="0" smtClean="0"/>
              <a:t>2, </a:t>
            </a:r>
            <a:r>
              <a:rPr lang="en-US" dirty="0"/>
              <a:t>it’s just </a:t>
            </a:r>
            <a:r>
              <a:rPr lang="en-US" dirty="0" err="1"/>
              <a:t>gonna</a:t>
            </a:r>
            <a:r>
              <a:rPr lang="en-US" dirty="0"/>
              <a:t> delay everything. So there’s this fine line between asking for something that’s reasonable but also </a:t>
            </a:r>
            <a:r>
              <a:rPr lang="en-US" dirty="0" smtClean="0"/>
              <a:t>attractive”</a:t>
            </a:r>
            <a:r>
              <a:rPr lang="fr-FR" dirty="0" smtClean="0"/>
              <a:t> </a:t>
            </a:r>
            <a:endParaRPr lang="fr-FR" dirty="0"/>
          </a:p>
        </p:txBody>
      </p:sp>
    </p:spTree>
    <p:extLst>
      <p:ext uri="{BB962C8B-B14F-4D97-AF65-F5344CB8AC3E}">
        <p14:creationId xmlns:p14="http://schemas.microsoft.com/office/powerpoint/2010/main" val="2807203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600" dirty="0" smtClean="0">
                <a:latin typeface="Eurostile Gras" charset="0"/>
              </a:rPr>
              <a:t>Complexité de la procédure d’accréditation</a:t>
            </a:r>
            <a:endParaRPr lang="fr-FR" sz="3600" dirty="0">
              <a:latin typeface="Eurostile Gras" charset="0"/>
            </a:endParaRPr>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FR" dirty="0" smtClean="0"/>
              <a:t>Multiplication d’outils de gestion des risques</a:t>
            </a:r>
          </a:p>
          <a:p>
            <a:pPr algn="just"/>
            <a:endParaRPr lang="fr-FR" dirty="0"/>
          </a:p>
          <a:p>
            <a:pPr algn="just"/>
            <a:r>
              <a:rPr lang="fr-FR" dirty="0" smtClean="0"/>
              <a:t>Outils juridiques pour la maitrise foncière</a:t>
            </a:r>
          </a:p>
          <a:p>
            <a:pPr algn="just"/>
            <a:endParaRPr lang="fr-FR" dirty="0"/>
          </a:p>
          <a:p>
            <a:pPr algn="just"/>
            <a:r>
              <a:rPr lang="fr-FR" dirty="0" smtClean="0"/>
              <a:t>Outils scientifiques pour la mesure de la plus-value environnementale</a:t>
            </a:r>
          </a:p>
          <a:p>
            <a:pPr algn="just"/>
            <a:endParaRPr lang="fr-FR" dirty="0"/>
          </a:p>
          <a:p>
            <a:pPr algn="just"/>
            <a:r>
              <a:rPr lang="fr-FR" dirty="0" smtClean="0"/>
              <a:t>Outils financiers pour la gestion des habitats écologiques « à perpétuité »</a:t>
            </a:r>
            <a:endParaRPr lang="fr-FR" dirty="0"/>
          </a:p>
        </p:txBody>
      </p:sp>
    </p:spTree>
    <p:extLst>
      <p:ext uri="{BB962C8B-B14F-4D97-AF65-F5344CB8AC3E}">
        <p14:creationId xmlns:p14="http://schemas.microsoft.com/office/powerpoint/2010/main" val="3314534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600" dirty="0" smtClean="0">
                <a:latin typeface="Eurostile Gras" charset="0"/>
              </a:rPr>
              <a:t>Négociation à l’échelle locale</a:t>
            </a:r>
            <a:endParaRPr lang="fr-FR" sz="3600" dirty="0">
              <a:latin typeface="Eurostile Gras" charset="0"/>
            </a:endParaRPr>
          </a:p>
        </p:txBody>
      </p:sp>
      <p:sp>
        <p:nvSpPr>
          <p:cNvPr id="3" name="Espace réservé du contenu 2"/>
          <p:cNvSpPr>
            <a:spLocks noGrp="1"/>
          </p:cNvSpPr>
          <p:nvPr>
            <p:ph idx="1"/>
          </p:nvPr>
        </p:nvSpPr>
        <p:spPr/>
        <p:txBody>
          <a:bodyPr>
            <a:normAutofit/>
          </a:bodyPr>
          <a:lstStyle/>
          <a:p>
            <a:pPr marL="0" indent="0" algn="just">
              <a:buNone/>
            </a:pPr>
            <a:r>
              <a:rPr lang="fr-FR" i="1" dirty="0"/>
              <a:t>“</a:t>
            </a:r>
            <a:r>
              <a:rPr lang="fr-FR" dirty="0"/>
              <a:t>The people </a:t>
            </a:r>
            <a:r>
              <a:rPr lang="fr-FR" dirty="0" err="1"/>
              <a:t>from</a:t>
            </a:r>
            <a:r>
              <a:rPr lang="fr-FR" dirty="0"/>
              <a:t> the State, </a:t>
            </a:r>
            <a:r>
              <a:rPr lang="fr-FR" dirty="0" err="1"/>
              <a:t>they</a:t>
            </a:r>
            <a:r>
              <a:rPr lang="fr-FR" dirty="0"/>
              <a:t> have a </a:t>
            </a:r>
            <a:r>
              <a:rPr lang="fr-FR" dirty="0" err="1"/>
              <a:t>much</a:t>
            </a:r>
            <a:r>
              <a:rPr lang="fr-FR" dirty="0"/>
              <a:t> more conservative </a:t>
            </a:r>
            <a:r>
              <a:rPr lang="fr-FR" dirty="0" err="1"/>
              <a:t>view</a:t>
            </a:r>
            <a:r>
              <a:rPr lang="fr-FR" dirty="0"/>
              <a:t> on conservation, </a:t>
            </a:r>
            <a:r>
              <a:rPr lang="fr-FR" dirty="0" err="1"/>
              <a:t>whether</a:t>
            </a:r>
            <a:r>
              <a:rPr lang="fr-FR" dirty="0"/>
              <a:t> </a:t>
            </a:r>
            <a:r>
              <a:rPr lang="fr-FR" dirty="0" err="1"/>
              <a:t>we</a:t>
            </a:r>
            <a:r>
              <a:rPr lang="fr-FR" dirty="0"/>
              <a:t> tend to </a:t>
            </a:r>
            <a:r>
              <a:rPr lang="fr-FR" dirty="0" err="1"/>
              <a:t>be</a:t>
            </a:r>
            <a:r>
              <a:rPr lang="fr-FR" dirty="0"/>
              <a:t> more flexible</a:t>
            </a:r>
            <a:r>
              <a:rPr lang="fr-FR" i="1" dirty="0" smtClean="0"/>
              <a:t>.</a:t>
            </a:r>
            <a:r>
              <a:rPr lang="fr-FR" dirty="0"/>
              <a:t> </a:t>
            </a:r>
            <a:r>
              <a:rPr lang="fr-FR" dirty="0" smtClean="0"/>
              <a:t>It </a:t>
            </a:r>
            <a:r>
              <a:rPr lang="fr-FR" dirty="0" err="1"/>
              <a:t>takes</a:t>
            </a:r>
            <a:r>
              <a:rPr lang="fr-FR" dirty="0"/>
              <a:t> </a:t>
            </a:r>
            <a:r>
              <a:rPr lang="fr-FR" dirty="0" err="1"/>
              <a:t>hours</a:t>
            </a:r>
            <a:r>
              <a:rPr lang="fr-FR" dirty="0"/>
              <a:t> of </a:t>
            </a:r>
            <a:r>
              <a:rPr lang="fr-FR" dirty="0" err="1"/>
              <a:t>negotiations</a:t>
            </a:r>
            <a:r>
              <a:rPr lang="fr-FR" dirty="0"/>
              <a:t> to </a:t>
            </a:r>
            <a:r>
              <a:rPr lang="fr-FR" dirty="0" err="1"/>
              <a:t>get</a:t>
            </a:r>
            <a:r>
              <a:rPr lang="fr-FR" dirty="0"/>
              <a:t> the </a:t>
            </a:r>
            <a:r>
              <a:rPr lang="fr-FR" dirty="0" err="1"/>
              <a:t>same</a:t>
            </a:r>
            <a:r>
              <a:rPr lang="fr-FR" dirty="0"/>
              <a:t> point on </a:t>
            </a:r>
            <a:r>
              <a:rPr lang="fr-FR" dirty="0" err="1"/>
              <a:t>several</a:t>
            </a:r>
            <a:r>
              <a:rPr lang="fr-FR" dirty="0"/>
              <a:t> issues</a:t>
            </a:r>
            <a:r>
              <a:rPr lang="fr-FR" i="1" dirty="0" smtClean="0"/>
              <a:t>” </a:t>
            </a:r>
          </a:p>
          <a:p>
            <a:pPr marL="0" indent="0">
              <a:buNone/>
            </a:pPr>
            <a:endParaRPr lang="fr-FR" i="1" dirty="0"/>
          </a:p>
        </p:txBody>
      </p:sp>
    </p:spTree>
    <p:extLst>
      <p:ext uri="{BB962C8B-B14F-4D97-AF65-F5344CB8AC3E}">
        <p14:creationId xmlns:p14="http://schemas.microsoft.com/office/powerpoint/2010/main" val="1641686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600" dirty="0">
                <a:latin typeface="Eurostile Gras" charset="0"/>
              </a:rPr>
              <a:t>F</a:t>
            </a:r>
            <a:r>
              <a:rPr lang="fr-FR" sz="3600" dirty="0" smtClean="0">
                <a:latin typeface="Eurostile Gras" charset="0"/>
              </a:rPr>
              <a:t>lexibilité à l’échelle locale</a:t>
            </a:r>
            <a:endParaRPr lang="fr-FR" sz="3600" dirty="0">
              <a:latin typeface="Eurostile Gras" charset="0"/>
            </a:endParaRPr>
          </a:p>
        </p:txBody>
      </p:sp>
      <p:sp>
        <p:nvSpPr>
          <p:cNvPr id="3" name="Espace réservé du contenu 2"/>
          <p:cNvSpPr>
            <a:spLocks noGrp="1"/>
          </p:cNvSpPr>
          <p:nvPr>
            <p:ph idx="1"/>
          </p:nvPr>
        </p:nvSpPr>
        <p:spPr/>
        <p:txBody>
          <a:bodyPr>
            <a:normAutofit/>
          </a:bodyPr>
          <a:lstStyle/>
          <a:p>
            <a:pPr marL="0" indent="0" algn="just">
              <a:buNone/>
            </a:pPr>
            <a:r>
              <a:rPr lang="en-US" dirty="0"/>
              <a:t>“For a shrimp, we knew that there was no market on the service area that we had defined at first so we decided to expand it more south because we new that the bank could have a market; and then we on our side could have conservation of the shrimp. No one seemed to have a problem with that among the IRT members. That was an easy decision that was not based on biology”</a:t>
            </a:r>
            <a:r>
              <a:rPr lang="fr-FR" dirty="0"/>
              <a:t> </a:t>
            </a:r>
            <a:endParaRPr lang="en-US" sz="2000" dirty="0"/>
          </a:p>
        </p:txBody>
      </p:sp>
    </p:spTree>
    <p:extLst>
      <p:ext uri="{BB962C8B-B14F-4D97-AF65-F5344CB8AC3E}">
        <p14:creationId xmlns:p14="http://schemas.microsoft.com/office/powerpoint/2010/main" val="4216817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306832"/>
            <a:ext cx="8229600" cy="1143000"/>
          </a:xfrm>
        </p:spPr>
        <p:txBody>
          <a:bodyPr>
            <a:normAutofit fontScale="90000"/>
          </a:bodyPr>
          <a:lstStyle/>
          <a:p>
            <a:r>
              <a:rPr lang="fr-FR" dirty="0" smtClean="0"/>
              <a:t>Diffusion institutionnelle et variabilité territoriale</a:t>
            </a:r>
            <a:endParaRPr lang="fr-FR" dirty="0"/>
          </a:p>
        </p:txBody>
      </p:sp>
    </p:spTree>
    <p:extLst>
      <p:ext uri="{BB962C8B-B14F-4D97-AF65-F5344CB8AC3E}">
        <p14:creationId xmlns:p14="http://schemas.microsoft.com/office/powerpoint/2010/main" val="220059935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831017"/>
          </a:xfrm>
        </p:spPr>
        <p:txBody>
          <a:bodyPr>
            <a:normAutofit/>
          </a:bodyPr>
          <a:lstStyle/>
          <a:p>
            <a:pPr algn="r"/>
            <a:r>
              <a:rPr lang="fr-FR" sz="3200" dirty="0" smtClean="0">
                <a:latin typeface="Eurostile Gras" charset="0"/>
                <a:ea typeface="Eurostile" charset="0"/>
                <a:cs typeface="Eurostile" charset="0"/>
              </a:rPr>
              <a:t>Pourquoi s’intéresser aux banques de biodiversité ?</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a:xfrm>
            <a:off x="457200" y="1885809"/>
            <a:ext cx="8229600" cy="3772430"/>
          </a:xfrm>
        </p:spPr>
        <p:txBody>
          <a:bodyPr>
            <a:normAutofit fontScale="85000" lnSpcReduction="10000"/>
          </a:bodyPr>
          <a:lstStyle/>
          <a:p>
            <a:pPr marL="0" indent="0">
              <a:buNone/>
            </a:pPr>
            <a:r>
              <a:rPr lang="fr-FR" dirty="0" smtClean="0"/>
              <a:t>Emergence et développement d’un secteur économique reposant sur l’économicisation de la nature</a:t>
            </a:r>
          </a:p>
          <a:p>
            <a:pPr marL="0" indent="0">
              <a:buNone/>
            </a:pPr>
            <a:endParaRPr lang="fr-FR" dirty="0"/>
          </a:p>
          <a:p>
            <a:pPr marL="0" indent="0">
              <a:buNone/>
            </a:pPr>
            <a:r>
              <a:rPr lang="fr-FR" dirty="0">
                <a:latin typeface="Eurostile" charset="0"/>
                <a:ea typeface="Eurostile" charset="0"/>
                <a:cs typeface="Eurostile" charset="0"/>
              </a:rPr>
              <a:t>Rôle des institutions politiques dans la régulation d’échanges économiques fondés sur une obligation réglementaire</a:t>
            </a:r>
            <a:endParaRPr lang="fr-FR" dirty="0"/>
          </a:p>
          <a:p>
            <a:pPr marL="0" indent="0">
              <a:buNone/>
            </a:pPr>
            <a:endParaRPr lang="fr-FR" dirty="0" smtClean="0">
              <a:latin typeface="Eurostile" charset="0"/>
              <a:ea typeface="Eurostile" charset="0"/>
              <a:cs typeface="Eurostile" charset="0"/>
            </a:endParaRPr>
          </a:p>
          <a:p>
            <a:pPr marL="0" indent="0">
              <a:buNone/>
            </a:pPr>
            <a:r>
              <a:rPr lang="fr-FR" dirty="0" smtClean="0">
                <a:latin typeface="Eurostile" charset="0"/>
                <a:ea typeface="Eurostile" charset="0"/>
                <a:cs typeface="Eurostile" charset="0"/>
              </a:rPr>
              <a:t>Intégration de connaissances scientifiques dans des échanges marchands</a:t>
            </a:r>
          </a:p>
          <a:p>
            <a:pPr marL="0" indent="0">
              <a:buNone/>
            </a:pPr>
            <a:endParaRPr lang="fr-FR" dirty="0">
              <a:latin typeface="Eurostile" charset="0"/>
              <a:ea typeface="Eurostile" charset="0"/>
              <a:cs typeface="Eurostile" charset="0"/>
            </a:endParaRPr>
          </a:p>
        </p:txBody>
      </p:sp>
    </p:spTree>
    <p:extLst>
      <p:ext uri="{BB962C8B-B14F-4D97-AF65-F5344CB8AC3E}">
        <p14:creationId xmlns:p14="http://schemas.microsoft.com/office/powerpoint/2010/main" val="13325270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200" dirty="0" smtClean="0">
                <a:latin typeface="Eurostile Gras" charset="0"/>
              </a:rPr>
              <a:t>Vers la diffusion d’un modèle ?</a:t>
            </a:r>
            <a:endParaRPr lang="fr-FR" sz="3200" dirty="0">
              <a:latin typeface="Eurostile Gras" charset="0"/>
            </a:endParaRPr>
          </a:p>
        </p:txBody>
      </p:sp>
      <p:sp>
        <p:nvSpPr>
          <p:cNvPr id="3" name="Espace réservé du contenu 2"/>
          <p:cNvSpPr>
            <a:spLocks noGrp="1"/>
          </p:cNvSpPr>
          <p:nvPr>
            <p:ph idx="1"/>
          </p:nvPr>
        </p:nvSpPr>
        <p:spPr/>
        <p:txBody>
          <a:bodyPr>
            <a:normAutofit/>
          </a:bodyPr>
          <a:lstStyle/>
          <a:p>
            <a:pPr marL="0" indent="0">
              <a:buNone/>
            </a:pPr>
            <a:r>
              <a:rPr lang="fr-FR" dirty="0" smtClean="0"/>
              <a:t>Variabilité des contextes institutionnels</a:t>
            </a:r>
          </a:p>
          <a:p>
            <a:pPr marL="0" indent="0">
              <a:buNone/>
            </a:pPr>
            <a:endParaRPr lang="fr-FR" dirty="0"/>
          </a:p>
          <a:p>
            <a:pPr marL="0" indent="0">
              <a:buNone/>
            </a:pPr>
            <a:r>
              <a:rPr lang="fr-FR" dirty="0" smtClean="0"/>
              <a:t>Attractivité économique variable</a:t>
            </a:r>
          </a:p>
          <a:p>
            <a:pPr marL="0" indent="0">
              <a:buNone/>
            </a:pPr>
            <a:endParaRPr lang="fr-FR" dirty="0"/>
          </a:p>
          <a:p>
            <a:pPr marL="0" indent="0">
              <a:buNone/>
            </a:pPr>
            <a:r>
              <a:rPr lang="fr-FR" dirty="0" smtClean="0"/>
              <a:t>Diversité des espèces en danger et de l’état des connaissances scientifiques sur ces espèces en danger</a:t>
            </a:r>
          </a:p>
          <a:p>
            <a:pPr marL="0" indent="0">
              <a:buNone/>
            </a:pPr>
            <a:endParaRPr lang="fr-FR" dirty="0"/>
          </a:p>
        </p:txBody>
      </p:sp>
    </p:spTree>
    <p:extLst>
      <p:ext uri="{BB962C8B-B14F-4D97-AF65-F5344CB8AC3E}">
        <p14:creationId xmlns:p14="http://schemas.microsoft.com/office/powerpoint/2010/main" val="2884719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Les circuits de la diffusion institutionnelle</a:t>
            </a:r>
            <a:endParaRPr lang="fr-FR" sz="3600" dirty="0">
              <a:latin typeface="Eurostile Gras" charset="0"/>
            </a:endParaRPr>
          </a:p>
        </p:txBody>
      </p:sp>
      <p:sp>
        <p:nvSpPr>
          <p:cNvPr id="3" name="Espace réservé du contenu 2"/>
          <p:cNvSpPr>
            <a:spLocks noGrp="1"/>
          </p:cNvSpPr>
          <p:nvPr>
            <p:ph idx="1"/>
          </p:nvPr>
        </p:nvSpPr>
        <p:spPr/>
        <p:txBody>
          <a:bodyPr>
            <a:normAutofit/>
          </a:bodyPr>
          <a:lstStyle/>
          <a:p>
            <a:pPr marL="0" indent="0" algn="just">
              <a:buNone/>
            </a:pPr>
            <a:r>
              <a:rPr lang="fr-FR" sz="2800" dirty="0"/>
              <a:t>Rôle du niveau fédéral</a:t>
            </a:r>
          </a:p>
          <a:p>
            <a:pPr marL="0" indent="0" algn="just">
              <a:buNone/>
            </a:pPr>
            <a:endParaRPr lang="fr-FR" sz="2800" dirty="0"/>
          </a:p>
          <a:p>
            <a:pPr marL="0" indent="0" algn="just">
              <a:buNone/>
            </a:pPr>
            <a:r>
              <a:rPr lang="fr-FR" sz="2800" dirty="0" smtClean="0"/>
              <a:t>Transfert de connaissances formelles et d’outils de coordination</a:t>
            </a:r>
          </a:p>
          <a:p>
            <a:pPr marL="0" indent="0" algn="just">
              <a:buNone/>
            </a:pPr>
            <a:endParaRPr lang="fr-FR" sz="2800" dirty="0"/>
          </a:p>
          <a:p>
            <a:pPr marL="0" indent="0" algn="just">
              <a:buNone/>
            </a:pPr>
            <a:r>
              <a:rPr lang="fr-FR" sz="2800" dirty="0" smtClean="0"/>
              <a:t>Transfert de savoirs pratiques sur le processus</a:t>
            </a:r>
          </a:p>
          <a:p>
            <a:pPr marL="0" indent="0" algn="just">
              <a:buNone/>
            </a:pPr>
            <a:endParaRPr lang="fr-FR" sz="2800" dirty="0"/>
          </a:p>
          <a:p>
            <a:pPr marL="0" indent="0" algn="just">
              <a:buNone/>
            </a:pPr>
            <a:r>
              <a:rPr lang="fr-FR" sz="2800" dirty="0" smtClean="0"/>
              <a:t>Importante marge de manœuvre sur la question de la mesure des effets</a:t>
            </a:r>
          </a:p>
          <a:p>
            <a:pPr marL="0" indent="0" algn="just">
              <a:buNone/>
            </a:pPr>
            <a:endParaRPr lang="fr-FR" sz="2800" dirty="0"/>
          </a:p>
        </p:txBody>
      </p:sp>
    </p:spTree>
    <p:extLst>
      <p:ext uri="{BB962C8B-B14F-4D97-AF65-F5344CB8AC3E}">
        <p14:creationId xmlns:p14="http://schemas.microsoft.com/office/powerpoint/2010/main" val="3834176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200" dirty="0" smtClean="0">
                <a:latin typeface="Eurostile Gras" charset="0"/>
              </a:rPr>
              <a:t>La densité institutionnelle comme facteur d’attractivité</a:t>
            </a:r>
            <a:endParaRPr lang="fr-FR" sz="3200" dirty="0">
              <a:latin typeface="Eurostile Gras" charset="0"/>
            </a:endParaRPr>
          </a:p>
        </p:txBody>
      </p:sp>
      <p:sp>
        <p:nvSpPr>
          <p:cNvPr id="3" name="Espace réservé du contenu 2"/>
          <p:cNvSpPr>
            <a:spLocks noGrp="1"/>
          </p:cNvSpPr>
          <p:nvPr>
            <p:ph idx="1"/>
          </p:nvPr>
        </p:nvSpPr>
        <p:spPr>
          <a:xfrm>
            <a:off x="457200" y="1600202"/>
            <a:ext cx="8229600" cy="4733473"/>
          </a:xfrm>
        </p:spPr>
        <p:txBody>
          <a:bodyPr anchor="ctr">
            <a:normAutofit fontScale="62500" lnSpcReduction="20000"/>
          </a:bodyPr>
          <a:lstStyle/>
          <a:p>
            <a:pPr marL="0" indent="0" algn="just">
              <a:buNone/>
            </a:pPr>
            <a:r>
              <a:rPr lang="fr-FR" sz="5100" dirty="0" smtClean="0"/>
              <a:t>“</a:t>
            </a:r>
            <a:r>
              <a:rPr lang="fr-FR" sz="5100" dirty="0" err="1"/>
              <a:t>R</a:t>
            </a:r>
            <a:r>
              <a:rPr lang="fr-FR" sz="5100" dirty="0" err="1" smtClean="0"/>
              <a:t>egulators</a:t>
            </a:r>
            <a:r>
              <a:rPr lang="fr-FR" sz="5100" dirty="0" smtClean="0"/>
              <a:t> </a:t>
            </a:r>
            <a:r>
              <a:rPr lang="fr-FR" sz="5100" dirty="0" err="1"/>
              <a:t>don’t</a:t>
            </a:r>
            <a:r>
              <a:rPr lang="fr-FR" sz="5100" dirty="0"/>
              <a:t> </a:t>
            </a:r>
            <a:r>
              <a:rPr lang="fr-FR" sz="5100" dirty="0" err="1"/>
              <a:t>understand</a:t>
            </a:r>
            <a:r>
              <a:rPr lang="fr-FR" sz="5100" dirty="0"/>
              <a:t> the </a:t>
            </a:r>
            <a:r>
              <a:rPr lang="fr-FR" sz="5100" dirty="0" err="1"/>
              <a:t>needs</a:t>
            </a:r>
            <a:r>
              <a:rPr lang="fr-FR" sz="5100" dirty="0"/>
              <a:t> of the </a:t>
            </a:r>
            <a:r>
              <a:rPr lang="fr-FR" sz="5100" dirty="0" err="1"/>
              <a:t>private</a:t>
            </a:r>
            <a:r>
              <a:rPr lang="fr-FR" sz="5100" dirty="0"/>
              <a:t> </a:t>
            </a:r>
            <a:r>
              <a:rPr lang="fr-FR" sz="5100" dirty="0" err="1"/>
              <a:t>sector</a:t>
            </a:r>
            <a:r>
              <a:rPr lang="fr-FR" sz="5100" dirty="0"/>
              <a:t>. If </a:t>
            </a:r>
            <a:r>
              <a:rPr lang="fr-FR" sz="5100" dirty="0" err="1"/>
              <a:t>they</a:t>
            </a:r>
            <a:r>
              <a:rPr lang="fr-FR" sz="5100" dirty="0"/>
              <a:t> change a </a:t>
            </a:r>
            <a:r>
              <a:rPr lang="fr-FR" sz="5100" dirty="0" err="1"/>
              <a:t>policy</a:t>
            </a:r>
            <a:r>
              <a:rPr lang="fr-FR" sz="5100" dirty="0"/>
              <a:t>, </a:t>
            </a:r>
            <a:r>
              <a:rPr lang="fr-FR" sz="5100" dirty="0" err="1"/>
              <a:t>they</a:t>
            </a:r>
            <a:r>
              <a:rPr lang="fr-FR" sz="5100" dirty="0"/>
              <a:t> damage the </a:t>
            </a:r>
            <a:r>
              <a:rPr lang="fr-FR" sz="5100" dirty="0" smtClean="0"/>
              <a:t>business. The </a:t>
            </a:r>
            <a:r>
              <a:rPr lang="fr-FR" sz="5100" dirty="0"/>
              <a:t>first questions </a:t>
            </a:r>
            <a:r>
              <a:rPr lang="fr-FR" sz="5100" dirty="0" err="1"/>
              <a:t>that</a:t>
            </a:r>
            <a:r>
              <a:rPr lang="fr-FR" sz="5100" dirty="0"/>
              <a:t> </a:t>
            </a:r>
            <a:r>
              <a:rPr lang="fr-FR" sz="5100" dirty="0" err="1"/>
              <a:t>we</a:t>
            </a:r>
            <a:r>
              <a:rPr lang="fr-FR" sz="5100" dirty="0"/>
              <a:t> </a:t>
            </a:r>
            <a:r>
              <a:rPr lang="fr-FR" sz="5100" dirty="0" err="1"/>
              <a:t>ask</a:t>
            </a:r>
            <a:r>
              <a:rPr lang="fr-FR" sz="5100" dirty="0"/>
              <a:t> are: </a:t>
            </a:r>
            <a:r>
              <a:rPr lang="fr-FR" sz="5100" dirty="0" err="1"/>
              <a:t>what</a:t>
            </a:r>
            <a:r>
              <a:rPr lang="fr-FR" sz="5100" dirty="0"/>
              <a:t> are the </a:t>
            </a:r>
            <a:r>
              <a:rPr lang="fr-FR" sz="5100" dirty="0" err="1"/>
              <a:t>rules</a:t>
            </a:r>
            <a:r>
              <a:rPr lang="fr-FR" sz="5100" dirty="0"/>
              <a:t> and how </a:t>
            </a:r>
            <a:r>
              <a:rPr lang="fr-FR" sz="5100" dirty="0" err="1"/>
              <a:t>consistently</a:t>
            </a:r>
            <a:r>
              <a:rPr lang="fr-FR" sz="5100" dirty="0"/>
              <a:t> are </a:t>
            </a:r>
            <a:r>
              <a:rPr lang="fr-FR" sz="5100" dirty="0" err="1"/>
              <a:t>they</a:t>
            </a:r>
            <a:r>
              <a:rPr lang="fr-FR" sz="5100" dirty="0"/>
              <a:t> </a:t>
            </a:r>
            <a:r>
              <a:rPr lang="fr-FR" sz="5100" dirty="0" err="1"/>
              <a:t>applied</a:t>
            </a:r>
            <a:r>
              <a:rPr lang="fr-FR" sz="5100" dirty="0"/>
              <a:t> by the </a:t>
            </a:r>
            <a:r>
              <a:rPr lang="fr-FR" sz="5100" dirty="0" err="1"/>
              <a:t>regulators</a:t>
            </a:r>
            <a:r>
              <a:rPr lang="fr-FR" sz="5100" dirty="0"/>
              <a:t>? If </a:t>
            </a:r>
            <a:r>
              <a:rPr lang="fr-FR" sz="5100" dirty="0" err="1"/>
              <a:t>they</a:t>
            </a:r>
            <a:r>
              <a:rPr lang="fr-FR" sz="5100" dirty="0"/>
              <a:t> are not </a:t>
            </a:r>
            <a:r>
              <a:rPr lang="fr-FR" sz="5100" dirty="0" err="1"/>
              <a:t>consistently</a:t>
            </a:r>
            <a:r>
              <a:rPr lang="fr-FR" sz="5100" dirty="0"/>
              <a:t> </a:t>
            </a:r>
            <a:r>
              <a:rPr lang="fr-FR" sz="5100" dirty="0" err="1"/>
              <a:t>applied</a:t>
            </a:r>
            <a:r>
              <a:rPr lang="fr-FR" sz="5100" dirty="0"/>
              <a:t> and if </a:t>
            </a:r>
            <a:r>
              <a:rPr lang="fr-FR" sz="5100" dirty="0" err="1"/>
              <a:t>they</a:t>
            </a:r>
            <a:r>
              <a:rPr lang="fr-FR" sz="5100" dirty="0"/>
              <a:t> let an </a:t>
            </a:r>
            <a:r>
              <a:rPr lang="fr-FR" sz="5100" dirty="0" err="1"/>
              <a:t>investor</a:t>
            </a:r>
            <a:r>
              <a:rPr lang="fr-FR" sz="5100" dirty="0"/>
              <a:t> do </a:t>
            </a:r>
            <a:r>
              <a:rPr lang="fr-FR" sz="5100" dirty="0" err="1"/>
              <a:t>something</a:t>
            </a:r>
            <a:r>
              <a:rPr lang="fr-FR" sz="5100" dirty="0"/>
              <a:t> one </a:t>
            </a:r>
            <a:r>
              <a:rPr lang="fr-FR" sz="5100" dirty="0" err="1"/>
              <a:t>way</a:t>
            </a:r>
            <a:r>
              <a:rPr lang="fr-FR" sz="5100" dirty="0"/>
              <a:t> but not the </a:t>
            </a:r>
            <a:r>
              <a:rPr lang="fr-FR" sz="5100" dirty="0" err="1"/>
              <a:t>other</a:t>
            </a:r>
            <a:r>
              <a:rPr lang="fr-FR" sz="5100" dirty="0"/>
              <a:t> one </a:t>
            </a:r>
            <a:r>
              <a:rPr lang="fr-FR" sz="5100" dirty="0" err="1"/>
              <a:t>then</a:t>
            </a:r>
            <a:r>
              <a:rPr lang="fr-FR" sz="5100" dirty="0"/>
              <a:t> an </a:t>
            </a:r>
            <a:r>
              <a:rPr lang="fr-FR" sz="5100" dirty="0" err="1"/>
              <a:t>investor</a:t>
            </a:r>
            <a:r>
              <a:rPr lang="fr-FR" sz="5100" dirty="0"/>
              <a:t> </a:t>
            </a:r>
            <a:r>
              <a:rPr lang="fr-FR" sz="5100" dirty="0" err="1"/>
              <a:t>would</a:t>
            </a:r>
            <a:r>
              <a:rPr lang="fr-FR" sz="5100" dirty="0"/>
              <a:t> not </a:t>
            </a:r>
            <a:r>
              <a:rPr lang="fr-FR" sz="5100" dirty="0" err="1"/>
              <a:t>be</a:t>
            </a:r>
            <a:r>
              <a:rPr lang="fr-FR" sz="5100" dirty="0"/>
              <a:t> </a:t>
            </a:r>
            <a:r>
              <a:rPr lang="fr-FR" sz="5100" dirty="0" err="1"/>
              <a:t>willing</a:t>
            </a:r>
            <a:r>
              <a:rPr lang="fr-FR" sz="5100" dirty="0"/>
              <a:t> to </a:t>
            </a:r>
            <a:r>
              <a:rPr lang="fr-FR" sz="5100" dirty="0" err="1"/>
              <a:t>invest</a:t>
            </a:r>
            <a:r>
              <a:rPr lang="fr-FR" sz="5100" dirty="0"/>
              <a:t>. It </a:t>
            </a:r>
            <a:r>
              <a:rPr lang="fr-FR" sz="5100" dirty="0" err="1"/>
              <a:t>is</a:t>
            </a:r>
            <a:r>
              <a:rPr lang="fr-FR" sz="5100" dirty="0"/>
              <a:t> </a:t>
            </a:r>
            <a:r>
              <a:rPr lang="fr-FR" sz="5100" dirty="0" err="1"/>
              <a:t>difficult</a:t>
            </a:r>
            <a:r>
              <a:rPr lang="fr-FR" sz="5100" dirty="0"/>
              <a:t> to </a:t>
            </a:r>
            <a:r>
              <a:rPr lang="fr-FR" sz="5100" dirty="0" err="1"/>
              <a:t>estimate</a:t>
            </a:r>
            <a:r>
              <a:rPr lang="fr-FR" sz="5100" dirty="0"/>
              <a:t> the </a:t>
            </a:r>
            <a:r>
              <a:rPr lang="fr-FR" sz="5100" dirty="0" err="1"/>
              <a:t>returns</a:t>
            </a:r>
            <a:r>
              <a:rPr lang="fr-FR" sz="5100" dirty="0"/>
              <a:t> and </a:t>
            </a:r>
            <a:r>
              <a:rPr lang="fr-FR" sz="5100" dirty="0" err="1"/>
              <a:t>investors</a:t>
            </a:r>
            <a:r>
              <a:rPr lang="fr-FR" sz="5100" dirty="0"/>
              <a:t> are not </a:t>
            </a:r>
            <a:r>
              <a:rPr lang="fr-FR" sz="5100" dirty="0" err="1"/>
              <a:t>willing</a:t>
            </a:r>
            <a:r>
              <a:rPr lang="fr-FR" sz="5100" dirty="0"/>
              <a:t> to </a:t>
            </a:r>
            <a:r>
              <a:rPr lang="fr-FR" sz="5100" dirty="0" err="1"/>
              <a:t>take</a:t>
            </a:r>
            <a:r>
              <a:rPr lang="fr-FR" sz="5100" dirty="0"/>
              <a:t> the </a:t>
            </a:r>
            <a:r>
              <a:rPr lang="fr-FR" sz="5100" dirty="0" err="1"/>
              <a:t>risk</a:t>
            </a:r>
            <a:r>
              <a:rPr lang="fr-FR" sz="5100" dirty="0"/>
              <a:t>”</a:t>
            </a:r>
            <a:r>
              <a:rPr lang="fr-FR" dirty="0"/>
              <a:t>. </a:t>
            </a:r>
          </a:p>
        </p:txBody>
      </p:sp>
    </p:spTree>
    <p:extLst>
      <p:ext uri="{BB962C8B-B14F-4D97-AF65-F5344CB8AC3E}">
        <p14:creationId xmlns:p14="http://schemas.microsoft.com/office/powerpoint/2010/main" val="3568718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r"/>
            <a:r>
              <a:rPr lang="fr-FR" sz="3200" dirty="0" smtClean="0">
                <a:latin typeface="Eurostile Gras" charset="0"/>
              </a:rPr>
              <a:t>La densité institutionnelle comme facteur de réductionnisme scientifique</a:t>
            </a:r>
            <a:endParaRPr lang="fr-FR" sz="3200" dirty="0">
              <a:latin typeface="Eurostile Gras" charset="0"/>
            </a:endParaRPr>
          </a:p>
        </p:txBody>
      </p:sp>
      <p:sp>
        <p:nvSpPr>
          <p:cNvPr id="3" name="Espace réservé du contenu 2"/>
          <p:cNvSpPr>
            <a:spLocks noGrp="1"/>
          </p:cNvSpPr>
          <p:nvPr>
            <p:ph idx="1"/>
          </p:nvPr>
        </p:nvSpPr>
        <p:spPr>
          <a:xfrm>
            <a:off x="457200" y="3031056"/>
            <a:ext cx="8229600" cy="4211309"/>
          </a:xfrm>
        </p:spPr>
        <p:txBody>
          <a:bodyPr anchor="ctr">
            <a:normAutofit fontScale="92500" lnSpcReduction="10000"/>
          </a:bodyPr>
          <a:lstStyle/>
          <a:p>
            <a:pPr marL="0" indent="0" algn="just">
              <a:buNone/>
            </a:pPr>
            <a:r>
              <a:rPr lang="fr-FR" dirty="0" smtClean="0"/>
              <a:t>Multiplication des niveaux d’action publique</a:t>
            </a:r>
          </a:p>
          <a:p>
            <a:pPr marL="0" indent="0" algn="just">
              <a:buNone/>
            </a:pPr>
            <a:endParaRPr lang="fr-FR" dirty="0"/>
          </a:p>
          <a:p>
            <a:pPr marL="0" indent="0" algn="just">
              <a:buNone/>
            </a:pPr>
            <a:r>
              <a:rPr lang="fr-FR" dirty="0" smtClean="0"/>
              <a:t>Complexité organisationnelle : coopération de multiples agences environnementales aux cadres normatifs différents</a:t>
            </a:r>
          </a:p>
          <a:p>
            <a:pPr marL="0" indent="0" algn="just">
              <a:buNone/>
            </a:pPr>
            <a:endParaRPr lang="fr-FR" dirty="0"/>
          </a:p>
          <a:p>
            <a:pPr marL="0" indent="0" algn="just">
              <a:buNone/>
            </a:pPr>
            <a:r>
              <a:rPr lang="fr-FR" dirty="0" smtClean="0"/>
              <a:t>Tendance à la simplification des métriques pour faciliter la coordination inter-agences / limitation des visites de terrain</a:t>
            </a:r>
          </a:p>
          <a:p>
            <a:pPr marL="0" indent="0" algn="just">
              <a:buNone/>
            </a:pPr>
            <a:endParaRPr lang="fr-FR" dirty="0"/>
          </a:p>
          <a:p>
            <a:pPr marL="0" indent="0" algn="just">
              <a:buNone/>
            </a:pPr>
            <a:endParaRPr lang="fr-FR" dirty="0" smtClean="0"/>
          </a:p>
          <a:p>
            <a:pPr marL="0" indent="0" algn="just">
              <a:buNone/>
            </a:pPr>
            <a:endParaRPr lang="fr-FR" dirty="0" smtClean="0"/>
          </a:p>
          <a:p>
            <a:pPr marL="0" indent="0" algn="just">
              <a:buNone/>
            </a:pPr>
            <a:endParaRPr lang="fr-FR" sz="5100" dirty="0"/>
          </a:p>
        </p:txBody>
      </p:sp>
    </p:spTree>
    <p:extLst>
      <p:ext uri="{BB962C8B-B14F-4D97-AF65-F5344CB8AC3E}">
        <p14:creationId xmlns:p14="http://schemas.microsoft.com/office/powerpoint/2010/main" val="40067416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306832"/>
            <a:ext cx="8229600" cy="1143000"/>
          </a:xfrm>
        </p:spPr>
        <p:txBody>
          <a:bodyPr/>
          <a:lstStyle/>
          <a:p>
            <a:r>
              <a:rPr lang="fr-FR" dirty="0" smtClean="0"/>
              <a:t>Conclusion</a:t>
            </a:r>
            <a:endParaRPr lang="fr-FR" dirty="0"/>
          </a:p>
        </p:txBody>
      </p:sp>
    </p:spTree>
    <p:extLst>
      <p:ext uri="{BB962C8B-B14F-4D97-AF65-F5344CB8AC3E}">
        <p14:creationId xmlns:p14="http://schemas.microsoft.com/office/powerpoint/2010/main" val="181442675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Les conditions de l’accumulation</a:t>
            </a:r>
            <a:endParaRPr lang="fr-FR" sz="3600" dirty="0">
              <a:latin typeface="Eurostile Gras" charset="0"/>
            </a:endParaRPr>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FR" sz="2800" dirty="0"/>
              <a:t>A</a:t>
            </a:r>
            <a:r>
              <a:rPr lang="fr-FR" sz="2800" dirty="0" smtClean="0"/>
              <a:t>ccumulation = diffusion territoriale dans divers contextes institutionnels</a:t>
            </a:r>
            <a:endParaRPr lang="fr-FR" sz="2800" dirty="0"/>
          </a:p>
          <a:p>
            <a:pPr marL="0" indent="0" algn="just">
              <a:buNone/>
            </a:pPr>
            <a:endParaRPr lang="fr-FR" sz="2800" dirty="0" smtClean="0"/>
          </a:p>
          <a:p>
            <a:pPr marL="0" indent="0" algn="just">
              <a:buNone/>
            </a:pPr>
            <a:r>
              <a:rPr lang="fr-FR" sz="2800" dirty="0" smtClean="0"/>
              <a:t>Le « </a:t>
            </a:r>
            <a:r>
              <a:rPr lang="fr-FR" sz="2800" dirty="0" err="1" smtClean="0"/>
              <a:t>field-level</a:t>
            </a:r>
            <a:r>
              <a:rPr lang="fr-FR" sz="2800" dirty="0" smtClean="0"/>
              <a:t> » comme centre de gravité de l’action publique environnementale</a:t>
            </a:r>
          </a:p>
          <a:p>
            <a:pPr marL="0" indent="0" algn="just">
              <a:buNone/>
            </a:pPr>
            <a:endParaRPr lang="fr-FR" sz="2800" dirty="0"/>
          </a:p>
          <a:p>
            <a:pPr marL="0" indent="0" algn="just">
              <a:buNone/>
            </a:pPr>
            <a:r>
              <a:rPr lang="fr-FR" sz="2800" dirty="0" smtClean="0"/>
              <a:t>Flexibilité et prise en compte des intérêts économiques</a:t>
            </a:r>
          </a:p>
          <a:p>
            <a:pPr marL="0" indent="0" algn="just">
              <a:buNone/>
            </a:pPr>
            <a:endParaRPr lang="fr-FR" sz="2800" dirty="0"/>
          </a:p>
          <a:p>
            <a:pPr marL="0" indent="0" algn="just">
              <a:buNone/>
            </a:pPr>
            <a:r>
              <a:rPr lang="fr-FR" sz="2800" dirty="0" smtClean="0"/>
              <a:t>Complexité organisationnelle aux dépens de la précision scientifique</a:t>
            </a:r>
          </a:p>
          <a:p>
            <a:pPr marL="0" indent="0" algn="just">
              <a:buNone/>
            </a:pPr>
            <a:endParaRPr lang="fr-FR" sz="2800" dirty="0"/>
          </a:p>
        </p:txBody>
      </p:sp>
    </p:spTree>
    <p:extLst>
      <p:ext uri="{BB962C8B-B14F-4D97-AF65-F5344CB8AC3E}">
        <p14:creationId xmlns:p14="http://schemas.microsoft.com/office/powerpoint/2010/main" val="1436558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218267"/>
            <a:ext cx="8229600" cy="3907900"/>
          </a:xfrm>
        </p:spPr>
        <p:txBody>
          <a:bodyPr>
            <a:normAutofit lnSpcReduction="10000"/>
          </a:bodyPr>
          <a:lstStyle/>
          <a:p>
            <a:pPr marL="0" indent="0" algn="just">
              <a:buNone/>
            </a:pPr>
            <a:r>
              <a:rPr lang="fr-FR" dirty="0"/>
              <a:t>Vers une distinction entre espèces plus ou moins compensables ? Entre territoires plus ou moins riches en biodiversité ?</a:t>
            </a:r>
          </a:p>
          <a:p>
            <a:pPr marL="0" indent="0" algn="just">
              <a:buNone/>
            </a:pPr>
            <a:endParaRPr lang="en-US" dirty="0" smtClean="0"/>
          </a:p>
          <a:p>
            <a:pPr marL="0" indent="0" algn="just">
              <a:buNone/>
            </a:pPr>
            <a:endParaRPr lang="en-US" dirty="0"/>
          </a:p>
          <a:p>
            <a:pPr marL="0" indent="0" algn="just">
              <a:buNone/>
            </a:pPr>
            <a:r>
              <a:rPr lang="en-US" dirty="0" smtClean="0"/>
              <a:t>“</a:t>
            </a:r>
            <a:r>
              <a:rPr lang="en-US" dirty="0"/>
              <a:t>For some species, we have been working on 20 years of </a:t>
            </a:r>
            <a:r>
              <a:rPr lang="en-US" dirty="0" smtClean="0"/>
              <a:t>conservation </a:t>
            </a:r>
            <a:r>
              <a:rPr lang="en-US" dirty="0"/>
              <a:t>so there is not a lot of time lost on discussion”</a:t>
            </a:r>
            <a:r>
              <a:rPr lang="fr-FR" dirty="0"/>
              <a:t> </a:t>
            </a:r>
          </a:p>
        </p:txBody>
      </p:sp>
      <p:sp>
        <p:nvSpPr>
          <p:cNvPr id="6" name="Titre 1"/>
          <p:cNvSpPr>
            <a:spLocks noGrp="1"/>
          </p:cNvSpPr>
          <p:nvPr>
            <p:ph type="title"/>
          </p:nvPr>
        </p:nvSpPr>
        <p:spPr>
          <a:xfrm>
            <a:off x="457200" y="274638"/>
            <a:ext cx="8229600" cy="1143000"/>
          </a:xfrm>
        </p:spPr>
        <p:txBody>
          <a:bodyPr>
            <a:normAutofit/>
          </a:bodyPr>
          <a:lstStyle/>
          <a:p>
            <a:pPr algn="r"/>
            <a:r>
              <a:rPr lang="fr-FR" sz="3600" dirty="0" smtClean="0">
                <a:latin typeface="Eurostile Gras" charset="0"/>
              </a:rPr>
              <a:t>Les conséquences de l’accumulation</a:t>
            </a:r>
            <a:endParaRPr lang="fr-FR" sz="3600" dirty="0">
              <a:latin typeface="Eurostile Gras" charset="0"/>
            </a:endParaRPr>
          </a:p>
        </p:txBody>
      </p:sp>
    </p:spTree>
    <p:extLst>
      <p:ext uri="{BB962C8B-B14F-4D97-AF65-F5344CB8AC3E}">
        <p14:creationId xmlns:p14="http://schemas.microsoft.com/office/powerpoint/2010/main" val="2650508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306832"/>
            <a:ext cx="8229600" cy="1143000"/>
          </a:xfrm>
        </p:spPr>
        <p:txBody>
          <a:bodyPr/>
          <a:lstStyle/>
          <a:p>
            <a:r>
              <a:rPr lang="fr-FR" dirty="0" smtClean="0"/>
              <a:t>Merci</a:t>
            </a:r>
            <a:endParaRPr lang="fr-FR" dirty="0"/>
          </a:p>
        </p:txBody>
      </p:sp>
      <p:sp>
        <p:nvSpPr>
          <p:cNvPr id="3" name="Espace réservé du contenu 2"/>
          <p:cNvSpPr>
            <a:spLocks noGrp="1"/>
          </p:cNvSpPr>
          <p:nvPr>
            <p:ph idx="1"/>
          </p:nvPr>
        </p:nvSpPr>
        <p:spPr>
          <a:xfrm>
            <a:off x="457200" y="6083002"/>
            <a:ext cx="8229600" cy="591156"/>
          </a:xfrm>
        </p:spPr>
        <p:txBody>
          <a:bodyPr>
            <a:noAutofit/>
          </a:bodyPr>
          <a:lstStyle/>
          <a:p>
            <a:pPr marL="0" indent="0">
              <a:buNone/>
            </a:pPr>
            <a:r>
              <a:rPr lang="fr-FR" sz="2400" dirty="0" err="1" smtClean="0">
                <a:solidFill>
                  <a:schemeClr val="bg1"/>
                </a:solidFill>
                <a:latin typeface="Eurostile Gras" charset="0"/>
                <a:ea typeface="Eurostile" charset="0"/>
                <a:cs typeface="Eurostile" charset="0"/>
              </a:rPr>
              <a:t>stephanie.barral</a:t>
            </a:r>
            <a:r>
              <a:rPr lang="fr-FR" sz="2400" dirty="0" err="1">
                <a:solidFill>
                  <a:schemeClr val="bg1"/>
                </a:solidFill>
                <a:latin typeface="Eurostile Gras" charset="0"/>
                <a:ea typeface="Eurostile" charset="0"/>
                <a:cs typeface="Eurostile" charset="0"/>
              </a:rPr>
              <a:t>@inra.fr</a:t>
            </a:r>
            <a:endParaRPr lang="fr-FR" sz="2400" dirty="0">
              <a:solidFill>
                <a:schemeClr val="bg1"/>
              </a:solidFill>
              <a:latin typeface="Eurostile Gras" charset="0"/>
              <a:ea typeface="Eurostile" charset="0"/>
              <a:cs typeface="Eurostile" charset="0"/>
            </a:endParaRPr>
          </a:p>
        </p:txBody>
      </p:sp>
    </p:spTree>
    <p:extLst>
      <p:ext uri="{BB962C8B-B14F-4D97-AF65-F5344CB8AC3E}">
        <p14:creationId xmlns:p14="http://schemas.microsoft.com/office/powerpoint/2010/main" val="341245077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sz="3600" dirty="0" smtClean="0">
                <a:latin typeface="Eurostile Gras" charset="0"/>
              </a:rPr>
              <a:t>Flexibilité à l’échelle locale</a:t>
            </a:r>
            <a:endParaRPr lang="fr-FR" sz="3600" dirty="0">
              <a:latin typeface="Eurostile Gras" charset="0"/>
            </a:endParaRPr>
          </a:p>
        </p:txBody>
      </p:sp>
      <p:sp>
        <p:nvSpPr>
          <p:cNvPr id="3" name="Espace réservé du contenu 2"/>
          <p:cNvSpPr>
            <a:spLocks noGrp="1"/>
          </p:cNvSpPr>
          <p:nvPr>
            <p:ph idx="1"/>
          </p:nvPr>
        </p:nvSpPr>
        <p:spPr>
          <a:xfrm>
            <a:off x="457200" y="2116667"/>
            <a:ext cx="8229600" cy="4009500"/>
          </a:xfrm>
        </p:spPr>
        <p:txBody>
          <a:bodyPr/>
          <a:lstStyle/>
          <a:p>
            <a:pPr marL="0" indent="0" algn="just">
              <a:buNone/>
            </a:pPr>
            <a:r>
              <a:rPr lang="fr-CA" dirty="0" smtClean="0"/>
              <a:t>Simplification des métriques et des catégories</a:t>
            </a:r>
          </a:p>
          <a:p>
            <a:pPr marL="0" indent="0" algn="just">
              <a:buNone/>
            </a:pPr>
            <a:r>
              <a:rPr lang="en-US" dirty="0" err="1" smtClean="0"/>
              <a:t>Compromis</a:t>
            </a:r>
            <a:r>
              <a:rPr lang="en-US" dirty="0" smtClean="0"/>
              <a:t> science/</a:t>
            </a:r>
            <a:r>
              <a:rPr lang="en-US" dirty="0" err="1" smtClean="0"/>
              <a:t>économie</a:t>
            </a:r>
            <a:endParaRPr lang="en-US" dirty="0" smtClean="0"/>
          </a:p>
          <a:p>
            <a:pPr marL="0" indent="0" algn="just">
              <a:buNone/>
            </a:pPr>
            <a:endParaRPr lang="en-US" dirty="0"/>
          </a:p>
          <a:p>
            <a:pPr marL="0" indent="0" algn="just">
              <a:buNone/>
            </a:pPr>
            <a:r>
              <a:rPr lang="en-US" dirty="0" smtClean="0"/>
              <a:t>“</a:t>
            </a:r>
            <a:r>
              <a:rPr lang="fr-FR" dirty="0" smtClean="0"/>
              <a:t>The more </a:t>
            </a:r>
            <a:r>
              <a:rPr lang="fr-FR" dirty="0" err="1" smtClean="0"/>
              <a:t>subtypes</a:t>
            </a:r>
            <a:r>
              <a:rPr lang="fr-FR" dirty="0" smtClean="0"/>
              <a:t> </a:t>
            </a:r>
            <a:r>
              <a:rPr lang="fr-FR" dirty="0" err="1" smtClean="0"/>
              <a:t>you</a:t>
            </a:r>
            <a:r>
              <a:rPr lang="fr-FR" dirty="0" smtClean="0"/>
              <a:t> </a:t>
            </a:r>
            <a:r>
              <a:rPr lang="fr-FR" dirty="0" err="1" smtClean="0"/>
              <a:t>create</a:t>
            </a:r>
            <a:r>
              <a:rPr lang="fr-FR" dirty="0" smtClean="0"/>
              <a:t>, the </a:t>
            </a:r>
            <a:r>
              <a:rPr lang="fr-FR" dirty="0" err="1" smtClean="0"/>
              <a:t>less</a:t>
            </a:r>
            <a:r>
              <a:rPr lang="fr-FR" dirty="0" smtClean="0"/>
              <a:t> usable </a:t>
            </a:r>
            <a:r>
              <a:rPr lang="fr-FR" dirty="0" err="1" smtClean="0"/>
              <a:t>they</a:t>
            </a:r>
            <a:r>
              <a:rPr lang="fr-FR" dirty="0" smtClean="0"/>
              <a:t> are</a:t>
            </a:r>
            <a:r>
              <a:rPr lang="en-US" dirty="0" smtClean="0"/>
              <a:t>”</a:t>
            </a:r>
            <a:endParaRPr lang="fr-FR" dirty="0" smtClean="0"/>
          </a:p>
          <a:p>
            <a:pPr marL="0" indent="0">
              <a:buNone/>
            </a:pPr>
            <a:endParaRPr lang="fr-FR" dirty="0"/>
          </a:p>
          <a:p>
            <a:endParaRPr lang="fr-FR" dirty="0"/>
          </a:p>
        </p:txBody>
      </p:sp>
    </p:spTree>
    <p:extLst>
      <p:ext uri="{BB962C8B-B14F-4D97-AF65-F5344CB8AC3E}">
        <p14:creationId xmlns:p14="http://schemas.microsoft.com/office/powerpoint/2010/main" val="3057496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831017"/>
          </a:xfrm>
        </p:spPr>
        <p:txBody>
          <a:bodyPr>
            <a:normAutofit/>
          </a:bodyPr>
          <a:lstStyle/>
          <a:p>
            <a:pPr algn="r"/>
            <a:r>
              <a:rPr lang="fr-FR" sz="3200" dirty="0" smtClean="0">
                <a:latin typeface="Eurostile Gras" charset="0"/>
                <a:ea typeface="Eurostile" charset="0"/>
                <a:cs typeface="Eurostile" charset="0"/>
              </a:rPr>
              <a:t>Deux angles d’analyse pour penser l’accumulation</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a:xfrm>
            <a:off x="457200" y="2236751"/>
            <a:ext cx="8229600" cy="3772430"/>
          </a:xfrm>
        </p:spPr>
        <p:txBody>
          <a:bodyPr>
            <a:normAutofit/>
          </a:bodyPr>
          <a:lstStyle/>
          <a:p>
            <a:pPr marL="0" indent="0">
              <a:buNone/>
            </a:pPr>
            <a:r>
              <a:rPr lang="fr-FR" dirty="0" smtClean="0"/>
              <a:t>Diffusion institutionnelle et territoriale</a:t>
            </a:r>
          </a:p>
          <a:p>
            <a:pPr marL="0" indent="0">
              <a:buNone/>
            </a:pPr>
            <a:endParaRPr lang="fr-FR" dirty="0">
              <a:latin typeface="Eurostile" charset="0"/>
              <a:ea typeface="Eurostile" charset="0"/>
              <a:cs typeface="Eurostile" charset="0"/>
            </a:endParaRPr>
          </a:p>
          <a:p>
            <a:pPr marL="0" indent="0">
              <a:buNone/>
            </a:pPr>
            <a:r>
              <a:rPr lang="fr-FR" dirty="0" smtClean="0">
                <a:latin typeface="Eurostile" charset="0"/>
                <a:ea typeface="Eurostile" charset="0"/>
                <a:cs typeface="Eurostile" charset="0"/>
              </a:rPr>
              <a:t>Apprentissages et dépendances de sentier des acteurs économiques</a:t>
            </a:r>
          </a:p>
          <a:p>
            <a:pPr marL="0" indent="0">
              <a:buNone/>
            </a:pPr>
            <a:endParaRPr lang="fr-FR" dirty="0">
              <a:latin typeface="Eurostile" charset="0"/>
              <a:ea typeface="Eurostile" charset="0"/>
              <a:cs typeface="Eurostile" charset="0"/>
            </a:endParaRPr>
          </a:p>
        </p:txBody>
      </p:sp>
    </p:spTree>
    <p:extLst>
      <p:ext uri="{BB962C8B-B14F-4D97-AF65-F5344CB8AC3E}">
        <p14:creationId xmlns:p14="http://schemas.microsoft.com/office/powerpoint/2010/main" val="34011313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306832"/>
            <a:ext cx="8229600" cy="1143000"/>
          </a:xfrm>
        </p:spPr>
        <p:txBody>
          <a:bodyPr>
            <a:normAutofit/>
          </a:bodyPr>
          <a:lstStyle/>
          <a:p>
            <a:r>
              <a:rPr lang="fr-FR" dirty="0"/>
              <a:t>P</a:t>
            </a:r>
            <a:r>
              <a:rPr lang="fr-FR" dirty="0" smtClean="0"/>
              <a:t>rincipe juridique et instruments</a:t>
            </a:r>
            <a:endParaRPr lang="fr-FR" dirty="0"/>
          </a:p>
        </p:txBody>
      </p:sp>
    </p:spTree>
    <p:extLst>
      <p:ext uri="{BB962C8B-B14F-4D97-AF65-F5344CB8AC3E}">
        <p14:creationId xmlns:p14="http://schemas.microsoft.com/office/powerpoint/2010/main" val="31798929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831017"/>
          </a:xfrm>
        </p:spPr>
        <p:txBody>
          <a:bodyPr>
            <a:normAutofit/>
          </a:bodyPr>
          <a:lstStyle/>
          <a:p>
            <a:pPr algn="r"/>
            <a:r>
              <a:rPr lang="fr-FR" sz="3200" dirty="0" smtClean="0">
                <a:latin typeface="Eurostile Gras" charset="0"/>
                <a:ea typeface="Eurostile" charset="0"/>
                <a:cs typeface="Eurostile" charset="0"/>
              </a:rPr>
              <a:t>Le principe de « No-Net </a:t>
            </a:r>
            <a:r>
              <a:rPr lang="fr-FR" sz="3200" dirty="0" err="1" smtClean="0">
                <a:latin typeface="Eurostile Gras" charset="0"/>
                <a:ea typeface="Eurostile" charset="0"/>
                <a:cs typeface="Eurostile" charset="0"/>
              </a:rPr>
              <a:t>Loss</a:t>
            </a:r>
            <a:r>
              <a:rPr lang="fr-FR" sz="3200" dirty="0" smtClean="0">
                <a:latin typeface="Eurostile Gras" charset="0"/>
                <a:ea typeface="Eurostile" charset="0"/>
                <a:cs typeface="Eurostile" charset="0"/>
              </a:rPr>
              <a:t> »</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a:xfrm>
            <a:off x="457200" y="1885809"/>
            <a:ext cx="8229600" cy="3772430"/>
          </a:xfrm>
        </p:spPr>
        <p:txBody>
          <a:bodyPr>
            <a:normAutofit lnSpcReduction="10000"/>
          </a:bodyPr>
          <a:lstStyle/>
          <a:p>
            <a:pPr marL="0" indent="0">
              <a:buNone/>
            </a:pPr>
            <a:r>
              <a:rPr lang="fr-FR" dirty="0"/>
              <a:t>Clean Water </a:t>
            </a:r>
            <a:r>
              <a:rPr lang="fr-FR" dirty="0" err="1"/>
              <a:t>Act</a:t>
            </a:r>
            <a:r>
              <a:rPr lang="fr-FR" dirty="0"/>
              <a:t> (1972)</a:t>
            </a:r>
          </a:p>
          <a:p>
            <a:pPr marL="0" indent="0">
              <a:buNone/>
            </a:pPr>
            <a:r>
              <a:rPr lang="fr-FR" dirty="0" err="1"/>
              <a:t>Endangered</a:t>
            </a:r>
            <a:r>
              <a:rPr lang="fr-FR" dirty="0"/>
              <a:t> </a:t>
            </a:r>
            <a:r>
              <a:rPr lang="fr-FR" dirty="0" err="1"/>
              <a:t>Species</a:t>
            </a:r>
            <a:r>
              <a:rPr lang="fr-FR" dirty="0"/>
              <a:t> </a:t>
            </a:r>
            <a:r>
              <a:rPr lang="fr-FR" dirty="0" err="1"/>
              <a:t>Act</a:t>
            </a:r>
            <a:r>
              <a:rPr lang="fr-FR" dirty="0"/>
              <a:t> (1973)</a:t>
            </a:r>
          </a:p>
          <a:p>
            <a:pPr marL="0" indent="0">
              <a:buNone/>
            </a:pPr>
            <a:endParaRPr lang="fr-FR" dirty="0" smtClean="0">
              <a:latin typeface="Eurostile" charset="0"/>
              <a:ea typeface="Eurostile" charset="0"/>
              <a:cs typeface="Eurostile" charset="0"/>
            </a:endParaRPr>
          </a:p>
          <a:p>
            <a:pPr marL="0" indent="0">
              <a:buNone/>
            </a:pPr>
            <a:r>
              <a:rPr lang="fr-FR" dirty="0" smtClean="0">
                <a:latin typeface="Eurostile" charset="0"/>
                <a:ea typeface="Eurostile" charset="0"/>
                <a:cs typeface="Eurostile" charset="0"/>
              </a:rPr>
              <a:t>Séquence Eviter/Réduire/Compenser</a:t>
            </a:r>
          </a:p>
          <a:p>
            <a:pPr marL="0" indent="0">
              <a:buNone/>
            </a:pPr>
            <a:endParaRPr lang="fr-FR" dirty="0">
              <a:latin typeface="Eurostile" charset="0"/>
              <a:ea typeface="Eurostile" charset="0"/>
              <a:cs typeface="Eurostile" charset="0"/>
            </a:endParaRPr>
          </a:p>
          <a:p>
            <a:pPr marL="0" indent="0">
              <a:buNone/>
            </a:pPr>
            <a:r>
              <a:rPr lang="fr-FR" dirty="0" smtClean="0">
                <a:latin typeface="Eurostile" charset="0"/>
                <a:ea typeface="Eurostile" charset="0"/>
                <a:cs typeface="Eurostile" charset="0"/>
              </a:rPr>
              <a:t>Compensation des impacts du développement économique à proximité des dommages</a:t>
            </a:r>
            <a:endParaRPr lang="fr-FR" dirty="0" smtClean="0"/>
          </a:p>
        </p:txBody>
      </p:sp>
    </p:spTree>
    <p:extLst>
      <p:ext uri="{BB962C8B-B14F-4D97-AF65-F5344CB8AC3E}">
        <p14:creationId xmlns:p14="http://schemas.microsoft.com/office/powerpoint/2010/main" val="41128237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4180" y="274638"/>
            <a:ext cx="8352620" cy="1143000"/>
          </a:xfrm>
        </p:spPr>
        <p:txBody>
          <a:bodyPr>
            <a:noAutofit/>
          </a:bodyPr>
          <a:lstStyle/>
          <a:p>
            <a:pPr algn="r"/>
            <a:r>
              <a:rPr lang="fr-FR" sz="3200" dirty="0" smtClean="0">
                <a:latin typeface="Eurostile Gras" charset="0"/>
                <a:ea typeface="Eurostile" charset="0"/>
                <a:cs typeface="Eurostile" charset="0"/>
              </a:rPr>
              <a:t>Interprétations et instruments du No-net </a:t>
            </a:r>
            <a:r>
              <a:rPr lang="fr-FR" sz="3200" dirty="0" err="1" smtClean="0">
                <a:latin typeface="Eurostile Gras" charset="0"/>
                <a:ea typeface="Eurostile" charset="0"/>
                <a:cs typeface="Eurostile" charset="0"/>
              </a:rPr>
              <a:t>Loss</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p:txBody>
          <a:bodyPr/>
          <a:lstStyle/>
          <a:p>
            <a:pPr marL="0" indent="0">
              <a:buNone/>
            </a:pPr>
            <a:endParaRPr lang="fr-FR" dirty="0"/>
          </a:p>
          <a:p>
            <a:pPr marL="0" indent="0">
              <a:buNone/>
            </a:pPr>
            <a:r>
              <a:rPr lang="fr-FR" dirty="0" smtClean="0"/>
              <a:t>« Permittee-</a:t>
            </a:r>
            <a:r>
              <a:rPr lang="fr-FR" dirty="0" err="1" smtClean="0"/>
              <a:t>responsible</a:t>
            </a:r>
            <a:r>
              <a:rPr lang="fr-FR" dirty="0" smtClean="0"/>
              <a:t> mitigation »</a:t>
            </a:r>
          </a:p>
          <a:p>
            <a:pPr marL="0" indent="0">
              <a:buNone/>
            </a:pPr>
            <a:endParaRPr lang="fr-FR" dirty="0" smtClean="0"/>
          </a:p>
          <a:p>
            <a:pPr marL="0" indent="0">
              <a:buNone/>
            </a:pPr>
            <a:r>
              <a:rPr lang="fr-FR" dirty="0" smtClean="0"/>
              <a:t>In-lieu </a:t>
            </a:r>
            <a:r>
              <a:rPr lang="fr-FR" dirty="0" err="1" smtClean="0"/>
              <a:t>fee</a:t>
            </a:r>
            <a:r>
              <a:rPr lang="fr-FR" dirty="0" smtClean="0"/>
              <a:t> Programs</a:t>
            </a:r>
          </a:p>
          <a:p>
            <a:pPr marL="0" indent="0">
              <a:buNone/>
            </a:pPr>
            <a:endParaRPr lang="fr-FR" dirty="0"/>
          </a:p>
          <a:p>
            <a:pPr marL="0" indent="0">
              <a:buNone/>
            </a:pPr>
            <a:r>
              <a:rPr lang="fr-FR" dirty="0" err="1" smtClean="0"/>
              <a:t>Wetland</a:t>
            </a:r>
            <a:r>
              <a:rPr lang="fr-FR" dirty="0" smtClean="0"/>
              <a:t> and </a:t>
            </a:r>
            <a:r>
              <a:rPr lang="fr-FR" dirty="0" err="1" smtClean="0"/>
              <a:t>species</a:t>
            </a:r>
            <a:r>
              <a:rPr lang="fr-FR" dirty="0" smtClean="0"/>
              <a:t> mitigation </a:t>
            </a:r>
            <a:r>
              <a:rPr lang="fr-FR" dirty="0" err="1" smtClean="0"/>
              <a:t>banks</a:t>
            </a:r>
            <a:endParaRPr lang="fr-FR" dirty="0"/>
          </a:p>
        </p:txBody>
      </p:sp>
    </p:spTree>
    <p:extLst>
      <p:ext uri="{BB962C8B-B14F-4D97-AF65-F5344CB8AC3E}">
        <p14:creationId xmlns:p14="http://schemas.microsoft.com/office/powerpoint/2010/main" val="2189525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4180" y="274638"/>
            <a:ext cx="8352620" cy="1143000"/>
          </a:xfrm>
        </p:spPr>
        <p:txBody>
          <a:bodyPr>
            <a:noAutofit/>
          </a:bodyPr>
          <a:lstStyle/>
          <a:p>
            <a:pPr algn="r"/>
            <a:r>
              <a:rPr lang="fr-FR" sz="3200" dirty="0" smtClean="0">
                <a:latin typeface="Eurostile Gras" charset="0"/>
                <a:ea typeface="Eurostile" charset="0"/>
                <a:cs typeface="Eurostile" charset="0"/>
              </a:rPr>
              <a:t>Le cas des banques d’espèces</a:t>
            </a:r>
            <a:endParaRPr lang="fr-FR" sz="3200" dirty="0">
              <a:latin typeface="Eurostile Gras" charset="0"/>
              <a:ea typeface="Eurostile" charset="0"/>
              <a:cs typeface="Eurostile" charset="0"/>
            </a:endParaRPr>
          </a:p>
        </p:txBody>
      </p:sp>
      <p:sp>
        <p:nvSpPr>
          <p:cNvPr id="3" name="Espace réservé du contenu 2"/>
          <p:cNvSpPr>
            <a:spLocks noGrp="1"/>
          </p:cNvSpPr>
          <p:nvPr>
            <p:ph idx="1"/>
          </p:nvPr>
        </p:nvSpPr>
        <p:spPr/>
        <p:txBody>
          <a:bodyPr>
            <a:normAutofit fontScale="92500" lnSpcReduction="10000"/>
          </a:bodyPr>
          <a:lstStyle/>
          <a:p>
            <a:pPr marL="0" indent="0">
              <a:buNone/>
            </a:pPr>
            <a:r>
              <a:rPr lang="fr-FR" dirty="0" smtClean="0"/>
              <a:t>Développées depuis les 1990s en Californie</a:t>
            </a:r>
          </a:p>
          <a:p>
            <a:pPr marL="0" indent="0">
              <a:buNone/>
            </a:pPr>
            <a:endParaRPr lang="fr-FR" dirty="0"/>
          </a:p>
          <a:p>
            <a:pPr marL="0" indent="0">
              <a:buNone/>
            </a:pPr>
            <a:r>
              <a:rPr lang="fr-FR" dirty="0" smtClean="0"/>
              <a:t>	Grand nombre d’espèces en danger, fort développement économique</a:t>
            </a:r>
          </a:p>
          <a:p>
            <a:pPr marL="0" indent="0">
              <a:buNone/>
            </a:pPr>
            <a:r>
              <a:rPr lang="fr-FR" dirty="0"/>
              <a:t>	</a:t>
            </a:r>
            <a:r>
              <a:rPr lang="fr-FR" dirty="0" smtClean="0"/>
              <a:t>Densité des régulations environnementales et des échelons institutionnels</a:t>
            </a:r>
          </a:p>
          <a:p>
            <a:pPr marL="0" indent="0">
              <a:buNone/>
            </a:pPr>
            <a:r>
              <a:rPr lang="fr-FR" dirty="0"/>
              <a:t>	</a:t>
            </a:r>
            <a:r>
              <a:rPr lang="fr-FR" dirty="0" smtClean="0"/>
              <a:t>Poids des organisations environnementales</a:t>
            </a:r>
          </a:p>
          <a:p>
            <a:pPr marL="0" indent="0">
              <a:buNone/>
            </a:pPr>
            <a:r>
              <a:rPr lang="fr-FR" dirty="0" smtClean="0"/>
              <a:t>(</a:t>
            </a:r>
            <a:r>
              <a:rPr lang="fr-FR" dirty="0" err="1" smtClean="0"/>
              <a:t>Rea</a:t>
            </a:r>
            <a:r>
              <a:rPr lang="fr-FR" dirty="0" smtClean="0"/>
              <a:t>, 2017)</a:t>
            </a:r>
          </a:p>
          <a:p>
            <a:pPr marL="0" indent="0">
              <a:buNone/>
            </a:pPr>
            <a:r>
              <a:rPr lang="fr-FR" dirty="0"/>
              <a:t>	</a:t>
            </a:r>
            <a:endParaRPr lang="fr-FR" dirty="0" smtClean="0"/>
          </a:p>
          <a:p>
            <a:pPr marL="0" indent="0">
              <a:buNone/>
            </a:pPr>
            <a:endParaRPr lang="fr-FR" dirty="0"/>
          </a:p>
          <a:p>
            <a:pPr marL="0" indent="0">
              <a:buNone/>
            </a:pPr>
            <a:endParaRPr lang="fr-FR" dirty="0" smtClean="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726574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species banks USA 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2110234"/>
            <a:ext cx="5118100" cy="3606800"/>
          </a:xfrm>
          <a:prstGeom prst="rect">
            <a:avLst/>
          </a:prstGeom>
        </p:spPr>
      </p:pic>
      <p:sp>
        <p:nvSpPr>
          <p:cNvPr id="7" name="Titre 1"/>
          <p:cNvSpPr>
            <a:spLocks noGrp="1"/>
          </p:cNvSpPr>
          <p:nvPr>
            <p:ph type="title"/>
          </p:nvPr>
        </p:nvSpPr>
        <p:spPr>
          <a:xfrm>
            <a:off x="457200" y="274638"/>
            <a:ext cx="8229600" cy="1143000"/>
          </a:xfrm>
        </p:spPr>
        <p:txBody>
          <a:bodyPr>
            <a:normAutofit/>
          </a:bodyPr>
          <a:lstStyle/>
          <a:p>
            <a:pPr algn="r"/>
            <a:r>
              <a:rPr lang="fr-FR" sz="3600" dirty="0" smtClean="0">
                <a:latin typeface="Eurostile Gras" charset="0"/>
              </a:rPr>
              <a:t>Les banques d’espèces aux Etats-Unis</a:t>
            </a:r>
            <a:endParaRPr lang="fr-FR" sz="3600" dirty="0">
              <a:latin typeface="Eurostile Gras" charset="0"/>
            </a:endParaRPr>
          </a:p>
        </p:txBody>
      </p:sp>
      <p:sp>
        <p:nvSpPr>
          <p:cNvPr id="8" name="ZoneTexte 7"/>
          <p:cNvSpPr txBox="1"/>
          <p:nvPr/>
        </p:nvSpPr>
        <p:spPr>
          <a:xfrm>
            <a:off x="5597515" y="6433945"/>
            <a:ext cx="3089285" cy="369332"/>
          </a:xfrm>
          <a:prstGeom prst="rect">
            <a:avLst/>
          </a:prstGeom>
          <a:noFill/>
        </p:spPr>
        <p:txBody>
          <a:bodyPr wrap="square" rtlCol="0">
            <a:spAutoFit/>
          </a:bodyPr>
          <a:lstStyle/>
          <a:p>
            <a:pPr algn="r"/>
            <a:r>
              <a:rPr lang="fr-FR" dirty="0" err="1" smtClean="0">
                <a:latin typeface="Eurostile"/>
                <a:cs typeface="Eurostile"/>
              </a:rPr>
              <a:t>www.fws.gov</a:t>
            </a:r>
            <a:r>
              <a:rPr lang="fr-FR" dirty="0" smtClean="0">
                <a:latin typeface="Eurostile"/>
                <a:cs typeface="Eurostile"/>
              </a:rPr>
              <a:t> </a:t>
            </a:r>
            <a:endParaRPr lang="fr-FR" dirty="0">
              <a:latin typeface="Eurostile"/>
              <a:cs typeface="Eurostile"/>
            </a:endParaRPr>
          </a:p>
        </p:txBody>
      </p:sp>
    </p:spTree>
    <p:extLst>
      <p:ext uri="{BB962C8B-B14F-4D97-AF65-F5344CB8AC3E}">
        <p14:creationId xmlns:p14="http://schemas.microsoft.com/office/powerpoint/2010/main" val="2588070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306832"/>
            <a:ext cx="8229600" cy="1143000"/>
          </a:xfrm>
        </p:spPr>
        <p:txBody>
          <a:bodyPr>
            <a:normAutofit fontScale="90000"/>
          </a:bodyPr>
          <a:lstStyle/>
          <a:p>
            <a:r>
              <a:rPr lang="fr-FR" dirty="0" smtClean="0"/>
              <a:t>Processus d’accréditation d’une banque</a:t>
            </a:r>
            <a:endParaRPr lang="fr-FR" dirty="0"/>
          </a:p>
        </p:txBody>
      </p:sp>
    </p:spTree>
    <p:extLst>
      <p:ext uri="{BB962C8B-B14F-4D97-AF65-F5344CB8AC3E}">
        <p14:creationId xmlns:p14="http://schemas.microsoft.com/office/powerpoint/2010/main" val="719300388"/>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8918</TotalTime>
  <Words>931</Words>
  <Application>Microsoft Office PowerPoint</Application>
  <PresentationFormat>Affichage à l'écran (4:3)</PresentationFormat>
  <Paragraphs>173</Paragraphs>
  <Slides>28</Slides>
  <Notes>28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Arial</vt:lpstr>
      <vt:lpstr>Calibri</vt:lpstr>
      <vt:lpstr>eurostile</vt:lpstr>
      <vt:lpstr>eurostile</vt:lpstr>
      <vt:lpstr>Eurostile Gras</vt:lpstr>
      <vt:lpstr>Thème Office</vt:lpstr>
      <vt:lpstr>Les banques de biodiversité aux Etats-Unis : De l’obligation réglementaire à l’accumulation</vt:lpstr>
      <vt:lpstr>Pourquoi s’intéresser aux banques de biodiversité ?</vt:lpstr>
      <vt:lpstr>Deux angles d’analyse pour penser l’accumulation</vt:lpstr>
      <vt:lpstr>Principe juridique et instruments</vt:lpstr>
      <vt:lpstr>Le principe de « No-Net Loss »</vt:lpstr>
      <vt:lpstr>Interprétations et instruments du No-net Loss</vt:lpstr>
      <vt:lpstr>Le cas des banques d’espèces</vt:lpstr>
      <vt:lpstr>Les banques d’espèces aux Etats-Unis</vt:lpstr>
      <vt:lpstr>Processus d’accréditation d’une banque</vt:lpstr>
      <vt:lpstr>BULLOCK BEND MITIGATION BANK</vt:lpstr>
      <vt:lpstr>Présentation PowerPoint</vt:lpstr>
      <vt:lpstr>Présentation PowerPoint</vt:lpstr>
      <vt:lpstr>Les crédits d’espèces, entre science, économie et régulations</vt:lpstr>
      <vt:lpstr>Les temporalités de la construction d’une banque</vt:lpstr>
      <vt:lpstr>Présentation PowerPoint</vt:lpstr>
      <vt:lpstr>Complexité de la procédure d’accréditation</vt:lpstr>
      <vt:lpstr>Négociation à l’échelle locale</vt:lpstr>
      <vt:lpstr>Flexibilité à l’échelle locale</vt:lpstr>
      <vt:lpstr>Diffusion institutionnelle et variabilité territoriale</vt:lpstr>
      <vt:lpstr>Vers la diffusion d’un modèle ?</vt:lpstr>
      <vt:lpstr>Les circuits de la diffusion institutionnelle</vt:lpstr>
      <vt:lpstr>La densité institutionnelle comme facteur d’attractivité</vt:lpstr>
      <vt:lpstr>La densité institutionnelle comme facteur de réductionnisme scientifique</vt:lpstr>
      <vt:lpstr>Conclusion</vt:lpstr>
      <vt:lpstr>Les conditions de l’accumulation</vt:lpstr>
      <vt:lpstr>Les conséquences de l’accumulation</vt:lpstr>
      <vt:lpstr>Merci</vt:lpstr>
      <vt:lpstr>Flexibilité à l’échelle locale</vt:lpstr>
    </vt:vector>
  </TitlesOfParts>
  <Company>inra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Banking on Nature: Market as a New Feature of Environmental Policies</dc:title>
  <dc:creator>Phanette Barral</dc:creator>
  <cp:lastModifiedBy>Murielle Kalk</cp:lastModifiedBy>
  <cp:revision>104</cp:revision>
  <cp:lastPrinted>2017-10-03T21:53:20Z</cp:lastPrinted>
  <dcterms:created xsi:type="dcterms:W3CDTF">2017-09-25T20:48:24Z</dcterms:created>
  <dcterms:modified xsi:type="dcterms:W3CDTF">2018-09-24T11:27:52Z</dcterms:modified>
</cp:coreProperties>
</file>