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637" r:id="rId3"/>
    <p:sldId id="640" r:id="rId4"/>
    <p:sldId id="641" r:id="rId5"/>
    <p:sldId id="642" r:id="rId6"/>
    <p:sldId id="643" r:id="rId7"/>
    <p:sldId id="644" r:id="rId8"/>
    <p:sldId id="646" r:id="rId9"/>
    <p:sldId id="655" r:id="rId10"/>
    <p:sldId id="660" r:id="rId11"/>
    <p:sldId id="661" r:id="rId12"/>
    <p:sldId id="638" r:id="rId13"/>
    <p:sldId id="647" r:id="rId14"/>
    <p:sldId id="648" r:id="rId15"/>
    <p:sldId id="649" r:id="rId16"/>
    <p:sldId id="650" r:id="rId17"/>
    <p:sldId id="651" r:id="rId18"/>
    <p:sldId id="662" r:id="rId19"/>
    <p:sldId id="656" r:id="rId20"/>
    <p:sldId id="652" r:id="rId21"/>
    <p:sldId id="657" r:id="rId22"/>
    <p:sldId id="667" r:id="rId23"/>
    <p:sldId id="663" r:id="rId24"/>
    <p:sldId id="665" r:id="rId25"/>
    <p:sldId id="666" r:id="rId26"/>
    <p:sldId id="401" r:id="rId27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5C985870-85C6-483D-BDEA-FF7BB1A3706A}">
          <p14:sldIdLst>
            <p14:sldId id="256"/>
            <p14:sldId id="637"/>
            <p14:sldId id="640"/>
            <p14:sldId id="641"/>
            <p14:sldId id="642"/>
            <p14:sldId id="643"/>
            <p14:sldId id="644"/>
            <p14:sldId id="646"/>
            <p14:sldId id="655"/>
            <p14:sldId id="660"/>
            <p14:sldId id="661"/>
            <p14:sldId id="638"/>
            <p14:sldId id="647"/>
            <p14:sldId id="648"/>
            <p14:sldId id="649"/>
            <p14:sldId id="650"/>
            <p14:sldId id="651"/>
            <p14:sldId id="662"/>
            <p14:sldId id="656"/>
            <p14:sldId id="652"/>
            <p14:sldId id="657"/>
            <p14:sldId id="667"/>
            <p14:sldId id="663"/>
            <p14:sldId id="665"/>
            <p14:sldId id="666"/>
            <p14:sldId id="40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19" autoAdjust="0"/>
    <p:restoredTop sz="68208" autoAdjust="0"/>
  </p:normalViewPr>
  <p:slideViewPr>
    <p:cSldViewPr>
      <p:cViewPr varScale="1">
        <p:scale>
          <a:sx n="79" d="100"/>
          <a:sy n="79" d="100"/>
        </p:scale>
        <p:origin x="248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2136" y="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do H..." userId="b4d6fbbc753cf3a1" providerId="LiveId" clId="{F608F616-E132-48D9-AEAB-8C7CE7724D80}"/>
    <pc:docChg chg="undo custSel addSld delSld modSld">
      <pc:chgData name="Ludo H..." userId="b4d6fbbc753cf3a1" providerId="LiveId" clId="{F608F616-E132-48D9-AEAB-8C7CE7724D80}" dt="2018-06-09T05:42:02.986" v="283" actId="20577"/>
      <pc:docMkLst>
        <pc:docMk/>
      </pc:docMkLst>
      <pc:sldChg chg="addSp modSp">
        <pc:chgData name="Ludo H..." userId="b4d6fbbc753cf3a1" providerId="LiveId" clId="{F608F616-E132-48D9-AEAB-8C7CE7724D80}" dt="2018-06-09T05:20:56.302" v="6" actId="13822"/>
        <pc:sldMkLst>
          <pc:docMk/>
          <pc:sldMk cId="2335223577" sldId="658"/>
        </pc:sldMkLst>
        <pc:spChg chg="mod">
          <ac:chgData name="Ludo H..." userId="b4d6fbbc753cf3a1" providerId="LiveId" clId="{F608F616-E132-48D9-AEAB-8C7CE7724D80}" dt="2018-06-09T05:20:42.832" v="2" actId="1076"/>
          <ac:spMkLst>
            <pc:docMk/>
            <pc:sldMk cId="2335223577" sldId="658"/>
            <ac:spMk id="2" creationId="{00000000-0000-0000-0000-000000000000}"/>
          </ac:spMkLst>
        </pc:spChg>
        <pc:spChg chg="add mod">
          <ac:chgData name="Ludo H..." userId="b4d6fbbc753cf3a1" providerId="LiveId" clId="{F608F616-E132-48D9-AEAB-8C7CE7724D80}" dt="2018-06-09T05:20:56.302" v="6" actId="13822"/>
          <ac:spMkLst>
            <pc:docMk/>
            <pc:sldMk cId="2335223577" sldId="658"/>
            <ac:spMk id="3" creationId="{D089182E-DDC7-4B9B-8EF9-E46CDA0DBAA0}"/>
          </ac:spMkLst>
        </pc:spChg>
      </pc:sldChg>
      <pc:sldChg chg="modSp">
        <pc:chgData name="Ludo H..." userId="b4d6fbbc753cf3a1" providerId="LiveId" clId="{F608F616-E132-48D9-AEAB-8C7CE7724D80}" dt="2018-06-09T05:42:02.986" v="283" actId="20577"/>
        <pc:sldMkLst>
          <pc:docMk/>
          <pc:sldMk cId="614720583" sldId="663"/>
        </pc:sldMkLst>
        <pc:spChg chg="mod">
          <ac:chgData name="Ludo H..." userId="b4d6fbbc753cf3a1" providerId="LiveId" clId="{F608F616-E132-48D9-AEAB-8C7CE7724D80}" dt="2018-06-09T05:42:02.986" v="283" actId="20577"/>
          <ac:spMkLst>
            <pc:docMk/>
            <pc:sldMk cId="614720583" sldId="663"/>
            <ac:spMk id="3" creationId="{6B102E40-F809-4E40-9E01-BDD8B54AF1B9}"/>
          </ac:spMkLst>
        </pc:spChg>
      </pc:sldChg>
      <pc:sldChg chg="modSp add del modNotesTx">
        <pc:chgData name="Ludo H..." userId="b4d6fbbc753cf3a1" providerId="LiveId" clId="{F608F616-E132-48D9-AEAB-8C7CE7724D80}" dt="2018-06-09T05:24:58.273" v="270" actId="20577"/>
        <pc:sldMkLst>
          <pc:docMk/>
          <pc:sldMk cId="1910629463" sldId="667"/>
        </pc:sldMkLst>
        <pc:graphicFrameChg chg="modGraphic">
          <ac:chgData name="Ludo H..." userId="b4d6fbbc753cf3a1" providerId="LiveId" clId="{F608F616-E132-48D9-AEAB-8C7CE7724D80}" dt="2018-06-09T05:23:14.259" v="12" actId="20577"/>
          <ac:graphicFrameMkLst>
            <pc:docMk/>
            <pc:sldMk cId="1910629463" sldId="667"/>
            <ac:graphicFrameMk id="6" creationId="{00000000-0000-0000-0000-000000000000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915709" y="0"/>
            <a:ext cx="1880395" cy="479950"/>
          </a:xfrm>
          <a:prstGeom prst="rect">
            <a:avLst/>
          </a:prstGeom>
        </p:spPr>
        <p:txBody>
          <a:bodyPr vert="horz" lIns="91148" tIns="45574" rIns="91148" bIns="45574" rtlCol="0"/>
          <a:lstStyle>
            <a:lvl1pPr algn="r">
              <a:defRPr sz="1200"/>
            </a:lvl1pPr>
          </a:lstStyle>
          <a:p>
            <a:r>
              <a:rPr lang="fr-FR" dirty="0"/>
              <a:t>20/11/2014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1148" tIns="45574" rIns="91148" bIns="45574" rtlCol="0" anchor="b"/>
          <a:lstStyle>
            <a:lvl1pPr algn="l">
              <a:defRPr sz="1200"/>
            </a:lvl1pPr>
          </a:lstStyle>
          <a:p>
            <a:r>
              <a:rPr lang="fr-FR"/>
              <a:t>20/11/2014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148" tIns="45574" rIns="91148" bIns="45574" rtlCol="0" anchor="b"/>
          <a:lstStyle>
            <a:lvl1pPr algn="r">
              <a:defRPr sz="1200"/>
            </a:lvl1pPr>
          </a:lstStyle>
          <a:p>
            <a:fld id="{0A94D6AB-590D-48C0-83C4-013C7AFC46C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e la date 2"/>
          <p:cNvSpPr txBox="1">
            <a:spLocks/>
          </p:cNvSpPr>
          <p:nvPr/>
        </p:nvSpPr>
        <p:spPr>
          <a:xfrm>
            <a:off x="-24260" y="-16382"/>
            <a:ext cx="2294087" cy="496332"/>
          </a:xfrm>
          <a:prstGeom prst="rect">
            <a:avLst/>
          </a:prstGeom>
        </p:spPr>
        <p:txBody>
          <a:bodyPr vert="horz" lIns="91148" tIns="45574" rIns="91148" bIns="45574" rtlCol="0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62" cy="497334"/>
          </a:xfrm>
          <a:prstGeom prst="rect">
            <a:avLst/>
          </a:prstGeom>
        </p:spPr>
        <p:txBody>
          <a:bodyPr vert="horz" lIns="87947" tIns="43973" rIns="87947" bIns="43973" rtlCol="0"/>
          <a:lstStyle>
            <a:lvl1pPr algn="l">
              <a:defRPr sz="1200"/>
            </a:lvl1pPr>
          </a:lstStyle>
          <a:p>
            <a:r>
              <a:rPr lang="fr-FR"/>
              <a:t>Services en bibliothèque de santé</a:t>
            </a:r>
          </a:p>
        </p:txBody>
      </p:sp>
    </p:spTree>
    <p:extLst>
      <p:ext uri="{BB962C8B-B14F-4D97-AF65-F5344CB8AC3E}">
        <p14:creationId xmlns:p14="http://schemas.microsoft.com/office/powerpoint/2010/main" val="1941073825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332"/>
          </a:xfrm>
          <a:prstGeom prst="rect">
            <a:avLst/>
          </a:prstGeom>
        </p:spPr>
        <p:txBody>
          <a:bodyPr vert="horz" lIns="91148" tIns="45574" rIns="91148" bIns="45574" rtlCol="0"/>
          <a:lstStyle>
            <a:lvl1pPr algn="l">
              <a:defRPr sz="1200"/>
            </a:lvl1pPr>
          </a:lstStyle>
          <a:p>
            <a:r>
              <a:rPr lang="fr-FR"/>
              <a:t>Services en bibliothèque de santé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332"/>
          </a:xfrm>
          <a:prstGeom prst="rect">
            <a:avLst/>
          </a:prstGeom>
        </p:spPr>
        <p:txBody>
          <a:bodyPr vert="horz" lIns="91148" tIns="45574" rIns="91148" bIns="45574" rtlCol="0"/>
          <a:lstStyle>
            <a:lvl1pPr algn="r">
              <a:defRPr sz="1200"/>
            </a:lvl1pPr>
          </a:lstStyle>
          <a:p>
            <a:r>
              <a:rPr lang="fr-FR"/>
              <a:t>20/11/2014</a:t>
            </a:r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48" tIns="45574" rIns="91148" bIns="4557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8"/>
          </a:xfrm>
          <a:prstGeom prst="rect">
            <a:avLst/>
          </a:prstGeom>
        </p:spPr>
        <p:txBody>
          <a:bodyPr vert="horz" lIns="91148" tIns="45574" rIns="91148" bIns="45574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1148" tIns="45574" rIns="91148" bIns="45574" rtlCol="0" anchor="b"/>
          <a:lstStyle>
            <a:lvl1pPr algn="l">
              <a:defRPr sz="1200"/>
            </a:lvl1pPr>
          </a:lstStyle>
          <a:p>
            <a:r>
              <a:rPr lang="fr-FR"/>
              <a:t>20/11/2014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148" tIns="45574" rIns="91148" bIns="45574" rtlCol="0" anchor="b"/>
          <a:lstStyle>
            <a:lvl1pPr algn="r">
              <a:defRPr sz="1200"/>
            </a:lvl1pPr>
          </a:lstStyle>
          <a:p>
            <a:fld id="{A980C262-2205-494F-839B-6C6AEF2B981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4547294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0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0C262-2205-494F-839B-6C6AEF2B9814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6" name="Espace réservé de l'en-têt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/>
              <a:t>Services en bibliothèque de santé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r>
              <a:rPr lang="fr-FR"/>
              <a:t>20/11/2014</a:t>
            </a:r>
          </a:p>
        </p:txBody>
      </p:sp>
    </p:spTree>
    <p:extLst>
      <p:ext uri="{BB962C8B-B14F-4D97-AF65-F5344CB8AC3E}">
        <p14:creationId xmlns:p14="http://schemas.microsoft.com/office/powerpoint/2010/main" val="3644352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Très facile et facile ils ont une BU !!!!</a:t>
            </a:r>
          </a:p>
          <a:p>
            <a:r>
              <a:rPr lang="fr-FR" dirty="0"/>
              <a:t>Et pout les très facile ils ont aussi presque ½ un doc H</a:t>
            </a:r>
          </a:p>
          <a:p>
            <a:endParaRPr lang="fr-FR" dirty="0"/>
          </a:p>
          <a:p>
            <a:r>
              <a:rPr lang="fr-FR" dirty="0"/>
              <a:t>Très difficile ils ont accès à rien et même si accès à une Bu pour 4/10, ils trouvent cela très difficile !</a:t>
            </a:r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/>
              <a:t>Services en bibliothèque de santé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fr-FR"/>
              <a:t>20/11/2014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0C262-2205-494F-839B-6C6AEF2B9814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43880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  <a:p>
            <a:r>
              <a:rPr lang="fr-FR" baseline="0" dirty="0"/>
              <a:t>Ceux qui connaissent Sci-Hub : les jeunes qui commencent à faire de la recherche (c’est quoi ta catégorie jeune ?) = ceux qui ont un statut « jeune » (interne et CCA) utilisent </a:t>
            </a:r>
            <a:r>
              <a:rPr lang="fr-FR" baseline="0" dirty="0" err="1"/>
              <a:t>Sci</a:t>
            </a:r>
            <a:r>
              <a:rPr lang="fr-FR" baseline="0" dirty="0"/>
              <a:t>-Hub</a:t>
            </a:r>
          </a:p>
          <a:p>
            <a:endParaRPr lang="fr-FR" baseline="0" dirty="0"/>
          </a:p>
          <a:p>
            <a:r>
              <a:rPr lang="fr-FR" baseline="0" dirty="0"/>
              <a:t>Deux points intéressants dans ce tableau: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aseline="0" dirty="0"/>
              <a:t>Interne qui ont accès à une BU pout tous, utilisent </a:t>
            </a:r>
            <a:r>
              <a:rPr lang="fr-FR" baseline="0" dirty="0" err="1"/>
              <a:t>Sci</a:t>
            </a:r>
            <a:r>
              <a:rPr lang="fr-FR" baseline="0" dirty="0"/>
              <a:t>-Hub à presque 6/10 !!!! Alors que PU-PH et MCU-Ph accès aussi à une BU 3/10 ?!!!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aseline="0" dirty="0"/>
              <a:t>Assistant et CCA presque 7/10 !!!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baseline="0" dirty="0"/>
              <a:t>Y’a quelque chose qui ne marche pas !!! Quoi ? D’autres études pour y répondre !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fr-FR" baseline="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fr-FR" baseline="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baseline="0" dirty="0"/>
              <a:t>Les plus faibles Médecin ville non MSU or catégorie pour qui l’accès est le plus difficile. Comment on les aide ? Etude</a:t>
            </a:r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/>
              <a:t>Services en bibliothèque de santé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fr-FR"/>
              <a:t>20/11/2014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0C262-2205-494F-839B-6C6AEF2B9814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8361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/>
              <a:t>Services en bibliothèque de santé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fr-FR"/>
              <a:t>20/11/2014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0C262-2205-494F-839B-6C6AEF2B9814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10216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 noter: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Interne idem que </a:t>
            </a:r>
            <a:r>
              <a:rPr lang="fr-FR" dirty="0" err="1"/>
              <a:t>Sci</a:t>
            </a:r>
            <a:r>
              <a:rPr lang="fr-FR" dirty="0"/>
              <a:t>-Hub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Assistant-CCA une des catégories les plus faibles , vont plus sur </a:t>
            </a:r>
            <a:r>
              <a:rPr lang="fr-FR" dirty="0" err="1"/>
              <a:t>Sci</a:t>
            </a:r>
            <a:r>
              <a:rPr lang="fr-FR" dirty="0"/>
              <a:t>-Hub et pourtant 67 % à accéder à une BU !!!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On retrouve le résultat d’une étude précédente: Ville non  MSU majoritaire Google =&gt; savent-ils trouver un PDF via Google ? Car catégorie avec plus grande difficulté d’accès?</a:t>
            </a:r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/>
              <a:t>Services en bibliothèque de santé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fr-FR"/>
              <a:t>20/11/2014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0C262-2205-494F-839B-6C6AEF2B9814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85954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Excellente diapositive de fin !!!</a:t>
            </a:r>
          </a:p>
          <a:p>
            <a:endParaRPr lang="fr-FR" dirty="0"/>
          </a:p>
          <a:p>
            <a:r>
              <a:rPr lang="fr-FR" dirty="0"/>
              <a:t>36% des très faciles utilisent Google, majoritaire sur </a:t>
            </a:r>
            <a:r>
              <a:rPr lang="fr-FR" dirty="0" err="1"/>
              <a:t>Sci</a:t>
            </a:r>
            <a:r>
              <a:rPr lang="fr-FR" dirty="0"/>
              <a:t>-Hub.</a:t>
            </a:r>
          </a:p>
          <a:p>
            <a:endParaRPr lang="fr-FR" dirty="0"/>
          </a:p>
          <a:p>
            <a:r>
              <a:rPr lang="fr-FR" dirty="0"/>
              <a:t>70% des difficile et 60% des très difficiles utilisent Google ! Même pour eux en utilisant Google, difficile d’accéder !</a:t>
            </a:r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/>
              <a:t>Services en bibliothèque de santé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fr-FR"/>
              <a:t>20/11/2014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0C262-2205-494F-839B-6C6AEF2B9814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49809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/>
              <a:t>Services en bibliothèque de santé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fr-FR"/>
              <a:t>20/11/2014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0C262-2205-494F-839B-6C6AEF2B9814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10959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9992C-6A15-45B6-8A12-7DA19143E818}" type="slidenum">
              <a:rPr lang="fr-FR" smtClean="0"/>
              <a:pPr/>
              <a:t>26</a:t>
            </a:fld>
            <a:endParaRPr lang="fr-FR"/>
          </a:p>
        </p:txBody>
      </p:sp>
      <p:sp>
        <p:nvSpPr>
          <p:cNvPr id="6" name="Espace réservé de l'en-têt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/>
              <a:t>Services en bibliothèque de santé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r>
              <a:rPr lang="fr-FR"/>
              <a:t>20/11/2014</a:t>
            </a:r>
          </a:p>
        </p:txBody>
      </p:sp>
    </p:spTree>
    <p:extLst>
      <p:ext uri="{BB962C8B-B14F-4D97-AF65-F5344CB8AC3E}">
        <p14:creationId xmlns:p14="http://schemas.microsoft.com/office/powerpoint/2010/main" val="2780239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Mailings : pas encore chiffres</a:t>
            </a:r>
            <a:r>
              <a:rPr lang="fr-FR" baseline="0" dirty="0"/>
              <a:t> définitifs</a:t>
            </a:r>
          </a:p>
          <a:p>
            <a:endParaRPr lang="fr-FR" baseline="0" dirty="0"/>
          </a:p>
          <a:p>
            <a:r>
              <a:rPr lang="fr-FR" baseline="0" dirty="0"/>
              <a:t>Membres FFMP, BU de santé et centres de documentation en France, associations étudiantes et organismes universitaires via une liste DocToBib… Plusieurs milliers d’adresses en tout.</a:t>
            </a:r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/>
              <a:t>Services en bibliothèque de santé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fr-FR"/>
              <a:t>20/11/2014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0C262-2205-494F-839B-6C6AEF2B9814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1565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Mailings : pas encore chiffres</a:t>
            </a:r>
            <a:r>
              <a:rPr lang="fr-FR" baseline="0" dirty="0"/>
              <a:t> définitifs</a:t>
            </a:r>
          </a:p>
          <a:p>
            <a:endParaRPr lang="fr-FR" baseline="0" dirty="0"/>
          </a:p>
          <a:p>
            <a:r>
              <a:rPr lang="fr-FR" baseline="0" dirty="0"/>
              <a:t>Membres FFMP, BU de santé et centres de documentation en France, associations étudiantes et organismes universitaires via une liste DocToBib… Plusieurs milliers d’adresses en tout.</a:t>
            </a:r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/>
              <a:t>Services en bibliothèque de santé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fr-FR"/>
              <a:t>20/11/2014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0C262-2205-494F-839B-6C6AEF2B9814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4244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Est-ce que ce type d’étude a été déjà réalisée ailleurs?</a:t>
            </a:r>
          </a:p>
          <a:p>
            <a:endParaRPr lang="fr-FR" dirty="0"/>
          </a:p>
          <a:p>
            <a:r>
              <a:rPr lang="fr-FR" dirty="0"/>
              <a:t>Car sinon, oui c’est un fait « scientifique », c’est une première mondiale.</a:t>
            </a:r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/>
              <a:t>Services en bibliothèque de santé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fr-FR"/>
              <a:t>20/11/2014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0C262-2205-494F-839B-6C6AEF2B9814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8140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Plus de femmes que d’hommes : cohérent</a:t>
            </a:r>
            <a:r>
              <a:rPr lang="fr-FR" baseline="0" dirty="0"/>
              <a:t> car un peu plus de femmes que d’hommes étudiant la médecine désormais</a:t>
            </a:r>
            <a:endParaRPr lang="fr-FR" dirty="0"/>
          </a:p>
          <a:p>
            <a:endParaRPr lang="fr-FR" dirty="0"/>
          </a:p>
          <a:p>
            <a:r>
              <a:rPr lang="fr-FR" dirty="0"/>
              <a:t>Moyenne</a:t>
            </a:r>
            <a:r>
              <a:rPr lang="fr-FR" baseline="0" dirty="0"/>
              <a:t> d’âge plus jeune que la population globale des médecins en France</a:t>
            </a:r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/>
              <a:t>Services en bibliothèque de santé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fr-FR"/>
              <a:t>20/11/2014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0C262-2205-494F-839B-6C6AEF2B9814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4293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Ordre</a:t>
            </a:r>
            <a:r>
              <a:rPr lang="fr-FR" baseline="0" dirty="0"/>
              <a:t> alphabétique neutre</a:t>
            </a:r>
            <a:endParaRPr lang="fr-FR" dirty="0"/>
          </a:p>
          <a:p>
            <a:endParaRPr lang="fr-FR" dirty="0"/>
          </a:p>
          <a:p>
            <a:r>
              <a:rPr lang="fr-FR" dirty="0"/>
              <a:t>Beaucoup d’hospitaliers</a:t>
            </a:r>
          </a:p>
          <a:p>
            <a:endParaRPr lang="fr-FR" dirty="0"/>
          </a:p>
          <a:p>
            <a:r>
              <a:rPr lang="fr-FR" dirty="0"/>
              <a:t>Peu</a:t>
            </a:r>
            <a:r>
              <a:rPr lang="fr-FR" baseline="0" dirty="0"/>
              <a:t> de médecins de ville</a:t>
            </a:r>
          </a:p>
          <a:p>
            <a:endParaRPr lang="fr-FR" baseline="0" dirty="0"/>
          </a:p>
          <a:p>
            <a:r>
              <a:rPr lang="fr-FR" baseline="0" dirty="0"/>
              <a:t>Des scores trop faibles pour en tirer des conclusions statistiques : FFI, MCU-PH, PU-PH</a:t>
            </a:r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/>
              <a:t>Services en bibliothèque de santé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fr-FR"/>
              <a:t>20/11/2014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0C262-2205-494F-839B-6C6AEF2B9814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1802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Et</a:t>
            </a:r>
            <a:r>
              <a:rPr lang="fr-FR" baseline="0" dirty="0"/>
              <a:t> le détail par catégories dans la diapo suivante</a:t>
            </a:r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/>
              <a:t>Services en bibliothèque de santé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fr-FR"/>
              <a:t>20/11/2014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0C262-2205-494F-839B-6C6AEF2B9814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50343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  <a:p>
            <a:r>
              <a:rPr lang="fr-FR" baseline="0" dirty="0"/>
              <a:t>Dommage que les médecins ne ville n’aient pas répondu davantage, car ce sont ceux qui connaissent le plus de difficultés d’accès.</a:t>
            </a:r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/>
              <a:t>Services en bibliothèque de santé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fr-FR"/>
              <a:t>20/11/2014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0C262-2205-494F-839B-6C6AEF2B9814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91322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  <a:p>
            <a:r>
              <a:rPr lang="fr-FR" baseline="0" dirty="0" err="1"/>
              <a:t>Sur-représentation</a:t>
            </a:r>
            <a:r>
              <a:rPr lang="fr-FR" baseline="0" dirty="0"/>
              <a:t> des internes dans les répondants et donc beaucoup d’accès BU.</a:t>
            </a:r>
          </a:p>
          <a:p>
            <a:endParaRPr lang="fr-FR" baseline="0" dirty="0"/>
          </a:p>
          <a:p>
            <a:r>
              <a:rPr lang="fr-FR" baseline="0" dirty="0"/>
              <a:t>Plus de 10% qui ne savent pas.</a:t>
            </a:r>
          </a:p>
          <a:p>
            <a:endParaRPr lang="fr-FR" baseline="0" dirty="0"/>
          </a:p>
          <a:p>
            <a:r>
              <a:rPr lang="fr-FR" baseline="0" dirty="0"/>
              <a:t>On exploitera les chiffres de manière croisée pour savoir qui sont ceux qui ne savent pas. Communication à prévoir dans leur direction.</a:t>
            </a:r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/>
              <a:t>Services en bibliothèque de santé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fr-FR"/>
              <a:t>20/11/2014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0C262-2205-494F-839B-6C6AEF2B9814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3957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Mars 2015</a:t>
            </a:r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Archives ouvertes en médecine</a:t>
            </a:r>
          </a:p>
          <a:p>
            <a:r>
              <a:rPr lang="fr-FR" dirty="0"/>
              <a:t>D. Benoist - URFIST/BIU Santé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Mars 2015</a:t>
            </a:r>
            <a:endParaRPr lang="fr-BE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fr-FR" dirty="0"/>
              <a:t>Archives ouvertes en médecine</a:t>
            </a:r>
          </a:p>
          <a:p>
            <a:r>
              <a:rPr lang="fr-FR" dirty="0"/>
              <a:t>D. Benoist - URFIST/BIU Santé</a:t>
            </a:r>
            <a:endParaRPr lang="fr-B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Mars 2015</a:t>
            </a:r>
            <a:endParaRPr lang="fr-BE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fr-FR" dirty="0"/>
              <a:t>Archives ouvertes en médecine</a:t>
            </a:r>
          </a:p>
          <a:p>
            <a:r>
              <a:rPr lang="fr-FR" dirty="0"/>
              <a:t>D. Benoist - URFIST/BIU Santé</a:t>
            </a:r>
            <a:endParaRPr lang="fr-B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Mars 2015</a:t>
            </a:r>
            <a:endParaRPr lang="fr-BE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fr-FR" dirty="0"/>
              <a:t>Archives ouvertes en médecine</a:t>
            </a:r>
          </a:p>
          <a:p>
            <a:r>
              <a:rPr lang="fr-FR" dirty="0"/>
              <a:t>D. Benoist - URFIST/BIU Santé</a:t>
            </a:r>
            <a:endParaRPr lang="fr-B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Mars 2015</a:t>
            </a:r>
            <a:endParaRPr lang="fr-BE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fr-FR" dirty="0"/>
              <a:t>Archives ouvertes en médecine</a:t>
            </a:r>
          </a:p>
          <a:p>
            <a:r>
              <a:rPr lang="fr-FR" dirty="0"/>
              <a:t>D. Benoist - URFIST/BIU Santé</a:t>
            </a:r>
            <a:endParaRPr lang="fr-B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Mars 2015</a:t>
            </a:r>
            <a:endParaRPr lang="fr-BE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fr-FR" dirty="0"/>
              <a:t>Archives ouvertes en médecine</a:t>
            </a:r>
          </a:p>
          <a:p>
            <a:r>
              <a:rPr lang="fr-FR" dirty="0"/>
              <a:t>D. Benoist - URFIST/BIU Santé</a:t>
            </a:r>
            <a:endParaRPr lang="fr-B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Mars 2015</a:t>
            </a:r>
            <a:endParaRPr lang="fr-BE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fr-FR" dirty="0"/>
              <a:t>Archives ouvertes en médecine</a:t>
            </a:r>
          </a:p>
          <a:p>
            <a:r>
              <a:rPr lang="fr-FR" dirty="0"/>
              <a:t>D. Benoist - URFIST/BIU Santé</a:t>
            </a:r>
            <a:endParaRPr lang="fr-B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Mars 2015</a:t>
            </a:r>
            <a:endParaRPr lang="fr-BE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fr-FR" dirty="0"/>
              <a:t>Archives ouvertes en médecine</a:t>
            </a:r>
          </a:p>
          <a:p>
            <a:r>
              <a:rPr lang="fr-FR" dirty="0"/>
              <a:t>D. Benoist - URFIST/BIU Santé</a:t>
            </a:r>
            <a:endParaRPr lang="fr-B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Mars 2015</a:t>
            </a:r>
            <a:endParaRPr lang="fr-BE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fr-FR" dirty="0"/>
              <a:t>Archives ouvertes en médecine</a:t>
            </a:r>
          </a:p>
          <a:p>
            <a:r>
              <a:rPr lang="fr-FR" dirty="0"/>
              <a:t>D. Benoist - URFIST/BIU Santé</a:t>
            </a:r>
            <a:endParaRPr lang="fr-B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Mars 2015</a:t>
            </a:r>
            <a:endParaRPr lang="fr-BE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fr-FR" dirty="0"/>
              <a:t>Archives ouvertes en médecine</a:t>
            </a:r>
          </a:p>
          <a:p>
            <a:r>
              <a:rPr lang="fr-FR" dirty="0"/>
              <a:t>D. Benoist - URFIST/BIU Santé</a:t>
            </a:r>
            <a:endParaRPr lang="fr-B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Mars 2015</a:t>
            </a:r>
            <a:endParaRPr lang="fr-BE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fr-FR" dirty="0"/>
              <a:t>Archives ouvertes en médecine</a:t>
            </a:r>
          </a:p>
          <a:p>
            <a:r>
              <a:rPr lang="fr-FR" dirty="0"/>
              <a:t>D. Benoist - URFIST/BIU Santé</a:t>
            </a:r>
            <a:endParaRPr lang="fr-B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Mars 2015</a:t>
            </a:r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Archives ouvertes en médecine D. Benoist - URFIST/BIU Santé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fr.creativecommons.org/contrats.htm" TargetMode="Externa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hashtag/AccLiMed18?src=hash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48165"/>
            <a:ext cx="7772400" cy="3452286"/>
          </a:xfrm>
        </p:spPr>
        <p:txBody>
          <a:bodyPr>
            <a:noAutofit/>
          </a:bodyPr>
          <a:lstStyle/>
          <a:p>
            <a:r>
              <a:rPr lang="fr-FR" sz="6000" dirty="0" smtClean="0">
                <a:solidFill>
                  <a:srgbClr val="C00000"/>
                </a:solidFill>
              </a:rPr>
              <a:t>Étude </a:t>
            </a:r>
            <a:r>
              <a:rPr lang="fr-FR" sz="6000" dirty="0">
                <a:solidFill>
                  <a:srgbClr val="C00000"/>
                </a:solidFill>
              </a:rPr>
              <a:t>AccLiMed 18</a:t>
            </a:r>
            <a:br>
              <a:rPr lang="fr-FR" sz="6000" dirty="0">
                <a:solidFill>
                  <a:srgbClr val="C00000"/>
                </a:solidFill>
              </a:rPr>
            </a:br>
            <a:r>
              <a:rPr lang="fr-FR" sz="6000" i="1" dirty="0">
                <a:solidFill>
                  <a:srgbClr val="C00000"/>
                </a:solidFill>
              </a:rPr>
              <a:t>Acc</a:t>
            </a:r>
            <a:r>
              <a:rPr lang="fr-FR" sz="6000" dirty="0">
                <a:solidFill>
                  <a:srgbClr val="C00000"/>
                </a:solidFill>
              </a:rPr>
              <a:t>ès à la </a:t>
            </a:r>
            <a:r>
              <a:rPr lang="fr-FR" sz="6000" i="1" dirty="0">
                <a:solidFill>
                  <a:srgbClr val="C00000"/>
                </a:solidFill>
              </a:rPr>
              <a:t>Li</a:t>
            </a:r>
            <a:r>
              <a:rPr lang="fr-FR" sz="6000" dirty="0">
                <a:solidFill>
                  <a:srgbClr val="C00000"/>
                </a:solidFill>
              </a:rPr>
              <a:t>ttérature </a:t>
            </a:r>
            <a:r>
              <a:rPr lang="fr-FR" sz="6000" i="1" dirty="0">
                <a:solidFill>
                  <a:srgbClr val="C00000"/>
                </a:solidFill>
              </a:rPr>
              <a:t>Méd</a:t>
            </a:r>
            <a:r>
              <a:rPr lang="fr-FR" sz="6000" dirty="0">
                <a:solidFill>
                  <a:srgbClr val="C00000"/>
                </a:solidFill>
              </a:rPr>
              <a:t>icale 20</a:t>
            </a:r>
            <a:r>
              <a:rPr lang="fr-FR" sz="6000" i="1" dirty="0">
                <a:solidFill>
                  <a:srgbClr val="C00000"/>
                </a:solidFill>
              </a:rPr>
              <a:t>18</a:t>
            </a:r>
            <a:r>
              <a:rPr lang="fr-FR" sz="6000" dirty="0">
                <a:solidFill>
                  <a:srgbClr val="C00000"/>
                </a:solidFill>
              </a:rPr>
              <a:t/>
            </a:r>
            <a:br>
              <a:rPr lang="fr-FR" sz="6000" dirty="0">
                <a:solidFill>
                  <a:srgbClr val="C00000"/>
                </a:solidFill>
              </a:rPr>
            </a:br>
            <a:r>
              <a:rPr lang="fr-FR" sz="6000" dirty="0">
                <a:solidFill>
                  <a:srgbClr val="C00000"/>
                </a:solidFill>
              </a:rPr>
              <a:t>Les premiers résultats</a:t>
            </a:r>
            <a:endParaRPr lang="fr-FR" sz="5600" dirty="0">
              <a:solidFill>
                <a:srgbClr val="C00000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2911548F-522A-4218-9077-45ACE088D4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l"/>
            <a:r>
              <a:rPr lang="fr-FR" dirty="0"/>
              <a:t>David Benoist		BIU Santé</a:t>
            </a:r>
          </a:p>
          <a:p>
            <a:pPr algn="l"/>
            <a:r>
              <a:rPr lang="fr-FR" dirty="0"/>
              <a:t>Catherine Weill		BIU Santé</a:t>
            </a:r>
          </a:p>
          <a:p>
            <a:pPr algn="l"/>
            <a:r>
              <a:rPr lang="fr-FR" dirty="0"/>
              <a:t>Ludovic </a:t>
            </a:r>
            <a:r>
              <a:rPr lang="fr-FR" dirty="0" err="1"/>
              <a:t>Héry</a:t>
            </a:r>
            <a:r>
              <a:rPr lang="fr-FR" dirty="0"/>
              <a:t>			CH Le Mans	</a:t>
            </a:r>
          </a:p>
          <a:p>
            <a:pPr algn="l"/>
            <a:r>
              <a:rPr lang="fr-FR" dirty="0"/>
              <a:t>Christophe Leroux		FFMP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5804744"/>
            <a:ext cx="1003143" cy="64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3439" y="5804744"/>
            <a:ext cx="1659757" cy="64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40782" y="5804744"/>
            <a:ext cx="1026622" cy="586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10" name="Picture 2" descr="FÃ©dÃ©ration Francophone de MÃ©decine Polyvalente â FFMP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900" y="5701724"/>
            <a:ext cx="1684138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entre Hospitalier - Le Man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179" y="5783508"/>
            <a:ext cx="1190625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1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Limites de l’étude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Absence de biostatisticien</a:t>
            </a:r>
          </a:p>
          <a:p>
            <a:r>
              <a:rPr lang="fr-FR" dirty="0" smtClean="0"/>
              <a:t>Beaucoup </a:t>
            </a:r>
            <a:r>
              <a:rPr lang="fr-FR" dirty="0"/>
              <a:t>de réponse d’hospitaliers et d’internes principalement</a:t>
            </a:r>
          </a:p>
          <a:p>
            <a:r>
              <a:rPr lang="fr-FR" dirty="0"/>
              <a:t>Non représentatif de la population médicale française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5511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Forces de l’étude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1</a:t>
            </a:r>
            <a:r>
              <a:rPr lang="fr-FR" baseline="30000" dirty="0"/>
              <a:t>ère</a:t>
            </a:r>
            <a:r>
              <a:rPr lang="fr-FR" dirty="0"/>
              <a:t> étude française</a:t>
            </a:r>
          </a:p>
          <a:p>
            <a:r>
              <a:rPr lang="fr-FR" dirty="0"/>
              <a:t>Collaboration médecins / professionnels de la documentation</a:t>
            </a:r>
          </a:p>
          <a:p>
            <a:r>
              <a:rPr lang="fr-FR" dirty="0"/>
              <a:t>Donne des orientations pour des travaux futurs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7842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C00000"/>
                </a:solidFill>
              </a:rPr>
              <a:t>Résultats globaux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12</a:t>
            </a:fld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1293 réponses reçues</a:t>
            </a:r>
          </a:p>
          <a:p>
            <a:r>
              <a:rPr lang="fr-FR" dirty="0"/>
              <a:t>1158 réponses exploitables</a:t>
            </a:r>
          </a:p>
          <a:p>
            <a:r>
              <a:rPr lang="fr-FR" dirty="0"/>
              <a:t>Un peu plus de femmes que d’hommes</a:t>
            </a:r>
          </a:p>
          <a:p>
            <a:r>
              <a:rPr lang="fr-FR" dirty="0"/>
              <a:t>Moyenne d’âge : 33 ans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7165" y="3426594"/>
            <a:ext cx="4146835" cy="343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69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6408" y="136525"/>
            <a:ext cx="7571184" cy="642068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rgbClr val="C00000"/>
                </a:solidFill>
              </a:rPr>
              <a:t>Catégories de répondants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13</a:t>
            </a:fld>
            <a:endParaRPr lang="fr-BE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1252093"/>
              </p:ext>
            </p:extLst>
          </p:nvPr>
        </p:nvGraphicFramePr>
        <p:xfrm>
          <a:off x="457200" y="778593"/>
          <a:ext cx="8229600" cy="57771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231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064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7745">
                <a:tc>
                  <a:txBody>
                    <a:bodyPr/>
                    <a:lstStyle/>
                    <a:p>
                      <a:pPr algn="l" fontAlgn="b"/>
                      <a:r>
                        <a:rPr lang="fr-FR" sz="2800" u="none" strike="noStrike" dirty="0">
                          <a:effectLst/>
                        </a:rPr>
                        <a:t>Assistant/ CCA</a:t>
                      </a:r>
                      <a:endParaRPr lang="fr-FR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800" u="none" strike="noStrike">
                          <a:effectLst/>
                        </a:rPr>
                        <a:t>144</a:t>
                      </a:r>
                      <a:endParaRPr lang="fr-FR" sz="2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7745">
                <a:tc>
                  <a:txBody>
                    <a:bodyPr/>
                    <a:lstStyle/>
                    <a:p>
                      <a:pPr algn="l" fontAlgn="b"/>
                      <a:r>
                        <a:rPr lang="fr-FR" sz="2800" u="none" strike="noStrike" dirty="0">
                          <a:effectLst/>
                        </a:rPr>
                        <a:t>Étudiant en médecine</a:t>
                      </a:r>
                      <a:endParaRPr lang="fr-FR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800" u="none" strike="noStrike">
                          <a:effectLst/>
                        </a:rPr>
                        <a:t>123</a:t>
                      </a:r>
                      <a:endParaRPr lang="fr-FR" sz="2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7745">
                <a:tc>
                  <a:txBody>
                    <a:bodyPr/>
                    <a:lstStyle/>
                    <a:p>
                      <a:pPr algn="l" fontAlgn="b"/>
                      <a:r>
                        <a:rPr lang="fr-FR" sz="2800" u="none" strike="noStrike">
                          <a:effectLst/>
                        </a:rPr>
                        <a:t>Faisant Fonction d'Interne</a:t>
                      </a:r>
                      <a:endParaRPr lang="fr-FR" sz="2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800" u="none" strike="noStrike">
                          <a:effectLst/>
                        </a:rPr>
                        <a:t>3</a:t>
                      </a:r>
                      <a:endParaRPr lang="fr-FR" sz="2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7745">
                <a:tc>
                  <a:txBody>
                    <a:bodyPr/>
                    <a:lstStyle/>
                    <a:p>
                      <a:pPr algn="l" fontAlgn="b"/>
                      <a:r>
                        <a:rPr lang="fr-FR" sz="2800" u="none" strike="noStrike">
                          <a:effectLst/>
                        </a:rPr>
                        <a:t>Interne</a:t>
                      </a:r>
                      <a:endParaRPr lang="fr-FR" sz="2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800" u="none" strike="noStrike">
                          <a:effectLst/>
                        </a:rPr>
                        <a:t>409</a:t>
                      </a:r>
                      <a:endParaRPr lang="fr-FR" sz="2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7745">
                <a:tc>
                  <a:txBody>
                    <a:bodyPr/>
                    <a:lstStyle/>
                    <a:p>
                      <a:pPr algn="l" fontAlgn="b"/>
                      <a:r>
                        <a:rPr lang="fr-FR" sz="2800" u="none" strike="noStrike">
                          <a:effectLst/>
                        </a:rPr>
                        <a:t>MCU-PH</a:t>
                      </a:r>
                      <a:endParaRPr lang="fr-FR" sz="2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800" u="none" strike="noStrike">
                          <a:effectLst/>
                        </a:rPr>
                        <a:t>10</a:t>
                      </a:r>
                      <a:endParaRPr lang="fr-FR" sz="2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7745">
                <a:tc>
                  <a:txBody>
                    <a:bodyPr/>
                    <a:lstStyle/>
                    <a:p>
                      <a:pPr algn="l" fontAlgn="b"/>
                      <a:r>
                        <a:rPr lang="fr-FR" sz="2800" u="none" strike="noStrike" dirty="0">
                          <a:effectLst/>
                        </a:rPr>
                        <a:t>Médecin en ville non MSU</a:t>
                      </a:r>
                      <a:endParaRPr lang="fr-FR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800" u="none" strike="noStrike">
                          <a:effectLst/>
                        </a:rPr>
                        <a:t>109</a:t>
                      </a:r>
                      <a:endParaRPr lang="fr-FR" sz="2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083276">
                <a:tc>
                  <a:txBody>
                    <a:bodyPr/>
                    <a:lstStyle/>
                    <a:p>
                      <a:pPr algn="l" fontAlgn="b"/>
                      <a:r>
                        <a:rPr lang="fr-FR" sz="2800" u="none" strike="noStrike">
                          <a:effectLst/>
                        </a:rPr>
                        <a:t>Médecine en ville MSU (quelle que soit votre spécialité médicale ou chirurgicale)</a:t>
                      </a:r>
                      <a:endParaRPr lang="fr-FR" sz="2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800" u="none" strike="noStrike">
                          <a:effectLst/>
                        </a:rPr>
                        <a:t>41</a:t>
                      </a:r>
                      <a:endParaRPr lang="fr-FR" sz="2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7745">
                <a:tc>
                  <a:txBody>
                    <a:bodyPr/>
                    <a:lstStyle/>
                    <a:p>
                      <a:pPr algn="l" fontAlgn="b"/>
                      <a:r>
                        <a:rPr lang="fr-FR" sz="2800" u="none" strike="noStrike">
                          <a:effectLst/>
                        </a:rPr>
                        <a:t>PH</a:t>
                      </a:r>
                      <a:endParaRPr lang="fr-FR" sz="2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800" u="none" strike="noStrike">
                          <a:effectLst/>
                        </a:rPr>
                        <a:t>219</a:t>
                      </a:r>
                      <a:endParaRPr lang="fr-FR" sz="2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7745">
                <a:tc>
                  <a:txBody>
                    <a:bodyPr/>
                    <a:lstStyle/>
                    <a:p>
                      <a:pPr algn="l" fontAlgn="b"/>
                      <a:r>
                        <a:rPr lang="fr-FR" sz="2800" u="none" strike="noStrike">
                          <a:effectLst/>
                        </a:rPr>
                        <a:t>PHA</a:t>
                      </a:r>
                      <a:endParaRPr lang="fr-FR" sz="2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800" u="none" strike="noStrike">
                          <a:effectLst/>
                        </a:rPr>
                        <a:t>6</a:t>
                      </a:r>
                      <a:endParaRPr lang="fr-FR" sz="2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7745">
                <a:tc>
                  <a:txBody>
                    <a:bodyPr/>
                    <a:lstStyle/>
                    <a:p>
                      <a:pPr algn="l" fontAlgn="b"/>
                      <a:r>
                        <a:rPr lang="fr-FR" sz="2800" u="none" strike="noStrike">
                          <a:effectLst/>
                        </a:rPr>
                        <a:t>PHC</a:t>
                      </a:r>
                      <a:endParaRPr lang="fr-FR" sz="2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800" u="none" strike="noStrike">
                          <a:effectLst/>
                        </a:rPr>
                        <a:t>68</a:t>
                      </a:r>
                      <a:endParaRPr lang="fr-FR" sz="2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7745">
                <a:tc>
                  <a:txBody>
                    <a:bodyPr/>
                    <a:lstStyle/>
                    <a:p>
                      <a:pPr algn="l" fontAlgn="b"/>
                      <a:r>
                        <a:rPr lang="fr-FR" sz="2800" u="none" strike="noStrike">
                          <a:effectLst/>
                        </a:rPr>
                        <a:t>PU-PH</a:t>
                      </a:r>
                      <a:endParaRPr lang="fr-FR" sz="2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800" u="none" strike="noStrike">
                          <a:effectLst/>
                        </a:rPr>
                        <a:t>26</a:t>
                      </a:r>
                      <a:endParaRPr lang="fr-FR" sz="2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7745">
                <a:tc>
                  <a:txBody>
                    <a:bodyPr/>
                    <a:lstStyle/>
                    <a:p>
                      <a:pPr algn="l" fontAlgn="b"/>
                      <a:r>
                        <a:rPr lang="fr-FR" sz="2800" u="none" strike="noStrike">
                          <a:effectLst/>
                        </a:rPr>
                        <a:t>Total général</a:t>
                      </a:r>
                      <a:endParaRPr lang="fr-FR" sz="2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800" u="none" strike="noStrike" dirty="0">
                          <a:effectLst/>
                        </a:rPr>
                        <a:t>1158</a:t>
                      </a:r>
                      <a:endParaRPr lang="fr-FR" sz="2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022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C00000"/>
                </a:solidFill>
              </a:rPr>
              <a:t>Facilité d’accès à la littérature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14</a:t>
            </a:fld>
            <a:endParaRPr lang="fr-BE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8286510"/>
              </p:ext>
            </p:extLst>
          </p:nvPr>
        </p:nvGraphicFramePr>
        <p:xfrm>
          <a:off x="683568" y="1955800"/>
          <a:ext cx="7776864" cy="38623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642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126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9127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Pour vous, accéder à la littérature médicale est-ce ?</a:t>
                      </a: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1277">
                <a:tc>
                  <a:txBody>
                    <a:bodyPr/>
                    <a:lstStyle/>
                    <a:p>
                      <a:pPr algn="l" fontAlgn="b"/>
                      <a:r>
                        <a:rPr lang="fr-FR" sz="3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Très Facile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4% (45)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1277">
                <a:tc>
                  <a:txBody>
                    <a:bodyPr/>
                    <a:lstStyle/>
                    <a:p>
                      <a:pPr algn="l" fontAlgn="b"/>
                      <a:r>
                        <a:rPr lang="fr-FR" sz="3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Facile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28% (330)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1277">
                <a:tc>
                  <a:txBody>
                    <a:bodyPr/>
                    <a:lstStyle/>
                    <a:p>
                      <a:pPr algn="l" fontAlgn="b"/>
                      <a:r>
                        <a:rPr lang="fr-FR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Difficile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58% (672)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91277">
                <a:tc>
                  <a:txBody>
                    <a:bodyPr/>
                    <a:lstStyle/>
                    <a:p>
                      <a:pPr algn="l" fontAlgn="b"/>
                      <a:r>
                        <a:rPr lang="fr-FR" sz="3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Très Difficile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 (111)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110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C00000"/>
                </a:solidFill>
              </a:rPr>
              <a:t>Accès en fonction des répondants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15</a:t>
            </a:fld>
            <a:endParaRPr lang="fr-BE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2371409"/>
              </p:ext>
            </p:extLst>
          </p:nvPr>
        </p:nvGraphicFramePr>
        <p:xfrm>
          <a:off x="515592" y="1268760"/>
          <a:ext cx="8171208" cy="49685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086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054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570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09793">
                <a:tc>
                  <a:txBody>
                    <a:bodyPr/>
                    <a:lstStyle/>
                    <a:p>
                      <a:pPr algn="ctr" fontAlgn="b"/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u="none" strike="noStrike" dirty="0">
                          <a:effectLst/>
                        </a:rPr>
                        <a:t>Très Facile / Facile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u="none" strike="noStrike" dirty="0">
                          <a:effectLst/>
                        </a:rPr>
                        <a:t>Difficile / Très difficile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4897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u="none" strike="noStrike">
                          <a:effectLst/>
                        </a:rPr>
                        <a:t>Assistant/ CCA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4897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u="none" strike="noStrike">
                          <a:effectLst/>
                        </a:rPr>
                        <a:t>Etudiant en médecine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4897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u="none" strike="noStrike" baseline="0" dirty="0" smtClean="0">
                          <a:effectLst/>
                        </a:rPr>
                        <a:t>(Faisant </a:t>
                      </a:r>
                      <a:r>
                        <a:rPr lang="fr-FR" sz="2000" u="none" strike="noStrike" baseline="0" dirty="0">
                          <a:effectLst/>
                        </a:rPr>
                        <a:t>Fonction </a:t>
                      </a:r>
                      <a:r>
                        <a:rPr lang="fr-FR" sz="2000" u="none" strike="noStrike" baseline="0" dirty="0" smtClean="0">
                          <a:effectLst/>
                        </a:rPr>
                        <a:t>d'Interne)</a:t>
                      </a:r>
                      <a:endParaRPr lang="fr-FR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4897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u="none" strike="noStrike">
                          <a:effectLst/>
                        </a:rPr>
                        <a:t>Interne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4897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u="none" strike="noStrike" dirty="0">
                          <a:effectLst/>
                        </a:rPr>
                        <a:t>MCU-PH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4897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u="none" strike="noStrike">
                          <a:effectLst/>
                        </a:rPr>
                        <a:t>Médecin en ville non MSU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09793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u="none" strike="noStrike">
                          <a:effectLst/>
                        </a:rPr>
                        <a:t>Médecine en ville MSU (quelle que soit votre spécialité médicale ou chirurgicale)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4897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u="none" strike="noStrike">
                          <a:effectLst/>
                        </a:rPr>
                        <a:t>PH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489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20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(PHA)</a:t>
                      </a:r>
                      <a:endParaRPr lang="fr-FR" sz="2000" u="none" strike="noStrike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4897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u="none" strike="noStrike" dirty="0">
                          <a:effectLst/>
                        </a:rPr>
                        <a:t>PHC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54897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u="none" strike="noStrike" dirty="0">
                          <a:effectLst/>
                        </a:rPr>
                        <a:t>PU-PH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621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rgbClr val="C00000"/>
                </a:solidFill>
              </a:rPr>
              <a:t>Les méthodes d’accès à la littérature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16</a:t>
            </a:fld>
            <a:endParaRPr lang="fr-BE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9114248"/>
              </p:ext>
            </p:extLst>
          </p:nvPr>
        </p:nvGraphicFramePr>
        <p:xfrm>
          <a:off x="539552" y="1268760"/>
          <a:ext cx="8147249" cy="49685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825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823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823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31237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 dirty="0">
                          <a:effectLst/>
                        </a:rPr>
                        <a:t>Je le cherche sur Google / Google Scholar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 dirty="0">
                          <a:effectLst/>
                        </a:rPr>
                        <a:t>717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 dirty="0">
                          <a:effectLst/>
                        </a:rPr>
                        <a:t>61%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1237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>
                          <a:effectLst/>
                        </a:rPr>
                        <a:t>Je le cherche sur Sci-Hub, LibGen, etc.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>
                          <a:effectLst/>
                        </a:rPr>
                        <a:t>489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 dirty="0">
                          <a:effectLst/>
                        </a:rPr>
                        <a:t>42%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2474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 dirty="0">
                          <a:effectLst/>
                        </a:rPr>
                        <a:t>Il y a un abonnement à la BU, je peux le consulter sur place / à distance / commander une copie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>
                          <a:effectLst/>
                        </a:rPr>
                        <a:t>394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 dirty="0">
                          <a:effectLst/>
                        </a:rPr>
                        <a:t>34%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2474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>
                          <a:effectLst/>
                        </a:rPr>
                        <a:t>Il y a un abonnement à l'hôpital, je peux le consulter sur place / à distance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>
                          <a:effectLst/>
                        </a:rPr>
                        <a:t>312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 dirty="0">
                          <a:effectLst/>
                        </a:rPr>
                        <a:t>27%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1237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>
                          <a:effectLst/>
                        </a:rPr>
                        <a:t>On m'a "prêté" des codes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>
                          <a:effectLst/>
                        </a:rPr>
                        <a:t>225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 dirty="0">
                          <a:effectLst/>
                        </a:rPr>
                        <a:t>19%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1237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>
                          <a:effectLst/>
                        </a:rPr>
                        <a:t>Je le demande à un ami / collègue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>
                          <a:effectLst/>
                        </a:rPr>
                        <a:t>165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 dirty="0" smtClean="0">
                          <a:effectLst/>
                        </a:rPr>
                        <a:t>14%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1237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 dirty="0">
                          <a:effectLst/>
                        </a:rPr>
                        <a:t>Je le cherche sur </a:t>
                      </a:r>
                      <a:r>
                        <a:rPr lang="fr-FR" sz="2000" u="none" strike="noStrike" dirty="0" err="1">
                          <a:effectLst/>
                        </a:rPr>
                        <a:t>Research</a:t>
                      </a:r>
                      <a:r>
                        <a:rPr lang="fr-FR" sz="2000" u="none" strike="noStrike" dirty="0">
                          <a:effectLst/>
                        </a:rPr>
                        <a:t> </a:t>
                      </a:r>
                      <a:r>
                        <a:rPr lang="fr-FR" sz="2000" u="none" strike="noStrike" dirty="0" err="1">
                          <a:effectLst/>
                        </a:rPr>
                        <a:t>Gate</a:t>
                      </a:r>
                      <a:r>
                        <a:rPr lang="fr-FR" sz="2000" u="none" strike="noStrike" dirty="0">
                          <a:effectLst/>
                        </a:rPr>
                        <a:t> / Academia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>
                          <a:effectLst/>
                        </a:rPr>
                        <a:t>98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 dirty="0" smtClean="0">
                          <a:effectLst/>
                        </a:rPr>
                        <a:t>8%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1237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>
                          <a:effectLst/>
                        </a:rPr>
                        <a:t>J'ai mes propres codes INSERM / CNRS / Hinari / autres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>
                          <a:effectLst/>
                        </a:rPr>
                        <a:t>85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 dirty="0" smtClean="0">
                          <a:effectLst/>
                        </a:rPr>
                        <a:t>7%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1237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>
                          <a:effectLst/>
                        </a:rPr>
                        <a:t>J'ai un abonnement personnel, payé avec mon argent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>
                          <a:effectLst/>
                        </a:rPr>
                        <a:t>85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 dirty="0" smtClean="0">
                          <a:effectLst/>
                        </a:rPr>
                        <a:t>7%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1237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>
                          <a:effectLst/>
                        </a:rPr>
                        <a:t>Je le demande à l'auteur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>
                          <a:effectLst/>
                        </a:rPr>
                        <a:t>73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 dirty="0" smtClean="0">
                          <a:effectLst/>
                        </a:rPr>
                        <a:t>6%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1237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>
                          <a:effectLst/>
                        </a:rPr>
                        <a:t>Je le demande à un labo (ou autre organisme privé)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>
                          <a:effectLst/>
                        </a:rPr>
                        <a:t>53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 dirty="0" smtClean="0">
                          <a:effectLst/>
                        </a:rPr>
                        <a:t>5%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662474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>
                          <a:effectLst/>
                        </a:rPr>
                        <a:t>Je le demande sur les réseaux sociaux (Facebook, Twitter, etc.)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>
                          <a:effectLst/>
                        </a:rPr>
                        <a:t>28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u="none" strike="noStrike" dirty="0" smtClean="0">
                          <a:effectLst/>
                        </a:rPr>
                        <a:t>2%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524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Structures documentaires disponibles </a:t>
            </a:r>
            <a:r>
              <a:rPr lang="fr-FR" dirty="0">
                <a:solidFill>
                  <a:srgbClr val="C00000"/>
                </a:solidFill>
              </a:rPr>
              <a:t>pour accéder à la littérature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17</a:t>
            </a:fld>
            <a:endParaRPr lang="fr-BE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3232943"/>
              </p:ext>
            </p:extLst>
          </p:nvPr>
        </p:nvGraphicFramePr>
        <p:xfrm>
          <a:off x="457200" y="2348880"/>
          <a:ext cx="8075240" cy="2808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870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38252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2800" u="none" strike="noStrike" dirty="0">
                          <a:effectLst/>
                        </a:rPr>
                        <a:t>Avez-vous accès à </a:t>
                      </a:r>
                      <a:endParaRPr lang="fr-FR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2515">
                <a:tc>
                  <a:txBody>
                    <a:bodyPr/>
                    <a:lstStyle/>
                    <a:p>
                      <a:pPr algn="l" fontAlgn="b"/>
                      <a:r>
                        <a:rPr lang="fr-FR" sz="2800" u="none" strike="noStrike" dirty="0">
                          <a:effectLst/>
                        </a:rPr>
                        <a:t>Un centre de documentation à l'hôpital</a:t>
                      </a:r>
                      <a:endParaRPr lang="fr-FR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u="none" strike="noStrike">
                          <a:effectLst/>
                        </a:rPr>
                        <a:t>310</a:t>
                      </a:r>
                      <a:endParaRPr lang="fr-FR" sz="2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u="none" strike="noStrike" dirty="0">
                          <a:effectLst/>
                        </a:rPr>
                        <a:t>27%</a:t>
                      </a:r>
                      <a:endParaRPr lang="fr-FR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2515">
                <a:tc>
                  <a:txBody>
                    <a:bodyPr/>
                    <a:lstStyle/>
                    <a:p>
                      <a:pPr algn="l" fontAlgn="b"/>
                      <a:r>
                        <a:rPr lang="fr-FR" sz="2800" u="none" strike="noStrike">
                          <a:effectLst/>
                        </a:rPr>
                        <a:t>Une bibliothèque universitaire</a:t>
                      </a:r>
                      <a:endParaRPr lang="fr-FR" sz="2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u="none" strike="noStrike">
                          <a:effectLst/>
                        </a:rPr>
                        <a:t>649</a:t>
                      </a:r>
                      <a:endParaRPr lang="fr-FR" sz="2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u="none" strike="noStrike" dirty="0">
                          <a:effectLst/>
                        </a:rPr>
                        <a:t>56%</a:t>
                      </a:r>
                      <a:endParaRPr lang="fr-FR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2515">
                <a:tc>
                  <a:txBody>
                    <a:bodyPr/>
                    <a:lstStyle/>
                    <a:p>
                      <a:pPr algn="l" fontAlgn="b"/>
                      <a:r>
                        <a:rPr lang="fr-FR" sz="2800" u="none" strike="noStrike" dirty="0">
                          <a:effectLst/>
                        </a:rPr>
                        <a:t>Rien</a:t>
                      </a:r>
                      <a:endParaRPr lang="fr-FR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u="none" strike="noStrike">
                          <a:effectLst/>
                        </a:rPr>
                        <a:t>205</a:t>
                      </a:r>
                      <a:endParaRPr lang="fr-FR" sz="2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u="none" strike="noStrike" dirty="0">
                          <a:effectLst/>
                        </a:rPr>
                        <a:t>18%</a:t>
                      </a:r>
                      <a:endParaRPr lang="fr-FR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2515">
                <a:tc>
                  <a:txBody>
                    <a:bodyPr/>
                    <a:lstStyle/>
                    <a:p>
                      <a:pPr algn="l" fontAlgn="b"/>
                      <a:r>
                        <a:rPr lang="fr-FR" sz="2800" u="none" strike="noStrike">
                          <a:effectLst/>
                        </a:rPr>
                        <a:t>Je ne sais pas</a:t>
                      </a:r>
                      <a:endParaRPr lang="fr-FR" sz="2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u="none" strike="noStrike">
                          <a:effectLst/>
                        </a:rPr>
                        <a:t>129</a:t>
                      </a:r>
                      <a:endParaRPr lang="fr-FR" sz="2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u="none" strike="noStrike" dirty="0">
                          <a:effectLst/>
                        </a:rPr>
                        <a:t>11%</a:t>
                      </a:r>
                      <a:endParaRPr lang="fr-FR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20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xmlns="" id="{FD7D3A62-9478-4217-A880-0128954EC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rgbClr val="C00000"/>
                </a:solidFill>
              </a:rPr>
              <a:t>Facilité et accès à une structure documentaire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1E8D951D-DF50-4B78-9810-ECCDD9A1D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18</a:t>
            </a:fld>
            <a:endParaRPr lang="fr-BE"/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xmlns="" id="{04780743-2E0E-455B-B349-AFF7B52CD4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5494324"/>
              </p:ext>
            </p:extLst>
          </p:nvPr>
        </p:nvGraphicFramePr>
        <p:xfrm>
          <a:off x="251520" y="1484784"/>
          <a:ext cx="8712968" cy="47773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05586">
                  <a:extLst>
                    <a:ext uri="{9D8B030D-6E8A-4147-A177-3AD203B41FA5}">
                      <a16:colId xmlns:a16="http://schemas.microsoft.com/office/drawing/2014/main" xmlns="" val="364055454"/>
                    </a:ext>
                  </a:extLst>
                </a:gridCol>
                <a:gridCol w="1912385">
                  <a:extLst>
                    <a:ext uri="{9D8B030D-6E8A-4147-A177-3AD203B41FA5}">
                      <a16:colId xmlns:a16="http://schemas.microsoft.com/office/drawing/2014/main" xmlns="" val="3190153871"/>
                    </a:ext>
                  </a:extLst>
                </a:gridCol>
                <a:gridCol w="1648761">
                  <a:extLst>
                    <a:ext uri="{9D8B030D-6E8A-4147-A177-3AD203B41FA5}">
                      <a16:colId xmlns:a16="http://schemas.microsoft.com/office/drawing/2014/main" xmlns="" val="2946057602"/>
                    </a:ext>
                  </a:extLst>
                </a:gridCol>
                <a:gridCol w="1406076">
                  <a:extLst>
                    <a:ext uri="{9D8B030D-6E8A-4147-A177-3AD203B41FA5}">
                      <a16:colId xmlns:a16="http://schemas.microsoft.com/office/drawing/2014/main" xmlns="" val="14268733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56161333"/>
                    </a:ext>
                  </a:extLst>
                </a:gridCol>
              </a:tblGrid>
              <a:tr h="950506">
                <a:tc>
                  <a:txBody>
                    <a:bodyPr/>
                    <a:lstStyle/>
                    <a:p>
                      <a:pPr algn="ctr" fontAlgn="b"/>
                      <a:endParaRPr lang="fr-FR" sz="3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3200" u="none" strike="noStrike" dirty="0" err="1">
                          <a:effectLst/>
                        </a:rPr>
                        <a:t>DocH</a:t>
                      </a:r>
                      <a:endParaRPr lang="fr-FR" sz="3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3200" u="none" strike="noStrike" dirty="0">
                          <a:effectLst/>
                        </a:rPr>
                        <a:t>BU</a:t>
                      </a:r>
                      <a:endParaRPr lang="fr-FR" sz="3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3200" u="none" strike="noStrike" dirty="0">
                          <a:effectLst/>
                        </a:rPr>
                        <a:t>Rien</a:t>
                      </a:r>
                      <a:endParaRPr lang="fr-FR" sz="3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3200" u="none" strike="noStrike" dirty="0" smtClean="0">
                          <a:effectLst/>
                        </a:rPr>
                        <a:t>Ne sait pas</a:t>
                      </a:r>
                      <a:endParaRPr lang="fr-FR" sz="3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361657102"/>
                  </a:ext>
                </a:extLst>
              </a:tr>
              <a:tr h="950506">
                <a:tc>
                  <a:txBody>
                    <a:bodyPr/>
                    <a:lstStyle/>
                    <a:p>
                      <a:pPr algn="ctr" fontAlgn="b"/>
                      <a:r>
                        <a:rPr lang="fr-FR" sz="3200" u="none" strike="noStrike">
                          <a:effectLst/>
                        </a:rPr>
                        <a:t>Très Facile</a:t>
                      </a:r>
                      <a:endParaRPr lang="fr-FR" sz="3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3200" u="none" strike="noStrike" dirty="0" smtClean="0">
                          <a:effectLst/>
                        </a:rPr>
                        <a:t>47</a:t>
                      </a:r>
                      <a:r>
                        <a:rPr lang="fr-FR" sz="3200" u="none" strike="noStrike" dirty="0">
                          <a:effectLst/>
                        </a:rPr>
                        <a:t>%</a:t>
                      </a:r>
                      <a:endParaRPr lang="fr-FR" sz="3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3200" u="none" strike="noStrike" dirty="0" smtClean="0">
                          <a:effectLst/>
                        </a:rPr>
                        <a:t>67</a:t>
                      </a:r>
                      <a:r>
                        <a:rPr lang="fr-FR" sz="3200" u="none" strike="noStrike" dirty="0">
                          <a:effectLst/>
                        </a:rPr>
                        <a:t>%</a:t>
                      </a:r>
                      <a:endParaRPr lang="fr-FR" sz="3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3200" u="none" strike="noStrike" dirty="0" smtClean="0">
                          <a:effectLst/>
                        </a:rPr>
                        <a:t>4%</a:t>
                      </a:r>
                      <a:endParaRPr lang="fr-FR" sz="3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3200" u="none" strike="noStrike" dirty="0" smtClean="0">
                          <a:effectLst/>
                        </a:rPr>
                        <a:t>9</a:t>
                      </a:r>
                      <a:r>
                        <a:rPr lang="fr-FR" sz="3200" u="none" strike="noStrike" dirty="0">
                          <a:effectLst/>
                        </a:rPr>
                        <a:t>%</a:t>
                      </a:r>
                      <a:endParaRPr lang="fr-FR" sz="3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254303357"/>
                  </a:ext>
                </a:extLst>
              </a:tr>
              <a:tr h="950506">
                <a:tc>
                  <a:txBody>
                    <a:bodyPr/>
                    <a:lstStyle/>
                    <a:p>
                      <a:pPr algn="ctr" fontAlgn="b"/>
                      <a:r>
                        <a:rPr lang="fr-FR" sz="3200" u="none" strike="noStrike">
                          <a:effectLst/>
                        </a:rPr>
                        <a:t>Facile</a:t>
                      </a:r>
                      <a:endParaRPr lang="fr-FR" sz="3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3200" u="none" strike="noStrike" dirty="0" smtClean="0">
                          <a:effectLst/>
                        </a:rPr>
                        <a:t>31%</a:t>
                      </a:r>
                      <a:endParaRPr lang="fr-FR" sz="3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3200" u="none" strike="noStrike" dirty="0" smtClean="0">
                          <a:effectLst/>
                        </a:rPr>
                        <a:t>68%</a:t>
                      </a:r>
                      <a:endParaRPr lang="fr-FR" sz="3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3200" u="none" strike="noStrike" dirty="0" smtClean="0">
                          <a:effectLst/>
                        </a:rPr>
                        <a:t>7%</a:t>
                      </a:r>
                      <a:endParaRPr lang="fr-FR" sz="3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3200" u="none" strike="noStrike" dirty="0" smtClean="0">
                          <a:effectLst/>
                        </a:rPr>
                        <a:t>9%</a:t>
                      </a:r>
                      <a:endParaRPr lang="fr-FR" sz="3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844518323"/>
                  </a:ext>
                </a:extLst>
              </a:tr>
              <a:tr h="950506">
                <a:tc>
                  <a:txBody>
                    <a:bodyPr/>
                    <a:lstStyle/>
                    <a:p>
                      <a:pPr algn="ctr" fontAlgn="b"/>
                      <a:r>
                        <a:rPr lang="fr-FR" sz="3200" u="none" strike="noStrike">
                          <a:effectLst/>
                        </a:rPr>
                        <a:t>Difficile</a:t>
                      </a:r>
                      <a:endParaRPr lang="fr-FR" sz="3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3200" u="none" strike="noStrike" dirty="0" smtClean="0">
                          <a:effectLst/>
                        </a:rPr>
                        <a:t>24%</a:t>
                      </a:r>
                      <a:endParaRPr lang="fr-FR" sz="3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3200" u="none" strike="noStrike" dirty="0" smtClean="0">
                          <a:effectLst/>
                        </a:rPr>
                        <a:t>52%</a:t>
                      </a:r>
                      <a:endParaRPr lang="fr-FR" sz="3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3200" u="none" strike="noStrike" dirty="0" smtClean="0">
                          <a:effectLst/>
                        </a:rPr>
                        <a:t>22%</a:t>
                      </a:r>
                      <a:endParaRPr lang="fr-FR" sz="3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3200" u="none" strike="noStrike" dirty="0" smtClean="0">
                          <a:effectLst/>
                        </a:rPr>
                        <a:t>12%</a:t>
                      </a:r>
                      <a:endParaRPr lang="fr-FR" sz="3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385854210"/>
                  </a:ext>
                </a:extLst>
              </a:tr>
              <a:tr h="950506">
                <a:tc>
                  <a:txBody>
                    <a:bodyPr/>
                    <a:lstStyle/>
                    <a:p>
                      <a:pPr algn="ctr" fontAlgn="b"/>
                      <a:r>
                        <a:rPr lang="fr-FR" sz="3200" u="none" strike="noStrike">
                          <a:effectLst/>
                        </a:rPr>
                        <a:t>Très difficile</a:t>
                      </a:r>
                      <a:endParaRPr lang="fr-FR" sz="3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3200" u="none" strike="noStrike" dirty="0" smtClean="0">
                          <a:effectLst/>
                        </a:rPr>
                        <a:t>25%</a:t>
                      </a:r>
                      <a:endParaRPr lang="fr-FR" sz="3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3200" u="none" strike="noStrike" dirty="0" smtClean="0">
                          <a:effectLst/>
                        </a:rPr>
                        <a:t>42%</a:t>
                      </a:r>
                      <a:endParaRPr lang="fr-FR" sz="3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3200" u="none" strike="noStrike" dirty="0" smtClean="0">
                          <a:effectLst/>
                        </a:rPr>
                        <a:t>73%</a:t>
                      </a:r>
                      <a:endParaRPr lang="fr-FR" sz="3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3200" u="none" strike="noStrike" dirty="0" smtClean="0">
                          <a:effectLst/>
                        </a:rPr>
                        <a:t>27</a:t>
                      </a:r>
                      <a:r>
                        <a:rPr lang="fr-FR" sz="3200" u="none" strike="noStrike" dirty="0">
                          <a:effectLst/>
                        </a:rPr>
                        <a:t>%</a:t>
                      </a:r>
                      <a:endParaRPr lang="fr-FR" sz="3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6665425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641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Catégorie et utilisation de </a:t>
            </a:r>
            <a:r>
              <a:rPr lang="fr-FR" i="1" dirty="0">
                <a:solidFill>
                  <a:srgbClr val="C00000"/>
                </a:solidFill>
              </a:rPr>
              <a:t>Sci-Hub</a:t>
            </a:r>
            <a:endParaRPr lang="fr-FR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19</a:t>
            </a:fld>
            <a:endParaRPr lang="fr-BE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6651646"/>
              </p:ext>
            </p:extLst>
          </p:nvPr>
        </p:nvGraphicFramePr>
        <p:xfrm>
          <a:off x="457200" y="1628801"/>
          <a:ext cx="8229600" cy="48437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711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84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54686"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u="none" strike="noStrike" dirty="0">
                          <a:effectLst/>
                        </a:rPr>
                        <a:t>Assistant/ CCA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400" u="none" strike="noStrike" dirty="0">
                          <a:effectLst/>
                        </a:rPr>
                        <a:t>66%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4686"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u="none" strike="noStrike">
                          <a:effectLst/>
                        </a:rPr>
                        <a:t>Etudiant en médecine</a:t>
                      </a:r>
                      <a:endParaRPr lang="fr-FR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400" u="none" strike="noStrike" dirty="0">
                          <a:effectLst/>
                        </a:rPr>
                        <a:t>20%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9410"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u="none" strike="noStrike" dirty="0">
                          <a:effectLst/>
                        </a:rPr>
                        <a:t>Faisant Fonction d'Interne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400" u="none" strike="noStrike" dirty="0">
                          <a:effectLst/>
                        </a:rPr>
                        <a:t>33%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4686"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u="none" strike="noStrike">
                          <a:effectLst/>
                        </a:rPr>
                        <a:t>Interne</a:t>
                      </a:r>
                      <a:endParaRPr lang="fr-FR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400" u="none" strike="noStrike" dirty="0">
                          <a:effectLst/>
                        </a:rPr>
                        <a:t>58%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4686"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u="none" strike="noStrike">
                          <a:effectLst/>
                        </a:rPr>
                        <a:t>MCU-PH</a:t>
                      </a:r>
                      <a:endParaRPr lang="fr-FR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400" u="none" strike="noStrike" dirty="0">
                          <a:effectLst/>
                        </a:rPr>
                        <a:t>30%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9410"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u="none" strike="noStrike">
                          <a:effectLst/>
                        </a:rPr>
                        <a:t>Médecin en ville non MSU</a:t>
                      </a:r>
                      <a:endParaRPr lang="fr-FR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400" u="none" strike="noStrike" dirty="0">
                          <a:effectLst/>
                        </a:rPr>
                        <a:t>26%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958818"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u="none" strike="noStrike">
                          <a:effectLst/>
                        </a:rPr>
                        <a:t>Médecine en ville MSU (quelle que soit votre spécialité médicale ou chirurgicale)</a:t>
                      </a:r>
                      <a:endParaRPr lang="fr-FR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400" u="none" strike="noStrike" dirty="0">
                          <a:effectLst/>
                        </a:rPr>
                        <a:t>31%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4686"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u="none" strike="noStrike">
                          <a:effectLst/>
                        </a:rPr>
                        <a:t>PH</a:t>
                      </a:r>
                      <a:endParaRPr lang="fr-FR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400" u="none" strike="noStrike" dirty="0">
                          <a:effectLst/>
                        </a:rPr>
                        <a:t>20%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4686"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u="none" strike="noStrike">
                          <a:effectLst/>
                        </a:rPr>
                        <a:t>PHA</a:t>
                      </a:r>
                      <a:endParaRPr lang="fr-FR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400" u="none" strike="noStrike" dirty="0">
                          <a:effectLst/>
                        </a:rPr>
                        <a:t>17%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4686"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u="none" strike="noStrike">
                          <a:effectLst/>
                        </a:rPr>
                        <a:t>PHC</a:t>
                      </a:r>
                      <a:endParaRPr lang="fr-FR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400" u="none" strike="noStrike" dirty="0">
                          <a:effectLst/>
                        </a:rPr>
                        <a:t>40%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4686"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u="none" strike="noStrike" dirty="0">
                          <a:effectLst/>
                        </a:rPr>
                        <a:t>PU-PH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400" u="none" strike="noStrike" dirty="0">
                          <a:effectLst/>
                        </a:rPr>
                        <a:t>35%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692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C00000"/>
                </a:solidFill>
              </a:rPr>
              <a:t>Le projet AccLiMed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</a:t>
            </a:fld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Objectifs de l’étude 2018:</a:t>
            </a:r>
            <a:endParaRPr lang="fr-FR" dirty="0"/>
          </a:p>
          <a:p>
            <a:pPr lvl="1"/>
            <a:r>
              <a:rPr lang="fr-FR" dirty="0"/>
              <a:t>Comment les médecins en France accèdent-ils à la littérature </a:t>
            </a:r>
            <a:r>
              <a:rPr lang="fr-FR" dirty="0" smtClean="0"/>
              <a:t>médicale ?</a:t>
            </a:r>
            <a:endParaRPr lang="fr-FR" dirty="0"/>
          </a:p>
          <a:p>
            <a:pPr lvl="1"/>
            <a:r>
              <a:rPr lang="fr-FR" dirty="0"/>
              <a:t>De l’étudiant en </a:t>
            </a:r>
            <a:r>
              <a:rPr lang="fr-FR" dirty="0" smtClean="0"/>
              <a:t>médecine </a:t>
            </a:r>
            <a:r>
              <a:rPr lang="fr-FR" dirty="0"/>
              <a:t>au </a:t>
            </a:r>
            <a:r>
              <a:rPr lang="fr-FR" dirty="0" smtClean="0"/>
              <a:t>médecin </a:t>
            </a:r>
            <a:r>
              <a:rPr lang="fr-FR" dirty="0"/>
              <a:t>senior</a:t>
            </a:r>
          </a:p>
          <a:p>
            <a:endParaRPr lang="fr-FR" dirty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487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rgbClr val="C00000"/>
                </a:solidFill>
              </a:rPr>
              <a:t>Facilité d’accès et utilisation de </a:t>
            </a:r>
            <a:r>
              <a:rPr lang="fr-FR" i="1" dirty="0" err="1">
                <a:solidFill>
                  <a:srgbClr val="C00000"/>
                </a:solidFill>
              </a:rPr>
              <a:t>Sci</a:t>
            </a:r>
            <a:r>
              <a:rPr lang="fr-FR" i="1" dirty="0">
                <a:solidFill>
                  <a:srgbClr val="C00000"/>
                </a:solidFill>
              </a:rPr>
              <a:t>-Hub</a:t>
            </a:r>
            <a:r>
              <a:rPr lang="fr-FR" dirty="0">
                <a:solidFill>
                  <a:srgbClr val="C00000"/>
                </a:solidFill>
              </a:rPr>
              <a:t> </a:t>
            </a:r>
            <a:endParaRPr lang="fr-FR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20</a:t>
            </a:fld>
            <a:endParaRPr lang="fr-BE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2864541"/>
              </p:ext>
            </p:extLst>
          </p:nvPr>
        </p:nvGraphicFramePr>
        <p:xfrm>
          <a:off x="899592" y="2060847"/>
          <a:ext cx="7200800" cy="41044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087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440161">
                <a:tc>
                  <a:txBody>
                    <a:bodyPr/>
                    <a:lstStyle/>
                    <a:p>
                      <a:pPr algn="l" fontAlgn="b"/>
                      <a:r>
                        <a:rPr lang="fr-FR" sz="4000" u="none" strike="noStrike" dirty="0">
                          <a:effectLst/>
                        </a:rPr>
                        <a:t>Ceux</a:t>
                      </a:r>
                      <a:r>
                        <a:rPr lang="fr-FR" sz="4000" u="none" strike="noStrike" baseline="0" dirty="0">
                          <a:effectLst/>
                        </a:rPr>
                        <a:t> qui trouvent l’accès « très facile » déclarent utiliser Sci-Hub à :</a:t>
                      </a:r>
                      <a:endParaRPr lang="fr-FR" sz="4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800" u="none" strike="noStrike" dirty="0">
                          <a:effectLst/>
                        </a:rPr>
                        <a:t>71%</a:t>
                      </a:r>
                      <a:endParaRPr lang="fr-FR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63489">
                <a:tc>
                  <a:txBody>
                    <a:bodyPr/>
                    <a:lstStyle/>
                    <a:p>
                      <a:pPr algn="l" fontAlgn="b"/>
                      <a:r>
                        <a:rPr lang="fr-FR" sz="4000" u="none" strike="noStrike" dirty="0">
                          <a:effectLst/>
                        </a:rPr>
                        <a:t>…« Facile »</a:t>
                      </a:r>
                      <a:endParaRPr lang="fr-FR" sz="4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800" u="none" strike="noStrike" dirty="0">
                          <a:effectLst/>
                        </a:rPr>
                        <a:t>49%</a:t>
                      </a:r>
                      <a:endParaRPr lang="fr-FR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l" fontAlgn="b"/>
                      <a:r>
                        <a:rPr lang="fr-FR" sz="4000" u="none" strike="noStrike" dirty="0">
                          <a:effectLst/>
                        </a:rPr>
                        <a:t>…« Difficile »</a:t>
                      </a:r>
                      <a:endParaRPr lang="fr-FR" sz="4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800" u="none" strike="noStrike" dirty="0">
                          <a:effectLst/>
                        </a:rPr>
                        <a:t>37%</a:t>
                      </a:r>
                      <a:endParaRPr lang="fr-FR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l" fontAlgn="b"/>
                      <a:r>
                        <a:rPr lang="fr-FR" sz="4000" u="none" strike="noStrike" dirty="0">
                          <a:effectLst/>
                        </a:rPr>
                        <a:t>…</a:t>
                      </a:r>
                      <a:r>
                        <a:rPr lang="fr-FR" sz="4000" u="none" strike="noStrike" baseline="0" dirty="0">
                          <a:effectLst/>
                        </a:rPr>
                        <a:t>« </a:t>
                      </a:r>
                      <a:r>
                        <a:rPr lang="fr-FR" sz="4000" u="none" strike="noStrike" dirty="0">
                          <a:effectLst/>
                        </a:rPr>
                        <a:t>Très difficile »</a:t>
                      </a:r>
                      <a:endParaRPr lang="fr-FR" sz="4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800" u="none" strike="noStrike" dirty="0">
                          <a:effectLst/>
                        </a:rPr>
                        <a:t>38%</a:t>
                      </a:r>
                      <a:endParaRPr lang="fr-FR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205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Catégorie et utilisation de </a:t>
            </a:r>
            <a:r>
              <a:rPr lang="fr-FR" i="1" dirty="0">
                <a:solidFill>
                  <a:srgbClr val="C00000"/>
                </a:solidFill>
              </a:rPr>
              <a:t>Google</a:t>
            </a:r>
            <a:endParaRPr lang="fr-FR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21</a:t>
            </a:fld>
            <a:endParaRPr lang="fr-BE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6874989"/>
              </p:ext>
            </p:extLst>
          </p:nvPr>
        </p:nvGraphicFramePr>
        <p:xfrm>
          <a:off x="457200" y="1412263"/>
          <a:ext cx="8229600" cy="4389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671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624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u="none" strike="noStrike" dirty="0">
                          <a:effectLst/>
                        </a:rPr>
                        <a:t>Assistant/ CCA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400" u="none" strike="noStrike" dirty="0">
                          <a:effectLst/>
                        </a:rPr>
                        <a:t>45%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u="none" strike="noStrike">
                          <a:effectLst/>
                        </a:rPr>
                        <a:t>Etudiant en médecine</a:t>
                      </a:r>
                      <a:endParaRPr lang="fr-FR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400" u="none" strike="noStrike" dirty="0">
                          <a:effectLst/>
                        </a:rPr>
                        <a:t>67%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u="none" strike="noStrike">
                          <a:effectLst/>
                        </a:rPr>
                        <a:t>Faisant Fonction d'Interne</a:t>
                      </a:r>
                      <a:endParaRPr lang="fr-FR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400" u="none" strike="noStrike" dirty="0">
                          <a:effectLst/>
                        </a:rPr>
                        <a:t>100%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u="none" strike="noStrike">
                          <a:effectLst/>
                        </a:rPr>
                        <a:t>Interne</a:t>
                      </a:r>
                      <a:endParaRPr lang="fr-FR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400" u="none" strike="noStrike" dirty="0">
                          <a:effectLst/>
                        </a:rPr>
                        <a:t>58%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u="none" strike="noStrike">
                          <a:effectLst/>
                        </a:rPr>
                        <a:t>MCU-PH</a:t>
                      </a:r>
                      <a:endParaRPr lang="fr-FR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400" u="none" strike="noStrike" dirty="0">
                          <a:effectLst/>
                        </a:rPr>
                        <a:t>50%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u="none" strike="noStrike">
                          <a:effectLst/>
                        </a:rPr>
                        <a:t>Médecin en ville non MSU</a:t>
                      </a:r>
                      <a:endParaRPr lang="fr-FR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400" u="none" strike="noStrike" dirty="0">
                          <a:effectLst/>
                        </a:rPr>
                        <a:t>80%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u="none" strike="noStrike">
                          <a:effectLst/>
                        </a:rPr>
                        <a:t>Médecine en ville MSU (quelle que soit votre spécialité médicale ou chirurgicale)</a:t>
                      </a:r>
                      <a:endParaRPr lang="fr-FR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400" u="none" strike="noStrike" dirty="0">
                          <a:effectLst/>
                        </a:rPr>
                        <a:t>71%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u="none" strike="noStrike">
                          <a:effectLst/>
                        </a:rPr>
                        <a:t>PH</a:t>
                      </a:r>
                      <a:endParaRPr lang="fr-FR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400" u="none" strike="noStrike" dirty="0">
                          <a:effectLst/>
                        </a:rPr>
                        <a:t>68%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u="none" strike="noStrike" dirty="0">
                          <a:effectLst/>
                        </a:rPr>
                        <a:t>PHA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400" u="none" strike="noStrike" dirty="0">
                          <a:effectLst/>
                        </a:rPr>
                        <a:t>33%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u="none" strike="noStrike">
                          <a:effectLst/>
                        </a:rPr>
                        <a:t>PHC</a:t>
                      </a:r>
                      <a:endParaRPr lang="fr-FR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400" u="none" strike="noStrike" dirty="0">
                          <a:effectLst/>
                        </a:rPr>
                        <a:t>69%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u="none" strike="noStrike">
                          <a:effectLst/>
                        </a:rPr>
                        <a:t>PU-PH</a:t>
                      </a:r>
                      <a:endParaRPr lang="fr-FR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400" u="none" strike="noStrike" dirty="0">
                          <a:effectLst/>
                        </a:rPr>
                        <a:t>34%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429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rgbClr val="C00000"/>
                </a:solidFill>
              </a:rPr>
              <a:t>Facilité d’accès et utilisation de </a:t>
            </a:r>
            <a:r>
              <a:rPr lang="fr-FR" i="1" dirty="0">
                <a:solidFill>
                  <a:srgbClr val="C00000"/>
                </a:solidFill>
              </a:rPr>
              <a:t>Google</a:t>
            </a:r>
            <a:endParaRPr lang="fr-FR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22</a:t>
            </a:fld>
            <a:endParaRPr lang="fr-BE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6648928"/>
              </p:ext>
            </p:extLst>
          </p:nvPr>
        </p:nvGraphicFramePr>
        <p:xfrm>
          <a:off x="457200" y="1628800"/>
          <a:ext cx="8003232" cy="4511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910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61925">
                <a:tc gridSpan="2">
                  <a:txBody>
                    <a:bodyPr/>
                    <a:lstStyle/>
                    <a:p>
                      <a:pPr algn="ctr" fontAlgn="b"/>
                      <a:endParaRPr lang="fr-FR" sz="4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4000" u="none" strike="noStrike" dirty="0">
                          <a:effectLst/>
                        </a:rPr>
                        <a:t>Ceux</a:t>
                      </a:r>
                      <a:r>
                        <a:rPr lang="fr-FR" sz="4000" u="none" strike="noStrike" baseline="0" dirty="0">
                          <a:effectLst/>
                        </a:rPr>
                        <a:t> qui trouvent l’accès « très facile » déclarent utiliser Google à :</a:t>
                      </a:r>
                      <a:endParaRPr lang="fr-FR" sz="4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4400" u="none" strike="noStrike" dirty="0">
                          <a:effectLst/>
                        </a:rPr>
                        <a:t>36%</a:t>
                      </a:r>
                      <a:endParaRPr lang="fr-FR" sz="4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4000" u="none" strike="noStrike" dirty="0">
                          <a:effectLst/>
                        </a:rPr>
                        <a:t>…« Facile »</a:t>
                      </a:r>
                      <a:endParaRPr lang="fr-FR" sz="4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4400" u="none" strike="noStrike" dirty="0">
                          <a:effectLst/>
                        </a:rPr>
                        <a:t>50%</a:t>
                      </a:r>
                      <a:endParaRPr lang="fr-FR" sz="4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4000" u="none" strike="noStrike" dirty="0">
                          <a:effectLst/>
                        </a:rPr>
                        <a:t>…« Difficile »</a:t>
                      </a:r>
                      <a:endParaRPr lang="fr-FR" sz="4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4400" u="none" strike="noStrike" dirty="0">
                          <a:effectLst/>
                        </a:rPr>
                        <a:t>70%</a:t>
                      </a:r>
                      <a:endParaRPr lang="fr-FR" sz="4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4000" u="none" strike="noStrike" dirty="0">
                          <a:effectLst/>
                        </a:rPr>
                        <a:t>…</a:t>
                      </a:r>
                      <a:r>
                        <a:rPr lang="fr-FR" sz="4000" u="none" strike="noStrike" baseline="0" dirty="0">
                          <a:effectLst/>
                        </a:rPr>
                        <a:t>« </a:t>
                      </a:r>
                      <a:r>
                        <a:rPr lang="fr-FR" sz="4000" u="none" strike="noStrike" dirty="0">
                          <a:effectLst/>
                        </a:rPr>
                        <a:t>Très difficile »</a:t>
                      </a:r>
                      <a:endParaRPr lang="fr-FR" sz="4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4400" u="none" strike="noStrike" dirty="0">
                          <a:effectLst/>
                        </a:rPr>
                        <a:t>60%</a:t>
                      </a:r>
                      <a:endParaRPr lang="fr-FR" sz="4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062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F0C38DF-C09A-4DE0-BBAE-FCB960DA9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6B102E40-F809-4E40-9E01-BDD8B54AF1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D’autres </a:t>
            </a:r>
            <a:r>
              <a:rPr lang="fr-FR" dirty="0"/>
              <a:t>enquêtes à mener </a:t>
            </a:r>
            <a:r>
              <a:rPr lang="fr-FR" dirty="0" smtClean="0"/>
              <a:t>(autres professions médicales / </a:t>
            </a:r>
            <a:r>
              <a:rPr lang="fr-FR" dirty="0" smtClean="0"/>
              <a:t>paramédicales)</a:t>
            </a:r>
            <a:endParaRPr lang="fr-FR" dirty="0" smtClean="0"/>
          </a:p>
          <a:p>
            <a:r>
              <a:rPr lang="fr-FR" dirty="0" smtClean="0"/>
              <a:t>Le projet </a:t>
            </a:r>
            <a:r>
              <a:rPr lang="fr-FR" dirty="0" err="1" smtClean="0"/>
              <a:t>AccLiMed</a:t>
            </a:r>
            <a:r>
              <a:rPr lang="fr-FR" dirty="0" smtClean="0"/>
              <a:t> s’intéressera aussi à :</a:t>
            </a:r>
          </a:p>
          <a:p>
            <a:pPr lvl="1"/>
            <a:r>
              <a:rPr lang="fr-FR" dirty="0"/>
              <a:t>Accès </a:t>
            </a:r>
            <a:r>
              <a:rPr lang="fr-FR" dirty="0" smtClean="0"/>
              <a:t>aux bases </a:t>
            </a:r>
            <a:r>
              <a:rPr lang="fr-FR" dirty="0"/>
              <a:t>de données</a:t>
            </a:r>
          </a:p>
          <a:p>
            <a:pPr lvl="1"/>
            <a:r>
              <a:rPr lang="fr-FR" dirty="0"/>
              <a:t>Utilisation </a:t>
            </a:r>
            <a:r>
              <a:rPr lang="fr-FR" dirty="0" smtClean="0"/>
              <a:t>logiciels </a:t>
            </a:r>
            <a:r>
              <a:rPr lang="fr-FR" dirty="0"/>
              <a:t>de bibliographie</a:t>
            </a:r>
          </a:p>
          <a:p>
            <a:pPr lvl="1"/>
            <a:r>
              <a:rPr lang="fr-FR" dirty="0"/>
              <a:t>Anglais et recherche documentaire</a:t>
            </a:r>
          </a:p>
          <a:p>
            <a:pPr lvl="1"/>
            <a:r>
              <a:rPr lang="fr-FR" dirty="0"/>
              <a:t>Veille documentaire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BDF47493-1876-41B6-8DCA-D6829D5B8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23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1472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C263FCC-695F-4994-AFE7-65D70BD0EB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56642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E92569B7-53BA-4B84-8AB3-37EE4E072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640081"/>
            <a:ext cx="5328592" cy="394339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300" dirty="0">
                <a:solidFill>
                  <a:schemeClr val="bg1"/>
                </a:solidFill>
              </a:rPr>
              <a:t>"</a:t>
            </a:r>
            <a:r>
              <a:rPr lang="en-US" sz="3300" dirty="0" err="1">
                <a:solidFill>
                  <a:schemeClr val="bg1"/>
                </a:solidFill>
              </a:rPr>
              <a:t>Libérer</a:t>
            </a:r>
            <a:r>
              <a:rPr lang="en-US" sz="3300" dirty="0">
                <a:solidFill>
                  <a:schemeClr val="bg1"/>
                </a:solidFill>
              </a:rPr>
              <a:t> </a:t>
            </a:r>
            <a:r>
              <a:rPr lang="en-US" sz="3300" dirty="0" err="1">
                <a:solidFill>
                  <a:schemeClr val="bg1"/>
                </a:solidFill>
              </a:rPr>
              <a:t>l’accès</a:t>
            </a:r>
            <a:r>
              <a:rPr lang="en-US" sz="3300" dirty="0">
                <a:solidFill>
                  <a:schemeClr val="bg1"/>
                </a:solidFill>
              </a:rPr>
              <a:t> à </a:t>
            </a:r>
            <a:r>
              <a:rPr lang="en-US" sz="3300" dirty="0" err="1">
                <a:solidFill>
                  <a:schemeClr val="bg1"/>
                </a:solidFill>
              </a:rPr>
              <a:t>l’information</a:t>
            </a:r>
            <a:r>
              <a:rPr lang="en-US" sz="3300" dirty="0">
                <a:solidFill>
                  <a:schemeClr val="bg1"/>
                </a:solidFill>
              </a:rPr>
              <a:t> </a:t>
            </a:r>
            <a:r>
              <a:rPr lang="en-US" sz="3300" dirty="0" err="1">
                <a:solidFill>
                  <a:schemeClr val="bg1"/>
                </a:solidFill>
              </a:rPr>
              <a:t>scientifique</a:t>
            </a:r>
            <a:r>
              <a:rPr lang="en-US" sz="3300" dirty="0">
                <a:solidFill>
                  <a:schemeClr val="bg1"/>
                </a:solidFill>
              </a:rPr>
              <a:t> pour </a:t>
            </a:r>
            <a:r>
              <a:rPr lang="en-US" sz="3300" dirty="0" err="1">
                <a:solidFill>
                  <a:schemeClr val="bg1"/>
                </a:solidFill>
              </a:rPr>
              <a:t>tous</a:t>
            </a:r>
            <a:r>
              <a:rPr lang="en-US" sz="3300" dirty="0">
                <a:solidFill>
                  <a:schemeClr val="bg1"/>
                </a:solidFill>
              </a:rPr>
              <a:t>"  </a:t>
            </a:r>
            <a:br>
              <a:rPr lang="en-US" sz="3300" dirty="0">
                <a:solidFill>
                  <a:schemeClr val="bg1"/>
                </a:solidFill>
              </a:rPr>
            </a:br>
            <a:r>
              <a:rPr lang="en-US" sz="3300" dirty="0">
                <a:solidFill>
                  <a:schemeClr val="bg1"/>
                </a:solidFill>
              </a:rPr>
              <a:t/>
            </a:r>
            <a:br>
              <a:rPr lang="en-US" sz="3300" dirty="0">
                <a:solidFill>
                  <a:schemeClr val="bg1"/>
                </a:solidFill>
              </a:rPr>
            </a:br>
            <a:r>
              <a:rPr lang="en-US" sz="3300" dirty="0">
                <a:solidFill>
                  <a:schemeClr val="bg1"/>
                </a:solidFill>
              </a:rPr>
              <a:t>Dr Paul </a:t>
            </a:r>
            <a:r>
              <a:rPr lang="en-US" sz="3300" dirty="0" err="1">
                <a:solidFill>
                  <a:schemeClr val="bg1"/>
                </a:solidFill>
              </a:rPr>
              <a:t>Frappé</a:t>
            </a:r>
            <a:r>
              <a:rPr lang="en-US" sz="3300" dirty="0">
                <a:solidFill>
                  <a:schemeClr val="bg1"/>
                </a:solidFill>
              </a:rPr>
              <a:t>, </a:t>
            </a:r>
            <a:br>
              <a:rPr lang="en-US" sz="3300" dirty="0">
                <a:solidFill>
                  <a:schemeClr val="bg1"/>
                </a:solidFill>
              </a:rPr>
            </a:br>
            <a:r>
              <a:rPr lang="en-US" sz="3300" dirty="0" err="1">
                <a:solidFill>
                  <a:schemeClr val="bg1"/>
                </a:solidFill>
              </a:rPr>
              <a:t>Président</a:t>
            </a:r>
            <a:r>
              <a:rPr lang="en-US" sz="3300" dirty="0">
                <a:solidFill>
                  <a:schemeClr val="bg1"/>
                </a:solidFill>
              </a:rPr>
              <a:t> du </a:t>
            </a:r>
            <a:r>
              <a:rPr lang="en-US" sz="3300" dirty="0" err="1">
                <a:solidFill>
                  <a:schemeClr val="bg1"/>
                </a:solidFill>
              </a:rPr>
              <a:t>conseil</a:t>
            </a:r>
            <a:r>
              <a:rPr lang="en-US" sz="3300" dirty="0">
                <a:solidFill>
                  <a:schemeClr val="bg1"/>
                </a:solidFill>
              </a:rPr>
              <a:t> </a:t>
            </a:r>
            <a:r>
              <a:rPr lang="en-US" sz="3300" dirty="0" err="1">
                <a:solidFill>
                  <a:schemeClr val="bg1"/>
                </a:solidFill>
              </a:rPr>
              <a:t>scientifique</a:t>
            </a:r>
            <a:r>
              <a:rPr lang="en-US" sz="3300" dirty="0">
                <a:solidFill>
                  <a:schemeClr val="bg1"/>
                </a:solidFill>
              </a:rPr>
              <a:t> du </a:t>
            </a:r>
            <a:r>
              <a:rPr lang="en-US" sz="3300" dirty="0" err="1">
                <a:solidFill>
                  <a:schemeClr val="bg1"/>
                </a:solidFill>
              </a:rPr>
              <a:t>Congrès</a:t>
            </a:r>
            <a:r>
              <a:rPr lang="en-US" sz="3300" dirty="0">
                <a:solidFill>
                  <a:schemeClr val="bg1"/>
                </a:solidFill>
              </a:rPr>
              <a:t> de la </a:t>
            </a:r>
            <a:r>
              <a:rPr lang="en-US" sz="3300" dirty="0" err="1">
                <a:solidFill>
                  <a:schemeClr val="bg1"/>
                </a:solidFill>
              </a:rPr>
              <a:t>médecine</a:t>
            </a:r>
            <a:r>
              <a:rPr lang="en-US" sz="3300" dirty="0">
                <a:solidFill>
                  <a:schemeClr val="bg1"/>
                </a:solidFill>
              </a:rPr>
              <a:t> </a:t>
            </a:r>
            <a:r>
              <a:rPr lang="en-US" sz="3300" dirty="0" err="1">
                <a:solidFill>
                  <a:schemeClr val="bg1"/>
                </a:solidFill>
              </a:rPr>
              <a:t>générale</a:t>
            </a:r>
            <a:endParaRPr lang="en-US" sz="3300" dirty="0">
              <a:solidFill>
                <a:schemeClr val="bg1"/>
              </a:solidFill>
            </a:endParaRP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xmlns="" id="{5E98C463-EDAB-4A46-88F0-5072E674EA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4" r="8203" b="1"/>
          <a:stretch/>
        </p:blipFill>
        <p:spPr>
          <a:xfrm>
            <a:off x="5662335" y="10"/>
            <a:ext cx="3481665" cy="6857990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0B74FDB8-2580-4120-A008-D437C4AD3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06762" y="6356350"/>
            <a:ext cx="113803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CF4668DC-857F-487D-BFFA-8C0CA5037977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24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7735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DAD8912-E23D-4FB7-8831-59FE118F9AF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24852" y="5091762"/>
            <a:ext cx="5875644" cy="12645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4200" dirty="0"/>
              <a:t>« ENSEMBLE »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C24AAA4F-C018-4EF3-AD7F-FA158906D2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664"/>
          <a:stretch/>
        </p:blipFill>
        <p:spPr>
          <a:xfrm>
            <a:off x="-2987" y="10"/>
            <a:ext cx="9143999" cy="457199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E126E481-B945-4179-BD79-05E96E9B29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0C047D9E-F138-4202-95A1-4EA6692E6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CF4668DC-857F-487D-BFFA-8C0CA5037977}" type="slidenum">
              <a:rPr lang="en-US">
                <a:solidFill>
                  <a:srgbClr val="FFFFFF">
                    <a:alpha val="80000"/>
                  </a:srgb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25</a:t>
            </a:fld>
            <a:endParaRPr lang="en-US">
              <a:solidFill>
                <a:srgbClr val="FFFFFF">
                  <a:alpha val="80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15847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8944" y="1772816"/>
            <a:ext cx="8229600" cy="1143000"/>
          </a:xfrm>
        </p:spPr>
        <p:txBody>
          <a:bodyPr/>
          <a:lstStyle/>
          <a:p>
            <a:r>
              <a:rPr lang="fr-FR" dirty="0">
                <a:solidFill>
                  <a:srgbClr val="C00000"/>
                </a:solidFill>
              </a:rPr>
              <a:t>Mentions légales 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8944" y="1973796"/>
            <a:ext cx="8229600" cy="3240360"/>
          </a:xfrm>
        </p:spPr>
        <p:txBody>
          <a:bodyPr/>
          <a:lstStyle/>
          <a:p>
            <a:pPr marL="0" indent="0">
              <a:buNone/>
            </a:pPr>
            <a:endParaRPr lang="fr-FR" dirty="0">
              <a:hlinkClick r:id="rId3"/>
            </a:endParaRPr>
          </a:p>
          <a:p>
            <a:pPr marL="0" indent="0">
              <a:buNone/>
            </a:pPr>
            <a:endParaRPr lang="fr-FR" dirty="0">
              <a:hlinkClick r:id="rId3"/>
            </a:endParaRPr>
          </a:p>
          <a:p>
            <a:pPr marL="0" indent="0">
              <a:buNone/>
            </a:pPr>
            <a:endParaRPr lang="fr-FR" dirty="0">
              <a:solidFill>
                <a:srgbClr val="C00000"/>
              </a:solidFill>
              <a:hlinkClick r:id="" action="ppaction://noaction"/>
            </a:endParaRPr>
          </a:p>
          <a:p>
            <a:pPr marL="0" indent="0">
              <a:buNone/>
            </a:pPr>
            <a:endParaRPr lang="fr-FR" dirty="0">
              <a:solidFill>
                <a:srgbClr val="C00000"/>
              </a:solidFill>
              <a:hlinkClick r:id="" action="ppaction://noaction"/>
            </a:endParaRPr>
          </a:p>
          <a:p>
            <a:pPr marL="0" indent="0" algn="ctr">
              <a:buNone/>
            </a:pPr>
            <a:r>
              <a:rPr lang="fr-FR" dirty="0">
                <a:solidFill>
                  <a:srgbClr val="C00000"/>
                </a:solidFill>
                <a:hlinkClick r:id="" action="ppaction://noaction"/>
              </a:rPr>
              <a:t>http://fr.creativecommons.org/contrats.htm</a:t>
            </a:r>
            <a:endParaRPr lang="fr-FR" dirty="0">
              <a:solidFill>
                <a:srgbClr val="C00000"/>
              </a:solidFill>
            </a:endParaRPr>
          </a:p>
        </p:txBody>
      </p:sp>
      <p:grpSp>
        <p:nvGrpSpPr>
          <p:cNvPr id="12" name="Group 12"/>
          <p:cNvGrpSpPr>
            <a:grpSpLocks/>
          </p:cNvGrpSpPr>
          <p:nvPr/>
        </p:nvGrpSpPr>
        <p:grpSpPr bwMode="auto">
          <a:xfrm>
            <a:off x="3610769" y="3212976"/>
            <a:ext cx="2252662" cy="390525"/>
            <a:chOff x="340" y="3838"/>
            <a:chExt cx="1419" cy="246"/>
          </a:xfrm>
        </p:grpSpPr>
        <p:pic>
          <p:nvPicPr>
            <p:cNvPr id="13" name="Picture 13" descr="by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" y="3838"/>
              <a:ext cx="240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4" descr="nc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" y="3838"/>
              <a:ext cx="24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5" descr="sa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" y="3838"/>
              <a:ext cx="240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3884"/>
              <a:ext cx="594" cy="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26</a:t>
            </a:fld>
            <a:endParaRPr lang="fr-BE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51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C00000"/>
                </a:solidFill>
              </a:rPr>
              <a:t>Le questionnaire (1/5)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</a:t>
            </a:fld>
            <a:endParaRPr lang="fr-BE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813" y="1318193"/>
            <a:ext cx="6858374" cy="553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9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C00000"/>
                </a:solidFill>
              </a:rPr>
              <a:t>Le questionnaire (2/5)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</a:t>
            </a:fld>
            <a:endParaRPr lang="fr-BE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1272700"/>
            <a:ext cx="6986491" cy="55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35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C00000"/>
                </a:solidFill>
              </a:rPr>
              <a:t>Le questionnaire (3/5)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</a:t>
            </a:fld>
            <a:endParaRPr lang="fr-BE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8" y="1296061"/>
            <a:ext cx="7009663" cy="552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17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C00000"/>
                </a:solidFill>
              </a:rPr>
              <a:t>Le questionnaire (4/5)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6</a:t>
            </a:fld>
            <a:endParaRPr lang="fr-BE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5696" y="1342555"/>
            <a:ext cx="5381872" cy="551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43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C00000"/>
                </a:solidFill>
              </a:rPr>
              <a:t>Le questionnaire (5/5)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7</a:t>
            </a:fld>
            <a:endParaRPr lang="fr-BE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3419" y="1740964"/>
            <a:ext cx="6877161" cy="510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99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C00000"/>
                </a:solidFill>
              </a:rPr>
              <a:t>Méthodologie / Communication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8</a:t>
            </a:fld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/>
              <a:t>Enquête ouverte du 13 mars au 26 avril 2018</a:t>
            </a:r>
          </a:p>
          <a:p>
            <a:r>
              <a:rPr lang="fr-FR" dirty="0"/>
              <a:t>Annonce sur le site FFMP / Compte Twitter FFMP(</a:t>
            </a:r>
            <a:r>
              <a:rPr lang="fr-FR" dirty="0">
                <a:hlinkClick r:id="rId3"/>
              </a:rPr>
              <a:t>#</a:t>
            </a:r>
            <a:r>
              <a:rPr lang="fr-FR" b="1" dirty="0">
                <a:hlinkClick r:id="rId3"/>
              </a:rPr>
              <a:t>AccLiMed18</a:t>
            </a:r>
            <a:r>
              <a:rPr lang="fr-FR" dirty="0"/>
              <a:t>) / Blog BIU Santé </a:t>
            </a:r>
            <a:r>
              <a:rPr lang="fr-FR" dirty="0" smtClean="0"/>
              <a:t>/ Newsletter FFMP</a:t>
            </a:r>
          </a:p>
          <a:p>
            <a:r>
              <a:rPr lang="fr-FR" dirty="0"/>
              <a:t>3 relances à 15 jours d’intervalle</a:t>
            </a:r>
          </a:p>
          <a:p>
            <a:r>
              <a:rPr lang="fr-FR" i="1" dirty="0" smtClean="0"/>
              <a:t>Google </a:t>
            </a:r>
            <a:r>
              <a:rPr lang="fr-FR" i="1" dirty="0" err="1"/>
              <a:t>Forms</a:t>
            </a:r>
            <a:endParaRPr lang="fr-FR" i="1" dirty="0"/>
          </a:p>
          <a:p>
            <a:r>
              <a:rPr lang="fr-FR" dirty="0" smtClean="0"/>
              <a:t>Demande </a:t>
            </a:r>
            <a:r>
              <a:rPr lang="fr-FR" dirty="0"/>
              <a:t>aux médecins de relayer via leur réseau</a:t>
            </a:r>
          </a:p>
          <a:p>
            <a:r>
              <a:rPr lang="fr-FR" dirty="0"/>
              <a:t>Affiches dans BU et centres de documentation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367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C00000"/>
                </a:solidFill>
              </a:rPr>
              <a:t>Méthodologie / Communication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9</a:t>
            </a:fld>
            <a:endParaRPr lang="fr-BE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" y="1417638"/>
            <a:ext cx="4336504" cy="408768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989556"/>
            <a:ext cx="5061418" cy="365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84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Personnalisé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C000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10934</TotalTime>
  <Words>1368</Words>
  <Application>Microsoft Office PowerPoint</Application>
  <PresentationFormat>Affichage à l'écran (4:3)</PresentationFormat>
  <Paragraphs>386</Paragraphs>
  <Slides>26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9" baseType="lpstr">
      <vt:lpstr>Arial</vt:lpstr>
      <vt:lpstr>Calibri</vt:lpstr>
      <vt:lpstr>Thème Office</vt:lpstr>
      <vt:lpstr>Étude AccLiMed 18 Accès à la Littérature Médicale 2018 Les premiers résultats</vt:lpstr>
      <vt:lpstr>Le projet AccLiMed</vt:lpstr>
      <vt:lpstr>Le questionnaire (1/5)</vt:lpstr>
      <vt:lpstr>Le questionnaire (2/5)</vt:lpstr>
      <vt:lpstr>Le questionnaire (3/5)</vt:lpstr>
      <vt:lpstr>Le questionnaire (4/5)</vt:lpstr>
      <vt:lpstr>Le questionnaire (5/5)</vt:lpstr>
      <vt:lpstr>Méthodologie / Communication</vt:lpstr>
      <vt:lpstr>Méthodologie / Communication</vt:lpstr>
      <vt:lpstr>Limites de l’étude</vt:lpstr>
      <vt:lpstr>Forces de l’étude</vt:lpstr>
      <vt:lpstr>Résultats globaux</vt:lpstr>
      <vt:lpstr>Catégories de répondants</vt:lpstr>
      <vt:lpstr>Facilité d’accès à la littérature</vt:lpstr>
      <vt:lpstr>Accès en fonction des répondants</vt:lpstr>
      <vt:lpstr>Les méthodes d’accès à la littérature</vt:lpstr>
      <vt:lpstr>Structures documentaires disponibles pour accéder à la littérature</vt:lpstr>
      <vt:lpstr>Facilité et accès à une structure documentaire</vt:lpstr>
      <vt:lpstr>Catégorie et utilisation de Sci-Hub</vt:lpstr>
      <vt:lpstr>Facilité d’accès et utilisation de Sci-Hub </vt:lpstr>
      <vt:lpstr>Catégorie et utilisation de Google</vt:lpstr>
      <vt:lpstr>Facilité d’accès et utilisation de Google</vt:lpstr>
      <vt:lpstr>Conclusion</vt:lpstr>
      <vt:lpstr>"Libérer l’accès à l’information scientifique pour tous"    Dr Paul Frappé,  Président du conseil scientifique du Congrès de la médecine générale</vt:lpstr>
      <vt:lpstr>« ENSEMBLE »</vt:lpstr>
      <vt:lpstr>Mentions légales 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CURSUS EN ETUDES DE SANTE</dc:title>
  <dc:creator>Marie-France Deloume</dc:creator>
  <cp:lastModifiedBy>Catherine Weill</cp:lastModifiedBy>
  <cp:revision>1159</cp:revision>
  <cp:lastPrinted>2018-06-11T16:09:13Z</cp:lastPrinted>
  <dcterms:created xsi:type="dcterms:W3CDTF">2012-10-09T09:12:53Z</dcterms:created>
  <dcterms:modified xsi:type="dcterms:W3CDTF">2018-06-11T16:09:32Z</dcterms:modified>
</cp:coreProperties>
</file>