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58" r:id="rId3"/>
    <p:sldId id="265" r:id="rId4"/>
    <p:sldId id="281" r:id="rId5"/>
    <p:sldId id="274" r:id="rId6"/>
    <p:sldId id="272" r:id="rId7"/>
    <p:sldId id="273" r:id="rId8"/>
    <p:sldId id="275" r:id="rId9"/>
    <p:sldId id="276" r:id="rId10"/>
    <p:sldId id="277" r:id="rId11"/>
    <p:sldId id="282" r:id="rId12"/>
    <p:sldId id="286" r:id="rId13"/>
    <p:sldId id="278" r:id="rId14"/>
    <p:sldId id="283" r:id="rId15"/>
    <p:sldId id="284" r:id="rId16"/>
    <p:sldId id="285" r:id="rId17"/>
    <p:sldId id="279" r:id="rId18"/>
    <p:sldId id="280" r:id="rId19"/>
    <p:sldId id="269"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eu Bach" initials="M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1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813"/>
    <p:restoredTop sz="85944"/>
  </p:normalViewPr>
  <p:slideViewPr>
    <p:cSldViewPr snapToGrid="0" snapToObjects="1">
      <p:cViewPr>
        <p:scale>
          <a:sx n="64" d="100"/>
          <a:sy n="64" d="100"/>
        </p:scale>
        <p:origin x="14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7-12T08:41:09.102" idx="4">
    <p:pos x="10" y="10"/>
    <p:text>Ne passer par là QUE pour expliquer que l'on a modifié le TM mais juste montrer où et expliquer que l'on en parle car les comparaisons sémantiques s'effectuent sur le base du découpage en proposition sémantique qui correspondent au deuxième niveau du TM</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9EC94E-2D87-C049-AF98-1B61A7B57D2D}" type="doc">
      <dgm:prSet loTypeId="urn:microsoft.com/office/officeart/2009/layout/ReverseList" loCatId="" qsTypeId="urn:microsoft.com/office/officeart/2005/8/quickstyle/simple4" qsCatId="simple" csTypeId="urn:microsoft.com/office/officeart/2005/8/colors/accent1_2" csCatId="accent1" phldr="1"/>
      <dgm:spPr/>
      <dgm:t>
        <a:bodyPr/>
        <a:lstStyle/>
        <a:p>
          <a:endParaRPr lang="de-DE"/>
        </a:p>
      </dgm:t>
    </dgm:pt>
    <dgm:pt modelId="{24445F49-A534-B046-8741-6F30A106CB2B}">
      <dgm:prSet phldrT="[Text]"/>
      <dgm:spPr/>
      <dgm:t>
        <a:bodyPr anchor="ctr"/>
        <a:lstStyle/>
        <a:p>
          <a:pPr algn="ctr"/>
          <a:r>
            <a:rPr lang="de-DE" dirty="0" smtClean="0">
              <a:solidFill>
                <a:schemeClr val="accent1"/>
              </a:solidFill>
            </a:rPr>
            <a:t>Genre de Texte</a:t>
          </a:r>
          <a:endParaRPr lang="de-DE" dirty="0">
            <a:solidFill>
              <a:schemeClr val="accent1"/>
            </a:solidFill>
          </a:endParaRPr>
        </a:p>
      </dgm:t>
    </dgm:pt>
    <dgm:pt modelId="{59B8E014-1B44-084E-82D3-11DF2F2CE9BC}" type="parTrans" cxnId="{08FC7D70-BB8B-9549-9516-A1E6E77714E4}">
      <dgm:prSet/>
      <dgm:spPr/>
      <dgm:t>
        <a:bodyPr/>
        <a:lstStyle/>
        <a:p>
          <a:endParaRPr lang="de-DE"/>
        </a:p>
      </dgm:t>
    </dgm:pt>
    <dgm:pt modelId="{0CF693AE-28EF-2F48-9972-95E22C2F634C}" type="sibTrans" cxnId="{08FC7D70-BB8B-9549-9516-A1E6E77714E4}">
      <dgm:prSet/>
      <dgm:spPr/>
      <dgm:t>
        <a:bodyPr/>
        <a:lstStyle/>
        <a:p>
          <a:endParaRPr lang="de-DE"/>
        </a:p>
      </dgm:t>
    </dgm:pt>
    <dgm:pt modelId="{82397B0B-BDAC-874A-847D-51ADD8C92530}">
      <dgm:prSet phldrT="[Text]"/>
      <dgm:spPr/>
      <dgm:t>
        <a:bodyPr anchor="ctr"/>
        <a:lstStyle/>
        <a:p>
          <a:pPr algn="ctr"/>
          <a:r>
            <a:rPr lang="de-DE" dirty="0" err="1" smtClean="0">
              <a:solidFill>
                <a:schemeClr val="accent1"/>
              </a:solidFill>
            </a:rPr>
            <a:t>Moule</a:t>
          </a:r>
          <a:r>
            <a:rPr lang="de-DE" dirty="0" smtClean="0">
              <a:solidFill>
                <a:schemeClr val="accent1"/>
              </a:solidFill>
            </a:rPr>
            <a:t/>
          </a:r>
          <a:br>
            <a:rPr lang="de-DE" dirty="0" smtClean="0">
              <a:solidFill>
                <a:schemeClr val="accent1"/>
              </a:solidFill>
            </a:rPr>
          </a:br>
          <a:r>
            <a:rPr lang="de-DE" dirty="0" err="1" smtClean="0">
              <a:solidFill>
                <a:schemeClr val="accent1"/>
              </a:solidFill>
            </a:rPr>
            <a:t>Textuel</a:t>
          </a:r>
          <a:endParaRPr lang="de-DE" dirty="0">
            <a:solidFill>
              <a:schemeClr val="accent1"/>
            </a:solidFill>
          </a:endParaRPr>
        </a:p>
      </dgm:t>
    </dgm:pt>
    <dgm:pt modelId="{2FA1F909-E1AA-E341-93AB-A812E1DEA190}" type="parTrans" cxnId="{EDA09093-F844-3247-BA9F-B1657AFF5E02}">
      <dgm:prSet/>
      <dgm:spPr/>
      <dgm:t>
        <a:bodyPr/>
        <a:lstStyle/>
        <a:p>
          <a:endParaRPr lang="de-DE"/>
        </a:p>
      </dgm:t>
    </dgm:pt>
    <dgm:pt modelId="{2534F54F-A516-6E47-90B5-D714418708A1}" type="sibTrans" cxnId="{EDA09093-F844-3247-BA9F-B1657AFF5E02}">
      <dgm:prSet/>
      <dgm:spPr/>
      <dgm:t>
        <a:bodyPr/>
        <a:lstStyle/>
        <a:p>
          <a:endParaRPr lang="de-DE"/>
        </a:p>
      </dgm:t>
    </dgm:pt>
    <dgm:pt modelId="{5E1C7902-0C00-1541-83B0-CB1F759F4230}" type="pres">
      <dgm:prSet presAssocID="{349EC94E-2D87-C049-AF98-1B61A7B57D2D}" presName="Name0" presStyleCnt="0">
        <dgm:presLayoutVars>
          <dgm:chMax val="2"/>
          <dgm:chPref val="2"/>
          <dgm:animLvl val="lvl"/>
        </dgm:presLayoutVars>
      </dgm:prSet>
      <dgm:spPr/>
      <dgm:t>
        <a:bodyPr/>
        <a:lstStyle/>
        <a:p>
          <a:endParaRPr lang="de-DE"/>
        </a:p>
      </dgm:t>
    </dgm:pt>
    <dgm:pt modelId="{EF5FFA02-4793-7544-90DC-B6A17986A8C1}" type="pres">
      <dgm:prSet presAssocID="{349EC94E-2D87-C049-AF98-1B61A7B57D2D}" presName="LeftText" presStyleLbl="revTx" presStyleIdx="0" presStyleCnt="0">
        <dgm:presLayoutVars>
          <dgm:bulletEnabled val="1"/>
        </dgm:presLayoutVars>
      </dgm:prSet>
      <dgm:spPr/>
      <dgm:t>
        <a:bodyPr/>
        <a:lstStyle/>
        <a:p>
          <a:endParaRPr lang="de-DE"/>
        </a:p>
      </dgm:t>
    </dgm:pt>
    <dgm:pt modelId="{0B72E65F-3B81-724B-B691-93F71B5D22C4}" type="pres">
      <dgm:prSet presAssocID="{349EC94E-2D87-C049-AF98-1B61A7B57D2D}" presName="LeftNode" presStyleLbl="bgImgPlace1" presStyleIdx="0" presStyleCnt="2" custScaleY="39248">
        <dgm:presLayoutVars>
          <dgm:chMax val="2"/>
          <dgm:chPref val="2"/>
        </dgm:presLayoutVars>
      </dgm:prSet>
      <dgm:spPr/>
      <dgm:t>
        <a:bodyPr/>
        <a:lstStyle/>
        <a:p>
          <a:endParaRPr lang="de-DE"/>
        </a:p>
      </dgm:t>
    </dgm:pt>
    <dgm:pt modelId="{060A6B7A-96E8-8949-B9A0-286545C7074D}" type="pres">
      <dgm:prSet presAssocID="{349EC94E-2D87-C049-AF98-1B61A7B57D2D}" presName="RightText" presStyleLbl="revTx" presStyleIdx="0" presStyleCnt="0">
        <dgm:presLayoutVars>
          <dgm:bulletEnabled val="1"/>
        </dgm:presLayoutVars>
      </dgm:prSet>
      <dgm:spPr/>
      <dgm:t>
        <a:bodyPr/>
        <a:lstStyle/>
        <a:p>
          <a:endParaRPr lang="de-DE"/>
        </a:p>
      </dgm:t>
    </dgm:pt>
    <dgm:pt modelId="{D81F6723-00A5-2B4F-B8B5-F7654D46C8AD}" type="pres">
      <dgm:prSet presAssocID="{349EC94E-2D87-C049-AF98-1B61A7B57D2D}" presName="RightNode" presStyleLbl="bgImgPlace1" presStyleIdx="1" presStyleCnt="2" custScaleY="39248">
        <dgm:presLayoutVars>
          <dgm:chMax val="0"/>
          <dgm:chPref val="0"/>
        </dgm:presLayoutVars>
      </dgm:prSet>
      <dgm:spPr/>
      <dgm:t>
        <a:bodyPr/>
        <a:lstStyle/>
        <a:p>
          <a:endParaRPr lang="de-DE"/>
        </a:p>
      </dgm:t>
    </dgm:pt>
    <dgm:pt modelId="{8A3ED88B-8DD7-6247-8F55-FCEF1BCFDF64}" type="pres">
      <dgm:prSet presAssocID="{349EC94E-2D87-C049-AF98-1B61A7B57D2D}" presName="TopArrow" presStyleLbl="node1" presStyleIdx="0" presStyleCnt="2" custScaleX="35302" custScaleY="39239" custLinFactNeighborX="10" custLinFactNeighborY="33708"/>
      <dgm:spPr/>
    </dgm:pt>
    <dgm:pt modelId="{E96AE710-D958-8441-A181-0DF756E1DA48}" type="pres">
      <dgm:prSet presAssocID="{349EC94E-2D87-C049-AF98-1B61A7B57D2D}" presName="BottomArrow" presStyleLbl="node1" presStyleIdx="1" presStyleCnt="2" custScaleX="34625" custScaleY="35408" custLinFactNeighborX="10" custLinFactNeighborY="-37905"/>
      <dgm:spPr/>
    </dgm:pt>
  </dgm:ptLst>
  <dgm:cxnLst>
    <dgm:cxn modelId="{08FC7D70-BB8B-9549-9516-A1E6E77714E4}" srcId="{349EC94E-2D87-C049-AF98-1B61A7B57D2D}" destId="{24445F49-A534-B046-8741-6F30A106CB2B}" srcOrd="0" destOrd="0" parTransId="{59B8E014-1B44-084E-82D3-11DF2F2CE9BC}" sibTransId="{0CF693AE-28EF-2F48-9972-95E22C2F634C}"/>
    <dgm:cxn modelId="{EBF9706D-31BF-694E-96C1-328AE8B3A2E9}" type="presOf" srcId="{82397B0B-BDAC-874A-847D-51ADD8C92530}" destId="{D81F6723-00A5-2B4F-B8B5-F7654D46C8AD}" srcOrd="1" destOrd="0" presId="urn:microsoft.com/office/officeart/2009/layout/ReverseList"/>
    <dgm:cxn modelId="{4F1E467B-94BC-1A44-BAAE-07579EDC01B6}" type="presOf" srcId="{349EC94E-2D87-C049-AF98-1B61A7B57D2D}" destId="{5E1C7902-0C00-1541-83B0-CB1F759F4230}" srcOrd="0" destOrd="0" presId="urn:microsoft.com/office/officeart/2009/layout/ReverseList"/>
    <dgm:cxn modelId="{5A5E6676-2FAB-A545-A484-3F9B2A7DE1C5}" type="presOf" srcId="{24445F49-A534-B046-8741-6F30A106CB2B}" destId="{EF5FFA02-4793-7544-90DC-B6A17986A8C1}" srcOrd="0" destOrd="0" presId="urn:microsoft.com/office/officeart/2009/layout/ReverseList"/>
    <dgm:cxn modelId="{6F5929BA-9487-1F41-8BE6-82312AA9D0D8}" type="presOf" srcId="{24445F49-A534-B046-8741-6F30A106CB2B}" destId="{0B72E65F-3B81-724B-B691-93F71B5D22C4}" srcOrd="1" destOrd="0" presId="urn:microsoft.com/office/officeart/2009/layout/ReverseList"/>
    <dgm:cxn modelId="{EDA09093-F844-3247-BA9F-B1657AFF5E02}" srcId="{349EC94E-2D87-C049-AF98-1B61A7B57D2D}" destId="{82397B0B-BDAC-874A-847D-51ADD8C92530}" srcOrd="1" destOrd="0" parTransId="{2FA1F909-E1AA-E341-93AB-A812E1DEA190}" sibTransId="{2534F54F-A516-6E47-90B5-D714418708A1}"/>
    <dgm:cxn modelId="{8009F0AF-D349-7F44-A601-0ABF919E3270}" type="presOf" srcId="{82397B0B-BDAC-874A-847D-51ADD8C92530}" destId="{060A6B7A-96E8-8949-B9A0-286545C7074D}" srcOrd="0" destOrd="0" presId="urn:microsoft.com/office/officeart/2009/layout/ReverseList"/>
    <dgm:cxn modelId="{4660F4CE-3E57-5E42-93F2-E1956FC14B6D}" type="presParOf" srcId="{5E1C7902-0C00-1541-83B0-CB1F759F4230}" destId="{EF5FFA02-4793-7544-90DC-B6A17986A8C1}" srcOrd="0" destOrd="0" presId="urn:microsoft.com/office/officeart/2009/layout/ReverseList"/>
    <dgm:cxn modelId="{B6C74D5F-D4C4-D844-91BD-A0FF4F246159}" type="presParOf" srcId="{5E1C7902-0C00-1541-83B0-CB1F759F4230}" destId="{0B72E65F-3B81-724B-B691-93F71B5D22C4}" srcOrd="1" destOrd="0" presId="urn:microsoft.com/office/officeart/2009/layout/ReverseList"/>
    <dgm:cxn modelId="{1F4539B0-41C2-124C-AFF1-1DCA0D52A187}" type="presParOf" srcId="{5E1C7902-0C00-1541-83B0-CB1F759F4230}" destId="{060A6B7A-96E8-8949-B9A0-286545C7074D}" srcOrd="2" destOrd="0" presId="urn:microsoft.com/office/officeart/2009/layout/ReverseList"/>
    <dgm:cxn modelId="{0783ED44-CB7D-614D-889A-E24667132154}" type="presParOf" srcId="{5E1C7902-0C00-1541-83B0-CB1F759F4230}" destId="{D81F6723-00A5-2B4F-B8B5-F7654D46C8AD}" srcOrd="3" destOrd="0" presId="urn:microsoft.com/office/officeart/2009/layout/ReverseList"/>
    <dgm:cxn modelId="{818621D4-0DA6-0049-9550-A7245E8DAB62}" type="presParOf" srcId="{5E1C7902-0C00-1541-83B0-CB1F759F4230}" destId="{8A3ED88B-8DD7-6247-8F55-FCEF1BCFDF64}" srcOrd="4" destOrd="0" presId="urn:microsoft.com/office/officeart/2009/layout/ReverseList"/>
    <dgm:cxn modelId="{E5232431-337F-FD45-873D-AB492E8C7744}" type="presParOf" srcId="{5E1C7902-0C00-1541-83B0-CB1F759F4230}" destId="{E96AE710-D958-8441-A181-0DF756E1DA48}"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216C8F-621C-C645-8BAD-AEE31DDB95BF}"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de-DE"/>
        </a:p>
      </dgm:t>
    </dgm:pt>
    <dgm:pt modelId="{5A6285B9-5695-1D40-949F-BBFD81C653F6}">
      <dgm:prSet phldrT="[Text]"/>
      <dgm:spPr/>
      <dgm:t>
        <a:bodyPr/>
        <a:lstStyle/>
        <a:p>
          <a:r>
            <a:rPr lang="de-DE" dirty="0" smtClean="0"/>
            <a:t>Corpus multimodal </a:t>
          </a:r>
          <a:r>
            <a:rPr lang="de-DE" dirty="0" err="1" smtClean="0"/>
            <a:t>bilingue</a:t>
          </a:r>
          <a:endParaRPr lang="de-DE" dirty="0"/>
        </a:p>
      </dgm:t>
    </dgm:pt>
    <dgm:pt modelId="{EFEED2B2-2AAF-D249-87C9-4EB30427ED2F}" type="parTrans" cxnId="{AF544277-F9A3-A146-BCBF-D5C840BB8465}">
      <dgm:prSet/>
      <dgm:spPr/>
      <dgm:t>
        <a:bodyPr/>
        <a:lstStyle/>
        <a:p>
          <a:endParaRPr lang="de-DE"/>
        </a:p>
      </dgm:t>
    </dgm:pt>
    <dgm:pt modelId="{521CE518-761A-5046-9934-2FA2431CE433}" type="sibTrans" cxnId="{AF544277-F9A3-A146-BCBF-D5C840BB8465}">
      <dgm:prSet/>
      <dgm:spPr/>
      <dgm:t>
        <a:bodyPr/>
        <a:lstStyle/>
        <a:p>
          <a:endParaRPr lang="de-DE"/>
        </a:p>
      </dgm:t>
    </dgm:pt>
    <dgm:pt modelId="{E341C97B-1C7E-DB4C-9F63-352C4E3F854B}">
      <dgm:prSet phldrT="[Text]"/>
      <dgm:spPr/>
      <dgm:t>
        <a:bodyPr/>
        <a:lstStyle/>
        <a:p>
          <a:r>
            <a:rPr lang="de-DE" dirty="0" smtClean="0"/>
            <a:t>Corpus </a:t>
          </a:r>
          <a:r>
            <a:rPr lang="de-DE" dirty="0" err="1" smtClean="0"/>
            <a:t>Caviste</a:t>
          </a:r>
          <a:endParaRPr lang="de-DE" dirty="0"/>
        </a:p>
      </dgm:t>
    </dgm:pt>
    <dgm:pt modelId="{A85AAFFC-AD15-624C-9074-39A02498040A}" type="parTrans" cxnId="{86F0386A-04CE-E34B-8DD9-D150A8CCFA15}">
      <dgm:prSet/>
      <dgm:spPr/>
      <dgm:t>
        <a:bodyPr/>
        <a:lstStyle/>
        <a:p>
          <a:endParaRPr lang="de-DE"/>
        </a:p>
      </dgm:t>
    </dgm:pt>
    <dgm:pt modelId="{8B617471-1BD5-214C-96A0-349E994573A2}" type="sibTrans" cxnId="{86F0386A-04CE-E34B-8DD9-D150A8CCFA15}">
      <dgm:prSet/>
      <dgm:spPr/>
      <dgm:t>
        <a:bodyPr/>
        <a:lstStyle/>
        <a:p>
          <a:endParaRPr lang="de-DE"/>
        </a:p>
      </dgm:t>
    </dgm:pt>
    <dgm:pt modelId="{9EA372C6-6C31-4543-93E0-18A98031FABF}">
      <dgm:prSet phldrT="[Text]"/>
      <dgm:spPr/>
      <dgm:t>
        <a:bodyPr/>
        <a:lstStyle/>
        <a:p>
          <a:r>
            <a:rPr lang="de-DE" dirty="0" smtClean="0"/>
            <a:t>Corpus </a:t>
          </a:r>
          <a:r>
            <a:rPr lang="de-DE" dirty="0" err="1" smtClean="0"/>
            <a:t>Étiquettes</a:t>
          </a:r>
          <a:endParaRPr lang="de-DE" dirty="0"/>
        </a:p>
      </dgm:t>
    </dgm:pt>
    <dgm:pt modelId="{2792740E-3F0B-454E-9C16-4B79D2368DAE}" type="parTrans" cxnId="{D663D8A2-35FE-6349-8C0C-8070B1418046}">
      <dgm:prSet/>
      <dgm:spPr/>
      <dgm:t>
        <a:bodyPr/>
        <a:lstStyle/>
        <a:p>
          <a:endParaRPr lang="de-DE"/>
        </a:p>
      </dgm:t>
    </dgm:pt>
    <dgm:pt modelId="{A3DCA887-55C4-BF49-A3F2-0CCA3A0B4C3E}" type="sibTrans" cxnId="{D663D8A2-35FE-6349-8C0C-8070B1418046}">
      <dgm:prSet/>
      <dgm:spPr/>
      <dgm:t>
        <a:bodyPr/>
        <a:lstStyle/>
        <a:p>
          <a:endParaRPr lang="de-DE"/>
        </a:p>
      </dgm:t>
    </dgm:pt>
    <dgm:pt modelId="{4D58968F-9EBE-3C48-98AA-D7A01F1BA096}">
      <dgm:prSet phldrT="[Text]"/>
      <dgm:spPr/>
      <dgm:t>
        <a:bodyPr/>
        <a:lstStyle/>
        <a:p>
          <a:r>
            <a:rPr lang="de-DE" dirty="0" smtClean="0"/>
            <a:t>Corpus </a:t>
          </a:r>
          <a:r>
            <a:rPr lang="de-DE" dirty="0" err="1" smtClean="0"/>
            <a:t>Vigneron</a:t>
          </a:r>
          <a:endParaRPr lang="de-DE" dirty="0"/>
        </a:p>
      </dgm:t>
    </dgm:pt>
    <dgm:pt modelId="{6AA74E1D-32E3-8543-AEDC-7FDE4863A08F}" type="parTrans" cxnId="{E18EFB30-ED01-EA45-8651-F2598DED112B}">
      <dgm:prSet/>
      <dgm:spPr/>
      <dgm:t>
        <a:bodyPr/>
        <a:lstStyle/>
        <a:p>
          <a:endParaRPr lang="de-DE"/>
        </a:p>
      </dgm:t>
    </dgm:pt>
    <dgm:pt modelId="{5DB6289F-9E5C-8241-BA2D-34CFD580B811}" type="sibTrans" cxnId="{E18EFB30-ED01-EA45-8651-F2598DED112B}">
      <dgm:prSet/>
      <dgm:spPr/>
      <dgm:t>
        <a:bodyPr/>
        <a:lstStyle/>
        <a:p>
          <a:endParaRPr lang="de-DE"/>
        </a:p>
      </dgm:t>
    </dgm:pt>
    <dgm:pt modelId="{AF1A9A2A-C5A4-B54E-874C-1B7CB97ECB10}">
      <dgm:prSet phldrT="[Text]"/>
      <dgm:spPr/>
      <dgm:t>
        <a:bodyPr/>
        <a:lstStyle/>
        <a:p>
          <a:r>
            <a:rPr lang="de-DE" dirty="0" smtClean="0"/>
            <a:t>Corpus Sites </a:t>
          </a:r>
          <a:r>
            <a:rPr lang="de-DE" dirty="0" err="1" smtClean="0"/>
            <a:t>marchands</a:t>
          </a:r>
          <a:endParaRPr lang="de-DE" dirty="0"/>
        </a:p>
      </dgm:t>
    </dgm:pt>
    <dgm:pt modelId="{B9E819AF-70AC-2140-A364-052B736306BA}" type="parTrans" cxnId="{3192A1D0-BD73-5E49-BCA8-70ADA8B4AED6}">
      <dgm:prSet/>
      <dgm:spPr/>
      <dgm:t>
        <a:bodyPr/>
        <a:lstStyle/>
        <a:p>
          <a:endParaRPr lang="de-DE"/>
        </a:p>
      </dgm:t>
    </dgm:pt>
    <dgm:pt modelId="{44F2823E-4B4F-2A4A-801D-FC1719182B44}" type="sibTrans" cxnId="{3192A1D0-BD73-5E49-BCA8-70ADA8B4AED6}">
      <dgm:prSet/>
      <dgm:spPr/>
      <dgm:t>
        <a:bodyPr/>
        <a:lstStyle/>
        <a:p>
          <a:endParaRPr lang="de-DE"/>
        </a:p>
      </dgm:t>
    </dgm:pt>
    <dgm:pt modelId="{28CD5714-10DE-7944-90B8-105F91CD3E6D}">
      <dgm:prSet phldrT="[Text]"/>
      <dgm:spPr/>
      <dgm:t>
        <a:bodyPr/>
        <a:lstStyle/>
        <a:p>
          <a:r>
            <a:rPr lang="de-DE" dirty="0" smtClean="0"/>
            <a:t>Bach 2017</a:t>
          </a:r>
          <a:endParaRPr lang="de-DE" dirty="0"/>
        </a:p>
      </dgm:t>
    </dgm:pt>
    <dgm:pt modelId="{BE227E87-6F1E-0341-AC31-A262731483C4}" type="parTrans" cxnId="{CB41CF04-4901-F243-93B0-ABAC9411A603}">
      <dgm:prSet/>
      <dgm:spPr/>
      <dgm:t>
        <a:bodyPr/>
        <a:lstStyle/>
        <a:p>
          <a:endParaRPr lang="de-DE"/>
        </a:p>
      </dgm:t>
    </dgm:pt>
    <dgm:pt modelId="{B25A49CD-EECD-8248-80DF-E9D118943930}" type="sibTrans" cxnId="{CB41CF04-4901-F243-93B0-ABAC9411A603}">
      <dgm:prSet/>
      <dgm:spPr/>
      <dgm:t>
        <a:bodyPr/>
        <a:lstStyle/>
        <a:p>
          <a:endParaRPr lang="de-DE"/>
        </a:p>
      </dgm:t>
    </dgm:pt>
    <dgm:pt modelId="{70CC7954-22F8-404C-B34E-2614363FA8E6}">
      <dgm:prSet phldrT="[Text]"/>
      <dgm:spPr/>
      <dgm:t>
        <a:bodyPr/>
        <a:lstStyle/>
        <a:p>
          <a:r>
            <a:rPr lang="de-DE" dirty="0" smtClean="0"/>
            <a:t>FR - DE</a:t>
          </a:r>
          <a:endParaRPr lang="de-DE" dirty="0"/>
        </a:p>
      </dgm:t>
    </dgm:pt>
    <dgm:pt modelId="{72031C32-5AF5-9E42-B7BE-A3017AAAC590}" type="parTrans" cxnId="{0732036F-34D2-2B4C-9BA5-5D935B60E186}">
      <dgm:prSet/>
      <dgm:spPr/>
      <dgm:t>
        <a:bodyPr/>
        <a:lstStyle/>
        <a:p>
          <a:endParaRPr lang="de-DE"/>
        </a:p>
      </dgm:t>
    </dgm:pt>
    <dgm:pt modelId="{D918184F-31F0-2E45-BA66-F864177EF765}" type="sibTrans" cxnId="{0732036F-34D2-2B4C-9BA5-5D935B60E186}">
      <dgm:prSet/>
      <dgm:spPr/>
      <dgm:t>
        <a:bodyPr/>
        <a:lstStyle/>
        <a:p>
          <a:endParaRPr lang="de-DE"/>
        </a:p>
      </dgm:t>
    </dgm:pt>
    <dgm:pt modelId="{BBC535EE-9FB6-2744-A1D1-09573B41BA51}">
      <dgm:prSet phldrT="[Text]"/>
      <dgm:spPr/>
      <dgm:t>
        <a:bodyPr/>
        <a:lstStyle/>
        <a:p>
          <a:r>
            <a:rPr lang="de-DE" dirty="0" smtClean="0"/>
            <a:t>Bach 2017</a:t>
          </a:r>
          <a:endParaRPr lang="de-DE" dirty="0"/>
        </a:p>
      </dgm:t>
    </dgm:pt>
    <dgm:pt modelId="{764E8C77-36BC-C041-AB8E-B46D85510648}" type="parTrans" cxnId="{6D7CB787-EE22-F146-BB0B-25A2E7766AEC}">
      <dgm:prSet/>
      <dgm:spPr/>
      <dgm:t>
        <a:bodyPr/>
        <a:lstStyle/>
        <a:p>
          <a:endParaRPr lang="de-DE"/>
        </a:p>
      </dgm:t>
    </dgm:pt>
    <dgm:pt modelId="{277A3A12-2064-B243-A058-EA5DB6DD83EE}" type="sibTrans" cxnId="{6D7CB787-EE22-F146-BB0B-25A2E7766AEC}">
      <dgm:prSet/>
      <dgm:spPr/>
      <dgm:t>
        <a:bodyPr/>
        <a:lstStyle/>
        <a:p>
          <a:endParaRPr lang="de-DE"/>
        </a:p>
      </dgm:t>
    </dgm:pt>
    <dgm:pt modelId="{349A26D1-7197-B441-9CE3-97396D77A9C3}">
      <dgm:prSet phldrT="[Text]"/>
      <dgm:spPr/>
      <dgm:t>
        <a:bodyPr/>
        <a:lstStyle/>
        <a:p>
          <a:r>
            <a:rPr lang="de-DE" dirty="0" smtClean="0"/>
            <a:t>FR - DE</a:t>
          </a:r>
          <a:endParaRPr lang="de-DE" dirty="0"/>
        </a:p>
      </dgm:t>
    </dgm:pt>
    <dgm:pt modelId="{03558F7C-BCF9-A148-B5CD-FEFF59DA0750}" type="parTrans" cxnId="{1796E957-2801-7940-8EEB-27A5BB454E07}">
      <dgm:prSet/>
      <dgm:spPr/>
      <dgm:t>
        <a:bodyPr/>
        <a:lstStyle/>
        <a:p>
          <a:endParaRPr lang="de-DE"/>
        </a:p>
      </dgm:t>
    </dgm:pt>
    <dgm:pt modelId="{7FA65DE9-C964-5544-A28A-995835EB0B40}" type="sibTrans" cxnId="{1796E957-2801-7940-8EEB-27A5BB454E07}">
      <dgm:prSet/>
      <dgm:spPr/>
      <dgm:t>
        <a:bodyPr/>
        <a:lstStyle/>
        <a:p>
          <a:endParaRPr lang="de-DE"/>
        </a:p>
      </dgm:t>
    </dgm:pt>
    <dgm:pt modelId="{726E98A6-0EE1-3441-8F73-59A301AF51B7}">
      <dgm:prSet phldrT="[Text]"/>
      <dgm:spPr/>
      <dgm:t>
        <a:bodyPr/>
        <a:lstStyle/>
        <a:p>
          <a:r>
            <a:rPr lang="de-DE" dirty="0" smtClean="0"/>
            <a:t>Gautier / Bach 2017</a:t>
          </a:r>
          <a:endParaRPr lang="de-DE" dirty="0"/>
        </a:p>
      </dgm:t>
    </dgm:pt>
    <dgm:pt modelId="{7DDEE057-99D4-7843-B5DE-A56E91897FE5}" type="parTrans" cxnId="{4C11E557-2FC2-084A-8B05-4C5983ABE70E}">
      <dgm:prSet/>
      <dgm:spPr/>
      <dgm:t>
        <a:bodyPr/>
        <a:lstStyle/>
        <a:p>
          <a:endParaRPr lang="de-DE"/>
        </a:p>
      </dgm:t>
    </dgm:pt>
    <dgm:pt modelId="{F73619C4-BF9F-1445-AC5F-6E28763622A2}" type="sibTrans" cxnId="{4C11E557-2FC2-084A-8B05-4C5983ABE70E}">
      <dgm:prSet/>
      <dgm:spPr/>
      <dgm:t>
        <a:bodyPr/>
        <a:lstStyle/>
        <a:p>
          <a:endParaRPr lang="de-DE"/>
        </a:p>
      </dgm:t>
    </dgm:pt>
    <dgm:pt modelId="{12800BB3-BC87-214F-8F8D-0F67C75ED7FD}">
      <dgm:prSet phldrT="[Text]"/>
      <dgm:spPr/>
      <dgm:t>
        <a:bodyPr/>
        <a:lstStyle/>
        <a:p>
          <a:r>
            <a:rPr lang="de-DE" dirty="0" smtClean="0"/>
            <a:t>FR - DE</a:t>
          </a:r>
          <a:endParaRPr lang="de-DE" dirty="0"/>
        </a:p>
      </dgm:t>
    </dgm:pt>
    <dgm:pt modelId="{D9F4334F-F5F0-3F44-8165-38DAE1E54CCB}" type="parTrans" cxnId="{3EF0C655-B507-E146-BDF3-F7BD61AE084F}">
      <dgm:prSet/>
      <dgm:spPr/>
      <dgm:t>
        <a:bodyPr/>
        <a:lstStyle/>
        <a:p>
          <a:endParaRPr lang="de-DE"/>
        </a:p>
      </dgm:t>
    </dgm:pt>
    <dgm:pt modelId="{70F295C1-F72F-1F41-8C01-A6AE50C8CA00}" type="sibTrans" cxnId="{3EF0C655-B507-E146-BDF3-F7BD61AE084F}">
      <dgm:prSet/>
      <dgm:spPr/>
      <dgm:t>
        <a:bodyPr/>
        <a:lstStyle/>
        <a:p>
          <a:endParaRPr lang="de-DE"/>
        </a:p>
      </dgm:t>
    </dgm:pt>
    <dgm:pt modelId="{521754A5-9726-AE4A-B71F-F85A69461CD3}">
      <dgm:prSet phldrT="[Text]"/>
      <dgm:spPr/>
      <dgm:t>
        <a:bodyPr/>
        <a:lstStyle/>
        <a:p>
          <a:r>
            <a:rPr lang="de-DE" dirty="0" smtClean="0"/>
            <a:t>FR - DE</a:t>
          </a:r>
          <a:endParaRPr lang="de-DE" dirty="0"/>
        </a:p>
      </dgm:t>
    </dgm:pt>
    <dgm:pt modelId="{3994F98D-324D-264C-988C-C67E5A507D42}" type="parTrans" cxnId="{8EE8C015-3C98-8242-B57A-28B613D708DE}">
      <dgm:prSet/>
      <dgm:spPr/>
      <dgm:t>
        <a:bodyPr/>
        <a:lstStyle/>
        <a:p>
          <a:endParaRPr lang="de-DE"/>
        </a:p>
      </dgm:t>
    </dgm:pt>
    <dgm:pt modelId="{C7AAF9AE-5AC5-564E-A67F-66A1FBD2EFBD}" type="sibTrans" cxnId="{8EE8C015-3C98-8242-B57A-28B613D708DE}">
      <dgm:prSet/>
      <dgm:spPr/>
      <dgm:t>
        <a:bodyPr/>
        <a:lstStyle/>
        <a:p>
          <a:endParaRPr lang="de-DE"/>
        </a:p>
      </dgm:t>
    </dgm:pt>
    <dgm:pt modelId="{AAA1A2F8-2A8D-9F49-956E-55099DC62880}">
      <dgm:prSet phldrT="[Text]"/>
      <dgm:spPr/>
      <dgm:t>
        <a:bodyPr/>
        <a:lstStyle/>
        <a:p>
          <a:r>
            <a:rPr lang="de-DE" dirty="0" smtClean="0"/>
            <a:t>Bach 2017</a:t>
          </a:r>
          <a:endParaRPr lang="de-DE" dirty="0"/>
        </a:p>
      </dgm:t>
    </dgm:pt>
    <dgm:pt modelId="{8AF9A590-3BFD-9B47-B738-1C73BDC20B76}" type="parTrans" cxnId="{49FF9055-B02C-0F43-A96C-D7F3CD7520A2}">
      <dgm:prSet/>
      <dgm:spPr/>
      <dgm:t>
        <a:bodyPr/>
        <a:lstStyle/>
        <a:p>
          <a:endParaRPr lang="de-DE"/>
        </a:p>
      </dgm:t>
    </dgm:pt>
    <dgm:pt modelId="{4550D4D9-EF86-3F46-A4BB-5E71715004A8}" type="sibTrans" cxnId="{49FF9055-B02C-0F43-A96C-D7F3CD7520A2}">
      <dgm:prSet/>
      <dgm:spPr/>
      <dgm:t>
        <a:bodyPr/>
        <a:lstStyle/>
        <a:p>
          <a:endParaRPr lang="de-DE"/>
        </a:p>
      </dgm:t>
    </dgm:pt>
    <dgm:pt modelId="{0F1984BA-3896-4641-9729-0ED951C97EB8}" type="pres">
      <dgm:prSet presAssocID="{BE216C8F-621C-C645-8BAD-AEE31DDB95BF}" presName="cycle" presStyleCnt="0">
        <dgm:presLayoutVars>
          <dgm:chMax val="1"/>
          <dgm:dir/>
          <dgm:animLvl val="ctr"/>
          <dgm:resizeHandles val="exact"/>
        </dgm:presLayoutVars>
      </dgm:prSet>
      <dgm:spPr/>
      <dgm:t>
        <a:bodyPr/>
        <a:lstStyle/>
        <a:p>
          <a:endParaRPr lang="de-DE"/>
        </a:p>
      </dgm:t>
    </dgm:pt>
    <dgm:pt modelId="{0B20D81A-65D8-6346-A354-7F5AD5BBCEAB}" type="pres">
      <dgm:prSet presAssocID="{5A6285B9-5695-1D40-949F-BBFD81C653F6}" presName="centerShape" presStyleLbl="node0" presStyleIdx="0" presStyleCnt="1"/>
      <dgm:spPr/>
      <dgm:t>
        <a:bodyPr/>
        <a:lstStyle/>
        <a:p>
          <a:endParaRPr lang="de-DE"/>
        </a:p>
      </dgm:t>
    </dgm:pt>
    <dgm:pt modelId="{CCAFBC62-3DE6-954B-ADEC-320020626DC7}" type="pres">
      <dgm:prSet presAssocID="{A85AAFFC-AD15-624C-9074-39A02498040A}" presName="Name9" presStyleLbl="parChTrans1D2" presStyleIdx="0" presStyleCnt="4"/>
      <dgm:spPr/>
      <dgm:t>
        <a:bodyPr/>
        <a:lstStyle/>
        <a:p>
          <a:endParaRPr lang="de-DE"/>
        </a:p>
      </dgm:t>
    </dgm:pt>
    <dgm:pt modelId="{1EF49B27-ABEF-354B-90BC-9462CE172C7F}" type="pres">
      <dgm:prSet presAssocID="{A85AAFFC-AD15-624C-9074-39A02498040A}" presName="connTx" presStyleLbl="parChTrans1D2" presStyleIdx="0" presStyleCnt="4"/>
      <dgm:spPr/>
      <dgm:t>
        <a:bodyPr/>
        <a:lstStyle/>
        <a:p>
          <a:endParaRPr lang="de-DE"/>
        </a:p>
      </dgm:t>
    </dgm:pt>
    <dgm:pt modelId="{C3F38ADB-29DF-3B45-9634-DE9319298F8C}" type="pres">
      <dgm:prSet presAssocID="{E341C97B-1C7E-DB4C-9F63-352C4E3F854B}" presName="node" presStyleLbl="node1" presStyleIdx="0" presStyleCnt="4">
        <dgm:presLayoutVars>
          <dgm:bulletEnabled val="1"/>
        </dgm:presLayoutVars>
      </dgm:prSet>
      <dgm:spPr/>
      <dgm:t>
        <a:bodyPr/>
        <a:lstStyle/>
        <a:p>
          <a:endParaRPr lang="de-DE"/>
        </a:p>
      </dgm:t>
    </dgm:pt>
    <dgm:pt modelId="{95D47A05-82E3-244A-8E19-E7967ED7C861}" type="pres">
      <dgm:prSet presAssocID="{6AA74E1D-32E3-8543-AEDC-7FDE4863A08F}" presName="Name9" presStyleLbl="parChTrans1D2" presStyleIdx="1" presStyleCnt="4"/>
      <dgm:spPr/>
      <dgm:t>
        <a:bodyPr/>
        <a:lstStyle/>
        <a:p>
          <a:endParaRPr lang="de-DE"/>
        </a:p>
      </dgm:t>
    </dgm:pt>
    <dgm:pt modelId="{EF6715FD-334E-A54A-B274-74E912498D4B}" type="pres">
      <dgm:prSet presAssocID="{6AA74E1D-32E3-8543-AEDC-7FDE4863A08F}" presName="connTx" presStyleLbl="parChTrans1D2" presStyleIdx="1" presStyleCnt="4"/>
      <dgm:spPr/>
      <dgm:t>
        <a:bodyPr/>
        <a:lstStyle/>
        <a:p>
          <a:endParaRPr lang="de-DE"/>
        </a:p>
      </dgm:t>
    </dgm:pt>
    <dgm:pt modelId="{E3FAA3E7-39FD-EA48-B535-63B381E94AFE}" type="pres">
      <dgm:prSet presAssocID="{4D58968F-9EBE-3C48-98AA-D7A01F1BA096}" presName="node" presStyleLbl="node1" presStyleIdx="1" presStyleCnt="4">
        <dgm:presLayoutVars>
          <dgm:bulletEnabled val="1"/>
        </dgm:presLayoutVars>
      </dgm:prSet>
      <dgm:spPr/>
      <dgm:t>
        <a:bodyPr/>
        <a:lstStyle/>
        <a:p>
          <a:endParaRPr lang="de-DE"/>
        </a:p>
      </dgm:t>
    </dgm:pt>
    <dgm:pt modelId="{8A944B74-1F44-B54C-8812-476D4D688B51}" type="pres">
      <dgm:prSet presAssocID="{B9E819AF-70AC-2140-A364-052B736306BA}" presName="Name9" presStyleLbl="parChTrans1D2" presStyleIdx="2" presStyleCnt="4"/>
      <dgm:spPr/>
      <dgm:t>
        <a:bodyPr/>
        <a:lstStyle/>
        <a:p>
          <a:endParaRPr lang="de-DE"/>
        </a:p>
      </dgm:t>
    </dgm:pt>
    <dgm:pt modelId="{C0991700-5273-BA45-AFF0-497507E8FE49}" type="pres">
      <dgm:prSet presAssocID="{B9E819AF-70AC-2140-A364-052B736306BA}" presName="connTx" presStyleLbl="parChTrans1D2" presStyleIdx="2" presStyleCnt="4"/>
      <dgm:spPr/>
      <dgm:t>
        <a:bodyPr/>
        <a:lstStyle/>
        <a:p>
          <a:endParaRPr lang="de-DE"/>
        </a:p>
      </dgm:t>
    </dgm:pt>
    <dgm:pt modelId="{45280D0A-5122-B74A-8A98-1B4B8DD0F23F}" type="pres">
      <dgm:prSet presAssocID="{AF1A9A2A-C5A4-B54E-874C-1B7CB97ECB10}" presName="node" presStyleLbl="node1" presStyleIdx="2" presStyleCnt="4">
        <dgm:presLayoutVars>
          <dgm:bulletEnabled val="1"/>
        </dgm:presLayoutVars>
      </dgm:prSet>
      <dgm:spPr/>
      <dgm:t>
        <a:bodyPr/>
        <a:lstStyle/>
        <a:p>
          <a:endParaRPr lang="de-DE"/>
        </a:p>
      </dgm:t>
    </dgm:pt>
    <dgm:pt modelId="{B485E689-E1D0-9746-81D7-03D3D6685670}" type="pres">
      <dgm:prSet presAssocID="{2792740E-3F0B-454E-9C16-4B79D2368DAE}" presName="Name9" presStyleLbl="parChTrans1D2" presStyleIdx="3" presStyleCnt="4"/>
      <dgm:spPr/>
      <dgm:t>
        <a:bodyPr/>
        <a:lstStyle/>
        <a:p>
          <a:endParaRPr lang="de-DE"/>
        </a:p>
      </dgm:t>
    </dgm:pt>
    <dgm:pt modelId="{DC0B4FB5-2040-C545-A3AA-016224AAEBD6}" type="pres">
      <dgm:prSet presAssocID="{2792740E-3F0B-454E-9C16-4B79D2368DAE}" presName="connTx" presStyleLbl="parChTrans1D2" presStyleIdx="3" presStyleCnt="4"/>
      <dgm:spPr/>
      <dgm:t>
        <a:bodyPr/>
        <a:lstStyle/>
        <a:p>
          <a:endParaRPr lang="de-DE"/>
        </a:p>
      </dgm:t>
    </dgm:pt>
    <dgm:pt modelId="{F888472B-8166-B148-B68E-00E02600B3B4}" type="pres">
      <dgm:prSet presAssocID="{9EA372C6-6C31-4543-93E0-18A98031FABF}" presName="node" presStyleLbl="node1" presStyleIdx="3" presStyleCnt="4">
        <dgm:presLayoutVars>
          <dgm:bulletEnabled val="1"/>
        </dgm:presLayoutVars>
      </dgm:prSet>
      <dgm:spPr/>
      <dgm:t>
        <a:bodyPr/>
        <a:lstStyle/>
        <a:p>
          <a:endParaRPr lang="de-DE"/>
        </a:p>
      </dgm:t>
    </dgm:pt>
  </dgm:ptLst>
  <dgm:cxnLst>
    <dgm:cxn modelId="{8A6FCA11-D0DB-214C-89F1-50AFF74B1509}" type="presOf" srcId="{A85AAFFC-AD15-624C-9074-39A02498040A}" destId="{CCAFBC62-3DE6-954B-ADEC-320020626DC7}" srcOrd="0" destOrd="0" presId="urn:microsoft.com/office/officeart/2005/8/layout/radial1"/>
    <dgm:cxn modelId="{CB41CF04-4901-F243-93B0-ABAC9411A603}" srcId="{E341C97B-1C7E-DB4C-9F63-352C4E3F854B}" destId="{28CD5714-10DE-7944-90B8-105F91CD3E6D}" srcOrd="0" destOrd="0" parTransId="{BE227E87-6F1E-0341-AC31-A262731483C4}" sibTransId="{B25A49CD-EECD-8248-80DF-E9D118943930}"/>
    <dgm:cxn modelId="{86F0386A-04CE-E34B-8DD9-D150A8CCFA15}" srcId="{5A6285B9-5695-1D40-949F-BBFD81C653F6}" destId="{E341C97B-1C7E-DB4C-9F63-352C4E3F854B}" srcOrd="0" destOrd="0" parTransId="{A85AAFFC-AD15-624C-9074-39A02498040A}" sibTransId="{8B617471-1BD5-214C-96A0-349E994573A2}"/>
    <dgm:cxn modelId="{6D7CB787-EE22-F146-BB0B-25A2E7766AEC}" srcId="{4D58968F-9EBE-3C48-98AA-D7A01F1BA096}" destId="{BBC535EE-9FB6-2744-A1D1-09573B41BA51}" srcOrd="0" destOrd="0" parTransId="{764E8C77-36BC-C041-AB8E-B46D85510648}" sibTransId="{277A3A12-2064-B243-A058-EA5DB6DD83EE}"/>
    <dgm:cxn modelId="{A271A1F1-6687-A148-A1DE-4991A052ADA9}" type="presOf" srcId="{2792740E-3F0B-454E-9C16-4B79D2368DAE}" destId="{DC0B4FB5-2040-C545-A3AA-016224AAEBD6}" srcOrd="1" destOrd="0" presId="urn:microsoft.com/office/officeart/2005/8/layout/radial1"/>
    <dgm:cxn modelId="{C6292E78-36A3-ED4E-A361-74F65A02248A}" type="presOf" srcId="{B9E819AF-70AC-2140-A364-052B736306BA}" destId="{8A944B74-1F44-B54C-8812-476D4D688B51}" srcOrd="0" destOrd="0" presId="urn:microsoft.com/office/officeart/2005/8/layout/radial1"/>
    <dgm:cxn modelId="{959EE1F3-12A3-9C43-B213-8BF04BFEAE6C}" type="presOf" srcId="{2792740E-3F0B-454E-9C16-4B79D2368DAE}" destId="{B485E689-E1D0-9746-81D7-03D3D6685670}" srcOrd="0" destOrd="0" presId="urn:microsoft.com/office/officeart/2005/8/layout/radial1"/>
    <dgm:cxn modelId="{CB331BC3-97CB-0D4D-B42A-0C47AAA7A1EA}" type="presOf" srcId="{726E98A6-0EE1-3441-8F73-59A301AF51B7}" destId="{45280D0A-5122-B74A-8A98-1B4B8DD0F23F}" srcOrd="0" destOrd="1" presId="urn:microsoft.com/office/officeart/2005/8/layout/radial1"/>
    <dgm:cxn modelId="{D663D8A2-35FE-6349-8C0C-8070B1418046}" srcId="{5A6285B9-5695-1D40-949F-BBFD81C653F6}" destId="{9EA372C6-6C31-4543-93E0-18A98031FABF}" srcOrd="3" destOrd="0" parTransId="{2792740E-3F0B-454E-9C16-4B79D2368DAE}" sibTransId="{A3DCA887-55C4-BF49-A3F2-0CCA3A0B4C3E}"/>
    <dgm:cxn modelId="{FF002562-137D-B747-8E42-AB34F1F6D2AC}" type="presOf" srcId="{A85AAFFC-AD15-624C-9074-39A02498040A}" destId="{1EF49B27-ABEF-354B-90BC-9462CE172C7F}" srcOrd="1" destOrd="0" presId="urn:microsoft.com/office/officeart/2005/8/layout/radial1"/>
    <dgm:cxn modelId="{AF544277-F9A3-A146-BCBF-D5C840BB8465}" srcId="{BE216C8F-621C-C645-8BAD-AEE31DDB95BF}" destId="{5A6285B9-5695-1D40-949F-BBFD81C653F6}" srcOrd="0" destOrd="0" parTransId="{EFEED2B2-2AAF-D249-87C9-4EB30427ED2F}" sibTransId="{521CE518-761A-5046-9934-2FA2431CE433}"/>
    <dgm:cxn modelId="{E8D302FD-DC35-4842-8B56-65E9D9BA3CB1}" type="presOf" srcId="{28CD5714-10DE-7944-90B8-105F91CD3E6D}" destId="{C3F38ADB-29DF-3B45-9634-DE9319298F8C}" srcOrd="0" destOrd="1" presId="urn:microsoft.com/office/officeart/2005/8/layout/radial1"/>
    <dgm:cxn modelId="{5AB2F91A-6104-2D41-BD57-74021EF30775}" type="presOf" srcId="{E341C97B-1C7E-DB4C-9F63-352C4E3F854B}" destId="{C3F38ADB-29DF-3B45-9634-DE9319298F8C}" srcOrd="0" destOrd="0" presId="urn:microsoft.com/office/officeart/2005/8/layout/radial1"/>
    <dgm:cxn modelId="{0732036F-34D2-2B4C-9BA5-5D935B60E186}" srcId="{E341C97B-1C7E-DB4C-9F63-352C4E3F854B}" destId="{70CC7954-22F8-404C-B34E-2614363FA8E6}" srcOrd="1" destOrd="0" parTransId="{72031C32-5AF5-9E42-B7BE-A3017AAAC590}" sibTransId="{D918184F-31F0-2E45-BA66-F864177EF765}"/>
    <dgm:cxn modelId="{374C1CE5-5106-ED45-941C-98C7C56E0914}" type="presOf" srcId="{521754A5-9726-AE4A-B71F-F85A69461CD3}" destId="{F888472B-8166-B148-B68E-00E02600B3B4}" srcOrd="0" destOrd="2" presId="urn:microsoft.com/office/officeart/2005/8/layout/radial1"/>
    <dgm:cxn modelId="{7041FF32-3178-8F4B-BD57-6E19B8E9D2EC}" type="presOf" srcId="{AF1A9A2A-C5A4-B54E-874C-1B7CB97ECB10}" destId="{45280D0A-5122-B74A-8A98-1B4B8DD0F23F}" srcOrd="0" destOrd="0" presId="urn:microsoft.com/office/officeart/2005/8/layout/radial1"/>
    <dgm:cxn modelId="{8EE8C015-3C98-8242-B57A-28B613D708DE}" srcId="{9EA372C6-6C31-4543-93E0-18A98031FABF}" destId="{521754A5-9726-AE4A-B71F-F85A69461CD3}" srcOrd="1" destOrd="0" parTransId="{3994F98D-324D-264C-988C-C67E5A507D42}" sibTransId="{C7AAF9AE-5AC5-564E-A67F-66A1FBD2EFBD}"/>
    <dgm:cxn modelId="{9CBF8373-5739-2741-8CCD-79895656B23B}" type="presOf" srcId="{BE216C8F-621C-C645-8BAD-AEE31DDB95BF}" destId="{0F1984BA-3896-4641-9729-0ED951C97EB8}" srcOrd="0" destOrd="0" presId="urn:microsoft.com/office/officeart/2005/8/layout/radial1"/>
    <dgm:cxn modelId="{1796E957-2801-7940-8EEB-27A5BB454E07}" srcId="{4D58968F-9EBE-3C48-98AA-D7A01F1BA096}" destId="{349A26D1-7197-B441-9CE3-97396D77A9C3}" srcOrd="1" destOrd="0" parTransId="{03558F7C-BCF9-A148-B5CD-FEFF59DA0750}" sibTransId="{7FA65DE9-C964-5544-A28A-995835EB0B40}"/>
    <dgm:cxn modelId="{B71E8745-521B-8C4A-8655-5E5ACB6D206C}" type="presOf" srcId="{5A6285B9-5695-1D40-949F-BBFD81C653F6}" destId="{0B20D81A-65D8-6346-A354-7F5AD5BBCEAB}" srcOrd="0" destOrd="0" presId="urn:microsoft.com/office/officeart/2005/8/layout/radial1"/>
    <dgm:cxn modelId="{E18EFB30-ED01-EA45-8651-F2598DED112B}" srcId="{5A6285B9-5695-1D40-949F-BBFD81C653F6}" destId="{4D58968F-9EBE-3C48-98AA-D7A01F1BA096}" srcOrd="1" destOrd="0" parTransId="{6AA74E1D-32E3-8543-AEDC-7FDE4863A08F}" sibTransId="{5DB6289F-9E5C-8241-BA2D-34CFD580B811}"/>
    <dgm:cxn modelId="{20103456-A592-704E-84E1-FE729953EC7E}" type="presOf" srcId="{12800BB3-BC87-214F-8F8D-0F67C75ED7FD}" destId="{45280D0A-5122-B74A-8A98-1B4B8DD0F23F}" srcOrd="0" destOrd="2" presId="urn:microsoft.com/office/officeart/2005/8/layout/radial1"/>
    <dgm:cxn modelId="{2BF9AF44-1B5F-AA4D-B0D8-56F74CE5AEA9}" type="presOf" srcId="{6AA74E1D-32E3-8543-AEDC-7FDE4863A08F}" destId="{95D47A05-82E3-244A-8E19-E7967ED7C861}" srcOrd="0" destOrd="0" presId="urn:microsoft.com/office/officeart/2005/8/layout/radial1"/>
    <dgm:cxn modelId="{FDEA518D-FE49-9D48-8242-B061E55A95A2}" type="presOf" srcId="{4D58968F-9EBE-3C48-98AA-D7A01F1BA096}" destId="{E3FAA3E7-39FD-EA48-B535-63B381E94AFE}" srcOrd="0" destOrd="0" presId="urn:microsoft.com/office/officeart/2005/8/layout/radial1"/>
    <dgm:cxn modelId="{3192A1D0-BD73-5E49-BCA8-70ADA8B4AED6}" srcId="{5A6285B9-5695-1D40-949F-BBFD81C653F6}" destId="{AF1A9A2A-C5A4-B54E-874C-1B7CB97ECB10}" srcOrd="2" destOrd="0" parTransId="{B9E819AF-70AC-2140-A364-052B736306BA}" sibTransId="{44F2823E-4B4F-2A4A-801D-FC1719182B44}"/>
    <dgm:cxn modelId="{4C11E557-2FC2-084A-8B05-4C5983ABE70E}" srcId="{AF1A9A2A-C5A4-B54E-874C-1B7CB97ECB10}" destId="{726E98A6-0EE1-3441-8F73-59A301AF51B7}" srcOrd="0" destOrd="0" parTransId="{7DDEE057-99D4-7843-B5DE-A56E91897FE5}" sibTransId="{F73619C4-BF9F-1445-AC5F-6E28763622A2}"/>
    <dgm:cxn modelId="{0DA53093-934E-5D4F-AE10-1D6E5560197E}" type="presOf" srcId="{9EA372C6-6C31-4543-93E0-18A98031FABF}" destId="{F888472B-8166-B148-B68E-00E02600B3B4}" srcOrd="0" destOrd="0" presId="urn:microsoft.com/office/officeart/2005/8/layout/radial1"/>
    <dgm:cxn modelId="{177DDD82-E876-0F4A-9537-96157BE29CA2}" type="presOf" srcId="{B9E819AF-70AC-2140-A364-052B736306BA}" destId="{C0991700-5273-BA45-AFF0-497507E8FE49}" srcOrd="1" destOrd="0" presId="urn:microsoft.com/office/officeart/2005/8/layout/radial1"/>
    <dgm:cxn modelId="{07C14740-CA12-BE42-A5BB-B8810402AF09}" type="presOf" srcId="{AAA1A2F8-2A8D-9F49-956E-55099DC62880}" destId="{F888472B-8166-B148-B68E-00E02600B3B4}" srcOrd="0" destOrd="1" presId="urn:microsoft.com/office/officeart/2005/8/layout/radial1"/>
    <dgm:cxn modelId="{7C8FA143-B51E-BA46-9C42-6BACF0B4C524}" type="presOf" srcId="{BBC535EE-9FB6-2744-A1D1-09573B41BA51}" destId="{E3FAA3E7-39FD-EA48-B535-63B381E94AFE}" srcOrd="0" destOrd="1" presId="urn:microsoft.com/office/officeart/2005/8/layout/radial1"/>
    <dgm:cxn modelId="{49FF9055-B02C-0F43-A96C-D7F3CD7520A2}" srcId="{9EA372C6-6C31-4543-93E0-18A98031FABF}" destId="{AAA1A2F8-2A8D-9F49-956E-55099DC62880}" srcOrd="0" destOrd="0" parTransId="{8AF9A590-3BFD-9B47-B738-1C73BDC20B76}" sibTransId="{4550D4D9-EF86-3F46-A4BB-5E71715004A8}"/>
    <dgm:cxn modelId="{738EE559-47AD-DD4D-AB2E-93FFCDEDAE1B}" type="presOf" srcId="{349A26D1-7197-B441-9CE3-97396D77A9C3}" destId="{E3FAA3E7-39FD-EA48-B535-63B381E94AFE}" srcOrd="0" destOrd="2" presId="urn:microsoft.com/office/officeart/2005/8/layout/radial1"/>
    <dgm:cxn modelId="{3EF0C655-B507-E146-BDF3-F7BD61AE084F}" srcId="{AF1A9A2A-C5A4-B54E-874C-1B7CB97ECB10}" destId="{12800BB3-BC87-214F-8F8D-0F67C75ED7FD}" srcOrd="1" destOrd="0" parTransId="{D9F4334F-F5F0-3F44-8165-38DAE1E54CCB}" sibTransId="{70F295C1-F72F-1F41-8C01-A6AE50C8CA00}"/>
    <dgm:cxn modelId="{FA272A2C-92C7-B849-9778-8142AEF2233F}" type="presOf" srcId="{70CC7954-22F8-404C-B34E-2614363FA8E6}" destId="{C3F38ADB-29DF-3B45-9634-DE9319298F8C}" srcOrd="0" destOrd="2" presId="urn:microsoft.com/office/officeart/2005/8/layout/radial1"/>
    <dgm:cxn modelId="{66321846-E6BE-864D-BF21-A71FB7821F38}" type="presOf" srcId="{6AA74E1D-32E3-8543-AEDC-7FDE4863A08F}" destId="{EF6715FD-334E-A54A-B274-74E912498D4B}" srcOrd="1" destOrd="0" presId="urn:microsoft.com/office/officeart/2005/8/layout/radial1"/>
    <dgm:cxn modelId="{7E620740-90AF-964A-979F-4A42BA95A34B}" type="presParOf" srcId="{0F1984BA-3896-4641-9729-0ED951C97EB8}" destId="{0B20D81A-65D8-6346-A354-7F5AD5BBCEAB}" srcOrd="0" destOrd="0" presId="urn:microsoft.com/office/officeart/2005/8/layout/radial1"/>
    <dgm:cxn modelId="{50641CE5-E18F-E840-BCC3-024D0945FC69}" type="presParOf" srcId="{0F1984BA-3896-4641-9729-0ED951C97EB8}" destId="{CCAFBC62-3DE6-954B-ADEC-320020626DC7}" srcOrd="1" destOrd="0" presId="urn:microsoft.com/office/officeart/2005/8/layout/radial1"/>
    <dgm:cxn modelId="{80F0E8D9-8A06-6E46-B22A-8F67DCEBD275}" type="presParOf" srcId="{CCAFBC62-3DE6-954B-ADEC-320020626DC7}" destId="{1EF49B27-ABEF-354B-90BC-9462CE172C7F}" srcOrd="0" destOrd="0" presId="urn:microsoft.com/office/officeart/2005/8/layout/radial1"/>
    <dgm:cxn modelId="{CF03CC9B-42D1-CE42-9E61-A68D9102A335}" type="presParOf" srcId="{0F1984BA-3896-4641-9729-0ED951C97EB8}" destId="{C3F38ADB-29DF-3B45-9634-DE9319298F8C}" srcOrd="2" destOrd="0" presId="urn:microsoft.com/office/officeart/2005/8/layout/radial1"/>
    <dgm:cxn modelId="{2FC51BA0-3568-5C43-9817-A12E6462C1F3}" type="presParOf" srcId="{0F1984BA-3896-4641-9729-0ED951C97EB8}" destId="{95D47A05-82E3-244A-8E19-E7967ED7C861}" srcOrd="3" destOrd="0" presId="urn:microsoft.com/office/officeart/2005/8/layout/radial1"/>
    <dgm:cxn modelId="{2C1C3AA5-7941-5A41-868F-5BE59C2F7E12}" type="presParOf" srcId="{95D47A05-82E3-244A-8E19-E7967ED7C861}" destId="{EF6715FD-334E-A54A-B274-74E912498D4B}" srcOrd="0" destOrd="0" presId="urn:microsoft.com/office/officeart/2005/8/layout/radial1"/>
    <dgm:cxn modelId="{9680BC39-6C4C-0943-BF68-8662FE0EF53D}" type="presParOf" srcId="{0F1984BA-3896-4641-9729-0ED951C97EB8}" destId="{E3FAA3E7-39FD-EA48-B535-63B381E94AFE}" srcOrd="4" destOrd="0" presId="urn:microsoft.com/office/officeart/2005/8/layout/radial1"/>
    <dgm:cxn modelId="{A52290CB-FE52-824E-B395-980EC02EA6FE}" type="presParOf" srcId="{0F1984BA-3896-4641-9729-0ED951C97EB8}" destId="{8A944B74-1F44-B54C-8812-476D4D688B51}" srcOrd="5" destOrd="0" presId="urn:microsoft.com/office/officeart/2005/8/layout/radial1"/>
    <dgm:cxn modelId="{9CB5C5A7-E0B5-9C44-B878-909480C3872E}" type="presParOf" srcId="{8A944B74-1F44-B54C-8812-476D4D688B51}" destId="{C0991700-5273-BA45-AFF0-497507E8FE49}" srcOrd="0" destOrd="0" presId="urn:microsoft.com/office/officeart/2005/8/layout/radial1"/>
    <dgm:cxn modelId="{8984BCA1-ACF3-5842-9EB6-5A675088A0F6}" type="presParOf" srcId="{0F1984BA-3896-4641-9729-0ED951C97EB8}" destId="{45280D0A-5122-B74A-8A98-1B4B8DD0F23F}" srcOrd="6" destOrd="0" presId="urn:microsoft.com/office/officeart/2005/8/layout/radial1"/>
    <dgm:cxn modelId="{D10BB4E9-ED4A-5048-978C-AD4B4D455F19}" type="presParOf" srcId="{0F1984BA-3896-4641-9729-0ED951C97EB8}" destId="{B485E689-E1D0-9746-81D7-03D3D6685670}" srcOrd="7" destOrd="0" presId="urn:microsoft.com/office/officeart/2005/8/layout/radial1"/>
    <dgm:cxn modelId="{333962F5-E4B8-3A42-8D0E-1EA9DE7C5B43}" type="presParOf" srcId="{B485E689-E1D0-9746-81D7-03D3D6685670}" destId="{DC0B4FB5-2040-C545-A3AA-016224AAEBD6}" srcOrd="0" destOrd="0" presId="urn:microsoft.com/office/officeart/2005/8/layout/radial1"/>
    <dgm:cxn modelId="{C3DCAD0F-7CB8-5146-9F70-157C1BCF48FD}" type="presParOf" srcId="{0F1984BA-3896-4641-9729-0ED951C97EB8}" destId="{F888472B-8166-B148-B68E-00E02600B3B4}"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27EF8-4B1A-594B-84A8-2DAAB9A5C4D1}" type="doc">
      <dgm:prSet loTypeId="urn:microsoft.com/office/officeart/2005/8/layout/equation2" loCatId="" qsTypeId="urn:microsoft.com/office/officeart/2005/8/quickstyle/3D1" qsCatId="3D" csTypeId="urn:microsoft.com/office/officeart/2005/8/colors/accent1_2" csCatId="accent1" phldr="1"/>
      <dgm:spPr/>
    </dgm:pt>
    <dgm:pt modelId="{61E38475-DD84-FE49-900B-0D4078FA26C0}">
      <dgm:prSet phldrT="[Text]"/>
      <dgm:spPr/>
      <dgm:t>
        <a:bodyPr/>
        <a:lstStyle/>
        <a:p>
          <a:r>
            <a:rPr lang="de-DE" dirty="0" err="1" smtClean="0"/>
            <a:t>Composante</a:t>
          </a:r>
          <a:r>
            <a:rPr lang="de-DE" dirty="0" smtClean="0"/>
            <a:t> </a:t>
          </a:r>
          <a:r>
            <a:rPr lang="de-DE" dirty="0" err="1" smtClean="0"/>
            <a:t>aromatique</a:t>
          </a:r>
          <a:endParaRPr lang="de-DE" dirty="0"/>
        </a:p>
      </dgm:t>
    </dgm:pt>
    <dgm:pt modelId="{29A0B9E5-FAC3-DA43-B791-C92CE8FA73BA}" type="parTrans" cxnId="{FC36C1AE-5F81-BA41-A884-2404A2CDD119}">
      <dgm:prSet/>
      <dgm:spPr/>
      <dgm:t>
        <a:bodyPr/>
        <a:lstStyle/>
        <a:p>
          <a:endParaRPr lang="de-DE"/>
        </a:p>
      </dgm:t>
    </dgm:pt>
    <dgm:pt modelId="{5DD18FC7-C333-E244-97CC-8D109E4163CB}" type="sibTrans" cxnId="{FC36C1AE-5F81-BA41-A884-2404A2CDD119}">
      <dgm:prSet/>
      <dgm:spPr/>
      <dgm:t>
        <a:bodyPr/>
        <a:lstStyle/>
        <a:p>
          <a:endParaRPr lang="de-DE"/>
        </a:p>
      </dgm:t>
    </dgm:pt>
    <dgm:pt modelId="{63031851-661E-C74D-8C53-B838AAD0370C}">
      <dgm:prSet phldrT="[Text]"/>
      <dgm:spPr/>
      <dgm:t>
        <a:bodyPr/>
        <a:lstStyle/>
        <a:p>
          <a:r>
            <a:rPr lang="de-DE" dirty="0" err="1" smtClean="0"/>
            <a:t>Composante</a:t>
          </a:r>
          <a:r>
            <a:rPr lang="de-DE" dirty="0" smtClean="0"/>
            <a:t> </a:t>
          </a:r>
          <a:r>
            <a:rPr lang="de-DE" smtClean="0"/>
            <a:t>analytique</a:t>
          </a:r>
          <a:endParaRPr lang="de-DE" dirty="0"/>
        </a:p>
      </dgm:t>
    </dgm:pt>
    <dgm:pt modelId="{C6C00591-CDD8-5E4F-A3D0-E428282473F7}" type="parTrans" cxnId="{75B8403D-53B9-8D4D-B415-5EECAC8437C1}">
      <dgm:prSet/>
      <dgm:spPr/>
      <dgm:t>
        <a:bodyPr/>
        <a:lstStyle/>
        <a:p>
          <a:endParaRPr lang="de-DE"/>
        </a:p>
      </dgm:t>
    </dgm:pt>
    <dgm:pt modelId="{4404CEBB-5362-F44F-B752-806C74E222CC}" type="sibTrans" cxnId="{75B8403D-53B9-8D4D-B415-5EECAC8437C1}">
      <dgm:prSet/>
      <dgm:spPr/>
      <dgm:t>
        <a:bodyPr/>
        <a:lstStyle/>
        <a:p>
          <a:endParaRPr lang="de-DE"/>
        </a:p>
      </dgm:t>
    </dgm:pt>
    <dgm:pt modelId="{2F2E6D94-F52A-2443-8C15-338BE0BEE2E9}">
      <dgm:prSet phldrT="[Text]"/>
      <dgm:spPr/>
      <dgm:t>
        <a:bodyPr/>
        <a:lstStyle/>
        <a:p>
          <a:r>
            <a:rPr lang="de-DE" dirty="0" err="1" smtClean="0"/>
            <a:t>Évaluation</a:t>
          </a:r>
          <a:r>
            <a:rPr lang="de-DE" dirty="0" smtClean="0"/>
            <a:t> </a:t>
          </a:r>
          <a:r>
            <a:rPr lang="de-DE" dirty="0" err="1" smtClean="0"/>
            <a:t>organoleptique</a:t>
          </a:r>
          <a:endParaRPr lang="de-DE" dirty="0"/>
        </a:p>
      </dgm:t>
    </dgm:pt>
    <dgm:pt modelId="{F68BD9A0-EBEF-474B-8130-F11EDABAA1BB}" type="parTrans" cxnId="{0733E0EB-57A1-BB4E-A045-AE4246051A49}">
      <dgm:prSet/>
      <dgm:spPr/>
      <dgm:t>
        <a:bodyPr/>
        <a:lstStyle/>
        <a:p>
          <a:endParaRPr lang="de-DE"/>
        </a:p>
      </dgm:t>
    </dgm:pt>
    <dgm:pt modelId="{BE456007-315E-F54E-8B2C-17DEF77F6F3A}" type="sibTrans" cxnId="{0733E0EB-57A1-BB4E-A045-AE4246051A49}">
      <dgm:prSet/>
      <dgm:spPr/>
      <dgm:t>
        <a:bodyPr/>
        <a:lstStyle/>
        <a:p>
          <a:endParaRPr lang="de-DE"/>
        </a:p>
      </dgm:t>
    </dgm:pt>
    <dgm:pt modelId="{7F8FF71A-E019-9147-9B26-88C7C8DDD73F}" type="pres">
      <dgm:prSet presAssocID="{DF427EF8-4B1A-594B-84A8-2DAAB9A5C4D1}" presName="Name0" presStyleCnt="0">
        <dgm:presLayoutVars>
          <dgm:dir/>
          <dgm:resizeHandles val="exact"/>
        </dgm:presLayoutVars>
      </dgm:prSet>
      <dgm:spPr/>
    </dgm:pt>
    <dgm:pt modelId="{35448C8C-9E2B-DF4E-BB7B-C3EF29F72AF2}" type="pres">
      <dgm:prSet presAssocID="{DF427EF8-4B1A-594B-84A8-2DAAB9A5C4D1}" presName="vNodes" presStyleCnt="0"/>
      <dgm:spPr/>
    </dgm:pt>
    <dgm:pt modelId="{4B5A90E4-E7BF-904E-8A4C-BB77EE85A75D}" type="pres">
      <dgm:prSet presAssocID="{61E38475-DD84-FE49-900B-0D4078FA26C0}" presName="node" presStyleLbl="node1" presStyleIdx="0" presStyleCnt="3">
        <dgm:presLayoutVars>
          <dgm:bulletEnabled val="1"/>
        </dgm:presLayoutVars>
      </dgm:prSet>
      <dgm:spPr/>
      <dgm:t>
        <a:bodyPr/>
        <a:lstStyle/>
        <a:p>
          <a:endParaRPr lang="de-DE"/>
        </a:p>
      </dgm:t>
    </dgm:pt>
    <dgm:pt modelId="{2AD04535-6745-5E44-A506-FDB30078D1F7}" type="pres">
      <dgm:prSet presAssocID="{5DD18FC7-C333-E244-97CC-8D109E4163CB}" presName="spacerT" presStyleCnt="0"/>
      <dgm:spPr/>
    </dgm:pt>
    <dgm:pt modelId="{7B4A8D9C-8E28-3948-8DBA-33BF386AEB2A}" type="pres">
      <dgm:prSet presAssocID="{5DD18FC7-C333-E244-97CC-8D109E4163CB}" presName="sibTrans" presStyleLbl="sibTrans2D1" presStyleIdx="0" presStyleCnt="2"/>
      <dgm:spPr/>
      <dgm:t>
        <a:bodyPr/>
        <a:lstStyle/>
        <a:p>
          <a:endParaRPr lang="de-DE"/>
        </a:p>
      </dgm:t>
    </dgm:pt>
    <dgm:pt modelId="{4B06589E-7AE3-E943-9728-89586694453A}" type="pres">
      <dgm:prSet presAssocID="{5DD18FC7-C333-E244-97CC-8D109E4163CB}" presName="spacerB" presStyleCnt="0"/>
      <dgm:spPr/>
    </dgm:pt>
    <dgm:pt modelId="{BA4457C4-4D25-F848-9D0D-97BD0BACB3A3}" type="pres">
      <dgm:prSet presAssocID="{63031851-661E-C74D-8C53-B838AAD0370C}" presName="node" presStyleLbl="node1" presStyleIdx="1" presStyleCnt="3">
        <dgm:presLayoutVars>
          <dgm:bulletEnabled val="1"/>
        </dgm:presLayoutVars>
      </dgm:prSet>
      <dgm:spPr/>
      <dgm:t>
        <a:bodyPr/>
        <a:lstStyle/>
        <a:p>
          <a:endParaRPr lang="de-DE"/>
        </a:p>
      </dgm:t>
    </dgm:pt>
    <dgm:pt modelId="{54A4C4C1-F8F4-5E44-9F10-11712ED63A23}" type="pres">
      <dgm:prSet presAssocID="{DF427EF8-4B1A-594B-84A8-2DAAB9A5C4D1}" presName="sibTransLast" presStyleLbl="sibTrans2D1" presStyleIdx="1" presStyleCnt="2"/>
      <dgm:spPr/>
      <dgm:t>
        <a:bodyPr/>
        <a:lstStyle/>
        <a:p>
          <a:endParaRPr lang="de-DE"/>
        </a:p>
      </dgm:t>
    </dgm:pt>
    <dgm:pt modelId="{C5D22D9C-382B-124F-8EF2-E780E375FAE6}" type="pres">
      <dgm:prSet presAssocID="{DF427EF8-4B1A-594B-84A8-2DAAB9A5C4D1}" presName="connectorText" presStyleLbl="sibTrans2D1" presStyleIdx="1" presStyleCnt="2"/>
      <dgm:spPr/>
      <dgm:t>
        <a:bodyPr/>
        <a:lstStyle/>
        <a:p>
          <a:endParaRPr lang="de-DE"/>
        </a:p>
      </dgm:t>
    </dgm:pt>
    <dgm:pt modelId="{0844DB42-C853-5341-B61F-047430F05BF8}" type="pres">
      <dgm:prSet presAssocID="{DF427EF8-4B1A-594B-84A8-2DAAB9A5C4D1}" presName="lastNode" presStyleLbl="node1" presStyleIdx="2" presStyleCnt="3">
        <dgm:presLayoutVars>
          <dgm:bulletEnabled val="1"/>
        </dgm:presLayoutVars>
      </dgm:prSet>
      <dgm:spPr/>
      <dgm:t>
        <a:bodyPr/>
        <a:lstStyle/>
        <a:p>
          <a:endParaRPr lang="de-DE"/>
        </a:p>
      </dgm:t>
    </dgm:pt>
  </dgm:ptLst>
  <dgm:cxnLst>
    <dgm:cxn modelId="{1AB75D0B-E9B8-7540-B360-D6E99A8CFE67}" type="presOf" srcId="{5DD18FC7-C333-E244-97CC-8D109E4163CB}" destId="{7B4A8D9C-8E28-3948-8DBA-33BF386AEB2A}" srcOrd="0" destOrd="0" presId="urn:microsoft.com/office/officeart/2005/8/layout/equation2"/>
    <dgm:cxn modelId="{FC36C1AE-5F81-BA41-A884-2404A2CDD119}" srcId="{DF427EF8-4B1A-594B-84A8-2DAAB9A5C4D1}" destId="{61E38475-DD84-FE49-900B-0D4078FA26C0}" srcOrd="0" destOrd="0" parTransId="{29A0B9E5-FAC3-DA43-B791-C92CE8FA73BA}" sibTransId="{5DD18FC7-C333-E244-97CC-8D109E4163CB}"/>
    <dgm:cxn modelId="{C5D31890-E67D-9B47-B929-67FB55DD4365}" type="presOf" srcId="{63031851-661E-C74D-8C53-B838AAD0370C}" destId="{BA4457C4-4D25-F848-9D0D-97BD0BACB3A3}" srcOrd="0" destOrd="0" presId="urn:microsoft.com/office/officeart/2005/8/layout/equation2"/>
    <dgm:cxn modelId="{0733E0EB-57A1-BB4E-A045-AE4246051A49}" srcId="{DF427EF8-4B1A-594B-84A8-2DAAB9A5C4D1}" destId="{2F2E6D94-F52A-2443-8C15-338BE0BEE2E9}" srcOrd="2" destOrd="0" parTransId="{F68BD9A0-EBEF-474B-8130-F11EDABAA1BB}" sibTransId="{BE456007-315E-F54E-8B2C-17DEF77F6F3A}"/>
    <dgm:cxn modelId="{FC6BB44D-7E33-954B-B53B-BC3B89D3ED13}" type="presOf" srcId="{4404CEBB-5362-F44F-B752-806C74E222CC}" destId="{C5D22D9C-382B-124F-8EF2-E780E375FAE6}" srcOrd="1" destOrd="0" presId="urn:microsoft.com/office/officeart/2005/8/layout/equation2"/>
    <dgm:cxn modelId="{65666E2E-1908-F440-8C7E-5000B9057D50}" type="presOf" srcId="{4404CEBB-5362-F44F-B752-806C74E222CC}" destId="{54A4C4C1-F8F4-5E44-9F10-11712ED63A23}" srcOrd="0" destOrd="0" presId="urn:microsoft.com/office/officeart/2005/8/layout/equation2"/>
    <dgm:cxn modelId="{95F0F46A-77BB-6B4C-85B7-8002FCC26A79}" type="presOf" srcId="{DF427EF8-4B1A-594B-84A8-2DAAB9A5C4D1}" destId="{7F8FF71A-E019-9147-9B26-88C7C8DDD73F}" srcOrd="0" destOrd="0" presId="urn:microsoft.com/office/officeart/2005/8/layout/equation2"/>
    <dgm:cxn modelId="{967CB747-1CA3-E749-B0BE-B01C522AE6EB}" type="presOf" srcId="{2F2E6D94-F52A-2443-8C15-338BE0BEE2E9}" destId="{0844DB42-C853-5341-B61F-047430F05BF8}" srcOrd="0" destOrd="0" presId="urn:microsoft.com/office/officeart/2005/8/layout/equation2"/>
    <dgm:cxn modelId="{75B8403D-53B9-8D4D-B415-5EECAC8437C1}" srcId="{DF427EF8-4B1A-594B-84A8-2DAAB9A5C4D1}" destId="{63031851-661E-C74D-8C53-B838AAD0370C}" srcOrd="1" destOrd="0" parTransId="{C6C00591-CDD8-5E4F-A3D0-E428282473F7}" sibTransId="{4404CEBB-5362-F44F-B752-806C74E222CC}"/>
    <dgm:cxn modelId="{BA7A70BC-0551-874D-8914-AB4218AF0D59}" type="presOf" srcId="{61E38475-DD84-FE49-900B-0D4078FA26C0}" destId="{4B5A90E4-E7BF-904E-8A4C-BB77EE85A75D}" srcOrd="0" destOrd="0" presId="urn:microsoft.com/office/officeart/2005/8/layout/equation2"/>
    <dgm:cxn modelId="{13A0AE21-E65D-FC4A-8A49-5A92F1878EC4}" type="presParOf" srcId="{7F8FF71A-E019-9147-9B26-88C7C8DDD73F}" destId="{35448C8C-9E2B-DF4E-BB7B-C3EF29F72AF2}" srcOrd="0" destOrd="0" presId="urn:microsoft.com/office/officeart/2005/8/layout/equation2"/>
    <dgm:cxn modelId="{AF4F12BA-1814-8A48-873C-4CACA220AD59}" type="presParOf" srcId="{35448C8C-9E2B-DF4E-BB7B-C3EF29F72AF2}" destId="{4B5A90E4-E7BF-904E-8A4C-BB77EE85A75D}" srcOrd="0" destOrd="0" presId="urn:microsoft.com/office/officeart/2005/8/layout/equation2"/>
    <dgm:cxn modelId="{FE34C473-5512-B947-A033-ECA6CA7FEC78}" type="presParOf" srcId="{35448C8C-9E2B-DF4E-BB7B-C3EF29F72AF2}" destId="{2AD04535-6745-5E44-A506-FDB30078D1F7}" srcOrd="1" destOrd="0" presId="urn:microsoft.com/office/officeart/2005/8/layout/equation2"/>
    <dgm:cxn modelId="{FEA4B760-C7A3-D94E-B154-36F2033F824A}" type="presParOf" srcId="{35448C8C-9E2B-DF4E-BB7B-C3EF29F72AF2}" destId="{7B4A8D9C-8E28-3948-8DBA-33BF386AEB2A}" srcOrd="2" destOrd="0" presId="urn:microsoft.com/office/officeart/2005/8/layout/equation2"/>
    <dgm:cxn modelId="{6EEC36B1-12A8-D04C-B5B4-95CCA9ECC5F1}" type="presParOf" srcId="{35448C8C-9E2B-DF4E-BB7B-C3EF29F72AF2}" destId="{4B06589E-7AE3-E943-9728-89586694453A}" srcOrd="3" destOrd="0" presId="urn:microsoft.com/office/officeart/2005/8/layout/equation2"/>
    <dgm:cxn modelId="{5970431C-E413-4749-AE8E-639658A5AA62}" type="presParOf" srcId="{35448C8C-9E2B-DF4E-BB7B-C3EF29F72AF2}" destId="{BA4457C4-4D25-F848-9D0D-97BD0BACB3A3}" srcOrd="4" destOrd="0" presId="urn:microsoft.com/office/officeart/2005/8/layout/equation2"/>
    <dgm:cxn modelId="{7D581A8A-7586-3A48-AE6F-FB979E42190D}" type="presParOf" srcId="{7F8FF71A-E019-9147-9B26-88C7C8DDD73F}" destId="{54A4C4C1-F8F4-5E44-9F10-11712ED63A23}" srcOrd="1" destOrd="0" presId="urn:microsoft.com/office/officeart/2005/8/layout/equation2"/>
    <dgm:cxn modelId="{BD0F6E45-0837-D144-918D-5455294A6052}" type="presParOf" srcId="{54A4C4C1-F8F4-5E44-9F10-11712ED63A23}" destId="{C5D22D9C-382B-124F-8EF2-E780E375FAE6}" srcOrd="0" destOrd="0" presId="urn:microsoft.com/office/officeart/2005/8/layout/equation2"/>
    <dgm:cxn modelId="{C70B5704-53CB-CA4E-BEC7-43AE00CD1729}" type="presParOf" srcId="{7F8FF71A-E019-9147-9B26-88C7C8DDD73F}" destId="{0844DB42-C853-5341-B61F-047430F05BF8}"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427EF8-4B1A-594B-84A8-2DAAB9A5C4D1}" type="doc">
      <dgm:prSet loTypeId="urn:microsoft.com/office/officeart/2005/8/layout/equation2" loCatId="" qsTypeId="urn:microsoft.com/office/officeart/2005/8/quickstyle/3D1" qsCatId="3D" csTypeId="urn:microsoft.com/office/officeart/2005/8/colors/accent1_2" csCatId="accent1" phldr="1"/>
      <dgm:spPr/>
    </dgm:pt>
    <dgm:pt modelId="{61E38475-DD84-FE49-900B-0D4078FA26C0}">
      <dgm:prSet phldrT="[Text]"/>
      <dgm:spPr/>
      <dgm:t>
        <a:bodyPr/>
        <a:lstStyle/>
        <a:p>
          <a:r>
            <a:rPr lang="de-DE" dirty="0" err="1" smtClean="0"/>
            <a:t>Composante</a:t>
          </a:r>
          <a:r>
            <a:rPr lang="de-DE" dirty="0" smtClean="0"/>
            <a:t> </a:t>
          </a:r>
          <a:r>
            <a:rPr lang="de-DE" dirty="0" err="1" smtClean="0"/>
            <a:t>aromatique</a:t>
          </a:r>
          <a:endParaRPr lang="de-DE" dirty="0"/>
        </a:p>
      </dgm:t>
    </dgm:pt>
    <dgm:pt modelId="{29A0B9E5-FAC3-DA43-B791-C92CE8FA73BA}" type="parTrans" cxnId="{FC36C1AE-5F81-BA41-A884-2404A2CDD119}">
      <dgm:prSet/>
      <dgm:spPr/>
      <dgm:t>
        <a:bodyPr/>
        <a:lstStyle/>
        <a:p>
          <a:endParaRPr lang="de-DE"/>
        </a:p>
      </dgm:t>
    </dgm:pt>
    <dgm:pt modelId="{5DD18FC7-C333-E244-97CC-8D109E4163CB}" type="sibTrans" cxnId="{FC36C1AE-5F81-BA41-A884-2404A2CDD119}">
      <dgm:prSet/>
      <dgm:spPr/>
      <dgm:t>
        <a:bodyPr/>
        <a:lstStyle/>
        <a:p>
          <a:endParaRPr lang="de-DE"/>
        </a:p>
      </dgm:t>
    </dgm:pt>
    <dgm:pt modelId="{63031851-661E-C74D-8C53-B838AAD0370C}">
      <dgm:prSet phldrT="[Text]"/>
      <dgm:spPr/>
      <dgm:t>
        <a:bodyPr/>
        <a:lstStyle/>
        <a:p>
          <a:r>
            <a:rPr lang="de-DE" dirty="0" err="1" smtClean="0"/>
            <a:t>Composante</a:t>
          </a:r>
          <a:r>
            <a:rPr lang="de-DE" dirty="0" smtClean="0"/>
            <a:t> </a:t>
          </a:r>
          <a:r>
            <a:rPr lang="de-DE" smtClean="0"/>
            <a:t>analytique</a:t>
          </a:r>
          <a:endParaRPr lang="de-DE" dirty="0"/>
        </a:p>
      </dgm:t>
    </dgm:pt>
    <dgm:pt modelId="{C6C00591-CDD8-5E4F-A3D0-E428282473F7}" type="parTrans" cxnId="{75B8403D-53B9-8D4D-B415-5EECAC8437C1}">
      <dgm:prSet/>
      <dgm:spPr/>
      <dgm:t>
        <a:bodyPr/>
        <a:lstStyle/>
        <a:p>
          <a:endParaRPr lang="de-DE"/>
        </a:p>
      </dgm:t>
    </dgm:pt>
    <dgm:pt modelId="{4404CEBB-5362-F44F-B752-806C74E222CC}" type="sibTrans" cxnId="{75B8403D-53B9-8D4D-B415-5EECAC8437C1}">
      <dgm:prSet/>
      <dgm:spPr/>
      <dgm:t>
        <a:bodyPr/>
        <a:lstStyle/>
        <a:p>
          <a:endParaRPr lang="de-DE"/>
        </a:p>
      </dgm:t>
    </dgm:pt>
    <dgm:pt modelId="{2F2E6D94-F52A-2443-8C15-338BE0BEE2E9}">
      <dgm:prSet phldrT="[Text]"/>
      <dgm:spPr/>
      <dgm:t>
        <a:bodyPr/>
        <a:lstStyle/>
        <a:p>
          <a:r>
            <a:rPr lang="de-DE" dirty="0" err="1" smtClean="0"/>
            <a:t>Évaluation</a:t>
          </a:r>
          <a:r>
            <a:rPr lang="de-DE" dirty="0" smtClean="0"/>
            <a:t> </a:t>
          </a:r>
          <a:r>
            <a:rPr lang="de-DE" dirty="0" err="1" smtClean="0"/>
            <a:t>organoleptique</a:t>
          </a:r>
          <a:endParaRPr lang="de-DE" dirty="0"/>
        </a:p>
      </dgm:t>
    </dgm:pt>
    <dgm:pt modelId="{F68BD9A0-EBEF-474B-8130-F11EDABAA1BB}" type="parTrans" cxnId="{0733E0EB-57A1-BB4E-A045-AE4246051A49}">
      <dgm:prSet/>
      <dgm:spPr/>
      <dgm:t>
        <a:bodyPr/>
        <a:lstStyle/>
        <a:p>
          <a:endParaRPr lang="de-DE"/>
        </a:p>
      </dgm:t>
    </dgm:pt>
    <dgm:pt modelId="{BE456007-315E-F54E-8B2C-17DEF77F6F3A}" type="sibTrans" cxnId="{0733E0EB-57A1-BB4E-A045-AE4246051A49}">
      <dgm:prSet/>
      <dgm:spPr/>
      <dgm:t>
        <a:bodyPr/>
        <a:lstStyle/>
        <a:p>
          <a:endParaRPr lang="de-DE"/>
        </a:p>
      </dgm:t>
    </dgm:pt>
    <dgm:pt modelId="{7F8FF71A-E019-9147-9B26-88C7C8DDD73F}" type="pres">
      <dgm:prSet presAssocID="{DF427EF8-4B1A-594B-84A8-2DAAB9A5C4D1}" presName="Name0" presStyleCnt="0">
        <dgm:presLayoutVars>
          <dgm:dir/>
          <dgm:resizeHandles val="exact"/>
        </dgm:presLayoutVars>
      </dgm:prSet>
      <dgm:spPr/>
    </dgm:pt>
    <dgm:pt modelId="{35448C8C-9E2B-DF4E-BB7B-C3EF29F72AF2}" type="pres">
      <dgm:prSet presAssocID="{DF427EF8-4B1A-594B-84A8-2DAAB9A5C4D1}" presName="vNodes" presStyleCnt="0"/>
      <dgm:spPr/>
    </dgm:pt>
    <dgm:pt modelId="{4B5A90E4-E7BF-904E-8A4C-BB77EE85A75D}" type="pres">
      <dgm:prSet presAssocID="{61E38475-DD84-FE49-900B-0D4078FA26C0}" presName="node" presStyleLbl="node1" presStyleIdx="0" presStyleCnt="3">
        <dgm:presLayoutVars>
          <dgm:bulletEnabled val="1"/>
        </dgm:presLayoutVars>
      </dgm:prSet>
      <dgm:spPr/>
      <dgm:t>
        <a:bodyPr/>
        <a:lstStyle/>
        <a:p>
          <a:endParaRPr lang="de-DE"/>
        </a:p>
      </dgm:t>
    </dgm:pt>
    <dgm:pt modelId="{2AD04535-6745-5E44-A506-FDB30078D1F7}" type="pres">
      <dgm:prSet presAssocID="{5DD18FC7-C333-E244-97CC-8D109E4163CB}" presName="spacerT" presStyleCnt="0"/>
      <dgm:spPr/>
    </dgm:pt>
    <dgm:pt modelId="{7B4A8D9C-8E28-3948-8DBA-33BF386AEB2A}" type="pres">
      <dgm:prSet presAssocID="{5DD18FC7-C333-E244-97CC-8D109E4163CB}" presName="sibTrans" presStyleLbl="sibTrans2D1" presStyleIdx="0" presStyleCnt="2"/>
      <dgm:spPr/>
      <dgm:t>
        <a:bodyPr/>
        <a:lstStyle/>
        <a:p>
          <a:endParaRPr lang="de-DE"/>
        </a:p>
      </dgm:t>
    </dgm:pt>
    <dgm:pt modelId="{4B06589E-7AE3-E943-9728-89586694453A}" type="pres">
      <dgm:prSet presAssocID="{5DD18FC7-C333-E244-97CC-8D109E4163CB}" presName="spacerB" presStyleCnt="0"/>
      <dgm:spPr/>
    </dgm:pt>
    <dgm:pt modelId="{BA4457C4-4D25-F848-9D0D-97BD0BACB3A3}" type="pres">
      <dgm:prSet presAssocID="{63031851-661E-C74D-8C53-B838AAD0370C}" presName="node" presStyleLbl="node1" presStyleIdx="1" presStyleCnt="3">
        <dgm:presLayoutVars>
          <dgm:bulletEnabled val="1"/>
        </dgm:presLayoutVars>
      </dgm:prSet>
      <dgm:spPr/>
      <dgm:t>
        <a:bodyPr/>
        <a:lstStyle/>
        <a:p>
          <a:endParaRPr lang="de-DE"/>
        </a:p>
      </dgm:t>
    </dgm:pt>
    <dgm:pt modelId="{54A4C4C1-F8F4-5E44-9F10-11712ED63A23}" type="pres">
      <dgm:prSet presAssocID="{DF427EF8-4B1A-594B-84A8-2DAAB9A5C4D1}" presName="sibTransLast" presStyleLbl="sibTrans2D1" presStyleIdx="1" presStyleCnt="2"/>
      <dgm:spPr/>
      <dgm:t>
        <a:bodyPr/>
        <a:lstStyle/>
        <a:p>
          <a:endParaRPr lang="de-DE"/>
        </a:p>
      </dgm:t>
    </dgm:pt>
    <dgm:pt modelId="{C5D22D9C-382B-124F-8EF2-E780E375FAE6}" type="pres">
      <dgm:prSet presAssocID="{DF427EF8-4B1A-594B-84A8-2DAAB9A5C4D1}" presName="connectorText" presStyleLbl="sibTrans2D1" presStyleIdx="1" presStyleCnt="2"/>
      <dgm:spPr/>
      <dgm:t>
        <a:bodyPr/>
        <a:lstStyle/>
        <a:p>
          <a:endParaRPr lang="de-DE"/>
        </a:p>
      </dgm:t>
    </dgm:pt>
    <dgm:pt modelId="{0844DB42-C853-5341-B61F-047430F05BF8}" type="pres">
      <dgm:prSet presAssocID="{DF427EF8-4B1A-594B-84A8-2DAAB9A5C4D1}" presName="lastNode" presStyleLbl="node1" presStyleIdx="2" presStyleCnt="3">
        <dgm:presLayoutVars>
          <dgm:bulletEnabled val="1"/>
        </dgm:presLayoutVars>
      </dgm:prSet>
      <dgm:spPr/>
      <dgm:t>
        <a:bodyPr/>
        <a:lstStyle/>
        <a:p>
          <a:endParaRPr lang="de-DE"/>
        </a:p>
      </dgm:t>
    </dgm:pt>
  </dgm:ptLst>
  <dgm:cxnLst>
    <dgm:cxn modelId="{FC36C1AE-5F81-BA41-A884-2404A2CDD119}" srcId="{DF427EF8-4B1A-594B-84A8-2DAAB9A5C4D1}" destId="{61E38475-DD84-FE49-900B-0D4078FA26C0}" srcOrd="0" destOrd="0" parTransId="{29A0B9E5-FAC3-DA43-B791-C92CE8FA73BA}" sibTransId="{5DD18FC7-C333-E244-97CC-8D109E4163CB}"/>
    <dgm:cxn modelId="{0733E0EB-57A1-BB4E-A045-AE4246051A49}" srcId="{DF427EF8-4B1A-594B-84A8-2DAAB9A5C4D1}" destId="{2F2E6D94-F52A-2443-8C15-338BE0BEE2E9}" srcOrd="2" destOrd="0" parTransId="{F68BD9A0-EBEF-474B-8130-F11EDABAA1BB}" sibTransId="{BE456007-315E-F54E-8B2C-17DEF77F6F3A}"/>
    <dgm:cxn modelId="{95AA4DB1-1D93-5843-A5E3-66EDE770A1CE}" type="presOf" srcId="{2F2E6D94-F52A-2443-8C15-338BE0BEE2E9}" destId="{0844DB42-C853-5341-B61F-047430F05BF8}" srcOrd="0" destOrd="0" presId="urn:microsoft.com/office/officeart/2005/8/layout/equation2"/>
    <dgm:cxn modelId="{1F95D30F-5CB7-C740-870E-0E33A741BE03}" type="presOf" srcId="{61E38475-DD84-FE49-900B-0D4078FA26C0}" destId="{4B5A90E4-E7BF-904E-8A4C-BB77EE85A75D}" srcOrd="0" destOrd="0" presId="urn:microsoft.com/office/officeart/2005/8/layout/equation2"/>
    <dgm:cxn modelId="{81F35D11-8477-0241-B04C-E9F580255E00}" type="presOf" srcId="{4404CEBB-5362-F44F-B752-806C74E222CC}" destId="{C5D22D9C-382B-124F-8EF2-E780E375FAE6}" srcOrd="1" destOrd="0" presId="urn:microsoft.com/office/officeart/2005/8/layout/equation2"/>
    <dgm:cxn modelId="{06E01D0F-9970-044F-AFC5-1C7B74FCD845}" type="presOf" srcId="{4404CEBB-5362-F44F-B752-806C74E222CC}" destId="{54A4C4C1-F8F4-5E44-9F10-11712ED63A23}" srcOrd="0" destOrd="0" presId="urn:microsoft.com/office/officeart/2005/8/layout/equation2"/>
    <dgm:cxn modelId="{83BD8928-667B-1B44-8D57-A0FA848281D2}" type="presOf" srcId="{DF427EF8-4B1A-594B-84A8-2DAAB9A5C4D1}" destId="{7F8FF71A-E019-9147-9B26-88C7C8DDD73F}" srcOrd="0" destOrd="0" presId="urn:microsoft.com/office/officeart/2005/8/layout/equation2"/>
    <dgm:cxn modelId="{75B8403D-53B9-8D4D-B415-5EECAC8437C1}" srcId="{DF427EF8-4B1A-594B-84A8-2DAAB9A5C4D1}" destId="{63031851-661E-C74D-8C53-B838AAD0370C}" srcOrd="1" destOrd="0" parTransId="{C6C00591-CDD8-5E4F-A3D0-E428282473F7}" sibTransId="{4404CEBB-5362-F44F-B752-806C74E222CC}"/>
    <dgm:cxn modelId="{6D2F14F7-3E0C-4441-8BB1-F36B6722F023}" type="presOf" srcId="{63031851-661E-C74D-8C53-B838AAD0370C}" destId="{BA4457C4-4D25-F848-9D0D-97BD0BACB3A3}" srcOrd="0" destOrd="0" presId="urn:microsoft.com/office/officeart/2005/8/layout/equation2"/>
    <dgm:cxn modelId="{4072BF32-3A1E-4D4E-9F74-65C03DD37DE6}" type="presOf" srcId="{5DD18FC7-C333-E244-97CC-8D109E4163CB}" destId="{7B4A8D9C-8E28-3948-8DBA-33BF386AEB2A}" srcOrd="0" destOrd="0" presId="urn:microsoft.com/office/officeart/2005/8/layout/equation2"/>
    <dgm:cxn modelId="{E8C768AE-8987-E04C-99A3-1E11A679F5DF}" type="presParOf" srcId="{7F8FF71A-E019-9147-9B26-88C7C8DDD73F}" destId="{35448C8C-9E2B-DF4E-BB7B-C3EF29F72AF2}" srcOrd="0" destOrd="0" presId="urn:microsoft.com/office/officeart/2005/8/layout/equation2"/>
    <dgm:cxn modelId="{E07E5567-0C68-BB48-8BD4-99DE16BDEB5B}" type="presParOf" srcId="{35448C8C-9E2B-DF4E-BB7B-C3EF29F72AF2}" destId="{4B5A90E4-E7BF-904E-8A4C-BB77EE85A75D}" srcOrd="0" destOrd="0" presId="urn:microsoft.com/office/officeart/2005/8/layout/equation2"/>
    <dgm:cxn modelId="{9BF54BC0-61F8-5A48-8706-07A7411C8ABA}" type="presParOf" srcId="{35448C8C-9E2B-DF4E-BB7B-C3EF29F72AF2}" destId="{2AD04535-6745-5E44-A506-FDB30078D1F7}" srcOrd="1" destOrd="0" presId="urn:microsoft.com/office/officeart/2005/8/layout/equation2"/>
    <dgm:cxn modelId="{52AACFBB-7FE6-CF4C-995F-2EED019824EB}" type="presParOf" srcId="{35448C8C-9E2B-DF4E-BB7B-C3EF29F72AF2}" destId="{7B4A8D9C-8E28-3948-8DBA-33BF386AEB2A}" srcOrd="2" destOrd="0" presId="urn:microsoft.com/office/officeart/2005/8/layout/equation2"/>
    <dgm:cxn modelId="{BE68F281-4397-C94D-BAC1-50190E1CF1BA}" type="presParOf" srcId="{35448C8C-9E2B-DF4E-BB7B-C3EF29F72AF2}" destId="{4B06589E-7AE3-E943-9728-89586694453A}" srcOrd="3" destOrd="0" presId="urn:microsoft.com/office/officeart/2005/8/layout/equation2"/>
    <dgm:cxn modelId="{7A8C57E4-05E0-2F42-8785-B86333A05250}" type="presParOf" srcId="{35448C8C-9E2B-DF4E-BB7B-C3EF29F72AF2}" destId="{BA4457C4-4D25-F848-9D0D-97BD0BACB3A3}" srcOrd="4" destOrd="0" presId="urn:microsoft.com/office/officeart/2005/8/layout/equation2"/>
    <dgm:cxn modelId="{3BD4BFFA-5249-BC43-8020-F7F65622A28E}" type="presParOf" srcId="{7F8FF71A-E019-9147-9B26-88C7C8DDD73F}" destId="{54A4C4C1-F8F4-5E44-9F10-11712ED63A23}" srcOrd="1" destOrd="0" presId="urn:microsoft.com/office/officeart/2005/8/layout/equation2"/>
    <dgm:cxn modelId="{7444F157-12F7-9346-99C2-EFDB17518258}" type="presParOf" srcId="{54A4C4C1-F8F4-5E44-9F10-11712ED63A23}" destId="{C5D22D9C-382B-124F-8EF2-E780E375FAE6}" srcOrd="0" destOrd="0" presId="urn:microsoft.com/office/officeart/2005/8/layout/equation2"/>
    <dgm:cxn modelId="{F3B0B27E-682E-F840-962E-9F7FABA8F647}" type="presParOf" srcId="{7F8FF71A-E019-9147-9B26-88C7C8DDD73F}" destId="{0844DB42-C853-5341-B61F-047430F05BF8}"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2E65F-3B81-724B-B691-93F71B5D22C4}">
      <dsp:nvSpPr>
        <dsp:cNvPr id="0" name=""/>
        <dsp:cNvSpPr/>
      </dsp:nvSpPr>
      <dsp:spPr>
        <a:xfrm rot="16200000">
          <a:off x="2847492" y="1128516"/>
          <a:ext cx="925896" cy="1441655"/>
        </a:xfrm>
        <a:prstGeom prst="round2SameRect">
          <a:avLst>
            <a:gd name="adj1" fmla="val 16670"/>
            <a:gd name="adj2" fmla="val 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127000" rIns="114300" bIns="127000" numCol="1" spcCol="1270" anchor="ctr" anchorCtr="0">
          <a:noAutofit/>
        </a:bodyPr>
        <a:lstStyle/>
        <a:p>
          <a:pPr lvl="0" algn="ctr" defTabSz="889000">
            <a:lnSpc>
              <a:spcPct val="90000"/>
            </a:lnSpc>
            <a:spcBef>
              <a:spcPct val="0"/>
            </a:spcBef>
            <a:spcAft>
              <a:spcPct val="35000"/>
            </a:spcAft>
          </a:pPr>
          <a:r>
            <a:rPr lang="de-DE" sz="2000" kern="1200" dirty="0" smtClean="0">
              <a:solidFill>
                <a:schemeClr val="accent1"/>
              </a:solidFill>
            </a:rPr>
            <a:t>Genre de Texte</a:t>
          </a:r>
          <a:endParaRPr lang="de-DE" sz="2000" kern="1200" dirty="0">
            <a:solidFill>
              <a:schemeClr val="accent1"/>
            </a:solidFill>
          </a:endParaRPr>
        </a:p>
      </dsp:txBody>
      <dsp:txXfrm rot="5400000">
        <a:off x="2634820" y="1431603"/>
        <a:ext cx="1396448" cy="835482"/>
      </dsp:txXfrm>
    </dsp:sp>
    <dsp:sp modelId="{D81F6723-00A5-2B4F-B8B5-F7654D46C8AD}">
      <dsp:nvSpPr>
        <dsp:cNvPr id="0" name=""/>
        <dsp:cNvSpPr/>
      </dsp:nvSpPr>
      <dsp:spPr>
        <a:xfrm rot="5400000">
          <a:off x="4354610" y="1128516"/>
          <a:ext cx="925896" cy="1441655"/>
        </a:xfrm>
        <a:prstGeom prst="round2SameRect">
          <a:avLst>
            <a:gd name="adj1" fmla="val 16670"/>
            <a:gd name="adj2" fmla="val 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14300" tIns="127000" rIns="76200" bIns="127000" numCol="1" spcCol="1270" anchor="ctr" anchorCtr="0">
          <a:noAutofit/>
        </a:bodyPr>
        <a:lstStyle/>
        <a:p>
          <a:pPr lvl="0" algn="ctr" defTabSz="889000">
            <a:lnSpc>
              <a:spcPct val="90000"/>
            </a:lnSpc>
            <a:spcBef>
              <a:spcPct val="0"/>
            </a:spcBef>
            <a:spcAft>
              <a:spcPct val="35000"/>
            </a:spcAft>
          </a:pPr>
          <a:r>
            <a:rPr lang="de-DE" sz="2000" kern="1200" dirty="0" err="1" smtClean="0">
              <a:solidFill>
                <a:schemeClr val="accent1"/>
              </a:solidFill>
            </a:rPr>
            <a:t>Moule</a:t>
          </a:r>
          <a:r>
            <a:rPr lang="de-DE" sz="2000" kern="1200" dirty="0" smtClean="0">
              <a:solidFill>
                <a:schemeClr val="accent1"/>
              </a:solidFill>
            </a:rPr>
            <a:t/>
          </a:r>
          <a:br>
            <a:rPr lang="de-DE" sz="2000" kern="1200" dirty="0" smtClean="0">
              <a:solidFill>
                <a:schemeClr val="accent1"/>
              </a:solidFill>
            </a:rPr>
          </a:br>
          <a:r>
            <a:rPr lang="de-DE" sz="2000" kern="1200" dirty="0" err="1" smtClean="0">
              <a:solidFill>
                <a:schemeClr val="accent1"/>
              </a:solidFill>
            </a:rPr>
            <a:t>Textuel</a:t>
          </a:r>
          <a:endParaRPr lang="de-DE" sz="2000" kern="1200" dirty="0">
            <a:solidFill>
              <a:schemeClr val="accent1"/>
            </a:solidFill>
          </a:endParaRPr>
        </a:p>
      </dsp:txBody>
      <dsp:txXfrm rot="-5400000">
        <a:off x="4096731" y="1431603"/>
        <a:ext cx="1396448" cy="835482"/>
      </dsp:txXfrm>
    </dsp:sp>
    <dsp:sp modelId="{8A3ED88B-8DD7-6247-8F55-FCEF1BCFDF64}">
      <dsp:nvSpPr>
        <dsp:cNvPr id="0" name=""/>
        <dsp:cNvSpPr/>
      </dsp:nvSpPr>
      <dsp:spPr>
        <a:xfrm>
          <a:off x="3797981" y="980276"/>
          <a:ext cx="532042" cy="591349"/>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6AE710-D958-8441-A181-0DF756E1DA48}">
      <dsp:nvSpPr>
        <dsp:cNvPr id="0" name=""/>
        <dsp:cNvSpPr/>
      </dsp:nvSpPr>
      <dsp:spPr>
        <a:xfrm rot="10800000">
          <a:off x="3803083" y="2092312"/>
          <a:ext cx="521839" cy="533614"/>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0D81A-65D8-6346-A354-7F5AD5BBCEAB}">
      <dsp:nvSpPr>
        <dsp:cNvPr id="0" name=""/>
        <dsp:cNvSpPr/>
      </dsp:nvSpPr>
      <dsp:spPr>
        <a:xfrm>
          <a:off x="4756146" y="1817683"/>
          <a:ext cx="1395420" cy="13954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smtClean="0"/>
            <a:t>Corpus multimodal </a:t>
          </a:r>
          <a:r>
            <a:rPr lang="de-DE" sz="1600" kern="1200" dirty="0" err="1" smtClean="0"/>
            <a:t>bilingue</a:t>
          </a:r>
          <a:endParaRPr lang="de-DE" sz="1600" kern="1200" dirty="0"/>
        </a:p>
      </dsp:txBody>
      <dsp:txXfrm>
        <a:off x="4960501" y="2022038"/>
        <a:ext cx="986710" cy="986710"/>
      </dsp:txXfrm>
    </dsp:sp>
    <dsp:sp modelId="{CCAFBC62-3DE6-954B-ADEC-320020626DC7}">
      <dsp:nvSpPr>
        <dsp:cNvPr id="0" name=""/>
        <dsp:cNvSpPr/>
      </dsp:nvSpPr>
      <dsp:spPr>
        <a:xfrm rot="16200000">
          <a:off x="5244239" y="1596552"/>
          <a:ext cx="419234" cy="23027"/>
        </a:xfrm>
        <a:custGeom>
          <a:avLst/>
          <a:gdLst/>
          <a:ahLst/>
          <a:cxnLst/>
          <a:rect l="0" t="0" r="0" b="0"/>
          <a:pathLst>
            <a:path>
              <a:moveTo>
                <a:pt x="0" y="11513"/>
              </a:moveTo>
              <a:lnTo>
                <a:pt x="419234" y="1151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443375" y="1597585"/>
        <a:ext cx="20961" cy="20961"/>
      </dsp:txXfrm>
    </dsp:sp>
    <dsp:sp modelId="{C3F38ADB-29DF-3B45-9634-DE9319298F8C}">
      <dsp:nvSpPr>
        <dsp:cNvPr id="0" name=""/>
        <dsp:cNvSpPr/>
      </dsp:nvSpPr>
      <dsp:spPr>
        <a:xfrm>
          <a:off x="4756146" y="3028"/>
          <a:ext cx="1395420" cy="13954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de-DE" sz="1400" kern="1200" dirty="0" smtClean="0"/>
            <a:t>Corpus </a:t>
          </a:r>
          <a:r>
            <a:rPr lang="de-DE" sz="1400" kern="1200" dirty="0" err="1" smtClean="0"/>
            <a:t>Caviste</a:t>
          </a:r>
          <a:endParaRPr lang="de-DE" sz="1400" kern="1200" dirty="0"/>
        </a:p>
        <a:p>
          <a:pPr marL="57150" lvl="1" indent="-57150" algn="l" defTabSz="488950">
            <a:lnSpc>
              <a:spcPct val="90000"/>
            </a:lnSpc>
            <a:spcBef>
              <a:spcPct val="0"/>
            </a:spcBef>
            <a:spcAft>
              <a:spcPct val="15000"/>
            </a:spcAft>
            <a:buChar char="•"/>
          </a:pPr>
          <a:r>
            <a:rPr lang="de-DE" sz="1100" kern="1200" dirty="0" smtClean="0"/>
            <a:t>Bach 2017</a:t>
          </a:r>
          <a:endParaRPr lang="de-DE" sz="1100" kern="1200" dirty="0"/>
        </a:p>
        <a:p>
          <a:pPr marL="57150" lvl="1" indent="-57150" algn="l" defTabSz="488950">
            <a:lnSpc>
              <a:spcPct val="90000"/>
            </a:lnSpc>
            <a:spcBef>
              <a:spcPct val="0"/>
            </a:spcBef>
            <a:spcAft>
              <a:spcPct val="15000"/>
            </a:spcAft>
            <a:buChar char="•"/>
          </a:pPr>
          <a:r>
            <a:rPr lang="de-DE" sz="1100" kern="1200" dirty="0" smtClean="0"/>
            <a:t>FR - DE</a:t>
          </a:r>
          <a:endParaRPr lang="de-DE" sz="1100" kern="1200" dirty="0"/>
        </a:p>
      </dsp:txBody>
      <dsp:txXfrm>
        <a:off x="4960501" y="207383"/>
        <a:ext cx="986710" cy="986710"/>
      </dsp:txXfrm>
    </dsp:sp>
    <dsp:sp modelId="{95D47A05-82E3-244A-8E19-E7967ED7C861}">
      <dsp:nvSpPr>
        <dsp:cNvPr id="0" name=""/>
        <dsp:cNvSpPr/>
      </dsp:nvSpPr>
      <dsp:spPr>
        <a:xfrm>
          <a:off x="6151566" y="2503879"/>
          <a:ext cx="419234" cy="23027"/>
        </a:xfrm>
        <a:custGeom>
          <a:avLst/>
          <a:gdLst/>
          <a:ahLst/>
          <a:cxnLst/>
          <a:rect l="0" t="0" r="0" b="0"/>
          <a:pathLst>
            <a:path>
              <a:moveTo>
                <a:pt x="0" y="11513"/>
              </a:moveTo>
              <a:lnTo>
                <a:pt x="419234" y="1151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6350703" y="2504912"/>
        <a:ext cx="20961" cy="20961"/>
      </dsp:txXfrm>
    </dsp:sp>
    <dsp:sp modelId="{E3FAA3E7-39FD-EA48-B535-63B381E94AFE}">
      <dsp:nvSpPr>
        <dsp:cNvPr id="0" name=""/>
        <dsp:cNvSpPr/>
      </dsp:nvSpPr>
      <dsp:spPr>
        <a:xfrm>
          <a:off x="6570801" y="1817683"/>
          <a:ext cx="1395420" cy="13954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de-DE" sz="1400" kern="1200" dirty="0" smtClean="0"/>
            <a:t>Corpus </a:t>
          </a:r>
          <a:r>
            <a:rPr lang="de-DE" sz="1400" kern="1200" dirty="0" err="1" smtClean="0"/>
            <a:t>Vigneron</a:t>
          </a:r>
          <a:endParaRPr lang="de-DE" sz="1400" kern="1200" dirty="0"/>
        </a:p>
        <a:p>
          <a:pPr marL="57150" lvl="1" indent="-57150" algn="l" defTabSz="488950">
            <a:lnSpc>
              <a:spcPct val="90000"/>
            </a:lnSpc>
            <a:spcBef>
              <a:spcPct val="0"/>
            </a:spcBef>
            <a:spcAft>
              <a:spcPct val="15000"/>
            </a:spcAft>
            <a:buChar char="•"/>
          </a:pPr>
          <a:r>
            <a:rPr lang="de-DE" sz="1100" kern="1200" dirty="0" smtClean="0"/>
            <a:t>Bach 2017</a:t>
          </a:r>
          <a:endParaRPr lang="de-DE" sz="1100" kern="1200" dirty="0"/>
        </a:p>
        <a:p>
          <a:pPr marL="57150" lvl="1" indent="-57150" algn="l" defTabSz="488950">
            <a:lnSpc>
              <a:spcPct val="90000"/>
            </a:lnSpc>
            <a:spcBef>
              <a:spcPct val="0"/>
            </a:spcBef>
            <a:spcAft>
              <a:spcPct val="15000"/>
            </a:spcAft>
            <a:buChar char="•"/>
          </a:pPr>
          <a:r>
            <a:rPr lang="de-DE" sz="1100" kern="1200" dirty="0" smtClean="0"/>
            <a:t>FR - DE</a:t>
          </a:r>
          <a:endParaRPr lang="de-DE" sz="1100" kern="1200" dirty="0"/>
        </a:p>
      </dsp:txBody>
      <dsp:txXfrm>
        <a:off x="6775156" y="2022038"/>
        <a:ext cx="986710" cy="986710"/>
      </dsp:txXfrm>
    </dsp:sp>
    <dsp:sp modelId="{8A944B74-1F44-B54C-8812-476D4D688B51}">
      <dsp:nvSpPr>
        <dsp:cNvPr id="0" name=""/>
        <dsp:cNvSpPr/>
      </dsp:nvSpPr>
      <dsp:spPr>
        <a:xfrm rot="5400000">
          <a:off x="5244239" y="3411207"/>
          <a:ext cx="419234" cy="23027"/>
        </a:xfrm>
        <a:custGeom>
          <a:avLst/>
          <a:gdLst/>
          <a:ahLst/>
          <a:cxnLst/>
          <a:rect l="0" t="0" r="0" b="0"/>
          <a:pathLst>
            <a:path>
              <a:moveTo>
                <a:pt x="0" y="11513"/>
              </a:moveTo>
              <a:lnTo>
                <a:pt x="419234" y="1151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443375" y="3412240"/>
        <a:ext cx="20961" cy="20961"/>
      </dsp:txXfrm>
    </dsp:sp>
    <dsp:sp modelId="{45280D0A-5122-B74A-8A98-1B4B8DD0F23F}">
      <dsp:nvSpPr>
        <dsp:cNvPr id="0" name=""/>
        <dsp:cNvSpPr/>
      </dsp:nvSpPr>
      <dsp:spPr>
        <a:xfrm>
          <a:off x="4756146" y="3632338"/>
          <a:ext cx="1395420" cy="13954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de-DE" sz="1400" kern="1200" dirty="0" smtClean="0"/>
            <a:t>Corpus Sites </a:t>
          </a:r>
          <a:r>
            <a:rPr lang="de-DE" sz="1400" kern="1200" dirty="0" err="1" smtClean="0"/>
            <a:t>marchands</a:t>
          </a:r>
          <a:endParaRPr lang="de-DE" sz="1400" kern="1200" dirty="0"/>
        </a:p>
        <a:p>
          <a:pPr marL="57150" lvl="1" indent="-57150" algn="l" defTabSz="488950">
            <a:lnSpc>
              <a:spcPct val="90000"/>
            </a:lnSpc>
            <a:spcBef>
              <a:spcPct val="0"/>
            </a:spcBef>
            <a:spcAft>
              <a:spcPct val="15000"/>
            </a:spcAft>
            <a:buChar char="•"/>
          </a:pPr>
          <a:r>
            <a:rPr lang="de-DE" sz="1100" kern="1200" dirty="0" smtClean="0"/>
            <a:t>Gautier / Bach 2017</a:t>
          </a:r>
          <a:endParaRPr lang="de-DE" sz="1100" kern="1200" dirty="0"/>
        </a:p>
        <a:p>
          <a:pPr marL="57150" lvl="1" indent="-57150" algn="l" defTabSz="488950">
            <a:lnSpc>
              <a:spcPct val="90000"/>
            </a:lnSpc>
            <a:spcBef>
              <a:spcPct val="0"/>
            </a:spcBef>
            <a:spcAft>
              <a:spcPct val="15000"/>
            </a:spcAft>
            <a:buChar char="•"/>
          </a:pPr>
          <a:r>
            <a:rPr lang="de-DE" sz="1100" kern="1200" dirty="0" smtClean="0"/>
            <a:t>FR - DE</a:t>
          </a:r>
          <a:endParaRPr lang="de-DE" sz="1100" kern="1200" dirty="0"/>
        </a:p>
      </dsp:txBody>
      <dsp:txXfrm>
        <a:off x="4960501" y="3836693"/>
        <a:ext cx="986710" cy="986710"/>
      </dsp:txXfrm>
    </dsp:sp>
    <dsp:sp modelId="{B485E689-E1D0-9746-81D7-03D3D6685670}">
      <dsp:nvSpPr>
        <dsp:cNvPr id="0" name=""/>
        <dsp:cNvSpPr/>
      </dsp:nvSpPr>
      <dsp:spPr>
        <a:xfrm rot="10800000">
          <a:off x="4336911" y="2503879"/>
          <a:ext cx="419234" cy="23027"/>
        </a:xfrm>
        <a:custGeom>
          <a:avLst/>
          <a:gdLst/>
          <a:ahLst/>
          <a:cxnLst/>
          <a:rect l="0" t="0" r="0" b="0"/>
          <a:pathLst>
            <a:path>
              <a:moveTo>
                <a:pt x="0" y="11513"/>
              </a:moveTo>
              <a:lnTo>
                <a:pt x="419234" y="1151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4536048" y="2504912"/>
        <a:ext cx="20961" cy="20961"/>
      </dsp:txXfrm>
    </dsp:sp>
    <dsp:sp modelId="{F888472B-8166-B148-B68E-00E02600B3B4}">
      <dsp:nvSpPr>
        <dsp:cNvPr id="0" name=""/>
        <dsp:cNvSpPr/>
      </dsp:nvSpPr>
      <dsp:spPr>
        <a:xfrm>
          <a:off x="2941491" y="1817683"/>
          <a:ext cx="1395420" cy="13954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de-DE" sz="1400" kern="1200" dirty="0" smtClean="0"/>
            <a:t>Corpus </a:t>
          </a:r>
          <a:r>
            <a:rPr lang="de-DE" sz="1400" kern="1200" dirty="0" err="1" smtClean="0"/>
            <a:t>Étiquettes</a:t>
          </a:r>
          <a:endParaRPr lang="de-DE" sz="1400" kern="1200" dirty="0"/>
        </a:p>
        <a:p>
          <a:pPr marL="57150" lvl="1" indent="-57150" algn="l" defTabSz="488950">
            <a:lnSpc>
              <a:spcPct val="90000"/>
            </a:lnSpc>
            <a:spcBef>
              <a:spcPct val="0"/>
            </a:spcBef>
            <a:spcAft>
              <a:spcPct val="15000"/>
            </a:spcAft>
            <a:buChar char="•"/>
          </a:pPr>
          <a:r>
            <a:rPr lang="de-DE" sz="1100" kern="1200" dirty="0" smtClean="0"/>
            <a:t>Bach 2017</a:t>
          </a:r>
          <a:endParaRPr lang="de-DE" sz="1100" kern="1200" dirty="0"/>
        </a:p>
        <a:p>
          <a:pPr marL="57150" lvl="1" indent="-57150" algn="l" defTabSz="488950">
            <a:lnSpc>
              <a:spcPct val="90000"/>
            </a:lnSpc>
            <a:spcBef>
              <a:spcPct val="0"/>
            </a:spcBef>
            <a:spcAft>
              <a:spcPct val="15000"/>
            </a:spcAft>
            <a:buChar char="•"/>
          </a:pPr>
          <a:r>
            <a:rPr lang="de-DE" sz="1100" kern="1200" dirty="0" smtClean="0"/>
            <a:t>FR - DE</a:t>
          </a:r>
          <a:endParaRPr lang="de-DE" sz="1100" kern="1200" dirty="0"/>
        </a:p>
      </dsp:txBody>
      <dsp:txXfrm>
        <a:off x="3145846" y="2022038"/>
        <a:ext cx="986710" cy="986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A90E4-E7BF-904E-8A4C-BB77EE85A75D}">
      <dsp:nvSpPr>
        <dsp:cNvPr id="0" name=""/>
        <dsp:cNvSpPr/>
      </dsp:nvSpPr>
      <dsp:spPr>
        <a:xfrm>
          <a:off x="272614" y="260"/>
          <a:ext cx="1090241" cy="10902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err="1" smtClean="0"/>
            <a:t>Composante</a:t>
          </a:r>
          <a:r>
            <a:rPr lang="de-DE" sz="1100" kern="1200" dirty="0" smtClean="0"/>
            <a:t> </a:t>
          </a:r>
          <a:r>
            <a:rPr lang="de-DE" sz="1100" kern="1200" dirty="0" err="1" smtClean="0"/>
            <a:t>aromatique</a:t>
          </a:r>
          <a:endParaRPr lang="de-DE" sz="1100" kern="1200" dirty="0"/>
        </a:p>
      </dsp:txBody>
      <dsp:txXfrm>
        <a:off x="432276" y="159922"/>
        <a:ext cx="770917" cy="770917"/>
      </dsp:txXfrm>
    </dsp:sp>
    <dsp:sp modelId="{7B4A8D9C-8E28-3948-8DBA-33BF386AEB2A}">
      <dsp:nvSpPr>
        <dsp:cNvPr id="0" name=""/>
        <dsp:cNvSpPr/>
      </dsp:nvSpPr>
      <dsp:spPr>
        <a:xfrm>
          <a:off x="501565" y="1179029"/>
          <a:ext cx="632340" cy="632340"/>
        </a:xfrm>
        <a:prstGeom prst="mathPlus">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de-DE" sz="900" kern="1200"/>
        </a:p>
      </dsp:txBody>
      <dsp:txXfrm>
        <a:off x="585382" y="1420836"/>
        <a:ext cx="464706" cy="148726"/>
      </dsp:txXfrm>
    </dsp:sp>
    <dsp:sp modelId="{BA4457C4-4D25-F848-9D0D-97BD0BACB3A3}">
      <dsp:nvSpPr>
        <dsp:cNvPr id="0" name=""/>
        <dsp:cNvSpPr/>
      </dsp:nvSpPr>
      <dsp:spPr>
        <a:xfrm>
          <a:off x="272614" y="1899897"/>
          <a:ext cx="1090241" cy="10902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err="1" smtClean="0"/>
            <a:t>Composante</a:t>
          </a:r>
          <a:r>
            <a:rPr lang="de-DE" sz="1100" kern="1200" dirty="0" smtClean="0"/>
            <a:t> </a:t>
          </a:r>
          <a:r>
            <a:rPr lang="de-DE" sz="1100" kern="1200" smtClean="0"/>
            <a:t>analytique</a:t>
          </a:r>
          <a:endParaRPr lang="de-DE" sz="1100" kern="1200" dirty="0"/>
        </a:p>
      </dsp:txBody>
      <dsp:txXfrm>
        <a:off x="432276" y="2059559"/>
        <a:ext cx="770917" cy="770917"/>
      </dsp:txXfrm>
    </dsp:sp>
    <dsp:sp modelId="{54A4C4C1-F8F4-5E44-9F10-11712ED63A23}">
      <dsp:nvSpPr>
        <dsp:cNvPr id="0" name=""/>
        <dsp:cNvSpPr/>
      </dsp:nvSpPr>
      <dsp:spPr>
        <a:xfrm>
          <a:off x="1526392" y="1292414"/>
          <a:ext cx="346696" cy="40556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de-DE" sz="900" kern="1200"/>
        </a:p>
      </dsp:txBody>
      <dsp:txXfrm>
        <a:off x="1526392" y="1373528"/>
        <a:ext cx="242687" cy="243341"/>
      </dsp:txXfrm>
    </dsp:sp>
    <dsp:sp modelId="{0844DB42-C853-5341-B61F-047430F05BF8}">
      <dsp:nvSpPr>
        <dsp:cNvPr id="0" name=""/>
        <dsp:cNvSpPr/>
      </dsp:nvSpPr>
      <dsp:spPr>
        <a:xfrm>
          <a:off x="2017001" y="404957"/>
          <a:ext cx="2180483" cy="21804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err="1" smtClean="0"/>
            <a:t>Évaluation</a:t>
          </a:r>
          <a:r>
            <a:rPr lang="de-DE" sz="1800" kern="1200" dirty="0" smtClean="0"/>
            <a:t> </a:t>
          </a:r>
          <a:r>
            <a:rPr lang="de-DE" sz="1800" kern="1200" dirty="0" err="1" smtClean="0"/>
            <a:t>organoleptique</a:t>
          </a:r>
          <a:endParaRPr lang="de-DE" sz="1800" kern="1200" dirty="0"/>
        </a:p>
      </dsp:txBody>
      <dsp:txXfrm>
        <a:off x="2336325" y="724281"/>
        <a:ext cx="1541835" cy="1541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A90E4-E7BF-904E-8A4C-BB77EE85A75D}">
      <dsp:nvSpPr>
        <dsp:cNvPr id="0" name=""/>
        <dsp:cNvSpPr/>
      </dsp:nvSpPr>
      <dsp:spPr>
        <a:xfrm>
          <a:off x="272614" y="260"/>
          <a:ext cx="1090241" cy="10902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err="1" smtClean="0"/>
            <a:t>Composante</a:t>
          </a:r>
          <a:r>
            <a:rPr lang="de-DE" sz="1100" kern="1200" dirty="0" smtClean="0"/>
            <a:t> </a:t>
          </a:r>
          <a:r>
            <a:rPr lang="de-DE" sz="1100" kern="1200" dirty="0" err="1" smtClean="0"/>
            <a:t>aromatique</a:t>
          </a:r>
          <a:endParaRPr lang="de-DE" sz="1100" kern="1200" dirty="0"/>
        </a:p>
      </dsp:txBody>
      <dsp:txXfrm>
        <a:off x="432276" y="159922"/>
        <a:ext cx="770917" cy="770917"/>
      </dsp:txXfrm>
    </dsp:sp>
    <dsp:sp modelId="{7B4A8D9C-8E28-3948-8DBA-33BF386AEB2A}">
      <dsp:nvSpPr>
        <dsp:cNvPr id="0" name=""/>
        <dsp:cNvSpPr/>
      </dsp:nvSpPr>
      <dsp:spPr>
        <a:xfrm>
          <a:off x="501565" y="1179029"/>
          <a:ext cx="632340" cy="632340"/>
        </a:xfrm>
        <a:prstGeom prst="mathPlus">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de-DE" sz="900" kern="1200"/>
        </a:p>
      </dsp:txBody>
      <dsp:txXfrm>
        <a:off x="585382" y="1420836"/>
        <a:ext cx="464706" cy="148726"/>
      </dsp:txXfrm>
    </dsp:sp>
    <dsp:sp modelId="{BA4457C4-4D25-F848-9D0D-97BD0BACB3A3}">
      <dsp:nvSpPr>
        <dsp:cNvPr id="0" name=""/>
        <dsp:cNvSpPr/>
      </dsp:nvSpPr>
      <dsp:spPr>
        <a:xfrm>
          <a:off x="272614" y="1899897"/>
          <a:ext cx="1090241" cy="10902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err="1" smtClean="0"/>
            <a:t>Composante</a:t>
          </a:r>
          <a:r>
            <a:rPr lang="de-DE" sz="1100" kern="1200" dirty="0" smtClean="0"/>
            <a:t> </a:t>
          </a:r>
          <a:r>
            <a:rPr lang="de-DE" sz="1100" kern="1200" smtClean="0"/>
            <a:t>analytique</a:t>
          </a:r>
          <a:endParaRPr lang="de-DE" sz="1100" kern="1200" dirty="0"/>
        </a:p>
      </dsp:txBody>
      <dsp:txXfrm>
        <a:off x="432276" y="2059559"/>
        <a:ext cx="770917" cy="770917"/>
      </dsp:txXfrm>
    </dsp:sp>
    <dsp:sp modelId="{54A4C4C1-F8F4-5E44-9F10-11712ED63A23}">
      <dsp:nvSpPr>
        <dsp:cNvPr id="0" name=""/>
        <dsp:cNvSpPr/>
      </dsp:nvSpPr>
      <dsp:spPr>
        <a:xfrm>
          <a:off x="1526392" y="1292414"/>
          <a:ext cx="346696" cy="40556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de-DE" sz="900" kern="1200"/>
        </a:p>
      </dsp:txBody>
      <dsp:txXfrm>
        <a:off x="1526392" y="1373528"/>
        <a:ext cx="242687" cy="243341"/>
      </dsp:txXfrm>
    </dsp:sp>
    <dsp:sp modelId="{0844DB42-C853-5341-B61F-047430F05BF8}">
      <dsp:nvSpPr>
        <dsp:cNvPr id="0" name=""/>
        <dsp:cNvSpPr/>
      </dsp:nvSpPr>
      <dsp:spPr>
        <a:xfrm>
          <a:off x="2017001" y="404957"/>
          <a:ext cx="2180483" cy="21804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err="1" smtClean="0"/>
            <a:t>Évaluation</a:t>
          </a:r>
          <a:r>
            <a:rPr lang="de-DE" sz="1800" kern="1200" dirty="0" smtClean="0"/>
            <a:t> </a:t>
          </a:r>
          <a:r>
            <a:rPr lang="de-DE" sz="1800" kern="1200" dirty="0" err="1" smtClean="0"/>
            <a:t>organoleptique</a:t>
          </a:r>
          <a:endParaRPr lang="de-DE" sz="1800" kern="1200" dirty="0"/>
        </a:p>
      </dsp:txBody>
      <dsp:txXfrm>
        <a:off x="2336325" y="724281"/>
        <a:ext cx="1541835" cy="1541835"/>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09D6F-6F11-A74C-B6B5-4842C73AD4BC}" type="datetimeFigureOut">
              <a:rPr lang="de-DE" smtClean="0"/>
              <a:t>14.09.18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207D9-43FB-984E-ACA1-913F868C09DC}" type="slidenum">
              <a:rPr lang="de-DE" smtClean="0"/>
              <a:t>‹Nr.›</a:t>
            </a:fld>
            <a:endParaRPr lang="de-DE"/>
          </a:p>
        </p:txBody>
      </p:sp>
    </p:spTree>
    <p:extLst>
      <p:ext uri="{BB962C8B-B14F-4D97-AF65-F5344CB8AC3E}">
        <p14:creationId xmlns:p14="http://schemas.microsoft.com/office/powerpoint/2010/main" val="53027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a:t>
            </a:fld>
            <a:endParaRPr lang="fr-FR"/>
          </a:p>
        </p:txBody>
      </p:sp>
    </p:spTree>
    <p:extLst>
      <p:ext uri="{BB962C8B-B14F-4D97-AF65-F5344CB8AC3E}">
        <p14:creationId xmlns:p14="http://schemas.microsoft.com/office/powerpoint/2010/main" val="31958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err="1" smtClean="0">
                <a:solidFill>
                  <a:schemeClr val="tx1"/>
                </a:solidFill>
                <a:effectLst/>
                <a:latin typeface="+mn-lt"/>
                <a:ea typeface="+mn-ea"/>
                <a:cs typeface="+mn-cs"/>
              </a:rPr>
              <a:t>Construction</a:t>
            </a:r>
            <a:r>
              <a:rPr lang="de-DE" sz="1200" kern="1200" dirty="0" smtClean="0">
                <a:solidFill>
                  <a:schemeClr val="tx1"/>
                </a:solidFill>
                <a:effectLst/>
                <a:latin typeface="+mn-lt"/>
                <a:ea typeface="+mn-ea"/>
                <a:cs typeface="+mn-cs"/>
              </a:rPr>
              <a:t> = </a:t>
            </a:r>
            <a:r>
              <a:rPr lang="de-DE" sz="1200" kern="1200" dirty="0" err="1" smtClean="0">
                <a:solidFill>
                  <a:schemeClr val="tx1"/>
                </a:solidFill>
                <a:effectLst/>
                <a:latin typeface="+mn-lt"/>
                <a:ea typeface="+mn-ea"/>
                <a:cs typeface="+mn-cs"/>
              </a:rPr>
              <a:t>qui</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n‘est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pas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inné</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qui</a:t>
            </a:r>
            <a:r>
              <a:rPr lang="de-DE" sz="1200" kern="1200" dirty="0" smtClean="0">
                <a:solidFill>
                  <a:schemeClr val="tx1"/>
                </a:solidFill>
                <a:effectLst/>
                <a:latin typeface="+mn-lt"/>
                <a:ea typeface="+mn-ea"/>
                <a:cs typeface="+mn-cs"/>
              </a:rPr>
              <a:t> se forme</a:t>
            </a:r>
            <a:r>
              <a:rPr lang="de-DE" sz="1200" kern="1200" baseline="0" dirty="0" smtClean="0">
                <a:solidFill>
                  <a:schemeClr val="tx1"/>
                </a:solidFill>
                <a:effectLst/>
                <a:latin typeface="+mn-lt"/>
                <a:ea typeface="+mn-ea"/>
                <a:cs typeface="+mn-cs"/>
              </a:rPr>
              <a:t> à </a:t>
            </a:r>
            <a:r>
              <a:rPr lang="de-DE" sz="1200" kern="1200" baseline="0" dirty="0" err="1" smtClean="0">
                <a:solidFill>
                  <a:schemeClr val="tx1"/>
                </a:solidFill>
                <a:effectLst/>
                <a:latin typeface="+mn-lt"/>
                <a:ea typeface="+mn-ea"/>
                <a:cs typeface="+mn-cs"/>
              </a:rPr>
              <a:t>mesure</a:t>
            </a:r>
            <a:r>
              <a:rPr lang="de-DE" sz="1200" kern="1200" baseline="0" dirty="0" smtClean="0">
                <a:solidFill>
                  <a:schemeClr val="tx1"/>
                </a:solidFill>
                <a:effectLst/>
                <a:latin typeface="+mn-lt"/>
                <a:ea typeface="+mn-ea"/>
                <a:cs typeface="+mn-cs"/>
              </a:rPr>
              <a:t> de </a:t>
            </a:r>
            <a:r>
              <a:rPr lang="de-DE" sz="1200" kern="1200" baseline="0" err="1" smtClean="0">
                <a:solidFill>
                  <a:schemeClr val="tx1"/>
                </a:solidFill>
                <a:effectLst/>
                <a:latin typeface="+mn-lt"/>
                <a:ea typeface="+mn-ea"/>
                <a:cs typeface="+mn-cs"/>
              </a:rPr>
              <a:t>l‘expérience</a:t>
            </a:r>
            <a:r>
              <a:rPr lang="de-DE" sz="1200" kern="1200" baseline="0" smtClean="0">
                <a:solidFill>
                  <a:schemeClr val="tx1"/>
                </a:solidFill>
                <a:effectLst/>
                <a:latin typeface="+mn-lt"/>
                <a:ea typeface="+mn-ea"/>
                <a:cs typeface="+mn-cs"/>
              </a:rPr>
              <a:t> individuelle</a:t>
            </a:r>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10</a:t>
            </a:fld>
            <a:endParaRPr lang="fr-FR"/>
          </a:p>
        </p:txBody>
      </p:sp>
    </p:spTree>
    <p:extLst>
      <p:ext uri="{BB962C8B-B14F-4D97-AF65-F5344CB8AC3E}">
        <p14:creationId xmlns:p14="http://schemas.microsoft.com/office/powerpoint/2010/main" val="87060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11</a:t>
            </a:fld>
            <a:endParaRPr lang="fr-FR"/>
          </a:p>
        </p:txBody>
      </p:sp>
    </p:spTree>
    <p:extLst>
      <p:ext uri="{BB962C8B-B14F-4D97-AF65-F5344CB8AC3E}">
        <p14:creationId xmlns:p14="http://schemas.microsoft.com/office/powerpoint/2010/main" val="40338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12</a:t>
            </a:fld>
            <a:endParaRPr lang="fr-FR"/>
          </a:p>
        </p:txBody>
      </p:sp>
    </p:spTree>
    <p:extLst>
      <p:ext uri="{BB962C8B-B14F-4D97-AF65-F5344CB8AC3E}">
        <p14:creationId xmlns:p14="http://schemas.microsoft.com/office/powerpoint/2010/main" val="133398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smtClean="0">
                <a:solidFill>
                  <a:schemeClr val="tx1"/>
                </a:solidFill>
                <a:effectLst/>
                <a:latin typeface="+mn-lt"/>
                <a:ea typeface="+mn-ea"/>
                <a:cs typeface="+mn-cs"/>
              </a:rPr>
              <a:t>On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dit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plutôt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évolué</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que</a:t>
            </a:r>
            <a:r>
              <a:rPr lang="de-DE" sz="1200" kern="1200" baseline="0" dirty="0" smtClean="0">
                <a:solidFill>
                  <a:schemeClr val="tx1"/>
                </a:solidFill>
                <a:effectLst/>
                <a:latin typeface="+mn-lt"/>
                <a:ea typeface="+mn-ea"/>
                <a:cs typeface="+mn-cs"/>
              </a:rPr>
              <a:t> passé</a:t>
            </a:r>
          </a:p>
          <a:p>
            <a:endParaRPr lang="de-DE" sz="1200" kern="1200" baseline="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Dynamique</a:t>
            </a:r>
            <a:r>
              <a:rPr lang="de-DE" sz="1200" kern="1200" baseline="0" dirty="0" smtClean="0">
                <a:solidFill>
                  <a:schemeClr val="tx1"/>
                </a:solidFill>
                <a:effectLst/>
                <a:latin typeface="+mn-lt"/>
                <a:ea typeface="+mn-ea"/>
                <a:cs typeface="+mn-cs"/>
              </a:rPr>
              <a:t> = </a:t>
            </a:r>
            <a:r>
              <a:rPr lang="de-DE" sz="1200" kern="1200" baseline="0" dirty="0" err="1" smtClean="0">
                <a:solidFill>
                  <a:schemeClr val="tx1"/>
                </a:solidFill>
                <a:effectLst/>
                <a:latin typeface="+mn-lt"/>
                <a:ea typeface="+mn-ea"/>
                <a:cs typeface="+mn-cs"/>
              </a:rPr>
              <a:t>fonction</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cépage</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terroir</a:t>
            </a:r>
            <a:r>
              <a:rPr lang="de-DE" sz="1200" kern="1200" baseline="0" dirty="0" smtClean="0">
                <a:solidFill>
                  <a:schemeClr val="tx1"/>
                </a:solidFill>
                <a:effectLst/>
                <a:latin typeface="+mn-lt"/>
                <a:ea typeface="+mn-ea"/>
                <a:cs typeface="+mn-cs"/>
              </a:rPr>
              <a:t>, etc.</a:t>
            </a:r>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13</a:t>
            </a:fld>
            <a:endParaRPr lang="fr-FR"/>
          </a:p>
        </p:txBody>
      </p:sp>
    </p:spTree>
    <p:extLst>
      <p:ext uri="{BB962C8B-B14F-4D97-AF65-F5344CB8AC3E}">
        <p14:creationId xmlns:p14="http://schemas.microsoft.com/office/powerpoint/2010/main" val="54287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smtClean="0">
                <a:solidFill>
                  <a:schemeClr val="tx1"/>
                </a:solidFill>
                <a:effectLst/>
                <a:latin typeface="+mn-lt"/>
                <a:ea typeface="+mn-ea"/>
                <a:cs typeface="+mn-cs"/>
              </a:rPr>
              <a:t>On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dit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plutôt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évolué</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que</a:t>
            </a:r>
            <a:r>
              <a:rPr lang="de-DE" sz="1200" kern="1200" baseline="0" dirty="0" smtClean="0">
                <a:solidFill>
                  <a:schemeClr val="tx1"/>
                </a:solidFill>
                <a:effectLst/>
                <a:latin typeface="+mn-lt"/>
                <a:ea typeface="+mn-ea"/>
                <a:cs typeface="+mn-cs"/>
              </a:rPr>
              <a:t> passé</a:t>
            </a:r>
          </a:p>
          <a:p>
            <a:endParaRPr lang="de-DE" sz="1200" kern="1200" baseline="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Dynamique</a:t>
            </a:r>
            <a:r>
              <a:rPr lang="de-DE" sz="1200" kern="1200" baseline="0" dirty="0" smtClean="0">
                <a:solidFill>
                  <a:schemeClr val="tx1"/>
                </a:solidFill>
                <a:effectLst/>
                <a:latin typeface="+mn-lt"/>
                <a:ea typeface="+mn-ea"/>
                <a:cs typeface="+mn-cs"/>
              </a:rPr>
              <a:t> = </a:t>
            </a:r>
            <a:r>
              <a:rPr lang="de-DE" sz="1200" kern="1200" baseline="0" dirty="0" err="1" smtClean="0">
                <a:solidFill>
                  <a:schemeClr val="tx1"/>
                </a:solidFill>
                <a:effectLst/>
                <a:latin typeface="+mn-lt"/>
                <a:ea typeface="+mn-ea"/>
                <a:cs typeface="+mn-cs"/>
              </a:rPr>
              <a:t>fonction</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cépage</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terroir</a:t>
            </a:r>
            <a:r>
              <a:rPr lang="de-DE" sz="1200" kern="1200" baseline="0" dirty="0" smtClean="0">
                <a:solidFill>
                  <a:schemeClr val="tx1"/>
                </a:solidFill>
                <a:effectLst/>
                <a:latin typeface="+mn-lt"/>
                <a:ea typeface="+mn-ea"/>
                <a:cs typeface="+mn-cs"/>
              </a:rPr>
              <a:t>, etc.</a:t>
            </a:r>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14</a:t>
            </a:fld>
            <a:endParaRPr lang="fr-FR"/>
          </a:p>
        </p:txBody>
      </p:sp>
    </p:spTree>
    <p:extLst>
      <p:ext uri="{BB962C8B-B14F-4D97-AF65-F5344CB8AC3E}">
        <p14:creationId xmlns:p14="http://schemas.microsoft.com/office/powerpoint/2010/main" val="153391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smtClean="0">
                <a:solidFill>
                  <a:schemeClr val="tx1"/>
                </a:solidFill>
                <a:effectLst/>
                <a:latin typeface="+mn-lt"/>
                <a:ea typeface="+mn-ea"/>
                <a:cs typeface="+mn-cs"/>
              </a:rPr>
              <a:t>On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dit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plutôt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évolué</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que</a:t>
            </a:r>
            <a:r>
              <a:rPr lang="de-DE" sz="1200" kern="1200" baseline="0" dirty="0" smtClean="0">
                <a:solidFill>
                  <a:schemeClr val="tx1"/>
                </a:solidFill>
                <a:effectLst/>
                <a:latin typeface="+mn-lt"/>
                <a:ea typeface="+mn-ea"/>
                <a:cs typeface="+mn-cs"/>
              </a:rPr>
              <a:t> passé</a:t>
            </a:r>
          </a:p>
          <a:p>
            <a:endParaRPr lang="de-DE" sz="1200" kern="1200" baseline="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Dynamique</a:t>
            </a:r>
            <a:r>
              <a:rPr lang="de-DE" sz="1200" kern="1200" baseline="0" dirty="0" smtClean="0">
                <a:solidFill>
                  <a:schemeClr val="tx1"/>
                </a:solidFill>
                <a:effectLst/>
                <a:latin typeface="+mn-lt"/>
                <a:ea typeface="+mn-ea"/>
                <a:cs typeface="+mn-cs"/>
              </a:rPr>
              <a:t> = </a:t>
            </a:r>
            <a:r>
              <a:rPr lang="de-DE" sz="1200" kern="1200" baseline="0" dirty="0" err="1" smtClean="0">
                <a:solidFill>
                  <a:schemeClr val="tx1"/>
                </a:solidFill>
                <a:effectLst/>
                <a:latin typeface="+mn-lt"/>
                <a:ea typeface="+mn-ea"/>
                <a:cs typeface="+mn-cs"/>
              </a:rPr>
              <a:t>fonction</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cépage</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terroir</a:t>
            </a:r>
            <a:r>
              <a:rPr lang="de-DE" sz="1200" kern="1200" baseline="0" dirty="0" smtClean="0">
                <a:solidFill>
                  <a:schemeClr val="tx1"/>
                </a:solidFill>
                <a:effectLst/>
                <a:latin typeface="+mn-lt"/>
                <a:ea typeface="+mn-ea"/>
                <a:cs typeface="+mn-cs"/>
              </a:rPr>
              <a:t>, etc.</a:t>
            </a:r>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15</a:t>
            </a:fld>
            <a:endParaRPr lang="fr-FR"/>
          </a:p>
        </p:txBody>
      </p:sp>
    </p:spTree>
    <p:extLst>
      <p:ext uri="{BB962C8B-B14F-4D97-AF65-F5344CB8AC3E}">
        <p14:creationId xmlns:p14="http://schemas.microsoft.com/office/powerpoint/2010/main" val="230774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smtClean="0">
                <a:solidFill>
                  <a:schemeClr val="tx1"/>
                </a:solidFill>
                <a:effectLst/>
                <a:latin typeface="+mn-lt"/>
                <a:ea typeface="+mn-ea"/>
                <a:cs typeface="+mn-cs"/>
              </a:rPr>
              <a:t>On</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dit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plutôt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évolué</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que</a:t>
            </a:r>
            <a:r>
              <a:rPr lang="de-DE" sz="1200" kern="1200" baseline="0" dirty="0" smtClean="0">
                <a:solidFill>
                  <a:schemeClr val="tx1"/>
                </a:solidFill>
                <a:effectLst/>
                <a:latin typeface="+mn-lt"/>
                <a:ea typeface="+mn-ea"/>
                <a:cs typeface="+mn-cs"/>
              </a:rPr>
              <a:t> passé</a:t>
            </a:r>
          </a:p>
          <a:p>
            <a:endParaRPr lang="de-DE" sz="1200" kern="1200" baseline="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Dynamique</a:t>
            </a:r>
            <a:r>
              <a:rPr lang="de-DE" sz="1200" kern="1200" baseline="0" dirty="0" smtClean="0">
                <a:solidFill>
                  <a:schemeClr val="tx1"/>
                </a:solidFill>
                <a:effectLst/>
                <a:latin typeface="+mn-lt"/>
                <a:ea typeface="+mn-ea"/>
                <a:cs typeface="+mn-cs"/>
              </a:rPr>
              <a:t> = </a:t>
            </a:r>
            <a:r>
              <a:rPr lang="de-DE" sz="1200" kern="1200" baseline="0" dirty="0" err="1" smtClean="0">
                <a:solidFill>
                  <a:schemeClr val="tx1"/>
                </a:solidFill>
                <a:effectLst/>
                <a:latin typeface="+mn-lt"/>
                <a:ea typeface="+mn-ea"/>
                <a:cs typeface="+mn-cs"/>
              </a:rPr>
              <a:t>fonction</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cépage</a:t>
            </a:r>
            <a:r>
              <a:rPr lang="de-DE" sz="1200" kern="1200" baseline="0" dirty="0" smtClean="0">
                <a:solidFill>
                  <a:schemeClr val="tx1"/>
                </a:solidFill>
                <a:effectLst/>
                <a:latin typeface="+mn-lt"/>
                <a:ea typeface="+mn-ea"/>
                <a:cs typeface="+mn-cs"/>
              </a:rPr>
              <a:t>, du </a:t>
            </a:r>
            <a:r>
              <a:rPr lang="de-DE" sz="1200" kern="1200" baseline="0" dirty="0" err="1" smtClean="0">
                <a:solidFill>
                  <a:schemeClr val="tx1"/>
                </a:solidFill>
                <a:effectLst/>
                <a:latin typeface="+mn-lt"/>
                <a:ea typeface="+mn-ea"/>
                <a:cs typeface="+mn-cs"/>
              </a:rPr>
              <a:t>terroir</a:t>
            </a:r>
            <a:r>
              <a:rPr lang="de-DE" sz="1200" kern="1200" baseline="0" dirty="0" smtClean="0">
                <a:solidFill>
                  <a:schemeClr val="tx1"/>
                </a:solidFill>
                <a:effectLst/>
                <a:latin typeface="+mn-lt"/>
                <a:ea typeface="+mn-ea"/>
                <a:cs typeface="+mn-cs"/>
              </a:rPr>
              <a:t>, etc.</a:t>
            </a:r>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16</a:t>
            </a:fld>
            <a:endParaRPr lang="fr-FR"/>
          </a:p>
        </p:txBody>
      </p:sp>
    </p:spTree>
    <p:extLst>
      <p:ext uri="{BB962C8B-B14F-4D97-AF65-F5344CB8AC3E}">
        <p14:creationId xmlns:p14="http://schemas.microsoft.com/office/powerpoint/2010/main" val="530271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17</a:t>
            </a:fld>
            <a:endParaRPr lang="fr-FR"/>
          </a:p>
        </p:txBody>
      </p:sp>
    </p:spTree>
    <p:extLst>
      <p:ext uri="{BB962C8B-B14F-4D97-AF65-F5344CB8AC3E}">
        <p14:creationId xmlns:p14="http://schemas.microsoft.com/office/powerpoint/2010/main" val="78337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18</a:t>
            </a:fld>
            <a:endParaRPr lang="fr-FR"/>
          </a:p>
        </p:txBody>
      </p:sp>
    </p:spTree>
    <p:extLst>
      <p:ext uri="{BB962C8B-B14F-4D97-AF65-F5344CB8AC3E}">
        <p14:creationId xmlns:p14="http://schemas.microsoft.com/office/powerpoint/2010/main" val="49398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19</a:t>
            </a:fld>
            <a:endParaRPr lang="fr-FR"/>
          </a:p>
        </p:txBody>
      </p:sp>
    </p:spTree>
    <p:extLst>
      <p:ext uri="{BB962C8B-B14F-4D97-AF65-F5344CB8AC3E}">
        <p14:creationId xmlns:p14="http://schemas.microsoft.com/office/powerpoint/2010/main" val="94706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2</a:t>
            </a:fld>
            <a:endParaRPr lang="fr-FR"/>
          </a:p>
        </p:txBody>
      </p:sp>
    </p:spTree>
    <p:extLst>
      <p:ext uri="{BB962C8B-B14F-4D97-AF65-F5344CB8AC3E}">
        <p14:creationId xmlns:p14="http://schemas.microsoft.com/office/powerpoint/2010/main" val="196528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3</a:t>
            </a:fld>
            <a:endParaRPr lang="fr-FR"/>
          </a:p>
        </p:txBody>
      </p:sp>
    </p:spTree>
    <p:extLst>
      <p:ext uri="{BB962C8B-B14F-4D97-AF65-F5344CB8AC3E}">
        <p14:creationId xmlns:p14="http://schemas.microsoft.com/office/powerpoint/2010/main" val="206740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4</a:t>
            </a:fld>
            <a:endParaRPr lang="fr-FR"/>
          </a:p>
        </p:txBody>
      </p:sp>
    </p:spTree>
    <p:extLst>
      <p:ext uri="{BB962C8B-B14F-4D97-AF65-F5344CB8AC3E}">
        <p14:creationId xmlns:p14="http://schemas.microsoft.com/office/powerpoint/2010/main" val="131356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5</a:t>
            </a:fld>
            <a:endParaRPr lang="fr-FR"/>
          </a:p>
        </p:txBody>
      </p:sp>
    </p:spTree>
    <p:extLst>
      <p:ext uri="{BB962C8B-B14F-4D97-AF65-F5344CB8AC3E}">
        <p14:creationId xmlns:p14="http://schemas.microsoft.com/office/powerpoint/2010/main" val="185858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dirty="0" smtClean="0">
                <a:solidFill>
                  <a:schemeClr val="accent1"/>
                </a:solidFill>
              </a:rPr>
              <a:t>Barz </a:t>
            </a:r>
            <a:r>
              <a:rPr lang="de-DE" i="1" dirty="0" smtClean="0">
                <a:solidFill>
                  <a:schemeClr val="accent1"/>
                </a:solidFill>
              </a:rPr>
              <a:t>et al.= </a:t>
            </a:r>
            <a:r>
              <a:rPr lang="de-DE" i="0" dirty="0" smtClean="0">
                <a:solidFill>
                  <a:schemeClr val="accent1"/>
                </a:solidFill>
              </a:rPr>
              <a:t>Festschrift</a:t>
            </a:r>
            <a:r>
              <a:rPr lang="de-DE" i="0" baseline="0" dirty="0" smtClean="0">
                <a:solidFill>
                  <a:schemeClr val="accent1"/>
                </a:solidFill>
              </a:rPr>
              <a:t> für Fix</a:t>
            </a:r>
          </a:p>
          <a:p>
            <a:r>
              <a:rPr lang="de-DE" sz="1200" kern="1200" dirty="0" smtClean="0">
                <a:solidFill>
                  <a:schemeClr val="tx1"/>
                </a:solidFill>
                <a:effectLst/>
                <a:latin typeface="+mn-lt"/>
                <a:ea typeface="+mn-ea"/>
                <a:cs typeface="+mn-cs"/>
              </a:rPr>
              <a:t>Sinclair (1991: 65): „</a:t>
            </a:r>
            <a:r>
              <a:rPr lang="de-DE" sz="1200" kern="1200" dirty="0" err="1" smtClean="0">
                <a:solidFill>
                  <a:schemeClr val="tx1"/>
                </a:solidFill>
                <a:effectLst/>
                <a:latin typeface="+mn-lt"/>
                <a:ea typeface="+mn-ea"/>
                <a:cs typeface="+mn-cs"/>
              </a:rPr>
              <a:t>It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seems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there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 strong </a:t>
            </a:r>
            <a:r>
              <a:rPr lang="de-DE" sz="1200" kern="1200" dirty="0" err="1" smtClean="0">
                <a:solidFill>
                  <a:schemeClr val="tx1"/>
                </a:solidFill>
                <a:effectLst/>
                <a:latin typeface="+mn-lt"/>
                <a:ea typeface="+mn-ea"/>
                <a:cs typeface="+mn-cs"/>
              </a:rPr>
              <a:t>tendency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sense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syntax</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associated</a:t>
            </a:r>
            <a:r>
              <a:rPr lang="de-DE" sz="1200" kern="1200" dirty="0" smtClean="0">
                <a:solidFill>
                  <a:schemeClr val="tx1"/>
                </a:solidFill>
                <a:effectLst/>
                <a:latin typeface="+mn-lt"/>
                <a:ea typeface="+mn-ea"/>
                <a:cs typeface="+mn-cs"/>
              </a:rPr>
              <a:t>“.</a:t>
            </a:r>
            <a:endParaRPr lang="de-DE" i="0" baseline="0" dirty="0" smtClean="0">
              <a:solidFill>
                <a:schemeClr val="accent1"/>
              </a:solidFill>
            </a:endParaRPr>
          </a:p>
          <a:p>
            <a:endParaRPr lang="de-DE" i="0"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accent1"/>
                </a:solidFill>
              </a:rPr>
              <a:t>C </a:t>
            </a:r>
            <a:r>
              <a:rPr lang="de-DE" dirty="0" err="1" smtClean="0">
                <a:solidFill>
                  <a:schemeClr val="accent1"/>
                </a:solidFill>
              </a:rPr>
              <a:t>is</a:t>
            </a:r>
            <a:r>
              <a:rPr lang="de-DE" dirty="0" smtClean="0">
                <a:solidFill>
                  <a:schemeClr val="accent1"/>
                </a:solidFill>
              </a:rPr>
              <a:t> a CONSTRUCTION </a:t>
            </a:r>
            <a:r>
              <a:rPr lang="de-DE" dirty="0" err="1" smtClean="0">
                <a:solidFill>
                  <a:schemeClr val="accent1"/>
                </a:solidFill>
              </a:rPr>
              <a:t>if</a:t>
            </a:r>
            <a:r>
              <a:rPr lang="de-DE" dirty="0" smtClean="0">
                <a:solidFill>
                  <a:schemeClr val="accent1"/>
                </a:solidFill>
              </a:rPr>
              <a:t> </a:t>
            </a:r>
            <a:r>
              <a:rPr lang="de-DE" dirty="0" err="1" smtClean="0">
                <a:solidFill>
                  <a:schemeClr val="accent1"/>
                </a:solidFill>
              </a:rPr>
              <a:t>and</a:t>
            </a:r>
            <a:r>
              <a:rPr lang="de-DE" dirty="0" smtClean="0">
                <a:solidFill>
                  <a:schemeClr val="accent1"/>
                </a:solidFill>
              </a:rPr>
              <a:t> </a:t>
            </a:r>
            <a:r>
              <a:rPr lang="de-DE" dirty="0" err="1" smtClean="0">
                <a:solidFill>
                  <a:schemeClr val="accent1"/>
                </a:solidFill>
              </a:rPr>
              <a:t>only</a:t>
            </a:r>
            <a:r>
              <a:rPr lang="de-DE" dirty="0" smtClean="0">
                <a:solidFill>
                  <a:schemeClr val="accent1"/>
                </a:solidFill>
              </a:rPr>
              <a:t> </a:t>
            </a:r>
            <a:r>
              <a:rPr lang="de-DE" dirty="0" err="1" smtClean="0">
                <a:solidFill>
                  <a:schemeClr val="accent1"/>
                </a:solidFill>
              </a:rPr>
              <a:t>if</a:t>
            </a:r>
            <a:r>
              <a:rPr lang="de-DE" dirty="0" smtClean="0">
                <a:solidFill>
                  <a:schemeClr val="accent1"/>
                </a:solidFill>
              </a:rPr>
              <a:t> C </a:t>
            </a:r>
            <a:r>
              <a:rPr lang="de-DE" dirty="0" err="1" smtClean="0">
                <a:solidFill>
                  <a:schemeClr val="accent1"/>
                </a:solidFill>
              </a:rPr>
              <a:t>is</a:t>
            </a:r>
            <a:r>
              <a:rPr lang="de-DE" dirty="0" smtClean="0">
                <a:solidFill>
                  <a:schemeClr val="accent1"/>
                </a:solidFill>
              </a:rPr>
              <a:t> a form-</a:t>
            </a:r>
            <a:r>
              <a:rPr lang="de-DE" dirty="0" err="1" smtClean="0">
                <a:solidFill>
                  <a:schemeClr val="accent1"/>
                </a:solidFill>
              </a:rPr>
              <a:t>meaning</a:t>
            </a:r>
            <a:r>
              <a:rPr lang="de-DE" dirty="0" smtClean="0">
                <a:solidFill>
                  <a:schemeClr val="accent1"/>
                </a:solidFill>
              </a:rPr>
              <a:t> pair {</a:t>
            </a:r>
            <a:r>
              <a:rPr lang="de-DE" dirty="0" err="1" smtClean="0">
                <a:solidFill>
                  <a:schemeClr val="accent1"/>
                </a:solidFill>
              </a:rPr>
              <a:t>Fi,Si</a:t>
            </a:r>
            <a:r>
              <a:rPr lang="de-DE" dirty="0" smtClean="0">
                <a:solidFill>
                  <a:schemeClr val="accent1"/>
                </a:solidFill>
              </a:rPr>
              <a:t>} such </a:t>
            </a:r>
            <a:r>
              <a:rPr lang="de-DE" dirty="0" err="1" smtClean="0">
                <a:solidFill>
                  <a:schemeClr val="accent1"/>
                </a:solidFill>
              </a:rPr>
              <a:t>that</a:t>
            </a:r>
            <a:r>
              <a:rPr lang="de-DE" dirty="0" smtClean="0">
                <a:solidFill>
                  <a:schemeClr val="accent1"/>
                </a:solidFill>
              </a:rPr>
              <a:t> </a:t>
            </a:r>
            <a:r>
              <a:rPr lang="de-DE" dirty="0" err="1" smtClean="0">
                <a:solidFill>
                  <a:schemeClr val="accent1"/>
                </a:solidFill>
              </a:rPr>
              <a:t>some</a:t>
            </a:r>
            <a:r>
              <a:rPr lang="de-DE" dirty="0" smtClean="0">
                <a:solidFill>
                  <a:schemeClr val="accent1"/>
                </a:solidFill>
              </a:rPr>
              <a:t> </a:t>
            </a:r>
            <a:r>
              <a:rPr lang="de-DE" dirty="0" err="1" smtClean="0">
                <a:solidFill>
                  <a:schemeClr val="accent1"/>
                </a:solidFill>
              </a:rPr>
              <a:t>aspect</a:t>
            </a:r>
            <a:r>
              <a:rPr lang="de-DE" dirty="0" smtClean="0">
                <a:solidFill>
                  <a:schemeClr val="accent1"/>
                </a:solidFill>
              </a:rPr>
              <a:t> </a:t>
            </a:r>
            <a:r>
              <a:rPr lang="de-DE" dirty="0" err="1" smtClean="0">
                <a:solidFill>
                  <a:schemeClr val="accent1"/>
                </a:solidFill>
              </a:rPr>
              <a:t>of</a:t>
            </a:r>
            <a:r>
              <a:rPr lang="de-DE" dirty="0" smtClean="0">
                <a:solidFill>
                  <a:schemeClr val="accent1"/>
                </a:solidFill>
              </a:rPr>
              <a:t> </a:t>
            </a:r>
            <a:r>
              <a:rPr lang="de-DE" dirty="0" err="1" smtClean="0">
                <a:solidFill>
                  <a:schemeClr val="accent1"/>
                </a:solidFill>
              </a:rPr>
              <a:t>Fi</a:t>
            </a:r>
            <a:r>
              <a:rPr lang="de-DE" dirty="0" smtClean="0">
                <a:solidFill>
                  <a:schemeClr val="accent1"/>
                </a:solidFill>
              </a:rPr>
              <a:t> </a:t>
            </a:r>
            <a:r>
              <a:rPr lang="de-DE" dirty="0" err="1" smtClean="0">
                <a:solidFill>
                  <a:schemeClr val="accent1"/>
                </a:solidFill>
              </a:rPr>
              <a:t>or</a:t>
            </a:r>
            <a:r>
              <a:rPr lang="de-DE" dirty="0" smtClean="0">
                <a:solidFill>
                  <a:schemeClr val="accent1"/>
                </a:solidFill>
              </a:rPr>
              <a:t> </a:t>
            </a:r>
            <a:r>
              <a:rPr lang="de-DE" dirty="0" err="1" smtClean="0">
                <a:solidFill>
                  <a:schemeClr val="accent1"/>
                </a:solidFill>
              </a:rPr>
              <a:t>some</a:t>
            </a:r>
            <a:r>
              <a:rPr lang="de-DE" dirty="0" smtClean="0">
                <a:solidFill>
                  <a:schemeClr val="accent1"/>
                </a:solidFill>
              </a:rPr>
              <a:t> </a:t>
            </a:r>
            <a:r>
              <a:rPr lang="de-DE" dirty="0" err="1" smtClean="0">
                <a:solidFill>
                  <a:schemeClr val="accent1"/>
                </a:solidFill>
              </a:rPr>
              <a:t>aspects</a:t>
            </a:r>
            <a:r>
              <a:rPr lang="de-DE" dirty="0" smtClean="0">
                <a:solidFill>
                  <a:schemeClr val="accent1"/>
                </a:solidFill>
              </a:rPr>
              <a:t> </a:t>
            </a:r>
            <a:r>
              <a:rPr lang="de-DE" dirty="0" err="1" smtClean="0">
                <a:solidFill>
                  <a:schemeClr val="accent1"/>
                </a:solidFill>
              </a:rPr>
              <a:t>of</a:t>
            </a:r>
            <a:r>
              <a:rPr lang="de-DE" dirty="0" smtClean="0">
                <a:solidFill>
                  <a:schemeClr val="accent1"/>
                </a:solidFill>
              </a:rPr>
              <a:t> Si </a:t>
            </a:r>
            <a:r>
              <a:rPr lang="de-DE" dirty="0" err="1" smtClean="0">
                <a:solidFill>
                  <a:schemeClr val="accent1"/>
                </a:solidFill>
              </a:rPr>
              <a:t>is</a:t>
            </a:r>
            <a:r>
              <a:rPr lang="de-DE" dirty="0" smtClean="0">
                <a:solidFill>
                  <a:schemeClr val="accent1"/>
                </a:solidFill>
              </a:rPr>
              <a:t> not </a:t>
            </a:r>
            <a:r>
              <a:rPr lang="de-DE" dirty="0" err="1" smtClean="0">
                <a:solidFill>
                  <a:schemeClr val="accent1"/>
                </a:solidFill>
              </a:rPr>
              <a:t>strictly</a:t>
            </a:r>
            <a:r>
              <a:rPr lang="de-DE" dirty="0" smtClean="0">
                <a:solidFill>
                  <a:schemeClr val="accent1"/>
                </a:solidFill>
              </a:rPr>
              <a:t> </a:t>
            </a:r>
            <a:r>
              <a:rPr lang="de-DE" dirty="0" err="1" smtClean="0">
                <a:solidFill>
                  <a:schemeClr val="accent1"/>
                </a:solidFill>
              </a:rPr>
              <a:t>predictable</a:t>
            </a:r>
            <a:r>
              <a:rPr lang="de-DE" dirty="0" smtClean="0">
                <a:solidFill>
                  <a:schemeClr val="accent1"/>
                </a:solidFill>
              </a:rPr>
              <a:t> </a:t>
            </a:r>
            <a:r>
              <a:rPr lang="de-DE" dirty="0" err="1" smtClean="0">
                <a:solidFill>
                  <a:schemeClr val="accent1"/>
                </a:solidFill>
              </a:rPr>
              <a:t>from</a:t>
            </a:r>
            <a:r>
              <a:rPr lang="de-DE" dirty="0" smtClean="0">
                <a:solidFill>
                  <a:schemeClr val="accent1"/>
                </a:solidFill>
              </a:rPr>
              <a:t> </a:t>
            </a:r>
            <a:r>
              <a:rPr lang="de-DE" dirty="0" err="1" smtClean="0">
                <a:solidFill>
                  <a:schemeClr val="accent1"/>
                </a:solidFill>
              </a:rPr>
              <a:t>C's</a:t>
            </a:r>
            <a:r>
              <a:rPr lang="de-DE" dirty="0" smtClean="0">
                <a:solidFill>
                  <a:schemeClr val="accent1"/>
                </a:solidFill>
              </a:rPr>
              <a:t> </a:t>
            </a:r>
            <a:r>
              <a:rPr lang="de-DE" dirty="0" err="1" smtClean="0">
                <a:solidFill>
                  <a:schemeClr val="accent1"/>
                </a:solidFill>
              </a:rPr>
              <a:t>component</a:t>
            </a:r>
            <a:r>
              <a:rPr lang="de-DE" dirty="0" smtClean="0">
                <a:solidFill>
                  <a:schemeClr val="accent1"/>
                </a:solidFill>
              </a:rPr>
              <a:t> </a:t>
            </a:r>
            <a:r>
              <a:rPr lang="de-DE" dirty="0" err="1" smtClean="0">
                <a:solidFill>
                  <a:schemeClr val="accent1"/>
                </a:solidFill>
              </a:rPr>
              <a:t>parts</a:t>
            </a:r>
            <a:r>
              <a:rPr lang="de-DE" dirty="0" smtClean="0">
                <a:solidFill>
                  <a:schemeClr val="accent1"/>
                </a:solidFill>
              </a:rPr>
              <a:t> </a:t>
            </a:r>
            <a:r>
              <a:rPr lang="de-DE" dirty="0" err="1" smtClean="0">
                <a:solidFill>
                  <a:schemeClr val="accent1"/>
                </a:solidFill>
              </a:rPr>
              <a:t>or</a:t>
            </a:r>
            <a:r>
              <a:rPr lang="de-DE" dirty="0" smtClean="0">
                <a:solidFill>
                  <a:schemeClr val="accent1"/>
                </a:solidFill>
              </a:rPr>
              <a:t> </a:t>
            </a:r>
            <a:r>
              <a:rPr lang="de-DE" dirty="0" err="1" smtClean="0">
                <a:solidFill>
                  <a:schemeClr val="accent1"/>
                </a:solidFill>
              </a:rPr>
              <a:t>from</a:t>
            </a:r>
            <a:r>
              <a:rPr lang="de-DE" dirty="0" smtClean="0">
                <a:solidFill>
                  <a:schemeClr val="accent1"/>
                </a:solidFill>
              </a:rPr>
              <a:t> </a:t>
            </a:r>
            <a:r>
              <a:rPr lang="de-DE" dirty="0" err="1" smtClean="0">
                <a:solidFill>
                  <a:schemeClr val="accent1"/>
                </a:solidFill>
              </a:rPr>
              <a:t>other</a:t>
            </a:r>
            <a:r>
              <a:rPr lang="de-DE" dirty="0" smtClean="0">
                <a:solidFill>
                  <a:schemeClr val="accent1"/>
                </a:solidFill>
              </a:rPr>
              <a:t> </a:t>
            </a:r>
            <a:r>
              <a:rPr lang="de-DE" dirty="0" err="1" smtClean="0">
                <a:solidFill>
                  <a:schemeClr val="accent1"/>
                </a:solidFill>
              </a:rPr>
              <a:t>previously</a:t>
            </a:r>
            <a:r>
              <a:rPr lang="de-DE" dirty="0" smtClean="0">
                <a:solidFill>
                  <a:schemeClr val="accent1"/>
                </a:solidFill>
              </a:rPr>
              <a:t> </a:t>
            </a:r>
            <a:r>
              <a:rPr lang="de-DE" dirty="0" err="1" smtClean="0">
                <a:solidFill>
                  <a:schemeClr val="accent1"/>
                </a:solidFill>
              </a:rPr>
              <a:t>established</a:t>
            </a:r>
            <a:r>
              <a:rPr lang="de-DE" dirty="0" smtClean="0">
                <a:solidFill>
                  <a:schemeClr val="accent1"/>
                </a:solidFill>
              </a:rPr>
              <a:t> </a:t>
            </a:r>
            <a:r>
              <a:rPr lang="de-DE" dirty="0" err="1" smtClean="0">
                <a:solidFill>
                  <a:schemeClr val="accent1"/>
                </a:solidFill>
              </a:rPr>
              <a:t>constructions</a:t>
            </a:r>
            <a:r>
              <a:rPr lang="de-DE" dirty="0" smtClean="0">
                <a:solidFill>
                  <a:schemeClr val="accent1"/>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accent1"/>
                </a:solidFill>
              </a:rPr>
              <a:t>Warum biete</a:t>
            </a:r>
            <a:r>
              <a:rPr lang="de-DE" baseline="0" dirty="0" smtClean="0">
                <a:solidFill>
                  <a:schemeClr val="accent1"/>
                </a:solidFill>
              </a:rPr>
              <a:t> ich ein neues TM? Das ist sinnlos, wieder Metaphern oder </a:t>
            </a:r>
            <a:r>
              <a:rPr lang="de-DE" baseline="0" dirty="0" err="1" smtClean="0">
                <a:solidFill>
                  <a:schemeClr val="accent1"/>
                </a:solidFill>
              </a:rPr>
              <a:t>Anaphoren</a:t>
            </a:r>
            <a:r>
              <a:rPr lang="de-DE" baseline="0" dirty="0" smtClean="0">
                <a:solidFill>
                  <a:schemeClr val="accent1"/>
                </a:solidFill>
              </a:rPr>
              <a:t>, oder </a:t>
            </a:r>
            <a:r>
              <a:rPr lang="de-DE" baseline="0" dirty="0" err="1" smtClean="0">
                <a:solidFill>
                  <a:schemeClr val="accent1"/>
                </a:solidFill>
              </a:rPr>
              <a:t>igendwelche</a:t>
            </a:r>
            <a:r>
              <a:rPr lang="de-DE" baseline="0" dirty="0" smtClean="0">
                <a:solidFill>
                  <a:schemeClr val="accent1"/>
                </a:solidFill>
              </a:rPr>
              <a:t> Stilistische Elemente, die schon mehrmals analysiert wurde.</a:t>
            </a:r>
            <a:endParaRPr lang="de-DE" dirty="0" smtClean="0">
              <a:solidFill>
                <a:schemeClr val="accent1"/>
              </a:solidFill>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6</a:t>
            </a:fld>
            <a:endParaRPr lang="fr-FR"/>
          </a:p>
        </p:txBody>
      </p:sp>
    </p:spTree>
    <p:extLst>
      <p:ext uri="{BB962C8B-B14F-4D97-AF65-F5344CB8AC3E}">
        <p14:creationId xmlns:p14="http://schemas.microsoft.com/office/powerpoint/2010/main" val="55646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“The position adopted here is that formulaic sequences are one tool in the larger toolbox deployed for progressing an important agenda for the speaker: manipulating others in pursuit of goals associated with the speaker’s well-being (Wray, 2002; Wray &amp; Perkins, 2000).” Wray 2017: 3</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Dans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l’appellation</a:t>
            </a:r>
            <a:r>
              <a:rPr lang="en-US" sz="1200" kern="1200" dirty="0" smtClean="0">
                <a:solidFill>
                  <a:schemeClr val="tx1"/>
                </a:solidFill>
                <a:effectLst/>
                <a:latin typeface="+mn-lt"/>
                <a:ea typeface="+mn-ea"/>
                <a:cs typeface="+mn-cs"/>
              </a:rPr>
              <a:t> formulaic language on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peut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distinguer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colloctation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figement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lexcio-grammaticaux</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idiomatismes</a:t>
            </a:r>
            <a:r>
              <a:rPr lang="en-US" sz="1200" kern="1200" baseline="0" dirty="0" smtClean="0">
                <a:solidFill>
                  <a:schemeClr val="tx1"/>
                </a:solidFill>
                <a:effectLst/>
                <a:latin typeface="+mn-lt"/>
                <a:ea typeface="+mn-ea"/>
                <a:cs typeface="+mn-cs"/>
              </a:rPr>
              <a:t>, constructions et </a:t>
            </a:r>
            <a:r>
              <a:rPr lang="en-US" sz="1200" kern="1200" baseline="0" dirty="0" err="1" smtClean="0">
                <a:solidFill>
                  <a:schemeClr val="tx1"/>
                </a:solidFill>
                <a:effectLst/>
                <a:latin typeface="+mn-lt"/>
                <a:ea typeface="+mn-ea"/>
                <a:cs typeface="+mn-cs"/>
              </a:rPr>
              <a:t>grammaire</a:t>
            </a:r>
            <a:r>
              <a:rPr lang="en-US" sz="1200" kern="1200" baseline="0" dirty="0" smtClean="0">
                <a:solidFill>
                  <a:schemeClr val="tx1"/>
                </a:solidFill>
                <a:effectLst/>
                <a:latin typeface="+mn-lt"/>
                <a:ea typeface="+mn-ea"/>
                <a:cs typeface="+mn-cs"/>
              </a:rPr>
              <a:t> de constructions qui correspondent </a:t>
            </a:r>
            <a:r>
              <a:rPr lang="en-US" sz="1200" kern="1200" baseline="0" dirty="0" err="1" smtClean="0">
                <a:solidFill>
                  <a:schemeClr val="tx1"/>
                </a:solidFill>
                <a:effectLst/>
                <a:latin typeface="+mn-lt"/>
                <a:ea typeface="+mn-ea"/>
                <a:cs typeface="+mn-cs"/>
              </a:rPr>
              <a:t>à</a:t>
            </a:r>
            <a:r>
              <a:rPr lang="en-US" sz="1200" kern="1200" baseline="0" dirty="0" smtClean="0">
                <a:solidFill>
                  <a:schemeClr val="tx1"/>
                </a:solidFill>
                <a:effectLst/>
                <a:latin typeface="+mn-lt"/>
                <a:ea typeface="+mn-ea"/>
                <a:cs typeface="+mn-cs"/>
              </a:rPr>
              <a:t> des </a:t>
            </a:r>
            <a:r>
              <a:rPr lang="en-US" sz="1200" kern="1200" baseline="0" dirty="0" err="1" smtClean="0">
                <a:solidFill>
                  <a:schemeClr val="tx1"/>
                </a:solidFill>
                <a:effectLst/>
                <a:latin typeface="+mn-lt"/>
                <a:ea typeface="+mn-ea"/>
                <a:cs typeface="+mn-cs"/>
              </a:rPr>
              <a:t>degrés</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figements</a:t>
            </a:r>
            <a:r>
              <a:rPr lang="en-US" sz="1200" kern="1200" baseline="0" dirty="0" smtClean="0">
                <a:solidFill>
                  <a:schemeClr val="tx1"/>
                </a:solidFill>
                <a:effectLst/>
                <a:latin typeface="+mn-lt"/>
                <a:ea typeface="+mn-ea"/>
                <a:cs typeface="+mn-cs"/>
              </a:rPr>
              <a:t> et de </a:t>
            </a:r>
            <a:r>
              <a:rPr lang="en-US" sz="1200" kern="1200" baseline="0" dirty="0" err="1" smtClean="0">
                <a:solidFill>
                  <a:schemeClr val="tx1"/>
                </a:solidFill>
                <a:effectLst/>
                <a:latin typeface="+mn-lt"/>
                <a:ea typeface="+mn-ea"/>
                <a:cs typeface="+mn-cs"/>
              </a:rPr>
              <a:t>conceptualisation</a:t>
            </a:r>
            <a:r>
              <a:rPr lang="en-US" sz="1200" kern="1200" baseline="0" dirty="0" smtClean="0">
                <a:solidFill>
                  <a:schemeClr val="tx1"/>
                </a:solidFill>
                <a:effectLst/>
                <a:latin typeface="+mn-lt"/>
                <a:ea typeface="+mn-ea"/>
                <a:cs typeface="+mn-cs"/>
              </a:rPr>
              <a:t> plus </a:t>
            </a:r>
            <a:r>
              <a:rPr lang="en-US" sz="1200" kern="1200" baseline="0" dirty="0" err="1" smtClean="0">
                <a:solidFill>
                  <a:schemeClr val="tx1"/>
                </a:solidFill>
                <a:effectLst/>
                <a:latin typeface="+mn-lt"/>
                <a:ea typeface="+mn-ea"/>
                <a:cs typeface="+mn-cs"/>
              </a:rPr>
              <a:t>ou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moins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importants</a:t>
            </a:r>
            <a:r>
              <a:rPr lang="en-US" sz="1200" kern="1200" baseline="0" dirty="0" smtClean="0">
                <a:solidFill>
                  <a:schemeClr val="tx1"/>
                </a:solidFill>
                <a:effectLst/>
                <a:latin typeface="+mn-lt"/>
                <a:ea typeface="+mn-ea"/>
                <a:cs typeface="+mn-cs"/>
              </a:rPr>
              <a:t>. Pour </a:t>
            </a:r>
            <a:r>
              <a:rPr lang="en-US" sz="1200" kern="1200" baseline="0" dirty="0" err="1" smtClean="0">
                <a:solidFill>
                  <a:schemeClr val="tx1"/>
                </a:solidFill>
                <a:effectLst/>
                <a:latin typeface="+mn-lt"/>
                <a:ea typeface="+mn-ea"/>
                <a:cs typeface="+mn-cs"/>
              </a:rPr>
              <a:t>cette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étude</a:t>
            </a:r>
            <a:r>
              <a:rPr lang="en-US" sz="1200" kern="1200" baseline="0" dirty="0" smtClean="0">
                <a:solidFill>
                  <a:schemeClr val="tx1"/>
                </a:solidFill>
                <a:effectLst/>
                <a:latin typeface="+mn-lt"/>
                <a:ea typeface="+mn-ea"/>
                <a:cs typeface="+mn-cs"/>
              </a:rPr>
              <a:t>, on ne </a:t>
            </a:r>
            <a:r>
              <a:rPr lang="en-US" sz="1200" kern="1200" baseline="0" dirty="0" err="1" smtClean="0">
                <a:solidFill>
                  <a:schemeClr val="tx1"/>
                </a:solidFill>
                <a:effectLst/>
                <a:latin typeface="+mn-lt"/>
                <a:ea typeface="+mn-ea"/>
                <a:cs typeface="+mn-cs"/>
              </a:rPr>
              <a:t>parlera</a:t>
            </a:r>
            <a:r>
              <a:rPr lang="en-US" sz="1200" kern="1200" baseline="0" dirty="0" smtClean="0">
                <a:solidFill>
                  <a:schemeClr val="tx1"/>
                </a:solidFill>
                <a:effectLst/>
                <a:latin typeface="+mn-lt"/>
                <a:ea typeface="+mn-ea"/>
                <a:cs typeface="+mn-cs"/>
              </a:rPr>
              <a:t> que de </a:t>
            </a:r>
            <a:r>
              <a:rPr lang="en-US" sz="1200" kern="1200" baseline="0" dirty="0" err="1" smtClean="0">
                <a:solidFill>
                  <a:schemeClr val="tx1"/>
                </a:solidFill>
                <a:effectLst/>
                <a:latin typeface="+mn-lt"/>
                <a:ea typeface="+mn-ea"/>
                <a:cs typeface="+mn-cs"/>
              </a:rPr>
              <a:t>figements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puisque</a:t>
            </a:r>
            <a:r>
              <a:rPr lang="en-US" sz="1200" kern="1200" baseline="0" dirty="0" smtClean="0">
                <a:solidFill>
                  <a:schemeClr val="tx1"/>
                </a:solidFill>
                <a:effectLst/>
                <a:latin typeface="+mn-lt"/>
                <a:ea typeface="+mn-ea"/>
                <a:cs typeface="+mn-cs"/>
              </a:rPr>
              <a:t> le but </a:t>
            </a:r>
            <a:r>
              <a:rPr lang="en-US" sz="1200" kern="1200" baseline="0" dirty="0" err="1" smtClean="0">
                <a:solidFill>
                  <a:schemeClr val="tx1"/>
                </a:solidFill>
                <a:effectLst/>
                <a:latin typeface="+mn-lt"/>
                <a:ea typeface="+mn-ea"/>
                <a:cs typeface="+mn-cs"/>
              </a:rPr>
              <a:t>ajd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n’est</a:t>
            </a:r>
            <a:r>
              <a:rPr lang="en-US" sz="1200" kern="1200" baseline="0" dirty="0" smtClean="0">
                <a:solidFill>
                  <a:schemeClr val="tx1"/>
                </a:solidFill>
                <a:effectLst/>
                <a:latin typeface="+mn-lt"/>
                <a:ea typeface="+mn-ea"/>
                <a:cs typeface="+mn-cs"/>
              </a:rPr>
              <a:t> pas </a:t>
            </a:r>
            <a:r>
              <a:rPr lang="en-US" sz="1200" kern="1200" baseline="0" dirty="0" err="1" smtClean="0">
                <a:solidFill>
                  <a:schemeClr val="tx1"/>
                </a:solidFill>
                <a:effectLst/>
                <a:latin typeface="+mn-lt"/>
                <a:ea typeface="+mn-ea"/>
                <a:cs typeface="+mn-cs"/>
              </a:rPr>
              <a:t>d‘identifier</a:t>
            </a:r>
            <a:r>
              <a:rPr lang="en-US" sz="1200" kern="1200" baseline="0" dirty="0" smtClean="0">
                <a:solidFill>
                  <a:schemeClr val="tx1"/>
                </a:solidFill>
                <a:effectLst/>
                <a:latin typeface="+mn-lt"/>
                <a:ea typeface="+mn-ea"/>
                <a:cs typeface="+mn-cs"/>
              </a:rPr>
              <a:t> les </a:t>
            </a:r>
            <a:r>
              <a:rPr lang="en-US" sz="1200" kern="1200" baseline="0" dirty="0" err="1" smtClean="0">
                <a:solidFill>
                  <a:schemeClr val="tx1"/>
                </a:solidFill>
                <a:effectLst/>
                <a:latin typeface="+mn-lt"/>
                <a:ea typeface="+mn-ea"/>
                <a:cs typeface="+mn-cs"/>
              </a:rPr>
              <a:t>différents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figements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mais</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montrer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quelles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composantes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dicursives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mettent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jeu</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Konstruktikon</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Insgesamt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repräsentiert</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Konstruktikon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Ausschnitte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Sprachwissen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Kommunikationsgemeinschaft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bestimmten</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Zeit</a:t>
            </a:r>
            <a:r>
              <a:rPr lang="en-US" sz="1200" kern="1200" dirty="0" smtClean="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7</a:t>
            </a:fld>
            <a:endParaRPr lang="fr-FR"/>
          </a:p>
        </p:txBody>
      </p:sp>
    </p:spTree>
    <p:extLst>
      <p:ext uri="{BB962C8B-B14F-4D97-AF65-F5344CB8AC3E}">
        <p14:creationId xmlns:p14="http://schemas.microsoft.com/office/powerpoint/2010/main" val="144996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err="1" smtClean="0">
                <a:solidFill>
                  <a:schemeClr val="tx1"/>
                </a:solidFill>
                <a:effectLst/>
                <a:latin typeface="+mn-lt"/>
                <a:ea typeface="+mn-ea"/>
                <a:cs typeface="+mn-cs"/>
              </a:rPr>
              <a:t>Présentation</a:t>
            </a:r>
            <a:r>
              <a:rPr lang="de-DE" sz="1200" kern="1200" baseline="0" dirty="0" smtClean="0">
                <a:solidFill>
                  <a:schemeClr val="tx1"/>
                </a:solidFill>
                <a:effectLst/>
                <a:latin typeface="+mn-lt"/>
                <a:ea typeface="+mn-ea"/>
                <a:cs typeface="+mn-cs"/>
              </a:rPr>
              <a:t> des </a:t>
            </a:r>
            <a:r>
              <a:rPr lang="de-DE" sz="1200" kern="1200" baseline="0" dirty="0" err="1" smtClean="0">
                <a:solidFill>
                  <a:schemeClr val="tx1"/>
                </a:solidFill>
                <a:effectLst/>
                <a:latin typeface="+mn-lt"/>
                <a:ea typeface="+mn-ea"/>
                <a:cs typeface="+mn-cs"/>
              </a:rPr>
              <a:t>corpus</a:t>
            </a:r>
            <a:r>
              <a:rPr lang="de-DE" sz="1200" kern="1200" baseline="0" dirty="0" smtClean="0">
                <a:solidFill>
                  <a:schemeClr val="tx1"/>
                </a:solidFill>
                <a:effectLst/>
                <a:latin typeface="+mn-lt"/>
                <a:ea typeface="+mn-ea"/>
                <a:cs typeface="+mn-cs"/>
              </a:rPr>
              <a:t> </a:t>
            </a:r>
            <a:r>
              <a:rPr lang="de-DE" sz="1200" kern="1200" baseline="0" smtClean="0">
                <a:solidFill>
                  <a:schemeClr val="tx1"/>
                </a:solidFill>
                <a:effectLst/>
                <a:latin typeface="+mn-lt"/>
                <a:ea typeface="+mn-ea"/>
                <a:cs typeface="+mn-cs"/>
              </a:rPr>
              <a:t>idoines</a:t>
            </a:r>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8</a:t>
            </a:fld>
            <a:endParaRPr lang="fr-FR"/>
          </a:p>
        </p:txBody>
      </p:sp>
    </p:spTree>
    <p:extLst>
      <p:ext uri="{BB962C8B-B14F-4D97-AF65-F5344CB8AC3E}">
        <p14:creationId xmlns:p14="http://schemas.microsoft.com/office/powerpoint/2010/main" val="8182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1D5D27-BA6A-F948-B28E-1735EA42CA75}" type="slidenum">
              <a:rPr lang="fr-FR" smtClean="0"/>
              <a:t>9</a:t>
            </a:fld>
            <a:endParaRPr lang="fr-FR"/>
          </a:p>
        </p:txBody>
      </p:sp>
    </p:spTree>
    <p:extLst>
      <p:ext uri="{BB962C8B-B14F-4D97-AF65-F5344CB8AC3E}">
        <p14:creationId xmlns:p14="http://schemas.microsoft.com/office/powerpoint/2010/main" val="94285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Mastertitelformat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D49648BE-DBC4-4046-9B17-E69EA4E62CF9}" type="datetime1">
              <a:rPr lang="de-DE" smtClean="0"/>
              <a:t>14.09.18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109282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Platzhalter für vertikalen Text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8C3A2A6-02C1-A24F-9B9A-163B7D4C9B78}" type="datetime1">
              <a:rPr lang="de-DE" smtClean="0"/>
              <a:t>14.09.18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120429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Mastertitelformat bearbeiten</a:t>
            </a:r>
            <a:endParaRPr lang="de-DE"/>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0DB37A9-832C-D944-8528-56C392AC6F70}" type="datetime1">
              <a:rPr lang="de-DE" smtClean="0"/>
              <a:t>14.09.18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54370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121A0B6-E8D0-C54D-95EB-EFD881E94595}" type="datetime1">
              <a:rPr lang="de-DE" smtClean="0"/>
              <a:t>14.09.18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179970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Mastertitelformat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A842C7D7-8090-3242-876F-69053266DFDA}" type="datetime1">
              <a:rPr lang="de-DE" smtClean="0"/>
              <a:t>14.09.18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40865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D974618-E326-4044-9D43-B78D7145E219}" type="datetime1">
              <a:rPr lang="de-DE" smtClean="0"/>
              <a:t>14.09.18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53754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Mastertitelformat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7B4273F-7CEA-E448-81F8-6B68C922FDED}" type="datetime1">
              <a:rPr lang="de-DE" smtClean="0"/>
              <a:t>14.09.18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4726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9F2B1359-B889-514E-807E-3B261F443D90}" type="datetime1">
              <a:rPr lang="de-DE" smtClean="0"/>
              <a:t>14.09.18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193117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97C7590-D293-0846-9202-B409C4646D71}" type="datetime1">
              <a:rPr lang="de-DE" smtClean="0"/>
              <a:t>14.09.18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11090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BAC329B6-449E-B84C-9351-07D8D381C199}" type="datetime1">
              <a:rPr lang="de-DE" smtClean="0"/>
              <a:t>14.09.18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209418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D69BBF9A-CCD6-B141-885E-FB9E7D0E85A5}" type="datetime1">
              <a:rPr lang="de-DE" smtClean="0"/>
              <a:t>14.09.18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E503F59-F6EA-8F4E-B1F4-F0C42DA4D639}" type="slidenum">
              <a:rPr lang="de-DE" smtClean="0"/>
              <a:t>‹Nr.›</a:t>
            </a:fld>
            <a:endParaRPr lang="de-DE"/>
          </a:p>
        </p:txBody>
      </p:sp>
    </p:spTree>
    <p:extLst>
      <p:ext uri="{BB962C8B-B14F-4D97-AF65-F5344CB8AC3E}">
        <p14:creationId xmlns:p14="http://schemas.microsoft.com/office/powerpoint/2010/main" val="1787618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12DC7-1A1F-DB4E-9BD2-B35EC2182ABF}" type="datetime1">
              <a:rPr lang="de-DE" smtClean="0"/>
              <a:t>14.09.18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03F59-F6EA-8F4E-B1F4-F0C42DA4D639}" type="slidenum">
              <a:rPr lang="de-DE" smtClean="0"/>
              <a:t>‹Nr.›</a:t>
            </a:fld>
            <a:endParaRPr lang="de-DE"/>
          </a:p>
        </p:txBody>
      </p:sp>
    </p:spTree>
    <p:extLst>
      <p:ext uri="{BB962C8B-B14F-4D97-AF65-F5344CB8AC3E}">
        <p14:creationId xmlns:p14="http://schemas.microsoft.com/office/powerpoint/2010/main" val="992095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tiff"/><Relationship Id="rId9" Type="http://schemas.openxmlformats.org/officeDocument/2006/relationships/image" Target="../media/image4.tiff"/><Relationship Id="rId10"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a:off x="8419380" y="3443252"/>
            <a:ext cx="2938732" cy="3424688"/>
          </a:xfrm>
          <a:prstGeom prst="triangle">
            <a:avLst>
              <a:gd name="adj" fmla="val 94311"/>
            </a:avLst>
          </a:prstGeom>
          <a:solidFill>
            <a:schemeClr val="accent1">
              <a:lumMod val="75000"/>
              <a:alpha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6" name="Triangle 5"/>
          <p:cNvSpPr/>
          <p:nvPr/>
        </p:nvSpPr>
        <p:spPr>
          <a:xfrm rot="10800000">
            <a:off x="8729932" y="17255"/>
            <a:ext cx="2812212" cy="3388707"/>
          </a:xfrm>
          <a:prstGeom prst="triangle">
            <a:avLst>
              <a:gd name="adj" fmla="val 12490"/>
            </a:avLst>
          </a:prstGeom>
          <a:solidFill>
            <a:schemeClr val="accent2">
              <a:lumMod val="75000"/>
              <a:alpha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4" name="Triangle 3"/>
          <p:cNvSpPr/>
          <p:nvPr/>
        </p:nvSpPr>
        <p:spPr>
          <a:xfrm>
            <a:off x="8419380" y="3424673"/>
            <a:ext cx="3772620" cy="3424683"/>
          </a:xfrm>
          <a:prstGeom prst="triangle">
            <a:avLst>
              <a:gd name="adj" fmla="val 100000"/>
            </a:avLst>
          </a:prstGeom>
          <a:solidFill>
            <a:schemeClr val="accent1">
              <a:lumMod val="75000"/>
              <a:alpha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8" name="Triangle 7"/>
          <p:cNvSpPr/>
          <p:nvPr/>
        </p:nvSpPr>
        <p:spPr>
          <a:xfrm rot="10800000">
            <a:off x="8729932" y="17254"/>
            <a:ext cx="2812212" cy="3407424"/>
          </a:xfrm>
          <a:prstGeom prst="triangle">
            <a:avLst>
              <a:gd name="adj" fmla="val 34355"/>
            </a:avLst>
          </a:prstGeom>
          <a:solidFill>
            <a:schemeClr val="accent2">
              <a:lumMod val="75000"/>
              <a:alpha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9" name="Triangle 8"/>
          <p:cNvSpPr/>
          <p:nvPr/>
        </p:nvSpPr>
        <p:spPr>
          <a:xfrm>
            <a:off x="8419380" y="3424679"/>
            <a:ext cx="2938732" cy="3441942"/>
          </a:xfrm>
          <a:prstGeom prst="triangle">
            <a:avLst>
              <a:gd name="adj" fmla="val 72988"/>
            </a:avLst>
          </a:prstGeom>
          <a:solidFill>
            <a:schemeClr val="accent1">
              <a:lumMod val="75000"/>
              <a:alpha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5" name="Triangle 4"/>
          <p:cNvSpPr/>
          <p:nvPr/>
        </p:nvSpPr>
        <p:spPr>
          <a:xfrm rot="10800000">
            <a:off x="8729932" y="-17260"/>
            <a:ext cx="3462068" cy="3433313"/>
          </a:xfrm>
          <a:prstGeom prst="triangle">
            <a:avLst>
              <a:gd name="adj" fmla="val 0"/>
            </a:avLst>
          </a:prstGeom>
          <a:solidFill>
            <a:schemeClr val="accent2">
              <a:lumMod val="75000"/>
              <a:alpha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cxnSp>
        <p:nvCxnSpPr>
          <p:cNvPr id="17" name="Connecteur droit 16"/>
          <p:cNvCxnSpPr>
            <a:endCxn id="9" idx="0"/>
          </p:cNvCxnSpPr>
          <p:nvPr/>
        </p:nvCxnSpPr>
        <p:spPr>
          <a:xfrm>
            <a:off x="8721176" y="12212"/>
            <a:ext cx="1843126" cy="3412467"/>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8422304" y="3406095"/>
            <a:ext cx="2144922" cy="3443261"/>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10565721" y="3429721"/>
            <a:ext cx="1627698" cy="6"/>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endCxn id="4" idx="3"/>
          </p:cNvCxnSpPr>
          <p:nvPr/>
        </p:nvCxnSpPr>
        <p:spPr>
          <a:xfrm>
            <a:off x="0" y="6849356"/>
            <a:ext cx="12192000" cy="0"/>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a:endCxn id="5" idx="2"/>
          </p:cNvCxnSpPr>
          <p:nvPr/>
        </p:nvCxnSpPr>
        <p:spPr>
          <a:xfrm flipV="1">
            <a:off x="0" y="-17260"/>
            <a:ext cx="12192000" cy="34514"/>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4" idx="3"/>
          </p:cNvCxnSpPr>
          <p:nvPr/>
        </p:nvCxnSpPr>
        <p:spPr>
          <a:xfrm flipH="1" flipV="1">
            <a:off x="12185556" y="-20037"/>
            <a:ext cx="6444" cy="6869393"/>
          </a:xfrm>
          <a:prstGeom prst="line">
            <a:avLst/>
          </a:prstGeom>
          <a:ln w="222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8" name="Sous-titre 2"/>
          <p:cNvSpPr txBox="1">
            <a:spLocks/>
          </p:cNvSpPr>
          <p:nvPr/>
        </p:nvSpPr>
        <p:spPr>
          <a:xfrm>
            <a:off x="152400" y="4821095"/>
            <a:ext cx="9144000" cy="8479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fr-FR" dirty="0">
              <a:solidFill>
                <a:schemeClr val="tx2">
                  <a:lumMod val="75000"/>
                </a:schemeClr>
              </a:solidFill>
            </a:endParaRPr>
          </a:p>
        </p:txBody>
      </p:sp>
      <p:cxnSp>
        <p:nvCxnSpPr>
          <p:cNvPr id="28" name="Connecteur droit 27"/>
          <p:cNvCxnSpPr/>
          <p:nvPr/>
        </p:nvCxnSpPr>
        <p:spPr>
          <a:xfrm flipH="1" flipV="1">
            <a:off x="7639" y="17254"/>
            <a:ext cx="6444" cy="6869393"/>
          </a:xfrm>
          <a:prstGeom prst="line">
            <a:avLst/>
          </a:prstGeom>
          <a:ln w="222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3" name="Imag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139" y="507573"/>
            <a:ext cx="2020188" cy="945985"/>
          </a:xfrm>
          <a:prstGeom prst="rect">
            <a:avLst/>
          </a:prstGeom>
        </p:spPr>
      </p:pic>
      <p:pic>
        <p:nvPicPr>
          <p:cNvPr id="26" name="Bild 25"/>
          <p:cNvPicPr>
            <a:picLocks noChangeAspect="1"/>
          </p:cNvPicPr>
          <p:nvPr/>
        </p:nvPicPr>
        <p:blipFill>
          <a:blip r:embed="rId4"/>
          <a:stretch>
            <a:fillRect/>
          </a:stretch>
        </p:blipFill>
        <p:spPr>
          <a:xfrm>
            <a:off x="5445293" y="507573"/>
            <a:ext cx="2156870" cy="1078435"/>
          </a:xfrm>
          <a:prstGeom prst="rect">
            <a:avLst/>
          </a:prstGeom>
        </p:spPr>
      </p:pic>
      <p:sp>
        <p:nvSpPr>
          <p:cNvPr id="2" name="Foliennummernplatzhalter 1"/>
          <p:cNvSpPr>
            <a:spLocks noGrp="1"/>
          </p:cNvSpPr>
          <p:nvPr>
            <p:ph type="sldNum" sz="quarter" idx="12"/>
          </p:nvPr>
        </p:nvSpPr>
        <p:spPr/>
        <p:txBody>
          <a:bodyPr/>
          <a:lstStyle/>
          <a:p>
            <a:fld id="{1E503F59-F6EA-8F4E-B1F4-F0C42DA4D639}" type="slidenum">
              <a:rPr lang="de-DE" smtClean="0"/>
              <a:t>1</a:t>
            </a:fld>
            <a:endParaRPr lang="de-DE"/>
          </a:p>
        </p:txBody>
      </p:sp>
      <p:sp>
        <p:nvSpPr>
          <p:cNvPr id="21" name="Titre 1"/>
          <p:cNvSpPr>
            <a:spLocks noGrp="1"/>
          </p:cNvSpPr>
          <p:nvPr>
            <p:ph type="ctrTitle"/>
          </p:nvPr>
        </p:nvSpPr>
        <p:spPr>
          <a:xfrm>
            <a:off x="498739" y="2399735"/>
            <a:ext cx="9144000" cy="2387600"/>
          </a:xfrm>
        </p:spPr>
        <p:txBody>
          <a:bodyPr anchor="ctr">
            <a:normAutofit fontScale="90000"/>
          </a:bodyPr>
          <a:lstStyle/>
          <a:p>
            <a:r>
              <a:rPr lang="de-DE" sz="4400" dirty="0" smtClean="0">
                <a:solidFill>
                  <a:schemeClr val="accent1"/>
                </a:solidFill>
              </a:rPr>
              <a:t>La </a:t>
            </a:r>
            <a:r>
              <a:rPr lang="de-DE" sz="4400" dirty="0" err="1" smtClean="0">
                <a:solidFill>
                  <a:schemeClr val="accent1"/>
                </a:solidFill>
              </a:rPr>
              <a:t>fixité</a:t>
            </a:r>
            <a:r>
              <a:rPr lang="de-DE" sz="4400" dirty="0" smtClean="0">
                <a:solidFill>
                  <a:schemeClr val="accent1"/>
                </a:solidFill>
              </a:rPr>
              <a:t> </a:t>
            </a:r>
            <a:r>
              <a:rPr lang="de-DE" sz="4400" dirty="0" err="1" smtClean="0">
                <a:solidFill>
                  <a:schemeClr val="accent1"/>
                </a:solidFill>
              </a:rPr>
              <a:t>thématique</a:t>
            </a:r>
            <a:r>
              <a:rPr lang="de-DE" sz="4400" dirty="0" smtClean="0">
                <a:solidFill>
                  <a:schemeClr val="accent1"/>
                </a:solidFill>
              </a:rPr>
              <a:t> du </a:t>
            </a:r>
            <a:r>
              <a:rPr lang="de-DE" sz="4400" dirty="0" err="1">
                <a:solidFill>
                  <a:schemeClr val="accent1"/>
                </a:solidFill>
              </a:rPr>
              <a:t>discours</a:t>
            </a:r>
            <a:r>
              <a:rPr lang="de-DE" sz="4400" dirty="0">
                <a:solidFill>
                  <a:schemeClr val="accent1"/>
                </a:solidFill>
              </a:rPr>
              <a:t> du </a:t>
            </a:r>
            <a:r>
              <a:rPr lang="de-DE" sz="4400" dirty="0" err="1">
                <a:solidFill>
                  <a:schemeClr val="accent1"/>
                </a:solidFill>
              </a:rPr>
              <a:t>vin</a:t>
            </a:r>
            <a:r>
              <a:rPr lang="de-DE" sz="4400" dirty="0">
                <a:solidFill>
                  <a:schemeClr val="accent1"/>
                </a:solidFill>
              </a:rPr>
              <a:t> en </a:t>
            </a:r>
            <a:r>
              <a:rPr lang="de-DE" sz="4400" dirty="0" err="1">
                <a:solidFill>
                  <a:schemeClr val="accent1"/>
                </a:solidFill>
              </a:rPr>
              <a:t>français</a:t>
            </a:r>
            <a:r>
              <a:rPr lang="de-DE" sz="4400" dirty="0">
                <a:solidFill>
                  <a:schemeClr val="accent1"/>
                </a:solidFill>
              </a:rPr>
              <a:t> et en </a:t>
            </a:r>
            <a:r>
              <a:rPr lang="de-DE" sz="4400" dirty="0" err="1">
                <a:solidFill>
                  <a:schemeClr val="accent1"/>
                </a:solidFill>
              </a:rPr>
              <a:t>allemand</a:t>
            </a:r>
            <a:r>
              <a:rPr lang="de-DE" sz="4400" dirty="0">
                <a:solidFill>
                  <a:schemeClr val="accent1"/>
                </a:solidFill>
              </a:rPr>
              <a:t> : </a:t>
            </a:r>
            <a:r>
              <a:rPr lang="de-DE" sz="4400" dirty="0" err="1">
                <a:solidFill>
                  <a:schemeClr val="accent1"/>
                </a:solidFill>
              </a:rPr>
              <a:t>analyses</a:t>
            </a:r>
            <a:r>
              <a:rPr lang="de-DE" sz="4400" dirty="0">
                <a:solidFill>
                  <a:schemeClr val="accent1"/>
                </a:solidFill>
              </a:rPr>
              <a:t> et </a:t>
            </a:r>
            <a:r>
              <a:rPr lang="de-DE" sz="4400" dirty="0" err="1">
                <a:solidFill>
                  <a:schemeClr val="accent1"/>
                </a:solidFill>
              </a:rPr>
              <a:t>proposition</a:t>
            </a:r>
            <a:r>
              <a:rPr lang="de-DE" sz="4400" dirty="0">
                <a:solidFill>
                  <a:schemeClr val="accent1"/>
                </a:solidFill>
              </a:rPr>
              <a:t> </a:t>
            </a:r>
            <a:r>
              <a:rPr lang="de-DE" sz="4400" dirty="0" err="1">
                <a:solidFill>
                  <a:schemeClr val="accent1"/>
                </a:solidFill>
              </a:rPr>
              <a:t>d’un</a:t>
            </a:r>
            <a:r>
              <a:rPr lang="de-DE" sz="4400" dirty="0">
                <a:solidFill>
                  <a:schemeClr val="accent1"/>
                </a:solidFill>
              </a:rPr>
              <a:t> </a:t>
            </a:r>
            <a:r>
              <a:rPr lang="de-DE" sz="4400" dirty="0" err="1">
                <a:solidFill>
                  <a:schemeClr val="accent1"/>
                </a:solidFill>
              </a:rPr>
              <a:t>modèle</a:t>
            </a:r>
            <a:r>
              <a:rPr lang="de-DE" sz="4400" dirty="0">
                <a:solidFill>
                  <a:schemeClr val="accent1"/>
                </a:solidFill>
              </a:rPr>
              <a:t> </a:t>
            </a:r>
            <a:r>
              <a:rPr lang="de-DE" sz="4400" dirty="0" err="1" smtClean="0">
                <a:solidFill>
                  <a:schemeClr val="accent1"/>
                </a:solidFill>
              </a:rPr>
              <a:t>quadri-dimensionnel</a:t>
            </a:r>
            <a:endParaRPr lang="de-DE" sz="4400" dirty="0">
              <a:solidFill>
                <a:schemeClr val="accent1"/>
              </a:solidFill>
            </a:endParaRPr>
          </a:p>
        </p:txBody>
      </p:sp>
      <p:sp>
        <p:nvSpPr>
          <p:cNvPr id="24" name="ZoneTexte 40"/>
          <p:cNvSpPr txBox="1"/>
          <p:nvPr/>
        </p:nvSpPr>
        <p:spPr>
          <a:xfrm>
            <a:off x="514710" y="5643380"/>
            <a:ext cx="8419380" cy="369332"/>
          </a:xfrm>
          <a:prstGeom prst="rect">
            <a:avLst/>
          </a:prstGeom>
          <a:noFill/>
        </p:spPr>
        <p:txBody>
          <a:bodyPr wrap="square" rtlCol="0">
            <a:spAutoFit/>
          </a:bodyPr>
          <a:lstStyle/>
          <a:p>
            <a:pPr algn="ctr"/>
            <a:r>
              <a:rPr lang="fr-FR" dirty="0" smtClean="0">
                <a:solidFill>
                  <a:schemeClr val="accent1"/>
                </a:solidFill>
              </a:rPr>
              <a:t>Matthieu </a:t>
            </a:r>
            <a:r>
              <a:rPr lang="fr-FR" b="1" dirty="0" smtClean="0">
                <a:solidFill>
                  <a:schemeClr val="accent1"/>
                </a:solidFill>
              </a:rPr>
              <a:t>Bach</a:t>
            </a:r>
            <a:r>
              <a:rPr lang="fr-FR" dirty="0" smtClean="0">
                <a:solidFill>
                  <a:schemeClr val="accent1"/>
                </a:solidFill>
              </a:rPr>
              <a:t>, Doctorant, UBFC </a:t>
            </a:r>
            <a:r>
              <a:rPr lang="mr-IN" dirty="0" smtClean="0">
                <a:solidFill>
                  <a:schemeClr val="accent1"/>
                </a:solidFill>
              </a:rPr>
              <a:t>–</a:t>
            </a:r>
            <a:r>
              <a:rPr lang="fr-FR" dirty="0" smtClean="0">
                <a:solidFill>
                  <a:schemeClr val="accent1"/>
                </a:solidFill>
              </a:rPr>
              <a:t> Wien </a:t>
            </a:r>
            <a:r>
              <a:rPr lang="fr-FR" dirty="0" err="1" smtClean="0">
                <a:solidFill>
                  <a:schemeClr val="accent1"/>
                </a:solidFill>
              </a:rPr>
              <a:t>Universität</a:t>
            </a:r>
            <a:endParaRPr lang="fr-FR" dirty="0">
              <a:solidFill>
                <a:schemeClr val="accent1"/>
              </a:solidFill>
            </a:endParaRPr>
          </a:p>
        </p:txBody>
      </p:sp>
      <p:sp>
        <p:nvSpPr>
          <p:cNvPr id="25" name="Textfeld 24"/>
          <p:cNvSpPr txBox="1"/>
          <p:nvPr/>
        </p:nvSpPr>
        <p:spPr>
          <a:xfrm>
            <a:off x="1825780" y="4875752"/>
            <a:ext cx="6284734" cy="369332"/>
          </a:xfrm>
          <a:prstGeom prst="rect">
            <a:avLst/>
          </a:prstGeom>
          <a:noFill/>
        </p:spPr>
        <p:txBody>
          <a:bodyPr wrap="none" rtlCol="0">
            <a:spAutoFit/>
          </a:bodyPr>
          <a:lstStyle/>
          <a:p>
            <a:r>
              <a:rPr lang="de-DE" dirty="0" err="1">
                <a:solidFill>
                  <a:schemeClr val="accent1"/>
                </a:solidFill>
              </a:rPr>
              <a:t>Terminologies</a:t>
            </a:r>
            <a:r>
              <a:rPr lang="de-DE" dirty="0">
                <a:solidFill>
                  <a:schemeClr val="accent1"/>
                </a:solidFill>
              </a:rPr>
              <a:t> </a:t>
            </a:r>
            <a:r>
              <a:rPr lang="de-DE" dirty="0" err="1">
                <a:solidFill>
                  <a:schemeClr val="accent1"/>
                </a:solidFill>
              </a:rPr>
              <a:t>gastronomiques</a:t>
            </a:r>
            <a:r>
              <a:rPr lang="de-DE" dirty="0">
                <a:solidFill>
                  <a:schemeClr val="accent1"/>
                </a:solidFill>
              </a:rPr>
              <a:t> et </a:t>
            </a:r>
            <a:r>
              <a:rPr lang="de-DE" dirty="0" err="1">
                <a:solidFill>
                  <a:schemeClr val="accent1"/>
                </a:solidFill>
              </a:rPr>
              <a:t>œ</a:t>
            </a:r>
            <a:r>
              <a:rPr lang="de-DE" dirty="0" err="1" smtClean="0">
                <a:solidFill>
                  <a:schemeClr val="accent1"/>
                </a:solidFill>
              </a:rPr>
              <a:t>nologiques</a:t>
            </a:r>
            <a:r>
              <a:rPr lang="de-DE" dirty="0" smtClean="0">
                <a:solidFill>
                  <a:schemeClr val="accent1"/>
                </a:solidFill>
              </a:rPr>
              <a:t> </a:t>
            </a:r>
            <a:r>
              <a:rPr lang="mr-IN" dirty="0" smtClean="0">
                <a:solidFill>
                  <a:schemeClr val="accent1"/>
                </a:solidFill>
              </a:rPr>
              <a:t>–</a:t>
            </a:r>
            <a:r>
              <a:rPr lang="de-DE" dirty="0" smtClean="0">
                <a:solidFill>
                  <a:schemeClr val="accent1"/>
                </a:solidFill>
              </a:rPr>
              <a:t> 14 Sept. </a:t>
            </a:r>
            <a:r>
              <a:rPr lang="mr-IN" dirty="0" smtClean="0">
                <a:solidFill>
                  <a:schemeClr val="accent1"/>
                </a:solidFill>
              </a:rPr>
              <a:t>–</a:t>
            </a:r>
            <a:r>
              <a:rPr lang="de-DE" dirty="0" smtClean="0">
                <a:solidFill>
                  <a:schemeClr val="accent1"/>
                </a:solidFill>
              </a:rPr>
              <a:t> Tours</a:t>
            </a:r>
            <a:endParaRPr lang="de-DE" dirty="0">
              <a:solidFill>
                <a:schemeClr val="accent1"/>
              </a:solidFill>
            </a:endParaRPr>
          </a:p>
        </p:txBody>
      </p:sp>
    </p:spTree>
    <p:extLst>
      <p:ext uri="{BB962C8B-B14F-4D97-AF65-F5344CB8AC3E}">
        <p14:creationId xmlns:p14="http://schemas.microsoft.com/office/powerpoint/2010/main" val="524029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199" y="1690687"/>
            <a:ext cx="10908323" cy="5167313"/>
          </a:xfrm>
        </p:spPr>
        <p:txBody>
          <a:bodyPr>
            <a:noAutofit/>
          </a:bodyPr>
          <a:lstStyle/>
          <a:p>
            <a:pPr marL="0" indent="0">
              <a:buNone/>
            </a:pPr>
            <a:r>
              <a:rPr lang="fr-FR" sz="2400" dirty="0" smtClean="0">
                <a:solidFill>
                  <a:schemeClr val="accent1"/>
                </a:solidFill>
              </a:rPr>
              <a:t>4.2 Evaluation organoleptique</a:t>
            </a:r>
          </a:p>
          <a:p>
            <a:pPr marL="0" indent="0">
              <a:buNone/>
            </a:pPr>
            <a:endParaRPr lang="fr-FR" sz="2400" dirty="0" smtClean="0">
              <a:solidFill>
                <a:schemeClr val="accent1"/>
              </a:solidFill>
            </a:endParaRPr>
          </a:p>
          <a:p>
            <a:pPr marL="0" indent="0">
              <a:buNone/>
            </a:pPr>
            <a:r>
              <a:rPr lang="fr-FR" sz="2400" dirty="0" smtClean="0">
                <a:solidFill>
                  <a:schemeClr val="accent1"/>
                </a:solidFill>
              </a:rPr>
              <a:t>Le vin comme construction cognitive (</a:t>
            </a:r>
            <a:r>
              <a:rPr lang="fr-FR" sz="2400" i="1" dirty="0" smtClean="0">
                <a:solidFill>
                  <a:schemeClr val="accent1"/>
                </a:solidFill>
              </a:rPr>
              <a:t>sensu</a:t>
            </a:r>
            <a:r>
              <a:rPr lang="fr-FR" sz="2400" dirty="0" smtClean="0">
                <a:solidFill>
                  <a:schemeClr val="accent1"/>
                </a:solidFill>
              </a:rPr>
              <a:t> Busse 2015 : 150) sensorielle : « j’ai senti cet arôme de rhubarbe car je savais que cet arôme </a:t>
            </a:r>
            <a:r>
              <a:rPr lang="fr-FR" sz="2400" dirty="0" err="1" smtClean="0">
                <a:solidFill>
                  <a:schemeClr val="accent1"/>
                </a:solidFill>
              </a:rPr>
              <a:t>était</a:t>
            </a:r>
            <a:r>
              <a:rPr lang="fr-FR" sz="2400" dirty="0" smtClean="0">
                <a:solidFill>
                  <a:schemeClr val="accent1"/>
                </a:solidFill>
              </a:rPr>
              <a:t> là »  (</a:t>
            </a:r>
            <a:r>
              <a:rPr lang="fr-FR" sz="2400" dirty="0" err="1" smtClean="0">
                <a:solidFill>
                  <a:schemeClr val="accent1"/>
                </a:solidFill>
              </a:rPr>
              <a:t>Sauvageot</a:t>
            </a:r>
            <a:r>
              <a:rPr lang="fr-FR" sz="2400" dirty="0" smtClean="0">
                <a:solidFill>
                  <a:schemeClr val="accent1"/>
                </a:solidFill>
              </a:rPr>
              <a:t> 2001 : 175)</a:t>
            </a:r>
          </a:p>
          <a:p>
            <a:pPr marL="0" lvl="0" indent="0">
              <a:buNone/>
            </a:pPr>
            <a:r>
              <a:rPr lang="de-DE" sz="2400" dirty="0" smtClean="0">
                <a:solidFill>
                  <a:schemeClr val="accent1"/>
                </a:solidFill>
              </a:rPr>
              <a:t>⇒</a:t>
            </a:r>
            <a:r>
              <a:rPr lang="fr-FR" sz="2400" dirty="0" smtClean="0">
                <a:solidFill>
                  <a:schemeClr val="accent1"/>
                </a:solidFill>
              </a:rPr>
              <a:t> La réponse sensorielle et langagière est prédéterminée par un stimulus visuel et la construction cognitive qui lui est associée</a:t>
            </a:r>
          </a:p>
          <a:p>
            <a:pPr marL="0" lvl="0" indent="0">
              <a:buNone/>
            </a:pPr>
            <a:endParaRPr lang="fr-FR" sz="2400" dirty="0">
              <a:solidFill>
                <a:schemeClr val="accent1"/>
              </a:solidFill>
            </a:endParaRPr>
          </a:p>
          <a:p>
            <a:pPr marL="0" lvl="0" indent="0">
              <a:buNone/>
            </a:pPr>
            <a:endParaRPr lang="fr-FR" sz="2400" dirty="0" smtClean="0">
              <a:solidFill>
                <a:schemeClr val="accent1"/>
              </a:solidFill>
            </a:endParaRPr>
          </a:p>
          <a:p>
            <a:pPr marL="0" lvl="0" indent="0">
              <a:buNone/>
            </a:pPr>
            <a:endParaRPr lang="fr-FR" sz="2400" dirty="0">
              <a:solidFill>
                <a:schemeClr val="accent1"/>
              </a:solidFill>
            </a:endParaRPr>
          </a:p>
          <a:p>
            <a:pPr marL="0" lvl="0" indent="0">
              <a:buNone/>
            </a:pPr>
            <a:endParaRPr lang="fr-FR" sz="2400" dirty="0" smtClean="0">
              <a:solidFill>
                <a:schemeClr val="accent1"/>
              </a:solidFill>
            </a:endParaRPr>
          </a:p>
          <a:p>
            <a:pPr marL="0" lvl="0" indent="0">
              <a:buNone/>
            </a:pPr>
            <a:endParaRPr lang="fr-FR" sz="2400" dirty="0">
              <a:solidFill>
                <a:schemeClr val="accent1"/>
              </a:solidFill>
            </a:endParaRPr>
          </a:p>
          <a:p>
            <a:pPr marL="0" lvl="0" indent="0">
              <a:buNone/>
            </a:pPr>
            <a:r>
              <a:rPr lang="fr-FR" sz="2400" dirty="0" smtClean="0">
                <a:solidFill>
                  <a:schemeClr val="accent1"/>
                </a:solidFill>
              </a:rPr>
              <a:t>			...</a:t>
            </a:r>
            <a:endParaRPr lang="fr-FR" sz="2400" dirty="0">
              <a:solidFill>
                <a:schemeClr val="accent1"/>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10</a:t>
            </a:fld>
            <a:endParaRPr lang="de-DE" dirty="0"/>
          </a:p>
        </p:txBody>
      </p:sp>
      <p:sp>
        <p:nvSpPr>
          <p:cNvPr id="6" name="Legende mit Linie (2) 5"/>
          <p:cNvSpPr/>
          <p:nvPr/>
        </p:nvSpPr>
        <p:spPr>
          <a:xfrm>
            <a:off x="3402327" y="4501831"/>
            <a:ext cx="1164467" cy="457200"/>
          </a:xfrm>
          <a:prstGeom prst="borderCallout2">
            <a:avLst>
              <a:gd name="adj1" fmla="val 79356"/>
              <a:gd name="adj2" fmla="val -5359"/>
              <a:gd name="adj3" fmla="val 85416"/>
              <a:gd name="adj4" fmla="val -16667"/>
              <a:gd name="adj5" fmla="val 159470"/>
              <a:gd name="adj6" fmla="val -4250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Alsace</a:t>
            </a:r>
            <a:endParaRPr lang="fr-FR" dirty="0">
              <a:solidFill>
                <a:schemeClr val="accent1"/>
              </a:solidFill>
            </a:endParaRPr>
          </a:p>
        </p:txBody>
      </p:sp>
      <p:sp>
        <p:nvSpPr>
          <p:cNvPr id="11" name="Legende mit Linie (2) 10"/>
          <p:cNvSpPr/>
          <p:nvPr/>
        </p:nvSpPr>
        <p:spPr>
          <a:xfrm>
            <a:off x="3402327" y="5154452"/>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Riesling</a:t>
            </a:r>
            <a:endParaRPr lang="fr-FR" dirty="0">
              <a:solidFill>
                <a:schemeClr val="accent1"/>
              </a:solidFill>
            </a:endParaRPr>
          </a:p>
        </p:txBody>
      </p:sp>
      <p:sp>
        <p:nvSpPr>
          <p:cNvPr id="12" name="Legende mit Linie (2) 11"/>
          <p:cNvSpPr/>
          <p:nvPr/>
        </p:nvSpPr>
        <p:spPr>
          <a:xfrm>
            <a:off x="3389471" y="5890247"/>
            <a:ext cx="1164467" cy="457200"/>
          </a:xfrm>
          <a:prstGeom prst="borderCallout2">
            <a:avLst>
              <a:gd name="adj1" fmla="val 18750"/>
              <a:gd name="adj2" fmla="val -8333"/>
              <a:gd name="adj3" fmla="val 18750"/>
              <a:gd name="adj4" fmla="val -16667"/>
              <a:gd name="adj5" fmla="val -78052"/>
              <a:gd name="adj6" fmla="val -4145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1997</a:t>
            </a:r>
            <a:endParaRPr lang="fr-FR" dirty="0">
              <a:solidFill>
                <a:schemeClr val="accent1"/>
              </a:solidFill>
            </a:endParaRPr>
          </a:p>
        </p:txBody>
      </p:sp>
      <p:sp>
        <p:nvSpPr>
          <p:cNvPr id="13" name="Legende mit Linie (2) 12"/>
          <p:cNvSpPr/>
          <p:nvPr/>
        </p:nvSpPr>
        <p:spPr>
          <a:xfrm>
            <a:off x="5366284" y="4501831"/>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Sec</a:t>
            </a:r>
            <a:endParaRPr lang="fr-FR" dirty="0">
              <a:solidFill>
                <a:schemeClr val="accent1"/>
              </a:solidFill>
            </a:endParaRPr>
          </a:p>
        </p:txBody>
      </p:sp>
      <p:sp>
        <p:nvSpPr>
          <p:cNvPr id="14" name="Legende mit Linie (2) 13"/>
          <p:cNvSpPr/>
          <p:nvPr/>
        </p:nvSpPr>
        <p:spPr>
          <a:xfrm>
            <a:off x="5366283" y="5171091"/>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Agrumes</a:t>
            </a:r>
            <a:endParaRPr lang="fr-FR" dirty="0">
              <a:solidFill>
                <a:schemeClr val="accent1"/>
              </a:solidFill>
            </a:endParaRPr>
          </a:p>
        </p:txBody>
      </p:sp>
      <p:sp>
        <p:nvSpPr>
          <p:cNvPr id="15" name="Legende mit Linie (2) 14"/>
          <p:cNvSpPr/>
          <p:nvPr/>
        </p:nvSpPr>
        <p:spPr>
          <a:xfrm>
            <a:off x="5378599" y="5890247"/>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Agé</a:t>
            </a:r>
            <a:endParaRPr lang="fr-FR" dirty="0">
              <a:solidFill>
                <a:schemeClr val="accent1"/>
              </a:solidFill>
            </a:endParaRPr>
          </a:p>
        </p:txBody>
      </p:sp>
      <p:sp>
        <p:nvSpPr>
          <p:cNvPr id="16" name="Legende mit Linie (2) 15"/>
          <p:cNvSpPr/>
          <p:nvPr/>
        </p:nvSpPr>
        <p:spPr>
          <a:xfrm>
            <a:off x="7255028" y="4501831"/>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Finesse</a:t>
            </a:r>
            <a:endParaRPr lang="fr-FR" dirty="0">
              <a:solidFill>
                <a:schemeClr val="accent1"/>
              </a:solidFill>
            </a:endParaRPr>
          </a:p>
        </p:txBody>
      </p:sp>
      <p:sp>
        <p:nvSpPr>
          <p:cNvPr id="17" name="Legende mit Linie (2) 16"/>
          <p:cNvSpPr/>
          <p:nvPr/>
        </p:nvSpPr>
        <p:spPr>
          <a:xfrm>
            <a:off x="7255027" y="5171091"/>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Minéralité</a:t>
            </a:r>
            <a:endParaRPr lang="fr-FR" dirty="0">
              <a:solidFill>
                <a:schemeClr val="accent1"/>
              </a:solidFill>
            </a:endParaRPr>
          </a:p>
        </p:txBody>
      </p:sp>
      <p:sp>
        <p:nvSpPr>
          <p:cNvPr id="19" name="Legende mit Linie (2) 18"/>
          <p:cNvSpPr/>
          <p:nvPr/>
        </p:nvSpPr>
        <p:spPr>
          <a:xfrm>
            <a:off x="7250251" y="5899150"/>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Pétrole</a:t>
            </a:r>
            <a:endParaRPr lang="fr-FR" dirty="0">
              <a:solidFill>
                <a:schemeClr val="accent1"/>
              </a:solidFill>
            </a:endParaRPr>
          </a:p>
        </p:txBody>
      </p:sp>
      <p:sp>
        <p:nvSpPr>
          <p:cNvPr id="20" name="Legende mit Linie (2) 19"/>
          <p:cNvSpPr/>
          <p:nvPr/>
        </p:nvSpPr>
        <p:spPr>
          <a:xfrm>
            <a:off x="9047746" y="5171091"/>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Fraicheur</a:t>
            </a:r>
            <a:endParaRPr lang="fr-FR" dirty="0">
              <a:solidFill>
                <a:schemeClr val="accent1"/>
              </a:solidFill>
            </a:endParaRPr>
          </a:p>
        </p:txBody>
      </p:sp>
      <p:sp>
        <p:nvSpPr>
          <p:cNvPr id="21" name="Legende mit Linie (2) 20"/>
          <p:cNvSpPr/>
          <p:nvPr/>
        </p:nvSpPr>
        <p:spPr>
          <a:xfrm>
            <a:off x="9047745" y="5874095"/>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Animal</a:t>
            </a:r>
            <a:endParaRPr lang="fr-FR" dirty="0">
              <a:solidFill>
                <a:schemeClr val="accent1"/>
              </a:solidFill>
            </a:endParaRPr>
          </a:p>
        </p:txBody>
      </p:sp>
      <p:sp>
        <p:nvSpPr>
          <p:cNvPr id="22" name="Legende mit Linie (2) 21"/>
          <p:cNvSpPr/>
          <p:nvPr/>
        </p:nvSpPr>
        <p:spPr>
          <a:xfrm>
            <a:off x="10898568" y="5895974"/>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solidFill>
                  <a:schemeClr val="accent1"/>
                </a:solidFill>
              </a:rPr>
              <a:t>S</a:t>
            </a:r>
            <a:r>
              <a:rPr lang="fr-FR" dirty="0" smtClean="0">
                <a:solidFill>
                  <a:schemeClr val="accent1"/>
                </a:solidFill>
              </a:rPr>
              <a:t>ilex</a:t>
            </a:r>
            <a:endParaRPr lang="fr-FR" dirty="0">
              <a:solidFill>
                <a:schemeClr val="accent1"/>
              </a:solidFill>
            </a:endParaRPr>
          </a:p>
        </p:txBody>
      </p:sp>
      <p:sp>
        <p:nvSpPr>
          <p:cNvPr id="23" name="Legende mit Linie (2) 22"/>
          <p:cNvSpPr/>
          <p:nvPr/>
        </p:nvSpPr>
        <p:spPr>
          <a:xfrm>
            <a:off x="9047745" y="4468087"/>
            <a:ext cx="1164467" cy="457200"/>
          </a:xfrm>
          <a:prstGeom prst="borderCallout2">
            <a:avLst>
              <a:gd name="adj1" fmla="val 52529"/>
              <a:gd name="adj2" fmla="val -4203"/>
              <a:gd name="adj3" fmla="val 53152"/>
              <a:gd name="adj4" fmla="val -16072"/>
              <a:gd name="adj5" fmla="val 53676"/>
              <a:gd name="adj6" fmla="val -420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accent1"/>
                </a:solidFill>
              </a:rPr>
              <a:t>De garde</a:t>
            </a:r>
            <a:endParaRPr lang="fr-FR" dirty="0">
              <a:solidFill>
                <a:schemeClr val="accent1"/>
              </a:solidFill>
            </a:endParaRPr>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31" y="4143265"/>
            <a:ext cx="1882213" cy="2512852"/>
          </a:xfrm>
          <a:prstGeom prst="rect">
            <a:avLst/>
          </a:prstGeom>
        </p:spPr>
      </p:pic>
    </p:spTree>
    <p:extLst>
      <p:ext uri="{BB962C8B-B14F-4D97-AF65-F5344CB8AC3E}">
        <p14:creationId xmlns:p14="http://schemas.microsoft.com/office/powerpoint/2010/main" val="1654458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199" y="1690688"/>
            <a:ext cx="10908323" cy="1885026"/>
          </a:xfrm>
        </p:spPr>
        <p:txBody>
          <a:bodyPr>
            <a:noAutofit/>
          </a:bodyPr>
          <a:lstStyle/>
          <a:p>
            <a:pPr marL="0" indent="0">
              <a:buNone/>
            </a:pPr>
            <a:r>
              <a:rPr lang="fr-FR" sz="2400" dirty="0" smtClean="0">
                <a:solidFill>
                  <a:schemeClr val="accent1"/>
                </a:solidFill>
              </a:rPr>
              <a:t>4.2 Evaluation organoleptique</a:t>
            </a:r>
          </a:p>
          <a:p>
            <a:pPr marL="0" indent="0">
              <a:buNone/>
            </a:pPr>
            <a:endParaRPr lang="fr-FR" sz="2400" dirty="0">
              <a:solidFill>
                <a:schemeClr val="accent1"/>
              </a:solidFill>
            </a:endParaRPr>
          </a:p>
          <a:p>
            <a:pPr marL="0" indent="0">
              <a:buNone/>
            </a:pPr>
            <a:r>
              <a:rPr lang="fr-FR" sz="2400" dirty="0" smtClean="0">
                <a:solidFill>
                  <a:schemeClr val="accent1"/>
                </a:solidFill>
              </a:rPr>
              <a:t>Dépassement du tropisme binaire hédonique non-expert « j’aime » / « je n’aime pas »</a:t>
            </a:r>
          </a:p>
          <a:p>
            <a:pPr marL="0" indent="0">
              <a:buNone/>
            </a:pPr>
            <a:r>
              <a:rPr lang="fr-FR" sz="2400" dirty="0" smtClean="0">
                <a:solidFill>
                  <a:schemeClr val="accent1"/>
                </a:solidFill>
              </a:rPr>
              <a:t>			            ⇒ évaluation + note de dégustation (Lehrer </a:t>
            </a:r>
            <a:r>
              <a:rPr lang="fr-FR" sz="2400" baseline="30000" dirty="0" smtClean="0">
                <a:solidFill>
                  <a:schemeClr val="accent1"/>
                </a:solidFill>
              </a:rPr>
              <a:t>2</a:t>
            </a:r>
            <a:r>
              <a:rPr lang="fr-FR" sz="2400" dirty="0" smtClean="0">
                <a:solidFill>
                  <a:schemeClr val="accent1"/>
                </a:solidFill>
              </a:rPr>
              <a:t>2009 : Ch. 5)</a:t>
            </a:r>
          </a:p>
        </p:txBody>
      </p:sp>
      <p:sp>
        <p:nvSpPr>
          <p:cNvPr id="10" name="Foliennummernplatzhalter 9"/>
          <p:cNvSpPr>
            <a:spLocks noGrp="1"/>
          </p:cNvSpPr>
          <p:nvPr>
            <p:ph type="sldNum" sz="quarter" idx="12"/>
          </p:nvPr>
        </p:nvSpPr>
        <p:spPr/>
        <p:txBody>
          <a:bodyPr/>
          <a:lstStyle/>
          <a:p>
            <a:fld id="{1E503F59-F6EA-8F4E-B1F4-F0C42DA4D639}" type="slidenum">
              <a:rPr lang="de-DE" smtClean="0"/>
              <a:t>11</a:t>
            </a:fld>
            <a:endParaRPr lang="de-DE" dirty="0"/>
          </a:p>
        </p:txBody>
      </p:sp>
      <p:graphicFrame>
        <p:nvGraphicFramePr>
          <p:cNvPr id="5" name="Diagramm 4"/>
          <p:cNvGraphicFramePr/>
          <p:nvPr>
            <p:extLst>
              <p:ext uri="{D42A27DB-BD31-4B8C-83A1-F6EECF244321}">
                <p14:modId xmlns:p14="http://schemas.microsoft.com/office/powerpoint/2010/main" val="612171822"/>
              </p:ext>
            </p:extLst>
          </p:nvPr>
        </p:nvGraphicFramePr>
        <p:xfrm>
          <a:off x="708341" y="3269813"/>
          <a:ext cx="4470100" cy="2990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1255595" y="6386213"/>
            <a:ext cx="2169994" cy="369332"/>
          </a:xfrm>
          <a:prstGeom prst="rect">
            <a:avLst/>
          </a:prstGeom>
          <a:noFill/>
        </p:spPr>
        <p:txBody>
          <a:bodyPr wrap="square" rtlCol="0">
            <a:spAutoFit/>
          </a:bodyPr>
          <a:lstStyle/>
          <a:p>
            <a:pPr algn="ctr"/>
            <a:r>
              <a:rPr lang="de-DE" dirty="0" err="1" smtClean="0">
                <a:solidFill>
                  <a:schemeClr val="accent1"/>
                </a:solidFill>
              </a:rPr>
              <a:t>Moutat</a:t>
            </a:r>
            <a:r>
              <a:rPr lang="de-DE" dirty="0" smtClean="0">
                <a:solidFill>
                  <a:schemeClr val="accent1"/>
                </a:solidFill>
              </a:rPr>
              <a:t> 2015 : 187</a:t>
            </a:r>
            <a:endParaRPr lang="de-DE" dirty="0">
              <a:solidFill>
                <a:schemeClr val="accent1"/>
              </a:solidFill>
            </a:endParaRPr>
          </a:p>
        </p:txBody>
      </p:sp>
      <p:sp>
        <p:nvSpPr>
          <p:cNvPr id="8" name="Textfeld 7"/>
          <p:cNvSpPr txBox="1"/>
          <p:nvPr/>
        </p:nvSpPr>
        <p:spPr>
          <a:xfrm>
            <a:off x="5124355" y="3957851"/>
            <a:ext cx="6622167" cy="923330"/>
          </a:xfrm>
          <a:prstGeom prst="rect">
            <a:avLst/>
          </a:prstGeom>
          <a:noFill/>
        </p:spPr>
        <p:txBody>
          <a:bodyPr wrap="square" rtlCol="0">
            <a:spAutoFit/>
          </a:bodyPr>
          <a:lstStyle/>
          <a:p>
            <a:pPr algn="just"/>
            <a:r>
              <a:rPr lang="fr-FR" dirty="0">
                <a:solidFill>
                  <a:schemeClr val="accent1"/>
                </a:solidFill>
              </a:rPr>
              <a:t>il y a ce qui est Meursault qui est vraiment une référence mondiale pour les Chardonnay </a:t>
            </a:r>
            <a:r>
              <a:rPr lang="fr-FR" b="1" dirty="0">
                <a:solidFill>
                  <a:schemeClr val="accent1"/>
                </a:solidFill>
              </a:rPr>
              <a:t>avec le côté beurré brioché un peu </a:t>
            </a:r>
            <a:r>
              <a:rPr lang="fr-FR" b="1" dirty="0" smtClean="0">
                <a:solidFill>
                  <a:schemeClr val="accent1"/>
                </a:solidFill>
              </a:rPr>
              <a:t>gras </a:t>
            </a:r>
            <a:r>
              <a:rPr lang="fr-FR" dirty="0">
                <a:solidFill>
                  <a:schemeClr val="accent1"/>
                </a:solidFill>
              </a:rPr>
              <a:t>(FR_CA_RV_01)</a:t>
            </a:r>
            <a:r>
              <a:rPr lang="de-DE" dirty="0">
                <a:solidFill>
                  <a:schemeClr val="accent1"/>
                </a:solidFill>
              </a:rPr>
              <a:t> </a:t>
            </a:r>
          </a:p>
        </p:txBody>
      </p:sp>
      <p:sp>
        <p:nvSpPr>
          <p:cNvPr id="12" name="Textfeld 11"/>
          <p:cNvSpPr txBox="1"/>
          <p:nvPr/>
        </p:nvSpPr>
        <p:spPr>
          <a:xfrm>
            <a:off x="5124356" y="4889970"/>
            <a:ext cx="6637316" cy="1200329"/>
          </a:xfrm>
          <a:prstGeom prst="rect">
            <a:avLst/>
          </a:prstGeom>
          <a:noFill/>
        </p:spPr>
        <p:txBody>
          <a:bodyPr wrap="square" rtlCol="0">
            <a:spAutoFit/>
          </a:bodyPr>
          <a:lstStyle/>
          <a:p>
            <a:r>
              <a:rPr lang="de-DE" dirty="0">
                <a:solidFill>
                  <a:schemeClr val="accent1"/>
                </a:solidFill>
              </a:rPr>
              <a:t>und dort ernten wir hum sehr selektiv Rieslinge die sehr komplex </a:t>
            </a:r>
            <a:r>
              <a:rPr lang="de-DE" b="1" dirty="0">
                <a:solidFill>
                  <a:schemeClr val="accent1"/>
                </a:solidFill>
              </a:rPr>
              <a:t>sehr würzig sehr schieferig sehr mineralisch sehr salzig </a:t>
            </a:r>
            <a:r>
              <a:rPr lang="de-DE" dirty="0">
                <a:solidFill>
                  <a:schemeClr val="accent1"/>
                </a:solidFill>
              </a:rPr>
              <a:t>sind </a:t>
            </a:r>
            <a:r>
              <a:rPr lang="de-DE" dirty="0" smtClean="0">
                <a:solidFill>
                  <a:schemeClr val="accent1"/>
                </a:solidFill>
              </a:rPr>
              <a:t>(</a:t>
            </a:r>
            <a:r>
              <a:rPr lang="de-DE" dirty="0">
                <a:solidFill>
                  <a:schemeClr val="accent1"/>
                </a:solidFill>
              </a:rPr>
              <a:t>DE_VG_TH_01)</a:t>
            </a:r>
          </a:p>
          <a:p>
            <a:endParaRPr lang="de-DE" dirty="0"/>
          </a:p>
        </p:txBody>
      </p:sp>
      <p:sp>
        <p:nvSpPr>
          <p:cNvPr id="16" name="Gestreifter Pfeil nach rechts 15"/>
          <p:cNvSpPr/>
          <p:nvPr/>
        </p:nvSpPr>
        <p:spPr>
          <a:xfrm>
            <a:off x="163773" y="3575714"/>
            <a:ext cx="674426" cy="3821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903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199" y="1690688"/>
            <a:ext cx="10908323" cy="1885026"/>
          </a:xfrm>
        </p:spPr>
        <p:txBody>
          <a:bodyPr>
            <a:noAutofit/>
          </a:bodyPr>
          <a:lstStyle/>
          <a:p>
            <a:pPr marL="0" indent="0">
              <a:buNone/>
            </a:pPr>
            <a:r>
              <a:rPr lang="fr-FR" sz="2400" dirty="0" smtClean="0">
                <a:solidFill>
                  <a:schemeClr val="accent1"/>
                </a:solidFill>
              </a:rPr>
              <a:t>4.2 Evaluation organoleptique</a:t>
            </a:r>
          </a:p>
          <a:p>
            <a:pPr marL="0" indent="0">
              <a:buNone/>
            </a:pPr>
            <a:endParaRPr lang="fr-FR" sz="2400" dirty="0">
              <a:solidFill>
                <a:schemeClr val="accent1"/>
              </a:solidFill>
            </a:endParaRPr>
          </a:p>
          <a:p>
            <a:pPr marL="0" indent="0">
              <a:buNone/>
            </a:pPr>
            <a:r>
              <a:rPr lang="fr-FR" sz="2400" dirty="0" smtClean="0">
                <a:solidFill>
                  <a:schemeClr val="accent1"/>
                </a:solidFill>
              </a:rPr>
              <a:t>Dépassement du tropisme binaire hédonique non-expert « j’aime » / « je n’aime pas »</a:t>
            </a:r>
          </a:p>
          <a:p>
            <a:pPr marL="0" indent="0">
              <a:buNone/>
            </a:pPr>
            <a:r>
              <a:rPr lang="fr-FR" sz="2400" dirty="0" smtClean="0">
                <a:solidFill>
                  <a:schemeClr val="accent1"/>
                </a:solidFill>
              </a:rPr>
              <a:t>			            ⇒ évaluation + note de dégustation (Lehrer </a:t>
            </a:r>
            <a:r>
              <a:rPr lang="fr-FR" sz="2400" baseline="30000" dirty="0" smtClean="0">
                <a:solidFill>
                  <a:schemeClr val="accent1"/>
                </a:solidFill>
              </a:rPr>
              <a:t>2</a:t>
            </a:r>
            <a:r>
              <a:rPr lang="fr-FR" sz="2400" dirty="0" smtClean="0">
                <a:solidFill>
                  <a:schemeClr val="accent1"/>
                </a:solidFill>
              </a:rPr>
              <a:t>2009 : Ch. 5)</a:t>
            </a:r>
          </a:p>
        </p:txBody>
      </p:sp>
      <p:sp>
        <p:nvSpPr>
          <p:cNvPr id="10" name="Foliennummernplatzhalter 9"/>
          <p:cNvSpPr>
            <a:spLocks noGrp="1"/>
          </p:cNvSpPr>
          <p:nvPr>
            <p:ph type="sldNum" sz="quarter" idx="12"/>
          </p:nvPr>
        </p:nvSpPr>
        <p:spPr/>
        <p:txBody>
          <a:bodyPr/>
          <a:lstStyle/>
          <a:p>
            <a:fld id="{1E503F59-F6EA-8F4E-B1F4-F0C42DA4D639}" type="slidenum">
              <a:rPr lang="de-DE" smtClean="0"/>
              <a:t>12</a:t>
            </a:fld>
            <a:endParaRPr lang="de-DE" dirty="0"/>
          </a:p>
        </p:txBody>
      </p:sp>
      <p:graphicFrame>
        <p:nvGraphicFramePr>
          <p:cNvPr id="5" name="Diagramm 4"/>
          <p:cNvGraphicFramePr/>
          <p:nvPr>
            <p:extLst>
              <p:ext uri="{D42A27DB-BD31-4B8C-83A1-F6EECF244321}">
                <p14:modId xmlns:p14="http://schemas.microsoft.com/office/powerpoint/2010/main" val="612171822"/>
              </p:ext>
            </p:extLst>
          </p:nvPr>
        </p:nvGraphicFramePr>
        <p:xfrm>
          <a:off x="708341" y="3269813"/>
          <a:ext cx="4470100" cy="2990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1255595" y="6386213"/>
            <a:ext cx="2169994" cy="369332"/>
          </a:xfrm>
          <a:prstGeom prst="rect">
            <a:avLst/>
          </a:prstGeom>
          <a:noFill/>
        </p:spPr>
        <p:txBody>
          <a:bodyPr wrap="square" rtlCol="0">
            <a:spAutoFit/>
          </a:bodyPr>
          <a:lstStyle/>
          <a:p>
            <a:pPr algn="ctr"/>
            <a:r>
              <a:rPr lang="de-DE" dirty="0" err="1" smtClean="0">
                <a:solidFill>
                  <a:schemeClr val="accent1"/>
                </a:solidFill>
              </a:rPr>
              <a:t>Moutat</a:t>
            </a:r>
            <a:r>
              <a:rPr lang="de-DE" dirty="0" smtClean="0">
                <a:solidFill>
                  <a:schemeClr val="accent1"/>
                </a:solidFill>
              </a:rPr>
              <a:t> 2015 : 187</a:t>
            </a:r>
            <a:endParaRPr lang="de-DE" dirty="0">
              <a:solidFill>
                <a:schemeClr val="accent1"/>
              </a:solidFill>
            </a:endParaRPr>
          </a:p>
        </p:txBody>
      </p:sp>
      <p:sp>
        <p:nvSpPr>
          <p:cNvPr id="14" name="Textfeld 13"/>
          <p:cNvSpPr txBox="1"/>
          <p:nvPr/>
        </p:nvSpPr>
        <p:spPr>
          <a:xfrm>
            <a:off x="5124355" y="3760035"/>
            <a:ext cx="6622167" cy="923330"/>
          </a:xfrm>
          <a:prstGeom prst="rect">
            <a:avLst/>
          </a:prstGeom>
          <a:noFill/>
        </p:spPr>
        <p:txBody>
          <a:bodyPr wrap="square" rtlCol="0">
            <a:spAutoFit/>
          </a:bodyPr>
          <a:lstStyle/>
          <a:p>
            <a:pPr algn="just"/>
            <a:r>
              <a:rPr lang="fr-FR" dirty="0">
                <a:solidFill>
                  <a:schemeClr val="accent1"/>
                </a:solidFill>
              </a:rPr>
              <a:t>parce qu'il a une </a:t>
            </a:r>
            <a:r>
              <a:rPr lang="fr-FR" b="1" dirty="0">
                <a:solidFill>
                  <a:schemeClr val="accent1"/>
                </a:solidFill>
              </a:rPr>
              <a:t>belle concentration du fruit </a:t>
            </a:r>
            <a:r>
              <a:rPr lang="fr-FR" dirty="0">
                <a:solidFill>
                  <a:schemeClr val="accent1"/>
                </a:solidFill>
              </a:rPr>
              <a:t>ce côté assez solaire euh très gourmand avec </a:t>
            </a:r>
            <a:r>
              <a:rPr lang="fr-FR" b="1" dirty="0">
                <a:solidFill>
                  <a:schemeClr val="accent1"/>
                </a:solidFill>
              </a:rPr>
              <a:t>une belle puissance </a:t>
            </a:r>
            <a:r>
              <a:rPr lang="fr-FR" dirty="0">
                <a:solidFill>
                  <a:schemeClr val="accent1"/>
                </a:solidFill>
              </a:rPr>
              <a:t>un peu assez épicé (FR_CA_BPV_01</a:t>
            </a:r>
            <a:r>
              <a:rPr lang="fr-FR" dirty="0" smtClean="0">
                <a:solidFill>
                  <a:schemeClr val="accent1"/>
                </a:solidFill>
              </a:rPr>
              <a:t>)</a:t>
            </a:r>
            <a:endParaRPr lang="de-DE" dirty="0">
              <a:solidFill>
                <a:schemeClr val="accent1"/>
              </a:solidFill>
            </a:endParaRPr>
          </a:p>
        </p:txBody>
      </p:sp>
      <p:sp>
        <p:nvSpPr>
          <p:cNvPr id="13" name="Gestreifter Pfeil nach rechts 12"/>
          <p:cNvSpPr/>
          <p:nvPr/>
        </p:nvSpPr>
        <p:spPr>
          <a:xfrm>
            <a:off x="163773" y="5525882"/>
            <a:ext cx="674426" cy="3821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5124355" y="4722056"/>
            <a:ext cx="6342009" cy="646331"/>
          </a:xfrm>
          <a:prstGeom prst="rect">
            <a:avLst/>
          </a:prstGeom>
          <a:noFill/>
        </p:spPr>
        <p:txBody>
          <a:bodyPr wrap="square" rtlCol="0">
            <a:spAutoFit/>
          </a:bodyPr>
          <a:lstStyle/>
          <a:p>
            <a:pPr algn="just"/>
            <a:r>
              <a:rPr lang="de-DE" dirty="0">
                <a:solidFill>
                  <a:schemeClr val="accent1"/>
                </a:solidFill>
              </a:rPr>
              <a:t>Ein </a:t>
            </a:r>
            <a:r>
              <a:rPr lang="de-DE" b="1" dirty="0">
                <a:solidFill>
                  <a:schemeClr val="accent1"/>
                </a:solidFill>
              </a:rPr>
              <a:t>herzhafter Alltagswein</a:t>
            </a:r>
            <a:r>
              <a:rPr lang="de-DE" dirty="0">
                <a:solidFill>
                  <a:schemeClr val="accent1"/>
                </a:solidFill>
              </a:rPr>
              <a:t>, der </a:t>
            </a:r>
            <a:r>
              <a:rPr lang="de-DE" b="1" dirty="0">
                <a:solidFill>
                  <a:schemeClr val="accent1"/>
                </a:solidFill>
              </a:rPr>
              <a:t>leicht</a:t>
            </a:r>
            <a:r>
              <a:rPr lang="de-DE" dirty="0">
                <a:solidFill>
                  <a:schemeClr val="accent1"/>
                </a:solidFill>
              </a:rPr>
              <a:t> zu trinken ist. </a:t>
            </a:r>
            <a:r>
              <a:rPr lang="de-DE" dirty="0" smtClean="0">
                <a:solidFill>
                  <a:schemeClr val="accent1"/>
                </a:solidFill>
              </a:rPr>
              <a:t>(DE_JACQUES_VD_01)</a:t>
            </a:r>
            <a:endParaRPr lang="de-DE" dirty="0">
              <a:solidFill>
                <a:schemeClr val="accent1"/>
              </a:solidFill>
            </a:endParaRPr>
          </a:p>
        </p:txBody>
      </p:sp>
      <p:sp>
        <p:nvSpPr>
          <p:cNvPr id="16" name="Rechteck 15"/>
          <p:cNvSpPr/>
          <p:nvPr/>
        </p:nvSpPr>
        <p:spPr>
          <a:xfrm>
            <a:off x="5124355" y="5429559"/>
            <a:ext cx="6096000" cy="646331"/>
          </a:xfrm>
          <a:prstGeom prst="rect">
            <a:avLst/>
          </a:prstGeom>
        </p:spPr>
        <p:txBody>
          <a:bodyPr>
            <a:spAutoFit/>
          </a:bodyPr>
          <a:lstStyle/>
          <a:p>
            <a:pPr algn="just"/>
            <a:r>
              <a:rPr lang="de-DE" dirty="0">
                <a:solidFill>
                  <a:schemeClr val="accent1"/>
                </a:solidFill>
              </a:rPr>
              <a:t>﻿Qualität : </a:t>
            </a:r>
            <a:r>
              <a:rPr lang="de-DE" b="1" dirty="0">
                <a:solidFill>
                  <a:schemeClr val="accent1"/>
                </a:solidFill>
              </a:rPr>
              <a:t>vollmundige, aromatische, pikante Spätlese</a:t>
            </a:r>
            <a:r>
              <a:rPr lang="de-DE" dirty="0">
                <a:solidFill>
                  <a:schemeClr val="accent1"/>
                </a:solidFill>
              </a:rPr>
              <a:t>. (Kaufland, 43)</a:t>
            </a:r>
          </a:p>
        </p:txBody>
      </p:sp>
      <p:sp>
        <p:nvSpPr>
          <p:cNvPr id="17" name="Rechteck 16"/>
          <p:cNvSpPr/>
          <p:nvPr/>
        </p:nvSpPr>
        <p:spPr>
          <a:xfrm>
            <a:off x="5124355" y="6137062"/>
            <a:ext cx="6096000" cy="646331"/>
          </a:xfrm>
          <a:prstGeom prst="rect">
            <a:avLst/>
          </a:prstGeom>
        </p:spPr>
        <p:txBody>
          <a:bodyPr>
            <a:spAutoFit/>
          </a:bodyPr>
          <a:lstStyle/>
          <a:p>
            <a:pPr algn="just">
              <a:spcAft>
                <a:spcPts val="0"/>
              </a:spcAft>
            </a:pPr>
            <a:r>
              <a:rPr lang="fr-FR" dirty="0">
                <a:solidFill>
                  <a:schemeClr val="accent1"/>
                </a:solidFill>
                <a:latin typeface="Calibri" charset="0"/>
                <a:ea typeface="Calibri" charset="0"/>
                <a:cs typeface="Times New Roman" charset="0"/>
              </a:rPr>
              <a:t>D’un </a:t>
            </a:r>
            <a:r>
              <a:rPr lang="fr-FR" b="1" dirty="0">
                <a:solidFill>
                  <a:schemeClr val="accent1"/>
                </a:solidFill>
                <a:latin typeface="Calibri" charset="0"/>
                <a:ea typeface="Calibri" charset="0"/>
                <a:cs typeface="Times New Roman" charset="0"/>
              </a:rPr>
              <a:t>équilibre parfait</a:t>
            </a:r>
            <a:r>
              <a:rPr lang="fr-FR" dirty="0">
                <a:solidFill>
                  <a:schemeClr val="accent1"/>
                </a:solidFill>
                <a:latin typeface="Calibri" charset="0"/>
                <a:ea typeface="Calibri" charset="0"/>
                <a:cs typeface="Times New Roman" charset="0"/>
              </a:rPr>
              <a:t>, sa fraîcheur fait de ce Château Plaisance un </a:t>
            </a:r>
            <a:r>
              <a:rPr lang="fr-FR" b="1" dirty="0">
                <a:solidFill>
                  <a:schemeClr val="accent1"/>
                </a:solidFill>
                <a:latin typeface="Calibri" charset="0"/>
                <a:ea typeface="Calibri" charset="0"/>
                <a:cs typeface="Times New Roman" charset="0"/>
              </a:rPr>
              <a:t>vin parfaitement buvable et salivant</a:t>
            </a:r>
            <a:r>
              <a:rPr lang="fr-FR" dirty="0">
                <a:solidFill>
                  <a:schemeClr val="accent1"/>
                </a:solidFill>
                <a:latin typeface="Calibri" charset="0"/>
                <a:ea typeface="Calibri" charset="0"/>
                <a:cs typeface="Times New Roman" charset="0"/>
              </a:rPr>
              <a:t>. (</a:t>
            </a:r>
            <a:r>
              <a:rPr lang="fr-FR" dirty="0" smtClean="0">
                <a:solidFill>
                  <a:schemeClr val="accent1"/>
                </a:solidFill>
                <a:latin typeface="Calibri" charset="0"/>
                <a:ea typeface="Calibri" charset="0"/>
                <a:cs typeface="Times New Roman" charset="0"/>
              </a:rPr>
              <a:t>FR_Lavinia_VF_05)</a:t>
            </a:r>
            <a:endParaRPr lang="de-DE" dirty="0">
              <a:solidFill>
                <a:schemeClr val="accent1"/>
              </a:solidFill>
              <a:effectLst/>
              <a:latin typeface="Calibri" charset="0"/>
              <a:ea typeface="Calibri" charset="0"/>
              <a:cs typeface="Times New Roman" charset="0"/>
            </a:endParaRPr>
          </a:p>
        </p:txBody>
      </p:sp>
    </p:spTree>
    <p:extLst>
      <p:ext uri="{BB962C8B-B14F-4D97-AF65-F5344CB8AC3E}">
        <p14:creationId xmlns:p14="http://schemas.microsoft.com/office/powerpoint/2010/main" val="802239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200" y="1690689"/>
            <a:ext cx="10908323" cy="1407354"/>
          </a:xfrm>
        </p:spPr>
        <p:txBody>
          <a:bodyPr>
            <a:noAutofit/>
          </a:bodyPr>
          <a:lstStyle/>
          <a:p>
            <a:pPr marL="0" indent="0">
              <a:buNone/>
            </a:pPr>
            <a:r>
              <a:rPr lang="de-DE" sz="2400" dirty="0" smtClean="0">
                <a:solidFill>
                  <a:schemeClr val="accent1"/>
                </a:solidFill>
              </a:rPr>
              <a:t>4.3 </a:t>
            </a:r>
            <a:r>
              <a:rPr lang="de-DE" sz="2400" dirty="0" err="1" smtClean="0">
                <a:solidFill>
                  <a:schemeClr val="accent1"/>
                </a:solidFill>
              </a:rPr>
              <a:t>Localisation</a:t>
            </a:r>
            <a:r>
              <a:rPr lang="de-DE" sz="2400" dirty="0" smtClean="0">
                <a:solidFill>
                  <a:schemeClr val="accent1"/>
                </a:solidFill>
              </a:rPr>
              <a:t> temporelle</a:t>
            </a:r>
          </a:p>
          <a:p>
            <a:pPr marL="0" indent="0">
              <a:buNone/>
            </a:pPr>
            <a:endParaRPr lang="de-DE" sz="2400" dirty="0">
              <a:solidFill>
                <a:schemeClr val="accent1"/>
              </a:solidFill>
            </a:endParaRPr>
          </a:p>
          <a:p>
            <a:pPr marL="0" indent="0">
              <a:buNone/>
            </a:pPr>
            <a:r>
              <a:rPr lang="de-DE" sz="2400" dirty="0" err="1" smtClean="0">
                <a:solidFill>
                  <a:schemeClr val="accent1"/>
                </a:solidFill>
              </a:rPr>
              <a:t>Positionnement</a:t>
            </a:r>
            <a:r>
              <a:rPr lang="de-DE" sz="2400" dirty="0" smtClean="0">
                <a:solidFill>
                  <a:schemeClr val="accent1"/>
                </a:solidFill>
              </a:rPr>
              <a:t> </a:t>
            </a:r>
            <a:r>
              <a:rPr lang="de-DE" sz="2400" dirty="0" err="1" smtClean="0">
                <a:solidFill>
                  <a:schemeClr val="accent1"/>
                </a:solidFill>
              </a:rPr>
              <a:t>sur</a:t>
            </a:r>
            <a:r>
              <a:rPr lang="de-DE" sz="2400" dirty="0" smtClean="0">
                <a:solidFill>
                  <a:schemeClr val="accent1"/>
                </a:solidFill>
              </a:rPr>
              <a:t> </a:t>
            </a:r>
            <a:r>
              <a:rPr lang="de-DE" sz="2400" dirty="0" err="1" smtClean="0">
                <a:solidFill>
                  <a:schemeClr val="accent1"/>
                </a:solidFill>
              </a:rPr>
              <a:t>un</a:t>
            </a:r>
            <a:r>
              <a:rPr lang="de-DE" sz="2400" dirty="0" smtClean="0">
                <a:solidFill>
                  <a:schemeClr val="accent1"/>
                </a:solidFill>
              </a:rPr>
              <a:t> </a:t>
            </a:r>
            <a:r>
              <a:rPr lang="de-DE" sz="2400" dirty="0" err="1" smtClean="0">
                <a:solidFill>
                  <a:schemeClr val="accent1"/>
                </a:solidFill>
              </a:rPr>
              <a:t>quadruple</a:t>
            </a:r>
            <a:r>
              <a:rPr lang="de-DE" sz="2400" dirty="0" smtClean="0">
                <a:solidFill>
                  <a:schemeClr val="accent1"/>
                </a:solidFill>
              </a:rPr>
              <a:t> </a:t>
            </a:r>
            <a:r>
              <a:rPr lang="de-DE" sz="2400" dirty="0" err="1" smtClean="0">
                <a:solidFill>
                  <a:schemeClr val="accent1"/>
                </a:solidFill>
              </a:rPr>
              <a:t>continuum</a:t>
            </a:r>
            <a:r>
              <a:rPr lang="de-DE" sz="2400" dirty="0" smtClean="0">
                <a:solidFill>
                  <a:schemeClr val="accent1"/>
                </a:solidFill>
              </a:rPr>
              <a:t> </a:t>
            </a:r>
            <a:r>
              <a:rPr lang="de-DE" sz="2400" dirty="0" err="1" smtClean="0">
                <a:solidFill>
                  <a:schemeClr val="accent1"/>
                </a:solidFill>
              </a:rPr>
              <a:t>qualitatif</a:t>
            </a:r>
            <a:r>
              <a:rPr lang="de-DE" sz="2400" dirty="0" smtClean="0">
                <a:solidFill>
                  <a:schemeClr val="accent1"/>
                </a:solidFill>
              </a:rPr>
              <a:t> </a:t>
            </a:r>
            <a:r>
              <a:rPr lang="de-DE" sz="2400" dirty="0" err="1" smtClean="0">
                <a:solidFill>
                  <a:schemeClr val="accent1"/>
                </a:solidFill>
              </a:rPr>
              <a:t>dynamique</a:t>
            </a:r>
            <a:r>
              <a:rPr lang="de-DE" sz="2400" dirty="0" smtClean="0">
                <a:solidFill>
                  <a:schemeClr val="accent1"/>
                </a:solidFill>
              </a:rPr>
              <a:t> :</a:t>
            </a:r>
          </a:p>
        </p:txBody>
      </p:sp>
      <p:sp>
        <p:nvSpPr>
          <p:cNvPr id="10" name="Foliennummernplatzhalter 9"/>
          <p:cNvSpPr>
            <a:spLocks noGrp="1"/>
          </p:cNvSpPr>
          <p:nvPr>
            <p:ph type="sldNum" sz="quarter" idx="12"/>
          </p:nvPr>
        </p:nvSpPr>
        <p:spPr/>
        <p:txBody>
          <a:bodyPr/>
          <a:lstStyle/>
          <a:p>
            <a:fld id="{1E503F59-F6EA-8F4E-B1F4-F0C42DA4D639}" type="slidenum">
              <a:rPr lang="de-DE" smtClean="0"/>
              <a:t>13</a:t>
            </a:fld>
            <a:endParaRPr lang="de-DE" dirty="0"/>
          </a:p>
        </p:txBody>
      </p:sp>
      <p:cxnSp>
        <p:nvCxnSpPr>
          <p:cNvPr id="11" name="Gerade Verbindung mit Pfeil 10"/>
          <p:cNvCxnSpPr>
            <a:cxnSpLocks/>
          </p:cNvCxnSpPr>
          <p:nvPr/>
        </p:nvCxnSpPr>
        <p:spPr>
          <a:xfrm flipH="1" flipV="1">
            <a:off x="9474665" y="4041531"/>
            <a:ext cx="833082" cy="108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080680" y="3743667"/>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13" name="Textfeld 12"/>
          <p:cNvSpPr txBox="1"/>
          <p:nvPr/>
        </p:nvSpPr>
        <p:spPr>
          <a:xfrm>
            <a:off x="9580563" y="4854220"/>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18" name="Textfeld 17"/>
          <p:cNvSpPr txBox="1"/>
          <p:nvPr/>
        </p:nvSpPr>
        <p:spPr>
          <a:xfrm>
            <a:off x="8823026" y="4452942"/>
            <a:ext cx="1005403" cy="307777"/>
          </a:xfrm>
          <a:prstGeom prst="rect">
            <a:avLst/>
          </a:prstGeom>
          <a:noFill/>
        </p:spPr>
        <p:txBody>
          <a:bodyPr wrap="none" rtlCol="0">
            <a:spAutoFit/>
          </a:bodyPr>
          <a:lstStyle/>
          <a:p>
            <a:r>
              <a:rPr lang="de-DE" sz="1400" b="1" dirty="0" smtClean="0">
                <a:solidFill>
                  <a:schemeClr val="accent1"/>
                </a:solidFill>
              </a:rPr>
              <a:t>MILLESIME</a:t>
            </a:r>
            <a:endParaRPr lang="de-DE" sz="1400" b="1" dirty="0">
              <a:solidFill>
                <a:schemeClr val="accent1"/>
              </a:solidFill>
            </a:endParaRPr>
          </a:p>
        </p:txBody>
      </p:sp>
      <p:sp>
        <p:nvSpPr>
          <p:cNvPr id="5" name="Textfeld 4"/>
          <p:cNvSpPr txBox="1"/>
          <p:nvPr/>
        </p:nvSpPr>
        <p:spPr>
          <a:xfrm>
            <a:off x="1419688" y="3334014"/>
            <a:ext cx="6878470" cy="646331"/>
          </a:xfrm>
          <a:prstGeom prst="rect">
            <a:avLst/>
          </a:prstGeom>
          <a:noFill/>
        </p:spPr>
        <p:txBody>
          <a:bodyPr wrap="square" rtlCol="0">
            <a:spAutoFit/>
          </a:bodyPr>
          <a:lstStyle/>
          <a:p>
            <a:pPr algn="just"/>
            <a:r>
              <a:rPr lang="de-DE" dirty="0">
                <a:solidFill>
                  <a:schemeClr val="accent1"/>
                </a:solidFill>
              </a:rPr>
              <a:t>Also hier handelt </a:t>
            </a:r>
            <a:r>
              <a:rPr lang="de-DE" dirty="0" smtClean="0">
                <a:solidFill>
                  <a:schemeClr val="accent1"/>
                </a:solidFill>
              </a:rPr>
              <a:t>es sich </a:t>
            </a:r>
            <a:r>
              <a:rPr lang="de-DE" dirty="0">
                <a:solidFill>
                  <a:schemeClr val="accent1"/>
                </a:solidFill>
              </a:rPr>
              <a:t>um einen Riesling / </a:t>
            </a:r>
            <a:r>
              <a:rPr lang="de-DE" b="1" dirty="0">
                <a:solidFill>
                  <a:schemeClr val="accent1"/>
                </a:solidFill>
              </a:rPr>
              <a:t>aus dem Jahrgang </a:t>
            </a:r>
            <a:r>
              <a:rPr lang="de-DE" b="1" dirty="0" smtClean="0">
                <a:solidFill>
                  <a:schemeClr val="accent1"/>
                </a:solidFill>
              </a:rPr>
              <a:t>2014 </a:t>
            </a:r>
            <a:r>
              <a:rPr lang="de-DE" dirty="0">
                <a:solidFill>
                  <a:schemeClr val="accent1"/>
                </a:solidFill>
              </a:rPr>
              <a:t>(DE_CA_WK_01) </a:t>
            </a:r>
          </a:p>
        </p:txBody>
      </p:sp>
      <p:sp>
        <p:nvSpPr>
          <p:cNvPr id="7" name="Textfeld 6"/>
          <p:cNvSpPr txBox="1"/>
          <p:nvPr/>
        </p:nvSpPr>
        <p:spPr>
          <a:xfrm>
            <a:off x="1419687" y="4279481"/>
            <a:ext cx="6878471" cy="1200329"/>
          </a:xfrm>
          <a:prstGeom prst="rect">
            <a:avLst/>
          </a:prstGeom>
          <a:noFill/>
        </p:spPr>
        <p:txBody>
          <a:bodyPr wrap="square" rtlCol="0">
            <a:spAutoFit/>
          </a:bodyPr>
          <a:lstStyle/>
          <a:p>
            <a:pPr algn="just"/>
            <a:r>
              <a:rPr lang="de-DE" dirty="0">
                <a:solidFill>
                  <a:schemeClr val="accent1"/>
                </a:solidFill>
              </a:rPr>
              <a:t>Potz Blitz! Wie kann ein Riesling so gut schmecken? </a:t>
            </a:r>
            <a:r>
              <a:rPr lang="de-DE" b="1" dirty="0">
                <a:solidFill>
                  <a:schemeClr val="accent1"/>
                </a:solidFill>
              </a:rPr>
              <a:t>Wir haben die 5. Edition</a:t>
            </a:r>
            <a:r>
              <a:rPr lang="de-DE" dirty="0">
                <a:solidFill>
                  <a:schemeClr val="accent1"/>
                </a:solidFill>
              </a:rPr>
              <a:t> von Fass 9 gemeinsam mit den </a:t>
            </a:r>
            <a:r>
              <a:rPr lang="de-DE" dirty="0" err="1">
                <a:solidFill>
                  <a:schemeClr val="accent1"/>
                </a:solidFill>
              </a:rPr>
              <a:t>Thörle</a:t>
            </a:r>
            <a:r>
              <a:rPr lang="de-DE" dirty="0">
                <a:solidFill>
                  <a:schemeClr val="accent1"/>
                </a:solidFill>
              </a:rPr>
              <a:t>-Brüdern </a:t>
            </a:r>
            <a:r>
              <a:rPr lang="de-DE" dirty="0" err="1">
                <a:solidFill>
                  <a:schemeClr val="accent1"/>
                </a:solidFill>
              </a:rPr>
              <a:t>cuveetiert</a:t>
            </a:r>
            <a:r>
              <a:rPr lang="de-DE" dirty="0">
                <a:solidFill>
                  <a:schemeClr val="accent1"/>
                </a:solidFill>
              </a:rPr>
              <a:t> und sind hin und weg! Der </a:t>
            </a:r>
            <a:r>
              <a:rPr lang="de-DE" b="1" dirty="0">
                <a:solidFill>
                  <a:schemeClr val="accent1"/>
                </a:solidFill>
              </a:rPr>
              <a:t>neue Jahrgang 2016</a:t>
            </a:r>
            <a:r>
              <a:rPr lang="de-DE" dirty="0">
                <a:solidFill>
                  <a:schemeClr val="accent1"/>
                </a:solidFill>
              </a:rPr>
              <a:t>, exklusiv nur für unsere Kunden</a:t>
            </a:r>
            <a:r>
              <a:rPr lang="de-DE" dirty="0" smtClean="0">
                <a:solidFill>
                  <a:schemeClr val="accent1"/>
                </a:solidFill>
              </a:rPr>
              <a:t>! (DE_WIB_VD_18)</a:t>
            </a:r>
            <a:endParaRPr lang="de-DE" dirty="0">
              <a:solidFill>
                <a:schemeClr val="accent1"/>
              </a:solidFill>
            </a:endParaRPr>
          </a:p>
        </p:txBody>
      </p:sp>
      <p:sp>
        <p:nvSpPr>
          <p:cNvPr id="15" name="Rechteck 14"/>
          <p:cNvSpPr/>
          <p:nvPr/>
        </p:nvSpPr>
        <p:spPr>
          <a:xfrm>
            <a:off x="1419687" y="5615582"/>
            <a:ext cx="6730400" cy="923330"/>
          </a:xfrm>
          <a:prstGeom prst="rect">
            <a:avLst/>
          </a:prstGeom>
        </p:spPr>
        <p:txBody>
          <a:bodyPr wrap="square">
            <a:spAutoFit/>
          </a:bodyPr>
          <a:lstStyle/>
          <a:p>
            <a:pPr algn="just"/>
            <a:r>
              <a:rPr lang="de-DE" dirty="0">
                <a:solidFill>
                  <a:schemeClr val="accent1"/>
                </a:solidFill>
              </a:rPr>
              <a:t>﻿</a:t>
            </a:r>
            <a:r>
              <a:rPr lang="de-DE" b="1" dirty="0" err="1">
                <a:solidFill>
                  <a:schemeClr val="accent1"/>
                </a:solidFill>
              </a:rPr>
              <a:t>Depuis</a:t>
            </a:r>
            <a:r>
              <a:rPr lang="de-DE" b="1" dirty="0">
                <a:solidFill>
                  <a:schemeClr val="accent1"/>
                </a:solidFill>
              </a:rPr>
              <a:t> 1731</a:t>
            </a:r>
            <a:r>
              <a:rPr lang="de-DE" dirty="0">
                <a:solidFill>
                  <a:schemeClr val="accent1"/>
                </a:solidFill>
              </a:rPr>
              <a:t>, </a:t>
            </a:r>
            <a:r>
              <a:rPr lang="de-DE" dirty="0" smtClean="0">
                <a:solidFill>
                  <a:schemeClr val="accent1"/>
                </a:solidFill>
              </a:rPr>
              <a:t> </a:t>
            </a:r>
            <a:r>
              <a:rPr lang="de-DE" dirty="0" err="1" smtClean="0">
                <a:solidFill>
                  <a:schemeClr val="accent1"/>
                </a:solidFill>
              </a:rPr>
              <a:t>nous</a:t>
            </a:r>
            <a:r>
              <a:rPr lang="de-DE" dirty="0" smtClean="0">
                <a:solidFill>
                  <a:schemeClr val="accent1"/>
                </a:solidFill>
              </a:rPr>
              <a:t> </a:t>
            </a:r>
            <a:r>
              <a:rPr lang="de-DE" dirty="0" err="1">
                <a:solidFill>
                  <a:schemeClr val="accent1"/>
                </a:solidFill>
              </a:rPr>
              <a:t>travaillons</a:t>
            </a:r>
            <a:r>
              <a:rPr lang="de-DE" dirty="0">
                <a:solidFill>
                  <a:schemeClr val="accent1"/>
                </a:solidFill>
              </a:rPr>
              <a:t> </a:t>
            </a:r>
            <a:r>
              <a:rPr lang="de-DE" dirty="0" err="1">
                <a:solidFill>
                  <a:schemeClr val="accent1"/>
                </a:solidFill>
              </a:rPr>
              <a:t>avec</a:t>
            </a:r>
            <a:r>
              <a:rPr lang="de-DE" dirty="0">
                <a:solidFill>
                  <a:schemeClr val="accent1"/>
                </a:solidFill>
              </a:rPr>
              <a:t> </a:t>
            </a:r>
            <a:r>
              <a:rPr lang="de-DE" dirty="0" err="1">
                <a:solidFill>
                  <a:schemeClr val="accent1"/>
                </a:solidFill>
              </a:rPr>
              <a:t>passion</a:t>
            </a:r>
            <a:r>
              <a:rPr lang="de-DE" dirty="0">
                <a:solidFill>
                  <a:schemeClr val="accent1"/>
                </a:solidFill>
              </a:rPr>
              <a:t> et </a:t>
            </a:r>
            <a:r>
              <a:rPr lang="de-DE" dirty="0" err="1">
                <a:solidFill>
                  <a:schemeClr val="accent1"/>
                </a:solidFill>
              </a:rPr>
              <a:t>ténacité</a:t>
            </a:r>
            <a:r>
              <a:rPr lang="de-DE" dirty="0">
                <a:solidFill>
                  <a:schemeClr val="accent1"/>
                </a:solidFill>
              </a:rPr>
              <a:t> </a:t>
            </a:r>
            <a:r>
              <a:rPr lang="de-DE" dirty="0" err="1" smtClean="0">
                <a:solidFill>
                  <a:schemeClr val="accent1"/>
                </a:solidFill>
              </a:rPr>
              <a:t>pour</a:t>
            </a:r>
            <a:r>
              <a:rPr lang="de-DE" dirty="0" smtClean="0">
                <a:solidFill>
                  <a:schemeClr val="accent1"/>
                </a:solidFill>
              </a:rPr>
              <a:t> </a:t>
            </a:r>
            <a:r>
              <a:rPr lang="de-DE" dirty="0" err="1" smtClean="0">
                <a:solidFill>
                  <a:schemeClr val="accent1"/>
                </a:solidFill>
              </a:rPr>
              <a:t>exprimer</a:t>
            </a:r>
            <a:r>
              <a:rPr lang="de-DE" dirty="0" smtClean="0">
                <a:solidFill>
                  <a:schemeClr val="accent1"/>
                </a:solidFill>
              </a:rPr>
              <a:t> </a:t>
            </a:r>
            <a:r>
              <a:rPr lang="de-DE" dirty="0" err="1">
                <a:solidFill>
                  <a:schemeClr val="accent1"/>
                </a:solidFill>
              </a:rPr>
              <a:t>l’authenticité</a:t>
            </a:r>
            <a:r>
              <a:rPr lang="de-DE" dirty="0">
                <a:solidFill>
                  <a:schemeClr val="accent1"/>
                </a:solidFill>
              </a:rPr>
              <a:t> </a:t>
            </a:r>
            <a:r>
              <a:rPr lang="de-DE" dirty="0" smtClean="0">
                <a:solidFill>
                  <a:schemeClr val="accent1"/>
                </a:solidFill>
              </a:rPr>
              <a:t> des </a:t>
            </a:r>
            <a:r>
              <a:rPr lang="de-DE" dirty="0" err="1">
                <a:solidFill>
                  <a:schemeClr val="accent1"/>
                </a:solidFill>
              </a:rPr>
              <a:t>terroirs</a:t>
            </a:r>
            <a:r>
              <a:rPr lang="de-DE" dirty="0">
                <a:solidFill>
                  <a:schemeClr val="accent1"/>
                </a:solidFill>
              </a:rPr>
              <a:t> de </a:t>
            </a:r>
            <a:r>
              <a:rPr lang="de-DE" dirty="0" smtClean="0">
                <a:solidFill>
                  <a:schemeClr val="accent1"/>
                </a:solidFill>
              </a:rPr>
              <a:t>Bourgogne, </a:t>
            </a:r>
            <a:r>
              <a:rPr lang="de-DE" dirty="0" err="1" smtClean="0">
                <a:solidFill>
                  <a:schemeClr val="accent1"/>
                </a:solidFill>
              </a:rPr>
              <a:t>dans</a:t>
            </a:r>
            <a:r>
              <a:rPr lang="de-DE" dirty="0" smtClean="0">
                <a:solidFill>
                  <a:schemeClr val="accent1"/>
                </a:solidFill>
              </a:rPr>
              <a:t> </a:t>
            </a:r>
            <a:r>
              <a:rPr lang="de-DE" dirty="0">
                <a:solidFill>
                  <a:schemeClr val="accent1"/>
                </a:solidFill>
              </a:rPr>
              <a:t>le </a:t>
            </a:r>
            <a:r>
              <a:rPr lang="de-DE" dirty="0" err="1">
                <a:solidFill>
                  <a:schemeClr val="accent1"/>
                </a:solidFill>
              </a:rPr>
              <a:t>respect</a:t>
            </a:r>
            <a:r>
              <a:rPr lang="de-DE" dirty="0">
                <a:solidFill>
                  <a:schemeClr val="accent1"/>
                </a:solidFill>
              </a:rPr>
              <a:t> des </a:t>
            </a:r>
            <a:r>
              <a:rPr lang="de-DE" dirty="0" err="1">
                <a:solidFill>
                  <a:schemeClr val="accent1"/>
                </a:solidFill>
              </a:rPr>
              <a:t>traditions</a:t>
            </a:r>
            <a:r>
              <a:rPr lang="de-DE" dirty="0">
                <a:solidFill>
                  <a:schemeClr val="accent1"/>
                </a:solidFill>
              </a:rPr>
              <a:t> et de la </a:t>
            </a:r>
            <a:r>
              <a:rPr lang="de-DE" dirty="0" err="1">
                <a:solidFill>
                  <a:schemeClr val="accent1"/>
                </a:solidFill>
              </a:rPr>
              <a:t>nature</a:t>
            </a:r>
            <a:r>
              <a:rPr lang="de-DE" dirty="0">
                <a:solidFill>
                  <a:schemeClr val="accent1"/>
                </a:solidFill>
              </a:rPr>
              <a:t>. </a:t>
            </a:r>
            <a:r>
              <a:rPr lang="de-DE" dirty="0" smtClean="0">
                <a:solidFill>
                  <a:schemeClr val="accent1"/>
                </a:solidFill>
              </a:rPr>
              <a:t>(Leclerc, 9)</a:t>
            </a:r>
            <a:endParaRPr lang="de-DE" dirty="0">
              <a:solidFill>
                <a:schemeClr val="accent1"/>
              </a:solidFill>
            </a:endParaRPr>
          </a:p>
        </p:txBody>
      </p:sp>
    </p:spTree>
    <p:extLst>
      <p:ext uri="{BB962C8B-B14F-4D97-AF65-F5344CB8AC3E}">
        <p14:creationId xmlns:p14="http://schemas.microsoft.com/office/powerpoint/2010/main" val="918721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200" y="1690688"/>
            <a:ext cx="10908323" cy="1517275"/>
          </a:xfrm>
        </p:spPr>
        <p:txBody>
          <a:bodyPr>
            <a:noAutofit/>
          </a:bodyPr>
          <a:lstStyle/>
          <a:p>
            <a:pPr marL="0" indent="0">
              <a:buNone/>
            </a:pPr>
            <a:r>
              <a:rPr lang="de-DE" sz="2400" dirty="0" smtClean="0">
                <a:solidFill>
                  <a:schemeClr val="accent1"/>
                </a:solidFill>
              </a:rPr>
              <a:t>4.3 </a:t>
            </a:r>
            <a:r>
              <a:rPr lang="de-DE" sz="2400" dirty="0" err="1" smtClean="0">
                <a:solidFill>
                  <a:schemeClr val="accent1"/>
                </a:solidFill>
              </a:rPr>
              <a:t>Localisation</a:t>
            </a:r>
            <a:r>
              <a:rPr lang="de-DE" sz="2400" dirty="0" smtClean="0">
                <a:solidFill>
                  <a:schemeClr val="accent1"/>
                </a:solidFill>
              </a:rPr>
              <a:t> temporelle</a:t>
            </a:r>
          </a:p>
          <a:p>
            <a:pPr marL="0" indent="0">
              <a:buNone/>
            </a:pPr>
            <a:endParaRPr lang="de-DE" sz="2400" dirty="0">
              <a:solidFill>
                <a:schemeClr val="accent1"/>
              </a:solidFill>
            </a:endParaRPr>
          </a:p>
          <a:p>
            <a:pPr marL="0" indent="0">
              <a:buNone/>
            </a:pPr>
            <a:r>
              <a:rPr lang="de-DE" sz="2400" dirty="0" err="1" smtClean="0">
                <a:solidFill>
                  <a:schemeClr val="accent1"/>
                </a:solidFill>
              </a:rPr>
              <a:t>Positionnement</a:t>
            </a:r>
            <a:r>
              <a:rPr lang="de-DE" sz="2400" dirty="0" smtClean="0">
                <a:solidFill>
                  <a:schemeClr val="accent1"/>
                </a:solidFill>
              </a:rPr>
              <a:t> </a:t>
            </a:r>
            <a:r>
              <a:rPr lang="de-DE" sz="2400" dirty="0" err="1" smtClean="0">
                <a:solidFill>
                  <a:schemeClr val="accent1"/>
                </a:solidFill>
              </a:rPr>
              <a:t>sur</a:t>
            </a:r>
            <a:r>
              <a:rPr lang="de-DE" sz="2400" dirty="0" smtClean="0">
                <a:solidFill>
                  <a:schemeClr val="accent1"/>
                </a:solidFill>
              </a:rPr>
              <a:t> </a:t>
            </a:r>
            <a:r>
              <a:rPr lang="de-DE" sz="2400" dirty="0" err="1" smtClean="0">
                <a:solidFill>
                  <a:schemeClr val="accent1"/>
                </a:solidFill>
              </a:rPr>
              <a:t>un</a:t>
            </a:r>
            <a:r>
              <a:rPr lang="de-DE" sz="2400" dirty="0" smtClean="0">
                <a:solidFill>
                  <a:schemeClr val="accent1"/>
                </a:solidFill>
              </a:rPr>
              <a:t> </a:t>
            </a:r>
            <a:r>
              <a:rPr lang="de-DE" sz="2400" dirty="0" err="1" smtClean="0">
                <a:solidFill>
                  <a:schemeClr val="accent1"/>
                </a:solidFill>
              </a:rPr>
              <a:t>quadriple</a:t>
            </a:r>
            <a:r>
              <a:rPr lang="de-DE" sz="2400" dirty="0" smtClean="0">
                <a:solidFill>
                  <a:schemeClr val="accent1"/>
                </a:solidFill>
              </a:rPr>
              <a:t> </a:t>
            </a:r>
            <a:r>
              <a:rPr lang="de-DE" sz="2400" dirty="0" err="1" smtClean="0">
                <a:solidFill>
                  <a:schemeClr val="accent1"/>
                </a:solidFill>
              </a:rPr>
              <a:t>continuum</a:t>
            </a:r>
            <a:r>
              <a:rPr lang="de-DE" sz="2400" dirty="0" smtClean="0">
                <a:solidFill>
                  <a:schemeClr val="accent1"/>
                </a:solidFill>
              </a:rPr>
              <a:t> </a:t>
            </a:r>
            <a:r>
              <a:rPr lang="de-DE" sz="2400" dirty="0" err="1" smtClean="0">
                <a:solidFill>
                  <a:schemeClr val="accent1"/>
                </a:solidFill>
              </a:rPr>
              <a:t>qualitatif</a:t>
            </a:r>
            <a:r>
              <a:rPr lang="de-DE" sz="2400" dirty="0" smtClean="0">
                <a:solidFill>
                  <a:schemeClr val="accent1"/>
                </a:solidFill>
              </a:rPr>
              <a:t> </a:t>
            </a:r>
            <a:r>
              <a:rPr lang="de-DE" sz="2400" dirty="0" err="1" smtClean="0">
                <a:solidFill>
                  <a:schemeClr val="accent1"/>
                </a:solidFill>
              </a:rPr>
              <a:t>dynamique</a:t>
            </a:r>
            <a:r>
              <a:rPr lang="de-DE" sz="2400" dirty="0" smtClean="0">
                <a:solidFill>
                  <a:schemeClr val="accent1"/>
                </a:solidFill>
              </a:rPr>
              <a:t> :</a:t>
            </a:r>
          </a:p>
          <a:p>
            <a:pPr marL="0" indent="0">
              <a:buNone/>
            </a:pPr>
            <a:endParaRPr lang="de-DE" sz="2400" dirty="0">
              <a:solidFill>
                <a:schemeClr val="accent1"/>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14</a:t>
            </a:fld>
            <a:endParaRPr lang="de-DE" dirty="0"/>
          </a:p>
        </p:txBody>
      </p:sp>
      <p:cxnSp>
        <p:nvCxnSpPr>
          <p:cNvPr id="11" name="Gerade Verbindung mit Pfeil 10"/>
          <p:cNvCxnSpPr>
            <a:cxnSpLocks/>
          </p:cNvCxnSpPr>
          <p:nvPr/>
        </p:nvCxnSpPr>
        <p:spPr>
          <a:xfrm flipH="1" flipV="1">
            <a:off x="9474665" y="4041531"/>
            <a:ext cx="833082" cy="108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080680" y="3743667"/>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13" name="Textfeld 12"/>
          <p:cNvSpPr txBox="1"/>
          <p:nvPr/>
        </p:nvSpPr>
        <p:spPr>
          <a:xfrm>
            <a:off x="9580563" y="4854220"/>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18" name="Textfeld 17"/>
          <p:cNvSpPr txBox="1"/>
          <p:nvPr/>
        </p:nvSpPr>
        <p:spPr>
          <a:xfrm>
            <a:off x="8823026" y="4452942"/>
            <a:ext cx="989373" cy="307777"/>
          </a:xfrm>
          <a:prstGeom prst="rect">
            <a:avLst/>
          </a:prstGeom>
          <a:noFill/>
        </p:spPr>
        <p:txBody>
          <a:bodyPr wrap="none" rtlCol="0">
            <a:spAutoFit/>
          </a:bodyPr>
          <a:lstStyle/>
          <a:p>
            <a:r>
              <a:rPr lang="de-DE" sz="1400" dirty="0" smtClean="0">
                <a:solidFill>
                  <a:schemeClr val="accent1"/>
                </a:solidFill>
              </a:rPr>
              <a:t>MILLESIME</a:t>
            </a:r>
            <a:endParaRPr lang="de-DE" sz="1400" dirty="0">
              <a:solidFill>
                <a:schemeClr val="accent1"/>
              </a:solidFill>
            </a:endParaRPr>
          </a:p>
        </p:txBody>
      </p:sp>
      <p:sp>
        <p:nvSpPr>
          <p:cNvPr id="20" name="Textfeld 19"/>
          <p:cNvSpPr txBox="1"/>
          <p:nvPr/>
        </p:nvSpPr>
        <p:spPr>
          <a:xfrm>
            <a:off x="10746578" y="4766148"/>
            <a:ext cx="1474506" cy="307777"/>
          </a:xfrm>
          <a:prstGeom prst="rect">
            <a:avLst/>
          </a:prstGeom>
          <a:noFill/>
        </p:spPr>
        <p:txBody>
          <a:bodyPr wrap="none" rtlCol="0">
            <a:spAutoFit/>
          </a:bodyPr>
          <a:lstStyle/>
          <a:p>
            <a:r>
              <a:rPr lang="de-DE" sz="1400" b="1" dirty="0" smtClean="0">
                <a:solidFill>
                  <a:schemeClr val="accent1"/>
                </a:solidFill>
              </a:rPr>
              <a:t>AGE DE LA VIGNE</a:t>
            </a:r>
            <a:endParaRPr lang="de-DE" sz="1400" b="1" dirty="0">
              <a:solidFill>
                <a:schemeClr val="accent1"/>
              </a:solidFill>
            </a:endParaRPr>
          </a:p>
        </p:txBody>
      </p:sp>
      <p:cxnSp>
        <p:nvCxnSpPr>
          <p:cNvPr id="21" name="Gerade Verbindung mit Pfeil 20"/>
          <p:cNvCxnSpPr/>
          <p:nvPr/>
        </p:nvCxnSpPr>
        <p:spPr>
          <a:xfrm flipV="1">
            <a:off x="10319767" y="4371993"/>
            <a:ext cx="1107576" cy="75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10124184" y="4628268"/>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25" name="Textfeld 24"/>
          <p:cNvSpPr txBox="1"/>
          <p:nvPr/>
        </p:nvSpPr>
        <p:spPr>
          <a:xfrm>
            <a:off x="11364661" y="4110556"/>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5" name="Rechteck 4"/>
          <p:cNvSpPr/>
          <p:nvPr/>
        </p:nvSpPr>
        <p:spPr>
          <a:xfrm>
            <a:off x="1337697" y="3447390"/>
            <a:ext cx="7742983" cy="1477328"/>
          </a:xfrm>
          <a:prstGeom prst="rect">
            <a:avLst/>
          </a:prstGeom>
        </p:spPr>
        <p:txBody>
          <a:bodyPr wrap="square">
            <a:spAutoFit/>
          </a:bodyPr>
          <a:lstStyle/>
          <a:p>
            <a:pPr algn="just"/>
            <a:r>
              <a:rPr lang="fr-FR" dirty="0">
                <a:solidFill>
                  <a:schemeClr val="accent1"/>
                </a:solidFill>
                <a:latin typeface="Calibri" charset="0"/>
                <a:ea typeface="Calibri" charset="0"/>
                <a:cs typeface="Times New Roman" charset="0"/>
              </a:rPr>
              <a:t>Donc là on est sur un vin rouge millésime 2014 hum c'est une vigne qui se situe sur la commune de </a:t>
            </a:r>
            <a:r>
              <a:rPr lang="fr-FR" dirty="0" err="1">
                <a:solidFill>
                  <a:schemeClr val="accent1"/>
                </a:solidFill>
                <a:latin typeface="Calibri" charset="0"/>
                <a:ea typeface="Calibri" charset="0"/>
                <a:cs typeface="Times New Roman" charset="0"/>
              </a:rPr>
              <a:t>Ladoix-Serrigny</a:t>
            </a:r>
            <a:r>
              <a:rPr lang="fr-FR" dirty="0">
                <a:solidFill>
                  <a:schemeClr val="accent1"/>
                </a:solidFill>
                <a:latin typeface="Calibri" charset="0"/>
                <a:ea typeface="Calibri" charset="0"/>
                <a:cs typeface="Times New Roman" charset="0"/>
              </a:rPr>
              <a:t> </a:t>
            </a:r>
            <a:r>
              <a:rPr lang="fr-FR" dirty="0" smtClean="0">
                <a:solidFill>
                  <a:schemeClr val="accent1"/>
                </a:solidFill>
                <a:latin typeface="Calibri" charset="0"/>
                <a:ea typeface="Calibri" charset="0"/>
                <a:cs typeface="Times New Roman" charset="0"/>
              </a:rPr>
              <a:t>[...] </a:t>
            </a:r>
            <a:r>
              <a:rPr lang="fr-FR" dirty="0">
                <a:solidFill>
                  <a:schemeClr val="accent1"/>
                </a:solidFill>
                <a:latin typeface="Calibri" charset="0"/>
                <a:ea typeface="Calibri" charset="0"/>
                <a:cs typeface="Times New Roman" charset="0"/>
              </a:rPr>
              <a:t>donc ça c'est ma première vigne c'est une vigne personnelle </a:t>
            </a:r>
            <a:r>
              <a:rPr lang="fr-FR" b="1" dirty="0">
                <a:solidFill>
                  <a:schemeClr val="accent1"/>
                </a:solidFill>
                <a:latin typeface="Calibri" charset="0"/>
                <a:ea typeface="Calibri" charset="0"/>
                <a:cs typeface="Times New Roman" charset="0"/>
              </a:rPr>
              <a:t>c'est la première vigne que j'ai acheté </a:t>
            </a:r>
            <a:r>
              <a:rPr lang="fr-FR" dirty="0">
                <a:solidFill>
                  <a:schemeClr val="accent1"/>
                </a:solidFill>
                <a:latin typeface="Calibri" charset="0"/>
                <a:ea typeface="Calibri" charset="0"/>
                <a:cs typeface="Times New Roman" charset="0"/>
              </a:rPr>
              <a:t>d'où le nom </a:t>
            </a:r>
            <a:r>
              <a:rPr lang="fr-FR" dirty="0" err="1">
                <a:solidFill>
                  <a:schemeClr val="accent1"/>
                </a:solidFill>
                <a:latin typeface="Calibri" charset="0"/>
                <a:ea typeface="Calibri" charset="0"/>
                <a:cs typeface="Times New Roman" charset="0"/>
              </a:rPr>
              <a:t>Hermaïon</a:t>
            </a:r>
            <a:r>
              <a:rPr lang="fr-FR" dirty="0">
                <a:solidFill>
                  <a:schemeClr val="accent1"/>
                </a:solidFill>
                <a:latin typeface="Calibri" charset="0"/>
                <a:ea typeface="Calibri" charset="0"/>
                <a:cs typeface="Times New Roman" charset="0"/>
              </a:rPr>
              <a:t> </a:t>
            </a:r>
            <a:r>
              <a:rPr lang="fr-FR" dirty="0" smtClean="0">
                <a:solidFill>
                  <a:schemeClr val="accent1"/>
                </a:solidFill>
                <a:latin typeface="Calibri" charset="0"/>
                <a:ea typeface="Calibri" charset="0"/>
                <a:cs typeface="Times New Roman" charset="0"/>
              </a:rPr>
              <a:t>[...] voilà </a:t>
            </a:r>
            <a:r>
              <a:rPr lang="fr-FR" dirty="0">
                <a:solidFill>
                  <a:schemeClr val="accent1"/>
                </a:solidFill>
                <a:latin typeface="Calibri" charset="0"/>
                <a:ea typeface="Calibri" charset="0"/>
                <a:cs typeface="Times New Roman" charset="0"/>
              </a:rPr>
              <a:t>c'est un petit clin d'œil donc c'est une euh une très vieille vigne elle a été plantée en 1952 (FR_VG_CR_03)</a:t>
            </a:r>
            <a:endParaRPr lang="de-DE" dirty="0">
              <a:solidFill>
                <a:schemeClr val="accent1"/>
              </a:solidFill>
            </a:endParaRPr>
          </a:p>
        </p:txBody>
      </p:sp>
      <p:sp>
        <p:nvSpPr>
          <p:cNvPr id="6" name="Rechteck 5"/>
          <p:cNvSpPr/>
          <p:nvPr/>
        </p:nvSpPr>
        <p:spPr>
          <a:xfrm>
            <a:off x="1313980" y="5073925"/>
            <a:ext cx="7766700" cy="1277786"/>
          </a:xfrm>
          <a:prstGeom prst="rect">
            <a:avLst/>
          </a:prstGeom>
        </p:spPr>
        <p:txBody>
          <a:bodyPr wrap="square">
            <a:spAutoFit/>
          </a:bodyPr>
          <a:lstStyle/>
          <a:p>
            <a:pPr algn="just">
              <a:lnSpc>
                <a:spcPct val="107000"/>
              </a:lnSpc>
              <a:spcAft>
                <a:spcPts val="800"/>
              </a:spcAft>
            </a:pPr>
            <a:r>
              <a:rPr lang="de-DE" dirty="0">
                <a:solidFill>
                  <a:schemeClr val="accent1"/>
                </a:solidFill>
                <a:latin typeface="Calibri" charset="0"/>
                <a:ea typeface="Calibri" charset="0"/>
                <a:cs typeface="Times New Roman" charset="0"/>
              </a:rPr>
              <a:t>und </a:t>
            </a:r>
            <a:r>
              <a:rPr lang="de-DE" dirty="0" err="1">
                <a:solidFill>
                  <a:schemeClr val="accent1"/>
                </a:solidFill>
                <a:latin typeface="Calibri" charset="0"/>
                <a:ea typeface="Calibri" charset="0"/>
                <a:cs typeface="Times New Roman" charset="0"/>
              </a:rPr>
              <a:t>euh</a:t>
            </a:r>
            <a:r>
              <a:rPr lang="de-DE" dirty="0">
                <a:solidFill>
                  <a:schemeClr val="accent1"/>
                </a:solidFill>
                <a:latin typeface="Calibri" charset="0"/>
                <a:ea typeface="Calibri" charset="0"/>
                <a:cs typeface="Times New Roman" charset="0"/>
              </a:rPr>
              <a:t> ja man / schafft auch inzwischen </a:t>
            </a:r>
            <a:r>
              <a:rPr lang="de-DE" b="1" dirty="0">
                <a:solidFill>
                  <a:schemeClr val="accent1"/>
                </a:solidFill>
                <a:latin typeface="Calibri" charset="0"/>
                <a:ea typeface="Calibri" charset="0"/>
                <a:cs typeface="Times New Roman" charset="0"/>
              </a:rPr>
              <a:t>mit älteren Stücken </a:t>
            </a:r>
            <a:r>
              <a:rPr lang="de-DE" dirty="0">
                <a:solidFill>
                  <a:schemeClr val="accent1"/>
                </a:solidFill>
                <a:latin typeface="Calibri" charset="0"/>
                <a:ea typeface="Calibri" charset="0"/>
                <a:cs typeface="Times New Roman" charset="0"/>
              </a:rPr>
              <a:t>weil Spätburgunder darf bei uns angebaut werden </a:t>
            </a:r>
            <a:r>
              <a:rPr lang="de-DE" b="1" dirty="0">
                <a:solidFill>
                  <a:schemeClr val="accent1"/>
                </a:solidFill>
                <a:latin typeface="Calibri" charset="0"/>
                <a:ea typeface="Calibri" charset="0"/>
                <a:cs typeface="Times New Roman" charset="0"/>
              </a:rPr>
              <a:t>seit 1985 </a:t>
            </a:r>
            <a:r>
              <a:rPr lang="de-DE" dirty="0">
                <a:solidFill>
                  <a:schemeClr val="accent1"/>
                </a:solidFill>
                <a:latin typeface="Calibri" charset="0"/>
                <a:ea typeface="Calibri" charset="0"/>
                <a:cs typeface="Times New Roman" charset="0"/>
              </a:rPr>
              <a:t>/ erst hum und aber jetzt hat </a:t>
            </a:r>
            <a:r>
              <a:rPr lang="de-DE" dirty="0" smtClean="0">
                <a:solidFill>
                  <a:schemeClr val="accent1"/>
                </a:solidFill>
                <a:latin typeface="Calibri" charset="0"/>
                <a:ea typeface="Calibri" charset="0"/>
                <a:cs typeface="Times New Roman" charset="0"/>
              </a:rPr>
              <a:t>man </a:t>
            </a:r>
            <a:r>
              <a:rPr lang="de-DE" dirty="0">
                <a:solidFill>
                  <a:schemeClr val="accent1"/>
                </a:solidFill>
                <a:latin typeface="Calibri" charset="0"/>
                <a:ea typeface="Calibri" charset="0"/>
                <a:cs typeface="Times New Roman" charset="0"/>
              </a:rPr>
              <a:t>schon </a:t>
            </a:r>
            <a:r>
              <a:rPr lang="de-DE" b="1" dirty="0">
                <a:solidFill>
                  <a:schemeClr val="accent1"/>
                </a:solidFill>
                <a:latin typeface="Calibri" charset="0"/>
                <a:ea typeface="Calibri" charset="0"/>
                <a:cs typeface="Times New Roman" charset="0"/>
              </a:rPr>
              <a:t>ältere Reben </a:t>
            </a:r>
            <a:r>
              <a:rPr lang="de-DE" dirty="0">
                <a:solidFill>
                  <a:schemeClr val="accent1"/>
                </a:solidFill>
                <a:latin typeface="Calibri" charset="0"/>
                <a:ea typeface="Calibri" charset="0"/>
                <a:cs typeface="Times New Roman" charset="0"/>
              </a:rPr>
              <a:t>die </a:t>
            </a:r>
            <a:r>
              <a:rPr lang="de-DE" dirty="0" err="1">
                <a:solidFill>
                  <a:schemeClr val="accent1"/>
                </a:solidFill>
                <a:latin typeface="Calibri" charset="0"/>
                <a:ea typeface="Calibri" charset="0"/>
                <a:cs typeface="Times New Roman" charset="0"/>
              </a:rPr>
              <a:t>euh</a:t>
            </a:r>
            <a:r>
              <a:rPr lang="de-DE" dirty="0">
                <a:solidFill>
                  <a:schemeClr val="accent1"/>
                </a:solidFill>
                <a:latin typeface="Calibri" charset="0"/>
                <a:ea typeface="Calibri" charset="0"/>
                <a:cs typeface="Times New Roman" charset="0"/>
              </a:rPr>
              <a:t> dann eben auch richtig richtig gut </a:t>
            </a:r>
            <a:r>
              <a:rPr lang="de-DE" dirty="0" err="1">
                <a:solidFill>
                  <a:schemeClr val="accent1"/>
                </a:solidFill>
                <a:latin typeface="Calibri" charset="0"/>
                <a:ea typeface="Calibri" charset="0"/>
                <a:cs typeface="Times New Roman" charset="0"/>
              </a:rPr>
              <a:t>euh</a:t>
            </a:r>
            <a:r>
              <a:rPr lang="de-DE" dirty="0">
                <a:solidFill>
                  <a:schemeClr val="accent1"/>
                </a:solidFill>
                <a:latin typeface="Calibri" charset="0"/>
                <a:ea typeface="Calibri" charset="0"/>
                <a:cs typeface="Times New Roman" charset="0"/>
              </a:rPr>
              <a:t> </a:t>
            </a:r>
            <a:r>
              <a:rPr lang="de-DE" dirty="0" err="1">
                <a:solidFill>
                  <a:schemeClr val="accent1"/>
                </a:solidFill>
                <a:latin typeface="Calibri" charset="0"/>
                <a:ea typeface="Calibri" charset="0"/>
                <a:cs typeface="Times New Roman" charset="0"/>
              </a:rPr>
              <a:t>euh</a:t>
            </a:r>
            <a:r>
              <a:rPr lang="de-DE" dirty="0">
                <a:solidFill>
                  <a:schemeClr val="accent1"/>
                </a:solidFill>
                <a:latin typeface="Calibri" charset="0"/>
                <a:ea typeface="Calibri" charset="0"/>
                <a:cs typeface="Times New Roman" charset="0"/>
              </a:rPr>
              <a:t> / Ergebnisse hervorbringen (﻿DE_CA_WM_05)</a:t>
            </a:r>
            <a:endParaRPr lang="de-DE" dirty="0">
              <a:solidFill>
                <a:schemeClr val="accent1"/>
              </a:solidFill>
              <a:effectLst/>
              <a:latin typeface="Calibri" charset="0"/>
              <a:ea typeface="Calibri" charset="0"/>
              <a:cs typeface="Times New Roman" charset="0"/>
            </a:endParaRPr>
          </a:p>
        </p:txBody>
      </p:sp>
    </p:spTree>
    <p:extLst>
      <p:ext uri="{BB962C8B-B14F-4D97-AF65-F5344CB8AC3E}">
        <p14:creationId xmlns:p14="http://schemas.microsoft.com/office/powerpoint/2010/main" val="161213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200" y="1690688"/>
            <a:ext cx="10908323" cy="1392491"/>
          </a:xfrm>
        </p:spPr>
        <p:txBody>
          <a:bodyPr>
            <a:noAutofit/>
          </a:bodyPr>
          <a:lstStyle/>
          <a:p>
            <a:pPr marL="0" indent="0">
              <a:buNone/>
            </a:pPr>
            <a:r>
              <a:rPr lang="de-DE" sz="2400" dirty="0" smtClean="0">
                <a:solidFill>
                  <a:schemeClr val="accent1"/>
                </a:solidFill>
              </a:rPr>
              <a:t>4.3 </a:t>
            </a:r>
            <a:r>
              <a:rPr lang="de-DE" sz="2400" dirty="0" err="1" smtClean="0">
                <a:solidFill>
                  <a:schemeClr val="accent1"/>
                </a:solidFill>
              </a:rPr>
              <a:t>Localisation</a:t>
            </a:r>
            <a:r>
              <a:rPr lang="de-DE" sz="2400" dirty="0" smtClean="0">
                <a:solidFill>
                  <a:schemeClr val="accent1"/>
                </a:solidFill>
              </a:rPr>
              <a:t> temporelle</a:t>
            </a:r>
          </a:p>
          <a:p>
            <a:pPr marL="0" indent="0">
              <a:buNone/>
            </a:pPr>
            <a:endParaRPr lang="de-DE" sz="2400" dirty="0">
              <a:solidFill>
                <a:schemeClr val="accent1"/>
              </a:solidFill>
            </a:endParaRPr>
          </a:p>
          <a:p>
            <a:pPr marL="0" indent="0">
              <a:buNone/>
            </a:pPr>
            <a:r>
              <a:rPr lang="de-DE" sz="2400" dirty="0" err="1" smtClean="0">
                <a:solidFill>
                  <a:schemeClr val="accent1"/>
                </a:solidFill>
              </a:rPr>
              <a:t>Positionnement</a:t>
            </a:r>
            <a:r>
              <a:rPr lang="de-DE" sz="2400" dirty="0" smtClean="0">
                <a:solidFill>
                  <a:schemeClr val="accent1"/>
                </a:solidFill>
              </a:rPr>
              <a:t> </a:t>
            </a:r>
            <a:r>
              <a:rPr lang="de-DE" sz="2400" dirty="0" err="1" smtClean="0">
                <a:solidFill>
                  <a:schemeClr val="accent1"/>
                </a:solidFill>
              </a:rPr>
              <a:t>sur</a:t>
            </a:r>
            <a:r>
              <a:rPr lang="de-DE" sz="2400" dirty="0" smtClean="0">
                <a:solidFill>
                  <a:schemeClr val="accent1"/>
                </a:solidFill>
              </a:rPr>
              <a:t> </a:t>
            </a:r>
            <a:r>
              <a:rPr lang="de-DE" sz="2400" dirty="0" err="1" smtClean="0">
                <a:solidFill>
                  <a:schemeClr val="accent1"/>
                </a:solidFill>
              </a:rPr>
              <a:t>un</a:t>
            </a:r>
            <a:r>
              <a:rPr lang="de-DE" sz="2400" dirty="0" smtClean="0">
                <a:solidFill>
                  <a:schemeClr val="accent1"/>
                </a:solidFill>
              </a:rPr>
              <a:t> </a:t>
            </a:r>
            <a:r>
              <a:rPr lang="de-DE" sz="2400" dirty="0" err="1" smtClean="0">
                <a:solidFill>
                  <a:schemeClr val="accent1"/>
                </a:solidFill>
              </a:rPr>
              <a:t>quadriple</a:t>
            </a:r>
            <a:r>
              <a:rPr lang="de-DE" sz="2400" dirty="0" smtClean="0">
                <a:solidFill>
                  <a:schemeClr val="accent1"/>
                </a:solidFill>
              </a:rPr>
              <a:t> </a:t>
            </a:r>
            <a:r>
              <a:rPr lang="de-DE" sz="2400" dirty="0" err="1" smtClean="0">
                <a:solidFill>
                  <a:schemeClr val="accent1"/>
                </a:solidFill>
              </a:rPr>
              <a:t>continuum</a:t>
            </a:r>
            <a:r>
              <a:rPr lang="de-DE" sz="2400" dirty="0" smtClean="0">
                <a:solidFill>
                  <a:schemeClr val="accent1"/>
                </a:solidFill>
              </a:rPr>
              <a:t> </a:t>
            </a:r>
            <a:r>
              <a:rPr lang="de-DE" sz="2400" dirty="0" err="1" smtClean="0">
                <a:solidFill>
                  <a:schemeClr val="accent1"/>
                </a:solidFill>
              </a:rPr>
              <a:t>qualitatif</a:t>
            </a:r>
            <a:r>
              <a:rPr lang="de-DE" sz="2400" dirty="0" smtClean="0">
                <a:solidFill>
                  <a:schemeClr val="accent1"/>
                </a:solidFill>
              </a:rPr>
              <a:t> </a:t>
            </a:r>
            <a:r>
              <a:rPr lang="de-DE" sz="2400" dirty="0" err="1" smtClean="0">
                <a:solidFill>
                  <a:schemeClr val="accent1"/>
                </a:solidFill>
              </a:rPr>
              <a:t>dynamique</a:t>
            </a:r>
            <a:r>
              <a:rPr lang="de-DE" sz="2400" dirty="0" smtClean="0">
                <a:solidFill>
                  <a:schemeClr val="accent1"/>
                </a:solidFill>
              </a:rPr>
              <a:t> :</a:t>
            </a:r>
          </a:p>
        </p:txBody>
      </p:sp>
      <p:sp>
        <p:nvSpPr>
          <p:cNvPr id="10" name="Foliennummernplatzhalter 9"/>
          <p:cNvSpPr>
            <a:spLocks noGrp="1"/>
          </p:cNvSpPr>
          <p:nvPr>
            <p:ph type="sldNum" sz="quarter" idx="12"/>
          </p:nvPr>
        </p:nvSpPr>
        <p:spPr/>
        <p:txBody>
          <a:bodyPr/>
          <a:lstStyle/>
          <a:p>
            <a:fld id="{1E503F59-F6EA-8F4E-B1F4-F0C42DA4D639}" type="slidenum">
              <a:rPr lang="de-DE" smtClean="0"/>
              <a:t>15</a:t>
            </a:fld>
            <a:endParaRPr lang="de-DE" dirty="0"/>
          </a:p>
        </p:txBody>
      </p:sp>
      <p:cxnSp>
        <p:nvCxnSpPr>
          <p:cNvPr id="11" name="Gerade Verbindung mit Pfeil 10"/>
          <p:cNvCxnSpPr>
            <a:cxnSpLocks/>
          </p:cNvCxnSpPr>
          <p:nvPr/>
        </p:nvCxnSpPr>
        <p:spPr>
          <a:xfrm flipH="1" flipV="1">
            <a:off x="9474665" y="4041531"/>
            <a:ext cx="833082" cy="108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080680" y="3743667"/>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13" name="Textfeld 12"/>
          <p:cNvSpPr txBox="1"/>
          <p:nvPr/>
        </p:nvSpPr>
        <p:spPr>
          <a:xfrm>
            <a:off x="9580563" y="4854220"/>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cxnSp>
        <p:nvCxnSpPr>
          <p:cNvPr id="14" name="Gerade Verbindung mit Pfeil 13"/>
          <p:cNvCxnSpPr/>
          <p:nvPr/>
        </p:nvCxnSpPr>
        <p:spPr>
          <a:xfrm>
            <a:off x="10307746" y="5128981"/>
            <a:ext cx="823079" cy="1069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0439656" y="5116393"/>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17" name="Textfeld 16"/>
          <p:cNvSpPr txBox="1"/>
          <p:nvPr/>
        </p:nvSpPr>
        <p:spPr>
          <a:xfrm>
            <a:off x="11105616" y="6101302"/>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18" name="Textfeld 17"/>
          <p:cNvSpPr txBox="1"/>
          <p:nvPr/>
        </p:nvSpPr>
        <p:spPr>
          <a:xfrm>
            <a:off x="8823026" y="4452942"/>
            <a:ext cx="989373" cy="307777"/>
          </a:xfrm>
          <a:prstGeom prst="rect">
            <a:avLst/>
          </a:prstGeom>
          <a:noFill/>
        </p:spPr>
        <p:txBody>
          <a:bodyPr wrap="none" rtlCol="0">
            <a:spAutoFit/>
          </a:bodyPr>
          <a:lstStyle/>
          <a:p>
            <a:r>
              <a:rPr lang="de-DE" sz="1400" dirty="0" smtClean="0">
                <a:solidFill>
                  <a:schemeClr val="accent1"/>
                </a:solidFill>
              </a:rPr>
              <a:t>MILLESIME</a:t>
            </a:r>
            <a:endParaRPr lang="de-DE" sz="1400" dirty="0">
              <a:solidFill>
                <a:schemeClr val="accent1"/>
              </a:solidFill>
            </a:endParaRPr>
          </a:p>
        </p:txBody>
      </p:sp>
      <p:sp>
        <p:nvSpPr>
          <p:cNvPr id="19" name="Textfeld 18"/>
          <p:cNvSpPr txBox="1"/>
          <p:nvPr/>
        </p:nvSpPr>
        <p:spPr>
          <a:xfrm>
            <a:off x="10747975" y="5460759"/>
            <a:ext cx="710451" cy="307777"/>
          </a:xfrm>
          <a:prstGeom prst="rect">
            <a:avLst/>
          </a:prstGeom>
          <a:noFill/>
        </p:spPr>
        <p:txBody>
          <a:bodyPr wrap="none" rtlCol="0">
            <a:spAutoFit/>
          </a:bodyPr>
          <a:lstStyle/>
          <a:p>
            <a:r>
              <a:rPr lang="de-DE" sz="1400" b="1" dirty="0" smtClean="0">
                <a:solidFill>
                  <a:schemeClr val="accent1"/>
                </a:solidFill>
              </a:rPr>
              <a:t>GARDE</a:t>
            </a:r>
            <a:endParaRPr lang="de-DE" sz="1400" b="1" dirty="0">
              <a:solidFill>
                <a:schemeClr val="accent1"/>
              </a:solidFill>
            </a:endParaRPr>
          </a:p>
        </p:txBody>
      </p:sp>
      <p:sp>
        <p:nvSpPr>
          <p:cNvPr id="20" name="Textfeld 19"/>
          <p:cNvSpPr txBox="1"/>
          <p:nvPr/>
        </p:nvSpPr>
        <p:spPr>
          <a:xfrm>
            <a:off x="10746578" y="4766148"/>
            <a:ext cx="1452962" cy="307777"/>
          </a:xfrm>
          <a:prstGeom prst="rect">
            <a:avLst/>
          </a:prstGeom>
          <a:noFill/>
        </p:spPr>
        <p:txBody>
          <a:bodyPr wrap="none" rtlCol="0">
            <a:spAutoFit/>
          </a:bodyPr>
          <a:lstStyle/>
          <a:p>
            <a:r>
              <a:rPr lang="de-DE" sz="1400" dirty="0" smtClean="0">
                <a:solidFill>
                  <a:schemeClr val="accent1"/>
                </a:solidFill>
              </a:rPr>
              <a:t>AGE DE LA VIGNE</a:t>
            </a:r>
            <a:endParaRPr lang="de-DE" sz="1400" dirty="0">
              <a:solidFill>
                <a:schemeClr val="accent1"/>
              </a:solidFill>
            </a:endParaRPr>
          </a:p>
        </p:txBody>
      </p:sp>
      <p:cxnSp>
        <p:nvCxnSpPr>
          <p:cNvPr id="21" name="Gerade Verbindung mit Pfeil 20"/>
          <p:cNvCxnSpPr/>
          <p:nvPr/>
        </p:nvCxnSpPr>
        <p:spPr>
          <a:xfrm flipV="1">
            <a:off x="10319767" y="4371993"/>
            <a:ext cx="1107576" cy="75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10124184" y="4628268"/>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25" name="Textfeld 24"/>
          <p:cNvSpPr txBox="1"/>
          <p:nvPr/>
        </p:nvSpPr>
        <p:spPr>
          <a:xfrm>
            <a:off x="11364661" y="4110556"/>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5" name="Rechteck 4"/>
          <p:cNvSpPr/>
          <p:nvPr/>
        </p:nvSpPr>
        <p:spPr>
          <a:xfrm>
            <a:off x="1346189" y="4041531"/>
            <a:ext cx="7264410" cy="369332"/>
          </a:xfrm>
          <a:prstGeom prst="rect">
            <a:avLst/>
          </a:prstGeom>
        </p:spPr>
        <p:txBody>
          <a:bodyPr wrap="square">
            <a:spAutoFit/>
          </a:bodyPr>
          <a:lstStyle/>
          <a:p>
            <a:r>
              <a:rPr lang="de-DE" dirty="0">
                <a:solidFill>
                  <a:schemeClr val="accent1"/>
                </a:solidFill>
              </a:rPr>
              <a:t>Il </a:t>
            </a:r>
            <a:r>
              <a:rPr lang="de-DE" dirty="0" err="1">
                <a:solidFill>
                  <a:schemeClr val="accent1"/>
                </a:solidFill>
              </a:rPr>
              <a:t>est</a:t>
            </a:r>
            <a:r>
              <a:rPr lang="de-DE" dirty="0">
                <a:solidFill>
                  <a:schemeClr val="accent1"/>
                </a:solidFill>
              </a:rPr>
              <a:t> </a:t>
            </a:r>
            <a:r>
              <a:rPr lang="de-DE" dirty="0" err="1">
                <a:solidFill>
                  <a:schemeClr val="accent1"/>
                </a:solidFill>
              </a:rPr>
              <a:t>particulièrement</a:t>
            </a:r>
            <a:r>
              <a:rPr lang="de-DE" dirty="0">
                <a:solidFill>
                  <a:schemeClr val="accent1"/>
                </a:solidFill>
              </a:rPr>
              <a:t> </a:t>
            </a:r>
            <a:r>
              <a:rPr lang="de-DE" dirty="0" err="1">
                <a:solidFill>
                  <a:schemeClr val="accent1"/>
                </a:solidFill>
              </a:rPr>
              <a:t>agréable</a:t>
            </a:r>
            <a:r>
              <a:rPr lang="de-DE" dirty="0">
                <a:solidFill>
                  <a:schemeClr val="accent1"/>
                </a:solidFill>
              </a:rPr>
              <a:t> </a:t>
            </a:r>
            <a:r>
              <a:rPr lang="de-DE" b="1" dirty="0" err="1">
                <a:solidFill>
                  <a:schemeClr val="accent1"/>
                </a:solidFill>
              </a:rPr>
              <a:t>dans</a:t>
            </a:r>
            <a:r>
              <a:rPr lang="de-DE" b="1" dirty="0">
                <a:solidFill>
                  <a:schemeClr val="accent1"/>
                </a:solidFill>
              </a:rPr>
              <a:t> </a:t>
            </a:r>
            <a:r>
              <a:rPr lang="de-DE" b="1" dirty="0" err="1">
                <a:solidFill>
                  <a:schemeClr val="accent1"/>
                </a:solidFill>
              </a:rPr>
              <a:t>ses</a:t>
            </a:r>
            <a:r>
              <a:rPr lang="de-DE" b="1" dirty="0">
                <a:solidFill>
                  <a:schemeClr val="accent1"/>
                </a:solidFill>
              </a:rPr>
              <a:t> </a:t>
            </a:r>
            <a:r>
              <a:rPr lang="de-DE" b="1" dirty="0" err="1">
                <a:solidFill>
                  <a:schemeClr val="accent1"/>
                </a:solidFill>
              </a:rPr>
              <a:t>jeunes</a:t>
            </a:r>
            <a:r>
              <a:rPr lang="de-DE" b="1" dirty="0">
                <a:solidFill>
                  <a:schemeClr val="accent1"/>
                </a:solidFill>
              </a:rPr>
              <a:t> </a:t>
            </a:r>
            <a:r>
              <a:rPr lang="de-DE" b="1" dirty="0" err="1">
                <a:solidFill>
                  <a:schemeClr val="accent1"/>
                </a:solidFill>
              </a:rPr>
              <a:t>années</a:t>
            </a:r>
            <a:r>
              <a:rPr lang="de-DE" dirty="0" smtClean="0">
                <a:solidFill>
                  <a:schemeClr val="accent1"/>
                </a:solidFill>
              </a:rPr>
              <a:t>. (Cora, 15)</a:t>
            </a:r>
            <a:endParaRPr lang="de-DE" dirty="0">
              <a:solidFill>
                <a:schemeClr val="accent1"/>
              </a:solidFill>
            </a:endParaRPr>
          </a:p>
        </p:txBody>
      </p:sp>
      <p:sp>
        <p:nvSpPr>
          <p:cNvPr id="6" name="Rechteck 5"/>
          <p:cNvSpPr/>
          <p:nvPr/>
        </p:nvSpPr>
        <p:spPr>
          <a:xfrm>
            <a:off x="1341910" y="3318414"/>
            <a:ext cx="7268689" cy="646331"/>
          </a:xfrm>
          <a:prstGeom prst="rect">
            <a:avLst/>
          </a:prstGeom>
        </p:spPr>
        <p:txBody>
          <a:bodyPr wrap="square">
            <a:spAutoFit/>
          </a:bodyPr>
          <a:lstStyle/>
          <a:p>
            <a:pPr algn="just">
              <a:spcAft>
                <a:spcPts val="0"/>
              </a:spcAft>
            </a:pPr>
            <a:r>
              <a:rPr lang="fr-FR" dirty="0">
                <a:solidFill>
                  <a:schemeClr val="accent1"/>
                </a:solidFill>
                <a:latin typeface="Calibri" charset="0"/>
                <a:ea typeface="Calibri" charset="0"/>
                <a:cs typeface="Times New Roman" charset="0"/>
              </a:rPr>
              <a:t>Ce </a:t>
            </a:r>
            <a:r>
              <a:rPr lang="fr-FR" dirty="0" err="1">
                <a:solidFill>
                  <a:schemeClr val="accent1"/>
                </a:solidFill>
                <a:latin typeface="Calibri" charset="0"/>
                <a:ea typeface="Calibri" charset="0"/>
                <a:cs typeface="Times New Roman" charset="0"/>
              </a:rPr>
              <a:t>Moulis</a:t>
            </a:r>
            <a:r>
              <a:rPr lang="fr-FR" dirty="0">
                <a:solidFill>
                  <a:schemeClr val="accent1"/>
                </a:solidFill>
                <a:latin typeface="Calibri" charset="0"/>
                <a:ea typeface="Calibri" charset="0"/>
                <a:cs typeface="Times New Roman" charset="0"/>
              </a:rPr>
              <a:t> doit se fondre mais </a:t>
            </a:r>
            <a:r>
              <a:rPr lang="fr-FR" b="1" dirty="0">
                <a:solidFill>
                  <a:schemeClr val="accent1"/>
                </a:solidFill>
                <a:latin typeface="Calibri" charset="0"/>
                <a:ea typeface="Calibri" charset="0"/>
                <a:cs typeface="Times New Roman" charset="0"/>
              </a:rPr>
              <a:t>montre un potentiel de vieillissement</a:t>
            </a:r>
            <a:r>
              <a:rPr lang="fr-FR" dirty="0">
                <a:solidFill>
                  <a:schemeClr val="accent1"/>
                </a:solidFill>
                <a:latin typeface="Calibri" charset="0"/>
                <a:ea typeface="Calibri" charset="0"/>
                <a:cs typeface="Times New Roman" charset="0"/>
              </a:rPr>
              <a:t>. </a:t>
            </a:r>
            <a:r>
              <a:rPr lang="en-US" dirty="0" err="1">
                <a:solidFill>
                  <a:schemeClr val="accent1"/>
                </a:solidFill>
                <a:latin typeface="Calibri" charset="0"/>
                <a:ea typeface="Calibri" charset="0"/>
                <a:cs typeface="Times New Roman" charset="0"/>
              </a:rPr>
              <a:t>Très</a:t>
            </a:r>
            <a:r>
              <a:rPr lang="en-US" dirty="0">
                <a:solidFill>
                  <a:schemeClr val="accent1"/>
                </a:solidFill>
                <a:latin typeface="Calibri" charset="0"/>
                <a:ea typeface="Calibri" charset="0"/>
                <a:cs typeface="Times New Roman" charset="0"/>
              </a:rPr>
              <a:t> </a:t>
            </a:r>
            <a:r>
              <a:rPr lang="en-US" dirty="0" err="1">
                <a:solidFill>
                  <a:schemeClr val="accent1"/>
                </a:solidFill>
                <a:latin typeface="Calibri" charset="0"/>
                <a:ea typeface="Calibri" charset="0"/>
                <a:cs typeface="Times New Roman" charset="0"/>
              </a:rPr>
              <a:t>classique</a:t>
            </a:r>
            <a:r>
              <a:rPr lang="en-US" dirty="0">
                <a:solidFill>
                  <a:schemeClr val="accent1"/>
                </a:solidFill>
                <a:latin typeface="Calibri" charset="0"/>
                <a:ea typeface="Calibri" charset="0"/>
                <a:cs typeface="Times New Roman" charset="0"/>
              </a:rPr>
              <a:t> ! (</a:t>
            </a:r>
            <a:r>
              <a:rPr lang="en-US" dirty="0" smtClean="0">
                <a:solidFill>
                  <a:schemeClr val="accent1"/>
                </a:solidFill>
                <a:latin typeface="Calibri" charset="0"/>
                <a:ea typeface="Calibri" charset="0"/>
                <a:cs typeface="Times New Roman" charset="0"/>
              </a:rPr>
              <a:t>FR_Millesima_VF_15)</a:t>
            </a:r>
            <a:endParaRPr lang="de-DE" dirty="0">
              <a:solidFill>
                <a:schemeClr val="accent1"/>
              </a:solidFill>
              <a:effectLst/>
              <a:latin typeface="Calibri" charset="0"/>
              <a:ea typeface="Calibri" charset="0"/>
              <a:cs typeface="Times New Roman" charset="0"/>
            </a:endParaRPr>
          </a:p>
        </p:txBody>
      </p:sp>
      <p:sp>
        <p:nvSpPr>
          <p:cNvPr id="7" name="Rechteck 6"/>
          <p:cNvSpPr/>
          <p:nvPr/>
        </p:nvSpPr>
        <p:spPr>
          <a:xfrm>
            <a:off x="1341910" y="4418333"/>
            <a:ext cx="5754926" cy="369332"/>
          </a:xfrm>
          <a:prstGeom prst="rect">
            <a:avLst/>
          </a:prstGeom>
        </p:spPr>
        <p:txBody>
          <a:bodyPr wrap="square">
            <a:spAutoFit/>
          </a:bodyPr>
          <a:lstStyle/>
          <a:p>
            <a:r>
              <a:rPr lang="fr-FR" dirty="0">
                <a:solidFill>
                  <a:schemeClr val="accent1"/>
                </a:solidFill>
                <a:latin typeface="Calibri" charset="0"/>
                <a:ea typeface="Calibri" charset="0"/>
                <a:cs typeface="Times New Roman" charset="0"/>
              </a:rPr>
              <a:t>Un grand pinot noir </a:t>
            </a:r>
            <a:r>
              <a:rPr lang="fr-FR" b="1" dirty="0">
                <a:solidFill>
                  <a:schemeClr val="accent1"/>
                </a:solidFill>
                <a:latin typeface="Calibri" charset="0"/>
                <a:ea typeface="Calibri" charset="0"/>
                <a:cs typeface="Times New Roman" charset="0"/>
              </a:rPr>
              <a:t>bâti pour la garde</a:t>
            </a:r>
            <a:r>
              <a:rPr lang="fr-FR" dirty="0">
                <a:solidFill>
                  <a:schemeClr val="accent1"/>
                </a:solidFill>
                <a:latin typeface="Calibri" charset="0"/>
                <a:ea typeface="Calibri" charset="0"/>
                <a:cs typeface="Times New Roman" charset="0"/>
              </a:rPr>
              <a:t>. (</a:t>
            </a:r>
            <a:r>
              <a:rPr lang="fr-FR" dirty="0" smtClean="0">
                <a:solidFill>
                  <a:schemeClr val="accent1"/>
                </a:solidFill>
                <a:latin typeface="Calibri" charset="0"/>
                <a:ea typeface="Calibri" charset="0"/>
                <a:cs typeface="Times New Roman" charset="0"/>
              </a:rPr>
              <a:t>FR_Lavinia_VF_16)</a:t>
            </a:r>
            <a:r>
              <a:rPr lang="de-DE" dirty="0" smtClean="0">
                <a:solidFill>
                  <a:schemeClr val="accent1"/>
                </a:solidFill>
              </a:rPr>
              <a:t> </a:t>
            </a:r>
            <a:endParaRPr lang="de-DE" dirty="0">
              <a:solidFill>
                <a:schemeClr val="accent1"/>
              </a:solidFill>
            </a:endParaRPr>
          </a:p>
        </p:txBody>
      </p:sp>
      <p:sp>
        <p:nvSpPr>
          <p:cNvPr id="15" name="Rechteck 14"/>
          <p:cNvSpPr/>
          <p:nvPr/>
        </p:nvSpPr>
        <p:spPr>
          <a:xfrm>
            <a:off x="1341909" y="4818781"/>
            <a:ext cx="7268690" cy="1200329"/>
          </a:xfrm>
          <a:prstGeom prst="rect">
            <a:avLst/>
          </a:prstGeom>
        </p:spPr>
        <p:txBody>
          <a:bodyPr wrap="square">
            <a:spAutoFit/>
          </a:bodyPr>
          <a:lstStyle/>
          <a:p>
            <a:pPr algn="just">
              <a:spcAft>
                <a:spcPts val="0"/>
              </a:spcAft>
            </a:pPr>
            <a:r>
              <a:rPr lang="de-DE" dirty="0">
                <a:solidFill>
                  <a:schemeClr val="accent1"/>
                </a:solidFill>
                <a:latin typeface="Calibri" charset="0"/>
                <a:ea typeface="Calibri" charset="0"/>
                <a:cs typeface="Times New Roman" charset="0"/>
              </a:rPr>
              <a:t>Riesling Spätlese in Vollendung: 95 Punkte James Suckling! 94+ Punkte Mosel Fine </a:t>
            </a:r>
            <a:r>
              <a:rPr lang="de-DE" dirty="0" err="1">
                <a:solidFill>
                  <a:schemeClr val="accent1"/>
                </a:solidFill>
                <a:latin typeface="Calibri" charset="0"/>
                <a:ea typeface="Calibri" charset="0"/>
                <a:cs typeface="Times New Roman" charset="0"/>
              </a:rPr>
              <a:t>Wines</a:t>
            </a:r>
            <a:r>
              <a:rPr lang="de-DE" dirty="0">
                <a:solidFill>
                  <a:schemeClr val="accent1"/>
                </a:solidFill>
                <a:latin typeface="Calibri" charset="0"/>
                <a:ea typeface="Calibri" charset="0"/>
                <a:cs typeface="Times New Roman" charset="0"/>
              </a:rPr>
              <a:t>! Diese "</a:t>
            </a:r>
            <a:r>
              <a:rPr lang="de-DE" dirty="0" err="1">
                <a:solidFill>
                  <a:schemeClr val="accent1"/>
                </a:solidFill>
                <a:latin typeface="Calibri" charset="0"/>
                <a:ea typeface="Calibri" charset="0"/>
                <a:cs typeface="Times New Roman" charset="0"/>
              </a:rPr>
              <a:t>plain</a:t>
            </a:r>
            <a:r>
              <a:rPr lang="de-DE" dirty="0">
                <a:solidFill>
                  <a:schemeClr val="accent1"/>
                </a:solidFill>
                <a:latin typeface="Calibri" charset="0"/>
                <a:ea typeface="Calibri" charset="0"/>
                <a:cs typeface="Times New Roman" charset="0"/>
              </a:rPr>
              <a:t> </a:t>
            </a:r>
            <a:r>
              <a:rPr lang="de-DE" dirty="0" err="1">
                <a:solidFill>
                  <a:schemeClr val="accent1"/>
                </a:solidFill>
                <a:latin typeface="Calibri" charset="0"/>
                <a:ea typeface="Calibri" charset="0"/>
                <a:cs typeface="Times New Roman" charset="0"/>
              </a:rPr>
              <a:t>gorgeous</a:t>
            </a:r>
            <a:r>
              <a:rPr lang="de-DE" dirty="0">
                <a:solidFill>
                  <a:schemeClr val="accent1"/>
                </a:solidFill>
                <a:latin typeface="Calibri" charset="0"/>
                <a:ea typeface="Calibri" charset="0"/>
                <a:cs typeface="Times New Roman" charset="0"/>
              </a:rPr>
              <a:t> Spätlese" ist Andreas Adams Meisterstück und - falls man ihrem Charme nicht sofort erliegt - </a:t>
            </a:r>
            <a:r>
              <a:rPr lang="de-DE" b="1" dirty="0">
                <a:solidFill>
                  <a:schemeClr val="accent1"/>
                </a:solidFill>
                <a:latin typeface="Calibri" charset="0"/>
                <a:ea typeface="Calibri" charset="0"/>
                <a:cs typeface="Times New Roman" charset="0"/>
              </a:rPr>
              <a:t>noch jahrelang entwicklungsfähig!</a:t>
            </a:r>
            <a:r>
              <a:rPr lang="de-DE" dirty="0">
                <a:solidFill>
                  <a:schemeClr val="accent1"/>
                </a:solidFill>
                <a:latin typeface="Calibri" charset="0"/>
                <a:ea typeface="Calibri" charset="0"/>
                <a:cs typeface="Times New Roman" charset="0"/>
              </a:rPr>
              <a:t> (</a:t>
            </a:r>
            <a:r>
              <a:rPr lang="de-DE" dirty="0" smtClean="0">
                <a:solidFill>
                  <a:schemeClr val="accent1"/>
                </a:solidFill>
                <a:latin typeface="Calibri" charset="0"/>
                <a:ea typeface="Calibri" charset="0"/>
                <a:cs typeface="Times New Roman" charset="0"/>
              </a:rPr>
              <a:t>DE_WIB_VD_04)</a:t>
            </a:r>
            <a:endParaRPr lang="de-DE" dirty="0">
              <a:solidFill>
                <a:schemeClr val="accent1"/>
              </a:solidFill>
              <a:effectLst/>
              <a:latin typeface="Calibri" charset="0"/>
              <a:ea typeface="Calibri" charset="0"/>
              <a:cs typeface="Times New Roman" charset="0"/>
            </a:endParaRPr>
          </a:p>
        </p:txBody>
      </p:sp>
    </p:spTree>
    <p:extLst>
      <p:ext uri="{BB962C8B-B14F-4D97-AF65-F5344CB8AC3E}">
        <p14:creationId xmlns:p14="http://schemas.microsoft.com/office/powerpoint/2010/main" val="2054478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200" y="1690688"/>
            <a:ext cx="10908323" cy="1392491"/>
          </a:xfrm>
        </p:spPr>
        <p:txBody>
          <a:bodyPr>
            <a:noAutofit/>
          </a:bodyPr>
          <a:lstStyle/>
          <a:p>
            <a:pPr marL="0" indent="0">
              <a:buNone/>
            </a:pPr>
            <a:r>
              <a:rPr lang="de-DE" sz="2400" dirty="0" smtClean="0">
                <a:solidFill>
                  <a:schemeClr val="accent1"/>
                </a:solidFill>
              </a:rPr>
              <a:t>4.3 </a:t>
            </a:r>
            <a:r>
              <a:rPr lang="de-DE" sz="2400" dirty="0" err="1" smtClean="0">
                <a:solidFill>
                  <a:schemeClr val="accent1"/>
                </a:solidFill>
              </a:rPr>
              <a:t>Localisation</a:t>
            </a:r>
            <a:r>
              <a:rPr lang="de-DE" sz="2400" dirty="0" smtClean="0">
                <a:solidFill>
                  <a:schemeClr val="accent1"/>
                </a:solidFill>
              </a:rPr>
              <a:t> temporelle</a:t>
            </a:r>
          </a:p>
          <a:p>
            <a:pPr marL="0" indent="0">
              <a:buNone/>
            </a:pPr>
            <a:endParaRPr lang="de-DE" sz="2400" dirty="0">
              <a:solidFill>
                <a:schemeClr val="accent1"/>
              </a:solidFill>
            </a:endParaRPr>
          </a:p>
          <a:p>
            <a:pPr marL="0" indent="0">
              <a:buNone/>
            </a:pPr>
            <a:r>
              <a:rPr lang="de-DE" sz="2400" dirty="0" err="1" smtClean="0">
                <a:solidFill>
                  <a:schemeClr val="accent1"/>
                </a:solidFill>
              </a:rPr>
              <a:t>Positionnement</a:t>
            </a:r>
            <a:r>
              <a:rPr lang="de-DE" sz="2400" dirty="0" smtClean="0">
                <a:solidFill>
                  <a:schemeClr val="accent1"/>
                </a:solidFill>
              </a:rPr>
              <a:t> </a:t>
            </a:r>
            <a:r>
              <a:rPr lang="de-DE" sz="2400" dirty="0" err="1" smtClean="0">
                <a:solidFill>
                  <a:schemeClr val="accent1"/>
                </a:solidFill>
              </a:rPr>
              <a:t>sur</a:t>
            </a:r>
            <a:r>
              <a:rPr lang="de-DE" sz="2400" dirty="0" smtClean="0">
                <a:solidFill>
                  <a:schemeClr val="accent1"/>
                </a:solidFill>
              </a:rPr>
              <a:t> </a:t>
            </a:r>
            <a:r>
              <a:rPr lang="de-DE" sz="2400" dirty="0" err="1" smtClean="0">
                <a:solidFill>
                  <a:schemeClr val="accent1"/>
                </a:solidFill>
              </a:rPr>
              <a:t>un</a:t>
            </a:r>
            <a:r>
              <a:rPr lang="de-DE" sz="2400" dirty="0" smtClean="0">
                <a:solidFill>
                  <a:schemeClr val="accent1"/>
                </a:solidFill>
              </a:rPr>
              <a:t> </a:t>
            </a:r>
            <a:r>
              <a:rPr lang="de-DE" sz="2400" dirty="0" err="1" smtClean="0">
                <a:solidFill>
                  <a:schemeClr val="accent1"/>
                </a:solidFill>
              </a:rPr>
              <a:t>quadriple</a:t>
            </a:r>
            <a:r>
              <a:rPr lang="de-DE" sz="2400" dirty="0" smtClean="0">
                <a:solidFill>
                  <a:schemeClr val="accent1"/>
                </a:solidFill>
              </a:rPr>
              <a:t> </a:t>
            </a:r>
            <a:r>
              <a:rPr lang="de-DE" sz="2400" dirty="0" err="1" smtClean="0">
                <a:solidFill>
                  <a:schemeClr val="accent1"/>
                </a:solidFill>
              </a:rPr>
              <a:t>continuum</a:t>
            </a:r>
            <a:r>
              <a:rPr lang="de-DE" sz="2400" dirty="0" smtClean="0">
                <a:solidFill>
                  <a:schemeClr val="accent1"/>
                </a:solidFill>
              </a:rPr>
              <a:t> </a:t>
            </a:r>
            <a:r>
              <a:rPr lang="de-DE" sz="2400" dirty="0" err="1" smtClean="0">
                <a:solidFill>
                  <a:schemeClr val="accent1"/>
                </a:solidFill>
              </a:rPr>
              <a:t>qualitatif</a:t>
            </a:r>
            <a:r>
              <a:rPr lang="de-DE" sz="2400" dirty="0" smtClean="0">
                <a:solidFill>
                  <a:schemeClr val="accent1"/>
                </a:solidFill>
              </a:rPr>
              <a:t> </a:t>
            </a:r>
            <a:r>
              <a:rPr lang="de-DE" sz="2400" dirty="0" err="1" smtClean="0">
                <a:solidFill>
                  <a:schemeClr val="accent1"/>
                </a:solidFill>
              </a:rPr>
              <a:t>dynamique</a:t>
            </a:r>
            <a:r>
              <a:rPr lang="de-DE" sz="2400" dirty="0" smtClean="0">
                <a:solidFill>
                  <a:schemeClr val="accent1"/>
                </a:solidFill>
              </a:rPr>
              <a:t> :</a:t>
            </a:r>
          </a:p>
          <a:p>
            <a:pPr marL="0" indent="0">
              <a:buNone/>
            </a:pPr>
            <a:endParaRPr lang="de-DE" sz="2400" dirty="0" smtClean="0">
              <a:solidFill>
                <a:schemeClr val="accent1"/>
              </a:solidFill>
            </a:endParaRPr>
          </a:p>
          <a:p>
            <a:pPr marL="0" indent="0">
              <a:buNone/>
            </a:pPr>
            <a:endParaRPr lang="de-DE" sz="2400" dirty="0">
              <a:solidFill>
                <a:schemeClr val="accent1"/>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16</a:t>
            </a:fld>
            <a:endParaRPr lang="de-DE" dirty="0"/>
          </a:p>
        </p:txBody>
      </p:sp>
      <p:cxnSp>
        <p:nvCxnSpPr>
          <p:cNvPr id="11" name="Gerade Verbindung mit Pfeil 10"/>
          <p:cNvCxnSpPr>
            <a:cxnSpLocks/>
          </p:cNvCxnSpPr>
          <p:nvPr/>
        </p:nvCxnSpPr>
        <p:spPr>
          <a:xfrm flipH="1" flipV="1">
            <a:off x="9474665" y="4041531"/>
            <a:ext cx="833082" cy="108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080680" y="3743667"/>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13" name="Textfeld 12"/>
          <p:cNvSpPr txBox="1"/>
          <p:nvPr/>
        </p:nvSpPr>
        <p:spPr>
          <a:xfrm>
            <a:off x="9580563" y="4854220"/>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cxnSp>
        <p:nvCxnSpPr>
          <p:cNvPr id="14" name="Gerade Verbindung mit Pfeil 13"/>
          <p:cNvCxnSpPr/>
          <p:nvPr/>
        </p:nvCxnSpPr>
        <p:spPr>
          <a:xfrm>
            <a:off x="10307746" y="5128981"/>
            <a:ext cx="823079" cy="1069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0439656" y="5116393"/>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17" name="Textfeld 16"/>
          <p:cNvSpPr txBox="1"/>
          <p:nvPr/>
        </p:nvSpPr>
        <p:spPr>
          <a:xfrm>
            <a:off x="11105616" y="6101302"/>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sp>
        <p:nvSpPr>
          <p:cNvPr id="18" name="Textfeld 17"/>
          <p:cNvSpPr txBox="1"/>
          <p:nvPr/>
        </p:nvSpPr>
        <p:spPr>
          <a:xfrm>
            <a:off x="8823026" y="4452942"/>
            <a:ext cx="989373" cy="307777"/>
          </a:xfrm>
          <a:prstGeom prst="rect">
            <a:avLst/>
          </a:prstGeom>
          <a:noFill/>
        </p:spPr>
        <p:txBody>
          <a:bodyPr wrap="none" rtlCol="0">
            <a:spAutoFit/>
          </a:bodyPr>
          <a:lstStyle/>
          <a:p>
            <a:r>
              <a:rPr lang="de-DE" sz="1400" dirty="0" smtClean="0">
                <a:solidFill>
                  <a:schemeClr val="accent1"/>
                </a:solidFill>
              </a:rPr>
              <a:t>MILLESIME</a:t>
            </a:r>
            <a:endParaRPr lang="de-DE" sz="1400" dirty="0">
              <a:solidFill>
                <a:schemeClr val="accent1"/>
              </a:solidFill>
            </a:endParaRPr>
          </a:p>
        </p:txBody>
      </p:sp>
      <p:sp>
        <p:nvSpPr>
          <p:cNvPr id="19" name="Textfeld 18"/>
          <p:cNvSpPr txBox="1"/>
          <p:nvPr/>
        </p:nvSpPr>
        <p:spPr>
          <a:xfrm>
            <a:off x="10747975" y="5460759"/>
            <a:ext cx="699230" cy="307777"/>
          </a:xfrm>
          <a:prstGeom prst="rect">
            <a:avLst/>
          </a:prstGeom>
          <a:noFill/>
        </p:spPr>
        <p:txBody>
          <a:bodyPr wrap="none" rtlCol="0">
            <a:spAutoFit/>
          </a:bodyPr>
          <a:lstStyle/>
          <a:p>
            <a:r>
              <a:rPr lang="de-DE" sz="1400" dirty="0" smtClean="0">
                <a:solidFill>
                  <a:schemeClr val="accent1"/>
                </a:solidFill>
              </a:rPr>
              <a:t>GARDE</a:t>
            </a:r>
            <a:endParaRPr lang="de-DE" sz="1400" dirty="0">
              <a:solidFill>
                <a:schemeClr val="accent1"/>
              </a:solidFill>
            </a:endParaRPr>
          </a:p>
        </p:txBody>
      </p:sp>
      <p:sp>
        <p:nvSpPr>
          <p:cNvPr id="20" name="Textfeld 19"/>
          <p:cNvSpPr txBox="1"/>
          <p:nvPr/>
        </p:nvSpPr>
        <p:spPr>
          <a:xfrm>
            <a:off x="10746578" y="4766148"/>
            <a:ext cx="1452962" cy="307777"/>
          </a:xfrm>
          <a:prstGeom prst="rect">
            <a:avLst/>
          </a:prstGeom>
          <a:noFill/>
        </p:spPr>
        <p:txBody>
          <a:bodyPr wrap="none" rtlCol="0">
            <a:spAutoFit/>
          </a:bodyPr>
          <a:lstStyle/>
          <a:p>
            <a:r>
              <a:rPr lang="de-DE" sz="1400" dirty="0" smtClean="0">
                <a:solidFill>
                  <a:schemeClr val="accent1"/>
                </a:solidFill>
              </a:rPr>
              <a:t>AGE DE LA VIGNE</a:t>
            </a:r>
            <a:endParaRPr lang="de-DE" sz="1400" dirty="0">
              <a:solidFill>
                <a:schemeClr val="accent1"/>
              </a:solidFill>
            </a:endParaRPr>
          </a:p>
        </p:txBody>
      </p:sp>
      <p:cxnSp>
        <p:nvCxnSpPr>
          <p:cNvPr id="21" name="Gerade Verbindung mit Pfeil 20"/>
          <p:cNvCxnSpPr/>
          <p:nvPr/>
        </p:nvCxnSpPr>
        <p:spPr>
          <a:xfrm flipV="1">
            <a:off x="10319767" y="4371993"/>
            <a:ext cx="1107576" cy="75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10124184" y="4628268"/>
            <a:ext cx="653640" cy="307777"/>
          </a:xfrm>
          <a:prstGeom prst="rect">
            <a:avLst/>
          </a:prstGeom>
          <a:noFill/>
        </p:spPr>
        <p:txBody>
          <a:bodyPr wrap="none" rtlCol="0">
            <a:spAutoFit/>
          </a:bodyPr>
          <a:lstStyle/>
          <a:p>
            <a:r>
              <a:rPr lang="de-DE" sz="1400" dirty="0" err="1" smtClean="0">
                <a:solidFill>
                  <a:schemeClr val="accent1"/>
                </a:solidFill>
              </a:rPr>
              <a:t>récent</a:t>
            </a:r>
            <a:endParaRPr lang="de-DE" sz="1400" dirty="0">
              <a:solidFill>
                <a:schemeClr val="accent1"/>
              </a:solidFill>
            </a:endParaRPr>
          </a:p>
        </p:txBody>
      </p:sp>
      <p:sp>
        <p:nvSpPr>
          <p:cNvPr id="25" name="Textfeld 24"/>
          <p:cNvSpPr txBox="1"/>
          <p:nvPr/>
        </p:nvSpPr>
        <p:spPr>
          <a:xfrm>
            <a:off x="11364661" y="4110556"/>
            <a:ext cx="444545" cy="307777"/>
          </a:xfrm>
          <a:prstGeom prst="rect">
            <a:avLst/>
          </a:prstGeom>
          <a:noFill/>
        </p:spPr>
        <p:txBody>
          <a:bodyPr wrap="none" rtlCol="0">
            <a:spAutoFit/>
          </a:bodyPr>
          <a:lstStyle/>
          <a:p>
            <a:r>
              <a:rPr lang="de-DE" sz="1400" dirty="0" err="1" smtClean="0">
                <a:solidFill>
                  <a:schemeClr val="accent1"/>
                </a:solidFill>
              </a:rPr>
              <a:t>âgé</a:t>
            </a:r>
            <a:endParaRPr lang="de-DE" sz="1400" dirty="0">
              <a:solidFill>
                <a:schemeClr val="accent1"/>
              </a:solidFill>
            </a:endParaRPr>
          </a:p>
        </p:txBody>
      </p:sp>
      <p:cxnSp>
        <p:nvCxnSpPr>
          <p:cNvPr id="26" name="Gerade Verbindung mit Pfeil 25"/>
          <p:cNvCxnSpPr/>
          <p:nvPr/>
        </p:nvCxnSpPr>
        <p:spPr>
          <a:xfrm flipH="1">
            <a:off x="9115974" y="5132130"/>
            <a:ext cx="1197783" cy="774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9812399" y="5270282"/>
            <a:ext cx="571182" cy="307777"/>
          </a:xfrm>
          <a:prstGeom prst="rect">
            <a:avLst/>
          </a:prstGeom>
          <a:noFill/>
        </p:spPr>
        <p:txBody>
          <a:bodyPr wrap="none" rtlCol="0">
            <a:spAutoFit/>
          </a:bodyPr>
          <a:lstStyle/>
          <a:p>
            <a:r>
              <a:rPr lang="de-DE" sz="1400" dirty="0" err="1" smtClean="0">
                <a:solidFill>
                  <a:schemeClr val="accent1"/>
                </a:solidFill>
              </a:rPr>
              <a:t>court</a:t>
            </a:r>
            <a:endParaRPr lang="de-DE" sz="1400" dirty="0">
              <a:solidFill>
                <a:schemeClr val="accent1"/>
              </a:solidFill>
            </a:endParaRPr>
          </a:p>
        </p:txBody>
      </p:sp>
      <p:sp>
        <p:nvSpPr>
          <p:cNvPr id="30" name="Textfeld 29"/>
          <p:cNvSpPr txBox="1"/>
          <p:nvPr/>
        </p:nvSpPr>
        <p:spPr>
          <a:xfrm>
            <a:off x="9431755" y="5558234"/>
            <a:ext cx="835550" cy="307777"/>
          </a:xfrm>
          <a:prstGeom prst="rect">
            <a:avLst/>
          </a:prstGeom>
          <a:noFill/>
        </p:spPr>
        <p:txBody>
          <a:bodyPr wrap="none" rtlCol="0">
            <a:spAutoFit/>
          </a:bodyPr>
          <a:lstStyle/>
          <a:p>
            <a:r>
              <a:rPr lang="de-DE" sz="1400" b="1" dirty="0" smtClean="0">
                <a:solidFill>
                  <a:schemeClr val="accent1"/>
                </a:solidFill>
              </a:rPr>
              <a:t>ÉLEVAGE</a:t>
            </a:r>
            <a:endParaRPr lang="de-DE" sz="1400" b="1" dirty="0">
              <a:solidFill>
                <a:schemeClr val="accent1"/>
              </a:solidFill>
            </a:endParaRPr>
          </a:p>
        </p:txBody>
      </p:sp>
      <p:sp>
        <p:nvSpPr>
          <p:cNvPr id="31" name="Textfeld 30"/>
          <p:cNvSpPr txBox="1"/>
          <p:nvPr/>
        </p:nvSpPr>
        <p:spPr>
          <a:xfrm>
            <a:off x="9034155" y="5869588"/>
            <a:ext cx="500458" cy="307777"/>
          </a:xfrm>
          <a:prstGeom prst="rect">
            <a:avLst/>
          </a:prstGeom>
          <a:noFill/>
        </p:spPr>
        <p:txBody>
          <a:bodyPr wrap="none" rtlCol="0">
            <a:spAutoFit/>
          </a:bodyPr>
          <a:lstStyle/>
          <a:p>
            <a:r>
              <a:rPr lang="de-DE" sz="1400" dirty="0" err="1">
                <a:solidFill>
                  <a:schemeClr val="accent1"/>
                </a:solidFill>
              </a:rPr>
              <a:t>l</a:t>
            </a:r>
            <a:r>
              <a:rPr lang="de-DE" sz="1400" dirty="0" err="1" smtClean="0">
                <a:solidFill>
                  <a:schemeClr val="accent1"/>
                </a:solidFill>
              </a:rPr>
              <a:t>ong</a:t>
            </a:r>
            <a:endParaRPr lang="de-DE" sz="1400" dirty="0">
              <a:solidFill>
                <a:schemeClr val="accent1"/>
              </a:solidFill>
            </a:endParaRPr>
          </a:p>
        </p:txBody>
      </p:sp>
      <p:sp>
        <p:nvSpPr>
          <p:cNvPr id="5" name="Textfeld 4"/>
          <p:cNvSpPr txBox="1"/>
          <p:nvPr/>
        </p:nvSpPr>
        <p:spPr>
          <a:xfrm>
            <a:off x="1310675" y="3066417"/>
            <a:ext cx="7287905" cy="1477328"/>
          </a:xfrm>
          <a:prstGeom prst="rect">
            <a:avLst/>
          </a:prstGeom>
          <a:noFill/>
        </p:spPr>
        <p:txBody>
          <a:bodyPr wrap="square" rtlCol="0">
            <a:spAutoFit/>
          </a:bodyPr>
          <a:lstStyle/>
          <a:p>
            <a:pPr algn="just"/>
            <a:r>
              <a:rPr lang="fr-FR" dirty="0">
                <a:solidFill>
                  <a:schemeClr val="accent1"/>
                </a:solidFill>
              </a:rPr>
              <a:t>donc voilà </a:t>
            </a:r>
            <a:r>
              <a:rPr lang="fr-FR" b="1" dirty="0">
                <a:solidFill>
                  <a:schemeClr val="accent1"/>
                </a:solidFill>
              </a:rPr>
              <a:t>élevage 22 mois à peu</a:t>
            </a:r>
            <a:r>
              <a:rPr lang="fr-FR" dirty="0">
                <a:solidFill>
                  <a:schemeClr val="accent1"/>
                </a:solidFill>
              </a:rPr>
              <a:t> près sur euh à peu près </a:t>
            </a:r>
            <a:r>
              <a:rPr lang="fr-FR" b="1" dirty="0">
                <a:solidFill>
                  <a:schemeClr val="accent1"/>
                </a:solidFill>
              </a:rPr>
              <a:t>45% fût neuf </a:t>
            </a:r>
            <a:r>
              <a:rPr lang="fr-FR" dirty="0">
                <a:solidFill>
                  <a:schemeClr val="accent1"/>
                </a:solidFill>
              </a:rPr>
              <a:t>donc sans sulfite </a:t>
            </a:r>
            <a:r>
              <a:rPr lang="fr-FR" b="1" dirty="0">
                <a:solidFill>
                  <a:schemeClr val="accent1"/>
                </a:solidFill>
              </a:rPr>
              <a:t>tout au long de la vinification et l'élevage </a:t>
            </a:r>
            <a:r>
              <a:rPr lang="fr-FR" dirty="0">
                <a:solidFill>
                  <a:schemeClr val="accent1"/>
                </a:solidFill>
              </a:rPr>
              <a:t>avec euh comme pour le vin rouge un léger sulfitage à la mise en bouteille pour que que le vin tienne un petit peu dans le temps et qui voyage un petit peu voilà </a:t>
            </a:r>
            <a:r>
              <a:rPr lang="de-DE" dirty="0">
                <a:solidFill>
                  <a:schemeClr val="accent1"/>
                </a:solidFill>
              </a:rPr>
              <a:t>(</a:t>
            </a:r>
            <a:r>
              <a:rPr lang="de-DE" dirty="0" smtClean="0">
                <a:solidFill>
                  <a:schemeClr val="accent1"/>
                </a:solidFill>
              </a:rPr>
              <a:t>FR_VG_CR_02)</a:t>
            </a:r>
            <a:endParaRPr lang="de-DE" dirty="0">
              <a:solidFill>
                <a:schemeClr val="accent1"/>
              </a:solidFill>
            </a:endParaRPr>
          </a:p>
        </p:txBody>
      </p:sp>
      <p:sp>
        <p:nvSpPr>
          <p:cNvPr id="6" name="Textfeld 5"/>
          <p:cNvSpPr txBox="1"/>
          <p:nvPr/>
        </p:nvSpPr>
        <p:spPr>
          <a:xfrm>
            <a:off x="1317697" y="4527078"/>
            <a:ext cx="7212629" cy="1200329"/>
          </a:xfrm>
          <a:prstGeom prst="rect">
            <a:avLst/>
          </a:prstGeom>
          <a:noFill/>
        </p:spPr>
        <p:txBody>
          <a:bodyPr wrap="square" rtlCol="0">
            <a:spAutoFit/>
          </a:bodyPr>
          <a:lstStyle/>
          <a:p>
            <a:pPr algn="just"/>
            <a:r>
              <a:rPr lang="de-DE" dirty="0">
                <a:solidFill>
                  <a:schemeClr val="accent1"/>
                </a:solidFill>
              </a:rPr>
              <a:t>Dieser Riesling-Sekt entstand in traditioneller Flaschengärung und wurde von der FAS zum “Schaumwein des Jahres 2013” gekürt: </a:t>
            </a:r>
            <a:r>
              <a:rPr lang="de-DE" dirty="0" err="1">
                <a:solidFill>
                  <a:schemeClr val="accent1"/>
                </a:solidFill>
              </a:rPr>
              <a:t>aromenstark</a:t>
            </a:r>
            <a:r>
              <a:rPr lang="de-DE" dirty="0">
                <a:solidFill>
                  <a:schemeClr val="accent1"/>
                </a:solidFill>
              </a:rPr>
              <a:t>, mineralisch, sehr fein und lang </a:t>
            </a:r>
            <a:r>
              <a:rPr lang="de-DE" b="1" dirty="0">
                <a:solidFill>
                  <a:schemeClr val="accent1"/>
                </a:solidFill>
              </a:rPr>
              <a:t>dank fünf Jahren Reife</a:t>
            </a:r>
            <a:r>
              <a:rPr lang="de-DE" dirty="0">
                <a:solidFill>
                  <a:schemeClr val="accent1"/>
                </a:solidFill>
              </a:rPr>
              <a:t>. (</a:t>
            </a:r>
            <a:r>
              <a:rPr lang="de-DE" dirty="0" smtClean="0">
                <a:solidFill>
                  <a:schemeClr val="accent1"/>
                </a:solidFill>
              </a:rPr>
              <a:t>DE_Vicampo_VD_23)</a:t>
            </a:r>
            <a:endParaRPr lang="de-DE" dirty="0">
              <a:solidFill>
                <a:schemeClr val="accent1"/>
              </a:solidFill>
            </a:endParaRPr>
          </a:p>
        </p:txBody>
      </p:sp>
      <p:sp>
        <p:nvSpPr>
          <p:cNvPr id="7" name="Rechteck 6"/>
          <p:cNvSpPr/>
          <p:nvPr/>
        </p:nvSpPr>
        <p:spPr>
          <a:xfrm>
            <a:off x="1304880" y="5798145"/>
            <a:ext cx="7212629" cy="923330"/>
          </a:xfrm>
          <a:prstGeom prst="rect">
            <a:avLst/>
          </a:prstGeom>
        </p:spPr>
        <p:txBody>
          <a:bodyPr wrap="square">
            <a:spAutoFit/>
          </a:bodyPr>
          <a:lstStyle/>
          <a:p>
            <a:pPr algn="just"/>
            <a:r>
              <a:rPr lang="de-DE" dirty="0" smtClean="0">
                <a:solidFill>
                  <a:schemeClr val="accent1"/>
                </a:solidFill>
              </a:rPr>
              <a:t>Nach </a:t>
            </a:r>
            <a:r>
              <a:rPr lang="de-DE" dirty="0">
                <a:solidFill>
                  <a:schemeClr val="accent1"/>
                </a:solidFill>
              </a:rPr>
              <a:t>traditioneller </a:t>
            </a:r>
            <a:r>
              <a:rPr lang="de-DE" dirty="0" err="1">
                <a:solidFill>
                  <a:schemeClr val="accent1"/>
                </a:solidFill>
              </a:rPr>
              <a:t>Malschegärung</a:t>
            </a:r>
            <a:r>
              <a:rPr lang="de-DE" dirty="0">
                <a:solidFill>
                  <a:schemeClr val="accent1"/>
                </a:solidFill>
              </a:rPr>
              <a:t> in offenen Bütten aus Eichenholz, </a:t>
            </a:r>
            <a:r>
              <a:rPr lang="de-DE" b="1" dirty="0">
                <a:solidFill>
                  <a:schemeClr val="accent1"/>
                </a:solidFill>
              </a:rPr>
              <a:t>lagerte der Wein für 16 Monate in kleinen Fässchen </a:t>
            </a:r>
            <a:r>
              <a:rPr lang="de-DE" dirty="0">
                <a:solidFill>
                  <a:schemeClr val="accent1"/>
                </a:solidFill>
              </a:rPr>
              <a:t>aus zumeist Pfälzer Eiche. Die Fühlung erfolgte ohne Filtration. (Lebensart, B-3)</a:t>
            </a:r>
          </a:p>
        </p:txBody>
      </p:sp>
    </p:spTree>
    <p:extLst>
      <p:ext uri="{BB962C8B-B14F-4D97-AF65-F5344CB8AC3E}">
        <p14:creationId xmlns:p14="http://schemas.microsoft.com/office/powerpoint/2010/main" val="267588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199" y="1690688"/>
            <a:ext cx="10908323" cy="2144334"/>
          </a:xfrm>
        </p:spPr>
        <p:txBody>
          <a:bodyPr>
            <a:noAutofit/>
          </a:bodyPr>
          <a:lstStyle/>
          <a:p>
            <a:pPr marL="0" indent="0">
              <a:buNone/>
            </a:pPr>
            <a:r>
              <a:rPr lang="de-DE" sz="2400" dirty="0" smtClean="0">
                <a:solidFill>
                  <a:schemeClr val="accent1"/>
                </a:solidFill>
              </a:rPr>
              <a:t>4.4 </a:t>
            </a:r>
            <a:r>
              <a:rPr lang="de-DE" sz="2400" dirty="0" err="1" smtClean="0">
                <a:solidFill>
                  <a:schemeClr val="accent1"/>
                </a:solidFill>
              </a:rPr>
              <a:t>Localisation</a:t>
            </a:r>
            <a:r>
              <a:rPr lang="de-DE" sz="2400" dirty="0" smtClean="0">
                <a:solidFill>
                  <a:schemeClr val="accent1"/>
                </a:solidFill>
              </a:rPr>
              <a:t> </a:t>
            </a:r>
            <a:r>
              <a:rPr lang="de-DE" sz="2400" dirty="0" err="1" smtClean="0">
                <a:solidFill>
                  <a:schemeClr val="accent1"/>
                </a:solidFill>
              </a:rPr>
              <a:t>géographique</a:t>
            </a:r>
            <a:endParaRPr lang="de-DE" sz="2400" dirty="0" smtClean="0">
              <a:solidFill>
                <a:schemeClr val="accent1"/>
              </a:solidFill>
            </a:endParaRPr>
          </a:p>
          <a:p>
            <a:pPr marL="0" indent="0">
              <a:buNone/>
            </a:pPr>
            <a:endParaRPr lang="de-DE" sz="2400" dirty="0">
              <a:solidFill>
                <a:schemeClr val="accent1"/>
              </a:solidFill>
            </a:endParaRPr>
          </a:p>
          <a:p>
            <a:pPr marL="0" indent="0">
              <a:buNone/>
            </a:pPr>
            <a:endParaRPr lang="de-DE" sz="2400" dirty="0" smtClean="0">
              <a:solidFill>
                <a:schemeClr val="accent1"/>
              </a:solidFill>
            </a:endParaRPr>
          </a:p>
          <a:p>
            <a:pPr marL="0" indent="0">
              <a:buNone/>
            </a:pPr>
            <a:endParaRPr lang="de-DE" sz="2400" dirty="0">
              <a:solidFill>
                <a:schemeClr val="accent1"/>
              </a:solidFill>
            </a:endParaRPr>
          </a:p>
          <a:p>
            <a:pPr marL="0" indent="0">
              <a:buNone/>
            </a:pPr>
            <a:endParaRPr lang="de-DE" sz="2400" dirty="0">
              <a:solidFill>
                <a:schemeClr val="accent1"/>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17</a:t>
            </a:fld>
            <a:endParaRPr lang="de-DE" dirty="0"/>
          </a:p>
        </p:txBody>
      </p:sp>
      <p:sp>
        <p:nvSpPr>
          <p:cNvPr id="5" name="Rechteck 4"/>
          <p:cNvSpPr/>
          <p:nvPr/>
        </p:nvSpPr>
        <p:spPr>
          <a:xfrm>
            <a:off x="1433792" y="3913394"/>
            <a:ext cx="5405198" cy="369332"/>
          </a:xfrm>
          <a:prstGeom prst="rect">
            <a:avLst/>
          </a:prstGeom>
        </p:spPr>
        <p:txBody>
          <a:bodyPr wrap="none">
            <a:spAutoFit/>
          </a:bodyPr>
          <a:lstStyle/>
          <a:p>
            <a:pPr algn="just"/>
            <a:r>
              <a:rPr lang="de-DE" dirty="0">
                <a:solidFill>
                  <a:schemeClr val="accent1"/>
                </a:solidFill>
                <a:ea typeface="Times" charset="0"/>
                <a:cs typeface="Times New Roman" charset="0"/>
              </a:rPr>
              <a:t>ein Wein </a:t>
            </a:r>
            <a:r>
              <a:rPr lang="de-DE" b="1" dirty="0">
                <a:solidFill>
                  <a:schemeClr val="accent1"/>
                </a:solidFill>
                <a:ea typeface="Times" charset="0"/>
                <a:cs typeface="Times New Roman" charset="0"/>
              </a:rPr>
              <a:t>aus der sehr steigenden </a:t>
            </a:r>
            <a:r>
              <a:rPr lang="de-DE" b="1" dirty="0" smtClean="0">
                <a:solidFill>
                  <a:schemeClr val="accent1"/>
                </a:solidFill>
                <a:ea typeface="Times" charset="0"/>
                <a:cs typeface="Times New Roman" charset="0"/>
              </a:rPr>
              <a:t>Lage </a:t>
            </a:r>
            <a:r>
              <a:rPr lang="de-DE" dirty="0">
                <a:solidFill>
                  <a:schemeClr val="accent1"/>
                </a:solidFill>
                <a:ea typeface="Times" charset="0"/>
                <a:cs typeface="Times New Roman" charset="0"/>
              </a:rPr>
              <a:t>(DE_VG_AR_01) </a:t>
            </a:r>
            <a:endParaRPr lang="de-DE" dirty="0">
              <a:solidFill>
                <a:schemeClr val="accent1"/>
              </a:solidFill>
            </a:endParaRPr>
          </a:p>
        </p:txBody>
      </p:sp>
      <p:sp>
        <p:nvSpPr>
          <p:cNvPr id="6" name="Rechteck 5"/>
          <p:cNvSpPr/>
          <p:nvPr/>
        </p:nvSpPr>
        <p:spPr>
          <a:xfrm>
            <a:off x="1440068" y="4416015"/>
            <a:ext cx="8403177" cy="646331"/>
          </a:xfrm>
          <a:prstGeom prst="rect">
            <a:avLst/>
          </a:prstGeom>
        </p:spPr>
        <p:txBody>
          <a:bodyPr wrap="square">
            <a:spAutoFit/>
          </a:bodyPr>
          <a:lstStyle/>
          <a:p>
            <a:pPr algn="just"/>
            <a:r>
              <a:rPr lang="fr-FR" dirty="0">
                <a:solidFill>
                  <a:schemeClr val="accent1"/>
                </a:solidFill>
                <a:ea typeface="Calibri" charset="0"/>
                <a:cs typeface="Times New Roman" charset="0"/>
              </a:rPr>
              <a:t>L’</a:t>
            </a:r>
            <a:r>
              <a:rPr lang="fr-FR" dirty="0" err="1">
                <a:solidFill>
                  <a:schemeClr val="accent1"/>
                </a:solidFill>
                <a:ea typeface="Calibri" charset="0"/>
                <a:cs typeface="Times New Roman" charset="0"/>
              </a:rPr>
              <a:t>Arboussa</a:t>
            </a:r>
            <a:r>
              <a:rPr lang="fr-FR" dirty="0">
                <a:solidFill>
                  <a:schemeClr val="accent1"/>
                </a:solidFill>
                <a:ea typeface="Calibri" charset="0"/>
                <a:cs typeface="Times New Roman" charset="0"/>
              </a:rPr>
              <a:t> incarne à lui seul toute la typicité et l’authenticité de la </a:t>
            </a:r>
            <a:r>
              <a:rPr lang="fr-FR" b="1" dirty="0">
                <a:solidFill>
                  <a:schemeClr val="accent1"/>
                </a:solidFill>
                <a:ea typeface="Calibri" charset="0"/>
                <a:cs typeface="Times New Roman" charset="0"/>
              </a:rPr>
              <a:t>superbe appellation Maury</a:t>
            </a:r>
            <a:r>
              <a:rPr lang="fr-FR" dirty="0">
                <a:solidFill>
                  <a:schemeClr val="accent1"/>
                </a:solidFill>
                <a:ea typeface="Calibri" charset="0"/>
                <a:cs typeface="Times New Roman" charset="0"/>
              </a:rPr>
              <a:t>.</a:t>
            </a:r>
            <a:r>
              <a:rPr lang="de-DE" dirty="0">
                <a:solidFill>
                  <a:schemeClr val="accent1"/>
                </a:solidFill>
              </a:rPr>
              <a:t> </a:t>
            </a:r>
            <a:r>
              <a:rPr lang="de-DE" dirty="0" smtClean="0">
                <a:solidFill>
                  <a:schemeClr val="accent1"/>
                </a:solidFill>
              </a:rPr>
              <a:t>(FR_VINATIS_FR_01)</a:t>
            </a:r>
            <a:endParaRPr lang="de-DE" dirty="0">
              <a:solidFill>
                <a:schemeClr val="accent1"/>
              </a:solidFill>
            </a:endParaRPr>
          </a:p>
        </p:txBody>
      </p:sp>
      <p:sp>
        <p:nvSpPr>
          <p:cNvPr id="7" name="Rechteck 6"/>
          <p:cNvSpPr/>
          <p:nvPr/>
        </p:nvSpPr>
        <p:spPr>
          <a:xfrm>
            <a:off x="1433791" y="2591686"/>
            <a:ext cx="8409455" cy="923330"/>
          </a:xfrm>
          <a:prstGeom prst="rect">
            <a:avLst/>
          </a:prstGeom>
        </p:spPr>
        <p:txBody>
          <a:bodyPr wrap="square">
            <a:spAutoFit/>
          </a:bodyPr>
          <a:lstStyle/>
          <a:p>
            <a:pPr algn="just"/>
            <a:r>
              <a:rPr lang="de-DE" dirty="0">
                <a:solidFill>
                  <a:schemeClr val="accent1"/>
                </a:solidFill>
              </a:rPr>
              <a:t>Le </a:t>
            </a:r>
            <a:r>
              <a:rPr lang="de-DE" b="1" dirty="0" err="1">
                <a:solidFill>
                  <a:schemeClr val="accent1"/>
                </a:solidFill>
              </a:rPr>
              <a:t>domaine</a:t>
            </a:r>
            <a:r>
              <a:rPr lang="de-DE" b="1" dirty="0">
                <a:solidFill>
                  <a:schemeClr val="accent1"/>
                </a:solidFill>
              </a:rPr>
              <a:t> La Marche </a:t>
            </a:r>
            <a:r>
              <a:rPr lang="de-DE" dirty="0" err="1">
                <a:solidFill>
                  <a:schemeClr val="accent1"/>
                </a:solidFill>
              </a:rPr>
              <a:t>s’étend</a:t>
            </a:r>
            <a:r>
              <a:rPr lang="de-DE" dirty="0">
                <a:solidFill>
                  <a:schemeClr val="accent1"/>
                </a:solidFill>
              </a:rPr>
              <a:t> </a:t>
            </a:r>
            <a:r>
              <a:rPr lang="de-DE" dirty="0" err="1">
                <a:solidFill>
                  <a:schemeClr val="accent1"/>
                </a:solidFill>
              </a:rPr>
              <a:t>sur</a:t>
            </a:r>
            <a:r>
              <a:rPr lang="de-DE" dirty="0">
                <a:solidFill>
                  <a:schemeClr val="accent1"/>
                </a:solidFill>
              </a:rPr>
              <a:t> 24 </a:t>
            </a:r>
            <a:r>
              <a:rPr lang="de-DE" dirty="0" err="1">
                <a:solidFill>
                  <a:schemeClr val="accent1"/>
                </a:solidFill>
              </a:rPr>
              <a:t>hectares</a:t>
            </a:r>
            <a:r>
              <a:rPr lang="de-DE" dirty="0">
                <a:solidFill>
                  <a:schemeClr val="accent1"/>
                </a:solidFill>
              </a:rPr>
              <a:t> </a:t>
            </a:r>
            <a:r>
              <a:rPr lang="de-DE" b="1" dirty="0">
                <a:solidFill>
                  <a:schemeClr val="accent1"/>
                </a:solidFill>
              </a:rPr>
              <a:t>en Côte </a:t>
            </a:r>
            <a:r>
              <a:rPr lang="de-DE" b="1" dirty="0" err="1">
                <a:solidFill>
                  <a:schemeClr val="accent1"/>
                </a:solidFill>
              </a:rPr>
              <a:t>Chalonnaise</a:t>
            </a:r>
            <a:r>
              <a:rPr lang="de-DE" b="1" dirty="0">
                <a:solidFill>
                  <a:schemeClr val="accent1"/>
                </a:solidFill>
              </a:rPr>
              <a:t> </a:t>
            </a:r>
            <a:r>
              <a:rPr lang="de-DE" dirty="0">
                <a:solidFill>
                  <a:schemeClr val="accent1"/>
                </a:solidFill>
              </a:rPr>
              <a:t>et </a:t>
            </a:r>
            <a:r>
              <a:rPr lang="de-DE" dirty="0" err="1">
                <a:solidFill>
                  <a:schemeClr val="accent1"/>
                </a:solidFill>
              </a:rPr>
              <a:t>inclus</a:t>
            </a:r>
            <a:r>
              <a:rPr lang="de-DE" dirty="0">
                <a:solidFill>
                  <a:schemeClr val="accent1"/>
                </a:solidFill>
              </a:rPr>
              <a:t> les plus </a:t>
            </a:r>
            <a:r>
              <a:rPr lang="de-DE" dirty="0" err="1">
                <a:solidFill>
                  <a:schemeClr val="accent1"/>
                </a:solidFill>
              </a:rPr>
              <a:t>belles</a:t>
            </a:r>
            <a:r>
              <a:rPr lang="de-DE" dirty="0">
                <a:solidFill>
                  <a:schemeClr val="accent1"/>
                </a:solidFill>
              </a:rPr>
              <a:t> </a:t>
            </a:r>
            <a:r>
              <a:rPr lang="de-DE" b="1" dirty="0" err="1">
                <a:solidFill>
                  <a:schemeClr val="accent1"/>
                </a:solidFill>
              </a:rPr>
              <a:t>parcelles</a:t>
            </a:r>
            <a:r>
              <a:rPr lang="de-DE" b="1" dirty="0">
                <a:solidFill>
                  <a:schemeClr val="accent1"/>
                </a:solidFill>
              </a:rPr>
              <a:t> du </a:t>
            </a:r>
            <a:r>
              <a:rPr lang="de-DE" b="1" dirty="0" err="1">
                <a:solidFill>
                  <a:schemeClr val="accent1"/>
                </a:solidFill>
              </a:rPr>
              <a:t>village</a:t>
            </a:r>
            <a:r>
              <a:rPr lang="de-DE" b="1" dirty="0">
                <a:solidFill>
                  <a:schemeClr val="accent1"/>
                </a:solidFill>
              </a:rPr>
              <a:t> de </a:t>
            </a:r>
            <a:r>
              <a:rPr lang="de-DE" b="1" dirty="0" err="1">
                <a:solidFill>
                  <a:schemeClr val="accent1"/>
                </a:solidFill>
              </a:rPr>
              <a:t>Mercurey</a:t>
            </a:r>
            <a:r>
              <a:rPr lang="de-DE" dirty="0">
                <a:solidFill>
                  <a:schemeClr val="accent1"/>
                </a:solidFill>
              </a:rPr>
              <a:t>. La </a:t>
            </a:r>
            <a:r>
              <a:rPr lang="de-DE" dirty="0" err="1">
                <a:solidFill>
                  <a:schemeClr val="accent1"/>
                </a:solidFill>
              </a:rPr>
              <a:t>moyenne</a:t>
            </a:r>
            <a:r>
              <a:rPr lang="de-DE" dirty="0">
                <a:solidFill>
                  <a:schemeClr val="accent1"/>
                </a:solidFill>
              </a:rPr>
              <a:t> </a:t>
            </a:r>
            <a:r>
              <a:rPr lang="de-DE" dirty="0" err="1">
                <a:solidFill>
                  <a:schemeClr val="accent1"/>
                </a:solidFill>
              </a:rPr>
              <a:t>d’âge</a:t>
            </a:r>
            <a:r>
              <a:rPr lang="de-DE" dirty="0">
                <a:solidFill>
                  <a:schemeClr val="accent1"/>
                </a:solidFill>
              </a:rPr>
              <a:t> de </a:t>
            </a:r>
            <a:r>
              <a:rPr lang="de-DE" dirty="0" err="1">
                <a:solidFill>
                  <a:schemeClr val="accent1"/>
                </a:solidFill>
              </a:rPr>
              <a:t>ce</a:t>
            </a:r>
            <a:r>
              <a:rPr lang="de-DE" dirty="0">
                <a:solidFill>
                  <a:schemeClr val="accent1"/>
                </a:solidFill>
              </a:rPr>
              <a:t> </a:t>
            </a:r>
            <a:r>
              <a:rPr lang="de-DE" b="1" dirty="0" err="1">
                <a:solidFill>
                  <a:schemeClr val="accent1"/>
                </a:solidFill>
              </a:rPr>
              <a:t>vignoble</a:t>
            </a:r>
            <a:r>
              <a:rPr lang="de-DE" b="1" dirty="0">
                <a:solidFill>
                  <a:schemeClr val="accent1"/>
                </a:solidFill>
              </a:rPr>
              <a:t> </a:t>
            </a:r>
            <a:r>
              <a:rPr lang="de-DE" b="1" dirty="0" err="1">
                <a:solidFill>
                  <a:schemeClr val="accent1"/>
                </a:solidFill>
              </a:rPr>
              <a:t>exposé</a:t>
            </a:r>
            <a:r>
              <a:rPr lang="de-DE" b="1" dirty="0">
                <a:solidFill>
                  <a:schemeClr val="accent1"/>
                </a:solidFill>
              </a:rPr>
              <a:t> </a:t>
            </a:r>
            <a:r>
              <a:rPr lang="de-DE" b="1" dirty="0" err="1">
                <a:solidFill>
                  <a:schemeClr val="accent1"/>
                </a:solidFill>
              </a:rPr>
              <a:t>plein</a:t>
            </a:r>
            <a:r>
              <a:rPr lang="de-DE" b="1" dirty="0">
                <a:solidFill>
                  <a:schemeClr val="accent1"/>
                </a:solidFill>
              </a:rPr>
              <a:t> </a:t>
            </a:r>
            <a:r>
              <a:rPr lang="de-DE" b="1" dirty="0" err="1">
                <a:solidFill>
                  <a:schemeClr val="accent1"/>
                </a:solidFill>
              </a:rPr>
              <a:t>sud</a:t>
            </a:r>
            <a:r>
              <a:rPr lang="de-DE" b="1" dirty="0">
                <a:solidFill>
                  <a:schemeClr val="accent1"/>
                </a:solidFill>
              </a:rPr>
              <a:t> </a:t>
            </a:r>
            <a:r>
              <a:rPr lang="de-DE" b="1" dirty="0" err="1">
                <a:solidFill>
                  <a:schemeClr val="accent1"/>
                </a:solidFill>
              </a:rPr>
              <a:t>est</a:t>
            </a:r>
            <a:r>
              <a:rPr lang="de-DE" b="1" dirty="0">
                <a:solidFill>
                  <a:schemeClr val="accent1"/>
                </a:solidFill>
              </a:rPr>
              <a:t> </a:t>
            </a:r>
            <a:r>
              <a:rPr lang="de-DE" dirty="0">
                <a:solidFill>
                  <a:schemeClr val="accent1"/>
                </a:solidFill>
              </a:rPr>
              <a:t>de 40 ans. </a:t>
            </a:r>
            <a:r>
              <a:rPr lang="de-DE" dirty="0" smtClean="0">
                <a:solidFill>
                  <a:schemeClr val="accent1"/>
                </a:solidFill>
              </a:rPr>
              <a:t>(Cora, 10)</a:t>
            </a:r>
            <a:endParaRPr lang="de-DE" dirty="0">
              <a:solidFill>
                <a:schemeClr val="accent1"/>
              </a:solidFill>
            </a:endParaRPr>
          </a:p>
        </p:txBody>
      </p:sp>
      <p:sp>
        <p:nvSpPr>
          <p:cNvPr id="8" name="Textfeld 7"/>
          <p:cNvSpPr txBox="1"/>
          <p:nvPr/>
        </p:nvSpPr>
        <p:spPr>
          <a:xfrm>
            <a:off x="1433791" y="5195635"/>
            <a:ext cx="8409453" cy="1200329"/>
          </a:xfrm>
          <a:prstGeom prst="rect">
            <a:avLst/>
          </a:prstGeom>
          <a:noFill/>
        </p:spPr>
        <p:txBody>
          <a:bodyPr wrap="square" rtlCol="0">
            <a:spAutoFit/>
          </a:bodyPr>
          <a:lstStyle/>
          <a:p>
            <a:pPr algn="just"/>
            <a:r>
              <a:rPr lang="de-DE" dirty="0">
                <a:solidFill>
                  <a:schemeClr val="accent1"/>
                </a:solidFill>
              </a:rPr>
              <a:t>Die Trauben für den Bassermann-Jordan Weißburgunder wachsen in den </a:t>
            </a:r>
            <a:r>
              <a:rPr lang="de-DE" b="1" dirty="0" err="1">
                <a:solidFill>
                  <a:schemeClr val="accent1"/>
                </a:solidFill>
              </a:rPr>
              <a:t>Deidesheimer</a:t>
            </a:r>
            <a:r>
              <a:rPr lang="de-DE" dirty="0">
                <a:solidFill>
                  <a:schemeClr val="accent1"/>
                </a:solidFill>
              </a:rPr>
              <a:t> und </a:t>
            </a:r>
            <a:r>
              <a:rPr lang="de-DE" b="1" dirty="0" err="1">
                <a:solidFill>
                  <a:schemeClr val="accent1"/>
                </a:solidFill>
              </a:rPr>
              <a:t>Ruppertsberger</a:t>
            </a:r>
            <a:r>
              <a:rPr lang="de-DE" dirty="0">
                <a:solidFill>
                  <a:schemeClr val="accent1"/>
                </a:solidFill>
              </a:rPr>
              <a:t> Lagen, werden aber absichtlich ohne </a:t>
            </a:r>
            <a:r>
              <a:rPr lang="de-DE" b="1" dirty="0">
                <a:solidFill>
                  <a:schemeClr val="accent1"/>
                </a:solidFill>
              </a:rPr>
              <a:t>Lagenbezeichnung</a:t>
            </a:r>
            <a:r>
              <a:rPr lang="de-DE" dirty="0">
                <a:solidFill>
                  <a:schemeClr val="accent1"/>
                </a:solidFill>
              </a:rPr>
              <a:t> ausgegeben. </a:t>
            </a:r>
            <a:r>
              <a:rPr lang="de-DE" b="1" dirty="0">
                <a:solidFill>
                  <a:schemeClr val="accent1"/>
                </a:solidFill>
              </a:rPr>
              <a:t>Nicht die Lage</a:t>
            </a:r>
            <a:r>
              <a:rPr lang="de-DE" dirty="0">
                <a:solidFill>
                  <a:schemeClr val="accent1"/>
                </a:solidFill>
              </a:rPr>
              <a:t>, sondern der Charakter der Rebsorte soll im Vordergrund stehen. Das gelingt! (</a:t>
            </a:r>
            <a:r>
              <a:rPr lang="de-DE" dirty="0" smtClean="0">
                <a:solidFill>
                  <a:schemeClr val="accent1"/>
                </a:solidFill>
              </a:rPr>
              <a:t>DE_VINEXUS_VD_12)</a:t>
            </a:r>
            <a:endParaRPr lang="de-DE" dirty="0">
              <a:solidFill>
                <a:schemeClr val="accent1"/>
              </a:solidFill>
            </a:endParaRPr>
          </a:p>
        </p:txBody>
      </p:sp>
    </p:spTree>
    <p:extLst>
      <p:ext uri="{BB962C8B-B14F-4D97-AF65-F5344CB8AC3E}">
        <p14:creationId xmlns:p14="http://schemas.microsoft.com/office/powerpoint/2010/main" val="1656114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err="1" smtClean="0">
                <a:solidFill>
                  <a:schemeClr val="accent2"/>
                </a:solidFill>
              </a:rPr>
              <a:t>Bilan</a:t>
            </a:r>
            <a:endParaRPr lang="de-DE" dirty="0">
              <a:solidFill>
                <a:schemeClr val="accent2"/>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18</a:t>
            </a:fld>
            <a:endParaRPr lang="de-DE" dirty="0"/>
          </a:p>
        </p:txBody>
      </p:sp>
      <p:sp>
        <p:nvSpPr>
          <p:cNvPr id="17" name="Textfeld 16"/>
          <p:cNvSpPr txBox="1"/>
          <p:nvPr/>
        </p:nvSpPr>
        <p:spPr>
          <a:xfrm>
            <a:off x="4774465" y="3208712"/>
            <a:ext cx="900246" cy="769441"/>
          </a:xfrm>
          <a:prstGeom prst="rect">
            <a:avLst/>
          </a:prstGeom>
          <a:noFill/>
        </p:spPr>
        <p:txBody>
          <a:bodyPr wrap="square" rtlCol="0">
            <a:spAutoFit/>
          </a:bodyPr>
          <a:lstStyle/>
          <a:p>
            <a:pPr algn="ctr"/>
            <a:r>
              <a:rPr lang="de-DE" sz="4400" dirty="0" smtClean="0">
                <a:solidFill>
                  <a:schemeClr val="accent1"/>
                </a:solidFill>
              </a:rPr>
              <a:t>=</a:t>
            </a:r>
            <a:endParaRPr lang="de-DE" sz="4400" dirty="0">
              <a:solidFill>
                <a:schemeClr val="accent1"/>
              </a:solidFill>
            </a:endParaRPr>
          </a:p>
        </p:txBody>
      </p:sp>
      <p:pic>
        <p:nvPicPr>
          <p:cNvPr id="18" name="Bild 17"/>
          <p:cNvPicPr>
            <a:picLocks noChangeAspect="1"/>
          </p:cNvPicPr>
          <p:nvPr/>
        </p:nvPicPr>
        <p:blipFill>
          <a:blip r:embed="rId3"/>
          <a:stretch>
            <a:fillRect/>
          </a:stretch>
        </p:blipFill>
        <p:spPr>
          <a:xfrm>
            <a:off x="315112" y="2342203"/>
            <a:ext cx="4301103" cy="2502460"/>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560" y="-82523"/>
            <a:ext cx="9022080" cy="6858000"/>
          </a:xfrm>
          <a:prstGeom prst="rect">
            <a:avLst/>
          </a:prstGeom>
        </p:spPr>
      </p:pic>
    </p:spTree>
    <p:extLst>
      <p:ext uri="{BB962C8B-B14F-4D97-AF65-F5344CB8AC3E}">
        <p14:creationId xmlns:p14="http://schemas.microsoft.com/office/powerpoint/2010/main" val="1972080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a:off x="8419380" y="3443252"/>
            <a:ext cx="2938732" cy="3424688"/>
          </a:xfrm>
          <a:prstGeom prst="triangle">
            <a:avLst>
              <a:gd name="adj" fmla="val 94311"/>
            </a:avLst>
          </a:prstGeom>
          <a:solidFill>
            <a:schemeClr val="accent1">
              <a:lumMod val="75000"/>
              <a:alpha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6" name="Triangle 5"/>
          <p:cNvSpPr/>
          <p:nvPr/>
        </p:nvSpPr>
        <p:spPr>
          <a:xfrm rot="10800000">
            <a:off x="8729932" y="17255"/>
            <a:ext cx="2812212" cy="3388707"/>
          </a:xfrm>
          <a:prstGeom prst="triangle">
            <a:avLst>
              <a:gd name="adj" fmla="val 12490"/>
            </a:avLst>
          </a:prstGeom>
          <a:solidFill>
            <a:schemeClr val="accent2">
              <a:lumMod val="75000"/>
              <a:alpha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4" name="Triangle 3"/>
          <p:cNvSpPr/>
          <p:nvPr/>
        </p:nvSpPr>
        <p:spPr>
          <a:xfrm>
            <a:off x="8419380" y="3424673"/>
            <a:ext cx="3772620" cy="3424683"/>
          </a:xfrm>
          <a:prstGeom prst="triangle">
            <a:avLst>
              <a:gd name="adj" fmla="val 100000"/>
            </a:avLst>
          </a:prstGeom>
          <a:solidFill>
            <a:schemeClr val="accent1">
              <a:lumMod val="75000"/>
              <a:alpha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8" name="Triangle 7"/>
          <p:cNvSpPr/>
          <p:nvPr/>
        </p:nvSpPr>
        <p:spPr>
          <a:xfrm rot="10800000">
            <a:off x="8729932" y="17254"/>
            <a:ext cx="2812212" cy="3407424"/>
          </a:xfrm>
          <a:prstGeom prst="triangle">
            <a:avLst>
              <a:gd name="adj" fmla="val 34355"/>
            </a:avLst>
          </a:prstGeom>
          <a:solidFill>
            <a:schemeClr val="accent2">
              <a:lumMod val="75000"/>
              <a:alpha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9" name="Triangle 8"/>
          <p:cNvSpPr/>
          <p:nvPr/>
        </p:nvSpPr>
        <p:spPr>
          <a:xfrm>
            <a:off x="8419380" y="3424679"/>
            <a:ext cx="2938732" cy="3441942"/>
          </a:xfrm>
          <a:prstGeom prst="triangle">
            <a:avLst>
              <a:gd name="adj" fmla="val 72988"/>
            </a:avLst>
          </a:prstGeom>
          <a:solidFill>
            <a:schemeClr val="accent1">
              <a:lumMod val="75000"/>
              <a:alpha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5" name="Triangle 4"/>
          <p:cNvSpPr/>
          <p:nvPr/>
        </p:nvSpPr>
        <p:spPr>
          <a:xfrm rot="10800000">
            <a:off x="8729932" y="-17260"/>
            <a:ext cx="3462068" cy="3433313"/>
          </a:xfrm>
          <a:prstGeom prst="triangle">
            <a:avLst>
              <a:gd name="adj" fmla="val 0"/>
            </a:avLst>
          </a:prstGeom>
          <a:solidFill>
            <a:schemeClr val="accent2">
              <a:lumMod val="75000"/>
              <a:alpha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cxnSp>
        <p:nvCxnSpPr>
          <p:cNvPr id="17" name="Connecteur droit 16"/>
          <p:cNvCxnSpPr>
            <a:endCxn id="9" idx="0"/>
          </p:cNvCxnSpPr>
          <p:nvPr/>
        </p:nvCxnSpPr>
        <p:spPr>
          <a:xfrm>
            <a:off x="8721176" y="12212"/>
            <a:ext cx="1843126" cy="3412467"/>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8422304" y="3406095"/>
            <a:ext cx="2144922" cy="3443261"/>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10565721" y="3429721"/>
            <a:ext cx="1627698" cy="6"/>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endCxn id="4" idx="3"/>
          </p:cNvCxnSpPr>
          <p:nvPr/>
        </p:nvCxnSpPr>
        <p:spPr>
          <a:xfrm>
            <a:off x="0" y="6849356"/>
            <a:ext cx="12192000" cy="0"/>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a:endCxn id="5" idx="2"/>
          </p:cNvCxnSpPr>
          <p:nvPr/>
        </p:nvCxnSpPr>
        <p:spPr>
          <a:xfrm flipV="1">
            <a:off x="0" y="-17260"/>
            <a:ext cx="12192000" cy="34514"/>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4" idx="3"/>
          </p:cNvCxnSpPr>
          <p:nvPr/>
        </p:nvCxnSpPr>
        <p:spPr>
          <a:xfrm flipH="1" flipV="1">
            <a:off x="12185556" y="-20037"/>
            <a:ext cx="6444" cy="6869393"/>
          </a:xfrm>
          <a:prstGeom prst="line">
            <a:avLst/>
          </a:prstGeom>
          <a:ln w="222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itre 1"/>
          <p:cNvSpPr>
            <a:spLocks noGrp="1"/>
          </p:cNvSpPr>
          <p:nvPr>
            <p:ph type="ctrTitle"/>
          </p:nvPr>
        </p:nvSpPr>
        <p:spPr>
          <a:xfrm>
            <a:off x="498739" y="2399735"/>
            <a:ext cx="9144000" cy="2387600"/>
          </a:xfrm>
        </p:spPr>
        <p:txBody>
          <a:bodyPr anchor="ctr"/>
          <a:lstStyle/>
          <a:p>
            <a:r>
              <a:rPr lang="fr-FR" dirty="0" smtClean="0">
                <a:solidFill>
                  <a:schemeClr val="accent1"/>
                </a:solidFill>
              </a:rPr>
              <a:t>Merci !</a:t>
            </a:r>
            <a:endParaRPr lang="fr-FR" dirty="0">
              <a:solidFill>
                <a:schemeClr val="accent1"/>
              </a:solidFill>
            </a:endParaRPr>
          </a:p>
        </p:txBody>
      </p:sp>
      <p:sp>
        <p:nvSpPr>
          <p:cNvPr id="38" name="Sous-titre 2"/>
          <p:cNvSpPr txBox="1">
            <a:spLocks/>
          </p:cNvSpPr>
          <p:nvPr/>
        </p:nvSpPr>
        <p:spPr>
          <a:xfrm>
            <a:off x="152400" y="4821095"/>
            <a:ext cx="9144000" cy="8479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fr-FR" dirty="0">
              <a:solidFill>
                <a:schemeClr val="tx2">
                  <a:lumMod val="75000"/>
                </a:schemeClr>
              </a:solidFill>
            </a:endParaRPr>
          </a:p>
        </p:txBody>
      </p:sp>
      <p:cxnSp>
        <p:nvCxnSpPr>
          <p:cNvPr id="28" name="Connecteur droit 27"/>
          <p:cNvCxnSpPr/>
          <p:nvPr/>
        </p:nvCxnSpPr>
        <p:spPr>
          <a:xfrm flipH="1" flipV="1">
            <a:off x="7639" y="17254"/>
            <a:ext cx="6444" cy="6869393"/>
          </a:xfrm>
          <a:prstGeom prst="line">
            <a:avLst/>
          </a:prstGeom>
          <a:ln w="222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40"/>
          <p:cNvSpPr txBox="1"/>
          <p:nvPr/>
        </p:nvSpPr>
        <p:spPr>
          <a:xfrm>
            <a:off x="339245" y="5666297"/>
            <a:ext cx="8419380" cy="369332"/>
          </a:xfrm>
          <a:prstGeom prst="rect">
            <a:avLst/>
          </a:prstGeom>
          <a:noFill/>
        </p:spPr>
        <p:txBody>
          <a:bodyPr wrap="square" rtlCol="0">
            <a:spAutoFit/>
          </a:bodyPr>
          <a:lstStyle/>
          <a:p>
            <a:pPr algn="ctr"/>
            <a:r>
              <a:rPr lang="fr-FR" dirty="0" smtClean="0">
                <a:solidFill>
                  <a:schemeClr val="accent1"/>
                </a:solidFill>
              </a:rPr>
              <a:t>Matthieu </a:t>
            </a:r>
            <a:r>
              <a:rPr lang="fr-FR" b="1" dirty="0" smtClean="0">
                <a:solidFill>
                  <a:schemeClr val="accent1"/>
                </a:solidFill>
              </a:rPr>
              <a:t>Bach</a:t>
            </a:r>
            <a:r>
              <a:rPr lang="fr-FR" dirty="0" smtClean="0">
                <a:solidFill>
                  <a:schemeClr val="accent1"/>
                </a:solidFill>
              </a:rPr>
              <a:t>, Doctorant, UBFC </a:t>
            </a:r>
            <a:r>
              <a:rPr lang="mr-IN" dirty="0" smtClean="0">
                <a:solidFill>
                  <a:schemeClr val="accent1"/>
                </a:solidFill>
              </a:rPr>
              <a:t>–</a:t>
            </a:r>
            <a:r>
              <a:rPr lang="fr-FR" dirty="0" smtClean="0">
                <a:solidFill>
                  <a:schemeClr val="accent1"/>
                </a:solidFill>
              </a:rPr>
              <a:t> Wien </a:t>
            </a:r>
            <a:r>
              <a:rPr lang="fr-FR" dirty="0" err="1" smtClean="0">
                <a:solidFill>
                  <a:schemeClr val="accent1"/>
                </a:solidFill>
              </a:rPr>
              <a:t>Universität</a:t>
            </a:r>
            <a:endParaRPr lang="fr-FR" dirty="0">
              <a:solidFill>
                <a:schemeClr val="accent1"/>
              </a:solidFill>
            </a:endParaRPr>
          </a:p>
        </p:txBody>
      </p:sp>
      <p:pic>
        <p:nvPicPr>
          <p:cNvPr id="23" name="Imag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139" y="507573"/>
            <a:ext cx="2020188" cy="945985"/>
          </a:xfrm>
          <a:prstGeom prst="rect">
            <a:avLst/>
          </a:prstGeom>
        </p:spPr>
      </p:pic>
      <p:pic>
        <p:nvPicPr>
          <p:cNvPr id="26" name="Bild 25"/>
          <p:cNvPicPr>
            <a:picLocks noChangeAspect="1"/>
          </p:cNvPicPr>
          <p:nvPr/>
        </p:nvPicPr>
        <p:blipFill>
          <a:blip r:embed="rId4"/>
          <a:stretch>
            <a:fillRect/>
          </a:stretch>
        </p:blipFill>
        <p:spPr>
          <a:xfrm>
            <a:off x="5445293" y="507573"/>
            <a:ext cx="2156870" cy="1078435"/>
          </a:xfrm>
          <a:prstGeom prst="rect">
            <a:avLst/>
          </a:prstGeom>
        </p:spPr>
      </p:pic>
      <p:sp>
        <p:nvSpPr>
          <p:cNvPr id="2" name="Foliennummernplatzhalter 1"/>
          <p:cNvSpPr>
            <a:spLocks noGrp="1"/>
          </p:cNvSpPr>
          <p:nvPr>
            <p:ph type="sldNum" sz="quarter" idx="12"/>
          </p:nvPr>
        </p:nvSpPr>
        <p:spPr/>
        <p:txBody>
          <a:bodyPr/>
          <a:lstStyle/>
          <a:p>
            <a:fld id="{1E503F59-F6EA-8F4E-B1F4-F0C42DA4D639}" type="slidenum">
              <a:rPr lang="de-DE" smtClean="0"/>
              <a:t>19</a:t>
            </a:fld>
            <a:endParaRPr lang="de-DE"/>
          </a:p>
        </p:txBody>
      </p:sp>
    </p:spTree>
    <p:extLst>
      <p:ext uri="{BB962C8B-B14F-4D97-AF65-F5344CB8AC3E}">
        <p14:creationId xmlns:p14="http://schemas.microsoft.com/office/powerpoint/2010/main" val="806305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p:txBody>
          <a:bodyPr/>
          <a:lstStyle/>
          <a:p>
            <a:r>
              <a:rPr lang="de-DE" dirty="0" err="1" smtClean="0">
                <a:solidFill>
                  <a:schemeClr val="accent2"/>
                </a:solidFill>
              </a:rPr>
              <a:t>Structure</a:t>
            </a:r>
            <a:endParaRPr lang="de-DE" dirty="0">
              <a:solidFill>
                <a:schemeClr val="accent2"/>
              </a:solidFill>
            </a:endParaRPr>
          </a:p>
        </p:txBody>
      </p:sp>
      <p:sp>
        <p:nvSpPr>
          <p:cNvPr id="5" name="Espace réservé du contenu 4"/>
          <p:cNvSpPr>
            <a:spLocks noGrp="1"/>
          </p:cNvSpPr>
          <p:nvPr>
            <p:ph idx="1"/>
          </p:nvPr>
        </p:nvSpPr>
        <p:spPr/>
        <p:txBody>
          <a:bodyPr anchor="ctr">
            <a:normAutofit/>
          </a:bodyPr>
          <a:lstStyle/>
          <a:p>
            <a:pPr marL="514350" indent="-514350">
              <a:buFont typeface="+mj-lt"/>
              <a:buAutoNum type="arabicPeriod"/>
            </a:pPr>
            <a:r>
              <a:rPr lang="de-DE" sz="2400" dirty="0" err="1" smtClean="0">
                <a:solidFill>
                  <a:schemeClr val="accent1"/>
                </a:solidFill>
              </a:rPr>
              <a:t>Contexte</a:t>
            </a:r>
            <a:r>
              <a:rPr lang="de-DE" sz="2400" dirty="0" smtClean="0">
                <a:solidFill>
                  <a:schemeClr val="accent1"/>
                </a:solidFill>
              </a:rPr>
              <a:t> </a:t>
            </a:r>
            <a:r>
              <a:rPr lang="de-DE" sz="2400" dirty="0" err="1" smtClean="0">
                <a:solidFill>
                  <a:schemeClr val="accent1"/>
                </a:solidFill>
              </a:rPr>
              <a:t>scientifique</a:t>
            </a:r>
            <a:endParaRPr lang="de-DE" sz="2400" dirty="0" smtClean="0">
              <a:solidFill>
                <a:schemeClr val="accent1"/>
              </a:solidFill>
            </a:endParaRPr>
          </a:p>
          <a:p>
            <a:pPr marL="514350" indent="-514350">
              <a:buFont typeface="+mj-lt"/>
              <a:buAutoNum type="arabicPeriod"/>
            </a:pPr>
            <a:r>
              <a:rPr lang="de-DE" sz="2400" dirty="0" err="1" smtClean="0">
                <a:solidFill>
                  <a:schemeClr val="accent1"/>
                </a:solidFill>
              </a:rPr>
              <a:t>Socle</a:t>
            </a:r>
            <a:r>
              <a:rPr lang="de-DE" sz="2400" dirty="0" smtClean="0">
                <a:solidFill>
                  <a:schemeClr val="accent1"/>
                </a:solidFill>
              </a:rPr>
              <a:t> </a:t>
            </a:r>
            <a:r>
              <a:rPr lang="de-DE" sz="2400" dirty="0" err="1" smtClean="0">
                <a:solidFill>
                  <a:schemeClr val="accent1"/>
                </a:solidFill>
              </a:rPr>
              <a:t>méthodologique</a:t>
            </a:r>
            <a:endParaRPr lang="de-DE" sz="2400" dirty="0" smtClean="0">
              <a:solidFill>
                <a:schemeClr val="accent1"/>
              </a:solidFill>
            </a:endParaRPr>
          </a:p>
          <a:p>
            <a:pPr marL="514350" indent="-514350">
              <a:buFont typeface="+mj-lt"/>
              <a:buAutoNum type="arabicPeriod"/>
            </a:pPr>
            <a:r>
              <a:rPr lang="de-DE" sz="2400" dirty="0" smtClean="0">
                <a:solidFill>
                  <a:schemeClr val="accent1"/>
                </a:solidFill>
              </a:rPr>
              <a:t>Corpus </a:t>
            </a:r>
            <a:r>
              <a:rPr lang="de-DE" sz="2400" i="1" dirty="0" smtClean="0">
                <a:solidFill>
                  <a:schemeClr val="accent1"/>
                </a:solidFill>
              </a:rPr>
              <a:t>ad hoc</a:t>
            </a:r>
          </a:p>
          <a:p>
            <a:pPr marL="514350" indent="-514350">
              <a:buFont typeface="+mj-lt"/>
              <a:buAutoNum type="arabicPeriod"/>
            </a:pPr>
            <a:r>
              <a:rPr lang="de-DE" sz="2400" dirty="0" smtClean="0">
                <a:solidFill>
                  <a:schemeClr val="accent1"/>
                </a:solidFill>
              </a:rPr>
              <a:t>Le </a:t>
            </a:r>
            <a:r>
              <a:rPr lang="de-DE" sz="2400" dirty="0" err="1" smtClean="0">
                <a:solidFill>
                  <a:schemeClr val="accent1"/>
                </a:solidFill>
              </a:rPr>
              <a:t>vin</a:t>
            </a:r>
            <a:r>
              <a:rPr lang="de-DE" sz="2400" dirty="0">
                <a:solidFill>
                  <a:schemeClr val="accent1"/>
                </a:solidFill>
              </a:rPr>
              <a:t> </a:t>
            </a:r>
            <a:r>
              <a:rPr lang="de-DE" sz="2400" dirty="0" smtClean="0">
                <a:solidFill>
                  <a:schemeClr val="accent1"/>
                </a:solidFill>
              </a:rPr>
              <a:t>et </a:t>
            </a:r>
            <a:r>
              <a:rPr lang="de-DE" sz="2400" dirty="0" err="1" smtClean="0">
                <a:solidFill>
                  <a:schemeClr val="accent1"/>
                </a:solidFill>
              </a:rPr>
              <a:t>ses</a:t>
            </a:r>
            <a:r>
              <a:rPr lang="de-DE" sz="2400" dirty="0" smtClean="0">
                <a:solidFill>
                  <a:schemeClr val="accent1"/>
                </a:solidFill>
              </a:rPr>
              <a:t> </a:t>
            </a:r>
            <a:r>
              <a:rPr lang="de-DE" sz="2400" dirty="0" err="1" smtClean="0">
                <a:solidFill>
                  <a:schemeClr val="accent1"/>
                </a:solidFill>
              </a:rPr>
              <a:t>composantes</a:t>
            </a:r>
            <a:r>
              <a:rPr lang="de-DE" sz="2400" dirty="0" smtClean="0">
                <a:solidFill>
                  <a:schemeClr val="accent1"/>
                </a:solidFill>
              </a:rPr>
              <a:t> </a:t>
            </a:r>
            <a:r>
              <a:rPr lang="de-DE" sz="2400" dirty="0" err="1" smtClean="0">
                <a:solidFill>
                  <a:schemeClr val="accent1"/>
                </a:solidFill>
              </a:rPr>
              <a:t>discursives</a:t>
            </a:r>
            <a:endParaRPr lang="de-DE" sz="2400" dirty="0" smtClean="0">
              <a:solidFill>
                <a:schemeClr val="accent1"/>
              </a:solidFill>
            </a:endParaRPr>
          </a:p>
          <a:p>
            <a:pPr marL="514350" indent="-514350">
              <a:buFont typeface="+mj-lt"/>
              <a:buAutoNum type="arabicPeriod"/>
            </a:pPr>
            <a:r>
              <a:rPr lang="de-DE" sz="2400" dirty="0" err="1" smtClean="0">
                <a:solidFill>
                  <a:schemeClr val="accent1"/>
                </a:solidFill>
              </a:rPr>
              <a:t>Bilan</a:t>
            </a:r>
            <a:endParaRPr lang="de-DE" sz="2400" dirty="0" smtClean="0">
              <a:solidFill>
                <a:schemeClr val="accent1"/>
              </a:solidFill>
            </a:endParaRPr>
          </a:p>
        </p:txBody>
      </p:sp>
      <p:sp>
        <p:nvSpPr>
          <p:cNvPr id="6" name="Foliennummernplatzhalter 5"/>
          <p:cNvSpPr>
            <a:spLocks noGrp="1"/>
          </p:cNvSpPr>
          <p:nvPr>
            <p:ph type="sldNum" sz="quarter" idx="12"/>
          </p:nvPr>
        </p:nvSpPr>
        <p:spPr/>
        <p:txBody>
          <a:bodyPr/>
          <a:lstStyle/>
          <a:p>
            <a:fld id="{1E503F59-F6EA-8F4E-B1F4-F0C42DA4D639}" type="slidenum">
              <a:rPr lang="de-DE" smtClean="0"/>
              <a:t>2</a:t>
            </a:fld>
            <a:endParaRPr lang="de-DE"/>
          </a:p>
        </p:txBody>
      </p:sp>
    </p:spTree>
    <p:extLst>
      <p:ext uri="{BB962C8B-B14F-4D97-AF65-F5344CB8AC3E}">
        <p14:creationId xmlns:p14="http://schemas.microsoft.com/office/powerpoint/2010/main" val="334627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365125"/>
            <a:ext cx="10738104" cy="1325563"/>
          </a:xfrm>
        </p:spPr>
        <p:txBody>
          <a:bodyPr/>
          <a:lstStyle/>
          <a:p>
            <a:r>
              <a:rPr lang="de-DE" dirty="0" err="1" smtClean="0">
                <a:solidFill>
                  <a:schemeClr val="accent2"/>
                </a:solidFill>
              </a:rPr>
              <a:t>Contexte</a:t>
            </a:r>
            <a:r>
              <a:rPr lang="de-DE" dirty="0" smtClean="0">
                <a:solidFill>
                  <a:schemeClr val="accent2"/>
                </a:solidFill>
              </a:rPr>
              <a:t> </a:t>
            </a:r>
            <a:r>
              <a:rPr lang="de-DE" dirty="0" err="1" smtClean="0">
                <a:solidFill>
                  <a:schemeClr val="accent2"/>
                </a:solidFill>
              </a:rPr>
              <a:t>scientifique</a:t>
            </a:r>
            <a:endParaRPr lang="de-DE" dirty="0">
              <a:solidFill>
                <a:schemeClr val="accent2"/>
              </a:solidFill>
            </a:endParaRPr>
          </a:p>
        </p:txBody>
      </p:sp>
      <p:sp>
        <p:nvSpPr>
          <p:cNvPr id="9" name="Inhaltsplatzhalter 8"/>
          <p:cNvSpPr>
            <a:spLocks noGrp="1"/>
          </p:cNvSpPr>
          <p:nvPr>
            <p:ph idx="1"/>
          </p:nvPr>
        </p:nvSpPr>
        <p:spPr>
          <a:xfrm>
            <a:off x="332725" y="1592578"/>
            <a:ext cx="11749054" cy="5167312"/>
          </a:xfrm>
        </p:spPr>
        <p:txBody>
          <a:bodyPr anchor="ctr">
            <a:normAutofit/>
          </a:bodyPr>
          <a:lstStyle/>
          <a:p>
            <a:pPr marL="0" lvl="0" indent="0" algn="just">
              <a:lnSpc>
                <a:spcPct val="100000"/>
              </a:lnSpc>
              <a:spcBef>
                <a:spcPts val="0"/>
              </a:spcBef>
              <a:buNone/>
              <a:defRPr/>
            </a:pPr>
            <a:r>
              <a:rPr lang="fr-FR" sz="2400" dirty="0" smtClean="0">
                <a:solidFill>
                  <a:schemeClr val="accent1"/>
                </a:solidFill>
              </a:rPr>
              <a:t>Bach 2017 : Produit bio-culturel ⇒ lien aux émotions et composantes expérientielles</a:t>
            </a:r>
          </a:p>
          <a:p>
            <a:pPr marL="0" lvl="0" indent="0" algn="just">
              <a:lnSpc>
                <a:spcPct val="100000"/>
              </a:lnSpc>
              <a:spcBef>
                <a:spcPts val="0"/>
              </a:spcBef>
              <a:buNone/>
              <a:defRPr/>
            </a:pPr>
            <a:endParaRPr lang="fr-FR" sz="2400" dirty="0" smtClean="0">
              <a:solidFill>
                <a:schemeClr val="accent1"/>
              </a:solidFill>
            </a:endParaRPr>
          </a:p>
          <a:p>
            <a:pPr marL="0" lvl="0" indent="0" algn="just">
              <a:lnSpc>
                <a:spcPct val="100000"/>
              </a:lnSpc>
              <a:spcBef>
                <a:spcPts val="0"/>
              </a:spcBef>
              <a:buNone/>
              <a:defRPr/>
            </a:pPr>
            <a:r>
              <a:rPr lang="fr-FR" sz="2400" dirty="0" smtClean="0">
                <a:solidFill>
                  <a:schemeClr val="accent1"/>
                </a:solidFill>
              </a:rPr>
              <a:t>Gautier / Bach 2017 : terminologie du vin </a:t>
            </a:r>
            <a:r>
              <a:rPr lang="fr-FR" sz="2400" dirty="0">
                <a:solidFill>
                  <a:schemeClr val="accent1"/>
                </a:solidFill>
              </a:rPr>
              <a:t>⇒ Émotion/Évaluation </a:t>
            </a:r>
            <a:r>
              <a:rPr lang="fr-FR" sz="2400" dirty="0" smtClean="0">
                <a:solidFill>
                  <a:schemeClr val="accent1"/>
                </a:solidFill>
              </a:rPr>
              <a:t>– Comparaison – Prototype</a:t>
            </a:r>
          </a:p>
          <a:p>
            <a:pPr marL="0" lvl="0" indent="0" algn="just">
              <a:lnSpc>
                <a:spcPct val="100000"/>
              </a:lnSpc>
              <a:spcBef>
                <a:spcPts val="0"/>
              </a:spcBef>
              <a:buNone/>
              <a:defRPr/>
            </a:pPr>
            <a:r>
              <a:rPr lang="fr-FR" sz="2400" dirty="0" smtClean="0">
                <a:solidFill>
                  <a:schemeClr val="accent1"/>
                </a:solidFill>
              </a:rPr>
              <a:t>	</a:t>
            </a:r>
            <a:r>
              <a:rPr lang="fr-FR" sz="2000" dirty="0" smtClean="0">
                <a:solidFill>
                  <a:schemeClr val="accent1"/>
                </a:solidFill>
              </a:rPr>
              <a:t>Prototype : </a:t>
            </a:r>
            <a:r>
              <a:rPr lang="fr-FR" sz="2000" i="1" dirty="0" smtClean="0">
                <a:solidFill>
                  <a:schemeClr val="accent1"/>
                </a:solidFill>
              </a:rPr>
              <a:t>cf</a:t>
            </a:r>
            <a:r>
              <a:rPr lang="fr-FR" sz="2000" dirty="0" smtClean="0">
                <a:solidFill>
                  <a:schemeClr val="accent1"/>
                </a:solidFill>
              </a:rPr>
              <a:t>. Brochet / </a:t>
            </a:r>
            <a:r>
              <a:rPr lang="fr-FR" sz="2000" dirty="0" err="1" smtClean="0">
                <a:solidFill>
                  <a:schemeClr val="accent1"/>
                </a:solidFill>
              </a:rPr>
              <a:t>Dubourdieu</a:t>
            </a:r>
            <a:r>
              <a:rPr lang="fr-FR" sz="2000" dirty="0" smtClean="0">
                <a:solidFill>
                  <a:schemeClr val="accent1"/>
                </a:solidFill>
              </a:rPr>
              <a:t> 2001</a:t>
            </a:r>
          </a:p>
          <a:p>
            <a:pPr marL="0" lvl="0" indent="0" algn="just">
              <a:lnSpc>
                <a:spcPct val="100000"/>
              </a:lnSpc>
              <a:spcBef>
                <a:spcPts val="0"/>
              </a:spcBef>
              <a:buNone/>
              <a:defRPr/>
            </a:pPr>
            <a:endParaRPr lang="fr-FR" sz="2400" dirty="0" smtClean="0">
              <a:solidFill>
                <a:schemeClr val="accent1"/>
              </a:solidFill>
            </a:endParaRPr>
          </a:p>
          <a:p>
            <a:pPr marL="0" lvl="0" indent="0" algn="just">
              <a:lnSpc>
                <a:spcPct val="100000"/>
              </a:lnSpc>
              <a:spcBef>
                <a:spcPts val="0"/>
              </a:spcBef>
              <a:buNone/>
              <a:defRPr/>
            </a:pPr>
            <a:r>
              <a:rPr lang="fr-FR" sz="2400" dirty="0" smtClean="0">
                <a:solidFill>
                  <a:schemeClr val="accent1"/>
                </a:solidFill>
              </a:rPr>
              <a:t>Lehrer 1975 : 903 : « </a:t>
            </a:r>
            <a:r>
              <a:rPr lang="fr-FR" sz="2400" dirty="0" err="1" smtClean="0">
                <a:solidFill>
                  <a:schemeClr val="accent1"/>
                </a:solidFill>
              </a:rPr>
              <a:t>Wine</a:t>
            </a:r>
            <a:r>
              <a:rPr lang="fr-FR" sz="2400" dirty="0" smtClean="0">
                <a:solidFill>
                  <a:schemeClr val="accent1"/>
                </a:solidFill>
              </a:rPr>
              <a:t> </a:t>
            </a:r>
            <a:r>
              <a:rPr lang="fr-FR" sz="2400" dirty="0" err="1" smtClean="0">
                <a:solidFill>
                  <a:schemeClr val="accent1"/>
                </a:solidFill>
              </a:rPr>
              <a:t>drinking</a:t>
            </a:r>
            <a:r>
              <a:rPr lang="fr-FR" sz="2400" dirty="0" smtClean="0">
                <a:solidFill>
                  <a:schemeClr val="accent1"/>
                </a:solidFill>
              </a:rPr>
              <a:t> </a:t>
            </a:r>
            <a:r>
              <a:rPr lang="fr-FR" sz="2400" dirty="0" err="1" smtClean="0">
                <a:solidFill>
                  <a:schemeClr val="accent1"/>
                </a:solidFill>
              </a:rPr>
              <a:t>is</a:t>
            </a:r>
            <a:r>
              <a:rPr lang="fr-FR" sz="2400" dirty="0" smtClean="0">
                <a:solidFill>
                  <a:schemeClr val="accent1"/>
                </a:solidFill>
              </a:rPr>
              <a:t> </a:t>
            </a:r>
            <a:r>
              <a:rPr lang="fr-FR" sz="2400" dirty="0" err="1" smtClean="0">
                <a:solidFill>
                  <a:schemeClr val="accent1"/>
                </a:solidFill>
              </a:rPr>
              <a:t>basically</a:t>
            </a:r>
            <a:r>
              <a:rPr lang="fr-FR" sz="2400" dirty="0" smtClean="0">
                <a:solidFill>
                  <a:schemeClr val="accent1"/>
                </a:solidFill>
              </a:rPr>
              <a:t> an </a:t>
            </a:r>
            <a:r>
              <a:rPr lang="fr-FR" sz="2400" b="1" dirty="0" err="1" smtClean="0">
                <a:solidFill>
                  <a:schemeClr val="accent1"/>
                </a:solidFill>
              </a:rPr>
              <a:t>aesthetic</a:t>
            </a:r>
            <a:r>
              <a:rPr lang="fr-FR" sz="2400" dirty="0" smtClean="0">
                <a:solidFill>
                  <a:schemeClr val="accent1"/>
                </a:solidFill>
              </a:rPr>
              <a:t> </a:t>
            </a:r>
            <a:r>
              <a:rPr lang="fr-FR" sz="2400" dirty="0" err="1" smtClean="0">
                <a:solidFill>
                  <a:schemeClr val="accent1"/>
                </a:solidFill>
              </a:rPr>
              <a:t>experience</a:t>
            </a:r>
            <a:r>
              <a:rPr lang="fr-FR" sz="2400" dirty="0" smtClean="0">
                <a:solidFill>
                  <a:schemeClr val="accent1"/>
                </a:solidFill>
              </a:rPr>
              <a:t>; </a:t>
            </a:r>
            <a:r>
              <a:rPr lang="fr-FR" sz="2400" dirty="0" err="1" smtClean="0">
                <a:solidFill>
                  <a:schemeClr val="accent1"/>
                </a:solidFill>
              </a:rPr>
              <a:t>so</a:t>
            </a:r>
            <a:r>
              <a:rPr lang="fr-FR" sz="2400" dirty="0" smtClean="0">
                <a:solidFill>
                  <a:schemeClr val="accent1"/>
                </a:solidFill>
              </a:rPr>
              <a:t> </a:t>
            </a:r>
            <a:r>
              <a:rPr lang="fr-FR" sz="2400" dirty="0" err="1" smtClean="0">
                <a:solidFill>
                  <a:schemeClr val="accent1"/>
                </a:solidFill>
              </a:rPr>
              <a:t>quite</a:t>
            </a:r>
            <a:r>
              <a:rPr lang="fr-FR" sz="2400" dirty="0" smtClean="0">
                <a:solidFill>
                  <a:schemeClr val="accent1"/>
                </a:solidFill>
              </a:rPr>
              <a:t> </a:t>
            </a:r>
            <a:r>
              <a:rPr lang="fr-FR" sz="2400" dirty="0" err="1" smtClean="0">
                <a:solidFill>
                  <a:schemeClr val="accent1"/>
                </a:solidFill>
              </a:rPr>
              <a:t>naturally</a:t>
            </a:r>
            <a:r>
              <a:rPr lang="fr-FR" sz="2400" dirty="0" smtClean="0">
                <a:solidFill>
                  <a:schemeClr val="accent1"/>
                </a:solidFill>
              </a:rPr>
              <a:t>, the </a:t>
            </a:r>
            <a:r>
              <a:rPr lang="fr-FR" sz="2400" b="1" dirty="0" err="1" smtClean="0">
                <a:solidFill>
                  <a:schemeClr val="accent1"/>
                </a:solidFill>
              </a:rPr>
              <a:t>evaluative</a:t>
            </a:r>
            <a:r>
              <a:rPr lang="fr-FR" sz="2400" dirty="0" smtClean="0">
                <a:solidFill>
                  <a:schemeClr val="accent1"/>
                </a:solidFill>
              </a:rPr>
              <a:t> dimension </a:t>
            </a:r>
            <a:r>
              <a:rPr lang="fr-FR" sz="2400" dirty="0" err="1" smtClean="0">
                <a:solidFill>
                  <a:schemeClr val="accent1"/>
                </a:solidFill>
              </a:rPr>
              <a:t>is</a:t>
            </a:r>
            <a:r>
              <a:rPr lang="fr-FR" sz="2400" dirty="0" smtClean="0">
                <a:solidFill>
                  <a:schemeClr val="accent1"/>
                </a:solidFill>
              </a:rPr>
              <a:t> the </a:t>
            </a:r>
            <a:r>
              <a:rPr lang="fr-FR" sz="2400" dirty="0" err="1" smtClean="0">
                <a:solidFill>
                  <a:schemeClr val="accent1"/>
                </a:solidFill>
              </a:rPr>
              <a:t>most</a:t>
            </a:r>
            <a:r>
              <a:rPr lang="fr-FR" sz="2400" dirty="0" smtClean="0">
                <a:solidFill>
                  <a:schemeClr val="accent1"/>
                </a:solidFill>
              </a:rPr>
              <a:t> important one. In </a:t>
            </a:r>
            <a:r>
              <a:rPr lang="fr-FR" sz="2400" dirty="0" err="1" smtClean="0">
                <a:solidFill>
                  <a:schemeClr val="accent1"/>
                </a:solidFill>
              </a:rPr>
              <a:t>fact</a:t>
            </a:r>
            <a:r>
              <a:rPr lang="fr-FR" sz="2400" dirty="0" smtClean="0">
                <a:solidFill>
                  <a:schemeClr val="accent1"/>
                </a:solidFill>
              </a:rPr>
              <a:t>, the </a:t>
            </a:r>
            <a:r>
              <a:rPr lang="fr-FR" sz="2400" dirty="0" err="1" smtClean="0">
                <a:solidFill>
                  <a:schemeClr val="accent1"/>
                </a:solidFill>
              </a:rPr>
              <a:t>evaluative</a:t>
            </a:r>
            <a:r>
              <a:rPr lang="fr-FR" sz="2400" dirty="0" smtClean="0">
                <a:solidFill>
                  <a:schemeClr val="accent1"/>
                </a:solidFill>
              </a:rPr>
              <a:t> dimension </a:t>
            </a:r>
            <a:r>
              <a:rPr lang="fr-FR" sz="2400" dirty="0" err="1" smtClean="0">
                <a:solidFill>
                  <a:schemeClr val="accent1"/>
                </a:solidFill>
              </a:rPr>
              <a:t>permeates</a:t>
            </a:r>
            <a:r>
              <a:rPr lang="fr-FR" sz="2400" dirty="0" smtClean="0">
                <a:solidFill>
                  <a:schemeClr val="accent1"/>
                </a:solidFill>
              </a:rPr>
              <a:t> </a:t>
            </a:r>
            <a:r>
              <a:rPr lang="fr-FR" sz="2400" dirty="0" err="1" smtClean="0">
                <a:solidFill>
                  <a:schemeClr val="accent1"/>
                </a:solidFill>
              </a:rPr>
              <a:t>every</a:t>
            </a:r>
            <a:r>
              <a:rPr lang="fr-FR" sz="2400" dirty="0" smtClean="0">
                <a:solidFill>
                  <a:schemeClr val="accent1"/>
                </a:solidFill>
              </a:rPr>
              <a:t> </a:t>
            </a:r>
            <a:r>
              <a:rPr lang="fr-FR" sz="2400" dirty="0" err="1" smtClean="0">
                <a:solidFill>
                  <a:schemeClr val="accent1"/>
                </a:solidFill>
              </a:rPr>
              <a:t>other</a:t>
            </a:r>
            <a:r>
              <a:rPr lang="fr-FR" sz="2400" dirty="0" smtClean="0">
                <a:solidFill>
                  <a:schemeClr val="accent1"/>
                </a:solidFill>
              </a:rPr>
              <a:t> dimension, </a:t>
            </a:r>
            <a:r>
              <a:rPr lang="fr-FR" sz="2400" dirty="0" err="1" smtClean="0">
                <a:solidFill>
                  <a:schemeClr val="accent1"/>
                </a:solidFill>
              </a:rPr>
              <a:t>even</a:t>
            </a:r>
            <a:r>
              <a:rPr lang="fr-FR" sz="2400" dirty="0" smtClean="0">
                <a:solidFill>
                  <a:schemeClr val="accent1"/>
                </a:solidFill>
              </a:rPr>
              <a:t> ‘</a:t>
            </a:r>
            <a:r>
              <a:rPr lang="fr-FR" sz="2400" b="1" dirty="0" smtClean="0">
                <a:solidFill>
                  <a:schemeClr val="accent1"/>
                </a:solidFill>
              </a:rPr>
              <a:t>descriptive</a:t>
            </a:r>
            <a:r>
              <a:rPr lang="fr-FR" sz="2400" dirty="0" smtClean="0">
                <a:solidFill>
                  <a:schemeClr val="accent1"/>
                </a:solidFill>
              </a:rPr>
              <a:t>’ </a:t>
            </a:r>
            <a:r>
              <a:rPr lang="fr-FR" sz="2400" dirty="0" err="1" smtClean="0">
                <a:solidFill>
                  <a:schemeClr val="accent1"/>
                </a:solidFill>
              </a:rPr>
              <a:t>ones</a:t>
            </a:r>
            <a:r>
              <a:rPr lang="fr-FR" sz="2400" dirty="0" smtClean="0">
                <a:solidFill>
                  <a:schemeClr val="accent1"/>
                </a:solidFill>
              </a:rPr>
              <a:t>. »</a:t>
            </a:r>
          </a:p>
        </p:txBody>
      </p:sp>
      <p:sp>
        <p:nvSpPr>
          <p:cNvPr id="7" name="Foliennummernplatzhalter 6"/>
          <p:cNvSpPr>
            <a:spLocks noGrp="1"/>
          </p:cNvSpPr>
          <p:nvPr>
            <p:ph type="sldNum" sz="quarter" idx="12"/>
          </p:nvPr>
        </p:nvSpPr>
        <p:spPr/>
        <p:txBody>
          <a:bodyPr/>
          <a:lstStyle/>
          <a:p>
            <a:fld id="{1E503F59-F6EA-8F4E-B1F4-F0C42DA4D639}" type="slidenum">
              <a:rPr lang="de-DE" smtClean="0"/>
              <a:t>3</a:t>
            </a:fld>
            <a:endParaRPr lang="de-DE"/>
          </a:p>
        </p:txBody>
      </p:sp>
    </p:spTree>
    <p:extLst>
      <p:ext uri="{BB962C8B-B14F-4D97-AF65-F5344CB8AC3E}">
        <p14:creationId xmlns:p14="http://schemas.microsoft.com/office/powerpoint/2010/main" val="663137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365125"/>
            <a:ext cx="10738104" cy="1325563"/>
          </a:xfrm>
        </p:spPr>
        <p:txBody>
          <a:bodyPr/>
          <a:lstStyle/>
          <a:p>
            <a:r>
              <a:rPr lang="de-DE" dirty="0" err="1" smtClean="0">
                <a:solidFill>
                  <a:schemeClr val="accent2"/>
                </a:solidFill>
              </a:rPr>
              <a:t>Contexte</a:t>
            </a:r>
            <a:r>
              <a:rPr lang="de-DE" dirty="0" smtClean="0">
                <a:solidFill>
                  <a:schemeClr val="accent2"/>
                </a:solidFill>
              </a:rPr>
              <a:t> </a:t>
            </a:r>
            <a:r>
              <a:rPr lang="de-DE" dirty="0" err="1" smtClean="0">
                <a:solidFill>
                  <a:schemeClr val="accent2"/>
                </a:solidFill>
              </a:rPr>
              <a:t>scientifique</a:t>
            </a:r>
            <a:endParaRPr lang="de-DE" dirty="0">
              <a:solidFill>
                <a:schemeClr val="accent2"/>
              </a:solidFill>
            </a:endParaRPr>
          </a:p>
        </p:txBody>
      </p:sp>
      <p:sp>
        <p:nvSpPr>
          <p:cNvPr id="9" name="Inhaltsplatzhalter 8"/>
          <p:cNvSpPr>
            <a:spLocks noGrp="1"/>
          </p:cNvSpPr>
          <p:nvPr>
            <p:ph idx="1"/>
          </p:nvPr>
        </p:nvSpPr>
        <p:spPr>
          <a:xfrm>
            <a:off x="838199" y="1690688"/>
            <a:ext cx="11084859" cy="5167312"/>
          </a:xfrm>
        </p:spPr>
        <p:txBody>
          <a:bodyPr>
            <a:normAutofit/>
          </a:bodyPr>
          <a:lstStyle/>
          <a:p>
            <a:pPr marL="0" lvl="0" indent="0" algn="just">
              <a:lnSpc>
                <a:spcPct val="100000"/>
              </a:lnSpc>
              <a:spcBef>
                <a:spcPts val="0"/>
              </a:spcBef>
              <a:buNone/>
              <a:defRPr/>
            </a:pPr>
            <a:r>
              <a:rPr lang="de-DE" sz="2400" dirty="0" smtClean="0">
                <a:solidFill>
                  <a:schemeClr val="accent1"/>
                </a:solidFill>
              </a:rPr>
              <a:t>De </a:t>
            </a:r>
            <a:r>
              <a:rPr lang="de-DE" sz="2400" dirty="0">
                <a:solidFill>
                  <a:schemeClr val="accent1"/>
                </a:solidFill>
              </a:rPr>
              <a:t>la </a:t>
            </a:r>
            <a:r>
              <a:rPr lang="de-DE" sz="2400" dirty="0" err="1">
                <a:solidFill>
                  <a:schemeClr val="accent1"/>
                </a:solidFill>
              </a:rPr>
              <a:t>proposition</a:t>
            </a:r>
            <a:r>
              <a:rPr lang="de-DE" sz="2400" dirty="0">
                <a:solidFill>
                  <a:schemeClr val="accent1"/>
                </a:solidFill>
              </a:rPr>
              <a:t> de Gautier (2014) de </a:t>
            </a:r>
            <a:r>
              <a:rPr lang="de-DE" sz="2400" dirty="0" err="1">
                <a:solidFill>
                  <a:schemeClr val="accent1"/>
                </a:solidFill>
              </a:rPr>
              <a:t>distinguer</a:t>
            </a:r>
            <a:r>
              <a:rPr lang="de-DE" sz="2400" dirty="0">
                <a:solidFill>
                  <a:schemeClr val="accent1"/>
                </a:solidFill>
              </a:rPr>
              <a:t> </a:t>
            </a:r>
            <a:r>
              <a:rPr lang="de-DE" sz="2400" dirty="0" err="1">
                <a:solidFill>
                  <a:schemeClr val="accent1"/>
                </a:solidFill>
              </a:rPr>
              <a:t>quatre</a:t>
            </a:r>
            <a:r>
              <a:rPr lang="de-DE" sz="2400" dirty="0">
                <a:solidFill>
                  <a:schemeClr val="accent1"/>
                </a:solidFill>
              </a:rPr>
              <a:t> </a:t>
            </a:r>
            <a:r>
              <a:rPr lang="de-DE" sz="2400" dirty="0" err="1">
                <a:solidFill>
                  <a:schemeClr val="accent1"/>
                </a:solidFill>
              </a:rPr>
              <a:t>sphères</a:t>
            </a:r>
            <a:r>
              <a:rPr lang="de-DE" sz="2400" dirty="0">
                <a:solidFill>
                  <a:schemeClr val="accent1"/>
                </a:solidFill>
              </a:rPr>
              <a:t> </a:t>
            </a:r>
            <a:r>
              <a:rPr lang="de-DE" sz="2400" dirty="0" err="1" smtClean="0">
                <a:solidFill>
                  <a:schemeClr val="accent1"/>
                </a:solidFill>
              </a:rPr>
              <a:t>discursives</a:t>
            </a:r>
            <a:r>
              <a:rPr lang="de-DE" sz="2400" dirty="0" smtClean="0">
                <a:solidFill>
                  <a:schemeClr val="accent1"/>
                </a:solidFill>
              </a:rPr>
              <a:t> de </a:t>
            </a:r>
            <a:r>
              <a:rPr lang="de-DE" sz="2400" dirty="0">
                <a:solidFill>
                  <a:schemeClr val="accent1"/>
                </a:solidFill>
              </a:rPr>
              <a:t>la </a:t>
            </a:r>
            <a:r>
              <a:rPr lang="de-DE" sz="2400" dirty="0" err="1">
                <a:solidFill>
                  <a:schemeClr val="accent1"/>
                </a:solidFill>
              </a:rPr>
              <a:t>filière</a:t>
            </a:r>
            <a:r>
              <a:rPr lang="de-DE" sz="2400" dirty="0">
                <a:solidFill>
                  <a:schemeClr val="accent1"/>
                </a:solidFill>
              </a:rPr>
              <a:t> </a:t>
            </a:r>
            <a:r>
              <a:rPr lang="de-DE" sz="2400" dirty="0" err="1" smtClean="0">
                <a:solidFill>
                  <a:schemeClr val="accent1"/>
                </a:solidFill>
              </a:rPr>
              <a:t>viti-vinicole</a:t>
            </a:r>
            <a:r>
              <a:rPr lang="de-DE" sz="2400" dirty="0" smtClean="0">
                <a:solidFill>
                  <a:schemeClr val="accent1"/>
                </a:solidFill>
              </a:rPr>
              <a:t> (</a:t>
            </a:r>
            <a:r>
              <a:rPr lang="de-DE" sz="2400" dirty="0" err="1" smtClean="0">
                <a:solidFill>
                  <a:schemeClr val="accent1"/>
                </a:solidFill>
              </a:rPr>
              <a:t>discours</a:t>
            </a:r>
            <a:r>
              <a:rPr lang="de-DE" sz="2400" dirty="0" smtClean="0">
                <a:solidFill>
                  <a:schemeClr val="accent1"/>
                </a:solidFill>
              </a:rPr>
              <a:t> </a:t>
            </a:r>
            <a:r>
              <a:rPr lang="de-DE" sz="2400" dirty="0" err="1" smtClean="0">
                <a:solidFill>
                  <a:schemeClr val="accent1"/>
                </a:solidFill>
              </a:rPr>
              <a:t>réglementaires</a:t>
            </a:r>
            <a:r>
              <a:rPr lang="de-DE" sz="2400" dirty="0">
                <a:solidFill>
                  <a:schemeClr val="accent1"/>
                </a:solidFill>
              </a:rPr>
              <a:t>, </a:t>
            </a:r>
            <a:r>
              <a:rPr lang="de-DE" sz="2400" dirty="0" err="1">
                <a:solidFill>
                  <a:schemeClr val="accent1"/>
                </a:solidFill>
              </a:rPr>
              <a:t>prescriptifs</a:t>
            </a:r>
            <a:r>
              <a:rPr lang="de-DE" sz="2400" dirty="0">
                <a:solidFill>
                  <a:schemeClr val="accent1"/>
                </a:solidFill>
              </a:rPr>
              <a:t>, </a:t>
            </a:r>
            <a:r>
              <a:rPr lang="de-DE" sz="2400" dirty="0" err="1" smtClean="0">
                <a:solidFill>
                  <a:schemeClr val="accent1"/>
                </a:solidFill>
              </a:rPr>
              <a:t>descriptifs</a:t>
            </a:r>
            <a:r>
              <a:rPr lang="de-DE" sz="2400" dirty="0" smtClean="0">
                <a:solidFill>
                  <a:schemeClr val="accent1"/>
                </a:solidFill>
              </a:rPr>
              <a:t>, </a:t>
            </a:r>
            <a:r>
              <a:rPr lang="de-DE" sz="2400" dirty="0" err="1" smtClean="0">
                <a:solidFill>
                  <a:schemeClr val="accent1"/>
                </a:solidFill>
              </a:rPr>
              <a:t>marketing</a:t>
            </a:r>
            <a:r>
              <a:rPr lang="de-DE" sz="2400" dirty="0" smtClean="0">
                <a:solidFill>
                  <a:schemeClr val="accent1"/>
                </a:solidFill>
              </a:rPr>
              <a:t>) à Gautier (2018) </a:t>
            </a:r>
            <a:r>
              <a:rPr lang="de-DE" sz="2400" dirty="0" err="1" smtClean="0">
                <a:solidFill>
                  <a:schemeClr val="accent1"/>
                </a:solidFill>
              </a:rPr>
              <a:t>avec</a:t>
            </a:r>
            <a:r>
              <a:rPr lang="de-DE" sz="2400" dirty="0" smtClean="0">
                <a:solidFill>
                  <a:schemeClr val="accent1"/>
                </a:solidFill>
              </a:rPr>
              <a:t> </a:t>
            </a:r>
            <a:r>
              <a:rPr lang="de-DE" sz="2400" dirty="0" err="1" smtClean="0">
                <a:solidFill>
                  <a:schemeClr val="accent1"/>
                </a:solidFill>
              </a:rPr>
              <a:t>un</a:t>
            </a:r>
            <a:r>
              <a:rPr lang="de-DE" sz="2400" dirty="0" smtClean="0">
                <a:solidFill>
                  <a:schemeClr val="accent1"/>
                </a:solidFill>
              </a:rPr>
              <a:t> </a:t>
            </a:r>
            <a:r>
              <a:rPr lang="de-DE" sz="2400" dirty="0" err="1" smtClean="0">
                <a:solidFill>
                  <a:schemeClr val="accent1"/>
                </a:solidFill>
              </a:rPr>
              <a:t>discours</a:t>
            </a:r>
            <a:r>
              <a:rPr lang="de-DE" sz="2400" dirty="0" smtClean="0">
                <a:solidFill>
                  <a:schemeClr val="accent1"/>
                </a:solidFill>
              </a:rPr>
              <a:t> </a:t>
            </a:r>
            <a:r>
              <a:rPr lang="de-DE" sz="2400" dirty="0" err="1" smtClean="0">
                <a:solidFill>
                  <a:schemeClr val="accent1"/>
                </a:solidFill>
              </a:rPr>
              <a:t>évaluatif</a:t>
            </a:r>
            <a:r>
              <a:rPr lang="de-DE" sz="2400" dirty="0" smtClean="0">
                <a:solidFill>
                  <a:schemeClr val="accent1"/>
                </a:solidFill>
              </a:rPr>
              <a:t> </a:t>
            </a:r>
            <a:r>
              <a:rPr lang="de-DE" sz="2400" dirty="0" err="1" smtClean="0">
                <a:solidFill>
                  <a:schemeClr val="accent1"/>
                </a:solidFill>
              </a:rPr>
              <a:t>divisé</a:t>
            </a:r>
            <a:r>
              <a:rPr lang="de-DE" sz="2400" dirty="0" smtClean="0">
                <a:solidFill>
                  <a:schemeClr val="accent1"/>
                </a:solidFill>
              </a:rPr>
              <a:t> en </a:t>
            </a:r>
            <a:r>
              <a:rPr lang="de-DE" sz="2400" dirty="0" err="1" smtClean="0">
                <a:solidFill>
                  <a:schemeClr val="accent1"/>
                </a:solidFill>
              </a:rPr>
              <a:t>trois</a:t>
            </a:r>
            <a:r>
              <a:rPr lang="de-DE" sz="2400" dirty="0" smtClean="0">
                <a:solidFill>
                  <a:schemeClr val="accent1"/>
                </a:solidFill>
              </a:rPr>
              <a:t> </a:t>
            </a:r>
            <a:r>
              <a:rPr lang="de-DE" sz="2400" dirty="0" err="1" smtClean="0">
                <a:solidFill>
                  <a:schemeClr val="accent1"/>
                </a:solidFill>
              </a:rPr>
              <a:t>éléments</a:t>
            </a:r>
            <a:r>
              <a:rPr lang="de-DE" sz="2400" dirty="0" smtClean="0">
                <a:solidFill>
                  <a:schemeClr val="accent1"/>
                </a:solidFill>
              </a:rPr>
              <a:t> :</a:t>
            </a:r>
          </a:p>
          <a:p>
            <a:pPr marL="0" lvl="0" indent="0" algn="just">
              <a:lnSpc>
                <a:spcPct val="100000"/>
              </a:lnSpc>
              <a:spcBef>
                <a:spcPts val="0"/>
              </a:spcBef>
              <a:buNone/>
              <a:defRPr/>
            </a:pPr>
            <a:endParaRPr lang="de-DE" sz="2400" dirty="0">
              <a:solidFill>
                <a:schemeClr val="accent1"/>
              </a:solidFill>
            </a:endParaRPr>
          </a:p>
          <a:p>
            <a:pPr marL="0" lvl="0" indent="0" algn="just">
              <a:lnSpc>
                <a:spcPct val="100000"/>
              </a:lnSpc>
              <a:spcBef>
                <a:spcPts val="0"/>
              </a:spcBef>
              <a:buNone/>
              <a:defRPr/>
            </a:pPr>
            <a:endParaRPr lang="de-DE" sz="2400" dirty="0" smtClean="0">
              <a:solidFill>
                <a:schemeClr val="accent1"/>
              </a:solidFill>
            </a:endParaRPr>
          </a:p>
          <a:p>
            <a:pPr marL="0" lvl="0" indent="0" algn="just">
              <a:lnSpc>
                <a:spcPct val="100000"/>
              </a:lnSpc>
              <a:spcBef>
                <a:spcPts val="0"/>
              </a:spcBef>
              <a:buNone/>
              <a:defRPr/>
            </a:pPr>
            <a:endParaRPr lang="de-DE" sz="2400" dirty="0">
              <a:solidFill>
                <a:schemeClr val="accent1"/>
              </a:solidFill>
            </a:endParaRPr>
          </a:p>
          <a:p>
            <a:pPr marL="0" lvl="0" indent="0" algn="just">
              <a:lnSpc>
                <a:spcPct val="100000"/>
              </a:lnSpc>
              <a:spcBef>
                <a:spcPts val="0"/>
              </a:spcBef>
              <a:buNone/>
              <a:defRPr/>
            </a:pPr>
            <a:endParaRPr lang="de-DE" sz="2400" dirty="0" smtClean="0">
              <a:solidFill>
                <a:schemeClr val="accent1"/>
              </a:solidFill>
            </a:endParaRPr>
          </a:p>
          <a:p>
            <a:pPr marL="0" lvl="0" indent="0" algn="just">
              <a:lnSpc>
                <a:spcPct val="100000"/>
              </a:lnSpc>
              <a:spcBef>
                <a:spcPts val="0"/>
              </a:spcBef>
              <a:buNone/>
              <a:defRPr/>
            </a:pPr>
            <a:endParaRPr lang="de-DE" sz="2400" dirty="0">
              <a:solidFill>
                <a:schemeClr val="accent1"/>
              </a:solidFill>
            </a:endParaRPr>
          </a:p>
          <a:p>
            <a:pPr marL="0" lvl="0" indent="0" algn="just">
              <a:lnSpc>
                <a:spcPct val="100000"/>
              </a:lnSpc>
              <a:spcBef>
                <a:spcPts val="0"/>
              </a:spcBef>
              <a:buNone/>
              <a:defRPr/>
            </a:pPr>
            <a:endParaRPr lang="de-DE" sz="2400" dirty="0" smtClean="0">
              <a:solidFill>
                <a:schemeClr val="accent1"/>
              </a:solidFill>
            </a:endParaRPr>
          </a:p>
          <a:p>
            <a:pPr marL="0" lvl="0" indent="0" algn="just">
              <a:lnSpc>
                <a:spcPct val="100000"/>
              </a:lnSpc>
              <a:spcBef>
                <a:spcPts val="0"/>
              </a:spcBef>
              <a:buNone/>
              <a:defRPr/>
            </a:pPr>
            <a:endParaRPr lang="de-DE" sz="2400" dirty="0">
              <a:solidFill>
                <a:schemeClr val="accent1"/>
              </a:solidFill>
            </a:endParaRPr>
          </a:p>
          <a:p>
            <a:pPr marL="0" lvl="0" indent="0" algn="just">
              <a:lnSpc>
                <a:spcPct val="100000"/>
              </a:lnSpc>
              <a:spcBef>
                <a:spcPts val="0"/>
              </a:spcBef>
              <a:buNone/>
              <a:defRPr/>
            </a:pPr>
            <a:endParaRPr lang="de-DE" sz="2400" dirty="0">
              <a:solidFill>
                <a:schemeClr val="accent1"/>
              </a:solidFill>
            </a:endParaRPr>
          </a:p>
          <a:p>
            <a:pPr marL="0" lvl="0" indent="0" algn="just">
              <a:lnSpc>
                <a:spcPct val="100000"/>
              </a:lnSpc>
              <a:spcBef>
                <a:spcPts val="0"/>
              </a:spcBef>
              <a:buNone/>
              <a:defRPr/>
            </a:pPr>
            <a:r>
              <a:rPr lang="de-DE" sz="2400" b="1" dirty="0" err="1">
                <a:solidFill>
                  <a:schemeClr val="accent1"/>
                </a:solidFill>
              </a:rPr>
              <a:t>Objectif</a:t>
            </a:r>
            <a:r>
              <a:rPr lang="de-DE" sz="2400" dirty="0">
                <a:solidFill>
                  <a:schemeClr val="accent1"/>
                </a:solidFill>
              </a:rPr>
              <a:t> : </a:t>
            </a:r>
            <a:r>
              <a:rPr lang="de-DE" sz="2400" dirty="0" err="1">
                <a:solidFill>
                  <a:schemeClr val="accent1"/>
                </a:solidFill>
              </a:rPr>
              <a:t>Evaluer</a:t>
            </a:r>
            <a:r>
              <a:rPr lang="de-DE" sz="2400" dirty="0">
                <a:solidFill>
                  <a:schemeClr val="accent1"/>
                </a:solidFill>
              </a:rPr>
              <a:t> et </a:t>
            </a:r>
            <a:r>
              <a:rPr lang="de-DE" sz="2400" dirty="0" err="1">
                <a:solidFill>
                  <a:schemeClr val="accent1"/>
                </a:solidFill>
              </a:rPr>
              <a:t>quantifier</a:t>
            </a:r>
            <a:r>
              <a:rPr lang="de-DE" sz="2400" dirty="0">
                <a:solidFill>
                  <a:schemeClr val="accent1"/>
                </a:solidFill>
              </a:rPr>
              <a:t> </a:t>
            </a:r>
            <a:r>
              <a:rPr lang="de-DE" sz="2400" dirty="0" err="1">
                <a:solidFill>
                  <a:schemeClr val="accent1"/>
                </a:solidFill>
              </a:rPr>
              <a:t>l‘influence</a:t>
            </a:r>
            <a:r>
              <a:rPr lang="de-DE" sz="2400" dirty="0">
                <a:solidFill>
                  <a:schemeClr val="accent1"/>
                </a:solidFill>
              </a:rPr>
              <a:t> de </a:t>
            </a:r>
            <a:r>
              <a:rPr lang="de-DE" sz="2400" dirty="0" err="1">
                <a:solidFill>
                  <a:schemeClr val="accent1"/>
                </a:solidFill>
              </a:rPr>
              <a:t>ces</a:t>
            </a:r>
            <a:r>
              <a:rPr lang="de-DE" sz="2400" dirty="0">
                <a:solidFill>
                  <a:schemeClr val="accent1"/>
                </a:solidFill>
              </a:rPr>
              <a:t> </a:t>
            </a:r>
            <a:r>
              <a:rPr lang="de-DE" sz="2400" dirty="0" err="1">
                <a:solidFill>
                  <a:schemeClr val="accent1"/>
                </a:solidFill>
              </a:rPr>
              <a:t>composants</a:t>
            </a:r>
            <a:r>
              <a:rPr lang="de-DE" sz="2400" dirty="0">
                <a:solidFill>
                  <a:schemeClr val="accent1"/>
                </a:solidFill>
              </a:rPr>
              <a:t> </a:t>
            </a:r>
            <a:r>
              <a:rPr lang="de-DE" sz="2400" dirty="0" err="1">
                <a:solidFill>
                  <a:schemeClr val="accent1"/>
                </a:solidFill>
              </a:rPr>
              <a:t>dans</a:t>
            </a:r>
            <a:r>
              <a:rPr lang="de-DE" sz="2400" dirty="0">
                <a:solidFill>
                  <a:schemeClr val="accent1"/>
                </a:solidFill>
              </a:rPr>
              <a:t> les </a:t>
            </a:r>
            <a:r>
              <a:rPr lang="de-DE" sz="2400" dirty="0" err="1">
                <a:solidFill>
                  <a:schemeClr val="accent1"/>
                </a:solidFill>
              </a:rPr>
              <a:t>sous-discours</a:t>
            </a:r>
            <a:r>
              <a:rPr lang="de-DE" sz="2400" dirty="0">
                <a:solidFill>
                  <a:schemeClr val="accent1"/>
                </a:solidFill>
              </a:rPr>
              <a:t> du </a:t>
            </a:r>
            <a:r>
              <a:rPr lang="de-DE" sz="2400" dirty="0" err="1">
                <a:solidFill>
                  <a:schemeClr val="accent1"/>
                </a:solidFill>
              </a:rPr>
              <a:t>discours</a:t>
            </a:r>
            <a:r>
              <a:rPr lang="de-DE" sz="2400" dirty="0">
                <a:solidFill>
                  <a:schemeClr val="accent1"/>
                </a:solidFill>
              </a:rPr>
              <a:t> du </a:t>
            </a:r>
            <a:r>
              <a:rPr lang="de-DE" sz="2400" dirty="0" err="1">
                <a:solidFill>
                  <a:schemeClr val="accent1"/>
                </a:solidFill>
              </a:rPr>
              <a:t>vin</a:t>
            </a:r>
            <a:r>
              <a:rPr lang="de-DE" sz="2400" dirty="0">
                <a:solidFill>
                  <a:schemeClr val="accent1"/>
                </a:solidFill>
              </a:rPr>
              <a:t> en </a:t>
            </a:r>
            <a:r>
              <a:rPr lang="de-DE" sz="2400" dirty="0" err="1" smtClean="0">
                <a:solidFill>
                  <a:schemeClr val="accent1"/>
                </a:solidFill>
              </a:rPr>
              <a:t>français</a:t>
            </a:r>
            <a:r>
              <a:rPr lang="de-DE" sz="2400" dirty="0" smtClean="0">
                <a:solidFill>
                  <a:schemeClr val="accent1"/>
                </a:solidFill>
              </a:rPr>
              <a:t> et </a:t>
            </a:r>
            <a:r>
              <a:rPr lang="de-DE" sz="2400" dirty="0">
                <a:solidFill>
                  <a:schemeClr val="accent1"/>
                </a:solidFill>
              </a:rPr>
              <a:t>en </a:t>
            </a:r>
            <a:r>
              <a:rPr lang="de-DE" sz="2400" dirty="0" err="1" smtClean="0">
                <a:solidFill>
                  <a:schemeClr val="accent1"/>
                </a:solidFill>
              </a:rPr>
              <a:t>allemand</a:t>
            </a:r>
            <a:r>
              <a:rPr lang="de-DE" sz="2400" dirty="0" smtClean="0">
                <a:solidFill>
                  <a:schemeClr val="accent1"/>
                </a:solidFill>
              </a:rPr>
              <a:t>.</a:t>
            </a:r>
            <a:endParaRPr lang="de-DE" sz="2400" dirty="0">
              <a:solidFill>
                <a:schemeClr val="accent1"/>
              </a:solidFill>
            </a:endParaRPr>
          </a:p>
        </p:txBody>
      </p:sp>
      <p:sp>
        <p:nvSpPr>
          <p:cNvPr id="7" name="Foliennummernplatzhalter 6"/>
          <p:cNvSpPr>
            <a:spLocks noGrp="1"/>
          </p:cNvSpPr>
          <p:nvPr>
            <p:ph type="sldNum" sz="quarter" idx="12"/>
          </p:nvPr>
        </p:nvSpPr>
        <p:spPr/>
        <p:txBody>
          <a:bodyPr/>
          <a:lstStyle/>
          <a:p>
            <a:fld id="{1E503F59-F6EA-8F4E-B1F4-F0C42DA4D639}" type="slidenum">
              <a:rPr lang="de-DE" smtClean="0"/>
              <a:t>4</a:t>
            </a:fld>
            <a:endParaRPr lang="de-DE"/>
          </a:p>
        </p:txBody>
      </p:sp>
      <p:grpSp>
        <p:nvGrpSpPr>
          <p:cNvPr id="12" name="Gruppierung 11"/>
          <p:cNvGrpSpPr/>
          <p:nvPr/>
        </p:nvGrpSpPr>
        <p:grpSpPr>
          <a:xfrm>
            <a:off x="4524977" y="2958270"/>
            <a:ext cx="3364550" cy="2835946"/>
            <a:chOff x="5452537" y="2958269"/>
            <a:chExt cx="3364550" cy="2835946"/>
          </a:xfrm>
        </p:grpSpPr>
        <p:sp>
          <p:nvSpPr>
            <p:cNvPr id="5" name="Oval 4"/>
            <p:cNvSpPr/>
            <p:nvPr/>
          </p:nvSpPr>
          <p:spPr>
            <a:xfrm>
              <a:off x="6207252" y="2958269"/>
              <a:ext cx="1822193" cy="189063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ysClr val="windowText" lastClr="000000"/>
                  </a:solidFill>
                </a:rPr>
                <a:t>Technical</a:t>
              </a:r>
            </a:p>
            <a:p>
              <a:pPr algn="ctr"/>
              <a:r>
                <a:rPr lang="de-DE" dirty="0" err="1" smtClean="0">
                  <a:solidFill>
                    <a:sysClr val="windowText" lastClr="000000"/>
                  </a:solidFill>
                </a:rPr>
                <a:t>meaning</a:t>
              </a:r>
              <a:endParaRPr lang="de-DE" dirty="0">
                <a:solidFill>
                  <a:sysClr val="windowText" lastClr="000000"/>
                </a:solidFill>
              </a:endParaRPr>
            </a:p>
            <a:p>
              <a:pPr algn="ctr"/>
              <a:endParaRPr lang="de-DE" dirty="0" smtClean="0">
                <a:solidFill>
                  <a:sysClr val="windowText" lastClr="000000"/>
                </a:solidFill>
              </a:endParaRPr>
            </a:p>
            <a:p>
              <a:pPr algn="ctr"/>
              <a:endParaRPr lang="de-DE" dirty="0">
                <a:solidFill>
                  <a:sysClr val="windowText" lastClr="000000"/>
                </a:solidFill>
              </a:endParaRPr>
            </a:p>
            <a:p>
              <a:pPr algn="ctr"/>
              <a:endParaRPr lang="de-DE" dirty="0">
                <a:solidFill>
                  <a:sysClr val="windowText" lastClr="000000"/>
                </a:solidFill>
              </a:endParaRPr>
            </a:p>
          </p:txBody>
        </p:sp>
        <p:sp>
          <p:nvSpPr>
            <p:cNvPr id="10" name="Oval 9"/>
            <p:cNvSpPr/>
            <p:nvPr/>
          </p:nvSpPr>
          <p:spPr>
            <a:xfrm>
              <a:off x="5452537" y="3833835"/>
              <a:ext cx="1822193" cy="189063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ysClr val="windowText" lastClr="000000"/>
                  </a:solidFill>
                </a:rPr>
                <a:t>Emotional</a:t>
              </a:r>
            </a:p>
            <a:p>
              <a:pPr algn="ctr"/>
              <a:r>
                <a:rPr lang="de-DE" dirty="0" err="1" smtClean="0">
                  <a:solidFill>
                    <a:sysClr val="windowText" lastClr="000000"/>
                  </a:solidFill>
                </a:rPr>
                <a:t>dimension</a:t>
              </a:r>
              <a:endParaRPr lang="de-DE" dirty="0">
                <a:solidFill>
                  <a:sysClr val="windowText" lastClr="000000"/>
                </a:solidFill>
              </a:endParaRPr>
            </a:p>
          </p:txBody>
        </p:sp>
        <p:sp>
          <p:nvSpPr>
            <p:cNvPr id="11" name="Oval 10"/>
            <p:cNvSpPr/>
            <p:nvPr/>
          </p:nvSpPr>
          <p:spPr>
            <a:xfrm>
              <a:off x="6994894" y="3903584"/>
              <a:ext cx="1822193" cy="1890631"/>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ysClr val="windowText" lastClr="000000"/>
                  </a:solidFill>
                </a:rPr>
                <a:t>Expressive</a:t>
              </a:r>
            </a:p>
            <a:p>
              <a:pPr algn="ctr"/>
              <a:r>
                <a:rPr lang="de-DE" dirty="0" err="1" smtClean="0">
                  <a:solidFill>
                    <a:sysClr val="windowText" lastClr="000000"/>
                  </a:solidFill>
                </a:rPr>
                <a:t>dimension</a:t>
              </a:r>
              <a:endParaRPr lang="de-DE" dirty="0">
                <a:solidFill>
                  <a:sysClr val="windowText" lastClr="000000"/>
                </a:solidFill>
              </a:endParaRPr>
            </a:p>
          </p:txBody>
        </p:sp>
        <p:sp>
          <p:nvSpPr>
            <p:cNvPr id="8" name="Rahmen 7"/>
            <p:cNvSpPr/>
            <p:nvPr/>
          </p:nvSpPr>
          <p:spPr>
            <a:xfrm>
              <a:off x="6550241" y="4033455"/>
              <a:ext cx="1075765" cy="481778"/>
            </a:xfrm>
            <a:prstGeom prst="fram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EVAL</a:t>
              </a:r>
              <a:endParaRPr lang="de-DE" b="1" dirty="0">
                <a:solidFill>
                  <a:schemeClr val="tx1"/>
                </a:solidFill>
              </a:endParaRPr>
            </a:p>
          </p:txBody>
        </p:sp>
      </p:grpSp>
    </p:spTree>
    <p:extLst>
      <p:ext uri="{BB962C8B-B14F-4D97-AF65-F5344CB8AC3E}">
        <p14:creationId xmlns:p14="http://schemas.microsoft.com/office/powerpoint/2010/main" val="23588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365125"/>
            <a:ext cx="10738104" cy="1325563"/>
          </a:xfrm>
        </p:spPr>
        <p:txBody>
          <a:bodyPr/>
          <a:lstStyle/>
          <a:p>
            <a:r>
              <a:rPr lang="de-DE" dirty="0" err="1" smtClean="0">
                <a:solidFill>
                  <a:schemeClr val="accent2"/>
                </a:solidFill>
              </a:rPr>
              <a:t>Socle</a:t>
            </a:r>
            <a:r>
              <a:rPr lang="de-DE" dirty="0" smtClean="0">
                <a:solidFill>
                  <a:schemeClr val="accent2"/>
                </a:solidFill>
              </a:rPr>
              <a:t> </a:t>
            </a:r>
            <a:r>
              <a:rPr lang="de-DE" dirty="0" err="1" smtClean="0">
                <a:solidFill>
                  <a:schemeClr val="accent2"/>
                </a:solidFill>
              </a:rPr>
              <a:t>méthodologique</a:t>
            </a:r>
            <a:endParaRPr lang="de-DE" dirty="0">
              <a:solidFill>
                <a:schemeClr val="accent2"/>
              </a:solidFill>
            </a:endParaRPr>
          </a:p>
        </p:txBody>
      </p:sp>
      <p:sp>
        <p:nvSpPr>
          <p:cNvPr id="9" name="Inhaltsplatzhalter 8"/>
          <p:cNvSpPr>
            <a:spLocks noGrp="1"/>
          </p:cNvSpPr>
          <p:nvPr>
            <p:ph idx="1"/>
          </p:nvPr>
        </p:nvSpPr>
        <p:spPr>
          <a:xfrm>
            <a:off x="838199" y="1690688"/>
            <a:ext cx="11084859" cy="5167312"/>
          </a:xfrm>
        </p:spPr>
        <p:txBody>
          <a:bodyPr>
            <a:normAutofit/>
          </a:bodyPr>
          <a:lstStyle/>
          <a:p>
            <a:pPr marL="0" lvl="0" indent="0" algn="just">
              <a:lnSpc>
                <a:spcPct val="100000"/>
              </a:lnSpc>
              <a:spcBef>
                <a:spcPts val="0"/>
              </a:spcBef>
              <a:buNone/>
              <a:defRPr/>
            </a:pPr>
            <a:r>
              <a:rPr lang="fr-FR" sz="2400" dirty="0" smtClean="0">
                <a:solidFill>
                  <a:schemeClr val="accent1"/>
                </a:solidFill>
              </a:rPr>
              <a:t>Les </a:t>
            </a:r>
            <a:r>
              <a:rPr lang="fr-FR" sz="2400" b="1" dirty="0" smtClean="0">
                <a:solidFill>
                  <a:schemeClr val="accent1"/>
                </a:solidFill>
              </a:rPr>
              <a:t>langues</a:t>
            </a:r>
            <a:r>
              <a:rPr lang="fr-FR" sz="2400" dirty="0" smtClean="0">
                <a:solidFill>
                  <a:schemeClr val="accent1"/>
                </a:solidFill>
              </a:rPr>
              <a:t> </a:t>
            </a:r>
            <a:r>
              <a:rPr lang="fr-FR" sz="2400" b="1" dirty="0" smtClean="0">
                <a:solidFill>
                  <a:schemeClr val="accent1"/>
                </a:solidFill>
              </a:rPr>
              <a:t>de</a:t>
            </a:r>
            <a:r>
              <a:rPr lang="fr-FR" sz="2400" dirty="0" smtClean="0">
                <a:solidFill>
                  <a:schemeClr val="accent1"/>
                </a:solidFill>
              </a:rPr>
              <a:t> </a:t>
            </a:r>
            <a:r>
              <a:rPr lang="fr-FR" sz="2400" b="1" dirty="0" smtClean="0">
                <a:solidFill>
                  <a:schemeClr val="accent1"/>
                </a:solidFill>
              </a:rPr>
              <a:t>spécialité</a:t>
            </a:r>
            <a:r>
              <a:rPr lang="fr-FR" sz="2400" dirty="0" smtClean="0">
                <a:solidFill>
                  <a:schemeClr val="accent1"/>
                </a:solidFill>
              </a:rPr>
              <a:t> (</a:t>
            </a:r>
            <a:r>
              <a:rPr lang="fr-FR" sz="2400" dirty="0" err="1" smtClean="0">
                <a:solidFill>
                  <a:schemeClr val="accent1"/>
                </a:solidFill>
              </a:rPr>
              <a:t>Lerat</a:t>
            </a:r>
            <a:r>
              <a:rPr lang="fr-FR" sz="2400" dirty="0" smtClean="0">
                <a:solidFill>
                  <a:schemeClr val="accent1"/>
                </a:solidFill>
              </a:rPr>
              <a:t> 1995), qui </a:t>
            </a:r>
            <a:r>
              <a:rPr lang="fr-FR" sz="2400" smtClean="0">
                <a:solidFill>
                  <a:schemeClr val="accent1"/>
                </a:solidFill>
              </a:rPr>
              <a:t>se </a:t>
            </a:r>
            <a:r>
              <a:rPr lang="fr-FR" sz="2400" b="1" smtClean="0">
                <a:solidFill>
                  <a:schemeClr val="accent1"/>
                </a:solidFill>
              </a:rPr>
              <a:t>cristallisent</a:t>
            </a:r>
            <a:r>
              <a:rPr lang="fr-FR" sz="2400" smtClean="0">
                <a:solidFill>
                  <a:schemeClr val="accent1"/>
                </a:solidFill>
              </a:rPr>
              <a:t> </a:t>
            </a:r>
            <a:r>
              <a:rPr lang="fr-FR" sz="2400" dirty="0" smtClean="0">
                <a:solidFill>
                  <a:schemeClr val="accent1"/>
                </a:solidFill>
              </a:rPr>
              <a:t>en </a:t>
            </a:r>
            <a:r>
              <a:rPr lang="fr-FR" sz="2400" b="1" dirty="0" smtClean="0">
                <a:solidFill>
                  <a:schemeClr val="accent1"/>
                </a:solidFill>
              </a:rPr>
              <a:t>discours de spécialité</a:t>
            </a:r>
            <a:r>
              <a:rPr lang="fr-FR" sz="2400" dirty="0" smtClean="0">
                <a:solidFill>
                  <a:schemeClr val="accent1"/>
                </a:solidFill>
              </a:rPr>
              <a:t> (</a:t>
            </a:r>
            <a:r>
              <a:rPr lang="fr-FR" sz="2400" i="1" dirty="0" smtClean="0">
                <a:solidFill>
                  <a:schemeClr val="accent1"/>
                </a:solidFill>
              </a:rPr>
              <a:t>cf</a:t>
            </a:r>
            <a:r>
              <a:rPr lang="fr-FR" sz="2400" dirty="0" smtClean="0">
                <a:solidFill>
                  <a:schemeClr val="accent1"/>
                </a:solidFill>
              </a:rPr>
              <a:t>. les </a:t>
            </a:r>
            <a:r>
              <a:rPr lang="fr-FR" sz="2400" i="1" dirty="0" err="1" smtClean="0">
                <a:solidFill>
                  <a:schemeClr val="accent1"/>
                </a:solidFill>
              </a:rPr>
              <a:t>Specialized</a:t>
            </a:r>
            <a:r>
              <a:rPr lang="fr-FR" sz="2400" i="1" dirty="0" smtClean="0">
                <a:solidFill>
                  <a:schemeClr val="accent1"/>
                </a:solidFill>
              </a:rPr>
              <a:t> Communication </a:t>
            </a:r>
            <a:r>
              <a:rPr lang="fr-FR" sz="2400" i="1" dirty="0" err="1" smtClean="0">
                <a:solidFill>
                  <a:schemeClr val="accent1"/>
                </a:solidFill>
              </a:rPr>
              <a:t>Studies</a:t>
            </a:r>
            <a:r>
              <a:rPr lang="fr-FR" sz="2400" dirty="0" smtClean="0">
                <a:solidFill>
                  <a:schemeClr val="accent1"/>
                </a:solidFill>
              </a:rPr>
              <a:t> </a:t>
            </a:r>
            <a:r>
              <a:rPr lang="fr-FR" sz="2400" b="1" dirty="0" smtClean="0">
                <a:solidFill>
                  <a:schemeClr val="accent1"/>
                </a:solidFill>
              </a:rPr>
              <a:t>(Schubert 2012</a:t>
            </a:r>
            <a:r>
              <a:rPr lang="fr-FR" sz="2400" dirty="0" smtClean="0">
                <a:solidFill>
                  <a:schemeClr val="accent1"/>
                </a:solidFill>
              </a:rPr>
              <a:t>; également </a:t>
            </a:r>
            <a:r>
              <a:rPr lang="fr-FR" sz="2400" b="1" dirty="0" smtClean="0">
                <a:solidFill>
                  <a:schemeClr val="accent1"/>
                </a:solidFill>
              </a:rPr>
              <a:t>Gautier 2014)</a:t>
            </a:r>
            <a:r>
              <a:rPr lang="fr-FR" sz="2400" dirty="0" smtClean="0">
                <a:solidFill>
                  <a:schemeClr val="accent1"/>
                </a:solidFill>
              </a:rPr>
              <a:t>)</a:t>
            </a:r>
            <a:r>
              <a:rPr lang="fr-FR" sz="2400" b="1" dirty="0" smtClean="0">
                <a:solidFill>
                  <a:schemeClr val="accent1"/>
                </a:solidFill>
              </a:rPr>
              <a:t>, imposent :</a:t>
            </a:r>
            <a:endParaRPr lang="fr-FR" sz="2400" dirty="0" smtClean="0">
              <a:solidFill>
                <a:schemeClr val="accent1"/>
              </a:solidFill>
            </a:endParaRPr>
          </a:p>
          <a:p>
            <a:pPr marL="0" lvl="0" indent="0" algn="just">
              <a:lnSpc>
                <a:spcPct val="100000"/>
              </a:lnSpc>
              <a:spcBef>
                <a:spcPts val="0"/>
              </a:spcBef>
              <a:buNone/>
              <a:defRPr/>
            </a:pPr>
            <a:endParaRPr lang="fr-FR" sz="2400" dirty="0" smtClean="0">
              <a:solidFill>
                <a:schemeClr val="accent1"/>
              </a:solidFill>
            </a:endParaRPr>
          </a:p>
          <a:p>
            <a:pPr marL="0" lvl="0" indent="0" algn="just">
              <a:lnSpc>
                <a:spcPct val="100000"/>
              </a:lnSpc>
              <a:spcBef>
                <a:spcPts val="0"/>
              </a:spcBef>
              <a:buNone/>
              <a:defRPr/>
            </a:pPr>
            <a:r>
              <a:rPr lang="fr-FR" sz="2400" dirty="0" smtClean="0">
                <a:solidFill>
                  <a:schemeClr val="accent1"/>
                </a:solidFill>
              </a:rPr>
              <a:t>Une </a:t>
            </a:r>
            <a:r>
              <a:rPr lang="fr-FR" sz="2400" b="1" dirty="0" smtClean="0">
                <a:solidFill>
                  <a:schemeClr val="accent1"/>
                </a:solidFill>
              </a:rPr>
              <a:t>linguistique textuelle </a:t>
            </a:r>
            <a:r>
              <a:rPr lang="fr-FR" sz="2400" dirty="0" smtClean="0">
                <a:solidFill>
                  <a:schemeClr val="accent1"/>
                </a:solidFill>
              </a:rPr>
              <a:t>dans le cadre d‘une linguistique constructiviste située (</a:t>
            </a:r>
            <a:r>
              <a:rPr lang="fr-FR" sz="2400" dirty="0" err="1" smtClean="0">
                <a:solidFill>
                  <a:schemeClr val="accent1"/>
                </a:solidFill>
              </a:rPr>
              <a:t>Condamines</a:t>
            </a:r>
            <a:r>
              <a:rPr lang="fr-FR" sz="2400" dirty="0" smtClean="0">
                <a:solidFill>
                  <a:schemeClr val="accent1"/>
                </a:solidFill>
              </a:rPr>
              <a:t> / </a:t>
            </a:r>
            <a:r>
              <a:rPr lang="fr-FR" sz="2400" dirty="0" err="1" smtClean="0">
                <a:solidFill>
                  <a:schemeClr val="accent1"/>
                </a:solidFill>
              </a:rPr>
              <a:t>Narcy</a:t>
            </a:r>
            <a:r>
              <a:rPr lang="fr-FR" sz="2400" dirty="0" smtClean="0">
                <a:solidFill>
                  <a:schemeClr val="accent1"/>
                </a:solidFill>
              </a:rPr>
              <a:t>-Combes 2015) ⇒ la maitrise de la discipline est alors obligatoire</a:t>
            </a:r>
          </a:p>
          <a:p>
            <a:pPr marL="0" indent="0">
              <a:lnSpc>
                <a:spcPct val="100000"/>
              </a:lnSpc>
              <a:spcBef>
                <a:spcPts val="0"/>
              </a:spcBef>
              <a:buNone/>
            </a:pPr>
            <a:endParaRPr lang="fr-FR" sz="2400" dirty="0" smtClean="0">
              <a:solidFill>
                <a:schemeClr val="accent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fr-FR" sz="2400" dirty="0" smtClean="0">
                <a:solidFill>
                  <a:schemeClr val="accent1"/>
                </a:solidFill>
              </a:rPr>
              <a:t>Prototype = Moule Textuel (</a:t>
            </a:r>
            <a:r>
              <a:rPr lang="fr-FR" sz="2400" dirty="0" err="1" smtClean="0">
                <a:solidFill>
                  <a:schemeClr val="accent1"/>
                </a:solidFill>
              </a:rPr>
              <a:t>Fix</a:t>
            </a:r>
            <a:r>
              <a:rPr lang="fr-FR" sz="2400" dirty="0" smtClean="0">
                <a:solidFill>
                  <a:schemeClr val="accent1"/>
                </a:solidFill>
              </a:rPr>
              <a:t> 2008; Gautier 2009)</a:t>
            </a:r>
          </a:p>
          <a:p>
            <a:pPr marL="0" marR="0" lvl="0" indent="0" defTabSz="914400" eaLnBrk="1" fontAlgn="auto" latinLnBrk="0" hangingPunct="1">
              <a:lnSpc>
                <a:spcPct val="100000"/>
              </a:lnSpc>
              <a:spcBef>
                <a:spcPts val="0"/>
              </a:spcBef>
              <a:spcAft>
                <a:spcPts val="0"/>
              </a:spcAft>
              <a:buClrTx/>
              <a:buSzTx/>
              <a:buFontTx/>
              <a:buNone/>
              <a:tabLst/>
              <a:defRPr/>
            </a:pPr>
            <a:endParaRPr lang="fr-FR" sz="2400" dirty="0" smtClean="0">
              <a:solidFill>
                <a:schemeClr val="accent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fr-FR" sz="2400" dirty="0" smtClean="0">
              <a:solidFill>
                <a:schemeClr val="accent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fr-FR" sz="2400" dirty="0" smtClean="0">
                <a:solidFill>
                  <a:schemeClr val="accent1"/>
                </a:solidFill>
              </a:rPr>
              <a:t>Idée principale :					(</a:t>
            </a:r>
            <a:r>
              <a:rPr lang="fr-FR" sz="2400" dirty="0" err="1" smtClean="0">
                <a:solidFill>
                  <a:schemeClr val="accent1"/>
                </a:solidFill>
              </a:rPr>
              <a:t>Riehl</a:t>
            </a:r>
            <a:r>
              <a:rPr lang="fr-FR" sz="2400" dirty="0" smtClean="0">
                <a:solidFill>
                  <a:schemeClr val="accent1"/>
                </a:solidFill>
              </a:rPr>
              <a:t> 2001 : 96)</a:t>
            </a:r>
            <a:endParaRPr lang="fr-FR" sz="2400" dirty="0">
              <a:solidFill>
                <a:schemeClr val="accent1"/>
              </a:solidFill>
            </a:endParaRPr>
          </a:p>
        </p:txBody>
      </p:sp>
      <p:graphicFrame>
        <p:nvGraphicFramePr>
          <p:cNvPr id="8" name="Diagramm 7"/>
          <p:cNvGraphicFramePr/>
          <p:nvPr>
            <p:extLst>
              <p:ext uri="{D42A27DB-BD31-4B8C-83A1-F6EECF244321}">
                <p14:modId xmlns:p14="http://schemas.microsoft.com/office/powerpoint/2010/main" val="748440418"/>
              </p:ext>
            </p:extLst>
          </p:nvPr>
        </p:nvGraphicFramePr>
        <p:xfrm>
          <a:off x="997593" y="3775294"/>
          <a:ext cx="8128000" cy="366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liennummernplatzhalter 6"/>
          <p:cNvSpPr>
            <a:spLocks noGrp="1"/>
          </p:cNvSpPr>
          <p:nvPr>
            <p:ph type="sldNum" sz="quarter" idx="12"/>
          </p:nvPr>
        </p:nvSpPr>
        <p:spPr/>
        <p:txBody>
          <a:bodyPr/>
          <a:lstStyle/>
          <a:p>
            <a:fld id="{1E503F59-F6EA-8F4E-B1F4-F0C42DA4D639}" type="slidenum">
              <a:rPr lang="de-DE" smtClean="0"/>
              <a:t>5</a:t>
            </a:fld>
            <a:endParaRPr lang="de-DE"/>
          </a:p>
        </p:txBody>
      </p:sp>
    </p:spTree>
    <p:extLst>
      <p:ext uri="{BB962C8B-B14F-4D97-AF65-F5344CB8AC3E}">
        <p14:creationId xmlns:p14="http://schemas.microsoft.com/office/powerpoint/2010/main" val="971825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err="1">
                <a:solidFill>
                  <a:schemeClr val="accent2"/>
                </a:solidFill>
              </a:rPr>
              <a:t>Socle</a:t>
            </a:r>
            <a:r>
              <a:rPr lang="de-DE" dirty="0">
                <a:solidFill>
                  <a:schemeClr val="accent2"/>
                </a:solidFill>
              </a:rPr>
              <a:t> </a:t>
            </a:r>
            <a:r>
              <a:rPr lang="de-DE" dirty="0" err="1">
                <a:solidFill>
                  <a:schemeClr val="accent2"/>
                </a:solidFill>
              </a:rPr>
              <a:t>méthodologique</a:t>
            </a:r>
            <a:endParaRPr lang="de-DE" dirty="0">
              <a:solidFill>
                <a:schemeClr val="accent2"/>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6</a:t>
            </a:fld>
            <a:endParaRPr lang="de-DE" dirty="0"/>
          </a:p>
        </p:txBody>
      </p:sp>
      <p:sp>
        <p:nvSpPr>
          <p:cNvPr id="5" name="Rechteck 4"/>
          <p:cNvSpPr/>
          <p:nvPr/>
        </p:nvSpPr>
        <p:spPr>
          <a:xfrm>
            <a:off x="838200" y="2271681"/>
            <a:ext cx="10738104" cy="1569660"/>
          </a:xfrm>
          <a:prstGeom prst="rect">
            <a:avLst/>
          </a:prstGeom>
        </p:spPr>
        <p:txBody>
          <a:bodyPr wrap="square">
            <a:spAutoFit/>
          </a:bodyPr>
          <a:lstStyle/>
          <a:p>
            <a:pPr marL="514350" indent="-514350">
              <a:buFont typeface="+mj-lt"/>
              <a:buAutoNum type="arabicPeriod"/>
            </a:pPr>
            <a:r>
              <a:rPr lang="fr-FR" sz="2400" dirty="0">
                <a:solidFill>
                  <a:schemeClr val="accent1"/>
                </a:solidFill>
              </a:rPr>
              <a:t>Actes de langage (</a:t>
            </a:r>
            <a:r>
              <a:rPr lang="fr-FR" sz="2400" dirty="0" err="1">
                <a:solidFill>
                  <a:schemeClr val="accent1"/>
                </a:solidFill>
              </a:rPr>
              <a:t>Motsch</a:t>
            </a:r>
            <a:r>
              <a:rPr lang="fr-FR" sz="2400" dirty="0">
                <a:solidFill>
                  <a:schemeClr val="accent1"/>
                </a:solidFill>
              </a:rPr>
              <a:t> / </a:t>
            </a:r>
            <a:r>
              <a:rPr lang="fr-FR" sz="2400" dirty="0" err="1">
                <a:solidFill>
                  <a:schemeClr val="accent1"/>
                </a:solidFill>
              </a:rPr>
              <a:t>Viehweger</a:t>
            </a:r>
            <a:r>
              <a:rPr lang="fr-FR" sz="2400" dirty="0">
                <a:solidFill>
                  <a:schemeClr val="accent1"/>
                </a:solidFill>
              </a:rPr>
              <a:t> 1981)</a:t>
            </a:r>
          </a:p>
          <a:p>
            <a:pPr marL="514350" indent="-514350">
              <a:buFont typeface="+mj-lt"/>
              <a:buAutoNum type="arabicPeriod"/>
            </a:pPr>
            <a:r>
              <a:rPr lang="fr-FR" sz="2400" dirty="0">
                <a:solidFill>
                  <a:schemeClr val="accent1"/>
                </a:solidFill>
              </a:rPr>
              <a:t>Contenu </a:t>
            </a:r>
            <a:r>
              <a:rPr lang="fr-FR" sz="2400" dirty="0" err="1" smtClean="0">
                <a:solidFill>
                  <a:schemeClr val="accent1"/>
                </a:solidFill>
              </a:rPr>
              <a:t>propositionel</a:t>
            </a:r>
            <a:r>
              <a:rPr lang="fr-FR" sz="2400" dirty="0" smtClean="0">
                <a:solidFill>
                  <a:schemeClr val="accent1"/>
                </a:solidFill>
              </a:rPr>
              <a:t> </a:t>
            </a:r>
            <a:r>
              <a:rPr lang="fr-FR" sz="2400" dirty="0">
                <a:solidFill>
                  <a:schemeClr val="accent1"/>
                </a:solidFill>
              </a:rPr>
              <a:t>(</a:t>
            </a:r>
            <a:r>
              <a:rPr lang="fr-FR" sz="2400" dirty="0" err="1">
                <a:solidFill>
                  <a:schemeClr val="accent1"/>
                </a:solidFill>
              </a:rPr>
              <a:t>von</a:t>
            </a:r>
            <a:r>
              <a:rPr lang="fr-FR" sz="2400" dirty="0">
                <a:solidFill>
                  <a:schemeClr val="accent1"/>
                </a:solidFill>
              </a:rPr>
              <a:t> </a:t>
            </a:r>
            <a:r>
              <a:rPr lang="fr-FR" sz="2400" dirty="0" err="1">
                <a:solidFill>
                  <a:schemeClr val="accent1"/>
                </a:solidFill>
              </a:rPr>
              <a:t>Polenz</a:t>
            </a:r>
            <a:r>
              <a:rPr lang="fr-FR" sz="2400" dirty="0">
                <a:solidFill>
                  <a:schemeClr val="accent1"/>
                </a:solidFill>
              </a:rPr>
              <a:t> 2008)</a:t>
            </a:r>
          </a:p>
          <a:p>
            <a:pPr marL="514350" indent="-514350">
              <a:buFont typeface="+mj-lt"/>
              <a:buAutoNum type="arabicPeriod"/>
            </a:pPr>
            <a:r>
              <a:rPr lang="fr-FR" sz="2400" b="1" dirty="0">
                <a:solidFill>
                  <a:schemeClr val="accent1"/>
                </a:solidFill>
              </a:rPr>
              <a:t>Linéarisation </a:t>
            </a:r>
            <a:r>
              <a:rPr lang="fr-FR" sz="2400" b="1" dirty="0" err="1">
                <a:solidFill>
                  <a:schemeClr val="accent1"/>
                </a:solidFill>
              </a:rPr>
              <a:t>intraphrastique</a:t>
            </a:r>
            <a:r>
              <a:rPr lang="fr-FR" sz="2400" b="1" dirty="0">
                <a:solidFill>
                  <a:schemeClr val="accent1"/>
                </a:solidFill>
              </a:rPr>
              <a:t> (</a:t>
            </a:r>
            <a:r>
              <a:rPr lang="fr-FR" sz="2400" b="1" dirty="0" err="1">
                <a:solidFill>
                  <a:schemeClr val="accent1"/>
                </a:solidFill>
              </a:rPr>
              <a:t>Daneš</a:t>
            </a:r>
            <a:r>
              <a:rPr lang="fr-FR" sz="2400" b="1" dirty="0">
                <a:solidFill>
                  <a:schemeClr val="accent1"/>
                </a:solidFill>
              </a:rPr>
              <a:t> 1974)</a:t>
            </a:r>
          </a:p>
          <a:p>
            <a:pPr marL="514350" indent="-514350">
              <a:buFont typeface="+mj-lt"/>
              <a:buAutoNum type="arabicPeriod"/>
            </a:pPr>
            <a:r>
              <a:rPr lang="fr-FR" sz="2400" b="1" dirty="0" smtClean="0">
                <a:solidFill>
                  <a:schemeClr val="accent1"/>
                </a:solidFill>
              </a:rPr>
              <a:t>Figements </a:t>
            </a:r>
            <a:r>
              <a:rPr lang="fr-FR" sz="2400" b="1" i="1" dirty="0" smtClean="0">
                <a:solidFill>
                  <a:schemeClr val="accent1"/>
                </a:solidFill>
              </a:rPr>
              <a:t>lato sensu</a:t>
            </a:r>
            <a:endParaRPr lang="fr-FR" sz="2400" b="1" dirty="0">
              <a:solidFill>
                <a:schemeClr val="accent1"/>
              </a:solidFill>
            </a:endParaRPr>
          </a:p>
        </p:txBody>
      </p:sp>
      <p:sp>
        <p:nvSpPr>
          <p:cNvPr id="7" name="Textfeld 6"/>
          <p:cNvSpPr txBox="1"/>
          <p:nvPr/>
        </p:nvSpPr>
        <p:spPr>
          <a:xfrm>
            <a:off x="838200" y="5005595"/>
            <a:ext cx="9937376" cy="461665"/>
          </a:xfrm>
          <a:prstGeom prst="rect">
            <a:avLst/>
          </a:prstGeom>
          <a:noFill/>
        </p:spPr>
        <p:txBody>
          <a:bodyPr wrap="square" rtlCol="0">
            <a:spAutoFit/>
          </a:bodyPr>
          <a:lstStyle/>
          <a:p>
            <a:pPr algn="just"/>
            <a:r>
              <a:rPr lang="de-DE" sz="2400" dirty="0" smtClean="0">
                <a:solidFill>
                  <a:schemeClr val="accent1"/>
                </a:solidFill>
              </a:rPr>
              <a:t>⇒ </a:t>
            </a:r>
            <a:r>
              <a:rPr lang="de-DE" sz="2400" dirty="0" err="1" smtClean="0">
                <a:solidFill>
                  <a:schemeClr val="accent1"/>
                </a:solidFill>
              </a:rPr>
              <a:t>pour</a:t>
            </a:r>
            <a:r>
              <a:rPr lang="de-DE" sz="2400" dirty="0" smtClean="0">
                <a:solidFill>
                  <a:schemeClr val="accent1"/>
                </a:solidFill>
              </a:rPr>
              <a:t> </a:t>
            </a:r>
            <a:r>
              <a:rPr lang="de-DE" sz="2400" dirty="0" err="1" smtClean="0">
                <a:solidFill>
                  <a:schemeClr val="accent1"/>
                </a:solidFill>
              </a:rPr>
              <a:t>une</a:t>
            </a:r>
            <a:r>
              <a:rPr lang="de-DE" sz="2400" dirty="0" smtClean="0">
                <a:solidFill>
                  <a:schemeClr val="accent1"/>
                </a:solidFill>
              </a:rPr>
              <a:t> </a:t>
            </a:r>
            <a:r>
              <a:rPr lang="de-DE" sz="2400" dirty="0" err="1" smtClean="0">
                <a:solidFill>
                  <a:schemeClr val="accent1"/>
                </a:solidFill>
              </a:rPr>
              <a:t>approche</a:t>
            </a:r>
            <a:r>
              <a:rPr lang="de-DE" sz="2400" dirty="0" smtClean="0">
                <a:solidFill>
                  <a:schemeClr val="accent1"/>
                </a:solidFill>
              </a:rPr>
              <a:t> </a:t>
            </a:r>
            <a:r>
              <a:rPr lang="de-DE" sz="2400" dirty="0" err="1" smtClean="0">
                <a:solidFill>
                  <a:schemeClr val="accent1"/>
                </a:solidFill>
              </a:rPr>
              <a:t>sémantique</a:t>
            </a:r>
            <a:r>
              <a:rPr lang="de-DE" sz="2400" dirty="0" smtClean="0">
                <a:solidFill>
                  <a:schemeClr val="accent1"/>
                </a:solidFill>
              </a:rPr>
              <a:t> </a:t>
            </a:r>
            <a:r>
              <a:rPr lang="de-DE" sz="2400" dirty="0" err="1" smtClean="0">
                <a:solidFill>
                  <a:schemeClr val="accent1"/>
                </a:solidFill>
              </a:rPr>
              <a:t>plutôt</a:t>
            </a:r>
            <a:r>
              <a:rPr lang="de-DE" sz="2400" dirty="0" smtClean="0">
                <a:solidFill>
                  <a:schemeClr val="accent1"/>
                </a:solidFill>
              </a:rPr>
              <a:t> </a:t>
            </a:r>
            <a:r>
              <a:rPr lang="de-DE" sz="2400" dirty="0" err="1" smtClean="0">
                <a:solidFill>
                  <a:schemeClr val="accent1"/>
                </a:solidFill>
              </a:rPr>
              <a:t>que</a:t>
            </a:r>
            <a:r>
              <a:rPr lang="de-DE" sz="2400" dirty="0" smtClean="0">
                <a:solidFill>
                  <a:schemeClr val="accent1"/>
                </a:solidFill>
              </a:rPr>
              <a:t> </a:t>
            </a:r>
            <a:r>
              <a:rPr lang="de-DE" sz="2400" dirty="0" err="1" smtClean="0">
                <a:solidFill>
                  <a:schemeClr val="accent1"/>
                </a:solidFill>
              </a:rPr>
              <a:t>lexicale</a:t>
            </a:r>
            <a:r>
              <a:rPr lang="de-DE" sz="2400" dirty="0" smtClean="0">
                <a:solidFill>
                  <a:schemeClr val="accent1"/>
                </a:solidFill>
              </a:rPr>
              <a:t> (p. ex. </a:t>
            </a:r>
            <a:r>
              <a:rPr lang="de-DE" sz="2400" dirty="0" err="1" smtClean="0">
                <a:solidFill>
                  <a:schemeClr val="accent1"/>
                </a:solidFill>
              </a:rPr>
              <a:t>Cassar</a:t>
            </a:r>
            <a:r>
              <a:rPr lang="de-DE" sz="2400" dirty="0" smtClean="0">
                <a:solidFill>
                  <a:schemeClr val="accent1"/>
                </a:solidFill>
              </a:rPr>
              <a:t> 2018)</a:t>
            </a:r>
            <a:endParaRPr lang="de-DE" sz="2400" dirty="0">
              <a:solidFill>
                <a:schemeClr val="accent1"/>
              </a:solidFill>
            </a:endParaRPr>
          </a:p>
        </p:txBody>
      </p:sp>
    </p:spTree>
    <p:extLst>
      <p:ext uri="{BB962C8B-B14F-4D97-AF65-F5344CB8AC3E}">
        <p14:creationId xmlns:p14="http://schemas.microsoft.com/office/powerpoint/2010/main" val="1178229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err="1">
                <a:solidFill>
                  <a:schemeClr val="accent2"/>
                </a:solidFill>
              </a:rPr>
              <a:t>Socle</a:t>
            </a:r>
            <a:r>
              <a:rPr lang="de-DE" dirty="0">
                <a:solidFill>
                  <a:schemeClr val="accent2"/>
                </a:solidFill>
              </a:rPr>
              <a:t> </a:t>
            </a:r>
            <a:r>
              <a:rPr lang="de-DE" dirty="0" err="1">
                <a:solidFill>
                  <a:schemeClr val="accent2"/>
                </a:solidFill>
              </a:rPr>
              <a:t>méthodologique</a:t>
            </a:r>
            <a:endParaRPr lang="de-DE" dirty="0">
              <a:solidFill>
                <a:schemeClr val="accent2"/>
              </a:solidFill>
            </a:endParaRPr>
          </a:p>
        </p:txBody>
      </p:sp>
      <p:sp>
        <p:nvSpPr>
          <p:cNvPr id="9" name="Inhaltsplatzhalter 8"/>
          <p:cNvSpPr>
            <a:spLocks noGrp="1"/>
          </p:cNvSpPr>
          <p:nvPr>
            <p:ph idx="1"/>
          </p:nvPr>
        </p:nvSpPr>
        <p:spPr>
          <a:xfrm>
            <a:off x="838199" y="1690687"/>
            <a:ext cx="10738105" cy="5167313"/>
          </a:xfrm>
        </p:spPr>
        <p:txBody>
          <a:bodyPr>
            <a:noAutofit/>
          </a:bodyPr>
          <a:lstStyle/>
          <a:p>
            <a:pPr marL="0" indent="0">
              <a:buNone/>
            </a:pPr>
            <a:r>
              <a:rPr lang="fr-FR" sz="2400" dirty="0" smtClean="0">
                <a:solidFill>
                  <a:schemeClr val="accent1"/>
                </a:solidFill>
              </a:rPr>
              <a:t>Pourquoi l‘intérêt pour les figements ? </a:t>
            </a:r>
          </a:p>
          <a:p>
            <a:pPr marL="0" indent="0">
              <a:buNone/>
            </a:pPr>
            <a:endParaRPr lang="fr-FR" sz="2400" b="1" dirty="0" smtClean="0">
              <a:solidFill>
                <a:schemeClr val="accent1"/>
              </a:solidFill>
            </a:endParaRPr>
          </a:p>
          <a:p>
            <a:pPr marL="0" indent="0" algn="just">
              <a:buNone/>
            </a:pPr>
            <a:r>
              <a:rPr lang="fr-FR" sz="2400" dirty="0" smtClean="0">
                <a:solidFill>
                  <a:schemeClr val="accent1"/>
                </a:solidFill>
              </a:rPr>
              <a:t>« </a:t>
            </a:r>
            <a:r>
              <a:rPr lang="fr-FR" sz="2400" dirty="0" err="1" smtClean="0">
                <a:solidFill>
                  <a:schemeClr val="accent1"/>
                </a:solidFill>
              </a:rPr>
              <a:t>Largely</a:t>
            </a:r>
            <a:r>
              <a:rPr lang="fr-FR" sz="2400" dirty="0" smtClean="0">
                <a:solidFill>
                  <a:schemeClr val="accent1"/>
                </a:solidFill>
              </a:rPr>
              <a:t> </a:t>
            </a:r>
            <a:r>
              <a:rPr lang="fr-FR" sz="2400" dirty="0" err="1" smtClean="0">
                <a:solidFill>
                  <a:schemeClr val="accent1"/>
                </a:solidFill>
              </a:rPr>
              <a:t>unconsciously</a:t>
            </a:r>
            <a:r>
              <a:rPr lang="fr-FR" sz="2400" dirty="0" smtClean="0">
                <a:solidFill>
                  <a:schemeClr val="accent1"/>
                </a:solidFill>
              </a:rPr>
              <a:t>, </a:t>
            </a:r>
            <a:r>
              <a:rPr lang="fr-FR" sz="2400" b="1" dirty="0" err="1" smtClean="0">
                <a:solidFill>
                  <a:schemeClr val="accent1"/>
                </a:solidFill>
              </a:rPr>
              <a:t>language</a:t>
            </a:r>
            <a:r>
              <a:rPr lang="fr-FR" sz="2400" b="1" dirty="0" smtClean="0">
                <a:solidFill>
                  <a:schemeClr val="accent1"/>
                </a:solidFill>
              </a:rPr>
              <a:t> </a:t>
            </a:r>
            <a:r>
              <a:rPr lang="fr-FR" sz="2400" b="1" dirty="0" err="1" smtClean="0">
                <a:solidFill>
                  <a:schemeClr val="accent1"/>
                </a:solidFill>
              </a:rPr>
              <a:t>is</a:t>
            </a:r>
            <a:r>
              <a:rPr lang="fr-FR" sz="2400" b="1" dirty="0" smtClean="0">
                <a:solidFill>
                  <a:schemeClr val="accent1"/>
                </a:solidFill>
              </a:rPr>
              <a:t> put to the </a:t>
            </a:r>
            <a:r>
              <a:rPr lang="fr-FR" sz="2400" b="1" dirty="0" err="1" smtClean="0">
                <a:solidFill>
                  <a:schemeClr val="accent1"/>
                </a:solidFill>
              </a:rPr>
              <a:t>task</a:t>
            </a:r>
            <a:r>
              <a:rPr lang="fr-FR" sz="2400" b="1" dirty="0" smtClean="0">
                <a:solidFill>
                  <a:schemeClr val="accent1"/>
                </a:solidFill>
              </a:rPr>
              <a:t> of </a:t>
            </a:r>
            <a:r>
              <a:rPr lang="fr-FR" sz="2400" b="1" dirty="0" err="1" smtClean="0">
                <a:solidFill>
                  <a:schemeClr val="accent1"/>
                </a:solidFill>
              </a:rPr>
              <a:t>influencing</a:t>
            </a:r>
            <a:r>
              <a:rPr lang="fr-FR" sz="2400" b="1" dirty="0" smtClean="0">
                <a:solidFill>
                  <a:schemeClr val="accent1"/>
                </a:solidFill>
              </a:rPr>
              <a:t> the actions, </a:t>
            </a:r>
            <a:r>
              <a:rPr lang="fr-FR" sz="2400" b="1" dirty="0" err="1" smtClean="0">
                <a:solidFill>
                  <a:schemeClr val="accent1"/>
                </a:solidFill>
              </a:rPr>
              <a:t>thoughts</a:t>
            </a:r>
            <a:r>
              <a:rPr lang="fr-FR" sz="2400" b="1" dirty="0" smtClean="0">
                <a:solidFill>
                  <a:schemeClr val="accent1"/>
                </a:solidFill>
              </a:rPr>
              <a:t>, and/or feelings of </a:t>
            </a:r>
            <a:r>
              <a:rPr lang="fr-FR" sz="2400" b="1" dirty="0" err="1" smtClean="0">
                <a:solidFill>
                  <a:schemeClr val="accent1"/>
                </a:solidFill>
              </a:rPr>
              <a:t>others</a:t>
            </a:r>
            <a:r>
              <a:rPr lang="fr-FR" sz="2400" dirty="0" smtClean="0">
                <a:solidFill>
                  <a:schemeClr val="accent1"/>
                </a:solidFill>
              </a:rPr>
              <a:t> [...] There </a:t>
            </a:r>
            <a:r>
              <a:rPr lang="fr-FR" sz="2400" dirty="0" err="1" smtClean="0">
                <a:solidFill>
                  <a:schemeClr val="accent1"/>
                </a:solidFill>
              </a:rPr>
              <a:t>is</a:t>
            </a:r>
            <a:r>
              <a:rPr lang="fr-FR" sz="2400" dirty="0" smtClean="0">
                <a:solidFill>
                  <a:schemeClr val="accent1"/>
                </a:solidFill>
              </a:rPr>
              <a:t> a </a:t>
            </a:r>
            <a:r>
              <a:rPr lang="fr-FR" sz="2400" b="1" dirty="0" smtClean="0">
                <a:solidFill>
                  <a:schemeClr val="accent1"/>
                </a:solidFill>
              </a:rPr>
              <a:t>tension</a:t>
            </a:r>
            <a:r>
              <a:rPr lang="fr-FR" sz="2400" dirty="0" smtClean="0">
                <a:solidFill>
                  <a:schemeClr val="accent1"/>
                </a:solidFill>
              </a:rPr>
              <a:t> </a:t>
            </a:r>
            <a:r>
              <a:rPr lang="fr-FR" sz="2400" dirty="0" err="1" smtClean="0">
                <a:solidFill>
                  <a:schemeClr val="accent1"/>
                </a:solidFill>
              </a:rPr>
              <a:t>between</a:t>
            </a:r>
            <a:r>
              <a:rPr lang="fr-FR" sz="2400" dirty="0" smtClean="0">
                <a:solidFill>
                  <a:schemeClr val="accent1"/>
                </a:solidFill>
              </a:rPr>
              <a:t> the </a:t>
            </a:r>
            <a:r>
              <a:rPr lang="fr-FR" sz="2400" dirty="0" err="1" smtClean="0">
                <a:solidFill>
                  <a:schemeClr val="accent1"/>
                </a:solidFill>
              </a:rPr>
              <a:t>need</a:t>
            </a:r>
            <a:r>
              <a:rPr lang="fr-FR" sz="2400" dirty="0" smtClean="0">
                <a:solidFill>
                  <a:schemeClr val="accent1"/>
                </a:solidFill>
              </a:rPr>
              <a:t> to express </a:t>
            </a:r>
            <a:r>
              <a:rPr lang="fr-FR" sz="2400" dirty="0" err="1" smtClean="0">
                <a:solidFill>
                  <a:schemeClr val="accent1"/>
                </a:solidFill>
              </a:rPr>
              <a:t>exactly</a:t>
            </a:r>
            <a:r>
              <a:rPr lang="fr-FR" sz="2400" dirty="0" smtClean="0">
                <a:solidFill>
                  <a:schemeClr val="accent1"/>
                </a:solidFill>
              </a:rPr>
              <a:t> the right message and the </a:t>
            </a:r>
            <a:r>
              <a:rPr lang="fr-FR" sz="2400" dirty="0" err="1" smtClean="0">
                <a:solidFill>
                  <a:schemeClr val="accent1"/>
                </a:solidFill>
              </a:rPr>
              <a:t>need</a:t>
            </a:r>
            <a:r>
              <a:rPr lang="fr-FR" sz="2400" dirty="0" smtClean="0">
                <a:solidFill>
                  <a:schemeClr val="accent1"/>
                </a:solidFill>
              </a:rPr>
              <a:t> to </a:t>
            </a:r>
            <a:r>
              <a:rPr lang="fr-FR" sz="2400" dirty="0" err="1" smtClean="0">
                <a:solidFill>
                  <a:schemeClr val="accent1"/>
                </a:solidFill>
              </a:rPr>
              <a:t>ensure</a:t>
            </a:r>
            <a:r>
              <a:rPr lang="fr-FR" sz="2400" dirty="0" smtClean="0">
                <a:solidFill>
                  <a:schemeClr val="accent1"/>
                </a:solidFill>
              </a:rPr>
              <a:t> the </a:t>
            </a:r>
            <a:r>
              <a:rPr lang="fr-FR" sz="2400" dirty="0" err="1" smtClean="0">
                <a:solidFill>
                  <a:schemeClr val="accent1"/>
                </a:solidFill>
              </a:rPr>
              <a:t>delivery</a:t>
            </a:r>
            <a:r>
              <a:rPr lang="fr-FR" sz="2400" dirty="0" smtClean="0">
                <a:solidFill>
                  <a:schemeClr val="accent1"/>
                </a:solidFill>
              </a:rPr>
              <a:t> </a:t>
            </a:r>
            <a:r>
              <a:rPr lang="fr-FR" sz="2400" dirty="0" err="1" smtClean="0">
                <a:solidFill>
                  <a:schemeClr val="accent1"/>
                </a:solidFill>
              </a:rPr>
              <a:t>is</a:t>
            </a:r>
            <a:r>
              <a:rPr lang="fr-FR" sz="2400" dirty="0" smtClean="0">
                <a:solidFill>
                  <a:schemeClr val="accent1"/>
                </a:solidFill>
              </a:rPr>
              <a:t> </a:t>
            </a:r>
            <a:r>
              <a:rPr lang="fr-FR" sz="2400" dirty="0" err="1" smtClean="0">
                <a:solidFill>
                  <a:schemeClr val="accent1"/>
                </a:solidFill>
              </a:rPr>
              <a:t>adequately</a:t>
            </a:r>
            <a:r>
              <a:rPr lang="fr-FR" sz="2400" dirty="0" smtClean="0">
                <a:solidFill>
                  <a:schemeClr val="accent1"/>
                </a:solidFill>
              </a:rPr>
              <a:t> </a:t>
            </a:r>
            <a:r>
              <a:rPr lang="fr-FR" sz="2400" dirty="0" err="1" smtClean="0">
                <a:solidFill>
                  <a:schemeClr val="accent1"/>
                </a:solidFill>
              </a:rPr>
              <a:t>executed</a:t>
            </a:r>
            <a:r>
              <a:rPr lang="fr-FR" sz="2400" dirty="0" smtClean="0">
                <a:solidFill>
                  <a:schemeClr val="accent1"/>
                </a:solidFill>
              </a:rPr>
              <a:t>. [...] and </a:t>
            </a:r>
            <a:r>
              <a:rPr lang="fr-FR" sz="2400" b="1" dirty="0" err="1" smtClean="0">
                <a:solidFill>
                  <a:schemeClr val="accent1"/>
                </a:solidFill>
              </a:rPr>
              <a:t>easily</a:t>
            </a:r>
            <a:r>
              <a:rPr lang="fr-FR" sz="2400" b="1" dirty="0" smtClean="0">
                <a:solidFill>
                  <a:schemeClr val="accent1"/>
                </a:solidFill>
              </a:rPr>
              <a:t> </a:t>
            </a:r>
            <a:r>
              <a:rPr lang="fr-FR" sz="2400" b="1" dirty="0" err="1" smtClean="0">
                <a:solidFill>
                  <a:schemeClr val="accent1"/>
                </a:solidFill>
              </a:rPr>
              <a:t>produced</a:t>
            </a:r>
            <a:r>
              <a:rPr lang="fr-FR" sz="2400" b="1" dirty="0" smtClean="0">
                <a:solidFill>
                  <a:schemeClr val="accent1"/>
                </a:solidFill>
              </a:rPr>
              <a:t> </a:t>
            </a:r>
            <a:r>
              <a:rPr lang="fr-FR" sz="2400" b="1" dirty="0" err="1" smtClean="0">
                <a:solidFill>
                  <a:schemeClr val="accent1"/>
                </a:solidFill>
              </a:rPr>
              <a:t>word</a:t>
            </a:r>
            <a:r>
              <a:rPr lang="fr-FR" sz="2400" b="1" dirty="0" smtClean="0">
                <a:solidFill>
                  <a:schemeClr val="accent1"/>
                </a:solidFill>
              </a:rPr>
              <a:t>-strings </a:t>
            </a:r>
            <a:r>
              <a:rPr lang="fr-FR" sz="2400" dirty="0" err="1" smtClean="0">
                <a:solidFill>
                  <a:schemeClr val="accent1"/>
                </a:solidFill>
              </a:rPr>
              <a:t>that</a:t>
            </a:r>
            <a:r>
              <a:rPr lang="fr-FR" sz="2400" dirty="0" smtClean="0">
                <a:solidFill>
                  <a:schemeClr val="accent1"/>
                </a:solidFill>
              </a:rPr>
              <a:t> </a:t>
            </a:r>
            <a:r>
              <a:rPr lang="fr-FR" sz="2400" dirty="0" err="1" smtClean="0">
                <a:solidFill>
                  <a:schemeClr val="accent1"/>
                </a:solidFill>
              </a:rPr>
              <a:t>can</a:t>
            </a:r>
            <a:r>
              <a:rPr lang="fr-FR" sz="2400" dirty="0" smtClean="0">
                <a:solidFill>
                  <a:schemeClr val="accent1"/>
                </a:solidFill>
              </a:rPr>
              <a:t> help </a:t>
            </a:r>
            <a:r>
              <a:rPr lang="fr-FR" sz="2400" dirty="0" err="1" smtClean="0">
                <a:solidFill>
                  <a:schemeClr val="accent1"/>
                </a:solidFill>
              </a:rPr>
              <a:t>smooth</a:t>
            </a:r>
            <a:r>
              <a:rPr lang="fr-FR" sz="2400" dirty="0" smtClean="0">
                <a:solidFill>
                  <a:schemeClr val="accent1"/>
                </a:solidFill>
              </a:rPr>
              <a:t> out the </a:t>
            </a:r>
            <a:r>
              <a:rPr lang="fr-FR" sz="2400" dirty="0" err="1" smtClean="0">
                <a:solidFill>
                  <a:schemeClr val="accent1"/>
                </a:solidFill>
              </a:rPr>
              <a:t>bumps</a:t>
            </a:r>
            <a:r>
              <a:rPr lang="fr-FR" sz="2400" dirty="0" smtClean="0">
                <a:solidFill>
                  <a:schemeClr val="accent1"/>
                </a:solidFill>
              </a:rPr>
              <a:t> in </a:t>
            </a:r>
            <a:r>
              <a:rPr lang="fr-FR" sz="2400" dirty="0" err="1" smtClean="0">
                <a:solidFill>
                  <a:schemeClr val="accent1"/>
                </a:solidFill>
              </a:rPr>
              <a:t>fluency</a:t>
            </a:r>
            <a:r>
              <a:rPr lang="fr-FR" sz="2400" dirty="0" smtClean="0">
                <a:solidFill>
                  <a:schemeClr val="accent1"/>
                </a:solidFill>
              </a:rPr>
              <a:t> </a:t>
            </a:r>
            <a:r>
              <a:rPr lang="fr-FR" sz="2400" dirty="0" err="1" smtClean="0">
                <a:solidFill>
                  <a:schemeClr val="accent1"/>
                </a:solidFill>
              </a:rPr>
              <a:t>that</a:t>
            </a:r>
            <a:r>
              <a:rPr lang="fr-FR" sz="2400" dirty="0" smtClean="0">
                <a:solidFill>
                  <a:schemeClr val="accent1"/>
                </a:solidFill>
              </a:rPr>
              <a:t> </a:t>
            </a:r>
            <a:r>
              <a:rPr lang="fr-FR" sz="2400" dirty="0" err="1" smtClean="0">
                <a:solidFill>
                  <a:schemeClr val="accent1"/>
                </a:solidFill>
              </a:rPr>
              <a:t>might</a:t>
            </a:r>
            <a:r>
              <a:rPr lang="fr-FR" sz="2400" dirty="0" smtClean="0">
                <a:solidFill>
                  <a:schemeClr val="accent1"/>
                </a:solidFill>
              </a:rPr>
              <a:t> arise in the course of </a:t>
            </a:r>
            <a:r>
              <a:rPr lang="fr-FR" sz="2400" dirty="0" err="1" smtClean="0">
                <a:solidFill>
                  <a:schemeClr val="accent1"/>
                </a:solidFill>
              </a:rPr>
              <a:t>generating</a:t>
            </a:r>
            <a:r>
              <a:rPr lang="fr-FR" sz="2400" dirty="0" smtClean="0">
                <a:solidFill>
                  <a:schemeClr val="accent1"/>
                </a:solidFill>
              </a:rPr>
              <a:t> output in real time. That </a:t>
            </a:r>
            <a:r>
              <a:rPr lang="fr-FR" sz="2400" dirty="0" err="1" smtClean="0">
                <a:solidFill>
                  <a:schemeClr val="accent1"/>
                </a:solidFill>
              </a:rPr>
              <a:t>is</a:t>
            </a:r>
            <a:r>
              <a:rPr lang="fr-FR" sz="2400" dirty="0" smtClean="0">
                <a:solidFill>
                  <a:schemeClr val="accent1"/>
                </a:solidFill>
              </a:rPr>
              <a:t>, </a:t>
            </a:r>
            <a:r>
              <a:rPr lang="fr-FR" sz="2400" b="1" dirty="0" smtClean="0">
                <a:solidFill>
                  <a:schemeClr val="accent1"/>
                </a:solidFill>
              </a:rPr>
              <a:t>speakers </a:t>
            </a:r>
            <a:r>
              <a:rPr lang="fr-FR" sz="2400" b="1" dirty="0" err="1" smtClean="0">
                <a:solidFill>
                  <a:schemeClr val="accent1"/>
                </a:solidFill>
              </a:rPr>
              <a:t>will</a:t>
            </a:r>
            <a:r>
              <a:rPr lang="fr-FR" sz="2400" b="1" dirty="0" smtClean="0">
                <a:solidFill>
                  <a:schemeClr val="accent1"/>
                </a:solidFill>
              </a:rPr>
              <a:t> </a:t>
            </a:r>
            <a:r>
              <a:rPr lang="fr-FR" sz="2400" b="1" dirty="0" err="1" smtClean="0">
                <a:solidFill>
                  <a:schemeClr val="accent1"/>
                </a:solidFill>
              </a:rPr>
              <a:t>be</a:t>
            </a:r>
            <a:r>
              <a:rPr lang="fr-FR" sz="2400" b="1" dirty="0" smtClean="0">
                <a:solidFill>
                  <a:schemeClr val="accent1"/>
                </a:solidFill>
              </a:rPr>
              <a:t> </a:t>
            </a:r>
            <a:r>
              <a:rPr lang="fr-FR" sz="2400" b="1" dirty="0" err="1" smtClean="0">
                <a:solidFill>
                  <a:schemeClr val="accent1"/>
                </a:solidFill>
              </a:rPr>
              <a:t>motivated</a:t>
            </a:r>
            <a:r>
              <a:rPr lang="fr-FR" sz="2400" b="1" dirty="0" smtClean="0">
                <a:solidFill>
                  <a:schemeClr val="accent1"/>
                </a:solidFill>
              </a:rPr>
              <a:t> to select </a:t>
            </a:r>
            <a:r>
              <a:rPr lang="fr-FR" sz="2400" b="1" dirty="0" err="1" smtClean="0">
                <a:solidFill>
                  <a:schemeClr val="accent1"/>
                </a:solidFill>
              </a:rPr>
              <a:t>formulaic</a:t>
            </a:r>
            <a:r>
              <a:rPr lang="fr-FR" sz="2400" b="1" dirty="0" smtClean="0">
                <a:solidFill>
                  <a:schemeClr val="accent1"/>
                </a:solidFill>
              </a:rPr>
              <a:t> </a:t>
            </a:r>
            <a:r>
              <a:rPr lang="fr-FR" sz="2400" b="1" dirty="0" err="1" smtClean="0">
                <a:solidFill>
                  <a:schemeClr val="accent1"/>
                </a:solidFill>
              </a:rPr>
              <a:t>material</a:t>
            </a:r>
            <a:r>
              <a:rPr lang="fr-FR" sz="2400" b="1" dirty="0" smtClean="0">
                <a:solidFill>
                  <a:schemeClr val="accent1"/>
                </a:solidFill>
              </a:rPr>
              <a:t> </a:t>
            </a:r>
            <a:r>
              <a:rPr lang="fr-FR" sz="2400" dirty="0" smtClean="0">
                <a:solidFill>
                  <a:schemeClr val="accent1"/>
                </a:solidFill>
              </a:rPr>
              <a:t>to support </a:t>
            </a:r>
            <a:r>
              <a:rPr lang="fr-FR" sz="2400" dirty="0" err="1" smtClean="0">
                <a:solidFill>
                  <a:schemeClr val="accent1"/>
                </a:solidFill>
              </a:rPr>
              <a:t>both</a:t>
            </a:r>
            <a:r>
              <a:rPr lang="fr-FR" sz="2400" dirty="0" smtClean="0">
                <a:solidFill>
                  <a:schemeClr val="accent1"/>
                </a:solidFill>
              </a:rPr>
              <a:t> </a:t>
            </a:r>
            <a:r>
              <a:rPr lang="fr-FR" sz="2400" dirty="0" err="1" smtClean="0">
                <a:solidFill>
                  <a:schemeClr val="accent1"/>
                </a:solidFill>
              </a:rPr>
              <a:t>their</a:t>
            </a:r>
            <a:r>
              <a:rPr lang="fr-FR" sz="2400" dirty="0" smtClean="0">
                <a:solidFill>
                  <a:schemeClr val="accent1"/>
                </a:solidFill>
              </a:rPr>
              <a:t> </a:t>
            </a:r>
            <a:r>
              <a:rPr lang="fr-FR" sz="2400" dirty="0" err="1" smtClean="0">
                <a:solidFill>
                  <a:schemeClr val="accent1"/>
                </a:solidFill>
              </a:rPr>
              <a:t>own</a:t>
            </a:r>
            <a:r>
              <a:rPr lang="fr-FR" sz="2400" dirty="0" smtClean="0">
                <a:solidFill>
                  <a:schemeClr val="accent1"/>
                </a:solidFill>
              </a:rPr>
              <a:t> production and the </a:t>
            </a:r>
            <a:r>
              <a:rPr lang="fr-FR" sz="2400" dirty="0" err="1" smtClean="0">
                <a:solidFill>
                  <a:schemeClr val="accent1"/>
                </a:solidFill>
              </a:rPr>
              <a:t>hearer’s</a:t>
            </a:r>
            <a:r>
              <a:rPr lang="fr-FR" sz="2400" dirty="0" smtClean="0">
                <a:solidFill>
                  <a:schemeClr val="accent1"/>
                </a:solidFill>
              </a:rPr>
              <a:t> </a:t>
            </a:r>
            <a:r>
              <a:rPr lang="fr-FR" sz="2400" dirty="0" err="1" smtClean="0">
                <a:solidFill>
                  <a:schemeClr val="accent1"/>
                </a:solidFill>
              </a:rPr>
              <a:t>comprehension</a:t>
            </a:r>
            <a:r>
              <a:rPr lang="fr-FR" sz="2400" dirty="0" smtClean="0">
                <a:solidFill>
                  <a:schemeClr val="accent1"/>
                </a:solidFill>
              </a:rPr>
              <a:t>. » (Wray 2017 : 4, 6)</a:t>
            </a:r>
          </a:p>
          <a:p>
            <a:pPr marL="0" indent="0" algn="just">
              <a:buNone/>
            </a:pPr>
            <a:endParaRPr lang="fr-FR" sz="2400" dirty="0" smtClean="0">
              <a:solidFill>
                <a:schemeClr val="accent1"/>
              </a:solidFill>
            </a:endParaRPr>
          </a:p>
          <a:p>
            <a:pPr marL="0" indent="0" algn="just">
              <a:buNone/>
            </a:pPr>
            <a:r>
              <a:rPr lang="fr-FR" sz="2400" dirty="0" smtClean="0">
                <a:solidFill>
                  <a:schemeClr val="accent1"/>
                </a:solidFill>
              </a:rPr>
              <a:t>FL = fixité </a:t>
            </a:r>
            <a:r>
              <a:rPr lang="fr-FR" sz="2400" dirty="0" err="1" smtClean="0">
                <a:solidFill>
                  <a:schemeClr val="accent1"/>
                </a:solidFill>
              </a:rPr>
              <a:t>thém</a:t>
            </a:r>
            <a:r>
              <a:rPr lang="fr-FR" sz="2400" dirty="0" smtClean="0">
                <a:solidFill>
                  <a:schemeClr val="accent1"/>
                </a:solidFill>
              </a:rPr>
              <a:t>.    collocation    figement    </a:t>
            </a:r>
            <a:r>
              <a:rPr lang="fr-FR" sz="2400" dirty="0" err="1" smtClean="0">
                <a:solidFill>
                  <a:schemeClr val="accent1"/>
                </a:solidFill>
              </a:rPr>
              <a:t>idiom</a:t>
            </a:r>
            <a:r>
              <a:rPr lang="fr-FR" sz="2400" dirty="0" smtClean="0">
                <a:solidFill>
                  <a:schemeClr val="accent1"/>
                </a:solidFill>
              </a:rPr>
              <a:t>.   </a:t>
            </a:r>
            <a:r>
              <a:rPr lang="fr-FR" sz="2400" dirty="0">
                <a:solidFill>
                  <a:schemeClr val="accent1"/>
                </a:solidFill>
              </a:rPr>
              <a:t>c</a:t>
            </a:r>
            <a:r>
              <a:rPr lang="fr-FR" sz="2400" dirty="0" smtClean="0">
                <a:solidFill>
                  <a:schemeClr val="accent1"/>
                </a:solidFill>
              </a:rPr>
              <a:t>onstruction   </a:t>
            </a:r>
            <a:r>
              <a:rPr lang="fr-FR" sz="2400" dirty="0" err="1" smtClean="0">
                <a:solidFill>
                  <a:schemeClr val="accent1"/>
                </a:solidFill>
              </a:rPr>
              <a:t>KxG</a:t>
            </a:r>
            <a:r>
              <a:rPr lang="fr-FR" sz="2400" dirty="0" smtClean="0">
                <a:solidFill>
                  <a:schemeClr val="accent1"/>
                </a:solidFill>
              </a:rPr>
              <a:t>    </a:t>
            </a:r>
            <a:r>
              <a:rPr lang="fr-FR" sz="2400" dirty="0" err="1" smtClean="0">
                <a:solidFill>
                  <a:schemeClr val="accent1"/>
                </a:solidFill>
              </a:rPr>
              <a:t>constructikon</a:t>
            </a:r>
            <a:endParaRPr lang="fr-FR" sz="2400" dirty="0" smtClean="0">
              <a:solidFill>
                <a:schemeClr val="accent1"/>
              </a:solidFill>
            </a:endParaRPr>
          </a:p>
          <a:p>
            <a:pPr marL="0" indent="0" algn="just">
              <a:buNone/>
            </a:pPr>
            <a:endParaRPr lang="fr-FR" sz="2400" dirty="0" smtClean="0">
              <a:solidFill>
                <a:schemeClr val="accent1"/>
              </a:solidFill>
            </a:endParaRPr>
          </a:p>
          <a:p>
            <a:pPr marL="0" indent="0" algn="just">
              <a:buNone/>
            </a:pPr>
            <a:r>
              <a:rPr lang="fr-FR" sz="2400" dirty="0" smtClean="0">
                <a:solidFill>
                  <a:schemeClr val="accent1"/>
                </a:solidFill>
              </a:rPr>
              <a:t>				 </a:t>
            </a:r>
            <a:r>
              <a:rPr lang="fr-FR" sz="2400" dirty="0" err="1" smtClean="0">
                <a:solidFill>
                  <a:schemeClr val="accent1"/>
                </a:solidFill>
              </a:rPr>
              <a:t>lex</a:t>
            </a:r>
            <a:r>
              <a:rPr lang="fr-FR" sz="2400" dirty="0" smtClean="0">
                <a:solidFill>
                  <a:schemeClr val="accent1"/>
                </a:solidFill>
              </a:rPr>
              <a:t> / gram</a:t>
            </a:r>
          </a:p>
        </p:txBody>
      </p:sp>
      <p:sp>
        <p:nvSpPr>
          <p:cNvPr id="10" name="Foliennummernplatzhalter 9"/>
          <p:cNvSpPr>
            <a:spLocks noGrp="1"/>
          </p:cNvSpPr>
          <p:nvPr>
            <p:ph type="sldNum" sz="quarter" idx="12"/>
          </p:nvPr>
        </p:nvSpPr>
        <p:spPr/>
        <p:txBody>
          <a:bodyPr/>
          <a:lstStyle/>
          <a:p>
            <a:fld id="{1E503F59-F6EA-8F4E-B1F4-F0C42DA4D639}" type="slidenum">
              <a:rPr lang="de-DE" smtClean="0"/>
              <a:t>7</a:t>
            </a:fld>
            <a:endParaRPr lang="de-DE" dirty="0"/>
          </a:p>
        </p:txBody>
      </p:sp>
      <p:cxnSp>
        <p:nvCxnSpPr>
          <p:cNvPr id="6" name="Gerade Verbindung mit Pfeil 5"/>
          <p:cNvCxnSpPr/>
          <p:nvPr/>
        </p:nvCxnSpPr>
        <p:spPr>
          <a:xfrm>
            <a:off x="1179095" y="5293895"/>
            <a:ext cx="10174705" cy="175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Geschweifte Klammer rechts 13"/>
          <p:cNvSpPr/>
          <p:nvPr/>
        </p:nvSpPr>
        <p:spPr>
          <a:xfrm rot="5400000">
            <a:off x="4926193" y="4167333"/>
            <a:ext cx="298018" cy="39421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Rahmen 4"/>
          <p:cNvSpPr/>
          <p:nvPr/>
        </p:nvSpPr>
        <p:spPr>
          <a:xfrm>
            <a:off x="1416423" y="5504329"/>
            <a:ext cx="1541930" cy="388090"/>
          </a:xfrm>
          <a:prstGeom prst="frame">
            <a:avLst>
              <a:gd name="adj1" fmla="val 7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Textfeld 6"/>
          <p:cNvSpPr txBox="1"/>
          <p:nvPr/>
        </p:nvSpPr>
        <p:spPr>
          <a:xfrm>
            <a:off x="1755543" y="6211669"/>
            <a:ext cx="3327453" cy="646331"/>
          </a:xfrm>
          <a:prstGeom prst="rect">
            <a:avLst/>
          </a:prstGeom>
          <a:noFill/>
        </p:spPr>
        <p:txBody>
          <a:bodyPr wrap="square" rtlCol="0">
            <a:spAutoFit/>
          </a:bodyPr>
          <a:lstStyle/>
          <a:p>
            <a:r>
              <a:rPr lang="fr-FR" dirty="0" err="1" smtClean="0">
                <a:solidFill>
                  <a:schemeClr val="accent1"/>
                </a:solidFill>
              </a:rPr>
              <a:t>Gledhil</a:t>
            </a:r>
            <a:r>
              <a:rPr lang="fr-FR" dirty="0" smtClean="0">
                <a:solidFill>
                  <a:schemeClr val="accent1"/>
                </a:solidFill>
              </a:rPr>
              <a:t> </a:t>
            </a:r>
            <a:r>
              <a:rPr lang="fr-FR" dirty="0">
                <a:solidFill>
                  <a:schemeClr val="accent1"/>
                </a:solidFill>
              </a:rPr>
              <a:t>/ </a:t>
            </a:r>
            <a:r>
              <a:rPr lang="fr-FR" dirty="0" err="1">
                <a:solidFill>
                  <a:schemeClr val="accent1"/>
                </a:solidFill>
              </a:rPr>
              <a:t>Kübler</a:t>
            </a:r>
            <a:r>
              <a:rPr lang="fr-FR" dirty="0">
                <a:solidFill>
                  <a:schemeClr val="accent1"/>
                </a:solidFill>
              </a:rPr>
              <a:t> 2016 „lexico-grammatical </a:t>
            </a:r>
            <a:r>
              <a:rPr lang="fr-FR" dirty="0" smtClean="0">
                <a:solidFill>
                  <a:schemeClr val="accent1"/>
                </a:solidFill>
              </a:rPr>
              <a:t>patterns“</a:t>
            </a:r>
            <a:endParaRPr lang="de-DE" dirty="0"/>
          </a:p>
        </p:txBody>
      </p:sp>
      <p:sp>
        <p:nvSpPr>
          <p:cNvPr id="8" name="Textfeld 7"/>
          <p:cNvSpPr txBox="1"/>
          <p:nvPr/>
        </p:nvSpPr>
        <p:spPr>
          <a:xfrm>
            <a:off x="7100429" y="5775356"/>
            <a:ext cx="1558536" cy="923330"/>
          </a:xfrm>
          <a:prstGeom prst="rect">
            <a:avLst/>
          </a:prstGeom>
          <a:noFill/>
        </p:spPr>
        <p:txBody>
          <a:bodyPr wrap="square" rtlCol="0">
            <a:spAutoFit/>
          </a:bodyPr>
          <a:lstStyle/>
          <a:p>
            <a:pPr algn="ctr"/>
            <a:r>
              <a:rPr lang="fr-FR" dirty="0">
                <a:solidFill>
                  <a:schemeClr val="accent1"/>
                </a:solidFill>
              </a:rPr>
              <a:t>Goldberg 1995, 2006</a:t>
            </a:r>
          </a:p>
          <a:p>
            <a:endParaRPr lang="de-DE" dirty="0"/>
          </a:p>
        </p:txBody>
      </p:sp>
    </p:spTree>
    <p:extLst>
      <p:ext uri="{BB962C8B-B14F-4D97-AF65-F5344CB8AC3E}">
        <p14:creationId xmlns:p14="http://schemas.microsoft.com/office/powerpoint/2010/main" val="2722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smtClean="0">
                <a:solidFill>
                  <a:schemeClr val="accent2"/>
                </a:solidFill>
              </a:rPr>
              <a:t>Corpus </a:t>
            </a:r>
            <a:r>
              <a:rPr lang="de-DE" i="1" dirty="0" smtClean="0">
                <a:solidFill>
                  <a:schemeClr val="accent2"/>
                </a:solidFill>
              </a:rPr>
              <a:t>ad hoc</a:t>
            </a:r>
            <a:endParaRPr lang="de-DE" i="1" dirty="0">
              <a:solidFill>
                <a:schemeClr val="accent2"/>
              </a:solidFill>
            </a:endParaRP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367638422"/>
              </p:ext>
            </p:extLst>
          </p:nvPr>
        </p:nvGraphicFramePr>
        <p:xfrm>
          <a:off x="802341" y="848005"/>
          <a:ext cx="10907713" cy="5030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liennummernplatzhalter 9"/>
          <p:cNvSpPr>
            <a:spLocks noGrp="1"/>
          </p:cNvSpPr>
          <p:nvPr>
            <p:ph type="sldNum" sz="quarter" idx="12"/>
          </p:nvPr>
        </p:nvSpPr>
        <p:spPr/>
        <p:txBody>
          <a:bodyPr/>
          <a:lstStyle/>
          <a:p>
            <a:fld id="{1E503F59-F6EA-8F4E-B1F4-F0C42DA4D639}" type="slidenum">
              <a:rPr lang="de-DE" smtClean="0"/>
              <a:t>8</a:t>
            </a:fld>
            <a:endParaRPr lang="de-DE" dirty="0"/>
          </a:p>
        </p:txBody>
      </p:sp>
      <p:pic>
        <p:nvPicPr>
          <p:cNvPr id="6" name="Bild 5"/>
          <p:cNvPicPr>
            <a:picLocks noChangeAspect="1"/>
          </p:cNvPicPr>
          <p:nvPr/>
        </p:nvPicPr>
        <p:blipFill>
          <a:blip r:embed="rId8"/>
          <a:stretch>
            <a:fillRect/>
          </a:stretch>
        </p:blipFill>
        <p:spPr>
          <a:xfrm>
            <a:off x="9047746" y="2929088"/>
            <a:ext cx="868620" cy="868620"/>
          </a:xfrm>
          <a:prstGeom prst="rect">
            <a:avLst/>
          </a:prstGeom>
        </p:spPr>
      </p:pic>
      <p:pic>
        <p:nvPicPr>
          <p:cNvPr id="11" name="Bild 10"/>
          <p:cNvPicPr>
            <a:picLocks noChangeAspect="1"/>
          </p:cNvPicPr>
          <p:nvPr/>
        </p:nvPicPr>
        <p:blipFill>
          <a:blip r:embed="rId8"/>
          <a:stretch>
            <a:fillRect/>
          </a:stretch>
        </p:blipFill>
        <p:spPr>
          <a:xfrm>
            <a:off x="5821887" y="0"/>
            <a:ext cx="868620" cy="868620"/>
          </a:xfrm>
          <a:prstGeom prst="rect">
            <a:avLst/>
          </a:prstGeom>
        </p:spPr>
      </p:pic>
      <p:pic>
        <p:nvPicPr>
          <p:cNvPr id="13" name="Bild 12"/>
          <p:cNvPicPr>
            <a:picLocks noChangeAspect="1"/>
          </p:cNvPicPr>
          <p:nvPr/>
        </p:nvPicPr>
        <p:blipFill>
          <a:blip r:embed="rId9"/>
          <a:stretch>
            <a:fillRect/>
          </a:stretch>
        </p:blipFill>
        <p:spPr>
          <a:xfrm>
            <a:off x="2641132" y="2900383"/>
            <a:ext cx="926030" cy="926030"/>
          </a:xfrm>
          <a:prstGeom prst="rect">
            <a:avLst/>
          </a:prstGeom>
        </p:spPr>
      </p:pic>
      <p:pic>
        <p:nvPicPr>
          <p:cNvPr id="14" name="Bild 13"/>
          <p:cNvPicPr>
            <a:picLocks noChangeAspect="1"/>
          </p:cNvPicPr>
          <p:nvPr/>
        </p:nvPicPr>
        <p:blipFill>
          <a:blip r:embed="rId9"/>
          <a:stretch>
            <a:fillRect/>
          </a:stretch>
        </p:blipFill>
        <p:spPr>
          <a:xfrm>
            <a:off x="5281222" y="5922040"/>
            <a:ext cx="926030" cy="926030"/>
          </a:xfrm>
          <a:prstGeom prst="rect">
            <a:avLst/>
          </a:prstGeom>
        </p:spPr>
      </p:pic>
      <p:pic>
        <p:nvPicPr>
          <p:cNvPr id="16" name="Bild 15"/>
          <p:cNvPicPr>
            <a:picLocks noChangeAspect="1"/>
          </p:cNvPicPr>
          <p:nvPr/>
        </p:nvPicPr>
        <p:blipFill>
          <a:blip r:embed="rId10"/>
          <a:stretch>
            <a:fillRect/>
          </a:stretch>
        </p:blipFill>
        <p:spPr>
          <a:xfrm>
            <a:off x="6207252" y="5958861"/>
            <a:ext cx="868620" cy="868620"/>
          </a:xfrm>
          <a:prstGeom prst="rect">
            <a:avLst/>
          </a:prstGeom>
        </p:spPr>
      </p:pic>
    </p:spTree>
    <p:extLst>
      <p:ext uri="{BB962C8B-B14F-4D97-AF65-F5344CB8AC3E}">
        <p14:creationId xmlns:p14="http://schemas.microsoft.com/office/powerpoint/2010/main" val="920227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p:cNvSpPr/>
          <p:nvPr/>
        </p:nvSpPr>
        <p:spPr>
          <a:xfrm rot="3576389">
            <a:off x="753979" y="3096125"/>
            <a:ext cx="4700337" cy="4868779"/>
          </a:xfrm>
          <a:prstGeom prst="triangle">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riangle 2"/>
          <p:cNvSpPr/>
          <p:nvPr/>
        </p:nvSpPr>
        <p:spPr>
          <a:xfrm rot="13985900">
            <a:off x="6697578" y="-1045025"/>
            <a:ext cx="4700337" cy="4868779"/>
          </a:xfrm>
          <a:prstGeom prst="triangle">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a:xfrm>
            <a:off x="838200" y="431739"/>
            <a:ext cx="10738104" cy="1325563"/>
          </a:xfrm>
        </p:spPr>
        <p:txBody>
          <a:bodyPr/>
          <a:lstStyle/>
          <a:p>
            <a:r>
              <a:rPr lang="de-DE" dirty="0">
                <a:solidFill>
                  <a:schemeClr val="accent2"/>
                </a:solidFill>
              </a:rPr>
              <a:t>Le </a:t>
            </a:r>
            <a:r>
              <a:rPr lang="de-DE" dirty="0" err="1">
                <a:solidFill>
                  <a:schemeClr val="accent2"/>
                </a:solidFill>
              </a:rPr>
              <a:t>vin</a:t>
            </a:r>
            <a:r>
              <a:rPr lang="de-DE" dirty="0">
                <a:solidFill>
                  <a:schemeClr val="accent2"/>
                </a:solidFill>
              </a:rPr>
              <a:t> et </a:t>
            </a:r>
            <a:r>
              <a:rPr lang="de-DE" dirty="0" err="1">
                <a:solidFill>
                  <a:schemeClr val="accent2"/>
                </a:solidFill>
              </a:rPr>
              <a:t>ses</a:t>
            </a:r>
            <a:r>
              <a:rPr lang="de-DE" dirty="0">
                <a:solidFill>
                  <a:schemeClr val="accent2"/>
                </a:solidFill>
              </a:rPr>
              <a:t> </a:t>
            </a:r>
            <a:r>
              <a:rPr lang="de-DE" dirty="0" err="1">
                <a:solidFill>
                  <a:schemeClr val="accent2"/>
                </a:solidFill>
              </a:rPr>
              <a:t>composantes</a:t>
            </a:r>
            <a:r>
              <a:rPr lang="de-DE" dirty="0">
                <a:solidFill>
                  <a:schemeClr val="accent2"/>
                </a:solidFill>
              </a:rPr>
              <a:t> </a:t>
            </a:r>
            <a:r>
              <a:rPr lang="de-DE" dirty="0" err="1">
                <a:solidFill>
                  <a:schemeClr val="accent2"/>
                </a:solidFill>
              </a:rPr>
              <a:t>discursives</a:t>
            </a:r>
            <a:endParaRPr lang="de-DE" dirty="0">
              <a:solidFill>
                <a:schemeClr val="accent2"/>
              </a:solidFill>
            </a:endParaRPr>
          </a:p>
        </p:txBody>
      </p:sp>
      <p:sp>
        <p:nvSpPr>
          <p:cNvPr id="9" name="Inhaltsplatzhalter 8"/>
          <p:cNvSpPr>
            <a:spLocks noGrp="1"/>
          </p:cNvSpPr>
          <p:nvPr>
            <p:ph idx="1"/>
          </p:nvPr>
        </p:nvSpPr>
        <p:spPr>
          <a:xfrm>
            <a:off x="838199" y="1690688"/>
            <a:ext cx="10908323" cy="1543942"/>
          </a:xfrm>
        </p:spPr>
        <p:txBody>
          <a:bodyPr>
            <a:noAutofit/>
          </a:bodyPr>
          <a:lstStyle/>
          <a:p>
            <a:pPr marL="0" indent="0">
              <a:buNone/>
            </a:pPr>
            <a:r>
              <a:rPr lang="de-DE" sz="2400" dirty="0" smtClean="0">
                <a:solidFill>
                  <a:schemeClr val="accent1"/>
                </a:solidFill>
              </a:rPr>
              <a:t>4.1 </a:t>
            </a:r>
            <a:r>
              <a:rPr lang="de-DE" sz="2400" dirty="0" err="1" smtClean="0">
                <a:solidFill>
                  <a:schemeClr val="accent1"/>
                </a:solidFill>
              </a:rPr>
              <a:t>Hédonisme</a:t>
            </a:r>
            <a:endParaRPr lang="de-DE" sz="2400" dirty="0" smtClean="0">
              <a:solidFill>
                <a:schemeClr val="accent1"/>
              </a:solidFill>
            </a:endParaRPr>
          </a:p>
          <a:p>
            <a:pPr marL="0" indent="0">
              <a:buNone/>
            </a:pPr>
            <a:endParaRPr lang="de-DE" sz="1200" dirty="0">
              <a:solidFill>
                <a:schemeClr val="accent1"/>
              </a:solidFill>
            </a:endParaRPr>
          </a:p>
          <a:p>
            <a:pPr marL="0" indent="0">
              <a:buNone/>
            </a:pPr>
            <a:r>
              <a:rPr lang="de-DE" sz="2400" dirty="0" err="1" smtClean="0">
                <a:solidFill>
                  <a:schemeClr val="accent1"/>
                </a:solidFill>
              </a:rPr>
              <a:t>Jugement</a:t>
            </a:r>
            <a:r>
              <a:rPr lang="de-DE" sz="2400" dirty="0" smtClean="0">
                <a:solidFill>
                  <a:schemeClr val="accent1"/>
                </a:solidFill>
              </a:rPr>
              <a:t> </a:t>
            </a:r>
            <a:r>
              <a:rPr lang="de-DE" sz="2400" dirty="0" err="1" smtClean="0">
                <a:solidFill>
                  <a:schemeClr val="accent1"/>
                </a:solidFill>
              </a:rPr>
              <a:t>hédonique</a:t>
            </a:r>
            <a:r>
              <a:rPr lang="de-DE" sz="2400" dirty="0" smtClean="0">
                <a:solidFill>
                  <a:schemeClr val="accent1"/>
                </a:solidFill>
              </a:rPr>
              <a:t> </a:t>
            </a:r>
            <a:r>
              <a:rPr lang="de-DE" sz="2400" dirty="0" err="1" smtClean="0">
                <a:solidFill>
                  <a:schemeClr val="accent1"/>
                </a:solidFill>
              </a:rPr>
              <a:t>typique</a:t>
            </a:r>
            <a:r>
              <a:rPr lang="de-DE" sz="2400" dirty="0" smtClean="0">
                <a:solidFill>
                  <a:schemeClr val="accent1"/>
                </a:solidFill>
              </a:rPr>
              <a:t> de </a:t>
            </a:r>
            <a:r>
              <a:rPr lang="de-DE" sz="2400" dirty="0" err="1" smtClean="0">
                <a:solidFill>
                  <a:schemeClr val="accent1"/>
                </a:solidFill>
              </a:rPr>
              <a:t>l‘expérience</a:t>
            </a:r>
            <a:r>
              <a:rPr lang="de-DE" sz="2400" dirty="0" smtClean="0">
                <a:solidFill>
                  <a:schemeClr val="accent1"/>
                </a:solidFill>
              </a:rPr>
              <a:t> </a:t>
            </a:r>
            <a:r>
              <a:rPr lang="de-DE" sz="2400" dirty="0" err="1" smtClean="0">
                <a:solidFill>
                  <a:schemeClr val="accent1"/>
                </a:solidFill>
              </a:rPr>
              <a:t>gastronomique</a:t>
            </a:r>
            <a:r>
              <a:rPr lang="de-DE" sz="2400" dirty="0" smtClean="0">
                <a:solidFill>
                  <a:schemeClr val="accent1"/>
                </a:solidFill>
              </a:rPr>
              <a:t> et </a:t>
            </a:r>
            <a:r>
              <a:rPr lang="de-DE" sz="2400" dirty="0" err="1" smtClean="0">
                <a:solidFill>
                  <a:schemeClr val="accent1"/>
                </a:solidFill>
              </a:rPr>
              <a:t>oenologique</a:t>
            </a:r>
            <a:r>
              <a:rPr lang="de-DE" sz="2400" dirty="0" smtClean="0">
                <a:solidFill>
                  <a:schemeClr val="accent1"/>
                </a:solidFill>
              </a:rPr>
              <a:t> </a:t>
            </a:r>
            <a:r>
              <a:rPr lang="de-DE" sz="2400" dirty="0" err="1" smtClean="0">
                <a:solidFill>
                  <a:schemeClr val="accent1"/>
                </a:solidFill>
              </a:rPr>
              <a:t>reposant</a:t>
            </a:r>
            <a:r>
              <a:rPr lang="de-DE" sz="2400" dirty="0" smtClean="0">
                <a:solidFill>
                  <a:schemeClr val="accent1"/>
                </a:solidFill>
              </a:rPr>
              <a:t> </a:t>
            </a:r>
            <a:r>
              <a:rPr lang="de-DE" sz="2400" dirty="0" err="1" smtClean="0">
                <a:solidFill>
                  <a:schemeClr val="accent1"/>
                </a:solidFill>
              </a:rPr>
              <a:t>sur</a:t>
            </a:r>
            <a:r>
              <a:rPr lang="de-DE" sz="2400" dirty="0" smtClean="0">
                <a:solidFill>
                  <a:schemeClr val="accent1"/>
                </a:solidFill>
              </a:rPr>
              <a:t> la </a:t>
            </a:r>
            <a:r>
              <a:rPr lang="de-DE" sz="2400" dirty="0" err="1" smtClean="0">
                <a:solidFill>
                  <a:schemeClr val="accent1"/>
                </a:solidFill>
              </a:rPr>
              <a:t>composante</a:t>
            </a:r>
            <a:r>
              <a:rPr lang="de-DE" sz="2400" dirty="0" smtClean="0">
                <a:solidFill>
                  <a:schemeClr val="accent1"/>
                </a:solidFill>
              </a:rPr>
              <a:t> </a:t>
            </a:r>
            <a:r>
              <a:rPr lang="de-DE" sz="2400" dirty="0" err="1" smtClean="0">
                <a:solidFill>
                  <a:schemeClr val="accent1"/>
                </a:solidFill>
              </a:rPr>
              <a:t>émotionnelle</a:t>
            </a:r>
            <a:r>
              <a:rPr lang="de-DE" sz="2400" dirty="0" smtClean="0">
                <a:solidFill>
                  <a:schemeClr val="accent1"/>
                </a:solidFill>
              </a:rPr>
              <a:t> de la </a:t>
            </a:r>
            <a:r>
              <a:rPr lang="de-DE" sz="2400" dirty="0" err="1" smtClean="0">
                <a:solidFill>
                  <a:schemeClr val="accent1"/>
                </a:solidFill>
              </a:rPr>
              <a:t>langue</a:t>
            </a:r>
            <a:r>
              <a:rPr lang="de-DE" sz="2400" dirty="0" smtClean="0">
                <a:solidFill>
                  <a:schemeClr val="accent1"/>
                </a:solidFill>
              </a:rPr>
              <a:t> (</a:t>
            </a:r>
            <a:r>
              <a:rPr lang="de-DE" sz="2400" dirty="0" err="1" smtClean="0">
                <a:solidFill>
                  <a:schemeClr val="accent1"/>
                </a:solidFill>
              </a:rPr>
              <a:t>Boutaud</a:t>
            </a:r>
            <a:r>
              <a:rPr lang="de-DE" sz="2400" dirty="0" smtClean="0">
                <a:solidFill>
                  <a:schemeClr val="accent1"/>
                </a:solidFill>
              </a:rPr>
              <a:t> 2010: 25, 38) </a:t>
            </a:r>
            <a:endParaRPr lang="de-DE" sz="2400" dirty="0">
              <a:solidFill>
                <a:schemeClr val="accent1"/>
              </a:solidFill>
            </a:endParaRPr>
          </a:p>
        </p:txBody>
      </p:sp>
      <p:sp>
        <p:nvSpPr>
          <p:cNvPr id="10" name="Foliennummernplatzhalter 9"/>
          <p:cNvSpPr>
            <a:spLocks noGrp="1"/>
          </p:cNvSpPr>
          <p:nvPr>
            <p:ph type="sldNum" sz="quarter" idx="12"/>
          </p:nvPr>
        </p:nvSpPr>
        <p:spPr/>
        <p:txBody>
          <a:bodyPr/>
          <a:lstStyle/>
          <a:p>
            <a:fld id="{1E503F59-F6EA-8F4E-B1F4-F0C42DA4D639}" type="slidenum">
              <a:rPr lang="de-DE" smtClean="0"/>
              <a:t>9</a:t>
            </a:fld>
            <a:endParaRPr lang="de-DE" dirty="0"/>
          </a:p>
        </p:txBody>
      </p:sp>
      <p:sp>
        <p:nvSpPr>
          <p:cNvPr id="6" name="Rechteck 5"/>
          <p:cNvSpPr/>
          <p:nvPr/>
        </p:nvSpPr>
        <p:spPr>
          <a:xfrm>
            <a:off x="1108735" y="3147828"/>
            <a:ext cx="5850823" cy="1477328"/>
          </a:xfrm>
          <a:prstGeom prst="rect">
            <a:avLst/>
          </a:prstGeom>
        </p:spPr>
        <p:txBody>
          <a:bodyPr wrap="square">
            <a:spAutoFit/>
          </a:bodyPr>
          <a:lstStyle/>
          <a:p>
            <a:pPr algn="just"/>
            <a:r>
              <a:rPr lang="fr-FR" dirty="0">
                <a:solidFill>
                  <a:schemeClr val="accent1"/>
                </a:solidFill>
                <a:latin typeface="Calibri" charset="0"/>
                <a:ea typeface="Calibri" charset="0"/>
                <a:cs typeface="Times New Roman" charset="0"/>
              </a:rPr>
              <a:t>Si vous aimez les vins du Languedoc Roussillon de caractère, nets et francs mais toujours juteux, ce Maury sec </a:t>
            </a:r>
            <a:r>
              <a:rPr lang="fr-FR" b="1" dirty="0">
                <a:solidFill>
                  <a:schemeClr val="accent1"/>
                </a:solidFill>
                <a:latin typeface="Calibri" charset="0"/>
                <a:ea typeface="Calibri" charset="0"/>
                <a:cs typeface="Times New Roman" charset="0"/>
              </a:rPr>
              <a:t>devrait vous combler de bonheur.</a:t>
            </a:r>
            <a:r>
              <a:rPr lang="fr-FR" dirty="0">
                <a:solidFill>
                  <a:schemeClr val="accent1"/>
                </a:solidFill>
                <a:latin typeface="Calibri" charset="0"/>
                <a:ea typeface="Calibri" charset="0"/>
                <a:cs typeface="Times New Roman" charset="0"/>
              </a:rPr>
              <a:t> Il nous a en tout cas totalement </a:t>
            </a:r>
            <a:r>
              <a:rPr lang="fr-FR" b="1" dirty="0">
                <a:solidFill>
                  <a:schemeClr val="accent1"/>
                </a:solidFill>
                <a:latin typeface="Calibri" charset="0"/>
                <a:ea typeface="Calibri" charset="0"/>
                <a:cs typeface="Times New Roman" charset="0"/>
              </a:rPr>
              <a:t>séduits</a:t>
            </a:r>
            <a:r>
              <a:rPr lang="fr-FR" dirty="0">
                <a:solidFill>
                  <a:schemeClr val="accent1"/>
                </a:solidFill>
                <a:latin typeface="Calibri" charset="0"/>
                <a:ea typeface="Calibri" charset="0"/>
                <a:cs typeface="Times New Roman" charset="0"/>
              </a:rPr>
              <a:t> à la dégustation </a:t>
            </a:r>
            <a:r>
              <a:rPr lang="fr-FR" dirty="0" smtClean="0">
                <a:solidFill>
                  <a:schemeClr val="accent1"/>
                </a:solidFill>
                <a:latin typeface="Calibri" charset="0"/>
                <a:ea typeface="Calibri" charset="0"/>
                <a:cs typeface="Times New Roman" charset="0"/>
              </a:rPr>
              <a:t>!</a:t>
            </a:r>
            <a:r>
              <a:rPr lang="fr-FR" dirty="0">
                <a:solidFill>
                  <a:schemeClr val="accent1"/>
                </a:solidFill>
                <a:latin typeface="Calibri" charset="0"/>
                <a:ea typeface="Calibri" charset="0"/>
                <a:cs typeface="Times New Roman" charset="0"/>
              </a:rPr>
              <a:t> Un Saint-Joseph </a:t>
            </a:r>
            <a:r>
              <a:rPr lang="fr-FR" b="1" dirty="0">
                <a:solidFill>
                  <a:schemeClr val="accent1"/>
                </a:solidFill>
                <a:latin typeface="Calibri" charset="0"/>
                <a:ea typeface="Calibri" charset="0"/>
                <a:cs typeface="Times New Roman" charset="0"/>
              </a:rPr>
              <a:t>gourmand à souhait </a:t>
            </a:r>
            <a:r>
              <a:rPr lang="fr-FR" dirty="0">
                <a:solidFill>
                  <a:schemeClr val="accent1"/>
                </a:solidFill>
                <a:latin typeface="Calibri" charset="0"/>
                <a:ea typeface="Calibri" charset="0"/>
                <a:cs typeface="Times New Roman" charset="0"/>
              </a:rPr>
              <a:t>!  À déguster de toute urgence ! </a:t>
            </a:r>
            <a:r>
              <a:rPr lang="fr-FR" dirty="0" smtClean="0">
                <a:solidFill>
                  <a:schemeClr val="accent1"/>
                </a:solidFill>
                <a:latin typeface="Calibri" charset="0"/>
                <a:ea typeface="Calibri" charset="0"/>
                <a:cs typeface="Times New Roman" charset="0"/>
              </a:rPr>
              <a:t>(</a:t>
            </a:r>
            <a:r>
              <a:rPr lang="fr-FR" dirty="0">
                <a:solidFill>
                  <a:schemeClr val="accent1"/>
                </a:solidFill>
                <a:latin typeface="Calibri" charset="0"/>
                <a:ea typeface="Calibri" charset="0"/>
                <a:cs typeface="Times New Roman" charset="0"/>
              </a:rPr>
              <a:t>FR_VINATIS_FR_19</a:t>
            </a:r>
            <a:r>
              <a:rPr lang="fr-FR" dirty="0" smtClean="0">
                <a:solidFill>
                  <a:schemeClr val="accent1"/>
                </a:solidFill>
                <a:latin typeface="Calibri" charset="0"/>
                <a:ea typeface="Calibri" charset="0"/>
                <a:cs typeface="Times New Roman" charset="0"/>
              </a:rPr>
              <a:t>)</a:t>
            </a:r>
            <a:endParaRPr lang="de-DE" dirty="0">
              <a:solidFill>
                <a:schemeClr val="accent1"/>
              </a:solidFill>
              <a:latin typeface="Calibri" charset="0"/>
              <a:ea typeface="Calibri" charset="0"/>
              <a:cs typeface="Times New Roman" charset="0"/>
            </a:endParaRPr>
          </a:p>
        </p:txBody>
      </p:sp>
      <p:sp>
        <p:nvSpPr>
          <p:cNvPr id="7" name="Rechteck 6"/>
          <p:cNvSpPr/>
          <p:nvPr/>
        </p:nvSpPr>
        <p:spPr>
          <a:xfrm>
            <a:off x="1108735" y="4682792"/>
            <a:ext cx="5799995" cy="923330"/>
          </a:xfrm>
          <a:prstGeom prst="rect">
            <a:avLst/>
          </a:prstGeom>
        </p:spPr>
        <p:txBody>
          <a:bodyPr wrap="square">
            <a:spAutoFit/>
          </a:bodyPr>
          <a:lstStyle/>
          <a:p>
            <a:pPr algn="just"/>
            <a:r>
              <a:rPr lang="de-DE" dirty="0">
                <a:solidFill>
                  <a:schemeClr val="accent1"/>
                </a:solidFill>
                <a:latin typeface="Calibri" charset="0"/>
                <a:ea typeface="Calibri" charset="0"/>
                <a:cs typeface="Times New Roman" charset="0"/>
              </a:rPr>
              <a:t>Am Gaumen ist er </a:t>
            </a:r>
            <a:r>
              <a:rPr lang="de-DE" b="1" dirty="0">
                <a:solidFill>
                  <a:schemeClr val="accent1"/>
                </a:solidFill>
                <a:latin typeface="Calibri" charset="0"/>
                <a:ea typeface="Calibri" charset="0"/>
                <a:cs typeface="Times New Roman" charset="0"/>
              </a:rPr>
              <a:t>angenehm</a:t>
            </a:r>
            <a:r>
              <a:rPr lang="de-DE" dirty="0">
                <a:solidFill>
                  <a:schemeClr val="accent1"/>
                </a:solidFill>
                <a:latin typeface="Calibri" charset="0"/>
                <a:ea typeface="Calibri" charset="0"/>
                <a:cs typeface="Times New Roman" charset="0"/>
              </a:rPr>
              <a:t> straff mit </a:t>
            </a:r>
            <a:r>
              <a:rPr lang="de-DE" dirty="0" err="1">
                <a:solidFill>
                  <a:schemeClr val="accent1"/>
                </a:solidFill>
                <a:latin typeface="Calibri" charset="0"/>
                <a:ea typeface="Calibri" charset="0"/>
                <a:cs typeface="Times New Roman" charset="0"/>
              </a:rPr>
              <a:t>Zitrus</a:t>
            </a:r>
            <a:r>
              <a:rPr lang="de-DE" dirty="0">
                <a:solidFill>
                  <a:schemeClr val="accent1"/>
                </a:solidFill>
                <a:latin typeface="Calibri" charset="0"/>
                <a:ea typeface="Calibri" charset="0"/>
                <a:cs typeface="Times New Roman" charset="0"/>
              </a:rPr>
              <a:t>- und Apfelnoten, frischer Säure und </a:t>
            </a:r>
            <a:r>
              <a:rPr lang="de-DE" b="1" dirty="0">
                <a:solidFill>
                  <a:schemeClr val="accent1"/>
                </a:solidFill>
                <a:latin typeface="Calibri" charset="0"/>
                <a:ea typeface="Calibri" charset="0"/>
                <a:cs typeface="Times New Roman" charset="0"/>
              </a:rPr>
              <a:t>viel Trinkfluss </a:t>
            </a:r>
            <a:r>
              <a:rPr lang="de-DE" dirty="0">
                <a:solidFill>
                  <a:schemeClr val="accent1"/>
                </a:solidFill>
                <a:latin typeface="Calibri" charset="0"/>
                <a:ea typeface="Calibri" charset="0"/>
                <a:cs typeface="Times New Roman" charset="0"/>
              </a:rPr>
              <a:t>– in seiner </a:t>
            </a:r>
            <a:r>
              <a:rPr lang="de-DE" dirty="0" err="1">
                <a:solidFill>
                  <a:schemeClr val="accent1"/>
                </a:solidFill>
                <a:latin typeface="Calibri" charset="0"/>
                <a:ea typeface="Calibri" charset="0"/>
                <a:cs typeface="Times New Roman" charset="0"/>
              </a:rPr>
              <a:t>Süffigkeit</a:t>
            </a:r>
            <a:r>
              <a:rPr lang="de-DE" dirty="0">
                <a:solidFill>
                  <a:schemeClr val="accent1"/>
                </a:solidFill>
                <a:latin typeface="Calibri" charset="0"/>
                <a:ea typeface="Calibri" charset="0"/>
                <a:cs typeface="Times New Roman" charset="0"/>
              </a:rPr>
              <a:t> der </a:t>
            </a:r>
            <a:r>
              <a:rPr lang="de-DE" b="1" dirty="0">
                <a:solidFill>
                  <a:schemeClr val="accent1"/>
                </a:solidFill>
                <a:latin typeface="Calibri" charset="0"/>
                <a:ea typeface="Calibri" charset="0"/>
                <a:cs typeface="Times New Roman" charset="0"/>
              </a:rPr>
              <a:t>ideale Partywein</a:t>
            </a:r>
            <a:r>
              <a:rPr lang="de-DE" dirty="0">
                <a:solidFill>
                  <a:schemeClr val="accent1"/>
                </a:solidFill>
                <a:latin typeface="Calibri" charset="0"/>
                <a:ea typeface="Calibri" charset="0"/>
                <a:cs typeface="Times New Roman" charset="0"/>
              </a:rPr>
              <a:t>! (</a:t>
            </a:r>
            <a:r>
              <a:rPr lang="de-DE" dirty="0" smtClean="0">
                <a:solidFill>
                  <a:schemeClr val="accent1"/>
                </a:solidFill>
                <a:latin typeface="Calibri" charset="0"/>
                <a:ea typeface="Calibri" charset="0"/>
                <a:cs typeface="Times New Roman" charset="0"/>
              </a:rPr>
              <a:t>DE_Vicampo_VD_25)</a:t>
            </a:r>
            <a:endParaRPr lang="de-DE" dirty="0">
              <a:solidFill>
                <a:schemeClr val="accent1"/>
              </a:solidFill>
            </a:endParaRPr>
          </a:p>
        </p:txBody>
      </p:sp>
      <p:sp>
        <p:nvSpPr>
          <p:cNvPr id="5" name="Textfeld 4"/>
          <p:cNvSpPr txBox="1"/>
          <p:nvPr/>
        </p:nvSpPr>
        <p:spPr>
          <a:xfrm>
            <a:off x="1083322" y="5711397"/>
            <a:ext cx="5799995" cy="1200329"/>
          </a:xfrm>
          <a:prstGeom prst="rect">
            <a:avLst/>
          </a:prstGeom>
          <a:noFill/>
        </p:spPr>
        <p:txBody>
          <a:bodyPr wrap="square" rtlCol="0">
            <a:spAutoFit/>
          </a:bodyPr>
          <a:lstStyle/>
          <a:p>
            <a:pPr algn="just"/>
            <a:r>
              <a:rPr lang="de-DE" dirty="0">
                <a:solidFill>
                  <a:schemeClr val="accent1"/>
                </a:solidFill>
              </a:rPr>
              <a:t>Des </a:t>
            </a:r>
            <a:r>
              <a:rPr lang="de-DE" dirty="0" err="1">
                <a:solidFill>
                  <a:schemeClr val="accent1"/>
                </a:solidFill>
              </a:rPr>
              <a:t>fruits</a:t>
            </a:r>
            <a:r>
              <a:rPr lang="de-DE" dirty="0">
                <a:solidFill>
                  <a:schemeClr val="accent1"/>
                </a:solidFill>
              </a:rPr>
              <a:t> </a:t>
            </a:r>
            <a:r>
              <a:rPr lang="de-DE" dirty="0" err="1">
                <a:solidFill>
                  <a:schemeClr val="accent1"/>
                </a:solidFill>
              </a:rPr>
              <a:t>fins</a:t>
            </a:r>
            <a:r>
              <a:rPr lang="de-DE" dirty="0">
                <a:solidFill>
                  <a:schemeClr val="accent1"/>
                </a:solidFill>
              </a:rPr>
              <a:t> et de </a:t>
            </a:r>
            <a:r>
              <a:rPr lang="de-DE" dirty="0" err="1">
                <a:solidFill>
                  <a:schemeClr val="accent1"/>
                </a:solidFill>
              </a:rPr>
              <a:t>délicats</a:t>
            </a:r>
            <a:r>
              <a:rPr lang="de-DE" dirty="0">
                <a:solidFill>
                  <a:schemeClr val="accent1"/>
                </a:solidFill>
              </a:rPr>
              <a:t> </a:t>
            </a:r>
            <a:r>
              <a:rPr lang="de-DE" dirty="0" err="1">
                <a:solidFill>
                  <a:schemeClr val="accent1"/>
                </a:solidFill>
              </a:rPr>
              <a:t>arômes</a:t>
            </a:r>
            <a:r>
              <a:rPr lang="de-DE" dirty="0">
                <a:solidFill>
                  <a:schemeClr val="accent1"/>
                </a:solidFill>
              </a:rPr>
              <a:t> </a:t>
            </a:r>
            <a:r>
              <a:rPr lang="de-DE" dirty="0" err="1">
                <a:solidFill>
                  <a:schemeClr val="accent1"/>
                </a:solidFill>
              </a:rPr>
              <a:t>secondaires</a:t>
            </a:r>
            <a:r>
              <a:rPr lang="de-DE" dirty="0">
                <a:solidFill>
                  <a:schemeClr val="accent1"/>
                </a:solidFill>
              </a:rPr>
              <a:t> : </a:t>
            </a:r>
            <a:r>
              <a:rPr lang="de-DE" dirty="0" err="1">
                <a:solidFill>
                  <a:schemeClr val="accent1"/>
                </a:solidFill>
              </a:rPr>
              <a:t>ce</a:t>
            </a:r>
            <a:r>
              <a:rPr lang="de-DE" dirty="0">
                <a:solidFill>
                  <a:schemeClr val="accent1"/>
                </a:solidFill>
              </a:rPr>
              <a:t> </a:t>
            </a:r>
            <a:r>
              <a:rPr lang="de-DE" dirty="0" err="1">
                <a:solidFill>
                  <a:schemeClr val="accent1"/>
                </a:solidFill>
              </a:rPr>
              <a:t>champagne</a:t>
            </a:r>
            <a:r>
              <a:rPr lang="de-DE" dirty="0">
                <a:solidFill>
                  <a:schemeClr val="accent1"/>
                </a:solidFill>
              </a:rPr>
              <a:t> </a:t>
            </a:r>
            <a:r>
              <a:rPr lang="de-DE" dirty="0" err="1">
                <a:solidFill>
                  <a:schemeClr val="accent1"/>
                </a:solidFill>
              </a:rPr>
              <a:t>est</a:t>
            </a:r>
            <a:r>
              <a:rPr lang="de-DE" dirty="0">
                <a:solidFill>
                  <a:schemeClr val="accent1"/>
                </a:solidFill>
              </a:rPr>
              <a:t> </a:t>
            </a:r>
            <a:r>
              <a:rPr lang="de-DE" b="1" dirty="0" err="1">
                <a:solidFill>
                  <a:schemeClr val="accent1"/>
                </a:solidFill>
              </a:rPr>
              <a:t>l’incarnation</a:t>
            </a:r>
            <a:r>
              <a:rPr lang="de-DE" dirty="0">
                <a:solidFill>
                  <a:schemeClr val="accent1"/>
                </a:solidFill>
              </a:rPr>
              <a:t> « liquide » </a:t>
            </a:r>
            <a:r>
              <a:rPr lang="de-DE" dirty="0" err="1">
                <a:solidFill>
                  <a:schemeClr val="accent1"/>
                </a:solidFill>
              </a:rPr>
              <a:t>d’une</a:t>
            </a:r>
            <a:r>
              <a:rPr lang="de-DE" dirty="0">
                <a:solidFill>
                  <a:schemeClr val="accent1"/>
                </a:solidFill>
              </a:rPr>
              <a:t> </a:t>
            </a:r>
            <a:r>
              <a:rPr lang="de-DE" dirty="0" err="1">
                <a:solidFill>
                  <a:schemeClr val="accent1"/>
                </a:solidFill>
              </a:rPr>
              <a:t>promenade</a:t>
            </a:r>
            <a:r>
              <a:rPr lang="de-DE" dirty="0">
                <a:solidFill>
                  <a:schemeClr val="accent1"/>
                </a:solidFill>
              </a:rPr>
              <a:t> </a:t>
            </a:r>
            <a:r>
              <a:rPr lang="de-DE" dirty="0" err="1">
                <a:solidFill>
                  <a:schemeClr val="accent1"/>
                </a:solidFill>
              </a:rPr>
              <a:t>dans</a:t>
            </a:r>
            <a:r>
              <a:rPr lang="de-DE" dirty="0">
                <a:solidFill>
                  <a:schemeClr val="accent1"/>
                </a:solidFill>
              </a:rPr>
              <a:t> Paris par </a:t>
            </a:r>
            <a:r>
              <a:rPr lang="de-DE" b="1" dirty="0" err="1">
                <a:solidFill>
                  <a:schemeClr val="accent1"/>
                </a:solidFill>
              </a:rPr>
              <a:t>une</a:t>
            </a:r>
            <a:r>
              <a:rPr lang="de-DE" b="1" dirty="0">
                <a:solidFill>
                  <a:schemeClr val="accent1"/>
                </a:solidFill>
              </a:rPr>
              <a:t> belle </a:t>
            </a:r>
            <a:r>
              <a:rPr lang="de-DE" b="1" dirty="0" err="1">
                <a:solidFill>
                  <a:schemeClr val="accent1"/>
                </a:solidFill>
              </a:rPr>
              <a:t>journée</a:t>
            </a:r>
            <a:r>
              <a:rPr lang="de-DE" b="1" dirty="0">
                <a:solidFill>
                  <a:schemeClr val="accent1"/>
                </a:solidFill>
              </a:rPr>
              <a:t> de </a:t>
            </a:r>
            <a:r>
              <a:rPr lang="de-DE" b="1" dirty="0" err="1">
                <a:solidFill>
                  <a:schemeClr val="accent1"/>
                </a:solidFill>
              </a:rPr>
              <a:t>printemps</a:t>
            </a:r>
            <a:r>
              <a:rPr lang="de-DE" dirty="0">
                <a:solidFill>
                  <a:schemeClr val="accent1"/>
                </a:solidFill>
              </a:rPr>
              <a:t>.. (FR_VICAMPO_VF_15)</a:t>
            </a:r>
          </a:p>
        </p:txBody>
      </p:sp>
      <p:sp>
        <p:nvSpPr>
          <p:cNvPr id="11" name="Textfeld 10"/>
          <p:cNvSpPr txBox="1"/>
          <p:nvPr/>
        </p:nvSpPr>
        <p:spPr>
          <a:xfrm>
            <a:off x="7334802" y="3429388"/>
            <a:ext cx="3812869" cy="461665"/>
          </a:xfrm>
          <a:prstGeom prst="rect">
            <a:avLst/>
          </a:prstGeom>
          <a:noFill/>
        </p:spPr>
        <p:txBody>
          <a:bodyPr wrap="square" rtlCol="0">
            <a:spAutoFit/>
          </a:bodyPr>
          <a:lstStyle/>
          <a:p>
            <a:pPr algn="ctr"/>
            <a:r>
              <a:rPr lang="de-DE" sz="2400" dirty="0" smtClean="0">
                <a:solidFill>
                  <a:schemeClr val="accent1"/>
                </a:solidFill>
              </a:rPr>
              <a:t>+ </a:t>
            </a:r>
            <a:r>
              <a:rPr lang="de-DE" sz="2400" dirty="0" err="1" smtClean="0">
                <a:solidFill>
                  <a:schemeClr val="accent1"/>
                </a:solidFill>
              </a:rPr>
              <a:t>accords</a:t>
            </a:r>
            <a:r>
              <a:rPr lang="de-DE" sz="2400" dirty="0" smtClean="0">
                <a:solidFill>
                  <a:schemeClr val="accent1"/>
                </a:solidFill>
              </a:rPr>
              <a:t> </a:t>
            </a:r>
            <a:r>
              <a:rPr lang="de-DE" sz="2400" dirty="0" err="1" smtClean="0">
                <a:solidFill>
                  <a:schemeClr val="accent1"/>
                </a:solidFill>
              </a:rPr>
              <a:t>met</a:t>
            </a:r>
            <a:r>
              <a:rPr lang="de-DE" sz="2400" dirty="0" smtClean="0">
                <a:solidFill>
                  <a:schemeClr val="accent1"/>
                </a:solidFill>
              </a:rPr>
              <a:t>(s)-</a:t>
            </a:r>
            <a:r>
              <a:rPr lang="de-DE" sz="2400" dirty="0" err="1" smtClean="0">
                <a:solidFill>
                  <a:schemeClr val="accent1"/>
                </a:solidFill>
              </a:rPr>
              <a:t>vin</a:t>
            </a:r>
            <a:endParaRPr lang="de-DE" sz="2400" dirty="0">
              <a:solidFill>
                <a:schemeClr val="accent1"/>
              </a:solidFill>
            </a:endParaRPr>
          </a:p>
        </p:txBody>
      </p:sp>
      <p:sp>
        <p:nvSpPr>
          <p:cNvPr id="14" name="Rechteck 13"/>
          <p:cNvSpPr/>
          <p:nvPr/>
        </p:nvSpPr>
        <p:spPr>
          <a:xfrm>
            <a:off x="7334802" y="3903507"/>
            <a:ext cx="4241502" cy="1477328"/>
          </a:xfrm>
          <a:prstGeom prst="rect">
            <a:avLst/>
          </a:prstGeom>
        </p:spPr>
        <p:txBody>
          <a:bodyPr wrap="square">
            <a:spAutoFit/>
          </a:bodyPr>
          <a:lstStyle/>
          <a:p>
            <a:pPr algn="just"/>
            <a:r>
              <a:rPr lang="de-DE" dirty="0">
                <a:solidFill>
                  <a:schemeClr val="accent1"/>
                </a:solidFill>
              </a:rPr>
              <a:t>﻿Zu Geflügel-Gerichten, ob vom Grill oder mit Zitronen-Sahne-Sauce, passt der Wein vorzüglich, auch zu geräucherten Salzwasserfischen oder Gemüse-Aufläufen mit Schafskäse. </a:t>
            </a:r>
            <a:r>
              <a:rPr lang="de-DE" dirty="0" smtClean="0">
                <a:solidFill>
                  <a:schemeClr val="accent1"/>
                </a:solidFill>
              </a:rPr>
              <a:t>(</a:t>
            </a:r>
            <a:r>
              <a:rPr lang="de-DE" dirty="0">
                <a:solidFill>
                  <a:schemeClr val="accent1"/>
                </a:solidFill>
              </a:rPr>
              <a:t>﻿</a:t>
            </a:r>
            <a:r>
              <a:rPr lang="de-DE" dirty="0" smtClean="0">
                <a:solidFill>
                  <a:schemeClr val="accent1"/>
                </a:solidFill>
              </a:rPr>
              <a:t>DE_WIB_DE_05)</a:t>
            </a:r>
            <a:endParaRPr lang="de-DE" dirty="0">
              <a:solidFill>
                <a:schemeClr val="accent1"/>
              </a:solidFill>
            </a:endParaRPr>
          </a:p>
        </p:txBody>
      </p:sp>
      <p:sp>
        <p:nvSpPr>
          <p:cNvPr id="12" name="Rechteck 11"/>
          <p:cNvSpPr/>
          <p:nvPr/>
        </p:nvSpPr>
        <p:spPr>
          <a:xfrm>
            <a:off x="7334802" y="5449547"/>
            <a:ext cx="4241502" cy="1200329"/>
          </a:xfrm>
          <a:prstGeom prst="rect">
            <a:avLst/>
          </a:prstGeom>
        </p:spPr>
        <p:txBody>
          <a:bodyPr wrap="square">
            <a:spAutoFit/>
          </a:bodyPr>
          <a:lstStyle/>
          <a:p>
            <a:pPr algn="just"/>
            <a:r>
              <a:rPr lang="de-DE" dirty="0" err="1">
                <a:solidFill>
                  <a:schemeClr val="accent1"/>
                </a:solidFill>
              </a:rPr>
              <a:t>Disposant</a:t>
            </a:r>
            <a:r>
              <a:rPr lang="de-DE" dirty="0">
                <a:solidFill>
                  <a:schemeClr val="accent1"/>
                </a:solidFill>
              </a:rPr>
              <a:t> </a:t>
            </a:r>
            <a:r>
              <a:rPr lang="de-DE" dirty="0" err="1">
                <a:solidFill>
                  <a:schemeClr val="accent1"/>
                </a:solidFill>
              </a:rPr>
              <a:t>d’une</a:t>
            </a:r>
            <a:r>
              <a:rPr lang="de-DE" dirty="0">
                <a:solidFill>
                  <a:schemeClr val="accent1"/>
                </a:solidFill>
              </a:rPr>
              <a:t> belle </a:t>
            </a:r>
            <a:r>
              <a:rPr lang="de-DE" dirty="0" err="1">
                <a:solidFill>
                  <a:schemeClr val="accent1"/>
                </a:solidFill>
              </a:rPr>
              <a:t>robe</a:t>
            </a:r>
            <a:r>
              <a:rPr lang="de-DE" dirty="0">
                <a:solidFill>
                  <a:schemeClr val="accent1"/>
                </a:solidFill>
              </a:rPr>
              <a:t> </a:t>
            </a:r>
            <a:r>
              <a:rPr lang="de-DE" dirty="0" err="1">
                <a:solidFill>
                  <a:schemeClr val="accent1"/>
                </a:solidFill>
              </a:rPr>
              <a:t>d’un</a:t>
            </a:r>
            <a:r>
              <a:rPr lang="de-DE" dirty="0">
                <a:solidFill>
                  <a:schemeClr val="accent1"/>
                </a:solidFill>
              </a:rPr>
              <a:t> </a:t>
            </a:r>
            <a:r>
              <a:rPr lang="de-DE" dirty="0" err="1">
                <a:solidFill>
                  <a:schemeClr val="accent1"/>
                </a:solidFill>
              </a:rPr>
              <a:t>rouge</a:t>
            </a:r>
            <a:r>
              <a:rPr lang="de-DE" dirty="0">
                <a:solidFill>
                  <a:schemeClr val="accent1"/>
                </a:solidFill>
              </a:rPr>
              <a:t> </a:t>
            </a:r>
            <a:r>
              <a:rPr lang="de-DE" dirty="0" err="1">
                <a:solidFill>
                  <a:schemeClr val="accent1"/>
                </a:solidFill>
              </a:rPr>
              <a:t>léger</a:t>
            </a:r>
            <a:r>
              <a:rPr lang="de-DE" dirty="0">
                <a:solidFill>
                  <a:schemeClr val="accent1"/>
                </a:solidFill>
              </a:rPr>
              <a:t>, </a:t>
            </a:r>
            <a:r>
              <a:rPr lang="de-DE" dirty="0" err="1">
                <a:solidFill>
                  <a:schemeClr val="accent1"/>
                </a:solidFill>
              </a:rPr>
              <a:t>ce</a:t>
            </a:r>
            <a:r>
              <a:rPr lang="de-DE" dirty="0">
                <a:solidFill>
                  <a:schemeClr val="accent1"/>
                </a:solidFill>
              </a:rPr>
              <a:t> </a:t>
            </a:r>
            <a:r>
              <a:rPr lang="de-DE" dirty="0" err="1">
                <a:solidFill>
                  <a:schemeClr val="accent1"/>
                </a:solidFill>
              </a:rPr>
              <a:t>vin</a:t>
            </a:r>
            <a:r>
              <a:rPr lang="de-DE" dirty="0">
                <a:solidFill>
                  <a:schemeClr val="accent1"/>
                </a:solidFill>
              </a:rPr>
              <a:t> </a:t>
            </a:r>
            <a:r>
              <a:rPr lang="de-DE" dirty="0" err="1">
                <a:solidFill>
                  <a:schemeClr val="accent1"/>
                </a:solidFill>
              </a:rPr>
              <a:t>accompagnera</a:t>
            </a:r>
            <a:r>
              <a:rPr lang="de-DE" dirty="0">
                <a:solidFill>
                  <a:schemeClr val="accent1"/>
                </a:solidFill>
              </a:rPr>
              <a:t> </a:t>
            </a:r>
            <a:r>
              <a:rPr lang="de-DE" dirty="0" err="1">
                <a:solidFill>
                  <a:schemeClr val="accent1"/>
                </a:solidFill>
              </a:rPr>
              <a:t>idéalement</a:t>
            </a:r>
            <a:r>
              <a:rPr lang="de-DE" dirty="0">
                <a:solidFill>
                  <a:schemeClr val="accent1"/>
                </a:solidFill>
              </a:rPr>
              <a:t> les </a:t>
            </a:r>
            <a:r>
              <a:rPr lang="de-DE" dirty="0" err="1">
                <a:solidFill>
                  <a:schemeClr val="accent1"/>
                </a:solidFill>
              </a:rPr>
              <a:t>viandes</a:t>
            </a:r>
            <a:r>
              <a:rPr lang="de-DE" dirty="0">
                <a:solidFill>
                  <a:schemeClr val="accent1"/>
                </a:solidFill>
              </a:rPr>
              <a:t> </a:t>
            </a:r>
            <a:r>
              <a:rPr lang="de-DE" dirty="0" err="1">
                <a:solidFill>
                  <a:schemeClr val="accent1"/>
                </a:solidFill>
              </a:rPr>
              <a:t>rouges</a:t>
            </a:r>
            <a:r>
              <a:rPr lang="de-DE" dirty="0">
                <a:solidFill>
                  <a:schemeClr val="accent1"/>
                </a:solidFill>
              </a:rPr>
              <a:t> et les </a:t>
            </a:r>
            <a:r>
              <a:rPr lang="de-DE" dirty="0" err="1">
                <a:solidFill>
                  <a:schemeClr val="accent1"/>
                </a:solidFill>
              </a:rPr>
              <a:t>fromages</a:t>
            </a:r>
            <a:r>
              <a:rPr lang="de-DE" dirty="0">
                <a:solidFill>
                  <a:schemeClr val="accent1"/>
                </a:solidFill>
              </a:rPr>
              <a:t> à </a:t>
            </a:r>
            <a:r>
              <a:rPr lang="de-DE" dirty="0" err="1">
                <a:solidFill>
                  <a:schemeClr val="accent1"/>
                </a:solidFill>
              </a:rPr>
              <a:t>pâte</a:t>
            </a:r>
            <a:r>
              <a:rPr lang="de-DE" dirty="0">
                <a:solidFill>
                  <a:schemeClr val="accent1"/>
                </a:solidFill>
              </a:rPr>
              <a:t> </a:t>
            </a:r>
            <a:r>
              <a:rPr lang="de-DE" dirty="0" err="1">
                <a:solidFill>
                  <a:schemeClr val="accent1"/>
                </a:solidFill>
              </a:rPr>
              <a:t>cuite</a:t>
            </a:r>
            <a:r>
              <a:rPr lang="de-DE" dirty="0" smtClean="0">
                <a:solidFill>
                  <a:schemeClr val="accent1"/>
                </a:solidFill>
              </a:rPr>
              <a:t>.</a:t>
            </a:r>
          </a:p>
          <a:p>
            <a:pPr algn="just"/>
            <a:r>
              <a:rPr lang="de-DE" dirty="0" smtClean="0">
                <a:solidFill>
                  <a:schemeClr val="accent1"/>
                </a:solidFill>
              </a:rPr>
              <a:t>(Leclerc, 12)</a:t>
            </a:r>
            <a:endParaRPr lang="de-DE" dirty="0">
              <a:solidFill>
                <a:schemeClr val="accent1"/>
              </a:solidFill>
            </a:endParaRPr>
          </a:p>
        </p:txBody>
      </p:sp>
    </p:spTree>
    <p:extLst>
      <p:ext uri="{BB962C8B-B14F-4D97-AF65-F5344CB8AC3E}">
        <p14:creationId xmlns:p14="http://schemas.microsoft.com/office/powerpoint/2010/main" val="1324552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1701</Words>
  <Application>Microsoft Macintosh PowerPoint</Application>
  <PresentationFormat>Breitbild</PresentationFormat>
  <Paragraphs>268</Paragraphs>
  <Slides>19</Slides>
  <Notes>19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19</vt:i4>
      </vt:variant>
    </vt:vector>
  </HeadingPairs>
  <TitlesOfParts>
    <vt:vector size="26" baseType="lpstr">
      <vt:lpstr>Calibri</vt:lpstr>
      <vt:lpstr>Calibri Light</vt:lpstr>
      <vt:lpstr>Mangal</vt:lpstr>
      <vt:lpstr>Times</vt:lpstr>
      <vt:lpstr>Times New Roman</vt:lpstr>
      <vt:lpstr>Arial</vt:lpstr>
      <vt:lpstr>Office-Design</vt:lpstr>
      <vt:lpstr>La fixité thématique du discours du vin en français et en allemand : analyses et proposition d’un modèle quadri-dimensionnel</vt:lpstr>
      <vt:lpstr>Structure</vt:lpstr>
      <vt:lpstr>Contexte scientifique</vt:lpstr>
      <vt:lpstr>Contexte scientifique</vt:lpstr>
      <vt:lpstr>Socle méthodologique</vt:lpstr>
      <vt:lpstr>Socle méthodologique</vt:lpstr>
      <vt:lpstr>Socle méthodologique</vt:lpstr>
      <vt:lpstr>Corpus ad hoc</vt:lpstr>
      <vt:lpstr>Le vin et ses composantes discursives</vt:lpstr>
      <vt:lpstr>Le vin et ses composantes discursives</vt:lpstr>
      <vt:lpstr>Le vin et ses composantes discursives</vt:lpstr>
      <vt:lpstr>Le vin et ses composantes discursives</vt:lpstr>
      <vt:lpstr>Le vin et ses composantes discursives</vt:lpstr>
      <vt:lpstr>Le vin et ses composantes discursives</vt:lpstr>
      <vt:lpstr>Le vin et ses composantes discursives</vt:lpstr>
      <vt:lpstr>Le vin et ses composantes discursives</vt:lpstr>
      <vt:lpstr>Le vin et ses composantes discursives</vt:lpstr>
      <vt:lpstr>Bilan</vt:lpstr>
      <vt:lpstr>Merci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Matthieu Bach</dc:creator>
  <cp:lastModifiedBy>Matthieu Bach</cp:lastModifiedBy>
  <cp:revision>220</cp:revision>
  <dcterms:created xsi:type="dcterms:W3CDTF">2017-10-02T16:11:23Z</dcterms:created>
  <dcterms:modified xsi:type="dcterms:W3CDTF">2018-09-14T13:22:07Z</dcterms:modified>
</cp:coreProperties>
</file>